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4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 id="2147483825" r:id="rId3"/>
    <p:sldMasterId id="2147483839" r:id="rId4"/>
  </p:sldMasterIdLst>
  <p:notesMasterIdLst>
    <p:notesMasterId r:id="rId45"/>
  </p:notesMasterIdLst>
  <p:handoutMasterIdLst>
    <p:handoutMasterId r:id="rId46"/>
  </p:handoutMasterIdLst>
  <p:sldIdLst>
    <p:sldId id="256" r:id="rId5"/>
    <p:sldId id="2095" r:id="rId6"/>
    <p:sldId id="2096" r:id="rId7"/>
    <p:sldId id="2109" r:id="rId8"/>
    <p:sldId id="2145706260" r:id="rId9"/>
    <p:sldId id="2145706261" r:id="rId10"/>
    <p:sldId id="2145706262" r:id="rId11"/>
    <p:sldId id="2145706263" r:id="rId12"/>
    <p:sldId id="2145706264" r:id="rId13"/>
    <p:sldId id="2108" r:id="rId14"/>
    <p:sldId id="1301" r:id="rId15"/>
    <p:sldId id="1303" r:id="rId16"/>
    <p:sldId id="259" r:id="rId17"/>
    <p:sldId id="1304" r:id="rId18"/>
    <p:sldId id="1309" r:id="rId19"/>
    <p:sldId id="1322" r:id="rId20"/>
    <p:sldId id="504" r:id="rId21"/>
    <p:sldId id="2105" r:id="rId22"/>
    <p:sldId id="2097" r:id="rId23"/>
    <p:sldId id="2098" r:id="rId24"/>
    <p:sldId id="2099" r:id="rId25"/>
    <p:sldId id="2100" r:id="rId26"/>
    <p:sldId id="2101" r:id="rId27"/>
    <p:sldId id="1905" r:id="rId28"/>
    <p:sldId id="2102" r:id="rId29"/>
    <p:sldId id="2103" r:id="rId30"/>
    <p:sldId id="1901" r:id="rId31"/>
    <p:sldId id="2104" r:id="rId32"/>
    <p:sldId id="2107" r:id="rId33"/>
    <p:sldId id="2145706289" r:id="rId34"/>
    <p:sldId id="741" r:id="rId35"/>
    <p:sldId id="2145706344" r:id="rId36"/>
    <p:sldId id="2145706345" r:id="rId37"/>
    <p:sldId id="2145705961" r:id="rId38"/>
    <p:sldId id="1910" r:id="rId39"/>
    <p:sldId id="2145706348" r:id="rId40"/>
    <p:sldId id="2145706352" r:id="rId41"/>
    <p:sldId id="279" r:id="rId42"/>
    <p:sldId id="261" r:id="rId43"/>
    <p:sldId id="443" r:id="rId44"/>
  </p:sldIdLst>
  <p:sldSz cx="12192000" cy="6858000"/>
  <p:notesSz cx="9296400" cy="70104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umbus, Megan (NIH/OD) [E]" initials="C[" lastIdx="9" clrIdx="0">
    <p:extLst>
      <p:ext uri="{19B8F6BF-5375-455C-9EA6-DF929625EA0E}">
        <p15:presenceInfo xmlns:p15="http://schemas.microsoft.com/office/powerpoint/2012/main" userId="S-1-5-21-12604286-656692736-1848903544-75418" providerId="AD"/>
      </p:ext>
    </p:extLst>
  </p:cmAuthor>
  <p:cmAuthor id="2" name="Elyse Sullivan" initials="ES" lastIdx="5" clrIdx="1">
    <p:extLst>
      <p:ext uri="{19B8F6BF-5375-455C-9EA6-DF929625EA0E}">
        <p15:presenceInfo xmlns:p15="http://schemas.microsoft.com/office/powerpoint/2012/main" userId="Elyse Sullivan" providerId="None"/>
      </p:ext>
    </p:extLst>
  </p:cmAuthor>
  <p:cmAuthor id="3" name="Gibbs, Kenneth (NIH/NIGMS) [E]" initials="GK([" lastIdx="3" clrIdx="2">
    <p:extLst>
      <p:ext uri="{19B8F6BF-5375-455C-9EA6-DF929625EA0E}">
        <p15:presenceInfo xmlns:p15="http://schemas.microsoft.com/office/powerpoint/2012/main" userId="S::gibbskd@nih.gov::601db7cc-4339-4c05-8ac1-a380b4514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548E"/>
    <a:srgbClr val="1E548F"/>
    <a:srgbClr val="70AD47"/>
    <a:srgbClr val="2F5597"/>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42" d="100"/>
          <a:sy n="42" d="100"/>
        </p:scale>
        <p:origin x="84" y="114"/>
      </p:cViewPr>
      <p:guideLst/>
    </p:cSldViewPr>
  </p:slideViewPr>
  <p:outlineViewPr>
    <p:cViewPr>
      <p:scale>
        <a:sx n="33" d="100"/>
        <a:sy n="33" d="100"/>
      </p:scale>
      <p:origin x="0" y="-17316"/>
    </p:cViewPr>
  </p:outlineViewPr>
  <p:notesTextViewPr>
    <p:cViewPr>
      <p:scale>
        <a:sx n="3" d="2"/>
        <a:sy n="3" d="2"/>
      </p:scale>
      <p:origin x="0" y="0"/>
    </p:cViewPr>
  </p:notesTextViewPr>
  <p:sorterViewPr>
    <p:cViewPr>
      <p:scale>
        <a:sx n="80" d="100"/>
        <a:sy n="80" d="100"/>
      </p:scale>
      <p:origin x="0" y="-5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tomlinsonlg\AppData\Local\Microsoft\Windows\INetCache\Content.Outlook\35HP5WDA\NIH%20SWD%20STEM%20workforce%20pipeline%20figure_0812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4"/>
            </a:solidFill>
            <a:ln>
              <a:noFill/>
            </a:ln>
            <a:effectLst/>
          </c:spPr>
          <c:invertIfNegative val="0"/>
          <c:val>
            <c:numRef>
              <c:f>Figure!$C$3:$C$11</c:f>
              <c:numCache>
                <c:formatCode>0.00</c:formatCode>
                <c:ptCount val="9"/>
                <c:pt idx="0">
                  <c:v>32.532933133233286</c:v>
                </c:pt>
                <c:pt idx="1">
                  <c:v>15.170247632920612</c:v>
                </c:pt>
                <c:pt idx="2">
                  <c:v>12.632180623035152</c:v>
                </c:pt>
                <c:pt idx="3">
                  <c:v>8.386340810177435</c:v>
                </c:pt>
                <c:pt idx="4">
                  <c:v>8.093994778067886</c:v>
                </c:pt>
                <c:pt idx="5">
                  <c:v>4.2899036447423544</c:v>
                </c:pt>
                <c:pt idx="6">
                  <c:v>2.6338723733901426</c:v>
                </c:pt>
                <c:pt idx="7">
                  <c:v>1.355881322859859</c:v>
                </c:pt>
                <c:pt idx="8">
                  <c:v>2.3468057366362451</c:v>
                </c:pt>
              </c:numCache>
            </c:numRef>
          </c:val>
          <c:extLst>
            <c:ext xmlns:c15="http://schemas.microsoft.com/office/drawing/2012/chart" uri="{02D57815-91ED-43cb-92C2-25804820EDAC}">
              <c15:filteredSeriesTitle>
                <c15:tx>
                  <c:strRef>
                    <c:extLst>
                      <c:ext uri="{02D57815-91ED-43cb-92C2-25804820EDAC}">
                        <c15:formulaRef>
                          <c15:sqref>Figure!$C$2</c15:sqref>
                        </c15:formulaRef>
                      </c:ext>
                    </c:extLst>
                    <c:strCache>
                      <c:ptCount val="1"/>
                      <c:pt idx="0">
                        <c:v>Women - Underrepresented</c:v>
                      </c:pt>
                    </c:strCache>
                  </c:strRef>
                </c15:tx>
              </c15:filteredSeriesTitle>
            </c:ext>
            <c:ext xmlns:c15="http://schemas.microsoft.com/office/drawing/2012/chart" uri="{02D57815-91ED-43cb-92C2-25804820EDAC}">
              <c15:filteredCategoryTitle>
                <c15:cat>
                  <c:strRef>
                    <c:extLst>
                      <c:ext uri="{02D57815-91ED-43cb-92C2-25804820EDAC}">
                        <c15:formulaRef>
                          <c15:sqref>Figure!$B$3:$B$11</c15:sqref>
                        </c15:formulaRef>
                      </c:ext>
                    </c:extLst>
                    <c:strCache>
                      <c:ptCount val="9"/>
                      <c:pt idx="0">
                        <c:v>Associate's</c:v>
                      </c:pt>
                      <c:pt idx="1">
                        <c:v>Bachelor's</c:v>
                      </c:pt>
                      <c:pt idx="2">
                        <c:v>Master's</c:v>
                      </c:pt>
                      <c:pt idx="3">
                        <c:v>Doctoral</c:v>
                      </c:pt>
                      <c:pt idx="4">
                        <c:v>Instructor</c:v>
                      </c:pt>
                      <c:pt idx="5">
                        <c:v>Assistant Professor</c:v>
                      </c:pt>
                      <c:pt idx="6">
                        <c:v>Associate Professor</c:v>
                      </c:pt>
                      <c:pt idx="7">
                        <c:v>Full Professor</c:v>
                      </c:pt>
                      <c:pt idx="8">
                        <c:v>Department Chair</c:v>
                      </c:pt>
                    </c:strCache>
                  </c:strRef>
                </c15:cat>
              </c15:filteredCategoryTitle>
            </c:ext>
            <c:ext xmlns:c16="http://schemas.microsoft.com/office/drawing/2014/chart" uri="{C3380CC4-5D6E-409C-BE32-E72D297353CC}">
              <c16:uniqueId val="{00000000-311E-4F1C-919A-1061B43951E3}"/>
            </c:ext>
          </c:extLst>
        </c:ser>
        <c:ser>
          <c:idx val="1"/>
          <c:order val="1"/>
          <c:spPr>
            <a:solidFill>
              <a:schemeClr val="accent6"/>
            </a:solidFill>
            <a:ln>
              <a:noFill/>
            </a:ln>
            <a:effectLst/>
          </c:spPr>
          <c:invertIfNegative val="0"/>
          <c:val>
            <c:numRef>
              <c:f>Figure!$D$3:$D$11</c:f>
              <c:numCache>
                <c:formatCode>0.00</c:formatCode>
                <c:ptCount val="9"/>
                <c:pt idx="0">
                  <c:v>35.034183758545936</c:v>
                </c:pt>
                <c:pt idx="1">
                  <c:v>47.021121631463949</c:v>
                </c:pt>
                <c:pt idx="2">
                  <c:v>45.705915975993136</c:v>
                </c:pt>
                <c:pt idx="3">
                  <c:v>45.061935051891524</c:v>
                </c:pt>
                <c:pt idx="4">
                  <c:v>46.736292428198432</c:v>
                </c:pt>
                <c:pt idx="5">
                  <c:v>41.550062840385422</c:v>
                </c:pt>
                <c:pt idx="6">
                  <c:v>32.439236951680058</c:v>
                </c:pt>
                <c:pt idx="7">
                  <c:v>21.709110922099363</c:v>
                </c:pt>
                <c:pt idx="8">
                  <c:v>16.101694915254235</c:v>
                </c:pt>
              </c:numCache>
            </c:numRef>
          </c:val>
          <c:extLst>
            <c:ext xmlns:c15="http://schemas.microsoft.com/office/drawing/2012/chart" uri="{02D57815-91ED-43cb-92C2-25804820EDAC}">
              <c15:filteredSeriesTitle>
                <c15:tx>
                  <c:strRef>
                    <c:extLst>
                      <c:ext uri="{02D57815-91ED-43cb-92C2-25804820EDAC}">
                        <c15:formulaRef>
                          <c15:sqref>Figure!$D$2</c15:sqref>
                        </c15:formulaRef>
                      </c:ext>
                    </c:extLst>
                    <c:strCache>
                      <c:ptCount val="1"/>
                      <c:pt idx="0">
                        <c:v>Women - Well-represented</c:v>
                      </c:pt>
                    </c:strCache>
                  </c:strRef>
                </c15:tx>
              </c15:filteredSeriesTitle>
            </c:ext>
            <c:ext xmlns:c15="http://schemas.microsoft.com/office/drawing/2012/chart" uri="{02D57815-91ED-43cb-92C2-25804820EDAC}">
              <c15:filteredCategoryTitle>
                <c15:cat>
                  <c:strRef>
                    <c:extLst>
                      <c:ext uri="{02D57815-91ED-43cb-92C2-25804820EDAC}">
                        <c15:formulaRef>
                          <c15:sqref>Figure!$B$3:$B$11</c15:sqref>
                        </c15:formulaRef>
                      </c:ext>
                    </c:extLst>
                    <c:strCache>
                      <c:ptCount val="9"/>
                      <c:pt idx="0">
                        <c:v>Associate's</c:v>
                      </c:pt>
                      <c:pt idx="1">
                        <c:v>Bachelor's</c:v>
                      </c:pt>
                      <c:pt idx="2">
                        <c:v>Master's</c:v>
                      </c:pt>
                      <c:pt idx="3">
                        <c:v>Doctoral</c:v>
                      </c:pt>
                      <c:pt idx="4">
                        <c:v>Instructor</c:v>
                      </c:pt>
                      <c:pt idx="5">
                        <c:v>Assistant Professor</c:v>
                      </c:pt>
                      <c:pt idx="6">
                        <c:v>Associate Professor</c:v>
                      </c:pt>
                      <c:pt idx="7">
                        <c:v>Full Professor</c:v>
                      </c:pt>
                      <c:pt idx="8">
                        <c:v>Department Chair</c:v>
                      </c:pt>
                    </c:strCache>
                  </c:strRef>
                </c15:cat>
              </c15:filteredCategoryTitle>
            </c:ext>
            <c:ext xmlns:c16="http://schemas.microsoft.com/office/drawing/2014/chart" uri="{C3380CC4-5D6E-409C-BE32-E72D297353CC}">
              <c16:uniqueId val="{00000001-311E-4F1C-919A-1061B43951E3}"/>
            </c:ext>
          </c:extLst>
        </c:ser>
        <c:ser>
          <c:idx val="2"/>
          <c:order val="2"/>
          <c:spPr>
            <a:solidFill>
              <a:schemeClr val="accent5"/>
            </a:solidFill>
            <a:ln>
              <a:noFill/>
            </a:ln>
            <a:effectLst/>
          </c:spPr>
          <c:invertIfNegative val="0"/>
          <c:val>
            <c:numRef>
              <c:f>Figure!$E$3:$E$11</c:f>
              <c:numCache>
                <c:formatCode>0.00</c:formatCode>
                <c:ptCount val="9"/>
                <c:pt idx="0">
                  <c:v>13.906953476738368</c:v>
                </c:pt>
                <c:pt idx="1">
                  <c:v>7.9679533867443562</c:v>
                </c:pt>
                <c:pt idx="2">
                  <c:v>7.3521006001714779</c:v>
                </c:pt>
                <c:pt idx="3">
                  <c:v>5.3398058252427179</c:v>
                </c:pt>
                <c:pt idx="4">
                  <c:v>3.1331592689295036</c:v>
                </c:pt>
                <c:pt idx="5">
                  <c:v>3.5944700460829497</c:v>
                </c:pt>
                <c:pt idx="6">
                  <c:v>3.708724702236855</c:v>
                </c:pt>
                <c:pt idx="7">
                  <c:v>3.0069545204382853</c:v>
                </c:pt>
                <c:pt idx="8">
                  <c:v>5.508474576271186</c:v>
                </c:pt>
              </c:numCache>
            </c:numRef>
          </c:val>
          <c:extLst>
            <c:ext xmlns:c15="http://schemas.microsoft.com/office/drawing/2012/chart" uri="{02D57815-91ED-43cb-92C2-25804820EDAC}">
              <c15:filteredSeriesTitle>
                <c15:tx>
                  <c:strRef>
                    <c:extLst>
                      <c:ext uri="{02D57815-91ED-43cb-92C2-25804820EDAC}">
                        <c15:formulaRef>
                          <c15:sqref>Figure!$E$2</c15:sqref>
                        </c15:formulaRef>
                      </c:ext>
                    </c:extLst>
                    <c:strCache>
                      <c:ptCount val="1"/>
                      <c:pt idx="0">
                        <c:v>Men - Underrepresented</c:v>
                      </c:pt>
                    </c:strCache>
                  </c:strRef>
                </c15:tx>
              </c15:filteredSeriesTitle>
            </c:ext>
            <c:ext xmlns:c15="http://schemas.microsoft.com/office/drawing/2012/chart" uri="{02D57815-91ED-43cb-92C2-25804820EDAC}">
              <c15:filteredCategoryTitle>
                <c15:cat>
                  <c:strRef>
                    <c:extLst>
                      <c:ext uri="{02D57815-91ED-43cb-92C2-25804820EDAC}">
                        <c15:formulaRef>
                          <c15:sqref>Figure!$B$3:$B$11</c15:sqref>
                        </c15:formulaRef>
                      </c:ext>
                    </c:extLst>
                    <c:strCache>
                      <c:ptCount val="9"/>
                      <c:pt idx="0">
                        <c:v>Associate's</c:v>
                      </c:pt>
                      <c:pt idx="1">
                        <c:v>Bachelor's</c:v>
                      </c:pt>
                      <c:pt idx="2">
                        <c:v>Master's</c:v>
                      </c:pt>
                      <c:pt idx="3">
                        <c:v>Doctoral</c:v>
                      </c:pt>
                      <c:pt idx="4">
                        <c:v>Instructor</c:v>
                      </c:pt>
                      <c:pt idx="5">
                        <c:v>Assistant Professor</c:v>
                      </c:pt>
                      <c:pt idx="6">
                        <c:v>Associate Professor</c:v>
                      </c:pt>
                      <c:pt idx="7">
                        <c:v>Full Professor</c:v>
                      </c:pt>
                      <c:pt idx="8">
                        <c:v>Department Chair</c:v>
                      </c:pt>
                    </c:strCache>
                  </c:strRef>
                </c15:cat>
              </c15:filteredCategoryTitle>
            </c:ext>
            <c:ext xmlns:c16="http://schemas.microsoft.com/office/drawing/2014/chart" uri="{C3380CC4-5D6E-409C-BE32-E72D297353CC}">
              <c16:uniqueId val="{00000002-311E-4F1C-919A-1061B43951E3}"/>
            </c:ext>
          </c:extLst>
        </c:ser>
        <c:ser>
          <c:idx val="3"/>
          <c:order val="3"/>
          <c:spPr>
            <a:solidFill>
              <a:srgbClr val="011893"/>
            </a:solidFill>
            <a:ln>
              <a:noFill/>
            </a:ln>
            <a:effectLst/>
          </c:spPr>
          <c:invertIfNegative val="0"/>
          <c:val>
            <c:numRef>
              <c:f>Figure!$F$3:$F$11</c:f>
              <c:numCache>
                <c:formatCode>0.00</c:formatCode>
                <c:ptCount val="9"/>
                <c:pt idx="0">
                  <c:v>18.525929631482406</c:v>
                </c:pt>
                <c:pt idx="1">
                  <c:v>29.840677348871086</c:v>
                </c:pt>
                <c:pt idx="2">
                  <c:v>34.309802800800227</c:v>
                </c:pt>
                <c:pt idx="3">
                  <c:v>41.211918312688319</c:v>
                </c:pt>
                <c:pt idx="4">
                  <c:v>42.036553524804177</c:v>
                </c:pt>
                <c:pt idx="5">
                  <c:v>50.565563468789279</c:v>
                </c:pt>
                <c:pt idx="6">
                  <c:v>61.218165972692937</c:v>
                </c:pt>
                <c:pt idx="7">
                  <c:v>73.928053234602487</c:v>
                </c:pt>
                <c:pt idx="8">
                  <c:v>76.043024771838333</c:v>
                </c:pt>
              </c:numCache>
            </c:numRef>
          </c:val>
          <c:extLst>
            <c:ext xmlns:c15="http://schemas.microsoft.com/office/drawing/2012/chart" uri="{02D57815-91ED-43cb-92C2-25804820EDAC}">
              <c15:filteredSeriesTitle>
                <c15:tx>
                  <c:strRef>
                    <c:extLst>
                      <c:ext uri="{02D57815-91ED-43cb-92C2-25804820EDAC}">
                        <c15:formulaRef>
                          <c15:sqref>Figure!$F$2</c15:sqref>
                        </c15:formulaRef>
                      </c:ext>
                    </c:extLst>
                    <c:strCache>
                      <c:ptCount val="1"/>
                      <c:pt idx="0">
                        <c:v>Men - Well-represented</c:v>
                      </c:pt>
                    </c:strCache>
                  </c:strRef>
                </c15:tx>
              </c15:filteredSeriesTitle>
            </c:ext>
            <c:ext xmlns:c15="http://schemas.microsoft.com/office/drawing/2012/chart" uri="{02D57815-91ED-43cb-92C2-25804820EDAC}">
              <c15:filteredCategoryTitle>
                <c15:cat>
                  <c:strRef>
                    <c:extLst>
                      <c:ext uri="{02D57815-91ED-43cb-92C2-25804820EDAC}">
                        <c15:formulaRef>
                          <c15:sqref>Figure!$B$3:$B$11</c15:sqref>
                        </c15:formulaRef>
                      </c:ext>
                    </c:extLst>
                    <c:strCache>
                      <c:ptCount val="9"/>
                      <c:pt idx="0">
                        <c:v>Associate's</c:v>
                      </c:pt>
                      <c:pt idx="1">
                        <c:v>Bachelor's</c:v>
                      </c:pt>
                      <c:pt idx="2">
                        <c:v>Master's</c:v>
                      </c:pt>
                      <c:pt idx="3">
                        <c:v>Doctoral</c:v>
                      </c:pt>
                      <c:pt idx="4">
                        <c:v>Instructor</c:v>
                      </c:pt>
                      <c:pt idx="5">
                        <c:v>Assistant Professor</c:v>
                      </c:pt>
                      <c:pt idx="6">
                        <c:v>Associate Professor</c:v>
                      </c:pt>
                      <c:pt idx="7">
                        <c:v>Full Professor</c:v>
                      </c:pt>
                      <c:pt idx="8">
                        <c:v>Department Chair</c:v>
                      </c:pt>
                    </c:strCache>
                  </c:strRef>
                </c15:cat>
              </c15:filteredCategoryTitle>
            </c:ext>
            <c:ext xmlns:c16="http://schemas.microsoft.com/office/drawing/2014/chart" uri="{C3380CC4-5D6E-409C-BE32-E72D297353CC}">
              <c16:uniqueId val="{00000003-311E-4F1C-919A-1061B43951E3}"/>
            </c:ext>
          </c:extLst>
        </c:ser>
        <c:dLbls>
          <c:showLegendKey val="0"/>
          <c:showVal val="0"/>
          <c:showCatName val="0"/>
          <c:showSerName val="0"/>
          <c:showPercent val="0"/>
          <c:showBubbleSize val="0"/>
        </c:dLbls>
        <c:gapWidth val="150"/>
        <c:overlap val="100"/>
        <c:axId val="609730799"/>
        <c:axId val="789981055"/>
      </c:barChart>
      <c:catAx>
        <c:axId val="60973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789981055"/>
        <c:crosses val="autoZero"/>
        <c:auto val="1"/>
        <c:lblAlgn val="ctr"/>
        <c:lblOffset val="100"/>
        <c:noMultiLvlLbl val="0"/>
      </c:catAx>
      <c:valAx>
        <c:axId val="789981055"/>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sz="1400">
                    <a:latin typeface="Calibri" panose="020F0502020204030204" pitchFamily="34" charset="0"/>
                    <a:cs typeface="Calibri" panose="020F0502020204030204" pitchFamily="34" charset="0"/>
                  </a:rPr>
                  <a:t>Percent Representation in Biological/Biomedical Sciences and Medicine, 2017 - 2018</a:t>
                </a:r>
              </a:p>
            </c:rich>
          </c:tx>
          <c:layout>
            <c:manualLayout>
              <c:xMode val="edge"/>
              <c:yMode val="edge"/>
              <c:x val="2.2987059469636775E-2"/>
              <c:y val="3.7356039895756012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609730799"/>
        <c:crosses val="autoZero"/>
        <c:crossBetween val="between"/>
        <c:dispUnits>
          <c:builtInUnit val="hundreds"/>
        </c:dispUnits>
      </c:valAx>
      <c:spPr>
        <a:noFill/>
        <a:ln>
          <a:noFill/>
        </a:ln>
        <a:effectLst/>
      </c:spPr>
    </c:plotArea>
    <c:legend>
      <c:legendPos val="b"/>
      <c:layout>
        <c:manualLayout>
          <c:xMode val="edge"/>
          <c:yMode val="edge"/>
          <c:x val="6.8799017286182221E-2"/>
          <c:y val="0.87690277005324768"/>
          <c:w val="0.51453032397337839"/>
          <c:h val="0.1096561065651773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9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image" Target="../media/image17.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76FCC-C3E2-9747-8466-4615F696A580}" type="doc">
      <dgm:prSet loTypeId="urn:microsoft.com/office/officeart/2005/8/layout/vList3" loCatId="" qsTypeId="urn:microsoft.com/office/officeart/2005/8/quickstyle/simple1" qsCatId="simple" csTypeId="urn:microsoft.com/office/officeart/2005/8/colors/accent1_2" csCatId="accent1" phldr="1"/>
      <dgm:spPr/>
    </dgm:pt>
    <dgm:pt modelId="{B827EC83-2FF6-0A40-AE24-4003250C1A3D}">
      <dgm:prSet phldrT="[Text]"/>
      <dgm:spPr>
        <a:solidFill>
          <a:srgbClr val="FF0000"/>
        </a:solidFill>
      </dgm:spPr>
      <dgm:t>
        <a:bodyPr/>
        <a:lstStyle/>
        <a:p>
          <a:r>
            <a:rPr lang="en-US" b="1" dirty="0">
              <a:solidFill>
                <a:schemeClr val="bg1"/>
              </a:solidFill>
              <a:latin typeface="Calibri" panose="020F0502020204030204" pitchFamily="34" charset="0"/>
              <a:ea typeface="Arial" charset="0"/>
              <a:cs typeface="Calibri" panose="020F0502020204030204" pitchFamily="34" charset="0"/>
            </a:rPr>
            <a:t>Excellence, Creativity, Innovation</a:t>
          </a:r>
          <a:endParaRPr lang="en-US" dirty="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descr="Excellence, Creativity, Innovation; Broadening Scope of Inquiry: Health Disparities; Changing Demographics: Types of Diversity; Global Research Preeminence"/>
        </a:ext>
      </dgm:extLst>
    </dgm:pt>
    <dgm:pt modelId="{9F3E2C4E-8C4F-B246-AA41-B22EFB41BA00}" type="parTrans" cxnId="{A92DB289-7E83-9F4B-9BE3-117639DE4B5C}">
      <dgm:prSet/>
      <dgm:spPr/>
      <dgm:t>
        <a:bodyPr/>
        <a:lstStyle/>
        <a:p>
          <a:endParaRPr lang="en-US">
            <a:latin typeface="Calibri" panose="020F0502020204030204" pitchFamily="34" charset="0"/>
            <a:cs typeface="Calibri" panose="020F0502020204030204" pitchFamily="34" charset="0"/>
          </a:endParaRPr>
        </a:p>
      </dgm:t>
    </dgm:pt>
    <dgm:pt modelId="{A2FA8C05-EB59-BB41-92E8-AEE3EEA5ED09}" type="sibTrans" cxnId="{A92DB289-7E83-9F4B-9BE3-117639DE4B5C}">
      <dgm:prSet/>
      <dgm:spPr/>
      <dgm:t>
        <a:bodyPr/>
        <a:lstStyle/>
        <a:p>
          <a:endParaRPr lang="en-US">
            <a:latin typeface="Calibri" panose="020F0502020204030204" pitchFamily="34" charset="0"/>
            <a:cs typeface="Calibri" panose="020F0502020204030204" pitchFamily="34" charset="0"/>
          </a:endParaRPr>
        </a:p>
      </dgm:t>
    </dgm:pt>
    <dgm:pt modelId="{B6543804-CAB6-3941-896E-5AFB94F86BBE}">
      <dgm:prSet phldrT="[Text]"/>
      <dgm:spPr>
        <a:solidFill>
          <a:srgbClr val="FFFF00"/>
        </a:solidFill>
      </dgm:spPr>
      <dgm:t>
        <a:bodyPr/>
        <a:lstStyle/>
        <a:p>
          <a:r>
            <a:rPr lang="en-US" b="1" dirty="0">
              <a:solidFill>
                <a:srgbClr val="011893"/>
              </a:solidFill>
              <a:latin typeface="Calibri" panose="020F0502020204030204" pitchFamily="34" charset="0"/>
              <a:ea typeface="Arial" charset="0"/>
              <a:cs typeface="Calibri" panose="020F0502020204030204" pitchFamily="34" charset="0"/>
            </a:rPr>
            <a:t>Broadening Scope of Inquiry: Health Disparities</a:t>
          </a:r>
          <a:endParaRPr lang="en-US" dirty="0">
            <a:latin typeface="Calibri" panose="020F0502020204030204" pitchFamily="34" charset="0"/>
            <a:cs typeface="Calibri" panose="020F0502020204030204" pitchFamily="34" charset="0"/>
          </a:endParaRPr>
        </a:p>
      </dgm:t>
    </dgm:pt>
    <dgm:pt modelId="{7858D590-3AC1-C04C-9707-9F60CD145C42}" type="parTrans" cxnId="{33B1CE98-4B3D-074A-B014-B0F50F7D2630}">
      <dgm:prSet/>
      <dgm:spPr/>
      <dgm:t>
        <a:bodyPr/>
        <a:lstStyle/>
        <a:p>
          <a:endParaRPr lang="en-US">
            <a:latin typeface="Calibri" panose="020F0502020204030204" pitchFamily="34" charset="0"/>
            <a:cs typeface="Calibri" panose="020F0502020204030204" pitchFamily="34" charset="0"/>
          </a:endParaRPr>
        </a:p>
      </dgm:t>
    </dgm:pt>
    <dgm:pt modelId="{B548E36B-8E6A-5347-AF0B-F835B30690D1}" type="sibTrans" cxnId="{33B1CE98-4B3D-074A-B014-B0F50F7D2630}">
      <dgm:prSet/>
      <dgm:spPr/>
      <dgm:t>
        <a:bodyPr/>
        <a:lstStyle/>
        <a:p>
          <a:endParaRPr lang="en-US">
            <a:latin typeface="Calibri" panose="020F0502020204030204" pitchFamily="34" charset="0"/>
            <a:cs typeface="Calibri" panose="020F0502020204030204" pitchFamily="34" charset="0"/>
          </a:endParaRPr>
        </a:p>
      </dgm:t>
    </dgm:pt>
    <dgm:pt modelId="{7B174C8D-B719-FC4E-A005-024368AD6E0E}">
      <dgm:prSet phldrT="[Text]"/>
      <dgm:spPr>
        <a:solidFill>
          <a:srgbClr val="0432FF"/>
        </a:solidFill>
      </dgm:spPr>
      <dgm:t>
        <a:bodyPr/>
        <a:lstStyle/>
        <a:p>
          <a:r>
            <a:rPr lang="en-US" b="1" dirty="0">
              <a:solidFill>
                <a:schemeClr val="bg1"/>
              </a:solidFill>
              <a:latin typeface="Calibri" panose="020F0502020204030204" pitchFamily="34" charset="0"/>
              <a:ea typeface="Arial" charset="0"/>
              <a:cs typeface="Calibri" panose="020F0502020204030204" pitchFamily="34" charset="0"/>
            </a:rPr>
            <a:t>Changing Demographics: Types of Diversity</a:t>
          </a:r>
          <a:endParaRPr lang="en-US" dirty="0">
            <a:latin typeface="Calibri" panose="020F0502020204030204" pitchFamily="34" charset="0"/>
            <a:cs typeface="Calibri" panose="020F0502020204030204" pitchFamily="34" charset="0"/>
          </a:endParaRPr>
        </a:p>
      </dgm:t>
    </dgm:pt>
    <dgm:pt modelId="{46EB69F6-29B7-2A43-8B5D-52E6352E4492}" type="parTrans" cxnId="{A6C98ADE-BAF7-1B44-BD23-B9A449DCA0BA}">
      <dgm:prSet/>
      <dgm:spPr/>
      <dgm:t>
        <a:bodyPr/>
        <a:lstStyle/>
        <a:p>
          <a:endParaRPr lang="en-US">
            <a:latin typeface="Calibri" panose="020F0502020204030204" pitchFamily="34" charset="0"/>
            <a:cs typeface="Calibri" panose="020F0502020204030204" pitchFamily="34" charset="0"/>
          </a:endParaRPr>
        </a:p>
      </dgm:t>
    </dgm:pt>
    <dgm:pt modelId="{1AB65517-92D9-6247-ADC1-FD2921D1EC9B}" type="sibTrans" cxnId="{A6C98ADE-BAF7-1B44-BD23-B9A449DCA0BA}">
      <dgm:prSet/>
      <dgm:spPr/>
      <dgm:t>
        <a:bodyPr/>
        <a:lstStyle/>
        <a:p>
          <a:endParaRPr lang="en-US">
            <a:latin typeface="Calibri" panose="020F0502020204030204" pitchFamily="34" charset="0"/>
            <a:cs typeface="Calibri" panose="020F0502020204030204" pitchFamily="34" charset="0"/>
          </a:endParaRPr>
        </a:p>
      </dgm:t>
    </dgm:pt>
    <dgm:pt modelId="{6B345D4D-D5D3-7745-8624-8562EE2006B8}">
      <dgm:prSet phldrT="[Text]"/>
      <dgm:spPr>
        <a:solidFill>
          <a:srgbClr val="008F00"/>
        </a:solidFill>
      </dgm:spPr>
      <dgm:t>
        <a:bodyPr/>
        <a:lstStyle/>
        <a:p>
          <a:r>
            <a:rPr lang="en-US" b="1" dirty="0">
              <a:solidFill>
                <a:schemeClr val="bg1"/>
              </a:solidFill>
              <a:latin typeface="Calibri" panose="020F0502020204030204" pitchFamily="34" charset="0"/>
              <a:ea typeface="Arial" charset="0"/>
              <a:cs typeface="Calibri" panose="020F0502020204030204" pitchFamily="34" charset="0"/>
            </a:rPr>
            <a:t>Global Research Preeminence</a:t>
          </a:r>
          <a:endParaRPr lang="en-US" dirty="0">
            <a:latin typeface="Calibri" panose="020F0502020204030204" pitchFamily="34" charset="0"/>
            <a:cs typeface="Calibri" panose="020F0502020204030204" pitchFamily="34" charset="0"/>
          </a:endParaRPr>
        </a:p>
      </dgm:t>
    </dgm:pt>
    <dgm:pt modelId="{2CB0802A-9FD8-544F-843E-5F06A15EC599}" type="parTrans" cxnId="{15204AD1-53AD-5C4D-9508-E307662E047A}">
      <dgm:prSet/>
      <dgm:spPr/>
      <dgm:t>
        <a:bodyPr/>
        <a:lstStyle/>
        <a:p>
          <a:endParaRPr lang="en-US">
            <a:latin typeface="Calibri" panose="020F0502020204030204" pitchFamily="34" charset="0"/>
            <a:cs typeface="Calibri" panose="020F0502020204030204" pitchFamily="34" charset="0"/>
          </a:endParaRPr>
        </a:p>
      </dgm:t>
    </dgm:pt>
    <dgm:pt modelId="{FF1C6C76-9BF8-3B4C-8B4E-B7AE7ACC3F94}" type="sibTrans" cxnId="{15204AD1-53AD-5C4D-9508-E307662E047A}">
      <dgm:prSet/>
      <dgm:spPr/>
      <dgm:t>
        <a:bodyPr/>
        <a:lstStyle/>
        <a:p>
          <a:endParaRPr lang="en-US">
            <a:latin typeface="Calibri" panose="020F0502020204030204" pitchFamily="34" charset="0"/>
            <a:cs typeface="Calibri" panose="020F0502020204030204" pitchFamily="34" charset="0"/>
          </a:endParaRPr>
        </a:p>
      </dgm:t>
    </dgm:pt>
    <dgm:pt modelId="{5A07A1D9-1602-F34B-8410-903467D30BC0}" type="pres">
      <dgm:prSet presAssocID="{50076FCC-C3E2-9747-8466-4615F696A580}" presName="linearFlow" presStyleCnt="0">
        <dgm:presLayoutVars>
          <dgm:dir/>
          <dgm:resizeHandles val="exact"/>
        </dgm:presLayoutVars>
      </dgm:prSet>
      <dgm:spPr/>
    </dgm:pt>
    <dgm:pt modelId="{275C3A72-1975-0048-A2C7-FB5ED59BA86E}" type="pres">
      <dgm:prSet presAssocID="{B827EC83-2FF6-0A40-AE24-4003250C1A3D}" presName="composite" presStyleCnt="0"/>
      <dgm:spPr/>
    </dgm:pt>
    <dgm:pt modelId="{ED30CDB6-A06D-5346-9967-CB6E72FB15DE}" type="pres">
      <dgm:prSet presAssocID="{B827EC83-2FF6-0A40-AE24-4003250C1A3D}" presName="imgShp" presStyleLbl="fgImgPlace1" presStyleIdx="0" presStyleCnt="4" custLinFactNeighborX="-15413" custLinFactNeighborY="-15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B0CED574-95C8-E446-BDF4-613530D1785B}" type="pres">
      <dgm:prSet presAssocID="{B827EC83-2FF6-0A40-AE24-4003250C1A3D}" presName="txShp" presStyleLbl="node1" presStyleIdx="0" presStyleCnt="4">
        <dgm:presLayoutVars>
          <dgm:bulletEnabled val="1"/>
        </dgm:presLayoutVars>
      </dgm:prSet>
      <dgm:spPr/>
    </dgm:pt>
    <dgm:pt modelId="{5ADD189E-8FC8-4E45-8C8C-748AA038A1D9}" type="pres">
      <dgm:prSet presAssocID="{A2FA8C05-EB59-BB41-92E8-AEE3EEA5ED09}" presName="spacing" presStyleCnt="0"/>
      <dgm:spPr/>
    </dgm:pt>
    <dgm:pt modelId="{7AB73093-506D-5541-8EE9-442549A6D0D8}" type="pres">
      <dgm:prSet presAssocID="{B6543804-CAB6-3941-896E-5AFB94F86BBE}" presName="composite" presStyleCnt="0"/>
      <dgm:spPr/>
    </dgm:pt>
    <dgm:pt modelId="{C1C4AA4C-7B1A-7845-9A0E-77FCC1E6EEFF}" type="pres">
      <dgm:prSet presAssocID="{B6543804-CAB6-3941-896E-5AFB94F86BBE}"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1F0FB59D-98D0-B749-B038-6180AAEDA187}" type="pres">
      <dgm:prSet presAssocID="{B6543804-CAB6-3941-896E-5AFB94F86BBE}" presName="txShp" presStyleLbl="node1" presStyleIdx="1" presStyleCnt="4">
        <dgm:presLayoutVars>
          <dgm:bulletEnabled val="1"/>
        </dgm:presLayoutVars>
      </dgm:prSet>
      <dgm:spPr/>
    </dgm:pt>
    <dgm:pt modelId="{CBC79D94-1225-9842-88DE-660B625E37E7}" type="pres">
      <dgm:prSet presAssocID="{B548E36B-8E6A-5347-AF0B-F835B30690D1}" presName="spacing" presStyleCnt="0"/>
      <dgm:spPr/>
    </dgm:pt>
    <dgm:pt modelId="{208633A7-8EF2-E54C-A800-64D398FCA401}" type="pres">
      <dgm:prSet presAssocID="{7B174C8D-B719-FC4E-A005-024368AD6E0E}" presName="composite" presStyleCnt="0"/>
      <dgm:spPr/>
    </dgm:pt>
    <dgm:pt modelId="{7888A3D6-78D1-CB43-8ACB-9FE797A93695}" type="pres">
      <dgm:prSet presAssocID="{7B174C8D-B719-FC4E-A005-024368AD6E0E}"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DCB88B9B-B725-CC4F-8D26-6C2B6BE26DAD}" type="pres">
      <dgm:prSet presAssocID="{7B174C8D-B719-FC4E-A005-024368AD6E0E}" presName="txShp" presStyleLbl="node1" presStyleIdx="2" presStyleCnt="4">
        <dgm:presLayoutVars>
          <dgm:bulletEnabled val="1"/>
        </dgm:presLayoutVars>
      </dgm:prSet>
      <dgm:spPr/>
    </dgm:pt>
    <dgm:pt modelId="{6510A989-1E70-6B40-B82E-73D6DC263CC5}" type="pres">
      <dgm:prSet presAssocID="{1AB65517-92D9-6247-ADC1-FD2921D1EC9B}" presName="spacing" presStyleCnt="0"/>
      <dgm:spPr/>
    </dgm:pt>
    <dgm:pt modelId="{5441772E-45E2-E948-B440-1DCAE484B20A}" type="pres">
      <dgm:prSet presAssocID="{6B345D4D-D5D3-7745-8624-8562EE2006B8}" presName="composite" presStyleCnt="0"/>
      <dgm:spPr/>
    </dgm:pt>
    <dgm:pt modelId="{3A738895-EF39-3143-8C1A-8B6FA2B401DB}" type="pres">
      <dgm:prSet presAssocID="{6B345D4D-D5D3-7745-8624-8562EE2006B8}"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4AB7328D-FCCD-CA48-B7B7-6BC39C6F9D72}" type="pres">
      <dgm:prSet presAssocID="{6B345D4D-D5D3-7745-8624-8562EE2006B8}" presName="txShp" presStyleLbl="node1" presStyleIdx="3" presStyleCnt="4">
        <dgm:presLayoutVars>
          <dgm:bulletEnabled val="1"/>
        </dgm:presLayoutVars>
      </dgm:prSet>
      <dgm:spPr/>
    </dgm:pt>
  </dgm:ptLst>
  <dgm:cxnLst>
    <dgm:cxn modelId="{355E1539-5916-234B-9FCE-1D4CAB399B7B}" type="presOf" srcId="{50076FCC-C3E2-9747-8466-4615F696A580}" destId="{5A07A1D9-1602-F34B-8410-903467D30BC0}" srcOrd="0" destOrd="0" presId="urn:microsoft.com/office/officeart/2005/8/layout/vList3"/>
    <dgm:cxn modelId="{08D49D63-2230-504C-868E-53FD30858A59}" type="presOf" srcId="{6B345D4D-D5D3-7745-8624-8562EE2006B8}" destId="{4AB7328D-FCCD-CA48-B7B7-6BC39C6F9D72}" srcOrd="0" destOrd="0" presId="urn:microsoft.com/office/officeart/2005/8/layout/vList3"/>
    <dgm:cxn modelId="{7FAC1789-8A07-ED4F-BC28-198915B2E93E}" type="presOf" srcId="{7B174C8D-B719-FC4E-A005-024368AD6E0E}" destId="{DCB88B9B-B725-CC4F-8D26-6C2B6BE26DAD}" srcOrd="0" destOrd="0" presId="urn:microsoft.com/office/officeart/2005/8/layout/vList3"/>
    <dgm:cxn modelId="{A92DB289-7E83-9F4B-9BE3-117639DE4B5C}" srcId="{50076FCC-C3E2-9747-8466-4615F696A580}" destId="{B827EC83-2FF6-0A40-AE24-4003250C1A3D}" srcOrd="0" destOrd="0" parTransId="{9F3E2C4E-8C4F-B246-AA41-B22EFB41BA00}" sibTransId="{A2FA8C05-EB59-BB41-92E8-AEE3EEA5ED09}"/>
    <dgm:cxn modelId="{33B1CE98-4B3D-074A-B014-B0F50F7D2630}" srcId="{50076FCC-C3E2-9747-8466-4615F696A580}" destId="{B6543804-CAB6-3941-896E-5AFB94F86BBE}" srcOrd="1" destOrd="0" parTransId="{7858D590-3AC1-C04C-9707-9F60CD145C42}" sibTransId="{B548E36B-8E6A-5347-AF0B-F835B30690D1}"/>
    <dgm:cxn modelId="{E1A15AB1-44F1-4C49-8806-BBBF00D0965D}" type="presOf" srcId="{B827EC83-2FF6-0A40-AE24-4003250C1A3D}" destId="{B0CED574-95C8-E446-BDF4-613530D1785B}" srcOrd="0" destOrd="0" presId="urn:microsoft.com/office/officeart/2005/8/layout/vList3"/>
    <dgm:cxn modelId="{17E529B5-43BB-3C40-A7F6-BF2E2B702C66}" type="presOf" srcId="{B6543804-CAB6-3941-896E-5AFB94F86BBE}" destId="{1F0FB59D-98D0-B749-B038-6180AAEDA187}" srcOrd="0" destOrd="0" presId="urn:microsoft.com/office/officeart/2005/8/layout/vList3"/>
    <dgm:cxn modelId="{15204AD1-53AD-5C4D-9508-E307662E047A}" srcId="{50076FCC-C3E2-9747-8466-4615F696A580}" destId="{6B345D4D-D5D3-7745-8624-8562EE2006B8}" srcOrd="3" destOrd="0" parTransId="{2CB0802A-9FD8-544F-843E-5F06A15EC599}" sibTransId="{FF1C6C76-9BF8-3B4C-8B4E-B7AE7ACC3F94}"/>
    <dgm:cxn modelId="{A6C98ADE-BAF7-1B44-BD23-B9A449DCA0BA}" srcId="{50076FCC-C3E2-9747-8466-4615F696A580}" destId="{7B174C8D-B719-FC4E-A005-024368AD6E0E}" srcOrd="2" destOrd="0" parTransId="{46EB69F6-29B7-2A43-8B5D-52E6352E4492}" sibTransId="{1AB65517-92D9-6247-ADC1-FD2921D1EC9B}"/>
    <dgm:cxn modelId="{6D76F106-7434-2F49-9BBF-64FCE549F3A3}" type="presParOf" srcId="{5A07A1D9-1602-F34B-8410-903467D30BC0}" destId="{275C3A72-1975-0048-A2C7-FB5ED59BA86E}" srcOrd="0" destOrd="0" presId="urn:microsoft.com/office/officeart/2005/8/layout/vList3"/>
    <dgm:cxn modelId="{EC12FC76-2624-B346-8314-60B7EF462372}" type="presParOf" srcId="{275C3A72-1975-0048-A2C7-FB5ED59BA86E}" destId="{ED30CDB6-A06D-5346-9967-CB6E72FB15DE}" srcOrd="0" destOrd="0" presId="urn:microsoft.com/office/officeart/2005/8/layout/vList3"/>
    <dgm:cxn modelId="{9741B243-DB92-994E-A62D-20C766884E36}" type="presParOf" srcId="{275C3A72-1975-0048-A2C7-FB5ED59BA86E}" destId="{B0CED574-95C8-E446-BDF4-613530D1785B}" srcOrd="1" destOrd="0" presId="urn:microsoft.com/office/officeart/2005/8/layout/vList3"/>
    <dgm:cxn modelId="{F2237EB4-6F91-3543-93C1-FAC560FC4011}" type="presParOf" srcId="{5A07A1D9-1602-F34B-8410-903467D30BC0}" destId="{5ADD189E-8FC8-4E45-8C8C-748AA038A1D9}" srcOrd="1" destOrd="0" presId="urn:microsoft.com/office/officeart/2005/8/layout/vList3"/>
    <dgm:cxn modelId="{B5D4FDA2-85C0-4445-8E34-319682B08127}" type="presParOf" srcId="{5A07A1D9-1602-F34B-8410-903467D30BC0}" destId="{7AB73093-506D-5541-8EE9-442549A6D0D8}" srcOrd="2" destOrd="0" presId="urn:microsoft.com/office/officeart/2005/8/layout/vList3"/>
    <dgm:cxn modelId="{23D5B1C2-8B05-5749-85AA-D21D273543CF}" type="presParOf" srcId="{7AB73093-506D-5541-8EE9-442549A6D0D8}" destId="{C1C4AA4C-7B1A-7845-9A0E-77FCC1E6EEFF}" srcOrd="0" destOrd="0" presId="urn:microsoft.com/office/officeart/2005/8/layout/vList3"/>
    <dgm:cxn modelId="{E648F49E-9784-604A-B9C7-94AD314E300C}" type="presParOf" srcId="{7AB73093-506D-5541-8EE9-442549A6D0D8}" destId="{1F0FB59D-98D0-B749-B038-6180AAEDA187}" srcOrd="1" destOrd="0" presId="urn:microsoft.com/office/officeart/2005/8/layout/vList3"/>
    <dgm:cxn modelId="{08EFE95E-915F-6B46-8696-F130116FFB5A}" type="presParOf" srcId="{5A07A1D9-1602-F34B-8410-903467D30BC0}" destId="{CBC79D94-1225-9842-88DE-660B625E37E7}" srcOrd="3" destOrd="0" presId="urn:microsoft.com/office/officeart/2005/8/layout/vList3"/>
    <dgm:cxn modelId="{EA5FD0BD-32B1-A448-BDF5-69F80B0F9A15}" type="presParOf" srcId="{5A07A1D9-1602-F34B-8410-903467D30BC0}" destId="{208633A7-8EF2-E54C-A800-64D398FCA401}" srcOrd="4" destOrd="0" presId="urn:microsoft.com/office/officeart/2005/8/layout/vList3"/>
    <dgm:cxn modelId="{5BD129AB-34D7-3949-B637-BD54E83F85FC}" type="presParOf" srcId="{208633A7-8EF2-E54C-A800-64D398FCA401}" destId="{7888A3D6-78D1-CB43-8ACB-9FE797A93695}" srcOrd="0" destOrd="0" presId="urn:microsoft.com/office/officeart/2005/8/layout/vList3"/>
    <dgm:cxn modelId="{809D9AD7-CB47-1143-A2E5-B98080E54B13}" type="presParOf" srcId="{208633A7-8EF2-E54C-A800-64D398FCA401}" destId="{DCB88B9B-B725-CC4F-8D26-6C2B6BE26DAD}" srcOrd="1" destOrd="0" presId="urn:microsoft.com/office/officeart/2005/8/layout/vList3"/>
    <dgm:cxn modelId="{EAB95298-9848-6B44-923E-0BA337DD79A2}" type="presParOf" srcId="{5A07A1D9-1602-F34B-8410-903467D30BC0}" destId="{6510A989-1E70-6B40-B82E-73D6DC263CC5}" srcOrd="5" destOrd="0" presId="urn:microsoft.com/office/officeart/2005/8/layout/vList3"/>
    <dgm:cxn modelId="{43B73880-257C-864A-A0D7-0D46522FBA39}" type="presParOf" srcId="{5A07A1D9-1602-F34B-8410-903467D30BC0}" destId="{5441772E-45E2-E948-B440-1DCAE484B20A}" srcOrd="6" destOrd="0" presId="urn:microsoft.com/office/officeart/2005/8/layout/vList3"/>
    <dgm:cxn modelId="{1B3076D7-4BDE-CF4D-BAD6-CF24EED26C6B}" type="presParOf" srcId="{5441772E-45E2-E948-B440-1DCAE484B20A}" destId="{3A738895-EF39-3143-8C1A-8B6FA2B401DB}" srcOrd="0" destOrd="0" presId="urn:microsoft.com/office/officeart/2005/8/layout/vList3"/>
    <dgm:cxn modelId="{987C8E31-7923-B149-BFDC-F16E3D3755B9}" type="presParOf" srcId="{5441772E-45E2-E948-B440-1DCAE484B20A}" destId="{4AB7328D-FCCD-CA48-B7B7-6BC39C6F9D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42618-1F17-4FB4-9692-D01B1AE3E5B5}"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A953208-2137-40DF-94BB-CA925348C0E3}">
      <dgm:prSet phldrT="[Text]"/>
      <dgm:spPr>
        <a:xfrm>
          <a:off x="152399" y="2277"/>
          <a:ext cx="2740152" cy="995585"/>
        </a:xfrm>
        <a:prstGeom prst="roundRect">
          <a:avLst/>
        </a:prstGeom>
        <a:solidFill>
          <a:schemeClr val="tx2"/>
        </a:solidFill>
      </dgm:spPr>
      <dgm:t>
        <a:bodyPr/>
        <a:lstStyle/>
        <a:p>
          <a:pPr>
            <a:buNone/>
          </a:pPr>
          <a:r>
            <a:rPr lang="en-US">
              <a:solidFill>
                <a:schemeClr val="bg1"/>
              </a:solidFill>
              <a:latin typeface="Arial"/>
              <a:ea typeface="+mn-ea"/>
              <a:cs typeface="+mn-cs"/>
            </a:rPr>
            <a:t>Clinical Research</a:t>
          </a:r>
          <a:endParaRPr lang="en-US" dirty="0">
            <a:solidFill>
              <a:schemeClr val="bg1"/>
            </a:solidFill>
            <a:latin typeface="Arial"/>
            <a:ea typeface="+mn-ea"/>
            <a:cs typeface="+mn-cs"/>
          </a:endParaRPr>
        </a:p>
      </dgm:t>
    </dgm:pt>
    <dgm:pt modelId="{72444092-E127-4CFE-8F93-62137A9FAFE4}" type="parTrans" cxnId="{2FBB07DF-4769-4B70-A952-0F70D324985A}">
      <dgm:prSet/>
      <dgm:spPr/>
      <dgm:t>
        <a:bodyPr/>
        <a:lstStyle/>
        <a:p>
          <a:endParaRPr lang="en-US"/>
        </a:p>
      </dgm:t>
    </dgm:pt>
    <dgm:pt modelId="{19E1C09C-9927-4B60-BB92-253B623C72FF}" type="sibTrans" cxnId="{2FBB07DF-4769-4B70-A952-0F70D324985A}">
      <dgm:prSet/>
      <dgm:spPr/>
      <dgm:t>
        <a:bodyPr/>
        <a:lstStyle/>
        <a:p>
          <a:endParaRPr lang="en-US"/>
        </a:p>
      </dgm:t>
    </dgm:pt>
    <dgm:pt modelId="{79C8847B-FFA4-44B9-8518-31966EA2FC4D}">
      <dgm:prSet phldrT="[Text]"/>
      <dgm:spPr>
        <a:xfrm rot="5400000">
          <a:off x="5200941" y="-2206554"/>
          <a:ext cx="796468" cy="5413248"/>
        </a:xfrm>
        <a:prstGeom prst="round2SameRect">
          <a:avLst/>
        </a:prstGeom>
        <a:solidFill>
          <a:schemeClr val="tx2">
            <a:alpha val="30000"/>
          </a:schemeClr>
        </a:solidFill>
      </dgm:spPr>
      <dgm:t>
        <a:bodyPr/>
        <a:lstStyle/>
        <a:p>
          <a:pPr>
            <a:buChar char="•"/>
          </a:pPr>
          <a:r>
            <a:rPr lang="en-US" dirty="0">
              <a:solidFill>
                <a:schemeClr val="tx1"/>
              </a:solidFill>
              <a:latin typeface="Arial"/>
              <a:ea typeface="+mn-ea"/>
              <a:cs typeface="+mn-cs"/>
            </a:rPr>
            <a:t>Patient-oriented research conducted with human subjects or materials of human origin (including cognitive phenomenon) on the causes and consequences of disease in humans</a:t>
          </a:r>
        </a:p>
      </dgm:t>
    </dgm:pt>
    <dgm:pt modelId="{4C960239-7804-4217-AE1B-8B8142F8E4A0}" type="parTrans" cxnId="{984E2D92-21B1-4558-A749-B11869F23AC5}">
      <dgm:prSet/>
      <dgm:spPr/>
      <dgm:t>
        <a:bodyPr/>
        <a:lstStyle/>
        <a:p>
          <a:endParaRPr lang="en-US"/>
        </a:p>
      </dgm:t>
    </dgm:pt>
    <dgm:pt modelId="{EB07B4A9-DC20-41AE-BB27-F41955090BDE}" type="sibTrans" cxnId="{984E2D92-21B1-4558-A749-B11869F23AC5}">
      <dgm:prSet/>
      <dgm:spPr/>
      <dgm:t>
        <a:bodyPr/>
        <a:lstStyle/>
        <a:p>
          <a:endParaRPr lang="en-US"/>
        </a:p>
      </dgm:t>
    </dgm:pt>
    <dgm:pt modelId="{A27D2E3B-8346-4B5B-9415-E0EB684EF86B}">
      <dgm:prSet phldrT="[Text]"/>
      <dgm:spPr>
        <a:xfrm>
          <a:off x="152399" y="1047642"/>
          <a:ext cx="2740152" cy="995585"/>
        </a:xfrm>
        <a:prstGeom prst="roundRect">
          <a:avLst/>
        </a:prstGeom>
      </dgm:spPr>
      <dgm:t>
        <a:bodyPr/>
        <a:lstStyle/>
        <a:p>
          <a:pPr>
            <a:buNone/>
          </a:pPr>
          <a:r>
            <a:rPr lang="en-US">
              <a:latin typeface="Arial"/>
              <a:ea typeface="+mn-ea"/>
              <a:cs typeface="+mn-cs"/>
            </a:rPr>
            <a:t>Pediatric Research</a:t>
          </a:r>
          <a:endParaRPr lang="en-US" dirty="0">
            <a:latin typeface="Arial"/>
            <a:ea typeface="+mn-ea"/>
            <a:cs typeface="+mn-cs"/>
          </a:endParaRPr>
        </a:p>
      </dgm:t>
    </dgm:pt>
    <dgm:pt modelId="{0E72C68D-8B3B-49AC-BBC2-958B2E6A9515}" type="parTrans" cxnId="{11FFE2C3-CEC8-4FD8-8A1A-D4C633BBF2AB}">
      <dgm:prSet/>
      <dgm:spPr/>
      <dgm:t>
        <a:bodyPr/>
        <a:lstStyle/>
        <a:p>
          <a:endParaRPr lang="en-US"/>
        </a:p>
      </dgm:t>
    </dgm:pt>
    <dgm:pt modelId="{11D611F4-8702-463E-96D9-E4CDE9FD6350}" type="sibTrans" cxnId="{11FFE2C3-CEC8-4FD8-8A1A-D4C633BBF2AB}">
      <dgm:prSet/>
      <dgm:spPr/>
      <dgm:t>
        <a:bodyPr/>
        <a:lstStyle/>
        <a:p>
          <a:endParaRPr lang="en-US"/>
        </a:p>
      </dgm:t>
    </dgm:pt>
    <dgm:pt modelId="{CC62F6D4-CCC5-4959-BEFA-E1A102A20639}">
      <dgm:prSet phldrT="[Text]"/>
      <dgm:spPr>
        <a:xfrm rot="5400000">
          <a:off x="5200941" y="-1161189"/>
          <a:ext cx="796468" cy="5413248"/>
        </a:xfrm>
        <a:prstGeom prst="round2SameRect">
          <a:avLst/>
        </a:prstGeom>
        <a:solidFill>
          <a:schemeClr val="accent3">
            <a:alpha val="30000"/>
          </a:schemeClr>
        </a:solidFill>
      </dgm:spPr>
      <dgm:t>
        <a:bodyPr/>
        <a:lstStyle/>
        <a:p>
          <a:pPr>
            <a:buChar char="•"/>
          </a:pPr>
          <a:r>
            <a:rPr lang="en-US" dirty="0">
              <a:solidFill>
                <a:schemeClr val="tx1"/>
              </a:solidFill>
              <a:latin typeface="Arial"/>
              <a:ea typeface="+mn-ea"/>
              <a:cs typeface="+mn-cs"/>
            </a:rPr>
            <a:t>Research related to diseases or disorders in children</a:t>
          </a:r>
        </a:p>
      </dgm:t>
    </dgm:pt>
    <dgm:pt modelId="{9EAF202F-DC5D-4E71-8D2B-5C195EF0FF4C}" type="parTrans" cxnId="{2E26646A-FC82-4BF0-9B50-17FFE5737A15}">
      <dgm:prSet/>
      <dgm:spPr/>
      <dgm:t>
        <a:bodyPr/>
        <a:lstStyle/>
        <a:p>
          <a:endParaRPr lang="en-US"/>
        </a:p>
      </dgm:t>
    </dgm:pt>
    <dgm:pt modelId="{2630CA29-5048-4BB2-B48A-14FC9300997C}" type="sibTrans" cxnId="{2E26646A-FC82-4BF0-9B50-17FFE5737A15}">
      <dgm:prSet/>
      <dgm:spPr/>
      <dgm:t>
        <a:bodyPr/>
        <a:lstStyle/>
        <a:p>
          <a:endParaRPr lang="en-US"/>
        </a:p>
      </dgm:t>
    </dgm:pt>
    <dgm:pt modelId="{F2038EAD-8E2F-44C5-BD91-F8A32BEC2D32}">
      <dgm:prSet phldrT="[Text]"/>
      <dgm:spPr>
        <a:xfrm>
          <a:off x="152399" y="2093007"/>
          <a:ext cx="2687352" cy="995585"/>
        </a:xfrm>
        <a:prstGeom prst="roundRect">
          <a:avLst/>
        </a:prstGeom>
      </dgm:spPr>
      <dgm:t>
        <a:bodyPr/>
        <a:lstStyle/>
        <a:p>
          <a:pPr>
            <a:buNone/>
          </a:pPr>
          <a:r>
            <a:rPr lang="en-US">
              <a:latin typeface="Arial"/>
              <a:ea typeface="+mn-ea"/>
              <a:cs typeface="+mn-cs"/>
            </a:rPr>
            <a:t>Health Disparities Research</a:t>
          </a:r>
          <a:endParaRPr lang="en-US" dirty="0">
            <a:latin typeface="Arial"/>
            <a:ea typeface="+mn-ea"/>
            <a:cs typeface="+mn-cs"/>
          </a:endParaRPr>
        </a:p>
      </dgm:t>
    </dgm:pt>
    <dgm:pt modelId="{0FF6D1A2-1C6C-4053-92D1-950A6A6EFE81}" type="parTrans" cxnId="{530D6410-0B6D-404D-83AE-7E2472DF2AF5}">
      <dgm:prSet/>
      <dgm:spPr/>
      <dgm:t>
        <a:bodyPr/>
        <a:lstStyle/>
        <a:p>
          <a:endParaRPr lang="en-US"/>
        </a:p>
      </dgm:t>
    </dgm:pt>
    <dgm:pt modelId="{40ACB2EF-C14E-464C-9E4D-0BB6AE9E9CF4}" type="sibTrans" cxnId="{530D6410-0B6D-404D-83AE-7E2472DF2AF5}">
      <dgm:prSet/>
      <dgm:spPr/>
      <dgm:t>
        <a:bodyPr/>
        <a:lstStyle/>
        <a:p>
          <a:endParaRPr lang="en-US"/>
        </a:p>
      </dgm:t>
    </dgm:pt>
    <dgm:pt modelId="{1D4EAF9C-5759-46C5-AD6B-DEA3D0CC6C2F}">
      <dgm:prSet phldrT="[Text]"/>
      <dgm:spPr>
        <a:xfrm rot="5400000">
          <a:off x="5200941" y="1974906"/>
          <a:ext cx="796468" cy="5413248"/>
        </a:xfrm>
        <a:prstGeom prst="round2SameRect">
          <a:avLst/>
        </a:prstGeom>
        <a:solidFill>
          <a:schemeClr val="accent1">
            <a:alpha val="30000"/>
          </a:schemeClr>
        </a:solidFill>
      </dgm:spPr>
      <dgm:t>
        <a:bodyPr/>
        <a:lstStyle/>
        <a:p>
          <a:pPr>
            <a:buChar char="•"/>
          </a:pPr>
          <a:r>
            <a:rPr lang="en-US" dirty="0">
              <a:solidFill>
                <a:schemeClr val="tx1"/>
              </a:solidFill>
              <a:latin typeface="Arial"/>
              <a:ea typeface="+mn-ea"/>
              <a:cs typeface="+mn-cs"/>
            </a:rPr>
            <a:t>Same as Clinical Research LRP</a:t>
          </a:r>
        </a:p>
      </dgm:t>
    </dgm:pt>
    <dgm:pt modelId="{71DA31B9-BEE2-48BB-88FC-688ED9E323E9}" type="parTrans" cxnId="{1B75A4A4-61B6-42C4-B8AC-96B742174443}">
      <dgm:prSet/>
      <dgm:spPr/>
      <dgm:t>
        <a:bodyPr/>
        <a:lstStyle/>
        <a:p>
          <a:endParaRPr lang="en-US"/>
        </a:p>
      </dgm:t>
    </dgm:pt>
    <dgm:pt modelId="{C2445FCF-3455-4617-9AC2-7C6F9B088047}" type="sibTrans" cxnId="{1B75A4A4-61B6-42C4-B8AC-96B742174443}">
      <dgm:prSet/>
      <dgm:spPr/>
      <dgm:t>
        <a:bodyPr/>
        <a:lstStyle/>
        <a:p>
          <a:endParaRPr lang="en-US"/>
        </a:p>
      </dgm:t>
    </dgm:pt>
    <dgm:pt modelId="{90EFBD40-D3D0-4F39-925A-811290707E25}">
      <dgm:prSet phldrT="[Text]"/>
      <dgm:spPr>
        <a:xfrm>
          <a:off x="152399" y="3138372"/>
          <a:ext cx="2687352" cy="995585"/>
        </a:xfrm>
        <a:prstGeom prst="roundRect">
          <a:avLst/>
        </a:prstGeom>
      </dgm:spPr>
      <dgm:t>
        <a:bodyPr/>
        <a:lstStyle/>
        <a:p>
          <a:pPr>
            <a:buNone/>
          </a:pPr>
          <a:r>
            <a:rPr lang="en-US">
              <a:latin typeface="Arial"/>
              <a:ea typeface="+mn-ea"/>
              <a:cs typeface="+mn-cs"/>
            </a:rPr>
            <a:t>Contraception &amp; Infertility Research</a:t>
          </a:r>
          <a:endParaRPr lang="en-US" dirty="0">
            <a:latin typeface="Arial"/>
            <a:ea typeface="+mn-ea"/>
            <a:cs typeface="+mn-cs"/>
          </a:endParaRPr>
        </a:p>
      </dgm:t>
    </dgm:pt>
    <dgm:pt modelId="{7A20A0AD-400E-4399-8E0B-53F1B27C91B4}" type="parTrans" cxnId="{92589D13-7597-46C9-946B-91F3FA593D01}">
      <dgm:prSet/>
      <dgm:spPr/>
      <dgm:t>
        <a:bodyPr/>
        <a:lstStyle/>
        <a:p>
          <a:endParaRPr lang="en-US"/>
        </a:p>
      </dgm:t>
    </dgm:pt>
    <dgm:pt modelId="{6E4753D4-C464-4EFD-99A1-6E2F39F99B27}" type="sibTrans" cxnId="{92589D13-7597-46C9-946B-91F3FA593D01}">
      <dgm:prSet/>
      <dgm:spPr/>
      <dgm:t>
        <a:bodyPr/>
        <a:lstStyle/>
        <a:p>
          <a:endParaRPr lang="en-US"/>
        </a:p>
      </dgm:t>
    </dgm:pt>
    <dgm:pt modelId="{5441A205-3F94-4FC7-817F-C03CB728382E}">
      <dgm:prSet phldrT="[Text]"/>
      <dgm:spPr>
        <a:xfrm>
          <a:off x="152399" y="4183737"/>
          <a:ext cx="2740152" cy="995585"/>
        </a:xfrm>
        <a:prstGeom prst="roundRect">
          <a:avLst/>
        </a:prstGeom>
        <a:solidFill>
          <a:schemeClr val="accent1"/>
        </a:solidFill>
      </dgm:spPr>
      <dgm:t>
        <a:bodyPr/>
        <a:lstStyle/>
        <a:p>
          <a:pPr>
            <a:buNone/>
          </a:pPr>
          <a:r>
            <a:rPr lang="en-US" dirty="0">
              <a:solidFill>
                <a:schemeClr val="bg1"/>
              </a:solidFill>
              <a:latin typeface="Arial"/>
              <a:ea typeface="+mn-ea"/>
              <a:cs typeface="+mn-cs"/>
            </a:rPr>
            <a:t>Clinical Disadvantaged Backgrounds</a:t>
          </a:r>
        </a:p>
      </dgm:t>
    </dgm:pt>
    <dgm:pt modelId="{52EE8E7D-58DD-422D-9B31-8546127C0EEC}" type="parTrans" cxnId="{B473795A-673C-494E-AEC0-CD5EA0CB7E9E}">
      <dgm:prSet/>
      <dgm:spPr/>
      <dgm:t>
        <a:bodyPr/>
        <a:lstStyle/>
        <a:p>
          <a:endParaRPr lang="en-US"/>
        </a:p>
      </dgm:t>
    </dgm:pt>
    <dgm:pt modelId="{A34AB9F3-0248-49FF-BCF8-08D854383310}" type="sibTrans" cxnId="{B473795A-673C-494E-AEC0-CD5EA0CB7E9E}">
      <dgm:prSet/>
      <dgm:spPr/>
      <dgm:t>
        <a:bodyPr/>
        <a:lstStyle/>
        <a:p>
          <a:endParaRPr lang="en-US"/>
        </a:p>
      </dgm:t>
    </dgm:pt>
    <dgm:pt modelId="{BCA5262A-40F9-4A08-BC15-5D7AC75D1D07}">
      <dgm:prSet phldrT="[Text]"/>
      <dgm:spPr>
        <a:xfrm rot="5400000">
          <a:off x="5148142" y="-115824"/>
          <a:ext cx="796468" cy="5413248"/>
        </a:xfrm>
        <a:prstGeom prst="round2SameRect">
          <a:avLst/>
        </a:prstGeom>
        <a:solidFill>
          <a:schemeClr val="accent4">
            <a:alpha val="30000"/>
          </a:schemeClr>
        </a:solidFill>
      </dgm:spPr>
      <dgm:t>
        <a:bodyPr/>
        <a:lstStyle/>
        <a:p>
          <a:pPr>
            <a:buChar char="•"/>
          </a:pPr>
          <a:r>
            <a:rPr lang="en-US">
              <a:solidFill>
                <a:schemeClr val="tx1"/>
              </a:solidFill>
              <a:latin typeface="Arial"/>
              <a:ea typeface="+mn-ea"/>
              <a:cs typeface="+mn-cs"/>
            </a:rPr>
            <a:t>Research focusing on minority and other health disparity populations</a:t>
          </a:r>
          <a:endParaRPr lang="en-US" dirty="0">
            <a:solidFill>
              <a:schemeClr val="tx1"/>
            </a:solidFill>
            <a:latin typeface="Arial"/>
            <a:ea typeface="+mn-ea"/>
            <a:cs typeface="+mn-cs"/>
          </a:endParaRPr>
        </a:p>
      </dgm:t>
    </dgm:pt>
    <dgm:pt modelId="{B9DEDE77-8F55-4C51-BE36-21A520C45112}" type="parTrans" cxnId="{0B72CBE1-8972-4EB9-8058-17C24EA5C831}">
      <dgm:prSet/>
      <dgm:spPr/>
      <dgm:t>
        <a:bodyPr/>
        <a:lstStyle/>
        <a:p>
          <a:endParaRPr lang="en-US"/>
        </a:p>
      </dgm:t>
    </dgm:pt>
    <dgm:pt modelId="{DCDDC80D-73E2-422B-A8C1-6FE0FE89363B}" type="sibTrans" cxnId="{0B72CBE1-8972-4EB9-8058-17C24EA5C831}">
      <dgm:prSet/>
      <dgm:spPr/>
      <dgm:t>
        <a:bodyPr/>
        <a:lstStyle/>
        <a:p>
          <a:endParaRPr lang="en-US"/>
        </a:p>
      </dgm:t>
    </dgm:pt>
    <dgm:pt modelId="{B0ECCEEC-5056-44A6-B806-8BC94DCEF820}">
      <dgm:prSet phldrT="[Text]"/>
      <dgm:spPr>
        <a:xfrm rot="5400000">
          <a:off x="5148142" y="929541"/>
          <a:ext cx="796468" cy="5413248"/>
        </a:xfrm>
        <a:prstGeom prst="round2SameRect">
          <a:avLst/>
        </a:prstGeom>
        <a:solidFill>
          <a:schemeClr val="accent5">
            <a:alpha val="30000"/>
          </a:schemeClr>
        </a:solidFill>
      </dgm:spPr>
      <dgm:t>
        <a:bodyPr/>
        <a:lstStyle/>
        <a:p>
          <a:pPr>
            <a:buChar char="•"/>
          </a:pPr>
          <a:r>
            <a:rPr lang="en-US" dirty="0">
              <a:solidFill>
                <a:schemeClr val="tx1"/>
              </a:solidFill>
              <a:latin typeface="Arial"/>
              <a:ea typeface="+mn-ea"/>
              <a:cs typeface="+mn-cs"/>
            </a:rPr>
            <a:t>Research focusing on conditions impacting ability to conceive or bear children and provide new or improved methods of preventing pregnancy</a:t>
          </a:r>
        </a:p>
      </dgm:t>
    </dgm:pt>
    <dgm:pt modelId="{790D5483-CB36-4417-8686-5DF30224E716}" type="parTrans" cxnId="{2C4D36EA-3E5C-4E57-A166-69CC1EDD60EE}">
      <dgm:prSet/>
      <dgm:spPr/>
      <dgm:t>
        <a:bodyPr/>
        <a:lstStyle/>
        <a:p>
          <a:endParaRPr lang="en-US"/>
        </a:p>
      </dgm:t>
    </dgm:pt>
    <dgm:pt modelId="{EA70A3CC-A165-49DF-90DB-3936E915AEC2}" type="sibTrans" cxnId="{2C4D36EA-3E5C-4E57-A166-69CC1EDD60EE}">
      <dgm:prSet/>
      <dgm:spPr/>
      <dgm:t>
        <a:bodyPr/>
        <a:lstStyle/>
        <a:p>
          <a:endParaRPr lang="en-US"/>
        </a:p>
      </dgm:t>
    </dgm:pt>
    <dgm:pt modelId="{63759A94-3EE1-4A35-A155-AFDDCC17616B}">
      <dgm:prSet phldrT="[Text]"/>
      <dgm:spPr>
        <a:xfrm rot="5400000">
          <a:off x="5200941" y="-1161189"/>
          <a:ext cx="796468" cy="5413248"/>
        </a:xfrm>
        <a:prstGeom prst="round2SameRect">
          <a:avLst/>
        </a:prstGeom>
        <a:solidFill>
          <a:schemeClr val="accent3">
            <a:alpha val="30000"/>
          </a:schemeClr>
        </a:solidFill>
      </dgm:spPr>
      <dgm:t>
        <a:bodyPr/>
        <a:lstStyle/>
        <a:p>
          <a:pPr>
            <a:buChar char="•"/>
          </a:pPr>
          <a:r>
            <a:rPr lang="en-US" dirty="0">
              <a:solidFill>
                <a:schemeClr val="tx1"/>
              </a:solidFill>
              <a:latin typeface="Arial"/>
              <a:ea typeface="+mn-ea"/>
              <a:cs typeface="+mn-cs"/>
            </a:rPr>
            <a:t>Basic research allowed</a:t>
          </a:r>
        </a:p>
      </dgm:t>
    </dgm:pt>
    <dgm:pt modelId="{B2CE0412-DDBF-4F91-885B-FA6145A225C9}" type="parTrans" cxnId="{7C1D4B40-6196-49B1-AA28-6FD6F5D90509}">
      <dgm:prSet/>
      <dgm:spPr/>
      <dgm:t>
        <a:bodyPr/>
        <a:lstStyle/>
        <a:p>
          <a:endParaRPr lang="en-US"/>
        </a:p>
      </dgm:t>
    </dgm:pt>
    <dgm:pt modelId="{613C4B38-7A30-440F-A125-0F097404EF53}" type="sibTrans" cxnId="{7C1D4B40-6196-49B1-AA28-6FD6F5D90509}">
      <dgm:prSet/>
      <dgm:spPr/>
      <dgm:t>
        <a:bodyPr/>
        <a:lstStyle/>
        <a:p>
          <a:endParaRPr lang="en-US"/>
        </a:p>
      </dgm:t>
    </dgm:pt>
    <dgm:pt modelId="{96AA1A56-C30D-44D7-A008-56CC7A25041F}">
      <dgm:prSet phldrT="[Text]"/>
      <dgm:spPr>
        <a:xfrm rot="5400000">
          <a:off x="5148142" y="-115824"/>
          <a:ext cx="796468" cy="5413248"/>
        </a:xfrm>
        <a:prstGeom prst="round2SameRect">
          <a:avLst/>
        </a:prstGeom>
        <a:solidFill>
          <a:schemeClr val="accent4">
            <a:alpha val="30000"/>
          </a:schemeClr>
        </a:solidFill>
      </dgm:spPr>
      <dgm:t>
        <a:bodyPr/>
        <a:lstStyle/>
        <a:p>
          <a:pPr>
            <a:buChar char="•"/>
          </a:pPr>
          <a:r>
            <a:rPr lang="en-US" dirty="0">
              <a:solidFill>
                <a:schemeClr val="tx1"/>
              </a:solidFill>
              <a:latin typeface="Arial"/>
              <a:ea typeface="+mn-ea"/>
              <a:cs typeface="+mn-cs"/>
            </a:rPr>
            <a:t>Basic, clinical, social and behavioral research allowed</a:t>
          </a:r>
        </a:p>
      </dgm:t>
    </dgm:pt>
    <dgm:pt modelId="{53F283B1-9C5A-4873-97CC-99D575FDA28D}" type="parTrans" cxnId="{EB8EF554-270B-409D-955E-2714B1F3F457}">
      <dgm:prSet/>
      <dgm:spPr/>
      <dgm:t>
        <a:bodyPr/>
        <a:lstStyle/>
        <a:p>
          <a:endParaRPr lang="en-US"/>
        </a:p>
      </dgm:t>
    </dgm:pt>
    <dgm:pt modelId="{FD225BE4-4366-406D-891F-290738CA21A3}" type="sibTrans" cxnId="{EB8EF554-270B-409D-955E-2714B1F3F457}">
      <dgm:prSet/>
      <dgm:spPr/>
      <dgm:t>
        <a:bodyPr/>
        <a:lstStyle/>
        <a:p>
          <a:endParaRPr lang="en-US"/>
        </a:p>
      </dgm:t>
    </dgm:pt>
    <dgm:pt modelId="{0151A759-FE30-4810-BA76-A8BC3A891E1A}">
      <dgm:prSet phldrT="[Text]"/>
      <dgm:spPr>
        <a:xfrm rot="5400000">
          <a:off x="5200941" y="1974906"/>
          <a:ext cx="796468" cy="5413248"/>
        </a:xfrm>
        <a:prstGeom prst="round2SameRect">
          <a:avLst/>
        </a:prstGeom>
        <a:solidFill>
          <a:schemeClr val="accent1">
            <a:alpha val="30000"/>
          </a:schemeClr>
        </a:solidFill>
      </dgm:spPr>
      <dgm:t>
        <a:bodyPr/>
        <a:lstStyle/>
        <a:p>
          <a:pPr>
            <a:buChar char="•"/>
          </a:pPr>
          <a:r>
            <a:rPr lang="en-US" dirty="0">
              <a:solidFill>
                <a:schemeClr val="tx1"/>
              </a:solidFill>
              <a:latin typeface="Arial"/>
              <a:ea typeface="+mn-ea"/>
              <a:cs typeface="+mn-cs"/>
            </a:rPr>
            <a:t>Available to clinical researchers from verifiable disadvantaged backgrounds</a:t>
          </a:r>
        </a:p>
      </dgm:t>
    </dgm:pt>
    <dgm:pt modelId="{21840C2F-7CEE-4B04-A3B5-4E95EA5E9980}" type="parTrans" cxnId="{0A765788-CB63-468B-8460-0FDC34244000}">
      <dgm:prSet/>
      <dgm:spPr/>
      <dgm:t>
        <a:bodyPr/>
        <a:lstStyle/>
        <a:p>
          <a:endParaRPr lang="en-US"/>
        </a:p>
      </dgm:t>
    </dgm:pt>
    <dgm:pt modelId="{01D40FA3-D971-468C-9B43-62B057013B46}" type="sibTrans" cxnId="{0A765788-CB63-468B-8460-0FDC34244000}">
      <dgm:prSet/>
      <dgm:spPr/>
      <dgm:t>
        <a:bodyPr/>
        <a:lstStyle/>
        <a:p>
          <a:endParaRPr lang="en-US"/>
        </a:p>
      </dgm:t>
    </dgm:pt>
    <dgm:pt modelId="{B7D81A0A-0929-4DF6-BE63-DD5280508B8E}">
      <dgm:prSet phldrT="[Text]"/>
      <dgm:spPr>
        <a:xfrm rot="5400000">
          <a:off x="5148142" y="929541"/>
          <a:ext cx="796468" cy="5413248"/>
        </a:xfrm>
        <a:prstGeom prst="round2SameRect">
          <a:avLst/>
        </a:prstGeom>
        <a:solidFill>
          <a:schemeClr val="accent5">
            <a:alpha val="30000"/>
          </a:schemeClr>
        </a:solidFill>
      </dgm:spPr>
      <dgm:t>
        <a:bodyPr/>
        <a:lstStyle/>
        <a:p>
          <a:pPr>
            <a:buChar char="•"/>
          </a:pPr>
          <a:r>
            <a:rPr lang="en-US">
              <a:solidFill>
                <a:schemeClr val="tx1"/>
              </a:solidFill>
              <a:latin typeface="Arial"/>
              <a:ea typeface="+mn-ea"/>
              <a:cs typeface="+mn-cs"/>
            </a:rPr>
            <a:t>Applications reviewed by Eunice Kennedy Shriver NICHD</a:t>
          </a:r>
          <a:endParaRPr lang="en-US" dirty="0">
            <a:solidFill>
              <a:schemeClr val="tx1"/>
            </a:solidFill>
            <a:latin typeface="Arial"/>
            <a:ea typeface="+mn-ea"/>
            <a:cs typeface="+mn-cs"/>
          </a:endParaRPr>
        </a:p>
      </dgm:t>
    </dgm:pt>
    <dgm:pt modelId="{B98837B6-8A7C-4334-80CE-2E10687399E2}" type="parTrans" cxnId="{18CA8C05-CE00-4AC1-B11F-6915D2372F34}">
      <dgm:prSet/>
      <dgm:spPr/>
      <dgm:t>
        <a:bodyPr/>
        <a:lstStyle/>
        <a:p>
          <a:endParaRPr lang="en-US"/>
        </a:p>
      </dgm:t>
    </dgm:pt>
    <dgm:pt modelId="{6536BCE7-BAC8-4B76-A5FF-D9ABBF9666B6}" type="sibTrans" cxnId="{18CA8C05-CE00-4AC1-B11F-6915D2372F34}">
      <dgm:prSet/>
      <dgm:spPr/>
      <dgm:t>
        <a:bodyPr/>
        <a:lstStyle/>
        <a:p>
          <a:endParaRPr lang="en-US"/>
        </a:p>
      </dgm:t>
    </dgm:pt>
    <dgm:pt modelId="{C09C7AFC-216C-41FE-837B-F0D80A902D7F}">
      <dgm:prSet phldrT="[Text]"/>
      <dgm:spPr>
        <a:xfrm rot="5400000">
          <a:off x="5200941" y="1974906"/>
          <a:ext cx="796468" cy="5413248"/>
        </a:xfrm>
        <a:prstGeom prst="round2SameRect">
          <a:avLst/>
        </a:prstGeom>
        <a:solidFill>
          <a:schemeClr val="accent1">
            <a:alpha val="30000"/>
          </a:schemeClr>
        </a:solidFill>
      </dgm:spPr>
      <dgm:t>
        <a:bodyPr/>
        <a:lstStyle/>
        <a:p>
          <a:pPr>
            <a:buChar char="•"/>
          </a:pPr>
          <a:r>
            <a:rPr lang="en-US" dirty="0">
              <a:solidFill>
                <a:schemeClr val="tx1"/>
              </a:solidFill>
              <a:latin typeface="Arial"/>
              <a:ea typeface="+mn-ea"/>
              <a:cs typeface="+mn-cs"/>
            </a:rPr>
            <a:t>Applications reviewed by NIMHD</a:t>
          </a:r>
        </a:p>
      </dgm:t>
    </dgm:pt>
    <dgm:pt modelId="{6D882820-EE62-4424-A4D3-725BA8B6A374}" type="parTrans" cxnId="{3E82D135-6A52-408D-8C24-4A7A230CA61A}">
      <dgm:prSet/>
      <dgm:spPr/>
      <dgm:t>
        <a:bodyPr/>
        <a:lstStyle/>
        <a:p>
          <a:endParaRPr lang="en-US"/>
        </a:p>
      </dgm:t>
    </dgm:pt>
    <dgm:pt modelId="{4FF1DBDF-447F-477A-8E49-44D3E6EFCBF3}" type="sibTrans" cxnId="{3E82D135-6A52-408D-8C24-4A7A230CA61A}">
      <dgm:prSet/>
      <dgm:spPr/>
      <dgm:t>
        <a:bodyPr/>
        <a:lstStyle/>
        <a:p>
          <a:endParaRPr lang="en-US"/>
        </a:p>
      </dgm:t>
    </dgm:pt>
    <dgm:pt modelId="{097019F0-3382-451C-9E7F-E6741B0F9F7E}">
      <dgm:prSet phldrT="[Text]" custT="1"/>
      <dgm:spPr>
        <a:xfrm>
          <a:off x="152399" y="4183737"/>
          <a:ext cx="2740152" cy="995585"/>
        </a:xfrm>
        <a:solidFill>
          <a:schemeClr val="accent2"/>
        </a:solidFill>
      </dgm:spPr>
      <dgm:t>
        <a:bodyPr/>
        <a:lstStyle/>
        <a:p>
          <a:pPr>
            <a:buNone/>
          </a:pPr>
          <a:r>
            <a:rPr lang="en-US" sz="1600" dirty="0">
              <a:solidFill>
                <a:schemeClr val="tx1"/>
              </a:solidFill>
              <a:latin typeface="Arial"/>
              <a:ea typeface="+mn-ea"/>
              <a:cs typeface="+mn-cs"/>
            </a:rPr>
            <a:t>Research in Emerging Areas Critical to Human Health (REACH)</a:t>
          </a:r>
        </a:p>
      </dgm:t>
    </dgm:pt>
    <dgm:pt modelId="{5704CB3D-D451-48C2-B008-6866B71AA18E}" type="parTrans" cxnId="{8DDCDE5A-B530-4854-A018-0FEB96179DB3}">
      <dgm:prSet/>
      <dgm:spPr/>
      <dgm:t>
        <a:bodyPr/>
        <a:lstStyle/>
        <a:p>
          <a:endParaRPr lang="en-US"/>
        </a:p>
      </dgm:t>
    </dgm:pt>
    <dgm:pt modelId="{078D040D-463D-4B71-840B-755CEA19262D}" type="sibTrans" cxnId="{8DDCDE5A-B530-4854-A018-0FEB96179DB3}">
      <dgm:prSet/>
      <dgm:spPr/>
      <dgm:t>
        <a:bodyPr/>
        <a:lstStyle/>
        <a:p>
          <a:endParaRPr lang="en-US"/>
        </a:p>
      </dgm:t>
    </dgm:pt>
    <dgm:pt modelId="{A9E2550A-B23E-4C4E-BBD5-64B6C3CFC4C2}">
      <dgm:prSet phldrT="[Text]"/>
      <dgm:spPr>
        <a:xfrm>
          <a:off x="152399" y="4183737"/>
          <a:ext cx="2740152" cy="995585"/>
        </a:xfrm>
        <a:solidFill>
          <a:schemeClr val="accent2"/>
        </a:solidFill>
      </dgm:spPr>
      <dgm:t>
        <a:bodyPr/>
        <a:lstStyle/>
        <a:p>
          <a:pPr>
            <a:buFont typeface="Arial" panose="020B0604020202020204" pitchFamily="34" charset="0"/>
            <a:buChar char="•"/>
          </a:pPr>
          <a:r>
            <a:rPr lang="en-US" dirty="0">
              <a:solidFill>
                <a:schemeClr val="tx1"/>
              </a:solidFill>
              <a:latin typeface="Arial"/>
              <a:ea typeface="+mn-ea"/>
              <a:cs typeface="+mn-cs"/>
            </a:rPr>
            <a:t>Available beginning September 2021 to recruit and retain researchers pursuing major opportunities or gaps in emerging areas of human health</a:t>
          </a:r>
        </a:p>
      </dgm:t>
    </dgm:pt>
    <dgm:pt modelId="{AE6EAAEA-E2F3-44F0-82D6-B2732B41EEAC}" type="parTrans" cxnId="{92F87720-1EC0-4B03-A6B8-06254479614A}">
      <dgm:prSet/>
      <dgm:spPr/>
      <dgm:t>
        <a:bodyPr/>
        <a:lstStyle/>
        <a:p>
          <a:endParaRPr lang="en-US"/>
        </a:p>
      </dgm:t>
    </dgm:pt>
    <dgm:pt modelId="{520FDAA2-BE89-4658-A968-36321493C599}" type="sibTrans" cxnId="{92F87720-1EC0-4B03-A6B8-06254479614A}">
      <dgm:prSet/>
      <dgm:spPr/>
      <dgm:t>
        <a:bodyPr/>
        <a:lstStyle/>
        <a:p>
          <a:endParaRPr lang="en-US"/>
        </a:p>
      </dgm:t>
    </dgm:pt>
    <dgm:pt modelId="{D971612D-035E-4956-80BA-96C376DF9A0C}">
      <dgm:prSet phldrT="[Text]"/>
      <dgm:spPr>
        <a:xfrm>
          <a:off x="152399" y="4183737"/>
          <a:ext cx="2740152" cy="995585"/>
        </a:xfrm>
        <a:solidFill>
          <a:schemeClr val="accent2"/>
        </a:solidFill>
      </dgm:spPr>
      <dgm:t>
        <a:bodyPr/>
        <a:lstStyle/>
        <a:p>
          <a:pPr>
            <a:buFont typeface="Arial" panose="020B0604020202020204" pitchFamily="34" charset="0"/>
            <a:buChar char="•"/>
          </a:pPr>
          <a:r>
            <a:rPr lang="en-US" dirty="0">
              <a:solidFill>
                <a:schemeClr val="tx1"/>
              </a:solidFill>
              <a:latin typeface="Arial"/>
              <a:ea typeface="+mn-ea"/>
              <a:cs typeface="+mn-cs"/>
            </a:rPr>
            <a:t>NIH ICs determine gap/emerging areas of research priority areas</a:t>
          </a:r>
        </a:p>
      </dgm:t>
    </dgm:pt>
    <dgm:pt modelId="{E70CFA59-535F-4D08-9EB2-4E9EACEE8F32}" type="parTrans" cxnId="{AA704D9F-B172-435D-B5B4-DB7E7EE328E4}">
      <dgm:prSet/>
      <dgm:spPr/>
      <dgm:t>
        <a:bodyPr/>
        <a:lstStyle/>
        <a:p>
          <a:endParaRPr lang="en-US"/>
        </a:p>
      </dgm:t>
    </dgm:pt>
    <dgm:pt modelId="{85BC0FB8-7A88-4CBB-85E2-D0357371EE73}" type="sibTrans" cxnId="{AA704D9F-B172-435D-B5B4-DB7E7EE328E4}">
      <dgm:prSet/>
      <dgm:spPr/>
      <dgm:t>
        <a:bodyPr/>
        <a:lstStyle/>
        <a:p>
          <a:endParaRPr lang="en-US"/>
        </a:p>
      </dgm:t>
    </dgm:pt>
    <dgm:pt modelId="{E102F1D3-EC3C-405B-82EE-7C8B35002A6B}" type="pres">
      <dgm:prSet presAssocID="{9B242618-1F17-4FB4-9692-D01B1AE3E5B5}" presName="Name0" presStyleCnt="0">
        <dgm:presLayoutVars>
          <dgm:dir/>
          <dgm:animLvl val="lvl"/>
          <dgm:resizeHandles val="exact"/>
        </dgm:presLayoutVars>
      </dgm:prSet>
      <dgm:spPr/>
    </dgm:pt>
    <dgm:pt modelId="{AB607434-6A3C-4339-89B0-951277251751}" type="pres">
      <dgm:prSet presAssocID="{CA953208-2137-40DF-94BB-CA925348C0E3}" presName="linNode" presStyleCnt="0"/>
      <dgm:spPr/>
    </dgm:pt>
    <dgm:pt modelId="{9F116616-7F2A-4455-BC07-9F437CB38692}" type="pres">
      <dgm:prSet presAssocID="{CA953208-2137-40DF-94BB-CA925348C0E3}" presName="parentText" presStyleLbl="node1" presStyleIdx="0" presStyleCnt="6" custScaleX="89990">
        <dgm:presLayoutVars>
          <dgm:chMax val="1"/>
          <dgm:bulletEnabled val="1"/>
        </dgm:presLayoutVars>
      </dgm:prSet>
      <dgm:spPr/>
    </dgm:pt>
    <dgm:pt modelId="{D9A9D5F7-C639-40EE-89BB-B87D654D5708}" type="pres">
      <dgm:prSet presAssocID="{CA953208-2137-40DF-94BB-CA925348C0E3}" presName="descendantText" presStyleLbl="alignAccFollowNode1" presStyleIdx="0" presStyleCnt="6">
        <dgm:presLayoutVars>
          <dgm:bulletEnabled val="1"/>
        </dgm:presLayoutVars>
      </dgm:prSet>
      <dgm:spPr/>
    </dgm:pt>
    <dgm:pt modelId="{19743F30-B2BB-4161-8C78-D86595006FA7}" type="pres">
      <dgm:prSet presAssocID="{19E1C09C-9927-4B60-BB92-253B623C72FF}" presName="sp" presStyleCnt="0"/>
      <dgm:spPr/>
    </dgm:pt>
    <dgm:pt modelId="{0FDB61F2-F6CB-4D12-8496-2E9298448FC0}" type="pres">
      <dgm:prSet presAssocID="{A27D2E3B-8346-4B5B-9415-E0EB684EF86B}" presName="linNode" presStyleCnt="0"/>
      <dgm:spPr/>
    </dgm:pt>
    <dgm:pt modelId="{2257BB84-38F3-4814-BB2D-DA8C91972CB3}" type="pres">
      <dgm:prSet presAssocID="{A27D2E3B-8346-4B5B-9415-E0EB684EF86B}" presName="parentText" presStyleLbl="node1" presStyleIdx="1" presStyleCnt="6" custScaleX="89990">
        <dgm:presLayoutVars>
          <dgm:chMax val="1"/>
          <dgm:bulletEnabled val="1"/>
        </dgm:presLayoutVars>
      </dgm:prSet>
      <dgm:spPr/>
    </dgm:pt>
    <dgm:pt modelId="{0D960784-5FC5-41A9-B59B-161AB779602D}" type="pres">
      <dgm:prSet presAssocID="{A27D2E3B-8346-4B5B-9415-E0EB684EF86B}" presName="descendantText" presStyleLbl="alignAccFollowNode1" presStyleIdx="1" presStyleCnt="6">
        <dgm:presLayoutVars>
          <dgm:bulletEnabled val="1"/>
        </dgm:presLayoutVars>
      </dgm:prSet>
      <dgm:spPr/>
    </dgm:pt>
    <dgm:pt modelId="{56B47EEE-F57F-4F03-8B30-C236905CB92B}" type="pres">
      <dgm:prSet presAssocID="{11D611F4-8702-463E-96D9-E4CDE9FD6350}" presName="sp" presStyleCnt="0"/>
      <dgm:spPr/>
    </dgm:pt>
    <dgm:pt modelId="{1F197C62-F963-4FE7-9380-54B831DC33EA}" type="pres">
      <dgm:prSet presAssocID="{F2038EAD-8E2F-44C5-BD91-F8A32BEC2D32}" presName="linNode" presStyleCnt="0"/>
      <dgm:spPr/>
    </dgm:pt>
    <dgm:pt modelId="{DCB1B56E-5AAB-4DA2-8061-4AB2CE28F777}" type="pres">
      <dgm:prSet presAssocID="{F2038EAD-8E2F-44C5-BD91-F8A32BEC2D32}" presName="parentText" presStyleLbl="node1" presStyleIdx="2" presStyleCnt="6" custScaleX="88256">
        <dgm:presLayoutVars>
          <dgm:chMax val="1"/>
          <dgm:bulletEnabled val="1"/>
        </dgm:presLayoutVars>
      </dgm:prSet>
      <dgm:spPr/>
    </dgm:pt>
    <dgm:pt modelId="{636E29C5-A374-4C3E-AC2E-05793811CDB4}" type="pres">
      <dgm:prSet presAssocID="{F2038EAD-8E2F-44C5-BD91-F8A32BEC2D32}" presName="descendantText" presStyleLbl="alignAccFollowNode1" presStyleIdx="2" presStyleCnt="6">
        <dgm:presLayoutVars>
          <dgm:bulletEnabled val="1"/>
        </dgm:presLayoutVars>
      </dgm:prSet>
      <dgm:spPr/>
    </dgm:pt>
    <dgm:pt modelId="{23F02C7E-9977-40DA-87F4-6CB81B25AAB4}" type="pres">
      <dgm:prSet presAssocID="{40ACB2EF-C14E-464C-9E4D-0BB6AE9E9CF4}" presName="sp" presStyleCnt="0"/>
      <dgm:spPr/>
    </dgm:pt>
    <dgm:pt modelId="{E173E3EF-85FF-43D8-98CE-ADBDFC16CA13}" type="pres">
      <dgm:prSet presAssocID="{90EFBD40-D3D0-4F39-925A-811290707E25}" presName="linNode" presStyleCnt="0"/>
      <dgm:spPr/>
    </dgm:pt>
    <dgm:pt modelId="{EF2B7CE0-1CA3-4EDE-9DC3-84E14EA4003C}" type="pres">
      <dgm:prSet presAssocID="{90EFBD40-D3D0-4F39-925A-811290707E25}" presName="parentText" presStyleLbl="node1" presStyleIdx="3" presStyleCnt="6" custScaleX="88256">
        <dgm:presLayoutVars>
          <dgm:chMax val="1"/>
          <dgm:bulletEnabled val="1"/>
        </dgm:presLayoutVars>
      </dgm:prSet>
      <dgm:spPr/>
    </dgm:pt>
    <dgm:pt modelId="{DA142816-E950-42E4-8C66-1ECE515E68D1}" type="pres">
      <dgm:prSet presAssocID="{90EFBD40-D3D0-4F39-925A-811290707E25}" presName="descendantText" presStyleLbl="alignAccFollowNode1" presStyleIdx="3" presStyleCnt="6">
        <dgm:presLayoutVars>
          <dgm:bulletEnabled val="1"/>
        </dgm:presLayoutVars>
      </dgm:prSet>
      <dgm:spPr/>
    </dgm:pt>
    <dgm:pt modelId="{A8FF5DA1-B801-4B1D-A878-9A9B72F59A9F}" type="pres">
      <dgm:prSet presAssocID="{6E4753D4-C464-4EFD-99A1-6E2F39F99B27}" presName="sp" presStyleCnt="0"/>
      <dgm:spPr/>
    </dgm:pt>
    <dgm:pt modelId="{438256C9-710A-4D0E-A7A3-D80393A31E76}" type="pres">
      <dgm:prSet presAssocID="{5441A205-3F94-4FC7-817F-C03CB728382E}" presName="linNode" presStyleCnt="0"/>
      <dgm:spPr/>
    </dgm:pt>
    <dgm:pt modelId="{903A4910-7450-488D-88C7-9E0AEDF00D5E}" type="pres">
      <dgm:prSet presAssocID="{5441A205-3F94-4FC7-817F-C03CB728382E}" presName="parentText" presStyleLbl="node1" presStyleIdx="4" presStyleCnt="6" custScaleX="89990">
        <dgm:presLayoutVars>
          <dgm:chMax val="1"/>
          <dgm:bulletEnabled val="1"/>
        </dgm:presLayoutVars>
      </dgm:prSet>
      <dgm:spPr/>
    </dgm:pt>
    <dgm:pt modelId="{9AFF20FC-27CB-4E01-9786-A2A50D987478}" type="pres">
      <dgm:prSet presAssocID="{5441A205-3F94-4FC7-817F-C03CB728382E}" presName="descendantText" presStyleLbl="alignAccFollowNode1" presStyleIdx="4" presStyleCnt="6">
        <dgm:presLayoutVars>
          <dgm:bulletEnabled val="1"/>
        </dgm:presLayoutVars>
      </dgm:prSet>
      <dgm:spPr/>
    </dgm:pt>
    <dgm:pt modelId="{E4F8A998-ACD9-4B36-8356-6EF9D1176F5F}" type="pres">
      <dgm:prSet presAssocID="{A34AB9F3-0248-49FF-BCF8-08D854383310}" presName="sp" presStyleCnt="0"/>
      <dgm:spPr/>
    </dgm:pt>
    <dgm:pt modelId="{E83C1F94-06B9-4C7D-9AC9-0394F47DF7C2}" type="pres">
      <dgm:prSet presAssocID="{097019F0-3382-451C-9E7F-E6741B0F9F7E}" presName="linNode" presStyleCnt="0"/>
      <dgm:spPr/>
    </dgm:pt>
    <dgm:pt modelId="{51D06032-9DBF-4B87-B0FC-46643A8F76D3}" type="pres">
      <dgm:prSet presAssocID="{097019F0-3382-451C-9E7F-E6741B0F9F7E}" presName="parentText" presStyleLbl="node1" presStyleIdx="5" presStyleCnt="6" custScaleX="89990">
        <dgm:presLayoutVars>
          <dgm:chMax val="1"/>
          <dgm:bulletEnabled val="1"/>
        </dgm:presLayoutVars>
      </dgm:prSet>
      <dgm:spPr>
        <a:prstGeom prst="roundRect">
          <a:avLst/>
        </a:prstGeom>
      </dgm:spPr>
    </dgm:pt>
    <dgm:pt modelId="{841E8091-8160-446A-9384-989DD3D746F0}" type="pres">
      <dgm:prSet presAssocID="{097019F0-3382-451C-9E7F-E6741B0F9F7E}" presName="descendantText" presStyleLbl="alignAccFollowNode1" presStyleIdx="5" presStyleCnt="6">
        <dgm:presLayoutVars>
          <dgm:bulletEnabled val="1"/>
        </dgm:presLayoutVars>
      </dgm:prSet>
      <dgm:spPr/>
    </dgm:pt>
  </dgm:ptLst>
  <dgm:cxnLst>
    <dgm:cxn modelId="{490A7C01-CD37-4E78-AB3F-F00C40460D86}" type="presOf" srcId="{A27D2E3B-8346-4B5B-9415-E0EB684EF86B}" destId="{2257BB84-38F3-4814-BB2D-DA8C91972CB3}" srcOrd="0" destOrd="0" presId="urn:microsoft.com/office/officeart/2005/8/layout/vList5"/>
    <dgm:cxn modelId="{18CA8C05-CE00-4AC1-B11F-6915D2372F34}" srcId="{90EFBD40-D3D0-4F39-925A-811290707E25}" destId="{B7D81A0A-0929-4DF6-BE63-DD5280508B8E}" srcOrd="1" destOrd="0" parTransId="{B98837B6-8A7C-4334-80CE-2E10687399E2}" sibTransId="{6536BCE7-BAC8-4B76-A5FF-D9ABBF9666B6}"/>
    <dgm:cxn modelId="{530D6410-0B6D-404D-83AE-7E2472DF2AF5}" srcId="{9B242618-1F17-4FB4-9692-D01B1AE3E5B5}" destId="{F2038EAD-8E2F-44C5-BD91-F8A32BEC2D32}" srcOrd="2" destOrd="0" parTransId="{0FF6D1A2-1C6C-4053-92D1-950A6A6EFE81}" sibTransId="{40ACB2EF-C14E-464C-9E4D-0BB6AE9E9CF4}"/>
    <dgm:cxn modelId="{92589D13-7597-46C9-946B-91F3FA593D01}" srcId="{9B242618-1F17-4FB4-9692-D01B1AE3E5B5}" destId="{90EFBD40-D3D0-4F39-925A-811290707E25}" srcOrd="3" destOrd="0" parTransId="{7A20A0AD-400E-4399-8E0B-53F1B27C91B4}" sibTransId="{6E4753D4-C464-4EFD-99A1-6E2F39F99B27}"/>
    <dgm:cxn modelId="{92F87720-1EC0-4B03-A6B8-06254479614A}" srcId="{097019F0-3382-451C-9E7F-E6741B0F9F7E}" destId="{A9E2550A-B23E-4C4E-BBD5-64B6C3CFC4C2}" srcOrd="0" destOrd="0" parTransId="{AE6EAAEA-E2F3-44F0-82D6-B2732B41EEAC}" sibTransId="{520FDAA2-BE89-4658-A968-36321493C599}"/>
    <dgm:cxn modelId="{59AFC721-09B5-4224-9C2E-42F7E7840C13}" type="presOf" srcId="{79C8847B-FFA4-44B9-8518-31966EA2FC4D}" destId="{D9A9D5F7-C639-40EE-89BB-B87D654D5708}" srcOrd="0" destOrd="0" presId="urn:microsoft.com/office/officeart/2005/8/layout/vList5"/>
    <dgm:cxn modelId="{DD4DE424-A8E7-4461-97AD-7351AFBD1EA8}" type="presOf" srcId="{63759A94-3EE1-4A35-A155-AFDDCC17616B}" destId="{0D960784-5FC5-41A9-B59B-161AB779602D}" srcOrd="0" destOrd="1" presId="urn:microsoft.com/office/officeart/2005/8/layout/vList5"/>
    <dgm:cxn modelId="{38CC8C28-E605-41F5-B4EF-E88E24BD356A}" type="presOf" srcId="{C09C7AFC-216C-41FE-837B-F0D80A902D7F}" destId="{9AFF20FC-27CB-4E01-9786-A2A50D987478}" srcOrd="0" destOrd="2" presId="urn:microsoft.com/office/officeart/2005/8/layout/vList5"/>
    <dgm:cxn modelId="{54A4102A-1511-4212-819D-5BAAE67787BF}" type="presOf" srcId="{CC62F6D4-CCC5-4959-BEFA-E1A102A20639}" destId="{0D960784-5FC5-41A9-B59B-161AB779602D}" srcOrd="0" destOrd="0" presId="urn:microsoft.com/office/officeart/2005/8/layout/vList5"/>
    <dgm:cxn modelId="{3E82D135-6A52-408D-8C24-4A7A230CA61A}" srcId="{5441A205-3F94-4FC7-817F-C03CB728382E}" destId="{C09C7AFC-216C-41FE-837B-F0D80A902D7F}" srcOrd="2" destOrd="0" parTransId="{6D882820-EE62-4424-A4D3-725BA8B6A374}" sibTransId="{4FF1DBDF-447F-477A-8E49-44D3E6EFCBF3}"/>
    <dgm:cxn modelId="{E61F6F39-12E7-4C22-985C-42ACF81AA986}" type="presOf" srcId="{0151A759-FE30-4810-BA76-A8BC3A891E1A}" destId="{9AFF20FC-27CB-4E01-9786-A2A50D987478}" srcOrd="0" destOrd="1" presId="urn:microsoft.com/office/officeart/2005/8/layout/vList5"/>
    <dgm:cxn modelId="{7C1D4B40-6196-49B1-AA28-6FD6F5D90509}" srcId="{A27D2E3B-8346-4B5B-9415-E0EB684EF86B}" destId="{63759A94-3EE1-4A35-A155-AFDDCC17616B}" srcOrd="1" destOrd="0" parTransId="{B2CE0412-DDBF-4F91-885B-FA6145A225C9}" sibTransId="{613C4B38-7A30-440F-A125-0F097404EF53}"/>
    <dgm:cxn modelId="{2E26646A-FC82-4BF0-9B50-17FFE5737A15}" srcId="{A27D2E3B-8346-4B5B-9415-E0EB684EF86B}" destId="{CC62F6D4-CCC5-4959-BEFA-E1A102A20639}" srcOrd="0" destOrd="0" parTransId="{9EAF202F-DC5D-4E71-8D2B-5C195EF0FF4C}" sibTransId="{2630CA29-5048-4BB2-B48A-14FC9300997C}"/>
    <dgm:cxn modelId="{C6B7034C-C32B-45EF-9BBE-3D777B50B414}" type="presOf" srcId="{96AA1A56-C30D-44D7-A008-56CC7A25041F}" destId="{636E29C5-A374-4C3E-AC2E-05793811CDB4}" srcOrd="0" destOrd="1" presId="urn:microsoft.com/office/officeart/2005/8/layout/vList5"/>
    <dgm:cxn modelId="{BBB4D072-225E-4BF2-9BD2-8686B511E927}" type="presOf" srcId="{5441A205-3F94-4FC7-817F-C03CB728382E}" destId="{903A4910-7450-488D-88C7-9E0AEDF00D5E}" srcOrd="0" destOrd="0" presId="urn:microsoft.com/office/officeart/2005/8/layout/vList5"/>
    <dgm:cxn modelId="{EB8EF554-270B-409D-955E-2714B1F3F457}" srcId="{F2038EAD-8E2F-44C5-BD91-F8A32BEC2D32}" destId="{96AA1A56-C30D-44D7-A008-56CC7A25041F}" srcOrd="1" destOrd="0" parTransId="{53F283B1-9C5A-4873-97CC-99D575FDA28D}" sibTransId="{FD225BE4-4366-406D-891F-290738CA21A3}"/>
    <dgm:cxn modelId="{FFD6127A-D438-4F69-9AF7-2A69CB1A0827}" type="presOf" srcId="{1D4EAF9C-5759-46C5-AD6B-DEA3D0CC6C2F}" destId="{9AFF20FC-27CB-4E01-9786-A2A50D987478}" srcOrd="0" destOrd="0" presId="urn:microsoft.com/office/officeart/2005/8/layout/vList5"/>
    <dgm:cxn modelId="{B473795A-673C-494E-AEC0-CD5EA0CB7E9E}" srcId="{9B242618-1F17-4FB4-9692-D01B1AE3E5B5}" destId="{5441A205-3F94-4FC7-817F-C03CB728382E}" srcOrd="4" destOrd="0" parTransId="{52EE8E7D-58DD-422D-9B31-8546127C0EEC}" sibTransId="{A34AB9F3-0248-49FF-BCF8-08D854383310}"/>
    <dgm:cxn modelId="{8DDCDE5A-B530-4854-A018-0FEB96179DB3}" srcId="{9B242618-1F17-4FB4-9692-D01B1AE3E5B5}" destId="{097019F0-3382-451C-9E7F-E6741B0F9F7E}" srcOrd="5" destOrd="0" parTransId="{5704CB3D-D451-48C2-B008-6866B71AA18E}" sibTransId="{078D040D-463D-4B71-840B-755CEA19262D}"/>
    <dgm:cxn modelId="{60817A7D-6407-45AB-9494-B45476873087}" type="presOf" srcId="{CA953208-2137-40DF-94BB-CA925348C0E3}" destId="{9F116616-7F2A-4455-BC07-9F437CB38692}" srcOrd="0" destOrd="0" presId="urn:microsoft.com/office/officeart/2005/8/layout/vList5"/>
    <dgm:cxn modelId="{F547C383-DECF-4AA7-9648-55AA6CABA6DE}" type="presOf" srcId="{A9E2550A-B23E-4C4E-BBD5-64B6C3CFC4C2}" destId="{841E8091-8160-446A-9384-989DD3D746F0}" srcOrd="0" destOrd="0" presId="urn:microsoft.com/office/officeart/2005/8/layout/vList5"/>
    <dgm:cxn modelId="{0A765788-CB63-468B-8460-0FDC34244000}" srcId="{5441A205-3F94-4FC7-817F-C03CB728382E}" destId="{0151A759-FE30-4810-BA76-A8BC3A891E1A}" srcOrd="1" destOrd="0" parTransId="{21840C2F-7CEE-4B04-A3B5-4E95EA5E9980}" sibTransId="{01D40FA3-D971-468C-9B43-62B057013B46}"/>
    <dgm:cxn modelId="{984E2D92-21B1-4558-A749-B11869F23AC5}" srcId="{CA953208-2137-40DF-94BB-CA925348C0E3}" destId="{79C8847B-FFA4-44B9-8518-31966EA2FC4D}" srcOrd="0" destOrd="0" parTransId="{4C960239-7804-4217-AE1B-8B8142F8E4A0}" sibTransId="{EB07B4A9-DC20-41AE-BB27-F41955090BDE}"/>
    <dgm:cxn modelId="{22685095-7A1F-485F-A753-5ECE01F6C038}" type="presOf" srcId="{F2038EAD-8E2F-44C5-BD91-F8A32BEC2D32}" destId="{DCB1B56E-5AAB-4DA2-8061-4AB2CE28F777}" srcOrd="0" destOrd="0" presId="urn:microsoft.com/office/officeart/2005/8/layout/vList5"/>
    <dgm:cxn modelId="{AA704D9F-B172-435D-B5B4-DB7E7EE328E4}" srcId="{097019F0-3382-451C-9E7F-E6741B0F9F7E}" destId="{D971612D-035E-4956-80BA-96C376DF9A0C}" srcOrd="1" destOrd="0" parTransId="{E70CFA59-535F-4D08-9EB2-4E9EACEE8F32}" sibTransId="{85BC0FB8-7A88-4CBB-85E2-D0357371EE73}"/>
    <dgm:cxn modelId="{0E997FA3-C3FA-405A-A05D-ADBCC950303A}" type="presOf" srcId="{097019F0-3382-451C-9E7F-E6741B0F9F7E}" destId="{51D06032-9DBF-4B87-B0FC-46643A8F76D3}" srcOrd="0" destOrd="0" presId="urn:microsoft.com/office/officeart/2005/8/layout/vList5"/>
    <dgm:cxn modelId="{1B75A4A4-61B6-42C4-B8AC-96B742174443}" srcId="{5441A205-3F94-4FC7-817F-C03CB728382E}" destId="{1D4EAF9C-5759-46C5-AD6B-DEA3D0CC6C2F}" srcOrd="0" destOrd="0" parTransId="{71DA31B9-BEE2-48BB-88FC-688ED9E323E9}" sibTransId="{C2445FCF-3455-4617-9AC2-7C6F9B088047}"/>
    <dgm:cxn modelId="{DBF6DCAF-2124-4AFB-8A89-D433266EC3AE}" type="presOf" srcId="{90EFBD40-D3D0-4F39-925A-811290707E25}" destId="{EF2B7CE0-1CA3-4EDE-9DC3-84E14EA4003C}" srcOrd="0" destOrd="0" presId="urn:microsoft.com/office/officeart/2005/8/layout/vList5"/>
    <dgm:cxn modelId="{11FFE2C3-CEC8-4FD8-8A1A-D4C633BBF2AB}" srcId="{9B242618-1F17-4FB4-9692-D01B1AE3E5B5}" destId="{A27D2E3B-8346-4B5B-9415-E0EB684EF86B}" srcOrd="1" destOrd="0" parTransId="{0E72C68D-8B3B-49AC-BBC2-958B2E6A9515}" sibTransId="{11D611F4-8702-463E-96D9-E4CDE9FD6350}"/>
    <dgm:cxn modelId="{A60486D0-E8E3-4FFB-A184-9F744CD5B2C6}" type="presOf" srcId="{9B242618-1F17-4FB4-9692-D01B1AE3E5B5}" destId="{E102F1D3-EC3C-405B-82EE-7C8B35002A6B}" srcOrd="0" destOrd="0" presId="urn:microsoft.com/office/officeart/2005/8/layout/vList5"/>
    <dgm:cxn modelId="{406742D2-15A0-4569-9447-F23543AF99F5}" type="presOf" srcId="{B0ECCEEC-5056-44A6-B806-8BC94DCEF820}" destId="{DA142816-E950-42E4-8C66-1ECE515E68D1}" srcOrd="0" destOrd="0" presId="urn:microsoft.com/office/officeart/2005/8/layout/vList5"/>
    <dgm:cxn modelId="{EB946BD5-B4BA-4DA4-AB30-BF40B3AD75E0}" type="presOf" srcId="{B7D81A0A-0929-4DF6-BE63-DD5280508B8E}" destId="{DA142816-E950-42E4-8C66-1ECE515E68D1}" srcOrd="0" destOrd="1" presId="urn:microsoft.com/office/officeart/2005/8/layout/vList5"/>
    <dgm:cxn modelId="{2FBB07DF-4769-4B70-A952-0F70D324985A}" srcId="{9B242618-1F17-4FB4-9692-D01B1AE3E5B5}" destId="{CA953208-2137-40DF-94BB-CA925348C0E3}" srcOrd="0" destOrd="0" parTransId="{72444092-E127-4CFE-8F93-62137A9FAFE4}" sibTransId="{19E1C09C-9927-4B60-BB92-253B623C72FF}"/>
    <dgm:cxn modelId="{0B72CBE1-8972-4EB9-8058-17C24EA5C831}" srcId="{F2038EAD-8E2F-44C5-BD91-F8A32BEC2D32}" destId="{BCA5262A-40F9-4A08-BC15-5D7AC75D1D07}" srcOrd="0" destOrd="0" parTransId="{B9DEDE77-8F55-4C51-BE36-21A520C45112}" sibTransId="{DCDDC80D-73E2-422B-A8C1-6FE0FE89363B}"/>
    <dgm:cxn modelId="{E75660E9-1408-4D18-963A-50BE478573C7}" type="presOf" srcId="{D971612D-035E-4956-80BA-96C376DF9A0C}" destId="{841E8091-8160-446A-9384-989DD3D746F0}" srcOrd="0" destOrd="1" presId="urn:microsoft.com/office/officeart/2005/8/layout/vList5"/>
    <dgm:cxn modelId="{2C4D36EA-3E5C-4E57-A166-69CC1EDD60EE}" srcId="{90EFBD40-D3D0-4F39-925A-811290707E25}" destId="{B0ECCEEC-5056-44A6-B806-8BC94DCEF820}" srcOrd="0" destOrd="0" parTransId="{790D5483-CB36-4417-8686-5DF30224E716}" sibTransId="{EA70A3CC-A165-49DF-90DB-3936E915AEC2}"/>
    <dgm:cxn modelId="{4611F7ED-CEFE-4B67-81BA-9F0B3EC685E7}" type="presOf" srcId="{BCA5262A-40F9-4A08-BC15-5D7AC75D1D07}" destId="{636E29C5-A374-4C3E-AC2E-05793811CDB4}" srcOrd="0" destOrd="0" presId="urn:microsoft.com/office/officeart/2005/8/layout/vList5"/>
    <dgm:cxn modelId="{F130C01D-C03C-4C47-896B-2320614E50B8}" type="presParOf" srcId="{E102F1D3-EC3C-405B-82EE-7C8B35002A6B}" destId="{AB607434-6A3C-4339-89B0-951277251751}" srcOrd="0" destOrd="0" presId="urn:microsoft.com/office/officeart/2005/8/layout/vList5"/>
    <dgm:cxn modelId="{348CE507-1E46-47C1-A0F9-76FCDCBE7606}" type="presParOf" srcId="{AB607434-6A3C-4339-89B0-951277251751}" destId="{9F116616-7F2A-4455-BC07-9F437CB38692}" srcOrd="0" destOrd="0" presId="urn:microsoft.com/office/officeart/2005/8/layout/vList5"/>
    <dgm:cxn modelId="{A1F8BEF7-B266-4A0B-90EC-DBB5A1B15F23}" type="presParOf" srcId="{AB607434-6A3C-4339-89B0-951277251751}" destId="{D9A9D5F7-C639-40EE-89BB-B87D654D5708}" srcOrd="1" destOrd="0" presId="urn:microsoft.com/office/officeart/2005/8/layout/vList5"/>
    <dgm:cxn modelId="{514A8F6F-3925-49C6-BB90-1F78274CF1BD}" type="presParOf" srcId="{E102F1D3-EC3C-405B-82EE-7C8B35002A6B}" destId="{19743F30-B2BB-4161-8C78-D86595006FA7}" srcOrd="1" destOrd="0" presId="urn:microsoft.com/office/officeart/2005/8/layout/vList5"/>
    <dgm:cxn modelId="{F81117BE-CC5C-4968-9CDC-4CCC10263ACA}" type="presParOf" srcId="{E102F1D3-EC3C-405B-82EE-7C8B35002A6B}" destId="{0FDB61F2-F6CB-4D12-8496-2E9298448FC0}" srcOrd="2" destOrd="0" presId="urn:microsoft.com/office/officeart/2005/8/layout/vList5"/>
    <dgm:cxn modelId="{801AE3F3-0D6D-4C2C-9993-08925C8C2038}" type="presParOf" srcId="{0FDB61F2-F6CB-4D12-8496-2E9298448FC0}" destId="{2257BB84-38F3-4814-BB2D-DA8C91972CB3}" srcOrd="0" destOrd="0" presId="urn:microsoft.com/office/officeart/2005/8/layout/vList5"/>
    <dgm:cxn modelId="{B34260B0-62DB-4876-B400-7B619DB9A12B}" type="presParOf" srcId="{0FDB61F2-F6CB-4D12-8496-2E9298448FC0}" destId="{0D960784-5FC5-41A9-B59B-161AB779602D}" srcOrd="1" destOrd="0" presId="urn:microsoft.com/office/officeart/2005/8/layout/vList5"/>
    <dgm:cxn modelId="{5AF93DD9-23B4-41EF-90A9-1315EF2F3EB9}" type="presParOf" srcId="{E102F1D3-EC3C-405B-82EE-7C8B35002A6B}" destId="{56B47EEE-F57F-4F03-8B30-C236905CB92B}" srcOrd="3" destOrd="0" presId="urn:microsoft.com/office/officeart/2005/8/layout/vList5"/>
    <dgm:cxn modelId="{204364A9-93D7-4632-92BB-B6F741F8B67C}" type="presParOf" srcId="{E102F1D3-EC3C-405B-82EE-7C8B35002A6B}" destId="{1F197C62-F963-4FE7-9380-54B831DC33EA}" srcOrd="4" destOrd="0" presId="urn:microsoft.com/office/officeart/2005/8/layout/vList5"/>
    <dgm:cxn modelId="{D9000DEB-E132-47D5-860A-FB9737C32480}" type="presParOf" srcId="{1F197C62-F963-4FE7-9380-54B831DC33EA}" destId="{DCB1B56E-5AAB-4DA2-8061-4AB2CE28F777}" srcOrd="0" destOrd="0" presId="urn:microsoft.com/office/officeart/2005/8/layout/vList5"/>
    <dgm:cxn modelId="{935ACC81-C5DB-4BBF-B900-F9EB1C72A933}" type="presParOf" srcId="{1F197C62-F963-4FE7-9380-54B831DC33EA}" destId="{636E29C5-A374-4C3E-AC2E-05793811CDB4}" srcOrd="1" destOrd="0" presId="urn:microsoft.com/office/officeart/2005/8/layout/vList5"/>
    <dgm:cxn modelId="{C5EAE563-8A72-4CFC-8E91-A1917840EBFA}" type="presParOf" srcId="{E102F1D3-EC3C-405B-82EE-7C8B35002A6B}" destId="{23F02C7E-9977-40DA-87F4-6CB81B25AAB4}" srcOrd="5" destOrd="0" presId="urn:microsoft.com/office/officeart/2005/8/layout/vList5"/>
    <dgm:cxn modelId="{E27052E0-453B-43CE-94FF-1A677848E00B}" type="presParOf" srcId="{E102F1D3-EC3C-405B-82EE-7C8B35002A6B}" destId="{E173E3EF-85FF-43D8-98CE-ADBDFC16CA13}" srcOrd="6" destOrd="0" presId="urn:microsoft.com/office/officeart/2005/8/layout/vList5"/>
    <dgm:cxn modelId="{8D6898CA-B2EF-44D4-A4A3-8205E7ABC7AA}" type="presParOf" srcId="{E173E3EF-85FF-43D8-98CE-ADBDFC16CA13}" destId="{EF2B7CE0-1CA3-4EDE-9DC3-84E14EA4003C}" srcOrd="0" destOrd="0" presId="urn:microsoft.com/office/officeart/2005/8/layout/vList5"/>
    <dgm:cxn modelId="{407FA80B-6EC6-408D-8BE4-D66397F2D9B6}" type="presParOf" srcId="{E173E3EF-85FF-43D8-98CE-ADBDFC16CA13}" destId="{DA142816-E950-42E4-8C66-1ECE515E68D1}" srcOrd="1" destOrd="0" presId="urn:microsoft.com/office/officeart/2005/8/layout/vList5"/>
    <dgm:cxn modelId="{336D6A00-E1F6-4983-BB25-4D64E2748919}" type="presParOf" srcId="{E102F1D3-EC3C-405B-82EE-7C8B35002A6B}" destId="{A8FF5DA1-B801-4B1D-A878-9A9B72F59A9F}" srcOrd="7" destOrd="0" presId="urn:microsoft.com/office/officeart/2005/8/layout/vList5"/>
    <dgm:cxn modelId="{CB709304-6333-45FB-A80D-B97672C8601E}" type="presParOf" srcId="{E102F1D3-EC3C-405B-82EE-7C8B35002A6B}" destId="{438256C9-710A-4D0E-A7A3-D80393A31E76}" srcOrd="8" destOrd="0" presId="urn:microsoft.com/office/officeart/2005/8/layout/vList5"/>
    <dgm:cxn modelId="{1D84AF56-D2EE-4536-A2B7-617497DAE016}" type="presParOf" srcId="{438256C9-710A-4D0E-A7A3-D80393A31E76}" destId="{903A4910-7450-488D-88C7-9E0AEDF00D5E}" srcOrd="0" destOrd="0" presId="urn:microsoft.com/office/officeart/2005/8/layout/vList5"/>
    <dgm:cxn modelId="{C3AA8D53-D261-48E9-802B-188B63CCCEF3}" type="presParOf" srcId="{438256C9-710A-4D0E-A7A3-D80393A31E76}" destId="{9AFF20FC-27CB-4E01-9786-A2A50D987478}" srcOrd="1" destOrd="0" presId="urn:microsoft.com/office/officeart/2005/8/layout/vList5"/>
    <dgm:cxn modelId="{2AEAABE1-6952-4359-9962-1BD29A372919}" type="presParOf" srcId="{E102F1D3-EC3C-405B-82EE-7C8B35002A6B}" destId="{E4F8A998-ACD9-4B36-8356-6EF9D1176F5F}" srcOrd="9" destOrd="0" presId="urn:microsoft.com/office/officeart/2005/8/layout/vList5"/>
    <dgm:cxn modelId="{BEAB24E1-F021-440C-B4A7-A303105CB7C7}" type="presParOf" srcId="{E102F1D3-EC3C-405B-82EE-7C8B35002A6B}" destId="{E83C1F94-06B9-4C7D-9AC9-0394F47DF7C2}" srcOrd="10" destOrd="0" presId="urn:microsoft.com/office/officeart/2005/8/layout/vList5"/>
    <dgm:cxn modelId="{B65FE236-C186-435C-B345-987621ECA51D}" type="presParOf" srcId="{E83C1F94-06B9-4C7D-9AC9-0394F47DF7C2}" destId="{51D06032-9DBF-4B87-B0FC-46643A8F76D3}" srcOrd="0" destOrd="0" presId="urn:microsoft.com/office/officeart/2005/8/layout/vList5"/>
    <dgm:cxn modelId="{1A005823-9393-41EC-ADED-8F890A21292E}" type="presParOf" srcId="{E83C1F94-06B9-4C7D-9AC9-0394F47DF7C2}" destId="{841E8091-8160-446A-9384-989DD3D746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ED574-95C8-E446-BDF4-613530D1785B}">
      <dsp:nvSpPr>
        <dsp:cNvPr id="0" name=""/>
        <dsp:cNvSpPr/>
      </dsp:nvSpPr>
      <dsp:spPr>
        <a:xfrm rot="10800000">
          <a:off x="1228486" y="1270"/>
          <a:ext cx="4053840" cy="829627"/>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Calibri" panose="020F0502020204030204" pitchFamily="34" charset="0"/>
              <a:ea typeface="Arial" charset="0"/>
              <a:cs typeface="Calibri" panose="020F0502020204030204" pitchFamily="34" charset="0"/>
            </a:rPr>
            <a:t>Excellence, Creativity, Innovation</a:t>
          </a:r>
          <a:endParaRPr lang="en-US" sz="2300" kern="1200" dirty="0">
            <a:latin typeface="Calibri" panose="020F0502020204030204" pitchFamily="34" charset="0"/>
            <a:cs typeface="Calibri" panose="020F0502020204030204" pitchFamily="34" charset="0"/>
          </a:endParaRPr>
        </a:p>
      </dsp:txBody>
      <dsp:txXfrm rot="10800000">
        <a:off x="1435893" y="1270"/>
        <a:ext cx="3846433" cy="829627"/>
      </dsp:txXfrm>
    </dsp:sp>
    <dsp:sp modelId="{ED30CDB6-A06D-5346-9967-CB6E72FB15DE}">
      <dsp:nvSpPr>
        <dsp:cNvPr id="0" name=""/>
        <dsp:cNvSpPr/>
      </dsp:nvSpPr>
      <dsp:spPr>
        <a:xfrm>
          <a:off x="685802" y="0"/>
          <a:ext cx="829627" cy="8296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0FB59D-98D0-B749-B038-6180AAEDA187}">
      <dsp:nvSpPr>
        <dsp:cNvPr id="0" name=""/>
        <dsp:cNvSpPr/>
      </dsp:nvSpPr>
      <dsp:spPr>
        <a:xfrm rot="10800000">
          <a:off x="1228486" y="1078547"/>
          <a:ext cx="4053840" cy="829627"/>
        </a:xfrm>
        <a:prstGeom prst="homePlat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011893"/>
              </a:solidFill>
              <a:latin typeface="Calibri" panose="020F0502020204030204" pitchFamily="34" charset="0"/>
              <a:ea typeface="Arial" charset="0"/>
              <a:cs typeface="Calibri" panose="020F0502020204030204" pitchFamily="34" charset="0"/>
            </a:rPr>
            <a:t>Broadening Scope of Inquiry: Health Disparities</a:t>
          </a:r>
          <a:endParaRPr lang="en-US" sz="2300" kern="1200" dirty="0">
            <a:latin typeface="Calibri" panose="020F0502020204030204" pitchFamily="34" charset="0"/>
            <a:cs typeface="Calibri" panose="020F0502020204030204" pitchFamily="34" charset="0"/>
          </a:endParaRPr>
        </a:p>
      </dsp:txBody>
      <dsp:txXfrm rot="10800000">
        <a:off x="1435893" y="1078547"/>
        <a:ext cx="3846433" cy="829627"/>
      </dsp:txXfrm>
    </dsp:sp>
    <dsp:sp modelId="{C1C4AA4C-7B1A-7845-9A0E-77FCC1E6EEFF}">
      <dsp:nvSpPr>
        <dsp:cNvPr id="0" name=""/>
        <dsp:cNvSpPr/>
      </dsp:nvSpPr>
      <dsp:spPr>
        <a:xfrm>
          <a:off x="813673" y="1078547"/>
          <a:ext cx="829627" cy="82962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B88B9B-B725-CC4F-8D26-6C2B6BE26DAD}">
      <dsp:nvSpPr>
        <dsp:cNvPr id="0" name=""/>
        <dsp:cNvSpPr/>
      </dsp:nvSpPr>
      <dsp:spPr>
        <a:xfrm rot="10800000">
          <a:off x="1228486" y="2155825"/>
          <a:ext cx="4053840" cy="829627"/>
        </a:xfrm>
        <a:prstGeom prst="homePlate">
          <a:avLst/>
        </a:prstGeom>
        <a:solidFill>
          <a:srgbClr val="0432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Calibri" panose="020F0502020204030204" pitchFamily="34" charset="0"/>
              <a:ea typeface="Arial" charset="0"/>
              <a:cs typeface="Calibri" panose="020F0502020204030204" pitchFamily="34" charset="0"/>
            </a:rPr>
            <a:t>Changing Demographics: Types of Diversity</a:t>
          </a:r>
          <a:endParaRPr lang="en-US" sz="2300" kern="1200" dirty="0">
            <a:latin typeface="Calibri" panose="020F0502020204030204" pitchFamily="34" charset="0"/>
            <a:cs typeface="Calibri" panose="020F0502020204030204" pitchFamily="34" charset="0"/>
          </a:endParaRPr>
        </a:p>
      </dsp:txBody>
      <dsp:txXfrm rot="10800000">
        <a:off x="1435893" y="2155825"/>
        <a:ext cx="3846433" cy="829627"/>
      </dsp:txXfrm>
    </dsp:sp>
    <dsp:sp modelId="{7888A3D6-78D1-CB43-8ACB-9FE797A93695}">
      <dsp:nvSpPr>
        <dsp:cNvPr id="0" name=""/>
        <dsp:cNvSpPr/>
      </dsp:nvSpPr>
      <dsp:spPr>
        <a:xfrm>
          <a:off x="813673" y="2155825"/>
          <a:ext cx="829627" cy="8296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7328D-FCCD-CA48-B7B7-6BC39C6F9D72}">
      <dsp:nvSpPr>
        <dsp:cNvPr id="0" name=""/>
        <dsp:cNvSpPr/>
      </dsp:nvSpPr>
      <dsp:spPr>
        <a:xfrm rot="10800000">
          <a:off x="1228486" y="3233102"/>
          <a:ext cx="4053840" cy="829627"/>
        </a:xfrm>
        <a:prstGeom prst="homePlate">
          <a:avLst/>
        </a:prstGeom>
        <a:solidFill>
          <a:srgbClr val="008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5843"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latin typeface="Calibri" panose="020F0502020204030204" pitchFamily="34" charset="0"/>
              <a:ea typeface="Arial" charset="0"/>
              <a:cs typeface="Calibri" panose="020F0502020204030204" pitchFamily="34" charset="0"/>
            </a:rPr>
            <a:t>Global Research Preeminence</a:t>
          </a:r>
          <a:endParaRPr lang="en-US" sz="2300" kern="1200" dirty="0">
            <a:latin typeface="Calibri" panose="020F0502020204030204" pitchFamily="34" charset="0"/>
            <a:cs typeface="Calibri" panose="020F0502020204030204" pitchFamily="34" charset="0"/>
          </a:endParaRPr>
        </a:p>
      </dsp:txBody>
      <dsp:txXfrm rot="10800000">
        <a:off x="1435893" y="3233102"/>
        <a:ext cx="3846433" cy="829627"/>
      </dsp:txXfrm>
    </dsp:sp>
    <dsp:sp modelId="{3A738895-EF39-3143-8C1A-8B6FA2B401DB}">
      <dsp:nvSpPr>
        <dsp:cNvPr id="0" name=""/>
        <dsp:cNvSpPr/>
      </dsp:nvSpPr>
      <dsp:spPr>
        <a:xfrm>
          <a:off x="813673" y="3233102"/>
          <a:ext cx="829627" cy="82962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9D5F7-C639-40EE-89BB-B87D654D5708}">
      <dsp:nvSpPr>
        <dsp:cNvPr id="0" name=""/>
        <dsp:cNvSpPr/>
      </dsp:nvSpPr>
      <dsp:spPr>
        <a:xfrm rot="5400000">
          <a:off x="5604448" y="-2438347"/>
          <a:ext cx="702622" cy="5757990"/>
        </a:xfrm>
        <a:prstGeom prst="round2SameRect">
          <a:avLst/>
        </a:prstGeom>
        <a:solidFill>
          <a:schemeClr val="tx2">
            <a:alpha val="3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Patient-oriented research conducted with human subjects or materials of human origin (including cognitive phenomenon) on the causes and consequences of disease in humans</a:t>
          </a:r>
        </a:p>
      </dsp:txBody>
      <dsp:txXfrm rot="-5400000">
        <a:off x="3076765" y="123635"/>
        <a:ext cx="5723691" cy="634024"/>
      </dsp:txXfrm>
    </dsp:sp>
    <dsp:sp modelId="{9F116616-7F2A-4455-BC07-9F437CB38692}">
      <dsp:nvSpPr>
        <dsp:cNvPr id="0" name=""/>
        <dsp:cNvSpPr/>
      </dsp:nvSpPr>
      <dsp:spPr>
        <a:xfrm>
          <a:off x="162105" y="1508"/>
          <a:ext cx="2914658" cy="878277"/>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Arial"/>
              <a:ea typeface="+mn-ea"/>
              <a:cs typeface="+mn-cs"/>
            </a:rPr>
            <a:t>Clinical Research</a:t>
          </a:r>
          <a:endParaRPr lang="en-US" sz="2000" kern="1200" dirty="0">
            <a:solidFill>
              <a:schemeClr val="bg1"/>
            </a:solidFill>
            <a:latin typeface="Arial"/>
            <a:ea typeface="+mn-ea"/>
            <a:cs typeface="+mn-cs"/>
          </a:endParaRPr>
        </a:p>
      </dsp:txBody>
      <dsp:txXfrm>
        <a:off x="204979" y="44382"/>
        <a:ext cx="2828910" cy="792529"/>
      </dsp:txXfrm>
    </dsp:sp>
    <dsp:sp modelId="{0D960784-5FC5-41A9-B59B-161AB779602D}">
      <dsp:nvSpPr>
        <dsp:cNvPr id="0" name=""/>
        <dsp:cNvSpPr/>
      </dsp:nvSpPr>
      <dsp:spPr>
        <a:xfrm rot="5400000">
          <a:off x="5604448" y="-1516155"/>
          <a:ext cx="702622" cy="5757990"/>
        </a:xfrm>
        <a:prstGeom prst="round2SameRect">
          <a:avLst/>
        </a:prstGeom>
        <a:solidFill>
          <a:schemeClr val="accent3">
            <a:alpha val="3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Research related to diseases or disorders in children</a:t>
          </a: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Basic research allowed</a:t>
          </a:r>
        </a:p>
      </dsp:txBody>
      <dsp:txXfrm rot="-5400000">
        <a:off x="3076765" y="1045827"/>
        <a:ext cx="5723691" cy="634024"/>
      </dsp:txXfrm>
    </dsp:sp>
    <dsp:sp modelId="{2257BB84-38F3-4814-BB2D-DA8C91972CB3}">
      <dsp:nvSpPr>
        <dsp:cNvPr id="0" name=""/>
        <dsp:cNvSpPr/>
      </dsp:nvSpPr>
      <dsp:spPr>
        <a:xfrm>
          <a:off x="162105" y="923700"/>
          <a:ext cx="2914658" cy="87827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Pediatric Research</a:t>
          </a:r>
          <a:endParaRPr lang="en-US" sz="2000" kern="1200" dirty="0">
            <a:latin typeface="Arial"/>
            <a:ea typeface="+mn-ea"/>
            <a:cs typeface="+mn-cs"/>
          </a:endParaRPr>
        </a:p>
      </dsp:txBody>
      <dsp:txXfrm>
        <a:off x="204979" y="966574"/>
        <a:ext cx="2828910" cy="792529"/>
      </dsp:txXfrm>
    </dsp:sp>
    <dsp:sp modelId="{636E29C5-A374-4C3E-AC2E-05793811CDB4}">
      <dsp:nvSpPr>
        <dsp:cNvPr id="0" name=""/>
        <dsp:cNvSpPr/>
      </dsp:nvSpPr>
      <dsp:spPr>
        <a:xfrm rot="5400000">
          <a:off x="5548286" y="-593964"/>
          <a:ext cx="702622" cy="5757990"/>
        </a:xfrm>
        <a:prstGeom prst="round2SameRect">
          <a:avLst/>
        </a:prstGeom>
        <a:solidFill>
          <a:schemeClr val="accent4">
            <a:alpha val="3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chemeClr val="tx1"/>
              </a:solidFill>
              <a:latin typeface="Arial"/>
              <a:ea typeface="+mn-ea"/>
              <a:cs typeface="+mn-cs"/>
            </a:rPr>
            <a:t>Research focusing on minority and other health disparity populations</a:t>
          </a:r>
          <a:endParaRPr lang="en-US" sz="1300" kern="1200" dirty="0">
            <a:solidFill>
              <a:schemeClr val="tx1"/>
            </a:solidFill>
            <a:latin typeface="Arial"/>
            <a:ea typeface="+mn-ea"/>
            <a:cs typeface="+mn-cs"/>
          </a:endParaRP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Basic, clinical, social and behavioral research allowed</a:t>
          </a:r>
        </a:p>
      </dsp:txBody>
      <dsp:txXfrm rot="-5400000">
        <a:off x="3020603" y="1968018"/>
        <a:ext cx="5723691" cy="634024"/>
      </dsp:txXfrm>
    </dsp:sp>
    <dsp:sp modelId="{DCB1B56E-5AAB-4DA2-8061-4AB2CE28F777}">
      <dsp:nvSpPr>
        <dsp:cNvPr id="0" name=""/>
        <dsp:cNvSpPr/>
      </dsp:nvSpPr>
      <dsp:spPr>
        <a:xfrm>
          <a:off x="162105" y="1845892"/>
          <a:ext cx="2858496" cy="87827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Health Disparities Research</a:t>
          </a:r>
          <a:endParaRPr lang="en-US" sz="2000" kern="1200" dirty="0">
            <a:latin typeface="Arial"/>
            <a:ea typeface="+mn-ea"/>
            <a:cs typeface="+mn-cs"/>
          </a:endParaRPr>
        </a:p>
      </dsp:txBody>
      <dsp:txXfrm>
        <a:off x="204979" y="1888766"/>
        <a:ext cx="2772748" cy="792529"/>
      </dsp:txXfrm>
    </dsp:sp>
    <dsp:sp modelId="{DA142816-E950-42E4-8C66-1ECE515E68D1}">
      <dsp:nvSpPr>
        <dsp:cNvPr id="0" name=""/>
        <dsp:cNvSpPr/>
      </dsp:nvSpPr>
      <dsp:spPr>
        <a:xfrm rot="5400000">
          <a:off x="5548286" y="328227"/>
          <a:ext cx="702622" cy="5757990"/>
        </a:xfrm>
        <a:prstGeom prst="round2SameRect">
          <a:avLst/>
        </a:prstGeom>
        <a:solidFill>
          <a:schemeClr val="accent5">
            <a:alpha val="3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Research focusing on conditions impacting ability to conceive or bear children and provide new or improved methods of preventing pregnancy</a:t>
          </a:r>
        </a:p>
        <a:p>
          <a:pPr marL="114300" lvl="1" indent="-114300" algn="l" defTabSz="577850">
            <a:lnSpc>
              <a:spcPct val="90000"/>
            </a:lnSpc>
            <a:spcBef>
              <a:spcPct val="0"/>
            </a:spcBef>
            <a:spcAft>
              <a:spcPct val="15000"/>
            </a:spcAft>
            <a:buChar char="•"/>
          </a:pPr>
          <a:r>
            <a:rPr lang="en-US" sz="1300" kern="1200">
              <a:solidFill>
                <a:schemeClr val="tx1"/>
              </a:solidFill>
              <a:latin typeface="Arial"/>
              <a:ea typeface="+mn-ea"/>
              <a:cs typeface="+mn-cs"/>
            </a:rPr>
            <a:t>Applications reviewed by Eunice Kennedy Shriver NICHD</a:t>
          </a:r>
          <a:endParaRPr lang="en-US" sz="1300" kern="1200" dirty="0">
            <a:solidFill>
              <a:schemeClr val="tx1"/>
            </a:solidFill>
            <a:latin typeface="Arial"/>
            <a:ea typeface="+mn-ea"/>
            <a:cs typeface="+mn-cs"/>
          </a:endParaRPr>
        </a:p>
      </dsp:txBody>
      <dsp:txXfrm rot="-5400000">
        <a:off x="3020603" y="2890210"/>
        <a:ext cx="5723691" cy="634024"/>
      </dsp:txXfrm>
    </dsp:sp>
    <dsp:sp modelId="{EF2B7CE0-1CA3-4EDE-9DC3-84E14EA4003C}">
      <dsp:nvSpPr>
        <dsp:cNvPr id="0" name=""/>
        <dsp:cNvSpPr/>
      </dsp:nvSpPr>
      <dsp:spPr>
        <a:xfrm>
          <a:off x="162105" y="2768083"/>
          <a:ext cx="2858496" cy="8782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a:ea typeface="+mn-ea"/>
              <a:cs typeface="+mn-cs"/>
            </a:rPr>
            <a:t>Contraception &amp; Infertility Research</a:t>
          </a:r>
          <a:endParaRPr lang="en-US" sz="2000" kern="1200" dirty="0">
            <a:latin typeface="Arial"/>
            <a:ea typeface="+mn-ea"/>
            <a:cs typeface="+mn-cs"/>
          </a:endParaRPr>
        </a:p>
      </dsp:txBody>
      <dsp:txXfrm>
        <a:off x="204979" y="2810957"/>
        <a:ext cx="2772748" cy="792529"/>
      </dsp:txXfrm>
    </dsp:sp>
    <dsp:sp modelId="{9AFF20FC-27CB-4E01-9786-A2A50D987478}">
      <dsp:nvSpPr>
        <dsp:cNvPr id="0" name=""/>
        <dsp:cNvSpPr/>
      </dsp:nvSpPr>
      <dsp:spPr>
        <a:xfrm rot="5400000">
          <a:off x="5604448" y="1250419"/>
          <a:ext cx="702622" cy="5757990"/>
        </a:xfrm>
        <a:prstGeom prst="round2SameRect">
          <a:avLst/>
        </a:prstGeom>
        <a:solidFill>
          <a:schemeClr val="accent1">
            <a:alpha val="3000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Same as Clinical Research LRP</a:t>
          </a: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Available to clinical researchers from verifiable disadvantaged backgrounds</a:t>
          </a:r>
        </a:p>
        <a:p>
          <a:pPr marL="114300" lvl="1" indent="-114300" algn="l" defTabSz="577850">
            <a:lnSpc>
              <a:spcPct val="90000"/>
            </a:lnSpc>
            <a:spcBef>
              <a:spcPct val="0"/>
            </a:spcBef>
            <a:spcAft>
              <a:spcPct val="15000"/>
            </a:spcAft>
            <a:buChar char="•"/>
          </a:pPr>
          <a:r>
            <a:rPr lang="en-US" sz="1300" kern="1200" dirty="0">
              <a:solidFill>
                <a:schemeClr val="tx1"/>
              </a:solidFill>
              <a:latin typeface="Arial"/>
              <a:ea typeface="+mn-ea"/>
              <a:cs typeface="+mn-cs"/>
            </a:rPr>
            <a:t>Applications reviewed by NIMHD</a:t>
          </a:r>
        </a:p>
      </dsp:txBody>
      <dsp:txXfrm rot="-5400000">
        <a:off x="3076765" y="3812402"/>
        <a:ext cx="5723691" cy="634024"/>
      </dsp:txXfrm>
    </dsp:sp>
    <dsp:sp modelId="{903A4910-7450-488D-88C7-9E0AEDF00D5E}">
      <dsp:nvSpPr>
        <dsp:cNvPr id="0" name=""/>
        <dsp:cNvSpPr/>
      </dsp:nvSpPr>
      <dsp:spPr>
        <a:xfrm>
          <a:off x="162105" y="3690275"/>
          <a:ext cx="2914658" cy="87827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a:ea typeface="+mn-ea"/>
              <a:cs typeface="+mn-cs"/>
            </a:rPr>
            <a:t>Clinical Disadvantaged Backgrounds</a:t>
          </a:r>
        </a:p>
      </dsp:txBody>
      <dsp:txXfrm>
        <a:off x="204979" y="3733149"/>
        <a:ext cx="2828910" cy="792529"/>
      </dsp:txXfrm>
    </dsp:sp>
    <dsp:sp modelId="{841E8091-8160-446A-9384-989DD3D746F0}">
      <dsp:nvSpPr>
        <dsp:cNvPr id="0" name=""/>
        <dsp:cNvSpPr/>
      </dsp:nvSpPr>
      <dsp:spPr>
        <a:xfrm rot="5400000">
          <a:off x="5604448" y="2172611"/>
          <a:ext cx="702622" cy="5757990"/>
        </a:xfrm>
        <a:prstGeom prst="round2SameRect">
          <a:avLst/>
        </a:prstGeom>
        <a:solidFill>
          <a:schemeClr val="accent2"/>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latin typeface="Arial"/>
              <a:ea typeface="+mn-ea"/>
              <a:cs typeface="+mn-cs"/>
            </a:rPr>
            <a:t>Available beginning September 2021 to recruit and retain researchers pursuing major opportunities or gaps in emerging areas of human health</a:t>
          </a:r>
        </a:p>
        <a:p>
          <a:pPr marL="114300" lvl="1" indent="-114300" algn="l" defTabSz="577850">
            <a:lnSpc>
              <a:spcPct val="90000"/>
            </a:lnSpc>
            <a:spcBef>
              <a:spcPct val="0"/>
            </a:spcBef>
            <a:spcAft>
              <a:spcPct val="15000"/>
            </a:spcAft>
            <a:buFont typeface="Arial" panose="020B0604020202020204" pitchFamily="34" charset="0"/>
            <a:buChar char="•"/>
          </a:pPr>
          <a:r>
            <a:rPr lang="en-US" sz="1300" kern="1200" dirty="0">
              <a:solidFill>
                <a:schemeClr val="tx1"/>
              </a:solidFill>
              <a:latin typeface="Arial"/>
              <a:ea typeface="+mn-ea"/>
              <a:cs typeface="+mn-cs"/>
            </a:rPr>
            <a:t>NIH ICs determine gap/emerging areas of research priority areas</a:t>
          </a:r>
        </a:p>
      </dsp:txBody>
      <dsp:txXfrm rot="-5400000">
        <a:off x="3076765" y="4734594"/>
        <a:ext cx="5723691" cy="634024"/>
      </dsp:txXfrm>
    </dsp:sp>
    <dsp:sp modelId="{51D06032-9DBF-4B87-B0FC-46643A8F76D3}">
      <dsp:nvSpPr>
        <dsp:cNvPr id="0" name=""/>
        <dsp:cNvSpPr/>
      </dsp:nvSpPr>
      <dsp:spPr>
        <a:xfrm>
          <a:off x="162105" y="4612467"/>
          <a:ext cx="2914658" cy="87827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a:ea typeface="+mn-ea"/>
              <a:cs typeface="+mn-cs"/>
            </a:rPr>
            <a:t>Research in Emerging Areas Critical to Human Health (REACH)</a:t>
          </a:r>
        </a:p>
      </dsp:txBody>
      <dsp:txXfrm>
        <a:off x="204979" y="4655341"/>
        <a:ext cx="2828910" cy="792529"/>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2483AF3D-EBDD-4AE9-83F9-0442CF653A9B}" type="datetimeFigureOut">
              <a:rPr lang="en-US" smtClean="0"/>
              <a:t>10/29/2021</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DA966FA-F3E9-4F36-A3ED-C095F194F16F}" type="slidenum">
              <a:rPr lang="en-US" smtClean="0"/>
              <a:t>‹#›</a:t>
            </a:fld>
            <a:endParaRPr lang="en-US"/>
          </a:p>
        </p:txBody>
      </p:sp>
    </p:spTree>
    <p:extLst>
      <p:ext uri="{BB962C8B-B14F-4D97-AF65-F5344CB8AC3E}">
        <p14:creationId xmlns:p14="http://schemas.microsoft.com/office/powerpoint/2010/main" val="1925357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0D0A3E47-4405-4BCB-9588-2FBB02191B84}" type="datetimeFigureOut">
              <a:rPr lang="en-US" smtClean="0"/>
              <a:t>10/29/2021</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B76AEFEB-137D-41A1-8EDA-A4ADF5A11E0C}" type="slidenum">
              <a:rPr lang="en-US" smtClean="0"/>
              <a:t>‹#›</a:t>
            </a:fld>
            <a:endParaRPr lang="en-US"/>
          </a:p>
        </p:txBody>
      </p:sp>
    </p:spTree>
    <p:extLst>
      <p:ext uri="{BB962C8B-B14F-4D97-AF65-F5344CB8AC3E}">
        <p14:creationId xmlns:p14="http://schemas.microsoft.com/office/powerpoint/2010/main" val="282811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76AEFEB-137D-41A1-8EDA-A4ADF5A11E0C}" type="slidenum">
              <a:rPr lang="en-US" smtClean="0"/>
              <a:t>1</a:t>
            </a:fld>
            <a:endParaRPr lang="en-US"/>
          </a:p>
        </p:txBody>
      </p:sp>
    </p:spTree>
    <p:extLst>
      <p:ext uri="{BB962C8B-B14F-4D97-AF65-F5344CB8AC3E}">
        <p14:creationId xmlns:p14="http://schemas.microsoft.com/office/powerpoint/2010/main" val="82321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18</a:t>
            </a:fld>
            <a:endParaRPr lang="en-US"/>
          </a:p>
        </p:txBody>
      </p:sp>
    </p:spTree>
    <p:extLst>
      <p:ext uri="{BB962C8B-B14F-4D97-AF65-F5344CB8AC3E}">
        <p14:creationId xmlns:p14="http://schemas.microsoft.com/office/powerpoint/2010/main" val="2916773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AEFEB-137D-41A1-8EDA-A4ADF5A11E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11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29</a:t>
            </a:fld>
            <a:endParaRPr lang="en-US"/>
          </a:p>
        </p:txBody>
      </p:sp>
    </p:spTree>
    <p:extLst>
      <p:ext uri="{BB962C8B-B14F-4D97-AF65-F5344CB8AC3E}">
        <p14:creationId xmlns:p14="http://schemas.microsoft.com/office/powerpoint/2010/main" val="405475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30</a:t>
            </a:fld>
            <a:endParaRPr lang="en-US"/>
          </a:p>
        </p:txBody>
      </p:sp>
    </p:spTree>
    <p:extLst>
      <p:ext uri="{BB962C8B-B14F-4D97-AF65-F5344CB8AC3E}">
        <p14:creationId xmlns:p14="http://schemas.microsoft.com/office/powerpoint/2010/main" val="3486426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B1A4EB84-8A3B-474B-BCB8-72E9E9C4AB6B}" type="datetime1">
              <a:rPr lang="en-US" smtClean="0"/>
              <a:t>10/29/2021</a:t>
            </a:fld>
            <a:endParaRPr lang="en-US" dirty="0"/>
          </a:p>
        </p:txBody>
      </p:sp>
      <p:sp>
        <p:nvSpPr>
          <p:cNvPr id="5" name="Slide Number Placeholder 4"/>
          <p:cNvSpPr>
            <a:spLocks noGrp="1"/>
          </p:cNvSpPr>
          <p:nvPr>
            <p:ph type="sldNum" sz="quarter" idx="5"/>
          </p:nvPr>
        </p:nvSpPr>
        <p:spPr/>
        <p:txBody>
          <a:bodyPr/>
          <a:lstStyle/>
          <a:p>
            <a:fld id="{5124D5A1-52F5-1547-8357-687832436FA4}" type="slidenum">
              <a:rPr lang="en-US" smtClean="0"/>
              <a:t>31</a:t>
            </a:fld>
            <a:endParaRPr lang="en-US" dirty="0"/>
          </a:p>
        </p:txBody>
      </p:sp>
    </p:spTree>
    <p:extLst>
      <p:ext uri="{BB962C8B-B14F-4D97-AF65-F5344CB8AC3E}">
        <p14:creationId xmlns:p14="http://schemas.microsoft.com/office/powerpoint/2010/main" val="164370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B1A4EB84-8A3B-474B-BCB8-72E9E9C4AB6B}" type="datetime1">
              <a:rPr lang="en-US" smtClean="0"/>
              <a:t>10/29/2021</a:t>
            </a:fld>
            <a:endParaRPr lang="en-US" dirty="0"/>
          </a:p>
        </p:txBody>
      </p:sp>
      <p:sp>
        <p:nvSpPr>
          <p:cNvPr id="5" name="Slide Number Placeholder 4"/>
          <p:cNvSpPr>
            <a:spLocks noGrp="1"/>
          </p:cNvSpPr>
          <p:nvPr>
            <p:ph type="sldNum" sz="quarter" idx="5"/>
          </p:nvPr>
        </p:nvSpPr>
        <p:spPr/>
        <p:txBody>
          <a:bodyPr/>
          <a:lstStyle/>
          <a:p>
            <a:fld id="{5124D5A1-52F5-1547-8357-687832436FA4}" type="slidenum">
              <a:rPr lang="en-US" smtClean="0"/>
              <a:t>32</a:t>
            </a:fld>
            <a:endParaRPr lang="en-US" dirty="0"/>
          </a:p>
        </p:txBody>
      </p:sp>
    </p:spTree>
    <p:extLst>
      <p:ext uri="{BB962C8B-B14F-4D97-AF65-F5344CB8AC3E}">
        <p14:creationId xmlns:p14="http://schemas.microsoft.com/office/powerpoint/2010/main" val="4131896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B1A4EB84-8A3B-474B-BCB8-72E9E9C4AB6B}" type="datetime1">
              <a:rPr lang="en-US" smtClean="0"/>
              <a:t>10/29/2021</a:t>
            </a:fld>
            <a:endParaRPr lang="en-US" dirty="0"/>
          </a:p>
        </p:txBody>
      </p:sp>
      <p:sp>
        <p:nvSpPr>
          <p:cNvPr id="5" name="Slide Number Placeholder 4"/>
          <p:cNvSpPr>
            <a:spLocks noGrp="1"/>
          </p:cNvSpPr>
          <p:nvPr>
            <p:ph type="sldNum" sz="quarter" idx="5"/>
          </p:nvPr>
        </p:nvSpPr>
        <p:spPr/>
        <p:txBody>
          <a:bodyPr/>
          <a:lstStyle/>
          <a:p>
            <a:fld id="{5124D5A1-52F5-1547-8357-687832436FA4}" type="slidenum">
              <a:rPr lang="en-US" smtClean="0"/>
              <a:t>33</a:t>
            </a:fld>
            <a:endParaRPr lang="en-US" dirty="0"/>
          </a:p>
        </p:txBody>
      </p:sp>
    </p:spTree>
    <p:extLst>
      <p:ext uri="{BB962C8B-B14F-4D97-AF65-F5344CB8AC3E}">
        <p14:creationId xmlns:p14="http://schemas.microsoft.com/office/powerpoint/2010/main" val="323488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34</a:t>
            </a:fld>
            <a:endParaRPr lang="en-US"/>
          </a:p>
        </p:txBody>
      </p:sp>
    </p:spTree>
    <p:extLst>
      <p:ext uri="{BB962C8B-B14F-4D97-AF65-F5344CB8AC3E}">
        <p14:creationId xmlns:p14="http://schemas.microsoft.com/office/powerpoint/2010/main" val="2140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35</a:t>
            </a:fld>
            <a:endParaRPr lang="en-US"/>
          </a:p>
        </p:txBody>
      </p:sp>
    </p:spTree>
    <p:extLst>
      <p:ext uri="{BB962C8B-B14F-4D97-AF65-F5344CB8AC3E}">
        <p14:creationId xmlns:p14="http://schemas.microsoft.com/office/powerpoint/2010/main" val="3728529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36</a:t>
            </a:fld>
            <a:endParaRPr lang="en-US"/>
          </a:p>
        </p:txBody>
      </p:sp>
    </p:spTree>
    <p:extLst>
      <p:ext uri="{BB962C8B-B14F-4D97-AF65-F5344CB8AC3E}">
        <p14:creationId xmlns:p14="http://schemas.microsoft.com/office/powerpoint/2010/main" val="363981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3</a:t>
            </a:fld>
            <a:endParaRPr lang="en-US"/>
          </a:p>
        </p:txBody>
      </p:sp>
    </p:spTree>
    <p:extLst>
      <p:ext uri="{BB962C8B-B14F-4D97-AF65-F5344CB8AC3E}">
        <p14:creationId xmlns:p14="http://schemas.microsoft.com/office/powerpoint/2010/main" val="326605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37</a:t>
            </a:fld>
            <a:endParaRPr lang="en-US"/>
          </a:p>
        </p:txBody>
      </p:sp>
    </p:spTree>
    <p:extLst>
      <p:ext uri="{BB962C8B-B14F-4D97-AF65-F5344CB8AC3E}">
        <p14:creationId xmlns:p14="http://schemas.microsoft.com/office/powerpoint/2010/main" val="3313038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E2464-C0F3-4324-ACEA-6FAF0D7B5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436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E2464-C0F3-4324-ACEA-6FAF0D7B5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8191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8179" y="4415789"/>
            <a:ext cx="5505300" cy="4183496"/>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a:sym typeface="Arial"/>
            </a:endParaRPr>
          </a:p>
        </p:txBody>
      </p:sp>
      <p:sp>
        <p:nvSpPr>
          <p:cNvPr id="177" name="Shape 177"/>
          <p:cNvSpPr>
            <a:spLocks noGrp="1" noRot="1" noChangeAspect="1"/>
          </p:cNvSpPr>
          <p:nvPr>
            <p:ph type="sldImg" idx="2"/>
          </p:nvPr>
        </p:nvSpPr>
        <p:spPr>
          <a:xfrm>
            <a:off x="3429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25590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4</a:t>
            </a:fld>
            <a:endParaRPr lang="en-US"/>
          </a:p>
        </p:txBody>
      </p:sp>
    </p:spTree>
    <p:extLst>
      <p:ext uri="{BB962C8B-B14F-4D97-AF65-F5344CB8AC3E}">
        <p14:creationId xmlns:p14="http://schemas.microsoft.com/office/powerpoint/2010/main" val="90278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C6D62-8F17-C540-8F50-1ED5EE845C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73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46A08-DB30-46DC-8880-5A39D663DB0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802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AC3CA-DAC2-4C0C-BFBA-AFE6956602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318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0AC3CA-DAC2-4C0C-BFBA-AFE6956602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17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6AEFEB-137D-41A1-8EDA-A4ADF5A11E0C}" type="slidenum">
              <a:rPr lang="en-US" smtClean="0"/>
              <a:t>10</a:t>
            </a:fld>
            <a:endParaRPr lang="en-US"/>
          </a:p>
        </p:txBody>
      </p:sp>
    </p:spTree>
    <p:extLst>
      <p:ext uri="{BB962C8B-B14F-4D97-AF65-F5344CB8AC3E}">
        <p14:creationId xmlns:p14="http://schemas.microsoft.com/office/powerpoint/2010/main" val="379072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7A61C5B-5786-40DE-88DF-AC03ADD7E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EDA61B9-0896-4F7B-9B07-9C1FCF7CE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6324" name="Slide Number Placeholder 3">
            <a:extLst>
              <a:ext uri="{FF2B5EF4-FFF2-40B4-BE49-F238E27FC236}">
                <a16:creationId xmlns:a16="http://schemas.microsoft.com/office/drawing/2014/main" id="{1CA61734-5753-4536-882D-7189184EF7D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79B8A4-379A-4C09-ABC1-2897F762D947}"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23943196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4187" y="688952"/>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056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0" name="Shape 20"/>
          <p:cNvSpPr>
            <a:spLocks noGrp="1"/>
          </p:cNvSpPr>
          <p:nvPr>
            <p:ph type="title"/>
          </p:nvPr>
        </p:nvSpPr>
        <p:spPr>
          <a:xfrm>
            <a:off x="609600" y="92077"/>
            <a:ext cx="10972800" cy="1508125"/>
          </a:xfrm>
          <a:prstGeom prst="rect">
            <a:avLst/>
          </a:prstGeom>
        </p:spPr>
        <p:txBody>
          <a:bodyPr lIns="45719" tIns="45719" rIns="45719" bIns="45719"/>
          <a:lstStyle>
            <a:lvl1pPr defTabSz="457200">
              <a:defRPr sz="4400" b="0">
                <a:solidFill>
                  <a:srgbClr val="000000"/>
                </a:solidFill>
              </a:defRPr>
            </a:lvl1pPr>
          </a:lstStyle>
          <a:p>
            <a:pPr lvl="0">
              <a:defRPr sz="1800"/>
            </a:pPr>
            <a:r>
              <a:rPr sz="4400"/>
              <a:t>Title Text</a:t>
            </a:r>
          </a:p>
        </p:txBody>
      </p:sp>
      <p:sp>
        <p:nvSpPr>
          <p:cNvPr id="21" name="Shape 21"/>
          <p:cNvSpPr>
            <a:spLocks noGrp="1"/>
          </p:cNvSpPr>
          <p:nvPr>
            <p:ph type="body" idx="1"/>
          </p:nvPr>
        </p:nvSpPr>
        <p:spPr>
          <a:xfrm>
            <a:off x="609600" y="1600200"/>
            <a:ext cx="5384800" cy="5257800"/>
          </a:xfrm>
          <a:prstGeom prst="rect">
            <a:avLst/>
          </a:prstGeom>
        </p:spPr>
        <p:txBody>
          <a:bodyPr lIns="45719" tIns="45719" rIns="45719" bIns="45719"/>
          <a:lstStyle>
            <a:lvl1pPr defTabSz="457200">
              <a:spcBef>
                <a:spcPts val="600"/>
              </a:spcBef>
              <a:defRPr sz="2800"/>
            </a:lvl1pPr>
            <a:lvl2pPr marL="790575" indent="-333375" defTabSz="457200">
              <a:spcBef>
                <a:spcPts val="600"/>
              </a:spcBef>
              <a:defRPr sz="2800"/>
            </a:lvl2pPr>
            <a:lvl3pPr marL="1234439" indent="-320039" defTabSz="457200">
              <a:spcBef>
                <a:spcPts val="600"/>
              </a:spcBef>
              <a:defRPr sz="2800"/>
            </a:lvl3pPr>
            <a:lvl4pPr marL="1727200" indent="-355600" defTabSz="457200">
              <a:spcBef>
                <a:spcPts val="600"/>
              </a:spcBef>
              <a:defRPr sz="2800"/>
            </a:lvl4pPr>
            <a:lvl5pPr marL="2184400" indent="-355600" defTabSz="4572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2" name="Shape 2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57136250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4" name="Shape 24"/>
          <p:cNvSpPr>
            <a:spLocks noGrp="1"/>
          </p:cNvSpPr>
          <p:nvPr>
            <p:ph type="title"/>
          </p:nvPr>
        </p:nvSpPr>
        <p:spPr>
          <a:xfrm>
            <a:off x="609600" y="256810"/>
            <a:ext cx="10972800" cy="1178656"/>
          </a:xfrm>
          <a:prstGeom prst="rect">
            <a:avLst/>
          </a:prstGeom>
        </p:spPr>
        <p:txBody>
          <a:bodyPr lIns="45719" tIns="45719" rIns="45719" bIns="45719"/>
          <a:lstStyle>
            <a:lvl1pPr defTabSz="457200">
              <a:defRPr sz="4400" b="0">
                <a:solidFill>
                  <a:srgbClr val="000000"/>
                </a:solidFill>
              </a:defRPr>
            </a:lvl1pPr>
          </a:lstStyle>
          <a:p>
            <a:pPr lvl="0">
              <a:defRPr sz="1800"/>
            </a:pPr>
            <a:r>
              <a:rPr sz="4400"/>
              <a:t>Title Text</a:t>
            </a:r>
          </a:p>
        </p:txBody>
      </p:sp>
      <p:sp>
        <p:nvSpPr>
          <p:cNvPr id="25" name="Shape 25"/>
          <p:cNvSpPr>
            <a:spLocks noGrp="1"/>
          </p:cNvSpPr>
          <p:nvPr>
            <p:ph type="body" idx="1"/>
          </p:nvPr>
        </p:nvSpPr>
        <p:spPr>
          <a:xfrm>
            <a:off x="609600" y="1435466"/>
            <a:ext cx="5386917" cy="739411"/>
          </a:xfrm>
          <a:prstGeom prst="rect">
            <a:avLst/>
          </a:prstGeom>
        </p:spPr>
        <p:txBody>
          <a:bodyPr lIns="45719" tIns="45719" rIns="45719" bIns="45719" anchor="b"/>
          <a:lstStyle>
            <a:lvl1pPr marL="0" indent="0" defTabSz="457200">
              <a:spcBef>
                <a:spcPts val="500"/>
              </a:spcBef>
              <a:buSzTx/>
              <a:buFontTx/>
              <a:buNone/>
              <a:defRPr sz="2400" b="1"/>
            </a:lvl1pPr>
            <a:lvl2pPr marL="0" indent="457200" defTabSz="457200">
              <a:spcBef>
                <a:spcPts val="500"/>
              </a:spcBef>
              <a:buSzTx/>
              <a:buFontTx/>
              <a:buNone/>
              <a:defRPr sz="2400" b="1"/>
            </a:lvl2pPr>
            <a:lvl3pPr marL="0" indent="914400" defTabSz="457200">
              <a:spcBef>
                <a:spcPts val="500"/>
              </a:spcBef>
              <a:buSzTx/>
              <a:buFontTx/>
              <a:buNone/>
              <a:defRPr sz="2400" b="1"/>
            </a:lvl3pPr>
            <a:lvl4pPr marL="0" indent="1371600" defTabSz="457200">
              <a:spcBef>
                <a:spcPts val="500"/>
              </a:spcBef>
              <a:buSzTx/>
              <a:buFontTx/>
              <a:buNone/>
              <a:defRPr sz="2400" b="1"/>
            </a:lvl4pPr>
            <a:lvl5pPr marL="0" indent="1828800" defTabSz="4572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6" name="Shape 26"/>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3138518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3" name="Shape 33"/>
          <p:cNvSpPr>
            <a:spLocks noGrp="1"/>
          </p:cNvSpPr>
          <p:nvPr>
            <p:ph type="title"/>
          </p:nvPr>
        </p:nvSpPr>
        <p:spPr>
          <a:xfrm>
            <a:off x="609600" y="0"/>
            <a:ext cx="4011085" cy="1435100"/>
          </a:xfrm>
          <a:prstGeom prst="rect">
            <a:avLst/>
          </a:prstGeom>
        </p:spPr>
        <p:txBody>
          <a:bodyPr lIns="45719" tIns="45719" rIns="45719" bIns="45719" anchor="b"/>
          <a:lstStyle>
            <a:lvl1pPr algn="l" defTabSz="457200">
              <a:defRPr sz="2000">
                <a:solidFill>
                  <a:srgbClr val="000000"/>
                </a:solidFill>
              </a:defRPr>
            </a:lvl1pPr>
          </a:lstStyle>
          <a:p>
            <a:pPr lvl="0">
              <a:defRPr sz="1800" b="0"/>
            </a:pPr>
            <a:r>
              <a:rPr sz="2000" b="1"/>
              <a:t>Title Text</a:t>
            </a:r>
          </a:p>
        </p:txBody>
      </p:sp>
      <p:sp>
        <p:nvSpPr>
          <p:cNvPr id="34" name="Shape 34"/>
          <p:cNvSpPr>
            <a:spLocks noGrp="1"/>
          </p:cNvSpPr>
          <p:nvPr>
            <p:ph type="body" idx="1"/>
          </p:nvPr>
        </p:nvSpPr>
        <p:spPr>
          <a:xfrm>
            <a:off x="4766733" y="273050"/>
            <a:ext cx="6815667" cy="6584950"/>
          </a:xfrm>
          <a:prstGeom prst="rect">
            <a:avLst/>
          </a:prstGeom>
        </p:spPr>
        <p:txBody>
          <a:bodyPr lIns="45719" tIns="45719" rIns="45719" bIns="45719"/>
          <a:lstStyle>
            <a:lvl1pPr defTabSz="457200"/>
            <a:lvl2pPr defTabSz="457200"/>
            <a:lvl3pPr defTabSz="457200"/>
            <a:lvl4pPr defTabSz="457200"/>
            <a:lvl5pPr defTabSz="457200"/>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5" name="Shape 35"/>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424438860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41" name="Shape 41"/>
          <p:cNvSpPr>
            <a:spLocks noGrp="1"/>
          </p:cNvSpPr>
          <p:nvPr>
            <p:ph type="title"/>
          </p:nvPr>
        </p:nvSpPr>
        <p:spPr>
          <a:xfrm>
            <a:off x="609600" y="92077"/>
            <a:ext cx="10972800" cy="1508125"/>
          </a:xfrm>
          <a:prstGeom prst="rect">
            <a:avLst/>
          </a:prstGeom>
        </p:spPr>
        <p:txBody>
          <a:bodyPr lIns="45719" tIns="45719" rIns="45719" bIns="45719"/>
          <a:lstStyle>
            <a:lvl1pPr defTabSz="457200">
              <a:defRPr sz="4400" b="0">
                <a:solidFill>
                  <a:srgbClr val="000000"/>
                </a:solidFill>
              </a:defRPr>
            </a:lvl1pPr>
          </a:lstStyle>
          <a:p>
            <a:pPr lvl="0">
              <a:defRPr sz="1800"/>
            </a:pPr>
            <a:r>
              <a:rPr sz="4400"/>
              <a:t>Title Text</a:t>
            </a:r>
          </a:p>
        </p:txBody>
      </p:sp>
      <p:sp>
        <p:nvSpPr>
          <p:cNvPr id="42" name="Shape 42"/>
          <p:cNvSpPr>
            <a:spLocks noGrp="1"/>
          </p:cNvSpPr>
          <p:nvPr>
            <p:ph type="body" idx="1"/>
          </p:nvPr>
        </p:nvSpPr>
        <p:spPr>
          <a:xfrm>
            <a:off x="609600" y="1600200"/>
            <a:ext cx="10972800" cy="5257800"/>
          </a:xfrm>
          <a:prstGeom prst="rect">
            <a:avLst/>
          </a:prstGeom>
        </p:spPr>
        <p:txBody>
          <a:bodyPr lIns="45719" tIns="45719" rIns="45719" bIns="45719"/>
          <a:lstStyle>
            <a:lvl1pPr defTabSz="457200"/>
            <a:lvl2pPr defTabSz="457200"/>
            <a:lvl3pPr defTabSz="457200"/>
            <a:lvl4pPr defTabSz="457200"/>
            <a:lvl5pPr defTabSz="457200"/>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3" name="Shape 43"/>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7480880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45" name="Shape 45"/>
          <p:cNvSpPr>
            <a:spLocks noGrp="1"/>
          </p:cNvSpPr>
          <p:nvPr>
            <p:ph type="title"/>
          </p:nvPr>
        </p:nvSpPr>
        <p:spPr>
          <a:xfrm>
            <a:off x="8839200" y="0"/>
            <a:ext cx="2743200" cy="6400802"/>
          </a:xfrm>
          <a:prstGeom prst="rect">
            <a:avLst/>
          </a:prstGeom>
        </p:spPr>
        <p:txBody>
          <a:bodyPr lIns="45719" tIns="45719" rIns="45719" bIns="45719"/>
          <a:lstStyle>
            <a:lvl1pPr defTabSz="457200">
              <a:defRPr sz="4400" b="0">
                <a:solidFill>
                  <a:srgbClr val="000000"/>
                </a:solidFill>
              </a:defRPr>
            </a:lvl1pPr>
          </a:lstStyle>
          <a:p>
            <a:pPr lvl="0">
              <a:defRPr sz="1800"/>
            </a:pPr>
            <a:r>
              <a:rPr sz="4400"/>
              <a:t>Title Text</a:t>
            </a:r>
          </a:p>
        </p:txBody>
      </p:sp>
      <p:sp>
        <p:nvSpPr>
          <p:cNvPr id="46" name="Shape 46"/>
          <p:cNvSpPr>
            <a:spLocks noGrp="1"/>
          </p:cNvSpPr>
          <p:nvPr>
            <p:ph type="body" idx="1"/>
          </p:nvPr>
        </p:nvSpPr>
        <p:spPr>
          <a:xfrm>
            <a:off x="609600" y="274639"/>
            <a:ext cx="8026400" cy="6583363"/>
          </a:xfrm>
          <a:prstGeom prst="rect">
            <a:avLst/>
          </a:prstGeom>
        </p:spPr>
        <p:txBody>
          <a:bodyPr lIns="45719" tIns="45719" rIns="45719" bIns="45719"/>
          <a:lstStyle>
            <a:lvl1pPr defTabSz="457200"/>
            <a:lvl2pPr defTabSz="457200"/>
            <a:lvl3pPr defTabSz="457200"/>
            <a:lvl4pPr defTabSz="457200"/>
            <a:lvl5pPr defTabSz="457200"/>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7" name="Shape 47"/>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13767384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70" name="image1.png"/>
          <p:cNvPicPr/>
          <p:nvPr/>
        </p:nvPicPr>
        <p:blipFill>
          <a:blip r:embed="rId2"/>
          <a:stretch>
            <a:fillRect/>
          </a:stretch>
        </p:blipFill>
        <p:spPr>
          <a:xfrm>
            <a:off x="0" y="-2"/>
            <a:ext cx="12192000" cy="928689"/>
          </a:xfrm>
          <a:prstGeom prst="rect">
            <a:avLst/>
          </a:prstGeom>
          <a:ln w="12700">
            <a:miter lim="400000"/>
          </a:ln>
        </p:spPr>
      </p:pic>
      <p:pic>
        <p:nvPicPr>
          <p:cNvPr id="71" name="image2.png"/>
          <p:cNvPicPr/>
          <p:nvPr/>
        </p:nvPicPr>
        <p:blipFill>
          <a:blip r:embed="rId3"/>
          <a:stretch>
            <a:fillRect/>
          </a:stretch>
        </p:blipFill>
        <p:spPr>
          <a:xfrm>
            <a:off x="358279" y="6387061"/>
            <a:ext cx="2065868" cy="342901"/>
          </a:xfrm>
          <a:prstGeom prst="rect">
            <a:avLst/>
          </a:prstGeom>
          <a:ln w="12700">
            <a:miter lim="400000"/>
          </a:ln>
        </p:spPr>
      </p:pic>
      <p:pic>
        <p:nvPicPr>
          <p:cNvPr id="72" name="image3.png"/>
          <p:cNvPicPr/>
          <p:nvPr/>
        </p:nvPicPr>
        <p:blipFill>
          <a:blip r:embed="rId4"/>
          <a:stretch>
            <a:fillRect/>
          </a:stretch>
        </p:blipFill>
        <p:spPr>
          <a:xfrm>
            <a:off x="10647013" y="6158461"/>
            <a:ext cx="762001" cy="571501"/>
          </a:xfrm>
          <a:prstGeom prst="rect">
            <a:avLst/>
          </a:prstGeom>
          <a:ln w="12700">
            <a:miter lim="400000"/>
          </a:ln>
        </p:spPr>
      </p:pic>
      <p:sp>
        <p:nvSpPr>
          <p:cNvPr id="73" name="Shape 73"/>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74" name="Shape 74"/>
          <p:cNvSpPr>
            <a:spLocks noGrp="1"/>
          </p:cNvSpPr>
          <p:nvPr>
            <p:ph type="body" idx="1"/>
          </p:nvPr>
        </p:nvSpPr>
        <p:spPr>
          <a:xfrm>
            <a:off x="609600" y="1600200"/>
            <a:ext cx="5384800" cy="5257800"/>
          </a:xfrm>
          <a:prstGeom prst="rect">
            <a:avLst/>
          </a:prstGeom>
        </p:spPr>
        <p:txBody>
          <a:bodyPr lIns="45719" tIns="45719" rIns="45719" bIns="45719"/>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75" name="Shape 75"/>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83387877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_Comparison">
    <p:spTree>
      <p:nvGrpSpPr>
        <p:cNvPr id="1" name=""/>
        <p:cNvGrpSpPr/>
        <p:nvPr/>
      </p:nvGrpSpPr>
      <p:grpSpPr>
        <a:xfrm>
          <a:off x="0" y="0"/>
          <a:ext cx="0" cy="0"/>
          <a:chOff x="0" y="0"/>
          <a:chExt cx="0" cy="0"/>
        </a:xfrm>
      </p:grpSpPr>
      <p:pic>
        <p:nvPicPr>
          <p:cNvPr id="77" name="image1.png"/>
          <p:cNvPicPr/>
          <p:nvPr/>
        </p:nvPicPr>
        <p:blipFill>
          <a:blip r:embed="rId2"/>
          <a:stretch>
            <a:fillRect/>
          </a:stretch>
        </p:blipFill>
        <p:spPr>
          <a:xfrm>
            <a:off x="0" y="-2"/>
            <a:ext cx="12192000" cy="928689"/>
          </a:xfrm>
          <a:prstGeom prst="rect">
            <a:avLst/>
          </a:prstGeom>
          <a:ln w="12700">
            <a:miter lim="400000"/>
          </a:ln>
        </p:spPr>
      </p:pic>
      <p:pic>
        <p:nvPicPr>
          <p:cNvPr id="78" name="image2.png"/>
          <p:cNvPicPr/>
          <p:nvPr/>
        </p:nvPicPr>
        <p:blipFill>
          <a:blip r:embed="rId3"/>
          <a:stretch>
            <a:fillRect/>
          </a:stretch>
        </p:blipFill>
        <p:spPr>
          <a:xfrm>
            <a:off x="358279" y="6387061"/>
            <a:ext cx="2065868" cy="342901"/>
          </a:xfrm>
          <a:prstGeom prst="rect">
            <a:avLst/>
          </a:prstGeom>
          <a:ln w="12700">
            <a:miter lim="400000"/>
          </a:ln>
        </p:spPr>
      </p:pic>
      <p:pic>
        <p:nvPicPr>
          <p:cNvPr id="79" name="image3.png"/>
          <p:cNvPicPr/>
          <p:nvPr/>
        </p:nvPicPr>
        <p:blipFill>
          <a:blip r:embed="rId4"/>
          <a:stretch>
            <a:fillRect/>
          </a:stretch>
        </p:blipFill>
        <p:spPr>
          <a:xfrm>
            <a:off x="10647013" y="6158461"/>
            <a:ext cx="762001" cy="571501"/>
          </a:xfrm>
          <a:prstGeom prst="rect">
            <a:avLst/>
          </a:prstGeom>
          <a:ln w="12700">
            <a:miter lim="400000"/>
          </a:ln>
        </p:spPr>
      </p:pic>
      <p:sp>
        <p:nvSpPr>
          <p:cNvPr id="80" name="Shape 80"/>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81" name="Shape 81"/>
          <p:cNvSpPr>
            <a:spLocks noGrp="1"/>
          </p:cNvSpPr>
          <p:nvPr>
            <p:ph type="body" idx="1"/>
          </p:nvPr>
        </p:nvSpPr>
        <p:spPr>
          <a:xfrm>
            <a:off x="609600" y="972441"/>
            <a:ext cx="5386917" cy="1202434"/>
          </a:xfrm>
          <a:prstGeom prst="rect">
            <a:avLst/>
          </a:prstGeom>
        </p:spPr>
        <p:txBody>
          <a:bodyPr lIns="45719" tIns="45719" rIns="45719" bIns="45719"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82" name="Shape 8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18199788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Content with Caption">
    <p:spTree>
      <p:nvGrpSpPr>
        <p:cNvPr id="1" name=""/>
        <p:cNvGrpSpPr/>
        <p:nvPr/>
      </p:nvGrpSpPr>
      <p:grpSpPr>
        <a:xfrm>
          <a:off x="0" y="0"/>
          <a:ext cx="0" cy="0"/>
          <a:chOff x="0" y="0"/>
          <a:chExt cx="0" cy="0"/>
        </a:xfrm>
      </p:grpSpPr>
      <p:pic>
        <p:nvPicPr>
          <p:cNvPr id="95" name="image1.png"/>
          <p:cNvPicPr/>
          <p:nvPr/>
        </p:nvPicPr>
        <p:blipFill>
          <a:blip r:embed="rId2"/>
          <a:stretch>
            <a:fillRect/>
          </a:stretch>
        </p:blipFill>
        <p:spPr>
          <a:xfrm>
            <a:off x="0" y="-2"/>
            <a:ext cx="12192000" cy="928689"/>
          </a:xfrm>
          <a:prstGeom prst="rect">
            <a:avLst/>
          </a:prstGeom>
          <a:ln w="12700">
            <a:miter lim="400000"/>
          </a:ln>
        </p:spPr>
      </p:pic>
      <p:pic>
        <p:nvPicPr>
          <p:cNvPr id="96" name="image2.png"/>
          <p:cNvPicPr/>
          <p:nvPr/>
        </p:nvPicPr>
        <p:blipFill>
          <a:blip r:embed="rId3"/>
          <a:stretch>
            <a:fillRect/>
          </a:stretch>
        </p:blipFill>
        <p:spPr>
          <a:xfrm>
            <a:off x="358279" y="6387061"/>
            <a:ext cx="2065868" cy="342901"/>
          </a:xfrm>
          <a:prstGeom prst="rect">
            <a:avLst/>
          </a:prstGeom>
          <a:ln w="12700">
            <a:miter lim="400000"/>
          </a:ln>
        </p:spPr>
      </p:pic>
      <p:pic>
        <p:nvPicPr>
          <p:cNvPr id="97" name="image3.png"/>
          <p:cNvPicPr/>
          <p:nvPr/>
        </p:nvPicPr>
        <p:blipFill>
          <a:blip r:embed="rId4"/>
          <a:stretch>
            <a:fillRect/>
          </a:stretch>
        </p:blipFill>
        <p:spPr>
          <a:xfrm>
            <a:off x="10647013" y="6158461"/>
            <a:ext cx="762001" cy="571501"/>
          </a:xfrm>
          <a:prstGeom prst="rect">
            <a:avLst/>
          </a:prstGeom>
          <a:ln w="12700">
            <a:miter lim="400000"/>
          </a:ln>
        </p:spPr>
      </p:pic>
      <p:sp>
        <p:nvSpPr>
          <p:cNvPr id="98" name="Shape 98"/>
          <p:cNvSpPr>
            <a:spLocks noGrp="1"/>
          </p:cNvSpPr>
          <p:nvPr>
            <p:ph type="title"/>
          </p:nvPr>
        </p:nvSpPr>
        <p:spPr>
          <a:xfrm>
            <a:off x="609600" y="0"/>
            <a:ext cx="4011085" cy="1435100"/>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99" name="Shape 99"/>
          <p:cNvSpPr>
            <a:spLocks noGrp="1"/>
          </p:cNvSpPr>
          <p:nvPr>
            <p:ph type="body" idx="1"/>
          </p:nvPr>
        </p:nvSpPr>
        <p:spPr>
          <a:xfrm>
            <a:off x="4766733" y="273050"/>
            <a:ext cx="6815667" cy="658495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00" name="Shape 100"/>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427434223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Picture with Caption">
    <p:spTree>
      <p:nvGrpSpPr>
        <p:cNvPr id="1" name=""/>
        <p:cNvGrpSpPr/>
        <p:nvPr/>
      </p:nvGrpSpPr>
      <p:grpSpPr>
        <a:xfrm>
          <a:off x="0" y="0"/>
          <a:ext cx="0" cy="0"/>
          <a:chOff x="0" y="0"/>
          <a:chExt cx="0" cy="0"/>
        </a:xfrm>
      </p:grpSpPr>
      <p:pic>
        <p:nvPicPr>
          <p:cNvPr id="102" name="image1.png"/>
          <p:cNvPicPr/>
          <p:nvPr/>
        </p:nvPicPr>
        <p:blipFill>
          <a:blip r:embed="rId2"/>
          <a:stretch>
            <a:fillRect/>
          </a:stretch>
        </p:blipFill>
        <p:spPr>
          <a:xfrm>
            <a:off x="0" y="-2"/>
            <a:ext cx="12192000" cy="928689"/>
          </a:xfrm>
          <a:prstGeom prst="rect">
            <a:avLst/>
          </a:prstGeom>
          <a:ln w="12700">
            <a:miter lim="400000"/>
          </a:ln>
        </p:spPr>
      </p:pic>
      <p:pic>
        <p:nvPicPr>
          <p:cNvPr id="103" name="image2.png"/>
          <p:cNvPicPr/>
          <p:nvPr/>
        </p:nvPicPr>
        <p:blipFill>
          <a:blip r:embed="rId3"/>
          <a:stretch>
            <a:fillRect/>
          </a:stretch>
        </p:blipFill>
        <p:spPr>
          <a:xfrm>
            <a:off x="358279" y="6387061"/>
            <a:ext cx="2065868" cy="342901"/>
          </a:xfrm>
          <a:prstGeom prst="rect">
            <a:avLst/>
          </a:prstGeom>
          <a:ln w="12700">
            <a:miter lim="400000"/>
          </a:ln>
        </p:spPr>
      </p:pic>
      <p:pic>
        <p:nvPicPr>
          <p:cNvPr id="104" name="image3.png"/>
          <p:cNvPicPr/>
          <p:nvPr/>
        </p:nvPicPr>
        <p:blipFill>
          <a:blip r:embed="rId4"/>
          <a:stretch>
            <a:fillRect/>
          </a:stretch>
        </p:blipFill>
        <p:spPr>
          <a:xfrm>
            <a:off x="10647013" y="6158461"/>
            <a:ext cx="762001" cy="571501"/>
          </a:xfrm>
          <a:prstGeom prst="rect">
            <a:avLst/>
          </a:prstGeom>
          <a:ln w="12700">
            <a:miter lim="400000"/>
          </a:ln>
        </p:spPr>
      </p:pic>
      <p:sp>
        <p:nvSpPr>
          <p:cNvPr id="105" name="Shape 105"/>
          <p:cNvSpPr>
            <a:spLocks noGrp="1"/>
          </p:cNvSpPr>
          <p:nvPr>
            <p:ph type="title"/>
          </p:nvPr>
        </p:nvSpPr>
        <p:spPr>
          <a:xfrm>
            <a:off x="2389718" y="4800600"/>
            <a:ext cx="7315201" cy="566738"/>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106" name="Shape 106"/>
          <p:cNvSpPr>
            <a:spLocks noGrp="1"/>
          </p:cNvSpPr>
          <p:nvPr>
            <p:ph type="body" idx="1"/>
          </p:nvPr>
        </p:nvSpPr>
        <p:spPr>
          <a:xfrm>
            <a:off x="2389718" y="5367338"/>
            <a:ext cx="7315201" cy="804863"/>
          </a:xfrm>
          <a:prstGeom prst="rect">
            <a:avLst/>
          </a:prstGeom>
        </p:spPr>
        <p:txBody>
          <a:bodyPr lIns="45719" tIns="45719" rIns="45719" bIns="45719"/>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107" name="Shape 107"/>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41063362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_Vertical Title and Text">
    <p:spTree>
      <p:nvGrpSpPr>
        <p:cNvPr id="1" name=""/>
        <p:cNvGrpSpPr/>
        <p:nvPr/>
      </p:nvGrpSpPr>
      <p:grpSpPr>
        <a:xfrm>
          <a:off x="0" y="0"/>
          <a:ext cx="0" cy="0"/>
          <a:chOff x="0" y="0"/>
          <a:chExt cx="0" cy="0"/>
        </a:xfrm>
      </p:grpSpPr>
      <p:pic>
        <p:nvPicPr>
          <p:cNvPr id="116" name="image1.png"/>
          <p:cNvPicPr/>
          <p:nvPr/>
        </p:nvPicPr>
        <p:blipFill>
          <a:blip r:embed="rId2"/>
          <a:stretch>
            <a:fillRect/>
          </a:stretch>
        </p:blipFill>
        <p:spPr>
          <a:xfrm>
            <a:off x="0" y="-2"/>
            <a:ext cx="12192000" cy="928689"/>
          </a:xfrm>
          <a:prstGeom prst="rect">
            <a:avLst/>
          </a:prstGeom>
          <a:ln w="12700">
            <a:miter lim="400000"/>
          </a:ln>
        </p:spPr>
      </p:pic>
      <p:pic>
        <p:nvPicPr>
          <p:cNvPr id="117" name="image2.png"/>
          <p:cNvPicPr/>
          <p:nvPr/>
        </p:nvPicPr>
        <p:blipFill>
          <a:blip r:embed="rId3"/>
          <a:stretch>
            <a:fillRect/>
          </a:stretch>
        </p:blipFill>
        <p:spPr>
          <a:xfrm>
            <a:off x="358279" y="6387061"/>
            <a:ext cx="2065868" cy="342901"/>
          </a:xfrm>
          <a:prstGeom prst="rect">
            <a:avLst/>
          </a:prstGeom>
          <a:ln w="12700">
            <a:miter lim="400000"/>
          </a:ln>
        </p:spPr>
      </p:pic>
      <p:pic>
        <p:nvPicPr>
          <p:cNvPr id="118" name="image3.png"/>
          <p:cNvPicPr/>
          <p:nvPr/>
        </p:nvPicPr>
        <p:blipFill>
          <a:blip r:embed="rId4"/>
          <a:stretch>
            <a:fillRect/>
          </a:stretch>
        </p:blipFill>
        <p:spPr>
          <a:xfrm>
            <a:off x="10647013" y="6158461"/>
            <a:ext cx="762001" cy="571501"/>
          </a:xfrm>
          <a:prstGeom prst="rect">
            <a:avLst/>
          </a:prstGeom>
          <a:ln w="12700">
            <a:miter lim="400000"/>
          </a:ln>
        </p:spPr>
      </p:pic>
      <p:sp>
        <p:nvSpPr>
          <p:cNvPr id="119" name="Shape 119"/>
          <p:cNvSpPr>
            <a:spLocks noGrp="1"/>
          </p:cNvSpPr>
          <p:nvPr>
            <p:ph type="title"/>
          </p:nvPr>
        </p:nvSpPr>
        <p:spPr>
          <a:xfrm>
            <a:off x="8839200" y="0"/>
            <a:ext cx="2743200" cy="6400802"/>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120" name="Shape 120"/>
          <p:cNvSpPr>
            <a:spLocks noGrp="1"/>
          </p:cNvSpPr>
          <p:nvPr>
            <p:ph type="body" idx="1"/>
          </p:nvPr>
        </p:nvSpPr>
        <p:spPr>
          <a:xfrm>
            <a:off x="609600" y="274639"/>
            <a:ext cx="8026400" cy="6583363"/>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1" name="Shape 121"/>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3184111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60" y="6066237"/>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59139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37" name="image1.png"/>
          <p:cNvPicPr/>
          <p:nvPr/>
        </p:nvPicPr>
        <p:blipFill>
          <a:blip r:embed="rId2"/>
          <a:stretch>
            <a:fillRect/>
          </a:stretch>
        </p:blipFill>
        <p:spPr>
          <a:xfrm>
            <a:off x="0" y="-2"/>
            <a:ext cx="12192000" cy="928689"/>
          </a:xfrm>
          <a:prstGeom prst="rect">
            <a:avLst/>
          </a:prstGeom>
          <a:ln w="12700">
            <a:miter lim="400000"/>
          </a:ln>
        </p:spPr>
      </p:pic>
      <p:pic>
        <p:nvPicPr>
          <p:cNvPr id="138" name="image2.png"/>
          <p:cNvPicPr/>
          <p:nvPr/>
        </p:nvPicPr>
        <p:blipFill>
          <a:blip r:embed="rId3"/>
          <a:stretch>
            <a:fillRect/>
          </a:stretch>
        </p:blipFill>
        <p:spPr>
          <a:xfrm>
            <a:off x="358279" y="6387061"/>
            <a:ext cx="2065868" cy="342901"/>
          </a:xfrm>
          <a:prstGeom prst="rect">
            <a:avLst/>
          </a:prstGeom>
          <a:ln w="12700">
            <a:miter lim="400000"/>
          </a:ln>
        </p:spPr>
      </p:pic>
      <p:pic>
        <p:nvPicPr>
          <p:cNvPr id="139" name="image3.png"/>
          <p:cNvPicPr/>
          <p:nvPr/>
        </p:nvPicPr>
        <p:blipFill>
          <a:blip r:embed="rId4"/>
          <a:stretch>
            <a:fillRect/>
          </a:stretch>
        </p:blipFill>
        <p:spPr>
          <a:xfrm>
            <a:off x="10647013" y="6158461"/>
            <a:ext cx="762001" cy="571501"/>
          </a:xfrm>
          <a:prstGeom prst="rect">
            <a:avLst/>
          </a:prstGeom>
          <a:ln w="12700">
            <a:miter lim="400000"/>
          </a:ln>
        </p:spPr>
      </p:pic>
      <p:sp>
        <p:nvSpPr>
          <p:cNvPr id="140" name="Shape 140"/>
          <p:cNvSpPr>
            <a:spLocks noGrp="1"/>
          </p:cNvSpPr>
          <p:nvPr>
            <p:ph type="title"/>
          </p:nvPr>
        </p:nvSpPr>
        <p:spPr>
          <a:xfrm>
            <a:off x="914400" y="1844676"/>
            <a:ext cx="10363200" cy="2041525"/>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141" name="Shape 141"/>
          <p:cNvSpPr>
            <a:spLocks noGrp="1"/>
          </p:cNvSpPr>
          <p:nvPr>
            <p:ph type="body" idx="1"/>
          </p:nvPr>
        </p:nvSpPr>
        <p:spPr>
          <a:xfrm>
            <a:off x="1828800" y="3886200"/>
            <a:ext cx="8534400" cy="2971800"/>
          </a:xfrm>
          <a:prstGeom prst="rect">
            <a:avLst/>
          </a:prstGeom>
        </p:spPr>
        <p:txBody>
          <a:bodyPr lIns="45719" tIns="45719" rIns="45719" bIns="45719"/>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142" name="Shape 14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00705688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151" name="image1.png"/>
          <p:cNvPicPr/>
          <p:nvPr/>
        </p:nvPicPr>
        <p:blipFill>
          <a:blip r:embed="rId2"/>
          <a:stretch>
            <a:fillRect/>
          </a:stretch>
        </p:blipFill>
        <p:spPr>
          <a:xfrm>
            <a:off x="0" y="-2"/>
            <a:ext cx="12192000" cy="928689"/>
          </a:xfrm>
          <a:prstGeom prst="rect">
            <a:avLst/>
          </a:prstGeom>
          <a:ln w="12700">
            <a:miter lim="400000"/>
          </a:ln>
        </p:spPr>
      </p:pic>
      <p:pic>
        <p:nvPicPr>
          <p:cNvPr id="152" name="image2.png"/>
          <p:cNvPicPr/>
          <p:nvPr/>
        </p:nvPicPr>
        <p:blipFill>
          <a:blip r:embed="rId3"/>
          <a:stretch>
            <a:fillRect/>
          </a:stretch>
        </p:blipFill>
        <p:spPr>
          <a:xfrm>
            <a:off x="358279" y="6387061"/>
            <a:ext cx="2065868" cy="342901"/>
          </a:xfrm>
          <a:prstGeom prst="rect">
            <a:avLst/>
          </a:prstGeom>
          <a:ln w="12700">
            <a:miter lim="400000"/>
          </a:ln>
        </p:spPr>
      </p:pic>
      <p:pic>
        <p:nvPicPr>
          <p:cNvPr id="153" name="image3.png"/>
          <p:cNvPicPr/>
          <p:nvPr/>
        </p:nvPicPr>
        <p:blipFill>
          <a:blip r:embed="rId4"/>
          <a:stretch>
            <a:fillRect/>
          </a:stretch>
        </p:blipFill>
        <p:spPr>
          <a:xfrm>
            <a:off x="10647013" y="6158461"/>
            <a:ext cx="762001" cy="571501"/>
          </a:xfrm>
          <a:prstGeom prst="rect">
            <a:avLst/>
          </a:prstGeom>
          <a:ln w="12700">
            <a:miter lim="400000"/>
          </a:ln>
        </p:spPr>
      </p:pic>
      <p:sp>
        <p:nvSpPr>
          <p:cNvPr id="154" name="Shape 154"/>
          <p:cNvSpPr>
            <a:spLocks noGrp="1"/>
          </p:cNvSpPr>
          <p:nvPr>
            <p:ph type="title"/>
          </p:nvPr>
        </p:nvSpPr>
        <p:spPr>
          <a:xfrm>
            <a:off x="963084" y="4406901"/>
            <a:ext cx="10363201" cy="1362075"/>
          </a:xfrm>
          <a:prstGeom prst="rect">
            <a:avLst/>
          </a:prstGeom>
        </p:spPr>
        <p:txBody>
          <a:bodyPr lIns="45719" tIns="45719" rIns="45719" bIns="45719" anchor="t"/>
          <a:lstStyle>
            <a:lvl1pPr algn="l">
              <a:defRPr sz="4000" cap="all"/>
            </a:lvl1pPr>
          </a:lstStyle>
          <a:p>
            <a:pPr lvl="0">
              <a:defRPr sz="1800" b="0" cap="none">
                <a:solidFill>
                  <a:srgbClr val="000000"/>
                </a:solidFill>
              </a:defRPr>
            </a:pPr>
            <a:r>
              <a:rPr sz="4000" b="1" cap="all">
                <a:solidFill>
                  <a:srgbClr val="FFFFFF"/>
                </a:solidFill>
              </a:rPr>
              <a:t>Title Text</a:t>
            </a:r>
          </a:p>
        </p:txBody>
      </p:sp>
      <p:sp>
        <p:nvSpPr>
          <p:cNvPr id="155" name="Shape 155"/>
          <p:cNvSpPr>
            <a:spLocks noGrp="1"/>
          </p:cNvSpPr>
          <p:nvPr>
            <p:ph type="body" idx="1"/>
          </p:nvPr>
        </p:nvSpPr>
        <p:spPr>
          <a:xfrm>
            <a:off x="963084" y="2906713"/>
            <a:ext cx="10363201" cy="1500188"/>
          </a:xfrm>
          <a:prstGeom prst="rect">
            <a:avLst/>
          </a:prstGeom>
        </p:spPr>
        <p:txBody>
          <a:bodyPr lIns="45719" tIns="45719" rIns="45719" bIns="45719"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56" name="Shape 156"/>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9832510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_Two Content">
    <p:spTree>
      <p:nvGrpSpPr>
        <p:cNvPr id="1" name=""/>
        <p:cNvGrpSpPr/>
        <p:nvPr/>
      </p:nvGrpSpPr>
      <p:grpSpPr>
        <a:xfrm>
          <a:off x="0" y="0"/>
          <a:ext cx="0" cy="0"/>
          <a:chOff x="0" y="0"/>
          <a:chExt cx="0" cy="0"/>
        </a:xfrm>
      </p:grpSpPr>
      <p:pic>
        <p:nvPicPr>
          <p:cNvPr id="158" name="image1.png"/>
          <p:cNvPicPr/>
          <p:nvPr/>
        </p:nvPicPr>
        <p:blipFill>
          <a:blip r:embed="rId2"/>
          <a:stretch>
            <a:fillRect/>
          </a:stretch>
        </p:blipFill>
        <p:spPr>
          <a:xfrm>
            <a:off x="0" y="-2"/>
            <a:ext cx="12192000" cy="928689"/>
          </a:xfrm>
          <a:prstGeom prst="rect">
            <a:avLst/>
          </a:prstGeom>
          <a:ln w="12700">
            <a:miter lim="400000"/>
          </a:ln>
        </p:spPr>
      </p:pic>
      <p:pic>
        <p:nvPicPr>
          <p:cNvPr id="159" name="image2.png"/>
          <p:cNvPicPr/>
          <p:nvPr/>
        </p:nvPicPr>
        <p:blipFill>
          <a:blip r:embed="rId3"/>
          <a:stretch>
            <a:fillRect/>
          </a:stretch>
        </p:blipFill>
        <p:spPr>
          <a:xfrm>
            <a:off x="358279" y="6387061"/>
            <a:ext cx="2065868" cy="342901"/>
          </a:xfrm>
          <a:prstGeom prst="rect">
            <a:avLst/>
          </a:prstGeom>
          <a:ln w="12700">
            <a:miter lim="400000"/>
          </a:ln>
        </p:spPr>
      </p:pic>
      <p:pic>
        <p:nvPicPr>
          <p:cNvPr id="160" name="image3.png"/>
          <p:cNvPicPr/>
          <p:nvPr/>
        </p:nvPicPr>
        <p:blipFill>
          <a:blip r:embed="rId4"/>
          <a:stretch>
            <a:fillRect/>
          </a:stretch>
        </p:blipFill>
        <p:spPr>
          <a:xfrm>
            <a:off x="10647013" y="6158461"/>
            <a:ext cx="762001" cy="571501"/>
          </a:xfrm>
          <a:prstGeom prst="rect">
            <a:avLst/>
          </a:prstGeom>
          <a:ln w="12700">
            <a:miter lim="400000"/>
          </a:ln>
        </p:spPr>
      </p:pic>
      <p:sp>
        <p:nvSpPr>
          <p:cNvPr id="161" name="Shape 161"/>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162" name="Shape 162"/>
          <p:cNvSpPr>
            <a:spLocks noGrp="1"/>
          </p:cNvSpPr>
          <p:nvPr>
            <p:ph type="body" idx="1"/>
          </p:nvPr>
        </p:nvSpPr>
        <p:spPr>
          <a:xfrm>
            <a:off x="609600" y="1600200"/>
            <a:ext cx="5384800" cy="5257800"/>
          </a:xfrm>
          <a:prstGeom prst="rect">
            <a:avLst/>
          </a:prstGeom>
        </p:spPr>
        <p:txBody>
          <a:bodyPr lIns="45719" tIns="45719" rIns="45719" bIns="45719"/>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63" name="Shape 163"/>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13556403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2_Comparison">
    <p:spTree>
      <p:nvGrpSpPr>
        <p:cNvPr id="1" name=""/>
        <p:cNvGrpSpPr/>
        <p:nvPr/>
      </p:nvGrpSpPr>
      <p:grpSpPr>
        <a:xfrm>
          <a:off x="0" y="0"/>
          <a:ext cx="0" cy="0"/>
          <a:chOff x="0" y="0"/>
          <a:chExt cx="0" cy="0"/>
        </a:xfrm>
      </p:grpSpPr>
      <p:pic>
        <p:nvPicPr>
          <p:cNvPr id="165" name="image1.png"/>
          <p:cNvPicPr/>
          <p:nvPr/>
        </p:nvPicPr>
        <p:blipFill>
          <a:blip r:embed="rId2"/>
          <a:stretch>
            <a:fillRect/>
          </a:stretch>
        </p:blipFill>
        <p:spPr>
          <a:xfrm>
            <a:off x="0" y="-2"/>
            <a:ext cx="12192000" cy="928689"/>
          </a:xfrm>
          <a:prstGeom prst="rect">
            <a:avLst/>
          </a:prstGeom>
          <a:ln w="12700">
            <a:miter lim="400000"/>
          </a:ln>
        </p:spPr>
      </p:pic>
      <p:pic>
        <p:nvPicPr>
          <p:cNvPr id="166" name="image2.png"/>
          <p:cNvPicPr/>
          <p:nvPr/>
        </p:nvPicPr>
        <p:blipFill>
          <a:blip r:embed="rId3"/>
          <a:stretch>
            <a:fillRect/>
          </a:stretch>
        </p:blipFill>
        <p:spPr>
          <a:xfrm>
            <a:off x="358279" y="6387061"/>
            <a:ext cx="2065868" cy="342901"/>
          </a:xfrm>
          <a:prstGeom prst="rect">
            <a:avLst/>
          </a:prstGeom>
          <a:ln w="12700">
            <a:miter lim="400000"/>
          </a:ln>
        </p:spPr>
      </p:pic>
      <p:pic>
        <p:nvPicPr>
          <p:cNvPr id="167" name="image3.png"/>
          <p:cNvPicPr/>
          <p:nvPr/>
        </p:nvPicPr>
        <p:blipFill>
          <a:blip r:embed="rId4"/>
          <a:stretch>
            <a:fillRect/>
          </a:stretch>
        </p:blipFill>
        <p:spPr>
          <a:xfrm>
            <a:off x="10647013" y="6158461"/>
            <a:ext cx="762001" cy="571501"/>
          </a:xfrm>
          <a:prstGeom prst="rect">
            <a:avLst/>
          </a:prstGeom>
          <a:ln w="12700">
            <a:miter lim="400000"/>
          </a:ln>
        </p:spPr>
      </p:pic>
      <p:sp>
        <p:nvSpPr>
          <p:cNvPr id="168" name="Shape 168"/>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169" name="Shape 169"/>
          <p:cNvSpPr>
            <a:spLocks noGrp="1"/>
          </p:cNvSpPr>
          <p:nvPr>
            <p:ph type="body" idx="1"/>
          </p:nvPr>
        </p:nvSpPr>
        <p:spPr>
          <a:xfrm>
            <a:off x="609600" y="972441"/>
            <a:ext cx="5386917" cy="1202434"/>
          </a:xfrm>
          <a:prstGeom prst="rect">
            <a:avLst/>
          </a:prstGeom>
        </p:spPr>
        <p:txBody>
          <a:bodyPr lIns="45719" tIns="45719" rIns="45719" bIns="45719"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170" name="Shape 170"/>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00094376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Content with Caption">
    <p:spTree>
      <p:nvGrpSpPr>
        <p:cNvPr id="1" name=""/>
        <p:cNvGrpSpPr/>
        <p:nvPr/>
      </p:nvGrpSpPr>
      <p:grpSpPr>
        <a:xfrm>
          <a:off x="0" y="0"/>
          <a:ext cx="0" cy="0"/>
          <a:chOff x="0" y="0"/>
          <a:chExt cx="0" cy="0"/>
        </a:xfrm>
      </p:grpSpPr>
      <p:pic>
        <p:nvPicPr>
          <p:cNvPr id="183" name="image1.png"/>
          <p:cNvPicPr/>
          <p:nvPr/>
        </p:nvPicPr>
        <p:blipFill>
          <a:blip r:embed="rId2"/>
          <a:stretch>
            <a:fillRect/>
          </a:stretch>
        </p:blipFill>
        <p:spPr>
          <a:xfrm>
            <a:off x="0" y="-2"/>
            <a:ext cx="12192000" cy="928689"/>
          </a:xfrm>
          <a:prstGeom prst="rect">
            <a:avLst/>
          </a:prstGeom>
          <a:ln w="12700">
            <a:miter lim="400000"/>
          </a:ln>
        </p:spPr>
      </p:pic>
      <p:pic>
        <p:nvPicPr>
          <p:cNvPr id="184" name="image2.png"/>
          <p:cNvPicPr/>
          <p:nvPr/>
        </p:nvPicPr>
        <p:blipFill>
          <a:blip r:embed="rId3"/>
          <a:stretch>
            <a:fillRect/>
          </a:stretch>
        </p:blipFill>
        <p:spPr>
          <a:xfrm>
            <a:off x="358279" y="6387061"/>
            <a:ext cx="2065868" cy="342901"/>
          </a:xfrm>
          <a:prstGeom prst="rect">
            <a:avLst/>
          </a:prstGeom>
          <a:ln w="12700">
            <a:miter lim="400000"/>
          </a:ln>
        </p:spPr>
      </p:pic>
      <p:pic>
        <p:nvPicPr>
          <p:cNvPr id="185" name="image3.png"/>
          <p:cNvPicPr/>
          <p:nvPr/>
        </p:nvPicPr>
        <p:blipFill>
          <a:blip r:embed="rId4"/>
          <a:stretch>
            <a:fillRect/>
          </a:stretch>
        </p:blipFill>
        <p:spPr>
          <a:xfrm>
            <a:off x="10647013" y="6158461"/>
            <a:ext cx="762001" cy="571501"/>
          </a:xfrm>
          <a:prstGeom prst="rect">
            <a:avLst/>
          </a:prstGeom>
          <a:ln w="12700">
            <a:miter lim="400000"/>
          </a:ln>
        </p:spPr>
      </p:pic>
      <p:sp>
        <p:nvSpPr>
          <p:cNvPr id="186" name="Shape 186"/>
          <p:cNvSpPr>
            <a:spLocks noGrp="1"/>
          </p:cNvSpPr>
          <p:nvPr>
            <p:ph type="title"/>
          </p:nvPr>
        </p:nvSpPr>
        <p:spPr>
          <a:xfrm>
            <a:off x="609600" y="0"/>
            <a:ext cx="4011085" cy="1435100"/>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187" name="Shape 187"/>
          <p:cNvSpPr>
            <a:spLocks noGrp="1"/>
          </p:cNvSpPr>
          <p:nvPr>
            <p:ph type="body" idx="1"/>
          </p:nvPr>
        </p:nvSpPr>
        <p:spPr>
          <a:xfrm>
            <a:off x="4766733" y="273050"/>
            <a:ext cx="6815667" cy="658495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88" name="Shape 18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90158770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Vertical Title and Text">
    <p:spTree>
      <p:nvGrpSpPr>
        <p:cNvPr id="1" name=""/>
        <p:cNvGrpSpPr/>
        <p:nvPr/>
      </p:nvGrpSpPr>
      <p:grpSpPr>
        <a:xfrm>
          <a:off x="0" y="0"/>
          <a:ext cx="0" cy="0"/>
          <a:chOff x="0" y="0"/>
          <a:chExt cx="0" cy="0"/>
        </a:xfrm>
      </p:grpSpPr>
      <p:pic>
        <p:nvPicPr>
          <p:cNvPr id="204" name="image1.png"/>
          <p:cNvPicPr/>
          <p:nvPr/>
        </p:nvPicPr>
        <p:blipFill>
          <a:blip r:embed="rId2"/>
          <a:stretch>
            <a:fillRect/>
          </a:stretch>
        </p:blipFill>
        <p:spPr>
          <a:xfrm>
            <a:off x="0" y="-2"/>
            <a:ext cx="12192000" cy="928689"/>
          </a:xfrm>
          <a:prstGeom prst="rect">
            <a:avLst/>
          </a:prstGeom>
          <a:ln w="12700">
            <a:miter lim="400000"/>
          </a:ln>
        </p:spPr>
      </p:pic>
      <p:pic>
        <p:nvPicPr>
          <p:cNvPr id="205" name="image2.png"/>
          <p:cNvPicPr/>
          <p:nvPr/>
        </p:nvPicPr>
        <p:blipFill>
          <a:blip r:embed="rId3"/>
          <a:stretch>
            <a:fillRect/>
          </a:stretch>
        </p:blipFill>
        <p:spPr>
          <a:xfrm>
            <a:off x="358279" y="6387061"/>
            <a:ext cx="2065868" cy="342901"/>
          </a:xfrm>
          <a:prstGeom prst="rect">
            <a:avLst/>
          </a:prstGeom>
          <a:ln w="12700">
            <a:miter lim="400000"/>
          </a:ln>
        </p:spPr>
      </p:pic>
      <p:pic>
        <p:nvPicPr>
          <p:cNvPr id="206" name="image3.png"/>
          <p:cNvPicPr/>
          <p:nvPr/>
        </p:nvPicPr>
        <p:blipFill>
          <a:blip r:embed="rId4"/>
          <a:stretch>
            <a:fillRect/>
          </a:stretch>
        </p:blipFill>
        <p:spPr>
          <a:xfrm>
            <a:off x="10647013" y="6158461"/>
            <a:ext cx="762001" cy="571501"/>
          </a:xfrm>
          <a:prstGeom prst="rect">
            <a:avLst/>
          </a:prstGeom>
          <a:ln w="12700">
            <a:miter lim="400000"/>
          </a:ln>
        </p:spPr>
      </p:pic>
      <p:sp>
        <p:nvSpPr>
          <p:cNvPr id="207" name="Shape 207"/>
          <p:cNvSpPr>
            <a:spLocks noGrp="1"/>
          </p:cNvSpPr>
          <p:nvPr>
            <p:ph type="title"/>
          </p:nvPr>
        </p:nvSpPr>
        <p:spPr>
          <a:xfrm>
            <a:off x="8839200" y="0"/>
            <a:ext cx="2743200" cy="6400802"/>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08" name="Shape 208"/>
          <p:cNvSpPr>
            <a:spLocks noGrp="1"/>
          </p:cNvSpPr>
          <p:nvPr>
            <p:ph type="body" idx="1"/>
          </p:nvPr>
        </p:nvSpPr>
        <p:spPr>
          <a:xfrm>
            <a:off x="609600" y="274639"/>
            <a:ext cx="8026400" cy="6583363"/>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09" name="Shape 209"/>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07197200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223" name="image1.png"/>
          <p:cNvPicPr/>
          <p:nvPr/>
        </p:nvPicPr>
        <p:blipFill>
          <a:blip r:embed="rId2"/>
          <a:stretch>
            <a:fillRect/>
          </a:stretch>
        </p:blipFill>
        <p:spPr>
          <a:xfrm>
            <a:off x="0" y="-2"/>
            <a:ext cx="12192000" cy="928689"/>
          </a:xfrm>
          <a:prstGeom prst="rect">
            <a:avLst/>
          </a:prstGeom>
          <a:ln w="12700">
            <a:miter lim="400000"/>
          </a:ln>
        </p:spPr>
      </p:pic>
      <p:pic>
        <p:nvPicPr>
          <p:cNvPr id="224" name="image2.png"/>
          <p:cNvPicPr/>
          <p:nvPr/>
        </p:nvPicPr>
        <p:blipFill>
          <a:blip r:embed="rId3"/>
          <a:stretch>
            <a:fillRect/>
          </a:stretch>
        </p:blipFill>
        <p:spPr>
          <a:xfrm>
            <a:off x="358279" y="6387061"/>
            <a:ext cx="2065868" cy="342901"/>
          </a:xfrm>
          <a:prstGeom prst="rect">
            <a:avLst/>
          </a:prstGeom>
          <a:ln w="12700">
            <a:miter lim="400000"/>
          </a:ln>
        </p:spPr>
      </p:pic>
      <p:sp>
        <p:nvSpPr>
          <p:cNvPr id="225" name="Shape 225"/>
          <p:cNvSpPr>
            <a:spLocks noGrp="1"/>
          </p:cNvSpPr>
          <p:nvPr>
            <p:ph type="title"/>
          </p:nvPr>
        </p:nvSpPr>
        <p:spPr>
          <a:xfrm>
            <a:off x="914400" y="1844676"/>
            <a:ext cx="10363200" cy="2041525"/>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26" name="Shape 226"/>
          <p:cNvSpPr>
            <a:spLocks noGrp="1"/>
          </p:cNvSpPr>
          <p:nvPr>
            <p:ph type="body" idx="1"/>
          </p:nvPr>
        </p:nvSpPr>
        <p:spPr>
          <a:xfrm>
            <a:off x="1828800" y="3886200"/>
            <a:ext cx="8534400" cy="2971800"/>
          </a:xfrm>
          <a:prstGeom prst="rect">
            <a:avLst/>
          </a:prstGeom>
        </p:spPr>
        <p:txBody>
          <a:bodyPr lIns="45719" tIns="45719" rIns="45719" bIns="45719"/>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227" name="Shape 227"/>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64103819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3_Section Header">
    <p:spTree>
      <p:nvGrpSpPr>
        <p:cNvPr id="1" name=""/>
        <p:cNvGrpSpPr/>
        <p:nvPr/>
      </p:nvGrpSpPr>
      <p:grpSpPr>
        <a:xfrm>
          <a:off x="0" y="0"/>
          <a:ext cx="0" cy="0"/>
          <a:chOff x="0" y="0"/>
          <a:chExt cx="0" cy="0"/>
        </a:xfrm>
      </p:grpSpPr>
      <p:pic>
        <p:nvPicPr>
          <p:cNvPr id="235" name="image1.png"/>
          <p:cNvPicPr/>
          <p:nvPr/>
        </p:nvPicPr>
        <p:blipFill>
          <a:blip r:embed="rId2"/>
          <a:stretch>
            <a:fillRect/>
          </a:stretch>
        </p:blipFill>
        <p:spPr>
          <a:xfrm>
            <a:off x="0" y="-2"/>
            <a:ext cx="12192000" cy="928689"/>
          </a:xfrm>
          <a:prstGeom prst="rect">
            <a:avLst/>
          </a:prstGeom>
          <a:ln w="12700">
            <a:miter lim="400000"/>
          </a:ln>
        </p:spPr>
      </p:pic>
      <p:pic>
        <p:nvPicPr>
          <p:cNvPr id="236" name="image2.png"/>
          <p:cNvPicPr/>
          <p:nvPr/>
        </p:nvPicPr>
        <p:blipFill>
          <a:blip r:embed="rId3"/>
          <a:stretch>
            <a:fillRect/>
          </a:stretch>
        </p:blipFill>
        <p:spPr>
          <a:xfrm>
            <a:off x="358279" y="6387061"/>
            <a:ext cx="2065868" cy="342901"/>
          </a:xfrm>
          <a:prstGeom prst="rect">
            <a:avLst/>
          </a:prstGeom>
          <a:ln w="12700">
            <a:miter lim="400000"/>
          </a:ln>
        </p:spPr>
      </p:pic>
      <p:sp>
        <p:nvSpPr>
          <p:cNvPr id="237" name="Shape 237"/>
          <p:cNvSpPr>
            <a:spLocks noGrp="1"/>
          </p:cNvSpPr>
          <p:nvPr>
            <p:ph type="title"/>
          </p:nvPr>
        </p:nvSpPr>
        <p:spPr>
          <a:xfrm>
            <a:off x="963084" y="4406901"/>
            <a:ext cx="10363201" cy="1362075"/>
          </a:xfrm>
          <a:prstGeom prst="rect">
            <a:avLst/>
          </a:prstGeom>
        </p:spPr>
        <p:txBody>
          <a:bodyPr lIns="45719" tIns="45719" rIns="45719" bIns="45719" anchor="t"/>
          <a:lstStyle>
            <a:lvl1pPr algn="l">
              <a:defRPr sz="4000" cap="all"/>
            </a:lvl1pPr>
          </a:lstStyle>
          <a:p>
            <a:pPr lvl="0">
              <a:defRPr sz="1800" b="0" cap="none">
                <a:solidFill>
                  <a:srgbClr val="000000"/>
                </a:solidFill>
              </a:defRPr>
            </a:pPr>
            <a:r>
              <a:rPr sz="4000" b="1" cap="all">
                <a:solidFill>
                  <a:srgbClr val="FFFFFF"/>
                </a:solidFill>
              </a:rPr>
              <a:t>Title Text</a:t>
            </a:r>
          </a:p>
        </p:txBody>
      </p:sp>
      <p:sp>
        <p:nvSpPr>
          <p:cNvPr id="238" name="Shape 238"/>
          <p:cNvSpPr>
            <a:spLocks noGrp="1"/>
          </p:cNvSpPr>
          <p:nvPr>
            <p:ph type="body" idx="1"/>
          </p:nvPr>
        </p:nvSpPr>
        <p:spPr>
          <a:xfrm>
            <a:off x="963084" y="2906713"/>
            <a:ext cx="10363201" cy="1500188"/>
          </a:xfrm>
          <a:prstGeom prst="rect">
            <a:avLst/>
          </a:prstGeom>
        </p:spPr>
        <p:txBody>
          <a:bodyPr lIns="45719" tIns="45719" rIns="45719" bIns="45719"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239" name="Shape 239"/>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10520402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3_Two Content">
    <p:spTree>
      <p:nvGrpSpPr>
        <p:cNvPr id="1" name=""/>
        <p:cNvGrpSpPr/>
        <p:nvPr/>
      </p:nvGrpSpPr>
      <p:grpSpPr>
        <a:xfrm>
          <a:off x="0" y="0"/>
          <a:ext cx="0" cy="0"/>
          <a:chOff x="0" y="0"/>
          <a:chExt cx="0" cy="0"/>
        </a:xfrm>
      </p:grpSpPr>
      <p:pic>
        <p:nvPicPr>
          <p:cNvPr id="241" name="image1.png"/>
          <p:cNvPicPr/>
          <p:nvPr/>
        </p:nvPicPr>
        <p:blipFill>
          <a:blip r:embed="rId2"/>
          <a:stretch>
            <a:fillRect/>
          </a:stretch>
        </p:blipFill>
        <p:spPr>
          <a:xfrm>
            <a:off x="0" y="-2"/>
            <a:ext cx="12192000" cy="928689"/>
          </a:xfrm>
          <a:prstGeom prst="rect">
            <a:avLst/>
          </a:prstGeom>
          <a:ln w="12700">
            <a:miter lim="400000"/>
          </a:ln>
        </p:spPr>
      </p:pic>
      <p:pic>
        <p:nvPicPr>
          <p:cNvPr id="242" name="image2.png"/>
          <p:cNvPicPr/>
          <p:nvPr/>
        </p:nvPicPr>
        <p:blipFill>
          <a:blip r:embed="rId3"/>
          <a:stretch>
            <a:fillRect/>
          </a:stretch>
        </p:blipFill>
        <p:spPr>
          <a:xfrm>
            <a:off x="358279" y="6387061"/>
            <a:ext cx="2065868" cy="342901"/>
          </a:xfrm>
          <a:prstGeom prst="rect">
            <a:avLst/>
          </a:prstGeom>
          <a:ln w="12700">
            <a:miter lim="400000"/>
          </a:ln>
        </p:spPr>
      </p:pic>
      <p:sp>
        <p:nvSpPr>
          <p:cNvPr id="243" name="Shape 243"/>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44" name="Shape 244"/>
          <p:cNvSpPr>
            <a:spLocks noGrp="1"/>
          </p:cNvSpPr>
          <p:nvPr>
            <p:ph type="body" idx="1"/>
          </p:nvPr>
        </p:nvSpPr>
        <p:spPr>
          <a:xfrm>
            <a:off x="609600" y="1600200"/>
            <a:ext cx="5384800" cy="5257800"/>
          </a:xfrm>
          <a:prstGeom prst="rect">
            <a:avLst/>
          </a:prstGeom>
        </p:spPr>
        <p:txBody>
          <a:bodyPr lIns="45719" tIns="45719" rIns="45719" bIns="45719"/>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45" name="Shape 245"/>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51203292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_Comparison">
    <p:spTree>
      <p:nvGrpSpPr>
        <p:cNvPr id="1" name=""/>
        <p:cNvGrpSpPr/>
        <p:nvPr/>
      </p:nvGrpSpPr>
      <p:grpSpPr>
        <a:xfrm>
          <a:off x="0" y="0"/>
          <a:ext cx="0" cy="0"/>
          <a:chOff x="0" y="0"/>
          <a:chExt cx="0" cy="0"/>
        </a:xfrm>
      </p:grpSpPr>
      <p:pic>
        <p:nvPicPr>
          <p:cNvPr id="247" name="image1.png"/>
          <p:cNvPicPr/>
          <p:nvPr/>
        </p:nvPicPr>
        <p:blipFill>
          <a:blip r:embed="rId2"/>
          <a:stretch>
            <a:fillRect/>
          </a:stretch>
        </p:blipFill>
        <p:spPr>
          <a:xfrm>
            <a:off x="0" y="-2"/>
            <a:ext cx="12192000" cy="928689"/>
          </a:xfrm>
          <a:prstGeom prst="rect">
            <a:avLst/>
          </a:prstGeom>
          <a:ln w="12700">
            <a:miter lim="400000"/>
          </a:ln>
        </p:spPr>
      </p:pic>
      <p:pic>
        <p:nvPicPr>
          <p:cNvPr id="248" name="image2.png"/>
          <p:cNvPicPr/>
          <p:nvPr/>
        </p:nvPicPr>
        <p:blipFill>
          <a:blip r:embed="rId3"/>
          <a:stretch>
            <a:fillRect/>
          </a:stretch>
        </p:blipFill>
        <p:spPr>
          <a:xfrm>
            <a:off x="358279" y="6387061"/>
            <a:ext cx="2065868" cy="342901"/>
          </a:xfrm>
          <a:prstGeom prst="rect">
            <a:avLst/>
          </a:prstGeom>
          <a:ln w="12700">
            <a:miter lim="400000"/>
          </a:ln>
        </p:spPr>
      </p:pic>
      <p:sp>
        <p:nvSpPr>
          <p:cNvPr id="249" name="Shape 249"/>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50" name="Shape 250"/>
          <p:cNvSpPr>
            <a:spLocks noGrp="1"/>
          </p:cNvSpPr>
          <p:nvPr>
            <p:ph type="body" idx="1"/>
          </p:nvPr>
        </p:nvSpPr>
        <p:spPr>
          <a:xfrm>
            <a:off x="609600" y="972441"/>
            <a:ext cx="5386917" cy="1202434"/>
          </a:xfrm>
          <a:prstGeom prst="rect">
            <a:avLst/>
          </a:prstGeom>
        </p:spPr>
        <p:txBody>
          <a:bodyPr lIns="45719" tIns="45719" rIns="45719" bIns="45719"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51" name="Shape 251"/>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42360702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60487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2_Title Only">
    <p:spTree>
      <p:nvGrpSpPr>
        <p:cNvPr id="1" name=""/>
        <p:cNvGrpSpPr/>
        <p:nvPr/>
      </p:nvGrpSpPr>
      <p:grpSpPr>
        <a:xfrm>
          <a:off x="0" y="0"/>
          <a:ext cx="0" cy="0"/>
          <a:chOff x="0" y="0"/>
          <a:chExt cx="0" cy="0"/>
        </a:xfrm>
      </p:grpSpPr>
      <p:pic>
        <p:nvPicPr>
          <p:cNvPr id="253" name="image1.png"/>
          <p:cNvPicPr/>
          <p:nvPr/>
        </p:nvPicPr>
        <p:blipFill>
          <a:blip r:embed="rId2"/>
          <a:stretch>
            <a:fillRect/>
          </a:stretch>
        </p:blipFill>
        <p:spPr>
          <a:xfrm>
            <a:off x="0" y="-2"/>
            <a:ext cx="12192000" cy="928689"/>
          </a:xfrm>
          <a:prstGeom prst="rect">
            <a:avLst/>
          </a:prstGeom>
          <a:ln w="12700">
            <a:miter lim="400000"/>
          </a:ln>
        </p:spPr>
      </p:pic>
      <p:pic>
        <p:nvPicPr>
          <p:cNvPr id="254" name="image2.png"/>
          <p:cNvPicPr/>
          <p:nvPr/>
        </p:nvPicPr>
        <p:blipFill>
          <a:blip r:embed="rId3"/>
          <a:stretch>
            <a:fillRect/>
          </a:stretch>
        </p:blipFill>
        <p:spPr>
          <a:xfrm>
            <a:off x="358279" y="6387061"/>
            <a:ext cx="2065868" cy="342901"/>
          </a:xfrm>
          <a:prstGeom prst="rect">
            <a:avLst/>
          </a:prstGeom>
          <a:ln w="12700">
            <a:miter lim="400000"/>
          </a:ln>
        </p:spPr>
      </p:pic>
      <p:sp>
        <p:nvSpPr>
          <p:cNvPr id="255" name="Shape 255"/>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56" name="Shape 256"/>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783261447"/>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3_Content with Caption">
    <p:spTree>
      <p:nvGrpSpPr>
        <p:cNvPr id="1" name=""/>
        <p:cNvGrpSpPr/>
        <p:nvPr/>
      </p:nvGrpSpPr>
      <p:grpSpPr>
        <a:xfrm>
          <a:off x="0" y="0"/>
          <a:ext cx="0" cy="0"/>
          <a:chOff x="0" y="0"/>
          <a:chExt cx="0" cy="0"/>
        </a:xfrm>
      </p:grpSpPr>
      <p:pic>
        <p:nvPicPr>
          <p:cNvPr id="262" name="image1.png"/>
          <p:cNvPicPr/>
          <p:nvPr/>
        </p:nvPicPr>
        <p:blipFill>
          <a:blip r:embed="rId2"/>
          <a:stretch>
            <a:fillRect/>
          </a:stretch>
        </p:blipFill>
        <p:spPr>
          <a:xfrm>
            <a:off x="0" y="-2"/>
            <a:ext cx="12192000" cy="928689"/>
          </a:xfrm>
          <a:prstGeom prst="rect">
            <a:avLst/>
          </a:prstGeom>
          <a:ln w="12700">
            <a:miter lim="400000"/>
          </a:ln>
        </p:spPr>
      </p:pic>
      <p:pic>
        <p:nvPicPr>
          <p:cNvPr id="263" name="image2.png"/>
          <p:cNvPicPr/>
          <p:nvPr/>
        </p:nvPicPr>
        <p:blipFill>
          <a:blip r:embed="rId3"/>
          <a:stretch>
            <a:fillRect/>
          </a:stretch>
        </p:blipFill>
        <p:spPr>
          <a:xfrm>
            <a:off x="358279" y="6387061"/>
            <a:ext cx="2065868" cy="342901"/>
          </a:xfrm>
          <a:prstGeom prst="rect">
            <a:avLst/>
          </a:prstGeom>
          <a:ln w="12700">
            <a:miter lim="400000"/>
          </a:ln>
        </p:spPr>
      </p:pic>
      <p:sp>
        <p:nvSpPr>
          <p:cNvPr id="264" name="Shape 264"/>
          <p:cNvSpPr>
            <a:spLocks noGrp="1"/>
          </p:cNvSpPr>
          <p:nvPr>
            <p:ph type="title"/>
          </p:nvPr>
        </p:nvSpPr>
        <p:spPr>
          <a:xfrm>
            <a:off x="609600" y="0"/>
            <a:ext cx="4011085" cy="1435100"/>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265" name="Shape 265"/>
          <p:cNvSpPr>
            <a:spLocks noGrp="1"/>
          </p:cNvSpPr>
          <p:nvPr>
            <p:ph type="body" idx="1"/>
          </p:nvPr>
        </p:nvSpPr>
        <p:spPr>
          <a:xfrm>
            <a:off x="4766733" y="273050"/>
            <a:ext cx="6815667" cy="658495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66" name="Shape 266"/>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73344774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3_Picture with Caption">
    <p:spTree>
      <p:nvGrpSpPr>
        <p:cNvPr id="1" name=""/>
        <p:cNvGrpSpPr/>
        <p:nvPr/>
      </p:nvGrpSpPr>
      <p:grpSpPr>
        <a:xfrm>
          <a:off x="0" y="0"/>
          <a:ext cx="0" cy="0"/>
          <a:chOff x="0" y="0"/>
          <a:chExt cx="0" cy="0"/>
        </a:xfrm>
      </p:grpSpPr>
      <p:pic>
        <p:nvPicPr>
          <p:cNvPr id="268" name="image1.png"/>
          <p:cNvPicPr/>
          <p:nvPr/>
        </p:nvPicPr>
        <p:blipFill>
          <a:blip r:embed="rId2"/>
          <a:stretch>
            <a:fillRect/>
          </a:stretch>
        </p:blipFill>
        <p:spPr>
          <a:xfrm>
            <a:off x="0" y="-2"/>
            <a:ext cx="12192000" cy="928689"/>
          </a:xfrm>
          <a:prstGeom prst="rect">
            <a:avLst/>
          </a:prstGeom>
          <a:ln w="12700">
            <a:miter lim="400000"/>
          </a:ln>
        </p:spPr>
      </p:pic>
      <p:pic>
        <p:nvPicPr>
          <p:cNvPr id="269" name="image2.png"/>
          <p:cNvPicPr/>
          <p:nvPr/>
        </p:nvPicPr>
        <p:blipFill>
          <a:blip r:embed="rId3"/>
          <a:stretch>
            <a:fillRect/>
          </a:stretch>
        </p:blipFill>
        <p:spPr>
          <a:xfrm>
            <a:off x="358279" y="6387061"/>
            <a:ext cx="2065868" cy="342901"/>
          </a:xfrm>
          <a:prstGeom prst="rect">
            <a:avLst/>
          </a:prstGeom>
          <a:ln w="12700">
            <a:miter lim="400000"/>
          </a:ln>
        </p:spPr>
      </p:pic>
      <p:sp>
        <p:nvSpPr>
          <p:cNvPr id="270" name="Shape 270"/>
          <p:cNvSpPr>
            <a:spLocks noGrp="1"/>
          </p:cNvSpPr>
          <p:nvPr>
            <p:ph type="title"/>
          </p:nvPr>
        </p:nvSpPr>
        <p:spPr>
          <a:xfrm>
            <a:off x="2389718" y="4800600"/>
            <a:ext cx="7315201" cy="566738"/>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271" name="Shape 271"/>
          <p:cNvSpPr>
            <a:spLocks noGrp="1"/>
          </p:cNvSpPr>
          <p:nvPr>
            <p:ph type="body" idx="1"/>
          </p:nvPr>
        </p:nvSpPr>
        <p:spPr>
          <a:xfrm>
            <a:off x="2389718" y="5367338"/>
            <a:ext cx="7315201" cy="804863"/>
          </a:xfrm>
          <a:prstGeom prst="rect">
            <a:avLst/>
          </a:prstGeom>
        </p:spPr>
        <p:txBody>
          <a:bodyPr lIns="45719" tIns="45719" rIns="45719" bIns="45719"/>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272" name="Shape 27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7694747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3_Title and Vertical Text">
    <p:spTree>
      <p:nvGrpSpPr>
        <p:cNvPr id="1" name=""/>
        <p:cNvGrpSpPr/>
        <p:nvPr/>
      </p:nvGrpSpPr>
      <p:grpSpPr>
        <a:xfrm>
          <a:off x="0" y="0"/>
          <a:ext cx="0" cy="0"/>
          <a:chOff x="0" y="0"/>
          <a:chExt cx="0" cy="0"/>
        </a:xfrm>
      </p:grpSpPr>
      <p:pic>
        <p:nvPicPr>
          <p:cNvPr id="274" name="image1.png"/>
          <p:cNvPicPr/>
          <p:nvPr/>
        </p:nvPicPr>
        <p:blipFill>
          <a:blip r:embed="rId2"/>
          <a:stretch>
            <a:fillRect/>
          </a:stretch>
        </p:blipFill>
        <p:spPr>
          <a:xfrm>
            <a:off x="0" y="-2"/>
            <a:ext cx="12192000" cy="928689"/>
          </a:xfrm>
          <a:prstGeom prst="rect">
            <a:avLst/>
          </a:prstGeom>
          <a:ln w="12700">
            <a:miter lim="400000"/>
          </a:ln>
        </p:spPr>
      </p:pic>
      <p:pic>
        <p:nvPicPr>
          <p:cNvPr id="275" name="image2.png"/>
          <p:cNvPicPr/>
          <p:nvPr/>
        </p:nvPicPr>
        <p:blipFill>
          <a:blip r:embed="rId3"/>
          <a:stretch>
            <a:fillRect/>
          </a:stretch>
        </p:blipFill>
        <p:spPr>
          <a:xfrm>
            <a:off x="358279" y="6387061"/>
            <a:ext cx="2065868" cy="342901"/>
          </a:xfrm>
          <a:prstGeom prst="rect">
            <a:avLst/>
          </a:prstGeom>
          <a:ln w="12700">
            <a:miter lim="400000"/>
          </a:ln>
        </p:spPr>
      </p:pic>
      <p:sp>
        <p:nvSpPr>
          <p:cNvPr id="276" name="Shape 276"/>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77" name="Shape 277"/>
          <p:cNvSpPr>
            <a:spLocks noGrp="1"/>
          </p:cNvSpPr>
          <p:nvPr>
            <p:ph type="body" idx="1"/>
          </p:nvPr>
        </p:nvSpPr>
        <p:spPr>
          <a:xfrm>
            <a:off x="609600" y="1600200"/>
            <a:ext cx="10972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78" name="Shape 27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20466401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3_Vertical Title and Text">
    <p:spTree>
      <p:nvGrpSpPr>
        <p:cNvPr id="1" name=""/>
        <p:cNvGrpSpPr/>
        <p:nvPr/>
      </p:nvGrpSpPr>
      <p:grpSpPr>
        <a:xfrm>
          <a:off x="0" y="0"/>
          <a:ext cx="0" cy="0"/>
          <a:chOff x="0" y="0"/>
          <a:chExt cx="0" cy="0"/>
        </a:xfrm>
      </p:grpSpPr>
      <p:pic>
        <p:nvPicPr>
          <p:cNvPr id="280" name="image1.png"/>
          <p:cNvPicPr/>
          <p:nvPr/>
        </p:nvPicPr>
        <p:blipFill>
          <a:blip r:embed="rId2"/>
          <a:stretch>
            <a:fillRect/>
          </a:stretch>
        </p:blipFill>
        <p:spPr>
          <a:xfrm>
            <a:off x="0" y="-2"/>
            <a:ext cx="12192000" cy="928689"/>
          </a:xfrm>
          <a:prstGeom prst="rect">
            <a:avLst/>
          </a:prstGeom>
          <a:ln w="12700">
            <a:miter lim="400000"/>
          </a:ln>
        </p:spPr>
      </p:pic>
      <p:pic>
        <p:nvPicPr>
          <p:cNvPr id="281" name="image2.png"/>
          <p:cNvPicPr/>
          <p:nvPr/>
        </p:nvPicPr>
        <p:blipFill>
          <a:blip r:embed="rId3"/>
          <a:stretch>
            <a:fillRect/>
          </a:stretch>
        </p:blipFill>
        <p:spPr>
          <a:xfrm>
            <a:off x="358279" y="6387061"/>
            <a:ext cx="2065868" cy="342901"/>
          </a:xfrm>
          <a:prstGeom prst="rect">
            <a:avLst/>
          </a:prstGeom>
          <a:ln w="12700">
            <a:miter lim="400000"/>
          </a:ln>
        </p:spPr>
      </p:pic>
      <p:sp>
        <p:nvSpPr>
          <p:cNvPr id="282" name="Shape 282"/>
          <p:cNvSpPr>
            <a:spLocks noGrp="1"/>
          </p:cNvSpPr>
          <p:nvPr>
            <p:ph type="title"/>
          </p:nvPr>
        </p:nvSpPr>
        <p:spPr>
          <a:xfrm>
            <a:off x="8839200" y="0"/>
            <a:ext cx="2743200" cy="6400802"/>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283" name="Shape 283"/>
          <p:cNvSpPr>
            <a:spLocks noGrp="1"/>
          </p:cNvSpPr>
          <p:nvPr>
            <p:ph type="body" idx="1"/>
          </p:nvPr>
        </p:nvSpPr>
        <p:spPr>
          <a:xfrm>
            <a:off x="609600" y="274639"/>
            <a:ext cx="8026400" cy="6583363"/>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84" name="Shape 284"/>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86818037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4_Section Header">
    <p:spTree>
      <p:nvGrpSpPr>
        <p:cNvPr id="1" name=""/>
        <p:cNvGrpSpPr/>
        <p:nvPr/>
      </p:nvGrpSpPr>
      <p:grpSpPr>
        <a:xfrm>
          <a:off x="0" y="0"/>
          <a:ext cx="0" cy="0"/>
          <a:chOff x="0" y="0"/>
          <a:chExt cx="0" cy="0"/>
        </a:xfrm>
      </p:grpSpPr>
      <p:pic>
        <p:nvPicPr>
          <p:cNvPr id="306" name="image1.png"/>
          <p:cNvPicPr/>
          <p:nvPr/>
        </p:nvPicPr>
        <p:blipFill>
          <a:blip r:embed="rId2"/>
          <a:stretch>
            <a:fillRect/>
          </a:stretch>
        </p:blipFill>
        <p:spPr>
          <a:xfrm>
            <a:off x="0" y="-2"/>
            <a:ext cx="12192000" cy="928689"/>
          </a:xfrm>
          <a:prstGeom prst="rect">
            <a:avLst/>
          </a:prstGeom>
          <a:ln w="12700">
            <a:miter lim="400000"/>
          </a:ln>
        </p:spPr>
      </p:pic>
      <p:pic>
        <p:nvPicPr>
          <p:cNvPr id="307" name="image2.png"/>
          <p:cNvPicPr/>
          <p:nvPr/>
        </p:nvPicPr>
        <p:blipFill>
          <a:blip r:embed="rId3"/>
          <a:stretch>
            <a:fillRect/>
          </a:stretch>
        </p:blipFill>
        <p:spPr>
          <a:xfrm>
            <a:off x="358279" y="6387061"/>
            <a:ext cx="2065868" cy="342901"/>
          </a:xfrm>
          <a:prstGeom prst="rect">
            <a:avLst/>
          </a:prstGeom>
          <a:ln w="12700">
            <a:miter lim="400000"/>
          </a:ln>
        </p:spPr>
      </p:pic>
      <p:pic>
        <p:nvPicPr>
          <p:cNvPr id="308" name="image3.png"/>
          <p:cNvPicPr/>
          <p:nvPr/>
        </p:nvPicPr>
        <p:blipFill>
          <a:blip r:embed="rId4"/>
          <a:stretch>
            <a:fillRect/>
          </a:stretch>
        </p:blipFill>
        <p:spPr>
          <a:xfrm>
            <a:off x="10647013" y="6158461"/>
            <a:ext cx="762001" cy="571501"/>
          </a:xfrm>
          <a:prstGeom prst="rect">
            <a:avLst/>
          </a:prstGeom>
          <a:ln w="12700">
            <a:miter lim="400000"/>
          </a:ln>
        </p:spPr>
      </p:pic>
      <p:sp>
        <p:nvSpPr>
          <p:cNvPr id="309" name="Shape 309"/>
          <p:cNvSpPr>
            <a:spLocks noGrp="1"/>
          </p:cNvSpPr>
          <p:nvPr>
            <p:ph type="title"/>
          </p:nvPr>
        </p:nvSpPr>
        <p:spPr>
          <a:xfrm>
            <a:off x="963084" y="4406901"/>
            <a:ext cx="10363201" cy="1362075"/>
          </a:xfrm>
          <a:prstGeom prst="rect">
            <a:avLst/>
          </a:prstGeom>
        </p:spPr>
        <p:txBody>
          <a:bodyPr lIns="45719" tIns="45719" rIns="45719" bIns="45719" anchor="t"/>
          <a:lstStyle>
            <a:lvl1pPr algn="l">
              <a:defRPr sz="4000" cap="all"/>
            </a:lvl1pPr>
          </a:lstStyle>
          <a:p>
            <a:pPr lvl="0">
              <a:defRPr sz="1800" b="0" cap="none">
                <a:solidFill>
                  <a:srgbClr val="000000"/>
                </a:solidFill>
              </a:defRPr>
            </a:pPr>
            <a:r>
              <a:rPr sz="4000" b="1" cap="all">
                <a:solidFill>
                  <a:srgbClr val="FFFFFF"/>
                </a:solidFill>
              </a:rPr>
              <a:t>Title Text</a:t>
            </a:r>
          </a:p>
        </p:txBody>
      </p:sp>
      <p:sp>
        <p:nvSpPr>
          <p:cNvPr id="310" name="Shape 310"/>
          <p:cNvSpPr>
            <a:spLocks noGrp="1"/>
          </p:cNvSpPr>
          <p:nvPr>
            <p:ph type="body" idx="1"/>
          </p:nvPr>
        </p:nvSpPr>
        <p:spPr>
          <a:xfrm>
            <a:off x="963084" y="2906713"/>
            <a:ext cx="10363201" cy="1500188"/>
          </a:xfrm>
          <a:prstGeom prst="rect">
            <a:avLst/>
          </a:prstGeom>
        </p:spPr>
        <p:txBody>
          <a:bodyPr lIns="45719" tIns="45719" rIns="45719" bIns="45719"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311" name="Shape 311"/>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14974635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4_Two Content">
    <p:spTree>
      <p:nvGrpSpPr>
        <p:cNvPr id="1" name=""/>
        <p:cNvGrpSpPr/>
        <p:nvPr/>
      </p:nvGrpSpPr>
      <p:grpSpPr>
        <a:xfrm>
          <a:off x="0" y="0"/>
          <a:ext cx="0" cy="0"/>
          <a:chOff x="0" y="0"/>
          <a:chExt cx="0" cy="0"/>
        </a:xfrm>
      </p:grpSpPr>
      <p:pic>
        <p:nvPicPr>
          <p:cNvPr id="313" name="image1.png"/>
          <p:cNvPicPr/>
          <p:nvPr/>
        </p:nvPicPr>
        <p:blipFill>
          <a:blip r:embed="rId2"/>
          <a:stretch>
            <a:fillRect/>
          </a:stretch>
        </p:blipFill>
        <p:spPr>
          <a:xfrm>
            <a:off x="0" y="-2"/>
            <a:ext cx="12192000" cy="928689"/>
          </a:xfrm>
          <a:prstGeom prst="rect">
            <a:avLst/>
          </a:prstGeom>
          <a:ln w="12700">
            <a:miter lim="400000"/>
          </a:ln>
        </p:spPr>
      </p:pic>
      <p:pic>
        <p:nvPicPr>
          <p:cNvPr id="314" name="image2.png"/>
          <p:cNvPicPr/>
          <p:nvPr/>
        </p:nvPicPr>
        <p:blipFill>
          <a:blip r:embed="rId3"/>
          <a:stretch>
            <a:fillRect/>
          </a:stretch>
        </p:blipFill>
        <p:spPr>
          <a:xfrm>
            <a:off x="358279" y="6387061"/>
            <a:ext cx="2065868" cy="342901"/>
          </a:xfrm>
          <a:prstGeom prst="rect">
            <a:avLst/>
          </a:prstGeom>
          <a:ln w="12700">
            <a:miter lim="400000"/>
          </a:ln>
        </p:spPr>
      </p:pic>
      <p:pic>
        <p:nvPicPr>
          <p:cNvPr id="315" name="image3.png"/>
          <p:cNvPicPr/>
          <p:nvPr/>
        </p:nvPicPr>
        <p:blipFill>
          <a:blip r:embed="rId4"/>
          <a:stretch>
            <a:fillRect/>
          </a:stretch>
        </p:blipFill>
        <p:spPr>
          <a:xfrm>
            <a:off x="10647013" y="6158461"/>
            <a:ext cx="762001" cy="571501"/>
          </a:xfrm>
          <a:prstGeom prst="rect">
            <a:avLst/>
          </a:prstGeom>
          <a:ln w="12700">
            <a:miter lim="400000"/>
          </a:ln>
        </p:spPr>
      </p:pic>
      <p:sp>
        <p:nvSpPr>
          <p:cNvPr id="316" name="Shape 316"/>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17" name="Shape 317"/>
          <p:cNvSpPr>
            <a:spLocks noGrp="1"/>
          </p:cNvSpPr>
          <p:nvPr>
            <p:ph type="body" idx="1"/>
          </p:nvPr>
        </p:nvSpPr>
        <p:spPr>
          <a:xfrm>
            <a:off x="609600" y="1600200"/>
            <a:ext cx="5384800" cy="5257800"/>
          </a:xfrm>
          <a:prstGeom prst="rect">
            <a:avLst/>
          </a:prstGeom>
        </p:spPr>
        <p:txBody>
          <a:bodyPr lIns="45719" tIns="45719" rIns="45719" bIns="45719"/>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318" name="Shape 31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11679970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4_Comparison">
    <p:spTree>
      <p:nvGrpSpPr>
        <p:cNvPr id="1" name=""/>
        <p:cNvGrpSpPr/>
        <p:nvPr/>
      </p:nvGrpSpPr>
      <p:grpSpPr>
        <a:xfrm>
          <a:off x="0" y="0"/>
          <a:ext cx="0" cy="0"/>
          <a:chOff x="0" y="0"/>
          <a:chExt cx="0" cy="0"/>
        </a:xfrm>
      </p:grpSpPr>
      <p:pic>
        <p:nvPicPr>
          <p:cNvPr id="320" name="image1.png"/>
          <p:cNvPicPr/>
          <p:nvPr/>
        </p:nvPicPr>
        <p:blipFill>
          <a:blip r:embed="rId2"/>
          <a:stretch>
            <a:fillRect/>
          </a:stretch>
        </p:blipFill>
        <p:spPr>
          <a:xfrm>
            <a:off x="0" y="-2"/>
            <a:ext cx="12192000" cy="928689"/>
          </a:xfrm>
          <a:prstGeom prst="rect">
            <a:avLst/>
          </a:prstGeom>
          <a:ln w="12700">
            <a:miter lim="400000"/>
          </a:ln>
        </p:spPr>
      </p:pic>
      <p:pic>
        <p:nvPicPr>
          <p:cNvPr id="321" name="image2.png"/>
          <p:cNvPicPr/>
          <p:nvPr/>
        </p:nvPicPr>
        <p:blipFill>
          <a:blip r:embed="rId3"/>
          <a:stretch>
            <a:fillRect/>
          </a:stretch>
        </p:blipFill>
        <p:spPr>
          <a:xfrm>
            <a:off x="358279" y="6387061"/>
            <a:ext cx="2065868" cy="342901"/>
          </a:xfrm>
          <a:prstGeom prst="rect">
            <a:avLst/>
          </a:prstGeom>
          <a:ln w="12700">
            <a:miter lim="400000"/>
          </a:ln>
        </p:spPr>
      </p:pic>
      <p:pic>
        <p:nvPicPr>
          <p:cNvPr id="322" name="image3.png"/>
          <p:cNvPicPr/>
          <p:nvPr/>
        </p:nvPicPr>
        <p:blipFill>
          <a:blip r:embed="rId4"/>
          <a:stretch>
            <a:fillRect/>
          </a:stretch>
        </p:blipFill>
        <p:spPr>
          <a:xfrm>
            <a:off x="10647013" y="6158461"/>
            <a:ext cx="762001" cy="571501"/>
          </a:xfrm>
          <a:prstGeom prst="rect">
            <a:avLst/>
          </a:prstGeom>
          <a:ln w="12700">
            <a:miter lim="400000"/>
          </a:ln>
        </p:spPr>
      </p:pic>
      <p:sp>
        <p:nvSpPr>
          <p:cNvPr id="323" name="Shape 323"/>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24" name="Shape 324"/>
          <p:cNvSpPr>
            <a:spLocks noGrp="1"/>
          </p:cNvSpPr>
          <p:nvPr>
            <p:ph type="body" idx="1"/>
          </p:nvPr>
        </p:nvSpPr>
        <p:spPr>
          <a:xfrm>
            <a:off x="609600" y="972441"/>
            <a:ext cx="5386917" cy="1202434"/>
          </a:xfrm>
          <a:prstGeom prst="rect">
            <a:avLst/>
          </a:prstGeom>
        </p:spPr>
        <p:txBody>
          <a:bodyPr lIns="45719" tIns="45719" rIns="45719" bIns="45719"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325" name="Shape 325"/>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92504651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4_Content with Caption">
    <p:spTree>
      <p:nvGrpSpPr>
        <p:cNvPr id="1" name=""/>
        <p:cNvGrpSpPr/>
        <p:nvPr/>
      </p:nvGrpSpPr>
      <p:grpSpPr>
        <a:xfrm>
          <a:off x="0" y="0"/>
          <a:ext cx="0" cy="0"/>
          <a:chOff x="0" y="0"/>
          <a:chExt cx="0" cy="0"/>
        </a:xfrm>
      </p:grpSpPr>
      <p:pic>
        <p:nvPicPr>
          <p:cNvPr id="338" name="image1.png"/>
          <p:cNvPicPr/>
          <p:nvPr/>
        </p:nvPicPr>
        <p:blipFill>
          <a:blip r:embed="rId2"/>
          <a:stretch>
            <a:fillRect/>
          </a:stretch>
        </p:blipFill>
        <p:spPr>
          <a:xfrm>
            <a:off x="0" y="-2"/>
            <a:ext cx="12192000" cy="928689"/>
          </a:xfrm>
          <a:prstGeom prst="rect">
            <a:avLst/>
          </a:prstGeom>
          <a:ln w="12700">
            <a:miter lim="400000"/>
          </a:ln>
        </p:spPr>
      </p:pic>
      <p:pic>
        <p:nvPicPr>
          <p:cNvPr id="339" name="image2.png"/>
          <p:cNvPicPr/>
          <p:nvPr/>
        </p:nvPicPr>
        <p:blipFill>
          <a:blip r:embed="rId3"/>
          <a:stretch>
            <a:fillRect/>
          </a:stretch>
        </p:blipFill>
        <p:spPr>
          <a:xfrm>
            <a:off x="358279" y="6387061"/>
            <a:ext cx="2065868" cy="342901"/>
          </a:xfrm>
          <a:prstGeom prst="rect">
            <a:avLst/>
          </a:prstGeom>
          <a:ln w="12700">
            <a:miter lim="400000"/>
          </a:ln>
        </p:spPr>
      </p:pic>
      <p:pic>
        <p:nvPicPr>
          <p:cNvPr id="340" name="image3.png"/>
          <p:cNvPicPr/>
          <p:nvPr/>
        </p:nvPicPr>
        <p:blipFill>
          <a:blip r:embed="rId4"/>
          <a:stretch>
            <a:fillRect/>
          </a:stretch>
        </p:blipFill>
        <p:spPr>
          <a:xfrm>
            <a:off x="10647013" y="6158461"/>
            <a:ext cx="762001" cy="571501"/>
          </a:xfrm>
          <a:prstGeom prst="rect">
            <a:avLst/>
          </a:prstGeom>
          <a:ln w="12700">
            <a:miter lim="400000"/>
          </a:ln>
        </p:spPr>
      </p:pic>
      <p:sp>
        <p:nvSpPr>
          <p:cNvPr id="341" name="Shape 341"/>
          <p:cNvSpPr>
            <a:spLocks noGrp="1"/>
          </p:cNvSpPr>
          <p:nvPr>
            <p:ph type="title"/>
          </p:nvPr>
        </p:nvSpPr>
        <p:spPr>
          <a:xfrm>
            <a:off x="609600" y="0"/>
            <a:ext cx="4011085" cy="1435100"/>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342" name="Shape 342"/>
          <p:cNvSpPr>
            <a:spLocks noGrp="1"/>
          </p:cNvSpPr>
          <p:nvPr>
            <p:ph type="body" idx="1"/>
          </p:nvPr>
        </p:nvSpPr>
        <p:spPr>
          <a:xfrm>
            <a:off x="4766733" y="273050"/>
            <a:ext cx="6815667" cy="658495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43" name="Shape 343"/>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21537330"/>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4_Picture with Caption">
    <p:spTree>
      <p:nvGrpSpPr>
        <p:cNvPr id="1" name=""/>
        <p:cNvGrpSpPr/>
        <p:nvPr/>
      </p:nvGrpSpPr>
      <p:grpSpPr>
        <a:xfrm>
          <a:off x="0" y="0"/>
          <a:ext cx="0" cy="0"/>
          <a:chOff x="0" y="0"/>
          <a:chExt cx="0" cy="0"/>
        </a:xfrm>
      </p:grpSpPr>
      <p:pic>
        <p:nvPicPr>
          <p:cNvPr id="345" name="image1.png"/>
          <p:cNvPicPr/>
          <p:nvPr/>
        </p:nvPicPr>
        <p:blipFill>
          <a:blip r:embed="rId2"/>
          <a:stretch>
            <a:fillRect/>
          </a:stretch>
        </p:blipFill>
        <p:spPr>
          <a:xfrm>
            <a:off x="0" y="-2"/>
            <a:ext cx="12192000" cy="928689"/>
          </a:xfrm>
          <a:prstGeom prst="rect">
            <a:avLst/>
          </a:prstGeom>
          <a:ln w="12700">
            <a:miter lim="400000"/>
          </a:ln>
        </p:spPr>
      </p:pic>
      <p:pic>
        <p:nvPicPr>
          <p:cNvPr id="346" name="image2.png"/>
          <p:cNvPicPr/>
          <p:nvPr/>
        </p:nvPicPr>
        <p:blipFill>
          <a:blip r:embed="rId3"/>
          <a:stretch>
            <a:fillRect/>
          </a:stretch>
        </p:blipFill>
        <p:spPr>
          <a:xfrm>
            <a:off x="358279" y="6387061"/>
            <a:ext cx="2065868" cy="342901"/>
          </a:xfrm>
          <a:prstGeom prst="rect">
            <a:avLst/>
          </a:prstGeom>
          <a:ln w="12700">
            <a:miter lim="400000"/>
          </a:ln>
        </p:spPr>
      </p:pic>
      <p:pic>
        <p:nvPicPr>
          <p:cNvPr id="347" name="image3.png"/>
          <p:cNvPicPr/>
          <p:nvPr/>
        </p:nvPicPr>
        <p:blipFill>
          <a:blip r:embed="rId4"/>
          <a:stretch>
            <a:fillRect/>
          </a:stretch>
        </p:blipFill>
        <p:spPr>
          <a:xfrm>
            <a:off x="10647013" y="6158461"/>
            <a:ext cx="762001" cy="571501"/>
          </a:xfrm>
          <a:prstGeom prst="rect">
            <a:avLst/>
          </a:prstGeom>
          <a:ln w="12700">
            <a:miter lim="400000"/>
          </a:ln>
        </p:spPr>
      </p:pic>
      <p:sp>
        <p:nvSpPr>
          <p:cNvPr id="348" name="Shape 348"/>
          <p:cNvSpPr>
            <a:spLocks noGrp="1"/>
          </p:cNvSpPr>
          <p:nvPr>
            <p:ph type="title"/>
          </p:nvPr>
        </p:nvSpPr>
        <p:spPr>
          <a:xfrm>
            <a:off x="2389718" y="4800600"/>
            <a:ext cx="7315201" cy="566738"/>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349" name="Shape 349"/>
          <p:cNvSpPr>
            <a:spLocks noGrp="1"/>
          </p:cNvSpPr>
          <p:nvPr>
            <p:ph type="body" idx="1"/>
          </p:nvPr>
        </p:nvSpPr>
        <p:spPr>
          <a:xfrm>
            <a:off x="2389718" y="5367338"/>
            <a:ext cx="7315201" cy="804863"/>
          </a:xfrm>
          <a:prstGeom prst="rect">
            <a:avLst/>
          </a:prstGeom>
        </p:spPr>
        <p:txBody>
          <a:bodyPr lIns="45719" tIns="45719" rIns="45719" bIns="45719"/>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50" name="Shape 350"/>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8046043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89F8BC-EB1D-49D5-A945-E2BA2A76C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1228462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4_Title and Vertical Text">
    <p:spTree>
      <p:nvGrpSpPr>
        <p:cNvPr id="1" name=""/>
        <p:cNvGrpSpPr/>
        <p:nvPr/>
      </p:nvGrpSpPr>
      <p:grpSpPr>
        <a:xfrm>
          <a:off x="0" y="0"/>
          <a:ext cx="0" cy="0"/>
          <a:chOff x="0" y="0"/>
          <a:chExt cx="0" cy="0"/>
        </a:xfrm>
      </p:grpSpPr>
      <p:pic>
        <p:nvPicPr>
          <p:cNvPr id="352" name="image1.png"/>
          <p:cNvPicPr/>
          <p:nvPr/>
        </p:nvPicPr>
        <p:blipFill>
          <a:blip r:embed="rId2"/>
          <a:stretch>
            <a:fillRect/>
          </a:stretch>
        </p:blipFill>
        <p:spPr>
          <a:xfrm>
            <a:off x="0" y="-2"/>
            <a:ext cx="12192000" cy="928689"/>
          </a:xfrm>
          <a:prstGeom prst="rect">
            <a:avLst/>
          </a:prstGeom>
          <a:ln w="12700">
            <a:miter lim="400000"/>
          </a:ln>
        </p:spPr>
      </p:pic>
      <p:pic>
        <p:nvPicPr>
          <p:cNvPr id="353" name="image2.png"/>
          <p:cNvPicPr/>
          <p:nvPr/>
        </p:nvPicPr>
        <p:blipFill>
          <a:blip r:embed="rId3"/>
          <a:stretch>
            <a:fillRect/>
          </a:stretch>
        </p:blipFill>
        <p:spPr>
          <a:xfrm>
            <a:off x="358279" y="6387061"/>
            <a:ext cx="2065868" cy="342901"/>
          </a:xfrm>
          <a:prstGeom prst="rect">
            <a:avLst/>
          </a:prstGeom>
          <a:ln w="12700">
            <a:miter lim="400000"/>
          </a:ln>
        </p:spPr>
      </p:pic>
      <p:pic>
        <p:nvPicPr>
          <p:cNvPr id="354" name="image3.png"/>
          <p:cNvPicPr/>
          <p:nvPr/>
        </p:nvPicPr>
        <p:blipFill>
          <a:blip r:embed="rId4"/>
          <a:stretch>
            <a:fillRect/>
          </a:stretch>
        </p:blipFill>
        <p:spPr>
          <a:xfrm>
            <a:off x="10647013" y="6158461"/>
            <a:ext cx="762001" cy="571501"/>
          </a:xfrm>
          <a:prstGeom prst="rect">
            <a:avLst/>
          </a:prstGeom>
          <a:ln w="12700">
            <a:miter lim="400000"/>
          </a:ln>
        </p:spPr>
      </p:pic>
      <p:sp>
        <p:nvSpPr>
          <p:cNvPr id="355" name="Shape 355"/>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56" name="Shape 356"/>
          <p:cNvSpPr>
            <a:spLocks noGrp="1"/>
          </p:cNvSpPr>
          <p:nvPr>
            <p:ph type="body" idx="1"/>
          </p:nvPr>
        </p:nvSpPr>
        <p:spPr>
          <a:xfrm>
            <a:off x="609600" y="1600200"/>
            <a:ext cx="10972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57" name="Shape 357"/>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51581661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4_Vertical Title and Text">
    <p:spTree>
      <p:nvGrpSpPr>
        <p:cNvPr id="1" name=""/>
        <p:cNvGrpSpPr/>
        <p:nvPr/>
      </p:nvGrpSpPr>
      <p:grpSpPr>
        <a:xfrm>
          <a:off x="0" y="0"/>
          <a:ext cx="0" cy="0"/>
          <a:chOff x="0" y="0"/>
          <a:chExt cx="0" cy="0"/>
        </a:xfrm>
      </p:grpSpPr>
      <p:pic>
        <p:nvPicPr>
          <p:cNvPr id="359" name="image1.png"/>
          <p:cNvPicPr/>
          <p:nvPr/>
        </p:nvPicPr>
        <p:blipFill>
          <a:blip r:embed="rId2"/>
          <a:stretch>
            <a:fillRect/>
          </a:stretch>
        </p:blipFill>
        <p:spPr>
          <a:xfrm>
            <a:off x="0" y="-2"/>
            <a:ext cx="12192000" cy="928689"/>
          </a:xfrm>
          <a:prstGeom prst="rect">
            <a:avLst/>
          </a:prstGeom>
          <a:ln w="12700">
            <a:miter lim="400000"/>
          </a:ln>
        </p:spPr>
      </p:pic>
      <p:pic>
        <p:nvPicPr>
          <p:cNvPr id="360" name="image2.png"/>
          <p:cNvPicPr/>
          <p:nvPr/>
        </p:nvPicPr>
        <p:blipFill>
          <a:blip r:embed="rId3"/>
          <a:stretch>
            <a:fillRect/>
          </a:stretch>
        </p:blipFill>
        <p:spPr>
          <a:xfrm>
            <a:off x="358279" y="6387061"/>
            <a:ext cx="2065868" cy="342901"/>
          </a:xfrm>
          <a:prstGeom prst="rect">
            <a:avLst/>
          </a:prstGeom>
          <a:ln w="12700">
            <a:miter lim="400000"/>
          </a:ln>
        </p:spPr>
      </p:pic>
      <p:pic>
        <p:nvPicPr>
          <p:cNvPr id="361" name="image3.png"/>
          <p:cNvPicPr/>
          <p:nvPr/>
        </p:nvPicPr>
        <p:blipFill>
          <a:blip r:embed="rId4"/>
          <a:stretch>
            <a:fillRect/>
          </a:stretch>
        </p:blipFill>
        <p:spPr>
          <a:xfrm>
            <a:off x="10647013" y="6158461"/>
            <a:ext cx="762001" cy="571501"/>
          </a:xfrm>
          <a:prstGeom prst="rect">
            <a:avLst/>
          </a:prstGeom>
          <a:ln w="12700">
            <a:miter lim="400000"/>
          </a:ln>
        </p:spPr>
      </p:pic>
      <p:sp>
        <p:nvSpPr>
          <p:cNvPr id="362" name="Shape 362"/>
          <p:cNvSpPr>
            <a:spLocks noGrp="1"/>
          </p:cNvSpPr>
          <p:nvPr>
            <p:ph type="title"/>
          </p:nvPr>
        </p:nvSpPr>
        <p:spPr>
          <a:xfrm>
            <a:off x="8839200" y="0"/>
            <a:ext cx="2743200" cy="6400802"/>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63" name="Shape 363"/>
          <p:cNvSpPr>
            <a:spLocks noGrp="1"/>
          </p:cNvSpPr>
          <p:nvPr>
            <p:ph type="body" idx="1"/>
          </p:nvPr>
        </p:nvSpPr>
        <p:spPr>
          <a:xfrm>
            <a:off x="609600" y="274639"/>
            <a:ext cx="8026400" cy="6583363"/>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64" name="Shape 364"/>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49482213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3_Title and Text">
    <p:spTree>
      <p:nvGrpSpPr>
        <p:cNvPr id="1" name=""/>
        <p:cNvGrpSpPr/>
        <p:nvPr/>
      </p:nvGrpSpPr>
      <p:grpSpPr>
        <a:xfrm>
          <a:off x="0" y="0"/>
          <a:ext cx="0" cy="0"/>
          <a:chOff x="0" y="0"/>
          <a:chExt cx="0" cy="0"/>
        </a:xfrm>
      </p:grpSpPr>
      <p:pic>
        <p:nvPicPr>
          <p:cNvPr id="366" name="image1.png"/>
          <p:cNvPicPr/>
          <p:nvPr/>
        </p:nvPicPr>
        <p:blipFill>
          <a:blip r:embed="rId2"/>
          <a:stretch>
            <a:fillRect/>
          </a:stretch>
        </p:blipFill>
        <p:spPr>
          <a:xfrm>
            <a:off x="0" y="-2"/>
            <a:ext cx="12192000" cy="928689"/>
          </a:xfrm>
          <a:prstGeom prst="rect">
            <a:avLst/>
          </a:prstGeom>
          <a:ln w="12700">
            <a:miter lim="400000"/>
          </a:ln>
        </p:spPr>
      </p:pic>
      <p:pic>
        <p:nvPicPr>
          <p:cNvPr id="367" name="image2.png"/>
          <p:cNvPicPr/>
          <p:nvPr/>
        </p:nvPicPr>
        <p:blipFill>
          <a:blip r:embed="rId3"/>
          <a:stretch>
            <a:fillRect/>
          </a:stretch>
        </p:blipFill>
        <p:spPr>
          <a:xfrm>
            <a:off x="358279" y="6387061"/>
            <a:ext cx="2065868" cy="342901"/>
          </a:xfrm>
          <a:prstGeom prst="rect">
            <a:avLst/>
          </a:prstGeom>
          <a:ln w="12700">
            <a:miter lim="400000"/>
          </a:ln>
        </p:spPr>
      </p:pic>
      <p:pic>
        <p:nvPicPr>
          <p:cNvPr id="368" name="image3.png"/>
          <p:cNvPicPr/>
          <p:nvPr/>
        </p:nvPicPr>
        <p:blipFill>
          <a:blip r:embed="rId4"/>
          <a:stretch>
            <a:fillRect/>
          </a:stretch>
        </p:blipFill>
        <p:spPr>
          <a:xfrm>
            <a:off x="10647013" y="6158461"/>
            <a:ext cx="762001" cy="571501"/>
          </a:xfrm>
          <a:prstGeom prst="rect">
            <a:avLst/>
          </a:prstGeom>
          <a:ln w="12700">
            <a:miter lim="400000"/>
          </a:ln>
        </p:spPr>
      </p:pic>
      <p:sp>
        <p:nvSpPr>
          <p:cNvPr id="369" name="Shape 369"/>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70" name="Shape 370"/>
          <p:cNvSpPr>
            <a:spLocks noGrp="1"/>
          </p:cNvSpPr>
          <p:nvPr>
            <p:ph type="body" idx="1"/>
          </p:nvPr>
        </p:nvSpPr>
        <p:spPr>
          <a:xfrm>
            <a:off x="609600" y="1600200"/>
            <a:ext cx="10972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71" name="Shape 371"/>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79178032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Text and Clip Art">
    <p:spTree>
      <p:nvGrpSpPr>
        <p:cNvPr id="1" name=""/>
        <p:cNvGrpSpPr/>
        <p:nvPr/>
      </p:nvGrpSpPr>
      <p:grpSpPr>
        <a:xfrm>
          <a:off x="0" y="0"/>
          <a:ext cx="0" cy="0"/>
          <a:chOff x="0" y="0"/>
          <a:chExt cx="0" cy="0"/>
        </a:xfrm>
      </p:grpSpPr>
      <p:pic>
        <p:nvPicPr>
          <p:cNvPr id="373" name="image1.png"/>
          <p:cNvPicPr/>
          <p:nvPr/>
        </p:nvPicPr>
        <p:blipFill>
          <a:blip r:embed="rId2"/>
          <a:stretch>
            <a:fillRect/>
          </a:stretch>
        </p:blipFill>
        <p:spPr>
          <a:xfrm>
            <a:off x="0" y="-2"/>
            <a:ext cx="12192000" cy="928689"/>
          </a:xfrm>
          <a:prstGeom prst="rect">
            <a:avLst/>
          </a:prstGeom>
          <a:ln w="12700">
            <a:miter lim="400000"/>
          </a:ln>
        </p:spPr>
      </p:pic>
      <p:pic>
        <p:nvPicPr>
          <p:cNvPr id="374" name="image2.png"/>
          <p:cNvPicPr/>
          <p:nvPr/>
        </p:nvPicPr>
        <p:blipFill>
          <a:blip r:embed="rId3"/>
          <a:stretch>
            <a:fillRect/>
          </a:stretch>
        </p:blipFill>
        <p:spPr>
          <a:xfrm>
            <a:off x="358279" y="6387061"/>
            <a:ext cx="2065868" cy="342901"/>
          </a:xfrm>
          <a:prstGeom prst="rect">
            <a:avLst/>
          </a:prstGeom>
          <a:ln w="12700">
            <a:miter lim="400000"/>
          </a:ln>
        </p:spPr>
      </p:pic>
      <p:pic>
        <p:nvPicPr>
          <p:cNvPr id="375" name="image3.png"/>
          <p:cNvPicPr/>
          <p:nvPr/>
        </p:nvPicPr>
        <p:blipFill>
          <a:blip r:embed="rId4"/>
          <a:stretch>
            <a:fillRect/>
          </a:stretch>
        </p:blipFill>
        <p:spPr>
          <a:xfrm>
            <a:off x="10647013" y="6158461"/>
            <a:ext cx="762001" cy="571501"/>
          </a:xfrm>
          <a:prstGeom prst="rect">
            <a:avLst/>
          </a:prstGeom>
          <a:ln w="12700">
            <a:miter lim="400000"/>
          </a:ln>
        </p:spPr>
      </p:pic>
      <p:sp>
        <p:nvSpPr>
          <p:cNvPr id="376" name="Shape 376"/>
          <p:cNvSpPr>
            <a:spLocks noGrp="1"/>
          </p:cNvSpPr>
          <p:nvPr>
            <p:ph type="title"/>
          </p:nvPr>
        </p:nvSpPr>
        <p:spPr>
          <a:xfrm>
            <a:off x="609600" y="92077"/>
            <a:ext cx="10972800" cy="1508124"/>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77" name="Shape 377"/>
          <p:cNvSpPr>
            <a:spLocks noGrp="1"/>
          </p:cNvSpPr>
          <p:nvPr>
            <p:ph type="body" idx="1"/>
          </p:nvPr>
        </p:nvSpPr>
        <p:spPr>
          <a:xfrm>
            <a:off x="609600" y="1600200"/>
            <a:ext cx="5384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78" name="Shape 37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053011188"/>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387" name="image1.png"/>
          <p:cNvPicPr/>
          <p:nvPr/>
        </p:nvPicPr>
        <p:blipFill>
          <a:blip r:embed="rId2"/>
          <a:stretch>
            <a:fillRect/>
          </a:stretch>
        </p:blipFill>
        <p:spPr>
          <a:xfrm>
            <a:off x="0" y="-2"/>
            <a:ext cx="12192000" cy="928689"/>
          </a:xfrm>
          <a:prstGeom prst="rect">
            <a:avLst/>
          </a:prstGeom>
          <a:ln w="12700">
            <a:miter lim="400000"/>
          </a:ln>
        </p:spPr>
      </p:pic>
      <p:pic>
        <p:nvPicPr>
          <p:cNvPr id="388" name="image2.png"/>
          <p:cNvPicPr/>
          <p:nvPr/>
        </p:nvPicPr>
        <p:blipFill>
          <a:blip r:embed="rId3"/>
          <a:stretch>
            <a:fillRect/>
          </a:stretch>
        </p:blipFill>
        <p:spPr>
          <a:xfrm>
            <a:off x="358279" y="6387061"/>
            <a:ext cx="2065868" cy="342901"/>
          </a:xfrm>
          <a:prstGeom prst="rect">
            <a:avLst/>
          </a:prstGeom>
          <a:ln w="12700">
            <a:miter lim="400000"/>
          </a:ln>
        </p:spPr>
      </p:pic>
      <p:pic>
        <p:nvPicPr>
          <p:cNvPr id="389" name="image3.png"/>
          <p:cNvPicPr/>
          <p:nvPr/>
        </p:nvPicPr>
        <p:blipFill>
          <a:blip r:embed="rId4"/>
          <a:stretch>
            <a:fillRect/>
          </a:stretch>
        </p:blipFill>
        <p:spPr>
          <a:xfrm>
            <a:off x="10647013" y="6158461"/>
            <a:ext cx="762001" cy="571501"/>
          </a:xfrm>
          <a:prstGeom prst="rect">
            <a:avLst/>
          </a:prstGeom>
          <a:ln w="12700">
            <a:miter lim="400000"/>
          </a:ln>
        </p:spPr>
      </p:pic>
      <p:sp>
        <p:nvSpPr>
          <p:cNvPr id="390" name="Shape 390"/>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391" name="Shape 391"/>
          <p:cNvSpPr>
            <a:spLocks noGrp="1"/>
          </p:cNvSpPr>
          <p:nvPr>
            <p:ph type="body" idx="1"/>
          </p:nvPr>
        </p:nvSpPr>
        <p:spPr>
          <a:xfrm>
            <a:off x="609600" y="1600200"/>
            <a:ext cx="10972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92" name="Shape 39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372140189"/>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5_Section Header">
    <p:spTree>
      <p:nvGrpSpPr>
        <p:cNvPr id="1" name=""/>
        <p:cNvGrpSpPr/>
        <p:nvPr/>
      </p:nvGrpSpPr>
      <p:grpSpPr>
        <a:xfrm>
          <a:off x="0" y="0"/>
          <a:ext cx="0" cy="0"/>
          <a:chOff x="0" y="0"/>
          <a:chExt cx="0" cy="0"/>
        </a:xfrm>
      </p:grpSpPr>
      <p:pic>
        <p:nvPicPr>
          <p:cNvPr id="394" name="image1.png"/>
          <p:cNvPicPr/>
          <p:nvPr/>
        </p:nvPicPr>
        <p:blipFill>
          <a:blip r:embed="rId2"/>
          <a:stretch>
            <a:fillRect/>
          </a:stretch>
        </p:blipFill>
        <p:spPr>
          <a:xfrm>
            <a:off x="0" y="-2"/>
            <a:ext cx="12192000" cy="928689"/>
          </a:xfrm>
          <a:prstGeom prst="rect">
            <a:avLst/>
          </a:prstGeom>
          <a:ln w="12700">
            <a:miter lim="400000"/>
          </a:ln>
        </p:spPr>
      </p:pic>
      <p:pic>
        <p:nvPicPr>
          <p:cNvPr id="395" name="image2.png"/>
          <p:cNvPicPr/>
          <p:nvPr/>
        </p:nvPicPr>
        <p:blipFill>
          <a:blip r:embed="rId3"/>
          <a:stretch>
            <a:fillRect/>
          </a:stretch>
        </p:blipFill>
        <p:spPr>
          <a:xfrm>
            <a:off x="358279" y="6387061"/>
            <a:ext cx="2065868" cy="342901"/>
          </a:xfrm>
          <a:prstGeom prst="rect">
            <a:avLst/>
          </a:prstGeom>
          <a:ln w="12700">
            <a:miter lim="400000"/>
          </a:ln>
        </p:spPr>
      </p:pic>
      <p:pic>
        <p:nvPicPr>
          <p:cNvPr id="396" name="image3.png"/>
          <p:cNvPicPr/>
          <p:nvPr/>
        </p:nvPicPr>
        <p:blipFill>
          <a:blip r:embed="rId4"/>
          <a:stretch>
            <a:fillRect/>
          </a:stretch>
        </p:blipFill>
        <p:spPr>
          <a:xfrm>
            <a:off x="10647013" y="6158461"/>
            <a:ext cx="762001" cy="571501"/>
          </a:xfrm>
          <a:prstGeom prst="rect">
            <a:avLst/>
          </a:prstGeom>
          <a:ln w="12700">
            <a:miter lim="400000"/>
          </a:ln>
        </p:spPr>
      </p:pic>
      <p:sp>
        <p:nvSpPr>
          <p:cNvPr id="397" name="Shape 397"/>
          <p:cNvSpPr>
            <a:spLocks noGrp="1"/>
          </p:cNvSpPr>
          <p:nvPr>
            <p:ph type="title"/>
          </p:nvPr>
        </p:nvSpPr>
        <p:spPr>
          <a:xfrm>
            <a:off x="963084" y="4406901"/>
            <a:ext cx="10363201" cy="1362075"/>
          </a:xfrm>
          <a:prstGeom prst="rect">
            <a:avLst/>
          </a:prstGeom>
        </p:spPr>
        <p:txBody>
          <a:bodyPr lIns="45719" tIns="45719" rIns="45719" bIns="45719" anchor="t"/>
          <a:lstStyle>
            <a:lvl1pPr algn="l">
              <a:defRPr sz="4000" cap="all"/>
            </a:lvl1pPr>
          </a:lstStyle>
          <a:p>
            <a:pPr lvl="0">
              <a:defRPr sz="1800" b="0" cap="none">
                <a:solidFill>
                  <a:srgbClr val="000000"/>
                </a:solidFill>
              </a:defRPr>
            </a:pPr>
            <a:r>
              <a:rPr sz="4000" b="1" cap="all">
                <a:solidFill>
                  <a:srgbClr val="FFFFFF"/>
                </a:solidFill>
              </a:rPr>
              <a:t>Title Text</a:t>
            </a:r>
          </a:p>
        </p:txBody>
      </p:sp>
      <p:sp>
        <p:nvSpPr>
          <p:cNvPr id="398" name="Shape 398"/>
          <p:cNvSpPr>
            <a:spLocks noGrp="1"/>
          </p:cNvSpPr>
          <p:nvPr>
            <p:ph type="body" idx="1"/>
          </p:nvPr>
        </p:nvSpPr>
        <p:spPr>
          <a:xfrm>
            <a:off x="963084" y="2906713"/>
            <a:ext cx="10363201" cy="1500188"/>
          </a:xfrm>
          <a:prstGeom prst="rect">
            <a:avLst/>
          </a:prstGeom>
        </p:spPr>
        <p:txBody>
          <a:bodyPr lIns="45719" tIns="45719" rIns="45719" bIns="45719"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399" name="Shape 399"/>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23195109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5_Comparison">
    <p:spTree>
      <p:nvGrpSpPr>
        <p:cNvPr id="1" name=""/>
        <p:cNvGrpSpPr/>
        <p:nvPr/>
      </p:nvGrpSpPr>
      <p:grpSpPr>
        <a:xfrm>
          <a:off x="0" y="0"/>
          <a:ext cx="0" cy="0"/>
          <a:chOff x="0" y="0"/>
          <a:chExt cx="0" cy="0"/>
        </a:xfrm>
      </p:grpSpPr>
      <p:pic>
        <p:nvPicPr>
          <p:cNvPr id="408" name="image1.png"/>
          <p:cNvPicPr/>
          <p:nvPr/>
        </p:nvPicPr>
        <p:blipFill>
          <a:blip r:embed="rId2"/>
          <a:stretch>
            <a:fillRect/>
          </a:stretch>
        </p:blipFill>
        <p:spPr>
          <a:xfrm>
            <a:off x="0" y="-2"/>
            <a:ext cx="12192000" cy="928689"/>
          </a:xfrm>
          <a:prstGeom prst="rect">
            <a:avLst/>
          </a:prstGeom>
          <a:ln w="12700">
            <a:miter lim="400000"/>
          </a:ln>
        </p:spPr>
      </p:pic>
      <p:pic>
        <p:nvPicPr>
          <p:cNvPr id="409" name="image2.png"/>
          <p:cNvPicPr/>
          <p:nvPr/>
        </p:nvPicPr>
        <p:blipFill>
          <a:blip r:embed="rId3"/>
          <a:stretch>
            <a:fillRect/>
          </a:stretch>
        </p:blipFill>
        <p:spPr>
          <a:xfrm>
            <a:off x="358279" y="6387061"/>
            <a:ext cx="2065868" cy="342901"/>
          </a:xfrm>
          <a:prstGeom prst="rect">
            <a:avLst/>
          </a:prstGeom>
          <a:ln w="12700">
            <a:miter lim="400000"/>
          </a:ln>
        </p:spPr>
      </p:pic>
      <p:pic>
        <p:nvPicPr>
          <p:cNvPr id="410" name="image3.png"/>
          <p:cNvPicPr/>
          <p:nvPr/>
        </p:nvPicPr>
        <p:blipFill>
          <a:blip r:embed="rId4"/>
          <a:stretch>
            <a:fillRect/>
          </a:stretch>
        </p:blipFill>
        <p:spPr>
          <a:xfrm>
            <a:off x="10647013" y="6158461"/>
            <a:ext cx="762001" cy="571501"/>
          </a:xfrm>
          <a:prstGeom prst="rect">
            <a:avLst/>
          </a:prstGeom>
          <a:ln w="12700">
            <a:miter lim="400000"/>
          </a:ln>
        </p:spPr>
      </p:pic>
      <p:sp>
        <p:nvSpPr>
          <p:cNvPr id="411" name="Shape 411"/>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412" name="Shape 412"/>
          <p:cNvSpPr>
            <a:spLocks noGrp="1"/>
          </p:cNvSpPr>
          <p:nvPr>
            <p:ph type="body" idx="1"/>
          </p:nvPr>
        </p:nvSpPr>
        <p:spPr>
          <a:xfrm>
            <a:off x="609600" y="972441"/>
            <a:ext cx="5386917" cy="1202434"/>
          </a:xfrm>
          <a:prstGeom prst="rect">
            <a:avLst/>
          </a:prstGeom>
        </p:spPr>
        <p:txBody>
          <a:bodyPr lIns="45719" tIns="45719" rIns="45719" bIns="45719"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413" name="Shape 413"/>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7371728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5_Content with Caption">
    <p:spTree>
      <p:nvGrpSpPr>
        <p:cNvPr id="1" name=""/>
        <p:cNvGrpSpPr/>
        <p:nvPr/>
      </p:nvGrpSpPr>
      <p:grpSpPr>
        <a:xfrm>
          <a:off x="0" y="0"/>
          <a:ext cx="0" cy="0"/>
          <a:chOff x="0" y="0"/>
          <a:chExt cx="0" cy="0"/>
        </a:xfrm>
      </p:grpSpPr>
      <p:pic>
        <p:nvPicPr>
          <p:cNvPr id="426" name="image1.png"/>
          <p:cNvPicPr/>
          <p:nvPr/>
        </p:nvPicPr>
        <p:blipFill>
          <a:blip r:embed="rId2"/>
          <a:stretch>
            <a:fillRect/>
          </a:stretch>
        </p:blipFill>
        <p:spPr>
          <a:xfrm>
            <a:off x="0" y="-2"/>
            <a:ext cx="12192000" cy="928689"/>
          </a:xfrm>
          <a:prstGeom prst="rect">
            <a:avLst/>
          </a:prstGeom>
          <a:ln w="12700">
            <a:miter lim="400000"/>
          </a:ln>
        </p:spPr>
      </p:pic>
      <p:pic>
        <p:nvPicPr>
          <p:cNvPr id="427" name="image2.png"/>
          <p:cNvPicPr/>
          <p:nvPr/>
        </p:nvPicPr>
        <p:blipFill>
          <a:blip r:embed="rId3"/>
          <a:stretch>
            <a:fillRect/>
          </a:stretch>
        </p:blipFill>
        <p:spPr>
          <a:xfrm>
            <a:off x="358279" y="6387061"/>
            <a:ext cx="2065868" cy="342901"/>
          </a:xfrm>
          <a:prstGeom prst="rect">
            <a:avLst/>
          </a:prstGeom>
          <a:ln w="12700">
            <a:miter lim="400000"/>
          </a:ln>
        </p:spPr>
      </p:pic>
      <p:pic>
        <p:nvPicPr>
          <p:cNvPr id="428" name="image3.png"/>
          <p:cNvPicPr/>
          <p:nvPr/>
        </p:nvPicPr>
        <p:blipFill>
          <a:blip r:embed="rId4"/>
          <a:stretch>
            <a:fillRect/>
          </a:stretch>
        </p:blipFill>
        <p:spPr>
          <a:xfrm>
            <a:off x="10647013" y="6158461"/>
            <a:ext cx="762001" cy="571501"/>
          </a:xfrm>
          <a:prstGeom prst="rect">
            <a:avLst/>
          </a:prstGeom>
          <a:ln w="12700">
            <a:miter lim="400000"/>
          </a:ln>
        </p:spPr>
      </p:pic>
      <p:sp>
        <p:nvSpPr>
          <p:cNvPr id="429" name="Shape 429"/>
          <p:cNvSpPr>
            <a:spLocks noGrp="1"/>
          </p:cNvSpPr>
          <p:nvPr>
            <p:ph type="title"/>
          </p:nvPr>
        </p:nvSpPr>
        <p:spPr>
          <a:xfrm>
            <a:off x="609600" y="0"/>
            <a:ext cx="4011085" cy="1435100"/>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430" name="Shape 430"/>
          <p:cNvSpPr>
            <a:spLocks noGrp="1"/>
          </p:cNvSpPr>
          <p:nvPr>
            <p:ph type="body" idx="1"/>
          </p:nvPr>
        </p:nvSpPr>
        <p:spPr>
          <a:xfrm>
            <a:off x="4766733" y="273050"/>
            <a:ext cx="6815667" cy="658495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31" name="Shape 431"/>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3472257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5_Picture with Caption">
    <p:spTree>
      <p:nvGrpSpPr>
        <p:cNvPr id="1" name=""/>
        <p:cNvGrpSpPr/>
        <p:nvPr/>
      </p:nvGrpSpPr>
      <p:grpSpPr>
        <a:xfrm>
          <a:off x="0" y="0"/>
          <a:ext cx="0" cy="0"/>
          <a:chOff x="0" y="0"/>
          <a:chExt cx="0" cy="0"/>
        </a:xfrm>
      </p:grpSpPr>
      <p:pic>
        <p:nvPicPr>
          <p:cNvPr id="433" name="image1.png"/>
          <p:cNvPicPr/>
          <p:nvPr/>
        </p:nvPicPr>
        <p:blipFill>
          <a:blip r:embed="rId2"/>
          <a:stretch>
            <a:fillRect/>
          </a:stretch>
        </p:blipFill>
        <p:spPr>
          <a:xfrm>
            <a:off x="0" y="-2"/>
            <a:ext cx="12192000" cy="928689"/>
          </a:xfrm>
          <a:prstGeom prst="rect">
            <a:avLst/>
          </a:prstGeom>
          <a:ln w="12700">
            <a:miter lim="400000"/>
          </a:ln>
        </p:spPr>
      </p:pic>
      <p:pic>
        <p:nvPicPr>
          <p:cNvPr id="434" name="image2.png"/>
          <p:cNvPicPr/>
          <p:nvPr/>
        </p:nvPicPr>
        <p:blipFill>
          <a:blip r:embed="rId3"/>
          <a:stretch>
            <a:fillRect/>
          </a:stretch>
        </p:blipFill>
        <p:spPr>
          <a:xfrm>
            <a:off x="358279" y="6387061"/>
            <a:ext cx="2065868" cy="342901"/>
          </a:xfrm>
          <a:prstGeom prst="rect">
            <a:avLst/>
          </a:prstGeom>
          <a:ln w="12700">
            <a:miter lim="400000"/>
          </a:ln>
        </p:spPr>
      </p:pic>
      <p:pic>
        <p:nvPicPr>
          <p:cNvPr id="435" name="image3.png"/>
          <p:cNvPicPr/>
          <p:nvPr/>
        </p:nvPicPr>
        <p:blipFill>
          <a:blip r:embed="rId4"/>
          <a:stretch>
            <a:fillRect/>
          </a:stretch>
        </p:blipFill>
        <p:spPr>
          <a:xfrm>
            <a:off x="10647013" y="6158461"/>
            <a:ext cx="762001" cy="571501"/>
          </a:xfrm>
          <a:prstGeom prst="rect">
            <a:avLst/>
          </a:prstGeom>
          <a:ln w="12700">
            <a:miter lim="400000"/>
          </a:ln>
        </p:spPr>
      </p:pic>
      <p:sp>
        <p:nvSpPr>
          <p:cNvPr id="436" name="Shape 436"/>
          <p:cNvSpPr>
            <a:spLocks noGrp="1"/>
          </p:cNvSpPr>
          <p:nvPr>
            <p:ph type="title"/>
          </p:nvPr>
        </p:nvSpPr>
        <p:spPr>
          <a:xfrm>
            <a:off x="2389718" y="4800600"/>
            <a:ext cx="7315201" cy="566738"/>
          </a:xfrm>
          <a:prstGeom prst="rect">
            <a:avLst/>
          </a:prstGeom>
        </p:spPr>
        <p:txBody>
          <a:bodyPr lIns="45719" tIns="45719" rIns="45719" bIns="45719" anchor="b"/>
          <a:lstStyle>
            <a:lvl1pPr algn="l">
              <a:defRPr sz="2000"/>
            </a:lvl1pPr>
          </a:lstStyle>
          <a:p>
            <a:pPr lvl="0">
              <a:defRPr sz="1800" b="0">
                <a:solidFill>
                  <a:srgbClr val="000000"/>
                </a:solidFill>
              </a:defRPr>
            </a:pPr>
            <a:r>
              <a:rPr sz="2000" b="1">
                <a:solidFill>
                  <a:srgbClr val="FFFFFF"/>
                </a:solidFill>
              </a:rPr>
              <a:t>Title Text</a:t>
            </a:r>
          </a:p>
        </p:txBody>
      </p:sp>
      <p:sp>
        <p:nvSpPr>
          <p:cNvPr id="437" name="Shape 437"/>
          <p:cNvSpPr>
            <a:spLocks noGrp="1"/>
          </p:cNvSpPr>
          <p:nvPr>
            <p:ph type="body" idx="1"/>
          </p:nvPr>
        </p:nvSpPr>
        <p:spPr>
          <a:xfrm>
            <a:off x="2389718" y="5367338"/>
            <a:ext cx="7315201" cy="804863"/>
          </a:xfrm>
          <a:prstGeom prst="rect">
            <a:avLst/>
          </a:prstGeom>
        </p:spPr>
        <p:txBody>
          <a:bodyPr lIns="45719" tIns="45719" rIns="45719" bIns="45719"/>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438" name="Shape 43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858169385"/>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5_Title and Vertical Text">
    <p:spTree>
      <p:nvGrpSpPr>
        <p:cNvPr id="1" name=""/>
        <p:cNvGrpSpPr/>
        <p:nvPr/>
      </p:nvGrpSpPr>
      <p:grpSpPr>
        <a:xfrm>
          <a:off x="0" y="0"/>
          <a:ext cx="0" cy="0"/>
          <a:chOff x="0" y="0"/>
          <a:chExt cx="0" cy="0"/>
        </a:xfrm>
      </p:grpSpPr>
      <p:pic>
        <p:nvPicPr>
          <p:cNvPr id="440" name="image1.png"/>
          <p:cNvPicPr/>
          <p:nvPr/>
        </p:nvPicPr>
        <p:blipFill>
          <a:blip r:embed="rId2"/>
          <a:stretch>
            <a:fillRect/>
          </a:stretch>
        </p:blipFill>
        <p:spPr>
          <a:xfrm>
            <a:off x="0" y="-2"/>
            <a:ext cx="12192000" cy="928689"/>
          </a:xfrm>
          <a:prstGeom prst="rect">
            <a:avLst/>
          </a:prstGeom>
          <a:ln w="12700">
            <a:miter lim="400000"/>
          </a:ln>
        </p:spPr>
      </p:pic>
      <p:pic>
        <p:nvPicPr>
          <p:cNvPr id="441" name="image2.png"/>
          <p:cNvPicPr/>
          <p:nvPr/>
        </p:nvPicPr>
        <p:blipFill>
          <a:blip r:embed="rId3"/>
          <a:stretch>
            <a:fillRect/>
          </a:stretch>
        </p:blipFill>
        <p:spPr>
          <a:xfrm>
            <a:off x="358279" y="6387061"/>
            <a:ext cx="2065868" cy="342901"/>
          </a:xfrm>
          <a:prstGeom prst="rect">
            <a:avLst/>
          </a:prstGeom>
          <a:ln w="12700">
            <a:miter lim="400000"/>
          </a:ln>
        </p:spPr>
      </p:pic>
      <p:pic>
        <p:nvPicPr>
          <p:cNvPr id="442" name="image3.png"/>
          <p:cNvPicPr/>
          <p:nvPr/>
        </p:nvPicPr>
        <p:blipFill>
          <a:blip r:embed="rId4"/>
          <a:stretch>
            <a:fillRect/>
          </a:stretch>
        </p:blipFill>
        <p:spPr>
          <a:xfrm>
            <a:off x="10647013" y="6158461"/>
            <a:ext cx="762001" cy="571501"/>
          </a:xfrm>
          <a:prstGeom prst="rect">
            <a:avLst/>
          </a:prstGeom>
          <a:ln w="12700">
            <a:miter lim="400000"/>
          </a:ln>
        </p:spPr>
      </p:pic>
      <p:sp>
        <p:nvSpPr>
          <p:cNvPr id="443" name="Shape 443"/>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444" name="Shape 444"/>
          <p:cNvSpPr>
            <a:spLocks noGrp="1"/>
          </p:cNvSpPr>
          <p:nvPr>
            <p:ph type="body" idx="1"/>
          </p:nvPr>
        </p:nvSpPr>
        <p:spPr>
          <a:xfrm>
            <a:off x="609600" y="1600200"/>
            <a:ext cx="10972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45" name="Shape 445"/>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96180131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600ECC-A1F6-4636-83B0-ECA83845B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36736306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5_Vertical Title and Text">
    <p:spTree>
      <p:nvGrpSpPr>
        <p:cNvPr id="1" name=""/>
        <p:cNvGrpSpPr/>
        <p:nvPr/>
      </p:nvGrpSpPr>
      <p:grpSpPr>
        <a:xfrm>
          <a:off x="0" y="0"/>
          <a:ext cx="0" cy="0"/>
          <a:chOff x="0" y="0"/>
          <a:chExt cx="0" cy="0"/>
        </a:xfrm>
      </p:grpSpPr>
      <p:pic>
        <p:nvPicPr>
          <p:cNvPr id="447" name="image1.png"/>
          <p:cNvPicPr/>
          <p:nvPr/>
        </p:nvPicPr>
        <p:blipFill>
          <a:blip r:embed="rId2"/>
          <a:stretch>
            <a:fillRect/>
          </a:stretch>
        </p:blipFill>
        <p:spPr>
          <a:xfrm>
            <a:off x="0" y="-2"/>
            <a:ext cx="12192000" cy="928689"/>
          </a:xfrm>
          <a:prstGeom prst="rect">
            <a:avLst/>
          </a:prstGeom>
          <a:ln w="12700">
            <a:miter lim="400000"/>
          </a:ln>
        </p:spPr>
      </p:pic>
      <p:pic>
        <p:nvPicPr>
          <p:cNvPr id="448" name="image2.png"/>
          <p:cNvPicPr/>
          <p:nvPr/>
        </p:nvPicPr>
        <p:blipFill>
          <a:blip r:embed="rId3"/>
          <a:stretch>
            <a:fillRect/>
          </a:stretch>
        </p:blipFill>
        <p:spPr>
          <a:xfrm>
            <a:off x="358279" y="6387061"/>
            <a:ext cx="2065868" cy="342901"/>
          </a:xfrm>
          <a:prstGeom prst="rect">
            <a:avLst/>
          </a:prstGeom>
          <a:ln w="12700">
            <a:miter lim="400000"/>
          </a:ln>
        </p:spPr>
      </p:pic>
      <p:pic>
        <p:nvPicPr>
          <p:cNvPr id="449" name="image3.png"/>
          <p:cNvPicPr/>
          <p:nvPr/>
        </p:nvPicPr>
        <p:blipFill>
          <a:blip r:embed="rId4"/>
          <a:stretch>
            <a:fillRect/>
          </a:stretch>
        </p:blipFill>
        <p:spPr>
          <a:xfrm>
            <a:off x="10647013" y="6158461"/>
            <a:ext cx="762001" cy="571501"/>
          </a:xfrm>
          <a:prstGeom prst="rect">
            <a:avLst/>
          </a:prstGeom>
          <a:ln w="12700">
            <a:miter lim="400000"/>
          </a:ln>
        </p:spPr>
      </p:pic>
      <p:sp>
        <p:nvSpPr>
          <p:cNvPr id="450" name="Shape 450"/>
          <p:cNvSpPr>
            <a:spLocks noGrp="1"/>
          </p:cNvSpPr>
          <p:nvPr>
            <p:ph type="title"/>
          </p:nvPr>
        </p:nvSpPr>
        <p:spPr>
          <a:xfrm>
            <a:off x="8839200" y="0"/>
            <a:ext cx="2743200" cy="6400802"/>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451" name="Shape 451"/>
          <p:cNvSpPr>
            <a:spLocks noGrp="1"/>
          </p:cNvSpPr>
          <p:nvPr>
            <p:ph type="body" idx="1"/>
          </p:nvPr>
        </p:nvSpPr>
        <p:spPr>
          <a:xfrm>
            <a:off x="609600" y="274639"/>
            <a:ext cx="8026400" cy="6583363"/>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2" name="Shape 45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695262821"/>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4_Title and Text">
    <p:spTree>
      <p:nvGrpSpPr>
        <p:cNvPr id="1" name=""/>
        <p:cNvGrpSpPr/>
        <p:nvPr/>
      </p:nvGrpSpPr>
      <p:grpSpPr>
        <a:xfrm>
          <a:off x="0" y="0"/>
          <a:ext cx="0" cy="0"/>
          <a:chOff x="0" y="0"/>
          <a:chExt cx="0" cy="0"/>
        </a:xfrm>
      </p:grpSpPr>
      <p:pic>
        <p:nvPicPr>
          <p:cNvPr id="454" name="image1.png"/>
          <p:cNvPicPr/>
          <p:nvPr/>
        </p:nvPicPr>
        <p:blipFill>
          <a:blip r:embed="rId2"/>
          <a:stretch>
            <a:fillRect/>
          </a:stretch>
        </p:blipFill>
        <p:spPr>
          <a:xfrm>
            <a:off x="0" y="-2"/>
            <a:ext cx="12192000" cy="928689"/>
          </a:xfrm>
          <a:prstGeom prst="rect">
            <a:avLst/>
          </a:prstGeom>
          <a:ln w="12700">
            <a:miter lim="400000"/>
          </a:ln>
        </p:spPr>
      </p:pic>
      <p:pic>
        <p:nvPicPr>
          <p:cNvPr id="455" name="image2.png"/>
          <p:cNvPicPr/>
          <p:nvPr/>
        </p:nvPicPr>
        <p:blipFill>
          <a:blip r:embed="rId3"/>
          <a:stretch>
            <a:fillRect/>
          </a:stretch>
        </p:blipFill>
        <p:spPr>
          <a:xfrm>
            <a:off x="358279" y="6387061"/>
            <a:ext cx="2065868" cy="342901"/>
          </a:xfrm>
          <a:prstGeom prst="rect">
            <a:avLst/>
          </a:prstGeom>
          <a:ln w="12700">
            <a:miter lim="400000"/>
          </a:ln>
        </p:spPr>
      </p:pic>
      <p:pic>
        <p:nvPicPr>
          <p:cNvPr id="456" name="image3.png"/>
          <p:cNvPicPr/>
          <p:nvPr/>
        </p:nvPicPr>
        <p:blipFill>
          <a:blip r:embed="rId4"/>
          <a:stretch>
            <a:fillRect/>
          </a:stretch>
        </p:blipFill>
        <p:spPr>
          <a:xfrm>
            <a:off x="10647013" y="6158461"/>
            <a:ext cx="762001" cy="571501"/>
          </a:xfrm>
          <a:prstGeom prst="rect">
            <a:avLst/>
          </a:prstGeom>
          <a:ln w="12700">
            <a:miter lim="400000"/>
          </a:ln>
        </p:spPr>
      </p:pic>
      <p:sp>
        <p:nvSpPr>
          <p:cNvPr id="457" name="Shape 457"/>
          <p:cNvSpPr>
            <a:spLocks noGrp="1"/>
          </p:cNvSpPr>
          <p:nvPr>
            <p:ph type="title"/>
          </p:nvPr>
        </p:nvSpPr>
        <p:spPr>
          <a:xfrm>
            <a:off x="609600" y="-170559"/>
            <a:ext cx="10972800" cy="1143001"/>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458" name="Shape 458"/>
          <p:cNvSpPr>
            <a:spLocks noGrp="1"/>
          </p:cNvSpPr>
          <p:nvPr>
            <p:ph type="body" idx="1"/>
          </p:nvPr>
        </p:nvSpPr>
        <p:spPr>
          <a:xfrm>
            <a:off x="609600" y="1600200"/>
            <a:ext cx="10972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9" name="Shape 459"/>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330279619"/>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1_Title, Text and Clip Art">
    <p:spTree>
      <p:nvGrpSpPr>
        <p:cNvPr id="1" name=""/>
        <p:cNvGrpSpPr/>
        <p:nvPr/>
      </p:nvGrpSpPr>
      <p:grpSpPr>
        <a:xfrm>
          <a:off x="0" y="0"/>
          <a:ext cx="0" cy="0"/>
          <a:chOff x="0" y="0"/>
          <a:chExt cx="0" cy="0"/>
        </a:xfrm>
      </p:grpSpPr>
      <p:pic>
        <p:nvPicPr>
          <p:cNvPr id="461" name="image1.png"/>
          <p:cNvPicPr/>
          <p:nvPr/>
        </p:nvPicPr>
        <p:blipFill>
          <a:blip r:embed="rId2"/>
          <a:stretch>
            <a:fillRect/>
          </a:stretch>
        </p:blipFill>
        <p:spPr>
          <a:xfrm>
            <a:off x="0" y="-2"/>
            <a:ext cx="12192000" cy="928689"/>
          </a:xfrm>
          <a:prstGeom prst="rect">
            <a:avLst/>
          </a:prstGeom>
          <a:ln w="12700">
            <a:miter lim="400000"/>
          </a:ln>
        </p:spPr>
      </p:pic>
      <p:pic>
        <p:nvPicPr>
          <p:cNvPr id="462" name="image2.png"/>
          <p:cNvPicPr/>
          <p:nvPr/>
        </p:nvPicPr>
        <p:blipFill>
          <a:blip r:embed="rId3"/>
          <a:stretch>
            <a:fillRect/>
          </a:stretch>
        </p:blipFill>
        <p:spPr>
          <a:xfrm>
            <a:off x="358279" y="6387061"/>
            <a:ext cx="2065868" cy="342901"/>
          </a:xfrm>
          <a:prstGeom prst="rect">
            <a:avLst/>
          </a:prstGeom>
          <a:ln w="12700">
            <a:miter lim="400000"/>
          </a:ln>
        </p:spPr>
      </p:pic>
      <p:pic>
        <p:nvPicPr>
          <p:cNvPr id="463" name="image3.png"/>
          <p:cNvPicPr/>
          <p:nvPr/>
        </p:nvPicPr>
        <p:blipFill>
          <a:blip r:embed="rId4"/>
          <a:stretch>
            <a:fillRect/>
          </a:stretch>
        </p:blipFill>
        <p:spPr>
          <a:xfrm>
            <a:off x="10647013" y="6158461"/>
            <a:ext cx="762001" cy="571501"/>
          </a:xfrm>
          <a:prstGeom prst="rect">
            <a:avLst/>
          </a:prstGeom>
          <a:ln w="12700">
            <a:miter lim="400000"/>
          </a:ln>
        </p:spPr>
      </p:pic>
      <p:sp>
        <p:nvSpPr>
          <p:cNvPr id="464" name="Shape 464"/>
          <p:cNvSpPr>
            <a:spLocks noGrp="1"/>
          </p:cNvSpPr>
          <p:nvPr>
            <p:ph type="title"/>
          </p:nvPr>
        </p:nvSpPr>
        <p:spPr>
          <a:xfrm>
            <a:off x="609600" y="92077"/>
            <a:ext cx="10972800" cy="1508124"/>
          </a:xfrm>
          <a:prstGeom prst="rect">
            <a:avLst/>
          </a:prstGeom>
        </p:spPr>
        <p:txBody>
          <a:bodyPr lIns="45719" tIns="45719" rIns="45719" bIns="45719"/>
          <a:lstStyle>
            <a:lvl1pPr>
              <a:defRPr sz="4000" b="0"/>
            </a:lvl1pPr>
          </a:lstStyle>
          <a:p>
            <a:pPr lvl="0">
              <a:defRPr sz="1800">
                <a:solidFill>
                  <a:srgbClr val="000000"/>
                </a:solidFill>
              </a:defRPr>
            </a:pPr>
            <a:r>
              <a:rPr sz="4000">
                <a:solidFill>
                  <a:srgbClr val="FFFFFF"/>
                </a:solidFill>
              </a:rPr>
              <a:t>Title Text</a:t>
            </a:r>
          </a:p>
        </p:txBody>
      </p:sp>
      <p:sp>
        <p:nvSpPr>
          <p:cNvPr id="465" name="Shape 465"/>
          <p:cNvSpPr>
            <a:spLocks noGrp="1"/>
          </p:cNvSpPr>
          <p:nvPr>
            <p:ph type="body" idx="1"/>
          </p:nvPr>
        </p:nvSpPr>
        <p:spPr>
          <a:xfrm>
            <a:off x="609600" y="1600200"/>
            <a:ext cx="5384800" cy="5257800"/>
          </a:xfrm>
          <a:prstGeom prst="rect">
            <a:avLst/>
          </a:prstGeom>
        </p:spPr>
        <p:txBody>
          <a:bodyPr lIns="45719" tIns="45719" rIns="45719" bIns="45719"/>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66" name="Shape 466"/>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275099385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3_Title Slide">
    <p:bg>
      <p:bgPr>
        <a:solidFill>
          <a:srgbClr val="04617B"/>
        </a:solidFill>
        <a:effectLst/>
      </p:bgPr>
    </p:bg>
    <p:spTree>
      <p:nvGrpSpPr>
        <p:cNvPr id="1" name=""/>
        <p:cNvGrpSpPr/>
        <p:nvPr/>
      </p:nvGrpSpPr>
      <p:grpSpPr>
        <a:xfrm>
          <a:off x="0" y="0"/>
          <a:ext cx="0" cy="0"/>
          <a:chOff x="0" y="0"/>
          <a:chExt cx="0" cy="0"/>
        </a:xfrm>
      </p:grpSpPr>
      <p:sp>
        <p:nvSpPr>
          <p:cNvPr id="468" name="Shape 468"/>
          <p:cNvSpPr>
            <a:spLocks noGrp="1"/>
          </p:cNvSpPr>
          <p:nvPr>
            <p:ph type="title"/>
          </p:nvPr>
        </p:nvSpPr>
        <p:spPr>
          <a:xfrm>
            <a:off x="914400" y="1844676"/>
            <a:ext cx="10363200" cy="2041525"/>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469" name="Shape 469"/>
          <p:cNvSpPr>
            <a:spLocks noGrp="1"/>
          </p:cNvSpPr>
          <p:nvPr>
            <p:ph type="body" idx="1"/>
          </p:nvPr>
        </p:nvSpPr>
        <p:spPr>
          <a:xfrm>
            <a:off x="1828800" y="3886200"/>
            <a:ext cx="8534400" cy="2971800"/>
          </a:xfrm>
          <a:prstGeom prst="rect">
            <a:avLst/>
          </a:prstGeom>
        </p:spPr>
        <p:txBody>
          <a:bodyPr lIns="45719" tIns="45719" rIns="45719" bIns="45719">
            <a:noAutofit/>
          </a:bodyPr>
          <a:lstStyle>
            <a:lvl1pPr marL="0" indent="0" algn="ctr">
              <a:buSzTx/>
              <a:buFontTx/>
              <a:buNone/>
              <a:defRPr>
                <a:solidFill>
                  <a:srgbClr val="FFFFFF"/>
                </a:solidFill>
              </a:defRPr>
            </a:lvl1pPr>
            <a:lvl2pPr marL="0" indent="457200" algn="ctr">
              <a:buSzTx/>
              <a:buFontTx/>
              <a:buNone/>
              <a:defRPr>
                <a:solidFill>
                  <a:srgbClr val="FFFFFF"/>
                </a:solidFill>
              </a:defRPr>
            </a:lvl2pPr>
            <a:lvl3pPr marL="0" indent="914400" algn="ctr">
              <a:buSzTx/>
              <a:buFontTx/>
              <a:buNone/>
              <a:defRPr>
                <a:solidFill>
                  <a:srgbClr val="FFFFFF"/>
                </a:solidFill>
              </a:defRPr>
            </a:lvl3pPr>
            <a:lvl4pPr marL="0" indent="1371600" algn="ctr">
              <a:buSzTx/>
              <a:buFontTx/>
              <a:buNone/>
              <a:defRPr>
                <a:solidFill>
                  <a:srgbClr val="FFFFFF"/>
                </a:solidFill>
              </a:defRPr>
            </a:lvl4pPr>
            <a:lvl5pPr marL="0" indent="1828800" algn="ctr">
              <a:buSzTx/>
              <a:buFontTx/>
              <a:buNone/>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470" name="Shape 470"/>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181632775"/>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2_Title and Content">
    <p:bg>
      <p:bgPr>
        <a:solidFill>
          <a:srgbClr val="04617B"/>
        </a:solidFill>
        <a:effectLst/>
      </p:bgPr>
    </p:bg>
    <p:spTree>
      <p:nvGrpSpPr>
        <p:cNvPr id="1" name=""/>
        <p:cNvGrpSpPr/>
        <p:nvPr/>
      </p:nvGrpSpPr>
      <p:grpSpPr>
        <a:xfrm>
          <a:off x="0" y="0"/>
          <a:ext cx="0" cy="0"/>
          <a:chOff x="0" y="0"/>
          <a:chExt cx="0" cy="0"/>
        </a:xfrm>
      </p:grpSpPr>
      <p:sp>
        <p:nvSpPr>
          <p:cNvPr id="472" name="Shape 472"/>
          <p:cNvSpPr>
            <a:spLocks noGrp="1"/>
          </p:cNvSpPr>
          <p:nvPr>
            <p:ph type="title"/>
          </p:nvPr>
        </p:nvSpPr>
        <p:spPr>
          <a:xfrm>
            <a:off x="609600" y="92077"/>
            <a:ext cx="10972800" cy="1508125"/>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473" name="Shape 473"/>
          <p:cNvSpPr>
            <a:spLocks noGrp="1"/>
          </p:cNvSpPr>
          <p:nvPr>
            <p:ph type="body" idx="1"/>
          </p:nvPr>
        </p:nvSpPr>
        <p:spPr>
          <a:xfrm>
            <a:off x="609600" y="1600200"/>
            <a:ext cx="10972800" cy="5257800"/>
          </a:xfrm>
          <a:prstGeom prst="rect">
            <a:avLst/>
          </a:prstGeom>
        </p:spPr>
        <p:txBody>
          <a:bodyPr lIns="45719" tIns="45719" rIns="45719" bIns="45719">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474" name="Shape 474"/>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50152353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6_Section Header">
    <p:bg>
      <p:bgPr>
        <a:solidFill>
          <a:srgbClr val="04617B"/>
        </a:solidFill>
        <a:effectLst/>
      </p:bgPr>
    </p:bg>
    <p:spTree>
      <p:nvGrpSpPr>
        <p:cNvPr id="1" name=""/>
        <p:cNvGrpSpPr/>
        <p:nvPr/>
      </p:nvGrpSpPr>
      <p:grpSpPr>
        <a:xfrm>
          <a:off x="0" y="0"/>
          <a:ext cx="0" cy="0"/>
          <a:chOff x="0" y="0"/>
          <a:chExt cx="0" cy="0"/>
        </a:xfrm>
      </p:grpSpPr>
      <p:sp>
        <p:nvSpPr>
          <p:cNvPr id="476" name="Shape 476"/>
          <p:cNvSpPr>
            <a:spLocks noGrp="1"/>
          </p:cNvSpPr>
          <p:nvPr>
            <p:ph type="title"/>
          </p:nvPr>
        </p:nvSpPr>
        <p:spPr>
          <a:xfrm>
            <a:off x="963084" y="4406901"/>
            <a:ext cx="10363201" cy="1362075"/>
          </a:xfrm>
          <a:prstGeom prst="rect">
            <a:avLst/>
          </a:prstGeom>
        </p:spPr>
        <p:txBody>
          <a:bodyPr lIns="45719" tIns="45719" rIns="45719" bIns="45719" anchor="t">
            <a:noAutofit/>
          </a:bodyPr>
          <a:lstStyle>
            <a:lvl1pPr algn="l">
              <a:defRPr sz="4000" cap="all"/>
            </a:lvl1pPr>
          </a:lstStyle>
          <a:p>
            <a:pPr lvl="0">
              <a:defRPr sz="1800" b="0" cap="none">
                <a:solidFill>
                  <a:srgbClr val="000000"/>
                </a:solidFill>
              </a:defRPr>
            </a:pPr>
            <a:r>
              <a:rPr sz="4000" b="1" cap="all">
                <a:solidFill>
                  <a:srgbClr val="FFFFFF"/>
                </a:solidFill>
              </a:rPr>
              <a:t>Title Text</a:t>
            </a:r>
          </a:p>
        </p:txBody>
      </p:sp>
      <p:sp>
        <p:nvSpPr>
          <p:cNvPr id="477" name="Shape 477"/>
          <p:cNvSpPr>
            <a:spLocks noGrp="1"/>
          </p:cNvSpPr>
          <p:nvPr>
            <p:ph type="body" idx="1"/>
          </p:nvPr>
        </p:nvSpPr>
        <p:spPr>
          <a:xfrm>
            <a:off x="963084" y="2906713"/>
            <a:ext cx="10363201" cy="1500188"/>
          </a:xfrm>
          <a:prstGeom prst="rect">
            <a:avLst/>
          </a:prstGeom>
        </p:spPr>
        <p:txBody>
          <a:bodyPr lIns="45719" tIns="45719" rIns="45719" bIns="45719" anchor="b">
            <a:noAutofit/>
          </a:bodyPr>
          <a:lstStyle>
            <a:lvl1pPr marL="0" indent="0">
              <a:spcBef>
                <a:spcPts val="400"/>
              </a:spcBef>
              <a:buSzTx/>
              <a:buFontTx/>
              <a:buNone/>
              <a:defRPr sz="2000">
                <a:solidFill>
                  <a:srgbClr val="FFFFFF"/>
                </a:solidFill>
              </a:defRPr>
            </a:lvl1pPr>
            <a:lvl2pPr marL="0" indent="457200">
              <a:spcBef>
                <a:spcPts val="400"/>
              </a:spcBef>
              <a:buSzTx/>
              <a:buFontTx/>
              <a:buNone/>
              <a:defRPr sz="2000">
                <a:solidFill>
                  <a:srgbClr val="FFFFFF"/>
                </a:solidFill>
              </a:defRPr>
            </a:lvl2pPr>
            <a:lvl3pPr marL="0" indent="914400">
              <a:spcBef>
                <a:spcPts val="400"/>
              </a:spcBef>
              <a:buSzTx/>
              <a:buFontTx/>
              <a:buNone/>
              <a:defRPr sz="2000">
                <a:solidFill>
                  <a:srgbClr val="FFFFFF"/>
                </a:solidFill>
              </a:defRPr>
            </a:lvl3pPr>
            <a:lvl4pPr marL="0" indent="1371600">
              <a:spcBef>
                <a:spcPts val="400"/>
              </a:spcBef>
              <a:buSzTx/>
              <a:buFontTx/>
              <a:buNone/>
              <a:defRPr sz="2000">
                <a:solidFill>
                  <a:srgbClr val="FFFFFF"/>
                </a:solidFill>
              </a:defRPr>
            </a:lvl4pPr>
            <a:lvl5pPr marL="0" indent="1828800">
              <a:spcBef>
                <a:spcPts val="400"/>
              </a:spcBef>
              <a:buSzTx/>
              <a:buFontTx/>
              <a:buNone/>
              <a:defRPr sz="2000">
                <a:solidFill>
                  <a:srgbClr val="FFFFFF"/>
                </a:solidFill>
              </a:defRPr>
            </a:lvl5pPr>
          </a:lstStyle>
          <a:p>
            <a:pPr lvl="0">
              <a:defRPr sz="1800">
                <a:solidFill>
                  <a:srgbClr val="000000"/>
                </a:solidFill>
              </a:defRPr>
            </a:pPr>
            <a:r>
              <a:rPr sz="2000">
                <a:solidFill>
                  <a:srgbClr val="FFFFFF"/>
                </a:solidFill>
              </a:rPr>
              <a:t>Body Level One</a:t>
            </a:r>
          </a:p>
          <a:p>
            <a:pPr lvl="1">
              <a:defRPr sz="1800">
                <a:solidFill>
                  <a:srgbClr val="000000"/>
                </a:solidFill>
              </a:defRPr>
            </a:pPr>
            <a:r>
              <a:rPr sz="2000">
                <a:solidFill>
                  <a:srgbClr val="FFFFFF"/>
                </a:solidFill>
              </a:rPr>
              <a:t>Body Level Two</a:t>
            </a:r>
          </a:p>
          <a:p>
            <a:pPr lvl="2">
              <a:defRPr sz="1800">
                <a:solidFill>
                  <a:srgbClr val="000000"/>
                </a:solidFill>
              </a:defRPr>
            </a:pPr>
            <a:r>
              <a:rPr sz="2000">
                <a:solidFill>
                  <a:srgbClr val="FFFFFF"/>
                </a:solidFill>
              </a:rPr>
              <a:t>Body Level Three</a:t>
            </a:r>
          </a:p>
          <a:p>
            <a:pPr lvl="3">
              <a:defRPr sz="1800">
                <a:solidFill>
                  <a:srgbClr val="000000"/>
                </a:solidFill>
              </a:defRPr>
            </a:pPr>
            <a:r>
              <a:rPr sz="2000">
                <a:solidFill>
                  <a:srgbClr val="FFFFFF"/>
                </a:solidFill>
              </a:rPr>
              <a:t>Body Level Four</a:t>
            </a:r>
          </a:p>
          <a:p>
            <a:pPr lvl="4">
              <a:defRPr sz="1800">
                <a:solidFill>
                  <a:srgbClr val="000000"/>
                </a:solidFill>
              </a:defRPr>
            </a:pPr>
            <a:r>
              <a:rPr sz="2000">
                <a:solidFill>
                  <a:srgbClr val="FFFFFF"/>
                </a:solidFill>
              </a:rPr>
              <a:t>Body Level Five</a:t>
            </a:r>
          </a:p>
        </p:txBody>
      </p:sp>
      <p:sp>
        <p:nvSpPr>
          <p:cNvPr id="478" name="Shape 47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81034279"/>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5_Two Content">
    <p:bg>
      <p:bgPr>
        <a:solidFill>
          <a:srgbClr val="04617B"/>
        </a:solidFill>
        <a:effectLst/>
      </p:bgPr>
    </p:bg>
    <p:spTree>
      <p:nvGrpSpPr>
        <p:cNvPr id="1" name=""/>
        <p:cNvGrpSpPr/>
        <p:nvPr/>
      </p:nvGrpSpPr>
      <p:grpSpPr>
        <a:xfrm>
          <a:off x="0" y="0"/>
          <a:ext cx="0" cy="0"/>
          <a:chOff x="0" y="0"/>
          <a:chExt cx="0" cy="0"/>
        </a:xfrm>
      </p:grpSpPr>
      <p:sp>
        <p:nvSpPr>
          <p:cNvPr id="480" name="Shape 480"/>
          <p:cNvSpPr>
            <a:spLocks noGrp="1"/>
          </p:cNvSpPr>
          <p:nvPr>
            <p:ph type="title"/>
          </p:nvPr>
        </p:nvSpPr>
        <p:spPr>
          <a:xfrm>
            <a:off x="609600" y="92077"/>
            <a:ext cx="10972800" cy="1508125"/>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481" name="Shape 481"/>
          <p:cNvSpPr>
            <a:spLocks noGrp="1"/>
          </p:cNvSpPr>
          <p:nvPr>
            <p:ph type="body" idx="1"/>
          </p:nvPr>
        </p:nvSpPr>
        <p:spPr>
          <a:xfrm>
            <a:off x="609600" y="1600200"/>
            <a:ext cx="5384800" cy="5257800"/>
          </a:xfrm>
          <a:prstGeom prst="rect">
            <a:avLst/>
          </a:prstGeom>
        </p:spPr>
        <p:txBody>
          <a:bodyPr lIns="45719" tIns="45719" rIns="45719" bIns="45719">
            <a:noAutofit/>
          </a:bodyPr>
          <a:lstStyle>
            <a:lvl1pPr>
              <a:spcBef>
                <a:spcPts val="600"/>
              </a:spcBef>
              <a:defRPr sz="2800">
                <a:solidFill>
                  <a:srgbClr val="FFFFFF"/>
                </a:solidFill>
              </a:defRPr>
            </a:lvl1pPr>
            <a:lvl2pPr marL="790575" indent="-333375">
              <a:spcBef>
                <a:spcPts val="600"/>
              </a:spcBef>
              <a:defRPr sz="2800">
                <a:solidFill>
                  <a:srgbClr val="FFFFFF"/>
                </a:solidFill>
              </a:defRPr>
            </a:lvl2pPr>
            <a:lvl3pPr marL="1234439" indent="-320039">
              <a:spcBef>
                <a:spcPts val="600"/>
              </a:spcBef>
              <a:defRPr sz="2800">
                <a:solidFill>
                  <a:srgbClr val="FFFFFF"/>
                </a:solidFill>
              </a:defRPr>
            </a:lvl3pPr>
            <a:lvl4pPr marL="1727200" indent="-355600">
              <a:spcBef>
                <a:spcPts val="600"/>
              </a:spcBef>
              <a:defRPr sz="2800">
                <a:solidFill>
                  <a:srgbClr val="FFFFFF"/>
                </a:solidFill>
              </a:defRPr>
            </a:lvl4pPr>
            <a:lvl5pPr marL="2184400" indent="-355600">
              <a:spcBef>
                <a:spcPts val="600"/>
              </a:spcBef>
              <a:defRPr sz="2800">
                <a:solidFill>
                  <a:srgbClr val="FFFFFF"/>
                </a:solidFill>
              </a:defRPr>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482" name="Shape 482"/>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534942571"/>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6_Comparison">
    <p:bg>
      <p:bgPr>
        <a:solidFill>
          <a:srgbClr val="04617B"/>
        </a:solidFill>
        <a:effectLst/>
      </p:bgPr>
    </p:bg>
    <p:spTree>
      <p:nvGrpSpPr>
        <p:cNvPr id="1" name=""/>
        <p:cNvGrpSpPr/>
        <p:nvPr/>
      </p:nvGrpSpPr>
      <p:grpSpPr>
        <a:xfrm>
          <a:off x="0" y="0"/>
          <a:ext cx="0" cy="0"/>
          <a:chOff x="0" y="0"/>
          <a:chExt cx="0" cy="0"/>
        </a:xfrm>
      </p:grpSpPr>
      <p:sp>
        <p:nvSpPr>
          <p:cNvPr id="484" name="Shape 484"/>
          <p:cNvSpPr>
            <a:spLocks noGrp="1"/>
          </p:cNvSpPr>
          <p:nvPr>
            <p:ph type="title"/>
          </p:nvPr>
        </p:nvSpPr>
        <p:spPr>
          <a:xfrm>
            <a:off x="609600" y="256810"/>
            <a:ext cx="10972800" cy="1178656"/>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485" name="Shape 485"/>
          <p:cNvSpPr>
            <a:spLocks noGrp="1"/>
          </p:cNvSpPr>
          <p:nvPr>
            <p:ph type="body" idx="1"/>
          </p:nvPr>
        </p:nvSpPr>
        <p:spPr>
          <a:xfrm>
            <a:off x="609600" y="1435466"/>
            <a:ext cx="5386917" cy="739411"/>
          </a:xfrm>
          <a:prstGeom prst="rect">
            <a:avLst/>
          </a:prstGeom>
        </p:spPr>
        <p:txBody>
          <a:bodyPr lIns="45719" tIns="45719" rIns="45719" bIns="45719" anchor="b">
            <a:noAutofit/>
          </a:bodyPr>
          <a:lstStyle>
            <a:lvl1pPr marL="0" indent="0">
              <a:spcBef>
                <a:spcPts val="500"/>
              </a:spcBef>
              <a:buSzTx/>
              <a:buFontTx/>
              <a:buNone/>
              <a:defRPr sz="2400" b="1">
                <a:solidFill>
                  <a:srgbClr val="FFFFFF"/>
                </a:solidFill>
              </a:defRPr>
            </a:lvl1pPr>
            <a:lvl2pPr marL="0" indent="457200">
              <a:spcBef>
                <a:spcPts val="500"/>
              </a:spcBef>
              <a:buSzTx/>
              <a:buFontTx/>
              <a:buNone/>
              <a:defRPr sz="2400" b="1">
                <a:solidFill>
                  <a:srgbClr val="FFFFFF"/>
                </a:solidFill>
              </a:defRPr>
            </a:lvl2pPr>
            <a:lvl3pPr marL="0" indent="914400">
              <a:spcBef>
                <a:spcPts val="500"/>
              </a:spcBef>
              <a:buSzTx/>
              <a:buFontTx/>
              <a:buNone/>
              <a:defRPr sz="2400" b="1">
                <a:solidFill>
                  <a:srgbClr val="FFFFFF"/>
                </a:solidFill>
              </a:defRPr>
            </a:lvl3pPr>
            <a:lvl4pPr marL="0" indent="1371600">
              <a:spcBef>
                <a:spcPts val="500"/>
              </a:spcBef>
              <a:buSzTx/>
              <a:buFontTx/>
              <a:buNone/>
              <a:defRPr sz="2400" b="1">
                <a:solidFill>
                  <a:srgbClr val="FFFFFF"/>
                </a:solidFill>
              </a:defRPr>
            </a:lvl4pPr>
            <a:lvl5pPr marL="0" indent="1828800">
              <a:spcBef>
                <a:spcPts val="500"/>
              </a:spcBef>
              <a:buSzTx/>
              <a:buFontTx/>
              <a:buNone/>
              <a:defRPr sz="2400" b="1">
                <a:solidFill>
                  <a:srgbClr val="FFFFFF"/>
                </a:solidFill>
              </a:defRPr>
            </a:lvl5pPr>
          </a:lstStyle>
          <a:p>
            <a:pPr lvl="0">
              <a:defRPr sz="1800" b="0">
                <a:solidFill>
                  <a:srgbClr val="000000"/>
                </a:solidFill>
              </a:defRPr>
            </a:pPr>
            <a:r>
              <a:rPr sz="2400" b="1">
                <a:solidFill>
                  <a:srgbClr val="FFFFFF"/>
                </a:solidFill>
              </a:rPr>
              <a:t>Body Level One</a:t>
            </a:r>
          </a:p>
          <a:p>
            <a:pPr lvl="1">
              <a:defRPr sz="1800" b="0">
                <a:solidFill>
                  <a:srgbClr val="000000"/>
                </a:solidFill>
              </a:defRPr>
            </a:pPr>
            <a:r>
              <a:rPr sz="2400" b="1">
                <a:solidFill>
                  <a:srgbClr val="FFFFFF"/>
                </a:solidFill>
              </a:rPr>
              <a:t>Body Level Two</a:t>
            </a:r>
          </a:p>
          <a:p>
            <a:pPr lvl="2">
              <a:defRPr sz="1800" b="0">
                <a:solidFill>
                  <a:srgbClr val="000000"/>
                </a:solidFill>
              </a:defRPr>
            </a:pPr>
            <a:r>
              <a:rPr sz="2400" b="1">
                <a:solidFill>
                  <a:srgbClr val="FFFFFF"/>
                </a:solidFill>
              </a:rPr>
              <a:t>Body Level Three</a:t>
            </a:r>
          </a:p>
          <a:p>
            <a:pPr lvl="3">
              <a:defRPr sz="1800" b="0">
                <a:solidFill>
                  <a:srgbClr val="000000"/>
                </a:solidFill>
              </a:defRPr>
            </a:pPr>
            <a:r>
              <a:rPr sz="2400" b="1">
                <a:solidFill>
                  <a:srgbClr val="FFFFFF"/>
                </a:solidFill>
              </a:rPr>
              <a:t>Body Level Four</a:t>
            </a:r>
          </a:p>
          <a:p>
            <a:pPr lvl="4">
              <a:defRPr sz="1800" b="0">
                <a:solidFill>
                  <a:srgbClr val="000000"/>
                </a:solidFill>
              </a:defRPr>
            </a:pPr>
            <a:r>
              <a:rPr sz="2400" b="1">
                <a:solidFill>
                  <a:srgbClr val="FFFFFF"/>
                </a:solidFill>
              </a:rPr>
              <a:t>Body Level Five</a:t>
            </a:r>
          </a:p>
        </p:txBody>
      </p:sp>
      <p:sp>
        <p:nvSpPr>
          <p:cNvPr id="486" name="Shape 486"/>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358592763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3_Title Only">
    <p:bg>
      <p:bgPr>
        <a:solidFill>
          <a:srgbClr val="04617B"/>
        </a:solidFill>
        <a:effectLst/>
      </p:bgPr>
    </p:bg>
    <p:spTree>
      <p:nvGrpSpPr>
        <p:cNvPr id="1" name=""/>
        <p:cNvGrpSpPr/>
        <p:nvPr/>
      </p:nvGrpSpPr>
      <p:grpSpPr>
        <a:xfrm>
          <a:off x="0" y="0"/>
          <a:ext cx="0" cy="0"/>
          <a:chOff x="0" y="0"/>
          <a:chExt cx="0" cy="0"/>
        </a:xfrm>
      </p:grpSpPr>
      <p:sp>
        <p:nvSpPr>
          <p:cNvPr id="488" name="Shape 488"/>
          <p:cNvSpPr>
            <a:spLocks noGrp="1"/>
          </p:cNvSpPr>
          <p:nvPr>
            <p:ph type="title"/>
          </p:nvPr>
        </p:nvSpPr>
        <p:spPr>
          <a:xfrm>
            <a:off x="609600" y="92077"/>
            <a:ext cx="10972800" cy="1508125"/>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489" name="Shape 489"/>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59818728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6_Content with Caption">
    <p:bg>
      <p:bgPr>
        <a:solidFill>
          <a:srgbClr val="04617B"/>
        </a:solidFill>
        <a:effectLst/>
      </p:bgPr>
    </p:bg>
    <p:spTree>
      <p:nvGrpSpPr>
        <p:cNvPr id="1" name=""/>
        <p:cNvGrpSpPr/>
        <p:nvPr/>
      </p:nvGrpSpPr>
      <p:grpSpPr>
        <a:xfrm>
          <a:off x="0" y="0"/>
          <a:ext cx="0" cy="0"/>
          <a:chOff x="0" y="0"/>
          <a:chExt cx="0" cy="0"/>
        </a:xfrm>
      </p:grpSpPr>
      <p:sp>
        <p:nvSpPr>
          <p:cNvPr id="493" name="Shape 493"/>
          <p:cNvSpPr>
            <a:spLocks noGrp="1"/>
          </p:cNvSpPr>
          <p:nvPr>
            <p:ph type="title"/>
          </p:nvPr>
        </p:nvSpPr>
        <p:spPr>
          <a:xfrm>
            <a:off x="609600" y="0"/>
            <a:ext cx="4011085" cy="1435100"/>
          </a:xfrm>
          <a:prstGeom prst="rect">
            <a:avLst/>
          </a:prstGeom>
        </p:spPr>
        <p:txBody>
          <a:bodyPr lIns="45719" tIns="45719" rIns="45719" bIns="45719" anchor="b">
            <a:noAutofit/>
          </a:bodyPr>
          <a:lstStyle>
            <a:lvl1pPr algn="l">
              <a:defRPr sz="2000"/>
            </a:lvl1pPr>
          </a:lstStyle>
          <a:p>
            <a:pPr lvl="0">
              <a:defRPr sz="1800" b="0">
                <a:solidFill>
                  <a:srgbClr val="000000"/>
                </a:solidFill>
              </a:defRPr>
            </a:pPr>
            <a:r>
              <a:rPr sz="2000" b="1">
                <a:solidFill>
                  <a:srgbClr val="FFFFFF"/>
                </a:solidFill>
              </a:rPr>
              <a:t>Title Text</a:t>
            </a:r>
          </a:p>
        </p:txBody>
      </p:sp>
      <p:sp>
        <p:nvSpPr>
          <p:cNvPr id="494" name="Shape 494"/>
          <p:cNvSpPr>
            <a:spLocks noGrp="1"/>
          </p:cNvSpPr>
          <p:nvPr>
            <p:ph type="body" idx="1"/>
          </p:nvPr>
        </p:nvSpPr>
        <p:spPr>
          <a:xfrm>
            <a:off x="4766733" y="273050"/>
            <a:ext cx="6815667" cy="6584950"/>
          </a:xfrm>
          <a:prstGeom prst="rect">
            <a:avLst/>
          </a:prstGeom>
        </p:spPr>
        <p:txBody>
          <a:bodyPr lIns="45719" tIns="45719" rIns="45719" bIns="45719">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495" name="Shape 495"/>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97071463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50898" y="1482281"/>
            <a:ext cx="10114058" cy="837566"/>
          </a:xfrm>
        </p:spPr>
        <p:txBody>
          <a:bodyPr anchor="b">
            <a:normAutofit/>
          </a:bodyPr>
          <a:lstStyle>
            <a:lvl1pPr algn="ctr">
              <a:defRPr sz="6000" b="0">
                <a:solidFill>
                  <a:schemeClr val="tx1">
                    <a:lumMod val="95000"/>
                    <a:lumOff val="5000"/>
                  </a:schemeClr>
                </a:solidFill>
                <a:latin typeface="+mj-lt"/>
              </a:defRPr>
            </a:lvl1pPr>
          </a:lstStyle>
          <a:p>
            <a:endParaRPr lang="en-US" dirty="0"/>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0" name="Picture 9">
            <a:extLst>
              <a:ext uri="{FF2B5EF4-FFF2-40B4-BE49-F238E27FC236}">
                <a16:creationId xmlns:a16="http://schemas.microsoft.com/office/drawing/2014/main" id="{EA70F524-B236-4B33-B68E-D96504BB3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6113" y="556919"/>
            <a:ext cx="3763627" cy="580226"/>
          </a:xfrm>
          <a:prstGeom prst="rect">
            <a:avLst/>
          </a:prstGeom>
          <a:ln w="76200">
            <a:noFill/>
          </a:ln>
        </p:spPr>
      </p:pic>
      <p:sp>
        <p:nvSpPr>
          <p:cNvPr id="8" name="Rectangle 7">
            <a:extLst>
              <a:ext uri="{FF2B5EF4-FFF2-40B4-BE49-F238E27FC236}">
                <a16:creationId xmlns:a16="http://schemas.microsoft.com/office/drawing/2014/main" id="{E15F7503-7CBA-43FA-9627-51D6C40B25D2}"/>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56DAD94-69BF-4DEE-BA54-7A81CC8DC9ED}"/>
              </a:ext>
            </a:extLst>
          </p:cNvPr>
          <p:cNvCxnSpPr/>
          <p:nvPr userDrawn="1"/>
        </p:nvCxnSpPr>
        <p:spPr>
          <a:xfrm>
            <a:off x="838200" y="2366278"/>
            <a:ext cx="105156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1467642" y="2948350"/>
            <a:ext cx="9256713" cy="3208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957291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6_Picture with Caption">
    <p:bg>
      <p:bgPr>
        <a:solidFill>
          <a:srgbClr val="04617B"/>
        </a:solidFill>
        <a:effectLst/>
      </p:bgPr>
    </p:bg>
    <p:spTree>
      <p:nvGrpSpPr>
        <p:cNvPr id="1" name=""/>
        <p:cNvGrpSpPr/>
        <p:nvPr/>
      </p:nvGrpSpPr>
      <p:grpSpPr>
        <a:xfrm>
          <a:off x="0" y="0"/>
          <a:ext cx="0" cy="0"/>
          <a:chOff x="0" y="0"/>
          <a:chExt cx="0" cy="0"/>
        </a:xfrm>
      </p:grpSpPr>
      <p:sp>
        <p:nvSpPr>
          <p:cNvPr id="497" name="Shape 497"/>
          <p:cNvSpPr>
            <a:spLocks noGrp="1"/>
          </p:cNvSpPr>
          <p:nvPr>
            <p:ph type="title"/>
          </p:nvPr>
        </p:nvSpPr>
        <p:spPr>
          <a:xfrm>
            <a:off x="2389718" y="4800600"/>
            <a:ext cx="7315201" cy="566738"/>
          </a:xfrm>
          <a:prstGeom prst="rect">
            <a:avLst/>
          </a:prstGeom>
        </p:spPr>
        <p:txBody>
          <a:bodyPr lIns="45719" tIns="45719" rIns="45719" bIns="45719" anchor="b">
            <a:noAutofit/>
          </a:bodyPr>
          <a:lstStyle>
            <a:lvl1pPr algn="l">
              <a:defRPr sz="2000"/>
            </a:lvl1pPr>
          </a:lstStyle>
          <a:p>
            <a:pPr lvl="0">
              <a:defRPr sz="1800" b="0">
                <a:solidFill>
                  <a:srgbClr val="000000"/>
                </a:solidFill>
              </a:defRPr>
            </a:pPr>
            <a:r>
              <a:rPr sz="2000" b="1">
                <a:solidFill>
                  <a:srgbClr val="FFFFFF"/>
                </a:solidFill>
              </a:rPr>
              <a:t>Title Text</a:t>
            </a:r>
          </a:p>
        </p:txBody>
      </p:sp>
      <p:sp>
        <p:nvSpPr>
          <p:cNvPr id="498" name="Shape 498"/>
          <p:cNvSpPr>
            <a:spLocks noGrp="1"/>
          </p:cNvSpPr>
          <p:nvPr>
            <p:ph type="body" idx="1"/>
          </p:nvPr>
        </p:nvSpPr>
        <p:spPr>
          <a:xfrm>
            <a:off x="2389718" y="5367338"/>
            <a:ext cx="7315201" cy="804863"/>
          </a:xfrm>
          <a:prstGeom prst="rect">
            <a:avLst/>
          </a:prstGeom>
        </p:spPr>
        <p:txBody>
          <a:bodyPr lIns="45719" tIns="45719" rIns="45719" bIns="45719">
            <a:noAutofit/>
          </a:bodyPr>
          <a:lstStyle>
            <a:lvl1pPr marL="0" indent="0">
              <a:spcBef>
                <a:spcPts val="300"/>
              </a:spcBef>
              <a:buSzTx/>
              <a:buFontTx/>
              <a:buNone/>
              <a:defRPr sz="1400">
                <a:solidFill>
                  <a:srgbClr val="FFFFFF"/>
                </a:solidFill>
              </a:defRPr>
            </a:lvl1pPr>
            <a:lvl2pPr marL="0" indent="457200">
              <a:spcBef>
                <a:spcPts val="300"/>
              </a:spcBef>
              <a:buSzTx/>
              <a:buFontTx/>
              <a:buNone/>
              <a:defRPr sz="1400">
                <a:solidFill>
                  <a:srgbClr val="FFFFFF"/>
                </a:solidFill>
              </a:defRPr>
            </a:lvl2pPr>
            <a:lvl3pPr marL="0" indent="914400">
              <a:spcBef>
                <a:spcPts val="300"/>
              </a:spcBef>
              <a:buSzTx/>
              <a:buFontTx/>
              <a:buNone/>
              <a:defRPr sz="1400">
                <a:solidFill>
                  <a:srgbClr val="FFFFFF"/>
                </a:solidFill>
              </a:defRPr>
            </a:lvl3pPr>
            <a:lvl4pPr marL="0" indent="1371600">
              <a:spcBef>
                <a:spcPts val="300"/>
              </a:spcBef>
              <a:buSzTx/>
              <a:buFontTx/>
              <a:buNone/>
              <a:defRPr sz="1400">
                <a:solidFill>
                  <a:srgbClr val="FFFFFF"/>
                </a:solidFill>
              </a:defRPr>
            </a:lvl4pPr>
            <a:lvl5pPr marL="0" indent="1828800">
              <a:spcBef>
                <a:spcPts val="300"/>
              </a:spcBef>
              <a:buSzTx/>
              <a:buFontTx/>
              <a:buNone/>
              <a:defRPr sz="1400">
                <a:solidFill>
                  <a:srgbClr val="FFFFFF"/>
                </a:solidFill>
              </a:defRPr>
            </a:lvl5pPr>
          </a:lstStyle>
          <a:p>
            <a:pPr lvl="0">
              <a:defRPr sz="1800">
                <a:solidFill>
                  <a:srgbClr val="000000"/>
                </a:solidFill>
              </a:defRPr>
            </a:pPr>
            <a:r>
              <a:rPr sz="1400">
                <a:solidFill>
                  <a:srgbClr val="FFFFFF"/>
                </a:solidFill>
              </a:rPr>
              <a:t>Body Level One</a:t>
            </a:r>
          </a:p>
          <a:p>
            <a:pPr lvl="1">
              <a:defRPr sz="1800">
                <a:solidFill>
                  <a:srgbClr val="000000"/>
                </a:solidFill>
              </a:defRPr>
            </a:pPr>
            <a:r>
              <a:rPr sz="1400">
                <a:solidFill>
                  <a:srgbClr val="FFFFFF"/>
                </a:solidFill>
              </a:rPr>
              <a:t>Body Level Two</a:t>
            </a:r>
          </a:p>
          <a:p>
            <a:pPr lvl="2">
              <a:defRPr sz="1800">
                <a:solidFill>
                  <a:srgbClr val="000000"/>
                </a:solidFill>
              </a:defRPr>
            </a:pPr>
            <a:r>
              <a:rPr sz="1400">
                <a:solidFill>
                  <a:srgbClr val="FFFFFF"/>
                </a:solidFill>
              </a:rPr>
              <a:t>Body Level Three</a:t>
            </a:r>
          </a:p>
          <a:p>
            <a:pPr lvl="3">
              <a:defRPr sz="1800">
                <a:solidFill>
                  <a:srgbClr val="000000"/>
                </a:solidFill>
              </a:defRPr>
            </a:pPr>
            <a:r>
              <a:rPr sz="1400">
                <a:solidFill>
                  <a:srgbClr val="FFFFFF"/>
                </a:solidFill>
              </a:rPr>
              <a:t>Body Level Four</a:t>
            </a:r>
          </a:p>
          <a:p>
            <a:pPr lvl="4">
              <a:defRPr sz="1800">
                <a:solidFill>
                  <a:srgbClr val="000000"/>
                </a:solidFill>
              </a:defRPr>
            </a:pPr>
            <a:r>
              <a:rPr sz="1400">
                <a:solidFill>
                  <a:srgbClr val="FFFFFF"/>
                </a:solidFill>
              </a:rPr>
              <a:t>Body Level Five</a:t>
            </a:r>
          </a:p>
        </p:txBody>
      </p:sp>
      <p:sp>
        <p:nvSpPr>
          <p:cNvPr id="499" name="Shape 499"/>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182164534"/>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6_Title and Vertical Text">
    <p:bg>
      <p:bgPr>
        <a:solidFill>
          <a:srgbClr val="04617B"/>
        </a:solidFill>
        <a:effectLst/>
      </p:bgPr>
    </p:bg>
    <p:spTree>
      <p:nvGrpSpPr>
        <p:cNvPr id="1" name=""/>
        <p:cNvGrpSpPr/>
        <p:nvPr/>
      </p:nvGrpSpPr>
      <p:grpSpPr>
        <a:xfrm>
          <a:off x="0" y="0"/>
          <a:ext cx="0" cy="0"/>
          <a:chOff x="0" y="0"/>
          <a:chExt cx="0" cy="0"/>
        </a:xfrm>
      </p:grpSpPr>
      <p:sp>
        <p:nvSpPr>
          <p:cNvPr id="501" name="Shape 501"/>
          <p:cNvSpPr>
            <a:spLocks noGrp="1"/>
          </p:cNvSpPr>
          <p:nvPr>
            <p:ph type="title"/>
          </p:nvPr>
        </p:nvSpPr>
        <p:spPr>
          <a:xfrm>
            <a:off x="609600" y="92077"/>
            <a:ext cx="10972800" cy="1508125"/>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502" name="Shape 502"/>
          <p:cNvSpPr>
            <a:spLocks noGrp="1"/>
          </p:cNvSpPr>
          <p:nvPr>
            <p:ph type="body" idx="1"/>
          </p:nvPr>
        </p:nvSpPr>
        <p:spPr>
          <a:xfrm>
            <a:off x="609600" y="1600200"/>
            <a:ext cx="10972800" cy="5257800"/>
          </a:xfrm>
          <a:prstGeom prst="rect">
            <a:avLst/>
          </a:prstGeom>
        </p:spPr>
        <p:txBody>
          <a:bodyPr lIns="45719" tIns="45719" rIns="45719" bIns="45719">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503" name="Shape 503"/>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84260763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6_Vertical Title and Text">
    <p:bg>
      <p:bgPr>
        <a:solidFill>
          <a:srgbClr val="04617B"/>
        </a:solidFill>
        <a:effectLst/>
      </p:bgPr>
    </p:bg>
    <p:spTree>
      <p:nvGrpSpPr>
        <p:cNvPr id="1" name=""/>
        <p:cNvGrpSpPr/>
        <p:nvPr/>
      </p:nvGrpSpPr>
      <p:grpSpPr>
        <a:xfrm>
          <a:off x="0" y="0"/>
          <a:ext cx="0" cy="0"/>
          <a:chOff x="0" y="0"/>
          <a:chExt cx="0" cy="0"/>
        </a:xfrm>
      </p:grpSpPr>
      <p:sp>
        <p:nvSpPr>
          <p:cNvPr id="505" name="Shape 505"/>
          <p:cNvSpPr>
            <a:spLocks noGrp="1"/>
          </p:cNvSpPr>
          <p:nvPr>
            <p:ph type="title"/>
          </p:nvPr>
        </p:nvSpPr>
        <p:spPr>
          <a:xfrm>
            <a:off x="8839200" y="0"/>
            <a:ext cx="2743200" cy="6400802"/>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506" name="Shape 506"/>
          <p:cNvSpPr>
            <a:spLocks noGrp="1"/>
          </p:cNvSpPr>
          <p:nvPr>
            <p:ph type="body" idx="1"/>
          </p:nvPr>
        </p:nvSpPr>
        <p:spPr>
          <a:xfrm>
            <a:off x="609600" y="274639"/>
            <a:ext cx="8026400" cy="6583363"/>
          </a:xfrm>
          <a:prstGeom prst="rect">
            <a:avLst/>
          </a:prstGeom>
        </p:spPr>
        <p:txBody>
          <a:bodyPr lIns="45719" tIns="45719" rIns="45719" bIns="45719">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507" name="Shape 507"/>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2072104879"/>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Title and Chart">
    <p:bg>
      <p:bgPr>
        <a:solidFill>
          <a:srgbClr val="04617B"/>
        </a:solidFill>
        <a:effectLst/>
      </p:bgPr>
    </p:bg>
    <p:spTree>
      <p:nvGrpSpPr>
        <p:cNvPr id="1" name=""/>
        <p:cNvGrpSpPr/>
        <p:nvPr/>
      </p:nvGrpSpPr>
      <p:grpSpPr>
        <a:xfrm>
          <a:off x="0" y="0"/>
          <a:ext cx="0" cy="0"/>
          <a:chOff x="0" y="0"/>
          <a:chExt cx="0" cy="0"/>
        </a:xfrm>
      </p:grpSpPr>
      <p:sp>
        <p:nvSpPr>
          <p:cNvPr id="509" name="Shape 509"/>
          <p:cNvSpPr>
            <a:spLocks noGrp="1"/>
          </p:cNvSpPr>
          <p:nvPr>
            <p:ph type="title"/>
          </p:nvPr>
        </p:nvSpPr>
        <p:spPr>
          <a:xfrm>
            <a:off x="609600" y="1"/>
            <a:ext cx="10972800" cy="1692279"/>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510" name="Shape 510"/>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09414625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2_Title, Text and Clip Art">
    <p:bg>
      <p:bgPr>
        <a:solidFill>
          <a:srgbClr val="04617B"/>
        </a:solidFill>
        <a:effectLst/>
      </p:bgPr>
    </p:bg>
    <p:spTree>
      <p:nvGrpSpPr>
        <p:cNvPr id="1" name=""/>
        <p:cNvGrpSpPr/>
        <p:nvPr/>
      </p:nvGrpSpPr>
      <p:grpSpPr>
        <a:xfrm>
          <a:off x="0" y="0"/>
          <a:ext cx="0" cy="0"/>
          <a:chOff x="0" y="0"/>
          <a:chExt cx="0" cy="0"/>
        </a:xfrm>
      </p:grpSpPr>
      <p:sp>
        <p:nvSpPr>
          <p:cNvPr id="512" name="Shape 512"/>
          <p:cNvSpPr>
            <a:spLocks noGrp="1"/>
          </p:cNvSpPr>
          <p:nvPr>
            <p:ph type="title"/>
          </p:nvPr>
        </p:nvSpPr>
        <p:spPr>
          <a:xfrm>
            <a:off x="609600" y="92077"/>
            <a:ext cx="10972800" cy="1508124"/>
          </a:xfrm>
          <a:prstGeom prst="rect">
            <a:avLst/>
          </a:prstGeom>
        </p:spPr>
        <p:txBody>
          <a:bodyPr lIns="45719" tIns="45719" rIns="45719" bIns="45719">
            <a:noAutofit/>
          </a:bodyPr>
          <a:lstStyle>
            <a:lvl1pPr>
              <a:defRPr sz="4400" b="0"/>
            </a:lvl1pPr>
          </a:lstStyle>
          <a:p>
            <a:pPr lvl="0">
              <a:defRPr sz="1800">
                <a:solidFill>
                  <a:srgbClr val="000000"/>
                </a:solidFill>
              </a:defRPr>
            </a:pPr>
            <a:r>
              <a:rPr sz="4400">
                <a:solidFill>
                  <a:srgbClr val="FFFFFF"/>
                </a:solidFill>
              </a:rPr>
              <a:t>Title Text</a:t>
            </a:r>
          </a:p>
        </p:txBody>
      </p:sp>
      <p:sp>
        <p:nvSpPr>
          <p:cNvPr id="513" name="Shape 513"/>
          <p:cNvSpPr>
            <a:spLocks noGrp="1"/>
          </p:cNvSpPr>
          <p:nvPr>
            <p:ph type="body" idx="1"/>
          </p:nvPr>
        </p:nvSpPr>
        <p:spPr>
          <a:xfrm>
            <a:off x="609600" y="1600200"/>
            <a:ext cx="5384800" cy="5257800"/>
          </a:xfrm>
          <a:prstGeom prst="rect">
            <a:avLst/>
          </a:prstGeom>
        </p:spPr>
        <p:txBody>
          <a:bodyPr lIns="45719" tIns="45719" rIns="45719" bIns="45719">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
        <p:nvSpPr>
          <p:cNvPr id="514" name="Shape 514"/>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defRPr>
                <a:solidFill>
                  <a:srgbClr val="FFFFFF"/>
                </a:solidFill>
              </a:defRPr>
            </a:lvl1pPr>
          </a:lstStyle>
          <a:p>
            <a:fld id="{86CB4B4D-7CA3-9044-876B-883B54F8677D}" type="slidenum">
              <a:rPr/>
              <a:pPr/>
              <a:t>‹#›</a:t>
            </a:fld>
            <a:endParaRPr/>
          </a:p>
        </p:txBody>
      </p:sp>
    </p:spTree>
    <p:extLst>
      <p:ext uri="{BB962C8B-B14F-4D97-AF65-F5344CB8AC3E}">
        <p14:creationId xmlns:p14="http://schemas.microsoft.com/office/powerpoint/2010/main" val="406718254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Content">
    <p:bg>
      <p:bgPr>
        <a:solidFill>
          <a:srgbClr val="04617B"/>
        </a:solidFill>
        <a:effectLst/>
      </p:bgPr>
    </p:bg>
    <p:spTree>
      <p:nvGrpSpPr>
        <p:cNvPr id="1" name=""/>
        <p:cNvGrpSpPr/>
        <p:nvPr/>
      </p:nvGrpSpPr>
      <p:grpSpPr>
        <a:xfrm>
          <a:off x="0" y="0"/>
          <a:ext cx="0" cy="0"/>
          <a:chOff x="0" y="0"/>
          <a:chExt cx="0" cy="0"/>
        </a:xfrm>
      </p:grpSpPr>
      <p:sp>
        <p:nvSpPr>
          <p:cNvPr id="516" name="Shape 516"/>
          <p:cNvSpPr>
            <a:spLocks noGrp="1"/>
          </p:cNvSpPr>
          <p:nvPr>
            <p:ph type="body" idx="1"/>
          </p:nvPr>
        </p:nvSpPr>
        <p:spPr>
          <a:xfrm>
            <a:off x="609600" y="274638"/>
            <a:ext cx="10972800" cy="5851526"/>
          </a:xfrm>
          <a:prstGeom prst="rect">
            <a:avLst/>
          </a:prstGeom>
        </p:spPr>
        <p:txBody>
          <a:bodyPr lIns="45719" tIns="45719" rIns="45719" bIns="45719">
            <a:noAutofit/>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extLst>
      <p:ext uri="{BB962C8B-B14F-4D97-AF65-F5344CB8AC3E}">
        <p14:creationId xmlns:p14="http://schemas.microsoft.com/office/powerpoint/2010/main" val="6066872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2E3659B-729D-4323-A3EF-238DD0213D4B}" type="datetimeFigureOut">
              <a:rPr lang="en-US" smtClean="0">
                <a:solidFill>
                  <a:prstClr val="black">
                    <a:tint val="75000"/>
                  </a:prstClr>
                </a:solidFill>
              </a:rPr>
              <a:pPr/>
              <a:t>10/29/2021</a:t>
            </a:fld>
            <a:endParaRPr lang="en-US" dirty="0">
              <a:solidFill>
                <a:prstClr val="black">
                  <a:tint val="75000"/>
                </a:prstClr>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2C0817E-2B3A-483B-A8B9-9F7A57ED6FB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2165900"/>
      </p:ext>
    </p:extLst>
  </p:cSld>
  <p:clrMapOvr>
    <a:masterClrMapping/>
  </p:clrMapOvr>
  <mc:AlternateContent xmlns:mc="http://schemas.openxmlformats.org/markup-compatibility/2006" xmlns:p14="http://schemas.microsoft.com/office/powerpoint/2010/main">
    <mc:Choice Requires="p14">
      <p:transition spd="slow" p14:dur="2000" advClick="0" advTm="10000">
        <p:wipe/>
      </p:transition>
    </mc:Choice>
    <mc:Fallback xmlns="">
      <p:transition spd="slow" advClick="0" advTm="10000">
        <p:wip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0"/>
            <a:ext cx="10363200" cy="2971800"/>
          </a:xfrm>
        </p:spPr>
        <p:txBody>
          <a:bodyPr>
            <a:normAutofit/>
          </a:bodyPr>
          <a:lstStyle>
            <a:lvl1pPr>
              <a:defRPr sz="3200">
                <a:solidFill>
                  <a:srgbClr val="000090"/>
                </a:solidFill>
                <a:latin typeface="Arial" panose="020B0604020202020204" pitchFamily="34" charset="0"/>
                <a:cs typeface="Arial" panose="020B0604020202020204" pitchFamily="34" charset="0"/>
              </a:defRPr>
            </a:lvl1pPr>
          </a:lstStyle>
          <a:p>
            <a:r>
              <a:rPr lang="en-US" dirty="0"/>
              <a:t>Click to edit Master title style</a:t>
            </a:r>
            <a:br>
              <a:rPr lang="en-US" dirty="0"/>
            </a:br>
            <a:br>
              <a:rPr lang="en-US" dirty="0"/>
            </a:br>
            <a:endParaRPr lang="en-US" dirty="0"/>
          </a:p>
        </p:txBody>
      </p:sp>
      <p:sp>
        <p:nvSpPr>
          <p:cNvPr id="3" name="Subtitle 2"/>
          <p:cNvSpPr>
            <a:spLocks noGrp="1"/>
          </p:cNvSpPr>
          <p:nvPr>
            <p:ph type="subTitle" idx="1"/>
          </p:nvPr>
        </p:nvSpPr>
        <p:spPr>
          <a:xfrm>
            <a:off x="914400" y="3505200"/>
            <a:ext cx="10363200" cy="685800"/>
          </a:xfrm>
        </p:spPr>
        <p:txBody>
          <a:bodyPr>
            <a:normAutofit/>
          </a:bodyPr>
          <a:lstStyle>
            <a:lvl1pPr marL="0" indent="0" algn="ctr">
              <a:buNone/>
              <a:defRPr sz="3200" baseline="0">
                <a:solidFill>
                  <a:schemeClr val="bg1">
                    <a:lumMod val="6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9" name="Picture 8">
            <a:extLst>
              <a:ext uri="{FF2B5EF4-FFF2-40B4-BE49-F238E27FC236}">
                <a16:creationId xmlns:a16="http://schemas.microsoft.com/office/drawing/2014/main" id="{F46B40AE-2ED6-1047-AACC-6C8C5A0B6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6008347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228600"/>
            <a:ext cx="10972800" cy="1143000"/>
          </a:xfrm>
        </p:spPr>
        <p:txBody>
          <a:bodyPr/>
          <a:lstStyle>
            <a:lvl1pPr>
              <a:defRPr>
                <a:solidFill>
                  <a:srgbClr val="00009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0090"/>
              </a:buClr>
              <a:defRPr>
                <a:latin typeface="Arial" charset="0"/>
                <a:ea typeface="Arial" charset="0"/>
                <a:cs typeface="Arial" charset="0"/>
              </a:defRPr>
            </a:lvl1pPr>
            <a:lvl2pPr>
              <a:buClr>
                <a:srgbClr val="000090"/>
              </a:buClr>
              <a:defRPr>
                <a:latin typeface="Arial" charset="0"/>
                <a:ea typeface="Arial" charset="0"/>
                <a:cs typeface="Arial" charset="0"/>
              </a:defRPr>
            </a:lvl2pPr>
            <a:lvl3pPr>
              <a:buClr>
                <a:srgbClr val="000090"/>
              </a:buClr>
              <a:defRPr>
                <a:latin typeface="Arial" charset="0"/>
                <a:ea typeface="Arial" charset="0"/>
                <a:cs typeface="Arial" charset="0"/>
              </a:defRPr>
            </a:lvl3pPr>
            <a:lvl4pPr>
              <a:buClr>
                <a:srgbClr val="000090"/>
              </a:buClr>
              <a:defRPr>
                <a:latin typeface="Arial" charset="0"/>
                <a:ea typeface="Arial" charset="0"/>
                <a:cs typeface="Arial" charset="0"/>
              </a:defRPr>
            </a:lvl4pPr>
            <a:lvl5pPr>
              <a:buClr>
                <a:srgbClr val="000090"/>
              </a:buCl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E4013AA4-B44E-154C-A221-BA0E589D66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22009248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76"/>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76"/>
            <a:ext cx="3860800" cy="365125"/>
          </a:xfrm>
          <a:prstGeom prst="rect">
            <a:avLst/>
          </a:prstGeom>
        </p:spPr>
        <p:txBody>
          <a:bodyPr/>
          <a:lstStyle/>
          <a:p>
            <a:endParaRPr lang="en-US"/>
          </a:p>
        </p:txBody>
      </p:sp>
      <p:pic>
        <p:nvPicPr>
          <p:cNvPr id="6" name="Picture 5">
            <a:extLst>
              <a:ext uri="{FF2B5EF4-FFF2-40B4-BE49-F238E27FC236}">
                <a16:creationId xmlns:a16="http://schemas.microsoft.com/office/drawing/2014/main" id="{5778C4EB-5B61-5F4E-AC6B-EF5DFC809F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64425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t Slide">
    <p:bg>
      <p:bgPr>
        <a:gradFill rotWithShape="0">
          <a:gsLst>
            <a:gs pos="0">
              <a:schemeClr val="bg1"/>
            </a:gs>
            <a:gs pos="100000">
              <a:schemeClr val="bg1"/>
            </a:gs>
          </a:gsLst>
          <a:lin ang="4440000"/>
        </a:gra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5FAAE57-725D-479E-A884-59E7CC90990A}"/>
              </a:ext>
            </a:extLst>
          </p:cNvPr>
          <p:cNvSpPr>
            <a:spLocks noGrp="1"/>
          </p:cNvSpPr>
          <p:nvPr>
            <p:ph type="body" sz="quarter" idx="10"/>
          </p:nvPr>
        </p:nvSpPr>
        <p:spPr>
          <a:xfrm>
            <a:off x="292100" y="1419225"/>
            <a:ext cx="11498263" cy="4752975"/>
          </a:xfrm>
          <a:prstGeom prst="rect">
            <a:avLst/>
          </a:prstGeom>
        </p:spPr>
        <p:txBody>
          <a:bodyPr/>
          <a:lstStyle>
            <a:lvl1pPr marL="225425" indent="-225425">
              <a:buClrTx/>
              <a:buFont typeface="Arial" panose="020B0604020202020204" pitchFamily="34" charset="0"/>
              <a:buChar char="•"/>
              <a:defRPr sz="2800"/>
            </a:lvl1pPr>
            <a:lvl2pPr marL="568325" indent="-228600">
              <a:buClrTx/>
              <a:buFont typeface="Arial" panose="020B0604020202020204" pitchFamily="34" charset="0"/>
              <a:buChar char="•"/>
              <a:defRPr sz="2400"/>
            </a:lvl2pPr>
            <a:lvl3pPr marL="912813" indent="-163513">
              <a:buClrTx/>
              <a:buFont typeface="Arial" panose="020B0604020202020204" pitchFamily="34" charset="0"/>
              <a:buChar char="•"/>
              <a:defRPr sz="2000"/>
            </a:lvl3pPr>
            <a:lvl4pPr marL="1079500" indent="0">
              <a:buClrTx/>
              <a:buFont typeface="Arial" panose="020B0604020202020204" pitchFamily="34" charset="0"/>
              <a:buNone/>
              <a:defRPr/>
            </a:lvl4pPr>
            <a:lvl5pPr marL="1547813" indent="-176213">
              <a:buClrTx/>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bwMode="auto">
          <a:xfrm>
            <a:off x="290909" y="290512"/>
            <a:ext cx="11499454" cy="7418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lvl1pPr>
          </a:lstStyle>
          <a:p>
            <a:pPr lvl="0"/>
            <a:r>
              <a:rPr lang="en-US" dirty="0"/>
              <a:t>Click to edit Master title style</a:t>
            </a:r>
          </a:p>
        </p:txBody>
      </p:sp>
      <p:sp>
        <p:nvSpPr>
          <p:cNvPr id="5" name="Rectangle 4">
            <a:extLst>
              <a:ext uri="{FF2B5EF4-FFF2-40B4-BE49-F238E27FC236}">
                <a16:creationId xmlns:a16="http://schemas.microsoft.com/office/drawing/2014/main" id="{0FCA9AA3-CDB9-4BB0-B7B8-AABE65F53F92}"/>
              </a:ext>
            </a:extLst>
          </p:cNvPr>
          <p:cNvSpPr/>
          <p:nvPr userDrawn="1"/>
        </p:nvSpPr>
        <p:spPr>
          <a:xfrm rot="5400000" flipH="1">
            <a:off x="5972559" y="-4648762"/>
            <a:ext cx="137160" cy="114994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b="0" i="0" spc="30" baseline="0" dirty="0" err="1">
              <a:solidFill>
                <a:schemeClr val="tx1"/>
              </a:solidFill>
              <a:ea typeface="Neue Haas Grotesk Display Std 55 Roman" charset="0"/>
              <a:cs typeface="Neue Haas Grotesk Display Std 55 Roman" charset="0"/>
            </a:endParaRPr>
          </a:p>
        </p:txBody>
      </p:sp>
      <p:pic>
        <p:nvPicPr>
          <p:cNvPr id="9" name="Picture 8" descr="Image result for nimh nih logo png">
            <a:extLst>
              <a:ext uri="{FF2B5EF4-FFF2-40B4-BE49-F238E27FC236}">
                <a16:creationId xmlns:a16="http://schemas.microsoft.com/office/drawing/2014/main" id="{7AD256C2-E780-4BC8-A9BB-84C8A46907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92543" y="6335775"/>
            <a:ext cx="1314493" cy="3474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a:extLst>
              <a:ext uri="{FF2B5EF4-FFF2-40B4-BE49-F238E27FC236}">
                <a16:creationId xmlns:a16="http://schemas.microsoft.com/office/drawing/2014/main" id="{5A3D58C5-51AF-43AD-B05C-4BEBFACBC6EF}"/>
              </a:ext>
            </a:extLst>
          </p:cNvPr>
          <p:cNvSpPr>
            <a:spLocks noGrp="1"/>
          </p:cNvSpPr>
          <p:nvPr>
            <p:ph type="sldNum" sz="quarter" idx="4"/>
          </p:nvPr>
        </p:nvSpPr>
        <p:spPr>
          <a:xfrm>
            <a:off x="191024" y="6402455"/>
            <a:ext cx="405456" cy="214112"/>
          </a:xfrm>
          <a:prstGeom prst="rect">
            <a:avLst/>
          </a:prstGeom>
        </p:spPr>
        <p:txBody>
          <a:bodyPr vert="horz" lIns="91440" tIns="45720" rIns="91440" bIns="45720" rtlCol="0" anchor="ctr"/>
          <a:lstStyle>
            <a:lvl1pPr algn="ctr">
              <a:defRPr sz="1100">
                <a:solidFill>
                  <a:schemeClr val="tx1"/>
                </a:solidFill>
                <a:latin typeface="+mj-lt"/>
              </a:defRPr>
            </a:lvl1pPr>
          </a:lstStyle>
          <a:p>
            <a:fld id="{14DA8466-51B6-440F-8995-3D5918D9CE24}" type="slidenum">
              <a:rPr lang="en-US" smtClean="0"/>
              <a:pPr/>
              <a:t>‹#›</a:t>
            </a:fld>
            <a:endParaRPr lang="en-US"/>
          </a:p>
        </p:txBody>
      </p:sp>
    </p:spTree>
    <p:extLst>
      <p:ext uri="{BB962C8B-B14F-4D97-AF65-F5344CB8AC3E}">
        <p14:creationId xmlns:p14="http://schemas.microsoft.com/office/powerpoint/2010/main" val="8310037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0"/>
                </a:solidFill>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buClr>
                <a:srgbClr val="000090"/>
              </a:buClr>
              <a:defRPr sz="2800">
                <a:latin typeface="Arial" charset="0"/>
                <a:ea typeface="Arial" charset="0"/>
                <a:cs typeface="Arial" charset="0"/>
              </a:defRPr>
            </a:lvl1pPr>
            <a:lvl2pPr>
              <a:buClr>
                <a:srgbClr val="000090"/>
              </a:buClr>
              <a:defRPr sz="2400">
                <a:latin typeface="Arial" charset="0"/>
                <a:ea typeface="Arial" charset="0"/>
                <a:cs typeface="Arial" charset="0"/>
              </a:defRPr>
            </a:lvl2pPr>
            <a:lvl3pPr>
              <a:buClr>
                <a:srgbClr val="000090"/>
              </a:buClr>
              <a:defRPr sz="2000">
                <a:latin typeface="Arial" charset="0"/>
                <a:ea typeface="Arial" charset="0"/>
                <a:cs typeface="Arial" charset="0"/>
              </a:defRPr>
            </a:lvl3pPr>
            <a:lvl4pPr>
              <a:buClr>
                <a:srgbClr val="000090"/>
              </a:buClr>
              <a:defRPr sz="1800">
                <a:latin typeface="Arial" charset="0"/>
                <a:ea typeface="Arial" charset="0"/>
                <a:cs typeface="Arial" charset="0"/>
              </a:defRPr>
            </a:lvl4pPr>
            <a:lvl5pPr>
              <a:buClr>
                <a:srgbClr val="000090"/>
              </a:buCl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buClr>
                <a:srgbClr val="000090"/>
              </a:buClr>
              <a:defRPr sz="2800">
                <a:latin typeface="Arial" charset="0"/>
                <a:ea typeface="Arial" charset="0"/>
                <a:cs typeface="Arial" charset="0"/>
              </a:defRPr>
            </a:lvl1pPr>
            <a:lvl2pPr>
              <a:buClr>
                <a:srgbClr val="000090"/>
              </a:buClr>
              <a:defRPr sz="2400">
                <a:latin typeface="Arial" charset="0"/>
                <a:ea typeface="Arial" charset="0"/>
                <a:cs typeface="Arial" charset="0"/>
              </a:defRPr>
            </a:lvl2pPr>
            <a:lvl3pPr>
              <a:buClr>
                <a:srgbClr val="000090"/>
              </a:buClr>
              <a:defRPr sz="2000">
                <a:latin typeface="Arial" charset="0"/>
                <a:ea typeface="Arial" charset="0"/>
                <a:cs typeface="Arial" charset="0"/>
              </a:defRPr>
            </a:lvl3pPr>
            <a:lvl4pPr>
              <a:buClr>
                <a:srgbClr val="000090"/>
              </a:buClr>
              <a:defRPr sz="1800">
                <a:latin typeface="Arial" charset="0"/>
                <a:ea typeface="Arial" charset="0"/>
                <a:cs typeface="Arial" charset="0"/>
              </a:defRPr>
            </a:lvl4pPr>
            <a:lvl5pPr>
              <a:buClr>
                <a:srgbClr val="000090"/>
              </a:buCl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D4104E5-54B3-2341-873F-B53A2AFC78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30113599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1893"/>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Clr>
                <a:srgbClr val="0070C0"/>
              </a:buClr>
              <a:defRPr sz="2400">
                <a:latin typeface="Arial" charset="0"/>
                <a:ea typeface="Arial" charset="0"/>
                <a:cs typeface="Arial" charset="0"/>
              </a:defRPr>
            </a:lvl1pPr>
            <a:lvl2pPr>
              <a:buClr>
                <a:srgbClr val="0070C0"/>
              </a:buClr>
              <a:defRPr sz="2000">
                <a:latin typeface="Arial" charset="0"/>
                <a:ea typeface="Arial" charset="0"/>
                <a:cs typeface="Arial" charset="0"/>
              </a:defRPr>
            </a:lvl2pPr>
            <a:lvl3pPr>
              <a:buClr>
                <a:srgbClr val="0070C0"/>
              </a:buClr>
              <a:defRPr sz="1800">
                <a:latin typeface="Arial" charset="0"/>
                <a:ea typeface="Arial" charset="0"/>
                <a:cs typeface="Arial" charset="0"/>
              </a:defRPr>
            </a:lvl3pPr>
            <a:lvl4pPr>
              <a:buClr>
                <a:srgbClr val="0070C0"/>
              </a:buClr>
              <a:defRPr sz="1600">
                <a:latin typeface="Arial" charset="0"/>
                <a:ea typeface="Arial" charset="0"/>
                <a:cs typeface="Arial" charset="0"/>
              </a:defRPr>
            </a:lvl4pPr>
            <a:lvl5pPr>
              <a:buClr>
                <a:srgbClr val="0070C0"/>
              </a:buClr>
              <a:defRPr sz="1600">
                <a:latin typeface="Arial" charset="0"/>
                <a:ea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6" y="1535117"/>
            <a:ext cx="5389033" cy="639763"/>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6" y="2174875"/>
            <a:ext cx="5389033" cy="3951288"/>
          </a:xfrm>
        </p:spPr>
        <p:txBody>
          <a:bodyPr/>
          <a:lstStyle>
            <a:lvl1pPr>
              <a:buClr>
                <a:srgbClr val="0070C0"/>
              </a:buClr>
              <a:defRPr sz="2400">
                <a:latin typeface="Arial" charset="0"/>
                <a:ea typeface="Arial" charset="0"/>
                <a:cs typeface="Arial" charset="0"/>
              </a:defRPr>
            </a:lvl1pPr>
            <a:lvl2pPr>
              <a:buClr>
                <a:srgbClr val="0070C0"/>
              </a:buClr>
              <a:defRPr sz="2000">
                <a:latin typeface="Arial" charset="0"/>
                <a:ea typeface="Arial" charset="0"/>
                <a:cs typeface="Arial" charset="0"/>
              </a:defRPr>
            </a:lvl2pPr>
            <a:lvl3pPr>
              <a:buClr>
                <a:srgbClr val="0070C0"/>
              </a:buClr>
              <a:defRPr sz="1800">
                <a:latin typeface="Arial" charset="0"/>
                <a:ea typeface="Arial" charset="0"/>
                <a:cs typeface="Arial" charset="0"/>
              </a:defRPr>
            </a:lvl3pPr>
            <a:lvl4pPr>
              <a:buClr>
                <a:srgbClr val="0070C0"/>
              </a:buClr>
              <a:defRPr sz="1600">
                <a:latin typeface="Arial" charset="0"/>
                <a:ea typeface="Arial" charset="0"/>
                <a:cs typeface="Arial" charset="0"/>
              </a:defRPr>
            </a:lvl4pPr>
            <a:lvl5pPr>
              <a:buClr>
                <a:srgbClr val="0070C0"/>
              </a:buClr>
              <a:defRPr sz="1600">
                <a:latin typeface="Arial" charset="0"/>
                <a:ea typeface="Arial" charset="0"/>
                <a:cs typeface="Arial"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DC38B632-C0C8-D84E-A4D5-C800E595BE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12170302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rial" charset="0"/>
                <a:ea typeface="Arial" charset="0"/>
                <a:cs typeface="Arial" charset="0"/>
              </a:defRPr>
            </a:lvl1pPr>
          </a:lstStyle>
          <a:p>
            <a:r>
              <a:rPr lang="en-US" dirty="0"/>
              <a:t>Click to edit Master title style</a:t>
            </a:r>
          </a:p>
        </p:txBody>
      </p:sp>
      <p:sp>
        <p:nvSpPr>
          <p:cNvPr id="3" name="Date Placeholder 2"/>
          <p:cNvSpPr>
            <a:spLocks noGrp="1"/>
          </p:cNvSpPr>
          <p:nvPr>
            <p:ph type="dt" sz="half" idx="10"/>
          </p:nvPr>
        </p:nvSpPr>
        <p:spPr>
          <a:xfrm>
            <a:off x="609600" y="6356376"/>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76"/>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76"/>
            <a:ext cx="2844800" cy="365125"/>
          </a:xfrm>
          <a:prstGeom prst="rect">
            <a:avLst/>
          </a:prstGeom>
        </p:spPr>
        <p:txBody>
          <a:bodyPr/>
          <a:lstStyle/>
          <a:p>
            <a:fld id="{DC332331-7E0C-4457-B43B-A7A576D8D1A0}" type="slidenum">
              <a:rPr lang="en-US" smtClean="0"/>
              <a:t>‹#›</a:t>
            </a:fld>
            <a:endParaRPr lang="en-US"/>
          </a:p>
        </p:txBody>
      </p:sp>
      <p:pic>
        <p:nvPicPr>
          <p:cNvPr id="6" name="Picture 5">
            <a:extLst>
              <a:ext uri="{FF2B5EF4-FFF2-40B4-BE49-F238E27FC236}">
                <a16:creationId xmlns:a16="http://schemas.microsoft.com/office/drawing/2014/main" id="{FF0109A4-3D1C-3F4F-8B68-D0A9E21EAB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3629737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D65B4-6F82-0542-B314-15D34D18E8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pic>
        <p:nvPicPr>
          <p:cNvPr id="6" name="Picture 5">
            <a:extLst>
              <a:ext uri="{FF2B5EF4-FFF2-40B4-BE49-F238E27FC236}">
                <a16:creationId xmlns:a16="http://schemas.microsoft.com/office/drawing/2014/main" id="{BF2B0672-68A5-8D4D-9F0F-A5B58111C2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48401"/>
            <a:ext cx="2904067" cy="478557"/>
          </a:xfrm>
          <a:prstGeom prst="rect">
            <a:avLst/>
          </a:prstGeom>
        </p:spPr>
      </p:pic>
    </p:spTree>
    <p:extLst>
      <p:ext uri="{BB962C8B-B14F-4D97-AF65-F5344CB8AC3E}">
        <p14:creationId xmlns:p14="http://schemas.microsoft.com/office/powerpoint/2010/main" val="25513209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7F58C3-7591-4443-82B9-C8526FC88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8000" y="101603"/>
            <a:ext cx="1473896" cy="242881"/>
          </a:xfrm>
          <a:prstGeom prst="rect">
            <a:avLst/>
          </a:prstGeom>
        </p:spPr>
      </p:pic>
    </p:spTree>
    <p:extLst>
      <p:ext uri="{BB962C8B-B14F-4D97-AF65-F5344CB8AC3E}">
        <p14:creationId xmlns:p14="http://schemas.microsoft.com/office/powerpoint/2010/main" val="20232774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7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7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8659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25"/>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6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516663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3834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6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8010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42395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ternal w/o Rul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E672CBA-1F15-4F34-9466-2A2663F0CC35}" type="slidenum">
              <a:rPr lang="en-US" smtClean="0"/>
              <a:pPr/>
              <a:t>‹#›</a:t>
            </a:fld>
            <a:endParaRPr lang="en-US"/>
          </a:p>
        </p:txBody>
      </p:sp>
      <p:sp>
        <p:nvSpPr>
          <p:cNvPr id="5" name="Title 1"/>
          <p:cNvSpPr>
            <a:spLocks noGrp="1"/>
          </p:cNvSpPr>
          <p:nvPr>
            <p:ph type="title"/>
          </p:nvPr>
        </p:nvSpPr>
        <p:spPr>
          <a:xfrm>
            <a:off x="609600" y="274639"/>
            <a:ext cx="11074400" cy="642867"/>
          </a:xfrm>
          <a:prstGeom prst="rect">
            <a:avLst/>
          </a:prstGeom>
        </p:spPr>
        <p:txBody>
          <a:bodyPr/>
          <a:lstStyle>
            <a:lvl1pPr algn="l">
              <a:defRPr sz="3600" b="1">
                <a:solidFill>
                  <a:srgbClr val="4963AE"/>
                </a:solidFill>
                <a:latin typeface="Arial" pitchFamily="34" charset="0"/>
                <a:cs typeface="Arial" pitchFamily="34" charset="0"/>
              </a:defRPr>
            </a:lvl1pPr>
          </a:lstStyle>
          <a:p>
            <a:r>
              <a:rPr lang="en-US" dirty="0"/>
              <a:t>Click to edit Master title style</a:t>
            </a:r>
          </a:p>
        </p:txBody>
      </p:sp>
      <p:sp>
        <p:nvSpPr>
          <p:cNvPr id="7" name="Content Placeholder 6"/>
          <p:cNvSpPr>
            <a:spLocks noGrp="1"/>
          </p:cNvSpPr>
          <p:nvPr>
            <p:ph sz="quarter" idx="12"/>
          </p:nvPr>
        </p:nvSpPr>
        <p:spPr>
          <a:xfrm>
            <a:off x="609600" y="976313"/>
            <a:ext cx="11074400" cy="5029200"/>
          </a:xfrm>
          <a:prstGeom prst="rect">
            <a:avLst/>
          </a:prstGeom>
        </p:spPr>
        <p:txBody>
          <a:bodyPr/>
          <a:lstStyle>
            <a:lvl1pPr>
              <a:lnSpc>
                <a:spcPct val="125000"/>
              </a:lnSpc>
              <a:spcBef>
                <a:spcPts val="0"/>
              </a:spcBef>
              <a:spcAft>
                <a:spcPts val="1000"/>
              </a:spcAft>
              <a:buClr>
                <a:srgbClr val="4963AE"/>
              </a:buClr>
              <a:buSzPct val="135000"/>
              <a:defRPr sz="2400">
                <a:latin typeface="Arial" pitchFamily="34" charset="0"/>
                <a:cs typeface="Arial" pitchFamily="34" charset="0"/>
              </a:defRPr>
            </a:lvl1pPr>
            <a:lvl2pPr marL="742950" indent="-285750">
              <a:lnSpc>
                <a:spcPct val="125000"/>
              </a:lnSpc>
              <a:spcBef>
                <a:spcPts val="0"/>
              </a:spcBef>
              <a:spcAft>
                <a:spcPts val="1000"/>
              </a:spcAft>
              <a:buClr>
                <a:srgbClr val="4963AE"/>
              </a:buClr>
              <a:buSzPct val="135000"/>
              <a:buFont typeface="Courier New" pitchFamily="49" charset="0"/>
              <a:buChar char="o"/>
              <a:defRPr sz="1600">
                <a:latin typeface="Arial" pitchFamily="34" charset="0"/>
                <a:cs typeface="Arial" pitchFamily="34" charset="0"/>
              </a:defRPr>
            </a:lvl2pPr>
            <a:lvl3pPr>
              <a:lnSpc>
                <a:spcPct val="125000"/>
              </a:lnSpc>
              <a:spcBef>
                <a:spcPts val="0"/>
              </a:spcBef>
              <a:spcAft>
                <a:spcPts val="1000"/>
              </a:spcAft>
              <a:buClr>
                <a:srgbClr val="4963AE"/>
              </a:buClr>
              <a:buSzPct val="135000"/>
              <a:defRPr sz="1600">
                <a:latin typeface="Arial" pitchFamily="34" charset="0"/>
                <a:cs typeface="Arial" pitchFamily="34" charset="0"/>
              </a:defRPr>
            </a:lvl3pPr>
            <a:lvl4pPr>
              <a:lnSpc>
                <a:spcPct val="125000"/>
              </a:lnSpc>
              <a:spcBef>
                <a:spcPts val="0"/>
              </a:spcBef>
              <a:spcAft>
                <a:spcPts val="1000"/>
              </a:spcAft>
              <a:buClr>
                <a:srgbClr val="4963AE"/>
              </a:buClr>
              <a:buSzPct val="135000"/>
              <a:defRPr sz="1600">
                <a:latin typeface="Arial" pitchFamily="34" charset="0"/>
                <a:cs typeface="Arial" pitchFamily="34" charset="0"/>
              </a:defRPr>
            </a:lvl4pPr>
            <a:lvl5pPr>
              <a:lnSpc>
                <a:spcPct val="125000"/>
              </a:lnSpc>
              <a:spcBef>
                <a:spcPts val="0"/>
              </a:spcBef>
              <a:spcAft>
                <a:spcPts val="1000"/>
              </a:spcAft>
              <a:buClr>
                <a:srgbClr val="4963AE"/>
              </a:buClr>
              <a:buSzPct val="135000"/>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2"/>
          <p:cNvSpPr>
            <a:spLocks noGrp="1"/>
          </p:cNvSpPr>
          <p:nvPr>
            <p:ph type="ftr" sz="quarter" idx="3"/>
          </p:nvPr>
        </p:nvSpPr>
        <p:spPr>
          <a:xfrm>
            <a:off x="1134387" y="6356351"/>
            <a:ext cx="6892013"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0362300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4187" y="688952"/>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555746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5" name="Picture 14">
            <a:extLst>
              <a:ext uri="{FF2B5EF4-FFF2-40B4-BE49-F238E27FC236}">
                <a16:creationId xmlns:a16="http://schemas.microsoft.com/office/drawing/2014/main" id="{09682177-DEA6-4CC1-91B7-4D1A9C2C16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760" y="6066237"/>
            <a:ext cx="3763627" cy="580226"/>
          </a:xfrm>
          <a:prstGeom prst="rect">
            <a:avLst/>
          </a:prstGeom>
          <a:ln w="76200">
            <a:noFill/>
          </a:ln>
        </p:spPr>
      </p:pic>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50137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38971" y="1853680"/>
            <a:ext cx="10114058" cy="1830453"/>
          </a:xfrm>
        </p:spPr>
        <p:txBody>
          <a:bodyPr anchor="b">
            <a:noAutofit/>
          </a:bodyPr>
          <a:lstStyle>
            <a:lvl1pPr algn="ctr">
              <a:defRPr sz="6000" b="1">
                <a:solidFill>
                  <a:schemeClr val="accent6"/>
                </a:solidFill>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BBE954B2-72F5-454F-90AB-EF70B9400CD1}"/>
              </a:ext>
            </a:extLst>
          </p:cNvPr>
          <p:cNvSpPr>
            <a:spLocks noGrp="1"/>
          </p:cNvSpPr>
          <p:nvPr>
            <p:ph type="subTitle" idx="1"/>
          </p:nvPr>
        </p:nvSpPr>
        <p:spPr>
          <a:xfrm>
            <a:off x="1038971" y="3825973"/>
            <a:ext cx="10114058"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6" name="Rectangle 15">
            <a:extLst>
              <a:ext uri="{FF2B5EF4-FFF2-40B4-BE49-F238E27FC236}">
                <a16:creationId xmlns:a16="http://schemas.microsoft.com/office/drawing/2014/main" id="{DD9E23EF-3602-42EA-8439-C3640B2E8CBA}"/>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106983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2C6C-B9F2-4054-A063-D7951589B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095CD4-29E3-40F9-9F26-683A43B632C0}"/>
              </a:ext>
            </a:extLst>
          </p:cNvPr>
          <p:cNvSpPr>
            <a:spLocks noGrp="1"/>
          </p:cNvSpPr>
          <p:nvPr>
            <p:ph idx="1"/>
          </p:nvPr>
        </p:nvSpPr>
        <p:spPr>
          <a:xfrm>
            <a:off x="838200" y="1825625"/>
            <a:ext cx="10515600" cy="4137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4D0B8682-79B2-4D95-A726-3E52A99370FE}"/>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789F8BC-EB1D-49D5-A945-E2BA2A76C1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12174105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61E7-3BB4-47E5-899F-95508ED89A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22AE-7E52-435B-B087-F2157CF47946}"/>
              </a:ext>
            </a:extLst>
          </p:cNvPr>
          <p:cNvSpPr>
            <a:spLocks noGrp="1"/>
          </p:cNvSpPr>
          <p:nvPr>
            <p:ph sz="half" idx="1"/>
          </p:nvPr>
        </p:nvSpPr>
        <p:spPr>
          <a:xfrm>
            <a:off x="838200" y="1825625"/>
            <a:ext cx="5181600" cy="417470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5DE05B-86E9-4086-B251-BC0F05FA5008}"/>
              </a:ext>
            </a:extLst>
          </p:cNvPr>
          <p:cNvSpPr>
            <a:spLocks noGrp="1"/>
          </p:cNvSpPr>
          <p:nvPr>
            <p:ph sz="half" idx="2"/>
          </p:nvPr>
        </p:nvSpPr>
        <p:spPr>
          <a:xfrm>
            <a:off x="6172200" y="1825625"/>
            <a:ext cx="5181600" cy="41747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BFA0F8-FC41-4BED-BA42-19A81813DA26}"/>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6" name="Footer Placeholder 5">
            <a:extLst>
              <a:ext uri="{FF2B5EF4-FFF2-40B4-BE49-F238E27FC236}">
                <a16:creationId xmlns:a16="http://schemas.microsoft.com/office/drawing/2014/main" id="{F9B63058-F6E3-4250-AD2F-801E277B5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BFBBA-D6F9-48A3-ABFB-B53597786619}"/>
              </a:ext>
            </a:extLst>
          </p:cNvPr>
          <p:cNvSpPr>
            <a:spLocks noGrp="1"/>
          </p:cNvSpPr>
          <p:nvPr>
            <p:ph type="sldNum" sz="quarter" idx="12"/>
          </p:nvPr>
        </p:nvSpPr>
        <p:spPr/>
        <p:txBody>
          <a:bodyPr/>
          <a:lstStyle/>
          <a:p>
            <a:fld id="{29B265A9-FC78-43A3-8AB4-BFB1BBE89465}" type="slidenum">
              <a:rPr lang="en-US" smtClean="0"/>
              <a:t>‹#›</a:t>
            </a:fld>
            <a:endParaRPr lang="en-US"/>
          </a:p>
        </p:txBody>
      </p:sp>
      <p:sp>
        <p:nvSpPr>
          <p:cNvPr id="11" name="Rectangle 10">
            <a:extLst>
              <a:ext uri="{FF2B5EF4-FFF2-40B4-BE49-F238E27FC236}">
                <a16:creationId xmlns:a16="http://schemas.microsoft.com/office/drawing/2014/main" id="{FC26DC41-B1B6-45FF-AA15-EE95A405D35D}"/>
              </a:ext>
            </a:extLst>
          </p:cNvPr>
          <p:cNvSpPr/>
          <p:nvPr userDrawn="1"/>
        </p:nvSpPr>
        <p:spPr>
          <a:xfrm rot="5400000" flipV="1">
            <a:off x="-84042" y="962890"/>
            <a:ext cx="1395167" cy="6043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600ECC-A1F6-4636-83B0-ECA83845B1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323" y="6194107"/>
            <a:ext cx="2752332" cy="424318"/>
          </a:xfrm>
          <a:prstGeom prst="rect">
            <a:avLst/>
          </a:prstGeom>
          <a:ln w="127000">
            <a:solidFill>
              <a:schemeClr val="bg1"/>
            </a:solidFill>
          </a:ln>
        </p:spPr>
      </p:pic>
    </p:spTree>
    <p:extLst>
      <p:ext uri="{BB962C8B-B14F-4D97-AF65-F5344CB8AC3E}">
        <p14:creationId xmlns:p14="http://schemas.microsoft.com/office/powerpoint/2010/main" val="1611391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992B-C285-4C41-9E03-4B62C0081E3E}"/>
              </a:ext>
            </a:extLst>
          </p:cNvPr>
          <p:cNvSpPr>
            <a:spLocks noGrp="1"/>
          </p:cNvSpPr>
          <p:nvPr>
            <p:ph type="ctrTitle"/>
          </p:nvPr>
        </p:nvSpPr>
        <p:spPr>
          <a:xfrm>
            <a:off x="1050898" y="1482281"/>
            <a:ext cx="10114058" cy="837566"/>
          </a:xfrm>
        </p:spPr>
        <p:txBody>
          <a:bodyPr anchor="b">
            <a:normAutofit/>
          </a:bodyPr>
          <a:lstStyle>
            <a:lvl1pPr algn="ctr">
              <a:defRPr sz="6000" b="0">
                <a:solidFill>
                  <a:schemeClr val="tx1">
                    <a:lumMod val="95000"/>
                    <a:lumOff val="5000"/>
                  </a:schemeClr>
                </a:solidFill>
                <a:latin typeface="+mj-lt"/>
              </a:defRPr>
            </a:lvl1pPr>
          </a:lstStyle>
          <a:p>
            <a:endParaRPr lang="en-US" dirty="0"/>
          </a:p>
        </p:txBody>
      </p:sp>
      <p:sp>
        <p:nvSpPr>
          <p:cNvPr id="4" name="Date Placeholder 3">
            <a:extLst>
              <a:ext uri="{FF2B5EF4-FFF2-40B4-BE49-F238E27FC236}">
                <a16:creationId xmlns:a16="http://schemas.microsoft.com/office/drawing/2014/main" id="{3DD7B4A5-B4BA-4B1F-917E-C242B34C2DC4}"/>
              </a:ext>
            </a:extLst>
          </p:cNvPr>
          <p:cNvSpPr>
            <a:spLocks noGrp="1"/>
          </p:cNvSpPr>
          <p:nvPr>
            <p:ph type="dt" sz="half" idx="10"/>
          </p:nvPr>
        </p:nvSpPr>
        <p:spPr/>
        <p:txBody>
          <a:body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A7EDAF78-F3AC-4301-AEE3-61AC99BFF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BDA4F9-8DCB-4FDB-AD03-661B12DD9C7B}"/>
              </a:ext>
            </a:extLst>
          </p:cNvPr>
          <p:cNvSpPr>
            <a:spLocks noGrp="1"/>
          </p:cNvSpPr>
          <p:nvPr>
            <p:ph type="sldNum" sz="quarter" idx="12"/>
          </p:nvPr>
        </p:nvSpPr>
        <p:spPr/>
        <p:txBody>
          <a:bodyPr/>
          <a:lstStyle/>
          <a:p>
            <a:fld id="{29B265A9-FC78-43A3-8AB4-BFB1BBE89465}" type="slidenum">
              <a:rPr lang="en-US" smtClean="0"/>
              <a:t>‹#›</a:t>
            </a:fld>
            <a:endParaRPr lang="en-US"/>
          </a:p>
        </p:txBody>
      </p:sp>
      <p:pic>
        <p:nvPicPr>
          <p:cNvPr id="10" name="Picture 9">
            <a:extLst>
              <a:ext uri="{FF2B5EF4-FFF2-40B4-BE49-F238E27FC236}">
                <a16:creationId xmlns:a16="http://schemas.microsoft.com/office/drawing/2014/main" id="{EA70F524-B236-4B33-B68E-D96504BB3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26113" y="556919"/>
            <a:ext cx="3763627" cy="580226"/>
          </a:xfrm>
          <a:prstGeom prst="rect">
            <a:avLst/>
          </a:prstGeom>
          <a:ln w="76200">
            <a:noFill/>
          </a:ln>
        </p:spPr>
      </p:pic>
      <p:sp>
        <p:nvSpPr>
          <p:cNvPr id="8" name="Rectangle 7">
            <a:extLst>
              <a:ext uri="{FF2B5EF4-FFF2-40B4-BE49-F238E27FC236}">
                <a16:creationId xmlns:a16="http://schemas.microsoft.com/office/drawing/2014/main" id="{E15F7503-7CBA-43FA-9627-51D6C40B25D2}"/>
              </a:ext>
            </a:extLst>
          </p:cNvPr>
          <p:cNvSpPr/>
          <p:nvPr userDrawn="1"/>
        </p:nvSpPr>
        <p:spPr>
          <a:xfrm rot="5400000" flipH="1">
            <a:off x="6048292" y="-6064194"/>
            <a:ext cx="119270" cy="122476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F56DAD94-69BF-4DEE-BA54-7A81CC8DC9ED}"/>
              </a:ext>
            </a:extLst>
          </p:cNvPr>
          <p:cNvCxnSpPr/>
          <p:nvPr userDrawn="1"/>
        </p:nvCxnSpPr>
        <p:spPr>
          <a:xfrm>
            <a:off x="838200" y="2366278"/>
            <a:ext cx="10515601"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3"/>
          </p:nvPr>
        </p:nvSpPr>
        <p:spPr>
          <a:xfrm>
            <a:off x="1467642" y="2948350"/>
            <a:ext cx="9256713" cy="3208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1316374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74654-4914-3542-BBAF-EC5636A74255}"/>
              </a:ext>
            </a:extLst>
          </p:cNvPr>
          <p:cNvSpPr>
            <a:spLocks noGrp="1"/>
          </p:cNvSpPr>
          <p:nvPr>
            <p:ph type="title" hasCustomPrompt="1"/>
          </p:nvPr>
        </p:nvSpPr>
        <p:spPr>
          <a:xfrm>
            <a:off x="562155" y="388275"/>
            <a:ext cx="11060575" cy="954388"/>
          </a:xfrm>
          <a:prstGeom prst="rect">
            <a:avLst/>
          </a:prstGeom>
        </p:spPr>
        <p:txBody>
          <a:bodyPr anchor="ctr"/>
          <a:lstStyle>
            <a:lvl1pPr>
              <a:defRPr sz="3600" b="1" i="0">
                <a:solidFill>
                  <a:srgbClr val="0D345B"/>
                </a:solidFill>
                <a:latin typeface="Calibri" panose="020F0502020204030204" pitchFamily="34" charset="0"/>
                <a:cs typeface="Calibri" panose="020F0502020204030204" pitchFamily="34" charset="0"/>
              </a:defRPr>
            </a:lvl1pPr>
          </a:lstStyle>
          <a:p>
            <a:r>
              <a:rPr lang="en-US"/>
              <a:t>Slide title goes here</a:t>
            </a:r>
          </a:p>
        </p:txBody>
      </p:sp>
      <p:sp>
        <p:nvSpPr>
          <p:cNvPr id="4" name="Text Placeholder 3">
            <a:extLst>
              <a:ext uri="{FF2B5EF4-FFF2-40B4-BE49-F238E27FC236}">
                <a16:creationId xmlns:a16="http://schemas.microsoft.com/office/drawing/2014/main" id="{12F37B1A-2547-BD4E-A3F4-F9266EECF830}"/>
              </a:ext>
            </a:extLst>
          </p:cNvPr>
          <p:cNvSpPr>
            <a:spLocks noGrp="1"/>
          </p:cNvSpPr>
          <p:nvPr>
            <p:ph type="body" sz="quarter" idx="10" hasCustomPrompt="1"/>
          </p:nvPr>
        </p:nvSpPr>
        <p:spPr>
          <a:xfrm>
            <a:off x="569270" y="1608138"/>
            <a:ext cx="11053460" cy="4364037"/>
          </a:xfrm>
          <a:prstGeom prst="rect">
            <a:avLst/>
          </a:prstGeom>
        </p:spPr>
        <p:txBody>
          <a:bodyPr/>
          <a:lstStyle>
            <a:lvl1pPr marL="0" indent="0">
              <a:lnSpc>
                <a:spcPct val="100000"/>
              </a:lnSpc>
              <a:spcBef>
                <a:spcPts val="0"/>
              </a:spcBef>
              <a:buNone/>
              <a:defRPr sz="2400" b="0" i="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b="0" i="0">
                <a:latin typeface="Calibri Light" panose="020F0302020204030204" pitchFamily="34" charset="0"/>
                <a:cs typeface="Calibri Light" panose="020F0302020204030204" pitchFamily="34" charset="0"/>
              </a:defRPr>
            </a:lvl2pPr>
            <a:lvl3pPr marL="914400" indent="0">
              <a:buNone/>
              <a:defRPr b="0" i="0">
                <a:latin typeface="Calibri Light" panose="020F0302020204030204" pitchFamily="34" charset="0"/>
                <a:cs typeface="Calibri Light" panose="020F0302020204030204" pitchFamily="34" charset="0"/>
              </a:defRPr>
            </a:lvl3pPr>
            <a:lvl4pPr marL="1371600" indent="0">
              <a:buNone/>
              <a:defRPr b="0" i="0">
                <a:latin typeface="Calibri Light" panose="020F0302020204030204" pitchFamily="34" charset="0"/>
                <a:cs typeface="Calibri Light" panose="020F0302020204030204" pitchFamily="34" charset="0"/>
              </a:defRPr>
            </a:lvl4pPr>
            <a:lvl5pPr marL="1828800" indent="0">
              <a:buNone/>
              <a:defRPr b="0" i="0">
                <a:latin typeface="Calibri Light" panose="020F0302020204030204" pitchFamily="34" charset="0"/>
                <a:cs typeface="Calibri Light" panose="020F0302020204030204" pitchFamily="34" charset="0"/>
              </a:defRPr>
            </a:lvl5pPr>
          </a:lstStyle>
          <a:p>
            <a:pPr lvl="0"/>
            <a:r>
              <a:rPr lang="en-US"/>
              <a:t>Content goes here</a:t>
            </a:r>
          </a:p>
        </p:txBody>
      </p:sp>
    </p:spTree>
    <p:extLst>
      <p:ext uri="{BB962C8B-B14F-4D97-AF65-F5344CB8AC3E}">
        <p14:creationId xmlns:p14="http://schemas.microsoft.com/office/powerpoint/2010/main" val="288221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16" name="Shape 16"/>
          <p:cNvSpPr>
            <a:spLocks noGrp="1"/>
          </p:cNvSpPr>
          <p:nvPr>
            <p:ph type="title"/>
          </p:nvPr>
        </p:nvSpPr>
        <p:spPr>
          <a:xfrm>
            <a:off x="963084" y="4406901"/>
            <a:ext cx="10363201" cy="1362075"/>
          </a:xfrm>
          <a:prstGeom prst="rect">
            <a:avLst/>
          </a:prstGeom>
        </p:spPr>
        <p:txBody>
          <a:bodyPr lIns="45719" tIns="45719" rIns="45719" bIns="45719" anchor="t"/>
          <a:lstStyle>
            <a:lvl1pPr algn="l" defTabSz="457200">
              <a:defRPr sz="4000" cap="all">
                <a:solidFill>
                  <a:srgbClr val="000000"/>
                </a:solidFill>
              </a:defRPr>
            </a:lvl1pPr>
          </a:lstStyle>
          <a:p>
            <a:pPr lvl="0">
              <a:defRPr sz="1800" b="0" cap="none"/>
            </a:pPr>
            <a:r>
              <a:rPr sz="4000" b="1" cap="all"/>
              <a:t>Title Text</a:t>
            </a:r>
          </a:p>
        </p:txBody>
      </p:sp>
      <p:sp>
        <p:nvSpPr>
          <p:cNvPr id="17" name="Shape 17"/>
          <p:cNvSpPr>
            <a:spLocks noGrp="1"/>
          </p:cNvSpPr>
          <p:nvPr>
            <p:ph type="body" idx="1"/>
          </p:nvPr>
        </p:nvSpPr>
        <p:spPr>
          <a:xfrm>
            <a:off x="963084" y="2906713"/>
            <a:ext cx="10363201" cy="1500188"/>
          </a:xfrm>
          <a:prstGeom prst="rect">
            <a:avLst/>
          </a:prstGeom>
        </p:spPr>
        <p:txBody>
          <a:bodyPr lIns="45719" tIns="45719" rIns="45719" bIns="45719" anchor="b"/>
          <a:lstStyle>
            <a:lvl1pPr marL="0" indent="0" defTabSz="457200">
              <a:spcBef>
                <a:spcPts val="400"/>
              </a:spcBef>
              <a:buSzTx/>
              <a:buFontTx/>
              <a:buNone/>
              <a:defRPr sz="2000">
                <a:solidFill>
                  <a:srgbClr val="888888"/>
                </a:solidFill>
              </a:defRPr>
            </a:lvl1pPr>
            <a:lvl2pPr marL="0" indent="457200" defTabSz="457200">
              <a:spcBef>
                <a:spcPts val="400"/>
              </a:spcBef>
              <a:buSzTx/>
              <a:buFontTx/>
              <a:buNone/>
              <a:defRPr sz="2000">
                <a:solidFill>
                  <a:srgbClr val="888888"/>
                </a:solidFill>
              </a:defRPr>
            </a:lvl2pPr>
            <a:lvl3pPr marL="0" indent="914400" defTabSz="457200">
              <a:spcBef>
                <a:spcPts val="400"/>
              </a:spcBef>
              <a:buSzTx/>
              <a:buFontTx/>
              <a:buNone/>
              <a:defRPr sz="2000">
                <a:solidFill>
                  <a:srgbClr val="888888"/>
                </a:solidFill>
              </a:defRPr>
            </a:lvl3pPr>
            <a:lvl4pPr marL="0" indent="1371600" defTabSz="457200">
              <a:spcBef>
                <a:spcPts val="400"/>
              </a:spcBef>
              <a:buSzTx/>
              <a:buFontTx/>
              <a:buNone/>
              <a:defRPr sz="2000">
                <a:solidFill>
                  <a:srgbClr val="888888"/>
                </a:solidFill>
              </a:defRPr>
            </a:lvl4pPr>
            <a:lvl5pPr marL="0" indent="1828800" defTabSz="4572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8" name="Shape 18"/>
          <p:cNvSpPr>
            <a:spLocks noGrp="1"/>
          </p:cNvSpPr>
          <p:nvPr>
            <p:ph type="sldNum" sz="quarter" idx="2"/>
          </p:nvPr>
        </p:nvSpPr>
        <p:spPr>
          <a:xfrm>
            <a:off x="8737600" y="6400415"/>
            <a:ext cx="2844800" cy="276997"/>
          </a:xfrm>
          <a:prstGeom prst="rect">
            <a:avLst/>
          </a:prstGeom>
        </p:spPr>
        <p:txBody>
          <a:bodyPr lIns="45719" tIns="45719" rIns="45719" bIns="45719"/>
          <a:lstStyle>
            <a:lvl1pPr defTabSz="457200"/>
          </a:lstStyle>
          <a:p>
            <a:fld id="{86CB4B4D-7CA3-9044-876B-883B54F8677D}" type="slidenum">
              <a:rPr/>
              <a:pPr/>
              <a:t>‹#›</a:t>
            </a:fld>
            <a:endParaRPr/>
          </a:p>
        </p:txBody>
      </p:sp>
    </p:spTree>
    <p:extLst>
      <p:ext uri="{BB962C8B-B14F-4D97-AF65-F5344CB8AC3E}">
        <p14:creationId xmlns:p14="http://schemas.microsoft.com/office/powerpoint/2010/main" val="190757100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slideLayout" Target="../slideLayouts/slideLayout47.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50" Type="http://schemas.openxmlformats.org/officeDocument/2006/relationships/slideLayout" Target="../slideLayouts/slideLayout58.xml"/><Relationship Id="rId55" Type="http://schemas.openxmlformats.org/officeDocument/2006/relationships/slideLayout" Target="../slideLayouts/slideLayout63.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8" Type="http://schemas.openxmlformats.org/officeDocument/2006/relationships/slideLayout" Target="../slideLayouts/slideLayout16.xml"/><Relationship Id="rId51" Type="http://schemas.openxmlformats.org/officeDocument/2006/relationships/slideLayout" Target="../slideLayouts/slideLayout59.xml"/><Relationship Id="rId3"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7741C-C5E1-417F-BC73-E70788C8A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C208F6-FC7D-4812-91D1-757A74445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74C9D4-482C-4A91-81C7-042165CD4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FDF809C2-7843-4B79-9AB2-0B68E5B9A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A542E-0E53-4D2B-9ED0-5F76D54DA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65A9-FC78-43A3-8AB4-BFB1BBE89465}" type="slidenum">
              <a:rPr lang="en-US" smtClean="0"/>
              <a:t>‹#›</a:t>
            </a:fld>
            <a:endParaRPr lang="en-US"/>
          </a:p>
        </p:txBody>
      </p:sp>
    </p:spTree>
    <p:extLst>
      <p:ext uri="{BB962C8B-B14F-4D97-AF65-F5344CB8AC3E}">
        <p14:creationId xmlns:p14="http://schemas.microsoft.com/office/powerpoint/2010/main" val="274103444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0" r:id="rId4"/>
    <p:sldLayoutId id="2147483652" r:id="rId5"/>
    <p:sldLayoutId id="2147483658" r:id="rId6"/>
    <p:sldLayoutId id="2147483824" r:id="rId7"/>
    <p:sldLayoutId id="214748384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0"/>
            <a:ext cx="12208933" cy="990600"/>
          </a:xfrm>
          <a:prstGeom prst="rect">
            <a:avLst/>
          </a:prstGeom>
          <a:solidFill>
            <a:srgbClr val="051A2F"/>
          </a:solidFill>
          <a:ln w="12700">
            <a:miter lim="400000"/>
          </a:ln>
        </p:spPr>
        <p:txBody>
          <a:bodyPr lIns="0" tIns="0" rIns="0" bIns="0" anchor="ctr"/>
          <a:lstStyle/>
          <a:p>
            <a:pPr algn="ctr">
              <a:defRPr sz="2800">
                <a:solidFill>
                  <a:srgbClr val="FFFFFF"/>
                </a:solidFill>
                <a:latin typeface="Gill Sans Light"/>
                <a:ea typeface="Gill Sans Light"/>
                <a:cs typeface="Gill Sans Light"/>
                <a:sym typeface="Gill Sans Light"/>
              </a:defRPr>
            </a:pPr>
            <a:endParaRPr sz="2800" kern="0">
              <a:solidFill>
                <a:srgbClr val="FFFFFF"/>
              </a:solidFill>
              <a:latin typeface="Gill Sans Light"/>
              <a:ea typeface="Gill Sans Light"/>
              <a:cs typeface="Gill Sans Light"/>
              <a:sym typeface="Gill Sans Light"/>
            </a:endParaRPr>
          </a:p>
        </p:txBody>
      </p:sp>
      <p:sp>
        <p:nvSpPr>
          <p:cNvPr id="3" name="Shape 3"/>
          <p:cNvSpPr>
            <a:spLocks noGrp="1"/>
          </p:cNvSpPr>
          <p:nvPr>
            <p:ph type="body" idx="1"/>
          </p:nvPr>
        </p:nvSpPr>
        <p:spPr>
          <a:xfrm>
            <a:off x="609600" y="1350336"/>
            <a:ext cx="10972800" cy="550766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8737600" y="6446580"/>
            <a:ext cx="2844800" cy="184666"/>
          </a:xfrm>
          <a:prstGeom prst="rect">
            <a:avLst/>
          </a:prstGeom>
          <a:ln w="12700">
            <a:miter lim="400000"/>
          </a:ln>
        </p:spPr>
        <p:txBody>
          <a:bodyPr lIns="0" tIns="0" rIns="0" bIns="0" anchor="ctr">
            <a:spAutoFit/>
          </a:bodyPr>
          <a:lstStyle>
            <a:lvl1pPr algn="r" defTabSz="914400">
              <a:defRPr sz="1200">
                <a:solidFill>
                  <a:srgbClr val="888888"/>
                </a:solidFill>
              </a:defRPr>
            </a:lvl1pPr>
          </a:lstStyle>
          <a:p>
            <a:fld id="{86CB4B4D-7CA3-9044-876B-883B54F8677D}" type="slidenum">
              <a:rPr kern="0">
                <a:latin typeface="Calibri"/>
                <a:sym typeface="Calibri"/>
              </a:rPr>
              <a:pPr/>
              <a:t>‹#›</a:t>
            </a:fld>
            <a:endParaRPr kern="0">
              <a:latin typeface="Calibri"/>
              <a:sym typeface="Calibri"/>
            </a:endParaRPr>
          </a:p>
        </p:txBody>
      </p:sp>
      <p:sp>
        <p:nvSpPr>
          <p:cNvPr id="5" name="Shape 5"/>
          <p:cNvSpPr/>
          <p:nvPr/>
        </p:nvSpPr>
        <p:spPr>
          <a:xfrm>
            <a:off x="0" y="0"/>
            <a:ext cx="12208933" cy="990600"/>
          </a:xfrm>
          <a:prstGeom prst="rect">
            <a:avLst/>
          </a:prstGeom>
          <a:solidFill>
            <a:srgbClr val="051A2F"/>
          </a:solidFill>
          <a:ln w="12700">
            <a:miter lim="400000"/>
          </a:ln>
        </p:spPr>
        <p:txBody>
          <a:bodyPr lIns="0" tIns="0" rIns="0" bIns="0" anchor="ctr"/>
          <a:lstStyle/>
          <a:p>
            <a:pPr algn="ctr">
              <a:defRPr sz="2800">
                <a:solidFill>
                  <a:srgbClr val="FFFFFF"/>
                </a:solidFill>
                <a:latin typeface="Gill Sans Light"/>
                <a:ea typeface="Gill Sans Light"/>
                <a:cs typeface="Gill Sans Light"/>
                <a:sym typeface="Gill Sans Light"/>
              </a:defRPr>
            </a:pPr>
            <a:endParaRPr sz="2800" kern="0">
              <a:solidFill>
                <a:srgbClr val="FFFFFF"/>
              </a:solidFill>
              <a:latin typeface="Gill Sans Light"/>
              <a:ea typeface="Gill Sans Light"/>
              <a:cs typeface="Gill Sans Light"/>
              <a:sym typeface="Gill Sans Light"/>
            </a:endParaRPr>
          </a:p>
        </p:txBody>
      </p:sp>
      <p:sp>
        <p:nvSpPr>
          <p:cNvPr id="6" name="Shape 6"/>
          <p:cNvSpPr>
            <a:spLocks noGrp="1"/>
          </p:cNvSpPr>
          <p:nvPr>
            <p:ph type="title"/>
          </p:nvPr>
        </p:nvSpPr>
        <p:spPr>
          <a:xfrm>
            <a:off x="609600" y="-76200"/>
            <a:ext cx="10972800" cy="1143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b="0">
                <a:solidFill>
                  <a:srgbClr val="000000"/>
                </a:solidFill>
              </a:defRPr>
            </a:pPr>
            <a:r>
              <a:rPr sz="3600" b="1">
                <a:solidFill>
                  <a:srgbClr val="FFFFFF"/>
                </a:solidFill>
              </a:rPr>
              <a:t>Title Text</a:t>
            </a:r>
          </a:p>
        </p:txBody>
      </p:sp>
    </p:spTree>
    <p:extLst>
      <p:ext uri="{BB962C8B-B14F-4D97-AF65-F5344CB8AC3E}">
        <p14:creationId xmlns:p14="http://schemas.microsoft.com/office/powerpoint/2010/main" val="33481035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 id="2147483799" r:id="rId34"/>
    <p:sldLayoutId id="2147483800" r:id="rId35"/>
    <p:sldLayoutId id="2147483801" r:id="rId36"/>
    <p:sldLayoutId id="2147483802" r:id="rId37"/>
    <p:sldLayoutId id="2147483803" r:id="rId38"/>
    <p:sldLayoutId id="2147483804" r:id="rId39"/>
    <p:sldLayoutId id="2147483805" r:id="rId40"/>
    <p:sldLayoutId id="2147483806" r:id="rId41"/>
    <p:sldLayoutId id="2147483807" r:id="rId42"/>
    <p:sldLayoutId id="2147483808" r:id="rId43"/>
    <p:sldLayoutId id="2147483809" r:id="rId44"/>
    <p:sldLayoutId id="2147483810" r:id="rId45"/>
    <p:sldLayoutId id="2147483811" r:id="rId46"/>
    <p:sldLayoutId id="2147483812" r:id="rId47"/>
    <p:sldLayoutId id="2147483813" r:id="rId48"/>
    <p:sldLayoutId id="2147483814" r:id="rId49"/>
    <p:sldLayoutId id="2147483815" r:id="rId50"/>
    <p:sldLayoutId id="2147483816" r:id="rId51"/>
    <p:sldLayoutId id="2147483817" r:id="rId52"/>
    <p:sldLayoutId id="2147483818" r:id="rId53"/>
    <p:sldLayoutId id="2147483819" r:id="rId54"/>
    <p:sldLayoutId id="2147483820" r:id="rId55"/>
    <p:sldLayoutId id="2147483821" r:id="rId56"/>
    <p:sldLayoutId id="2147483822" r:id="rId57"/>
    <p:sldLayoutId id="2147483823" r:id="rId58"/>
  </p:sldLayoutIdLst>
  <p:transition spd="med"/>
  <p:txStyles>
    <p:titleStyle>
      <a:lvl1pPr algn="ctr">
        <a:defRPr sz="3600" b="1">
          <a:solidFill>
            <a:srgbClr val="FFFFFF"/>
          </a:solidFill>
          <a:latin typeface="Calibri"/>
          <a:ea typeface="Calibri"/>
          <a:cs typeface="Calibri"/>
          <a:sym typeface="Calibri"/>
        </a:defRPr>
      </a:lvl1pPr>
      <a:lvl2pPr algn="ctr">
        <a:defRPr sz="3600" b="1">
          <a:solidFill>
            <a:srgbClr val="FFFFFF"/>
          </a:solidFill>
          <a:latin typeface="Calibri"/>
          <a:ea typeface="Calibri"/>
          <a:cs typeface="Calibri"/>
          <a:sym typeface="Calibri"/>
        </a:defRPr>
      </a:lvl2pPr>
      <a:lvl3pPr algn="ctr">
        <a:defRPr sz="3600" b="1">
          <a:solidFill>
            <a:srgbClr val="FFFFFF"/>
          </a:solidFill>
          <a:latin typeface="Calibri"/>
          <a:ea typeface="Calibri"/>
          <a:cs typeface="Calibri"/>
          <a:sym typeface="Calibri"/>
        </a:defRPr>
      </a:lvl3pPr>
      <a:lvl4pPr algn="ctr">
        <a:defRPr sz="3600" b="1">
          <a:solidFill>
            <a:srgbClr val="FFFFFF"/>
          </a:solidFill>
          <a:latin typeface="Calibri"/>
          <a:ea typeface="Calibri"/>
          <a:cs typeface="Calibri"/>
          <a:sym typeface="Calibri"/>
        </a:defRPr>
      </a:lvl4pPr>
      <a:lvl5pPr algn="ctr">
        <a:defRPr sz="3600" b="1">
          <a:solidFill>
            <a:srgbClr val="FFFFFF"/>
          </a:solidFill>
          <a:latin typeface="Calibri"/>
          <a:ea typeface="Calibri"/>
          <a:cs typeface="Calibri"/>
          <a:sym typeface="Calibri"/>
        </a:defRPr>
      </a:lvl5pPr>
      <a:lvl6pPr algn="ctr">
        <a:defRPr sz="3600" b="1">
          <a:solidFill>
            <a:srgbClr val="FFFFFF"/>
          </a:solidFill>
          <a:latin typeface="Calibri"/>
          <a:ea typeface="Calibri"/>
          <a:cs typeface="Calibri"/>
          <a:sym typeface="Calibri"/>
        </a:defRPr>
      </a:lvl6pPr>
      <a:lvl7pPr algn="ctr">
        <a:defRPr sz="3600" b="1">
          <a:solidFill>
            <a:srgbClr val="FFFFFF"/>
          </a:solidFill>
          <a:latin typeface="Calibri"/>
          <a:ea typeface="Calibri"/>
          <a:cs typeface="Calibri"/>
          <a:sym typeface="Calibri"/>
        </a:defRPr>
      </a:lvl7pPr>
      <a:lvl8pPr algn="ctr">
        <a:defRPr sz="3600" b="1">
          <a:solidFill>
            <a:srgbClr val="FFFFFF"/>
          </a:solidFill>
          <a:latin typeface="Calibri"/>
          <a:ea typeface="Calibri"/>
          <a:cs typeface="Calibri"/>
          <a:sym typeface="Calibri"/>
        </a:defRPr>
      </a:lvl8pPr>
      <a:lvl9pPr algn="ctr">
        <a:defRPr sz="3600" b="1">
          <a:solidFill>
            <a:srgbClr val="FFFFFF"/>
          </a:solidFill>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A9E793D7-07DB-2241-B428-766DCF98582C}"/>
              </a:ext>
            </a:extLst>
          </p:cNvPr>
          <p:cNvSpPr/>
          <p:nvPr userDrawn="1"/>
        </p:nvSpPr>
        <p:spPr>
          <a:xfrm>
            <a:off x="0" y="6626424"/>
            <a:ext cx="12192000" cy="231577"/>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a:extLst>
              <a:ext uri="{FF2B5EF4-FFF2-40B4-BE49-F238E27FC236}">
                <a16:creationId xmlns:a16="http://schemas.microsoft.com/office/drawing/2014/main" id="{76A32990-ABFC-124D-AA07-5BD8ABFC9F62}"/>
              </a:ext>
            </a:extLst>
          </p:cNvPr>
          <p:cNvSpPr txBox="1"/>
          <p:nvPr userDrawn="1"/>
        </p:nvSpPr>
        <p:spPr>
          <a:xfrm>
            <a:off x="9570818" y="6629401"/>
            <a:ext cx="2621183" cy="276999"/>
          </a:xfrm>
          <a:prstGeom prst="rect">
            <a:avLst/>
          </a:prstGeom>
          <a:noFill/>
        </p:spPr>
        <p:txBody>
          <a:bodyPr wrap="square" rtlCol="0">
            <a:spAutoFit/>
          </a:bodyPr>
          <a:lstStyle/>
          <a:p>
            <a:r>
              <a:rPr lang="en-US" sz="1200" b="1"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rPr>
              <a:t>www.diversity.nih.gov</a:t>
            </a:r>
            <a:endParaRPr lang="en-US" sz="1200" dirty="0">
              <a:solidFill>
                <a:schemeClr val="bg1"/>
              </a:solidFill>
              <a:latin typeface="Microsoft YaHei" panose="020B0503020204020204" pitchFamily="34" charset="-122"/>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5664873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Lst>
  <p:hf sldNum="0" hdr="0" ftr="0" dt="0"/>
  <p:txStyles>
    <p:titleStyle>
      <a:lvl1pPr algn="ctr" defTabSz="914400" rtl="0" eaLnBrk="1" latinLnBrk="0" hangingPunct="1">
        <a:spcBef>
          <a:spcPct val="0"/>
        </a:spcBef>
        <a:buNone/>
        <a:defRPr sz="3200" b="1" kern="1200">
          <a:solidFill>
            <a:srgbClr val="000090"/>
          </a:solidFill>
          <a:latin typeface="Arial"/>
          <a:ea typeface="+mj-ea"/>
          <a:cs typeface="Arial"/>
        </a:defRPr>
      </a:lvl1pPr>
    </p:titleStyle>
    <p:bodyStyle>
      <a:lvl1pPr marL="342900" indent="-342900" algn="l" defTabSz="914400" rtl="0" eaLnBrk="1" latinLnBrk="0" hangingPunct="1">
        <a:spcBef>
          <a:spcPct val="20000"/>
        </a:spcBef>
        <a:buClr>
          <a:srgbClr val="000090"/>
        </a:buClr>
        <a:buFont typeface="Arial" panose="020B0604020202020204"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Clr>
          <a:srgbClr val="000090"/>
        </a:buClr>
        <a:buFont typeface="Arial" panose="020B0604020202020204"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7741C-C5E1-417F-BC73-E70788C8A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C208F6-FC7D-4812-91D1-757A744455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74C9D4-482C-4A91-81C7-042165CD4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CFEE6-D5CA-49FA-B4E7-B721CE941418}" type="datetimeFigureOut">
              <a:rPr lang="en-US" smtClean="0"/>
              <a:t>10/29/2021</a:t>
            </a:fld>
            <a:endParaRPr lang="en-US"/>
          </a:p>
        </p:txBody>
      </p:sp>
      <p:sp>
        <p:nvSpPr>
          <p:cNvPr id="5" name="Footer Placeholder 4">
            <a:extLst>
              <a:ext uri="{FF2B5EF4-FFF2-40B4-BE49-F238E27FC236}">
                <a16:creationId xmlns:a16="http://schemas.microsoft.com/office/drawing/2014/main" id="{FDF809C2-7843-4B79-9AB2-0B68E5B9A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5A542E-0E53-4D2B-9ED0-5F76D54DA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65A9-FC78-43A3-8AB4-BFB1BBE89465}" type="slidenum">
              <a:rPr lang="en-US" smtClean="0"/>
              <a:t>‹#›</a:t>
            </a:fld>
            <a:endParaRPr lang="en-US"/>
          </a:p>
        </p:txBody>
      </p:sp>
    </p:spTree>
    <p:extLst>
      <p:ext uri="{BB962C8B-B14F-4D97-AF65-F5344CB8AC3E}">
        <p14:creationId xmlns:p14="http://schemas.microsoft.com/office/powerpoint/2010/main" val="252320461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s://www.blacklistednews.com/article/62041/googles-ai-teaches-itself-chess-in-4-hours-then-convincingly-defeats.html" TargetMode="Externa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jpeg"/><Relationship Id="rId7" Type="http://schemas.openxmlformats.org/officeDocument/2006/relationships/hyperlink" Target="mailto:ericka.boone@nih.gov" TargetMode="External"/><Relationship Id="rId12" Type="http://schemas.openxmlformats.org/officeDocument/2006/relationships/image" Target="../media/image14.png"/><Relationship Id="rId2" Type="http://schemas.openxmlformats.org/officeDocument/2006/relationships/hyperlink" Target="mailto:kenneth.gibbs@nih.gov" TargetMode="Externa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hyperlink" Target="mailto:hillla@mail.nih.gov" TargetMode="External"/><Relationship Id="rId5" Type="http://schemas.openxmlformats.org/officeDocument/2006/relationships/image" Target="../media/image10.jpeg"/><Relationship Id="rId10" Type="http://schemas.openxmlformats.org/officeDocument/2006/relationships/image" Target="../media/image13.png"/><Relationship Id="rId4" Type="http://schemas.openxmlformats.org/officeDocument/2006/relationships/hyperlink" Target="mailto:charlene.lefauve@nih.gov" TargetMode="External"/><Relationship Id="rId9" Type="http://schemas.openxmlformats.org/officeDocument/2006/relationships/hyperlink" Target="mailto:marguerite.matthews@nih.gov"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researchtraining.nih.gov/" TargetMode="External"/><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rants.nih.gov/grants/guide/contacts/Diversity-Supp_contacts.html"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researchtraining.nih.gov/programs/career-development" TargetMode="External"/><Relationship Id="rId2" Type="http://schemas.openxmlformats.org/officeDocument/2006/relationships/hyperlink" Target="https://researchtraining.nih.gov/programs/fellowships" TargetMode="Externa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s://researchtraining.nih.gov/programs/career-development/K12" TargetMode="External"/><Relationship Id="rId2" Type="http://schemas.openxmlformats.org/officeDocument/2006/relationships/hyperlink" Target="https://researchtraining.nih.gov/programs/training-grants/t32" TargetMode="Externa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researchtraining.nih.gov/programs/other-training-related/R25"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reporter.nih.gov/advanced-search" TargetMode="External"/><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4.xml"/><Relationship Id="rId6" Type="http://schemas.openxmlformats.org/officeDocument/2006/relationships/hyperlink" Target="https://www.jasminekwasa.com/blog/fellowship-cheat-codes" TargetMode="External"/><Relationship Id="rId5" Type="http://schemas.openxmlformats.org/officeDocument/2006/relationships/image" Target="../media/image44.sv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guide/notice-files/NOT-OD-20-031.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nigms.nih.gov/training/careerdev/Pages/MOSAIC.aspx"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nigms.nih.gov/training/careerdev/Pages/MOSAIC.aspx" TargetMode="External"/><Relationship Id="rId3" Type="http://schemas.openxmlformats.org/officeDocument/2006/relationships/hyperlink" Target="https://grants.nih.gov/grants/guide/pa-files/PAR-21-271.html" TargetMode="External"/><Relationship Id="rId7"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hyperlink" Target="https://grants.nih.gov/grants/guide/pa-files/PAR-21-277.html" TargetMode="External"/><Relationship Id="rId5" Type="http://schemas.openxmlformats.org/officeDocument/2006/relationships/hyperlink" Target="https://grants.nih.gov/grants/guide/pa-files/PAR-21-273.html" TargetMode="External"/><Relationship Id="rId4" Type="http://schemas.openxmlformats.org/officeDocument/2006/relationships/hyperlink" Target="https://grants.nih.gov/grants/guide/pa-files/PAR-21-272.htm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nigms.nih.gov/training/careerdev/Pages/MOSAIC.aspx" TargetMode="External"/><Relationship Id="rId3" Type="http://schemas.openxmlformats.org/officeDocument/2006/relationships/hyperlink" Target="https://grants.nih.gov/grants/guide/pa-files/PAR-21-271.html" TargetMode="External"/><Relationship Id="rId7"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https://grants.nih.gov/grants/guide/pa-files/PAR-21-277.html" TargetMode="External"/><Relationship Id="rId5" Type="http://schemas.openxmlformats.org/officeDocument/2006/relationships/hyperlink" Target="https://grants.nih.gov/grants/guide/pa-files/PAR-21-273.html" TargetMode="External"/><Relationship Id="rId4" Type="http://schemas.openxmlformats.org/officeDocument/2006/relationships/hyperlink" Target="https://grants.nih.gov/grants/guide/pa-files/PAR-21-272.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nigms.nih.gov/training/careerdev/Pages/MOSAIC.aspx" TargetMode="External"/><Relationship Id="rId3" Type="http://schemas.openxmlformats.org/officeDocument/2006/relationships/hyperlink" Target="https://grants.nih.gov/grants/guide/pa-files/PAR-21-271.html" TargetMode="External"/><Relationship Id="rId7"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grants.nih.gov/grants/guide/pa-files/PAR-21-277.html" TargetMode="External"/><Relationship Id="rId5" Type="http://schemas.openxmlformats.org/officeDocument/2006/relationships/hyperlink" Target="https://grants.nih.gov/grants/guide/pa-files/PAR-21-273.html" TargetMode="External"/><Relationship Id="rId4" Type="http://schemas.openxmlformats.org/officeDocument/2006/relationships/hyperlink" Target="https://grants.nih.gov/grants/guide/pa-files/PAR-21-272.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48.png"/><Relationship Id="rId4" Type="http://schemas.openxmlformats.org/officeDocument/2006/relationships/hyperlink" Target="https://www.nigms.nih.gov/training/careerdev/Pages/mosaic-scholars.asp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policy/early-stage/index.htm"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nigms.nih.gov/about-nigms/who-we-are/overview"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nigms.nih.gov/research/mechanisms/mira/pages/default.aspx" TargetMode="External"/><Relationship Id="rId5" Type="http://schemas.openxmlformats.org/officeDocument/2006/relationships/hyperlink" Target="https://grants.nih.gov/grants/guide/pa-files/PAR-20-117.html" TargetMode="External"/><Relationship Id="rId4" Type="http://schemas.openxmlformats.org/officeDocument/2006/relationships/hyperlink" Target="https://grants.nih.gov/grants/guide/pa-files/PAR-19-367.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grants.nih.gov/grants/guide/pa-files/PAR-21-038.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s://grants.nih.gov/funding/katz-esi-r01.htm" TargetMode="External"/><Relationship Id="rId4" Type="http://schemas.openxmlformats.org/officeDocument/2006/relationships/hyperlink" Target="https://grants.nih.gov/grants/guide/pa-files/PAR-21-039.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53.png"/><Relationship Id="rId5" Type="http://schemas.openxmlformats.org/officeDocument/2006/relationships/diagramQuickStyle" Target="../diagrams/quickStyle2.xml"/><Relationship Id="rId10" Type="http://schemas.openxmlformats.org/officeDocument/2006/relationships/image" Target="../media/image52.png"/><Relationship Id="rId4" Type="http://schemas.openxmlformats.org/officeDocument/2006/relationships/diagramLayout" Target="../diagrams/layout2.xml"/><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6.xml"/><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hyperlink" Target="https://diversity.nih.gov/" TargetMode="External"/><Relationship Id="rId2" Type="http://schemas.openxmlformats.org/officeDocument/2006/relationships/notesSlide" Target="../notesSlides/notesSlide7.xml"/><Relationship Id="rId1" Type="http://schemas.openxmlformats.org/officeDocument/2006/relationships/slideLayout" Target="../slideLayouts/slideLayout67.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582BA-E4B3-4CE7-95BA-46AC606896E3}"/>
              </a:ext>
            </a:extLst>
          </p:cNvPr>
          <p:cNvSpPr>
            <a:spLocks noGrp="1"/>
          </p:cNvSpPr>
          <p:nvPr>
            <p:ph type="ctrTitle"/>
          </p:nvPr>
        </p:nvSpPr>
        <p:spPr>
          <a:xfrm>
            <a:off x="578211" y="527349"/>
            <a:ext cx="10340801" cy="2484264"/>
          </a:xfrm>
        </p:spPr>
        <p:txBody>
          <a:bodyPr/>
          <a:lstStyle/>
          <a:p>
            <a:pPr algn="l">
              <a:spcBef>
                <a:spcPts val="2400"/>
              </a:spcBef>
              <a:spcAft>
                <a:spcPts val="1800"/>
              </a:spcAft>
            </a:pPr>
            <a:r>
              <a:rPr lang="en-US" dirty="0">
                <a:solidFill>
                  <a:srgbClr val="1E548E"/>
                </a:solidFill>
              </a:rPr>
              <a:t>Scientific Workforce Diversity in Extramural Research</a:t>
            </a:r>
            <a:endParaRPr lang="en-US" b="0" i="1" dirty="0">
              <a:solidFill>
                <a:srgbClr val="70AD47"/>
              </a:solidFill>
            </a:endParaRPr>
          </a:p>
        </p:txBody>
      </p:sp>
      <p:grpSp>
        <p:nvGrpSpPr>
          <p:cNvPr id="5" name="Group 4" descr="Image showing the main clinical trial initiatives. " title="Clinical Trial Initiatives"/>
          <p:cNvGrpSpPr/>
          <p:nvPr/>
        </p:nvGrpSpPr>
        <p:grpSpPr>
          <a:xfrm>
            <a:off x="4862232" y="3108772"/>
            <a:ext cx="5918062" cy="3554847"/>
            <a:chOff x="335761" y="1540724"/>
            <a:chExt cx="5869691" cy="3807510"/>
          </a:xfrm>
        </p:grpSpPr>
        <p:sp>
          <p:nvSpPr>
            <p:cNvPr id="6" name="Hexagon 5"/>
            <p:cNvSpPr/>
            <p:nvPr/>
          </p:nvSpPr>
          <p:spPr>
            <a:xfrm>
              <a:off x="335761" y="2245418"/>
              <a:ext cx="1659667" cy="1477927"/>
            </a:xfrm>
            <a:prstGeom prst="hexagon">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Training</a:t>
              </a:r>
            </a:p>
          </p:txBody>
        </p:sp>
        <p:sp>
          <p:nvSpPr>
            <p:cNvPr id="7" name="Hexagon 6"/>
            <p:cNvSpPr/>
            <p:nvPr/>
          </p:nvSpPr>
          <p:spPr>
            <a:xfrm>
              <a:off x="1718189" y="3041463"/>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Mentorship</a:t>
              </a:r>
            </a:p>
          </p:txBody>
        </p:sp>
        <p:sp>
          <p:nvSpPr>
            <p:cNvPr id="8" name="Hexagon 7"/>
            <p:cNvSpPr/>
            <p:nvPr/>
          </p:nvSpPr>
          <p:spPr>
            <a:xfrm>
              <a:off x="4505789" y="3122717"/>
              <a:ext cx="1659667" cy="1477927"/>
            </a:xfrm>
            <a:prstGeom prst="hexagon">
              <a:avLst/>
            </a:prstGeom>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dirty="0"/>
                <a:t>Support</a:t>
              </a:r>
            </a:p>
          </p:txBody>
        </p:sp>
        <p:sp>
          <p:nvSpPr>
            <p:cNvPr id="9" name="Hexagon 8"/>
            <p:cNvSpPr/>
            <p:nvPr/>
          </p:nvSpPr>
          <p:spPr>
            <a:xfrm>
              <a:off x="4545785" y="1540724"/>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Transition</a:t>
              </a:r>
            </a:p>
          </p:txBody>
        </p:sp>
        <p:sp>
          <p:nvSpPr>
            <p:cNvPr id="10" name="Hexagon 9"/>
            <p:cNvSpPr/>
            <p:nvPr/>
          </p:nvSpPr>
          <p:spPr>
            <a:xfrm>
              <a:off x="3131987" y="2302499"/>
              <a:ext cx="1659667" cy="1477927"/>
            </a:xfrm>
            <a:prstGeom prst="hexagon">
              <a:avLst/>
            </a:prstGeom>
            <a:noFill/>
            <a:ln w="57150"/>
          </p:spPr>
          <p:style>
            <a:lnRef idx="2">
              <a:schemeClr val="accent5"/>
            </a:lnRef>
            <a:fillRef idx="1">
              <a:schemeClr val="lt1"/>
            </a:fillRef>
            <a:effectRef idx="0">
              <a:schemeClr val="accent5"/>
            </a:effectRef>
            <a:fontRef idx="minor">
              <a:schemeClr val="dk1"/>
            </a:fontRef>
          </p:style>
          <p:txBody>
            <a:bodyPr lIns="0" rIns="0" rtlCol="0" anchor="ctr"/>
            <a:lstStyle/>
            <a:p>
              <a:pPr algn="ctr"/>
              <a:r>
                <a:rPr lang="en-US" dirty="0"/>
                <a:t>Navigation</a:t>
              </a:r>
            </a:p>
          </p:txBody>
        </p:sp>
        <p:sp>
          <p:nvSpPr>
            <p:cNvPr id="11" name="Hexagon 10"/>
            <p:cNvSpPr/>
            <p:nvPr/>
          </p:nvSpPr>
          <p:spPr>
            <a:xfrm>
              <a:off x="3095125" y="3870307"/>
              <a:ext cx="1659667" cy="1477927"/>
            </a:xfrm>
            <a:prstGeom prst="hexagon">
              <a:avLst/>
            </a:prstGeom>
            <a:ln w="57150"/>
          </p:spPr>
          <p:style>
            <a:lnRef idx="2">
              <a:schemeClr val="accent1"/>
            </a:lnRef>
            <a:fillRef idx="1">
              <a:schemeClr val="lt1"/>
            </a:fillRef>
            <a:effectRef idx="0">
              <a:schemeClr val="accent1"/>
            </a:effectRef>
            <a:fontRef idx="minor">
              <a:schemeClr val="dk1"/>
            </a:fontRef>
          </p:style>
          <p:txBody>
            <a:bodyPr lIns="0" rIns="0" rtlCol="0" anchor="ctr"/>
            <a:lstStyle/>
            <a:p>
              <a:pPr algn="ctr"/>
              <a:r>
                <a:rPr lang="en-US" dirty="0"/>
                <a:t>Funding</a:t>
              </a:r>
            </a:p>
          </p:txBody>
        </p:sp>
      </p:grpSp>
    </p:spTree>
    <p:custDataLst>
      <p:tags r:id="rId1"/>
    </p:custDataLst>
    <p:extLst>
      <p:ext uri="{BB962C8B-B14F-4D97-AF65-F5344CB8AC3E}">
        <p14:creationId xmlns:p14="http://schemas.microsoft.com/office/powerpoint/2010/main" val="291407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F584C-81E6-6448-889E-1FCB46DB9F54}"/>
              </a:ext>
            </a:extLst>
          </p:cNvPr>
          <p:cNvSpPr>
            <a:spLocks noGrp="1"/>
          </p:cNvSpPr>
          <p:nvPr>
            <p:ph type="title"/>
          </p:nvPr>
        </p:nvSpPr>
        <p:spPr/>
        <p:txBody>
          <a:bodyPr/>
          <a:lstStyle/>
          <a:p>
            <a:r>
              <a:rPr lang="en-US" b="1" dirty="0"/>
              <a:t>NIH 101:  A Brief Primer (Who’s On 1</a:t>
            </a:r>
            <a:r>
              <a:rPr lang="en-US" b="1" baseline="30000" dirty="0"/>
              <a:t>st</a:t>
            </a:r>
            <a:r>
              <a:rPr lang="en-US" b="1" dirty="0"/>
              <a:t> ?)</a:t>
            </a:r>
          </a:p>
        </p:txBody>
      </p:sp>
      <p:pic>
        <p:nvPicPr>
          <p:cNvPr id="11" name="Picture 10">
            <a:extLst>
              <a:ext uri="{FF2B5EF4-FFF2-40B4-BE49-F238E27FC236}">
                <a16:creationId xmlns:a16="http://schemas.microsoft.com/office/drawing/2014/main" id="{D7459268-C419-1C41-8177-8A0251A92B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380" y="2439343"/>
            <a:ext cx="3683420" cy="2771225"/>
          </a:xfrm>
          <a:prstGeom prst="rect">
            <a:avLst/>
          </a:prstGeom>
        </p:spPr>
      </p:pic>
      <p:sp>
        <p:nvSpPr>
          <p:cNvPr id="8" name="Content Placeholder 6">
            <a:extLst>
              <a:ext uri="{FF2B5EF4-FFF2-40B4-BE49-F238E27FC236}">
                <a16:creationId xmlns:a16="http://schemas.microsoft.com/office/drawing/2014/main" id="{8E09FF85-FE2F-4CB7-8822-665BC5A4F450}"/>
              </a:ext>
            </a:extLst>
          </p:cNvPr>
          <p:cNvSpPr txBox="1">
            <a:spLocks/>
          </p:cNvSpPr>
          <p:nvPr/>
        </p:nvSpPr>
        <p:spPr>
          <a:xfrm>
            <a:off x="838200" y="1825625"/>
            <a:ext cx="6705600" cy="413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Why Diversity Matters to NIH </a:t>
            </a:r>
            <a:r>
              <a:rPr lang="en-US" dirty="0"/>
              <a:t>– </a:t>
            </a:r>
            <a:br>
              <a:rPr lang="en-US" dirty="0"/>
            </a:br>
            <a:r>
              <a:rPr lang="en-US" dirty="0"/>
              <a:t>Dr. Le Fauve</a:t>
            </a:r>
          </a:p>
          <a:p>
            <a:r>
              <a:rPr lang="en-US" b="1" dirty="0">
                <a:solidFill>
                  <a:srgbClr val="00B0F0"/>
                </a:solidFill>
              </a:rPr>
              <a:t>NIH 101: A Primer for ESI and 1</a:t>
            </a:r>
            <a:r>
              <a:rPr lang="en-US" b="1" baseline="30000" dirty="0">
                <a:solidFill>
                  <a:srgbClr val="00B0F0"/>
                </a:solidFill>
              </a:rPr>
              <a:t>st</a:t>
            </a:r>
            <a:r>
              <a:rPr lang="en-US" b="1" dirty="0">
                <a:solidFill>
                  <a:srgbClr val="00B0F0"/>
                </a:solidFill>
              </a:rPr>
              <a:t> Time Applicants </a:t>
            </a:r>
            <a:r>
              <a:rPr lang="en-US" dirty="0">
                <a:solidFill>
                  <a:srgbClr val="00B0F0"/>
                </a:solidFill>
              </a:rPr>
              <a:t>– Dr. Lauren Hill</a:t>
            </a:r>
          </a:p>
          <a:p>
            <a:r>
              <a:rPr lang="en-US" b="1" dirty="0"/>
              <a:t>Strategies to Support Your Research Training </a:t>
            </a:r>
            <a:r>
              <a:rPr lang="en-US" dirty="0"/>
              <a:t>– Dr. Marguerite Matthews</a:t>
            </a:r>
          </a:p>
          <a:p>
            <a:r>
              <a:rPr lang="en-US" b="1" dirty="0"/>
              <a:t>Career Stage Transitions </a:t>
            </a:r>
            <a:r>
              <a:rPr lang="en-US" dirty="0"/>
              <a:t>– Dr. Kenneth Gibbs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0688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9C0EC8-26CE-4FC3-9A4E-B98D3BD80FE0}"/>
              </a:ext>
            </a:extLst>
          </p:cNvPr>
          <p:cNvSpPr>
            <a:spLocks noGrp="1"/>
          </p:cNvSpPr>
          <p:nvPr>
            <p:ph type="body" sz="quarter" idx="10"/>
          </p:nvPr>
        </p:nvSpPr>
        <p:spPr>
          <a:xfrm>
            <a:off x="649288" y="2362200"/>
            <a:ext cx="11141075" cy="3810000"/>
          </a:xfrm>
        </p:spPr>
        <p:txBody>
          <a:bodyPr/>
          <a:lstStyle/>
          <a:p>
            <a:r>
              <a:rPr lang="en-US" altLang="en-US" sz="3200" dirty="0"/>
              <a:t>NIH Institutes and Centers (ICs)</a:t>
            </a:r>
          </a:p>
          <a:p>
            <a:r>
              <a:rPr lang="en-US" altLang="en-US" sz="3200" dirty="0"/>
              <a:t>Finding the right “scientific home” for your research</a:t>
            </a:r>
          </a:p>
          <a:p>
            <a:r>
              <a:rPr lang="en-US" altLang="en-US" sz="3200" dirty="0"/>
              <a:t>Working with NIH Program Officers (POs)</a:t>
            </a:r>
          </a:p>
          <a:p>
            <a:endParaRPr lang="en-US" dirty="0"/>
          </a:p>
          <a:p>
            <a:pPr marL="0" indent="0">
              <a:buNone/>
            </a:pPr>
            <a:endParaRPr lang="en-US" dirty="0"/>
          </a:p>
        </p:txBody>
      </p:sp>
      <p:sp>
        <p:nvSpPr>
          <p:cNvPr id="3" name="Title 2">
            <a:extLst>
              <a:ext uri="{FF2B5EF4-FFF2-40B4-BE49-F238E27FC236}">
                <a16:creationId xmlns:a16="http://schemas.microsoft.com/office/drawing/2014/main" id="{C87F2686-9E92-4A32-A995-36F93D33383F}"/>
              </a:ext>
            </a:extLst>
          </p:cNvPr>
          <p:cNvSpPr>
            <a:spLocks noGrp="1"/>
          </p:cNvSpPr>
          <p:nvPr>
            <p:ph type="title"/>
          </p:nvPr>
        </p:nvSpPr>
        <p:spPr/>
        <p:txBody>
          <a:bodyPr>
            <a:normAutofit/>
          </a:bodyPr>
          <a:lstStyle/>
          <a:p>
            <a:r>
              <a:rPr lang="en-US" sz="4400" b="1" dirty="0"/>
              <a:t>Presentation Overview</a:t>
            </a:r>
          </a:p>
        </p:txBody>
      </p:sp>
      <p:sp>
        <p:nvSpPr>
          <p:cNvPr id="4" name="Slide Number Placeholder 3">
            <a:extLst>
              <a:ext uri="{FF2B5EF4-FFF2-40B4-BE49-F238E27FC236}">
                <a16:creationId xmlns:a16="http://schemas.microsoft.com/office/drawing/2014/main" id="{B1BBEA24-9F69-4AA9-8AC5-E3A50690ADB0}"/>
              </a:ext>
            </a:extLst>
          </p:cNvPr>
          <p:cNvSpPr>
            <a:spLocks noGrp="1"/>
          </p:cNvSpPr>
          <p:nvPr>
            <p:ph type="sldNum" sz="quarter" idx="11"/>
          </p:nvPr>
        </p:nvSpPr>
        <p:spPr>
          <a:xfrm>
            <a:off x="242888" y="6408738"/>
            <a:ext cx="406400" cy="21431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46688D5D-5A53-4C18-A58E-42715FD2677C}" type="slidenum">
              <a:rPr lang="en-US" smtClean="0"/>
              <a:pPr>
                <a:defRPr/>
              </a:pPr>
              <a:t>11</a:t>
            </a:fld>
            <a:endParaRPr lang="en-US" dirty="0">
              <a:latin typeface="+mn-lt"/>
            </a:endParaRPr>
          </a:p>
        </p:txBody>
      </p:sp>
    </p:spTree>
    <p:extLst>
      <p:ext uri="{BB962C8B-B14F-4D97-AF65-F5344CB8AC3E}">
        <p14:creationId xmlns:p14="http://schemas.microsoft.com/office/powerpoint/2010/main" val="165514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E1DCD-7501-44CE-A2D5-6EB500B6F0FA}"/>
              </a:ext>
            </a:extLst>
          </p:cNvPr>
          <p:cNvSpPr>
            <a:spLocks noGrp="1"/>
          </p:cNvSpPr>
          <p:nvPr>
            <p:ph type="title"/>
          </p:nvPr>
        </p:nvSpPr>
        <p:spPr/>
        <p:txBody>
          <a:bodyPr>
            <a:normAutofit/>
          </a:bodyPr>
          <a:lstStyle/>
          <a:p>
            <a:r>
              <a:rPr lang="en-US" altLang="en-US" sz="4400" b="1" dirty="0"/>
              <a:t>NIH is composed of 27 Institutes and Centers (ICs)</a:t>
            </a:r>
            <a:endParaRPr lang="en-US" sz="4400" b="1" dirty="0"/>
          </a:p>
        </p:txBody>
      </p:sp>
      <p:sp>
        <p:nvSpPr>
          <p:cNvPr id="127" name="Slide Number Placeholder 3">
            <a:extLst>
              <a:ext uri="{FF2B5EF4-FFF2-40B4-BE49-F238E27FC236}">
                <a16:creationId xmlns:a16="http://schemas.microsoft.com/office/drawing/2014/main" id="{75BC2FBC-171E-44A1-BEA0-4A9A67234F68}"/>
              </a:ext>
            </a:extLst>
          </p:cNvPr>
          <p:cNvSpPr>
            <a:spLocks noGrp="1"/>
          </p:cNvSpPr>
          <p:nvPr>
            <p:ph type="sldNum" sz="quarter" idx="11"/>
          </p:nvPr>
        </p:nvSpPr>
        <p:spPr>
          <a:xfrm>
            <a:off x="242888" y="6408738"/>
            <a:ext cx="406400" cy="21431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46688D5D-5A53-4C18-A58E-42715FD2677C}" type="slidenum">
              <a:rPr lang="en-US" smtClean="0"/>
              <a:pPr>
                <a:defRPr/>
              </a:pPr>
              <a:t>12</a:t>
            </a:fld>
            <a:endParaRPr lang="en-US" dirty="0">
              <a:latin typeface="+mn-lt"/>
            </a:endParaRPr>
          </a:p>
        </p:txBody>
      </p:sp>
      <p:grpSp>
        <p:nvGrpSpPr>
          <p:cNvPr id="128" name="Group 122" descr="chart of all NIH Institutes, Centers and Offices">
            <a:extLst>
              <a:ext uri="{FF2B5EF4-FFF2-40B4-BE49-F238E27FC236}">
                <a16:creationId xmlns:a16="http://schemas.microsoft.com/office/drawing/2014/main" id="{07D138D3-7C41-45A6-98AC-F9AEA80861A8}"/>
              </a:ext>
            </a:extLst>
          </p:cNvPr>
          <p:cNvGrpSpPr>
            <a:grpSpLocks/>
          </p:cNvGrpSpPr>
          <p:nvPr/>
        </p:nvGrpSpPr>
        <p:grpSpPr bwMode="auto">
          <a:xfrm>
            <a:off x="986319" y="1252768"/>
            <a:ext cx="10804043" cy="5500688"/>
            <a:chOff x="165100" y="685800"/>
            <a:chExt cx="9365293" cy="5943600"/>
          </a:xfrm>
        </p:grpSpPr>
        <p:sp>
          <p:nvSpPr>
            <p:cNvPr id="129" name="Rectangle 2">
              <a:extLst>
                <a:ext uri="{FF2B5EF4-FFF2-40B4-BE49-F238E27FC236}">
                  <a16:creationId xmlns:a16="http://schemas.microsoft.com/office/drawing/2014/main" id="{BD9471BC-7215-485D-A209-F98B9B6A72E1}"/>
                </a:ext>
              </a:extLst>
            </p:cNvPr>
            <p:cNvSpPr>
              <a:spLocks noChangeArrowheads="1"/>
            </p:cNvSpPr>
            <p:nvPr/>
          </p:nvSpPr>
          <p:spPr bwMode="auto">
            <a:xfrm>
              <a:off x="3352800" y="685800"/>
              <a:ext cx="2387600" cy="711200"/>
            </a:xfrm>
            <a:prstGeom prst="rect">
              <a:avLst/>
            </a:prstGeom>
            <a:ln w="5715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b="1" dirty="0">
                  <a:solidFill>
                    <a:schemeClr val="accent1"/>
                  </a:solidFill>
                </a:rPr>
                <a:t>Office of the Director</a:t>
              </a:r>
            </a:p>
          </p:txBody>
        </p:sp>
        <p:sp>
          <p:nvSpPr>
            <p:cNvPr id="130" name="Line 3">
              <a:extLst>
                <a:ext uri="{FF2B5EF4-FFF2-40B4-BE49-F238E27FC236}">
                  <a16:creationId xmlns:a16="http://schemas.microsoft.com/office/drawing/2014/main" id="{5C3DB2DD-4D79-4A26-8581-8FAF310B459E}"/>
                </a:ext>
              </a:extLst>
            </p:cNvPr>
            <p:cNvSpPr>
              <a:spLocks noChangeShapeType="1"/>
            </p:cNvSpPr>
            <p:nvPr/>
          </p:nvSpPr>
          <p:spPr bwMode="auto">
            <a:xfrm>
              <a:off x="4572000" y="1409700"/>
              <a:ext cx="0" cy="12700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131" name="Line 4">
              <a:extLst>
                <a:ext uri="{FF2B5EF4-FFF2-40B4-BE49-F238E27FC236}">
                  <a16:creationId xmlns:a16="http://schemas.microsoft.com/office/drawing/2014/main" id="{2837A03E-65DA-4C48-8FFF-0BF60BAA32D9}"/>
                </a:ext>
              </a:extLst>
            </p:cNvPr>
            <p:cNvSpPr>
              <a:spLocks noChangeShapeType="1"/>
            </p:cNvSpPr>
            <p:nvPr/>
          </p:nvSpPr>
          <p:spPr bwMode="auto">
            <a:xfrm>
              <a:off x="4572000" y="1524000"/>
              <a:ext cx="0" cy="4292600"/>
            </a:xfrm>
            <a:prstGeom prst="line">
              <a:avLst/>
            </a:prstGeom>
            <a:noFill/>
            <a:ln w="3810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132" name="Freeform 5">
              <a:extLst>
                <a:ext uri="{FF2B5EF4-FFF2-40B4-BE49-F238E27FC236}">
                  <a16:creationId xmlns:a16="http://schemas.microsoft.com/office/drawing/2014/main" id="{B4051E7F-7D1A-45C3-924B-B86FA84C8565}"/>
                </a:ext>
              </a:extLst>
            </p:cNvPr>
            <p:cNvSpPr>
              <a:spLocks/>
            </p:cNvSpPr>
            <p:nvPr/>
          </p:nvSpPr>
          <p:spPr bwMode="auto">
            <a:xfrm>
              <a:off x="2281238" y="1549400"/>
              <a:ext cx="1606550" cy="230188"/>
            </a:xfrm>
            <a:custGeom>
              <a:avLst/>
              <a:gdLst>
                <a:gd name="T0" fmla="*/ 0 w 1012"/>
                <a:gd name="T1" fmla="*/ 2147483646 h 145"/>
                <a:gd name="T2" fmla="*/ 0 w 1012"/>
                <a:gd name="T3" fmla="*/ 0 h 145"/>
                <a:gd name="T4" fmla="*/ 2147483646 w 1012"/>
                <a:gd name="T5" fmla="*/ 0 h 145"/>
                <a:gd name="T6" fmla="*/ 0 60000 65536"/>
                <a:gd name="T7" fmla="*/ 0 60000 65536"/>
                <a:gd name="T8" fmla="*/ 0 60000 65536"/>
              </a:gdLst>
              <a:ahLst/>
              <a:cxnLst>
                <a:cxn ang="T6">
                  <a:pos x="T0" y="T1"/>
                </a:cxn>
                <a:cxn ang="T7">
                  <a:pos x="T2" y="T3"/>
                </a:cxn>
                <a:cxn ang="T8">
                  <a:pos x="T4" y="T5"/>
                </a:cxn>
              </a:cxnLst>
              <a:rect l="0" t="0" r="r" b="b"/>
              <a:pathLst>
                <a:path w="1012" h="145">
                  <a:moveTo>
                    <a:pt x="0" y="144"/>
                  </a:moveTo>
                  <a:lnTo>
                    <a:pt x="0" y="0"/>
                  </a:lnTo>
                  <a:lnTo>
                    <a:pt x="1011"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33" name="Rectangle 6">
              <a:extLst>
                <a:ext uri="{FF2B5EF4-FFF2-40B4-BE49-F238E27FC236}">
                  <a16:creationId xmlns:a16="http://schemas.microsoft.com/office/drawing/2014/main" id="{6642D9C2-F3EB-43E9-AEBF-888EEE0AC497}"/>
                </a:ext>
              </a:extLst>
            </p:cNvPr>
            <p:cNvSpPr>
              <a:spLocks noChangeArrowheads="1"/>
            </p:cNvSpPr>
            <p:nvPr/>
          </p:nvSpPr>
          <p:spPr bwMode="auto">
            <a:xfrm>
              <a:off x="1651000" y="1790700"/>
              <a:ext cx="1258888"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on Alcohol Abuse</a:t>
              </a:r>
            </a:p>
            <a:p>
              <a:pPr algn="ctr"/>
              <a:r>
                <a:rPr lang="en-US" altLang="en-US" sz="1000" b="1">
                  <a:solidFill>
                    <a:schemeClr val="accent1"/>
                  </a:solidFill>
                </a:rPr>
                <a:t>and Alcoholism</a:t>
              </a:r>
            </a:p>
          </p:txBody>
        </p:sp>
        <p:sp>
          <p:nvSpPr>
            <p:cNvPr id="134" name="Freeform 7">
              <a:extLst>
                <a:ext uri="{FF2B5EF4-FFF2-40B4-BE49-F238E27FC236}">
                  <a16:creationId xmlns:a16="http://schemas.microsoft.com/office/drawing/2014/main" id="{51B30A99-82C9-4064-BF66-712F6A6CC154}"/>
                </a:ext>
              </a:extLst>
            </p:cNvPr>
            <p:cNvSpPr>
              <a:spLocks/>
            </p:cNvSpPr>
            <p:nvPr/>
          </p:nvSpPr>
          <p:spPr bwMode="auto">
            <a:xfrm>
              <a:off x="4572000" y="1549400"/>
              <a:ext cx="787400" cy="230188"/>
            </a:xfrm>
            <a:custGeom>
              <a:avLst/>
              <a:gdLst>
                <a:gd name="T0" fmla="*/ 2147483646 w 496"/>
                <a:gd name="T1" fmla="*/ 2147483646 h 145"/>
                <a:gd name="T2" fmla="*/ 2147483646 w 496"/>
                <a:gd name="T3" fmla="*/ 0 h 145"/>
                <a:gd name="T4" fmla="*/ 0 w 496"/>
                <a:gd name="T5" fmla="*/ 0 h 145"/>
                <a:gd name="T6" fmla="*/ 0 60000 65536"/>
                <a:gd name="T7" fmla="*/ 0 60000 65536"/>
                <a:gd name="T8" fmla="*/ 0 60000 65536"/>
              </a:gdLst>
              <a:ahLst/>
              <a:cxnLst>
                <a:cxn ang="T6">
                  <a:pos x="T0" y="T1"/>
                </a:cxn>
                <a:cxn ang="T7">
                  <a:pos x="T2" y="T3"/>
                </a:cxn>
                <a:cxn ang="T8">
                  <a:pos x="T4" y="T5"/>
                </a:cxn>
              </a:cxnLst>
              <a:rect l="0" t="0" r="r" b="b"/>
              <a:pathLst>
                <a:path w="496" h="145">
                  <a:moveTo>
                    <a:pt x="495" y="144"/>
                  </a:moveTo>
                  <a:lnTo>
                    <a:pt x="495"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35" name="Rectangle 8">
              <a:extLst>
                <a:ext uri="{FF2B5EF4-FFF2-40B4-BE49-F238E27FC236}">
                  <a16:creationId xmlns:a16="http://schemas.microsoft.com/office/drawing/2014/main" id="{75EF8FBF-D34C-4DF6-A15C-FC8630657E91}"/>
                </a:ext>
              </a:extLst>
            </p:cNvPr>
            <p:cNvSpPr>
              <a:spLocks noChangeArrowheads="1"/>
            </p:cNvSpPr>
            <p:nvPr/>
          </p:nvSpPr>
          <p:spPr bwMode="auto">
            <a:xfrm>
              <a:off x="4708525" y="1790700"/>
              <a:ext cx="12985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Arthritis and</a:t>
              </a:r>
            </a:p>
            <a:p>
              <a:pPr algn="ctr"/>
              <a:r>
                <a:rPr lang="en-US" altLang="en-US" sz="1000" b="1">
                  <a:solidFill>
                    <a:schemeClr val="accent1"/>
                  </a:solidFill>
                </a:rPr>
                <a:t>Musculoskeletal</a:t>
              </a:r>
            </a:p>
            <a:p>
              <a:pPr algn="ctr"/>
              <a:r>
                <a:rPr lang="en-US" altLang="en-US" sz="1000" b="1">
                  <a:solidFill>
                    <a:schemeClr val="accent1"/>
                  </a:solidFill>
                </a:rPr>
                <a:t>and Skin Diseases</a:t>
              </a:r>
            </a:p>
          </p:txBody>
        </p:sp>
        <p:sp>
          <p:nvSpPr>
            <p:cNvPr id="136" name="Freeform 9">
              <a:extLst>
                <a:ext uri="{FF2B5EF4-FFF2-40B4-BE49-F238E27FC236}">
                  <a16:creationId xmlns:a16="http://schemas.microsoft.com/office/drawing/2014/main" id="{EABBD79A-72A8-45BC-8D05-8CF33B342129}"/>
                </a:ext>
              </a:extLst>
            </p:cNvPr>
            <p:cNvSpPr>
              <a:spLocks/>
            </p:cNvSpPr>
            <p:nvPr/>
          </p:nvSpPr>
          <p:spPr bwMode="auto">
            <a:xfrm>
              <a:off x="5257800" y="15494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37" name="Rectangle 10">
              <a:extLst>
                <a:ext uri="{FF2B5EF4-FFF2-40B4-BE49-F238E27FC236}">
                  <a16:creationId xmlns:a16="http://schemas.microsoft.com/office/drawing/2014/main" id="{E3C15743-4F18-4752-A8DF-D3D31B6D92B9}"/>
                </a:ext>
              </a:extLst>
            </p:cNvPr>
            <p:cNvSpPr>
              <a:spLocks noChangeArrowheads="1"/>
            </p:cNvSpPr>
            <p:nvPr/>
          </p:nvSpPr>
          <p:spPr bwMode="auto">
            <a:xfrm>
              <a:off x="6194425" y="17907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Cancer</a:t>
              </a:r>
            </a:p>
            <a:p>
              <a:pPr algn="ctr"/>
              <a:r>
                <a:rPr lang="en-US" altLang="en-US" sz="1000" b="1">
                  <a:solidFill>
                    <a:schemeClr val="accent1"/>
                  </a:solidFill>
                </a:rPr>
                <a:t>Institute</a:t>
              </a:r>
            </a:p>
          </p:txBody>
        </p:sp>
        <p:sp>
          <p:nvSpPr>
            <p:cNvPr id="138" name="Freeform 11">
              <a:extLst>
                <a:ext uri="{FF2B5EF4-FFF2-40B4-BE49-F238E27FC236}">
                  <a16:creationId xmlns:a16="http://schemas.microsoft.com/office/drawing/2014/main" id="{8BB50E76-1F31-4930-A1A7-DED39447C79F}"/>
                </a:ext>
              </a:extLst>
            </p:cNvPr>
            <p:cNvSpPr>
              <a:spLocks/>
            </p:cNvSpPr>
            <p:nvPr/>
          </p:nvSpPr>
          <p:spPr bwMode="auto">
            <a:xfrm>
              <a:off x="3765550" y="2616200"/>
              <a:ext cx="808038" cy="230188"/>
            </a:xfrm>
            <a:custGeom>
              <a:avLst/>
              <a:gdLst>
                <a:gd name="T0" fmla="*/ 0 w 509"/>
                <a:gd name="T1" fmla="*/ 2147483646 h 145"/>
                <a:gd name="T2" fmla="*/ 0 w 509"/>
                <a:gd name="T3" fmla="*/ 0 h 145"/>
                <a:gd name="T4" fmla="*/ 2147483646 w 509"/>
                <a:gd name="T5" fmla="*/ 0 h 145"/>
                <a:gd name="T6" fmla="*/ 0 60000 65536"/>
                <a:gd name="T7" fmla="*/ 0 60000 65536"/>
                <a:gd name="T8" fmla="*/ 0 60000 65536"/>
              </a:gdLst>
              <a:ahLst/>
              <a:cxnLst>
                <a:cxn ang="T6">
                  <a:pos x="T0" y="T1"/>
                </a:cxn>
                <a:cxn ang="T7">
                  <a:pos x="T2" y="T3"/>
                </a:cxn>
                <a:cxn ang="T8">
                  <a:pos x="T4" y="T5"/>
                </a:cxn>
              </a:cxnLst>
              <a:rect l="0" t="0" r="r" b="b"/>
              <a:pathLst>
                <a:path w="509" h="145">
                  <a:moveTo>
                    <a:pt x="0" y="144"/>
                  </a:moveTo>
                  <a:lnTo>
                    <a:pt x="0" y="0"/>
                  </a:lnTo>
                  <a:lnTo>
                    <a:pt x="508"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39" name="Rectangle 12">
              <a:extLst>
                <a:ext uri="{FF2B5EF4-FFF2-40B4-BE49-F238E27FC236}">
                  <a16:creationId xmlns:a16="http://schemas.microsoft.com/office/drawing/2014/main" id="{0D050523-4468-43CF-BD37-C117BB7F7D7F}"/>
                </a:ext>
              </a:extLst>
            </p:cNvPr>
            <p:cNvSpPr>
              <a:spLocks noChangeArrowheads="1"/>
            </p:cNvSpPr>
            <p:nvPr/>
          </p:nvSpPr>
          <p:spPr bwMode="auto">
            <a:xfrm>
              <a:off x="3098800" y="2857500"/>
              <a:ext cx="1333500" cy="660400"/>
            </a:xfrm>
            <a:prstGeom prst="rect">
              <a:avLst/>
            </a:prstGeom>
            <a:ln w="38100">
              <a:solidFill>
                <a:srgbClr val="3B3B3B"/>
              </a:solidFill>
              <a:headEnd/>
              <a:tailEnd/>
            </a:ln>
          </p:spPr>
          <p:style>
            <a:lnRef idx="2">
              <a:schemeClr val="accent5"/>
            </a:lnRef>
            <a:fillRef idx="1">
              <a:schemeClr val="lt1"/>
            </a:fillRef>
            <a:effectRef idx="0">
              <a:schemeClr val="accent5"/>
            </a:effectRef>
            <a:fontRef idx="minor">
              <a:schemeClr val="dk1"/>
            </a:fontRef>
          </p:style>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Institute</a:t>
              </a:r>
            </a:p>
            <a:p>
              <a:pPr algn="ctr"/>
              <a:r>
                <a:rPr lang="en-US" altLang="en-US" sz="1000" b="1" dirty="0">
                  <a:solidFill>
                    <a:schemeClr val="accent1"/>
                  </a:solidFill>
                </a:rPr>
                <a:t>of Diabetes and</a:t>
              </a:r>
            </a:p>
            <a:p>
              <a:pPr algn="ctr"/>
              <a:r>
                <a:rPr lang="en-US" altLang="en-US" sz="1000" b="1" dirty="0">
                  <a:solidFill>
                    <a:schemeClr val="accent1"/>
                  </a:solidFill>
                </a:rPr>
                <a:t>Digestive and</a:t>
              </a:r>
            </a:p>
            <a:p>
              <a:pPr algn="ctr"/>
              <a:r>
                <a:rPr lang="en-US" altLang="en-US" sz="1000" b="1" dirty="0">
                  <a:solidFill>
                    <a:schemeClr val="accent1"/>
                  </a:solidFill>
                </a:rPr>
                <a:t>Kidney Diseases</a:t>
              </a:r>
            </a:p>
          </p:txBody>
        </p:sp>
        <p:sp>
          <p:nvSpPr>
            <p:cNvPr id="140" name="Freeform 13">
              <a:extLst>
                <a:ext uri="{FF2B5EF4-FFF2-40B4-BE49-F238E27FC236}">
                  <a16:creationId xmlns:a16="http://schemas.microsoft.com/office/drawing/2014/main" id="{707B7AD4-B75E-4F24-B1BE-1D9001D1B8A4}"/>
                </a:ext>
              </a:extLst>
            </p:cNvPr>
            <p:cNvSpPr>
              <a:spLocks/>
            </p:cNvSpPr>
            <p:nvPr/>
          </p:nvSpPr>
          <p:spPr bwMode="auto">
            <a:xfrm>
              <a:off x="2279650" y="2616200"/>
              <a:ext cx="1608138" cy="230188"/>
            </a:xfrm>
            <a:custGeom>
              <a:avLst/>
              <a:gdLst>
                <a:gd name="T0" fmla="*/ 0 w 1013"/>
                <a:gd name="T1" fmla="*/ 2147483646 h 145"/>
                <a:gd name="T2" fmla="*/ 0 w 1013"/>
                <a:gd name="T3" fmla="*/ 0 h 145"/>
                <a:gd name="T4" fmla="*/ 2147483646 w 1013"/>
                <a:gd name="T5" fmla="*/ 0 h 145"/>
                <a:gd name="T6" fmla="*/ 0 60000 65536"/>
                <a:gd name="T7" fmla="*/ 0 60000 65536"/>
                <a:gd name="T8" fmla="*/ 0 60000 65536"/>
              </a:gdLst>
              <a:ahLst/>
              <a:cxnLst>
                <a:cxn ang="T6">
                  <a:pos x="T0" y="T1"/>
                </a:cxn>
                <a:cxn ang="T7">
                  <a:pos x="T2" y="T3"/>
                </a:cxn>
                <a:cxn ang="T8">
                  <a:pos x="T4" y="T5"/>
                </a:cxn>
              </a:cxnLst>
              <a:rect l="0" t="0" r="r" b="b"/>
              <a:pathLst>
                <a:path w="1013" h="145">
                  <a:moveTo>
                    <a:pt x="0" y="144"/>
                  </a:moveTo>
                  <a:lnTo>
                    <a:pt x="0" y="0"/>
                  </a:lnTo>
                  <a:lnTo>
                    <a:pt x="1012"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41" name="Rectangle 14">
              <a:extLst>
                <a:ext uri="{FF2B5EF4-FFF2-40B4-BE49-F238E27FC236}">
                  <a16:creationId xmlns:a16="http://schemas.microsoft.com/office/drawing/2014/main" id="{D4F2BBED-57AB-48A8-9B55-CDCFED2BD58D}"/>
                </a:ext>
              </a:extLst>
            </p:cNvPr>
            <p:cNvSpPr>
              <a:spLocks noChangeArrowheads="1"/>
            </p:cNvSpPr>
            <p:nvPr/>
          </p:nvSpPr>
          <p:spPr bwMode="auto">
            <a:xfrm>
              <a:off x="1651000" y="2857500"/>
              <a:ext cx="1258888"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Dental and</a:t>
              </a:r>
            </a:p>
            <a:p>
              <a:pPr algn="ctr"/>
              <a:r>
                <a:rPr lang="en-US" altLang="en-US" sz="1000" b="1">
                  <a:solidFill>
                    <a:schemeClr val="accent1"/>
                  </a:solidFill>
                </a:rPr>
                <a:t>Craniofacial</a:t>
              </a:r>
            </a:p>
            <a:p>
              <a:pPr algn="ctr"/>
              <a:r>
                <a:rPr lang="en-US" altLang="en-US" sz="1000" b="1">
                  <a:solidFill>
                    <a:schemeClr val="accent1"/>
                  </a:solidFill>
                </a:rPr>
                <a:t>Research</a:t>
              </a:r>
            </a:p>
          </p:txBody>
        </p:sp>
        <p:sp>
          <p:nvSpPr>
            <p:cNvPr id="142" name="Freeform 15">
              <a:extLst>
                <a:ext uri="{FF2B5EF4-FFF2-40B4-BE49-F238E27FC236}">
                  <a16:creationId xmlns:a16="http://schemas.microsoft.com/office/drawing/2014/main" id="{F8D22141-093F-4A9C-AC61-9C5B2AD603EB}"/>
                </a:ext>
              </a:extLst>
            </p:cNvPr>
            <p:cNvSpPr>
              <a:spLocks/>
            </p:cNvSpPr>
            <p:nvPr/>
          </p:nvSpPr>
          <p:spPr bwMode="auto">
            <a:xfrm>
              <a:off x="4572000" y="2616200"/>
              <a:ext cx="787400" cy="230188"/>
            </a:xfrm>
            <a:custGeom>
              <a:avLst/>
              <a:gdLst>
                <a:gd name="T0" fmla="*/ 2147483646 w 496"/>
                <a:gd name="T1" fmla="*/ 2147483646 h 145"/>
                <a:gd name="T2" fmla="*/ 2147483646 w 496"/>
                <a:gd name="T3" fmla="*/ 0 h 145"/>
                <a:gd name="T4" fmla="*/ 0 w 496"/>
                <a:gd name="T5" fmla="*/ 0 h 145"/>
                <a:gd name="T6" fmla="*/ 0 60000 65536"/>
                <a:gd name="T7" fmla="*/ 0 60000 65536"/>
                <a:gd name="T8" fmla="*/ 0 60000 65536"/>
              </a:gdLst>
              <a:ahLst/>
              <a:cxnLst>
                <a:cxn ang="T6">
                  <a:pos x="T0" y="T1"/>
                </a:cxn>
                <a:cxn ang="T7">
                  <a:pos x="T2" y="T3"/>
                </a:cxn>
                <a:cxn ang="T8">
                  <a:pos x="T4" y="T5"/>
                </a:cxn>
              </a:cxnLst>
              <a:rect l="0" t="0" r="r" b="b"/>
              <a:pathLst>
                <a:path w="496" h="145">
                  <a:moveTo>
                    <a:pt x="495" y="144"/>
                  </a:moveTo>
                  <a:lnTo>
                    <a:pt x="495"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43" name="Rectangle 16">
              <a:extLst>
                <a:ext uri="{FF2B5EF4-FFF2-40B4-BE49-F238E27FC236}">
                  <a16:creationId xmlns:a16="http://schemas.microsoft.com/office/drawing/2014/main" id="{C5ED9FBA-6E1D-4D22-86BA-C9FA7DC21384}"/>
                </a:ext>
              </a:extLst>
            </p:cNvPr>
            <p:cNvSpPr>
              <a:spLocks noChangeArrowheads="1"/>
            </p:cNvSpPr>
            <p:nvPr/>
          </p:nvSpPr>
          <p:spPr bwMode="auto">
            <a:xfrm>
              <a:off x="4708525" y="2857500"/>
              <a:ext cx="1298575" cy="660400"/>
            </a:xfrm>
            <a:prstGeom prst="rect">
              <a:avLst/>
            </a:prstGeom>
            <a:ln w="38100">
              <a:solidFill>
                <a:srgbClr val="3B3B3B"/>
              </a:solidFill>
              <a:headEnd/>
              <a:tailEnd/>
            </a:ln>
          </p:spPr>
          <p:style>
            <a:lnRef idx="2">
              <a:schemeClr val="accent5"/>
            </a:lnRef>
            <a:fillRef idx="1">
              <a:schemeClr val="lt1"/>
            </a:fillRef>
            <a:effectRef idx="0">
              <a:schemeClr val="accent5"/>
            </a:effectRef>
            <a:fontRef idx="minor">
              <a:schemeClr val="dk1"/>
            </a:fontRef>
          </p:style>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Institute</a:t>
              </a:r>
            </a:p>
            <a:p>
              <a:pPr algn="ctr"/>
              <a:r>
                <a:rPr lang="en-US" altLang="en-US" sz="1000" b="1" dirty="0">
                  <a:solidFill>
                    <a:schemeClr val="accent1"/>
                  </a:solidFill>
                </a:rPr>
                <a:t>on Drug Abuse</a:t>
              </a:r>
            </a:p>
          </p:txBody>
        </p:sp>
        <p:sp>
          <p:nvSpPr>
            <p:cNvPr id="144" name="Freeform 17">
              <a:extLst>
                <a:ext uri="{FF2B5EF4-FFF2-40B4-BE49-F238E27FC236}">
                  <a16:creationId xmlns:a16="http://schemas.microsoft.com/office/drawing/2014/main" id="{344981F9-A058-4994-AA64-72191B748FB6}"/>
                </a:ext>
              </a:extLst>
            </p:cNvPr>
            <p:cNvSpPr>
              <a:spLocks/>
            </p:cNvSpPr>
            <p:nvPr/>
          </p:nvSpPr>
          <p:spPr bwMode="auto">
            <a:xfrm>
              <a:off x="5257800" y="26162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45" name="Rectangle 18">
              <a:extLst>
                <a:ext uri="{FF2B5EF4-FFF2-40B4-BE49-F238E27FC236}">
                  <a16:creationId xmlns:a16="http://schemas.microsoft.com/office/drawing/2014/main" id="{3431A4A9-F6E9-4DD4-9916-04E963BEADA0}"/>
                </a:ext>
              </a:extLst>
            </p:cNvPr>
            <p:cNvSpPr>
              <a:spLocks noChangeArrowheads="1"/>
            </p:cNvSpPr>
            <p:nvPr/>
          </p:nvSpPr>
          <p:spPr bwMode="auto">
            <a:xfrm>
              <a:off x="6194425" y="28575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Environmental </a:t>
              </a:r>
            </a:p>
            <a:p>
              <a:pPr algn="ctr"/>
              <a:r>
                <a:rPr lang="en-US" altLang="en-US" sz="1000" b="1">
                  <a:solidFill>
                    <a:schemeClr val="accent1"/>
                  </a:solidFill>
                </a:rPr>
                <a:t>Health Sciences</a:t>
              </a:r>
            </a:p>
            <a:p>
              <a:pPr algn="ctr"/>
              <a:endParaRPr lang="en-US" altLang="en-US" sz="1000" b="1">
                <a:solidFill>
                  <a:schemeClr val="accent1"/>
                </a:solidFill>
              </a:endParaRPr>
            </a:p>
          </p:txBody>
        </p:sp>
        <p:sp>
          <p:nvSpPr>
            <p:cNvPr id="146" name="Freeform 19">
              <a:extLst>
                <a:ext uri="{FF2B5EF4-FFF2-40B4-BE49-F238E27FC236}">
                  <a16:creationId xmlns:a16="http://schemas.microsoft.com/office/drawing/2014/main" id="{5825733E-3CF3-4529-A321-FC3D3BB33446}"/>
                </a:ext>
              </a:extLst>
            </p:cNvPr>
            <p:cNvSpPr>
              <a:spLocks/>
            </p:cNvSpPr>
            <p:nvPr/>
          </p:nvSpPr>
          <p:spPr bwMode="auto">
            <a:xfrm>
              <a:off x="795338" y="1549400"/>
              <a:ext cx="1606550" cy="230188"/>
            </a:xfrm>
            <a:custGeom>
              <a:avLst/>
              <a:gdLst>
                <a:gd name="T0" fmla="*/ 0 w 1012"/>
                <a:gd name="T1" fmla="*/ 2147483646 h 145"/>
                <a:gd name="T2" fmla="*/ 0 w 1012"/>
                <a:gd name="T3" fmla="*/ 0 h 145"/>
                <a:gd name="T4" fmla="*/ 2147483646 w 1012"/>
                <a:gd name="T5" fmla="*/ 0 h 145"/>
                <a:gd name="T6" fmla="*/ 0 60000 65536"/>
                <a:gd name="T7" fmla="*/ 0 60000 65536"/>
                <a:gd name="T8" fmla="*/ 0 60000 65536"/>
              </a:gdLst>
              <a:ahLst/>
              <a:cxnLst>
                <a:cxn ang="T6">
                  <a:pos x="T0" y="T1"/>
                </a:cxn>
                <a:cxn ang="T7">
                  <a:pos x="T2" y="T3"/>
                </a:cxn>
                <a:cxn ang="T8">
                  <a:pos x="T4" y="T5"/>
                </a:cxn>
              </a:cxnLst>
              <a:rect l="0" t="0" r="r" b="b"/>
              <a:pathLst>
                <a:path w="1012" h="145">
                  <a:moveTo>
                    <a:pt x="0" y="144"/>
                  </a:moveTo>
                  <a:lnTo>
                    <a:pt x="0" y="0"/>
                  </a:lnTo>
                  <a:lnTo>
                    <a:pt x="1011"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47" name="Rectangle 20">
              <a:extLst>
                <a:ext uri="{FF2B5EF4-FFF2-40B4-BE49-F238E27FC236}">
                  <a16:creationId xmlns:a16="http://schemas.microsoft.com/office/drawing/2014/main" id="{48DD8EEC-FE17-4345-A86F-CF94B970B782}"/>
                </a:ext>
              </a:extLst>
            </p:cNvPr>
            <p:cNvSpPr>
              <a:spLocks noChangeArrowheads="1"/>
            </p:cNvSpPr>
            <p:nvPr/>
          </p:nvSpPr>
          <p:spPr bwMode="auto">
            <a:xfrm>
              <a:off x="165100" y="1790700"/>
              <a:ext cx="1258888"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Institute</a:t>
              </a:r>
            </a:p>
            <a:p>
              <a:pPr algn="ctr"/>
              <a:r>
                <a:rPr lang="en-US" altLang="en-US" sz="1000" b="1" dirty="0">
                  <a:solidFill>
                    <a:schemeClr val="accent1"/>
                  </a:solidFill>
                </a:rPr>
                <a:t>on Aging</a:t>
              </a:r>
            </a:p>
          </p:txBody>
        </p:sp>
        <p:sp>
          <p:nvSpPr>
            <p:cNvPr id="148" name="Freeform 21">
              <a:extLst>
                <a:ext uri="{FF2B5EF4-FFF2-40B4-BE49-F238E27FC236}">
                  <a16:creationId xmlns:a16="http://schemas.microsoft.com/office/drawing/2014/main" id="{68ABB549-0285-460C-A7D7-B65B17336BFB}"/>
                </a:ext>
              </a:extLst>
            </p:cNvPr>
            <p:cNvSpPr>
              <a:spLocks/>
            </p:cNvSpPr>
            <p:nvPr/>
          </p:nvSpPr>
          <p:spPr bwMode="auto">
            <a:xfrm>
              <a:off x="6705600" y="15494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49" name="Rectangle 22">
              <a:extLst>
                <a:ext uri="{FF2B5EF4-FFF2-40B4-BE49-F238E27FC236}">
                  <a16:creationId xmlns:a16="http://schemas.microsoft.com/office/drawing/2014/main" id="{10003878-E840-43C6-A265-BF29DECBB8FD}"/>
                </a:ext>
              </a:extLst>
            </p:cNvPr>
            <p:cNvSpPr>
              <a:spLocks noChangeArrowheads="1"/>
            </p:cNvSpPr>
            <p:nvPr/>
          </p:nvSpPr>
          <p:spPr bwMode="auto">
            <a:xfrm>
              <a:off x="7642225" y="17907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Child Health</a:t>
              </a:r>
            </a:p>
            <a:p>
              <a:pPr algn="ctr"/>
              <a:r>
                <a:rPr lang="en-US" altLang="en-US" sz="1000" b="1">
                  <a:solidFill>
                    <a:schemeClr val="accent1"/>
                  </a:solidFill>
                </a:rPr>
                <a:t>and Human</a:t>
              </a:r>
            </a:p>
            <a:p>
              <a:pPr algn="ctr"/>
              <a:r>
                <a:rPr lang="en-US" altLang="en-US" sz="1000" b="1">
                  <a:solidFill>
                    <a:schemeClr val="accent1"/>
                  </a:solidFill>
                </a:rPr>
                <a:t>Development</a:t>
              </a:r>
            </a:p>
          </p:txBody>
        </p:sp>
        <p:sp>
          <p:nvSpPr>
            <p:cNvPr id="150" name="Freeform 23">
              <a:extLst>
                <a:ext uri="{FF2B5EF4-FFF2-40B4-BE49-F238E27FC236}">
                  <a16:creationId xmlns:a16="http://schemas.microsoft.com/office/drawing/2014/main" id="{A079A440-D67B-4138-8764-03208E15059C}"/>
                </a:ext>
              </a:extLst>
            </p:cNvPr>
            <p:cNvSpPr>
              <a:spLocks/>
            </p:cNvSpPr>
            <p:nvPr/>
          </p:nvSpPr>
          <p:spPr bwMode="auto">
            <a:xfrm>
              <a:off x="806450" y="2616200"/>
              <a:ext cx="1633538" cy="230188"/>
            </a:xfrm>
            <a:custGeom>
              <a:avLst/>
              <a:gdLst>
                <a:gd name="T0" fmla="*/ 0 w 1029"/>
                <a:gd name="T1" fmla="*/ 2147483646 h 145"/>
                <a:gd name="T2" fmla="*/ 0 w 1029"/>
                <a:gd name="T3" fmla="*/ 0 h 145"/>
                <a:gd name="T4" fmla="*/ 2147483646 w 1029"/>
                <a:gd name="T5" fmla="*/ 0 h 145"/>
                <a:gd name="T6" fmla="*/ 0 60000 65536"/>
                <a:gd name="T7" fmla="*/ 0 60000 65536"/>
                <a:gd name="T8" fmla="*/ 0 60000 65536"/>
              </a:gdLst>
              <a:ahLst/>
              <a:cxnLst>
                <a:cxn ang="T6">
                  <a:pos x="T0" y="T1"/>
                </a:cxn>
                <a:cxn ang="T7">
                  <a:pos x="T2" y="T3"/>
                </a:cxn>
                <a:cxn ang="T8">
                  <a:pos x="T4" y="T5"/>
                </a:cxn>
              </a:cxnLst>
              <a:rect l="0" t="0" r="r" b="b"/>
              <a:pathLst>
                <a:path w="1029" h="145">
                  <a:moveTo>
                    <a:pt x="0" y="144"/>
                  </a:moveTo>
                  <a:lnTo>
                    <a:pt x="0" y="0"/>
                  </a:lnTo>
                  <a:lnTo>
                    <a:pt x="1028"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51" name="Rectangle 24">
              <a:extLst>
                <a:ext uri="{FF2B5EF4-FFF2-40B4-BE49-F238E27FC236}">
                  <a16:creationId xmlns:a16="http://schemas.microsoft.com/office/drawing/2014/main" id="{C46CE5F7-5BE5-438E-95B6-D2FD6451EA04}"/>
                </a:ext>
              </a:extLst>
            </p:cNvPr>
            <p:cNvSpPr>
              <a:spLocks noChangeArrowheads="1"/>
            </p:cNvSpPr>
            <p:nvPr/>
          </p:nvSpPr>
          <p:spPr bwMode="auto">
            <a:xfrm>
              <a:off x="165100" y="2857500"/>
              <a:ext cx="1281113"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Institute on</a:t>
              </a:r>
            </a:p>
            <a:p>
              <a:pPr algn="ctr"/>
              <a:r>
                <a:rPr lang="en-US" altLang="en-US" sz="1000" b="1" dirty="0">
                  <a:solidFill>
                    <a:schemeClr val="accent1"/>
                  </a:solidFill>
                </a:rPr>
                <a:t>Deafness and Other</a:t>
              </a:r>
            </a:p>
            <a:p>
              <a:pPr algn="ctr"/>
              <a:r>
                <a:rPr lang="en-US" altLang="en-US" sz="1000" b="1" dirty="0">
                  <a:solidFill>
                    <a:schemeClr val="accent1"/>
                  </a:solidFill>
                </a:rPr>
                <a:t>Communication</a:t>
              </a:r>
            </a:p>
            <a:p>
              <a:pPr algn="ctr"/>
              <a:r>
                <a:rPr lang="en-US" altLang="en-US" sz="1000" b="1" dirty="0">
                  <a:solidFill>
                    <a:schemeClr val="accent1"/>
                  </a:solidFill>
                </a:rPr>
                <a:t>Disorders</a:t>
              </a:r>
            </a:p>
          </p:txBody>
        </p:sp>
        <p:sp>
          <p:nvSpPr>
            <p:cNvPr id="152" name="Freeform 25">
              <a:extLst>
                <a:ext uri="{FF2B5EF4-FFF2-40B4-BE49-F238E27FC236}">
                  <a16:creationId xmlns:a16="http://schemas.microsoft.com/office/drawing/2014/main" id="{86CFD260-2EA0-4E22-8601-9A154748F877}"/>
                </a:ext>
              </a:extLst>
            </p:cNvPr>
            <p:cNvSpPr>
              <a:spLocks/>
            </p:cNvSpPr>
            <p:nvPr/>
          </p:nvSpPr>
          <p:spPr bwMode="auto">
            <a:xfrm>
              <a:off x="6781800" y="2616200"/>
              <a:ext cx="1514475" cy="230188"/>
            </a:xfrm>
            <a:custGeom>
              <a:avLst/>
              <a:gdLst>
                <a:gd name="T0" fmla="*/ 2147483646 w 954"/>
                <a:gd name="T1" fmla="*/ 2147483646 h 145"/>
                <a:gd name="T2" fmla="*/ 2147483646 w 954"/>
                <a:gd name="T3" fmla="*/ 0 h 145"/>
                <a:gd name="T4" fmla="*/ 0 w 954"/>
                <a:gd name="T5" fmla="*/ 0 h 145"/>
                <a:gd name="T6" fmla="*/ 0 60000 65536"/>
                <a:gd name="T7" fmla="*/ 0 60000 65536"/>
                <a:gd name="T8" fmla="*/ 0 60000 65536"/>
              </a:gdLst>
              <a:ahLst/>
              <a:cxnLst>
                <a:cxn ang="T6">
                  <a:pos x="T0" y="T1"/>
                </a:cxn>
                <a:cxn ang="T7">
                  <a:pos x="T2" y="T3"/>
                </a:cxn>
                <a:cxn ang="T8">
                  <a:pos x="T4" y="T5"/>
                </a:cxn>
              </a:cxnLst>
              <a:rect l="0" t="0" r="r" b="b"/>
              <a:pathLst>
                <a:path w="954" h="145">
                  <a:moveTo>
                    <a:pt x="953" y="144"/>
                  </a:moveTo>
                  <a:lnTo>
                    <a:pt x="953"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53" name="Rectangle 26">
              <a:extLst>
                <a:ext uri="{FF2B5EF4-FFF2-40B4-BE49-F238E27FC236}">
                  <a16:creationId xmlns:a16="http://schemas.microsoft.com/office/drawing/2014/main" id="{F7889BBD-65B8-430A-8A0C-D206ED7A64BE}"/>
                </a:ext>
              </a:extLst>
            </p:cNvPr>
            <p:cNvSpPr>
              <a:spLocks noChangeArrowheads="1"/>
            </p:cNvSpPr>
            <p:nvPr/>
          </p:nvSpPr>
          <p:spPr bwMode="auto">
            <a:xfrm>
              <a:off x="7686675" y="2857500"/>
              <a:ext cx="121602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Eye</a:t>
              </a:r>
            </a:p>
            <a:p>
              <a:pPr algn="ctr"/>
              <a:r>
                <a:rPr lang="en-US" altLang="en-US" sz="1000" b="1">
                  <a:solidFill>
                    <a:schemeClr val="accent1"/>
                  </a:solidFill>
                </a:rPr>
                <a:t>Institute</a:t>
              </a:r>
            </a:p>
          </p:txBody>
        </p:sp>
        <p:sp>
          <p:nvSpPr>
            <p:cNvPr id="154" name="Freeform 27">
              <a:extLst>
                <a:ext uri="{FF2B5EF4-FFF2-40B4-BE49-F238E27FC236}">
                  <a16:creationId xmlns:a16="http://schemas.microsoft.com/office/drawing/2014/main" id="{37FC5D6B-2802-4136-B20C-6BB603C44F46}"/>
                </a:ext>
              </a:extLst>
            </p:cNvPr>
            <p:cNvSpPr>
              <a:spLocks/>
            </p:cNvSpPr>
            <p:nvPr/>
          </p:nvSpPr>
          <p:spPr bwMode="auto">
            <a:xfrm>
              <a:off x="3786188" y="3683000"/>
              <a:ext cx="787400" cy="230188"/>
            </a:xfrm>
            <a:custGeom>
              <a:avLst/>
              <a:gdLst>
                <a:gd name="T0" fmla="*/ 0 w 496"/>
                <a:gd name="T1" fmla="*/ 2147483646 h 145"/>
                <a:gd name="T2" fmla="*/ 0 w 496"/>
                <a:gd name="T3" fmla="*/ 0 h 145"/>
                <a:gd name="T4" fmla="*/ 2147483646 w 496"/>
                <a:gd name="T5" fmla="*/ 0 h 145"/>
                <a:gd name="T6" fmla="*/ 0 60000 65536"/>
                <a:gd name="T7" fmla="*/ 0 60000 65536"/>
                <a:gd name="T8" fmla="*/ 0 60000 65536"/>
              </a:gdLst>
              <a:ahLst/>
              <a:cxnLst>
                <a:cxn ang="T6">
                  <a:pos x="T0" y="T1"/>
                </a:cxn>
                <a:cxn ang="T7">
                  <a:pos x="T2" y="T3"/>
                </a:cxn>
                <a:cxn ang="T8">
                  <a:pos x="T4" y="T5"/>
                </a:cxn>
              </a:cxnLst>
              <a:rect l="0" t="0" r="r" b="b"/>
              <a:pathLst>
                <a:path w="496" h="145">
                  <a:moveTo>
                    <a:pt x="0" y="144"/>
                  </a:moveTo>
                  <a:lnTo>
                    <a:pt x="0" y="0"/>
                  </a:lnTo>
                  <a:lnTo>
                    <a:pt x="495"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55" name="Rectangle 28">
              <a:extLst>
                <a:ext uri="{FF2B5EF4-FFF2-40B4-BE49-F238E27FC236}">
                  <a16:creationId xmlns:a16="http://schemas.microsoft.com/office/drawing/2014/main" id="{DACACF56-E24F-4F89-87BB-4A1C034F3FBA}"/>
                </a:ext>
              </a:extLst>
            </p:cNvPr>
            <p:cNvSpPr>
              <a:spLocks noChangeArrowheads="1"/>
            </p:cNvSpPr>
            <p:nvPr/>
          </p:nvSpPr>
          <p:spPr bwMode="auto">
            <a:xfrm>
              <a:off x="3136900" y="3924300"/>
              <a:ext cx="12985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Human</a:t>
              </a:r>
            </a:p>
            <a:p>
              <a:pPr algn="ctr"/>
              <a:r>
                <a:rPr lang="en-US" altLang="en-US" sz="1000" b="1">
                  <a:solidFill>
                    <a:schemeClr val="accent1"/>
                  </a:solidFill>
                </a:rPr>
                <a:t>Genome Research</a:t>
              </a:r>
            </a:p>
            <a:p>
              <a:pPr algn="ctr"/>
              <a:r>
                <a:rPr lang="en-US" altLang="en-US" sz="1000" b="1">
                  <a:solidFill>
                    <a:schemeClr val="accent1"/>
                  </a:solidFill>
                </a:rPr>
                <a:t>Institute</a:t>
              </a:r>
            </a:p>
          </p:txBody>
        </p:sp>
        <p:sp>
          <p:nvSpPr>
            <p:cNvPr id="156" name="Freeform 29">
              <a:extLst>
                <a:ext uri="{FF2B5EF4-FFF2-40B4-BE49-F238E27FC236}">
                  <a16:creationId xmlns:a16="http://schemas.microsoft.com/office/drawing/2014/main" id="{C1180E03-FDA2-41B9-A025-3557AA65E297}"/>
                </a:ext>
              </a:extLst>
            </p:cNvPr>
            <p:cNvSpPr>
              <a:spLocks/>
            </p:cNvSpPr>
            <p:nvPr/>
          </p:nvSpPr>
          <p:spPr bwMode="auto">
            <a:xfrm>
              <a:off x="2254250" y="3683000"/>
              <a:ext cx="1633538" cy="230188"/>
            </a:xfrm>
            <a:custGeom>
              <a:avLst/>
              <a:gdLst>
                <a:gd name="T0" fmla="*/ 0 w 1029"/>
                <a:gd name="T1" fmla="*/ 2147483646 h 145"/>
                <a:gd name="T2" fmla="*/ 0 w 1029"/>
                <a:gd name="T3" fmla="*/ 0 h 145"/>
                <a:gd name="T4" fmla="*/ 2147483646 w 1029"/>
                <a:gd name="T5" fmla="*/ 0 h 145"/>
                <a:gd name="T6" fmla="*/ 0 60000 65536"/>
                <a:gd name="T7" fmla="*/ 0 60000 65536"/>
                <a:gd name="T8" fmla="*/ 0 60000 65536"/>
              </a:gdLst>
              <a:ahLst/>
              <a:cxnLst>
                <a:cxn ang="T6">
                  <a:pos x="T0" y="T1"/>
                </a:cxn>
                <a:cxn ang="T7">
                  <a:pos x="T2" y="T3"/>
                </a:cxn>
                <a:cxn ang="T8">
                  <a:pos x="T4" y="T5"/>
                </a:cxn>
              </a:cxnLst>
              <a:rect l="0" t="0" r="r" b="b"/>
              <a:pathLst>
                <a:path w="1029" h="145">
                  <a:moveTo>
                    <a:pt x="0" y="144"/>
                  </a:moveTo>
                  <a:lnTo>
                    <a:pt x="0" y="0"/>
                  </a:lnTo>
                  <a:lnTo>
                    <a:pt x="1028"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57" name="Rectangle 30">
              <a:extLst>
                <a:ext uri="{FF2B5EF4-FFF2-40B4-BE49-F238E27FC236}">
                  <a16:creationId xmlns:a16="http://schemas.microsoft.com/office/drawing/2014/main" id="{29C48D5D-3638-4E1E-BBF0-E17B7D5B9F61}"/>
                </a:ext>
              </a:extLst>
            </p:cNvPr>
            <p:cNvSpPr>
              <a:spLocks noChangeArrowheads="1"/>
            </p:cNvSpPr>
            <p:nvPr/>
          </p:nvSpPr>
          <p:spPr bwMode="auto">
            <a:xfrm>
              <a:off x="1612900" y="3924300"/>
              <a:ext cx="1279525" cy="660400"/>
            </a:xfrm>
            <a:prstGeom prst="rect">
              <a:avLst/>
            </a:prstGeom>
            <a:ln w="38100">
              <a:solidFill>
                <a:srgbClr val="3B3B3B"/>
              </a:solidFill>
              <a:headEnd/>
              <a:tailEnd/>
            </a:ln>
          </p:spPr>
          <p:style>
            <a:lnRef idx="2">
              <a:schemeClr val="accent5"/>
            </a:lnRef>
            <a:fillRef idx="1">
              <a:schemeClr val="lt1"/>
            </a:fillRef>
            <a:effectRef idx="0">
              <a:schemeClr val="accent5"/>
            </a:effectRef>
            <a:fontRef idx="minor">
              <a:schemeClr val="dk1"/>
            </a:fontRef>
          </p:style>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Heart,</a:t>
              </a:r>
            </a:p>
            <a:p>
              <a:pPr algn="ctr"/>
              <a:r>
                <a:rPr lang="en-US" altLang="en-US" sz="1000" b="1" dirty="0">
                  <a:solidFill>
                    <a:schemeClr val="accent1"/>
                  </a:solidFill>
                </a:rPr>
                <a:t>Lung, and Blood</a:t>
              </a:r>
            </a:p>
            <a:p>
              <a:pPr algn="ctr"/>
              <a:r>
                <a:rPr lang="en-US" altLang="en-US" sz="1000" b="1" dirty="0">
                  <a:solidFill>
                    <a:schemeClr val="accent1"/>
                  </a:solidFill>
                </a:rPr>
                <a:t>Institute</a:t>
              </a:r>
            </a:p>
          </p:txBody>
        </p:sp>
        <p:sp>
          <p:nvSpPr>
            <p:cNvPr id="158" name="Freeform 31">
              <a:extLst>
                <a:ext uri="{FF2B5EF4-FFF2-40B4-BE49-F238E27FC236}">
                  <a16:creationId xmlns:a16="http://schemas.microsoft.com/office/drawing/2014/main" id="{3BA991DF-59D8-4422-BDF3-3664E26D4814}"/>
                </a:ext>
              </a:extLst>
            </p:cNvPr>
            <p:cNvSpPr>
              <a:spLocks/>
            </p:cNvSpPr>
            <p:nvPr/>
          </p:nvSpPr>
          <p:spPr bwMode="auto">
            <a:xfrm>
              <a:off x="4572000" y="3683000"/>
              <a:ext cx="787400" cy="230188"/>
            </a:xfrm>
            <a:custGeom>
              <a:avLst/>
              <a:gdLst>
                <a:gd name="T0" fmla="*/ 2147483646 w 496"/>
                <a:gd name="T1" fmla="*/ 2147483646 h 145"/>
                <a:gd name="T2" fmla="*/ 2147483646 w 496"/>
                <a:gd name="T3" fmla="*/ 0 h 145"/>
                <a:gd name="T4" fmla="*/ 0 w 496"/>
                <a:gd name="T5" fmla="*/ 0 h 145"/>
                <a:gd name="T6" fmla="*/ 0 60000 65536"/>
                <a:gd name="T7" fmla="*/ 0 60000 65536"/>
                <a:gd name="T8" fmla="*/ 0 60000 65536"/>
              </a:gdLst>
              <a:ahLst/>
              <a:cxnLst>
                <a:cxn ang="T6">
                  <a:pos x="T0" y="T1"/>
                </a:cxn>
                <a:cxn ang="T7">
                  <a:pos x="T2" y="T3"/>
                </a:cxn>
                <a:cxn ang="T8">
                  <a:pos x="T4" y="T5"/>
                </a:cxn>
              </a:cxnLst>
              <a:rect l="0" t="0" r="r" b="b"/>
              <a:pathLst>
                <a:path w="496" h="145">
                  <a:moveTo>
                    <a:pt x="495" y="144"/>
                  </a:moveTo>
                  <a:lnTo>
                    <a:pt x="495"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59" name="Rectangle 32">
              <a:extLst>
                <a:ext uri="{FF2B5EF4-FFF2-40B4-BE49-F238E27FC236}">
                  <a16:creationId xmlns:a16="http://schemas.microsoft.com/office/drawing/2014/main" id="{1802FBA3-7534-4387-8E6B-355742B3DCE1}"/>
                </a:ext>
              </a:extLst>
            </p:cNvPr>
            <p:cNvSpPr>
              <a:spLocks noChangeArrowheads="1"/>
            </p:cNvSpPr>
            <p:nvPr/>
          </p:nvSpPr>
          <p:spPr bwMode="auto">
            <a:xfrm>
              <a:off x="4708128" y="3924333"/>
              <a:ext cx="1299203" cy="660400"/>
            </a:xfrm>
            <a:prstGeom prst="rect">
              <a:avLst/>
            </a:prstGeom>
            <a:ln w="38100">
              <a:solidFill>
                <a:srgbClr val="3B3B3B"/>
              </a:solidFill>
              <a:headEnd/>
              <a:tailEnd/>
            </a:ln>
          </p:spPr>
          <p:style>
            <a:lnRef idx="2">
              <a:schemeClr val="accent5"/>
            </a:lnRef>
            <a:fillRef idx="1">
              <a:schemeClr val="lt1"/>
            </a:fillRef>
            <a:effectRef idx="0">
              <a:schemeClr val="accent5"/>
            </a:effectRef>
            <a:fontRef idx="minor">
              <a:schemeClr val="dk1"/>
            </a:fontRef>
          </p:style>
          <p:txBody>
            <a:bodyPr wrap="none" lIns="90488" tIns="44450" rIns="90488" bIns="44450" anchor="ctr"/>
            <a:lstStyle/>
            <a:p>
              <a:pPr algn="ctr">
                <a:defRPr/>
              </a:pPr>
              <a:r>
                <a:rPr lang="en-US" altLang="en-US" sz="1000" b="1" dirty="0">
                  <a:solidFill>
                    <a:schemeClr val="accent1"/>
                  </a:solidFill>
                </a:rPr>
                <a:t>National Institute</a:t>
              </a:r>
            </a:p>
            <a:p>
              <a:pPr algn="ctr">
                <a:defRPr/>
              </a:pPr>
              <a:r>
                <a:rPr lang="en-US" altLang="en-US" sz="1000" b="1" dirty="0">
                  <a:solidFill>
                    <a:schemeClr val="accent1"/>
                  </a:solidFill>
                </a:rPr>
                <a:t>of Mental Health</a:t>
              </a:r>
            </a:p>
          </p:txBody>
        </p:sp>
        <p:sp>
          <p:nvSpPr>
            <p:cNvPr id="160" name="Freeform 33">
              <a:extLst>
                <a:ext uri="{FF2B5EF4-FFF2-40B4-BE49-F238E27FC236}">
                  <a16:creationId xmlns:a16="http://schemas.microsoft.com/office/drawing/2014/main" id="{6AAA741C-41B7-48ED-B5FE-21CFD251374E}"/>
                </a:ext>
              </a:extLst>
            </p:cNvPr>
            <p:cNvSpPr>
              <a:spLocks/>
            </p:cNvSpPr>
            <p:nvPr/>
          </p:nvSpPr>
          <p:spPr bwMode="auto">
            <a:xfrm>
              <a:off x="5257800" y="36830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61" name="Rectangle 34">
              <a:extLst>
                <a:ext uri="{FF2B5EF4-FFF2-40B4-BE49-F238E27FC236}">
                  <a16:creationId xmlns:a16="http://schemas.microsoft.com/office/drawing/2014/main" id="{DC08E06F-C4EE-4A01-B681-F98202510B21}"/>
                </a:ext>
              </a:extLst>
            </p:cNvPr>
            <p:cNvSpPr>
              <a:spLocks noChangeArrowheads="1"/>
            </p:cNvSpPr>
            <p:nvPr/>
          </p:nvSpPr>
          <p:spPr bwMode="auto">
            <a:xfrm>
              <a:off x="6194425" y="39243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Neurological</a:t>
              </a:r>
            </a:p>
            <a:p>
              <a:pPr algn="ctr"/>
              <a:r>
                <a:rPr lang="en-US" altLang="en-US" sz="1000" b="1">
                  <a:solidFill>
                    <a:schemeClr val="accent1"/>
                  </a:solidFill>
                </a:rPr>
                <a:t>Disorders and</a:t>
              </a:r>
            </a:p>
            <a:p>
              <a:pPr algn="ctr"/>
              <a:r>
                <a:rPr lang="en-US" altLang="en-US" sz="1000" b="1">
                  <a:solidFill>
                    <a:schemeClr val="accent1"/>
                  </a:solidFill>
                </a:rPr>
                <a:t>Stroke</a:t>
              </a:r>
            </a:p>
          </p:txBody>
        </p:sp>
        <p:sp>
          <p:nvSpPr>
            <p:cNvPr id="162" name="Freeform 35">
              <a:extLst>
                <a:ext uri="{FF2B5EF4-FFF2-40B4-BE49-F238E27FC236}">
                  <a16:creationId xmlns:a16="http://schemas.microsoft.com/office/drawing/2014/main" id="{9E3E9FB8-3341-431F-B7B9-26C785F2908A}"/>
                </a:ext>
              </a:extLst>
            </p:cNvPr>
            <p:cNvSpPr>
              <a:spLocks/>
            </p:cNvSpPr>
            <p:nvPr/>
          </p:nvSpPr>
          <p:spPr bwMode="auto">
            <a:xfrm>
              <a:off x="806450" y="3683000"/>
              <a:ext cx="1633538" cy="230188"/>
            </a:xfrm>
            <a:custGeom>
              <a:avLst/>
              <a:gdLst>
                <a:gd name="T0" fmla="*/ 0 w 1029"/>
                <a:gd name="T1" fmla="*/ 2147483646 h 145"/>
                <a:gd name="T2" fmla="*/ 0 w 1029"/>
                <a:gd name="T3" fmla="*/ 0 h 145"/>
                <a:gd name="T4" fmla="*/ 2147483646 w 1029"/>
                <a:gd name="T5" fmla="*/ 0 h 145"/>
                <a:gd name="T6" fmla="*/ 0 60000 65536"/>
                <a:gd name="T7" fmla="*/ 0 60000 65536"/>
                <a:gd name="T8" fmla="*/ 0 60000 65536"/>
              </a:gdLst>
              <a:ahLst/>
              <a:cxnLst>
                <a:cxn ang="T6">
                  <a:pos x="T0" y="T1"/>
                </a:cxn>
                <a:cxn ang="T7">
                  <a:pos x="T2" y="T3"/>
                </a:cxn>
                <a:cxn ang="T8">
                  <a:pos x="T4" y="T5"/>
                </a:cxn>
              </a:cxnLst>
              <a:rect l="0" t="0" r="r" b="b"/>
              <a:pathLst>
                <a:path w="1029" h="145">
                  <a:moveTo>
                    <a:pt x="0" y="144"/>
                  </a:moveTo>
                  <a:lnTo>
                    <a:pt x="0" y="0"/>
                  </a:lnTo>
                  <a:lnTo>
                    <a:pt x="1028"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63" name="Rectangle 36">
              <a:extLst>
                <a:ext uri="{FF2B5EF4-FFF2-40B4-BE49-F238E27FC236}">
                  <a16:creationId xmlns:a16="http://schemas.microsoft.com/office/drawing/2014/main" id="{DC35341C-AFDB-4D79-87F0-3C95AB7844AE}"/>
                </a:ext>
              </a:extLst>
            </p:cNvPr>
            <p:cNvSpPr>
              <a:spLocks noChangeArrowheads="1"/>
            </p:cNvSpPr>
            <p:nvPr/>
          </p:nvSpPr>
          <p:spPr bwMode="auto">
            <a:xfrm>
              <a:off x="165100" y="3924300"/>
              <a:ext cx="127952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General</a:t>
              </a:r>
            </a:p>
            <a:p>
              <a:pPr algn="ctr"/>
              <a:r>
                <a:rPr lang="en-US" altLang="en-US" sz="1000" b="1">
                  <a:solidFill>
                    <a:schemeClr val="accent1"/>
                  </a:solidFill>
                </a:rPr>
                <a:t>Medical Sciences</a:t>
              </a:r>
            </a:p>
          </p:txBody>
        </p:sp>
        <p:sp>
          <p:nvSpPr>
            <p:cNvPr id="164" name="Freeform 37">
              <a:extLst>
                <a:ext uri="{FF2B5EF4-FFF2-40B4-BE49-F238E27FC236}">
                  <a16:creationId xmlns:a16="http://schemas.microsoft.com/office/drawing/2014/main" id="{9C346FC9-A109-46C0-B51A-C00F159D112F}"/>
                </a:ext>
              </a:extLst>
            </p:cNvPr>
            <p:cNvSpPr>
              <a:spLocks/>
            </p:cNvSpPr>
            <p:nvPr/>
          </p:nvSpPr>
          <p:spPr bwMode="auto">
            <a:xfrm>
              <a:off x="6705600" y="36830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65" name="Rectangle 38">
              <a:extLst>
                <a:ext uri="{FF2B5EF4-FFF2-40B4-BE49-F238E27FC236}">
                  <a16:creationId xmlns:a16="http://schemas.microsoft.com/office/drawing/2014/main" id="{5411873C-D093-4C10-8D50-F488B037B86C}"/>
                </a:ext>
              </a:extLst>
            </p:cNvPr>
            <p:cNvSpPr>
              <a:spLocks noChangeArrowheads="1"/>
            </p:cNvSpPr>
            <p:nvPr/>
          </p:nvSpPr>
          <p:spPr bwMode="auto">
            <a:xfrm>
              <a:off x="7642225" y="39243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a:t>
              </a:r>
            </a:p>
            <a:p>
              <a:pPr algn="ctr"/>
              <a:r>
                <a:rPr lang="en-US" altLang="en-US" sz="1000" b="1">
                  <a:solidFill>
                    <a:schemeClr val="accent1"/>
                  </a:solidFill>
                </a:rPr>
                <a:t>of </a:t>
              </a:r>
              <a:br>
                <a:rPr lang="en-US" altLang="en-US" sz="1000" b="1">
                  <a:solidFill>
                    <a:schemeClr val="accent1"/>
                  </a:solidFill>
                </a:rPr>
              </a:br>
              <a:r>
                <a:rPr lang="en-US" altLang="en-US" sz="1000" b="1">
                  <a:solidFill>
                    <a:schemeClr val="accent1"/>
                  </a:solidFill>
                </a:rPr>
                <a:t>Nursing Research</a:t>
              </a:r>
            </a:p>
          </p:txBody>
        </p:sp>
        <p:sp>
          <p:nvSpPr>
            <p:cNvPr id="166" name="Freeform 39">
              <a:extLst>
                <a:ext uri="{FF2B5EF4-FFF2-40B4-BE49-F238E27FC236}">
                  <a16:creationId xmlns:a16="http://schemas.microsoft.com/office/drawing/2014/main" id="{D855D433-BCB0-4567-B4BE-00C8A560CA00}"/>
                </a:ext>
              </a:extLst>
            </p:cNvPr>
            <p:cNvSpPr>
              <a:spLocks/>
            </p:cNvSpPr>
            <p:nvPr/>
          </p:nvSpPr>
          <p:spPr bwMode="auto">
            <a:xfrm>
              <a:off x="3619500" y="47498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67" name="Rectangle 40">
              <a:extLst>
                <a:ext uri="{FF2B5EF4-FFF2-40B4-BE49-F238E27FC236}">
                  <a16:creationId xmlns:a16="http://schemas.microsoft.com/office/drawing/2014/main" id="{A66B1E42-01AF-481F-8087-5AD20B27DF00}"/>
                </a:ext>
              </a:extLst>
            </p:cNvPr>
            <p:cNvSpPr>
              <a:spLocks noChangeArrowheads="1"/>
            </p:cNvSpPr>
            <p:nvPr/>
          </p:nvSpPr>
          <p:spPr bwMode="auto">
            <a:xfrm>
              <a:off x="4746625" y="49911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Library</a:t>
              </a:r>
            </a:p>
            <a:p>
              <a:pPr algn="ctr"/>
              <a:r>
                <a:rPr lang="en-US" altLang="en-US" sz="1000" b="1">
                  <a:solidFill>
                    <a:schemeClr val="accent1"/>
                  </a:solidFill>
                </a:rPr>
                <a:t>of Medicine</a:t>
              </a:r>
            </a:p>
          </p:txBody>
        </p:sp>
        <p:sp>
          <p:nvSpPr>
            <p:cNvPr id="168" name="Rectangle 41">
              <a:extLst>
                <a:ext uri="{FF2B5EF4-FFF2-40B4-BE49-F238E27FC236}">
                  <a16:creationId xmlns:a16="http://schemas.microsoft.com/office/drawing/2014/main" id="{4B27AEBD-F627-49F5-A272-A6CD67023127}"/>
                </a:ext>
              </a:extLst>
            </p:cNvPr>
            <p:cNvSpPr>
              <a:spLocks noChangeArrowheads="1"/>
            </p:cNvSpPr>
            <p:nvPr/>
          </p:nvSpPr>
          <p:spPr bwMode="auto">
            <a:xfrm>
              <a:off x="3962400" y="5969000"/>
              <a:ext cx="1298575" cy="660400"/>
            </a:xfrm>
            <a:prstGeom prst="rect">
              <a:avLst/>
            </a:prstGeom>
            <a:ln w="5715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Center for </a:t>
              </a:r>
            </a:p>
            <a:p>
              <a:pPr algn="ctr"/>
              <a:r>
                <a:rPr lang="en-US" altLang="en-US" sz="1000" b="1">
                  <a:solidFill>
                    <a:schemeClr val="accent1"/>
                  </a:solidFill>
                </a:rPr>
                <a:t>Information</a:t>
              </a:r>
            </a:p>
            <a:p>
              <a:pPr algn="ctr"/>
              <a:r>
                <a:rPr lang="en-US" altLang="en-US" sz="1000" b="1">
                  <a:solidFill>
                    <a:schemeClr val="accent1"/>
                  </a:solidFill>
                </a:rPr>
                <a:t>Technology</a:t>
              </a:r>
            </a:p>
          </p:txBody>
        </p:sp>
        <p:sp>
          <p:nvSpPr>
            <p:cNvPr id="169" name="Rectangle 42">
              <a:extLst>
                <a:ext uri="{FF2B5EF4-FFF2-40B4-BE49-F238E27FC236}">
                  <a16:creationId xmlns:a16="http://schemas.microsoft.com/office/drawing/2014/main" id="{3F40F877-BD89-4A31-9BFB-23308A709785}"/>
                </a:ext>
              </a:extLst>
            </p:cNvPr>
            <p:cNvSpPr>
              <a:spLocks noChangeArrowheads="1"/>
            </p:cNvSpPr>
            <p:nvPr/>
          </p:nvSpPr>
          <p:spPr bwMode="auto">
            <a:xfrm>
              <a:off x="5562600" y="5969000"/>
              <a:ext cx="1298575" cy="660400"/>
            </a:xfrm>
            <a:prstGeom prst="rect">
              <a:avLst/>
            </a:prstGeom>
            <a:ln w="5715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rgbClr val="FF0000"/>
                  </a:solidFill>
                </a:rPr>
                <a:t>Center for </a:t>
              </a:r>
            </a:p>
            <a:p>
              <a:pPr algn="ctr"/>
              <a:r>
                <a:rPr lang="en-US" altLang="en-US" sz="1000" b="1" dirty="0">
                  <a:solidFill>
                    <a:srgbClr val="FF0000"/>
                  </a:solidFill>
                </a:rPr>
                <a:t>Scientific Review</a:t>
              </a:r>
            </a:p>
          </p:txBody>
        </p:sp>
        <p:sp>
          <p:nvSpPr>
            <p:cNvPr id="170" name="Freeform 43">
              <a:extLst>
                <a:ext uri="{FF2B5EF4-FFF2-40B4-BE49-F238E27FC236}">
                  <a16:creationId xmlns:a16="http://schemas.microsoft.com/office/drawing/2014/main" id="{9BC0E618-6166-4AF5-AD9B-07D9B9C1DA75}"/>
                </a:ext>
              </a:extLst>
            </p:cNvPr>
            <p:cNvSpPr>
              <a:spLocks/>
            </p:cNvSpPr>
            <p:nvPr/>
          </p:nvSpPr>
          <p:spPr bwMode="auto">
            <a:xfrm>
              <a:off x="931863" y="4749800"/>
              <a:ext cx="1635125" cy="230188"/>
            </a:xfrm>
            <a:custGeom>
              <a:avLst/>
              <a:gdLst>
                <a:gd name="T0" fmla="*/ 0 w 1030"/>
                <a:gd name="T1" fmla="*/ 2147483646 h 145"/>
                <a:gd name="T2" fmla="*/ 0 w 1030"/>
                <a:gd name="T3" fmla="*/ 0 h 145"/>
                <a:gd name="T4" fmla="*/ 2147483646 w 1030"/>
                <a:gd name="T5" fmla="*/ 0 h 145"/>
                <a:gd name="T6" fmla="*/ 0 60000 65536"/>
                <a:gd name="T7" fmla="*/ 0 60000 65536"/>
                <a:gd name="T8" fmla="*/ 0 60000 65536"/>
              </a:gdLst>
              <a:ahLst/>
              <a:cxnLst>
                <a:cxn ang="T6">
                  <a:pos x="T0" y="T1"/>
                </a:cxn>
                <a:cxn ang="T7">
                  <a:pos x="T2" y="T3"/>
                </a:cxn>
                <a:cxn ang="T8">
                  <a:pos x="T4" y="T5"/>
                </a:cxn>
              </a:cxnLst>
              <a:rect l="0" t="0" r="r" b="b"/>
              <a:pathLst>
                <a:path w="1030" h="145">
                  <a:moveTo>
                    <a:pt x="0" y="144"/>
                  </a:moveTo>
                  <a:lnTo>
                    <a:pt x="0" y="0"/>
                  </a:lnTo>
                  <a:lnTo>
                    <a:pt x="1029"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71" name="Rectangle 44">
              <a:extLst>
                <a:ext uri="{FF2B5EF4-FFF2-40B4-BE49-F238E27FC236}">
                  <a16:creationId xmlns:a16="http://schemas.microsoft.com/office/drawing/2014/main" id="{E0229230-02E2-48D5-9238-1985D2319232}"/>
                </a:ext>
              </a:extLst>
            </p:cNvPr>
            <p:cNvSpPr>
              <a:spLocks noChangeArrowheads="1"/>
            </p:cNvSpPr>
            <p:nvPr/>
          </p:nvSpPr>
          <p:spPr bwMode="auto">
            <a:xfrm>
              <a:off x="203200" y="4978400"/>
              <a:ext cx="1281113"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Center</a:t>
              </a:r>
            </a:p>
            <a:p>
              <a:pPr algn="ctr"/>
              <a:r>
                <a:rPr lang="en-US" altLang="en-US" sz="1000" b="1" dirty="0">
                  <a:solidFill>
                    <a:schemeClr val="accent1"/>
                  </a:solidFill>
                </a:rPr>
                <a:t>for Complementary</a:t>
              </a:r>
            </a:p>
            <a:p>
              <a:pPr algn="ctr"/>
              <a:r>
                <a:rPr lang="en-US" altLang="en-US" sz="1000" b="1" dirty="0">
                  <a:solidFill>
                    <a:schemeClr val="accent1"/>
                  </a:solidFill>
                </a:rPr>
                <a:t>and Integrative Health</a:t>
              </a:r>
            </a:p>
          </p:txBody>
        </p:sp>
        <p:sp>
          <p:nvSpPr>
            <p:cNvPr id="172" name="Freeform 45">
              <a:extLst>
                <a:ext uri="{FF2B5EF4-FFF2-40B4-BE49-F238E27FC236}">
                  <a16:creationId xmlns:a16="http://schemas.microsoft.com/office/drawing/2014/main" id="{EED48929-EFCC-473B-A379-CB5B618D7E82}"/>
                </a:ext>
              </a:extLst>
            </p:cNvPr>
            <p:cNvSpPr>
              <a:spLocks/>
            </p:cNvSpPr>
            <p:nvPr/>
          </p:nvSpPr>
          <p:spPr bwMode="auto">
            <a:xfrm>
              <a:off x="3765550" y="1549400"/>
              <a:ext cx="808038" cy="230188"/>
            </a:xfrm>
            <a:custGeom>
              <a:avLst/>
              <a:gdLst>
                <a:gd name="T0" fmla="*/ 0 w 509"/>
                <a:gd name="T1" fmla="*/ 2147483646 h 145"/>
                <a:gd name="T2" fmla="*/ 0 w 509"/>
                <a:gd name="T3" fmla="*/ 0 h 145"/>
                <a:gd name="T4" fmla="*/ 2147483646 w 509"/>
                <a:gd name="T5" fmla="*/ 0 h 145"/>
                <a:gd name="T6" fmla="*/ 0 60000 65536"/>
                <a:gd name="T7" fmla="*/ 0 60000 65536"/>
                <a:gd name="T8" fmla="*/ 0 60000 65536"/>
              </a:gdLst>
              <a:ahLst/>
              <a:cxnLst>
                <a:cxn ang="T6">
                  <a:pos x="T0" y="T1"/>
                </a:cxn>
                <a:cxn ang="T7">
                  <a:pos x="T2" y="T3"/>
                </a:cxn>
                <a:cxn ang="T8">
                  <a:pos x="T4" y="T5"/>
                </a:cxn>
              </a:cxnLst>
              <a:rect l="0" t="0" r="r" b="b"/>
              <a:pathLst>
                <a:path w="509" h="145">
                  <a:moveTo>
                    <a:pt x="0" y="144"/>
                  </a:moveTo>
                  <a:lnTo>
                    <a:pt x="0" y="0"/>
                  </a:lnTo>
                  <a:lnTo>
                    <a:pt x="508"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73" name="Rectangle 46">
              <a:extLst>
                <a:ext uri="{FF2B5EF4-FFF2-40B4-BE49-F238E27FC236}">
                  <a16:creationId xmlns:a16="http://schemas.microsoft.com/office/drawing/2014/main" id="{1AC17C8E-03F2-41D9-8829-3D72F9577261}"/>
                </a:ext>
              </a:extLst>
            </p:cNvPr>
            <p:cNvSpPr>
              <a:spLocks noChangeArrowheads="1"/>
            </p:cNvSpPr>
            <p:nvPr/>
          </p:nvSpPr>
          <p:spPr bwMode="auto">
            <a:xfrm>
              <a:off x="3098800" y="1790700"/>
              <a:ext cx="1333500" cy="660400"/>
            </a:xfrm>
            <a:prstGeom prst="rect">
              <a:avLst/>
            </a:prstGeom>
            <a:ln w="38100">
              <a:solidFill>
                <a:srgbClr val="3B3B3B"/>
              </a:solidFill>
              <a:headEnd/>
              <a:tailEnd/>
            </a:ln>
          </p:spPr>
          <p:style>
            <a:lnRef idx="2">
              <a:schemeClr val="accent5"/>
            </a:lnRef>
            <a:fillRef idx="1">
              <a:schemeClr val="lt1"/>
            </a:fillRef>
            <a:effectRef idx="0">
              <a:schemeClr val="accent5"/>
            </a:effectRef>
            <a:fontRef idx="minor">
              <a:schemeClr val="dk1"/>
            </a:fontRef>
          </p:style>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Institute</a:t>
              </a:r>
            </a:p>
            <a:p>
              <a:pPr algn="ctr"/>
              <a:r>
                <a:rPr lang="en-US" altLang="en-US" sz="1000" b="1" dirty="0">
                  <a:solidFill>
                    <a:schemeClr val="accent1"/>
                  </a:solidFill>
                </a:rPr>
                <a:t>of Allergy and</a:t>
              </a:r>
            </a:p>
            <a:p>
              <a:pPr algn="ctr"/>
              <a:r>
                <a:rPr lang="en-US" altLang="en-US" sz="1000" b="1" dirty="0">
                  <a:solidFill>
                    <a:schemeClr val="accent1"/>
                  </a:solidFill>
                </a:rPr>
                <a:t>Infectious Diseases</a:t>
              </a:r>
            </a:p>
          </p:txBody>
        </p:sp>
        <p:sp>
          <p:nvSpPr>
            <p:cNvPr id="174" name="Freeform 47">
              <a:extLst>
                <a:ext uri="{FF2B5EF4-FFF2-40B4-BE49-F238E27FC236}">
                  <a16:creationId xmlns:a16="http://schemas.microsoft.com/office/drawing/2014/main" id="{BB5FB0E8-654C-4DDD-A944-679B99B6C0CA}"/>
                </a:ext>
              </a:extLst>
            </p:cNvPr>
            <p:cNvSpPr>
              <a:spLocks/>
            </p:cNvSpPr>
            <p:nvPr/>
          </p:nvSpPr>
          <p:spPr bwMode="auto">
            <a:xfrm>
              <a:off x="2300288" y="4749800"/>
              <a:ext cx="787400" cy="230188"/>
            </a:xfrm>
            <a:custGeom>
              <a:avLst/>
              <a:gdLst>
                <a:gd name="T0" fmla="*/ 0 w 496"/>
                <a:gd name="T1" fmla="*/ 2147483646 h 145"/>
                <a:gd name="T2" fmla="*/ 0 w 496"/>
                <a:gd name="T3" fmla="*/ 0 h 145"/>
                <a:gd name="T4" fmla="*/ 2147483646 w 496"/>
                <a:gd name="T5" fmla="*/ 0 h 145"/>
                <a:gd name="T6" fmla="*/ 0 60000 65536"/>
                <a:gd name="T7" fmla="*/ 0 60000 65536"/>
                <a:gd name="T8" fmla="*/ 0 60000 65536"/>
              </a:gdLst>
              <a:ahLst/>
              <a:cxnLst>
                <a:cxn ang="T6">
                  <a:pos x="T0" y="T1"/>
                </a:cxn>
                <a:cxn ang="T7">
                  <a:pos x="T2" y="T3"/>
                </a:cxn>
                <a:cxn ang="T8">
                  <a:pos x="T4" y="T5"/>
                </a:cxn>
              </a:cxnLst>
              <a:rect l="0" t="0" r="r" b="b"/>
              <a:pathLst>
                <a:path w="496" h="145">
                  <a:moveTo>
                    <a:pt x="0" y="144"/>
                  </a:moveTo>
                  <a:lnTo>
                    <a:pt x="0" y="0"/>
                  </a:lnTo>
                  <a:lnTo>
                    <a:pt x="495"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75" name="Rectangle 48">
              <a:extLst>
                <a:ext uri="{FF2B5EF4-FFF2-40B4-BE49-F238E27FC236}">
                  <a16:creationId xmlns:a16="http://schemas.microsoft.com/office/drawing/2014/main" id="{956B3DF6-3419-47FD-B43C-9F422A6513A2}"/>
                </a:ext>
              </a:extLst>
            </p:cNvPr>
            <p:cNvSpPr>
              <a:spLocks noChangeArrowheads="1"/>
            </p:cNvSpPr>
            <p:nvPr/>
          </p:nvSpPr>
          <p:spPr bwMode="auto">
            <a:xfrm>
              <a:off x="1651000" y="4991100"/>
              <a:ext cx="12985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Fogarty</a:t>
              </a:r>
            </a:p>
            <a:p>
              <a:pPr algn="ctr"/>
              <a:r>
                <a:rPr lang="en-US" altLang="en-US" sz="1000" b="1">
                  <a:solidFill>
                    <a:schemeClr val="accent1"/>
                  </a:solidFill>
                </a:rPr>
                <a:t>International</a:t>
              </a:r>
            </a:p>
            <a:p>
              <a:pPr algn="ctr"/>
              <a:r>
                <a:rPr lang="en-US" altLang="en-US" sz="1000" b="1">
                  <a:solidFill>
                    <a:schemeClr val="accent1"/>
                  </a:solidFill>
                </a:rPr>
                <a:t>Center</a:t>
              </a:r>
            </a:p>
          </p:txBody>
        </p:sp>
        <p:sp>
          <p:nvSpPr>
            <p:cNvPr id="176" name="Freeform 49">
              <a:extLst>
                <a:ext uri="{FF2B5EF4-FFF2-40B4-BE49-F238E27FC236}">
                  <a16:creationId xmlns:a16="http://schemas.microsoft.com/office/drawing/2014/main" id="{3561F90E-146B-4062-946F-97114530692D}"/>
                </a:ext>
              </a:extLst>
            </p:cNvPr>
            <p:cNvSpPr>
              <a:spLocks/>
            </p:cNvSpPr>
            <p:nvPr/>
          </p:nvSpPr>
          <p:spPr bwMode="auto">
            <a:xfrm>
              <a:off x="3048000" y="4749800"/>
              <a:ext cx="787400" cy="230188"/>
            </a:xfrm>
            <a:custGeom>
              <a:avLst/>
              <a:gdLst>
                <a:gd name="T0" fmla="*/ 2147483646 w 496"/>
                <a:gd name="T1" fmla="*/ 2147483646 h 145"/>
                <a:gd name="T2" fmla="*/ 2147483646 w 496"/>
                <a:gd name="T3" fmla="*/ 0 h 145"/>
                <a:gd name="T4" fmla="*/ 0 w 496"/>
                <a:gd name="T5" fmla="*/ 0 h 145"/>
                <a:gd name="T6" fmla="*/ 0 60000 65536"/>
                <a:gd name="T7" fmla="*/ 0 60000 65536"/>
                <a:gd name="T8" fmla="*/ 0 60000 65536"/>
              </a:gdLst>
              <a:ahLst/>
              <a:cxnLst>
                <a:cxn ang="T6">
                  <a:pos x="T0" y="T1"/>
                </a:cxn>
                <a:cxn ang="T7">
                  <a:pos x="T2" y="T3"/>
                </a:cxn>
                <a:cxn ang="T8">
                  <a:pos x="T4" y="T5"/>
                </a:cxn>
              </a:cxnLst>
              <a:rect l="0" t="0" r="r" b="b"/>
              <a:pathLst>
                <a:path w="496" h="145">
                  <a:moveTo>
                    <a:pt x="495" y="144"/>
                  </a:moveTo>
                  <a:lnTo>
                    <a:pt x="495"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77" name="Rectangle 50">
              <a:extLst>
                <a:ext uri="{FF2B5EF4-FFF2-40B4-BE49-F238E27FC236}">
                  <a16:creationId xmlns:a16="http://schemas.microsoft.com/office/drawing/2014/main" id="{2C58F544-2CFB-441F-8284-0A6D2FFA12A8}"/>
                </a:ext>
              </a:extLst>
            </p:cNvPr>
            <p:cNvSpPr>
              <a:spLocks noChangeArrowheads="1"/>
            </p:cNvSpPr>
            <p:nvPr/>
          </p:nvSpPr>
          <p:spPr bwMode="auto">
            <a:xfrm>
              <a:off x="3184525" y="4991100"/>
              <a:ext cx="12985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Center</a:t>
              </a:r>
            </a:p>
            <a:p>
              <a:pPr algn="ctr"/>
              <a:r>
                <a:rPr lang="en-US" altLang="en-US" sz="1000" b="1" dirty="0">
                  <a:solidFill>
                    <a:schemeClr val="accent1"/>
                  </a:solidFill>
                </a:rPr>
                <a:t>for Advancing </a:t>
              </a:r>
            </a:p>
            <a:p>
              <a:pPr algn="ctr"/>
              <a:r>
                <a:rPr lang="en-US" altLang="en-US" sz="1000" b="1" dirty="0">
                  <a:solidFill>
                    <a:schemeClr val="accent1"/>
                  </a:solidFill>
                </a:rPr>
                <a:t>Translational </a:t>
              </a:r>
            </a:p>
            <a:p>
              <a:pPr algn="ctr"/>
              <a:r>
                <a:rPr lang="en-US" altLang="en-US" sz="1000" b="1" dirty="0">
                  <a:solidFill>
                    <a:schemeClr val="accent1"/>
                  </a:solidFill>
                </a:rPr>
                <a:t>Sciences</a:t>
              </a:r>
            </a:p>
          </p:txBody>
        </p:sp>
        <p:sp>
          <p:nvSpPr>
            <p:cNvPr id="178" name="Rectangle 51">
              <a:extLst>
                <a:ext uri="{FF2B5EF4-FFF2-40B4-BE49-F238E27FC236}">
                  <a16:creationId xmlns:a16="http://schemas.microsoft.com/office/drawing/2014/main" id="{15D6ABF8-8595-43E4-91A9-BEE6806E8F0E}"/>
                </a:ext>
              </a:extLst>
            </p:cNvPr>
            <p:cNvSpPr>
              <a:spLocks noChangeArrowheads="1"/>
            </p:cNvSpPr>
            <p:nvPr/>
          </p:nvSpPr>
          <p:spPr bwMode="auto">
            <a:xfrm>
              <a:off x="2286000" y="5969000"/>
              <a:ext cx="1298575" cy="660400"/>
            </a:xfrm>
            <a:prstGeom prst="rect">
              <a:avLst/>
            </a:prstGeom>
            <a:ln w="5715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 </a:t>
              </a:r>
            </a:p>
            <a:p>
              <a:pPr algn="ctr"/>
              <a:r>
                <a:rPr lang="en-US" altLang="en-US" sz="1000" b="1">
                  <a:solidFill>
                    <a:schemeClr val="accent1"/>
                  </a:solidFill>
                </a:rPr>
                <a:t>Clinical Center</a:t>
              </a:r>
            </a:p>
            <a:p>
              <a:pPr algn="ctr"/>
              <a:endParaRPr lang="en-US" altLang="en-US" sz="1000" b="1">
                <a:solidFill>
                  <a:schemeClr val="accent1"/>
                </a:solidFill>
              </a:endParaRPr>
            </a:p>
          </p:txBody>
        </p:sp>
        <p:sp>
          <p:nvSpPr>
            <p:cNvPr id="179" name="Line 52">
              <a:extLst>
                <a:ext uri="{FF2B5EF4-FFF2-40B4-BE49-F238E27FC236}">
                  <a16:creationId xmlns:a16="http://schemas.microsoft.com/office/drawing/2014/main" id="{D0918E64-FB99-4774-91E2-E1CFEA32F037}"/>
                </a:ext>
              </a:extLst>
            </p:cNvPr>
            <p:cNvSpPr>
              <a:spLocks noChangeShapeType="1"/>
            </p:cNvSpPr>
            <p:nvPr/>
          </p:nvSpPr>
          <p:spPr bwMode="auto">
            <a:xfrm>
              <a:off x="2946400" y="5810250"/>
              <a:ext cx="3406775" cy="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180" name="Line 53">
              <a:extLst>
                <a:ext uri="{FF2B5EF4-FFF2-40B4-BE49-F238E27FC236}">
                  <a16:creationId xmlns:a16="http://schemas.microsoft.com/office/drawing/2014/main" id="{0417A9C3-1E0B-46B0-A45B-383062F1205F}"/>
                </a:ext>
              </a:extLst>
            </p:cNvPr>
            <p:cNvSpPr>
              <a:spLocks noChangeShapeType="1"/>
            </p:cNvSpPr>
            <p:nvPr/>
          </p:nvSpPr>
          <p:spPr bwMode="auto">
            <a:xfrm>
              <a:off x="4572000" y="5816600"/>
              <a:ext cx="0" cy="1524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181" name="Line 54">
              <a:extLst>
                <a:ext uri="{FF2B5EF4-FFF2-40B4-BE49-F238E27FC236}">
                  <a16:creationId xmlns:a16="http://schemas.microsoft.com/office/drawing/2014/main" id="{6F163C11-4A0E-4142-87BF-8A4D99743735}"/>
                </a:ext>
              </a:extLst>
            </p:cNvPr>
            <p:cNvSpPr>
              <a:spLocks noChangeShapeType="1"/>
            </p:cNvSpPr>
            <p:nvPr/>
          </p:nvSpPr>
          <p:spPr bwMode="auto">
            <a:xfrm>
              <a:off x="2971800" y="5816600"/>
              <a:ext cx="0" cy="1524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182" name="Line 55">
              <a:extLst>
                <a:ext uri="{FF2B5EF4-FFF2-40B4-BE49-F238E27FC236}">
                  <a16:creationId xmlns:a16="http://schemas.microsoft.com/office/drawing/2014/main" id="{679E9F2B-5798-444B-93A8-D7F236371F13}"/>
                </a:ext>
              </a:extLst>
            </p:cNvPr>
            <p:cNvSpPr>
              <a:spLocks noChangeShapeType="1"/>
            </p:cNvSpPr>
            <p:nvPr/>
          </p:nvSpPr>
          <p:spPr bwMode="auto">
            <a:xfrm>
              <a:off x="6324600" y="5816600"/>
              <a:ext cx="0" cy="1524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wrap="none" anchor="ctr"/>
            <a:lstStyle/>
            <a:p>
              <a:endParaRPr lang="en-US"/>
            </a:p>
          </p:txBody>
        </p:sp>
        <p:sp>
          <p:nvSpPr>
            <p:cNvPr id="183" name="Freeform 56">
              <a:extLst>
                <a:ext uri="{FF2B5EF4-FFF2-40B4-BE49-F238E27FC236}">
                  <a16:creationId xmlns:a16="http://schemas.microsoft.com/office/drawing/2014/main" id="{0EB4FDCA-F70A-466A-B87E-9C2591155F0D}"/>
                </a:ext>
              </a:extLst>
            </p:cNvPr>
            <p:cNvSpPr>
              <a:spLocks/>
            </p:cNvSpPr>
            <p:nvPr/>
          </p:nvSpPr>
          <p:spPr bwMode="auto">
            <a:xfrm>
              <a:off x="6667500" y="4749800"/>
              <a:ext cx="1695450" cy="2428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84" name="Freeform 57">
              <a:extLst>
                <a:ext uri="{FF2B5EF4-FFF2-40B4-BE49-F238E27FC236}">
                  <a16:creationId xmlns:a16="http://schemas.microsoft.com/office/drawing/2014/main" id="{D08D9063-3405-437F-8977-A61CE9070BFC}"/>
                </a:ext>
              </a:extLst>
            </p:cNvPr>
            <p:cNvSpPr>
              <a:spLocks/>
            </p:cNvSpPr>
            <p:nvPr/>
          </p:nvSpPr>
          <p:spPr bwMode="auto">
            <a:xfrm>
              <a:off x="5194300" y="4749800"/>
              <a:ext cx="1568450" cy="230188"/>
            </a:xfrm>
            <a:custGeom>
              <a:avLst/>
              <a:gdLst>
                <a:gd name="T0" fmla="*/ 2147483646 w 988"/>
                <a:gd name="T1" fmla="*/ 2147483646 h 145"/>
                <a:gd name="T2" fmla="*/ 2147483646 w 988"/>
                <a:gd name="T3" fmla="*/ 0 h 145"/>
                <a:gd name="T4" fmla="*/ 0 w 988"/>
                <a:gd name="T5" fmla="*/ 0 h 145"/>
                <a:gd name="T6" fmla="*/ 0 60000 65536"/>
                <a:gd name="T7" fmla="*/ 0 60000 65536"/>
                <a:gd name="T8" fmla="*/ 0 60000 65536"/>
              </a:gdLst>
              <a:ahLst/>
              <a:cxnLst>
                <a:cxn ang="T6">
                  <a:pos x="T0" y="T1"/>
                </a:cxn>
                <a:cxn ang="T7">
                  <a:pos x="T2" y="T3"/>
                </a:cxn>
                <a:cxn ang="T8">
                  <a:pos x="T4" y="T5"/>
                </a:cxn>
              </a:cxnLst>
              <a:rect l="0" t="0" r="r" b="b"/>
              <a:pathLst>
                <a:path w="988" h="145">
                  <a:moveTo>
                    <a:pt x="987" y="144"/>
                  </a:moveTo>
                  <a:lnTo>
                    <a:pt x="987" y="0"/>
                  </a:lnTo>
                  <a:lnTo>
                    <a:pt x="0" y="0"/>
                  </a:lnTo>
                </a:path>
              </a:pathLst>
            </a:custGeom>
            <a:noFill/>
            <a:ln w="38100" cap="rnd" cmpd="sng">
              <a:solidFill>
                <a:srgbClr val="00206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107763" dir="2700000" algn="ctr" rotWithShape="0">
                      <a:schemeClr val="folHlink"/>
                    </a:outerShdw>
                  </a:effectLst>
                </a14:hiddenEffects>
              </a:ext>
            </a:extLst>
          </p:spPr>
          <p:txBody>
            <a:bodyPr/>
            <a:lstStyle/>
            <a:p>
              <a:endParaRPr lang="en-US"/>
            </a:p>
          </p:txBody>
        </p:sp>
        <p:sp>
          <p:nvSpPr>
            <p:cNvPr id="185" name="Rectangle 58">
              <a:extLst>
                <a:ext uri="{FF2B5EF4-FFF2-40B4-BE49-F238E27FC236}">
                  <a16:creationId xmlns:a16="http://schemas.microsoft.com/office/drawing/2014/main" id="{1246DFCA-CBAF-459A-9C0B-EE8D6F4672C5}"/>
                </a:ext>
              </a:extLst>
            </p:cNvPr>
            <p:cNvSpPr>
              <a:spLocks noChangeArrowheads="1"/>
            </p:cNvSpPr>
            <p:nvPr/>
          </p:nvSpPr>
          <p:spPr bwMode="auto">
            <a:xfrm>
              <a:off x="6181725" y="5003800"/>
              <a:ext cx="1260475" cy="660400"/>
            </a:xfrm>
            <a:prstGeom prst="rect">
              <a:avLst/>
            </a:prstGeom>
            <a:ln w="38100">
              <a:solidFill>
                <a:schemeClr val="accent1">
                  <a:lumMod val="50000"/>
                </a:schemeClr>
              </a:solidFill>
              <a:miter lim="800000"/>
              <a:headEnd/>
              <a:tailEnd/>
            </a:ln>
            <a:effectLst/>
            <a:extLst>
              <a:ext uri="{AF507438-7753-43E0-B8FC-AC1667EBCBE1}">
                <a14:hiddenEffects xmlns:a14="http://schemas.microsoft.com/office/drawing/2010/main">
                  <a:effectLst>
                    <a:outerShdw dist="53882" dir="2700000" algn="ctr" rotWithShape="0">
                      <a:srgbClr val="00DFCA"/>
                    </a:outerShdw>
                  </a:effectLst>
                </a14:hiddenEffects>
              </a:ext>
            </a:extLst>
          </p:spPr>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a:solidFill>
                    <a:schemeClr val="accent1"/>
                  </a:solidFill>
                </a:rPr>
                <a:t>National Institute of </a:t>
              </a:r>
            </a:p>
            <a:p>
              <a:pPr algn="ctr"/>
              <a:r>
                <a:rPr lang="en-US" altLang="en-US" sz="1000" b="1">
                  <a:solidFill>
                    <a:schemeClr val="accent1"/>
                  </a:solidFill>
                </a:rPr>
                <a:t>Biomedical Imaging </a:t>
              </a:r>
            </a:p>
            <a:p>
              <a:pPr algn="ctr"/>
              <a:r>
                <a:rPr lang="en-US" altLang="en-US" sz="1000" b="1">
                  <a:solidFill>
                    <a:schemeClr val="accent1"/>
                  </a:solidFill>
                </a:rPr>
                <a:t>and Bioengineering </a:t>
              </a:r>
            </a:p>
          </p:txBody>
        </p:sp>
        <p:sp>
          <p:nvSpPr>
            <p:cNvPr id="186" name="Rectangle 59">
              <a:extLst>
                <a:ext uri="{FF2B5EF4-FFF2-40B4-BE49-F238E27FC236}">
                  <a16:creationId xmlns:a16="http://schemas.microsoft.com/office/drawing/2014/main" id="{DC326C38-098B-407A-9E11-D0E693B00AE3}"/>
                </a:ext>
              </a:extLst>
            </p:cNvPr>
            <p:cNvSpPr>
              <a:spLocks noChangeArrowheads="1"/>
            </p:cNvSpPr>
            <p:nvPr/>
          </p:nvSpPr>
          <p:spPr bwMode="auto">
            <a:xfrm>
              <a:off x="7629525" y="4978400"/>
              <a:ext cx="1260475" cy="660400"/>
            </a:xfrm>
            <a:prstGeom prst="rect">
              <a:avLst/>
            </a:prstGeom>
            <a:ln w="38100">
              <a:solidFill>
                <a:srgbClr val="3B3B3B"/>
              </a:solidFill>
              <a:headEnd/>
              <a:tailEnd/>
            </a:ln>
          </p:spPr>
          <p:style>
            <a:lnRef idx="2">
              <a:schemeClr val="accent5"/>
            </a:lnRef>
            <a:fillRef idx="1">
              <a:schemeClr val="lt1"/>
            </a:fillRef>
            <a:effectRef idx="0">
              <a:schemeClr val="accent5"/>
            </a:effectRef>
            <a:fontRef idx="minor">
              <a:schemeClr val="dk1"/>
            </a:fontRef>
          </p:style>
          <p:txBody>
            <a:bodyPr wrap="none" lIns="90488" tIns="44450" rIns="90488" bIns="4445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000" b="1" dirty="0">
                  <a:solidFill>
                    <a:schemeClr val="accent1"/>
                  </a:solidFill>
                </a:rPr>
                <a:t>National Institute on </a:t>
              </a:r>
            </a:p>
            <a:p>
              <a:pPr algn="ctr"/>
              <a:r>
                <a:rPr lang="en-US" altLang="en-US" sz="1000" b="1" dirty="0">
                  <a:solidFill>
                    <a:schemeClr val="accent1"/>
                  </a:solidFill>
                </a:rPr>
                <a:t>Minority Health and </a:t>
              </a:r>
            </a:p>
            <a:p>
              <a:pPr algn="ctr"/>
              <a:r>
                <a:rPr lang="en-US" altLang="en-US" sz="1000" b="1" dirty="0">
                  <a:solidFill>
                    <a:schemeClr val="accent1"/>
                  </a:solidFill>
                </a:rPr>
                <a:t>Health Disparities </a:t>
              </a:r>
            </a:p>
          </p:txBody>
        </p:sp>
        <p:sp>
          <p:nvSpPr>
            <p:cNvPr id="187" name="Text Box 60">
              <a:extLst>
                <a:ext uri="{FF2B5EF4-FFF2-40B4-BE49-F238E27FC236}">
                  <a16:creationId xmlns:a16="http://schemas.microsoft.com/office/drawing/2014/main" id="{286DB4BC-355F-416A-957C-1EEE5E38D2C2}"/>
                </a:ext>
              </a:extLst>
            </p:cNvPr>
            <p:cNvSpPr txBox="1">
              <a:spLocks noChangeArrowheads="1"/>
            </p:cNvSpPr>
            <p:nvPr/>
          </p:nvSpPr>
          <p:spPr bwMode="auto">
            <a:xfrm>
              <a:off x="7508855" y="5811190"/>
              <a:ext cx="2021538" cy="332773"/>
            </a:xfrm>
            <a:prstGeom prst="rect">
              <a:avLst/>
            </a:prstGeom>
            <a:noFill/>
            <a:ln w="9525">
              <a:noFill/>
              <a:miter lim="800000"/>
              <a:headEnd/>
              <a:tailEnd/>
            </a:ln>
            <a:effectLst/>
          </p:spPr>
          <p:txBody>
            <a:bodyPr>
              <a:spAutoFit/>
            </a:bodyPr>
            <a:lstStyle/>
            <a:p>
              <a:pPr>
                <a:defRPr/>
              </a:pPr>
              <a:r>
                <a:rPr lang="en-US" altLang="en-US" sz="1400" dirty="0">
                  <a:solidFill>
                    <a:schemeClr val="accent3">
                      <a:lumMod val="75000"/>
                    </a:schemeClr>
                  </a:solidFill>
                </a:rPr>
                <a:t>No funding authority</a:t>
              </a:r>
            </a:p>
          </p:txBody>
        </p:sp>
        <p:sp>
          <p:nvSpPr>
            <p:cNvPr id="188" name="Line 61">
              <a:extLst>
                <a:ext uri="{FF2B5EF4-FFF2-40B4-BE49-F238E27FC236}">
                  <a16:creationId xmlns:a16="http://schemas.microsoft.com/office/drawing/2014/main" id="{8703D8FD-177D-4203-B9A2-966720909858}"/>
                </a:ext>
              </a:extLst>
            </p:cNvPr>
            <p:cNvSpPr>
              <a:spLocks noChangeShapeType="1"/>
            </p:cNvSpPr>
            <p:nvPr/>
          </p:nvSpPr>
          <p:spPr bwMode="auto">
            <a:xfrm flipH="1">
              <a:off x="6908578" y="5969000"/>
              <a:ext cx="1040340" cy="29161"/>
            </a:xfrm>
            <a:prstGeom prst="line">
              <a:avLst/>
            </a:prstGeom>
            <a:noFill/>
            <a:ln w="76200">
              <a:solidFill>
                <a:schemeClr val="accent3"/>
              </a:solidFill>
              <a:round/>
              <a:headEnd/>
              <a:tailEnd type="triangle" w="med" len="med"/>
            </a:ln>
            <a:effectLst/>
          </p:spPr>
          <p:txBody>
            <a:bodyPr/>
            <a:lstStyle/>
            <a:p>
              <a:pPr>
                <a:defRPr/>
              </a:pPr>
              <a:endParaRPr lang="en-US" dirty="0"/>
            </a:p>
          </p:txBody>
        </p:sp>
      </p:grpSp>
    </p:spTree>
    <p:extLst>
      <p:ext uri="{BB962C8B-B14F-4D97-AF65-F5344CB8AC3E}">
        <p14:creationId xmlns:p14="http://schemas.microsoft.com/office/powerpoint/2010/main" val="2898453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9D5AE-FAF6-4CB7-BBAE-B75EA3EA53D5}"/>
              </a:ext>
            </a:extLst>
          </p:cNvPr>
          <p:cNvSpPr>
            <a:spLocks noGrp="1"/>
          </p:cNvSpPr>
          <p:nvPr>
            <p:ph type="title"/>
          </p:nvPr>
        </p:nvSpPr>
        <p:spPr>
          <a:xfrm>
            <a:off x="566000" y="0"/>
            <a:ext cx="10515600" cy="1325563"/>
          </a:xfrm>
        </p:spPr>
        <p:txBody>
          <a:bodyPr rtlCol="0">
            <a:noAutofit/>
          </a:bodyPr>
          <a:lstStyle/>
          <a:p>
            <a:pPr eaLnBrk="1" fontAlgn="auto" hangingPunct="1">
              <a:spcAft>
                <a:spcPts val="0"/>
              </a:spcAft>
              <a:defRPr/>
            </a:pPr>
            <a:br>
              <a:rPr lang="en-US" b="1" dirty="0">
                <a:solidFill>
                  <a:srgbClr val="FFC000"/>
                </a:solidFill>
                <a:effectLst>
                  <a:outerShdw blurRad="38100" dist="38100" dir="2700000" algn="tl">
                    <a:srgbClr val="000000">
                      <a:alpha val="43137"/>
                    </a:srgbClr>
                  </a:outerShdw>
                </a:effectLst>
              </a:rPr>
            </a:br>
            <a:r>
              <a:rPr lang="en-US" b="1" dirty="0">
                <a:solidFill>
                  <a:srgbClr val="FFC000"/>
                </a:solidFill>
                <a:effectLst>
                  <a:outerShdw blurRad="38100" dist="38100" dir="2700000" algn="tl">
                    <a:srgbClr val="000000">
                      <a:alpha val="43137"/>
                    </a:srgbClr>
                  </a:outerShdw>
                </a:effectLst>
              </a:rPr>
              <a:t>   </a:t>
            </a:r>
            <a:r>
              <a:rPr lang="en-US" b="1" dirty="0">
                <a:solidFill>
                  <a:schemeClr val="tx1"/>
                </a:solidFill>
              </a:rPr>
              <a:t>The National Institutes of Health</a:t>
            </a:r>
            <a:br>
              <a:rPr lang="en-US" b="1" dirty="0">
                <a:solidFill>
                  <a:schemeClr val="tx1"/>
                </a:solidFill>
                <a:effectLst>
                  <a:outerShdw blurRad="38100" dist="38100" dir="2700000" algn="tl">
                    <a:srgbClr val="000000">
                      <a:alpha val="43137"/>
                    </a:srgbClr>
                  </a:outerShdw>
                </a:effectLst>
              </a:rPr>
            </a:br>
            <a:endParaRPr lang="en-US" b="1" dirty="0">
              <a:solidFill>
                <a:srgbClr val="FFC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2A5FAA48-9F44-4069-B3B2-3D1CF12DFEC8}"/>
              </a:ext>
            </a:extLst>
          </p:cNvPr>
          <p:cNvSpPr>
            <a:spLocks noGrp="1"/>
          </p:cNvSpPr>
          <p:nvPr>
            <p:ph idx="1"/>
          </p:nvPr>
        </p:nvSpPr>
        <p:spPr>
          <a:xfrm>
            <a:off x="1447800" y="2196967"/>
            <a:ext cx="9080643" cy="4419600"/>
          </a:xfrm>
        </p:spPr>
        <p:txBody>
          <a:bodyPr rtlCol="0">
            <a:normAutofit/>
          </a:bodyPr>
          <a:lstStyle/>
          <a:p>
            <a:pPr eaLnBrk="1" fontAlgn="auto" hangingPunct="1">
              <a:spcAft>
                <a:spcPts val="0"/>
              </a:spcAft>
              <a:defRPr/>
            </a:pPr>
            <a:r>
              <a:rPr lang="en-US" sz="3200" dirty="0"/>
              <a:t>Each IC has its own mission </a:t>
            </a:r>
          </a:p>
          <a:p>
            <a:pPr eaLnBrk="1" fontAlgn="auto" hangingPunct="1">
              <a:spcAft>
                <a:spcPts val="0"/>
              </a:spcAft>
              <a:defRPr/>
            </a:pPr>
            <a:r>
              <a:rPr lang="en-US" sz="3200" dirty="0"/>
              <a:t>Each IC has its own budget</a:t>
            </a:r>
          </a:p>
          <a:p>
            <a:pPr eaLnBrk="1" fontAlgn="auto" hangingPunct="1">
              <a:spcAft>
                <a:spcPts val="0"/>
              </a:spcAft>
              <a:defRPr/>
            </a:pPr>
            <a:r>
              <a:rPr lang="en-US" sz="3200" dirty="0"/>
              <a:t>Each IC has its own activities</a:t>
            </a:r>
          </a:p>
          <a:p>
            <a:pPr eaLnBrk="1" fontAlgn="auto" hangingPunct="1">
              <a:spcAft>
                <a:spcPts val="0"/>
              </a:spcAft>
              <a:defRPr/>
            </a:pPr>
            <a:r>
              <a:rPr lang="en-US" sz="3200" dirty="0"/>
              <a:t>Each IC has its own way of doing business</a:t>
            </a:r>
          </a:p>
          <a:p>
            <a:pPr eaLnBrk="1" fontAlgn="auto" hangingPunct="1">
              <a:spcAft>
                <a:spcPts val="0"/>
              </a:spcAft>
              <a:defRPr/>
            </a:pPr>
            <a:r>
              <a:rPr lang="en-US" sz="3200" b="1" i="1" dirty="0"/>
              <a:t>Contact a Program Officer at the IC before you submit a grant application</a:t>
            </a:r>
          </a:p>
          <a:p>
            <a:pPr eaLnBrk="1" fontAlgn="auto" hangingPunct="1">
              <a:spcAft>
                <a:spcPts val="0"/>
              </a:spcAft>
              <a:buNone/>
              <a:defRPr/>
            </a:pPr>
            <a:r>
              <a:rPr lang="en-US" sz="2400" dirty="0">
                <a:solidFill>
                  <a:schemeClr val="accent2">
                    <a:lumMod val="50000"/>
                  </a:schemeClr>
                </a:solidFill>
                <a:effectLst>
                  <a:outerShdw blurRad="38100" dist="38100" dir="2700000" algn="tl">
                    <a:srgbClr val="000000">
                      <a:alpha val="43137"/>
                    </a:srgbClr>
                  </a:outerShdw>
                </a:effectLst>
              </a:rPr>
              <a:t>	</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CE00FECE-A00B-4ED4-AEBA-6FC3A1A63F63}"/>
              </a:ext>
            </a:extLst>
          </p:cNvPr>
          <p:cNvSpPr>
            <a:spLocks noGrp="1"/>
          </p:cNvSpPr>
          <p:nvPr>
            <p:ph type="sldNum" sz="quarter" idx="12"/>
          </p:nvPr>
        </p:nvSpPr>
        <p:spPr>
          <a:xfrm>
            <a:off x="191024" y="6402455"/>
            <a:ext cx="405456" cy="214112"/>
          </a:xfrm>
          <a:prstGeom prst="rect">
            <a:avLst/>
          </a:prstGeom>
        </p:spPr>
        <p:txBody>
          <a:bodyPr vert="horz" lIns="91440" tIns="45720" rIns="91440" bIns="45720" rtlCol="0" anchor="ctr"/>
          <a:lstStyle>
            <a:defPPr>
              <a:defRPr lang="en-US"/>
            </a:defPPr>
            <a:lvl1pPr algn="ctr" rtl="0" fontAlgn="base">
              <a:spcBef>
                <a:spcPct val="0"/>
              </a:spcBef>
              <a:spcAft>
                <a:spcPct val="0"/>
              </a:spcAft>
              <a:defRPr sz="1100" kern="1200">
                <a:solidFill>
                  <a:schemeClr val="tx1"/>
                </a:solidFill>
                <a:latin typeface="+mj-lt"/>
                <a:ea typeface="MS PGothic"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lgn="ctr" eaLnBrk="1" hangingPunct="1"/>
            <a:fld id="{E521C365-517E-4DEF-B1FE-30007FAB4661}" type="slidenum">
              <a:rPr lang="en-US" altLang="en-US" smtClean="0"/>
              <a:pPr algn="ctr" eaLnBrk="1" hangingPunct="1"/>
              <a:t>13</a:t>
            </a:fld>
            <a:endParaRPr lang="en-US" altLang="en-US">
              <a:solidFill>
                <a:srgbClr val="FFFFFF"/>
              </a:solidFill>
            </a:endParaRPr>
          </a:p>
        </p:txBody>
      </p:sp>
    </p:spTree>
    <p:extLst>
      <p:ext uri="{BB962C8B-B14F-4D97-AF65-F5344CB8AC3E}">
        <p14:creationId xmlns:p14="http://schemas.microsoft.com/office/powerpoint/2010/main" val="114506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F2AE2-C870-4185-B7C4-5CD0A4D65F4E}"/>
              </a:ext>
            </a:extLst>
          </p:cNvPr>
          <p:cNvSpPr>
            <a:spLocks noGrp="1"/>
          </p:cNvSpPr>
          <p:nvPr>
            <p:ph type="title"/>
          </p:nvPr>
        </p:nvSpPr>
        <p:spPr/>
        <p:txBody>
          <a:bodyPr>
            <a:normAutofit/>
          </a:bodyPr>
          <a:lstStyle/>
          <a:p>
            <a:r>
              <a:rPr lang="en-US" sz="4400" b="1" dirty="0"/>
              <a:t>Typical NIH IC Organizational Structure</a:t>
            </a:r>
          </a:p>
        </p:txBody>
      </p:sp>
      <p:grpSp>
        <p:nvGrpSpPr>
          <p:cNvPr id="2" name="Group 1" descr="organization chart with National Advisory Council , Board of Scientific Advisors and Office of the Director at top level. Beneath Office of the Director is Extramural Research and Intramural Research.">
            <a:extLst>
              <a:ext uri="{FF2B5EF4-FFF2-40B4-BE49-F238E27FC236}">
                <a16:creationId xmlns:a16="http://schemas.microsoft.com/office/drawing/2014/main" id="{21556D1E-42FC-44D7-AF2D-CCA7B3582DD5}"/>
              </a:ext>
            </a:extLst>
          </p:cNvPr>
          <p:cNvGrpSpPr/>
          <p:nvPr/>
        </p:nvGrpSpPr>
        <p:grpSpPr>
          <a:xfrm>
            <a:off x="1673226" y="1223963"/>
            <a:ext cx="8397874" cy="5281613"/>
            <a:chOff x="1673226" y="1223963"/>
            <a:chExt cx="8397874" cy="5281613"/>
          </a:xfrm>
        </p:grpSpPr>
        <p:sp>
          <p:nvSpPr>
            <p:cNvPr id="60" name="Rectangle: Rounded Corners 59">
              <a:extLst>
                <a:ext uri="{FF2B5EF4-FFF2-40B4-BE49-F238E27FC236}">
                  <a16:creationId xmlns:a16="http://schemas.microsoft.com/office/drawing/2014/main" id="{A03BF964-4049-41A1-8370-CCBE5C521347}"/>
                </a:ext>
              </a:extLst>
            </p:cNvPr>
            <p:cNvSpPr/>
            <p:nvPr/>
          </p:nvSpPr>
          <p:spPr bwMode="auto">
            <a:xfrm>
              <a:off x="2054225" y="1223963"/>
              <a:ext cx="1917700" cy="944562"/>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anchor="ctr"/>
            <a:lstStyle/>
            <a:p>
              <a:pPr algn="ctr" eaLnBrk="1" hangingPunct="1">
                <a:defRPr/>
              </a:pPr>
              <a:r>
                <a:rPr lang="en-US" sz="1800" b="1" dirty="0">
                  <a:solidFill>
                    <a:schemeClr val="bg1"/>
                  </a:solidFill>
                  <a:latin typeface="Arial" charset="0"/>
                  <a:ea typeface="ＭＳ Ｐゴシック" charset="0"/>
                </a:rPr>
                <a:t>National Advisory Council	</a:t>
              </a:r>
            </a:p>
          </p:txBody>
        </p:sp>
        <p:sp>
          <p:nvSpPr>
            <p:cNvPr id="61" name="Rectangle: Rounded Corners 60">
              <a:extLst>
                <a:ext uri="{FF2B5EF4-FFF2-40B4-BE49-F238E27FC236}">
                  <a16:creationId xmlns:a16="http://schemas.microsoft.com/office/drawing/2014/main" id="{75207B82-52E4-48A5-9F31-4F5C49BA2D28}"/>
                </a:ext>
              </a:extLst>
            </p:cNvPr>
            <p:cNvSpPr/>
            <p:nvPr/>
          </p:nvSpPr>
          <p:spPr bwMode="auto">
            <a:xfrm>
              <a:off x="5103813" y="1223963"/>
              <a:ext cx="1917700" cy="944562"/>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anchor="ctr"/>
            <a:lstStyle/>
            <a:p>
              <a:pPr algn="ctr" eaLnBrk="1" hangingPunct="1">
                <a:defRPr/>
              </a:pPr>
              <a:r>
                <a:rPr lang="en-US" sz="1800" b="1" dirty="0">
                  <a:solidFill>
                    <a:schemeClr val="bg1"/>
                  </a:solidFill>
                  <a:latin typeface="Arial" charset="0"/>
                  <a:ea typeface="ＭＳ Ｐゴシック" charset="0"/>
                </a:rPr>
                <a:t>Office of the  Director</a:t>
              </a:r>
            </a:p>
          </p:txBody>
        </p:sp>
        <p:sp>
          <p:nvSpPr>
            <p:cNvPr id="62" name="Rectangle: Rounded Corners 61">
              <a:extLst>
                <a:ext uri="{FF2B5EF4-FFF2-40B4-BE49-F238E27FC236}">
                  <a16:creationId xmlns:a16="http://schemas.microsoft.com/office/drawing/2014/main" id="{D2A59C3C-5AA3-4C8D-A037-6176DE46D0CE}"/>
                </a:ext>
              </a:extLst>
            </p:cNvPr>
            <p:cNvSpPr/>
            <p:nvPr/>
          </p:nvSpPr>
          <p:spPr bwMode="auto">
            <a:xfrm>
              <a:off x="8153400" y="1223963"/>
              <a:ext cx="1917700" cy="944562"/>
            </a:xfrm>
            <a:prstGeom prst="roundRect">
              <a:avLst/>
            </a:prstGeom>
            <a:solidFill>
              <a:schemeClr val="accent3"/>
            </a:solidFill>
            <a:ln w="9525" cap="flat" cmpd="sng" algn="ctr">
              <a:solidFill>
                <a:schemeClr val="accent3"/>
              </a:solidFill>
              <a:prstDash val="solid"/>
              <a:round/>
              <a:headEnd type="none" w="med" len="med"/>
              <a:tailEnd type="none" w="med" len="med"/>
            </a:ln>
            <a:effectLst/>
          </p:spPr>
          <p:txBody>
            <a:bodyPr anchor="ctr"/>
            <a:lstStyle/>
            <a:p>
              <a:pPr algn="ctr" eaLnBrk="1" hangingPunct="1">
                <a:defRPr/>
              </a:pPr>
              <a:r>
                <a:rPr lang="en-US" sz="1800" b="1" dirty="0">
                  <a:solidFill>
                    <a:schemeClr val="bg1"/>
                  </a:solidFill>
                  <a:latin typeface="Arial" charset="0"/>
                  <a:ea typeface="ＭＳ Ｐゴシック" charset="0"/>
                </a:rPr>
                <a:t>Board of Scientific Advisors</a:t>
              </a:r>
            </a:p>
          </p:txBody>
        </p:sp>
        <p:sp>
          <p:nvSpPr>
            <p:cNvPr id="63" name="Rectangle: Rounded Corners 62">
              <a:extLst>
                <a:ext uri="{FF2B5EF4-FFF2-40B4-BE49-F238E27FC236}">
                  <a16:creationId xmlns:a16="http://schemas.microsoft.com/office/drawing/2014/main" id="{4F716586-C597-4D10-80E2-37C84402A634}"/>
                </a:ext>
              </a:extLst>
            </p:cNvPr>
            <p:cNvSpPr/>
            <p:nvPr/>
          </p:nvSpPr>
          <p:spPr bwMode="auto">
            <a:xfrm>
              <a:off x="7334250" y="3186114"/>
              <a:ext cx="1917700" cy="795337"/>
            </a:xfrm>
            <a:prstGeom prst="roundRect">
              <a:avLst/>
            </a:prstGeom>
            <a:solidFill>
              <a:schemeClr val="accent5"/>
            </a:solidFill>
            <a:ln w="9525" cap="flat" cmpd="sng" algn="ctr">
              <a:solidFill>
                <a:schemeClr val="accent5"/>
              </a:solidFill>
              <a:prstDash val="solid"/>
              <a:round/>
              <a:headEnd type="none" w="med" len="med"/>
              <a:tailEnd type="none" w="med" len="med"/>
            </a:ln>
            <a:effectLst/>
          </p:spPr>
          <p:txBody>
            <a:bodyPr/>
            <a:lstStyle/>
            <a:p>
              <a:pPr algn="ctr" eaLnBrk="1" hangingPunct="1">
                <a:defRPr/>
              </a:pPr>
              <a:r>
                <a:rPr lang="en-US" sz="1800" dirty="0">
                  <a:solidFill>
                    <a:schemeClr val="bg1"/>
                  </a:solidFill>
                  <a:latin typeface="Arial" charset="0"/>
                  <a:ea typeface="ＭＳ Ｐゴシック" charset="0"/>
                </a:rPr>
                <a:t>Intramural Research</a:t>
              </a:r>
            </a:p>
          </p:txBody>
        </p:sp>
        <p:sp>
          <p:nvSpPr>
            <p:cNvPr id="64" name="Rectangle: Rounded Corners 63">
              <a:extLst>
                <a:ext uri="{FF2B5EF4-FFF2-40B4-BE49-F238E27FC236}">
                  <a16:creationId xmlns:a16="http://schemas.microsoft.com/office/drawing/2014/main" id="{250AE932-575D-4277-8D12-73D7E262879E}"/>
                </a:ext>
              </a:extLst>
            </p:cNvPr>
            <p:cNvSpPr/>
            <p:nvPr/>
          </p:nvSpPr>
          <p:spPr bwMode="auto">
            <a:xfrm>
              <a:off x="1673226" y="5708651"/>
              <a:ext cx="1382713" cy="796925"/>
            </a:xfrm>
            <a:prstGeom prst="roundRect">
              <a:avLst/>
            </a:prstGeom>
            <a:solidFill>
              <a:schemeClr val="accent4"/>
            </a:solidFill>
            <a:ln w="9525" cap="flat" cmpd="sng" algn="ctr">
              <a:solidFill>
                <a:schemeClr val="accent4"/>
              </a:solidFill>
              <a:prstDash val="solid"/>
              <a:round/>
              <a:headEnd type="none" w="med" len="med"/>
              <a:tailEnd type="none" w="med" len="med"/>
            </a:ln>
            <a:effectLst/>
          </p:spPr>
          <p:txBody>
            <a:bodyPr anchor="ctr"/>
            <a:lstStyle/>
            <a:p>
              <a:pPr algn="ctr" eaLnBrk="1" hangingPunct="1">
                <a:defRPr/>
              </a:pPr>
              <a:r>
                <a:rPr lang="en-US" sz="1800" dirty="0">
                  <a:solidFill>
                    <a:schemeClr val="bg1"/>
                  </a:solidFill>
                  <a:latin typeface="Arial" charset="0"/>
                  <a:ea typeface="ＭＳ Ｐゴシック" charset="0"/>
                </a:rPr>
                <a:t>Program</a:t>
              </a:r>
            </a:p>
          </p:txBody>
        </p:sp>
        <p:cxnSp>
          <p:nvCxnSpPr>
            <p:cNvPr id="65" name="Straight Connector 64">
              <a:extLst>
                <a:ext uri="{FF2B5EF4-FFF2-40B4-BE49-F238E27FC236}">
                  <a16:creationId xmlns:a16="http://schemas.microsoft.com/office/drawing/2014/main" id="{AA281B10-B155-4411-A092-3456508E6FF3}"/>
                </a:ext>
              </a:extLst>
            </p:cNvPr>
            <p:cNvCxnSpPr>
              <a:cxnSpLocks/>
              <a:stCxn id="60" idx="3"/>
              <a:endCxn id="61" idx="1"/>
            </p:cNvCxnSpPr>
            <p:nvPr/>
          </p:nvCxnSpPr>
          <p:spPr bwMode="auto">
            <a:xfrm flipV="1">
              <a:off x="3971925" y="1695450"/>
              <a:ext cx="1131888"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701D66E2-B3BD-4798-ABAB-2A509D34DF52}"/>
                </a:ext>
              </a:extLst>
            </p:cNvPr>
            <p:cNvCxnSpPr/>
            <p:nvPr/>
          </p:nvCxnSpPr>
          <p:spPr bwMode="auto">
            <a:xfrm flipV="1">
              <a:off x="7021514" y="1770063"/>
              <a:ext cx="1131887"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9F36D64-41DC-4AF5-9403-D9132BA933CC}"/>
                </a:ext>
              </a:extLst>
            </p:cNvPr>
            <p:cNvCxnSpPr>
              <a:cxnSpLocks/>
            </p:cNvCxnSpPr>
            <p:nvPr/>
          </p:nvCxnSpPr>
          <p:spPr bwMode="auto">
            <a:xfrm flipV="1">
              <a:off x="6057900" y="2168525"/>
              <a:ext cx="0" cy="57150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0E1D22BD-3574-46AD-AACB-F288761C9458}"/>
                </a:ext>
              </a:extLst>
            </p:cNvPr>
            <p:cNvCxnSpPr>
              <a:cxnSpLocks/>
            </p:cNvCxnSpPr>
            <p:nvPr/>
          </p:nvCxnSpPr>
          <p:spPr bwMode="auto">
            <a:xfrm>
              <a:off x="3971926" y="2708276"/>
              <a:ext cx="2100263" cy="9525"/>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22EF129B-3728-424B-A88F-F6AF2109EAD1}"/>
                </a:ext>
              </a:extLst>
            </p:cNvPr>
            <p:cNvCxnSpPr>
              <a:cxnSpLocks/>
            </p:cNvCxnSpPr>
            <p:nvPr/>
          </p:nvCxnSpPr>
          <p:spPr bwMode="auto">
            <a:xfrm flipV="1">
              <a:off x="6057900" y="2708275"/>
              <a:ext cx="2235200" cy="635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EF0A1E80-9379-4B6E-AA4D-B55118320457}"/>
                </a:ext>
              </a:extLst>
            </p:cNvPr>
            <p:cNvCxnSpPr>
              <a:cxnSpLocks/>
              <a:stCxn id="63" idx="0"/>
            </p:cNvCxnSpPr>
            <p:nvPr/>
          </p:nvCxnSpPr>
          <p:spPr bwMode="auto">
            <a:xfrm flipV="1">
              <a:off x="8293100" y="2692401"/>
              <a:ext cx="0" cy="493713"/>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B34D0BDB-7C3E-49FD-9109-2348977FC60B}"/>
                </a:ext>
              </a:extLst>
            </p:cNvPr>
            <p:cNvCxnSpPr>
              <a:cxnSpLocks/>
            </p:cNvCxnSpPr>
            <p:nvPr/>
          </p:nvCxnSpPr>
          <p:spPr bwMode="auto">
            <a:xfrm flipV="1">
              <a:off x="3990975" y="2708276"/>
              <a:ext cx="0" cy="479425"/>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72" name="Rectangle: Rounded Corners 71">
              <a:extLst>
                <a:ext uri="{FF2B5EF4-FFF2-40B4-BE49-F238E27FC236}">
                  <a16:creationId xmlns:a16="http://schemas.microsoft.com/office/drawing/2014/main" id="{3159D856-14C8-4CF0-8990-5BC23E1272CA}"/>
                </a:ext>
              </a:extLst>
            </p:cNvPr>
            <p:cNvSpPr/>
            <p:nvPr/>
          </p:nvSpPr>
          <p:spPr bwMode="auto">
            <a:xfrm>
              <a:off x="3281363" y="5697539"/>
              <a:ext cx="1382712" cy="796925"/>
            </a:xfrm>
            <a:prstGeom prst="roundRect">
              <a:avLst/>
            </a:prstGeom>
            <a:solidFill>
              <a:schemeClr val="accent4"/>
            </a:solidFill>
            <a:ln w="9525" cap="flat" cmpd="sng" algn="ctr">
              <a:solidFill>
                <a:schemeClr val="accent4"/>
              </a:solidFill>
              <a:prstDash val="solid"/>
              <a:round/>
              <a:headEnd type="none" w="med" len="med"/>
              <a:tailEnd type="none" w="med" len="med"/>
            </a:ln>
            <a:effectLst/>
          </p:spPr>
          <p:txBody>
            <a:bodyPr anchor="ctr"/>
            <a:lstStyle/>
            <a:p>
              <a:pPr algn="ctr" eaLnBrk="1" hangingPunct="1">
                <a:defRPr/>
              </a:pPr>
              <a:r>
                <a:rPr lang="en-US" sz="1800" dirty="0">
                  <a:solidFill>
                    <a:schemeClr val="bg1"/>
                  </a:solidFill>
                  <a:latin typeface="Arial" charset="0"/>
                  <a:ea typeface="ＭＳ Ｐゴシック" charset="0"/>
                </a:rPr>
                <a:t>Review</a:t>
              </a:r>
            </a:p>
          </p:txBody>
        </p:sp>
        <p:sp>
          <p:nvSpPr>
            <p:cNvPr id="73" name="Rectangle: Rounded Corners 72">
              <a:extLst>
                <a:ext uri="{FF2B5EF4-FFF2-40B4-BE49-F238E27FC236}">
                  <a16:creationId xmlns:a16="http://schemas.microsoft.com/office/drawing/2014/main" id="{B269322F-F489-4295-8388-8D04BA9130BF}"/>
                </a:ext>
              </a:extLst>
            </p:cNvPr>
            <p:cNvSpPr/>
            <p:nvPr/>
          </p:nvSpPr>
          <p:spPr bwMode="auto">
            <a:xfrm>
              <a:off x="4887913" y="5697539"/>
              <a:ext cx="1695450" cy="796925"/>
            </a:xfrm>
            <a:prstGeom prst="roundRect">
              <a:avLst/>
            </a:prstGeom>
            <a:solidFill>
              <a:schemeClr val="accent4"/>
            </a:solidFill>
            <a:ln w="9525" cap="flat" cmpd="sng" algn="ctr">
              <a:solidFill>
                <a:schemeClr val="accent4"/>
              </a:solidFill>
              <a:prstDash val="solid"/>
              <a:round/>
              <a:headEnd type="none" w="med" len="med"/>
              <a:tailEnd type="none" w="med" len="med"/>
            </a:ln>
            <a:effectLst/>
          </p:spPr>
          <p:txBody>
            <a:bodyPr anchor="ctr"/>
            <a:lstStyle/>
            <a:p>
              <a:pPr algn="ctr" eaLnBrk="1" hangingPunct="1">
                <a:defRPr/>
              </a:pPr>
              <a:r>
                <a:rPr lang="en-US" sz="1800" dirty="0">
                  <a:solidFill>
                    <a:schemeClr val="bg1"/>
                  </a:solidFill>
                  <a:latin typeface="Arial" charset="0"/>
                  <a:ea typeface="ＭＳ Ｐゴシック" charset="0"/>
                </a:rPr>
                <a:t>Grants Management</a:t>
              </a:r>
            </a:p>
          </p:txBody>
        </p:sp>
        <p:cxnSp>
          <p:nvCxnSpPr>
            <p:cNvPr id="74" name="Straight Connector 73">
              <a:extLst>
                <a:ext uri="{FF2B5EF4-FFF2-40B4-BE49-F238E27FC236}">
                  <a16:creationId xmlns:a16="http://schemas.microsoft.com/office/drawing/2014/main" id="{C13D7A56-DAEE-4067-AE80-62E14D85E507}"/>
                </a:ext>
              </a:extLst>
            </p:cNvPr>
            <p:cNvCxnSpPr>
              <a:cxnSpLocks/>
            </p:cNvCxnSpPr>
            <p:nvPr/>
          </p:nvCxnSpPr>
          <p:spPr bwMode="auto">
            <a:xfrm flipV="1">
              <a:off x="4014788" y="5287964"/>
              <a:ext cx="0" cy="409575"/>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EF0F1280-2CF6-40E8-B277-68E5D844A527}"/>
                </a:ext>
              </a:extLst>
            </p:cNvPr>
            <p:cNvCxnSpPr>
              <a:cxnSpLocks/>
            </p:cNvCxnSpPr>
            <p:nvPr/>
          </p:nvCxnSpPr>
          <p:spPr bwMode="auto">
            <a:xfrm>
              <a:off x="2347913" y="5461000"/>
              <a:ext cx="3440112"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1A0C0894-3266-4EA6-9339-7DB9FBB03DDB}"/>
                </a:ext>
              </a:extLst>
            </p:cNvPr>
            <p:cNvCxnSpPr>
              <a:cxnSpLocks/>
              <a:stCxn id="64" idx="0"/>
            </p:cNvCxnSpPr>
            <p:nvPr/>
          </p:nvCxnSpPr>
          <p:spPr bwMode="auto">
            <a:xfrm flipV="1">
              <a:off x="2365375" y="5461000"/>
              <a:ext cx="0" cy="24765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7541B38D-2CEF-4958-9AFF-AF8BA968AF5E}"/>
                </a:ext>
              </a:extLst>
            </p:cNvPr>
            <p:cNvCxnSpPr>
              <a:cxnSpLocks/>
            </p:cNvCxnSpPr>
            <p:nvPr/>
          </p:nvCxnSpPr>
          <p:spPr bwMode="auto">
            <a:xfrm flipV="1">
              <a:off x="5788025" y="5461000"/>
              <a:ext cx="0" cy="236538"/>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78" name="Rectangle: Rounded Corners 60">
              <a:extLst>
                <a:ext uri="{FF2B5EF4-FFF2-40B4-BE49-F238E27FC236}">
                  <a16:creationId xmlns:a16="http://schemas.microsoft.com/office/drawing/2014/main" id="{0FE3B2EC-3F17-4920-98A2-10876579DCCF}"/>
                </a:ext>
              </a:extLst>
            </p:cNvPr>
            <p:cNvSpPr>
              <a:spLocks noChangeArrowheads="1"/>
            </p:cNvSpPr>
            <p:nvPr/>
          </p:nvSpPr>
          <p:spPr bwMode="auto">
            <a:xfrm>
              <a:off x="6475413" y="4502151"/>
              <a:ext cx="1382712" cy="796925"/>
            </a:xfrm>
            <a:prstGeom prst="roundRect">
              <a:avLst>
                <a:gd name="adj" fmla="val 16667"/>
              </a:avLst>
            </a:prstGeom>
            <a:solidFill>
              <a:schemeClr val="accent2"/>
            </a:solidFill>
            <a:ln w="9525" algn="ctr">
              <a:solidFill>
                <a:schemeClr val="accent2"/>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chemeClr val="bg1"/>
                  </a:solidFill>
                </a:rPr>
                <a:t>Laboratory Studies</a:t>
              </a:r>
            </a:p>
          </p:txBody>
        </p:sp>
        <p:sp>
          <p:nvSpPr>
            <p:cNvPr id="79" name="Rectangle: Rounded Corners 61">
              <a:extLst>
                <a:ext uri="{FF2B5EF4-FFF2-40B4-BE49-F238E27FC236}">
                  <a16:creationId xmlns:a16="http://schemas.microsoft.com/office/drawing/2014/main" id="{163CCD69-044F-465B-BBB0-1E82A5EDC109}"/>
                </a:ext>
              </a:extLst>
            </p:cNvPr>
            <p:cNvSpPr>
              <a:spLocks noChangeArrowheads="1"/>
            </p:cNvSpPr>
            <p:nvPr/>
          </p:nvSpPr>
          <p:spPr bwMode="auto">
            <a:xfrm>
              <a:off x="8650288" y="4502151"/>
              <a:ext cx="1384300" cy="796925"/>
            </a:xfrm>
            <a:prstGeom prst="roundRect">
              <a:avLst>
                <a:gd name="adj" fmla="val 16667"/>
              </a:avLst>
            </a:prstGeom>
            <a:solidFill>
              <a:schemeClr val="accent2"/>
            </a:solidFill>
            <a:ln w="9525" algn="ctr">
              <a:solidFill>
                <a:schemeClr val="accent2"/>
              </a:solidFill>
              <a:round/>
              <a:headEnd/>
              <a:tailEnd/>
            </a:ln>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chemeClr val="bg1"/>
                  </a:solidFill>
                </a:rPr>
                <a:t>Clinical Studies</a:t>
              </a:r>
            </a:p>
          </p:txBody>
        </p:sp>
        <p:cxnSp>
          <p:nvCxnSpPr>
            <p:cNvPr id="80" name="Straight Connector 79">
              <a:extLst>
                <a:ext uri="{FF2B5EF4-FFF2-40B4-BE49-F238E27FC236}">
                  <a16:creationId xmlns:a16="http://schemas.microsoft.com/office/drawing/2014/main" id="{E361F36D-7461-4364-91CB-53B599777709}"/>
                </a:ext>
              </a:extLst>
            </p:cNvPr>
            <p:cNvCxnSpPr>
              <a:cxnSpLocks/>
            </p:cNvCxnSpPr>
            <p:nvPr/>
          </p:nvCxnSpPr>
          <p:spPr bwMode="auto">
            <a:xfrm flipV="1">
              <a:off x="7177088" y="4238626"/>
              <a:ext cx="0" cy="252413"/>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DD3BD7BB-B0D7-455B-B40A-E710C66B2EB1}"/>
                </a:ext>
              </a:extLst>
            </p:cNvPr>
            <p:cNvCxnSpPr>
              <a:cxnSpLocks/>
            </p:cNvCxnSpPr>
            <p:nvPr/>
          </p:nvCxnSpPr>
          <p:spPr bwMode="auto">
            <a:xfrm>
              <a:off x="7167563" y="4249738"/>
              <a:ext cx="2271712" cy="0"/>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2BBB0DB1-47AA-4EE4-A967-CD9F7103AB44}"/>
                </a:ext>
              </a:extLst>
            </p:cNvPr>
            <p:cNvCxnSpPr>
              <a:cxnSpLocks/>
              <a:endCxn id="63" idx="2"/>
            </p:cNvCxnSpPr>
            <p:nvPr/>
          </p:nvCxnSpPr>
          <p:spPr bwMode="auto">
            <a:xfrm flipV="1">
              <a:off x="8293100" y="3981450"/>
              <a:ext cx="0" cy="268288"/>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306F0A8C-96E9-459E-B523-2FA959CCE2FB}"/>
                </a:ext>
              </a:extLst>
            </p:cNvPr>
            <p:cNvCxnSpPr>
              <a:cxnSpLocks/>
            </p:cNvCxnSpPr>
            <p:nvPr/>
          </p:nvCxnSpPr>
          <p:spPr bwMode="auto">
            <a:xfrm flipV="1">
              <a:off x="4017963" y="3952876"/>
              <a:ext cx="0" cy="447675"/>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B2D236B-F645-4E72-BFBD-B19F12BBC239}"/>
                </a:ext>
              </a:extLst>
            </p:cNvPr>
            <p:cNvCxnSpPr>
              <a:cxnSpLocks/>
            </p:cNvCxnSpPr>
            <p:nvPr/>
          </p:nvCxnSpPr>
          <p:spPr bwMode="auto">
            <a:xfrm flipV="1">
              <a:off x="9439275" y="4238626"/>
              <a:ext cx="0" cy="252413"/>
            </a:xfrm>
            <a:prstGeom prst="line">
              <a:avLst/>
            </a:prstGeom>
            <a:solidFill>
              <a:schemeClr val="accent1"/>
            </a:solidFill>
            <a:ln w="38100" cap="flat" cmpd="sng" algn="ctr">
              <a:solidFill>
                <a:schemeClr val="accent3"/>
              </a:solidFill>
              <a:prstDash val="solid"/>
              <a:round/>
              <a:headEnd type="none" w="med" len="med"/>
              <a:tailEnd type="none" w="med" len="med"/>
            </a:ln>
            <a:effectLst/>
          </p:spPr>
        </p:cxnSp>
        <p:sp>
          <p:nvSpPr>
            <p:cNvPr id="85" name="Rectangle: Rounded Corners 84">
              <a:extLst>
                <a:ext uri="{FF2B5EF4-FFF2-40B4-BE49-F238E27FC236}">
                  <a16:creationId xmlns:a16="http://schemas.microsoft.com/office/drawing/2014/main" id="{DC056ECB-6236-493E-8EB1-EEFBEBA08C5E}"/>
                </a:ext>
              </a:extLst>
            </p:cNvPr>
            <p:cNvSpPr/>
            <p:nvPr/>
          </p:nvSpPr>
          <p:spPr bwMode="auto">
            <a:xfrm>
              <a:off x="3041650" y="3187701"/>
              <a:ext cx="1917700" cy="796925"/>
            </a:xfrm>
            <a:prstGeom prst="roundRect">
              <a:avLst/>
            </a:prstGeom>
            <a:solidFill>
              <a:schemeClr val="accent5"/>
            </a:solidFill>
            <a:ln w="9525" cap="flat" cmpd="sng" algn="ctr">
              <a:solidFill>
                <a:schemeClr val="accent5"/>
              </a:solidFill>
              <a:prstDash val="solid"/>
              <a:round/>
              <a:headEnd type="none" w="med" len="med"/>
              <a:tailEnd type="none" w="med" len="med"/>
            </a:ln>
            <a:effectLst/>
          </p:spPr>
          <p:txBody>
            <a:bodyPr/>
            <a:lstStyle/>
            <a:p>
              <a:pPr algn="ctr" eaLnBrk="1" hangingPunct="1">
                <a:defRPr/>
              </a:pPr>
              <a:r>
                <a:rPr lang="en-US" sz="1800" dirty="0">
                  <a:solidFill>
                    <a:schemeClr val="bg1"/>
                  </a:solidFill>
                  <a:latin typeface="Arial" charset="0"/>
                  <a:ea typeface="ＭＳ Ｐゴシック" charset="0"/>
                </a:rPr>
                <a:t>Extramural Research</a:t>
              </a:r>
            </a:p>
          </p:txBody>
        </p:sp>
        <p:sp>
          <p:nvSpPr>
            <p:cNvPr id="86" name="Rectangle: Rounded Corners 85">
              <a:extLst>
                <a:ext uri="{FF2B5EF4-FFF2-40B4-BE49-F238E27FC236}">
                  <a16:creationId xmlns:a16="http://schemas.microsoft.com/office/drawing/2014/main" id="{7DF4126C-A6EC-4B66-820F-F2975AD3D5B2}"/>
                </a:ext>
              </a:extLst>
            </p:cNvPr>
            <p:cNvSpPr/>
            <p:nvPr/>
          </p:nvSpPr>
          <p:spPr bwMode="auto">
            <a:xfrm>
              <a:off x="3055938" y="4321175"/>
              <a:ext cx="1917700" cy="966788"/>
            </a:xfrm>
            <a:prstGeom prst="roundRect">
              <a:avLst/>
            </a:prstGeom>
            <a:solidFill>
              <a:srgbClr val="A192B4"/>
            </a:solidFill>
            <a:ln w="9525" cap="flat" cmpd="sng" algn="ctr">
              <a:solidFill>
                <a:schemeClr val="accent6"/>
              </a:solidFill>
              <a:prstDash val="solid"/>
              <a:round/>
              <a:headEnd type="none" w="med" len="med"/>
              <a:tailEnd type="none" w="med" len="med"/>
            </a:ln>
            <a:effectLst/>
          </p:spPr>
          <p:txBody>
            <a:bodyPr/>
            <a:lstStyle/>
            <a:p>
              <a:pPr algn="ctr" eaLnBrk="1" hangingPunct="1">
                <a:defRPr/>
              </a:pPr>
              <a:r>
                <a:rPr lang="en-US" sz="1800" dirty="0">
                  <a:solidFill>
                    <a:schemeClr val="bg1"/>
                  </a:solidFill>
                  <a:latin typeface="Arial" charset="0"/>
                  <a:ea typeface="ＭＳ Ｐゴシック" charset="0"/>
                </a:rPr>
                <a:t>Scientific Programs &amp; Divisions</a:t>
              </a:r>
            </a:p>
          </p:txBody>
        </p:sp>
      </p:grpSp>
    </p:spTree>
    <p:extLst>
      <p:ext uri="{BB962C8B-B14F-4D97-AF65-F5344CB8AC3E}">
        <p14:creationId xmlns:p14="http://schemas.microsoft.com/office/powerpoint/2010/main" val="19763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6E1EA7CF-4AA1-49D8-98BB-C0E07C2906A5}"/>
              </a:ext>
            </a:extLst>
          </p:cNvPr>
          <p:cNvSpPr>
            <a:spLocks noGrp="1"/>
          </p:cNvSpPr>
          <p:nvPr>
            <p:ph type="title"/>
          </p:nvPr>
        </p:nvSpPr>
        <p:spPr>
          <a:xfrm>
            <a:off x="273368" y="234950"/>
            <a:ext cx="11499454" cy="741871"/>
          </a:xfrm>
        </p:spPr>
        <p:txBody>
          <a:bodyPr>
            <a:noAutofit/>
          </a:bodyPr>
          <a:lstStyle/>
          <a:p>
            <a:r>
              <a:rPr lang="en-US" altLang="en-US" sz="4000" b="1" dirty="0"/>
              <a:t>Interacting with NIH:  Extramural Investigators/Trainees</a:t>
            </a:r>
          </a:p>
        </p:txBody>
      </p:sp>
      <p:grpSp>
        <p:nvGrpSpPr>
          <p:cNvPr id="28675" name="Group 19" descr="NIH People - Program Officer, Scientific Review Officer, and Grants Management Officer">
            <a:extLst>
              <a:ext uri="{FF2B5EF4-FFF2-40B4-BE49-F238E27FC236}">
                <a16:creationId xmlns:a16="http://schemas.microsoft.com/office/drawing/2014/main" id="{2FF4F270-A9D5-4AF2-9818-B20064EBEEA3}"/>
              </a:ext>
            </a:extLst>
          </p:cNvPr>
          <p:cNvGrpSpPr>
            <a:grpSpLocks/>
          </p:cNvGrpSpPr>
          <p:nvPr/>
        </p:nvGrpSpPr>
        <p:grpSpPr bwMode="auto">
          <a:xfrm>
            <a:off x="1819275" y="1222375"/>
            <a:ext cx="8610600" cy="1963738"/>
            <a:chOff x="342900" y="2213535"/>
            <a:chExt cx="8610593" cy="1964408"/>
          </a:xfrm>
        </p:grpSpPr>
        <p:sp>
          <p:nvSpPr>
            <p:cNvPr id="9" name="Text Box 7">
              <a:extLst>
                <a:ext uri="{FF2B5EF4-FFF2-40B4-BE49-F238E27FC236}">
                  <a16:creationId xmlns:a16="http://schemas.microsoft.com/office/drawing/2014/main" id="{EA721D8E-7F65-4C23-B00C-EF109237414F}"/>
                </a:ext>
              </a:extLst>
            </p:cNvPr>
            <p:cNvSpPr txBox="1">
              <a:spLocks noChangeArrowheads="1"/>
            </p:cNvSpPr>
            <p:nvPr/>
          </p:nvSpPr>
          <p:spPr bwMode="auto">
            <a:xfrm>
              <a:off x="3314698" y="2213535"/>
              <a:ext cx="2666998" cy="584399"/>
            </a:xfrm>
            <a:prstGeom prst="rect">
              <a:avLst/>
            </a:prstGeom>
            <a:noFill/>
            <a:ln w="19050">
              <a:solidFill>
                <a:schemeClr val="accent5"/>
              </a:solidFill>
            </a:ln>
          </p:spPr>
          <p:txBody>
            <a:bodyPr>
              <a:spAutoFit/>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3200" b="1" dirty="0">
                  <a:solidFill>
                    <a:schemeClr val="accent1"/>
                  </a:solidFill>
                  <a:latin typeface="+mj-lt"/>
                </a:rPr>
                <a:t>NIH People</a:t>
              </a:r>
              <a:endParaRPr lang="en-US" altLang="en-US" b="1" dirty="0">
                <a:solidFill>
                  <a:schemeClr val="accent1"/>
                </a:solidFill>
                <a:latin typeface="+mj-lt"/>
              </a:endParaRPr>
            </a:p>
          </p:txBody>
        </p:sp>
        <p:sp>
          <p:nvSpPr>
            <p:cNvPr id="10" name="Text Box 8">
              <a:extLst>
                <a:ext uri="{FF2B5EF4-FFF2-40B4-BE49-F238E27FC236}">
                  <a16:creationId xmlns:a16="http://schemas.microsoft.com/office/drawing/2014/main" id="{053D5DFE-ED65-455B-AD5E-AA38F87391C4}"/>
                </a:ext>
              </a:extLst>
            </p:cNvPr>
            <p:cNvSpPr txBox="1">
              <a:spLocks noChangeArrowheads="1"/>
            </p:cNvSpPr>
            <p:nvPr/>
          </p:nvSpPr>
          <p:spPr bwMode="auto">
            <a:xfrm>
              <a:off x="342900"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latin typeface="+mj-lt"/>
                </a:rPr>
                <a:t>Program Officer</a:t>
              </a:r>
            </a:p>
          </p:txBody>
        </p:sp>
        <p:sp>
          <p:nvSpPr>
            <p:cNvPr id="14" name="Line 11">
              <a:extLst>
                <a:ext uri="{FF2B5EF4-FFF2-40B4-BE49-F238E27FC236}">
                  <a16:creationId xmlns:a16="http://schemas.microsoft.com/office/drawing/2014/main" id="{6D07130B-3C16-4099-9CCF-782FD1628394}"/>
                </a:ext>
              </a:extLst>
            </p:cNvPr>
            <p:cNvSpPr>
              <a:spLocks noChangeShapeType="1"/>
            </p:cNvSpPr>
            <p:nvPr/>
          </p:nvSpPr>
          <p:spPr bwMode="auto">
            <a:xfrm>
              <a:off x="1676399" y="3047257"/>
              <a:ext cx="6019795" cy="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15" name="Line 13">
              <a:extLst>
                <a:ext uri="{FF2B5EF4-FFF2-40B4-BE49-F238E27FC236}">
                  <a16:creationId xmlns:a16="http://schemas.microsoft.com/office/drawing/2014/main" id="{EFC07EEE-800C-4E23-B572-1819E2463D72}"/>
                </a:ext>
              </a:extLst>
            </p:cNvPr>
            <p:cNvSpPr>
              <a:spLocks noChangeShapeType="1"/>
            </p:cNvSpPr>
            <p:nvPr/>
          </p:nvSpPr>
          <p:spPr bwMode="auto">
            <a:xfrm>
              <a:off x="1676399"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16" name="Line 14">
              <a:extLst>
                <a:ext uri="{FF2B5EF4-FFF2-40B4-BE49-F238E27FC236}">
                  <a16:creationId xmlns:a16="http://schemas.microsoft.com/office/drawing/2014/main" id="{79D1FA3D-A4C0-4EC5-A49F-09F0D3B4CCCB}"/>
                </a:ext>
              </a:extLst>
            </p:cNvPr>
            <p:cNvSpPr>
              <a:spLocks noChangeShapeType="1"/>
            </p:cNvSpPr>
            <p:nvPr/>
          </p:nvSpPr>
          <p:spPr bwMode="auto">
            <a:xfrm flipH="1">
              <a:off x="7696194"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17" name="Line 15">
              <a:extLst>
                <a:ext uri="{FF2B5EF4-FFF2-40B4-BE49-F238E27FC236}">
                  <a16:creationId xmlns:a16="http://schemas.microsoft.com/office/drawing/2014/main" id="{851787E1-8D65-4D21-8F4E-F0F80855B31C}"/>
                </a:ext>
              </a:extLst>
            </p:cNvPr>
            <p:cNvSpPr>
              <a:spLocks noChangeShapeType="1"/>
            </p:cNvSpPr>
            <p:nvPr/>
          </p:nvSpPr>
          <p:spPr bwMode="auto">
            <a:xfrm>
              <a:off x="4724396" y="2797934"/>
              <a:ext cx="0" cy="630453"/>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a:p>
          </p:txBody>
        </p:sp>
        <p:sp>
          <p:nvSpPr>
            <p:cNvPr id="18" name="Text Box 8">
              <a:extLst>
                <a:ext uri="{FF2B5EF4-FFF2-40B4-BE49-F238E27FC236}">
                  <a16:creationId xmlns:a16="http://schemas.microsoft.com/office/drawing/2014/main" id="{0CF2B4BE-1E26-46DB-AC68-E9816B3383FC}"/>
                </a:ext>
              </a:extLst>
            </p:cNvPr>
            <p:cNvSpPr txBox="1">
              <a:spLocks noChangeArrowheads="1"/>
            </p:cNvSpPr>
            <p:nvPr/>
          </p:nvSpPr>
          <p:spPr bwMode="auto">
            <a:xfrm>
              <a:off x="3314698"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latin typeface="+mj-lt"/>
                </a:rPr>
                <a:t>Scientific Review Officer</a:t>
              </a:r>
            </a:p>
          </p:txBody>
        </p:sp>
        <p:sp>
          <p:nvSpPr>
            <p:cNvPr id="19" name="Text Box 8">
              <a:extLst>
                <a:ext uri="{FF2B5EF4-FFF2-40B4-BE49-F238E27FC236}">
                  <a16:creationId xmlns:a16="http://schemas.microsoft.com/office/drawing/2014/main" id="{AF011771-8555-4F14-A802-AA91957EE05C}"/>
                </a:ext>
              </a:extLst>
            </p:cNvPr>
            <p:cNvSpPr txBox="1">
              <a:spLocks noChangeArrowheads="1"/>
            </p:cNvSpPr>
            <p:nvPr/>
          </p:nvSpPr>
          <p:spPr bwMode="auto">
            <a:xfrm>
              <a:off x="6286495"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2000" dirty="0">
                  <a:solidFill>
                    <a:schemeClr val="accent1"/>
                  </a:solidFill>
                  <a:latin typeface="+mj-lt"/>
                </a:rPr>
                <a:t>Grants Management Officer </a:t>
              </a:r>
            </a:p>
          </p:txBody>
        </p:sp>
      </p:grpSp>
      <p:sp>
        <p:nvSpPr>
          <p:cNvPr id="21" name="TextBox 20">
            <a:extLst>
              <a:ext uri="{FF2B5EF4-FFF2-40B4-BE49-F238E27FC236}">
                <a16:creationId xmlns:a16="http://schemas.microsoft.com/office/drawing/2014/main" id="{794D051E-C056-44A6-BEC7-4893F6BB52CC}"/>
              </a:ext>
            </a:extLst>
          </p:cNvPr>
          <p:cNvSpPr txBox="1"/>
          <p:nvPr/>
        </p:nvSpPr>
        <p:spPr>
          <a:xfrm>
            <a:off x="1714500" y="3387726"/>
            <a:ext cx="2876550" cy="3446026"/>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marL="176213" indent="-176213" algn="l">
              <a:spcBef>
                <a:spcPts val="600"/>
              </a:spcBef>
              <a:spcAft>
                <a:spcPts val="600"/>
              </a:spcAft>
              <a:buFont typeface="Arial" panose="020B0604020202020204" pitchFamily="34" charset="0"/>
              <a:buChar char="•"/>
              <a:defRPr/>
            </a:pPr>
            <a:r>
              <a:rPr lang="en-US" sz="1600" dirty="0"/>
              <a:t>Scientist &amp; Administrator</a:t>
            </a:r>
          </a:p>
          <a:p>
            <a:pPr marL="176213" indent="-176213" algn="l">
              <a:spcBef>
                <a:spcPts val="600"/>
              </a:spcBef>
              <a:spcAft>
                <a:spcPts val="600"/>
              </a:spcAft>
              <a:buFont typeface="Arial" panose="020B0604020202020204" pitchFamily="34" charset="0"/>
              <a:buChar char="•"/>
              <a:defRPr/>
            </a:pPr>
            <a:r>
              <a:rPr lang="en-US" sz="1600" dirty="0"/>
              <a:t>Identifies areas of scientific need</a:t>
            </a:r>
          </a:p>
          <a:p>
            <a:pPr marL="176213" indent="-176213" algn="l">
              <a:spcBef>
                <a:spcPts val="600"/>
              </a:spcBef>
              <a:spcAft>
                <a:spcPts val="600"/>
              </a:spcAft>
              <a:buFont typeface="Arial" panose="020B0604020202020204" pitchFamily="34" charset="0"/>
              <a:buChar char="•"/>
              <a:defRPr/>
            </a:pPr>
            <a:r>
              <a:rPr lang="en-US" sz="1600" dirty="0"/>
              <a:t>Communicates </a:t>
            </a:r>
            <a:br>
              <a:rPr lang="en-US" sz="1600" dirty="0"/>
            </a:br>
            <a:r>
              <a:rPr lang="en-US" sz="1600" dirty="0"/>
              <a:t>NIH priorities to investigators and others</a:t>
            </a:r>
          </a:p>
          <a:p>
            <a:pPr marL="176213" indent="-176213" algn="l">
              <a:spcBef>
                <a:spcPts val="600"/>
              </a:spcBef>
              <a:spcAft>
                <a:spcPts val="600"/>
              </a:spcAft>
              <a:buFont typeface="Arial" panose="020B0604020202020204" pitchFamily="34" charset="0"/>
              <a:buChar char="•"/>
              <a:defRPr/>
            </a:pPr>
            <a:r>
              <a:rPr lang="en-US" sz="1600" dirty="0"/>
              <a:t>Manages grants</a:t>
            </a:r>
          </a:p>
          <a:p>
            <a:pPr marL="176213" indent="-176213" algn="l">
              <a:spcBef>
                <a:spcPts val="600"/>
              </a:spcBef>
              <a:spcAft>
                <a:spcPts val="600"/>
              </a:spcAft>
              <a:buFont typeface="Arial" panose="020B0604020202020204" pitchFamily="34" charset="0"/>
              <a:buChar char="•"/>
              <a:defRPr/>
            </a:pPr>
            <a:r>
              <a:rPr lang="en-US" sz="1600" dirty="0"/>
              <a:t>Communicates with IC Leadership  about the science </a:t>
            </a:r>
          </a:p>
        </p:txBody>
      </p:sp>
      <p:sp>
        <p:nvSpPr>
          <p:cNvPr id="22" name="TextBox 21">
            <a:extLst>
              <a:ext uri="{FF2B5EF4-FFF2-40B4-BE49-F238E27FC236}">
                <a16:creationId xmlns:a16="http://schemas.microsoft.com/office/drawing/2014/main" id="{93D064A4-3A26-47D6-B6A4-43F09386C695}"/>
              </a:ext>
            </a:extLst>
          </p:cNvPr>
          <p:cNvSpPr txBox="1"/>
          <p:nvPr/>
        </p:nvSpPr>
        <p:spPr>
          <a:xfrm>
            <a:off x="4746625" y="3389314"/>
            <a:ext cx="2876550" cy="2247424"/>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marL="176213" indent="-176213" algn="l">
              <a:spcBef>
                <a:spcPts val="600"/>
              </a:spcBef>
              <a:spcAft>
                <a:spcPts val="600"/>
              </a:spcAft>
              <a:buFont typeface="Arial" panose="020B0604020202020204" pitchFamily="34" charset="0"/>
              <a:buChar char="•"/>
              <a:defRPr/>
            </a:pPr>
            <a:r>
              <a:rPr lang="en-US" sz="1600" dirty="0"/>
              <a:t>Scientist &amp; Administrator</a:t>
            </a:r>
          </a:p>
          <a:p>
            <a:pPr marL="176213" indent="-176213" algn="l">
              <a:spcBef>
                <a:spcPts val="600"/>
              </a:spcBef>
              <a:spcAft>
                <a:spcPts val="600"/>
              </a:spcAft>
              <a:buFont typeface="Arial" panose="020B0604020202020204" pitchFamily="34" charset="0"/>
              <a:buChar char="•"/>
              <a:defRPr/>
            </a:pPr>
            <a:r>
              <a:rPr lang="en-US" sz="1600" dirty="0"/>
              <a:t>Manages grant reviews</a:t>
            </a:r>
          </a:p>
          <a:p>
            <a:pPr marL="176213" indent="-176213" algn="l">
              <a:spcBef>
                <a:spcPts val="600"/>
              </a:spcBef>
              <a:spcAft>
                <a:spcPts val="600"/>
              </a:spcAft>
              <a:buFont typeface="Arial" panose="020B0604020202020204" pitchFamily="34" charset="0"/>
              <a:buChar char="•"/>
              <a:defRPr/>
            </a:pPr>
            <a:r>
              <a:rPr lang="en-US" sz="1600" dirty="0"/>
              <a:t>Appoints members to review groups &amp; panels</a:t>
            </a:r>
          </a:p>
          <a:p>
            <a:pPr marL="176213" indent="-176213" algn="l">
              <a:spcBef>
                <a:spcPts val="600"/>
              </a:spcBef>
              <a:spcAft>
                <a:spcPts val="0"/>
              </a:spcAft>
              <a:buFont typeface="Arial" panose="020B0604020202020204" pitchFamily="34" charset="0"/>
              <a:buChar char="•"/>
              <a:defRPr/>
            </a:pPr>
            <a:r>
              <a:rPr lang="en-US" sz="1600" dirty="0"/>
              <a:t>Prepares summary statements</a:t>
            </a:r>
          </a:p>
        </p:txBody>
      </p:sp>
      <p:sp>
        <p:nvSpPr>
          <p:cNvPr id="23" name="TextBox 22">
            <a:extLst>
              <a:ext uri="{FF2B5EF4-FFF2-40B4-BE49-F238E27FC236}">
                <a16:creationId xmlns:a16="http://schemas.microsoft.com/office/drawing/2014/main" id="{58597E1B-6F2B-49D8-8C6B-BF837539DD17}"/>
              </a:ext>
            </a:extLst>
          </p:cNvPr>
          <p:cNvSpPr txBox="1"/>
          <p:nvPr/>
        </p:nvSpPr>
        <p:spPr>
          <a:xfrm>
            <a:off x="7831139" y="3387725"/>
            <a:ext cx="2598737" cy="2077164"/>
          </a:xfrm>
          <a:prstGeom prst="round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a:spAutoFit/>
          </a:bodyPr>
          <a:lstStyle/>
          <a:p>
            <a:pPr marL="176213" indent="-176213" algn="l">
              <a:spcBef>
                <a:spcPts val="600"/>
              </a:spcBef>
              <a:spcAft>
                <a:spcPts val="600"/>
              </a:spcAft>
              <a:buFont typeface="Arial" panose="020B0604020202020204" pitchFamily="34" charset="0"/>
              <a:buChar char="•"/>
              <a:defRPr/>
            </a:pPr>
            <a:r>
              <a:rPr lang="en-US" sz="1600" dirty="0">
                <a:solidFill>
                  <a:schemeClr val="tx1"/>
                </a:solidFill>
              </a:rPr>
              <a:t>Implements the funding process</a:t>
            </a:r>
          </a:p>
          <a:p>
            <a:pPr marL="176213" indent="-176213" algn="l">
              <a:spcBef>
                <a:spcPts val="600"/>
              </a:spcBef>
              <a:spcAft>
                <a:spcPts val="600"/>
              </a:spcAft>
              <a:buFont typeface="Arial" panose="020B0604020202020204" pitchFamily="34" charset="0"/>
              <a:buChar char="•"/>
              <a:defRPr/>
            </a:pPr>
            <a:r>
              <a:rPr lang="en-US" sz="1600" dirty="0">
                <a:solidFill>
                  <a:schemeClr val="tx1"/>
                </a:solidFill>
              </a:rPr>
              <a:t>Oversees the budget</a:t>
            </a:r>
          </a:p>
          <a:p>
            <a:pPr marL="176213" indent="-176213" algn="l">
              <a:spcBef>
                <a:spcPts val="600"/>
              </a:spcBef>
              <a:spcAft>
                <a:spcPts val="600"/>
              </a:spcAft>
              <a:buFont typeface="Arial" panose="020B0604020202020204" pitchFamily="34" charset="0"/>
              <a:buChar char="•"/>
              <a:defRPr/>
            </a:pPr>
            <a:r>
              <a:rPr lang="en-US" sz="1600" dirty="0">
                <a:solidFill>
                  <a:schemeClr val="tx1"/>
                </a:solidFill>
              </a:rPr>
              <a:t>Ensures grantee compliance with NIH policies &amp; regulations</a:t>
            </a:r>
          </a:p>
        </p:txBody>
      </p:sp>
      <p:sp>
        <p:nvSpPr>
          <p:cNvPr id="24" name="Slide Number Placeholder 3">
            <a:extLst>
              <a:ext uri="{FF2B5EF4-FFF2-40B4-BE49-F238E27FC236}">
                <a16:creationId xmlns:a16="http://schemas.microsoft.com/office/drawing/2014/main" id="{29B31F0E-95FE-41F0-946C-7FCC637C3B34}"/>
              </a:ext>
            </a:extLst>
          </p:cNvPr>
          <p:cNvSpPr>
            <a:spLocks noGrp="1"/>
          </p:cNvSpPr>
          <p:nvPr>
            <p:ph type="sldNum" sz="quarter" idx="11"/>
          </p:nvPr>
        </p:nvSpPr>
        <p:spPr>
          <a:xfrm>
            <a:off x="242888" y="6408738"/>
            <a:ext cx="406400" cy="21431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46688D5D-5A53-4C18-A58E-42715FD2677C}" type="slidenum">
              <a:rPr lang="en-US" smtClean="0"/>
              <a:pPr>
                <a:defRPr/>
              </a:pPr>
              <a:t>15</a:t>
            </a:fld>
            <a:endParaRPr lang="en-US" dirty="0">
              <a:latin typeface="+mn-lt"/>
            </a:endParaRPr>
          </a:p>
        </p:txBody>
      </p:sp>
    </p:spTree>
    <p:extLst>
      <p:ext uri="{BB962C8B-B14F-4D97-AF65-F5344CB8AC3E}">
        <p14:creationId xmlns:p14="http://schemas.microsoft.com/office/powerpoint/2010/main" val="1621613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56CBA1-E0B6-4254-BFD6-EAFED410F3E8}"/>
              </a:ext>
            </a:extLst>
          </p:cNvPr>
          <p:cNvSpPr>
            <a:spLocks noGrp="1"/>
          </p:cNvSpPr>
          <p:nvPr>
            <p:ph type="body" sz="quarter" idx="10"/>
          </p:nvPr>
        </p:nvSpPr>
        <p:spPr>
          <a:xfrm>
            <a:off x="575353" y="1905000"/>
            <a:ext cx="11106364" cy="4503738"/>
          </a:xfrm>
        </p:spPr>
        <p:txBody>
          <a:bodyPr/>
          <a:lstStyle/>
          <a:p>
            <a:pPr>
              <a:lnSpc>
                <a:spcPct val="100000"/>
              </a:lnSpc>
              <a:spcBef>
                <a:spcPts val="2400"/>
              </a:spcBef>
              <a:defRPr/>
            </a:pPr>
            <a:r>
              <a:rPr lang="en-US" sz="3200" dirty="0"/>
              <a:t>Talk to mentors and colleagues</a:t>
            </a:r>
          </a:p>
          <a:p>
            <a:pPr>
              <a:lnSpc>
                <a:spcPct val="100000"/>
              </a:lnSpc>
              <a:spcBef>
                <a:spcPts val="2400"/>
              </a:spcBef>
              <a:defRPr/>
            </a:pPr>
            <a:r>
              <a:rPr lang="en-US" sz="3200" dirty="0"/>
              <a:t>Search NIH </a:t>
            </a:r>
            <a:r>
              <a:rPr lang="en-US" sz="3200" dirty="0" err="1"/>
              <a:t>RePORTER</a:t>
            </a:r>
            <a:r>
              <a:rPr lang="en-US" sz="3200" dirty="0"/>
              <a:t> for funded projects</a:t>
            </a:r>
          </a:p>
          <a:p>
            <a:pPr>
              <a:lnSpc>
                <a:spcPct val="100000"/>
              </a:lnSpc>
              <a:spcBef>
                <a:spcPts val="1800"/>
              </a:spcBef>
              <a:defRPr/>
            </a:pPr>
            <a:r>
              <a:rPr lang="en-US" sz="3200" dirty="0"/>
              <a:t>Search NIH MATCHMAKER for similar projects and their POs</a:t>
            </a:r>
          </a:p>
          <a:p>
            <a:pPr>
              <a:lnSpc>
                <a:spcPct val="100000"/>
              </a:lnSpc>
              <a:spcBef>
                <a:spcPts val="1800"/>
              </a:spcBef>
              <a:defRPr/>
            </a:pPr>
            <a:r>
              <a:rPr lang="en-US" sz="3200" dirty="0"/>
              <a:t>Review IC missions, strategic plans, &amp; research priorities </a:t>
            </a:r>
          </a:p>
          <a:p>
            <a:pPr>
              <a:lnSpc>
                <a:spcPct val="100000"/>
              </a:lnSpc>
              <a:spcBef>
                <a:spcPts val="1800"/>
              </a:spcBef>
              <a:defRPr/>
            </a:pPr>
            <a:r>
              <a:rPr lang="en-US" sz="3200" dirty="0"/>
              <a:t>Review IC division or program webpages</a:t>
            </a:r>
          </a:p>
        </p:txBody>
      </p:sp>
      <p:sp>
        <p:nvSpPr>
          <p:cNvPr id="3" name="Title 2">
            <a:extLst>
              <a:ext uri="{FF2B5EF4-FFF2-40B4-BE49-F238E27FC236}">
                <a16:creationId xmlns:a16="http://schemas.microsoft.com/office/drawing/2014/main" id="{5D18E891-FCD7-4CE4-A303-C73792E1AC6B}"/>
              </a:ext>
            </a:extLst>
          </p:cNvPr>
          <p:cNvSpPr>
            <a:spLocks noGrp="1"/>
          </p:cNvSpPr>
          <p:nvPr>
            <p:ph type="title"/>
          </p:nvPr>
        </p:nvSpPr>
        <p:spPr/>
        <p:txBody>
          <a:bodyPr>
            <a:normAutofit/>
          </a:bodyPr>
          <a:lstStyle/>
          <a:p>
            <a:r>
              <a:rPr lang="en-US" altLang="en-US" sz="4400" b="1" dirty="0"/>
              <a:t>Identifying the Appropriate IC and Program Officer</a:t>
            </a:r>
            <a:endParaRPr lang="en-US" sz="4400" b="1" dirty="0"/>
          </a:p>
        </p:txBody>
      </p:sp>
      <p:sp>
        <p:nvSpPr>
          <p:cNvPr id="5" name="Slide Number Placeholder 3">
            <a:extLst>
              <a:ext uri="{FF2B5EF4-FFF2-40B4-BE49-F238E27FC236}">
                <a16:creationId xmlns:a16="http://schemas.microsoft.com/office/drawing/2014/main" id="{49898990-D587-47B4-8330-A4E7FD61E066}"/>
              </a:ext>
            </a:extLst>
          </p:cNvPr>
          <p:cNvSpPr>
            <a:spLocks noGrp="1"/>
          </p:cNvSpPr>
          <p:nvPr>
            <p:ph type="sldNum" sz="quarter" idx="11"/>
          </p:nvPr>
        </p:nvSpPr>
        <p:spPr>
          <a:xfrm>
            <a:off x="242888" y="6408738"/>
            <a:ext cx="406400" cy="214312"/>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1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46688D5D-5A53-4C18-A58E-42715FD2677C}" type="slidenum">
              <a:rPr lang="en-US" smtClean="0"/>
              <a:pPr>
                <a:defRPr/>
              </a:pPr>
              <a:t>16</a:t>
            </a:fld>
            <a:endParaRPr lang="en-US" dirty="0">
              <a:latin typeface="+mn-lt"/>
            </a:endParaRPr>
          </a:p>
        </p:txBody>
      </p:sp>
    </p:spTree>
    <p:extLst>
      <p:ext uri="{BB962C8B-B14F-4D97-AF65-F5344CB8AC3E}">
        <p14:creationId xmlns:p14="http://schemas.microsoft.com/office/powerpoint/2010/main" val="145471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B2A19-FEB6-4F17-AA32-9DA813A20BEA}"/>
              </a:ext>
            </a:extLst>
          </p:cNvPr>
          <p:cNvSpPr>
            <a:spLocks noGrp="1"/>
          </p:cNvSpPr>
          <p:nvPr>
            <p:ph type="body" sz="quarter" idx="10"/>
          </p:nvPr>
        </p:nvSpPr>
        <p:spPr>
          <a:xfrm>
            <a:off x="658018" y="1756536"/>
            <a:ext cx="10875963" cy="4752975"/>
          </a:xfrm>
        </p:spPr>
        <p:txBody>
          <a:bodyPr/>
          <a:lstStyle/>
          <a:p>
            <a:r>
              <a:rPr lang="en-US" dirty="0"/>
              <a:t>Contact POs via email</a:t>
            </a:r>
          </a:p>
          <a:p>
            <a:r>
              <a:rPr lang="en-US" dirty="0"/>
              <a:t>Include a 1-2 Page Concept Paper</a:t>
            </a:r>
          </a:p>
          <a:p>
            <a:pPr lvl="1"/>
            <a:r>
              <a:rPr lang="en-US" dirty="0"/>
              <a:t>Research Project Grants (RPG) – include brief background, significance of the problem or question the project will address and specific aims</a:t>
            </a:r>
          </a:p>
          <a:p>
            <a:pPr lvl="1"/>
            <a:r>
              <a:rPr lang="en-US" dirty="0"/>
              <a:t>Training (e.g., F30, R36, F31, F32) and Career Development Grants (</a:t>
            </a:r>
            <a:r>
              <a:rPr lang="en-US" dirty="0" err="1"/>
              <a:t>e.g</a:t>
            </a:r>
            <a:r>
              <a:rPr lang="en-US" dirty="0"/>
              <a:t>, K01, K08, K23) – brief background, significance of the problem or question the project will address, specific aims; training goals; mentoring team and their current funding and a CV or NIH </a:t>
            </a:r>
            <a:r>
              <a:rPr lang="en-US" dirty="0" err="1"/>
              <a:t>Biosketch</a:t>
            </a:r>
            <a:endParaRPr lang="en-US" dirty="0"/>
          </a:p>
          <a:p>
            <a:r>
              <a:rPr lang="en-US" dirty="0"/>
              <a:t>Follow-up as needed – email piles are deep</a:t>
            </a:r>
          </a:p>
        </p:txBody>
      </p:sp>
      <p:sp>
        <p:nvSpPr>
          <p:cNvPr id="3" name="Title 2">
            <a:extLst>
              <a:ext uri="{FF2B5EF4-FFF2-40B4-BE49-F238E27FC236}">
                <a16:creationId xmlns:a16="http://schemas.microsoft.com/office/drawing/2014/main" id="{A36E689D-121B-4072-AA24-F3AC1CC29ABA}"/>
              </a:ext>
            </a:extLst>
          </p:cNvPr>
          <p:cNvSpPr>
            <a:spLocks noGrp="1"/>
          </p:cNvSpPr>
          <p:nvPr>
            <p:ph type="title"/>
          </p:nvPr>
        </p:nvSpPr>
        <p:spPr/>
        <p:txBody>
          <a:bodyPr>
            <a:normAutofit/>
          </a:bodyPr>
          <a:lstStyle/>
          <a:p>
            <a:r>
              <a:rPr lang="en-US" sz="4400" b="1" dirty="0"/>
              <a:t>Contacting a Program Officer – General Guidelines</a:t>
            </a:r>
          </a:p>
        </p:txBody>
      </p:sp>
      <p:sp>
        <p:nvSpPr>
          <p:cNvPr id="4" name="Slide Number Placeholder 3">
            <a:extLst>
              <a:ext uri="{FF2B5EF4-FFF2-40B4-BE49-F238E27FC236}">
                <a16:creationId xmlns:a16="http://schemas.microsoft.com/office/drawing/2014/main" id="{74BFD6F0-15E7-4DFA-B040-AF93354E6F13}"/>
              </a:ext>
            </a:extLst>
          </p:cNvPr>
          <p:cNvSpPr>
            <a:spLocks noGrp="1"/>
          </p:cNvSpPr>
          <p:nvPr>
            <p:ph type="sldNum" sz="quarter" idx="4"/>
          </p:nvPr>
        </p:nvSpPr>
        <p:spPr/>
        <p:txBody>
          <a:bodyPr/>
          <a:lstStyle/>
          <a:p>
            <a:fld id="{14DA8466-51B6-440F-8995-3D5918D9CE24}" type="slidenum">
              <a:rPr lang="en-US" smtClean="0"/>
              <a:pPr/>
              <a:t>17</a:t>
            </a:fld>
            <a:endParaRPr lang="en-US" dirty="0"/>
          </a:p>
        </p:txBody>
      </p:sp>
    </p:spTree>
    <p:extLst>
      <p:ext uri="{BB962C8B-B14F-4D97-AF65-F5344CB8AC3E}">
        <p14:creationId xmlns:p14="http://schemas.microsoft.com/office/powerpoint/2010/main" val="149657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F584C-81E6-6448-889E-1FCB46DB9F54}"/>
              </a:ext>
            </a:extLst>
          </p:cNvPr>
          <p:cNvSpPr>
            <a:spLocks noGrp="1"/>
          </p:cNvSpPr>
          <p:nvPr>
            <p:ph type="title"/>
          </p:nvPr>
        </p:nvSpPr>
        <p:spPr>
          <a:xfrm>
            <a:off x="838200" y="365125"/>
            <a:ext cx="10515600" cy="930275"/>
          </a:xfrm>
        </p:spPr>
        <p:txBody>
          <a:bodyPr>
            <a:normAutofit fontScale="90000"/>
          </a:bodyPr>
          <a:lstStyle/>
          <a:p>
            <a:r>
              <a:rPr lang="en-US" b="1" dirty="0"/>
              <a:t>Getting Engaged: Strategies to Support Your Research Training</a:t>
            </a:r>
          </a:p>
        </p:txBody>
      </p:sp>
      <p:sp>
        <p:nvSpPr>
          <p:cNvPr id="7" name="Content Placeholder 6">
            <a:extLst>
              <a:ext uri="{FF2B5EF4-FFF2-40B4-BE49-F238E27FC236}">
                <a16:creationId xmlns:a16="http://schemas.microsoft.com/office/drawing/2014/main" id="{328C16C7-6E24-B84A-ACC8-24456DBD682B}"/>
              </a:ext>
            </a:extLst>
          </p:cNvPr>
          <p:cNvSpPr>
            <a:spLocks noGrp="1"/>
          </p:cNvSpPr>
          <p:nvPr>
            <p:ph idx="1"/>
          </p:nvPr>
        </p:nvSpPr>
        <p:spPr>
          <a:xfrm>
            <a:off x="874222" y="2133600"/>
            <a:ext cx="6705600" cy="4137853"/>
          </a:xfrm>
        </p:spPr>
        <p:txBody>
          <a:bodyPr/>
          <a:lstStyle/>
          <a:p>
            <a:r>
              <a:rPr lang="en-US" b="1" dirty="0"/>
              <a:t>Why Diversity Matters to NIH </a:t>
            </a:r>
            <a:r>
              <a:rPr lang="en-US" dirty="0"/>
              <a:t>– </a:t>
            </a:r>
            <a:br>
              <a:rPr lang="en-US" dirty="0"/>
            </a:br>
            <a:r>
              <a:rPr lang="en-US" dirty="0"/>
              <a:t>Dr. Le Fauve</a:t>
            </a:r>
          </a:p>
          <a:p>
            <a:r>
              <a:rPr lang="en-US" b="1" dirty="0"/>
              <a:t>NIH 101: A Primer for ESI and 1</a:t>
            </a:r>
            <a:r>
              <a:rPr lang="en-US" b="1" baseline="30000" dirty="0"/>
              <a:t>st</a:t>
            </a:r>
            <a:r>
              <a:rPr lang="en-US" b="1" dirty="0"/>
              <a:t> Time Applicants </a:t>
            </a:r>
            <a:r>
              <a:rPr lang="en-US" dirty="0"/>
              <a:t>– Dr. Lauren Hill</a:t>
            </a:r>
          </a:p>
          <a:p>
            <a:r>
              <a:rPr lang="en-US" b="1" dirty="0">
                <a:solidFill>
                  <a:srgbClr val="00B0F0"/>
                </a:solidFill>
              </a:rPr>
              <a:t>Strategies to Support Your Research Training </a:t>
            </a:r>
            <a:r>
              <a:rPr lang="en-US" dirty="0">
                <a:solidFill>
                  <a:srgbClr val="00B0F0"/>
                </a:solidFill>
              </a:rPr>
              <a:t>– Dr. Marguerite Matthews</a:t>
            </a:r>
          </a:p>
          <a:p>
            <a:r>
              <a:rPr lang="en-US" b="1" dirty="0"/>
              <a:t>Career Stage Transitions </a:t>
            </a:r>
            <a:r>
              <a:rPr lang="en-US" dirty="0"/>
              <a:t>– Dr. Kenneth Gibbs</a:t>
            </a:r>
          </a:p>
          <a:p>
            <a:pPr marL="0" indent="0">
              <a:buNone/>
            </a:pPr>
            <a:endParaRPr lang="en-US" dirty="0"/>
          </a:p>
        </p:txBody>
      </p:sp>
      <p:pic>
        <p:nvPicPr>
          <p:cNvPr id="11" name="Picture 10">
            <a:extLst>
              <a:ext uri="{FF2B5EF4-FFF2-40B4-BE49-F238E27FC236}">
                <a16:creationId xmlns:a16="http://schemas.microsoft.com/office/drawing/2014/main" id="{D7459268-C419-1C41-8177-8A0251A92B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380" y="2439343"/>
            <a:ext cx="3683420" cy="2771225"/>
          </a:xfrm>
          <a:prstGeom prst="rect">
            <a:avLst/>
          </a:prstGeom>
        </p:spPr>
      </p:pic>
    </p:spTree>
    <p:extLst>
      <p:ext uri="{BB962C8B-B14F-4D97-AF65-F5344CB8AC3E}">
        <p14:creationId xmlns:p14="http://schemas.microsoft.com/office/powerpoint/2010/main" val="2811870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90CE-7FE8-A849-9014-AA58359E7B38}"/>
              </a:ext>
            </a:extLst>
          </p:cNvPr>
          <p:cNvSpPr>
            <a:spLocks noGrp="1"/>
          </p:cNvSpPr>
          <p:nvPr>
            <p:ph type="title"/>
          </p:nvPr>
        </p:nvSpPr>
        <p:spPr>
          <a:xfrm>
            <a:off x="838200" y="365125"/>
            <a:ext cx="10515600" cy="852489"/>
          </a:xfrm>
        </p:spPr>
        <p:txBody>
          <a:bodyPr/>
          <a:lstStyle/>
          <a:p>
            <a:r>
              <a:rPr lang="en-US" b="1" dirty="0"/>
              <a:t>Utilize a Systemic Approach </a:t>
            </a:r>
          </a:p>
        </p:txBody>
      </p:sp>
      <p:pic>
        <p:nvPicPr>
          <p:cNvPr id="31" name="Content Placeholder 30" descr="Diagram of 3 interconnected gears - one representing individuals, one representing institutional opportunities, and one representing the scientific community&#10;&#10;Description automatically generated">
            <a:extLst>
              <a:ext uri="{FF2B5EF4-FFF2-40B4-BE49-F238E27FC236}">
                <a16:creationId xmlns:a16="http://schemas.microsoft.com/office/drawing/2014/main" id="{B40995BA-16B4-4947-909E-1A2DDCAB62DC}"/>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4572"/>
          <a:stretch/>
        </p:blipFill>
        <p:spPr>
          <a:xfrm>
            <a:off x="1080655" y="1735930"/>
            <a:ext cx="4689763" cy="4354513"/>
          </a:xfrm>
        </p:spPr>
      </p:pic>
      <p:pic>
        <p:nvPicPr>
          <p:cNvPr id="15" name="Content Placeholder 14" descr="A picture depicting half a chessboard - the black pieces">
            <a:extLst>
              <a:ext uri="{FF2B5EF4-FFF2-40B4-BE49-F238E27FC236}">
                <a16:creationId xmlns:a16="http://schemas.microsoft.com/office/drawing/2014/main" id="{712E39A5-95F0-411C-BD5B-2F7BF01DA31B}"/>
              </a:ext>
              <a:ext uri="{C183D7F6-B498-43B3-948B-1728B52AA6E4}">
                <adec:decorative xmlns:adec="http://schemas.microsoft.com/office/drawing/2017/decorative" val="0"/>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29745" y="2185986"/>
            <a:ext cx="5181600" cy="3454400"/>
          </a:xfrm>
          <a:prstGeom prst="rect">
            <a:avLst/>
          </a:prstGeom>
        </p:spPr>
      </p:pic>
    </p:spTree>
    <p:extLst>
      <p:ext uri="{BB962C8B-B14F-4D97-AF65-F5344CB8AC3E}">
        <p14:creationId xmlns:p14="http://schemas.microsoft.com/office/powerpoint/2010/main" val="75899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CB3DC1A-27E0-8847-A4DC-F4E5313ED9A2}"/>
              </a:ext>
              <a:ext uri="{C183D7F6-B498-43B3-948B-1728B52AA6E4}">
                <adec:decorative xmlns:adec="http://schemas.microsoft.com/office/drawing/2017/decorative" val="1"/>
              </a:ext>
            </a:extLst>
          </p:cNvPr>
          <p:cNvSpPr/>
          <p:nvPr/>
        </p:nvSpPr>
        <p:spPr>
          <a:xfrm>
            <a:off x="8004748" y="5980751"/>
            <a:ext cx="4187252" cy="85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83AEEBA-6035-DA47-B9A0-1F0A987CC18B}"/>
              </a:ext>
            </a:extLst>
          </p:cNvPr>
          <p:cNvSpPr>
            <a:spLocks noGrp="1"/>
          </p:cNvSpPr>
          <p:nvPr>
            <p:ph type="title"/>
          </p:nvPr>
        </p:nvSpPr>
        <p:spPr>
          <a:xfrm>
            <a:off x="756228" y="529362"/>
            <a:ext cx="10972800" cy="914757"/>
          </a:xfrm>
        </p:spPr>
        <p:txBody>
          <a:bodyPr>
            <a:normAutofit/>
          </a:bodyPr>
          <a:lstStyle/>
          <a:p>
            <a:r>
              <a:rPr lang="en-US" sz="4800" b="1" dirty="0"/>
              <a:t>Your Guides</a:t>
            </a:r>
          </a:p>
        </p:txBody>
      </p:sp>
      <p:grpSp>
        <p:nvGrpSpPr>
          <p:cNvPr id="13" name="Group 12" descr="Kenneth Gibbs, Ph.D., M.P.H.&#10;Chief, Undergraduate and Predoctoral Cross-Disciplinary Training Branch&#10;National Institute of General Medical Sciences (NIGMS)&#10;kenneth.gibbs@nih.gov">
            <a:extLst>
              <a:ext uri="{FF2B5EF4-FFF2-40B4-BE49-F238E27FC236}">
                <a16:creationId xmlns:a16="http://schemas.microsoft.com/office/drawing/2014/main" id="{664BC41A-D191-44E9-9EDA-D6C5CE2E69B1}"/>
              </a:ext>
            </a:extLst>
          </p:cNvPr>
          <p:cNvGrpSpPr/>
          <p:nvPr/>
        </p:nvGrpSpPr>
        <p:grpSpPr>
          <a:xfrm>
            <a:off x="6253268" y="3411904"/>
            <a:ext cx="5869172" cy="1661993"/>
            <a:chOff x="6454674" y="1340850"/>
            <a:chExt cx="5869172" cy="1661993"/>
          </a:xfrm>
        </p:grpSpPr>
        <p:sp>
          <p:nvSpPr>
            <p:cNvPr id="15" name="TextBox 14">
              <a:extLst>
                <a:ext uri="{FF2B5EF4-FFF2-40B4-BE49-F238E27FC236}">
                  <a16:creationId xmlns:a16="http://schemas.microsoft.com/office/drawing/2014/main" id="{500B5968-2F75-8247-91E6-FFBD21A168D9}"/>
                </a:ext>
              </a:extLst>
            </p:cNvPr>
            <p:cNvSpPr txBox="1"/>
            <p:nvPr/>
          </p:nvSpPr>
          <p:spPr>
            <a:xfrm>
              <a:off x="7925876" y="1340850"/>
              <a:ext cx="4397970" cy="1661993"/>
            </a:xfrm>
            <a:prstGeom prst="rect">
              <a:avLst/>
            </a:prstGeom>
            <a:noFill/>
          </p:spPr>
          <p:txBody>
            <a:bodyPr wrap="square" rtlCol="0">
              <a:spAutoFit/>
            </a:bodyPr>
            <a:lstStyle/>
            <a:p>
              <a:pPr fontAlgn="ctr"/>
              <a:r>
                <a:rPr lang="en-US" sz="2000" b="1" dirty="0"/>
                <a:t>Kenneth Gibbs, Ph.D., M.P.H.</a:t>
              </a:r>
            </a:p>
            <a:p>
              <a:pPr fontAlgn="ctr"/>
              <a:r>
                <a:rPr lang="en-US" sz="1600" dirty="0"/>
                <a:t>Chief, Undergraduate and Predoctoral Cross-Disciplinary Training Branch</a:t>
              </a:r>
            </a:p>
            <a:p>
              <a:pPr fontAlgn="ctr"/>
              <a:r>
                <a:rPr lang="en-US" sz="1600" dirty="0"/>
                <a:t>National Institute of General Medical Sciences (NIGMS)</a:t>
              </a:r>
              <a:br>
                <a:rPr lang="en-US" sz="1600" dirty="0"/>
              </a:br>
              <a:r>
                <a:rPr lang="en-US" sz="1600" dirty="0">
                  <a:hlinkClick r:id="rId2" tooltip="mailto:kenneth.gibbs@nih.gov"/>
                </a:rPr>
                <a:t>kenneth.gibbs@nih.gov</a:t>
              </a:r>
              <a:endParaRPr lang="en-US" sz="1600" dirty="0"/>
            </a:p>
          </p:txBody>
        </p:sp>
        <p:pic>
          <p:nvPicPr>
            <p:cNvPr id="1030" name="Picture 6" descr="Headshot of Kenneth Gibbs.">
              <a:extLst>
                <a:ext uri="{FF2B5EF4-FFF2-40B4-BE49-F238E27FC236}">
                  <a16:creationId xmlns:a16="http://schemas.microsoft.com/office/drawing/2014/main" id="{05F07273-C36A-A644-8A1D-E01F518A6E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28" r="8349"/>
            <a:stretch/>
          </p:blipFill>
          <p:spPr bwMode="auto">
            <a:xfrm>
              <a:off x="6454674" y="1438246"/>
              <a:ext cx="1188720" cy="14356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descr="Charlene E. Le Fauve, Ph.D.&#10;Senior Advisor to the Chief Officer for Scientific Workforce Diversity&#10;charlene.lefauve@nih.gov">
            <a:extLst>
              <a:ext uri="{FF2B5EF4-FFF2-40B4-BE49-F238E27FC236}">
                <a16:creationId xmlns:a16="http://schemas.microsoft.com/office/drawing/2014/main" id="{B1198296-F696-48D1-A3BD-A1971616A7DF}"/>
              </a:ext>
            </a:extLst>
          </p:cNvPr>
          <p:cNvGrpSpPr/>
          <p:nvPr/>
        </p:nvGrpSpPr>
        <p:grpSpPr>
          <a:xfrm>
            <a:off x="762000" y="1447800"/>
            <a:ext cx="5187374" cy="1530590"/>
            <a:chOff x="6379803" y="3342469"/>
            <a:chExt cx="5187374" cy="1530590"/>
          </a:xfrm>
        </p:grpSpPr>
        <p:sp>
          <p:nvSpPr>
            <p:cNvPr id="24" name="TextBox 23">
              <a:extLst>
                <a:ext uri="{FF2B5EF4-FFF2-40B4-BE49-F238E27FC236}">
                  <a16:creationId xmlns:a16="http://schemas.microsoft.com/office/drawing/2014/main" id="{E5321CE4-9D92-4EDF-B497-FA92C6E74272}"/>
                </a:ext>
              </a:extLst>
            </p:cNvPr>
            <p:cNvSpPr txBox="1"/>
            <p:nvPr/>
          </p:nvSpPr>
          <p:spPr>
            <a:xfrm>
              <a:off x="7822665" y="3342469"/>
              <a:ext cx="3744512" cy="1138773"/>
            </a:xfrm>
            <a:prstGeom prst="rect">
              <a:avLst/>
            </a:prstGeom>
            <a:noFill/>
          </p:spPr>
          <p:txBody>
            <a:bodyPr wrap="square" rtlCol="0">
              <a:spAutoFit/>
            </a:bodyPr>
            <a:lstStyle/>
            <a:p>
              <a:pPr fontAlgn="ctr"/>
              <a:r>
                <a:rPr lang="en-US" b="1" dirty="0"/>
                <a:t>Charlene E. Le Fauve, Ph.D.</a:t>
              </a:r>
              <a:endParaRPr lang="en-US" dirty="0"/>
            </a:p>
            <a:p>
              <a:pPr fontAlgn="ctr"/>
              <a:r>
                <a:rPr lang="en-US" sz="1600" dirty="0"/>
                <a:t>Senior Advisor to the Chief Officer for Scientific Workforce Diversity</a:t>
              </a:r>
            </a:p>
            <a:p>
              <a:pPr fontAlgn="ctr"/>
              <a:r>
                <a:rPr lang="en-US" sz="1600" u="sng" dirty="0">
                  <a:hlinkClick r:id="rId4"/>
                </a:rPr>
                <a:t>charlene.lefauve@nih.gov</a:t>
              </a:r>
              <a:endParaRPr lang="en-US" dirty="0"/>
            </a:p>
          </p:txBody>
        </p:sp>
        <p:pic>
          <p:nvPicPr>
            <p:cNvPr id="1032" name="Picture 8" descr="You can't think outside the box if you're locked inside it | Science | AAAS">
              <a:extLst>
                <a:ext uri="{FF2B5EF4-FFF2-40B4-BE49-F238E27FC236}">
                  <a16:creationId xmlns:a16="http://schemas.microsoft.com/office/drawing/2014/main" id="{4B4887E4-4327-9442-A794-618EF7249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9803" y="3437375"/>
              <a:ext cx="1188720" cy="1435684"/>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a:extLst>
              <a:ext uri="{FF2B5EF4-FFF2-40B4-BE49-F238E27FC236}">
                <a16:creationId xmlns:a16="http://schemas.microsoft.com/office/drawing/2014/main" id="{9782B0A0-70B2-2249-8BDA-94FAF827CF5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2788" y="5269992"/>
            <a:ext cx="1226624" cy="1347606"/>
          </a:xfrm>
          <a:prstGeom prst="rect">
            <a:avLst/>
          </a:prstGeom>
        </p:spPr>
      </p:pic>
      <p:grpSp>
        <p:nvGrpSpPr>
          <p:cNvPr id="17" name="Group 16" descr="Ericka M. Boone, Ph.D.&#10;Acting Director, &#10;Division of Biomedical Research Workforce&#10;Office of Extramural Research (OER) &#10;ericka.boone@nih.gov ">
            <a:extLst>
              <a:ext uri="{FF2B5EF4-FFF2-40B4-BE49-F238E27FC236}">
                <a16:creationId xmlns:a16="http://schemas.microsoft.com/office/drawing/2014/main" id="{F75DA7D3-788F-486C-9673-51E35D2677CD}"/>
              </a:ext>
            </a:extLst>
          </p:cNvPr>
          <p:cNvGrpSpPr/>
          <p:nvPr/>
        </p:nvGrpSpPr>
        <p:grpSpPr>
          <a:xfrm>
            <a:off x="3490347" y="5166043"/>
            <a:ext cx="5211306" cy="1555503"/>
            <a:chOff x="873571" y="1525270"/>
            <a:chExt cx="4652998" cy="1555503"/>
          </a:xfrm>
        </p:grpSpPr>
        <p:sp>
          <p:nvSpPr>
            <p:cNvPr id="9" name="TextBox 8">
              <a:extLst>
                <a:ext uri="{FF2B5EF4-FFF2-40B4-BE49-F238E27FC236}">
                  <a16:creationId xmlns:a16="http://schemas.microsoft.com/office/drawing/2014/main" id="{43B901A2-06CD-6645-8358-B2661ED2EAC0}"/>
                </a:ext>
              </a:extLst>
            </p:cNvPr>
            <p:cNvSpPr txBox="1"/>
            <p:nvPr/>
          </p:nvSpPr>
          <p:spPr>
            <a:xfrm>
              <a:off x="2010888" y="1525270"/>
              <a:ext cx="3515681" cy="1384995"/>
            </a:xfrm>
            <a:prstGeom prst="rect">
              <a:avLst/>
            </a:prstGeom>
            <a:noFill/>
          </p:spPr>
          <p:txBody>
            <a:bodyPr wrap="square" rtlCol="0">
              <a:spAutoFit/>
            </a:bodyPr>
            <a:lstStyle/>
            <a:p>
              <a:pPr fontAlgn="ctr"/>
              <a:r>
                <a:rPr lang="en-US" sz="2000" b="1" dirty="0"/>
                <a:t>Ericka M. Boone, Ph.D.</a:t>
              </a:r>
            </a:p>
            <a:p>
              <a:pPr fontAlgn="ctr"/>
              <a:r>
                <a:rPr lang="en-US" sz="1600" dirty="0"/>
                <a:t>Acting Director, </a:t>
              </a:r>
            </a:p>
            <a:p>
              <a:pPr fontAlgn="ctr"/>
              <a:r>
                <a:rPr lang="en-US" sz="1600" dirty="0"/>
                <a:t>Division of Biomedical Research Workforce</a:t>
              </a:r>
            </a:p>
            <a:p>
              <a:pPr fontAlgn="ctr"/>
              <a:r>
                <a:rPr lang="en-US" sz="1600" dirty="0"/>
                <a:t>Office of Extramural Research (OER)</a:t>
              </a:r>
              <a:r>
                <a:rPr lang="en-US" sz="1600" b="1" dirty="0"/>
                <a:t> </a:t>
              </a:r>
            </a:p>
            <a:p>
              <a:pPr fontAlgn="ctr"/>
              <a:r>
                <a:rPr lang="en-US" sz="1600" dirty="0">
                  <a:hlinkClick r:id="rId7"/>
                </a:rPr>
                <a:t>ericka.boone@nih.gov</a:t>
              </a:r>
              <a:r>
                <a:rPr lang="en-US" sz="1600" dirty="0"/>
                <a:t> </a:t>
              </a:r>
            </a:p>
          </p:txBody>
        </p:sp>
        <p:pic>
          <p:nvPicPr>
            <p:cNvPr id="16" name="Picture 15">
              <a:extLst>
                <a:ext uri="{FF2B5EF4-FFF2-40B4-BE49-F238E27FC236}">
                  <a16:creationId xmlns:a16="http://schemas.microsoft.com/office/drawing/2014/main" id="{8680626F-D615-43D3-957A-9685DCD8F350}"/>
                </a:ext>
              </a:extLst>
            </p:cNvPr>
            <p:cNvPicPr>
              <a:picLocks noChangeAspect="1"/>
            </p:cNvPicPr>
            <p:nvPr/>
          </p:nvPicPr>
          <p:blipFill rotWithShape="1">
            <a:blip r:embed="rId8">
              <a:extLst>
                <a:ext uri="{28A0092B-C50C-407E-A947-70E740481C1C}">
                  <a14:useLocalDpi xmlns:a14="http://schemas.microsoft.com/office/drawing/2010/main" val="0"/>
                </a:ext>
              </a:extLst>
            </a:blip>
            <a:srcRect l="13869" t="4856" r="6945" b="20252"/>
            <a:stretch/>
          </p:blipFill>
          <p:spPr>
            <a:xfrm>
              <a:off x="873571" y="1645165"/>
              <a:ext cx="1054341" cy="1435608"/>
            </a:xfrm>
            <a:prstGeom prst="rect">
              <a:avLst/>
            </a:prstGeom>
          </p:spPr>
        </p:pic>
      </p:grpSp>
      <p:grpSp>
        <p:nvGrpSpPr>
          <p:cNvPr id="12" name="Group 11" descr="Marguerite Matthews, Ph.D.&#10;Scientific Program Manager&#10;Office of Programs to Enhance Neuroscience Workforce Diversity (OPEN) &#10;National Institute of Neurological Disorders and Stroke (NINDS)&#10;marguerite.matthews@nih.gov &#10;">
            <a:extLst>
              <a:ext uri="{FF2B5EF4-FFF2-40B4-BE49-F238E27FC236}">
                <a16:creationId xmlns:a16="http://schemas.microsoft.com/office/drawing/2014/main" id="{5003DF96-97CB-4EB7-B11E-7604A64FCB1B}"/>
              </a:ext>
            </a:extLst>
          </p:cNvPr>
          <p:cNvGrpSpPr/>
          <p:nvPr/>
        </p:nvGrpSpPr>
        <p:grpSpPr>
          <a:xfrm>
            <a:off x="6253268" y="1447800"/>
            <a:ext cx="5663413" cy="1877437"/>
            <a:chOff x="519470" y="3342469"/>
            <a:chExt cx="5663413" cy="1877437"/>
          </a:xfrm>
        </p:grpSpPr>
        <p:sp>
          <p:nvSpPr>
            <p:cNvPr id="11" name="TextBox 10">
              <a:extLst>
                <a:ext uri="{FF2B5EF4-FFF2-40B4-BE49-F238E27FC236}">
                  <a16:creationId xmlns:a16="http://schemas.microsoft.com/office/drawing/2014/main" id="{BAD73A5E-552E-BE45-ACCD-BA52BA432354}"/>
                </a:ext>
              </a:extLst>
            </p:cNvPr>
            <p:cNvSpPr txBox="1"/>
            <p:nvPr/>
          </p:nvSpPr>
          <p:spPr>
            <a:xfrm>
              <a:off x="1957356" y="3342469"/>
              <a:ext cx="4225527" cy="1877437"/>
            </a:xfrm>
            <a:prstGeom prst="rect">
              <a:avLst/>
            </a:prstGeom>
            <a:noFill/>
          </p:spPr>
          <p:txBody>
            <a:bodyPr wrap="square" rtlCol="0">
              <a:spAutoFit/>
            </a:bodyPr>
            <a:lstStyle/>
            <a:p>
              <a:pPr fontAlgn="ctr"/>
              <a:r>
                <a:rPr lang="en-US" sz="2000" b="1" dirty="0"/>
                <a:t>Marguerite Matthews, Ph.D.</a:t>
              </a:r>
            </a:p>
            <a:p>
              <a:r>
                <a:rPr lang="en-US" sz="1600" dirty="0"/>
                <a:t>Scientific Program Manager</a:t>
              </a:r>
            </a:p>
            <a:p>
              <a:r>
                <a:rPr lang="en-US" sz="1600" dirty="0"/>
                <a:t>Office of Programs to Enhance Neuroscience Workforce Diversity (OPEN) </a:t>
              </a:r>
            </a:p>
            <a:p>
              <a:r>
                <a:rPr lang="en-US" sz="1600" dirty="0"/>
                <a:t>National Institute of Neurological Disorders and Stroke (NINDS)</a:t>
              </a:r>
            </a:p>
            <a:p>
              <a:pPr fontAlgn="ctr"/>
              <a:r>
                <a:rPr lang="en-US" sz="1600" dirty="0">
                  <a:hlinkClick r:id="rId9"/>
                </a:rPr>
                <a:t>marguerite.matthews@nih.gov</a:t>
              </a:r>
              <a:r>
                <a:rPr lang="en-US" sz="1600" dirty="0"/>
                <a:t> </a:t>
              </a:r>
              <a:endParaRPr lang="en-US" dirty="0"/>
            </a:p>
          </p:txBody>
        </p:sp>
        <p:pic>
          <p:nvPicPr>
            <p:cNvPr id="7" name="Picture 6">
              <a:extLst>
                <a:ext uri="{FF2B5EF4-FFF2-40B4-BE49-F238E27FC236}">
                  <a16:creationId xmlns:a16="http://schemas.microsoft.com/office/drawing/2014/main" id="{749491DB-C0D0-4A2B-A136-EDBB101BCF01}"/>
                </a:ext>
              </a:extLst>
            </p:cNvPr>
            <p:cNvPicPr>
              <a:picLocks noChangeAspect="1"/>
            </p:cNvPicPr>
            <p:nvPr/>
          </p:nvPicPr>
          <p:blipFill rotWithShape="1">
            <a:blip r:embed="rId10"/>
            <a:srcRect l="12326" b="7462"/>
            <a:stretch/>
          </p:blipFill>
          <p:spPr>
            <a:xfrm>
              <a:off x="519470" y="3437376"/>
              <a:ext cx="1188720" cy="1435683"/>
            </a:xfrm>
            <a:prstGeom prst="rect">
              <a:avLst/>
            </a:prstGeom>
          </p:spPr>
        </p:pic>
      </p:grpSp>
      <p:grpSp>
        <p:nvGrpSpPr>
          <p:cNvPr id="23" name="Group 22" descr="Lauren Hill, Ph.D.&#10;Acting Director&#10;Office for Disparities Research and Workforce Diversity&#10;National Institute of Mental Health (NIMH)&#10;hillla@mail.nih.gov">
            <a:extLst>
              <a:ext uri="{FF2B5EF4-FFF2-40B4-BE49-F238E27FC236}">
                <a16:creationId xmlns:a16="http://schemas.microsoft.com/office/drawing/2014/main" id="{EDB430A8-80DE-4F75-B44F-4C81EAAE3F91}"/>
              </a:ext>
            </a:extLst>
          </p:cNvPr>
          <p:cNvGrpSpPr/>
          <p:nvPr/>
        </p:nvGrpSpPr>
        <p:grpSpPr>
          <a:xfrm>
            <a:off x="762000" y="3411904"/>
            <a:ext cx="5361540" cy="1631216"/>
            <a:chOff x="356521" y="4660273"/>
            <a:chExt cx="5361540" cy="1631216"/>
          </a:xfrm>
        </p:grpSpPr>
        <p:sp>
          <p:nvSpPr>
            <p:cNvPr id="26" name="TextBox 25">
              <a:extLst>
                <a:ext uri="{FF2B5EF4-FFF2-40B4-BE49-F238E27FC236}">
                  <a16:creationId xmlns:a16="http://schemas.microsoft.com/office/drawing/2014/main" id="{6D843F6A-BCC4-49F5-9BD6-CB187FB16BBB}"/>
                </a:ext>
              </a:extLst>
            </p:cNvPr>
            <p:cNvSpPr txBox="1"/>
            <p:nvPr/>
          </p:nvSpPr>
          <p:spPr>
            <a:xfrm>
              <a:off x="1779358" y="4660273"/>
              <a:ext cx="3938703" cy="1631216"/>
            </a:xfrm>
            <a:prstGeom prst="rect">
              <a:avLst/>
            </a:prstGeom>
            <a:noFill/>
          </p:spPr>
          <p:txBody>
            <a:bodyPr wrap="square" rtlCol="0">
              <a:spAutoFit/>
            </a:bodyPr>
            <a:lstStyle/>
            <a:p>
              <a:pPr fontAlgn="ctr"/>
              <a:r>
                <a:rPr lang="en-US" sz="2000" b="1" dirty="0"/>
                <a:t>Lauren Hill, Ph.D.</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Acting Director</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Office for Disparities Research and Workforce Diversity</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National Institute of Mental Health (NIMH)</a:t>
              </a:r>
            </a:p>
            <a:p>
              <a:pPr marL="0" marR="0">
                <a:spcBef>
                  <a:spcPts val="0"/>
                </a:spcBef>
                <a:spcAft>
                  <a:spcPts val="0"/>
                </a:spcAft>
              </a:pPr>
              <a:r>
                <a:rPr lang="en-US" sz="1600" u="sng" dirty="0">
                  <a:solidFill>
                    <a:srgbClr val="0563C1"/>
                  </a:solidFill>
                  <a:effectLst/>
                  <a:latin typeface="Calibri" panose="020F0502020204030204" pitchFamily="34" charset="0"/>
                  <a:ea typeface="Calibri" panose="020F0502020204030204" pitchFamily="34" charset="0"/>
                  <a:hlinkClick r:id="rId11"/>
                </a:rPr>
                <a:t>hillla@mail.nih.gov</a:t>
              </a:r>
              <a:endParaRPr lang="en-US" sz="1600" dirty="0">
                <a:effectLst/>
                <a:latin typeface="Calibri" panose="020F0502020204030204" pitchFamily="34" charset="0"/>
                <a:ea typeface="Calibri" panose="020F0502020204030204" pitchFamily="34" charset="0"/>
              </a:endParaRPr>
            </a:p>
          </p:txBody>
        </p:sp>
        <p:pic>
          <p:nvPicPr>
            <p:cNvPr id="20" name="Picture 19">
              <a:extLst>
                <a:ext uri="{FF2B5EF4-FFF2-40B4-BE49-F238E27FC236}">
                  <a16:creationId xmlns:a16="http://schemas.microsoft.com/office/drawing/2014/main" id="{52FFFD10-AB2D-4473-B04D-8522B22F634B}"/>
                </a:ext>
              </a:extLst>
            </p:cNvPr>
            <p:cNvPicPr>
              <a:picLocks noChangeAspect="1"/>
            </p:cNvPicPr>
            <p:nvPr/>
          </p:nvPicPr>
          <p:blipFill rotWithShape="1">
            <a:blip r:embed="rId12"/>
            <a:srcRect b="15520"/>
            <a:stretch/>
          </p:blipFill>
          <p:spPr>
            <a:xfrm>
              <a:off x="356521" y="4757669"/>
              <a:ext cx="1188720" cy="1435684"/>
            </a:xfrm>
            <a:prstGeom prst="rect">
              <a:avLst/>
            </a:prstGeom>
          </p:spPr>
        </p:pic>
      </p:grpSp>
    </p:spTree>
    <p:extLst>
      <p:ext uri="{BB962C8B-B14F-4D97-AF65-F5344CB8AC3E}">
        <p14:creationId xmlns:p14="http://schemas.microsoft.com/office/powerpoint/2010/main" val="425816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earch Training website">
            <a:extLst>
              <a:ext uri="{FF2B5EF4-FFF2-40B4-BE49-F238E27FC236}">
                <a16:creationId xmlns:a16="http://schemas.microsoft.com/office/drawing/2014/main" id="{2F18DE66-6051-4AB1-B9CD-1BC87C5C0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926" y="489256"/>
            <a:ext cx="8633352" cy="5879487"/>
          </a:xfrm>
          <a:prstGeom prst="rect">
            <a:avLst/>
          </a:prstGeom>
        </p:spPr>
      </p:pic>
      <p:sp>
        <p:nvSpPr>
          <p:cNvPr id="2" name="TextBox 1" descr="Screenshot of the NIH Research Training and Career Development webpage, https://researchtraining.nih.gov . Photo includes photos of researchers at the bench. The screenshot highlights a timeline for opportunities for Undergraduate and Postbaccalaureate Education, Predoctoral Training/Clinical Doctorate, Postdoctoral Training/Clinical Residency, Early Research Career Development, and Established Investigator Research Development and Mentoring. ">
            <a:extLst>
              <a:ext uri="{FF2B5EF4-FFF2-40B4-BE49-F238E27FC236}">
                <a16:creationId xmlns:a16="http://schemas.microsoft.com/office/drawing/2014/main" id="{39536246-3D0A-6448-AF33-A8E733D23722}"/>
              </a:ext>
            </a:extLst>
          </p:cNvPr>
          <p:cNvSpPr txBox="1"/>
          <p:nvPr/>
        </p:nvSpPr>
        <p:spPr>
          <a:xfrm>
            <a:off x="7268347" y="5862279"/>
            <a:ext cx="28839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https://researchtraining.nih.gov</a:t>
            </a: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3" name="Title 2">
            <a:extLst>
              <a:ext uri="{FF2B5EF4-FFF2-40B4-BE49-F238E27FC236}">
                <a16:creationId xmlns:a16="http://schemas.microsoft.com/office/drawing/2014/main" id="{C3AA569C-AE5E-47C4-9458-9D485DE7330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Research Training Website</a:t>
            </a:r>
          </a:p>
        </p:txBody>
      </p:sp>
    </p:spTree>
    <p:extLst>
      <p:ext uri="{BB962C8B-B14F-4D97-AF65-F5344CB8AC3E}">
        <p14:creationId xmlns:p14="http://schemas.microsoft.com/office/powerpoint/2010/main" val="231692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9397"/>
          </a:xfrm>
        </p:spPr>
        <p:txBody>
          <a:bodyPr>
            <a:normAutofit fontScale="90000"/>
          </a:bodyPr>
          <a:lstStyle/>
          <a:p>
            <a:r>
              <a:rPr lang="en-US" b="1" dirty="0"/>
              <a:t>Research Supplements to Promote Diversity</a:t>
            </a:r>
          </a:p>
        </p:txBody>
      </p:sp>
      <p:sp>
        <p:nvSpPr>
          <p:cNvPr id="5" name="Slide Number Placeholder 4"/>
          <p:cNvSpPr>
            <a:spLocks noGrp="1"/>
          </p:cNvSpPr>
          <p:nvPr>
            <p:ph type="sldNum" sz="quarter" idx="4294967295"/>
          </p:nvPr>
        </p:nvSpPr>
        <p:spPr>
          <a:xfrm>
            <a:off x="0" y="6356350"/>
            <a:ext cx="65405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9420DC-4250-AA45-85A1-197C179B51E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7" name="Content Placeholder 6">
            <a:extLst>
              <a:ext uri="{FF2B5EF4-FFF2-40B4-BE49-F238E27FC236}">
                <a16:creationId xmlns:a16="http://schemas.microsoft.com/office/drawing/2014/main" id="{A2B2007B-5BAC-4E87-A4F2-D2A2ECE3C7EF}"/>
              </a:ext>
            </a:extLst>
          </p:cNvPr>
          <p:cNvSpPr>
            <a:spLocks noGrp="1"/>
          </p:cNvSpPr>
          <p:nvPr>
            <p:ph idx="1"/>
          </p:nvPr>
        </p:nvSpPr>
        <p:spPr/>
        <p:txBody>
          <a:bodyPr>
            <a:normAutofit fontScale="77500" lnSpcReduction="20000"/>
          </a:bodyPr>
          <a:lstStyle/>
          <a:p>
            <a:pPr marL="236538" indent="-236538" eaLnBrk="0" fontAlgn="base" hangingPunct="0">
              <a:lnSpc>
                <a:spcPct val="95000"/>
              </a:lnSpc>
              <a:spcBef>
                <a:spcPct val="35000"/>
              </a:spcBef>
              <a:spcAft>
                <a:spcPct val="0"/>
              </a:spcAft>
              <a:buClr>
                <a:srgbClr val="364B68"/>
              </a:buClr>
              <a:buFontTx/>
              <a:buChar char="•"/>
            </a:pPr>
            <a:r>
              <a:rPr lang="en-US" dirty="0">
                <a:solidFill>
                  <a:srgbClr val="000000"/>
                </a:solidFill>
                <a:ea typeface="Tahoma" panose="020B0604030504040204" pitchFamily="34" charset="0"/>
                <a:cs typeface="Tahoma" panose="020B0604030504040204" pitchFamily="34" charset="0"/>
              </a:rPr>
              <a:t>Supplement funding to active NIH research grants (e.g., R, P, U) to support research training of high school students through junior faculty. </a:t>
            </a:r>
          </a:p>
          <a:p>
            <a:pPr lvl="1" eaLnBrk="0" fontAlgn="base" hangingPunct="0">
              <a:lnSpc>
                <a:spcPct val="95000"/>
              </a:lnSpc>
              <a:spcBef>
                <a:spcPct val="35000"/>
              </a:spcBef>
              <a:spcAft>
                <a:spcPct val="0"/>
              </a:spcAft>
              <a:buClr>
                <a:srgbClr val="364B68"/>
              </a:buClr>
              <a:buFont typeface="Courier New" panose="02070309020205020404" pitchFamily="49" charset="0"/>
              <a:buChar char="o"/>
            </a:pPr>
            <a:r>
              <a:rPr lang="en-US" sz="2600" dirty="0">
                <a:solidFill>
                  <a:srgbClr val="000000"/>
                </a:solidFill>
                <a:ea typeface="Tahoma" panose="020B0604030504040204" pitchFamily="34" charset="0"/>
                <a:cs typeface="Tahoma" panose="020B0604030504040204" pitchFamily="34" charset="0"/>
              </a:rPr>
              <a:t>Research Transition Awards (R00) should check with their Program Officer before applying for a supplement. </a:t>
            </a:r>
          </a:p>
          <a:p>
            <a:pPr marL="236538" indent="-236538" eaLnBrk="0" fontAlgn="base" hangingPunct="0">
              <a:lnSpc>
                <a:spcPct val="95000"/>
              </a:lnSpc>
              <a:spcBef>
                <a:spcPct val="35000"/>
              </a:spcBef>
              <a:spcAft>
                <a:spcPct val="0"/>
              </a:spcAft>
              <a:buClr>
                <a:srgbClr val="364B68"/>
              </a:buClr>
              <a:buFontTx/>
              <a:buChar char="•"/>
            </a:pPr>
            <a:r>
              <a:rPr lang="en-US" dirty="0">
                <a:solidFill>
                  <a:srgbClr val="000000"/>
                </a:solidFill>
                <a:ea typeface="Tahoma" panose="020B0604030504040204" pitchFamily="34" charset="0"/>
                <a:cs typeface="Tahoma" panose="020B0604030504040204" pitchFamily="34" charset="0"/>
              </a:rPr>
              <a:t>All NIH ICs participate in the Diversity Supplement Program, but </a:t>
            </a:r>
            <a:r>
              <a:rPr lang="en-US" dirty="0">
                <a:solidFill>
                  <a:srgbClr val="00B0F0"/>
                </a:solidFill>
                <a:ea typeface="Tahoma" panose="020B0604030504040204" pitchFamily="34" charset="0"/>
                <a:cs typeface="Tahoma" panose="020B0604030504040204" pitchFamily="34" charset="0"/>
              </a:rPr>
              <a:t>each IC has different deadlines and policies</a:t>
            </a:r>
          </a:p>
          <a:p>
            <a:pPr marL="236538" indent="-236538" eaLnBrk="0" fontAlgn="base" hangingPunct="0">
              <a:spcBef>
                <a:spcPct val="35000"/>
              </a:spcBef>
              <a:spcAft>
                <a:spcPct val="0"/>
              </a:spcAft>
              <a:buClr>
                <a:srgbClr val="364B68"/>
              </a:buClr>
              <a:buFontTx/>
              <a:buChar char="•"/>
            </a:pPr>
            <a:r>
              <a:rPr lang="en-US" dirty="0">
                <a:ea typeface="Tahoma" panose="020B0604030504040204" pitchFamily="34" charset="0"/>
                <a:cs typeface="Tahoma" panose="020B0604030504040204" pitchFamily="34" charset="0"/>
              </a:rPr>
              <a:t>Administratively reviewed (no peer review) by the IC funding the original grant – projects must be within scope of the parent grant</a:t>
            </a:r>
          </a:p>
          <a:p>
            <a:pPr marL="236538" indent="-236538" eaLnBrk="0" fontAlgn="base" hangingPunct="0">
              <a:spcBef>
                <a:spcPct val="35000"/>
              </a:spcBef>
              <a:spcAft>
                <a:spcPct val="0"/>
              </a:spcAft>
              <a:buClr>
                <a:srgbClr val="364B68"/>
              </a:buClr>
              <a:buFontTx/>
              <a:buChar char="•"/>
            </a:pPr>
            <a:r>
              <a:rPr lang="en-US" dirty="0">
                <a:ea typeface="Tahoma" panose="020B0604030504040204" pitchFamily="34" charset="0"/>
                <a:cs typeface="Tahoma" panose="020B0604030504040204" pitchFamily="34" charset="0"/>
              </a:rPr>
              <a:t>Supplements provide salary and fringe benefits; funds for supplies and trave; tuition for predocs</a:t>
            </a:r>
          </a:p>
          <a:p>
            <a:pPr marL="236538" indent="-236538" eaLnBrk="0" fontAlgn="base" hangingPunct="0">
              <a:spcBef>
                <a:spcPct val="35000"/>
              </a:spcBef>
              <a:spcAft>
                <a:spcPct val="0"/>
              </a:spcAft>
              <a:buClr>
                <a:srgbClr val="364B68"/>
              </a:buClr>
              <a:buFontTx/>
              <a:buChar char="•"/>
            </a:pPr>
            <a:r>
              <a:rPr lang="en-US" dirty="0">
                <a:solidFill>
                  <a:srgbClr val="000000"/>
                </a:solidFill>
                <a:ea typeface="Tahoma" panose="020B0604030504040204" pitchFamily="34" charset="0"/>
                <a:cs typeface="Tahoma" panose="020B0604030504040204" pitchFamily="34" charset="0"/>
              </a:rPr>
              <a:t>Typically, </a:t>
            </a:r>
            <a:r>
              <a:rPr lang="en-US" b="1" dirty="0">
                <a:ea typeface="Tahoma" panose="020B0604030504040204" pitchFamily="34" charset="0"/>
                <a:cs typeface="Tahoma" panose="020B0604030504040204" pitchFamily="34" charset="0"/>
              </a:rPr>
              <a:t>1-3</a:t>
            </a:r>
            <a:r>
              <a:rPr lang="en-US" b="1" dirty="0">
                <a:solidFill>
                  <a:srgbClr val="000000"/>
                </a:solidFill>
                <a:ea typeface="Tahoma" panose="020B0604030504040204" pitchFamily="34" charset="0"/>
                <a:cs typeface="Tahoma" panose="020B0604030504040204" pitchFamily="34" charset="0"/>
              </a:rPr>
              <a:t> years </a:t>
            </a:r>
            <a:r>
              <a:rPr lang="en-US" dirty="0">
                <a:solidFill>
                  <a:srgbClr val="000000"/>
                </a:solidFill>
                <a:ea typeface="Tahoma" panose="020B0604030504040204" pitchFamily="34" charset="0"/>
                <a:cs typeface="Tahoma" panose="020B0604030504040204" pitchFamily="34" charset="0"/>
              </a:rPr>
              <a:t>of “bridge funds” to allow the supplement awardee to gain the research experience, preliminary data, and/or other skills to prepare a strong application for independent NIH funding. </a:t>
            </a:r>
          </a:p>
          <a:p>
            <a:pPr lvl="1" eaLnBrk="0" fontAlgn="base" hangingPunct="0">
              <a:lnSpc>
                <a:spcPct val="95000"/>
              </a:lnSpc>
              <a:spcBef>
                <a:spcPct val="35000"/>
              </a:spcBef>
              <a:spcAft>
                <a:spcPct val="0"/>
              </a:spcAft>
              <a:buClr>
                <a:srgbClr val="364B68"/>
              </a:buClr>
              <a:buFont typeface="Courier New" panose="02070309020205020404" pitchFamily="49" charset="0"/>
              <a:buChar char="o"/>
            </a:pPr>
            <a:r>
              <a:rPr lang="en-US" sz="2600" dirty="0">
                <a:ea typeface="Tahoma" panose="020B0604030504040204" pitchFamily="34" charset="0"/>
                <a:cs typeface="Tahoma" panose="020B0604030504040204" pitchFamily="34" charset="0"/>
              </a:rPr>
              <a:t>Feeder program for training awards such as Fs and Ks</a:t>
            </a:r>
          </a:p>
          <a:p>
            <a:pPr marL="236538" indent="-236538" eaLnBrk="0" fontAlgn="base" hangingPunct="0">
              <a:lnSpc>
                <a:spcPct val="95000"/>
              </a:lnSpc>
              <a:spcBef>
                <a:spcPct val="35000"/>
              </a:spcBef>
              <a:spcAft>
                <a:spcPct val="0"/>
              </a:spcAft>
              <a:buClr>
                <a:srgbClr val="364B68"/>
              </a:buClr>
              <a:buFontTx/>
              <a:buChar char="•"/>
            </a:pPr>
            <a:endParaRPr lang="en-US" dirty="0">
              <a:solidFill>
                <a:srgbClr val="0070C0"/>
              </a:solidFill>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C48534F2-60F0-4AD2-9386-630813460B55}"/>
              </a:ext>
            </a:extLst>
          </p:cNvPr>
          <p:cNvSpPr txBox="1"/>
          <p:nvPr/>
        </p:nvSpPr>
        <p:spPr>
          <a:xfrm>
            <a:off x="3556223" y="6141333"/>
            <a:ext cx="5079553" cy="355482"/>
          </a:xfrm>
          <a:prstGeom prst="rect">
            <a:avLst/>
          </a:prstGeom>
          <a:noFill/>
          <a:ln>
            <a:solidFill>
              <a:srgbClr val="00B0F0"/>
            </a:solidFill>
          </a:ln>
        </p:spPr>
        <p:txBody>
          <a:bodyPr wrap="square">
            <a:spAutoFit/>
          </a:bodyPr>
          <a:lstStyle/>
          <a:p>
            <a:pPr marL="0" indent="0" algn="ctr" eaLnBrk="0" fontAlgn="base" hangingPunct="0">
              <a:lnSpc>
                <a:spcPct val="95000"/>
              </a:lnSpc>
              <a:spcBef>
                <a:spcPct val="35000"/>
              </a:spcBef>
              <a:spcAft>
                <a:spcPct val="0"/>
              </a:spcAft>
              <a:buClr>
                <a:srgbClr val="364B68"/>
              </a:buClr>
              <a:buNone/>
            </a:pPr>
            <a:r>
              <a:rPr lang="en-US" i="1" dirty="0">
                <a:ea typeface="Tahoma" panose="020B0604030504040204" pitchFamily="34" charset="0"/>
                <a:cs typeface="Tahoma" panose="020B0604030504040204" pitchFamily="34" charset="0"/>
              </a:rPr>
              <a:t>PA-21-071: </a:t>
            </a:r>
            <a:r>
              <a:rPr lang="en-US" i="1" dirty="0">
                <a:solidFill>
                  <a:srgbClr val="0070C0"/>
                </a:solidFill>
                <a:ea typeface="Tahoma" panose="020B0604030504040204" pitchFamily="34" charset="0"/>
                <a:cs typeface="Tahoma" panose="020B0604030504040204" pitchFamily="34" charset="0"/>
                <a:hlinkClick r:id="rId2"/>
              </a:rPr>
              <a:t>IC Specific Contacts and Information</a:t>
            </a:r>
            <a:endParaRPr lang="en-US" i="1" dirty="0">
              <a:solidFill>
                <a:srgbClr val="0070C0"/>
              </a:solidFill>
              <a:ea typeface="Tahoma" panose="020B0604030504040204" pitchFamily="34" charset="0"/>
              <a:cs typeface="Tahoma" panose="020B0604030504040204" pitchFamily="34" charset="0"/>
            </a:endParaRPr>
          </a:p>
        </p:txBody>
      </p:sp>
      <p:pic>
        <p:nvPicPr>
          <p:cNvPr id="32" name="Picture 31">
            <a:extLst>
              <a:ext uri="{FF2B5EF4-FFF2-40B4-BE49-F238E27FC236}">
                <a16:creationId xmlns:a16="http://schemas.microsoft.com/office/drawing/2014/main" id="{766AA5B9-38EC-44EB-BFFA-1215139820E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38436" y="5058481"/>
            <a:ext cx="1209568" cy="1480608"/>
          </a:xfrm>
          <a:prstGeom prst="rect">
            <a:avLst/>
          </a:prstGeom>
        </p:spPr>
      </p:pic>
    </p:spTree>
    <p:extLst>
      <p:ext uri="{BB962C8B-B14F-4D97-AF65-F5344CB8AC3E}">
        <p14:creationId xmlns:p14="http://schemas.microsoft.com/office/powerpoint/2010/main" val="331856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789"/>
            <a:ext cx="10515600" cy="643812"/>
          </a:xfrm>
        </p:spPr>
        <p:txBody>
          <a:bodyPr>
            <a:normAutofit fontScale="90000"/>
          </a:bodyPr>
          <a:lstStyle/>
          <a:p>
            <a:r>
              <a:rPr lang="en-US" b="1" dirty="0"/>
              <a:t>Pursuing Your Own Funding</a:t>
            </a:r>
          </a:p>
        </p:txBody>
      </p:sp>
      <p:sp>
        <p:nvSpPr>
          <p:cNvPr id="5" name="Slide Number Placeholder 4"/>
          <p:cNvSpPr>
            <a:spLocks noGrp="1"/>
          </p:cNvSpPr>
          <p:nvPr>
            <p:ph type="sldNum" sz="quarter" idx="4294967295"/>
          </p:nvPr>
        </p:nvSpPr>
        <p:spPr>
          <a:xfrm>
            <a:off x="0" y="6356350"/>
            <a:ext cx="65405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9420DC-4250-AA45-85A1-197C179B51E9}"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7" name="Content Placeholder 6">
            <a:extLst>
              <a:ext uri="{FF2B5EF4-FFF2-40B4-BE49-F238E27FC236}">
                <a16:creationId xmlns:a16="http://schemas.microsoft.com/office/drawing/2014/main" id="{B500F7AF-5EED-46F2-9027-070AE74DD21D}"/>
              </a:ext>
            </a:extLst>
          </p:cNvPr>
          <p:cNvSpPr>
            <a:spLocks noGrp="1"/>
          </p:cNvSpPr>
          <p:nvPr>
            <p:ph idx="1"/>
          </p:nvPr>
        </p:nvSpPr>
        <p:spPr>
          <a:xfrm>
            <a:off x="1348004" y="1825625"/>
            <a:ext cx="10386796" cy="4407224"/>
          </a:xfrm>
        </p:spPr>
        <p:txBody>
          <a:bodyPr>
            <a:normAutofit fontScale="92500" lnSpcReduction="10000"/>
          </a:bodyPr>
          <a:lstStyle/>
          <a:p>
            <a:pPr marL="0" indent="0">
              <a:buNone/>
            </a:pPr>
            <a:r>
              <a:rPr lang="en-US" sz="2400" b="1" dirty="0">
                <a:solidFill>
                  <a:srgbClr val="00B0F0"/>
                </a:solidFill>
                <a:hlinkClick r:id="rId2"/>
              </a:rPr>
              <a:t>Fellowships - F</a:t>
            </a:r>
            <a:endParaRPr lang="en-US" sz="2400" b="1" dirty="0">
              <a:solidFill>
                <a:srgbClr val="00B0F0"/>
              </a:solidFill>
            </a:endParaRPr>
          </a:p>
          <a:p>
            <a:r>
              <a:rPr lang="en-US" sz="2400" dirty="0"/>
              <a:t>F32 - Ruth L. </a:t>
            </a:r>
            <a:r>
              <a:rPr lang="en-US" sz="2400" dirty="0" err="1"/>
              <a:t>Kirschstein</a:t>
            </a:r>
            <a:r>
              <a:rPr lang="en-US" sz="2400" dirty="0"/>
              <a:t> Postdoctoral Individual National Research Service Award</a:t>
            </a:r>
          </a:p>
          <a:p>
            <a:pPr lvl="1">
              <a:buFont typeface="Courier New" panose="02070309020205020404" pitchFamily="49" charset="0"/>
              <a:buChar char="o"/>
            </a:pPr>
            <a:r>
              <a:rPr lang="en-US" sz="1800" dirty="0"/>
              <a:t>Parent F32 – supported by 20 ICs</a:t>
            </a:r>
          </a:p>
          <a:p>
            <a:pPr lvl="1">
              <a:buFont typeface="Courier New" panose="02070309020205020404" pitchFamily="49" charset="0"/>
              <a:buChar char="o"/>
            </a:pPr>
            <a:r>
              <a:rPr lang="en-US" sz="1800" dirty="0"/>
              <a:t>NINDS F32 – candidates can apply 12mo prior to but no more than 12mo after starting a postdoc position</a:t>
            </a:r>
          </a:p>
          <a:p>
            <a:pPr lvl="1">
              <a:buFont typeface="Courier New" panose="02070309020205020404" pitchFamily="49" charset="0"/>
              <a:buChar char="o"/>
            </a:pPr>
            <a:r>
              <a:rPr lang="en-US" sz="1800" dirty="0"/>
              <a:t>BRAIN F32 – candidates can apply 12mo prior to but no more than 12mo after starting a postdoc position</a:t>
            </a:r>
          </a:p>
          <a:p>
            <a:pPr lvl="1">
              <a:buFont typeface="Courier New" panose="02070309020205020404" pitchFamily="49" charset="0"/>
              <a:buChar char="o"/>
            </a:pPr>
            <a:r>
              <a:rPr lang="en-US" sz="1800" dirty="0"/>
              <a:t>NIA F32 – promoting diversity in AD/ADRD research</a:t>
            </a:r>
          </a:p>
          <a:p>
            <a:pPr marL="0" indent="0">
              <a:buNone/>
            </a:pPr>
            <a:r>
              <a:rPr lang="en-US" sz="2400" b="1" dirty="0">
                <a:solidFill>
                  <a:srgbClr val="00B050"/>
                </a:solidFill>
                <a:hlinkClick r:id="rId3">
                  <a:extLst>
                    <a:ext uri="{A12FA001-AC4F-418D-AE19-62706E023703}">
                      <ahyp:hlinkClr xmlns:ahyp="http://schemas.microsoft.com/office/drawing/2018/hyperlinkcolor" val="tx"/>
                    </a:ext>
                  </a:extLst>
                </a:hlinkClick>
              </a:rPr>
              <a:t>Career Development Awards - K</a:t>
            </a:r>
            <a:endParaRPr lang="en-US" sz="2400" b="1" dirty="0">
              <a:solidFill>
                <a:srgbClr val="00B050"/>
              </a:solidFill>
            </a:endParaRPr>
          </a:p>
          <a:p>
            <a:r>
              <a:rPr lang="en-US" sz="2400" dirty="0"/>
              <a:t>K01 - Mentored Research Scientist Career Development Award</a:t>
            </a:r>
          </a:p>
          <a:p>
            <a:pPr lvl="1">
              <a:buFont typeface="Courier New" panose="02070309020205020404" pitchFamily="49" charset="0"/>
              <a:buChar char="o"/>
            </a:pPr>
            <a:r>
              <a:rPr lang="en-US" sz="1800" dirty="0"/>
              <a:t>~25 active FOAs for postdocs and/or junior faculty</a:t>
            </a:r>
          </a:p>
          <a:p>
            <a:r>
              <a:rPr lang="en-US" sz="2400" dirty="0"/>
              <a:t>K99/R00 - Pathway to Independence Award </a:t>
            </a:r>
          </a:p>
          <a:p>
            <a:pPr lvl="1">
              <a:buFont typeface="Courier New" panose="02070309020205020404" pitchFamily="49" charset="0"/>
              <a:buChar char="o"/>
            </a:pPr>
            <a:r>
              <a:rPr lang="en-US" sz="1800" dirty="0"/>
              <a:t>Parent K99/R00 – supported by most ICs</a:t>
            </a:r>
          </a:p>
          <a:p>
            <a:pPr lvl="1">
              <a:buFont typeface="Courier New" panose="02070309020205020404" pitchFamily="49" charset="0"/>
              <a:buChar char="o"/>
            </a:pPr>
            <a:r>
              <a:rPr lang="en-US" sz="1800" dirty="0"/>
              <a:t>MOSAIC K99/R00 – promoting diversity, supported by most ICs</a:t>
            </a:r>
          </a:p>
          <a:p>
            <a:pPr lvl="1">
              <a:buFont typeface="Courier New" panose="02070309020205020404" pitchFamily="49" charset="0"/>
              <a:buChar char="o"/>
            </a:pPr>
            <a:r>
              <a:rPr lang="en-US" sz="1800" dirty="0"/>
              <a:t>BRAIN K99/R00 – promoting diversity</a:t>
            </a:r>
          </a:p>
          <a:p>
            <a:pPr lvl="1">
              <a:buFont typeface="Courier New" panose="02070309020205020404" pitchFamily="49" charset="0"/>
              <a:buChar char="o"/>
            </a:pPr>
            <a:r>
              <a:rPr lang="en-US" sz="1800" dirty="0"/>
              <a:t>NINDS K99/R00 – promoting diversity in AD/ADRD research</a:t>
            </a:r>
          </a:p>
        </p:txBody>
      </p:sp>
      <p:pic>
        <p:nvPicPr>
          <p:cNvPr id="15" name="Picture 14">
            <a:extLst>
              <a:ext uri="{FF2B5EF4-FFF2-40B4-BE49-F238E27FC236}">
                <a16:creationId xmlns:a16="http://schemas.microsoft.com/office/drawing/2014/main" id="{8EE34F2A-DA88-40D4-A35A-AE1E3F446A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8436" y="5058481"/>
            <a:ext cx="1209568" cy="1480608"/>
          </a:xfrm>
          <a:prstGeom prst="rect">
            <a:avLst/>
          </a:prstGeom>
        </p:spPr>
      </p:pic>
    </p:spTree>
    <p:extLst>
      <p:ext uri="{BB962C8B-B14F-4D97-AF65-F5344CB8AC3E}">
        <p14:creationId xmlns:p14="http://schemas.microsoft.com/office/powerpoint/2010/main" val="307394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6C1-0AEC-45B5-86AA-E51E9E449D9A}"/>
              </a:ext>
            </a:extLst>
          </p:cNvPr>
          <p:cNvSpPr>
            <a:spLocks noGrp="1"/>
          </p:cNvSpPr>
          <p:nvPr>
            <p:ph type="title"/>
          </p:nvPr>
        </p:nvSpPr>
        <p:spPr>
          <a:xfrm>
            <a:off x="838200" y="365125"/>
            <a:ext cx="10515600" cy="701675"/>
          </a:xfrm>
        </p:spPr>
        <p:txBody>
          <a:bodyPr/>
          <a:lstStyle/>
          <a:p>
            <a:r>
              <a:rPr lang="en-US" b="1" dirty="0"/>
              <a:t>NIH-Supported Training at Institutions </a:t>
            </a:r>
          </a:p>
        </p:txBody>
      </p:sp>
      <p:sp>
        <p:nvSpPr>
          <p:cNvPr id="3" name="Content Placeholder 2">
            <a:extLst>
              <a:ext uri="{FF2B5EF4-FFF2-40B4-BE49-F238E27FC236}">
                <a16:creationId xmlns:a16="http://schemas.microsoft.com/office/drawing/2014/main" id="{3B58E5DB-EF38-4489-BF27-70BD777FCDC0}"/>
              </a:ext>
            </a:extLst>
          </p:cNvPr>
          <p:cNvSpPr>
            <a:spLocks noGrp="1"/>
          </p:cNvSpPr>
          <p:nvPr>
            <p:ph idx="1"/>
          </p:nvPr>
        </p:nvSpPr>
        <p:spPr>
          <a:xfrm>
            <a:off x="1371600" y="1825625"/>
            <a:ext cx="10434320" cy="4137853"/>
          </a:xfrm>
        </p:spPr>
        <p:txBody>
          <a:bodyPr>
            <a:normAutofit/>
          </a:bodyPr>
          <a:lstStyle/>
          <a:p>
            <a:pPr marL="0" indent="0">
              <a:buNone/>
            </a:pPr>
            <a:r>
              <a:rPr lang="en-US" sz="2400" b="1" dirty="0">
                <a:hlinkClick r:id="rId2"/>
              </a:rPr>
              <a:t>Ruth L. </a:t>
            </a:r>
            <a:r>
              <a:rPr lang="en-US" sz="2400" b="1" dirty="0" err="1">
                <a:hlinkClick r:id="rId2"/>
              </a:rPr>
              <a:t>Kirschstein</a:t>
            </a:r>
            <a:r>
              <a:rPr lang="en-US" sz="2400" b="1" dirty="0">
                <a:hlinkClick r:id="rId2"/>
              </a:rPr>
              <a:t> Institutional National Research Service Award (T32)</a:t>
            </a:r>
            <a:endParaRPr lang="en-US" sz="2400" b="1" dirty="0"/>
          </a:p>
          <a:p>
            <a:r>
              <a:rPr lang="en-US" sz="2400" dirty="0"/>
              <a:t>NIH supports ~1800 projects that enable over 200 institutions nationwide to recruit and support predoctoral and postdoctoral scientists and provide structured training in a various biomedical disciplines </a:t>
            </a:r>
          </a:p>
          <a:p>
            <a:endParaRPr lang="en-US" sz="2400" dirty="0"/>
          </a:p>
          <a:p>
            <a:pPr marL="0" indent="0">
              <a:buNone/>
            </a:pPr>
            <a:r>
              <a:rPr lang="en-US" sz="2400" b="1" dirty="0">
                <a:solidFill>
                  <a:srgbClr val="00B050"/>
                </a:solidFill>
                <a:hlinkClick r:id="rId3">
                  <a:extLst>
                    <a:ext uri="{A12FA001-AC4F-418D-AE19-62706E023703}">
                      <ahyp:hlinkClr xmlns:ahyp="http://schemas.microsoft.com/office/drawing/2018/hyperlinkcolor" val="tx"/>
                    </a:ext>
                  </a:extLst>
                </a:hlinkClick>
              </a:rPr>
              <a:t>Institutional Career Development Program Award (K12)</a:t>
            </a:r>
            <a:endParaRPr lang="en-US" sz="2400" b="1" dirty="0">
              <a:solidFill>
                <a:srgbClr val="00B050"/>
              </a:solidFill>
            </a:endParaRPr>
          </a:p>
          <a:p>
            <a:r>
              <a:rPr lang="en-US" sz="2400" dirty="0"/>
              <a:t>Prepare postdoctoral and clinician scientists for independent research careers</a:t>
            </a:r>
          </a:p>
        </p:txBody>
      </p:sp>
      <p:pic>
        <p:nvPicPr>
          <p:cNvPr id="18" name="Picture 17">
            <a:extLst>
              <a:ext uri="{FF2B5EF4-FFF2-40B4-BE49-F238E27FC236}">
                <a16:creationId xmlns:a16="http://schemas.microsoft.com/office/drawing/2014/main" id="{3486FE17-35DE-4271-B4B6-1035D4410AB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782" y="5465964"/>
            <a:ext cx="1279400" cy="1264902"/>
          </a:xfrm>
          <a:prstGeom prst="rect">
            <a:avLst/>
          </a:prstGeom>
        </p:spPr>
      </p:pic>
    </p:spTree>
    <p:extLst>
      <p:ext uri="{BB962C8B-B14F-4D97-AF65-F5344CB8AC3E}">
        <p14:creationId xmlns:p14="http://schemas.microsoft.com/office/powerpoint/2010/main" val="3740664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36C1-0AEC-45B5-86AA-E51E9E449D9A}"/>
              </a:ext>
            </a:extLst>
          </p:cNvPr>
          <p:cNvSpPr>
            <a:spLocks noGrp="1"/>
          </p:cNvSpPr>
          <p:nvPr>
            <p:ph type="title"/>
          </p:nvPr>
        </p:nvSpPr>
        <p:spPr>
          <a:xfrm>
            <a:off x="838200" y="365125"/>
            <a:ext cx="10515600" cy="1006475"/>
          </a:xfrm>
        </p:spPr>
        <p:txBody>
          <a:bodyPr>
            <a:normAutofit fontScale="90000"/>
          </a:bodyPr>
          <a:lstStyle/>
          <a:p>
            <a:r>
              <a:rPr lang="en-US" b="1" dirty="0"/>
              <a:t>NIH-Supported Career Development and Networking Opportunities</a:t>
            </a:r>
          </a:p>
        </p:txBody>
      </p:sp>
      <p:sp>
        <p:nvSpPr>
          <p:cNvPr id="3" name="Content Placeholder 2">
            <a:extLst>
              <a:ext uri="{FF2B5EF4-FFF2-40B4-BE49-F238E27FC236}">
                <a16:creationId xmlns:a16="http://schemas.microsoft.com/office/drawing/2014/main" id="{3B58E5DB-EF38-4489-BF27-70BD777FCDC0}"/>
              </a:ext>
            </a:extLst>
          </p:cNvPr>
          <p:cNvSpPr>
            <a:spLocks noGrp="1"/>
          </p:cNvSpPr>
          <p:nvPr>
            <p:ph idx="1"/>
          </p:nvPr>
        </p:nvSpPr>
        <p:spPr>
          <a:xfrm>
            <a:off x="1555990" y="1960562"/>
            <a:ext cx="9834880" cy="4137853"/>
          </a:xfrm>
        </p:spPr>
        <p:txBody>
          <a:bodyPr>
            <a:normAutofit lnSpcReduction="10000"/>
          </a:bodyPr>
          <a:lstStyle/>
          <a:p>
            <a:pPr marL="0" indent="0">
              <a:buNone/>
            </a:pPr>
            <a:r>
              <a:rPr lang="en-US" sz="2400" b="1" dirty="0">
                <a:hlinkClick r:id="rId2"/>
              </a:rPr>
              <a:t>Research Education Program (R25)</a:t>
            </a:r>
            <a:endParaRPr lang="en-US" sz="2400" b="1" dirty="0"/>
          </a:p>
          <a:p>
            <a:r>
              <a:rPr lang="en-US" sz="2400" dirty="0"/>
              <a:t>The purpose of this type of program is to support research education activities that complement and/or enhance training, enhance diversity , help recruit individuals with specific disciplinary backgrounds to research careers, and/or foster a better understanding of given research topics.</a:t>
            </a:r>
          </a:p>
          <a:p>
            <a:endParaRPr lang="en-US" sz="2400" dirty="0"/>
          </a:p>
          <a:p>
            <a:pPr lvl="1">
              <a:buFont typeface="Calibri" panose="020F0502020204030204" pitchFamily="34" charset="0"/>
              <a:buChar char="»"/>
            </a:pPr>
            <a:r>
              <a:rPr lang="en-US" sz="2000" b="1" dirty="0"/>
              <a:t>NIH Neuroscience Development for Advancing the Careers of a Diverse Research Workforce </a:t>
            </a:r>
            <a:r>
              <a:rPr lang="en-US" sz="2000" dirty="0"/>
              <a:t>– for predoc through junior faculty researchers</a:t>
            </a:r>
          </a:p>
          <a:p>
            <a:pPr lvl="1">
              <a:buFont typeface="Calibri" panose="020F0502020204030204" pitchFamily="34" charset="0"/>
              <a:buChar char="»"/>
            </a:pPr>
            <a:r>
              <a:rPr lang="en-US" sz="2000" b="1" dirty="0"/>
              <a:t>Enhancing NIDCD's Extramural Workforce Diversity through Research Experiences (new) </a:t>
            </a:r>
            <a:r>
              <a:rPr lang="en-US" sz="2000" dirty="0"/>
              <a:t>– for undergrad through mid-career faculty researchers</a:t>
            </a:r>
          </a:p>
          <a:p>
            <a:pPr lvl="1">
              <a:buFont typeface="Calibri" panose="020F0502020204030204" pitchFamily="34" charset="0"/>
              <a:buChar char="»"/>
            </a:pPr>
            <a:r>
              <a:rPr lang="en-US" sz="2000" b="1" dirty="0"/>
              <a:t>Mentoring Networks to Enhance Diversity in NIDCD's Extramural Research Workforce (new) </a:t>
            </a:r>
            <a:r>
              <a:rPr lang="en-US" sz="2000" dirty="0"/>
              <a:t>– for undergrad through predoc researchers</a:t>
            </a:r>
          </a:p>
          <a:p>
            <a:pPr lvl="1">
              <a:buFont typeface="Calibri" panose="020F0502020204030204" pitchFamily="34" charset="0"/>
              <a:buChar char="»"/>
            </a:pPr>
            <a:endParaRPr lang="en-US" sz="2000" dirty="0"/>
          </a:p>
          <a:p>
            <a:pPr lvl="1"/>
            <a:endParaRPr lang="en-US" sz="2000" dirty="0"/>
          </a:p>
        </p:txBody>
      </p:sp>
      <p:pic>
        <p:nvPicPr>
          <p:cNvPr id="4" name="Picture 3">
            <a:extLst>
              <a:ext uri="{FF2B5EF4-FFF2-40B4-BE49-F238E27FC236}">
                <a16:creationId xmlns:a16="http://schemas.microsoft.com/office/drawing/2014/main" id="{6C4A0A5D-DA51-46A6-A429-50A49B14C72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1609" y="5519751"/>
            <a:ext cx="1226005" cy="1157328"/>
          </a:xfrm>
          <a:prstGeom prst="rect">
            <a:avLst/>
          </a:prstGeom>
        </p:spPr>
      </p:pic>
    </p:spTree>
    <p:extLst>
      <p:ext uri="{BB962C8B-B14F-4D97-AF65-F5344CB8AC3E}">
        <p14:creationId xmlns:p14="http://schemas.microsoft.com/office/powerpoint/2010/main" val="3659143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8834F-D08F-46C4-98BE-18DCC43341AB}"/>
              </a:ext>
            </a:extLst>
          </p:cNvPr>
          <p:cNvSpPr>
            <a:spLocks noGrp="1"/>
          </p:cNvSpPr>
          <p:nvPr>
            <p:ph type="title"/>
          </p:nvPr>
        </p:nvSpPr>
        <p:spPr>
          <a:xfrm>
            <a:off x="838200" y="365125"/>
            <a:ext cx="10515600" cy="549275"/>
          </a:xfrm>
        </p:spPr>
        <p:txBody>
          <a:bodyPr>
            <a:normAutofit fontScale="90000"/>
          </a:bodyPr>
          <a:lstStyle/>
          <a:p>
            <a:r>
              <a:rPr lang="en-US" b="1" dirty="0"/>
              <a:t>Finding an R25 Well-Suited for Your Needs</a:t>
            </a:r>
          </a:p>
        </p:txBody>
      </p:sp>
      <p:pic>
        <p:nvPicPr>
          <p:cNvPr id="5" name="Picture 4" descr="Screenshot of the NIH RePORTER tool, where the user can enter just about anything to find NIH projects and funding information: text, PI names, project numbers, fiscal year, agency, etc.">
            <a:extLst>
              <a:ext uri="{FF2B5EF4-FFF2-40B4-BE49-F238E27FC236}">
                <a16:creationId xmlns:a16="http://schemas.microsoft.com/office/drawing/2014/main" id="{E4BF5A56-6DF2-4CD6-9277-F06528FE5774}"/>
              </a:ext>
            </a:extLst>
          </p:cNvPr>
          <p:cNvPicPr>
            <a:picLocks noChangeAspect="1"/>
          </p:cNvPicPr>
          <p:nvPr/>
        </p:nvPicPr>
        <p:blipFill>
          <a:blip r:embed="rId2"/>
          <a:stretch>
            <a:fillRect/>
          </a:stretch>
        </p:blipFill>
        <p:spPr>
          <a:xfrm>
            <a:off x="1078592" y="1800282"/>
            <a:ext cx="4999621" cy="3123896"/>
          </a:xfrm>
          <a:prstGeom prst="rect">
            <a:avLst/>
          </a:prstGeom>
        </p:spPr>
      </p:pic>
      <p:sp>
        <p:nvSpPr>
          <p:cNvPr id="7" name="TextBox 6">
            <a:extLst>
              <a:ext uri="{FF2B5EF4-FFF2-40B4-BE49-F238E27FC236}">
                <a16:creationId xmlns:a16="http://schemas.microsoft.com/office/drawing/2014/main" id="{77F4E20E-E33B-4446-A4C3-77C8CBDAB9AE}"/>
              </a:ext>
            </a:extLst>
          </p:cNvPr>
          <p:cNvSpPr txBox="1"/>
          <p:nvPr/>
        </p:nvSpPr>
        <p:spPr>
          <a:xfrm>
            <a:off x="1486792" y="4924178"/>
            <a:ext cx="4183224" cy="369332"/>
          </a:xfrm>
          <a:prstGeom prst="rect">
            <a:avLst/>
          </a:prstGeom>
          <a:noFill/>
        </p:spPr>
        <p:txBody>
          <a:bodyPr wrap="square">
            <a:spAutoFit/>
          </a:bodyPr>
          <a:lstStyle/>
          <a:p>
            <a:pPr algn="ctr"/>
            <a:r>
              <a:rPr lang="en-US" dirty="0">
                <a:hlinkClick r:id="rId3"/>
              </a:rPr>
              <a:t>https://reporter.nih.gov/advanced-search</a:t>
            </a:r>
            <a:r>
              <a:rPr lang="en-US" dirty="0"/>
              <a:t> </a:t>
            </a:r>
          </a:p>
        </p:txBody>
      </p:sp>
      <p:pic>
        <p:nvPicPr>
          <p:cNvPr id="11" name="Picture 10" descr="Screenshot of the NIH RePORTER tool, in the advanced search option, showing specifically the Project Details section of the tool.">
            <a:extLst>
              <a:ext uri="{FF2B5EF4-FFF2-40B4-BE49-F238E27FC236}">
                <a16:creationId xmlns:a16="http://schemas.microsoft.com/office/drawing/2014/main" id="{4EB83A8A-30E6-432C-981D-3850B312FD41}"/>
              </a:ext>
            </a:extLst>
          </p:cNvPr>
          <p:cNvPicPr>
            <a:picLocks noChangeAspect="1"/>
          </p:cNvPicPr>
          <p:nvPr/>
        </p:nvPicPr>
        <p:blipFill>
          <a:blip r:embed="rId4"/>
          <a:stretch>
            <a:fillRect/>
          </a:stretch>
        </p:blipFill>
        <p:spPr>
          <a:xfrm>
            <a:off x="5670016" y="3187592"/>
            <a:ext cx="5600471" cy="3129863"/>
          </a:xfrm>
          <a:prstGeom prst="rect">
            <a:avLst/>
          </a:prstGeom>
        </p:spPr>
      </p:pic>
      <p:sp>
        <p:nvSpPr>
          <p:cNvPr id="12" name="Rectangle 11">
            <a:extLst>
              <a:ext uri="{FF2B5EF4-FFF2-40B4-BE49-F238E27FC236}">
                <a16:creationId xmlns:a16="http://schemas.microsoft.com/office/drawing/2014/main" id="{BDEFE106-9F7F-49A4-8A53-EF715D034E99}"/>
              </a:ext>
              <a:ext uri="{C183D7F6-B498-43B3-948B-1728B52AA6E4}">
                <adec:decorative xmlns:adec="http://schemas.microsoft.com/office/drawing/2017/decorative" val="1"/>
              </a:ext>
            </a:extLst>
          </p:cNvPr>
          <p:cNvSpPr/>
          <p:nvPr/>
        </p:nvSpPr>
        <p:spPr>
          <a:xfrm>
            <a:off x="9309253" y="5607586"/>
            <a:ext cx="1949986" cy="62796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6C3B7FF-4A62-45C6-A21E-8BF30D19BF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1609" y="5519751"/>
            <a:ext cx="1226005" cy="1157328"/>
          </a:xfrm>
          <a:prstGeom prst="rect">
            <a:avLst/>
          </a:prstGeom>
        </p:spPr>
      </p:pic>
    </p:spTree>
    <p:extLst>
      <p:ext uri="{BB962C8B-B14F-4D97-AF65-F5344CB8AC3E}">
        <p14:creationId xmlns:p14="http://schemas.microsoft.com/office/powerpoint/2010/main" val="1017208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4B29-4E3B-41DA-9E38-518973B6A58C}"/>
              </a:ext>
            </a:extLst>
          </p:cNvPr>
          <p:cNvSpPr>
            <a:spLocks noGrp="1"/>
          </p:cNvSpPr>
          <p:nvPr>
            <p:ph type="title"/>
          </p:nvPr>
        </p:nvSpPr>
        <p:spPr>
          <a:xfrm>
            <a:off x="838200" y="365125"/>
            <a:ext cx="10515600" cy="701675"/>
          </a:xfrm>
        </p:spPr>
        <p:txBody>
          <a:bodyPr/>
          <a:lstStyle/>
          <a:p>
            <a:r>
              <a:rPr lang="en-US" b="1" dirty="0"/>
              <a:t>Finding an R25 Well-Suited for Your Needs</a:t>
            </a:r>
            <a:endParaRPr lang="en-US" dirty="0"/>
          </a:p>
        </p:txBody>
      </p:sp>
      <p:pic>
        <p:nvPicPr>
          <p:cNvPr id="9" name="Picture 8" descr="RePORTER website">
            <a:extLst>
              <a:ext uri="{FF2B5EF4-FFF2-40B4-BE49-F238E27FC236}">
                <a16:creationId xmlns:a16="http://schemas.microsoft.com/office/drawing/2014/main" id="{40756F99-352F-4251-9337-D15065F54CBA}"/>
              </a:ext>
            </a:extLst>
          </p:cNvPr>
          <p:cNvPicPr>
            <a:picLocks noChangeAspect="1"/>
          </p:cNvPicPr>
          <p:nvPr/>
        </p:nvPicPr>
        <p:blipFill>
          <a:blip r:embed="rId2"/>
          <a:stretch>
            <a:fillRect/>
          </a:stretch>
        </p:blipFill>
        <p:spPr>
          <a:xfrm>
            <a:off x="677334" y="1690688"/>
            <a:ext cx="7868136" cy="3947086"/>
          </a:xfrm>
          <a:prstGeom prst="rect">
            <a:avLst/>
          </a:prstGeom>
        </p:spPr>
      </p:pic>
      <p:pic>
        <p:nvPicPr>
          <p:cNvPr id="7" name="Picture 6" descr="BRAINS - Broadening the Representation of Academic Investigators in NeuroScience website">
            <a:extLst>
              <a:ext uri="{FF2B5EF4-FFF2-40B4-BE49-F238E27FC236}">
                <a16:creationId xmlns:a16="http://schemas.microsoft.com/office/drawing/2014/main" id="{5923FB5C-88A4-4FA8-9472-FA7F77410FCB}"/>
              </a:ext>
            </a:extLst>
          </p:cNvPr>
          <p:cNvPicPr>
            <a:picLocks noChangeAspect="1"/>
          </p:cNvPicPr>
          <p:nvPr/>
        </p:nvPicPr>
        <p:blipFill>
          <a:blip r:embed="rId3"/>
          <a:stretch>
            <a:fillRect/>
          </a:stretch>
        </p:blipFill>
        <p:spPr>
          <a:xfrm>
            <a:off x="5282264" y="2651126"/>
            <a:ext cx="6232402" cy="384174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E30F4AD3-CF48-4415-B85D-B293E21886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41609" y="5519751"/>
            <a:ext cx="1226005" cy="1157328"/>
          </a:xfrm>
          <a:prstGeom prst="rect">
            <a:avLst/>
          </a:prstGeom>
        </p:spPr>
      </p:pic>
    </p:spTree>
    <p:extLst>
      <p:ext uri="{BB962C8B-B14F-4D97-AF65-F5344CB8AC3E}">
        <p14:creationId xmlns:p14="http://schemas.microsoft.com/office/powerpoint/2010/main" val="2424774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EECE-0F16-483E-9B75-8ECA1FFAA1CF}"/>
              </a:ext>
            </a:extLst>
          </p:cNvPr>
          <p:cNvSpPr>
            <a:spLocks noGrp="1"/>
          </p:cNvSpPr>
          <p:nvPr>
            <p:ph type="title"/>
          </p:nvPr>
        </p:nvSpPr>
        <p:spPr>
          <a:xfrm>
            <a:off x="838200" y="287174"/>
            <a:ext cx="10515600" cy="1325563"/>
          </a:xfrm>
        </p:spPr>
        <p:txBody>
          <a:bodyPr/>
          <a:lstStyle/>
          <a:p>
            <a:r>
              <a:rPr lang="en-US" b="1" dirty="0"/>
              <a:t>Using Social Networks for Support and Guidance </a:t>
            </a:r>
          </a:p>
        </p:txBody>
      </p:sp>
      <p:pic>
        <p:nvPicPr>
          <p:cNvPr id="5" name="Picture 4" descr="Screenshot of a tweet by @DrNancyPadilla on October 25, 2021 at 10:07 AM Eastern. Reads, &quot;For every fellowship I got I had examples of successful apps to see because my network is large. Not everyone has that privilege. I share my successful apps with anyone, even if I don't know you. DM me if you need an example app for a K99, FWIS L'Oreal, pre and postdoc Ford, BMF PDEP.&quot;">
            <a:extLst>
              <a:ext uri="{FF2B5EF4-FFF2-40B4-BE49-F238E27FC236}">
                <a16:creationId xmlns:a16="http://schemas.microsoft.com/office/drawing/2014/main" id="{B802F6A4-BB05-4697-B02E-5E01CEB64AE4}"/>
              </a:ext>
            </a:extLst>
          </p:cNvPr>
          <p:cNvPicPr>
            <a:picLocks noChangeAspect="1"/>
          </p:cNvPicPr>
          <p:nvPr/>
        </p:nvPicPr>
        <p:blipFill>
          <a:blip r:embed="rId2"/>
          <a:stretch>
            <a:fillRect/>
          </a:stretch>
        </p:blipFill>
        <p:spPr>
          <a:xfrm>
            <a:off x="838200" y="2046697"/>
            <a:ext cx="3474720" cy="4219718"/>
          </a:xfrm>
          <a:prstGeom prst="rect">
            <a:avLst/>
          </a:prstGeom>
        </p:spPr>
      </p:pic>
      <p:pic>
        <p:nvPicPr>
          <p:cNvPr id="7" name="Picture 6" descr="Screenshot of a quote retweet by &#10;@Koopahtroopah09 to @DrNancyPadilla's tweet, on October 26, 2021 at 1:39 AM Eastern. Reads, &quot;I will also share my F32, BWF PDEP, and MOSAIC K99 apps for anyone who is prepping their applications. Also, I asked @DrNancyPadilla for her K99 app…and then got funded for my MOSAIC K99…interpret that as you wish. &lt;Grinning face with smiling eyes emoji.&gt;&quot;">
            <a:extLst>
              <a:ext uri="{FF2B5EF4-FFF2-40B4-BE49-F238E27FC236}">
                <a16:creationId xmlns:a16="http://schemas.microsoft.com/office/drawing/2014/main" id="{E7688401-8792-4F42-B7C7-5B3D4E2A1379}"/>
              </a:ext>
            </a:extLst>
          </p:cNvPr>
          <p:cNvPicPr>
            <a:picLocks noChangeAspect="1"/>
          </p:cNvPicPr>
          <p:nvPr/>
        </p:nvPicPr>
        <p:blipFill>
          <a:blip r:embed="rId3"/>
          <a:stretch>
            <a:fillRect/>
          </a:stretch>
        </p:blipFill>
        <p:spPr>
          <a:xfrm>
            <a:off x="5177116" y="1399717"/>
            <a:ext cx="3474720" cy="3064551"/>
          </a:xfrm>
          <a:prstGeom prst="rect">
            <a:avLst/>
          </a:prstGeom>
        </p:spPr>
      </p:pic>
      <p:pic>
        <p:nvPicPr>
          <p:cNvPr id="9" name="Picture 8" descr="Screenshot of a tweet by @yael_niv on October 26, 2021 at 12:53 AM Eastern. Reads, &quot;Following the amazing &#10;@DrNancyPadilla's lead, happy to share a postdoc HFSP application (for those changing topics and countries!), and for faculty: Sloan, I/START, R01s. (Not to mention so so many failed applications, but you don't want those ;)&quot;">
            <a:extLst>
              <a:ext uri="{FF2B5EF4-FFF2-40B4-BE49-F238E27FC236}">
                <a16:creationId xmlns:a16="http://schemas.microsoft.com/office/drawing/2014/main" id="{29C3837C-8D33-4BD2-B006-DB58671A887F}"/>
              </a:ext>
            </a:extLst>
          </p:cNvPr>
          <p:cNvPicPr>
            <a:picLocks noChangeAspect="1"/>
          </p:cNvPicPr>
          <p:nvPr/>
        </p:nvPicPr>
        <p:blipFill rotWithShape="1">
          <a:blip r:embed="rId4"/>
          <a:srcRect b="4995"/>
          <a:stretch/>
        </p:blipFill>
        <p:spPr>
          <a:xfrm>
            <a:off x="8124758" y="3440681"/>
            <a:ext cx="3474720" cy="3064551"/>
          </a:xfrm>
          <a:prstGeom prst="rect">
            <a:avLst/>
          </a:prstGeom>
        </p:spPr>
      </p:pic>
      <p:pic>
        <p:nvPicPr>
          <p:cNvPr id="13" name="Graphic 12" descr="Chevron arrows outline">
            <a:extLst>
              <a:ext uri="{FF2B5EF4-FFF2-40B4-BE49-F238E27FC236}">
                <a16:creationId xmlns:a16="http://schemas.microsoft.com/office/drawing/2014/main" id="{65B05B83-BD42-4A6C-9C03-297DD67D66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6666" y="2290956"/>
            <a:ext cx="883288" cy="641036"/>
          </a:xfrm>
          <a:prstGeom prst="rect">
            <a:avLst/>
          </a:prstGeom>
        </p:spPr>
      </p:pic>
      <p:pic>
        <p:nvPicPr>
          <p:cNvPr id="15" name="Graphic 14" descr="Chevron arrows outline">
            <a:extLst>
              <a:ext uri="{FF2B5EF4-FFF2-40B4-BE49-F238E27FC236}">
                <a16:creationId xmlns:a16="http://schemas.microsoft.com/office/drawing/2014/main" id="{8E2EF7E5-98A1-4B0F-8746-41B2A86166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55955" y="4523196"/>
            <a:ext cx="883288" cy="641036"/>
          </a:xfrm>
          <a:prstGeom prst="rect">
            <a:avLst/>
          </a:prstGeom>
        </p:spPr>
      </p:pic>
    </p:spTree>
    <p:extLst>
      <p:ext uri="{BB962C8B-B14F-4D97-AF65-F5344CB8AC3E}">
        <p14:creationId xmlns:p14="http://schemas.microsoft.com/office/powerpoint/2010/main" val="2476477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DEECE-0F16-483E-9B75-8ECA1FFAA1CF}"/>
              </a:ext>
            </a:extLst>
          </p:cNvPr>
          <p:cNvSpPr>
            <a:spLocks noGrp="1"/>
          </p:cNvSpPr>
          <p:nvPr>
            <p:ph type="title"/>
          </p:nvPr>
        </p:nvSpPr>
        <p:spPr>
          <a:xfrm>
            <a:off x="838200" y="181209"/>
            <a:ext cx="10515600" cy="1325563"/>
          </a:xfrm>
        </p:spPr>
        <p:txBody>
          <a:bodyPr/>
          <a:lstStyle/>
          <a:p>
            <a:r>
              <a:rPr lang="en-US" b="1" dirty="0"/>
              <a:t>Using Social Networks for Support and Guidance </a:t>
            </a:r>
          </a:p>
        </p:txBody>
      </p:sp>
      <p:pic>
        <p:nvPicPr>
          <p:cNvPr id="4" name="Picture 3" descr="Screenshot of tweet by @JasmineKwasa on October 14, 2021 at 9:09 AM Eastern. Reads, &quot;#NSFGRFP fellowship writers! Lots of people have asked me to read/edit their essays, and the same themes keep coming up. I threw together this set of cheat codes. They are cheeky but substantive, and (full disclosure) my opinion. &lt;Enjoy Winking face emoji.&gt;'">
            <a:extLst>
              <a:ext uri="{FF2B5EF4-FFF2-40B4-BE49-F238E27FC236}">
                <a16:creationId xmlns:a16="http://schemas.microsoft.com/office/drawing/2014/main" id="{AFEB8B6D-B432-4759-A7B6-3DEF80D7464F}"/>
              </a:ext>
            </a:extLst>
          </p:cNvPr>
          <p:cNvPicPr>
            <a:picLocks noChangeAspect="1"/>
          </p:cNvPicPr>
          <p:nvPr/>
        </p:nvPicPr>
        <p:blipFill>
          <a:blip r:embed="rId2"/>
          <a:stretch>
            <a:fillRect/>
          </a:stretch>
        </p:blipFill>
        <p:spPr>
          <a:xfrm>
            <a:off x="996822" y="1833575"/>
            <a:ext cx="3474720" cy="2723434"/>
          </a:xfrm>
          <a:prstGeom prst="rect">
            <a:avLst/>
          </a:prstGeom>
        </p:spPr>
      </p:pic>
      <p:pic>
        <p:nvPicPr>
          <p:cNvPr id="8" name="Picture 7" descr="Screenshot of in-thread tweets by @JasmineKwasa on October 14, 2021. 2nd tweet reads, &quot;P.S. I am an NSF GRFP winner and Ford Fellow winner (first try on each) and have helped about a dozen people win NSFs since 2015. you can trust me.&quot; 3rd tweet reads, &quot;Also shout out to @dgonzales1990 and @mathematichole_ who had/have similar resources on their websites and definitely inspired this post. Anyway, dm me if you have questions.&quot;">
            <a:extLst>
              <a:ext uri="{FF2B5EF4-FFF2-40B4-BE49-F238E27FC236}">
                <a16:creationId xmlns:a16="http://schemas.microsoft.com/office/drawing/2014/main" id="{98756626-4D2A-441C-9094-9566294F7DEA}"/>
              </a:ext>
            </a:extLst>
          </p:cNvPr>
          <p:cNvPicPr>
            <a:picLocks noChangeAspect="1"/>
          </p:cNvPicPr>
          <p:nvPr/>
        </p:nvPicPr>
        <p:blipFill>
          <a:blip r:embed="rId3"/>
          <a:stretch>
            <a:fillRect/>
          </a:stretch>
        </p:blipFill>
        <p:spPr>
          <a:xfrm>
            <a:off x="996822" y="4557009"/>
            <a:ext cx="3474720" cy="1936250"/>
          </a:xfrm>
          <a:prstGeom prst="rect">
            <a:avLst/>
          </a:prstGeom>
        </p:spPr>
      </p:pic>
      <p:pic>
        <p:nvPicPr>
          <p:cNvPr id="22" name="Graphic 21" descr="Arrow: Slight curve with solid fill">
            <a:extLst>
              <a:ext uri="{FF2B5EF4-FFF2-40B4-BE49-F238E27FC236}">
                <a16:creationId xmlns:a16="http://schemas.microsoft.com/office/drawing/2014/main" id="{E5CF19E9-DEBD-4DA2-8EB3-7CAABD8A25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68907" y="3526970"/>
            <a:ext cx="1002786" cy="810205"/>
          </a:xfrm>
          <a:prstGeom prst="rect">
            <a:avLst/>
          </a:prstGeom>
        </p:spPr>
      </p:pic>
      <p:sp>
        <p:nvSpPr>
          <p:cNvPr id="28" name="TextBox 27">
            <a:extLst>
              <a:ext uri="{FF2B5EF4-FFF2-40B4-BE49-F238E27FC236}">
                <a16:creationId xmlns:a16="http://schemas.microsoft.com/office/drawing/2014/main" id="{B967C775-A7B4-4112-8BCA-CA2D097BCC09}"/>
              </a:ext>
            </a:extLst>
          </p:cNvPr>
          <p:cNvSpPr txBox="1"/>
          <p:nvPr/>
        </p:nvSpPr>
        <p:spPr>
          <a:xfrm>
            <a:off x="6350206" y="6142679"/>
            <a:ext cx="4025080" cy="261610"/>
          </a:xfrm>
          <a:prstGeom prst="rect">
            <a:avLst/>
          </a:prstGeom>
          <a:solidFill>
            <a:schemeClr val="bg1"/>
          </a:solidFill>
        </p:spPr>
        <p:txBody>
          <a:bodyPr wrap="square">
            <a:spAutoFit/>
          </a:bodyPr>
          <a:lstStyle/>
          <a:p>
            <a:pPr algn="ctr"/>
            <a:r>
              <a:rPr lang="en-US" sz="1100" dirty="0">
                <a:latin typeface="Franklin Gothic Book" panose="020B0503020102020204" pitchFamily="34" charset="0"/>
                <a:hlinkClick r:id="rId6"/>
              </a:rPr>
              <a:t>https://www.jasminekwasa.com/blog/fellowship-cheat-codes</a:t>
            </a:r>
            <a:r>
              <a:rPr lang="en-US" sz="1100" dirty="0">
                <a:latin typeface="Franklin Gothic Book" panose="020B0503020102020204" pitchFamily="34" charset="0"/>
              </a:rPr>
              <a:t> </a:t>
            </a:r>
          </a:p>
        </p:txBody>
      </p:sp>
      <p:pic>
        <p:nvPicPr>
          <p:cNvPr id="32" name="Picture 31" descr="Screenshot of Jasmine Kwasa's personal website, of the blog post, &quot;Predoctoral Fellowship Cheat Codes.&quot; Can be found at the following URL, https://www.jasminekwasa.com/blog/fellowship-cheat-codes ">
            <a:extLst>
              <a:ext uri="{FF2B5EF4-FFF2-40B4-BE49-F238E27FC236}">
                <a16:creationId xmlns:a16="http://schemas.microsoft.com/office/drawing/2014/main" id="{1CE5E5B1-7AED-4126-8C03-60C4029A7A3F}"/>
              </a:ext>
            </a:extLst>
          </p:cNvPr>
          <p:cNvPicPr>
            <a:picLocks noChangeAspect="1"/>
          </p:cNvPicPr>
          <p:nvPr/>
        </p:nvPicPr>
        <p:blipFill>
          <a:blip r:embed="rId7"/>
          <a:stretch>
            <a:fillRect/>
          </a:stretch>
        </p:blipFill>
        <p:spPr>
          <a:xfrm>
            <a:off x="5530314" y="1690688"/>
            <a:ext cx="5664864" cy="4378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03153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F584C-81E6-6448-889E-1FCB46DB9F54}"/>
              </a:ext>
            </a:extLst>
          </p:cNvPr>
          <p:cNvSpPr>
            <a:spLocks noGrp="1"/>
          </p:cNvSpPr>
          <p:nvPr>
            <p:ph type="title"/>
          </p:nvPr>
        </p:nvSpPr>
        <p:spPr/>
        <p:txBody>
          <a:bodyPr/>
          <a:lstStyle/>
          <a:p>
            <a:r>
              <a:rPr lang="en-US" b="1" dirty="0"/>
              <a:t>Career Stage Transitions</a:t>
            </a:r>
          </a:p>
        </p:txBody>
      </p:sp>
      <p:sp>
        <p:nvSpPr>
          <p:cNvPr id="7" name="Content Placeholder 6">
            <a:extLst>
              <a:ext uri="{FF2B5EF4-FFF2-40B4-BE49-F238E27FC236}">
                <a16:creationId xmlns:a16="http://schemas.microsoft.com/office/drawing/2014/main" id="{328C16C7-6E24-B84A-ACC8-24456DBD682B}"/>
              </a:ext>
            </a:extLst>
          </p:cNvPr>
          <p:cNvSpPr>
            <a:spLocks noGrp="1"/>
          </p:cNvSpPr>
          <p:nvPr>
            <p:ph idx="1"/>
          </p:nvPr>
        </p:nvSpPr>
        <p:spPr>
          <a:xfrm>
            <a:off x="874222" y="2133600"/>
            <a:ext cx="6705600" cy="4137853"/>
          </a:xfrm>
        </p:spPr>
        <p:txBody>
          <a:bodyPr/>
          <a:lstStyle/>
          <a:p>
            <a:r>
              <a:rPr lang="en-US" b="1" dirty="0"/>
              <a:t>Why Diversity Matters to NIH </a:t>
            </a:r>
            <a:r>
              <a:rPr lang="en-US" dirty="0"/>
              <a:t>– </a:t>
            </a:r>
            <a:br>
              <a:rPr lang="en-US" dirty="0"/>
            </a:br>
            <a:r>
              <a:rPr lang="en-US" dirty="0"/>
              <a:t>Dr. Le Fauve</a:t>
            </a:r>
          </a:p>
          <a:p>
            <a:r>
              <a:rPr lang="en-US" b="1" dirty="0"/>
              <a:t>NIH 101: A Primer for ESI and 1</a:t>
            </a:r>
            <a:r>
              <a:rPr lang="en-US" b="1" baseline="30000" dirty="0"/>
              <a:t>st</a:t>
            </a:r>
            <a:r>
              <a:rPr lang="en-US" b="1" dirty="0"/>
              <a:t> Time Applicants </a:t>
            </a:r>
            <a:r>
              <a:rPr lang="en-US" dirty="0"/>
              <a:t>– Dr. Lauren Hill</a:t>
            </a:r>
          </a:p>
          <a:p>
            <a:r>
              <a:rPr lang="en-US" b="1" dirty="0"/>
              <a:t>Strategies to Support Your Research Training </a:t>
            </a:r>
            <a:r>
              <a:rPr lang="en-US" dirty="0"/>
              <a:t>– Dr. Marguerite Matthews</a:t>
            </a:r>
          </a:p>
          <a:p>
            <a:r>
              <a:rPr lang="en-US" b="1" dirty="0">
                <a:solidFill>
                  <a:srgbClr val="00B0F0"/>
                </a:solidFill>
              </a:rPr>
              <a:t>Career Stage Transitions </a:t>
            </a:r>
            <a:r>
              <a:rPr lang="en-US" dirty="0">
                <a:solidFill>
                  <a:srgbClr val="00B0F0"/>
                </a:solidFill>
              </a:rPr>
              <a:t>– Dr. Kenneth Gibbs</a:t>
            </a:r>
          </a:p>
          <a:p>
            <a:pPr marL="0" indent="0">
              <a:buNone/>
            </a:pPr>
            <a:endParaRPr lang="en-US" dirty="0"/>
          </a:p>
        </p:txBody>
      </p:sp>
      <p:pic>
        <p:nvPicPr>
          <p:cNvPr id="11" name="Picture 10">
            <a:extLst>
              <a:ext uri="{FF2B5EF4-FFF2-40B4-BE49-F238E27FC236}">
                <a16:creationId xmlns:a16="http://schemas.microsoft.com/office/drawing/2014/main" id="{D7459268-C419-1C41-8177-8A0251A92B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380" y="2439343"/>
            <a:ext cx="3683420" cy="2771225"/>
          </a:xfrm>
          <a:prstGeom prst="rect">
            <a:avLst/>
          </a:prstGeom>
        </p:spPr>
      </p:pic>
    </p:spTree>
    <p:extLst>
      <p:ext uri="{BB962C8B-B14F-4D97-AF65-F5344CB8AC3E}">
        <p14:creationId xmlns:p14="http://schemas.microsoft.com/office/powerpoint/2010/main" val="403329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F584C-81E6-6448-889E-1FCB46DB9F54}"/>
              </a:ext>
            </a:extLst>
          </p:cNvPr>
          <p:cNvSpPr>
            <a:spLocks noGrp="1"/>
          </p:cNvSpPr>
          <p:nvPr>
            <p:ph type="title"/>
          </p:nvPr>
        </p:nvSpPr>
        <p:spPr/>
        <p:txBody>
          <a:bodyPr/>
          <a:lstStyle/>
          <a:p>
            <a:r>
              <a:rPr lang="en-US" b="1" dirty="0"/>
              <a:t>Scientific Workforce Diversity - Guidance</a:t>
            </a:r>
          </a:p>
        </p:txBody>
      </p:sp>
      <p:pic>
        <p:nvPicPr>
          <p:cNvPr id="11" name="Picture 10">
            <a:extLst>
              <a:ext uri="{FF2B5EF4-FFF2-40B4-BE49-F238E27FC236}">
                <a16:creationId xmlns:a16="http://schemas.microsoft.com/office/drawing/2014/main" id="{D7459268-C419-1C41-8177-8A0251A92B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380" y="2439343"/>
            <a:ext cx="3683420" cy="2771225"/>
          </a:xfrm>
          <a:prstGeom prst="rect">
            <a:avLst/>
          </a:prstGeom>
        </p:spPr>
      </p:pic>
      <p:sp>
        <p:nvSpPr>
          <p:cNvPr id="5" name="Content Placeholder 6">
            <a:extLst>
              <a:ext uri="{FF2B5EF4-FFF2-40B4-BE49-F238E27FC236}">
                <a16:creationId xmlns:a16="http://schemas.microsoft.com/office/drawing/2014/main" id="{45AF747F-A974-486C-B1FE-A479E7BBFFCD}"/>
              </a:ext>
            </a:extLst>
          </p:cNvPr>
          <p:cNvSpPr txBox="1">
            <a:spLocks/>
          </p:cNvSpPr>
          <p:nvPr/>
        </p:nvSpPr>
        <p:spPr>
          <a:xfrm>
            <a:off x="838200" y="1905000"/>
            <a:ext cx="6705600" cy="413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Why Diversity Matters to NIH </a:t>
            </a:r>
            <a:r>
              <a:rPr lang="en-US" dirty="0"/>
              <a:t>– </a:t>
            </a:r>
            <a:br>
              <a:rPr lang="en-US" dirty="0"/>
            </a:br>
            <a:r>
              <a:rPr lang="en-US" dirty="0"/>
              <a:t>Dr. Le Fauve</a:t>
            </a:r>
          </a:p>
          <a:p>
            <a:r>
              <a:rPr lang="en-US" b="1" dirty="0"/>
              <a:t>NIH 101: A Primer for ESI and 1</a:t>
            </a:r>
            <a:r>
              <a:rPr lang="en-US" b="1" baseline="30000" dirty="0"/>
              <a:t>st</a:t>
            </a:r>
            <a:r>
              <a:rPr lang="en-US" b="1" dirty="0"/>
              <a:t> Time Applicants </a:t>
            </a:r>
            <a:r>
              <a:rPr lang="en-US" dirty="0"/>
              <a:t>– Dr. Lauren Hill</a:t>
            </a:r>
          </a:p>
          <a:p>
            <a:r>
              <a:rPr lang="en-US" b="1" dirty="0"/>
              <a:t>Strategies to Support Your Research Training </a:t>
            </a:r>
            <a:r>
              <a:rPr lang="en-US" dirty="0"/>
              <a:t>– Dr. Marguerite Matthews</a:t>
            </a:r>
          </a:p>
          <a:p>
            <a:r>
              <a:rPr lang="en-US" b="1" dirty="0"/>
              <a:t>Career Stage Transitions </a:t>
            </a:r>
            <a:r>
              <a:rPr lang="en-US" dirty="0"/>
              <a:t>– Dr. Kenneth Gibbs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96627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35548-5A18-4C97-A3A2-E144F37B33ED}"/>
              </a:ext>
            </a:extLst>
          </p:cNvPr>
          <p:cNvSpPr>
            <a:spLocks noGrp="1"/>
          </p:cNvSpPr>
          <p:nvPr>
            <p:ph type="title"/>
          </p:nvPr>
        </p:nvSpPr>
        <p:spPr/>
        <p:txBody>
          <a:bodyPr/>
          <a:lstStyle/>
          <a:p>
            <a:r>
              <a:rPr lang="en-US" b="1" dirty="0"/>
              <a:t>MOSAIC Program to Promote Faculty Diversity</a:t>
            </a:r>
          </a:p>
        </p:txBody>
      </p:sp>
      <p:sp>
        <p:nvSpPr>
          <p:cNvPr id="3" name="Content Placeholder 2">
            <a:extLst>
              <a:ext uri="{FF2B5EF4-FFF2-40B4-BE49-F238E27FC236}">
                <a16:creationId xmlns:a16="http://schemas.microsoft.com/office/drawing/2014/main" id="{213DBDEC-02CB-4C57-A13C-18C8147F20A1}"/>
              </a:ext>
            </a:extLst>
          </p:cNvPr>
          <p:cNvSpPr>
            <a:spLocks noGrp="1"/>
          </p:cNvSpPr>
          <p:nvPr>
            <p:ph idx="1"/>
          </p:nvPr>
        </p:nvSpPr>
        <p:spPr/>
        <p:txBody>
          <a:bodyPr>
            <a:normAutofit fontScale="92500"/>
          </a:bodyPr>
          <a:lstStyle/>
          <a:p>
            <a:pPr>
              <a:lnSpc>
                <a:spcPct val="100000"/>
              </a:lnSpc>
            </a:pPr>
            <a:r>
              <a:rPr lang="en-US" dirty="0"/>
              <a:t>MOSAIC is designed to facilitate the transition of promising postdoctoral researchers from diverse backgrounds, for example individuals from groups </a:t>
            </a:r>
            <a:r>
              <a:rPr lang="en-US" dirty="0">
                <a:hlinkClick r:id="rId3"/>
              </a:rPr>
              <a:t>underrepresented in the biomedical research workforce at the faculty level</a:t>
            </a:r>
            <a:r>
              <a:rPr lang="en-US" dirty="0"/>
              <a:t>, into independent, research-intensive faculty careers</a:t>
            </a:r>
          </a:p>
          <a:p>
            <a:pPr>
              <a:lnSpc>
                <a:spcPct val="100000"/>
              </a:lnSpc>
            </a:pPr>
            <a:endParaRPr lang="en-US" dirty="0"/>
          </a:p>
          <a:p>
            <a:pPr>
              <a:lnSpc>
                <a:spcPct val="100000"/>
              </a:lnSpc>
            </a:pPr>
            <a:r>
              <a:rPr lang="en-US" dirty="0"/>
              <a:t>The overarching goal of the NIH MOSAIC program is to enhance the diversity of independent investigators conducting research within the NIH mission. Program priority is to address documented underrepresentation at the faculty level (e.g., see </a:t>
            </a:r>
            <a:r>
              <a:rPr lang="en-US" dirty="0">
                <a:hlinkClick r:id="rId3"/>
              </a:rPr>
              <a:t>NIH’s Notice of Interest in Diversity</a:t>
            </a:r>
            <a:r>
              <a:rPr lang="en-US" dirty="0"/>
              <a:t>).</a:t>
            </a:r>
          </a:p>
          <a:p>
            <a:endParaRPr lang="en-US" dirty="0"/>
          </a:p>
        </p:txBody>
      </p:sp>
      <p:sp>
        <p:nvSpPr>
          <p:cNvPr id="4" name="Footer Placeholder 4">
            <a:extLst>
              <a:ext uri="{FF2B5EF4-FFF2-40B4-BE49-F238E27FC236}">
                <a16:creationId xmlns:a16="http://schemas.microsoft.com/office/drawing/2014/main" id="{B4BC76E0-FF55-4CBB-8193-6ABDC7EAE38C}"/>
              </a:ext>
            </a:extLst>
          </p:cNvPr>
          <p:cNvSpPr txBox="1">
            <a:spLocks/>
          </p:cNvSpPr>
          <p:nvPr/>
        </p:nvSpPr>
        <p:spPr>
          <a:xfrm>
            <a:off x="838200" y="6118225"/>
            <a:ext cx="6693010" cy="374650"/>
          </a:xfrm>
          <a:prstGeom prst="rect">
            <a:avLst/>
          </a:prstGeom>
          <a:solidFill>
            <a:schemeClr val="bg1"/>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4"/>
              </a:rPr>
              <a:t>https://www.nigms.nih.gov/training/careerdev/Pages/MOSAIC.aspx</a:t>
            </a:r>
            <a:endParaRPr lang="en-US" dirty="0"/>
          </a:p>
        </p:txBody>
      </p:sp>
    </p:spTree>
    <p:extLst>
      <p:ext uri="{BB962C8B-B14F-4D97-AF65-F5344CB8AC3E}">
        <p14:creationId xmlns:p14="http://schemas.microsoft.com/office/powerpoint/2010/main" val="2533317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554F-C841-4DF4-83EB-B78BBB63517E}"/>
              </a:ext>
              <a:ext uri="{C183D7F6-B498-43B3-948B-1728B52AA6E4}">
                <adec:decorative xmlns:adec="http://schemas.microsoft.com/office/drawing/2017/decorative" val="0"/>
              </a:ext>
            </a:extLst>
          </p:cNvPr>
          <p:cNvSpPr>
            <a:spLocks noGrp="1"/>
          </p:cNvSpPr>
          <p:nvPr>
            <p:ph type="title"/>
          </p:nvPr>
        </p:nvSpPr>
        <p:spPr>
          <a:xfrm>
            <a:off x="303839" y="153349"/>
            <a:ext cx="11950700" cy="1038096"/>
          </a:xfrm>
        </p:spPr>
        <p:txBody>
          <a:bodyPr>
            <a:normAutofit fontScale="90000"/>
          </a:bodyPr>
          <a:lstStyle/>
          <a:p>
            <a:pPr algn="ctr"/>
            <a:r>
              <a:rPr lang="en-US" sz="2400" dirty="0"/>
              <a:t>Maximizing Opportunities for Scientific and Academic Independent Careers (MOSAIC)</a:t>
            </a:r>
            <a:br>
              <a:rPr lang="en-US" sz="2400" dirty="0"/>
            </a:br>
            <a:endParaRPr lang="en-US" sz="2400" dirty="0"/>
          </a:p>
        </p:txBody>
      </p:sp>
      <p:sp>
        <p:nvSpPr>
          <p:cNvPr id="22" name="Rectangle 21">
            <a:extLst>
              <a:ext uri="{FF2B5EF4-FFF2-40B4-BE49-F238E27FC236}">
                <a16:creationId xmlns:a16="http://schemas.microsoft.com/office/drawing/2014/main" id="{4E39B0BD-F74B-4B5B-B155-FEBD9A7512E7}"/>
              </a:ext>
              <a:ext uri="{C183D7F6-B498-43B3-948B-1728B52AA6E4}">
                <adec:decorative xmlns:adec="http://schemas.microsoft.com/office/drawing/2017/decorative" val="0"/>
              </a:ext>
            </a:extLst>
          </p:cNvPr>
          <p:cNvSpPr/>
          <p:nvPr/>
        </p:nvSpPr>
        <p:spPr>
          <a:xfrm>
            <a:off x="1409700" y="866072"/>
            <a:ext cx="9144000"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Postdoctoral Career Transition Award to Promote Diversity (K99/R00) – </a:t>
            </a:r>
            <a:r>
              <a:rPr lang="en-US" sz="1400" dirty="0">
                <a:latin typeface="Arial" panose="020B0604020202020204" pitchFamily="34" charset="0"/>
                <a:cs typeface="Arial" panose="020B0604020202020204" pitchFamily="34" charset="0"/>
                <a:hlinkClick r:id="rId3"/>
              </a:rPr>
              <a:t>PAR-21-271</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4"/>
              </a:rPr>
              <a:t>272</a:t>
            </a:r>
            <a:r>
              <a:rPr lang="en-US" sz="1400" dirty="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hlinkClick r:id="rId5"/>
              </a:rPr>
              <a:t>273</a:t>
            </a:r>
            <a:endParaRPr lang="en-US" sz="1400" b="1" dirty="0">
              <a:highlight>
                <a:srgbClr val="FFFF00"/>
              </a:highlight>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Institutionally Focused Research Education Cooperative Agreement to Promote Diversity (UE5) – </a:t>
            </a:r>
            <a:r>
              <a:rPr lang="en-US" sz="1400" dirty="0">
                <a:latin typeface="Arial" panose="020B0604020202020204" pitchFamily="34" charset="0"/>
                <a:cs typeface="Arial" panose="020B0604020202020204" pitchFamily="34" charset="0"/>
                <a:hlinkClick r:id="rId6"/>
              </a:rPr>
              <a:t>PAR-21-277</a:t>
            </a:r>
            <a:endParaRPr lang="en-US" sz="1400" b="1" dirty="0">
              <a:highlight>
                <a:srgbClr val="FFFF00"/>
              </a:highlight>
              <a:latin typeface="Arial" panose="020B0604020202020204" pitchFamily="34" charset="0"/>
              <a:cs typeface="Arial" panose="020B0604020202020204" pitchFamily="34" charset="0"/>
            </a:endParaRPr>
          </a:p>
        </p:txBody>
      </p:sp>
      <p:grpSp>
        <p:nvGrpSpPr>
          <p:cNvPr id="3" name="Group 2" descr="MOSAIC K99/R00 Applicants">
            <a:extLst>
              <a:ext uri="{FF2B5EF4-FFF2-40B4-BE49-F238E27FC236}">
                <a16:creationId xmlns:a16="http://schemas.microsoft.com/office/drawing/2014/main" id="{793889AF-CE66-4031-8D04-838BB940E6D3}"/>
              </a:ext>
            </a:extLst>
          </p:cNvPr>
          <p:cNvGrpSpPr/>
          <p:nvPr/>
        </p:nvGrpSpPr>
        <p:grpSpPr>
          <a:xfrm>
            <a:off x="484619" y="1666205"/>
            <a:ext cx="3474978" cy="4358343"/>
            <a:chOff x="306819" y="1666204"/>
            <a:chExt cx="3474978" cy="4358343"/>
          </a:xfrm>
        </p:grpSpPr>
        <p:sp>
          <p:nvSpPr>
            <p:cNvPr id="9" name="TextBox 8">
              <a:extLst>
                <a:ext uri="{FF2B5EF4-FFF2-40B4-BE49-F238E27FC236}">
                  <a16:creationId xmlns:a16="http://schemas.microsoft.com/office/drawing/2014/main" id="{C8B9FFB1-05DA-4730-9F7C-62DDFD334DB9}"/>
                </a:ext>
                <a:ext uri="{C183D7F6-B498-43B3-948B-1728B52AA6E4}">
                  <adec:decorative xmlns:adec="http://schemas.microsoft.com/office/drawing/2017/decorative" val="0"/>
                </a:ext>
              </a:extLst>
            </p:cNvPr>
            <p:cNvSpPr txBox="1"/>
            <p:nvPr/>
          </p:nvSpPr>
          <p:spPr>
            <a:xfrm>
              <a:off x="542229" y="1666204"/>
              <a:ext cx="300415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MOSAIC K99/R00 Applicants</a:t>
              </a:r>
            </a:p>
          </p:txBody>
        </p:sp>
        <p:pic>
          <p:nvPicPr>
            <p:cNvPr id="11" name="Picture 10" descr="A collection of circles with colors and silhouettes representing individuals of various groups.">
              <a:extLst>
                <a:ext uri="{FF2B5EF4-FFF2-40B4-BE49-F238E27FC236}">
                  <a16:creationId xmlns:a16="http://schemas.microsoft.com/office/drawing/2014/main" id="{1A6C838F-CAB8-4D2F-8737-255A63DADB4C}"/>
                </a:ext>
              </a:extLst>
            </p:cNvPr>
            <p:cNvPicPr>
              <a:picLocks noChangeAspect="1"/>
            </p:cNvPicPr>
            <p:nvPr/>
          </p:nvPicPr>
          <p:blipFill rotWithShape="1">
            <a:blip r:embed="rId7"/>
            <a:srcRect l="98" t="9800" r="58051" b="8898"/>
            <a:stretch/>
          </p:blipFill>
          <p:spPr>
            <a:xfrm>
              <a:off x="306819" y="2227427"/>
              <a:ext cx="3474978" cy="3797120"/>
            </a:xfrm>
            <a:prstGeom prst="rect">
              <a:avLst/>
            </a:prstGeom>
          </p:spPr>
        </p:pic>
      </p:grpSp>
      <p:sp>
        <p:nvSpPr>
          <p:cNvPr id="2" name="Slide Number Placeholder 1">
            <a:extLst>
              <a:ext uri="{FF2B5EF4-FFF2-40B4-BE49-F238E27FC236}">
                <a16:creationId xmlns:a16="http://schemas.microsoft.com/office/drawing/2014/main" id="{008C5864-E5CC-42D8-AC75-2E258464F7C3}"/>
              </a:ext>
              <a:ext uri="{C183D7F6-B498-43B3-948B-1728B52AA6E4}">
                <adec:decorative xmlns:adec="http://schemas.microsoft.com/office/drawing/2017/decorative" val="0"/>
              </a:ext>
            </a:extLst>
          </p:cNvPr>
          <p:cNvSpPr>
            <a:spLocks noGrp="1"/>
          </p:cNvSpPr>
          <p:nvPr>
            <p:ph type="sldNum" sz="quarter" idx="11"/>
          </p:nvPr>
        </p:nvSpPr>
        <p:spPr/>
        <p:txBody>
          <a:bodyPr/>
          <a:lstStyle/>
          <a:p>
            <a:fld id="{0E672CBA-1F15-4F34-9466-2A2663F0CC35}" type="slidenum">
              <a:rPr lang="en-US" smtClean="0"/>
              <a:pPr/>
              <a:t>31</a:t>
            </a:fld>
            <a:endParaRPr lang="en-US" dirty="0"/>
          </a:p>
        </p:txBody>
      </p:sp>
      <p:sp>
        <p:nvSpPr>
          <p:cNvPr id="7" name="TextBox 6">
            <a:extLst>
              <a:ext uri="{FF2B5EF4-FFF2-40B4-BE49-F238E27FC236}">
                <a16:creationId xmlns:a16="http://schemas.microsoft.com/office/drawing/2014/main" id="{3D52BB07-925B-4179-A2EC-A58EAF9F2F1D}"/>
              </a:ext>
            </a:extLst>
          </p:cNvPr>
          <p:cNvSpPr txBox="1"/>
          <p:nvPr/>
        </p:nvSpPr>
        <p:spPr>
          <a:xfrm>
            <a:off x="1036579" y="6364684"/>
            <a:ext cx="5476185"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hlinkClick r:id="rId8"/>
              </a:rPr>
              <a:t>https://www.nigms.nih.gov/training/careerdev/Pages/MOSAIC.aspx</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030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554F-C841-4DF4-83EB-B78BBB63517E}"/>
              </a:ext>
              <a:ext uri="{C183D7F6-B498-43B3-948B-1728B52AA6E4}">
                <adec:decorative xmlns:adec="http://schemas.microsoft.com/office/drawing/2017/decorative" val="0"/>
              </a:ext>
            </a:extLst>
          </p:cNvPr>
          <p:cNvSpPr>
            <a:spLocks noGrp="1"/>
          </p:cNvSpPr>
          <p:nvPr>
            <p:ph type="title"/>
          </p:nvPr>
        </p:nvSpPr>
        <p:spPr>
          <a:xfrm>
            <a:off x="303839" y="153349"/>
            <a:ext cx="11950700" cy="1038096"/>
          </a:xfrm>
        </p:spPr>
        <p:txBody>
          <a:bodyPr>
            <a:normAutofit fontScale="90000"/>
          </a:bodyPr>
          <a:lstStyle/>
          <a:p>
            <a:pPr algn="ctr"/>
            <a:r>
              <a:rPr lang="en-US" sz="2400" dirty="0"/>
              <a:t>Maximizing Opportunities for Scientific and Academic Independent Careers (MOSAIC)</a:t>
            </a:r>
            <a:br>
              <a:rPr lang="en-US" sz="2400" dirty="0"/>
            </a:br>
            <a:endParaRPr lang="en-US" sz="2400" dirty="0"/>
          </a:p>
        </p:txBody>
      </p:sp>
      <p:sp>
        <p:nvSpPr>
          <p:cNvPr id="22" name="Rectangle 21">
            <a:extLst>
              <a:ext uri="{FF2B5EF4-FFF2-40B4-BE49-F238E27FC236}">
                <a16:creationId xmlns:a16="http://schemas.microsoft.com/office/drawing/2014/main" id="{4E39B0BD-F74B-4B5B-B155-FEBD9A7512E7}"/>
              </a:ext>
              <a:ext uri="{C183D7F6-B498-43B3-948B-1728B52AA6E4}">
                <adec:decorative xmlns:adec="http://schemas.microsoft.com/office/drawing/2017/decorative" val="0"/>
              </a:ext>
            </a:extLst>
          </p:cNvPr>
          <p:cNvSpPr/>
          <p:nvPr/>
        </p:nvSpPr>
        <p:spPr>
          <a:xfrm>
            <a:off x="1409700" y="866072"/>
            <a:ext cx="9144000"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Postdoctoral Career Transition Award to Promote Diversity (K99/R00) – </a:t>
            </a:r>
            <a:r>
              <a:rPr lang="en-US" sz="1400" dirty="0">
                <a:latin typeface="Arial" panose="020B0604020202020204" pitchFamily="34" charset="0"/>
                <a:cs typeface="Arial" panose="020B0604020202020204" pitchFamily="34" charset="0"/>
                <a:hlinkClick r:id="rId3"/>
              </a:rPr>
              <a:t>PAR-21-271</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4"/>
              </a:rPr>
              <a:t>272</a:t>
            </a:r>
            <a:r>
              <a:rPr lang="en-US" sz="1400" dirty="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hlinkClick r:id="rId5"/>
              </a:rPr>
              <a:t>273</a:t>
            </a:r>
            <a:endParaRPr lang="en-US" sz="1400" b="1" dirty="0">
              <a:highlight>
                <a:srgbClr val="FFFF00"/>
              </a:highlight>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Institutionally Focused Research Education Cooperative Agreement to Promote Diversity (UE5) – </a:t>
            </a:r>
            <a:r>
              <a:rPr lang="en-US" sz="1400" dirty="0">
                <a:latin typeface="Arial" panose="020B0604020202020204" pitchFamily="34" charset="0"/>
                <a:cs typeface="Arial" panose="020B0604020202020204" pitchFamily="34" charset="0"/>
                <a:hlinkClick r:id="rId6"/>
              </a:rPr>
              <a:t>PAR-21-277</a:t>
            </a:r>
            <a:endParaRPr lang="en-US" sz="1400" b="1" dirty="0">
              <a:highlight>
                <a:srgbClr val="FFFF00"/>
              </a:highlight>
              <a:latin typeface="Arial" panose="020B0604020202020204" pitchFamily="34" charset="0"/>
              <a:cs typeface="Arial" panose="020B0604020202020204" pitchFamily="34" charset="0"/>
            </a:endParaRPr>
          </a:p>
        </p:txBody>
      </p:sp>
      <p:pic>
        <p:nvPicPr>
          <p:cNvPr id="60" name="Picture 59" descr="An arrow leading from the group of people to a circle with the NIH NIGMS Logo.">
            <a:extLst>
              <a:ext uri="{FF2B5EF4-FFF2-40B4-BE49-F238E27FC236}">
                <a16:creationId xmlns:a16="http://schemas.microsoft.com/office/drawing/2014/main" id="{8EF40AF2-61FB-4140-B1C5-8D7A5DD26FC7}"/>
              </a:ext>
            </a:extLst>
          </p:cNvPr>
          <p:cNvPicPr>
            <a:picLocks noChangeAspect="1"/>
          </p:cNvPicPr>
          <p:nvPr/>
        </p:nvPicPr>
        <p:blipFill rotWithShape="1">
          <a:blip r:embed="rId7"/>
          <a:srcRect l="42485" t="38719" r="35140" b="34342"/>
          <a:stretch/>
        </p:blipFill>
        <p:spPr>
          <a:xfrm>
            <a:off x="4004073" y="3399419"/>
            <a:ext cx="1857833" cy="1258215"/>
          </a:xfrm>
          <a:prstGeom prst="rect">
            <a:avLst/>
          </a:prstGeom>
        </p:spPr>
      </p:pic>
      <p:grpSp>
        <p:nvGrpSpPr>
          <p:cNvPr id="3" name="Group 2" descr="MOSAIC K99/R00 Applicants">
            <a:extLst>
              <a:ext uri="{FF2B5EF4-FFF2-40B4-BE49-F238E27FC236}">
                <a16:creationId xmlns:a16="http://schemas.microsoft.com/office/drawing/2014/main" id="{793889AF-CE66-4031-8D04-838BB940E6D3}"/>
              </a:ext>
            </a:extLst>
          </p:cNvPr>
          <p:cNvGrpSpPr/>
          <p:nvPr/>
        </p:nvGrpSpPr>
        <p:grpSpPr>
          <a:xfrm>
            <a:off x="484619" y="1666205"/>
            <a:ext cx="3474978" cy="4358343"/>
            <a:chOff x="306819" y="1666204"/>
            <a:chExt cx="3474978" cy="4358343"/>
          </a:xfrm>
        </p:grpSpPr>
        <p:sp>
          <p:nvSpPr>
            <p:cNvPr id="9" name="TextBox 8">
              <a:extLst>
                <a:ext uri="{FF2B5EF4-FFF2-40B4-BE49-F238E27FC236}">
                  <a16:creationId xmlns:a16="http://schemas.microsoft.com/office/drawing/2014/main" id="{C8B9FFB1-05DA-4730-9F7C-62DDFD334DB9}"/>
                </a:ext>
                <a:ext uri="{C183D7F6-B498-43B3-948B-1728B52AA6E4}">
                  <adec:decorative xmlns:adec="http://schemas.microsoft.com/office/drawing/2017/decorative" val="0"/>
                </a:ext>
              </a:extLst>
            </p:cNvPr>
            <p:cNvSpPr txBox="1"/>
            <p:nvPr/>
          </p:nvSpPr>
          <p:spPr>
            <a:xfrm>
              <a:off x="542229" y="1666204"/>
              <a:ext cx="300415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MOSAIC K99/R00 Applicants</a:t>
              </a:r>
            </a:p>
          </p:txBody>
        </p:sp>
        <p:pic>
          <p:nvPicPr>
            <p:cNvPr id="11" name="Picture 10" descr="A collection of circles with colors and silhouettes representing individuals of various groups.">
              <a:extLst>
                <a:ext uri="{FF2B5EF4-FFF2-40B4-BE49-F238E27FC236}">
                  <a16:creationId xmlns:a16="http://schemas.microsoft.com/office/drawing/2014/main" id="{1A6C838F-CAB8-4D2F-8737-255A63DADB4C}"/>
                </a:ext>
              </a:extLst>
            </p:cNvPr>
            <p:cNvPicPr>
              <a:picLocks noChangeAspect="1"/>
            </p:cNvPicPr>
            <p:nvPr/>
          </p:nvPicPr>
          <p:blipFill rotWithShape="1">
            <a:blip r:embed="rId7"/>
            <a:srcRect l="98" t="9800" r="58051" b="8898"/>
            <a:stretch/>
          </p:blipFill>
          <p:spPr>
            <a:xfrm>
              <a:off x="306819" y="2227427"/>
              <a:ext cx="3474978" cy="3797120"/>
            </a:xfrm>
            <a:prstGeom prst="rect">
              <a:avLst/>
            </a:prstGeom>
          </p:spPr>
        </p:pic>
      </p:grpSp>
      <p:grpSp>
        <p:nvGrpSpPr>
          <p:cNvPr id="5" name="Group 4" descr="MOSAIC K99/R00 Scholars Participate in Cohorts Organized by UE5: ASBMB, ASCB, AAMC">
            <a:extLst>
              <a:ext uri="{FF2B5EF4-FFF2-40B4-BE49-F238E27FC236}">
                <a16:creationId xmlns:a16="http://schemas.microsoft.com/office/drawing/2014/main" id="{74F3A5EF-3E09-44F5-9147-B13A9300F8F4}"/>
              </a:ext>
            </a:extLst>
          </p:cNvPr>
          <p:cNvGrpSpPr/>
          <p:nvPr/>
        </p:nvGrpSpPr>
        <p:grpSpPr>
          <a:xfrm>
            <a:off x="5423250" y="1600365"/>
            <a:ext cx="3898551" cy="4245551"/>
            <a:chOff x="5245449" y="1600364"/>
            <a:chExt cx="3898551" cy="4245551"/>
          </a:xfrm>
        </p:grpSpPr>
        <p:sp>
          <p:nvSpPr>
            <p:cNvPr id="63" name="TextBox 62">
              <a:extLst>
                <a:ext uri="{FF2B5EF4-FFF2-40B4-BE49-F238E27FC236}">
                  <a16:creationId xmlns:a16="http://schemas.microsoft.com/office/drawing/2014/main" id="{707B6277-A59E-4535-AED3-1457C69A238A}"/>
                </a:ext>
              </a:extLst>
            </p:cNvPr>
            <p:cNvSpPr txBox="1"/>
            <p:nvPr/>
          </p:nvSpPr>
          <p:spPr>
            <a:xfrm>
              <a:off x="5245449" y="1600364"/>
              <a:ext cx="3898551"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MOSAIC K99/R00 Scholars Participate in Cohorts Organized by UE5</a:t>
              </a:r>
            </a:p>
          </p:txBody>
        </p:sp>
        <p:pic>
          <p:nvPicPr>
            <p:cNvPr id="8" name="Picture 7" descr="Three arrows pointing from the NIH NIGMS circle to circles representing UE5 cohorts. The circles are labeled ASBMB, ASCB, and AAMC. This graphic shows MOSAIC applicants filtering in the various cohorts through NIH NIGMS' application process.">
              <a:extLst>
                <a:ext uri="{FF2B5EF4-FFF2-40B4-BE49-F238E27FC236}">
                  <a16:creationId xmlns:a16="http://schemas.microsoft.com/office/drawing/2014/main" id="{B34C0BCA-974C-4C30-826A-43168C902213}"/>
                </a:ext>
              </a:extLst>
            </p:cNvPr>
            <p:cNvPicPr>
              <a:picLocks noChangeAspect="1"/>
            </p:cNvPicPr>
            <p:nvPr/>
          </p:nvPicPr>
          <p:blipFill rotWithShape="1">
            <a:blip r:embed="rId7"/>
            <a:srcRect l="64859" t="12876" b="8899"/>
            <a:stretch/>
          </p:blipFill>
          <p:spPr>
            <a:xfrm>
              <a:off x="5684105" y="2192410"/>
              <a:ext cx="2917665" cy="3653505"/>
            </a:xfrm>
            <a:prstGeom prst="rect">
              <a:avLst/>
            </a:prstGeom>
          </p:spPr>
        </p:pic>
      </p:grpSp>
      <p:sp>
        <p:nvSpPr>
          <p:cNvPr id="2" name="Slide Number Placeholder 1">
            <a:extLst>
              <a:ext uri="{FF2B5EF4-FFF2-40B4-BE49-F238E27FC236}">
                <a16:creationId xmlns:a16="http://schemas.microsoft.com/office/drawing/2014/main" id="{008C5864-E5CC-42D8-AC75-2E258464F7C3}"/>
              </a:ext>
              <a:ext uri="{C183D7F6-B498-43B3-948B-1728B52AA6E4}">
                <adec:decorative xmlns:adec="http://schemas.microsoft.com/office/drawing/2017/decorative" val="0"/>
              </a:ext>
            </a:extLst>
          </p:cNvPr>
          <p:cNvSpPr>
            <a:spLocks noGrp="1"/>
          </p:cNvSpPr>
          <p:nvPr>
            <p:ph type="sldNum" sz="quarter" idx="11"/>
          </p:nvPr>
        </p:nvSpPr>
        <p:spPr/>
        <p:txBody>
          <a:bodyPr/>
          <a:lstStyle/>
          <a:p>
            <a:fld id="{0E672CBA-1F15-4F34-9466-2A2663F0CC35}" type="slidenum">
              <a:rPr lang="en-US" smtClean="0"/>
              <a:pPr/>
              <a:t>32</a:t>
            </a:fld>
            <a:endParaRPr lang="en-US" dirty="0"/>
          </a:p>
        </p:txBody>
      </p:sp>
      <p:sp>
        <p:nvSpPr>
          <p:cNvPr id="7" name="TextBox 6">
            <a:extLst>
              <a:ext uri="{FF2B5EF4-FFF2-40B4-BE49-F238E27FC236}">
                <a16:creationId xmlns:a16="http://schemas.microsoft.com/office/drawing/2014/main" id="{3D52BB07-925B-4179-A2EC-A58EAF9F2F1D}"/>
              </a:ext>
            </a:extLst>
          </p:cNvPr>
          <p:cNvSpPr txBox="1"/>
          <p:nvPr/>
        </p:nvSpPr>
        <p:spPr>
          <a:xfrm>
            <a:off x="1036579" y="6364684"/>
            <a:ext cx="5476185"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hlinkClick r:id="rId8"/>
              </a:rPr>
              <a:t>https://www.nigms.nih.gov/training/careerdev/Pages/MOSAIC.aspx</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43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1554F-C841-4DF4-83EB-B78BBB63517E}"/>
              </a:ext>
              <a:ext uri="{C183D7F6-B498-43B3-948B-1728B52AA6E4}">
                <adec:decorative xmlns:adec="http://schemas.microsoft.com/office/drawing/2017/decorative" val="0"/>
              </a:ext>
            </a:extLst>
          </p:cNvPr>
          <p:cNvSpPr>
            <a:spLocks noGrp="1"/>
          </p:cNvSpPr>
          <p:nvPr>
            <p:ph type="title"/>
          </p:nvPr>
        </p:nvSpPr>
        <p:spPr>
          <a:xfrm>
            <a:off x="303839" y="153349"/>
            <a:ext cx="11950700" cy="1038096"/>
          </a:xfrm>
        </p:spPr>
        <p:txBody>
          <a:bodyPr>
            <a:normAutofit fontScale="90000"/>
          </a:bodyPr>
          <a:lstStyle/>
          <a:p>
            <a:pPr algn="ctr"/>
            <a:r>
              <a:rPr lang="en-US" sz="2400" dirty="0"/>
              <a:t>Maximizing Opportunities for Scientific and Academic Independent Careers (MOSAIC)</a:t>
            </a:r>
            <a:br>
              <a:rPr lang="en-US" sz="2400" dirty="0"/>
            </a:br>
            <a:endParaRPr lang="en-US" sz="2400" dirty="0"/>
          </a:p>
        </p:txBody>
      </p:sp>
      <p:sp>
        <p:nvSpPr>
          <p:cNvPr id="22" name="Rectangle 21">
            <a:extLst>
              <a:ext uri="{FF2B5EF4-FFF2-40B4-BE49-F238E27FC236}">
                <a16:creationId xmlns:a16="http://schemas.microsoft.com/office/drawing/2014/main" id="{4E39B0BD-F74B-4B5B-B155-FEBD9A7512E7}"/>
              </a:ext>
              <a:ext uri="{C183D7F6-B498-43B3-948B-1728B52AA6E4}">
                <adec:decorative xmlns:adec="http://schemas.microsoft.com/office/drawing/2017/decorative" val="0"/>
              </a:ext>
            </a:extLst>
          </p:cNvPr>
          <p:cNvSpPr/>
          <p:nvPr/>
        </p:nvSpPr>
        <p:spPr>
          <a:xfrm>
            <a:off x="1409700" y="866072"/>
            <a:ext cx="9144000"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Postdoctoral Career Transition Award to Promote Diversity (K99/R00) – </a:t>
            </a:r>
            <a:r>
              <a:rPr lang="en-US" sz="1400" dirty="0">
                <a:latin typeface="Arial" panose="020B0604020202020204" pitchFamily="34" charset="0"/>
                <a:cs typeface="Arial" panose="020B0604020202020204" pitchFamily="34" charset="0"/>
                <a:hlinkClick r:id="rId3"/>
              </a:rPr>
              <a:t>PAR-21-271</a:t>
            </a:r>
            <a:r>
              <a:rPr lang="en-US"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4"/>
              </a:rPr>
              <a:t>272</a:t>
            </a:r>
            <a:r>
              <a:rPr lang="en-US" sz="1400" dirty="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hlinkClick r:id="rId5"/>
              </a:rPr>
              <a:t>273</a:t>
            </a:r>
            <a:endParaRPr lang="en-US" sz="1400" b="1" dirty="0">
              <a:highlight>
                <a:srgbClr val="FFFF00"/>
              </a:highlight>
              <a:latin typeface="Arial" panose="020B0604020202020204" pitchFamily="34" charset="0"/>
              <a:cs typeface="Arial" panose="020B0604020202020204" pitchFamily="34" charset="0"/>
            </a:endParaRPr>
          </a:p>
          <a:p>
            <a:pPr algn="ctr"/>
            <a:r>
              <a:rPr lang="en-US"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Institutionally Focused Research Education Cooperative Agreement to Promote Diversity (UE5) – </a:t>
            </a:r>
            <a:r>
              <a:rPr lang="en-US" sz="1400" dirty="0">
                <a:latin typeface="Arial" panose="020B0604020202020204" pitchFamily="34" charset="0"/>
                <a:cs typeface="Arial" panose="020B0604020202020204" pitchFamily="34" charset="0"/>
                <a:hlinkClick r:id="rId6"/>
              </a:rPr>
              <a:t>PAR-21-277</a:t>
            </a:r>
            <a:endParaRPr lang="en-US" sz="1400" b="1" dirty="0">
              <a:highlight>
                <a:srgbClr val="FFFF00"/>
              </a:highlight>
              <a:latin typeface="Arial" panose="020B0604020202020204" pitchFamily="34" charset="0"/>
              <a:cs typeface="Arial" panose="020B0604020202020204" pitchFamily="34" charset="0"/>
            </a:endParaRPr>
          </a:p>
        </p:txBody>
      </p:sp>
      <p:pic>
        <p:nvPicPr>
          <p:cNvPr id="60" name="Picture 59" descr="An arrow leading from the group of people to a circle with the NIH NIGMS Logo.">
            <a:extLst>
              <a:ext uri="{FF2B5EF4-FFF2-40B4-BE49-F238E27FC236}">
                <a16:creationId xmlns:a16="http://schemas.microsoft.com/office/drawing/2014/main" id="{8EF40AF2-61FB-4140-B1C5-8D7A5DD26FC7}"/>
              </a:ext>
            </a:extLst>
          </p:cNvPr>
          <p:cNvPicPr>
            <a:picLocks noChangeAspect="1"/>
          </p:cNvPicPr>
          <p:nvPr/>
        </p:nvPicPr>
        <p:blipFill rotWithShape="1">
          <a:blip r:embed="rId7"/>
          <a:srcRect l="42485" t="38719" r="35140" b="34342"/>
          <a:stretch/>
        </p:blipFill>
        <p:spPr>
          <a:xfrm>
            <a:off x="4004073" y="3399419"/>
            <a:ext cx="1857833" cy="1258215"/>
          </a:xfrm>
          <a:prstGeom prst="rect">
            <a:avLst/>
          </a:prstGeom>
        </p:spPr>
      </p:pic>
      <p:grpSp>
        <p:nvGrpSpPr>
          <p:cNvPr id="3" name="Group 2" descr="MOSAIC K99/R00 Applicants">
            <a:extLst>
              <a:ext uri="{FF2B5EF4-FFF2-40B4-BE49-F238E27FC236}">
                <a16:creationId xmlns:a16="http://schemas.microsoft.com/office/drawing/2014/main" id="{793889AF-CE66-4031-8D04-838BB940E6D3}"/>
              </a:ext>
            </a:extLst>
          </p:cNvPr>
          <p:cNvGrpSpPr/>
          <p:nvPr/>
        </p:nvGrpSpPr>
        <p:grpSpPr>
          <a:xfrm>
            <a:off x="484619" y="1666205"/>
            <a:ext cx="3474978" cy="4358343"/>
            <a:chOff x="306819" y="1666204"/>
            <a:chExt cx="3474978" cy="4358343"/>
          </a:xfrm>
        </p:grpSpPr>
        <p:sp>
          <p:nvSpPr>
            <p:cNvPr id="9" name="TextBox 8">
              <a:extLst>
                <a:ext uri="{FF2B5EF4-FFF2-40B4-BE49-F238E27FC236}">
                  <a16:creationId xmlns:a16="http://schemas.microsoft.com/office/drawing/2014/main" id="{C8B9FFB1-05DA-4730-9F7C-62DDFD334DB9}"/>
                </a:ext>
                <a:ext uri="{C183D7F6-B498-43B3-948B-1728B52AA6E4}">
                  <adec:decorative xmlns:adec="http://schemas.microsoft.com/office/drawing/2017/decorative" val="0"/>
                </a:ext>
              </a:extLst>
            </p:cNvPr>
            <p:cNvSpPr txBox="1"/>
            <p:nvPr/>
          </p:nvSpPr>
          <p:spPr>
            <a:xfrm>
              <a:off x="542229" y="1666204"/>
              <a:ext cx="3004159"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MOSAIC K99/R00 Applicants</a:t>
              </a:r>
            </a:p>
          </p:txBody>
        </p:sp>
        <p:pic>
          <p:nvPicPr>
            <p:cNvPr id="11" name="Picture 10" descr="A collection of circles with colors and silhouettes representing individuals of various groups.">
              <a:extLst>
                <a:ext uri="{FF2B5EF4-FFF2-40B4-BE49-F238E27FC236}">
                  <a16:creationId xmlns:a16="http://schemas.microsoft.com/office/drawing/2014/main" id="{1A6C838F-CAB8-4D2F-8737-255A63DADB4C}"/>
                </a:ext>
              </a:extLst>
            </p:cNvPr>
            <p:cNvPicPr>
              <a:picLocks noChangeAspect="1"/>
            </p:cNvPicPr>
            <p:nvPr/>
          </p:nvPicPr>
          <p:blipFill rotWithShape="1">
            <a:blip r:embed="rId7"/>
            <a:srcRect l="98" t="9800" r="58051" b="8898"/>
            <a:stretch/>
          </p:blipFill>
          <p:spPr>
            <a:xfrm>
              <a:off x="306819" y="2227427"/>
              <a:ext cx="3474978" cy="3797120"/>
            </a:xfrm>
            <a:prstGeom prst="rect">
              <a:avLst/>
            </a:prstGeom>
          </p:spPr>
        </p:pic>
      </p:grpSp>
      <p:grpSp>
        <p:nvGrpSpPr>
          <p:cNvPr id="5" name="Group 4" descr="MOSAIC K99/R00 Scholars Participate in Cohorts Organized by UE5: ASBMB, ASCB, AAMC">
            <a:extLst>
              <a:ext uri="{FF2B5EF4-FFF2-40B4-BE49-F238E27FC236}">
                <a16:creationId xmlns:a16="http://schemas.microsoft.com/office/drawing/2014/main" id="{74F3A5EF-3E09-44F5-9147-B13A9300F8F4}"/>
              </a:ext>
            </a:extLst>
          </p:cNvPr>
          <p:cNvGrpSpPr/>
          <p:nvPr/>
        </p:nvGrpSpPr>
        <p:grpSpPr>
          <a:xfrm>
            <a:off x="5423250" y="1600365"/>
            <a:ext cx="3898551" cy="4245551"/>
            <a:chOff x="5245449" y="1600364"/>
            <a:chExt cx="3898551" cy="4245551"/>
          </a:xfrm>
        </p:grpSpPr>
        <p:sp>
          <p:nvSpPr>
            <p:cNvPr id="63" name="TextBox 62">
              <a:extLst>
                <a:ext uri="{FF2B5EF4-FFF2-40B4-BE49-F238E27FC236}">
                  <a16:creationId xmlns:a16="http://schemas.microsoft.com/office/drawing/2014/main" id="{707B6277-A59E-4535-AED3-1457C69A238A}"/>
                </a:ext>
              </a:extLst>
            </p:cNvPr>
            <p:cNvSpPr txBox="1"/>
            <p:nvPr/>
          </p:nvSpPr>
          <p:spPr>
            <a:xfrm>
              <a:off x="5245449" y="1600364"/>
              <a:ext cx="3898551"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MOSAIC K99/R00 Scholars Participate in Cohorts Organized by UE5</a:t>
              </a:r>
            </a:p>
          </p:txBody>
        </p:sp>
        <p:pic>
          <p:nvPicPr>
            <p:cNvPr id="8" name="Picture 7" descr="Three arrows pointing from the NIH NIGMS circle to circles representing UE5 cohorts. The circles are labeled ASBMB, ASCB, and AAMC. This graphic shows MOSAIC applicants filtering in the various cohorts through NIH NIGMS' application process.">
              <a:extLst>
                <a:ext uri="{FF2B5EF4-FFF2-40B4-BE49-F238E27FC236}">
                  <a16:creationId xmlns:a16="http://schemas.microsoft.com/office/drawing/2014/main" id="{B34C0BCA-974C-4C30-826A-43168C902213}"/>
                </a:ext>
              </a:extLst>
            </p:cNvPr>
            <p:cNvPicPr>
              <a:picLocks noChangeAspect="1"/>
            </p:cNvPicPr>
            <p:nvPr/>
          </p:nvPicPr>
          <p:blipFill rotWithShape="1">
            <a:blip r:embed="rId7"/>
            <a:srcRect l="64859" t="12876" b="8899"/>
            <a:stretch/>
          </p:blipFill>
          <p:spPr>
            <a:xfrm>
              <a:off x="5684105" y="2192410"/>
              <a:ext cx="2917665" cy="3653505"/>
            </a:xfrm>
            <a:prstGeom prst="rect">
              <a:avLst/>
            </a:prstGeom>
          </p:spPr>
        </p:pic>
      </p:grpSp>
      <p:sp>
        <p:nvSpPr>
          <p:cNvPr id="2" name="Slide Number Placeholder 1">
            <a:extLst>
              <a:ext uri="{FF2B5EF4-FFF2-40B4-BE49-F238E27FC236}">
                <a16:creationId xmlns:a16="http://schemas.microsoft.com/office/drawing/2014/main" id="{008C5864-E5CC-42D8-AC75-2E258464F7C3}"/>
              </a:ext>
              <a:ext uri="{C183D7F6-B498-43B3-948B-1728B52AA6E4}">
                <adec:decorative xmlns:adec="http://schemas.microsoft.com/office/drawing/2017/decorative" val="0"/>
              </a:ext>
            </a:extLst>
          </p:cNvPr>
          <p:cNvSpPr>
            <a:spLocks noGrp="1"/>
          </p:cNvSpPr>
          <p:nvPr>
            <p:ph type="sldNum" sz="quarter" idx="11"/>
          </p:nvPr>
        </p:nvSpPr>
        <p:spPr/>
        <p:txBody>
          <a:bodyPr/>
          <a:lstStyle/>
          <a:p>
            <a:fld id="{0E672CBA-1F15-4F34-9466-2A2663F0CC35}" type="slidenum">
              <a:rPr lang="en-US" smtClean="0"/>
              <a:pPr/>
              <a:t>33</a:t>
            </a:fld>
            <a:endParaRPr lang="en-US" dirty="0"/>
          </a:p>
        </p:txBody>
      </p:sp>
      <p:sp>
        <p:nvSpPr>
          <p:cNvPr id="7" name="TextBox 6">
            <a:extLst>
              <a:ext uri="{FF2B5EF4-FFF2-40B4-BE49-F238E27FC236}">
                <a16:creationId xmlns:a16="http://schemas.microsoft.com/office/drawing/2014/main" id="{3D52BB07-925B-4179-A2EC-A58EAF9F2F1D}"/>
              </a:ext>
            </a:extLst>
          </p:cNvPr>
          <p:cNvSpPr txBox="1"/>
          <p:nvPr/>
        </p:nvSpPr>
        <p:spPr>
          <a:xfrm>
            <a:off x="1036579" y="6364684"/>
            <a:ext cx="5476185" cy="307777"/>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hlinkClick r:id="rId8"/>
              </a:rPr>
              <a:t>https://www.nigms.nih.gov/training/careerdev/Pages/MOSAIC.aspx</a:t>
            </a:r>
            <a:endParaRPr lang="en-US" sz="1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8DCD10E-1B9E-4FC2-A896-FBA346AE828C}"/>
              </a:ext>
            </a:extLst>
          </p:cNvPr>
          <p:cNvSpPr txBox="1"/>
          <p:nvPr/>
        </p:nvSpPr>
        <p:spPr>
          <a:xfrm>
            <a:off x="9444614" y="1816597"/>
            <a:ext cx="238558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Nearly all NIH ICs participate in the MOSAIC K99/R00 program</a:t>
            </a:r>
          </a:p>
          <a:p>
            <a:pPr marL="285750" indent="-285750">
              <a:buFont typeface="Arial" panose="020B0604020202020204" pitchFamily="34" charset="0"/>
              <a:buChar char="•"/>
            </a:pPr>
            <a:r>
              <a:rPr lang="en-US" b="1" dirty="0"/>
              <a:t>Special emphasis on contributions and commitment to promote diversity</a:t>
            </a:r>
          </a:p>
          <a:p>
            <a:pPr marL="285750" indent="-285750">
              <a:buFont typeface="Arial" panose="020B0604020202020204" pitchFamily="34" charset="0"/>
              <a:buChar char="•"/>
            </a:pPr>
            <a:r>
              <a:rPr lang="en-US" dirty="0"/>
              <a:t>K99/R00 applications accepted 3x per year (February, June, October)</a:t>
            </a:r>
          </a:p>
          <a:p>
            <a:pPr marL="285750" indent="-285750">
              <a:buFont typeface="Arial" panose="020B0604020202020204" pitchFamily="34" charset="0"/>
              <a:buChar char="•"/>
            </a:pPr>
            <a:r>
              <a:rPr lang="en-US" dirty="0"/>
              <a:t>To date, &gt; 75% of applicants from URM groups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8905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EFE6D9-826C-4F58-AAAC-44BF27043866}"/>
              </a:ext>
            </a:extLst>
          </p:cNvPr>
          <p:cNvSpPr>
            <a:spLocks noGrp="1"/>
          </p:cNvSpPr>
          <p:nvPr>
            <p:ph type="sldNum" sz="quarter" idx="11"/>
          </p:nvPr>
        </p:nvSpPr>
        <p:spPr/>
        <p:txBody>
          <a:bodyPr/>
          <a:lstStyle/>
          <a:p>
            <a:fld id="{0E672CBA-1F15-4F34-9466-2A2663F0CC35}" type="slidenum">
              <a:rPr lang="en-US" smtClean="0"/>
              <a:pPr/>
              <a:t>34</a:t>
            </a:fld>
            <a:endParaRPr lang="en-US"/>
          </a:p>
        </p:txBody>
      </p:sp>
      <p:sp>
        <p:nvSpPr>
          <p:cNvPr id="3" name="Title 2">
            <a:extLst>
              <a:ext uri="{FF2B5EF4-FFF2-40B4-BE49-F238E27FC236}">
                <a16:creationId xmlns:a16="http://schemas.microsoft.com/office/drawing/2014/main" id="{F04F4DCD-A1D9-40FC-A1D7-74C0EFB4C244}"/>
              </a:ext>
            </a:extLst>
          </p:cNvPr>
          <p:cNvSpPr>
            <a:spLocks noGrp="1"/>
          </p:cNvSpPr>
          <p:nvPr>
            <p:ph type="title"/>
          </p:nvPr>
        </p:nvSpPr>
        <p:spPr/>
        <p:txBody>
          <a:bodyPr/>
          <a:lstStyle/>
          <a:p>
            <a:r>
              <a:rPr lang="en-US" dirty="0"/>
              <a:t>2021 NIH MOSAIC Scholars</a:t>
            </a:r>
          </a:p>
        </p:txBody>
      </p:sp>
      <p:pic>
        <p:nvPicPr>
          <p:cNvPr id="7" name="Content Placeholder 6" descr="mosaic of 32 scholar photographs">
            <a:extLst>
              <a:ext uri="{FF2B5EF4-FFF2-40B4-BE49-F238E27FC236}">
                <a16:creationId xmlns:a16="http://schemas.microsoft.com/office/drawing/2014/main" id="{D4C45CD5-8E6B-4A38-BBAD-FD80D0C7BA84}"/>
              </a:ext>
            </a:extLst>
          </p:cNvPr>
          <p:cNvPicPr>
            <a:picLocks noGrp="1" noChangeAspect="1"/>
          </p:cNvPicPr>
          <p:nvPr>
            <p:ph sz="quarter" idx="12"/>
          </p:nvPr>
        </p:nvPicPr>
        <p:blipFill rotWithShape="1">
          <a:blip r:embed="rId3"/>
          <a:srcRect l="2106" t="13122" r="1656" b="14040"/>
          <a:stretch/>
        </p:blipFill>
        <p:spPr>
          <a:xfrm>
            <a:off x="862607" y="917506"/>
            <a:ext cx="9515301" cy="5323499"/>
          </a:xfrm>
        </p:spPr>
      </p:pic>
      <p:sp>
        <p:nvSpPr>
          <p:cNvPr id="8" name="Footer Placeholder 4">
            <a:extLst>
              <a:ext uri="{FF2B5EF4-FFF2-40B4-BE49-F238E27FC236}">
                <a16:creationId xmlns:a16="http://schemas.microsoft.com/office/drawing/2014/main" id="{99437980-801B-4CAB-905C-5B2001491785}"/>
              </a:ext>
            </a:extLst>
          </p:cNvPr>
          <p:cNvSpPr>
            <a:spLocks noGrp="1"/>
          </p:cNvSpPr>
          <p:nvPr>
            <p:ph type="ftr" sz="quarter" idx="3"/>
          </p:nvPr>
        </p:nvSpPr>
        <p:spPr>
          <a:xfrm>
            <a:off x="2374900" y="6356351"/>
            <a:ext cx="5293226" cy="365125"/>
          </a:xfrm>
          <a:solidFill>
            <a:schemeClr val="bg1"/>
          </a:solidFill>
        </p:spPr>
        <p:txBody>
          <a:bodyPr/>
          <a:lstStyle/>
          <a:p>
            <a:pPr algn="ctr"/>
            <a:r>
              <a:rPr lang="en-US" sz="1400" b="1" dirty="0">
                <a:hlinkClick r:id="rId4"/>
              </a:rPr>
              <a:t>https://www.nigms.nih.gov/training/careerdev/Pages/mosaic-scholars.aspx</a:t>
            </a:r>
            <a:r>
              <a:rPr lang="en-US" sz="1400" b="1" dirty="0"/>
              <a:t> </a:t>
            </a:r>
          </a:p>
        </p:txBody>
      </p:sp>
      <p:pic>
        <p:nvPicPr>
          <p:cNvPr id="5" name="Picture 4">
            <a:extLst>
              <a:ext uri="{FF2B5EF4-FFF2-40B4-BE49-F238E27FC236}">
                <a16:creationId xmlns:a16="http://schemas.microsoft.com/office/drawing/2014/main" id="{0B7B772A-9AAB-4EFC-ADDD-235EFAD4953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27408" y="5061649"/>
            <a:ext cx="970692" cy="1087175"/>
          </a:xfrm>
          <a:prstGeom prst="rect">
            <a:avLst/>
          </a:prstGeom>
        </p:spPr>
      </p:pic>
    </p:spTree>
    <p:extLst>
      <p:ext uri="{BB962C8B-B14F-4D97-AF65-F5344CB8AC3E}">
        <p14:creationId xmlns:p14="http://schemas.microsoft.com/office/powerpoint/2010/main" val="3517526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D39B-C400-4642-A278-BB4096EDE946}"/>
              </a:ext>
            </a:extLst>
          </p:cNvPr>
          <p:cNvSpPr>
            <a:spLocks noGrp="1"/>
          </p:cNvSpPr>
          <p:nvPr>
            <p:ph type="title"/>
          </p:nvPr>
        </p:nvSpPr>
        <p:spPr/>
        <p:txBody>
          <a:bodyPr/>
          <a:lstStyle/>
          <a:p>
            <a:r>
              <a:rPr lang="en-US" b="1" dirty="0"/>
              <a:t>Early-Stage Investigator (ESI)</a:t>
            </a:r>
          </a:p>
        </p:txBody>
      </p:sp>
      <p:sp>
        <p:nvSpPr>
          <p:cNvPr id="3" name="Content Placeholder 2">
            <a:extLst>
              <a:ext uri="{FF2B5EF4-FFF2-40B4-BE49-F238E27FC236}">
                <a16:creationId xmlns:a16="http://schemas.microsoft.com/office/drawing/2014/main" id="{2862F173-3ADE-4EE6-B34A-A5E2802BDE61}"/>
              </a:ext>
            </a:extLst>
          </p:cNvPr>
          <p:cNvSpPr>
            <a:spLocks noGrp="1"/>
          </p:cNvSpPr>
          <p:nvPr>
            <p:ph idx="1"/>
          </p:nvPr>
        </p:nvSpPr>
        <p:spPr>
          <a:xfrm>
            <a:off x="571500" y="1690688"/>
            <a:ext cx="11442700" cy="4137853"/>
          </a:xfrm>
        </p:spPr>
        <p:txBody>
          <a:bodyPr>
            <a:normAutofit lnSpcReduction="10000"/>
          </a:bodyPr>
          <a:lstStyle/>
          <a:p>
            <a:r>
              <a:rPr lang="en-US" dirty="0"/>
              <a:t>An NIH ESI is a New Investigator who has completed their terminal degree or medical residency (or the equivalent and whichever date is later) </a:t>
            </a:r>
            <a:r>
              <a:rPr lang="en-US" dirty="0">
                <a:solidFill>
                  <a:schemeClr val="accent1"/>
                </a:solidFill>
              </a:rPr>
              <a:t>within the past ten years </a:t>
            </a:r>
            <a:r>
              <a:rPr lang="en-US" dirty="0"/>
              <a:t>and has not yet been awarded a substantial, competing NIH research grant.</a:t>
            </a:r>
          </a:p>
          <a:p>
            <a:r>
              <a:rPr lang="en-US" dirty="0"/>
              <a:t>Status can be </a:t>
            </a:r>
            <a:r>
              <a:rPr lang="en-US" b="1" dirty="0"/>
              <a:t>extended</a:t>
            </a:r>
            <a:r>
              <a:rPr lang="en-US" dirty="0"/>
              <a:t> for childbirth (1 year per childbirth in ESI window) and other reasons (e.g., COVID-19 related disruptions,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family care responsibilities, active-duty military service) considered on a case-by-case basis.</a:t>
            </a:r>
          </a:p>
          <a:p>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Receive special attention at Review (career stage), National Advisory Council (high program priority) and potentially increased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payline</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scored R01 applications from Early-Stage Investigators</a:t>
            </a:r>
          </a:p>
          <a:p>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a:p>
            <a:endParaRPr lang="en-US" dirty="0"/>
          </a:p>
        </p:txBody>
      </p:sp>
      <p:sp>
        <p:nvSpPr>
          <p:cNvPr id="4" name="TextBox 3">
            <a:extLst>
              <a:ext uri="{FF2B5EF4-FFF2-40B4-BE49-F238E27FC236}">
                <a16:creationId xmlns:a16="http://schemas.microsoft.com/office/drawing/2014/main" id="{821FE490-634B-4545-AA4A-62718D909AD9}"/>
              </a:ext>
            </a:extLst>
          </p:cNvPr>
          <p:cNvSpPr txBox="1"/>
          <p:nvPr/>
        </p:nvSpPr>
        <p:spPr>
          <a:xfrm>
            <a:off x="1270000" y="6075430"/>
            <a:ext cx="6693114" cy="461665"/>
          </a:xfrm>
          <a:prstGeom prst="rect">
            <a:avLst/>
          </a:prstGeom>
          <a:noFill/>
        </p:spPr>
        <p:txBody>
          <a:bodyPr wrap="none" rtlCol="0">
            <a:spAutoFit/>
          </a:bodyPr>
          <a:lstStyle/>
          <a:p>
            <a:r>
              <a:rPr lang="en-US" sz="2400" dirty="0">
                <a:hlinkClick r:id="rId3"/>
              </a:rPr>
              <a:t>https://grants.nih.gov/policy/early-stage/index.htm</a:t>
            </a:r>
            <a:r>
              <a:rPr lang="en-US" sz="2400" dirty="0"/>
              <a:t> </a:t>
            </a:r>
          </a:p>
        </p:txBody>
      </p:sp>
    </p:spTree>
    <p:extLst>
      <p:ext uri="{BB962C8B-B14F-4D97-AF65-F5344CB8AC3E}">
        <p14:creationId xmlns:p14="http://schemas.microsoft.com/office/powerpoint/2010/main" val="285890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82AA-075E-477B-9869-EE89DF2B2ACE}"/>
              </a:ext>
            </a:extLst>
          </p:cNvPr>
          <p:cNvSpPr>
            <a:spLocks noGrp="1"/>
          </p:cNvSpPr>
          <p:nvPr>
            <p:ph type="title"/>
          </p:nvPr>
        </p:nvSpPr>
        <p:spPr/>
        <p:txBody>
          <a:bodyPr/>
          <a:lstStyle/>
          <a:p>
            <a:r>
              <a:rPr lang="en-US" b="1" dirty="0"/>
              <a:t>NIGMS MIRA (R35)</a:t>
            </a:r>
          </a:p>
        </p:txBody>
      </p:sp>
      <p:sp>
        <p:nvSpPr>
          <p:cNvPr id="3" name="Content Placeholder 2">
            <a:extLst>
              <a:ext uri="{FF2B5EF4-FFF2-40B4-BE49-F238E27FC236}">
                <a16:creationId xmlns:a16="http://schemas.microsoft.com/office/drawing/2014/main" id="{586363D5-5C5B-40E8-A1C2-C34A6DD616A7}"/>
              </a:ext>
            </a:extLst>
          </p:cNvPr>
          <p:cNvSpPr>
            <a:spLocks noGrp="1"/>
          </p:cNvSpPr>
          <p:nvPr>
            <p:ph idx="1"/>
          </p:nvPr>
        </p:nvSpPr>
        <p:spPr>
          <a:xfrm>
            <a:off x="590550" y="2038628"/>
            <a:ext cx="11010900" cy="4084915"/>
          </a:xfrm>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Applications focus on the investigator and the overall program of research in the lab </a:t>
            </a: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within the mission of NIGMS</a:t>
            </a:r>
            <a:endParaRPr kumimoji="0" lang="en-US"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Significance of past and recent contributions to science and to the scientific community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Impact of proposed work while deemphasizing details of approach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solidFill>
                  <a:prstClr val="black"/>
                </a:solidFill>
                <a:latin typeface="Arial" panose="020B0604020202020204" pitchFamily="34" charset="0"/>
                <a:cs typeface="Arial" panose="020B0604020202020204" pitchFamily="34" charset="0"/>
              </a:rPr>
              <a:t>Two FOAs:</a:t>
            </a:r>
          </a:p>
          <a:p>
            <a:pPr marL="800100" lvl="1" indent="-342900" defTabSz="457200">
              <a:lnSpc>
                <a:spcPct val="100000"/>
              </a:lnSpc>
              <a:spcBef>
                <a:spcPct val="20000"/>
              </a:spcBef>
              <a:buFont typeface="Arial"/>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PAR-19-367</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Established Investigators</a:t>
            </a:r>
          </a:p>
          <a:p>
            <a:pPr marL="800100" lvl="1" indent="-342900" defTabSz="457200">
              <a:lnSpc>
                <a:spcPct val="100000"/>
              </a:lnSpc>
              <a:spcBef>
                <a:spcPct val="20000"/>
              </a:spcBef>
              <a:buFont typeface="Arial"/>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PAR-20-117</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For Early-Stage Investigators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(preliminary data not required!)</a:t>
            </a:r>
          </a:p>
        </p:txBody>
      </p:sp>
      <p:sp>
        <p:nvSpPr>
          <p:cNvPr id="4" name="TextBox 3">
            <a:extLst>
              <a:ext uri="{FF2B5EF4-FFF2-40B4-BE49-F238E27FC236}">
                <a16:creationId xmlns:a16="http://schemas.microsoft.com/office/drawing/2014/main" id="{C068CAFF-6C9D-48F0-A0A9-822F5DFB5F99}"/>
              </a:ext>
            </a:extLst>
          </p:cNvPr>
          <p:cNvSpPr txBox="1"/>
          <p:nvPr/>
        </p:nvSpPr>
        <p:spPr>
          <a:xfrm>
            <a:off x="508000" y="6123543"/>
            <a:ext cx="77509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hlinkClick r:id="rId6"/>
              </a:rPr>
              <a:t>https://www.nigms.nih.gov/research/mechanisms/mira/pages/default.aspx</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49823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82AA-075E-477B-9869-EE89DF2B2ACE}"/>
              </a:ext>
            </a:extLst>
          </p:cNvPr>
          <p:cNvSpPr>
            <a:spLocks noGrp="1"/>
          </p:cNvSpPr>
          <p:nvPr>
            <p:ph type="title"/>
          </p:nvPr>
        </p:nvSpPr>
        <p:spPr/>
        <p:txBody>
          <a:bodyPr/>
          <a:lstStyle/>
          <a:p>
            <a:r>
              <a:rPr lang="en-US" b="1" dirty="0"/>
              <a:t>Stephen I. Katz Early Stage Investigator Research Project Grant (R01)</a:t>
            </a:r>
          </a:p>
        </p:txBody>
      </p:sp>
      <p:sp>
        <p:nvSpPr>
          <p:cNvPr id="3" name="Content Placeholder 2">
            <a:extLst>
              <a:ext uri="{FF2B5EF4-FFF2-40B4-BE49-F238E27FC236}">
                <a16:creationId xmlns:a16="http://schemas.microsoft.com/office/drawing/2014/main" id="{586363D5-5C5B-40E8-A1C2-C34A6DD616A7}"/>
              </a:ext>
            </a:extLst>
          </p:cNvPr>
          <p:cNvSpPr>
            <a:spLocks noGrp="1"/>
          </p:cNvSpPr>
          <p:nvPr>
            <p:ph idx="1"/>
          </p:nvPr>
        </p:nvSpPr>
        <p:spPr>
          <a:xfrm>
            <a:off x="590550" y="2038628"/>
            <a:ext cx="11372850" cy="4084915"/>
          </a:xfrm>
        </p:spPr>
        <p:txBody>
          <a:bodyPr>
            <a:normAutofit lnSpcReduction="10000"/>
          </a:bodyPr>
          <a:lstStyle/>
          <a:p>
            <a:pPr marL="342900" indent="-342900" defTabSz="457200">
              <a:lnSpc>
                <a:spcPct val="100000"/>
              </a:lnSpc>
              <a:spcBef>
                <a:spcPct val="20000"/>
              </a:spcBef>
              <a:buFont typeface="Arial"/>
              <a:buChar char="•"/>
              <a:defRPr/>
            </a:pPr>
            <a:r>
              <a:rPr lang="en-US" b="1" dirty="0">
                <a:latin typeface="Arial" panose="020B0604020202020204" pitchFamily="34" charset="0"/>
                <a:cs typeface="Arial" panose="020B0604020202020204" pitchFamily="34" charset="0"/>
              </a:rPr>
              <a:t>New Research Directions </a:t>
            </a:r>
            <a:r>
              <a:rPr lang="en-US" dirty="0">
                <a:latin typeface="Arial" panose="020B0604020202020204" pitchFamily="34" charset="0"/>
                <a:cs typeface="Arial" panose="020B0604020202020204" pitchFamily="34" charset="0"/>
              </a:rPr>
              <a:t>(e.g., new approach, methodology, technique, discipline, target, paradigm) – specific attachment</a:t>
            </a:r>
          </a:p>
          <a:p>
            <a:pPr marL="342900" indent="-342900" defTabSz="457200">
              <a:lnSpc>
                <a:spcPct val="100000"/>
              </a:lnSpc>
              <a:spcBef>
                <a:spcPct val="20000"/>
              </a:spcBef>
              <a:buFont typeface="Arial"/>
              <a:buChar char="•"/>
              <a:defRPr/>
            </a:pPr>
            <a:r>
              <a:rPr lang="en-US" dirty="0">
                <a:latin typeface="Arial" panose="020B0604020202020204" pitchFamily="34" charset="0"/>
                <a:cs typeface="Arial" panose="020B0604020202020204" pitchFamily="34" charset="0"/>
              </a:rPr>
              <a:t>Can rely on the applicant’s prior work and expertise as its foundation, but should not be an obvious or incremental advancement, expansion or extension of a previous research effort</a:t>
            </a:r>
          </a:p>
          <a:p>
            <a:pPr marL="342900" indent="-342900" defTabSz="457200">
              <a:lnSpc>
                <a:spcPct val="100000"/>
              </a:lnSpc>
              <a:spcBef>
                <a:spcPct val="20000"/>
              </a:spcBef>
              <a:buFont typeface="Arial"/>
              <a:buChar char="•"/>
              <a:defRPr/>
            </a:pPr>
            <a:r>
              <a:rPr lang="en-US" sz="2800" b="1" dirty="0">
                <a:latin typeface="Arial" panose="020B0604020202020204" pitchFamily="34" charset="0"/>
                <a:cs typeface="Arial" panose="020B0604020202020204" pitchFamily="34" charset="0"/>
              </a:rPr>
              <a:t>Unpublished data not allowed </a:t>
            </a:r>
          </a:p>
          <a:p>
            <a:pPr marL="342900" indent="-342900" defTabSz="457200">
              <a:lnSpc>
                <a:spcPct val="100000"/>
              </a:lnSpc>
              <a:spcBef>
                <a:spcPct val="20000"/>
              </a:spcBef>
              <a:buFont typeface="Arial"/>
              <a:buChar char="•"/>
              <a:defRPr/>
            </a:pPr>
            <a:r>
              <a:rPr lang="en-US" dirty="0">
                <a:latin typeface="Arial" panose="020B0604020202020204" pitchFamily="34" charset="0"/>
                <a:cs typeface="Arial" panose="020B0604020202020204" pitchFamily="34" charset="0"/>
              </a:rPr>
              <a:t>It is important to check which NIH ICs are signed onto each FOA </a:t>
            </a:r>
          </a:p>
          <a:p>
            <a:pPr marL="800100" lvl="1" indent="-342900" defTabSz="457200">
              <a:lnSpc>
                <a:spcPct val="100000"/>
              </a:lnSpc>
              <a:spcBef>
                <a:spcPct val="20000"/>
              </a:spcBef>
              <a:buFont typeface="Arial"/>
              <a:buChar char="•"/>
              <a:defRPr/>
            </a:pPr>
            <a:r>
              <a:rPr lang="en-US" dirty="0">
                <a:hlinkClick r:id="rId3"/>
              </a:rPr>
              <a:t>PAR-21-038</a:t>
            </a:r>
            <a:r>
              <a:rPr lang="en-US" dirty="0"/>
              <a:t>: Clinical Trial Not Allowed</a:t>
            </a:r>
          </a:p>
          <a:p>
            <a:pPr marL="800100" lvl="1" indent="-342900" defTabSz="457200">
              <a:lnSpc>
                <a:spcPct val="100000"/>
              </a:lnSpc>
              <a:spcBef>
                <a:spcPct val="20000"/>
              </a:spcBef>
              <a:buFont typeface="Arial"/>
              <a:buChar char="•"/>
              <a:defRPr/>
            </a:pPr>
            <a:r>
              <a:rPr lang="en-US" dirty="0">
                <a:hlinkClick r:id="rId4"/>
              </a:rPr>
              <a:t>PAR-20-039</a:t>
            </a:r>
            <a:r>
              <a:rPr lang="en-US" dirty="0"/>
              <a:t>: Clinical Trial Required</a:t>
            </a:r>
            <a:endParaRPr lang="en-US" dirty="0">
              <a:latin typeface="Arial" panose="020B0604020202020204" pitchFamily="34" charset="0"/>
              <a:cs typeface="Arial" panose="020B0604020202020204" pitchFamily="34" charset="0"/>
            </a:endParaRPr>
          </a:p>
          <a:p>
            <a:pPr>
              <a:spcAft>
                <a:spcPts val="1200"/>
              </a:spcAft>
            </a:pPr>
            <a:endParaRPr lang="en-US" sz="2800" b="1" dirty="0">
              <a:latin typeface="Arial" panose="020B0604020202020204" pitchFamily="34" charset="0"/>
              <a:cs typeface="Arial" panose="020B0604020202020204" pitchFamily="34" charset="0"/>
            </a:endParaRPr>
          </a:p>
          <a:p>
            <a:pPr>
              <a:spcAft>
                <a:spcPts val="1200"/>
              </a:spcAft>
            </a:pPr>
            <a:endParaRPr lang="en-US" dirty="0">
              <a:latin typeface="Arial" panose="020B0604020202020204" pitchFamily="34" charset="0"/>
              <a:cs typeface="Arial" panose="020B0604020202020204" pitchFamily="34" charset="0"/>
            </a:endParaRPr>
          </a:p>
          <a:p>
            <a:pPr marL="342900" indent="-342900" defTabSz="457200">
              <a:lnSpc>
                <a:spcPct val="100000"/>
              </a:lnSpc>
              <a:spcBef>
                <a:spcPct val="20000"/>
              </a:spcBef>
              <a:buFont typeface="Arial"/>
              <a:buChar char="•"/>
              <a:defRPr/>
            </a:pPr>
            <a:endParaRPr lang="en-US" dirty="0">
              <a:latin typeface="Arial" panose="020B0604020202020204" pitchFamily="34" charset="0"/>
              <a:cs typeface="Arial" panose="020B0604020202020204" pitchFamily="34" charset="0"/>
            </a:endParaRPr>
          </a:p>
          <a:p>
            <a:pPr marL="342900" indent="-342900" defTabSz="457200">
              <a:lnSpc>
                <a:spcPct val="100000"/>
              </a:lnSpc>
              <a:spcBef>
                <a:spcPct val="20000"/>
              </a:spcBef>
              <a:buFont typeface="Arial"/>
              <a:buChar char="•"/>
              <a:defRPr/>
            </a:pPr>
            <a:endParaRPr lang="en-US" b="1" dirty="0">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068CAFF-6C9D-48F0-A0A9-822F5DFB5F99}"/>
              </a:ext>
            </a:extLst>
          </p:cNvPr>
          <p:cNvSpPr txBox="1"/>
          <p:nvPr/>
        </p:nvSpPr>
        <p:spPr>
          <a:xfrm>
            <a:off x="508000" y="6123543"/>
            <a:ext cx="4929555"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hlinkClick r:id="rId5"/>
              </a:rPr>
              <a:t>https://grants.nih.gov/funding/katz-esi-r01.htm</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18446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3326-17A9-4925-975E-DB0049C7219C}"/>
              </a:ext>
            </a:extLst>
          </p:cNvPr>
          <p:cNvSpPr>
            <a:spLocks noGrp="1"/>
          </p:cNvSpPr>
          <p:nvPr>
            <p:ph type="title"/>
          </p:nvPr>
        </p:nvSpPr>
        <p:spPr>
          <a:xfrm>
            <a:off x="648928" y="456607"/>
            <a:ext cx="5447072" cy="1202390"/>
          </a:xfrm>
        </p:spPr>
        <p:txBody>
          <a:bodyPr>
            <a:noAutofit/>
          </a:bodyPr>
          <a:lstStyle/>
          <a:p>
            <a:r>
              <a:rPr lang="en-US" b="1" dirty="0"/>
              <a:t>NIH Loan Repayment Program</a:t>
            </a:r>
          </a:p>
        </p:txBody>
      </p:sp>
      <p:pic>
        <p:nvPicPr>
          <p:cNvPr id="4" name="Picture 3" descr="Text&#10;&#10;Description automatically generated">
            <a:extLst>
              <a:ext uri="{FF2B5EF4-FFF2-40B4-BE49-F238E27FC236}">
                <a16:creationId xmlns:a16="http://schemas.microsoft.com/office/drawing/2014/main" id="{759887C0-C421-4349-BCA5-59F7F17B77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24640" y="833418"/>
            <a:ext cx="4435669" cy="5187917"/>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A2AD1D90-F657-48E7-B173-5BEAF97A7EEF}"/>
              </a:ext>
            </a:extLst>
          </p:cNvPr>
          <p:cNvSpPr/>
          <p:nvPr/>
        </p:nvSpPr>
        <p:spPr>
          <a:xfrm>
            <a:off x="648928" y="1876538"/>
            <a:ext cx="4931277" cy="6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2-year Research Commitment</a:t>
            </a:r>
          </a:p>
        </p:txBody>
      </p:sp>
      <p:sp>
        <p:nvSpPr>
          <p:cNvPr id="8" name="Rectangle 7">
            <a:extLst>
              <a:ext uri="{FF2B5EF4-FFF2-40B4-BE49-F238E27FC236}">
                <a16:creationId xmlns:a16="http://schemas.microsoft.com/office/drawing/2014/main" id="{AC11317C-F577-4ADE-8C8D-2A8A5DA96C69}"/>
              </a:ext>
            </a:extLst>
          </p:cNvPr>
          <p:cNvSpPr/>
          <p:nvPr/>
        </p:nvSpPr>
        <p:spPr>
          <a:xfrm>
            <a:off x="648929" y="3582932"/>
            <a:ext cx="4944152" cy="6207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New: ASSIST and REACH</a:t>
            </a:r>
          </a:p>
        </p:txBody>
      </p:sp>
      <p:sp>
        <p:nvSpPr>
          <p:cNvPr id="10" name="Rectangle 9">
            <a:extLst>
              <a:ext uri="{FF2B5EF4-FFF2-40B4-BE49-F238E27FC236}">
                <a16:creationId xmlns:a16="http://schemas.microsoft.com/office/drawing/2014/main" id="{1CC14DBA-5A22-437B-8435-D898EFBB2610}"/>
              </a:ext>
            </a:extLst>
          </p:cNvPr>
          <p:cNvSpPr/>
          <p:nvPr/>
        </p:nvSpPr>
        <p:spPr>
          <a:xfrm>
            <a:off x="648929" y="4405253"/>
            <a:ext cx="4918401" cy="6207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LRP Resources</a:t>
            </a:r>
          </a:p>
        </p:txBody>
      </p:sp>
      <p:sp>
        <p:nvSpPr>
          <p:cNvPr id="12" name="Rectangle 11">
            <a:extLst>
              <a:ext uri="{FF2B5EF4-FFF2-40B4-BE49-F238E27FC236}">
                <a16:creationId xmlns:a16="http://schemas.microsoft.com/office/drawing/2014/main" id="{818575D5-AA89-47B8-95D0-51DAA30B971C}"/>
              </a:ext>
            </a:extLst>
          </p:cNvPr>
          <p:cNvSpPr/>
          <p:nvPr/>
        </p:nvSpPr>
        <p:spPr>
          <a:xfrm>
            <a:off x="648929" y="2744678"/>
            <a:ext cx="4944152" cy="6207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Up to $50,000/year</a:t>
            </a:r>
          </a:p>
        </p:txBody>
      </p:sp>
      <p:sp>
        <p:nvSpPr>
          <p:cNvPr id="13" name="Rectangle 12">
            <a:extLst>
              <a:ext uri="{FF2B5EF4-FFF2-40B4-BE49-F238E27FC236}">
                <a16:creationId xmlns:a16="http://schemas.microsoft.com/office/drawing/2014/main" id="{B8A2E6BE-C2AD-4EAB-840B-85E0876ACFD4}"/>
              </a:ext>
            </a:extLst>
          </p:cNvPr>
          <p:cNvSpPr/>
          <p:nvPr/>
        </p:nvSpPr>
        <p:spPr>
          <a:xfrm>
            <a:off x="648929" y="5225345"/>
            <a:ext cx="4944152" cy="1202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7"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Extramural LRP</a:t>
            </a:r>
          </a:p>
          <a:p>
            <a:pPr marL="109537"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Application Deadline </a:t>
            </a:r>
          </a:p>
          <a:p>
            <a:pPr marL="109537"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mn-cs"/>
              </a:rPr>
              <a:t>November 18, 2021</a:t>
            </a:r>
          </a:p>
        </p:txBody>
      </p:sp>
      <p:sp>
        <p:nvSpPr>
          <p:cNvPr id="3" name="Oval 2">
            <a:extLst>
              <a:ext uri="{FF2B5EF4-FFF2-40B4-BE49-F238E27FC236}">
                <a16:creationId xmlns:a16="http://schemas.microsoft.com/office/drawing/2014/main" id="{AD61285C-F3E6-441B-989E-773AF036DFA6}"/>
              </a:ext>
              <a:ext uri="{C183D7F6-B498-43B3-948B-1728B52AA6E4}">
                <adec:decorative xmlns:adec="http://schemas.microsoft.com/office/drawing/2017/decorative" val="1"/>
              </a:ext>
            </a:extLst>
          </p:cNvPr>
          <p:cNvSpPr/>
          <p:nvPr/>
        </p:nvSpPr>
        <p:spPr>
          <a:xfrm>
            <a:off x="1332411" y="5120640"/>
            <a:ext cx="3840480" cy="1582731"/>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55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8A2B-6D0B-4933-8365-250D003FC605}"/>
              </a:ext>
            </a:extLst>
          </p:cNvPr>
          <p:cNvSpPr>
            <a:spLocks noGrp="1"/>
          </p:cNvSpPr>
          <p:nvPr>
            <p:ph type="title"/>
          </p:nvPr>
        </p:nvSpPr>
        <p:spPr>
          <a:xfrm>
            <a:off x="838200" y="200365"/>
            <a:ext cx="10515600" cy="823763"/>
          </a:xfrm>
        </p:spPr>
        <p:txBody>
          <a:bodyPr>
            <a:normAutofit fontScale="90000"/>
          </a:bodyPr>
          <a:lstStyle/>
          <a:p>
            <a:r>
              <a:rPr lang="en-US" sz="4000" b="1" dirty="0"/>
              <a:t>Extramural LRP Subcategories</a:t>
            </a:r>
            <a:br>
              <a:rPr lang="en-US" b="1" dirty="0"/>
            </a:br>
            <a:r>
              <a:rPr lang="en-US" sz="2000" b="1" dirty="0"/>
              <a:t>For individuals conducting research at non-profit institutions</a:t>
            </a:r>
          </a:p>
        </p:txBody>
      </p:sp>
      <p:grpSp>
        <p:nvGrpSpPr>
          <p:cNvPr id="4" name="Group 3" descr="LRP Subcategories - Clinical Research, Pediatric Research, Health Disparities Research, Contraception &amp; Infertility Research, Clinical Disadvantaged Backgrounds, and Research in Emerging Areas Critical to Human Health (REACH)">
            <a:extLst>
              <a:ext uri="{FF2B5EF4-FFF2-40B4-BE49-F238E27FC236}">
                <a16:creationId xmlns:a16="http://schemas.microsoft.com/office/drawing/2014/main" id="{05C67D45-0949-4362-8A20-5D630A8DD282}"/>
              </a:ext>
            </a:extLst>
          </p:cNvPr>
          <p:cNvGrpSpPr/>
          <p:nvPr/>
        </p:nvGrpSpPr>
        <p:grpSpPr>
          <a:xfrm>
            <a:off x="1591511" y="1073254"/>
            <a:ext cx="8996860" cy="5492254"/>
            <a:chOff x="964741" y="1280529"/>
            <a:chExt cx="8458200" cy="4872266"/>
          </a:xfrm>
        </p:grpSpPr>
        <p:graphicFrame>
          <p:nvGraphicFramePr>
            <p:cNvPr id="5" name="Diagram 4">
              <a:extLst>
                <a:ext uri="{FF2B5EF4-FFF2-40B4-BE49-F238E27FC236}">
                  <a16:creationId xmlns:a16="http://schemas.microsoft.com/office/drawing/2014/main" id="{7559D700-20EE-43ED-B218-E2D0D4FBB25D}"/>
                </a:ext>
              </a:extLst>
            </p:cNvPr>
            <p:cNvGraphicFramePr/>
            <p:nvPr/>
          </p:nvGraphicFramePr>
          <p:xfrm>
            <a:off x="964741" y="1280529"/>
            <a:ext cx="8458200" cy="487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linical Research icon">
              <a:extLst>
                <a:ext uri="{FF2B5EF4-FFF2-40B4-BE49-F238E27FC236}">
                  <a16:creationId xmlns:a16="http://schemas.microsoft.com/office/drawing/2014/main" id="{055F6C78-FE86-4EBE-A124-CCC42AA8D409}"/>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2050" y="1693080"/>
              <a:ext cx="232347" cy="3346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ediatric Research icon">
              <a:extLst>
                <a:ext uri="{FF2B5EF4-FFF2-40B4-BE49-F238E27FC236}">
                  <a16:creationId xmlns:a16="http://schemas.microsoft.com/office/drawing/2014/main" id="{9756CDBC-E89E-499B-AEFA-4C2FD59A90CB}"/>
                </a:ext>
              </a:extLst>
            </p:cNvPr>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1179316" y="2513810"/>
              <a:ext cx="238416" cy="343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ealth Disparities Research icon">
              <a:extLst>
                <a:ext uri="{FF2B5EF4-FFF2-40B4-BE49-F238E27FC236}">
                  <a16:creationId xmlns:a16="http://schemas.microsoft.com/office/drawing/2014/main" id="{7EA31CC6-D8DC-4233-9AEA-CB66516C5C3C}"/>
                </a:ext>
              </a:extLst>
            </p:cNvPr>
            <p:cNvPicPr>
              <a:picLocks noChangeAspect="1" noChangeArrowheads="1"/>
            </p:cNvPicPr>
            <p:nvPr/>
          </p:nvPicPr>
          <p:blipFill>
            <a:blip r:embed="rId10" cstate="print">
              <a:lum bright="70000" contrast="-70000"/>
              <a:extLst>
                <a:ext uri="{28A0092B-C50C-407E-A947-70E740481C1C}">
                  <a14:useLocalDpi xmlns:a14="http://schemas.microsoft.com/office/drawing/2010/main" val="0"/>
                </a:ext>
              </a:extLst>
            </a:blip>
            <a:srcRect/>
            <a:stretch>
              <a:fillRect/>
            </a:stretch>
          </p:blipFill>
          <p:spPr bwMode="auto">
            <a:xfrm>
              <a:off x="1180692" y="3295474"/>
              <a:ext cx="238416" cy="3434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ntraception and Infertility Research icon">
              <a:extLst>
                <a:ext uri="{FF2B5EF4-FFF2-40B4-BE49-F238E27FC236}">
                  <a16:creationId xmlns:a16="http://schemas.microsoft.com/office/drawing/2014/main" id="{A779F75D-7E1F-448A-9009-8B4439EB16F0}"/>
                </a:ext>
              </a:extLst>
            </p:cNvPr>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8845" y="4189977"/>
              <a:ext cx="192022" cy="2765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linical Research for Individuals from Disadvantaged Backgrounds icon">
              <a:extLst>
                <a:ext uri="{FF2B5EF4-FFF2-40B4-BE49-F238E27FC236}">
                  <a16:creationId xmlns:a16="http://schemas.microsoft.com/office/drawing/2014/main" id="{E689EBB0-621B-4EA8-8DC9-4E69D608DBAF}"/>
                </a:ext>
              </a:extLst>
            </p:cNvPr>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4280" y="4988034"/>
              <a:ext cx="252032" cy="27658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Icon&#10;&#10;Description automatically generated">
            <a:extLst>
              <a:ext uri="{FF2B5EF4-FFF2-40B4-BE49-F238E27FC236}">
                <a16:creationId xmlns:a16="http://schemas.microsoft.com/office/drawing/2014/main" id="{54AAEEAB-05C0-4844-BE1D-9FDB387E6E91}"/>
              </a:ext>
            </a:extLst>
          </p:cNvPr>
          <p:cNvPicPr>
            <a:picLocks noChangeAspect="1"/>
          </p:cNvPicPr>
          <p:nvPr/>
        </p:nvPicPr>
        <p:blipFill>
          <a:blip r:embed="rId1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28400" y="6207555"/>
            <a:ext cx="282737" cy="281343"/>
          </a:xfrm>
          <a:prstGeom prst="rect">
            <a:avLst/>
          </a:prstGeom>
        </p:spPr>
      </p:pic>
    </p:spTree>
    <p:extLst>
      <p:ext uri="{BB962C8B-B14F-4D97-AF65-F5344CB8AC3E}">
        <p14:creationId xmlns:p14="http://schemas.microsoft.com/office/powerpoint/2010/main" val="1743136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BF584C-81E6-6448-889E-1FCB46DB9F54}"/>
              </a:ext>
            </a:extLst>
          </p:cNvPr>
          <p:cNvSpPr>
            <a:spLocks noGrp="1"/>
          </p:cNvSpPr>
          <p:nvPr>
            <p:ph type="title"/>
          </p:nvPr>
        </p:nvSpPr>
        <p:spPr/>
        <p:txBody>
          <a:bodyPr/>
          <a:lstStyle/>
          <a:p>
            <a:r>
              <a:rPr lang="en-US" b="1" dirty="0"/>
              <a:t>Scientific Workforce Diversity - Guidance</a:t>
            </a:r>
          </a:p>
        </p:txBody>
      </p:sp>
      <p:pic>
        <p:nvPicPr>
          <p:cNvPr id="11" name="Picture 10">
            <a:extLst>
              <a:ext uri="{FF2B5EF4-FFF2-40B4-BE49-F238E27FC236}">
                <a16:creationId xmlns:a16="http://schemas.microsoft.com/office/drawing/2014/main" id="{D7459268-C419-1C41-8177-8A0251A92B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0380" y="2439343"/>
            <a:ext cx="3683420" cy="2771225"/>
          </a:xfrm>
          <a:prstGeom prst="rect">
            <a:avLst/>
          </a:prstGeom>
        </p:spPr>
      </p:pic>
      <p:sp>
        <p:nvSpPr>
          <p:cNvPr id="5" name="Content Placeholder 6">
            <a:extLst>
              <a:ext uri="{FF2B5EF4-FFF2-40B4-BE49-F238E27FC236}">
                <a16:creationId xmlns:a16="http://schemas.microsoft.com/office/drawing/2014/main" id="{45AF747F-A974-486C-B1FE-A479E7BBFFCD}"/>
              </a:ext>
            </a:extLst>
          </p:cNvPr>
          <p:cNvSpPr txBox="1">
            <a:spLocks/>
          </p:cNvSpPr>
          <p:nvPr/>
        </p:nvSpPr>
        <p:spPr>
          <a:xfrm>
            <a:off x="838200" y="1905000"/>
            <a:ext cx="6705600" cy="413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00B0F0"/>
                </a:solidFill>
              </a:rPr>
              <a:t>Why Diversity Matters to NIH </a:t>
            </a:r>
            <a:r>
              <a:rPr lang="en-US" dirty="0">
                <a:solidFill>
                  <a:srgbClr val="00B0F0"/>
                </a:solidFill>
              </a:rPr>
              <a:t>– </a:t>
            </a:r>
            <a:br>
              <a:rPr lang="en-US" dirty="0">
                <a:solidFill>
                  <a:srgbClr val="00B0F0"/>
                </a:solidFill>
              </a:rPr>
            </a:br>
            <a:r>
              <a:rPr lang="en-US" dirty="0">
                <a:solidFill>
                  <a:srgbClr val="00B0F0"/>
                </a:solidFill>
              </a:rPr>
              <a:t>Dr. Le Fauve</a:t>
            </a:r>
          </a:p>
          <a:p>
            <a:r>
              <a:rPr lang="en-US" b="1" dirty="0"/>
              <a:t>NIH 101: A Primer for ESI and 1</a:t>
            </a:r>
            <a:r>
              <a:rPr lang="en-US" b="1" baseline="30000" dirty="0"/>
              <a:t>st</a:t>
            </a:r>
            <a:r>
              <a:rPr lang="en-US" b="1" dirty="0"/>
              <a:t> Time Applicants </a:t>
            </a:r>
            <a:r>
              <a:rPr lang="en-US" dirty="0"/>
              <a:t>– Dr. Lauren Hill</a:t>
            </a:r>
          </a:p>
          <a:p>
            <a:r>
              <a:rPr lang="en-US" b="1" dirty="0"/>
              <a:t>Strategies to Support Your Research Training </a:t>
            </a:r>
            <a:r>
              <a:rPr lang="en-US" dirty="0"/>
              <a:t>– Dr. Marguerite Matthews</a:t>
            </a:r>
          </a:p>
          <a:p>
            <a:r>
              <a:rPr lang="en-US" b="1" dirty="0"/>
              <a:t>Career Stage Transitions </a:t>
            </a:r>
            <a:r>
              <a:rPr lang="en-US" dirty="0"/>
              <a:t>– Dr. Kenneth Gibbs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29810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5" name="Shape 185">
            <a:extLst>
              <a:ext uri="{C183D7F6-B498-43B3-948B-1728B52AA6E4}">
                <adec:decorative xmlns:adec="http://schemas.microsoft.com/office/drawing/2017/decorative" val="1"/>
              </a:ext>
            </a:extLst>
          </p:cNvPr>
          <p:cNvSpPr/>
          <p:nvPr/>
        </p:nvSpPr>
        <p:spPr>
          <a:xfrm>
            <a:off x="5978819" y="3275112"/>
            <a:ext cx="234360" cy="307777"/>
          </a:xfrm>
          <a:prstGeom prst="rect">
            <a:avLst/>
          </a:prstGeom>
          <a:noFill/>
          <a:ln>
            <a:noFill/>
          </a:ln>
        </p:spPr>
        <p:txBody>
          <a:bodyPr lIns="91425" tIns="45700" rIns="91425" bIns="45700" anchor="t" anchorCtr="0">
            <a:noAutofit/>
          </a:bodyPr>
          <a:lstStyle/>
          <a:p>
            <a:pPr>
              <a:buClr>
                <a:srgbClr val="000000"/>
              </a:buClr>
              <a:buSzPct val="25000"/>
            </a:pPr>
            <a:r>
              <a:rPr lang="en-US" sz="1400" kern="0">
                <a:solidFill>
                  <a:srgbClr val="000000"/>
                </a:solidFill>
                <a:latin typeface="Arial"/>
                <a:ea typeface="Arial"/>
                <a:cs typeface="Arial"/>
                <a:sym typeface="Arial"/>
              </a:rPr>
              <a:t> </a:t>
            </a:r>
          </a:p>
        </p:txBody>
      </p:sp>
      <p:sp>
        <p:nvSpPr>
          <p:cNvPr id="3" name="TextBox 2">
            <a:extLst>
              <a:ext uri="{FF2B5EF4-FFF2-40B4-BE49-F238E27FC236}">
                <a16:creationId xmlns:a16="http://schemas.microsoft.com/office/drawing/2014/main" id="{49F0FEF2-0E5E-8148-8479-9786067B0CD1}"/>
              </a:ext>
            </a:extLst>
          </p:cNvPr>
          <p:cNvSpPr txBox="1"/>
          <p:nvPr/>
        </p:nvSpPr>
        <p:spPr>
          <a:xfrm>
            <a:off x="911519" y="2151728"/>
            <a:ext cx="10134600" cy="255454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Calibri"/>
                <a:ea typeface="Calibri"/>
                <a:cs typeface="Calibri"/>
                <a:sym typeface="Calibri"/>
              </a:rPr>
              <a:t>Thank You Very Much For Attending! </a:t>
            </a:r>
          </a:p>
          <a:p>
            <a:pPr marL="0" marR="0" indent="0" algn="ctr" defTabSz="457200" rtl="0" fontAlgn="auto" latinLnBrk="1" hangingPunct="0">
              <a:lnSpc>
                <a:spcPct val="100000"/>
              </a:lnSpc>
              <a:spcBef>
                <a:spcPts val="0"/>
              </a:spcBef>
              <a:spcAft>
                <a:spcPts val="0"/>
              </a:spcAft>
              <a:buClrTx/>
              <a:buSzTx/>
              <a:buFontTx/>
              <a:buNone/>
              <a:tabLst/>
            </a:pPr>
            <a:endParaRPr lang="en-US" sz="4000" b="1" dirty="0">
              <a:solidFill>
                <a:srgbClr val="000000"/>
              </a:solidFill>
              <a:latin typeface="Calibri"/>
              <a:ea typeface="Calibri"/>
              <a:cs typeface="Calibri"/>
              <a:sym typeface="Calibri"/>
            </a:endParaRPr>
          </a:p>
          <a:p>
            <a:pPr marL="0" marR="0" indent="0" algn="ctr"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Calibri"/>
                <a:ea typeface="Calibri"/>
                <a:cs typeface="Calibri"/>
                <a:sym typeface="Calibri"/>
              </a:rPr>
              <a:t>Please check the Virtual Seminar agenda for </a:t>
            </a:r>
          </a:p>
          <a:p>
            <a:pPr marL="0" marR="0" indent="0" algn="ctr" defTabSz="457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Calibri"/>
                <a:ea typeface="Calibri"/>
                <a:cs typeface="Calibri"/>
                <a:sym typeface="Calibri"/>
              </a:rPr>
              <a:t>additional sessions that may be of interest!</a:t>
            </a:r>
            <a:endParaRPr kumimoji="0" lang="en-US" sz="2800" b="1"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Title 1">
            <a:extLst>
              <a:ext uri="{FF2B5EF4-FFF2-40B4-BE49-F238E27FC236}">
                <a16:creationId xmlns:a16="http://schemas.microsoft.com/office/drawing/2014/main" id="{5FCA0DCB-9E84-46BC-86ED-9A9BF347D359}"/>
              </a:ext>
            </a:extLst>
          </p:cNvPr>
          <p:cNvSpPr>
            <a:spLocks noGrp="1"/>
          </p:cNvSpPr>
          <p:nvPr>
            <p:ph type="title" idx="4294967295"/>
          </p:nvPr>
        </p:nvSpPr>
        <p:spPr>
          <a:xfrm>
            <a:off x="609600" y="-1143000"/>
            <a:ext cx="10972800" cy="1143000"/>
          </a:xfrm>
        </p:spPr>
        <p:txBody>
          <a:bodyPr lIns="0" tIns="0" rIns="0" bIns="0" anchor="b">
            <a:normAutofit/>
          </a:bodyPr>
          <a:lstStyle/>
          <a:p>
            <a:r>
              <a:rPr lang="en-US"/>
              <a:t>Thank you!</a:t>
            </a:r>
            <a:endParaRPr lang="en-US" dirty="0"/>
          </a:p>
        </p:txBody>
      </p:sp>
    </p:spTree>
    <p:extLst>
      <p:ext uri="{BB962C8B-B14F-4D97-AF65-F5344CB8AC3E}">
        <p14:creationId xmlns:p14="http://schemas.microsoft.com/office/powerpoint/2010/main" val="39860390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EE195-E15D-4A97-A934-032B5E02105B}"/>
              </a:ext>
              <a:ext uri="{C183D7F6-B498-43B3-948B-1728B52AA6E4}">
                <adec:decorative xmlns:adec="http://schemas.microsoft.com/office/drawing/2017/decorative" val="1"/>
              </a:ext>
            </a:extLst>
          </p:cNvPr>
          <p:cNvSpPr/>
          <p:nvPr/>
        </p:nvSpPr>
        <p:spPr>
          <a:xfrm>
            <a:off x="0" y="1961"/>
            <a:ext cx="12192000" cy="9472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Title 5">
            <a:extLst>
              <a:ext uri="{FF2B5EF4-FFF2-40B4-BE49-F238E27FC236}">
                <a16:creationId xmlns:a16="http://schemas.microsoft.com/office/drawing/2014/main" id="{ACD5A2D7-DAE7-42E9-9A6E-27EE54A0390E}"/>
              </a:ext>
            </a:extLst>
          </p:cNvPr>
          <p:cNvSpPr txBox="1">
            <a:spLocks noGrp="1"/>
          </p:cNvSpPr>
          <p:nvPr>
            <p:ph type="title" idx="4294967295"/>
          </p:nvPr>
        </p:nvSpPr>
        <p:spPr>
          <a:xfrm>
            <a:off x="0" y="0"/>
            <a:ext cx="12192000"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rPr>
              <a:t>Why Diversity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rPr>
              <a:t>Capitalizing on the Opportunity</a:t>
            </a:r>
          </a:p>
        </p:txBody>
      </p:sp>
      <p:sp>
        <p:nvSpPr>
          <p:cNvPr id="12" name="Rectangle 11">
            <a:extLst>
              <a:ext uri="{FF2B5EF4-FFF2-40B4-BE49-F238E27FC236}">
                <a16:creationId xmlns:a16="http://schemas.microsoft.com/office/drawing/2014/main" id="{79FAFD15-15B4-4CE3-BF4D-6DC5F8CCDF3D}"/>
              </a:ext>
            </a:extLst>
          </p:cNvPr>
          <p:cNvSpPr/>
          <p:nvPr/>
        </p:nvSpPr>
        <p:spPr>
          <a:xfrm>
            <a:off x="0" y="6594350"/>
            <a:ext cx="12192000" cy="263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Helvetica" panose="020B0604020202020204" pitchFamily="34" charset="0"/>
                <a:ea typeface="Cambria Math" panose="02040503050406030204" pitchFamily="18" charset="0"/>
                <a:cs typeface="Helvetica" panose="020B0604020202020204" pitchFamily="34" charset="0"/>
              </a:rPr>
              <a:t>diversity.nih.gov</a:t>
            </a:r>
          </a:p>
        </p:txBody>
      </p:sp>
      <p:sp>
        <p:nvSpPr>
          <p:cNvPr id="13" name="Content Placeholder 4">
            <a:extLst>
              <a:ext uri="{FF2B5EF4-FFF2-40B4-BE49-F238E27FC236}">
                <a16:creationId xmlns:a16="http://schemas.microsoft.com/office/drawing/2014/main" id="{F4F00443-B525-4930-B659-361A1F551ADD}"/>
              </a:ext>
              <a:ext uri="{C183D7F6-B498-43B3-948B-1728B52AA6E4}">
                <adec:decorative xmlns:adec="http://schemas.microsoft.com/office/drawing/2017/decorative" val="1"/>
              </a:ext>
            </a:extLst>
          </p:cNvPr>
          <p:cNvSpPr txBox="1">
            <a:spLocks/>
          </p:cNvSpPr>
          <p:nvPr/>
        </p:nvSpPr>
        <p:spPr>
          <a:xfrm>
            <a:off x="0" y="1115454"/>
            <a:ext cx="12191999" cy="5211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0090"/>
              </a:buClr>
              <a:buFont typeface="Arial" panose="020B0604020202020204"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Clr>
                <a:srgbClr val="000090"/>
              </a:buClr>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None/>
              <a:tabLst/>
              <a:defRPr/>
            </a:pPr>
            <a:endPar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a:p>
            <a:pPr marL="342900" marR="0" lvl="0" indent="-34290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Char char="•"/>
              <a:tabLst/>
              <a:defRPr/>
            </a:pPr>
            <a:endParaRPr kumimoji="0" lang="en-US" sz="2800" b="0" i="0" u="none" strike="noStrike" kern="1200" cap="none" spc="0" normalizeH="0" baseline="0" noProof="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36" name="Picture 35">
            <a:extLst>
              <a:ext uri="{FF2B5EF4-FFF2-40B4-BE49-F238E27FC236}">
                <a16:creationId xmlns:a16="http://schemas.microsoft.com/office/drawing/2014/main" id="{06D145E1-4E10-4D80-BAED-B8CE1FEAE1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1315100"/>
            <a:ext cx="4648200" cy="5062293"/>
          </a:xfrm>
          <a:prstGeom prst="rect">
            <a:avLst/>
          </a:prstGeom>
        </p:spPr>
      </p:pic>
      <p:graphicFrame>
        <p:nvGraphicFramePr>
          <p:cNvPr id="37" name="Diagram 36" descr="Excellence, Creativity, Innovation; Broadening Scope of Inquiry: Health Disparities; Changing Demographics: Types of Diversity; Global Research Preeminence">
            <a:extLst>
              <a:ext uri="{FF2B5EF4-FFF2-40B4-BE49-F238E27FC236}">
                <a16:creationId xmlns:a16="http://schemas.microsoft.com/office/drawing/2014/main" id="{CAEE394A-705E-46B5-9C48-99C933A4A906}"/>
              </a:ext>
            </a:extLst>
          </p:cNvPr>
          <p:cNvGraphicFramePr/>
          <p:nvPr>
            <p:extLst>
              <p:ext uri="{D42A27DB-BD31-4B8C-83A1-F6EECF244321}">
                <p14:modId xmlns:p14="http://schemas.microsoft.com/office/powerpoint/2010/main" val="2715234629"/>
              </p:ext>
            </p:extLst>
          </p:nvPr>
        </p:nvGraphicFramePr>
        <p:xfrm>
          <a:off x="5600700" y="16890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2">
            <a:extLst>
              <a:ext uri="{FF2B5EF4-FFF2-40B4-BE49-F238E27FC236}">
                <a16:creationId xmlns:a16="http://schemas.microsoft.com/office/drawing/2014/main" id="{8D4D88FC-7377-4DA9-88E7-E6C5D5591956}"/>
              </a:ext>
            </a:extLst>
          </p:cNvPr>
          <p:cNvSpPr txBox="1">
            <a:spLocks/>
          </p:cNvSpPr>
          <p:nvPr/>
        </p:nvSpPr>
        <p:spPr>
          <a:xfrm>
            <a:off x="9296400" y="65690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81E262-CF75-46B2-9815-412736029DF1}" type="slidenum">
              <a:rPr kumimoji="0" lang="en-US" sz="1600" b="1"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600" b="1" i="0" u="none" strike="noStrike" kern="1200" cap="none" spc="0" normalizeH="0" baseline="0" noProof="0" dirty="0">
              <a:ln>
                <a:noFill/>
              </a:ln>
              <a:solidFill>
                <a:prstClr val="white"/>
              </a:solidFill>
              <a:effectLst/>
              <a:uLnTx/>
              <a:uFillTx/>
              <a:latin typeface="Franklin Gothic Book"/>
              <a:ea typeface="+mn-ea"/>
              <a:cs typeface="+mn-cs"/>
            </a:endParaRPr>
          </a:p>
        </p:txBody>
      </p:sp>
    </p:spTree>
    <p:extLst>
      <p:ext uri="{BB962C8B-B14F-4D97-AF65-F5344CB8AC3E}">
        <p14:creationId xmlns:p14="http://schemas.microsoft.com/office/powerpoint/2010/main" val="4104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D89946E-B838-4342-9E1A-5C1D95303C8E}"/>
              </a:ext>
              <a:ext uri="{C183D7F6-B498-43B3-948B-1728B52AA6E4}">
                <adec:decorative xmlns:adec="http://schemas.microsoft.com/office/drawing/2017/decorative" val="1"/>
              </a:ext>
            </a:extLst>
          </p:cNvPr>
          <p:cNvSpPr/>
          <p:nvPr/>
        </p:nvSpPr>
        <p:spPr>
          <a:xfrm>
            <a:off x="0" y="5980"/>
            <a:ext cx="12192000" cy="109814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FDD7019A-A551-495C-A320-3F6CF4DC49C3}"/>
              </a:ext>
            </a:extLst>
          </p:cNvPr>
          <p:cNvSpPr>
            <a:spLocks noGrp="1"/>
          </p:cNvSpPr>
          <p:nvPr>
            <p:ph type="title"/>
          </p:nvPr>
        </p:nvSpPr>
        <p:spPr>
          <a:xfrm>
            <a:off x="535155" y="108383"/>
            <a:ext cx="11121689" cy="954388"/>
          </a:xfrm>
        </p:spPr>
        <p:txBody>
          <a:bodyPr>
            <a:normAutofit/>
          </a:bodyPr>
          <a:lstStyle/>
          <a:p>
            <a:r>
              <a:rPr lang="en-US" dirty="0">
                <a:solidFill>
                  <a:schemeClr val="bg1"/>
                </a:solidFill>
              </a:rPr>
              <a:t>Chief Officer for Scientific Workforce Diversity (COSWD)</a:t>
            </a:r>
          </a:p>
        </p:txBody>
      </p:sp>
      <p:sp>
        <p:nvSpPr>
          <p:cNvPr id="9" name="TextBox 8">
            <a:extLst>
              <a:ext uri="{FF2B5EF4-FFF2-40B4-BE49-F238E27FC236}">
                <a16:creationId xmlns:a16="http://schemas.microsoft.com/office/drawing/2014/main" id="{07BE106C-A13A-450C-8DC8-1B8A40C41F4E}"/>
              </a:ext>
            </a:extLst>
          </p:cNvPr>
          <p:cNvSpPr txBox="1"/>
          <p:nvPr/>
        </p:nvSpPr>
        <p:spPr>
          <a:xfrm>
            <a:off x="2731784" y="4098685"/>
            <a:ext cx="9275997" cy="1938992"/>
          </a:xfrm>
          <a:prstGeom prst="rect">
            <a:avLst/>
          </a:prstGeom>
          <a:noFill/>
        </p:spPr>
        <p:txBody>
          <a:bodyPr wrap="square">
            <a:spAutoFit/>
          </a:bodyPr>
          <a:lstStyle/>
          <a:p>
            <a:pPr marL="457200" marR="0" lvl="1" indent="0" algn="l" defTabSz="457200" rtl="0" eaLnBrk="1" fontAlgn="auto" latinLnBrk="0" hangingPunct="1">
              <a:lnSpc>
                <a:spcPct val="100000"/>
              </a:lnSpc>
              <a:spcBef>
                <a:spcPts val="0"/>
              </a:spcBef>
              <a:spcAft>
                <a:spcPts val="1200"/>
              </a:spcAft>
              <a:buClrTx/>
              <a:buSzTx/>
              <a:buFontTx/>
              <a:buNone/>
              <a:tabLst>
                <a:tab pos="9144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Build the evidence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using the NIH as a testbed for innovative scientific programs.</a:t>
            </a:r>
          </a:p>
          <a:p>
            <a:pPr marL="457200" marR="0" lvl="1" indent="0" algn="l" defTabSz="457200" rtl="0" eaLnBrk="1" fontAlgn="auto" latinLnBrk="0" hangingPunct="1">
              <a:lnSpc>
                <a:spcPct val="100000"/>
              </a:lnSpc>
              <a:spcBef>
                <a:spcPts val="0"/>
              </a:spcBef>
              <a:spcAft>
                <a:spcPts val="1200"/>
              </a:spcAft>
              <a:buClrTx/>
              <a:buSzTx/>
              <a:buFontTx/>
              <a:buNone/>
              <a:tabLst>
                <a:tab pos="9144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Disseminate the evidence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through work with the full scientific community, from trainees to established tenured scientists. </a:t>
            </a:r>
          </a:p>
          <a:p>
            <a:pPr marL="457200" marR="0" lvl="1" indent="0" algn="l" defTabSz="457200" rtl="0" eaLnBrk="1" fontAlgn="auto" latinLnBrk="0" hangingPunct="1">
              <a:lnSpc>
                <a:spcPct val="100000"/>
              </a:lnSpc>
              <a:spcBef>
                <a:spcPts val="0"/>
              </a:spcBef>
              <a:spcAft>
                <a:spcPts val="1200"/>
              </a:spcAft>
              <a:buClrTx/>
              <a:buSzTx/>
              <a:buFontTx/>
              <a:buNone/>
              <a:tabLst>
                <a:tab pos="914400" algn="l"/>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Act on the evidence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by piloting integrated, institution-wide systems to address bias, faculty equity, mentoring, and work/life issues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p:txBody>
      </p:sp>
      <p:pic>
        <p:nvPicPr>
          <p:cNvPr id="10" name="Graphic 9" descr="plus sign">
            <a:extLst>
              <a:ext uri="{FF2B5EF4-FFF2-40B4-BE49-F238E27FC236}">
                <a16:creationId xmlns:a16="http://schemas.microsoft.com/office/drawing/2014/main" id="{FAB78D3E-5902-4FDB-818D-01D1EBC1688F}"/>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9035" y="4071028"/>
            <a:ext cx="460813" cy="457200"/>
          </a:xfrm>
          <a:prstGeom prst="rect">
            <a:avLst/>
          </a:prstGeom>
        </p:spPr>
      </p:pic>
      <p:pic>
        <p:nvPicPr>
          <p:cNvPr id="11" name="Graphic 10" descr="plus sign">
            <a:extLst>
              <a:ext uri="{FF2B5EF4-FFF2-40B4-BE49-F238E27FC236}">
                <a16:creationId xmlns:a16="http://schemas.microsoft.com/office/drawing/2014/main" id="{76F6A617-864F-4E17-BBB3-CBA19071D76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284" y="4830164"/>
            <a:ext cx="460813" cy="457200"/>
          </a:xfrm>
          <a:prstGeom prst="rect">
            <a:avLst/>
          </a:prstGeom>
        </p:spPr>
      </p:pic>
      <p:pic>
        <p:nvPicPr>
          <p:cNvPr id="12" name="Graphic 11" descr="plus sign">
            <a:extLst>
              <a:ext uri="{FF2B5EF4-FFF2-40B4-BE49-F238E27FC236}">
                <a16:creationId xmlns:a16="http://schemas.microsoft.com/office/drawing/2014/main" id="{F8A142CB-3CC8-47EA-8FFA-7263E07D9EA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1285" y="5605553"/>
            <a:ext cx="460813" cy="457200"/>
          </a:xfrm>
          <a:prstGeom prst="rect">
            <a:avLst/>
          </a:prstGeom>
        </p:spPr>
      </p:pic>
      <p:grpSp>
        <p:nvGrpSpPr>
          <p:cNvPr id="13" name="Group 12" descr="Mission: To be the NIH thought leader in the science of scientific workforce diversity, using data-driven approaches to take advantage of the full range of scientific talent,  fostering creativity and innovation in science. ">
            <a:extLst>
              <a:ext uri="{FF2B5EF4-FFF2-40B4-BE49-F238E27FC236}">
                <a16:creationId xmlns:a16="http://schemas.microsoft.com/office/drawing/2014/main" id="{A5B30416-ED3B-4AF4-8F19-B653B09C3266}"/>
              </a:ext>
            </a:extLst>
          </p:cNvPr>
          <p:cNvGrpSpPr/>
          <p:nvPr/>
        </p:nvGrpSpPr>
        <p:grpSpPr>
          <a:xfrm>
            <a:off x="552796" y="1344638"/>
            <a:ext cx="11454985" cy="1260607"/>
            <a:chOff x="549820" y="1452409"/>
            <a:chExt cx="11454985" cy="1260607"/>
          </a:xfrm>
        </p:grpSpPr>
        <p:grpSp>
          <p:nvGrpSpPr>
            <p:cNvPr id="14" name="Group 13">
              <a:extLst>
                <a:ext uri="{FF2B5EF4-FFF2-40B4-BE49-F238E27FC236}">
                  <a16:creationId xmlns:a16="http://schemas.microsoft.com/office/drawing/2014/main" id="{C93303DC-3826-4E08-8FF8-7FD8742CEED2}"/>
                </a:ext>
              </a:extLst>
            </p:cNvPr>
            <p:cNvGrpSpPr/>
            <p:nvPr/>
          </p:nvGrpSpPr>
          <p:grpSpPr>
            <a:xfrm>
              <a:off x="549820" y="1452409"/>
              <a:ext cx="11327952" cy="1260607"/>
              <a:chOff x="729419" y="1330950"/>
              <a:chExt cx="11327952" cy="1260607"/>
            </a:xfrm>
          </p:grpSpPr>
          <p:sp>
            <p:nvSpPr>
              <p:cNvPr id="16" name="TextBox 15">
                <a:extLst>
                  <a:ext uri="{FF2B5EF4-FFF2-40B4-BE49-F238E27FC236}">
                    <a16:creationId xmlns:a16="http://schemas.microsoft.com/office/drawing/2014/main" id="{B9AA5D21-D8EF-4271-BEF2-8621DDEC9619}"/>
                  </a:ext>
                </a:extLst>
              </p:cNvPr>
              <p:cNvSpPr txBox="1"/>
              <p:nvPr/>
            </p:nvSpPr>
            <p:spPr>
              <a:xfrm>
                <a:off x="2611714" y="1335945"/>
                <a:ext cx="9445657" cy="1255612"/>
              </a:xfrm>
              <a:prstGeom prst="rect">
                <a:avLst/>
              </a:prstGeom>
              <a:solidFill>
                <a:schemeClr val="accent1">
                  <a:lumMod val="20000"/>
                  <a:lumOff val="80000"/>
                </a:schemeClr>
              </a:solidFill>
            </p:spPr>
            <p:txBody>
              <a:bodyPr wrap="square">
                <a:noAutofit/>
              </a:bodyPr>
              <a:lstStyle/>
              <a:p>
                <a:pPr marL="0" marR="0" lvl="0" indent="0" algn="r" defTabSz="457200" rtl="0" eaLnBrk="1" fontAlgn="auto" latinLnBrk="0" hangingPunct="1">
                  <a:lnSpc>
                    <a:spcPct val="107000"/>
                  </a:lnSpc>
                  <a:spcBef>
                    <a:spcPts val="0"/>
                  </a:spcBef>
                  <a:spcAft>
                    <a:spcPts val="800"/>
                  </a:spcAft>
                  <a:buClrTx/>
                  <a:buSzTx/>
                  <a:buFontTx/>
                  <a:buNone/>
                  <a:tabLst>
                    <a:tab pos="457200" algn="l"/>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17" name="Arrow: Pentagon 3">
                <a:extLst>
                  <a:ext uri="{FF2B5EF4-FFF2-40B4-BE49-F238E27FC236}">
                    <a16:creationId xmlns:a16="http://schemas.microsoft.com/office/drawing/2014/main" id="{083E4003-9CEF-40F3-8C43-095AD8B580FC}"/>
                  </a:ext>
                </a:extLst>
              </p:cNvPr>
              <p:cNvSpPr/>
              <p:nvPr/>
            </p:nvSpPr>
            <p:spPr>
              <a:xfrm>
                <a:off x="729419" y="1330950"/>
                <a:ext cx="2498103" cy="1250096"/>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MISSION</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15" name="TextBox 14">
              <a:extLst>
                <a:ext uri="{FF2B5EF4-FFF2-40B4-BE49-F238E27FC236}">
                  <a16:creationId xmlns:a16="http://schemas.microsoft.com/office/drawing/2014/main" id="{2F2DF9F8-23EE-4149-A25E-28EB1A88DD05}"/>
                </a:ext>
              </a:extLst>
            </p:cNvPr>
            <p:cNvSpPr txBox="1"/>
            <p:nvPr/>
          </p:nvSpPr>
          <p:spPr>
            <a:xfrm>
              <a:off x="3118948" y="1541863"/>
              <a:ext cx="8885857" cy="1065676"/>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be the NIH thought leader in the science of scientific workforce diversity, using data-driven approaches to take advantage of the full range of scientific talent,  fostering creativity and innovation in science. </a:t>
              </a:r>
            </a:p>
          </p:txBody>
        </p:sp>
      </p:grpSp>
      <p:grpSp>
        <p:nvGrpSpPr>
          <p:cNvPr id="18" name="Group 17" descr="Main Goal: To catalyze the development of cultures of inclusive excellence, allowing NIH and NIH-funded institutions to benefit from a full range of talent. ">
            <a:extLst>
              <a:ext uri="{FF2B5EF4-FFF2-40B4-BE49-F238E27FC236}">
                <a16:creationId xmlns:a16="http://schemas.microsoft.com/office/drawing/2014/main" id="{7E3F951D-8255-4B13-9E3B-A4D10D39A1D0}"/>
              </a:ext>
            </a:extLst>
          </p:cNvPr>
          <p:cNvGrpSpPr/>
          <p:nvPr/>
        </p:nvGrpSpPr>
        <p:grpSpPr>
          <a:xfrm>
            <a:off x="542286" y="2650736"/>
            <a:ext cx="11338462" cy="1255612"/>
            <a:chOff x="539310" y="1457404"/>
            <a:chExt cx="11338462" cy="1255612"/>
          </a:xfrm>
        </p:grpSpPr>
        <p:grpSp>
          <p:nvGrpSpPr>
            <p:cNvPr id="19" name="Group 18">
              <a:extLst>
                <a:ext uri="{FF2B5EF4-FFF2-40B4-BE49-F238E27FC236}">
                  <a16:creationId xmlns:a16="http://schemas.microsoft.com/office/drawing/2014/main" id="{254F8D11-A1B0-4BFA-ADD1-64C544D2290A}"/>
                </a:ext>
              </a:extLst>
            </p:cNvPr>
            <p:cNvGrpSpPr/>
            <p:nvPr/>
          </p:nvGrpSpPr>
          <p:grpSpPr>
            <a:xfrm>
              <a:off x="539310" y="1457404"/>
              <a:ext cx="11338462" cy="1255612"/>
              <a:chOff x="718909" y="1335945"/>
              <a:chExt cx="11338462" cy="1255612"/>
            </a:xfrm>
          </p:grpSpPr>
          <p:sp>
            <p:nvSpPr>
              <p:cNvPr id="21" name="TextBox 20">
                <a:extLst>
                  <a:ext uri="{FF2B5EF4-FFF2-40B4-BE49-F238E27FC236}">
                    <a16:creationId xmlns:a16="http://schemas.microsoft.com/office/drawing/2014/main" id="{898FEEE6-8F43-4455-8167-9EBD03414C36}"/>
                  </a:ext>
                </a:extLst>
              </p:cNvPr>
              <p:cNvSpPr txBox="1"/>
              <p:nvPr/>
            </p:nvSpPr>
            <p:spPr>
              <a:xfrm>
                <a:off x="2611714" y="1335945"/>
                <a:ext cx="9445657" cy="1255612"/>
              </a:xfrm>
              <a:prstGeom prst="rect">
                <a:avLst/>
              </a:prstGeom>
              <a:solidFill>
                <a:schemeClr val="accent1">
                  <a:lumMod val="20000"/>
                  <a:lumOff val="80000"/>
                </a:schemeClr>
              </a:solidFill>
            </p:spPr>
            <p:txBody>
              <a:bodyPr wrap="square">
                <a:noAutofit/>
              </a:bodyPr>
              <a:lstStyle/>
              <a:p>
                <a:pPr marL="0" marR="0" lvl="0" indent="0" algn="r" defTabSz="457200" rtl="0" eaLnBrk="1" fontAlgn="auto" latinLnBrk="0" hangingPunct="1">
                  <a:lnSpc>
                    <a:spcPct val="107000"/>
                  </a:lnSpc>
                  <a:spcBef>
                    <a:spcPts val="0"/>
                  </a:spcBef>
                  <a:spcAft>
                    <a:spcPts val="800"/>
                  </a:spcAft>
                  <a:buClrTx/>
                  <a:buSzTx/>
                  <a:buFontTx/>
                  <a:buNone/>
                  <a:tabLst>
                    <a:tab pos="457200" algn="l"/>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endParaRPr>
              </a:p>
            </p:txBody>
          </p:sp>
          <p:sp>
            <p:nvSpPr>
              <p:cNvPr id="22" name="Arrow: Pentagon 21">
                <a:extLst>
                  <a:ext uri="{FF2B5EF4-FFF2-40B4-BE49-F238E27FC236}">
                    <a16:creationId xmlns:a16="http://schemas.microsoft.com/office/drawing/2014/main" id="{5F80DAF6-8F0D-4C7F-A585-351B038E5207}"/>
                  </a:ext>
                </a:extLst>
              </p:cNvPr>
              <p:cNvSpPr/>
              <p:nvPr/>
            </p:nvSpPr>
            <p:spPr>
              <a:xfrm>
                <a:off x="718909" y="1341461"/>
                <a:ext cx="2498103" cy="1250096"/>
              </a:xfrm>
              <a:prstGeom prst="homePlat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GOAL</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sp>
          <p:nvSpPr>
            <p:cNvPr id="20" name="TextBox 19">
              <a:extLst>
                <a:ext uri="{FF2B5EF4-FFF2-40B4-BE49-F238E27FC236}">
                  <a16:creationId xmlns:a16="http://schemas.microsoft.com/office/drawing/2014/main" id="{416CECDC-1BD6-4060-BF7B-5D0EAADEDA6B}"/>
                </a:ext>
              </a:extLst>
            </p:cNvPr>
            <p:cNvSpPr txBox="1"/>
            <p:nvPr/>
          </p:nvSpPr>
          <p:spPr>
            <a:xfrm>
              <a:off x="3116431" y="1709488"/>
              <a:ext cx="8682322" cy="736355"/>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tab pos="457200" algn="l"/>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catalyze the development of cultures of inclusive excellence, allowing NIH and NIH-funded institutions to benefit from a full range of talent. </a:t>
              </a:r>
            </a:p>
          </p:txBody>
        </p:sp>
      </p:grpSp>
      <p:pic>
        <p:nvPicPr>
          <p:cNvPr id="23" name="Picture 22">
            <a:extLst>
              <a:ext uri="{FF2B5EF4-FFF2-40B4-BE49-F238E27FC236}">
                <a16:creationId xmlns:a16="http://schemas.microsoft.com/office/drawing/2014/main" id="{762B9E31-219F-4528-8E78-0ED57F5C5A4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328" y="4415523"/>
            <a:ext cx="1485414" cy="1617745"/>
          </a:xfrm>
          <a:prstGeom prst="rect">
            <a:avLst/>
          </a:prstGeom>
        </p:spPr>
      </p:pic>
      <p:sp>
        <p:nvSpPr>
          <p:cNvPr id="5" name="TextBox 4">
            <a:extLst>
              <a:ext uri="{FF2B5EF4-FFF2-40B4-BE49-F238E27FC236}">
                <a16:creationId xmlns:a16="http://schemas.microsoft.com/office/drawing/2014/main" id="{0C4472DD-0F73-2C48-8145-935B778021C6}"/>
              </a:ext>
            </a:extLst>
          </p:cNvPr>
          <p:cNvSpPr txBox="1"/>
          <p:nvPr/>
        </p:nvSpPr>
        <p:spPr>
          <a:xfrm>
            <a:off x="273296" y="4619772"/>
            <a:ext cx="120156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Great Minds Think Differently</a:t>
            </a:r>
          </a:p>
        </p:txBody>
      </p:sp>
      <p:sp>
        <p:nvSpPr>
          <p:cNvPr id="3" name="TextBox 2">
            <a:extLst>
              <a:ext uri="{FF2B5EF4-FFF2-40B4-BE49-F238E27FC236}">
                <a16:creationId xmlns:a16="http://schemas.microsoft.com/office/drawing/2014/main" id="{47EE9FF5-EAD0-4971-A1A1-0046D8728C13}"/>
              </a:ext>
            </a:extLst>
          </p:cNvPr>
          <p:cNvSpPr txBox="1"/>
          <p:nvPr/>
        </p:nvSpPr>
        <p:spPr>
          <a:xfrm>
            <a:off x="542286" y="6273783"/>
            <a:ext cx="2379406" cy="30777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diversity.nih.gov</a:t>
            </a:r>
          </a:p>
        </p:txBody>
      </p:sp>
      <p:sp>
        <p:nvSpPr>
          <p:cNvPr id="25" name="Rectangle 24">
            <a:extLst>
              <a:ext uri="{FF2B5EF4-FFF2-40B4-BE49-F238E27FC236}">
                <a16:creationId xmlns:a16="http://schemas.microsoft.com/office/drawing/2014/main" id="{08D71D6B-2F9B-4B61-8717-CCFB7EADAB99}"/>
              </a:ext>
            </a:extLst>
          </p:cNvPr>
          <p:cNvSpPr/>
          <p:nvPr/>
        </p:nvSpPr>
        <p:spPr>
          <a:xfrm>
            <a:off x="0" y="6594350"/>
            <a:ext cx="12192000" cy="263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rPr>
              <a:t>diversity.nih.gov</a:t>
            </a:r>
          </a:p>
        </p:txBody>
      </p:sp>
    </p:spTree>
    <p:extLst>
      <p:ext uri="{BB962C8B-B14F-4D97-AF65-F5344CB8AC3E}">
        <p14:creationId xmlns:p14="http://schemas.microsoft.com/office/powerpoint/2010/main" val="407686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EE195-E15D-4A97-A934-032B5E02105B}"/>
              </a:ext>
              <a:ext uri="{C183D7F6-B498-43B3-948B-1728B52AA6E4}">
                <adec:decorative xmlns:adec="http://schemas.microsoft.com/office/drawing/2017/decorative" val="1"/>
              </a:ext>
            </a:extLst>
          </p:cNvPr>
          <p:cNvSpPr/>
          <p:nvPr/>
        </p:nvSpPr>
        <p:spPr>
          <a:xfrm>
            <a:off x="0" y="1961"/>
            <a:ext cx="12192000" cy="9472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Title 5">
            <a:extLst>
              <a:ext uri="{FF2B5EF4-FFF2-40B4-BE49-F238E27FC236}">
                <a16:creationId xmlns:a16="http://schemas.microsoft.com/office/drawing/2014/main" id="{ACD5A2D7-DAE7-42E9-9A6E-27EE54A0390E}"/>
              </a:ext>
            </a:extLst>
          </p:cNvPr>
          <p:cNvSpPr txBox="1">
            <a:spLocks noGrp="1"/>
          </p:cNvSpPr>
          <p:nvPr>
            <p:ph type="title" idx="4294967295"/>
          </p:nvPr>
        </p:nvSpPr>
        <p:spPr>
          <a:xfrm>
            <a:off x="0" y="198781"/>
            <a:ext cx="1219200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rPr>
              <a:t>Diminishing Representation for Women and URG Scientists</a:t>
            </a:r>
          </a:p>
        </p:txBody>
      </p:sp>
      <p:sp>
        <p:nvSpPr>
          <p:cNvPr id="12" name="Rectangle 11">
            <a:extLst>
              <a:ext uri="{FF2B5EF4-FFF2-40B4-BE49-F238E27FC236}">
                <a16:creationId xmlns:a16="http://schemas.microsoft.com/office/drawing/2014/main" id="{79FAFD15-15B4-4CE3-BF4D-6DC5F8CCDF3D}"/>
              </a:ext>
            </a:extLst>
          </p:cNvPr>
          <p:cNvSpPr/>
          <p:nvPr/>
        </p:nvSpPr>
        <p:spPr>
          <a:xfrm>
            <a:off x="0" y="6594350"/>
            <a:ext cx="12192000" cy="263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cs typeface="Calibri" panose="020F0502020204030204" pitchFamily="34" charset="0"/>
              </a:rPr>
              <a:t>diversity.nih.gov</a:t>
            </a:r>
          </a:p>
        </p:txBody>
      </p:sp>
      <p:sp>
        <p:nvSpPr>
          <p:cNvPr id="29" name="Slide Number Placeholder 2">
            <a:extLst>
              <a:ext uri="{FF2B5EF4-FFF2-40B4-BE49-F238E27FC236}">
                <a16:creationId xmlns:a16="http://schemas.microsoft.com/office/drawing/2014/main" id="{368AC87B-7A36-406A-B6B0-7315962C1714}"/>
              </a:ext>
            </a:extLst>
          </p:cNvPr>
          <p:cNvSpPr txBox="1">
            <a:spLocks/>
          </p:cNvSpPr>
          <p:nvPr/>
        </p:nvSpPr>
        <p:spPr>
          <a:xfrm>
            <a:off x="9296400" y="65690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81E262-CF75-46B2-9815-412736029DF1}" type="slidenum">
              <a:rPr kumimoji="0" lang="en-US" sz="1600" b="1"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26" name="Rectangle 25">
            <a:extLst>
              <a:ext uri="{FF2B5EF4-FFF2-40B4-BE49-F238E27FC236}">
                <a16:creationId xmlns:a16="http://schemas.microsoft.com/office/drawing/2014/main" id="{E8FA7E25-151A-4792-BF4E-65AA65DA5023}"/>
              </a:ext>
            </a:extLst>
          </p:cNvPr>
          <p:cNvSpPr/>
          <p:nvPr/>
        </p:nvSpPr>
        <p:spPr>
          <a:xfrm>
            <a:off x="6804200" y="6100564"/>
            <a:ext cx="5492447"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https://nces.ed.gov/programs/digest/2019menu_tables.asp; https://www.aamc.org/data-reports/faculty-institutions/interactive-data/data-reports/faculty-institutions/interactive-data/2018-us-medical-school-faculty</a:t>
            </a:r>
          </a:p>
        </p:txBody>
      </p:sp>
      <p:graphicFrame>
        <p:nvGraphicFramePr>
          <p:cNvPr id="32" name="Chart 31" descr="Chart showing percent representation in Biological/Biomedical Sciences and Medicine 2017-2019">
            <a:extLst>
              <a:ext uri="{FF2B5EF4-FFF2-40B4-BE49-F238E27FC236}">
                <a16:creationId xmlns:a16="http://schemas.microsoft.com/office/drawing/2014/main" id="{2086DF86-C6E5-4810-9F91-AA21E0043093}"/>
              </a:ext>
            </a:extLst>
          </p:cNvPr>
          <p:cNvGraphicFramePr>
            <a:graphicFrameLocks/>
          </p:cNvGraphicFramePr>
          <p:nvPr>
            <p:extLst>
              <p:ext uri="{D42A27DB-BD31-4B8C-83A1-F6EECF244321}">
                <p14:modId xmlns:p14="http://schemas.microsoft.com/office/powerpoint/2010/main" val="3819688623"/>
              </p:ext>
            </p:extLst>
          </p:nvPr>
        </p:nvGraphicFramePr>
        <p:xfrm>
          <a:off x="1676400" y="1001961"/>
          <a:ext cx="8281268" cy="54832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FF4E373-FD5B-4A4A-9042-A0D7A137D830}"/>
              </a:ext>
            </a:extLst>
          </p:cNvPr>
          <p:cNvSpPr txBox="1"/>
          <p:nvPr/>
        </p:nvSpPr>
        <p:spPr>
          <a:xfrm>
            <a:off x="9803347" y="1417745"/>
            <a:ext cx="2058833" cy="246221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Underrepresented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African American or Black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Hispanic or Latina/o/x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American Indian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Alaska Native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Native Hawaiian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Pacific Islander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Well-Represented</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Asian</a:t>
            </a:r>
          </a:p>
        </p:txBody>
      </p:sp>
    </p:spTree>
    <p:extLst>
      <p:ext uri="{BB962C8B-B14F-4D97-AF65-F5344CB8AC3E}">
        <p14:creationId xmlns:p14="http://schemas.microsoft.com/office/powerpoint/2010/main" val="3307861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2EE195-E15D-4A97-A934-032B5E02105B}"/>
              </a:ext>
              <a:ext uri="{C183D7F6-B498-43B3-948B-1728B52AA6E4}">
                <adec:decorative xmlns:adec="http://schemas.microsoft.com/office/drawing/2017/decorative" val="1"/>
              </a:ext>
            </a:extLst>
          </p:cNvPr>
          <p:cNvSpPr/>
          <p:nvPr/>
        </p:nvSpPr>
        <p:spPr>
          <a:xfrm>
            <a:off x="0" y="1961"/>
            <a:ext cx="12192000" cy="9472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Title 5">
            <a:extLst>
              <a:ext uri="{FF2B5EF4-FFF2-40B4-BE49-F238E27FC236}">
                <a16:creationId xmlns:a16="http://schemas.microsoft.com/office/drawing/2014/main" id="{ACD5A2D7-DAE7-42E9-9A6E-27EE54A0390E}"/>
              </a:ext>
            </a:extLst>
          </p:cNvPr>
          <p:cNvSpPr txBox="1">
            <a:spLocks noGrp="1"/>
          </p:cNvSpPr>
          <p:nvPr>
            <p:ph type="title" idx="4294967295"/>
          </p:nvPr>
        </p:nvSpPr>
        <p:spPr>
          <a:xfrm>
            <a:off x="0" y="198598"/>
            <a:ext cx="12192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Helvetica" panose="020B0604020202020204" pitchFamily="34" charset="0"/>
                <a:ea typeface="Cambria Math" panose="02040503050406030204" pitchFamily="18" charset="0"/>
                <a:cs typeface="Helvetica" panose="020B0604020202020204" pitchFamily="34" charset="0"/>
              </a:rPr>
              <a:t>NIH Approaches to Inclusive Excellence </a:t>
            </a:r>
          </a:p>
        </p:txBody>
      </p:sp>
      <p:sp>
        <p:nvSpPr>
          <p:cNvPr id="12" name="Rectangle 11">
            <a:extLst>
              <a:ext uri="{FF2B5EF4-FFF2-40B4-BE49-F238E27FC236}">
                <a16:creationId xmlns:a16="http://schemas.microsoft.com/office/drawing/2014/main" id="{79FAFD15-15B4-4CE3-BF4D-6DC5F8CCDF3D}"/>
              </a:ext>
            </a:extLst>
          </p:cNvPr>
          <p:cNvSpPr/>
          <p:nvPr/>
        </p:nvSpPr>
        <p:spPr>
          <a:xfrm>
            <a:off x="0" y="6594350"/>
            <a:ext cx="12192000" cy="263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Cambria Math" panose="02040503050406030204" pitchFamily="18" charset="0"/>
                <a:cs typeface="Helvetica" panose="020B0604020202020204" pitchFamily="34" charset="0"/>
              </a:rPr>
              <a:t>diversity.nih.gov</a:t>
            </a:r>
          </a:p>
        </p:txBody>
      </p:sp>
      <p:sp>
        <p:nvSpPr>
          <p:cNvPr id="14" name="Slide Number Placeholder 2">
            <a:extLst>
              <a:ext uri="{FF2B5EF4-FFF2-40B4-BE49-F238E27FC236}">
                <a16:creationId xmlns:a16="http://schemas.microsoft.com/office/drawing/2014/main" id="{E4C52954-4C8B-496B-9BAC-B79722FC2A7C}"/>
              </a:ext>
            </a:extLst>
          </p:cNvPr>
          <p:cNvSpPr txBox="1">
            <a:spLocks/>
          </p:cNvSpPr>
          <p:nvPr/>
        </p:nvSpPr>
        <p:spPr>
          <a:xfrm>
            <a:off x="9333412" y="65436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81E262-CF75-46B2-9815-412736029DF1}"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ontent Placeholder 2">
            <a:extLst>
              <a:ext uri="{FF2B5EF4-FFF2-40B4-BE49-F238E27FC236}">
                <a16:creationId xmlns:a16="http://schemas.microsoft.com/office/drawing/2014/main" id="{9EF2A39A-CF6F-41DF-A89B-9DEA372C82D3}"/>
              </a:ext>
            </a:extLst>
          </p:cNvPr>
          <p:cNvSpPr txBox="1">
            <a:spLocks/>
          </p:cNvSpPr>
          <p:nvPr/>
        </p:nvSpPr>
        <p:spPr>
          <a:xfrm>
            <a:off x="228600" y="1447801"/>
            <a:ext cx="4648200" cy="4949912"/>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Clr>
                <a:srgbClr val="000090"/>
              </a:buClr>
              <a:buFont typeface="Arial" panose="020B0604020202020204"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Clr>
                <a:srgbClr val="000090"/>
              </a:buClr>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Clr>
                <a:srgbClr val="000090"/>
              </a:buClr>
              <a:buFont typeface="Arial" panose="020B0604020202020204" pitchFamily="34" charset="0"/>
              <a:buChar char="»"/>
              <a:defRPr sz="20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Distinguished Scholars Program</a:t>
            </a:r>
          </a:p>
          <a:p>
            <a:pPr marL="406400" marR="0" lvl="1" indent="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None/>
              <a:tabLst/>
              <a:defRPr/>
            </a:pPr>
            <a:endParaRPr kumimoji="0" lang="en-US" altLang="en-US" sz="4700" b="0" i="0" u="none" strike="noStrike" kern="1200" cap="none" spc="0" normalizeH="0" baseline="0" noProof="0" dirty="0">
              <a:ln>
                <a:noFill/>
              </a:ln>
              <a:solidFill>
                <a:srgbClr val="002060"/>
              </a:solidFill>
              <a:effectLst/>
              <a:uLnTx/>
              <a:uFillTx/>
              <a:latin typeface="Arial" charset="0"/>
              <a:ea typeface="ＭＳ Ｐゴシック" panose="020B0600070205080204" pitchFamily="34" charset="-128"/>
              <a:cs typeface="Arial" charset="0"/>
            </a:endParaRPr>
          </a:p>
          <a:p>
            <a:pPr marL="742950" marR="0" lvl="1" indent="-285750" algn="l" defTabSz="914400" rtl="0" eaLnBrk="1" fontAlgn="auto" latinLnBrk="0" hangingPunct="1">
              <a:lnSpc>
                <a:spcPct val="100000"/>
              </a:lnSpc>
              <a:spcBef>
                <a:spcPts val="20"/>
              </a:spcBef>
              <a:spcAft>
                <a:spcPts val="600"/>
              </a:spcAft>
              <a:buClr>
                <a:srgbClr val="000090"/>
              </a:buClr>
              <a:buSzTx/>
              <a:buFont typeface="Arial" panose="020B0604020202020204" pitchFamily="34" charset="0"/>
              <a:buChar char="–"/>
              <a:tabLst/>
              <a:defRPr/>
            </a:pPr>
            <a:r>
              <a:rPr kumimoji="0" lang="en-US" altLang="en-US" sz="4700" b="0" i="0" u="none" strike="noStrike" kern="1200" cap="none" spc="0" normalizeH="0" baseline="0" noProof="0" dirty="0">
                <a:ln>
                  <a:noFill/>
                </a:ln>
                <a:solidFill>
                  <a:srgbClr val="002060"/>
                </a:solidFill>
                <a:effectLst/>
                <a:uLnTx/>
                <a:uFillTx/>
                <a:latin typeface="Arial" charset="0"/>
                <a:ea typeface="ＭＳ Ｐゴシック" panose="020B0600070205080204" pitchFamily="34" charset="-128"/>
                <a:cs typeface="Arial" charset="0"/>
              </a:rPr>
              <a:t>Build a self-reinforcing community of PIs committed to diversity and inclusion</a:t>
            </a:r>
            <a:endParaRPr kumimoji="0" lang="en-US" sz="4700" b="0" i="0" u="none" strike="noStrike" kern="1200" cap="none" spc="0" normalizeH="0" baseline="0" noProof="0" dirty="0">
              <a:ln>
                <a:noFill/>
              </a:ln>
              <a:solidFill>
                <a:srgbClr val="002060"/>
              </a:solidFill>
              <a:effectLst/>
              <a:uLnTx/>
              <a:uFillTx/>
              <a:latin typeface="Arial" charset="0"/>
              <a:cs typeface="Arial" charset="0"/>
            </a:endParaRPr>
          </a:p>
          <a:p>
            <a:pPr marL="342900" marR="0" lvl="0" indent="-342900" algn="l" defTabSz="914400" rtl="0" eaLnBrk="1" fontAlgn="auto" latinLnBrk="0" hangingPunct="1">
              <a:lnSpc>
                <a:spcPct val="100000"/>
              </a:lnSpc>
              <a:spcBef>
                <a:spcPct val="20000"/>
              </a:spcBef>
              <a:spcAft>
                <a:spcPts val="120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Faculty Institutional Recruitment for Sustainable Transformation (FIRST)</a:t>
            </a:r>
          </a:p>
          <a:p>
            <a:pPr marL="342900" marR="0" lvl="0" indent="-34290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Trans-NIH searches for tenure track positions</a:t>
            </a:r>
          </a:p>
          <a:p>
            <a:pPr marL="342900" marR="0" lvl="0" indent="-34290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NIH Equity Committee</a:t>
            </a:r>
          </a:p>
          <a:p>
            <a:pPr marL="742950" marR="0" lvl="1" indent="-285750" algn="l" defTabSz="914400" rtl="0" eaLnBrk="1" fontAlgn="auto" latinLnBrk="0" hangingPunct="1">
              <a:lnSpc>
                <a:spcPct val="100000"/>
              </a:lnSpc>
              <a:spcBef>
                <a:spcPct val="20000"/>
              </a:spcBef>
              <a:spcAft>
                <a:spcPts val="120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Transparency and accountability</a:t>
            </a:r>
          </a:p>
          <a:p>
            <a:pPr marL="342900" marR="0" lvl="0" indent="-342900" algn="l" defTabSz="914400" rtl="0" eaLnBrk="1" fontAlgn="auto" latinLnBrk="0" hangingPunct="1">
              <a:lnSpc>
                <a:spcPct val="100000"/>
              </a:lnSpc>
              <a:spcBef>
                <a:spcPct val="20000"/>
              </a:spcBef>
              <a:spcAft>
                <a:spcPts val="120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National Research Mentoring Network (NRMN)</a:t>
            </a:r>
          </a:p>
          <a:p>
            <a:pPr marL="342900" marR="0" lvl="0" indent="-34290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Implicit-bias mitigation</a:t>
            </a:r>
          </a:p>
          <a:p>
            <a:pPr marL="742950" marR="0" lvl="1" indent="-285750" algn="l" defTabSz="914400" rtl="0" eaLnBrk="1" fontAlgn="auto" latinLnBrk="0" hangingPunct="1">
              <a:lnSpc>
                <a:spcPct val="100000"/>
              </a:lnSpc>
              <a:spcBef>
                <a:spcPct val="20000"/>
              </a:spcBef>
              <a:spcAft>
                <a:spcPts val="1200"/>
              </a:spcAft>
              <a:buClr>
                <a:srgbClr val="000090"/>
              </a:buClr>
              <a:buSzTx/>
              <a:buFont typeface="Arial" panose="020B0604020202020204" pitchFamily="34" charset="0"/>
              <a:buChar char="–"/>
              <a:tabLst/>
              <a:defRPr/>
            </a:pPr>
            <a:r>
              <a:rPr kumimoji="0" lang="en-US" sz="4700" b="0" i="0" u="none" strike="noStrike" kern="1200" cap="none" spc="0" normalizeH="0" baseline="0" noProof="0" dirty="0">
                <a:ln>
                  <a:noFill/>
                </a:ln>
                <a:solidFill>
                  <a:srgbClr val="002060"/>
                </a:solidFill>
                <a:effectLst/>
                <a:uLnTx/>
                <a:uFillTx/>
                <a:latin typeface="Arial" charset="0"/>
                <a:cs typeface="Arial" charset="0"/>
              </a:rPr>
              <a:t>NIH SWD Interactive </a:t>
            </a:r>
            <a:r>
              <a:rPr kumimoji="0" lang="en-US" sz="3400" b="0" i="0" u="none" strike="noStrike" kern="1200" cap="none" spc="0" normalizeH="0" baseline="0" noProof="0" dirty="0">
                <a:ln>
                  <a:noFill/>
                </a:ln>
                <a:solidFill>
                  <a:srgbClr val="002060"/>
                </a:solidFill>
                <a:effectLst/>
                <a:uLnTx/>
                <a:uFillTx/>
                <a:latin typeface="Arial" charset="0"/>
                <a:cs typeface="Arial" charset="0"/>
              </a:rPr>
              <a:t>Toolkit</a:t>
            </a:r>
          </a:p>
          <a:p>
            <a:pPr marL="342900" marR="0" lvl="0" indent="-342900" algn="l" defTabSz="914400" rtl="0" eaLnBrk="1" fontAlgn="auto" latinLnBrk="0" hangingPunct="1">
              <a:lnSpc>
                <a:spcPct val="100000"/>
              </a:lnSpc>
              <a:spcBef>
                <a:spcPct val="20000"/>
              </a:spcBef>
              <a:spcAft>
                <a:spcPts val="1200"/>
              </a:spcAft>
              <a:buClr>
                <a:srgbClr val="000090"/>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Arial" charset="0"/>
              <a:cs typeface="Arial" charset="0"/>
            </a:endParaRPr>
          </a:p>
          <a:p>
            <a:pPr marL="457200" marR="0" lvl="1" indent="0" algn="l" defTabSz="914400" rtl="0" eaLnBrk="1" fontAlgn="auto" latinLnBrk="0" hangingPunct="1">
              <a:lnSpc>
                <a:spcPct val="100000"/>
              </a:lnSpc>
              <a:spcBef>
                <a:spcPct val="20000"/>
              </a:spcBef>
              <a:spcAft>
                <a:spcPts val="1200"/>
              </a:spcAft>
              <a:buClr>
                <a:srgbClr val="000090"/>
              </a:buClr>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50000"/>
              </a:lnSpc>
              <a:spcBef>
                <a:spcPct val="20000"/>
              </a:spcBef>
              <a:spcAft>
                <a:spcPts val="0"/>
              </a:spcAft>
              <a:buClr>
                <a:srgbClr val="011893"/>
              </a:buClr>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0090"/>
              </a:buClr>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Arial" charset="0"/>
              <a:cs typeface="Arial" charset="0"/>
            </a:endParaRPr>
          </a:p>
        </p:txBody>
      </p:sp>
      <p:pic>
        <p:nvPicPr>
          <p:cNvPr id="11" name="Picture 10" descr="NIH Scientific Workforce Diversity Toolkit">
            <a:extLst>
              <a:ext uri="{FF2B5EF4-FFF2-40B4-BE49-F238E27FC236}">
                <a16:creationId xmlns:a16="http://schemas.microsoft.com/office/drawing/2014/main" id="{B341B169-14C7-4779-B7EE-12A2DBA0E7BF}"/>
              </a:ext>
            </a:extLst>
          </p:cNvPr>
          <p:cNvPicPr>
            <a:picLocks noChangeAspect="1"/>
          </p:cNvPicPr>
          <p:nvPr/>
        </p:nvPicPr>
        <p:blipFill>
          <a:blip r:embed="rId3"/>
          <a:stretch>
            <a:fillRect/>
          </a:stretch>
        </p:blipFill>
        <p:spPr>
          <a:xfrm>
            <a:off x="4790405" y="1028703"/>
            <a:ext cx="7272466" cy="3810000"/>
          </a:xfrm>
          <a:prstGeom prst="rect">
            <a:avLst/>
          </a:prstGeom>
        </p:spPr>
      </p:pic>
      <p:sp>
        <p:nvSpPr>
          <p:cNvPr id="18" name="TextBox 17">
            <a:extLst>
              <a:ext uri="{FF2B5EF4-FFF2-40B4-BE49-F238E27FC236}">
                <a16:creationId xmlns:a16="http://schemas.microsoft.com/office/drawing/2014/main" id="{3783D0B7-F80A-470D-85A3-125EF7863685}"/>
              </a:ext>
            </a:extLst>
          </p:cNvPr>
          <p:cNvSpPr txBox="1"/>
          <p:nvPr/>
        </p:nvSpPr>
        <p:spPr>
          <a:xfrm>
            <a:off x="5638800" y="4763917"/>
            <a:ext cx="6324600" cy="1323439"/>
          </a:xfrm>
          <a:prstGeom prst="rect">
            <a:avLst/>
          </a:prstGeom>
          <a:noFill/>
          <a:ln w="12700">
            <a:solidFill>
              <a:srgbClr val="011893"/>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1189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Franklin Gothic Book"/>
                <a:ea typeface="Arial" charset="0"/>
                <a:cs typeface="Arial" charset="0"/>
              </a:rPr>
              <a:t>Recruitment search protocol</a:t>
            </a:r>
          </a:p>
          <a:p>
            <a:pPr marL="285750" marR="0" lvl="0" indent="-285750" algn="l" defTabSz="914400" rtl="0" eaLnBrk="1" fontAlgn="auto" latinLnBrk="0" hangingPunct="1">
              <a:lnSpc>
                <a:spcPct val="100000"/>
              </a:lnSpc>
              <a:spcBef>
                <a:spcPts val="0"/>
              </a:spcBef>
              <a:spcAft>
                <a:spcPts val="0"/>
              </a:spcAft>
              <a:buClr>
                <a:srgbClr val="011893"/>
              </a:buClr>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Franklin Gothic Book"/>
                <a:ea typeface="Arial" charset="0"/>
                <a:cs typeface="Arial" charset="0"/>
              </a:rPr>
              <a:t>Tips for reducing implicit bias</a:t>
            </a:r>
          </a:p>
          <a:p>
            <a:pPr marL="285750" marR="0" lvl="0" indent="-285750" algn="l" defTabSz="914400" rtl="0" eaLnBrk="1" fontAlgn="auto" latinLnBrk="0" hangingPunct="1">
              <a:lnSpc>
                <a:spcPct val="100000"/>
              </a:lnSpc>
              <a:spcBef>
                <a:spcPts val="0"/>
              </a:spcBef>
              <a:spcAft>
                <a:spcPts val="0"/>
              </a:spcAft>
              <a:buClr>
                <a:srgbClr val="011893"/>
              </a:buClr>
              <a:buSzTx/>
              <a:buFont typeface="Arial" charset="0"/>
              <a:buChar char="•"/>
              <a:tabLst/>
              <a:defRPr/>
            </a:pPr>
            <a:r>
              <a:rPr kumimoji="0" lang="en-US" sz="1600" b="0" i="0" u="none" strike="noStrike" kern="1200" cap="none" spc="0" normalizeH="0" baseline="0" noProof="0" dirty="0">
                <a:ln>
                  <a:noFill/>
                </a:ln>
                <a:solidFill>
                  <a:srgbClr val="000000"/>
                </a:solidFill>
                <a:effectLst/>
                <a:uLnTx/>
                <a:uFillTx/>
                <a:latin typeface="Franklin Gothic Book"/>
                <a:ea typeface="+mn-ea"/>
                <a:cs typeface="+mn-cs"/>
              </a:rPr>
              <a:t>Contact NIH SWD for more information: </a:t>
            </a:r>
            <a:r>
              <a:rPr kumimoji="0" lang="en-US" sz="1600" b="0" i="0" u="none" strike="noStrike" kern="1200" cap="none" spc="0" normalizeH="0" baseline="0" noProof="0" dirty="0">
                <a:ln>
                  <a:noFill/>
                </a:ln>
                <a:solidFill>
                  <a:srgbClr val="1F5C9E"/>
                </a:solidFill>
                <a:effectLst/>
                <a:uLnTx/>
                <a:uFillTx/>
                <a:latin typeface="Franklin Gothic Book"/>
                <a:ea typeface="+mn-ea"/>
                <a:cs typeface="+mn-cs"/>
              </a:rPr>
              <a:t>SWDToolkit@od.nih.gov</a:t>
            </a:r>
            <a:endParaRPr kumimoji="0" lang="en-US" sz="1600" b="0" i="0" u="none" strike="noStrike" kern="1200" cap="none" spc="0" normalizeH="0" baseline="0" noProof="0" dirty="0">
              <a:ln>
                <a:noFill/>
              </a:ln>
              <a:solidFill>
                <a:prstClr val="black"/>
              </a:solidFill>
              <a:effectLst/>
              <a:uLnTx/>
              <a:uFillTx/>
              <a:latin typeface="Franklin Gothic Book"/>
              <a:ea typeface="+mn-ea"/>
              <a:cs typeface="+mn-cs"/>
            </a:endParaRPr>
          </a:p>
          <a:p>
            <a:pPr marL="285750" marR="0" lvl="0" indent="-285750" algn="l" defTabSz="914400" rtl="0" eaLnBrk="1" fontAlgn="auto" latinLnBrk="0" hangingPunct="1">
              <a:lnSpc>
                <a:spcPct val="100000"/>
              </a:lnSpc>
              <a:spcBef>
                <a:spcPts val="0"/>
              </a:spcBef>
              <a:spcAft>
                <a:spcPts val="0"/>
              </a:spcAft>
              <a:buClr>
                <a:srgbClr val="011893"/>
              </a:buClr>
              <a:buSzTx/>
              <a:buFont typeface="Arial"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Book"/>
              <a:ea typeface="Arial" charset="0"/>
              <a:cs typeface="Arial" charset="0"/>
            </a:endParaRPr>
          </a:p>
        </p:txBody>
      </p:sp>
    </p:spTree>
    <p:extLst>
      <p:ext uri="{BB962C8B-B14F-4D97-AF65-F5344CB8AC3E}">
        <p14:creationId xmlns:p14="http://schemas.microsoft.com/office/powerpoint/2010/main" val="316289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Science of Diversity website landing page">
            <a:extLst>
              <a:ext uri="{FF2B5EF4-FFF2-40B4-BE49-F238E27FC236}">
                <a16:creationId xmlns:a16="http://schemas.microsoft.com/office/drawing/2014/main" id="{D02EE195-E15D-4A97-A934-032B5E02105B}"/>
              </a:ext>
            </a:extLst>
          </p:cNvPr>
          <p:cNvSpPr/>
          <p:nvPr/>
        </p:nvSpPr>
        <p:spPr>
          <a:xfrm>
            <a:off x="0" y="1961"/>
            <a:ext cx="12192000" cy="94727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6" name="Title 5">
            <a:extLst>
              <a:ext uri="{FF2B5EF4-FFF2-40B4-BE49-F238E27FC236}">
                <a16:creationId xmlns:a16="http://schemas.microsoft.com/office/drawing/2014/main" id="{ACD5A2D7-DAE7-42E9-9A6E-27EE54A0390E}"/>
              </a:ext>
            </a:extLst>
          </p:cNvPr>
          <p:cNvSpPr txBox="1">
            <a:spLocks noGrp="1"/>
          </p:cNvSpPr>
          <p:nvPr>
            <p:ph type="title" idx="4294967295"/>
          </p:nvPr>
        </p:nvSpPr>
        <p:spPr>
          <a:xfrm>
            <a:off x="0" y="198598"/>
            <a:ext cx="12192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Helvetica" panose="020B0604020202020204" pitchFamily="34" charset="0"/>
                <a:ea typeface="Cambria Math" panose="02040503050406030204" pitchFamily="18" charset="0"/>
                <a:cs typeface="Helvetica" panose="020B0604020202020204" pitchFamily="34" charset="0"/>
              </a:rPr>
              <a:t>NIH Approaches to Inclusive Excellence </a:t>
            </a:r>
          </a:p>
        </p:txBody>
      </p:sp>
      <p:sp>
        <p:nvSpPr>
          <p:cNvPr id="12" name="Rectangle 11">
            <a:extLst>
              <a:ext uri="{FF2B5EF4-FFF2-40B4-BE49-F238E27FC236}">
                <a16:creationId xmlns:a16="http://schemas.microsoft.com/office/drawing/2014/main" id="{79FAFD15-15B4-4CE3-BF4D-6DC5F8CCDF3D}"/>
              </a:ext>
            </a:extLst>
          </p:cNvPr>
          <p:cNvSpPr/>
          <p:nvPr/>
        </p:nvSpPr>
        <p:spPr>
          <a:xfrm>
            <a:off x="0" y="6594350"/>
            <a:ext cx="12192000" cy="2636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Helvetica" panose="020B0604020202020204" pitchFamily="34" charset="0"/>
                <a:ea typeface="Cambria Math" panose="02040503050406030204" pitchFamily="18" charset="0"/>
                <a:cs typeface="Helvetica" panose="020B0604020202020204" pitchFamily="34" charset="0"/>
              </a:rPr>
              <a:t>diversity.nih.gov</a:t>
            </a:r>
          </a:p>
        </p:txBody>
      </p:sp>
      <p:sp>
        <p:nvSpPr>
          <p:cNvPr id="19" name="Rectangle 18">
            <a:extLst>
              <a:ext uri="{FF2B5EF4-FFF2-40B4-BE49-F238E27FC236}">
                <a16:creationId xmlns:a16="http://schemas.microsoft.com/office/drawing/2014/main" id="{57109EF3-10F1-4ECF-B453-A4285C22D989}"/>
              </a:ext>
              <a:ext uri="{C183D7F6-B498-43B3-948B-1728B52AA6E4}">
                <adec:decorative xmlns:adec="http://schemas.microsoft.com/office/drawing/2017/decorative" val="1"/>
              </a:ext>
            </a:extLst>
          </p:cNvPr>
          <p:cNvSpPr/>
          <p:nvPr/>
        </p:nvSpPr>
        <p:spPr>
          <a:xfrm>
            <a:off x="5619750" y="992693"/>
            <a:ext cx="6096000" cy="64633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										</a:t>
            </a:r>
          </a:p>
        </p:txBody>
      </p:sp>
      <p:sp>
        <p:nvSpPr>
          <p:cNvPr id="14" name="Slide Number Placeholder 2">
            <a:extLst>
              <a:ext uri="{FF2B5EF4-FFF2-40B4-BE49-F238E27FC236}">
                <a16:creationId xmlns:a16="http://schemas.microsoft.com/office/drawing/2014/main" id="{E4C52954-4C8B-496B-9BAC-B79722FC2A7C}"/>
              </a:ext>
            </a:extLst>
          </p:cNvPr>
          <p:cNvSpPr txBox="1">
            <a:spLocks/>
          </p:cNvSpPr>
          <p:nvPr/>
        </p:nvSpPr>
        <p:spPr>
          <a:xfrm>
            <a:off x="9333412" y="654361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81E262-CF75-46B2-9815-412736029DF1}"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Science of Diversity website landing page">
            <a:hlinkClick r:id="rId3"/>
            <a:extLst>
              <a:ext uri="{FF2B5EF4-FFF2-40B4-BE49-F238E27FC236}">
                <a16:creationId xmlns:a16="http://schemas.microsoft.com/office/drawing/2014/main" id="{4AD34A88-0ADF-4D1E-9540-3294CC7BB4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571" y="1211399"/>
            <a:ext cx="7422857" cy="4693161"/>
          </a:xfrm>
          <a:prstGeom prst="rect">
            <a:avLst/>
          </a:prstGeom>
        </p:spPr>
      </p:pic>
    </p:spTree>
    <p:extLst>
      <p:ext uri="{BB962C8B-B14F-4D97-AF65-F5344CB8AC3E}">
        <p14:creationId xmlns:p14="http://schemas.microsoft.com/office/powerpoint/2010/main" val="89949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CNEtq9wn"/>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SWD">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F47AB6-7B7C-4BC7-9C69-F08A0E7F6C90}"/>
</file>

<file path=customXml/itemProps2.xml><?xml version="1.0" encoding="utf-8"?>
<ds:datastoreItem xmlns:ds="http://schemas.openxmlformats.org/officeDocument/2006/customXml" ds:itemID="{24D8A416-8412-438B-82AE-1E8223251695}"/>
</file>

<file path=customXml/itemProps3.xml><?xml version="1.0" encoding="utf-8"?>
<ds:datastoreItem xmlns:ds="http://schemas.openxmlformats.org/officeDocument/2006/customXml" ds:itemID="{03FB57A3-51CD-49E9-91FC-4A24D9FCDB45}"/>
</file>

<file path=docProps/app.xml><?xml version="1.0" encoding="utf-8"?>
<Properties xmlns="http://schemas.openxmlformats.org/officeDocument/2006/extended-properties" xmlns:vt="http://schemas.openxmlformats.org/officeDocument/2006/docPropsVTypes">
  <TotalTime>4775</TotalTime>
  <Words>2875</Words>
  <Application>Microsoft Office PowerPoint</Application>
  <PresentationFormat>Widescreen</PresentationFormat>
  <Paragraphs>415</Paragraphs>
  <Slides>40</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40</vt:i4>
      </vt:variant>
    </vt:vector>
  </HeadingPairs>
  <TitlesOfParts>
    <vt:vector size="52" baseType="lpstr">
      <vt:lpstr>Microsoft YaHei</vt:lpstr>
      <vt:lpstr>Arial</vt:lpstr>
      <vt:lpstr>Calibri</vt:lpstr>
      <vt:lpstr>Calibri Light</vt:lpstr>
      <vt:lpstr>Courier New</vt:lpstr>
      <vt:lpstr>Franklin Gothic Book</vt:lpstr>
      <vt:lpstr>Gill Sans Light</vt:lpstr>
      <vt:lpstr>Helvetica</vt:lpstr>
      <vt:lpstr>Office Theme</vt:lpstr>
      <vt:lpstr>Default</vt:lpstr>
      <vt:lpstr>1_Office Theme</vt:lpstr>
      <vt:lpstr>2_Office Theme</vt:lpstr>
      <vt:lpstr>Scientific Workforce Diversity in Extramural Research</vt:lpstr>
      <vt:lpstr>Your Guides</vt:lpstr>
      <vt:lpstr>Scientific Workforce Diversity - Guidance</vt:lpstr>
      <vt:lpstr>Scientific Workforce Diversity - Guidance</vt:lpstr>
      <vt:lpstr>Why Diversity Matters: Capitalizing on the Opportunity</vt:lpstr>
      <vt:lpstr>Chief Officer for Scientific Workforce Diversity (COSWD)</vt:lpstr>
      <vt:lpstr>Diminishing Representation for Women and URG Scientists</vt:lpstr>
      <vt:lpstr>NIH Approaches to Inclusive Excellence </vt:lpstr>
      <vt:lpstr>NIH Approaches to Inclusive Excellence </vt:lpstr>
      <vt:lpstr>NIH 101:  A Brief Primer (Who’s On 1st ?)</vt:lpstr>
      <vt:lpstr>Presentation Overview</vt:lpstr>
      <vt:lpstr>NIH is composed of 27 Institutes and Centers (ICs)</vt:lpstr>
      <vt:lpstr>    The National Institutes of Health </vt:lpstr>
      <vt:lpstr>Typical NIH IC Organizational Structure</vt:lpstr>
      <vt:lpstr>Interacting with NIH:  Extramural Investigators/Trainees</vt:lpstr>
      <vt:lpstr>Identifying the Appropriate IC and Program Officer</vt:lpstr>
      <vt:lpstr>Contacting a Program Officer – General Guidelines</vt:lpstr>
      <vt:lpstr>Getting Engaged: Strategies to Support Your Research Training</vt:lpstr>
      <vt:lpstr>Utilize a Systemic Approach </vt:lpstr>
      <vt:lpstr>Research Training Website</vt:lpstr>
      <vt:lpstr>Research Supplements to Promote Diversity</vt:lpstr>
      <vt:lpstr>Pursuing Your Own Funding</vt:lpstr>
      <vt:lpstr>NIH-Supported Training at Institutions </vt:lpstr>
      <vt:lpstr>NIH-Supported Career Development and Networking Opportunities</vt:lpstr>
      <vt:lpstr>Finding an R25 Well-Suited for Your Needs</vt:lpstr>
      <vt:lpstr>Finding an R25 Well-Suited for Your Needs</vt:lpstr>
      <vt:lpstr>Using Social Networks for Support and Guidance </vt:lpstr>
      <vt:lpstr>Using Social Networks for Support and Guidance </vt:lpstr>
      <vt:lpstr>Career Stage Transitions</vt:lpstr>
      <vt:lpstr>MOSAIC Program to Promote Faculty Diversity</vt:lpstr>
      <vt:lpstr>Maximizing Opportunities for Scientific and Academic Independent Careers (MOSAIC) </vt:lpstr>
      <vt:lpstr>Maximizing Opportunities for Scientific and Academic Independent Careers (MOSAIC) </vt:lpstr>
      <vt:lpstr>Maximizing Opportunities for Scientific and Academic Independent Careers (MOSAIC) </vt:lpstr>
      <vt:lpstr>2021 NIH MOSAIC Scholars</vt:lpstr>
      <vt:lpstr>Early-Stage Investigator (ESI)</vt:lpstr>
      <vt:lpstr>NIGMS MIRA (R35)</vt:lpstr>
      <vt:lpstr>Stephen I. Katz Early Stage Investigator Research Project Grant (R01)</vt:lpstr>
      <vt:lpstr>NIH Loan Repayment Program</vt:lpstr>
      <vt:lpstr>Extramural LRP Subcategories For individuals conducting research at non-profit institutions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Workforce Diversity in Extramural Research</dc:title>
  <dc:creator>Kathy Chen</dc:creator>
  <cp:lastModifiedBy>Cummins, Sheri (NIH/OD) [E]</cp:lastModifiedBy>
  <cp:revision>258</cp:revision>
  <cp:lastPrinted>2017-08-14T17:36:38Z</cp:lastPrinted>
  <dcterms:created xsi:type="dcterms:W3CDTF">2017-08-03T14:21:46Z</dcterms:created>
  <dcterms:modified xsi:type="dcterms:W3CDTF">2021-10-29T11:38:41Z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y fmtid="{D5CDD505-2E9C-101B-9397-08002B2CF9AE}" pid="3" name="ArticulateGUID">
    <vt:lpwstr>AF3C8B30-9140-4A67-A07D-2CF141DD1E2C</vt:lpwstr>
  </property>
  <property fmtid="{D5CDD505-2E9C-101B-9397-08002B2CF9AE}" pid="4" name="ArticulatePath">
    <vt:lpwstr>https://rippleeffect.sharepoint.com/projects/active/OER/CTComms/2_SlideDeck/Clinical%20Trials%20Changes%20-%20full%20length</vt:lpwstr>
  </property>
</Properties>
</file>