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426" r:id="rId4"/>
    <p:sldMasterId id="2147485582" r:id="rId5"/>
  </p:sldMasterIdLst>
  <p:notesMasterIdLst>
    <p:notesMasterId r:id="rId14"/>
  </p:notesMasterIdLst>
  <p:handoutMasterIdLst>
    <p:handoutMasterId r:id="rId15"/>
  </p:handoutMasterIdLst>
  <p:sldIdLst>
    <p:sldId id="1305" r:id="rId6"/>
    <p:sldId id="1337" r:id="rId7"/>
    <p:sldId id="1326" r:id="rId8"/>
    <p:sldId id="1336" r:id="rId9"/>
    <p:sldId id="1338" r:id="rId10"/>
    <p:sldId id="1339" r:id="rId11"/>
    <p:sldId id="1340" r:id="rId12"/>
    <p:sldId id="1341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CCECFF"/>
    <a:srgbClr val="66FFFF"/>
    <a:srgbClr val="66CCFF"/>
    <a:srgbClr val="66FF66"/>
    <a:srgbClr val="66FF33"/>
    <a:srgbClr val="0033CC"/>
    <a:srgbClr val="008000"/>
    <a:srgbClr val="5F5F5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3792" autoAdjust="0"/>
  </p:normalViewPr>
  <p:slideViewPr>
    <p:cSldViewPr>
      <p:cViewPr varScale="1">
        <p:scale>
          <a:sx n="80" d="100"/>
          <a:sy n="80" d="100"/>
        </p:scale>
        <p:origin x="120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328"/>
    </p:cViewPr>
  </p:sorterViewPr>
  <p:notesViewPr>
    <p:cSldViewPr>
      <p:cViewPr varScale="1">
        <p:scale>
          <a:sx n="76" d="100"/>
          <a:sy n="76" d="100"/>
        </p:scale>
        <p:origin x="-2076" y="-9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A0CA0F-8077-461E-AFED-3C63B2CB1680}" type="doc">
      <dgm:prSet loTypeId="urn:microsoft.com/office/officeart/2005/8/layout/matrix3" loCatId="matrix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3E29606-2F34-4CED-BBB9-A2B2641D753A}">
      <dgm:prSet phldrT="[Text]"/>
      <dgm:spPr/>
      <dgm:t>
        <a:bodyPr/>
        <a:lstStyle/>
        <a:p>
          <a:r>
            <a:rPr lang="en-US" dirty="0"/>
            <a:t>NIH</a:t>
          </a:r>
        </a:p>
      </dgm:t>
    </dgm:pt>
    <dgm:pt modelId="{8C8F8764-4440-487C-9F15-D5C79B5FDB9B}" type="parTrans" cxnId="{5C9E7CB9-5B41-4A2A-8E14-0C6D1D971227}">
      <dgm:prSet/>
      <dgm:spPr/>
      <dgm:t>
        <a:bodyPr/>
        <a:lstStyle/>
        <a:p>
          <a:endParaRPr lang="en-US"/>
        </a:p>
      </dgm:t>
    </dgm:pt>
    <dgm:pt modelId="{F525636C-569E-4BEE-ACFE-C6AB8260247D}" type="sibTrans" cxnId="{5C9E7CB9-5B41-4A2A-8E14-0C6D1D971227}">
      <dgm:prSet/>
      <dgm:spPr/>
      <dgm:t>
        <a:bodyPr/>
        <a:lstStyle/>
        <a:p>
          <a:endParaRPr lang="en-US"/>
        </a:p>
      </dgm:t>
    </dgm:pt>
    <dgm:pt modelId="{D0CCAC4D-3487-4180-BE6B-C1EC8479EDC5}">
      <dgm:prSet phldrT="[Text]"/>
      <dgm:spPr/>
      <dgm:t>
        <a:bodyPr/>
        <a:lstStyle/>
        <a:p>
          <a:r>
            <a:rPr lang="en-US" dirty="0"/>
            <a:t>Investigator</a:t>
          </a:r>
        </a:p>
      </dgm:t>
    </dgm:pt>
    <dgm:pt modelId="{62A55444-D0D4-40EF-8476-5C42262416C3}" type="parTrans" cxnId="{A9469A48-3EA2-4564-88C3-8EA6885D51E9}">
      <dgm:prSet/>
      <dgm:spPr/>
      <dgm:t>
        <a:bodyPr/>
        <a:lstStyle/>
        <a:p>
          <a:endParaRPr lang="en-US"/>
        </a:p>
      </dgm:t>
    </dgm:pt>
    <dgm:pt modelId="{C780D07F-D85E-4D48-BF1B-415190AB971E}" type="sibTrans" cxnId="{A9469A48-3EA2-4564-88C3-8EA6885D51E9}">
      <dgm:prSet/>
      <dgm:spPr/>
      <dgm:t>
        <a:bodyPr/>
        <a:lstStyle/>
        <a:p>
          <a:endParaRPr lang="en-US"/>
        </a:p>
      </dgm:t>
    </dgm:pt>
    <dgm:pt modelId="{CDAE8DE6-ECAD-42F6-83A3-780678C3D05F}">
      <dgm:prSet phldrT="[Text]"/>
      <dgm:spPr/>
      <dgm:t>
        <a:bodyPr/>
        <a:lstStyle/>
        <a:p>
          <a:r>
            <a:rPr lang="en-US" dirty="0"/>
            <a:t>Reviewer</a:t>
          </a:r>
        </a:p>
      </dgm:t>
    </dgm:pt>
    <dgm:pt modelId="{981E59C9-D321-45A5-9312-6393787B7724}" type="parTrans" cxnId="{2A228406-2E91-4FB1-AD50-CE2E7BF31207}">
      <dgm:prSet/>
      <dgm:spPr/>
      <dgm:t>
        <a:bodyPr/>
        <a:lstStyle/>
        <a:p>
          <a:endParaRPr lang="en-US"/>
        </a:p>
      </dgm:t>
    </dgm:pt>
    <dgm:pt modelId="{4A91E702-3D44-46EF-A2C1-7A7F1CC6F013}" type="sibTrans" cxnId="{2A228406-2E91-4FB1-AD50-CE2E7BF31207}">
      <dgm:prSet/>
      <dgm:spPr/>
      <dgm:t>
        <a:bodyPr/>
        <a:lstStyle/>
        <a:p>
          <a:endParaRPr lang="en-US"/>
        </a:p>
      </dgm:t>
    </dgm:pt>
    <dgm:pt modelId="{40EA3CC1-37FD-49BA-8D7F-D12D45E132AF}">
      <dgm:prSet phldrT="[Text]"/>
      <dgm:spPr/>
      <dgm:t>
        <a:bodyPr/>
        <a:lstStyle/>
        <a:p>
          <a:r>
            <a:rPr lang="en-US" dirty="0"/>
            <a:t>Institution</a:t>
          </a:r>
        </a:p>
      </dgm:t>
    </dgm:pt>
    <dgm:pt modelId="{5DCDBD6C-FD43-4E7C-A517-4F4AA43B66B7}" type="parTrans" cxnId="{4B724B77-4000-4995-8D9D-77FCCA90A093}">
      <dgm:prSet/>
      <dgm:spPr/>
      <dgm:t>
        <a:bodyPr/>
        <a:lstStyle/>
        <a:p>
          <a:endParaRPr lang="en-US"/>
        </a:p>
      </dgm:t>
    </dgm:pt>
    <dgm:pt modelId="{336F693C-4482-4B54-B1E6-2BF32C13BEB2}" type="sibTrans" cxnId="{4B724B77-4000-4995-8D9D-77FCCA90A093}">
      <dgm:prSet/>
      <dgm:spPr/>
      <dgm:t>
        <a:bodyPr/>
        <a:lstStyle/>
        <a:p>
          <a:endParaRPr lang="en-US"/>
        </a:p>
      </dgm:t>
    </dgm:pt>
    <dgm:pt modelId="{34FF802D-A827-4F7B-8139-BC6C2AC6AAFF}" type="pres">
      <dgm:prSet presAssocID="{49A0CA0F-8077-461E-AFED-3C63B2CB1680}" presName="matrix" presStyleCnt="0">
        <dgm:presLayoutVars>
          <dgm:chMax val="1"/>
          <dgm:dir/>
          <dgm:resizeHandles val="exact"/>
        </dgm:presLayoutVars>
      </dgm:prSet>
      <dgm:spPr/>
    </dgm:pt>
    <dgm:pt modelId="{E0144446-9042-4D78-A63C-3C8DB5A3B89B}" type="pres">
      <dgm:prSet presAssocID="{49A0CA0F-8077-461E-AFED-3C63B2CB1680}" presName="diamond" presStyleLbl="bgShp" presStyleIdx="0" presStyleCnt="1"/>
      <dgm:spPr/>
    </dgm:pt>
    <dgm:pt modelId="{8E3E8820-D56D-4997-857E-FB1CF1051D1E}" type="pres">
      <dgm:prSet presAssocID="{49A0CA0F-8077-461E-AFED-3C63B2CB1680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BAB01AA-2537-43C0-9C2C-E9F227479905}" type="pres">
      <dgm:prSet presAssocID="{49A0CA0F-8077-461E-AFED-3C63B2CB1680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8EFBED-3767-43A2-967D-76C7D766EB27}" type="pres">
      <dgm:prSet presAssocID="{49A0CA0F-8077-461E-AFED-3C63B2CB1680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B58694C-9DA6-4DBA-851A-B927DED25557}" type="pres">
      <dgm:prSet presAssocID="{49A0CA0F-8077-461E-AFED-3C63B2CB1680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A228406-2E91-4FB1-AD50-CE2E7BF31207}" srcId="{49A0CA0F-8077-461E-AFED-3C63B2CB1680}" destId="{CDAE8DE6-ECAD-42F6-83A3-780678C3D05F}" srcOrd="2" destOrd="0" parTransId="{981E59C9-D321-45A5-9312-6393787B7724}" sibTransId="{4A91E702-3D44-46EF-A2C1-7A7F1CC6F013}"/>
    <dgm:cxn modelId="{B64E6A1E-C688-40B1-A29A-3BAA58DAAE3F}" type="presOf" srcId="{13E29606-2F34-4CED-BBB9-A2B2641D753A}" destId="{8E3E8820-D56D-4997-857E-FB1CF1051D1E}" srcOrd="0" destOrd="0" presId="urn:microsoft.com/office/officeart/2005/8/layout/matrix3"/>
    <dgm:cxn modelId="{A9469A48-3EA2-4564-88C3-8EA6885D51E9}" srcId="{49A0CA0F-8077-461E-AFED-3C63B2CB1680}" destId="{D0CCAC4D-3487-4180-BE6B-C1EC8479EDC5}" srcOrd="1" destOrd="0" parTransId="{62A55444-D0D4-40EF-8476-5C42262416C3}" sibTransId="{C780D07F-D85E-4D48-BF1B-415190AB971E}"/>
    <dgm:cxn modelId="{4B724B77-4000-4995-8D9D-77FCCA90A093}" srcId="{49A0CA0F-8077-461E-AFED-3C63B2CB1680}" destId="{40EA3CC1-37FD-49BA-8D7F-D12D45E132AF}" srcOrd="3" destOrd="0" parTransId="{5DCDBD6C-FD43-4E7C-A517-4F4AA43B66B7}" sibTransId="{336F693C-4482-4B54-B1E6-2BF32C13BEB2}"/>
    <dgm:cxn modelId="{79FDBF57-0435-47C3-A7ED-728C4F380512}" type="presOf" srcId="{CDAE8DE6-ECAD-42F6-83A3-780678C3D05F}" destId="{E68EFBED-3767-43A2-967D-76C7D766EB27}" srcOrd="0" destOrd="0" presId="urn:microsoft.com/office/officeart/2005/8/layout/matrix3"/>
    <dgm:cxn modelId="{E16F0195-C525-4832-8486-9FE66A37FD97}" type="presOf" srcId="{49A0CA0F-8077-461E-AFED-3C63B2CB1680}" destId="{34FF802D-A827-4F7B-8139-BC6C2AC6AAFF}" srcOrd="0" destOrd="0" presId="urn:microsoft.com/office/officeart/2005/8/layout/matrix3"/>
    <dgm:cxn modelId="{5C9E7CB9-5B41-4A2A-8E14-0C6D1D971227}" srcId="{49A0CA0F-8077-461E-AFED-3C63B2CB1680}" destId="{13E29606-2F34-4CED-BBB9-A2B2641D753A}" srcOrd="0" destOrd="0" parTransId="{8C8F8764-4440-487C-9F15-D5C79B5FDB9B}" sibTransId="{F525636C-569E-4BEE-ACFE-C6AB8260247D}"/>
    <dgm:cxn modelId="{D6913EFC-EB13-4ED9-9888-4B5EF0EBBCA9}" type="presOf" srcId="{D0CCAC4D-3487-4180-BE6B-C1EC8479EDC5}" destId="{9BAB01AA-2537-43C0-9C2C-E9F227479905}" srcOrd="0" destOrd="0" presId="urn:microsoft.com/office/officeart/2005/8/layout/matrix3"/>
    <dgm:cxn modelId="{1515B7FC-33A1-4B12-9250-3060A6F07FA3}" type="presOf" srcId="{40EA3CC1-37FD-49BA-8D7F-D12D45E132AF}" destId="{9B58694C-9DA6-4DBA-851A-B927DED25557}" srcOrd="0" destOrd="0" presId="urn:microsoft.com/office/officeart/2005/8/layout/matrix3"/>
    <dgm:cxn modelId="{2E51A354-7BD1-453B-B0EF-273899311F8F}" type="presParOf" srcId="{34FF802D-A827-4F7B-8139-BC6C2AC6AAFF}" destId="{E0144446-9042-4D78-A63C-3C8DB5A3B89B}" srcOrd="0" destOrd="0" presId="urn:microsoft.com/office/officeart/2005/8/layout/matrix3"/>
    <dgm:cxn modelId="{465292A7-DFBA-4EFD-9A6A-CA7C384AE970}" type="presParOf" srcId="{34FF802D-A827-4F7B-8139-BC6C2AC6AAFF}" destId="{8E3E8820-D56D-4997-857E-FB1CF1051D1E}" srcOrd="1" destOrd="0" presId="urn:microsoft.com/office/officeart/2005/8/layout/matrix3"/>
    <dgm:cxn modelId="{17430F08-AC27-4FF2-BE28-C3635177D6EB}" type="presParOf" srcId="{34FF802D-A827-4F7B-8139-BC6C2AC6AAFF}" destId="{9BAB01AA-2537-43C0-9C2C-E9F227479905}" srcOrd="2" destOrd="0" presId="urn:microsoft.com/office/officeart/2005/8/layout/matrix3"/>
    <dgm:cxn modelId="{AE6D5548-7C32-4BC7-B7CC-B04F78EBF0A7}" type="presParOf" srcId="{34FF802D-A827-4F7B-8139-BC6C2AC6AAFF}" destId="{E68EFBED-3767-43A2-967D-76C7D766EB27}" srcOrd="3" destOrd="0" presId="urn:microsoft.com/office/officeart/2005/8/layout/matrix3"/>
    <dgm:cxn modelId="{B48273DA-89EB-4195-9C2E-D6963231F56A}" type="presParOf" srcId="{34FF802D-A827-4F7B-8139-BC6C2AC6AAFF}" destId="{9B58694C-9DA6-4DBA-851A-B927DED2555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144446-9042-4D78-A63C-3C8DB5A3B89B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E8820-D56D-4997-857E-FB1CF1051D1E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NIH</a:t>
          </a:r>
        </a:p>
      </dsp:txBody>
      <dsp:txXfrm>
        <a:off x="1972601" y="617935"/>
        <a:ext cx="1906956" cy="1906956"/>
      </dsp:txXfrm>
    </dsp:sp>
    <dsp:sp modelId="{9BAB01AA-2537-43C0-9C2C-E9F227479905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Investigator</a:t>
          </a:r>
        </a:p>
      </dsp:txBody>
      <dsp:txXfrm>
        <a:off x="4248442" y="617935"/>
        <a:ext cx="1906956" cy="1906956"/>
      </dsp:txXfrm>
    </dsp:sp>
    <dsp:sp modelId="{E68EFBED-3767-43A2-967D-76C7D766EB27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Reviewer</a:t>
          </a:r>
        </a:p>
      </dsp:txBody>
      <dsp:txXfrm>
        <a:off x="1972601" y="2893775"/>
        <a:ext cx="1906956" cy="1906956"/>
      </dsp:txXfrm>
    </dsp:sp>
    <dsp:sp modelId="{9B58694C-9DA6-4DBA-851A-B927DED25557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Institution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4FFFEF2C-A1AB-4CBC-8C6D-D06F75FB72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53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defTabSz="931812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62" tIns="46582" rIns="93162" bIns="46582" numCol="1" anchor="b" anchorCtr="0" compatLnSpc="1">
            <a:prstTxWarp prst="textNoShape">
              <a:avLst/>
            </a:prstTxWarp>
          </a:bodyPr>
          <a:lstStyle>
            <a:lvl1pPr algn="r" defTabSz="931812">
              <a:defRPr sz="1200"/>
            </a:lvl1pPr>
          </a:lstStyle>
          <a:p>
            <a:pPr>
              <a:defRPr/>
            </a:pPr>
            <a:fld id="{6DB84531-532E-4955-9D8E-510EA9476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57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046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7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5400" y="2286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344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514600"/>
            <a:ext cx="12192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48000"/>
            <a:ext cx="12192000" cy="1295400"/>
          </a:xfrm>
        </p:spPr>
        <p:txBody>
          <a:bodyPr anchor="b">
            <a:noAutofit/>
          </a:bodyPr>
          <a:lstStyle>
            <a:lvl1pPr algn="ctr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3200" y="5257800"/>
            <a:ext cx="103632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People and Plac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-152400"/>
            <a:ext cx="12192000" cy="2811203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648200"/>
            <a:ext cx="12166600" cy="457200"/>
          </a:xfrm>
        </p:spPr>
        <p:txBody>
          <a:bodyPr/>
          <a:lstStyle>
            <a:lvl1pPr marL="109537" indent="0" algn="ctr">
              <a:buNone/>
              <a:defRPr sz="200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20230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30D10-542A-447B-87CA-BD3ADA618F6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2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00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44F9A-9CE8-4653-A3D7-6121B0D6C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14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253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60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9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627A0-52BE-49C3-90CB-787EE86076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170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73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43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26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056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400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38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DESIGN SAMPLE DEC 1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1CDBCC-57D6-4AF4-91B3-EB8BA511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6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44F9A-9CE8-4653-A3D7-6121B0D6C7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7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515FC-D72B-4CAF-A499-034D60B6BD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55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5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E8EE1-BCC5-4FFC-9D02-CA3B48317A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0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76949-AF80-435D-9E97-14B6AAF2E0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7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09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3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top_header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7001"/>
            <a:ext cx="1141306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28601"/>
            <a:ext cx="10160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New investigator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363200" y="6553201"/>
            <a:ext cx="18288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35467" y="101601"/>
            <a:ext cx="11921067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" name="Picture 2" descr="NIH_OER_Master_Logo_2Color.eps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172200"/>
            <a:ext cx="2201333" cy="2817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28" r:id="rId2"/>
    <p:sldLayoutId id="2147485429" r:id="rId3"/>
    <p:sldLayoutId id="2147485430" r:id="rId4"/>
    <p:sldLayoutId id="2147485431" r:id="rId5"/>
    <p:sldLayoutId id="2147485432" r:id="rId6"/>
    <p:sldLayoutId id="2147485433" r:id="rId7"/>
    <p:sldLayoutId id="2147485434" r:id="rId8"/>
    <p:sldLayoutId id="2147485435" r:id="rId9"/>
    <p:sldLayoutId id="2147485436" r:id="rId10"/>
    <p:sldLayoutId id="2147485437" r:id="rId11"/>
    <p:sldLayoutId id="2147485451" r:id="rId12"/>
    <p:sldLayoutId id="2147485450" r:id="rId13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F09152-4AE8-43EA-B2CC-655DE9FC6C9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0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83" r:id="rId1"/>
    <p:sldLayoutId id="2147485584" r:id="rId2"/>
    <p:sldLayoutId id="2147485585" r:id="rId3"/>
    <p:sldLayoutId id="2147485586" r:id="rId4"/>
    <p:sldLayoutId id="2147485587" r:id="rId5"/>
    <p:sldLayoutId id="2147485588" r:id="rId6"/>
    <p:sldLayoutId id="2147485589" r:id="rId7"/>
    <p:sldLayoutId id="2147485590" r:id="rId8"/>
    <p:sldLayoutId id="2147485591" r:id="rId9"/>
    <p:sldLayoutId id="2147485592" r:id="rId10"/>
    <p:sldLayoutId id="2147485593" r:id="rId11"/>
    <p:sldLayoutId id="21474855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07EC-9226-4A69-8A31-5B377C4A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799" y="969502"/>
            <a:ext cx="7391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Review Integrity: </a:t>
            </a:r>
            <a:br>
              <a:rPr lang="en-US" sz="4000" b="1" dirty="0"/>
            </a:br>
            <a:r>
              <a:rPr lang="en-US" sz="4000" b="1" dirty="0"/>
              <a:t>Mistakes You Don’t Want to Make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FAE16-C0ED-43A6-BA9C-966E3C07FA36}"/>
              </a:ext>
            </a:extLst>
          </p:cNvPr>
          <p:cNvSpPr txBox="1"/>
          <p:nvPr/>
        </p:nvSpPr>
        <p:spPr>
          <a:xfrm>
            <a:off x="3200559" y="2616172"/>
            <a:ext cx="3483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+mn-lt"/>
              </a:rPr>
              <a:t>NIH Virtual Seminar</a:t>
            </a:r>
          </a:p>
          <a:p>
            <a:pPr algn="ctr"/>
            <a:r>
              <a:rPr lang="en-US" sz="3200" dirty="0">
                <a:latin typeface="+mn-lt"/>
              </a:rPr>
              <a:t>November 4,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9E99E-550C-4DE4-92D0-EDAC4EEAEF20}"/>
              </a:ext>
            </a:extLst>
          </p:cNvPr>
          <p:cNvSpPr txBox="1"/>
          <p:nvPr/>
        </p:nvSpPr>
        <p:spPr>
          <a:xfrm>
            <a:off x="3108359" y="3968460"/>
            <a:ext cx="40702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latin typeface="+mn-lt"/>
              </a:rPr>
              <a:t>Michael Lauer, M.D.</a:t>
            </a:r>
          </a:p>
          <a:p>
            <a:pPr algn="ctr"/>
            <a:r>
              <a:rPr lang="en-US" sz="2200" dirty="0">
                <a:latin typeface="+mn-lt"/>
              </a:rPr>
              <a:t>Sally Amero, Ph.D.</a:t>
            </a:r>
          </a:p>
          <a:p>
            <a:pPr algn="ctr"/>
            <a:r>
              <a:rPr lang="en-US" sz="2200" dirty="0">
                <a:latin typeface="+mn-lt"/>
              </a:rPr>
              <a:t>Megan Columbus</a:t>
            </a:r>
          </a:p>
          <a:p>
            <a:pPr algn="ctr"/>
            <a:r>
              <a:rPr lang="en-US" sz="2200" dirty="0">
                <a:latin typeface="+mn-lt"/>
              </a:rPr>
              <a:t>NIH Office of Extramural Research</a:t>
            </a:r>
          </a:p>
        </p:txBody>
      </p:sp>
      <p:pic>
        <p:nvPicPr>
          <p:cNvPr id="24" name="Picture 23" descr="Let's Look at NIH Peer Review&#10;&#10;Image of a laboratory worker">
            <a:extLst>
              <a:ext uri="{FF2B5EF4-FFF2-40B4-BE49-F238E27FC236}">
                <a16:creationId xmlns:a16="http://schemas.microsoft.com/office/drawing/2014/main" id="{B0D6440C-5C5F-4EF6-8E6D-5424592F3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0" y="293707"/>
            <a:ext cx="1917792" cy="1371600"/>
          </a:xfrm>
          <a:prstGeom prst="rect">
            <a:avLst/>
          </a:prstGeom>
        </p:spPr>
      </p:pic>
      <p:pic>
        <p:nvPicPr>
          <p:cNvPr id="12" name="Picture 11" descr="Let's Look at NIH Peer Review&#10;&#10;Image of an infant undergoing a medical procedure">
            <a:extLst>
              <a:ext uri="{FF2B5EF4-FFF2-40B4-BE49-F238E27FC236}">
                <a16:creationId xmlns:a16="http://schemas.microsoft.com/office/drawing/2014/main" id="{38C86377-82D5-4705-B7C3-6721B0AE0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558" y="1701267"/>
            <a:ext cx="1905448" cy="1503336"/>
          </a:xfrm>
          <a:prstGeom prst="rect">
            <a:avLst/>
          </a:prstGeom>
        </p:spPr>
      </p:pic>
      <p:pic>
        <p:nvPicPr>
          <p:cNvPr id="1028" name="Picture 4" descr="Let's Look at NIH Peer Review&#10;&#10;Image of laboratory mice">
            <a:extLst>
              <a:ext uri="{FF2B5EF4-FFF2-40B4-BE49-F238E27FC236}">
                <a16:creationId xmlns:a16="http://schemas.microsoft.com/office/drawing/2014/main" id="{D87ED10C-6A3E-432A-B2A5-44FB39F4D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416" y="3231816"/>
            <a:ext cx="1914010" cy="1594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Let's Look at NIH Peer Review&#10;&#10;Microscopic image of a cell">
            <a:extLst>
              <a:ext uri="{FF2B5EF4-FFF2-40B4-BE49-F238E27FC236}">
                <a16:creationId xmlns:a16="http://schemas.microsoft.com/office/drawing/2014/main" id="{2202C769-D839-4733-B3F1-A51EC1161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70" y="4867992"/>
            <a:ext cx="1917792" cy="13946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8DC540-5594-4831-B302-28BD9A49D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249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AA267-4FF6-4BCC-8250-FE1C8C20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734800" cy="838200"/>
          </a:xfrm>
        </p:spPr>
        <p:txBody>
          <a:bodyPr/>
          <a:lstStyle/>
          <a:p>
            <a:r>
              <a:rPr lang="en-US" dirty="0"/>
              <a:t>Review Integrity – A Shared Responsibility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3282CE-3AD1-4476-9100-2CB91DA31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8508B5-473A-4C16-9AF7-0EC3FA301AE9}"/>
              </a:ext>
            </a:extLst>
          </p:cNvPr>
          <p:cNvSpPr txBox="1"/>
          <p:nvPr/>
        </p:nvSpPr>
        <p:spPr>
          <a:xfrm>
            <a:off x="304800" y="1371600"/>
            <a:ext cx="8467254" cy="4070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76656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Compromised peer review opens the door to:</a:t>
            </a:r>
          </a:p>
          <a:p>
            <a:pPr marL="1133856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Inefficient expenditure of public funds</a:t>
            </a:r>
          </a:p>
          <a:p>
            <a:pPr marL="1133856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Potential harm to human subjects and/or</a:t>
            </a:r>
          </a:p>
          <a:p>
            <a:pPr marL="676656" lvl="2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+mn-lt"/>
              </a:rPr>
              <a:t>      vertebrate animals</a:t>
            </a:r>
          </a:p>
          <a:p>
            <a:pPr marL="1133856" lvl="2" indent="-4572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+mn-lt"/>
              </a:rPr>
              <a:t>Loss of public trust in biomedical research</a:t>
            </a:r>
          </a:p>
          <a:p>
            <a:pPr marL="676656" lvl="1" indent="-4572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Any violation of a core value is a </a:t>
            </a:r>
          </a:p>
          <a:p>
            <a:pPr marL="219456" lvl="1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latin typeface="+mn-lt"/>
              </a:rPr>
              <a:t>    breach of review integrity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A0DFA1-FB26-4604-BE15-0823AE1BB7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519073"/>
              </p:ext>
            </p:extLst>
          </p:nvPr>
        </p:nvGraphicFramePr>
        <p:xfrm>
          <a:off x="9067800" y="1295400"/>
          <a:ext cx="2601287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01287">
                  <a:extLst>
                    <a:ext uri="{9D8B030D-6E8A-4147-A177-3AD203B41FA5}">
                      <a16:colId xmlns:a16="http://schemas.microsoft.com/office/drawing/2014/main" val="2904434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Core Values of Peer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8859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Confidentiality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270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Expert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019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Fairness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64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Impartiality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555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Integrity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519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692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Transparency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779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Efficiency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664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2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55C63-E498-4DA2-92B9-7D10BDB7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467" y="399743"/>
            <a:ext cx="12192000" cy="838200"/>
          </a:xfrm>
        </p:spPr>
        <p:txBody>
          <a:bodyPr>
            <a:normAutofit/>
          </a:bodyPr>
          <a:lstStyle/>
          <a:p>
            <a:r>
              <a:rPr lang="en-US" sz="4000" dirty="0"/>
              <a:t>What’s Your Role in Review Integrity?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9251B-5EAD-4A94-B172-F6AE012C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0804"/>
            <a:ext cx="2743200" cy="365125"/>
          </a:xfrm>
        </p:spPr>
        <p:txBody>
          <a:bodyPr/>
          <a:lstStyle/>
          <a:p>
            <a:pPr>
              <a:defRPr/>
            </a:pPr>
            <a:fld id="{371CDBCC-57D6-4AF4-91B3-EB8BA5111C2A}" type="slidenum">
              <a:rPr lang="en-US" sz="1800" smtClean="0"/>
              <a:pPr>
                <a:defRPr/>
              </a:pPr>
              <a:t>3</a:t>
            </a:fld>
            <a:endParaRPr lang="en-US" sz="1800" dirty="0"/>
          </a:p>
        </p:txBody>
      </p:sp>
      <p:graphicFrame>
        <p:nvGraphicFramePr>
          <p:cNvPr id="6" name="Diagram 5" descr="Responsibility for review integrity is shared between NIH, Investigator, Reviewer, and Institution">
            <a:extLst>
              <a:ext uri="{FF2B5EF4-FFF2-40B4-BE49-F238E27FC236}">
                <a16:creationId xmlns:a16="http://schemas.microsoft.com/office/drawing/2014/main" id="{2A1B471B-B578-4EEF-9167-F4C6D1391D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80753"/>
              </p:ext>
            </p:extLst>
          </p:nvPr>
        </p:nvGraphicFramePr>
        <p:xfrm>
          <a:off x="2286000" y="110209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5646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1D2-B16A-4B59-A502-B1A95C7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57200"/>
            <a:ext cx="10668000" cy="838200"/>
          </a:xfrm>
        </p:spPr>
        <p:txBody>
          <a:bodyPr/>
          <a:lstStyle/>
          <a:p>
            <a:r>
              <a:rPr lang="en-US" dirty="0"/>
              <a:t>Mini Case-Study 1: The Seminar Trip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20FFF-E840-4275-AF5E-0227198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82406D-8777-45C9-84D1-29B03D49F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58034"/>
              </p:ext>
            </p:extLst>
          </p:nvPr>
        </p:nvGraphicFramePr>
        <p:xfrm>
          <a:off x="762000" y="1372920"/>
          <a:ext cx="10515600" cy="487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46952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8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0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A accepted invitation from graduate students in a prominent department to present a seminar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A is a member of study section XYZ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During the seminar trip, Dr. A is asked about specific applications reviewed in XYZ and their summary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A: Reviewer/Seminar Guest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Graduate Students/Postdocs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Department Faculty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87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1D2-B16A-4B59-A502-B1A95C7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38200"/>
          </a:xfrm>
        </p:spPr>
        <p:txBody>
          <a:bodyPr/>
          <a:lstStyle/>
          <a:p>
            <a:r>
              <a:rPr lang="en-US" dirty="0"/>
              <a:t>Mini Case-Study 2: The Newbie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20FFF-E840-4275-AF5E-0227198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82406D-8777-45C9-84D1-29B03D49F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547105"/>
              </p:ext>
            </p:extLst>
          </p:nvPr>
        </p:nvGraphicFramePr>
        <p:xfrm>
          <a:off x="990600" y="1372920"/>
          <a:ext cx="10287000" cy="487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846952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8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0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B just finished serving in peer review for the first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C, her Department Chair, tells Dr. B: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 “I know what you did on study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  section. We need to support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  one another.  An old friend of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  mine had an application 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  that meeting.”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B: New Reviewer/New Investigator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C: Dr. B’s Department Chair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Vice President for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NIH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1D2-B16A-4B59-A502-B1A95C7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38200"/>
          </a:xfrm>
        </p:spPr>
        <p:txBody>
          <a:bodyPr/>
          <a:lstStyle/>
          <a:p>
            <a:r>
              <a:rPr lang="en-US" dirty="0"/>
              <a:t>Mini Case-Study 3: The Stash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20FFF-E840-4275-AF5E-0227198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82406D-8777-45C9-84D1-29B03D49F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55994"/>
              </p:ext>
            </p:extLst>
          </p:nvPr>
        </p:nvGraphicFramePr>
        <p:xfrm>
          <a:off x="762000" y="1372920"/>
          <a:ext cx="10515600" cy="4876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46952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8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0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D left University for another position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In cleaning out his profile, University found NIH grant applications, critiques, and notes on their shared drive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The (former) Department Chair contacted NIH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Notes indicated “good ideas to consider”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D: Departed faculty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Department Chair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Vice President for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NIH staff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0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1D2-B16A-4B59-A502-B1A95C7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38200"/>
          </a:xfrm>
        </p:spPr>
        <p:txBody>
          <a:bodyPr/>
          <a:lstStyle/>
          <a:p>
            <a:r>
              <a:rPr lang="en-US" dirty="0"/>
              <a:t>Mini Case-Study 4: The Advisor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20FFF-E840-4275-AF5E-0227198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82406D-8777-45C9-84D1-29B03D49F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899292"/>
              </p:ext>
            </p:extLst>
          </p:nvPr>
        </p:nvGraphicFramePr>
        <p:xfrm>
          <a:off x="762000" y="1372920"/>
          <a:ext cx="10515600" cy="5303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46952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8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0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E is a New Investigator preparing her first R01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F is in another institution, former member of Dr. E’s dissertation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E asks Dr. F for help, who provides comments on first draft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F is a reviewer on the study section where Dr. E’s application is reviewed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E: New Investigator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F: Advisor/Reviewer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E’s Vice President for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F’s Vice President for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NIH staff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2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1D2-B16A-4B59-A502-B1A95C75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57200"/>
            <a:ext cx="10515600" cy="838200"/>
          </a:xfrm>
        </p:spPr>
        <p:txBody>
          <a:bodyPr/>
          <a:lstStyle/>
          <a:p>
            <a:r>
              <a:rPr lang="en-US" dirty="0"/>
              <a:t>Mini </a:t>
            </a:r>
            <a:r>
              <a:rPr lang="en-US"/>
              <a:t>Case-Study 5: </a:t>
            </a:r>
            <a:r>
              <a:rPr lang="en-US" dirty="0"/>
              <a:t>The Educator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820FFF-E840-4275-AF5E-0227198C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CDBCC-57D6-4AF4-91B3-EB8BA5111C2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A82406D-8777-45C9-84D1-29B03D49F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645980"/>
              </p:ext>
            </p:extLst>
          </p:nvPr>
        </p:nvGraphicFramePr>
        <p:xfrm>
          <a:off x="762000" y="1372920"/>
          <a:ext cx="10515600" cy="4450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84695269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68736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Scene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Characters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20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G reported to the NIH that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Dr. H circulated an application in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a departmental </a:t>
                      </a:r>
                      <a:r>
                        <a:rPr lang="en-US" sz="2800" dirty="0" err="1"/>
                        <a:t>grantwriting</a:t>
                      </a:r>
                      <a:endParaRPr lang="en-US" sz="280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800" dirty="0"/>
                        <a:t>   course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H had not requested permission from Dr. I, PI on the application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All three are in the same department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800" dirty="0"/>
                        <a:t>Dr. G: Postdoc 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H: Faculty member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Dr. I: Postdoc 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Vice President for Research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800" dirty="0"/>
                        <a:t>NIH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05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949003"/>
      </p:ext>
    </p:extLst>
  </p:cSld>
  <p:clrMapOvr>
    <a:masterClrMapping/>
  </p:clrMapOvr>
</p:sld>
</file>

<file path=ppt/theme/theme1.xml><?xml version="1.0" encoding="utf-8"?>
<a:theme xmlns:a="http://schemas.openxmlformats.org/drawingml/2006/main" name="OER PowerPoint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002DE325B4434C8407F2BB379023F4" ma:contentTypeVersion="13" ma:contentTypeDescription="Create a new document." ma:contentTypeScope="" ma:versionID="476e873166ae8478b0d17a674a725b4a">
  <xsd:schema xmlns:xsd="http://www.w3.org/2001/XMLSchema" xmlns:xs="http://www.w3.org/2001/XMLSchema" xmlns:p="http://schemas.microsoft.com/office/2006/metadata/properties" xmlns:ns2="64948b15-7def-430b-8648-1feb819ee410" xmlns:ns3="6bc68b66-932e-422c-b9b0-23fd53127af9" targetNamespace="http://schemas.microsoft.com/office/2006/metadata/properties" ma:root="true" ma:fieldsID="427813e36bbbb4baf921046a170b8e90" ns2:_="" ns3:_="">
    <xsd:import namespace="64948b15-7def-430b-8648-1feb819ee410"/>
    <xsd:import namespace="6bc68b66-932e-422c-b9b0-23fd53127af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948b15-7def-430b-8648-1feb819ee41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c68b66-932e-422c-b9b0-23fd53127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ED9886-8626-4258-9E3C-8AC46B353C9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4dec6e-ef8a-4098-9e68-5eb61f99d0f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2FAC11F-4B09-4284-958C-081128C65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353C1F-3295-4F92-8C3E-156E3EEAEE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22011</TotalTime>
  <Words>523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OER PowerPoint template</vt:lpstr>
      <vt:lpstr>Office Theme</vt:lpstr>
      <vt:lpstr>Review Integrity:  Mistakes You Don’t Want to Make</vt:lpstr>
      <vt:lpstr>Review Integrity – A Shared Responsibility</vt:lpstr>
      <vt:lpstr>What’s Your Role in Review Integrity?</vt:lpstr>
      <vt:lpstr>Mini Case-Study 1: The Seminar Trip</vt:lpstr>
      <vt:lpstr>Mini Case-Study 2: The Newbie</vt:lpstr>
      <vt:lpstr>Mini Case-Study 3: The Stash</vt:lpstr>
      <vt:lpstr>Mini Case-Study 4: The Advisor</vt:lpstr>
      <vt:lpstr>Mini Case-Study 5: The Educator</vt:lpstr>
    </vt:vector>
  </TitlesOfParts>
  <Company>NIH/OER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NIH Peer Review Process - NIH Regional Seminar May2018</dc:title>
  <dc:subject>OER PPT</dc:subject>
  <dc:creator>NIH/OER</dc:creator>
  <cp:keywords>NIH Peer Review</cp:keywords>
  <cp:lastModifiedBy>Cummins, Sheri (NIH/OD) [E]</cp:lastModifiedBy>
  <cp:revision>1050</cp:revision>
  <cp:lastPrinted>2018-08-14T20:06:18Z</cp:lastPrinted>
  <dcterms:created xsi:type="dcterms:W3CDTF">2006-12-01T15:20:27Z</dcterms:created>
  <dcterms:modified xsi:type="dcterms:W3CDTF">2021-10-22T16:11:04Z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0x0101005E002DE325B4434C8407F2BB379023F4</vt:lpwstr>
  </property>
</Properties>
</file>