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688" r:id="rId5"/>
    <p:sldMasterId id="2147483702" r:id="rId6"/>
  </p:sldMasterIdLst>
  <p:notesMasterIdLst>
    <p:notesMasterId r:id="rId29"/>
  </p:notesMasterIdLst>
  <p:sldIdLst>
    <p:sldId id="261" r:id="rId7"/>
    <p:sldId id="327" r:id="rId8"/>
    <p:sldId id="384" r:id="rId9"/>
    <p:sldId id="271" r:id="rId10"/>
    <p:sldId id="526" r:id="rId11"/>
    <p:sldId id="338" r:id="rId12"/>
    <p:sldId id="524" r:id="rId13"/>
    <p:sldId id="521" r:id="rId14"/>
    <p:sldId id="485" r:id="rId15"/>
    <p:sldId id="525" r:id="rId16"/>
    <p:sldId id="489" r:id="rId17"/>
    <p:sldId id="627" r:id="rId18"/>
    <p:sldId id="321" r:id="rId19"/>
    <p:sldId id="597" r:id="rId20"/>
    <p:sldId id="610" r:id="rId21"/>
    <p:sldId id="611" r:id="rId22"/>
    <p:sldId id="608" r:id="rId23"/>
    <p:sldId id="794" r:id="rId24"/>
    <p:sldId id="797" r:id="rId25"/>
    <p:sldId id="339" r:id="rId26"/>
    <p:sldId id="798" r:id="rId27"/>
    <p:sldId id="4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Monika (HHS/OASH) (CTR)" initials="TM((" lastIdx="4" clrIdx="0">
    <p:extLst>
      <p:ext uri="{19B8F6BF-5375-455C-9EA6-DF929625EA0E}">
        <p15:presenceInfo xmlns:p15="http://schemas.microsoft.com/office/powerpoint/2012/main" userId="S-1-5-21-1747495209-1248221918-2216747781-174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D78"/>
    <a:srgbClr val="31F757"/>
    <a:srgbClr val="CC99FF"/>
    <a:srgbClr val="00277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6B8EE-0417-46AF-9496-5125B734B1CF}" v="10" dt="2021-10-29T00:09:21.351"/>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mmins, Sheri (NIH/OD) [E]" userId="27ef1276-516b-499b-b919-42898e02f206" providerId="ADAL" clId="{27B6B8EE-0417-46AF-9496-5125B734B1CF}"/>
    <pc:docChg chg="custSel modSld">
      <pc:chgData name="Cummins, Sheri (NIH/OD) [E]" userId="27ef1276-516b-499b-b919-42898e02f206" providerId="ADAL" clId="{27B6B8EE-0417-46AF-9496-5125B734B1CF}" dt="2021-10-29T00:09:21.351" v="5" actId="368"/>
      <pc:docMkLst>
        <pc:docMk/>
      </pc:docMkLst>
      <pc:sldChg chg="modNotes">
        <pc:chgData name="Cummins, Sheri (NIH/OD) [E]" userId="27ef1276-516b-499b-b919-42898e02f206" providerId="ADAL" clId="{27B6B8EE-0417-46AF-9496-5125B734B1CF}" dt="2021-10-29T00:09:21.329" v="1" actId="368"/>
        <pc:sldMkLst>
          <pc:docMk/>
          <pc:sldMk cId="1999255391" sldId="261"/>
        </pc:sldMkLst>
      </pc:sldChg>
      <pc:sldChg chg="modNotes">
        <pc:chgData name="Cummins, Sheri (NIH/OD) [E]" userId="27ef1276-516b-499b-b919-42898e02f206" providerId="ADAL" clId="{27B6B8EE-0417-46AF-9496-5125B734B1CF}" dt="2021-10-29T00:09:21.335" v="3" actId="368"/>
        <pc:sldMkLst>
          <pc:docMk/>
          <pc:sldMk cId="2093009918" sldId="271"/>
        </pc:sldMkLst>
      </pc:sldChg>
      <pc:sldChg chg="modNotes">
        <pc:chgData name="Cummins, Sheri (NIH/OD) [E]" userId="27ef1276-516b-499b-b919-42898e02f206" providerId="ADAL" clId="{27B6B8EE-0417-46AF-9496-5125B734B1CF}" dt="2021-10-29T00:09:21.351" v="5" actId="368"/>
        <pc:sldMkLst>
          <pc:docMk/>
          <pc:sldMk cId="2788805152" sldId="627"/>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9D750-247A-4C80-8EA4-BAC62305FD2C}" type="datetimeFigureOut">
              <a:rPr lang="en-US" smtClean="0"/>
              <a:t>10/28/2021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AEA6F-6A0E-4FE3-A78D-15F87EAF086E}" type="slidenum">
              <a:rPr lang="en-US" smtClean="0"/>
              <a:t>‹#›</a:t>
            </a:fld>
            <a:endParaRPr lang="en-US"/>
          </a:p>
        </p:txBody>
      </p:sp>
    </p:spTree>
    <p:extLst>
      <p:ext uri="{BB962C8B-B14F-4D97-AF65-F5344CB8AC3E}">
        <p14:creationId xmlns:p14="http://schemas.microsoft.com/office/powerpoint/2010/main" val="120553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96954-6E00-4690-B214-29C0BC839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2699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96954-6E00-4690-B214-29C0BC839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421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8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AAEA6F-6A0E-4FE3-A78D-15F87EAF086E}" type="slidenum">
              <a:rPr lang="en-US" smtClean="0"/>
              <a:t>5</a:t>
            </a:fld>
            <a:endParaRPr lang="en-US"/>
          </a:p>
        </p:txBody>
      </p:sp>
    </p:spTree>
    <p:extLst>
      <p:ext uri="{BB962C8B-B14F-4D97-AF65-F5344CB8AC3E}">
        <p14:creationId xmlns:p14="http://schemas.microsoft.com/office/powerpoint/2010/main" val="511164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373CF-5D29-4BF0-927D-9013F4BA8B18}" type="slidenum">
              <a:rPr lang="en-US" smtClean="0"/>
              <a:t>6</a:t>
            </a:fld>
            <a:endParaRPr lang="en-US"/>
          </a:p>
        </p:txBody>
      </p:sp>
    </p:spTree>
    <p:extLst>
      <p:ext uri="{BB962C8B-B14F-4D97-AF65-F5344CB8AC3E}">
        <p14:creationId xmlns:p14="http://schemas.microsoft.com/office/powerpoint/2010/main" val="963644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373CF-5D29-4BF0-927D-9013F4BA8B18}" type="slidenum">
              <a:rPr lang="en-US" smtClean="0"/>
              <a:t>8</a:t>
            </a:fld>
            <a:endParaRPr lang="en-US"/>
          </a:p>
        </p:txBody>
      </p:sp>
    </p:spTree>
    <p:extLst>
      <p:ext uri="{BB962C8B-B14F-4D97-AF65-F5344CB8AC3E}">
        <p14:creationId xmlns:p14="http://schemas.microsoft.com/office/powerpoint/2010/main" val="1772377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05730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1AAEA6F-6A0E-4FE3-A78D-15F87EAF086E}" type="slidenum">
              <a:rPr lang="en-US" smtClean="0"/>
              <a:t>10</a:t>
            </a:fld>
            <a:endParaRPr lang="en-US"/>
          </a:p>
        </p:txBody>
      </p:sp>
    </p:spTree>
    <p:extLst>
      <p:ext uri="{BB962C8B-B14F-4D97-AF65-F5344CB8AC3E}">
        <p14:creationId xmlns:p14="http://schemas.microsoft.com/office/powerpoint/2010/main" val="2161649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5DA795-EE21-476D-B924-10B0F43488CD}" type="slidenum">
              <a:rPr lang="en-US" smtClean="0"/>
              <a:t>12</a:t>
            </a:fld>
            <a:endParaRPr lang="en-US"/>
          </a:p>
        </p:txBody>
      </p:sp>
    </p:spTree>
    <p:extLst>
      <p:ext uri="{BB962C8B-B14F-4D97-AF65-F5344CB8AC3E}">
        <p14:creationId xmlns:p14="http://schemas.microsoft.com/office/powerpoint/2010/main" val="2063469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18.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65376"/>
            <a:ext cx="10363200" cy="1470025"/>
          </a:xfrm>
        </p:spPr>
        <p:txBody>
          <a:bodyPr>
            <a:normAutofit/>
          </a:bodyPr>
          <a:lstStyle>
            <a:lvl1pPr algn="ctr">
              <a:defRPr sz="3200" b="1">
                <a:solidFill>
                  <a:srgbClr val="102B62"/>
                </a:solidFill>
              </a:defRPr>
            </a:lvl1pPr>
          </a:lstStyle>
          <a:p>
            <a:r>
              <a:rPr lang="en-US"/>
              <a:t>Title, Arial Bold, 32 </a:t>
            </a:r>
            <a:r>
              <a:rPr lang="en-US" err="1"/>
              <a:t>pt</a:t>
            </a:r>
            <a:endParaRPr lang="en-US"/>
          </a:p>
        </p:txBody>
      </p:sp>
      <p:sp>
        <p:nvSpPr>
          <p:cNvPr id="3" name="Subtitle 2"/>
          <p:cNvSpPr>
            <a:spLocks noGrp="1"/>
          </p:cNvSpPr>
          <p:nvPr>
            <p:ph type="subTitle" idx="1" hasCustomPrompt="1"/>
          </p:nvPr>
        </p:nvSpPr>
        <p:spPr>
          <a:xfrm>
            <a:off x="1828800" y="4718594"/>
            <a:ext cx="8534400" cy="1752600"/>
          </a:xfrm>
        </p:spPr>
        <p:txBody>
          <a:bodyPr>
            <a:normAutofit/>
          </a:bodyPr>
          <a:lstStyle>
            <a:lvl1pPr marL="0" indent="0" algn="ctr">
              <a:buNone/>
              <a:defRPr sz="2400" b="0" baseline="0">
                <a:solidFill>
                  <a:srgbClr val="102B6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Presenter Name</a:t>
            </a:r>
            <a:br>
              <a:rPr lang="en-US"/>
            </a:br>
            <a:r>
              <a:rPr lang="en-US"/>
              <a:t>Month DD, YYYY</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5601" y="397218"/>
            <a:ext cx="2624732"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88900"/>
            <a:ext cx="16256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45601" y="584200"/>
            <a:ext cx="2624732" cy="655467"/>
          </a:xfrm>
          <a:prstGeom prst="rect">
            <a:avLst/>
          </a:prstGeom>
        </p:spPr>
      </p:pic>
      <p:pic>
        <p:nvPicPr>
          <p:cNvPr id="11" name="Picture 10"/>
          <p:cNvPicPr>
            <a:picLocks noChangeAspect="1"/>
          </p:cNvPicPr>
          <p:nvPr/>
        </p:nvPicPr>
        <p:blipFill>
          <a:blip r:embed="rId5"/>
          <a:stretch>
            <a:fillRect/>
          </a:stretch>
        </p:blipFill>
        <p:spPr>
          <a:xfrm>
            <a:off x="1" y="2"/>
            <a:ext cx="12263847"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515507" y="100837"/>
            <a:ext cx="1852701"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930400" y="378246"/>
            <a:ext cx="10468563" cy="1567272"/>
          </a:xfrm>
          <a:prstGeom prst="rect">
            <a:avLst/>
          </a:prstGeom>
        </p:spPr>
        <p:txBody>
          <a:bodyPr vert="horz" lIns="162560" tIns="81280" rIns="162560" bIns="8128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81276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33"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9562473" y="4512623"/>
            <a:ext cx="1968715" cy="1968715"/>
          </a:xfrm>
          <a:prstGeom prst="rect">
            <a:avLst/>
          </a:prstGeom>
        </p:spPr>
      </p:pic>
    </p:spTree>
    <p:extLst>
      <p:ext uri="{BB962C8B-B14F-4D97-AF65-F5344CB8AC3E}">
        <p14:creationId xmlns:p14="http://schemas.microsoft.com/office/powerpoint/2010/main" val="306082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a:p>
        </p:txBody>
      </p:sp>
    </p:spTree>
    <p:extLst>
      <p:ext uri="{BB962C8B-B14F-4D97-AF65-F5344CB8AC3E}">
        <p14:creationId xmlns:p14="http://schemas.microsoft.com/office/powerpoint/2010/main" val="2933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a:p>
        </p:txBody>
      </p:sp>
    </p:spTree>
    <p:extLst>
      <p:ext uri="{BB962C8B-B14F-4D97-AF65-F5344CB8AC3E}">
        <p14:creationId xmlns:p14="http://schemas.microsoft.com/office/powerpoint/2010/main" val="4173490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a:p>
        </p:txBody>
      </p:sp>
    </p:spTree>
    <p:extLst>
      <p:ext uri="{BB962C8B-B14F-4D97-AF65-F5344CB8AC3E}">
        <p14:creationId xmlns:p14="http://schemas.microsoft.com/office/powerpoint/2010/main" val="3533276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a:p>
        </p:txBody>
      </p:sp>
    </p:spTree>
    <p:extLst>
      <p:ext uri="{BB962C8B-B14F-4D97-AF65-F5344CB8AC3E}">
        <p14:creationId xmlns:p14="http://schemas.microsoft.com/office/powerpoint/2010/main" val="1600681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a:p>
        </p:txBody>
      </p:sp>
    </p:spTree>
    <p:extLst>
      <p:ext uri="{BB962C8B-B14F-4D97-AF65-F5344CB8AC3E}">
        <p14:creationId xmlns:p14="http://schemas.microsoft.com/office/powerpoint/2010/main" val="276833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a:p>
        </p:txBody>
      </p:sp>
    </p:spTree>
    <p:extLst>
      <p:ext uri="{BB962C8B-B14F-4D97-AF65-F5344CB8AC3E}">
        <p14:creationId xmlns:p14="http://schemas.microsoft.com/office/powerpoint/2010/main" val="422879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a:p>
        </p:txBody>
      </p:sp>
    </p:spTree>
    <p:extLst>
      <p:ext uri="{BB962C8B-B14F-4D97-AF65-F5344CB8AC3E}">
        <p14:creationId xmlns:p14="http://schemas.microsoft.com/office/powerpoint/2010/main" val="683416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a:p>
        </p:txBody>
      </p:sp>
    </p:spTree>
    <p:extLst>
      <p:ext uri="{BB962C8B-B14F-4D97-AF65-F5344CB8AC3E}">
        <p14:creationId xmlns:p14="http://schemas.microsoft.com/office/powerpoint/2010/main" val="3642475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a:p>
        </p:txBody>
      </p:sp>
    </p:spTree>
    <p:extLst>
      <p:ext uri="{BB962C8B-B14F-4D97-AF65-F5344CB8AC3E}">
        <p14:creationId xmlns:p14="http://schemas.microsoft.com/office/powerpoint/2010/main" val="3064296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a:p>
        </p:txBody>
      </p:sp>
    </p:spTree>
    <p:extLst>
      <p:ext uri="{BB962C8B-B14F-4D97-AF65-F5344CB8AC3E}">
        <p14:creationId xmlns:p14="http://schemas.microsoft.com/office/powerpoint/2010/main" val="397839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baseline="0">
                <a:solidFill>
                  <a:srgbClr val="102B62"/>
                </a:solidFill>
              </a:defRPr>
            </a:lvl1pPr>
          </a:lstStyle>
          <a:p>
            <a:r>
              <a:rPr lang="en-US"/>
              <a:t>DIFFERENT TITLE PER SLIDE, ARIAL 28 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6045201"/>
            <a:ext cx="729672" cy="729672"/>
          </a:xfrm>
          <a:prstGeom prst="rect">
            <a:avLst/>
          </a:prstGeom>
        </p:spPr>
      </p:pic>
    </p:spTree>
    <p:extLst>
      <p:ext uri="{BB962C8B-B14F-4D97-AF65-F5344CB8AC3E}">
        <p14:creationId xmlns:p14="http://schemas.microsoft.com/office/powerpoint/2010/main" val="4020722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8474842" cy="2187126"/>
          </a:xfrm>
        </p:spPr>
        <p:txBody>
          <a:bodyPr>
            <a:normAutofit/>
          </a:bodyPr>
          <a:lstStyle>
            <a:lvl1pPr>
              <a:defRPr sz="3600" b="1" i="0">
                <a:solidFill>
                  <a:schemeClr val="tx1"/>
                </a:solidFill>
                <a:latin typeface="Arial" panose="020B0604020202020204" pitchFamily="34" charset="0"/>
                <a:cs typeface="Arial" panose="020B0604020202020204" pitchFamily="34" charset="0"/>
              </a:defRPr>
            </a:lvl1pPr>
          </a:lstStyle>
          <a:p>
            <a:r>
              <a:rPr lang="en-US"/>
              <a:t>Presentation Title in Arial Bold, 36pt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on first line, Month DD, YYYY on second line</a:t>
            </a:r>
          </a:p>
        </p:txBody>
      </p:sp>
      <p:cxnSp>
        <p:nvCxnSpPr>
          <p:cNvPr id="5" name="Straight Connector 4">
            <a:extLst>
              <a:ext uri="{FF2B5EF4-FFF2-40B4-BE49-F238E27FC236}">
                <a16:creationId xmlns:a16="http://schemas.microsoft.com/office/drawing/2014/main" id="{F7D0124E-2069-2E48-82AE-8743ED1ECCED}"/>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6" name="Picture 5" descr="A picture containing drawing, plate&#10;&#10;Description automatically generated">
            <a:extLst>
              <a:ext uri="{FF2B5EF4-FFF2-40B4-BE49-F238E27FC236}">
                <a16:creationId xmlns:a16="http://schemas.microsoft.com/office/drawing/2014/main" id="{EB534C28-92BF-924C-AA1D-BB3E33F577A6}"/>
              </a:ext>
            </a:extLst>
          </p:cNvPr>
          <p:cNvPicPr>
            <a:picLocks noChangeAspect="1"/>
          </p:cNvPicPr>
          <p:nvPr userDrawn="1"/>
        </p:nvPicPr>
        <p:blipFill>
          <a:blip r:embed="rId3"/>
          <a:stretch>
            <a:fillRect/>
          </a:stretch>
        </p:blipFill>
        <p:spPr>
          <a:xfrm>
            <a:off x="826813" y="6018605"/>
            <a:ext cx="2706624" cy="476066"/>
          </a:xfrm>
          <a:prstGeom prst="rect">
            <a:avLst/>
          </a:prstGeom>
        </p:spPr>
      </p:pic>
      <p:sp>
        <p:nvSpPr>
          <p:cNvPr id="7" name="Footer Placeholder 4">
            <a:extLst>
              <a:ext uri="{FF2B5EF4-FFF2-40B4-BE49-F238E27FC236}">
                <a16:creationId xmlns:a16="http://schemas.microsoft.com/office/drawing/2014/main" id="{0C8B181B-92C6-453F-8487-FC0D1F4D6E53}"/>
              </a:ext>
            </a:extLst>
          </p:cNvPr>
          <p:cNvSpPr>
            <a:spLocks noGrp="1"/>
          </p:cNvSpPr>
          <p:nvPr>
            <p:ph type="ftr" sz="quarter" idx="3"/>
          </p:nvPr>
        </p:nvSpPr>
        <p:spPr>
          <a:xfrm>
            <a:off x="826813" y="5617342"/>
            <a:ext cx="41148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r>
              <a:rPr lang="en-US"/>
              <a:t>Insert footer information as needed</a:t>
            </a:r>
          </a:p>
        </p:txBody>
      </p:sp>
    </p:spTree>
    <p:extLst>
      <p:ext uri="{BB962C8B-B14F-4D97-AF65-F5344CB8AC3E}">
        <p14:creationId xmlns:p14="http://schemas.microsoft.com/office/powerpoint/2010/main" val="194718729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838200" y="1209040"/>
            <a:ext cx="10515600" cy="596610"/>
          </a:xfrm>
        </p:spPr>
        <p:txBody>
          <a:bodyPr>
            <a:normAutofit/>
          </a:bodyPr>
          <a:lstStyle>
            <a:lvl1pPr>
              <a:defRPr sz="2800"/>
            </a:lvl1pPr>
          </a:lstStyle>
          <a:p>
            <a:r>
              <a:rPr lang="en-US"/>
              <a:t>Slide Title is Arial Bold, 28pt </a:t>
            </a:r>
          </a:p>
        </p:txBody>
      </p:sp>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lvl1pPr>
            <a:lvl2pPr marL="514350" marR="0" indent="-342900" algn="l" defTabSz="685800" rtl="0" eaLnBrk="1" fontAlgn="auto" latinLnBrk="0" hangingPunct="1">
              <a:lnSpc>
                <a:spcPct val="90000"/>
              </a:lnSpc>
              <a:spcBef>
                <a:spcPts val="750"/>
              </a:spcBef>
              <a:spcAft>
                <a:spcPts val="0"/>
              </a:spcAft>
              <a:buClrTx/>
              <a:buSzTx/>
              <a:tabLst/>
              <a:defRPr/>
            </a:lvl2pPr>
            <a:lvl3pPr marL="857250" marR="0" indent="-342900" algn="l" defTabSz="685800" rtl="0" eaLnBrk="1" fontAlgn="auto" latinLnBrk="0" hangingPunct="1">
              <a:lnSpc>
                <a:spcPct val="90000"/>
              </a:lnSpc>
              <a:spcBef>
                <a:spcPts val="750"/>
              </a:spcBef>
              <a:spcAft>
                <a:spcPts val="0"/>
              </a:spcAft>
              <a:buClrTx/>
              <a:buSzTx/>
              <a:tabLst/>
              <a:defRPr/>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a:t>First level text should be Arial, 22pt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a:t>Second level lists are blue Arial, 20pt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a:t>Third level lists are Arial, 18pt with a check mark bullet.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r>
              <a:rPr lang="en-US"/>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a:p>
        </p:txBody>
      </p:sp>
    </p:spTree>
    <p:extLst>
      <p:ext uri="{BB962C8B-B14F-4D97-AF65-F5344CB8AC3E}">
        <p14:creationId xmlns:p14="http://schemas.microsoft.com/office/powerpoint/2010/main" val="346099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One Column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a:xfrm>
            <a:off x="543910" y="1101914"/>
            <a:ext cx="10515600" cy="3628401"/>
          </a:xfrm>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lvl1pPr>
            <a:lvl2pPr marL="514350" marR="0" indent="-342900" algn="l" defTabSz="685800" rtl="0" eaLnBrk="1" fontAlgn="auto" latinLnBrk="0" hangingPunct="1">
              <a:lnSpc>
                <a:spcPct val="90000"/>
              </a:lnSpc>
              <a:spcBef>
                <a:spcPts val="750"/>
              </a:spcBef>
              <a:spcAft>
                <a:spcPts val="0"/>
              </a:spcAft>
              <a:buClrTx/>
              <a:buSzTx/>
              <a:tabLst/>
              <a:defRPr/>
            </a:lvl2pPr>
            <a:lvl3pPr marL="857250" marR="0" indent="-342900" algn="l" defTabSz="685800" rtl="0" eaLnBrk="1" fontAlgn="auto" latinLnBrk="0" hangingPunct="1">
              <a:lnSpc>
                <a:spcPct val="90000"/>
              </a:lnSpc>
              <a:spcBef>
                <a:spcPts val="750"/>
              </a:spcBef>
              <a:spcAft>
                <a:spcPts val="0"/>
              </a:spcAft>
              <a:buClrTx/>
              <a:buSzTx/>
              <a:tabLst/>
              <a:defRPr/>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a:t>First level text should be Arial, 22pt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a:t>Second level lists are blue Arial, 20pt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a:t>Third level lists are Arial, 18pt with a check mark bullet. </a:t>
            </a:r>
          </a:p>
        </p:txBody>
      </p:sp>
      <p:sp>
        <p:nvSpPr>
          <p:cNvPr id="4" name="Rectangle 3">
            <a:extLst>
              <a:ext uri="{FF2B5EF4-FFF2-40B4-BE49-F238E27FC236}">
                <a16:creationId xmlns:a16="http://schemas.microsoft.com/office/drawing/2014/main" id="{85A4B137-96C7-4821-9F78-CB25ABA8060D}"/>
              </a:ext>
            </a:extLst>
          </p:cNvPr>
          <p:cNvSpPr/>
          <p:nvPr userDrawn="1"/>
        </p:nvSpPr>
        <p:spPr>
          <a:xfrm>
            <a:off x="0" y="6190944"/>
            <a:ext cx="12192000" cy="677917"/>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543910" y="5462983"/>
            <a:ext cx="10515600" cy="596610"/>
          </a:xfrm>
        </p:spPr>
        <p:txBody>
          <a:bodyPr>
            <a:normAutofit/>
          </a:bodyPr>
          <a:lstStyle>
            <a:lvl1pPr>
              <a:defRPr sz="2800">
                <a:solidFill>
                  <a:srgbClr val="000099"/>
                </a:solidFill>
              </a:defRPr>
            </a:lvl1pPr>
          </a:lstStyle>
          <a:p>
            <a:r>
              <a:rPr lang="en-US"/>
              <a:t>Slide Title is Arial Bold, 28pt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a:xfrm>
            <a:off x="5097518" y="222785"/>
            <a:ext cx="4114800" cy="365125"/>
          </a:xfrm>
        </p:spPr>
        <p:txBody>
          <a:bodyPr/>
          <a:lstStyle/>
          <a:p>
            <a:r>
              <a:rPr lang="en-US"/>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a:xfrm>
            <a:off x="9212318" y="223478"/>
            <a:ext cx="2743200" cy="365125"/>
          </a:xfrm>
        </p:spPr>
        <p:txBody>
          <a:bodyPr/>
          <a:lstStyle/>
          <a:p>
            <a:fld id="{549D6600-C6B9-CF4F-8A0C-864766A79F48}"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0FD0F20B-6E18-4E31-8776-9FFA1E37378D}"/>
              </a:ext>
            </a:extLst>
          </p:cNvPr>
          <p:cNvPicPr>
            <a:picLocks noChangeAspect="1"/>
          </p:cNvPicPr>
          <p:nvPr userDrawn="1"/>
        </p:nvPicPr>
        <p:blipFill>
          <a:blip r:embed="rId2"/>
          <a:stretch>
            <a:fillRect/>
          </a:stretch>
        </p:blipFill>
        <p:spPr>
          <a:xfrm>
            <a:off x="10148534" y="6322294"/>
            <a:ext cx="1359497" cy="415216"/>
          </a:xfrm>
          <a:prstGeom prst="rect">
            <a:avLst/>
          </a:prstGeom>
        </p:spPr>
      </p:pic>
    </p:spTree>
    <p:extLst>
      <p:ext uri="{BB962C8B-B14F-4D97-AF65-F5344CB8AC3E}">
        <p14:creationId xmlns:p14="http://schemas.microsoft.com/office/powerpoint/2010/main" val="220363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838200" y="1209040"/>
            <a:ext cx="10515600" cy="596610"/>
          </a:xfrm>
        </p:spPr>
        <p:txBody>
          <a:bodyPr>
            <a:normAutofit/>
          </a:bodyPr>
          <a:lstStyle>
            <a:lvl1pPr>
              <a:defRPr sz="2800"/>
            </a:lvl1pPr>
          </a:lstStyle>
          <a:p>
            <a:r>
              <a:rPr lang="en-US"/>
              <a:t>Columns Slide Title is Arial Bold, 28pt</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r>
              <a:rPr lang="en-US"/>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a:p>
        </p:txBody>
      </p:sp>
      <p:sp>
        <p:nvSpPr>
          <p:cNvPr id="8" name="Content Placeholder 2">
            <a:extLst>
              <a:ext uri="{FF2B5EF4-FFF2-40B4-BE49-F238E27FC236}">
                <a16:creationId xmlns:a16="http://schemas.microsoft.com/office/drawing/2014/main" id="{329C2DB6-C91F-2E42-B0CA-CB27B5105C84}"/>
              </a:ext>
            </a:extLst>
          </p:cNvPr>
          <p:cNvSpPr>
            <a:spLocks noGrp="1"/>
          </p:cNvSpPr>
          <p:nvPr>
            <p:ph sz="half" idx="2" hasCustomPrompt="1"/>
          </p:nvPr>
        </p:nvSpPr>
        <p:spPr>
          <a:xfrm>
            <a:off x="838200" y="2370137"/>
            <a:ext cx="4982742" cy="362554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0" name="Content Placeholder 2">
            <a:extLst>
              <a:ext uri="{FF2B5EF4-FFF2-40B4-BE49-F238E27FC236}">
                <a16:creationId xmlns:a16="http://schemas.microsoft.com/office/drawing/2014/main" id="{01B8ABF4-684C-0140-B841-60540A9302E0}"/>
              </a:ext>
            </a:extLst>
          </p:cNvPr>
          <p:cNvSpPr>
            <a:spLocks noGrp="1"/>
          </p:cNvSpPr>
          <p:nvPr>
            <p:ph sz="half" idx="13" hasCustomPrompt="1"/>
          </p:nvPr>
        </p:nvSpPr>
        <p:spPr>
          <a:xfrm>
            <a:off x="6371060" y="2370136"/>
            <a:ext cx="4982742" cy="362554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Tree>
    <p:extLst>
      <p:ext uri="{BB962C8B-B14F-4D97-AF65-F5344CB8AC3E}">
        <p14:creationId xmlns:p14="http://schemas.microsoft.com/office/powerpoint/2010/main" val="1068208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DD5F-BDFB-3443-930A-4ECE2B1C5827}"/>
              </a:ext>
            </a:extLst>
          </p:cNvPr>
          <p:cNvSpPr>
            <a:spLocks noGrp="1"/>
          </p:cNvSpPr>
          <p:nvPr>
            <p:ph type="title" hasCustomPrompt="1"/>
          </p:nvPr>
        </p:nvSpPr>
        <p:spPr/>
        <p:txBody>
          <a:bodyPr>
            <a:normAutofit/>
          </a:bodyPr>
          <a:lstStyle>
            <a:lvl1pPr>
              <a:defRPr sz="2800"/>
            </a:lvl1pPr>
          </a:lstStyle>
          <a:p>
            <a:r>
              <a:rPr lang="en-US"/>
              <a:t>Charts Title is Arial Bold, 28pt</a:t>
            </a:r>
          </a:p>
        </p:txBody>
      </p:sp>
      <p:sp>
        <p:nvSpPr>
          <p:cNvPr id="3" name="Footer Placeholder 2">
            <a:extLst>
              <a:ext uri="{FF2B5EF4-FFF2-40B4-BE49-F238E27FC236}">
                <a16:creationId xmlns:a16="http://schemas.microsoft.com/office/drawing/2014/main" id="{2AD28D3B-54C8-A147-B2C4-8906F98936C6}"/>
              </a:ext>
            </a:extLst>
          </p:cNvPr>
          <p:cNvSpPr>
            <a:spLocks noGrp="1"/>
          </p:cNvSpPr>
          <p:nvPr>
            <p:ph type="ftr" sz="quarter" idx="10"/>
          </p:nvPr>
        </p:nvSpPr>
        <p:spPr/>
        <p:txBody>
          <a:bodyPr/>
          <a:lstStyle/>
          <a:p>
            <a:r>
              <a:rPr lang="en-US"/>
              <a:t>Insert footer information as needed</a:t>
            </a:r>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6D3714A-6FF9-C84D-922F-7C5A5186735F}"/>
              </a:ext>
            </a:extLst>
          </p:cNvPr>
          <p:cNvSpPr>
            <a:spLocks noGrp="1"/>
          </p:cNvSpPr>
          <p:nvPr>
            <p:ph type="sldNum" sz="quarter" idx="11"/>
          </p:nvPr>
        </p:nvSpPr>
        <p:spPr/>
        <p:txBody>
          <a:bodyPr/>
          <a:lstStyle/>
          <a:p>
            <a:fld id="{549D6600-C6B9-CF4F-8A0C-864766A79F48}" type="slidenum">
              <a:rPr lang="en-US" smtClean="0"/>
              <a:pPr/>
              <a:t>‹#›</a:t>
            </a:fld>
            <a:endParaRPr lang="en-US">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6C8A1040-DAA9-3C42-A0D5-E3EC96005028}"/>
              </a:ext>
            </a:extLst>
          </p:cNvPr>
          <p:cNvSpPr>
            <a:spLocks noGrp="1"/>
          </p:cNvSpPr>
          <p:nvPr>
            <p:ph sz="half" idx="14" hasCustomPrompt="1"/>
          </p:nvPr>
        </p:nvSpPr>
        <p:spPr>
          <a:xfrm>
            <a:off x="4302603" y="2357146"/>
            <a:ext cx="7743498" cy="37093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7" name="Content Placeholder 2">
            <a:extLst>
              <a:ext uri="{FF2B5EF4-FFF2-40B4-BE49-F238E27FC236}">
                <a16:creationId xmlns:a16="http://schemas.microsoft.com/office/drawing/2014/main" id="{BC436691-F499-574E-89CF-6419385ECC51}"/>
              </a:ext>
            </a:extLst>
          </p:cNvPr>
          <p:cNvSpPr>
            <a:spLocks noGrp="1"/>
          </p:cNvSpPr>
          <p:nvPr>
            <p:ph sz="half" idx="1" hasCustomPrompt="1"/>
          </p:nvPr>
        </p:nvSpPr>
        <p:spPr>
          <a:xfrm>
            <a:off x="838198" y="2357146"/>
            <a:ext cx="2905886" cy="37093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Tree>
    <p:extLst>
      <p:ext uri="{BB962C8B-B14F-4D97-AF65-F5344CB8AC3E}">
        <p14:creationId xmlns:p14="http://schemas.microsoft.com/office/powerpoint/2010/main" val="611249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Slide Dark Blue">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7390550" cy="2187126"/>
          </a:xfrm>
        </p:spPr>
        <p:txBody>
          <a:bodyPr>
            <a:normAutofit/>
          </a:bodyPr>
          <a:lstStyle>
            <a:lvl1pPr>
              <a:defRPr sz="2800" b="1" i="0">
                <a:solidFill>
                  <a:schemeClr val="tx2"/>
                </a:solidFill>
                <a:latin typeface="Arial" panose="020B0604020202020204" pitchFamily="34" charset="0"/>
                <a:cs typeface="Arial" panose="020B0604020202020204" pitchFamily="34" charset="0"/>
              </a:defRPr>
            </a:lvl1pPr>
          </a:lstStyle>
          <a:p>
            <a:r>
              <a:rPr lang="en-US"/>
              <a:t>Section Slide in Arial Bold, 28pt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normAutofit/>
          </a:bodyPr>
          <a:lstStyle>
            <a:lvl1pPr marL="0" indent="0" algn="l">
              <a:buNone/>
              <a:defRPr sz="22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in Arial, 22pt</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5" name="Picture 4" descr="A picture containing drawing, plate&#10;&#10;Description automatically generated">
            <a:extLst>
              <a:ext uri="{FF2B5EF4-FFF2-40B4-BE49-F238E27FC236}">
                <a16:creationId xmlns:a16="http://schemas.microsoft.com/office/drawing/2014/main" id="{E6B19C55-32AE-C54F-B94B-2A3824E653C6}"/>
              </a:ext>
            </a:extLst>
          </p:cNvPr>
          <p:cNvPicPr>
            <a:picLocks noChangeAspect="1"/>
          </p:cNvPicPr>
          <p:nvPr userDrawn="1"/>
        </p:nvPicPr>
        <p:blipFill>
          <a:blip r:embed="rId2"/>
          <a:stretch>
            <a:fillRect/>
          </a:stretch>
        </p:blipFill>
        <p:spPr>
          <a:xfrm>
            <a:off x="826813" y="6018605"/>
            <a:ext cx="2706624" cy="476066"/>
          </a:xfrm>
          <a:prstGeom prst="rect">
            <a:avLst/>
          </a:prstGeom>
        </p:spPr>
      </p:pic>
    </p:spTree>
    <p:extLst>
      <p:ext uri="{BB962C8B-B14F-4D97-AF65-F5344CB8AC3E}">
        <p14:creationId xmlns:p14="http://schemas.microsoft.com/office/powerpoint/2010/main" val="54683132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Section Slide Dark Blue">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9390614" cy="680815"/>
          </a:xfrm>
        </p:spPr>
        <p:txBody>
          <a:bodyPr>
            <a:normAutofit/>
          </a:bodyPr>
          <a:lstStyle>
            <a:lvl1pPr>
              <a:defRPr sz="2800" b="1" i="0">
                <a:solidFill>
                  <a:schemeClr val="tx2"/>
                </a:solidFill>
                <a:latin typeface="Arial" panose="020B0604020202020204" pitchFamily="34" charset="0"/>
                <a:cs typeface="Arial" panose="020B0604020202020204" pitchFamily="34" charset="0"/>
              </a:defRPr>
            </a:lvl1pPr>
          </a:lstStyle>
          <a:p>
            <a:r>
              <a:rPr lang="en-US"/>
              <a:t>Title in Arial Bold, 28pt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2176670"/>
            <a:ext cx="10136048" cy="3392359"/>
          </a:xfrm>
        </p:spPr>
        <p:txBody>
          <a:bodyPr>
            <a:normAutofit/>
          </a:bodyPr>
          <a:lstStyle>
            <a:lvl1pPr marL="0" indent="0" algn="l">
              <a:buNone/>
              <a:defRPr sz="22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in Arial, 22pt</a:t>
            </a:r>
          </a:p>
        </p:txBody>
      </p:sp>
      <p:cxnSp>
        <p:nvCxnSpPr>
          <p:cNvPr id="14" name="Straight Connector 13">
            <a:extLst>
              <a:ext uri="{FF2B5EF4-FFF2-40B4-BE49-F238E27FC236}">
                <a16:creationId xmlns:a16="http://schemas.microsoft.com/office/drawing/2014/main" id="{86069636-552A-3947-831B-9C8810ED36F2}"/>
              </a:ext>
            </a:extLst>
          </p:cNvPr>
          <p:cNvCxnSpPr>
            <a:cxnSpLocks/>
          </p:cNvCxnSpPr>
          <p:nvPr userDrawn="1"/>
        </p:nvCxnSpPr>
        <p:spPr>
          <a:xfrm>
            <a:off x="826813" y="1811215"/>
            <a:ext cx="10136048"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 name="Rectangle 1">
            <a:extLst>
              <a:ext uri="{FF2B5EF4-FFF2-40B4-BE49-F238E27FC236}">
                <a16:creationId xmlns:a16="http://schemas.microsoft.com/office/drawing/2014/main" id="{53C52E24-80BD-4F76-A5C9-77C3CF3A36BB}"/>
              </a:ext>
            </a:extLst>
          </p:cNvPr>
          <p:cNvSpPr/>
          <p:nvPr userDrawn="1"/>
        </p:nvSpPr>
        <p:spPr>
          <a:xfrm>
            <a:off x="0" y="0"/>
            <a:ext cx="12192000" cy="680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B2C1222-DA52-4F89-BC6E-76EE18544309}"/>
              </a:ext>
            </a:extLst>
          </p:cNvPr>
          <p:cNvPicPr>
            <a:picLocks noChangeAspect="1"/>
          </p:cNvPicPr>
          <p:nvPr userDrawn="1"/>
        </p:nvPicPr>
        <p:blipFill>
          <a:blip r:embed="rId2"/>
          <a:stretch>
            <a:fillRect/>
          </a:stretch>
        </p:blipFill>
        <p:spPr>
          <a:xfrm>
            <a:off x="10139780" y="157043"/>
            <a:ext cx="1200770" cy="366738"/>
          </a:xfrm>
          <a:prstGeom prst="rect">
            <a:avLst/>
          </a:prstGeom>
        </p:spPr>
      </p:pic>
      <p:sp>
        <p:nvSpPr>
          <p:cNvPr id="10" name="Footer Placeholder 2">
            <a:extLst>
              <a:ext uri="{FF2B5EF4-FFF2-40B4-BE49-F238E27FC236}">
                <a16:creationId xmlns:a16="http://schemas.microsoft.com/office/drawing/2014/main" id="{CBCDB139-18ED-400C-B3BA-2B57200BA6B6}"/>
              </a:ext>
            </a:extLst>
          </p:cNvPr>
          <p:cNvSpPr>
            <a:spLocks noGrp="1"/>
          </p:cNvSpPr>
          <p:nvPr>
            <p:ph type="ftr" sz="quarter" idx="10"/>
          </p:nvPr>
        </p:nvSpPr>
        <p:spPr>
          <a:xfrm>
            <a:off x="4038600" y="6356350"/>
            <a:ext cx="4114800" cy="365125"/>
          </a:xfrm>
        </p:spPr>
        <p:txBody>
          <a:bodyPr/>
          <a:lstStyle/>
          <a:p>
            <a:r>
              <a:rPr lang="en-US"/>
              <a:t>Insert footer information as needed</a:t>
            </a:r>
            <a:endParaRPr lang="en-US">
              <a:latin typeface="Arial" panose="020B0604020202020204" pitchFamily="34" charset="0"/>
              <a:cs typeface="Arial" panose="020B0604020202020204" pitchFamily="34" charset="0"/>
            </a:endParaRPr>
          </a:p>
        </p:txBody>
      </p:sp>
      <p:sp>
        <p:nvSpPr>
          <p:cNvPr id="12" name="Slide Number Placeholder 3">
            <a:extLst>
              <a:ext uri="{FF2B5EF4-FFF2-40B4-BE49-F238E27FC236}">
                <a16:creationId xmlns:a16="http://schemas.microsoft.com/office/drawing/2014/main" id="{6BAF8B1C-2C17-49EC-B3C3-C75132296290}"/>
              </a:ext>
            </a:extLst>
          </p:cNvPr>
          <p:cNvSpPr>
            <a:spLocks noGrp="1"/>
          </p:cNvSpPr>
          <p:nvPr>
            <p:ph type="sldNum" sz="quarter" idx="11"/>
          </p:nvPr>
        </p:nvSpPr>
        <p:spPr>
          <a:xfrm>
            <a:off x="8610600" y="6356350"/>
            <a:ext cx="2743200" cy="365125"/>
          </a:xfrm>
        </p:spPr>
        <p:txBody>
          <a:bodyPr/>
          <a:lstStyle/>
          <a:p>
            <a:fld id="{549D6600-C6B9-CF4F-8A0C-864766A79F48}"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79733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Slide Graphic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7390550" cy="2187126"/>
          </a:xfrm>
        </p:spPr>
        <p:txBody>
          <a:bodyPr>
            <a:normAutofit/>
          </a:bodyPr>
          <a:lstStyle>
            <a:lvl1pPr>
              <a:defRPr sz="2800" b="1" i="0">
                <a:solidFill>
                  <a:schemeClr val="bg2"/>
                </a:solidFill>
                <a:latin typeface="Arial" panose="020B0604020202020204" pitchFamily="34" charset="0"/>
                <a:cs typeface="Arial" panose="020B0604020202020204" pitchFamily="34" charset="0"/>
              </a:defRPr>
            </a:lvl1pPr>
          </a:lstStyle>
          <a:p>
            <a:r>
              <a:rPr lang="en-US"/>
              <a:t>Section Slide in Arial Bold, 28pt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normAutofit/>
          </a:bodyPr>
          <a:lstStyle>
            <a:lvl1pPr marL="0" indent="0" algn="l">
              <a:buNone/>
              <a:defRPr sz="2200" b="0" i="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in Arial, 22pt</a:t>
            </a:r>
          </a:p>
        </p:txBody>
      </p:sp>
      <p:cxnSp>
        <p:nvCxnSpPr>
          <p:cNvPr id="5" name="Straight Connector 4">
            <a:extLst>
              <a:ext uri="{FF2B5EF4-FFF2-40B4-BE49-F238E27FC236}">
                <a16:creationId xmlns:a16="http://schemas.microsoft.com/office/drawing/2014/main" id="{EE745446-3DBC-9C4E-B930-A234901FA2F2}"/>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6" name="Picture 5">
            <a:extLst>
              <a:ext uri="{FF2B5EF4-FFF2-40B4-BE49-F238E27FC236}">
                <a16:creationId xmlns:a16="http://schemas.microsoft.com/office/drawing/2014/main" id="{2936EA54-A13C-F941-9CF6-2967BDC4EFDD}"/>
              </a:ext>
            </a:extLst>
          </p:cNvPr>
          <p:cNvPicPr>
            <a:picLocks noChangeAspect="1"/>
          </p:cNvPicPr>
          <p:nvPr userDrawn="1"/>
        </p:nvPicPr>
        <p:blipFill>
          <a:blip r:embed="rId3"/>
          <a:stretch>
            <a:fillRect/>
          </a:stretch>
        </p:blipFill>
        <p:spPr>
          <a:xfrm>
            <a:off x="826813" y="6019183"/>
            <a:ext cx="2708680" cy="475488"/>
          </a:xfrm>
          <a:prstGeom prst="rect">
            <a:avLst/>
          </a:prstGeom>
        </p:spPr>
      </p:pic>
    </p:spTree>
    <p:extLst>
      <p:ext uri="{BB962C8B-B14F-4D97-AF65-F5344CB8AC3E}">
        <p14:creationId xmlns:p14="http://schemas.microsoft.com/office/powerpoint/2010/main" val="53233561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436B18-4A7E-1348-9FBB-5994C5AB276D}"/>
              </a:ext>
            </a:extLst>
          </p:cNvPr>
          <p:cNvSpPr txBox="1"/>
          <p:nvPr userDrawn="1"/>
        </p:nvSpPr>
        <p:spPr>
          <a:xfrm>
            <a:off x="12906531" y="2413416"/>
            <a:ext cx="184731" cy="369332"/>
          </a:xfrm>
          <a:prstGeom prst="rect">
            <a:avLst/>
          </a:prstGeom>
          <a:noFill/>
        </p:spPr>
        <p:txBody>
          <a:bodyPr wrap="none" rtlCol="0">
            <a:spAutoFit/>
          </a:bodyPr>
          <a:lstStyle/>
          <a:p>
            <a:endParaRPr lang="en-US"/>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10" name="Footer Placeholder 4">
            <a:extLst>
              <a:ext uri="{FF2B5EF4-FFF2-40B4-BE49-F238E27FC236}">
                <a16:creationId xmlns:a16="http://schemas.microsoft.com/office/drawing/2014/main" id="{4DD06976-73BD-F244-BCFF-118CEC1F62BA}"/>
              </a:ext>
            </a:extLst>
          </p:cNvPr>
          <p:cNvSpPr>
            <a:spLocks noGrp="1"/>
          </p:cNvSpPr>
          <p:nvPr>
            <p:ph type="ftr" sz="quarter" idx="3"/>
          </p:nvPr>
        </p:nvSpPr>
        <p:spPr>
          <a:xfrm>
            <a:off x="4312171" y="6356350"/>
            <a:ext cx="41148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r>
              <a:rPr lang="en-US"/>
              <a:t>Insert footer information as needed</a:t>
            </a:r>
          </a:p>
        </p:txBody>
      </p:sp>
      <p:pic>
        <p:nvPicPr>
          <p:cNvPr id="8" name="Picture 7">
            <a:extLst>
              <a:ext uri="{FF2B5EF4-FFF2-40B4-BE49-F238E27FC236}">
                <a16:creationId xmlns:a16="http://schemas.microsoft.com/office/drawing/2014/main" id="{99304471-41D4-794D-A16D-03CCEE793701}"/>
              </a:ext>
            </a:extLst>
          </p:cNvPr>
          <p:cNvPicPr>
            <a:picLocks noChangeAspect="1"/>
          </p:cNvPicPr>
          <p:nvPr userDrawn="1"/>
        </p:nvPicPr>
        <p:blipFill>
          <a:blip r:embed="rId4"/>
          <a:stretch>
            <a:fillRect/>
          </a:stretch>
        </p:blipFill>
        <p:spPr>
          <a:xfrm>
            <a:off x="4427653" y="580909"/>
            <a:ext cx="2714827" cy="476567"/>
          </a:xfrm>
          <a:prstGeom prst="rect">
            <a:avLst/>
          </a:prstGeom>
        </p:spPr>
      </p:pic>
      <p:sp>
        <p:nvSpPr>
          <p:cNvPr id="9" name="Title 1">
            <a:extLst>
              <a:ext uri="{FF2B5EF4-FFF2-40B4-BE49-F238E27FC236}">
                <a16:creationId xmlns:a16="http://schemas.microsoft.com/office/drawing/2014/main" id="{CC8D5423-5F41-D245-85F5-B1E275D0536D}"/>
              </a:ext>
            </a:extLst>
          </p:cNvPr>
          <p:cNvSpPr>
            <a:spLocks noGrp="1"/>
          </p:cNvSpPr>
          <p:nvPr>
            <p:ph type="ctrTitle" hasCustomPrompt="1"/>
          </p:nvPr>
        </p:nvSpPr>
        <p:spPr>
          <a:xfrm>
            <a:off x="4312171" y="1747007"/>
            <a:ext cx="7260069" cy="2387600"/>
          </a:xfrm>
        </p:spPr>
        <p:txBody>
          <a:bodyPr anchor="b">
            <a:normAutofit/>
          </a:bodyPr>
          <a:lstStyle>
            <a:lvl1pPr algn="l">
              <a:defRPr sz="2800" b="1" i="0">
                <a:solidFill>
                  <a:schemeClr val="bg1"/>
                </a:solidFill>
                <a:latin typeface="Arial" panose="020B0604020202020204" pitchFamily="34" charset="0"/>
                <a:cs typeface="Arial" panose="020B0604020202020204" pitchFamily="34" charset="0"/>
              </a:defRPr>
            </a:lvl1pPr>
          </a:lstStyle>
          <a:p>
            <a:r>
              <a:rPr lang="en-US"/>
              <a:t>Optional End Slide Arial Bold, 28pt</a:t>
            </a:r>
          </a:p>
        </p:txBody>
      </p:sp>
      <p:sp>
        <p:nvSpPr>
          <p:cNvPr id="11" name="Subtitle 2">
            <a:extLst>
              <a:ext uri="{FF2B5EF4-FFF2-40B4-BE49-F238E27FC236}">
                <a16:creationId xmlns:a16="http://schemas.microsoft.com/office/drawing/2014/main" id="{B62495D2-AE77-E540-949F-BD14C314E48A}"/>
              </a:ext>
            </a:extLst>
          </p:cNvPr>
          <p:cNvSpPr>
            <a:spLocks noGrp="1"/>
          </p:cNvSpPr>
          <p:nvPr>
            <p:ph type="subTitle" idx="1" hasCustomPrompt="1"/>
          </p:nvPr>
        </p:nvSpPr>
        <p:spPr>
          <a:xfrm>
            <a:off x="4312171" y="4512707"/>
            <a:ext cx="7260069" cy="1655762"/>
          </a:xfr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 in Arial, 22pt</a:t>
            </a:r>
          </a:p>
        </p:txBody>
      </p:sp>
    </p:spTree>
    <p:extLst>
      <p:ext uri="{BB962C8B-B14F-4D97-AF65-F5344CB8AC3E}">
        <p14:creationId xmlns:p14="http://schemas.microsoft.com/office/powerpoint/2010/main" val="1071069844"/>
      </p:ext>
    </p:extLst>
  </p:cSld>
  <p:clrMapOvr>
    <a:masterClrMapping/>
  </p:clrMapOvr>
  <p:extLst>
    <p:ext uri="{DCECCB84-F9BA-43D5-87BE-67443E8EF086}">
      <p15:sldGuideLst xmlns:p15="http://schemas.microsoft.com/office/powerpoint/2012/main">
        <p15:guide id="1" orient="horz" pos="39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a:t>DIFFERENT TITLE PER SLIDE, ARIAL 28 PT</a:t>
            </a:r>
          </a:p>
        </p:txBody>
      </p:sp>
      <p:sp>
        <p:nvSpPr>
          <p:cNvPr id="7"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5" name="Straight Connector 14"/>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478931"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27033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a:t>DIFFERENT TITLE PER SLIDE, ARIAL 28 PT</a:t>
            </a:r>
          </a:p>
        </p:txBody>
      </p:sp>
      <p:sp>
        <p:nvSpPr>
          <p:cNvPr id="3" name="Content Placeholder 2"/>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9"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a:solidFill>
                <a:schemeClr val="bg1"/>
              </a:solidFill>
            </a:endParaRPr>
          </a:p>
        </p:txBody>
      </p:sp>
      <p:cxnSp>
        <p:nvCxnSpPr>
          <p:cNvPr id="12" name="Straight Connector 11"/>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sp>
        <p:nvSpPr>
          <p:cNvPr id="14" name="TextBox 13">
            <a:extLst>
              <a:ext uri="{FF2B5EF4-FFF2-40B4-BE49-F238E27FC236}">
                <a16:creationId xmlns:a16="http://schemas.microsoft.com/office/drawing/2014/main" id="{02A808B7-C663-444D-8554-2EB12485EF0B}"/>
              </a:ext>
            </a:extLst>
          </p:cNvPr>
          <p:cNvSpPr txBox="1"/>
          <p:nvPr userDrawn="1"/>
        </p:nvSpPr>
        <p:spPr>
          <a:xfrm>
            <a:off x="1233681" y="6152058"/>
            <a:ext cx="2817427" cy="215444"/>
          </a:xfrm>
          <a:prstGeom prst="rect">
            <a:avLst/>
          </a:prstGeom>
          <a:noFill/>
        </p:spPr>
        <p:txBody>
          <a:bodyPr wrap="square" rtlCol="0">
            <a:spAutoFit/>
          </a:bodyPr>
          <a:lstStyle/>
          <a:p>
            <a:pPr algn="l"/>
            <a:r>
              <a:rPr lang="en-US" sz="800" spc="600">
                <a:solidFill>
                  <a:srgbClr val="00277E"/>
                </a:solidFill>
                <a:latin typeface="Times New Roman" panose="02020603050405020304" pitchFamily="18" charset="0"/>
                <a:cs typeface="Times New Roman" panose="02020603050405020304" pitchFamily="18" charset="0"/>
              </a:rPr>
              <a:t>OFFICE OF THE</a:t>
            </a:r>
          </a:p>
        </p:txBody>
      </p:sp>
      <p:sp>
        <p:nvSpPr>
          <p:cNvPr id="15" name="TextBox 14">
            <a:extLst>
              <a:ext uri="{FF2B5EF4-FFF2-40B4-BE49-F238E27FC236}">
                <a16:creationId xmlns:a16="http://schemas.microsoft.com/office/drawing/2014/main" id="{B2A9E0A1-7231-47F2-8D67-24CB2FFF3917}"/>
              </a:ext>
            </a:extLst>
          </p:cNvPr>
          <p:cNvSpPr txBox="1"/>
          <p:nvPr userDrawn="1"/>
        </p:nvSpPr>
        <p:spPr>
          <a:xfrm>
            <a:off x="1228484" y="6344859"/>
            <a:ext cx="5708679" cy="253916"/>
          </a:xfrm>
          <a:prstGeom prst="rect">
            <a:avLst/>
          </a:prstGeom>
          <a:noFill/>
        </p:spPr>
        <p:txBody>
          <a:bodyPr wrap="square" rtlCol="0">
            <a:spAutoFit/>
          </a:bodyPr>
          <a:lstStyle/>
          <a:p>
            <a:pPr algn="l"/>
            <a:r>
              <a:rPr lang="en-US" sz="1050" b="1" spc="30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6022976"/>
            <a:ext cx="704850" cy="704850"/>
          </a:xfrm>
          <a:prstGeom prst="rect">
            <a:avLst/>
          </a:prstGeom>
        </p:spPr>
      </p:pic>
    </p:spTree>
    <p:extLst>
      <p:ext uri="{BB962C8B-B14F-4D97-AF65-F5344CB8AC3E}">
        <p14:creationId xmlns:p14="http://schemas.microsoft.com/office/powerpoint/2010/main" val="428565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baseline="0">
                <a:solidFill>
                  <a:srgbClr val="102B62"/>
                </a:solidFill>
              </a:defRPr>
            </a:lvl1pPr>
          </a:lstStyle>
          <a:p>
            <a:r>
              <a:rPr lang="en-US"/>
              <a:t>DIFFERENT TITLE PER SLIDE, ARIAL 28 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stStyle>
          <a:p>
            <a:pPr lvl="0"/>
            <a:r>
              <a:rPr lang="en-US"/>
              <a:t>Click to edit Master text styles</a:t>
            </a:r>
          </a:p>
          <a:p>
            <a:pPr lvl="1"/>
            <a:r>
              <a:rPr lang="en-US"/>
              <a:t>Second level</a:t>
            </a:r>
          </a:p>
          <a:p>
            <a:pPr lvl="2"/>
            <a:r>
              <a:rPr lang="en-US"/>
              <a:t>Third level</a:t>
            </a:r>
          </a:p>
          <a:p>
            <a:pPr lvl="0"/>
            <a:endParaRPr lang="en-US"/>
          </a:p>
          <a:p>
            <a:pPr lvl="2"/>
            <a:endParaRPr lang="en-US"/>
          </a:p>
          <a:p>
            <a:pPr lvl="2"/>
            <a:endParaRPr lang="en-US"/>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2752629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9CFCE-27D9-40AA-8407-22A37CBD61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D3C471-5E1C-414B-A901-A5A66AC231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9A11C8-9921-4E0D-8588-135686DF4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868B65-8750-43C1-9487-BFDD3B32DC0C}"/>
              </a:ext>
            </a:extLst>
          </p:cNvPr>
          <p:cNvSpPr>
            <a:spLocks noGrp="1"/>
          </p:cNvSpPr>
          <p:nvPr>
            <p:ph type="dt" sz="half" idx="10"/>
          </p:nvPr>
        </p:nvSpPr>
        <p:spPr/>
        <p:txBody>
          <a:bodyPr/>
          <a:lstStyle/>
          <a:p>
            <a:fld id="{F0BAF4DB-4DDE-42CD-A8AD-4D60CC4EFDEC}" type="datetimeFigureOut">
              <a:rPr lang="en-US" smtClean="0"/>
              <a:t>10/28/2021</a:t>
            </a:fld>
            <a:endParaRPr lang="en-US"/>
          </a:p>
        </p:txBody>
      </p:sp>
      <p:sp>
        <p:nvSpPr>
          <p:cNvPr id="6" name="Footer Placeholder 5">
            <a:extLst>
              <a:ext uri="{FF2B5EF4-FFF2-40B4-BE49-F238E27FC236}">
                <a16:creationId xmlns:a16="http://schemas.microsoft.com/office/drawing/2014/main" id="{D35F1F77-2C32-44C4-89DD-C3EE417D68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D69FE8-0026-4B7D-AD14-FD081DC9B9F8}"/>
              </a:ext>
            </a:extLst>
          </p:cNvPr>
          <p:cNvSpPr>
            <a:spLocks noGrp="1"/>
          </p:cNvSpPr>
          <p:nvPr>
            <p:ph type="sldNum" sz="quarter" idx="12"/>
          </p:nvPr>
        </p:nvSpPr>
        <p:spPr/>
        <p:txBody>
          <a:bodyPr/>
          <a:lstStyle/>
          <a:p>
            <a:fld id="{1FD90B1B-6B1E-434D-8739-EA0866A53101}" type="slidenum">
              <a:rPr lang="en-US" smtClean="0"/>
              <a:t>‹#›</a:t>
            </a:fld>
            <a:endParaRPr lang="en-US"/>
          </a:p>
        </p:txBody>
      </p:sp>
    </p:spTree>
    <p:extLst>
      <p:ext uri="{BB962C8B-B14F-4D97-AF65-F5344CB8AC3E}">
        <p14:creationId xmlns:p14="http://schemas.microsoft.com/office/powerpoint/2010/main" val="1075643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384D4A-61D0-42CB-AE91-2F11C4546286}"/>
              </a:ext>
            </a:extLst>
          </p:cNvPr>
          <p:cNvSpPr>
            <a:spLocks noGrp="1"/>
          </p:cNvSpPr>
          <p:nvPr>
            <p:ph type="dt" sz="half" idx="10"/>
          </p:nvPr>
        </p:nvSpPr>
        <p:spPr/>
        <p:txBody>
          <a:bodyPr/>
          <a:lstStyle/>
          <a:p>
            <a:fld id="{F0BAF4DB-4DDE-42CD-A8AD-4D60CC4EFDEC}" type="datetimeFigureOut">
              <a:rPr lang="en-US" smtClean="0"/>
              <a:t>10/28/2021</a:t>
            </a:fld>
            <a:endParaRPr lang="en-US"/>
          </a:p>
        </p:txBody>
      </p:sp>
      <p:sp>
        <p:nvSpPr>
          <p:cNvPr id="3" name="Footer Placeholder 2">
            <a:extLst>
              <a:ext uri="{FF2B5EF4-FFF2-40B4-BE49-F238E27FC236}">
                <a16:creationId xmlns:a16="http://schemas.microsoft.com/office/drawing/2014/main" id="{CC924631-30D5-4BD3-AB07-0D95465A57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08247E-6DDE-4F77-93B3-009E8096BBB9}"/>
              </a:ext>
            </a:extLst>
          </p:cNvPr>
          <p:cNvSpPr>
            <a:spLocks noGrp="1"/>
          </p:cNvSpPr>
          <p:nvPr>
            <p:ph type="sldNum" sz="quarter" idx="12"/>
          </p:nvPr>
        </p:nvSpPr>
        <p:spPr/>
        <p:txBody>
          <a:bodyPr/>
          <a:lstStyle/>
          <a:p>
            <a:fld id="{1FD90B1B-6B1E-434D-8739-EA0866A53101}" type="slidenum">
              <a:rPr lang="en-US" smtClean="0"/>
              <a:t>‹#›</a:t>
            </a:fld>
            <a:endParaRPr lang="en-US"/>
          </a:p>
        </p:txBody>
      </p:sp>
    </p:spTree>
    <p:extLst>
      <p:ext uri="{BB962C8B-B14F-4D97-AF65-F5344CB8AC3E}">
        <p14:creationId xmlns:p14="http://schemas.microsoft.com/office/powerpoint/2010/main" val="28580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a:t>DIFFERENT TITLE PER SLIDE, ARIAL 28 PT</a:t>
            </a:r>
          </a:p>
        </p:txBody>
      </p:sp>
      <p:sp>
        <p:nvSpPr>
          <p:cNvPr id="7"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5" name="Straight Connector 14"/>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sp>
        <p:nvSpPr>
          <p:cNvPr id="17" name="TextBox 16">
            <a:extLst>
              <a:ext uri="{FF2B5EF4-FFF2-40B4-BE49-F238E27FC236}">
                <a16:creationId xmlns:a16="http://schemas.microsoft.com/office/drawing/2014/main" id="{02A808B7-C663-444D-8554-2EB12485EF0B}"/>
              </a:ext>
            </a:extLst>
          </p:cNvPr>
          <p:cNvSpPr txBox="1"/>
          <p:nvPr userDrawn="1"/>
        </p:nvSpPr>
        <p:spPr>
          <a:xfrm>
            <a:off x="1293058" y="6152058"/>
            <a:ext cx="2817427" cy="215444"/>
          </a:xfrm>
          <a:prstGeom prst="rect">
            <a:avLst/>
          </a:prstGeom>
          <a:noFill/>
        </p:spPr>
        <p:txBody>
          <a:bodyPr wrap="square" rtlCol="0">
            <a:spAutoFit/>
          </a:bodyPr>
          <a:lstStyle/>
          <a:p>
            <a:pPr algn="l"/>
            <a:r>
              <a:rPr lang="en-US" sz="800" spc="600">
                <a:solidFill>
                  <a:srgbClr val="00277E"/>
                </a:solidFill>
                <a:latin typeface="Times New Roman" panose="02020603050405020304" pitchFamily="18" charset="0"/>
                <a:cs typeface="Times New Roman" panose="02020603050405020304" pitchFamily="18" charset="0"/>
              </a:rPr>
              <a:t>OFFICE OF THE</a:t>
            </a:r>
          </a:p>
        </p:txBody>
      </p:sp>
      <p:sp>
        <p:nvSpPr>
          <p:cNvPr id="18" name="TextBox 17">
            <a:extLst>
              <a:ext uri="{FF2B5EF4-FFF2-40B4-BE49-F238E27FC236}">
                <a16:creationId xmlns:a16="http://schemas.microsoft.com/office/drawing/2014/main" id="{B2A9E0A1-7231-47F2-8D67-24CB2FFF3917}"/>
              </a:ext>
            </a:extLst>
          </p:cNvPr>
          <p:cNvSpPr txBox="1"/>
          <p:nvPr userDrawn="1"/>
        </p:nvSpPr>
        <p:spPr>
          <a:xfrm>
            <a:off x="1275991" y="6344859"/>
            <a:ext cx="5708679" cy="253916"/>
          </a:xfrm>
          <a:prstGeom prst="rect">
            <a:avLst/>
          </a:prstGeom>
          <a:noFill/>
        </p:spPr>
        <p:txBody>
          <a:bodyPr wrap="square" rtlCol="0">
            <a:spAutoFit/>
          </a:bodyPr>
          <a:lstStyle/>
          <a:p>
            <a:pPr algn="l"/>
            <a:r>
              <a:rPr lang="en-US" sz="1050" b="1" spc="30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0" name="Picture 9"/>
          <p:cNvPicPr>
            <a:picLocks noChangeAspect="1"/>
          </p:cNvPicPr>
          <p:nvPr userDrawn="1"/>
        </p:nvPicPr>
        <p:blipFill>
          <a:blip r:embed="rId3"/>
          <a:stretch>
            <a:fillRect/>
          </a:stretch>
        </p:blipFill>
        <p:spPr>
          <a:xfrm>
            <a:off x="450938" y="6045201"/>
            <a:ext cx="729672" cy="729672"/>
          </a:xfrm>
          <a:prstGeom prst="rect">
            <a:avLst/>
          </a:prstGeom>
        </p:spPr>
      </p:pic>
    </p:spTree>
    <p:extLst>
      <p:ext uri="{BB962C8B-B14F-4D97-AF65-F5344CB8AC3E}">
        <p14:creationId xmlns:p14="http://schemas.microsoft.com/office/powerpoint/2010/main" val="420119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a:solidFill>
                <a:schemeClr val="bg1"/>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4" name="Straight Connector 13"/>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sp>
        <p:nvSpPr>
          <p:cNvPr id="16" name="TextBox 15">
            <a:extLst>
              <a:ext uri="{FF2B5EF4-FFF2-40B4-BE49-F238E27FC236}">
                <a16:creationId xmlns:a16="http://schemas.microsoft.com/office/drawing/2014/main" id="{02A808B7-C663-444D-8554-2EB12485EF0B}"/>
              </a:ext>
            </a:extLst>
          </p:cNvPr>
          <p:cNvSpPr txBox="1"/>
          <p:nvPr userDrawn="1"/>
        </p:nvSpPr>
        <p:spPr>
          <a:xfrm>
            <a:off x="1209927" y="6152058"/>
            <a:ext cx="2817427" cy="215444"/>
          </a:xfrm>
          <a:prstGeom prst="rect">
            <a:avLst/>
          </a:prstGeom>
          <a:noFill/>
        </p:spPr>
        <p:txBody>
          <a:bodyPr wrap="square" rtlCol="0">
            <a:spAutoFit/>
          </a:bodyPr>
          <a:lstStyle/>
          <a:p>
            <a:pPr algn="l"/>
            <a:r>
              <a:rPr lang="en-US" sz="800" spc="600">
                <a:solidFill>
                  <a:srgbClr val="00277E"/>
                </a:solidFill>
                <a:latin typeface="Times New Roman" panose="02020603050405020304" pitchFamily="18" charset="0"/>
                <a:cs typeface="Times New Roman" panose="02020603050405020304" pitchFamily="18" charset="0"/>
              </a:rPr>
              <a:t>OFFICE OF THE</a:t>
            </a:r>
          </a:p>
        </p:txBody>
      </p:sp>
      <p:sp>
        <p:nvSpPr>
          <p:cNvPr id="17" name="TextBox 16">
            <a:extLst>
              <a:ext uri="{FF2B5EF4-FFF2-40B4-BE49-F238E27FC236}">
                <a16:creationId xmlns:a16="http://schemas.microsoft.com/office/drawing/2014/main" id="{B2A9E0A1-7231-47F2-8D67-24CB2FFF3917}"/>
              </a:ext>
            </a:extLst>
          </p:cNvPr>
          <p:cNvSpPr txBox="1"/>
          <p:nvPr userDrawn="1"/>
        </p:nvSpPr>
        <p:spPr>
          <a:xfrm>
            <a:off x="1204736" y="6344859"/>
            <a:ext cx="5708679" cy="253916"/>
          </a:xfrm>
          <a:prstGeom prst="rect">
            <a:avLst/>
          </a:prstGeom>
          <a:noFill/>
        </p:spPr>
        <p:txBody>
          <a:bodyPr wrap="square" rtlCol="0">
            <a:spAutoFit/>
          </a:bodyPr>
          <a:lstStyle/>
          <a:p>
            <a:pPr algn="l"/>
            <a:r>
              <a:rPr lang="en-US" sz="1050" b="1" spc="30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2" name="Picture 1"/>
          <p:cNvPicPr>
            <a:picLocks noChangeAspect="1"/>
          </p:cNvPicPr>
          <p:nvPr userDrawn="1"/>
        </p:nvPicPr>
        <p:blipFill>
          <a:blip r:embed="rId3"/>
          <a:stretch>
            <a:fillRect/>
          </a:stretch>
        </p:blipFill>
        <p:spPr>
          <a:xfrm>
            <a:off x="450938" y="5982115"/>
            <a:ext cx="731583" cy="725487"/>
          </a:xfrm>
          <a:prstGeom prst="rect">
            <a:avLst/>
          </a:prstGeom>
        </p:spPr>
      </p:pic>
    </p:spTree>
    <p:extLst>
      <p:ext uri="{BB962C8B-B14F-4D97-AF65-F5344CB8AC3E}">
        <p14:creationId xmlns:p14="http://schemas.microsoft.com/office/powerpoint/2010/main" val="259650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771DC85-EC2C-4AFD-BBBB-99C62CBAF78C}"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388DF-E8C4-4103-B929-85F66CBF3D20}" type="slidenum">
              <a:rPr lang="en-US" smtClean="0"/>
              <a:pPr/>
              <a:t>‹#›</a:t>
            </a:fld>
            <a:endParaRPr lang="en-US"/>
          </a:p>
        </p:txBody>
      </p:sp>
    </p:spTree>
    <p:extLst>
      <p:ext uri="{BB962C8B-B14F-4D97-AF65-F5344CB8AC3E}">
        <p14:creationId xmlns:p14="http://schemas.microsoft.com/office/powerpoint/2010/main" val="131998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One Column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a:xfrm>
            <a:off x="543910" y="1101914"/>
            <a:ext cx="10515600" cy="3628401"/>
          </a:xfrm>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lvl1pPr>
            <a:lvl2pPr marL="514350" marR="0" indent="-342900" algn="l" defTabSz="685800" rtl="0" eaLnBrk="1" fontAlgn="auto" latinLnBrk="0" hangingPunct="1">
              <a:lnSpc>
                <a:spcPct val="90000"/>
              </a:lnSpc>
              <a:spcBef>
                <a:spcPts val="750"/>
              </a:spcBef>
              <a:spcAft>
                <a:spcPts val="0"/>
              </a:spcAft>
              <a:buClrTx/>
              <a:buSzTx/>
              <a:tabLst/>
              <a:defRPr/>
            </a:lvl2pPr>
            <a:lvl3pPr marL="857250" marR="0" indent="-342900" algn="l" defTabSz="685800" rtl="0" eaLnBrk="1" fontAlgn="auto" latinLnBrk="0" hangingPunct="1">
              <a:lnSpc>
                <a:spcPct val="90000"/>
              </a:lnSpc>
              <a:spcBef>
                <a:spcPts val="750"/>
              </a:spcBef>
              <a:spcAft>
                <a:spcPts val="0"/>
              </a:spcAft>
              <a:buClrTx/>
              <a:buSzTx/>
              <a:tabLst/>
              <a:defRPr/>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a:t>First level text should be Arial, 22pt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a:t>Second level lists are blue Arial, 20pt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a:t>Third level lists are Arial, 18pt with a check mark bullet. </a:t>
            </a:r>
          </a:p>
        </p:txBody>
      </p:sp>
      <p:sp>
        <p:nvSpPr>
          <p:cNvPr id="4" name="Rectangle 3">
            <a:extLst>
              <a:ext uri="{FF2B5EF4-FFF2-40B4-BE49-F238E27FC236}">
                <a16:creationId xmlns:a16="http://schemas.microsoft.com/office/drawing/2014/main" id="{85A4B137-96C7-4821-9F78-CB25ABA8060D}"/>
              </a:ext>
            </a:extLst>
          </p:cNvPr>
          <p:cNvSpPr/>
          <p:nvPr userDrawn="1"/>
        </p:nvSpPr>
        <p:spPr>
          <a:xfrm>
            <a:off x="0" y="6190944"/>
            <a:ext cx="12192000" cy="677917"/>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543910" y="5462983"/>
            <a:ext cx="10515600" cy="596610"/>
          </a:xfrm>
        </p:spPr>
        <p:txBody>
          <a:bodyPr>
            <a:normAutofit/>
          </a:bodyPr>
          <a:lstStyle>
            <a:lvl1pPr>
              <a:defRPr sz="2800">
                <a:solidFill>
                  <a:srgbClr val="000099"/>
                </a:solidFill>
              </a:defRPr>
            </a:lvl1pPr>
          </a:lstStyle>
          <a:p>
            <a:r>
              <a:rPr lang="en-US"/>
              <a:t>Slide Title is Arial Bold, 28pt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a:xfrm>
            <a:off x="5097518" y="222785"/>
            <a:ext cx="4114800" cy="365125"/>
          </a:xfrm>
        </p:spPr>
        <p:txBody>
          <a:bodyPr/>
          <a:lstStyle/>
          <a:p>
            <a:r>
              <a:rPr lang="en-US"/>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a:xfrm>
            <a:off x="9212318" y="223478"/>
            <a:ext cx="2743200" cy="365125"/>
          </a:xfrm>
        </p:spPr>
        <p:txBody>
          <a:bodyPr/>
          <a:lstStyle/>
          <a:p>
            <a:fld id="{549D6600-C6B9-CF4F-8A0C-864766A79F48}"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0FD0F20B-6E18-4E31-8776-9FFA1E37378D}"/>
              </a:ext>
            </a:extLst>
          </p:cNvPr>
          <p:cNvPicPr>
            <a:picLocks noChangeAspect="1"/>
          </p:cNvPicPr>
          <p:nvPr userDrawn="1"/>
        </p:nvPicPr>
        <p:blipFill>
          <a:blip r:embed="rId2"/>
          <a:stretch>
            <a:fillRect/>
          </a:stretch>
        </p:blipFill>
        <p:spPr>
          <a:xfrm>
            <a:off x="10148534" y="6322294"/>
            <a:ext cx="1359497" cy="415216"/>
          </a:xfrm>
          <a:prstGeom prst="rect">
            <a:avLst/>
          </a:prstGeom>
        </p:spPr>
      </p:pic>
    </p:spTree>
    <p:extLst>
      <p:ext uri="{BB962C8B-B14F-4D97-AF65-F5344CB8AC3E}">
        <p14:creationId xmlns:p14="http://schemas.microsoft.com/office/powerpoint/2010/main" val="129467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838200" y="1209040"/>
            <a:ext cx="10515600" cy="596610"/>
          </a:xfrm>
        </p:spPr>
        <p:txBody>
          <a:bodyPr>
            <a:normAutofit/>
          </a:bodyPr>
          <a:lstStyle>
            <a:lvl1pPr>
              <a:defRPr sz="2800"/>
            </a:lvl1pPr>
          </a:lstStyle>
          <a:p>
            <a:r>
              <a:rPr lang="en-US"/>
              <a:t>Slide Title is Arial Bold, 28pt </a:t>
            </a:r>
          </a:p>
        </p:txBody>
      </p:sp>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lvl1pPr>
            <a:lvl2pPr marL="514350" marR="0" indent="-342900" algn="l" defTabSz="685800" rtl="0" eaLnBrk="1" fontAlgn="auto" latinLnBrk="0" hangingPunct="1">
              <a:lnSpc>
                <a:spcPct val="90000"/>
              </a:lnSpc>
              <a:spcBef>
                <a:spcPts val="750"/>
              </a:spcBef>
              <a:spcAft>
                <a:spcPts val="0"/>
              </a:spcAft>
              <a:buClrTx/>
              <a:buSzTx/>
              <a:tabLst/>
              <a:defRPr/>
            </a:lvl2pPr>
            <a:lvl3pPr marL="857250" marR="0" indent="-342900" algn="l" defTabSz="685800" rtl="0" eaLnBrk="1" fontAlgn="auto" latinLnBrk="0" hangingPunct="1">
              <a:lnSpc>
                <a:spcPct val="90000"/>
              </a:lnSpc>
              <a:spcBef>
                <a:spcPts val="750"/>
              </a:spcBef>
              <a:spcAft>
                <a:spcPts val="0"/>
              </a:spcAft>
              <a:buClrTx/>
              <a:buSzTx/>
              <a:tabLst/>
              <a:defRPr/>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a:t>First level text should be Arial, 22pt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a:t>Second level lists are blue Arial, 20pt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a:t>Third level lists are Arial, 18pt with a check mark bullet.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r>
              <a:rPr lang="en-US"/>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a:p>
        </p:txBody>
      </p:sp>
    </p:spTree>
    <p:extLst>
      <p:ext uri="{BB962C8B-B14F-4D97-AF65-F5344CB8AC3E}">
        <p14:creationId xmlns:p14="http://schemas.microsoft.com/office/powerpoint/2010/main" val="289322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a:p>
        </p:txBody>
      </p:sp>
    </p:spTree>
    <p:extLst>
      <p:ext uri="{BB962C8B-B14F-4D97-AF65-F5344CB8AC3E}">
        <p14:creationId xmlns:p14="http://schemas.microsoft.com/office/powerpoint/2010/main" val="285130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0.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12.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3.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a:t>DIFFERENT TITLE PER SLIDE, ARIAL 28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011711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4" r:id="rId3"/>
    <p:sldLayoutId id="2147483685" r:id="rId4"/>
    <p:sldLayoutId id="2147483686" r:id="rId5"/>
    <p:sldLayoutId id="2147483687" r:id="rId6"/>
    <p:sldLayoutId id="2147483700" r:id="rId7"/>
    <p:sldLayoutId id="2147483701" r:id="rId8"/>
  </p:sldLayoutIdLst>
  <p:txStyles>
    <p:titleStyle>
      <a:lvl1pPr algn="l" defTabSz="1219170" rtl="0" eaLnBrk="1" latinLnBrk="0" hangingPunct="1">
        <a:spcBef>
          <a:spcPct val="0"/>
        </a:spcBef>
        <a:buNone/>
        <a:defRPr sz="28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2933"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enter title</a:t>
            </a:r>
          </a:p>
        </p:txBody>
      </p:sp>
      <p:sp>
        <p:nvSpPr>
          <p:cNvPr id="1030" name="Rectangle 6"/>
          <p:cNvSpPr>
            <a:spLocks noGrp="1" noChangeArrowheads="1"/>
          </p:cNvSpPr>
          <p:nvPr>
            <p:ph type="sldNum" sz="quarter" idx="4"/>
          </p:nvPr>
        </p:nvSpPr>
        <p:spPr bwMode="auto">
          <a:xfrm>
            <a:off x="10363200" y="6553201"/>
            <a:ext cx="18288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pPr fontAlgn="base">
              <a:spcBef>
                <a:spcPct val="0"/>
              </a:spcBef>
              <a:spcAft>
                <a:spcPct val="0"/>
              </a:spcAft>
            </a:pPr>
            <a:fld id="{2C626EB7-FB23-9946-AC03-BE678F8DC972}" type="slidenum">
              <a:rPr lang="en-US" smtClean="0"/>
              <a:pPr fontAlgn="base">
                <a:spcBef>
                  <a:spcPct val="0"/>
                </a:spcBef>
                <a:spcAft>
                  <a:spcPct val="0"/>
                </a:spcAft>
              </a:pPr>
              <a:t>‹#›</a:t>
            </a:fld>
            <a:endParaRPr lang="en-US"/>
          </a:p>
        </p:txBody>
      </p:sp>
      <p:pic>
        <p:nvPicPr>
          <p:cNvPr id="1032" name="Picture 8" descr="logo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4934" y="6429315"/>
            <a:ext cx="414609" cy="313638"/>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OER_Master_Logo_2blue.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6000" y="6400800"/>
            <a:ext cx="2548328" cy="381000"/>
          </a:xfrm>
          <a:prstGeom prst="rect">
            <a:avLst/>
          </a:prstGeom>
        </p:spPr>
      </p:pic>
    </p:spTree>
    <p:extLst>
      <p:ext uri="{BB962C8B-B14F-4D97-AF65-F5344CB8AC3E}">
        <p14:creationId xmlns:p14="http://schemas.microsoft.com/office/powerpoint/2010/main" val="121545169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662E62-4A90-5843-88A3-5CB71E2B11FB}"/>
              </a:ext>
            </a:extLst>
          </p:cNvPr>
          <p:cNvSpPr/>
          <p:nvPr userDrawn="1"/>
        </p:nvSpPr>
        <p:spPr>
          <a:xfrm>
            <a:off x="0" y="0"/>
            <a:ext cx="12192000" cy="681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9" name="Picture 8" descr="A picture containing drawing&#10;&#10;Description automatically generated">
            <a:extLst>
              <a:ext uri="{FF2B5EF4-FFF2-40B4-BE49-F238E27FC236}">
                <a16:creationId xmlns:a16="http://schemas.microsoft.com/office/drawing/2014/main" id="{B63F07E0-F0A4-9C43-BD08-5054E09BCE58}"/>
              </a:ext>
            </a:extLst>
          </p:cNvPr>
          <p:cNvPicPr>
            <a:picLocks noChangeAspect="1"/>
          </p:cNvPicPr>
          <p:nvPr userDrawn="1"/>
        </p:nvPicPr>
        <p:blipFill>
          <a:blip r:embed="rId15"/>
          <a:stretch>
            <a:fillRect/>
          </a:stretch>
        </p:blipFill>
        <p:spPr>
          <a:xfrm>
            <a:off x="10325100" y="184955"/>
            <a:ext cx="1028700" cy="317500"/>
          </a:xfrm>
          <a:prstGeom prst="rect">
            <a:avLst/>
          </a:prstGeom>
        </p:spPr>
      </p:pic>
      <p:sp>
        <p:nvSpPr>
          <p:cNvPr id="2" name="Title Placeholder 1">
            <a:extLst>
              <a:ext uri="{FF2B5EF4-FFF2-40B4-BE49-F238E27FC236}">
                <a16:creationId xmlns:a16="http://schemas.microsoft.com/office/drawing/2014/main" id="{AAB7C69D-AD8C-AE4F-89B1-BD5DC49F0A10}"/>
              </a:ext>
            </a:extLst>
          </p:cNvPr>
          <p:cNvSpPr>
            <a:spLocks noGrp="1"/>
          </p:cNvSpPr>
          <p:nvPr>
            <p:ph type="title"/>
          </p:nvPr>
        </p:nvSpPr>
        <p:spPr>
          <a:xfrm>
            <a:off x="838200" y="791518"/>
            <a:ext cx="10515600" cy="1014132"/>
          </a:xfrm>
          <a:prstGeom prst="rect">
            <a:avLst/>
          </a:prstGeom>
        </p:spPr>
        <p:txBody>
          <a:bodyPr vert="horz" lIns="91440" tIns="45720" rIns="91440" bIns="45720" rtlCol="0" anchor="b">
            <a:normAutofit/>
          </a:bodyPr>
          <a:lstStyle/>
          <a:p>
            <a:r>
              <a:rPr lang="en-US"/>
              <a:t>TITLE Arial Bold, 28pt</a:t>
            </a:r>
          </a:p>
        </p:txBody>
      </p:sp>
      <p:sp>
        <p:nvSpPr>
          <p:cNvPr id="3" name="Text Placeholder 2">
            <a:extLst>
              <a:ext uri="{FF2B5EF4-FFF2-40B4-BE49-F238E27FC236}">
                <a16:creationId xmlns:a16="http://schemas.microsoft.com/office/drawing/2014/main" id="{33DD6D48-BEDD-9548-94EE-6D9FBF7E9E3A}"/>
              </a:ext>
            </a:extLst>
          </p:cNvPr>
          <p:cNvSpPr>
            <a:spLocks noGrp="1"/>
          </p:cNvSpPr>
          <p:nvPr>
            <p:ph type="body" idx="1"/>
          </p:nvPr>
        </p:nvSpPr>
        <p:spPr>
          <a:xfrm>
            <a:off x="838200" y="2367285"/>
            <a:ext cx="10515600" cy="3628401"/>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a:p>
            <a:pPr lvl="0"/>
            <a:endParaRPr lang="en-US"/>
          </a:p>
          <a:p>
            <a:r>
              <a:rPr lang="en-US"/>
              <a:t>First level text should be Arial, 22pt with a solid bullet.</a:t>
            </a:r>
          </a:p>
          <a:p>
            <a:pPr lvl="1"/>
            <a:r>
              <a:rPr lang="en-US"/>
              <a:t>Second level lists are blue Arial, 20pt with a solid square. Do not use open bullets. </a:t>
            </a:r>
          </a:p>
          <a:p>
            <a:pPr lvl="2"/>
            <a:r>
              <a:rPr lang="en-US"/>
              <a:t>Third level lists are Arial, 18pt with a check mark bullet. </a:t>
            </a:r>
          </a:p>
        </p:txBody>
      </p:sp>
      <p:sp>
        <p:nvSpPr>
          <p:cNvPr id="5" name="Footer Placeholder 4">
            <a:extLst>
              <a:ext uri="{FF2B5EF4-FFF2-40B4-BE49-F238E27FC236}">
                <a16:creationId xmlns:a16="http://schemas.microsoft.com/office/drawing/2014/main" id="{BBD4AB6E-3F6E-6141-8C08-6121F9549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Insert footer information as needed</a:t>
            </a: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ABA63F9-A2B7-5644-96C9-A65FBC192A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49D6600-C6B9-CF4F-8A0C-864766A79F48}" type="slidenum">
              <a:rPr lang="en-US" smtClean="0"/>
              <a:pPr/>
              <a:t>‹#›</a:t>
            </a:fld>
            <a:endParaRPr lang="en-US">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587ACDBF-9651-A143-B577-52487D131BC1}"/>
              </a:ext>
            </a:extLst>
          </p:cNvPr>
          <p:cNvCxnSpPr>
            <a:cxnSpLocks/>
          </p:cNvCxnSpPr>
          <p:nvPr userDrawn="1"/>
        </p:nvCxnSpPr>
        <p:spPr>
          <a:xfrm>
            <a:off x="925975" y="1817225"/>
            <a:ext cx="10427825" cy="0"/>
          </a:xfrm>
          <a:prstGeom prst="line">
            <a:avLst/>
          </a:prstGeom>
          <a:ln w="19050">
            <a:solidFill>
              <a:schemeClr val="bg2"/>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0418850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sldNum="0" hdr="0" ftr="0"/>
  <p:txStyles>
    <p:title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b="1"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8.png"/><Relationship Id="rId5" Type="http://schemas.openxmlformats.org/officeDocument/2006/relationships/oleObject" Target="../embeddings/oleObject1.bin"/><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3.wmf"/><Relationship Id="rId5" Type="http://schemas.openxmlformats.org/officeDocument/2006/relationships/oleObject" Target="../embeddings/oleObject3.bin"/><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5.png"/><Relationship Id="rId5" Type="http://schemas.openxmlformats.org/officeDocument/2006/relationships/oleObject" Target="../embeddings/oleObject5.bin"/><Relationship Id="rId4" Type="http://schemas.openxmlformats.org/officeDocument/2006/relationships/image" Target="../media/image44.wmf"/></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ori.hhs.gov/sites/default/files/42_cfr_parts_50_and_93_2005.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a:solidFill>
                  <a:schemeClr val="tx1"/>
                </a:solidFill>
              </a:rPr>
              <a:t>Research Misconduct and Integrity</a:t>
            </a:r>
          </a:p>
        </p:txBody>
      </p:sp>
      <p:sp>
        <p:nvSpPr>
          <p:cNvPr id="3" name="Subtitle 2"/>
          <p:cNvSpPr>
            <a:spLocks noGrp="1"/>
          </p:cNvSpPr>
          <p:nvPr>
            <p:ph type="subTitle" idx="1"/>
          </p:nvPr>
        </p:nvSpPr>
        <p:spPr>
          <a:xfrm>
            <a:off x="1828800" y="3309932"/>
            <a:ext cx="8534400" cy="1752600"/>
          </a:xfrm>
        </p:spPr>
        <p:txBody>
          <a:bodyPr/>
          <a:lstStyle/>
          <a:p>
            <a:r>
              <a:rPr lang="en-US" sz="2800"/>
              <a:t>November 3, 2021</a:t>
            </a:r>
          </a:p>
          <a:p>
            <a:r>
              <a:rPr lang="en-US" sz="2800"/>
              <a:t>NIH Virtual Seminar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2AFAF-5A4B-5C47-B403-1AB532082E29}"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1" i="0" u="none" strike="noStrike" kern="1200" cap="none" spc="0" normalizeH="0" baseline="0" noProof="0">
              <a:ln>
                <a:noFill/>
              </a:ln>
              <a:solidFill>
                <a:srgbClr val="000000"/>
              </a:solidFill>
              <a:effectLst/>
              <a:uLnTx/>
              <a:uFillTx/>
              <a:latin typeface="Arial"/>
              <a:ea typeface="ＭＳ Ｐゴシック"/>
              <a:cs typeface="Arial"/>
            </a:endParaRPr>
          </a:p>
        </p:txBody>
      </p:sp>
      <p:sp>
        <p:nvSpPr>
          <p:cNvPr id="5" name="TextBox 4">
            <a:extLst>
              <a:ext uri="{FF2B5EF4-FFF2-40B4-BE49-F238E27FC236}">
                <a16:creationId xmlns:a16="http://schemas.microsoft.com/office/drawing/2014/main" id="{2A1495F2-E106-448C-81CC-9A66E476E1A0}"/>
              </a:ext>
            </a:extLst>
          </p:cNvPr>
          <p:cNvSpPr txBox="1"/>
          <p:nvPr/>
        </p:nvSpPr>
        <p:spPr>
          <a:xfrm>
            <a:off x="1538727" y="4919657"/>
            <a:ext cx="9487277" cy="1323439"/>
          </a:xfrm>
          <a:prstGeom prst="rect">
            <a:avLst/>
          </a:prstGeom>
          <a:noFill/>
        </p:spPr>
        <p:txBody>
          <a:bodyPr wrap="none" rtlCol="0">
            <a:spAutoFit/>
          </a:bodyPr>
          <a:lstStyle/>
          <a:p>
            <a:r>
              <a:rPr lang="en-US" sz="2000" b="1"/>
              <a:t>Patricia Valdez, PhD</a:t>
            </a:r>
            <a:r>
              <a:rPr lang="en-US" sz="2000"/>
              <a:t>				</a:t>
            </a:r>
            <a:r>
              <a:rPr lang="en-US" sz="2000" b="1"/>
              <a:t>Ranjini Ambalavanar, PhD</a:t>
            </a:r>
          </a:p>
          <a:p>
            <a:r>
              <a:rPr lang="en-US" sz="2000"/>
              <a:t>Chief Extramural Research Integrity Officer	Scientist-Investigator</a:t>
            </a:r>
          </a:p>
          <a:p>
            <a:r>
              <a:rPr lang="en-US" sz="2000"/>
              <a:t>Office of Extramural Research, NIH		Office of Research Integrity, HHS</a:t>
            </a:r>
          </a:p>
          <a:p>
            <a:endParaRPr lang="en-US" sz="2000"/>
          </a:p>
        </p:txBody>
      </p:sp>
    </p:spTree>
    <p:extLst>
      <p:ext uri="{BB962C8B-B14F-4D97-AF65-F5344CB8AC3E}">
        <p14:creationId xmlns:p14="http://schemas.microsoft.com/office/powerpoint/2010/main" val="199925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46" y="125612"/>
            <a:ext cx="10515600" cy="596610"/>
          </a:xfrm>
        </p:spPr>
        <p:txBody>
          <a:bodyPr>
            <a:normAutofit/>
          </a:bodyPr>
          <a:lstStyle/>
          <a:p>
            <a:r>
              <a:rPr lang="en-US"/>
              <a:t>Your Role in Preventing Research Misconduct</a:t>
            </a:r>
          </a:p>
        </p:txBody>
      </p:sp>
      <p:pic>
        <p:nvPicPr>
          <p:cNvPr id="4" name="Picture 3" descr="Infographic with &quot;What's Your Role&quot; in the middle and Institutions, Researchers, Funding Agencies, Whistleblowers, Government Regulatory Agencies, and Journals &amp; Peer Reviewers stemming from it."/>
          <p:cNvPicPr>
            <a:picLocks noChangeAspect="1"/>
          </p:cNvPicPr>
          <p:nvPr/>
        </p:nvPicPr>
        <p:blipFill>
          <a:blip r:embed="rId3"/>
          <a:stretch>
            <a:fillRect/>
          </a:stretch>
        </p:blipFill>
        <p:spPr>
          <a:xfrm>
            <a:off x="5195021" y="659233"/>
            <a:ext cx="6298069" cy="4519448"/>
          </a:xfrm>
          <a:prstGeom prst="rect">
            <a:avLst/>
          </a:prstGeom>
        </p:spPr>
      </p:pic>
      <p:grpSp>
        <p:nvGrpSpPr>
          <p:cNvPr id="5" name="Group 4" descr="Triangle with Perceived Pressure, Rationalization, and Opportunity along the sides."/>
          <p:cNvGrpSpPr/>
          <p:nvPr/>
        </p:nvGrpSpPr>
        <p:grpSpPr>
          <a:xfrm>
            <a:off x="872358" y="1693044"/>
            <a:ext cx="4232659" cy="3217851"/>
            <a:chOff x="3834417" y="1246258"/>
            <a:chExt cx="3689301" cy="3052918"/>
          </a:xfrm>
          <a:solidFill>
            <a:srgbClr val="92D050"/>
          </a:solidFill>
        </p:grpSpPr>
        <p:sp>
          <p:nvSpPr>
            <p:cNvPr id="6" name="Isosceles Triangle 5"/>
            <p:cNvSpPr/>
            <p:nvPr/>
          </p:nvSpPr>
          <p:spPr>
            <a:xfrm>
              <a:off x="3834417" y="1246258"/>
              <a:ext cx="3689301" cy="255537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a:p>
          </p:txBody>
        </p:sp>
        <p:sp>
          <p:nvSpPr>
            <p:cNvPr id="7" name="Rectangle 6"/>
            <p:cNvSpPr/>
            <p:nvPr/>
          </p:nvSpPr>
          <p:spPr>
            <a:xfrm rot="18435822">
              <a:off x="3455675" y="2242708"/>
              <a:ext cx="2226378" cy="333256"/>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solidFill>
                    <a:srgbClr val="161AF8"/>
                  </a:solidFill>
                </a:rPr>
                <a:t>Perceived Pressure</a:t>
              </a:r>
            </a:p>
          </p:txBody>
        </p:sp>
        <p:sp>
          <p:nvSpPr>
            <p:cNvPr id="8" name="Rectangle 7"/>
            <p:cNvSpPr/>
            <p:nvPr/>
          </p:nvSpPr>
          <p:spPr>
            <a:xfrm rot="3132375">
              <a:off x="5866835" y="2186745"/>
              <a:ext cx="1734023" cy="333256"/>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solidFill>
                    <a:srgbClr val="161AF8"/>
                  </a:solidFill>
                </a:rPr>
                <a:t>Rationalization</a:t>
              </a:r>
            </a:p>
          </p:txBody>
        </p:sp>
        <p:sp>
          <p:nvSpPr>
            <p:cNvPr id="9" name="Rectangle 8"/>
            <p:cNvSpPr/>
            <p:nvPr/>
          </p:nvSpPr>
          <p:spPr>
            <a:xfrm>
              <a:off x="4832212" y="3861174"/>
              <a:ext cx="1693712" cy="438002"/>
            </a:xfrm>
            <a:prstGeom prst="rect">
              <a:avLst/>
            </a:prstGeom>
            <a:solidFill>
              <a:schemeClr val="bg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solidFill>
                    <a:srgbClr val="161AF8"/>
                  </a:solidFill>
                </a:rPr>
                <a:t>Opportunity</a:t>
              </a:r>
            </a:p>
          </p:txBody>
        </p:sp>
      </p:grpSp>
      <p:sp>
        <p:nvSpPr>
          <p:cNvPr id="11" name="Oval 10">
            <a:extLst>
              <a:ext uri="{C183D7F6-B498-43B3-948B-1728B52AA6E4}">
                <adec:decorative xmlns:adec="http://schemas.microsoft.com/office/drawing/2017/decorative" val="1"/>
              </a:ext>
            </a:extLst>
          </p:cNvPr>
          <p:cNvSpPr/>
          <p:nvPr/>
        </p:nvSpPr>
        <p:spPr>
          <a:xfrm>
            <a:off x="7270377" y="659233"/>
            <a:ext cx="1886294" cy="164469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66277" y="1236134"/>
            <a:ext cx="1931939" cy="461665"/>
          </a:xfrm>
          <a:prstGeom prst="rect">
            <a:avLst/>
          </a:prstGeom>
          <a:noFill/>
        </p:spPr>
        <p:txBody>
          <a:bodyPr wrap="none" rtlCol="0">
            <a:spAutoFit/>
          </a:bodyPr>
          <a:lstStyle/>
          <a:p>
            <a:r>
              <a:rPr lang="en-US" sz="2400">
                <a:latin typeface="+mj-lt"/>
                <a:cs typeface="Calibri" panose="020F0502020204030204" pitchFamily="34" charset="0"/>
              </a:rPr>
              <a:t>Researchers</a:t>
            </a:r>
          </a:p>
        </p:txBody>
      </p:sp>
    </p:spTree>
    <p:extLst>
      <p:ext uri="{BB962C8B-B14F-4D97-AF65-F5344CB8AC3E}">
        <p14:creationId xmlns:p14="http://schemas.microsoft.com/office/powerpoint/2010/main" val="35366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noGrp="1"/>
          </p:cNvSpPr>
          <p:nvPr>
            <p:ph type="title" idx="4294967295"/>
          </p:nvPr>
        </p:nvSpPr>
        <p:spPr>
          <a:xfrm>
            <a:off x="85793" y="64267"/>
            <a:ext cx="7659713" cy="488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1219170" rtl="0" eaLnBrk="1" latinLnBrk="0" hangingPunct="1">
              <a:spcBef>
                <a:spcPct val="0"/>
              </a:spcBef>
              <a:buNone/>
              <a:defRPr sz="2800" b="1" kern="1200" baseline="0">
                <a:solidFill>
                  <a:srgbClr val="273D77"/>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73D77"/>
                </a:solidFill>
                <a:effectLst/>
                <a:uLnTx/>
                <a:uFillTx/>
                <a:latin typeface="+mj-lt"/>
                <a:ea typeface="+mj-ea"/>
                <a:cs typeface="Calibri" panose="020F0502020204030204" pitchFamily="34" charset="0"/>
              </a:rPr>
              <a:t>Statements From Case Interviews</a:t>
            </a:r>
          </a:p>
        </p:txBody>
      </p:sp>
      <p:pic>
        <p:nvPicPr>
          <p:cNvPr id="12" name="Picture 11" descr="Poor supervision and Inadequate Training"/>
          <p:cNvPicPr>
            <a:picLocks noChangeAspect="1"/>
          </p:cNvPicPr>
          <p:nvPr/>
        </p:nvPicPr>
        <p:blipFill>
          <a:blip r:embed="rId2"/>
          <a:stretch>
            <a:fillRect/>
          </a:stretch>
        </p:blipFill>
        <p:spPr>
          <a:xfrm>
            <a:off x="2178617" y="2725277"/>
            <a:ext cx="7834766" cy="2215982"/>
          </a:xfrm>
          <a:prstGeom prst="rect">
            <a:avLst/>
          </a:prstGeom>
        </p:spPr>
      </p:pic>
      <p:pic>
        <p:nvPicPr>
          <p:cNvPr id="13" name="Picture 12" descr="Personal Circumstances and Individual Psychology"/>
          <p:cNvPicPr>
            <a:picLocks noChangeAspect="1"/>
          </p:cNvPicPr>
          <p:nvPr/>
        </p:nvPicPr>
        <p:blipFill>
          <a:blip r:embed="rId3"/>
          <a:stretch>
            <a:fillRect/>
          </a:stretch>
        </p:blipFill>
        <p:spPr>
          <a:xfrm>
            <a:off x="6096000" y="598420"/>
            <a:ext cx="6082678" cy="1938365"/>
          </a:xfrm>
          <a:prstGeom prst="rect">
            <a:avLst/>
          </a:prstGeom>
        </p:spPr>
      </p:pic>
      <p:pic>
        <p:nvPicPr>
          <p:cNvPr id="14" name="Picture 13" descr="Competitive Pressures"/>
          <p:cNvPicPr>
            <a:picLocks noChangeAspect="1"/>
          </p:cNvPicPr>
          <p:nvPr/>
        </p:nvPicPr>
        <p:blipFill>
          <a:blip r:embed="rId4"/>
          <a:stretch>
            <a:fillRect/>
          </a:stretch>
        </p:blipFill>
        <p:spPr>
          <a:xfrm>
            <a:off x="0" y="634965"/>
            <a:ext cx="6010254" cy="1901820"/>
          </a:xfrm>
          <a:prstGeom prst="rect">
            <a:avLst/>
          </a:prstGeom>
        </p:spPr>
      </p:pic>
    </p:spTree>
    <p:extLst>
      <p:ext uri="{BB962C8B-B14F-4D97-AF65-F5344CB8AC3E}">
        <p14:creationId xmlns:p14="http://schemas.microsoft.com/office/powerpoint/2010/main" val="16098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0BAD86-D241-4AE9-BFF8-8C56F9EB65DE}"/>
              </a:ext>
            </a:extLst>
          </p:cNvPr>
          <p:cNvSpPr>
            <a:spLocks noGrp="1"/>
          </p:cNvSpPr>
          <p:nvPr>
            <p:ph type="title"/>
          </p:nvPr>
        </p:nvSpPr>
        <p:spPr>
          <a:xfrm>
            <a:off x="355651" y="250719"/>
            <a:ext cx="10515600" cy="596610"/>
          </a:xfrm>
        </p:spPr>
        <p:txBody>
          <a:bodyPr vert="horz" lIns="91440" tIns="45720" rIns="91440" bIns="45720" rtlCol="0" anchor="b">
            <a:normAutofit/>
          </a:bodyPr>
          <a:lstStyle/>
          <a:p>
            <a:r>
              <a:rPr lang="en-US"/>
              <a:t>Same Cell Images to Represent Different Results</a:t>
            </a:r>
          </a:p>
        </p:txBody>
      </p:sp>
      <p:pic>
        <p:nvPicPr>
          <p:cNvPr id="7" name="Picture 6" descr="cell images">
            <a:extLst>
              <a:ext uri="{FF2B5EF4-FFF2-40B4-BE49-F238E27FC236}">
                <a16:creationId xmlns:a16="http://schemas.microsoft.com/office/drawing/2014/main" id="{59077E25-A78E-4A19-951C-67B10AC2B00B}"/>
              </a:ext>
            </a:extLst>
          </p:cNvPr>
          <p:cNvPicPr>
            <a:picLocks noChangeAspect="1"/>
          </p:cNvPicPr>
          <p:nvPr/>
        </p:nvPicPr>
        <p:blipFill>
          <a:blip r:embed="rId3"/>
          <a:stretch>
            <a:fillRect/>
          </a:stretch>
        </p:blipFill>
        <p:spPr>
          <a:xfrm>
            <a:off x="529420" y="2198483"/>
            <a:ext cx="4974336" cy="2936973"/>
          </a:xfrm>
          <a:prstGeom prst="rect">
            <a:avLst/>
          </a:prstGeom>
        </p:spPr>
      </p:pic>
      <p:pic>
        <p:nvPicPr>
          <p:cNvPr id="8" name="Picture 5" descr="LSC-mittler copy">
            <a:extLst>
              <a:ext uri="{FF2B5EF4-FFF2-40B4-BE49-F238E27FC236}">
                <a16:creationId xmlns:a16="http://schemas.microsoft.com/office/drawing/2014/main" id="{0F11757F-A704-4F51-A3F1-75D61ECDF5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13630" y="1952308"/>
            <a:ext cx="4404610" cy="36888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686B6787-C24D-49AC-A5C2-E7348A59D9CE}"/>
              </a:ext>
              <a:ext uri="{C183D7F6-B498-43B3-948B-1728B52AA6E4}">
                <adec:decorative xmlns:adec="http://schemas.microsoft.com/office/drawing/2017/decorative" val="1"/>
              </a:ext>
            </a:extLst>
          </p:cNvPr>
          <p:cNvSpPr/>
          <p:nvPr/>
        </p:nvSpPr>
        <p:spPr>
          <a:xfrm>
            <a:off x="7833360" y="3666969"/>
            <a:ext cx="802640" cy="8871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59F0369-323F-45D1-834D-94E46F61BF6B}"/>
              </a:ext>
              <a:ext uri="{C183D7F6-B498-43B3-948B-1728B52AA6E4}">
                <adec:decorative xmlns:adec="http://schemas.microsoft.com/office/drawing/2017/decorative" val="1"/>
              </a:ext>
            </a:extLst>
          </p:cNvPr>
          <p:cNvSpPr/>
          <p:nvPr/>
        </p:nvSpPr>
        <p:spPr>
          <a:xfrm>
            <a:off x="8728710" y="3666969"/>
            <a:ext cx="802640" cy="8871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EDFB5C5-3B4C-42AF-A61E-2995ED337180}"/>
              </a:ext>
              <a:ext uri="{C183D7F6-B498-43B3-948B-1728B52AA6E4}">
                <adec:decorative xmlns:adec="http://schemas.microsoft.com/office/drawing/2017/decorative" val="1"/>
              </a:ext>
            </a:extLst>
          </p:cNvPr>
          <p:cNvSpPr/>
          <p:nvPr/>
        </p:nvSpPr>
        <p:spPr>
          <a:xfrm>
            <a:off x="6966585" y="3666968"/>
            <a:ext cx="802640" cy="89662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C181AB-8FBD-4435-9BAB-AF94DE07E1FB}"/>
              </a:ext>
              <a:ext uri="{C183D7F6-B498-43B3-948B-1728B52AA6E4}">
                <adec:decorative xmlns:adec="http://schemas.microsoft.com/office/drawing/2017/decorative" val="1"/>
              </a:ext>
            </a:extLst>
          </p:cNvPr>
          <p:cNvSpPr/>
          <p:nvPr/>
        </p:nvSpPr>
        <p:spPr>
          <a:xfrm>
            <a:off x="9605010" y="3676493"/>
            <a:ext cx="802640" cy="88710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65632BB-526C-4F0B-9D42-2BE5619C11A1}"/>
              </a:ext>
            </a:extLst>
          </p:cNvPr>
          <p:cNvSpPr/>
          <p:nvPr/>
        </p:nvSpPr>
        <p:spPr>
          <a:xfrm>
            <a:off x="1125398" y="1549157"/>
            <a:ext cx="3533340" cy="400110"/>
          </a:xfrm>
          <a:prstGeom prst="rect">
            <a:avLst/>
          </a:prstGeom>
        </p:spPr>
        <p:txBody>
          <a:bodyPr wrap="none">
            <a:spAutoFit/>
          </a:bodyPr>
          <a:lstStyle/>
          <a:p>
            <a:r>
              <a:rPr lang="en-US" sz="2000">
                <a:latin typeface="Arial" panose="020B0604020202020204" pitchFamily="34" charset="0"/>
                <a:cs typeface="Arial" panose="020B0604020202020204" pitchFamily="34" charset="0"/>
              </a:rPr>
              <a:t>Figure 3c in </a:t>
            </a:r>
            <a:r>
              <a:rPr lang="en-US" sz="2000" i="1">
                <a:latin typeface="Arial" panose="020B0604020202020204" pitchFamily="34" charset="0"/>
                <a:cs typeface="Arial" panose="020B0604020202020204" pitchFamily="34" charset="0"/>
              </a:rPr>
              <a:t>Nature Medicine</a:t>
            </a:r>
            <a:r>
              <a:rPr lang="en-US" sz="2000">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BB390560-A376-46E7-9B37-49BCAD66DA40}"/>
              </a:ext>
            </a:extLst>
          </p:cNvPr>
          <p:cNvSpPr/>
          <p:nvPr/>
        </p:nvSpPr>
        <p:spPr>
          <a:xfrm>
            <a:off x="6829800" y="1393641"/>
            <a:ext cx="4402167" cy="400110"/>
          </a:xfrm>
          <a:prstGeom prst="rect">
            <a:avLst/>
          </a:prstGeom>
        </p:spPr>
        <p:txBody>
          <a:bodyPr wrap="none">
            <a:spAutoFit/>
          </a:bodyPr>
          <a:lstStyle/>
          <a:p>
            <a:r>
              <a:rPr lang="en-US" sz="2000">
                <a:latin typeface="Arial" panose="020B0604020202020204" pitchFamily="34" charset="0"/>
                <a:cs typeface="Arial" panose="020B0604020202020204" pitchFamily="34" charset="0"/>
              </a:rPr>
              <a:t>Figure C.2.5 in NIH grant application </a:t>
            </a:r>
          </a:p>
        </p:txBody>
      </p:sp>
      <p:grpSp>
        <p:nvGrpSpPr>
          <p:cNvPr id="4" name="Group 3">
            <a:extLst>
              <a:ext uri="{FF2B5EF4-FFF2-40B4-BE49-F238E27FC236}">
                <a16:creationId xmlns:a16="http://schemas.microsoft.com/office/drawing/2014/main" id="{EEB6D38C-0E09-4DDD-98DD-252DA73E2CB0}"/>
              </a:ext>
              <a:ext uri="{C183D7F6-B498-43B3-948B-1728B52AA6E4}">
                <adec:decorative xmlns:adec="http://schemas.microsoft.com/office/drawing/2017/decorative" val="1"/>
              </a:ext>
            </a:extLst>
          </p:cNvPr>
          <p:cNvGrpSpPr/>
          <p:nvPr/>
        </p:nvGrpSpPr>
        <p:grpSpPr>
          <a:xfrm>
            <a:off x="1314451" y="1990568"/>
            <a:ext cx="9093198" cy="3089372"/>
            <a:chOff x="1314451" y="2618097"/>
            <a:chExt cx="9093198" cy="3089372"/>
          </a:xfrm>
        </p:grpSpPr>
        <p:sp>
          <p:nvSpPr>
            <p:cNvPr id="20" name="Rectangle 19">
              <a:extLst>
                <a:ext uri="{FF2B5EF4-FFF2-40B4-BE49-F238E27FC236}">
                  <a16:creationId xmlns:a16="http://schemas.microsoft.com/office/drawing/2014/main" id="{182866B1-0D6C-4BA4-AB05-A3E242FE9CFC}"/>
                </a:ext>
              </a:extLst>
            </p:cNvPr>
            <p:cNvSpPr/>
            <p:nvPr/>
          </p:nvSpPr>
          <p:spPr>
            <a:xfrm>
              <a:off x="7842884" y="2618097"/>
              <a:ext cx="2564765" cy="887102"/>
            </a:xfrm>
            <a:prstGeom prst="rect">
              <a:avLst/>
            </a:prstGeom>
            <a:noFill/>
            <a:ln w="38100">
              <a:solidFill>
                <a:srgbClr val="E709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BD84B97-DEDE-4638-AEBB-F7D9D65BD810}"/>
                </a:ext>
              </a:extLst>
            </p:cNvPr>
            <p:cNvSpPr/>
            <p:nvPr/>
          </p:nvSpPr>
          <p:spPr>
            <a:xfrm>
              <a:off x="1314451" y="3067050"/>
              <a:ext cx="1638300" cy="2640419"/>
            </a:xfrm>
            <a:prstGeom prst="rect">
              <a:avLst/>
            </a:prstGeom>
            <a:noFill/>
            <a:ln w="38100">
              <a:solidFill>
                <a:srgbClr val="E709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ACF972FB-5C5C-4748-B070-50356566D2C9}"/>
                </a:ext>
              </a:extLst>
            </p:cNvPr>
            <p:cNvCxnSpPr/>
            <p:nvPr/>
          </p:nvCxnSpPr>
          <p:spPr>
            <a:xfrm flipV="1">
              <a:off x="3014133" y="3302000"/>
              <a:ext cx="4819227" cy="1151467"/>
            </a:xfrm>
            <a:prstGeom prst="straightConnector1">
              <a:avLst/>
            </a:prstGeom>
            <a:ln w="28575">
              <a:solidFill>
                <a:srgbClr val="DA10B8"/>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880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adjusted 4 cell composite">
            <a:extLst>
              <a:ext uri="{FF2B5EF4-FFF2-40B4-BE49-F238E27FC236}">
                <a16:creationId xmlns:a16="http://schemas.microsoft.com/office/drawing/2014/main" id="{04C29AA9-4520-4C6F-9EB2-62B003D54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4974" y="261063"/>
            <a:ext cx="5695177" cy="579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5">
            <a:extLst>
              <a:ext uri="{FF2B5EF4-FFF2-40B4-BE49-F238E27FC236}">
                <a16:creationId xmlns:a16="http://schemas.microsoft.com/office/drawing/2014/main" id="{0B2FAEB1-5F6D-404A-BD3E-AD83811933ED}"/>
              </a:ext>
            </a:extLst>
          </p:cNvPr>
          <p:cNvSpPr txBox="1">
            <a:spLocks noChangeArrowheads="1"/>
          </p:cNvSpPr>
          <p:nvPr/>
        </p:nvSpPr>
        <p:spPr bwMode="auto">
          <a:xfrm>
            <a:off x="829733" y="3978019"/>
            <a:ext cx="4065068" cy="861774"/>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000" b="1">
                <a:latin typeface="Arial" panose="020B0604020202020204" pitchFamily="34" charset="0"/>
                <a:cs typeface="Arial" panose="020B0604020202020204" pitchFamily="34" charset="0"/>
              </a:rPr>
              <a:t>Same cell images representing</a:t>
            </a:r>
          </a:p>
          <a:p>
            <a:pPr algn="l">
              <a:spcBef>
                <a:spcPct val="50000"/>
              </a:spcBef>
            </a:pPr>
            <a:r>
              <a:rPr lang="en-US" altLang="en-US" sz="2000" b="1">
                <a:latin typeface="Arial" panose="020B0604020202020204" pitchFamily="34" charset="0"/>
                <a:cs typeface="Arial" panose="020B0604020202020204" pitchFamily="34" charset="0"/>
              </a:rPr>
              <a:t> “no LPS” and “24h LPS”</a:t>
            </a:r>
          </a:p>
        </p:txBody>
      </p:sp>
      <p:sp>
        <p:nvSpPr>
          <p:cNvPr id="2" name="Title 1">
            <a:extLst>
              <a:ext uri="{FF2B5EF4-FFF2-40B4-BE49-F238E27FC236}">
                <a16:creationId xmlns:a16="http://schemas.microsoft.com/office/drawing/2014/main" id="{FDDC6DC4-DF8F-48F4-A043-AE8812449142}"/>
              </a:ext>
            </a:extLst>
          </p:cNvPr>
          <p:cNvSpPr>
            <a:spLocks noGrp="1"/>
          </p:cNvSpPr>
          <p:nvPr>
            <p:ph type="title"/>
          </p:nvPr>
        </p:nvSpPr>
        <p:spPr>
          <a:xfrm>
            <a:off x="0" y="5554423"/>
            <a:ext cx="10515600" cy="596610"/>
          </a:xfrm>
        </p:spPr>
        <p:txBody>
          <a:bodyPr/>
          <a:lstStyle/>
          <a:p>
            <a:r>
              <a:rPr lang="en-US"/>
              <a:t>Intensity Enhanced and size adjusted</a:t>
            </a:r>
          </a:p>
        </p:txBody>
      </p:sp>
      <p:sp>
        <p:nvSpPr>
          <p:cNvPr id="4" name="Arrow: Right 3">
            <a:extLst>
              <a:ext uri="{FF2B5EF4-FFF2-40B4-BE49-F238E27FC236}">
                <a16:creationId xmlns:a16="http://schemas.microsoft.com/office/drawing/2014/main" id="{FB92105C-7AF7-4A79-A765-A7BE10440121}"/>
              </a:ext>
              <a:ext uri="{C183D7F6-B498-43B3-948B-1728B52AA6E4}">
                <adec:decorative xmlns:adec="http://schemas.microsoft.com/office/drawing/2017/decorative" val="1"/>
              </a:ext>
            </a:extLst>
          </p:cNvPr>
          <p:cNvSpPr/>
          <p:nvPr/>
        </p:nvSpPr>
        <p:spPr>
          <a:xfrm>
            <a:off x="5095208" y="2218261"/>
            <a:ext cx="946294" cy="3217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5">
            <a:extLst>
              <a:ext uri="{FF2B5EF4-FFF2-40B4-BE49-F238E27FC236}">
                <a16:creationId xmlns:a16="http://schemas.microsoft.com/office/drawing/2014/main" id="{637E02C8-555B-4BDD-AEB5-09F490FAA3C2}"/>
              </a:ext>
            </a:extLst>
          </p:cNvPr>
          <p:cNvSpPr txBox="1">
            <a:spLocks noChangeArrowheads="1"/>
          </p:cNvSpPr>
          <p:nvPr/>
        </p:nvSpPr>
        <p:spPr bwMode="auto">
          <a:xfrm>
            <a:off x="558800" y="1986780"/>
            <a:ext cx="4419679" cy="86177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2000" b="1">
                <a:latin typeface="Arial" panose="020B0604020202020204" pitchFamily="34" charset="0"/>
                <a:cs typeface="Arial" panose="020B0604020202020204" pitchFamily="34" charset="0"/>
              </a:rPr>
              <a:t>Same cell images representing </a:t>
            </a:r>
          </a:p>
          <a:p>
            <a:pPr>
              <a:spcBef>
                <a:spcPct val="50000"/>
              </a:spcBef>
            </a:pPr>
            <a:r>
              <a:rPr lang="en-US" altLang="en-US" sz="2000" b="1">
                <a:latin typeface="Arial" panose="020B0604020202020204" pitchFamily="34" charset="0"/>
                <a:cs typeface="Arial" panose="020B0604020202020204" pitchFamily="34" charset="0"/>
              </a:rPr>
              <a:t> “2h LPS” and “12h LPS”</a:t>
            </a:r>
          </a:p>
        </p:txBody>
      </p:sp>
      <p:sp>
        <p:nvSpPr>
          <p:cNvPr id="9" name="Arrow: Right 8">
            <a:extLst>
              <a:ext uri="{FF2B5EF4-FFF2-40B4-BE49-F238E27FC236}">
                <a16:creationId xmlns:a16="http://schemas.microsoft.com/office/drawing/2014/main" id="{D35D0B1E-CA9C-42CC-A681-DA8847DD0463}"/>
              </a:ext>
              <a:ext uri="{C183D7F6-B498-43B3-948B-1728B52AA6E4}">
                <adec:decorative xmlns:adec="http://schemas.microsoft.com/office/drawing/2017/decorative" val="1"/>
              </a:ext>
            </a:extLst>
          </p:cNvPr>
          <p:cNvSpPr/>
          <p:nvPr/>
        </p:nvSpPr>
        <p:spPr>
          <a:xfrm>
            <a:off x="5054599" y="4318006"/>
            <a:ext cx="946294" cy="321733"/>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eries of 4 cell images labeled no LPS, 2h LPS, 12h LPS and 24h LPS">
            <a:extLst>
              <a:ext uri="{FF2B5EF4-FFF2-40B4-BE49-F238E27FC236}">
                <a16:creationId xmlns:a16="http://schemas.microsoft.com/office/drawing/2014/main" id="{EF6001B6-A53D-41CA-ABE2-8FB040E251E1}"/>
              </a:ext>
            </a:extLst>
          </p:cNvPr>
          <p:cNvPicPr>
            <a:picLocks noChangeAspect="1"/>
          </p:cNvPicPr>
          <p:nvPr/>
        </p:nvPicPr>
        <p:blipFill>
          <a:blip r:embed="rId3"/>
          <a:stretch>
            <a:fillRect/>
          </a:stretch>
        </p:blipFill>
        <p:spPr>
          <a:xfrm>
            <a:off x="412471" y="331227"/>
            <a:ext cx="5599024" cy="1298497"/>
          </a:xfrm>
          <a:prstGeom prst="rect">
            <a:avLst/>
          </a:prstGeom>
        </p:spPr>
      </p:pic>
      <p:sp>
        <p:nvSpPr>
          <p:cNvPr id="7" name="Rectangle 6" descr="2 images of same cell side by side">
            <a:extLst>
              <a:ext uri="{FF2B5EF4-FFF2-40B4-BE49-F238E27FC236}">
                <a16:creationId xmlns:a16="http://schemas.microsoft.com/office/drawing/2014/main" id="{678BF9E5-5083-4B8D-A6E1-DB9AA8D6D5D5}"/>
              </a:ext>
            </a:extLst>
          </p:cNvPr>
          <p:cNvSpPr/>
          <p:nvPr/>
        </p:nvSpPr>
        <p:spPr>
          <a:xfrm>
            <a:off x="6180667" y="203201"/>
            <a:ext cx="5756418" cy="284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2 images of same cell side by side">
            <a:extLst>
              <a:ext uri="{FF2B5EF4-FFF2-40B4-BE49-F238E27FC236}">
                <a16:creationId xmlns:a16="http://schemas.microsoft.com/office/drawing/2014/main" id="{7B7BEE02-E3F2-4B82-BBDF-10BEAA3D354A}"/>
              </a:ext>
            </a:extLst>
          </p:cNvPr>
          <p:cNvSpPr/>
          <p:nvPr/>
        </p:nvSpPr>
        <p:spPr>
          <a:xfrm>
            <a:off x="6189132" y="3107271"/>
            <a:ext cx="5756418" cy="274319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9635"/>
                                        </p:tgtEl>
                                        <p:attrNameLst>
                                          <p:attrName>style.visibility</p:attrName>
                                        </p:attrNameLst>
                                      </p:cBhvr>
                                      <p:to>
                                        <p:strVal val="visible"/>
                                      </p:to>
                                    </p:set>
                                    <p:anim calcmode="lin" valueType="num">
                                      <p:cBhvr additive="base">
                                        <p:cTn id="29" dur="500" fill="hold"/>
                                        <p:tgtEl>
                                          <p:spTgt spid="69635"/>
                                        </p:tgtEl>
                                        <p:attrNameLst>
                                          <p:attrName>ppt_x</p:attrName>
                                        </p:attrNameLst>
                                      </p:cBhvr>
                                      <p:tavLst>
                                        <p:tav tm="0">
                                          <p:val>
                                            <p:strVal val="#ppt_x"/>
                                          </p:val>
                                        </p:tav>
                                        <p:tav tm="100000">
                                          <p:val>
                                            <p:strVal val="#ppt_x"/>
                                          </p:val>
                                        </p:tav>
                                      </p:tavLst>
                                    </p:anim>
                                    <p:anim calcmode="lin" valueType="num">
                                      <p:cBhvr additive="base">
                                        <p:cTn id="30" dur="500" fill="hold"/>
                                        <p:tgtEl>
                                          <p:spTgt spid="696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4" grpId="0" animBg="1"/>
      <p:bldP spid="8" grpId="0" animBg="1"/>
      <p:bldP spid="9" grpId="0" animBg="1"/>
      <p:bldP spid="7"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538956" y="210855"/>
            <a:ext cx="10515600" cy="596610"/>
          </a:xfrm>
          <a:ln>
            <a:solidFill>
              <a:schemeClr val="tx1"/>
            </a:solidFill>
            <a:miter lim="800000"/>
            <a:headEnd/>
            <a:tailEnd/>
          </a:ln>
        </p:spPr>
        <p:txBody>
          <a:bodyPr>
            <a:normAutofit fontScale="90000"/>
          </a:bodyPr>
          <a:lstStyle/>
          <a:p>
            <a:r>
              <a:rPr lang="en-US" altLang="en-US" sz="2000" i="1"/>
              <a:t>JCNI</a:t>
            </a:r>
            <a:r>
              <a:rPr lang="en-US" altLang="en-US" sz="2000"/>
              <a:t> Figure 4D </a:t>
            </a:r>
            <a:r>
              <a:rPr lang="en-US" altLang="en-US" sz="1600"/>
              <a:t>= </a:t>
            </a:r>
            <a:r>
              <a:rPr lang="en-US" altLang="en-US" sz="1600">
                <a:solidFill>
                  <a:srgbClr val="FF00FF"/>
                </a:solidFill>
              </a:rPr>
              <a:t>Figure 6 in R21 CA120017-01</a:t>
            </a:r>
            <a:r>
              <a:rPr lang="en-US" altLang="en-US" sz="1600"/>
              <a:t>+ </a:t>
            </a:r>
            <a:r>
              <a:rPr lang="en-US" altLang="en-US" sz="1600">
                <a:solidFill>
                  <a:srgbClr val="00B050"/>
                </a:solidFill>
              </a:rPr>
              <a:t>Figure 6C in R21 CA120017-02 </a:t>
            </a:r>
            <a:r>
              <a:rPr lang="en-US" altLang="en-US" sz="1600"/>
              <a:t>+ </a:t>
            </a:r>
            <a:r>
              <a:rPr lang="en-US" altLang="en-US" sz="1600">
                <a:solidFill>
                  <a:schemeClr val="tx1"/>
                </a:solidFill>
              </a:rPr>
              <a:t>Figure 10D R01 CA130897 01 A1 </a:t>
            </a:r>
          </a:p>
        </p:txBody>
      </p:sp>
      <p:grpSp>
        <p:nvGrpSpPr>
          <p:cNvPr id="4100" name="Group 15" descr="rectangular section from figure identified"/>
          <p:cNvGrpSpPr>
            <a:grpSpLocks/>
          </p:cNvGrpSpPr>
          <p:nvPr/>
        </p:nvGrpSpPr>
        <p:grpSpPr bwMode="auto">
          <a:xfrm>
            <a:off x="1676400" y="2849108"/>
            <a:ext cx="3200400" cy="2735262"/>
            <a:chOff x="228600" y="1447800"/>
            <a:chExt cx="3733800" cy="3116126"/>
          </a:xfrm>
        </p:grpSpPr>
        <p:pic>
          <p:nvPicPr>
            <p:cNvPr id="41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3714750" cy="311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bwMode="auto">
            <a:xfrm>
              <a:off x="2514071" y="2209198"/>
              <a:ext cx="1448329" cy="1067043"/>
            </a:xfrm>
            <a:prstGeom prst="rect">
              <a:avLst/>
            </a:prstGeom>
            <a:noFill/>
            <a:ln w="38100">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5" name="TextBox 34"/>
          <p:cNvSpPr txBox="1"/>
          <p:nvPr/>
        </p:nvSpPr>
        <p:spPr>
          <a:xfrm>
            <a:off x="334415" y="5326363"/>
            <a:ext cx="2895600" cy="646113"/>
          </a:xfrm>
          <a:prstGeom prst="rect">
            <a:avLst/>
          </a:prstGeom>
          <a:solidFill>
            <a:schemeClr val="accent5"/>
          </a:solidFill>
          <a:ln>
            <a:solidFill>
              <a:srgbClr val="FF33CC"/>
            </a:solidFill>
          </a:ln>
        </p:spPr>
        <p:txBody>
          <a:bodyPr>
            <a:spAutoFit/>
          </a:bodyPr>
          <a:lstStyle/>
          <a:p>
            <a:pPr>
              <a:defRPr/>
            </a:pPr>
            <a:r>
              <a:rPr lang="en-US" sz="1200">
                <a:latin typeface="Arial" charset="0"/>
              </a:rPr>
              <a:t>Figure 6 in R21 CA120017-01 submitted  </a:t>
            </a:r>
            <a:r>
              <a:rPr lang="en-US" sz="1200" b="1">
                <a:latin typeface="Arial" charset="0"/>
              </a:rPr>
              <a:t>2/05</a:t>
            </a:r>
          </a:p>
          <a:p>
            <a:pPr>
              <a:defRPr/>
            </a:pPr>
            <a:r>
              <a:rPr lang="en-US" sz="1200" b="1">
                <a:solidFill>
                  <a:srgbClr val="FF00FF"/>
                </a:solidFill>
                <a:latin typeface="Arial" charset="0"/>
              </a:rPr>
              <a:t>hepatic tumor </a:t>
            </a:r>
            <a:r>
              <a:rPr lang="en-US" sz="1200">
                <a:latin typeface="Arial" charset="0"/>
              </a:rPr>
              <a:t>2 days post  iv </a:t>
            </a:r>
            <a:r>
              <a:rPr lang="en-US" sz="1200" i="1">
                <a:latin typeface="Arial" charset="0"/>
              </a:rPr>
              <a:t>Cp/plc-</a:t>
            </a:r>
          </a:p>
        </p:txBody>
      </p:sp>
      <p:sp>
        <p:nvSpPr>
          <p:cNvPr id="36" name="TextBox 35"/>
          <p:cNvSpPr txBox="1"/>
          <p:nvPr/>
        </p:nvSpPr>
        <p:spPr>
          <a:xfrm>
            <a:off x="4814886" y="5326363"/>
            <a:ext cx="2590800" cy="1016000"/>
          </a:xfrm>
          <a:prstGeom prst="rect">
            <a:avLst/>
          </a:prstGeom>
          <a:solidFill>
            <a:schemeClr val="accent5"/>
          </a:solidFill>
          <a:ln>
            <a:solidFill>
              <a:schemeClr val="tx1"/>
            </a:solidFill>
          </a:ln>
        </p:spPr>
        <p:txBody>
          <a:bodyPr>
            <a:spAutoFit/>
          </a:bodyPr>
          <a:lstStyle/>
          <a:p>
            <a:pPr>
              <a:defRPr/>
            </a:pPr>
            <a:r>
              <a:rPr lang="en-US" sz="1200">
                <a:latin typeface="Arial" charset="0"/>
              </a:rPr>
              <a:t>Figure 10D R01 CA130897 01 A1</a:t>
            </a:r>
          </a:p>
          <a:p>
            <a:pPr>
              <a:defRPr/>
            </a:pPr>
            <a:r>
              <a:rPr lang="en-US" sz="1200">
                <a:latin typeface="Arial" charset="0"/>
              </a:rPr>
              <a:t>submitted  </a:t>
            </a:r>
            <a:r>
              <a:rPr lang="en-US" sz="1200" b="1">
                <a:latin typeface="Arial" charset="0"/>
              </a:rPr>
              <a:t>10/07</a:t>
            </a:r>
            <a:endParaRPr lang="en-US" sz="1200">
              <a:latin typeface="Arial" charset="0"/>
            </a:endParaRPr>
          </a:p>
          <a:p>
            <a:pPr>
              <a:defRPr/>
            </a:pPr>
            <a:r>
              <a:rPr lang="en-US" sz="1200">
                <a:latin typeface="Arial" charset="0"/>
              </a:rPr>
              <a:t>2 days  pancreatic tumor 2days post  c</a:t>
            </a:r>
            <a:r>
              <a:rPr lang="en-US" sz="1200" i="1">
                <a:latin typeface="Arial" charset="0"/>
              </a:rPr>
              <a:t>p/sod- in </a:t>
            </a:r>
            <a:r>
              <a:rPr lang="en-US" sz="1200">
                <a:latin typeface="Arial" charset="0"/>
              </a:rPr>
              <a:t>mice treated with control </a:t>
            </a:r>
            <a:r>
              <a:rPr lang="en-US" sz="1200" err="1">
                <a:latin typeface="Arial" charset="0"/>
              </a:rPr>
              <a:t>liposomes</a:t>
            </a:r>
            <a:endParaRPr lang="en-US" sz="1200">
              <a:latin typeface="Arial" charset="0"/>
            </a:endParaRPr>
          </a:p>
        </p:txBody>
      </p:sp>
      <p:sp>
        <p:nvSpPr>
          <p:cNvPr id="4104" name="TextBox 37"/>
          <p:cNvSpPr txBox="1">
            <a:spLocks noChangeArrowheads="1"/>
          </p:cNvSpPr>
          <p:nvPr/>
        </p:nvSpPr>
        <p:spPr bwMode="auto">
          <a:xfrm>
            <a:off x="595312" y="972855"/>
            <a:ext cx="16482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t>Pancreatic tumor</a:t>
            </a:r>
          </a:p>
        </p:txBody>
      </p:sp>
      <p:grpSp>
        <p:nvGrpSpPr>
          <p:cNvPr id="4106" name="Group 21" descr="illustration of how portions of figures are reused to represent different data"/>
          <p:cNvGrpSpPr>
            <a:grpSpLocks/>
          </p:cNvGrpSpPr>
          <p:nvPr/>
        </p:nvGrpSpPr>
        <p:grpSpPr bwMode="auto">
          <a:xfrm>
            <a:off x="1676400" y="892625"/>
            <a:ext cx="10067089" cy="4953000"/>
            <a:chOff x="152400" y="1066800"/>
            <a:chExt cx="10067089" cy="4953193"/>
          </a:xfrm>
        </p:grpSpPr>
        <p:pic>
          <p:nvPicPr>
            <p:cNvPr id="410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6800"/>
              <a:ext cx="641191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8" name="Group 18"/>
            <p:cNvGrpSpPr>
              <a:grpSpLocks/>
            </p:cNvGrpSpPr>
            <p:nvPr/>
          </p:nvGrpSpPr>
          <p:grpSpPr bwMode="auto">
            <a:xfrm>
              <a:off x="5943600" y="3505393"/>
              <a:ext cx="2933700" cy="2514600"/>
              <a:chOff x="76200" y="646741"/>
              <a:chExt cx="3314700" cy="2552700"/>
            </a:xfrm>
          </p:grpSpPr>
          <p:graphicFrame>
            <p:nvGraphicFramePr>
              <p:cNvPr id="4098" name="Object 4" descr="rectangular section from figure identified"/>
              <p:cNvGraphicFramePr>
                <a:graphicFrameLocks noChangeAspect="1"/>
              </p:cNvGraphicFramePr>
              <p:nvPr>
                <p:extLst>
                  <p:ext uri="{D42A27DB-BD31-4B8C-83A1-F6EECF244321}">
                    <p14:modId xmlns:p14="http://schemas.microsoft.com/office/powerpoint/2010/main" val="3438765179"/>
                  </p:ext>
                </p:extLst>
              </p:nvPr>
            </p:nvGraphicFramePr>
            <p:xfrm>
              <a:off x="76200" y="646741"/>
              <a:ext cx="3314700" cy="2552700"/>
            </p:xfrm>
            <a:graphic>
              <a:graphicData uri="http://schemas.openxmlformats.org/presentationml/2006/ole">
                <mc:AlternateContent xmlns:mc="http://schemas.openxmlformats.org/markup-compatibility/2006">
                  <mc:Choice xmlns:v="urn:schemas-microsoft-com:vml" Requires="v">
                    <p:oleObj spid="_x0000_s60417" name="Image" r:id="rId5" imgW="3314286" imgH="2552381" progId="Photoshop.Image.10">
                      <p:embed/>
                    </p:oleObj>
                  </mc:Choice>
                  <mc:Fallback>
                    <p:oleObj name="Image" r:id="rId5" imgW="3314286" imgH="2552381" progId="Photoshop.Image.10">
                      <p:embed/>
                      <p:pic>
                        <p:nvPicPr>
                          <p:cNvPr id="4098" name="Object 4" descr="rectangular section from figure identifi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646741"/>
                            <a:ext cx="33147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3" name="Rectangle 10"/>
              <p:cNvSpPr>
                <a:spLocks noChangeArrowheads="1"/>
              </p:cNvSpPr>
              <p:nvPr/>
            </p:nvSpPr>
            <p:spPr bwMode="auto">
              <a:xfrm>
                <a:off x="162297" y="1484745"/>
                <a:ext cx="1437904" cy="1447800"/>
              </a:xfrm>
              <a:prstGeom prst="rect">
                <a:avLst/>
              </a:prstGeom>
              <a:noFill/>
              <a:ln w="254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cxnSp>
          <p:nvCxnSpPr>
            <p:cNvPr id="30" name="Straight Arrow Connector 29"/>
            <p:cNvCxnSpPr/>
            <p:nvPr/>
          </p:nvCxnSpPr>
          <p:spPr>
            <a:xfrm flipH="1" flipV="1">
              <a:off x="6400800" y="2819468"/>
              <a:ext cx="228600" cy="152405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10" name="TextBox 38"/>
            <p:cNvSpPr txBox="1">
              <a:spLocks noChangeArrowheads="1"/>
            </p:cNvSpPr>
            <p:nvPr/>
          </p:nvSpPr>
          <p:spPr bwMode="auto">
            <a:xfrm>
              <a:off x="7405007" y="1368644"/>
              <a:ext cx="243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Times New Roman" panose="02020603050405020304" pitchFamily="18" charset="0"/>
                  <a:cs typeface="Times New Roman" panose="02020603050405020304" pitchFamily="18" charset="0"/>
                </a:rPr>
                <a:t>Rectangular section from Figure 6C in R21 CA120017-02 was rotated 90 degrees counter clockwise</a:t>
              </a:r>
            </a:p>
          </p:txBody>
        </p:sp>
        <p:sp>
          <p:nvSpPr>
            <p:cNvPr id="43" name="TextBox 42"/>
            <p:cNvSpPr txBox="1"/>
            <p:nvPr/>
          </p:nvSpPr>
          <p:spPr>
            <a:xfrm>
              <a:off x="7825993" y="2586668"/>
              <a:ext cx="2393496" cy="831029"/>
            </a:xfrm>
            <a:prstGeom prst="rect">
              <a:avLst/>
            </a:prstGeom>
            <a:solidFill>
              <a:schemeClr val="accent5"/>
            </a:solidFill>
            <a:ln>
              <a:solidFill>
                <a:srgbClr val="669900"/>
              </a:solidFill>
            </a:ln>
          </p:spPr>
          <p:txBody>
            <a:bodyPr wrap="square">
              <a:spAutoFit/>
            </a:bodyPr>
            <a:lstStyle/>
            <a:p>
              <a:pPr>
                <a:defRPr/>
              </a:pPr>
              <a:r>
                <a:rPr lang="en-US" sz="1200">
                  <a:latin typeface="Times New Roman" pitchFamily="18" charset="0"/>
                  <a:cs typeface="Times New Roman" pitchFamily="18" charset="0"/>
                </a:rPr>
                <a:t>Figure 6C in R21 CA120017-02</a:t>
              </a:r>
            </a:p>
            <a:p>
              <a:pPr>
                <a:defRPr/>
              </a:pPr>
              <a:r>
                <a:rPr lang="en-US" sz="1200">
                  <a:latin typeface="Times New Roman" pitchFamily="18" charset="0"/>
                  <a:cs typeface="Times New Roman" pitchFamily="18" charset="0"/>
                </a:rPr>
                <a:t>pancreatic tumors, 5 days post injection with bacterial strain </a:t>
              </a:r>
              <a:r>
                <a:rPr lang="en-US" sz="1200" i="1">
                  <a:latin typeface="Times New Roman" pitchFamily="18" charset="0"/>
                  <a:cs typeface="Times New Roman" pitchFamily="18" charset="0"/>
                </a:rPr>
                <a:t>Cp/sod- </a:t>
              </a:r>
              <a:endParaRPr lang="en-US">
                <a:latin typeface="Times New Roman" pitchFamily="18" charset="0"/>
                <a:cs typeface="Times New Roman" pitchFamily="18" charset="0"/>
              </a:endParaRPr>
            </a:p>
          </p:txBody>
        </p:sp>
        <p:sp>
          <p:nvSpPr>
            <p:cNvPr id="4112" name="TextBox 20"/>
            <p:cNvSpPr txBox="1">
              <a:spLocks noChangeArrowheads="1"/>
            </p:cNvSpPr>
            <p:nvPr/>
          </p:nvSpPr>
          <p:spPr bwMode="auto">
            <a:xfrm>
              <a:off x="152400" y="1676400"/>
              <a:ext cx="918841" cy="46166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i="1">
                  <a:latin typeface="Times New Roman" panose="02020603050405020304" pitchFamily="18" charset="0"/>
                  <a:cs typeface="Times New Roman" panose="02020603050405020304" pitchFamily="18" charset="0"/>
                </a:rPr>
                <a:t>JNCI</a:t>
              </a:r>
              <a:r>
                <a:rPr lang="en-US" altLang="en-US" sz="1200">
                  <a:latin typeface="Times New Roman" panose="02020603050405020304" pitchFamily="18" charset="0"/>
                  <a:cs typeface="Times New Roman" panose="02020603050405020304" pitchFamily="18" charset="0"/>
                </a:rPr>
                <a:t> 2008 </a:t>
              </a:r>
            </a:p>
            <a:p>
              <a:pPr eaLnBrk="1" hangingPunct="1"/>
              <a:r>
                <a:rPr lang="en-US" altLang="en-US" sz="1200">
                  <a:latin typeface="Times New Roman" panose="02020603050405020304" pitchFamily="18" charset="0"/>
                  <a:cs typeface="Times New Roman" panose="02020603050405020304" pitchFamily="18" charset="0"/>
                </a:rPr>
                <a:t>Figure 4D</a:t>
              </a:r>
            </a:p>
          </p:txBody>
        </p:sp>
      </p:grpSp>
      <p:cxnSp>
        <p:nvCxnSpPr>
          <p:cNvPr id="26" name="Straight Arrow Connector 25">
            <a:extLst>
              <a:ext uri="{C183D7F6-B498-43B3-948B-1728B52AA6E4}">
                <adec:decorative xmlns:adec="http://schemas.microsoft.com/office/drawing/2017/decorative" val="1"/>
              </a:ext>
            </a:extLst>
          </p:cNvPr>
          <p:cNvCxnSpPr/>
          <p:nvPr/>
        </p:nvCxnSpPr>
        <p:spPr>
          <a:xfrm rot="16200000" flipV="1">
            <a:off x="3238500" y="2803070"/>
            <a:ext cx="1219200" cy="76200"/>
          </a:xfrm>
          <a:prstGeom prst="straightConnector1">
            <a:avLst/>
          </a:prstGeom>
          <a:ln w="38100">
            <a:solidFill>
              <a:srgbClr val="FF33CC"/>
            </a:solidFill>
            <a:tailEnd type="arrow"/>
          </a:ln>
        </p:spPr>
        <p:style>
          <a:lnRef idx="1">
            <a:schemeClr val="accent1"/>
          </a:lnRef>
          <a:fillRef idx="0">
            <a:schemeClr val="accent1"/>
          </a:fillRef>
          <a:effectRef idx="0">
            <a:schemeClr val="accent1"/>
          </a:effectRef>
          <a:fontRef idx="minor">
            <a:schemeClr val="tx1"/>
          </a:fontRef>
        </p:style>
      </p:cxnSp>
      <p:grpSp>
        <p:nvGrpSpPr>
          <p:cNvPr id="4105" name="Group 41" descr="rectangular section from figure identified"/>
          <p:cNvGrpSpPr>
            <a:grpSpLocks/>
          </p:cNvGrpSpPr>
          <p:nvPr/>
        </p:nvGrpSpPr>
        <p:grpSpPr bwMode="auto">
          <a:xfrm>
            <a:off x="5386388" y="1980222"/>
            <a:ext cx="1814513" cy="3200400"/>
            <a:chOff x="3886200" y="2819400"/>
            <a:chExt cx="1814513" cy="3200400"/>
          </a:xfrm>
        </p:grpSpPr>
        <p:pic>
          <p:nvPicPr>
            <p:cNvPr id="411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4572000"/>
              <a:ext cx="1814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Arrow Connector 27"/>
            <p:cNvCxnSpPr/>
            <p:nvPr/>
          </p:nvCxnSpPr>
          <p:spPr>
            <a:xfrm rot="16200000" flipV="1">
              <a:off x="3314700" y="3848100"/>
              <a:ext cx="23622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4419600" y="5181600"/>
              <a:ext cx="1219200" cy="83820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51006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105"/>
                                        </p:tgtEl>
                                        <p:attrNameLst>
                                          <p:attrName>style.visibility</p:attrName>
                                        </p:attrNameLst>
                                      </p:cBhvr>
                                      <p:to>
                                        <p:strVal val="visible"/>
                                      </p:to>
                                    </p:set>
                                    <p:anim calcmode="lin" valueType="num">
                                      <p:cBhvr additive="base">
                                        <p:cTn id="21" dur="500" fill="hold"/>
                                        <p:tgtEl>
                                          <p:spTgt spid="4105"/>
                                        </p:tgtEl>
                                        <p:attrNameLst>
                                          <p:attrName>ppt_x</p:attrName>
                                        </p:attrNameLst>
                                      </p:cBhvr>
                                      <p:tavLst>
                                        <p:tav tm="0">
                                          <p:val>
                                            <p:strVal val="#ppt_x"/>
                                          </p:val>
                                        </p:tav>
                                        <p:tav tm="100000">
                                          <p:val>
                                            <p:strVal val="#ppt_x"/>
                                          </p:val>
                                        </p:tav>
                                      </p:tavLst>
                                    </p:anim>
                                    <p:anim calcmode="lin" valueType="num">
                                      <p:cBhvr additive="base">
                                        <p:cTn id="22" dur="500" fill="hold"/>
                                        <p:tgtEl>
                                          <p:spTgt spid="410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30CD51-E288-4CA5-A0CA-0CCCE08946E6}"/>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F0EA6242-3198-4A89-B05B-E84FE6AD2BA1}"/>
              </a:ext>
            </a:extLst>
          </p:cNvPr>
          <p:cNvSpPr>
            <a:spLocks noGrp="1"/>
          </p:cNvSpPr>
          <p:nvPr>
            <p:ph type="title"/>
          </p:nvPr>
        </p:nvSpPr>
        <p:spPr>
          <a:xfrm>
            <a:off x="292897" y="102927"/>
            <a:ext cx="11352973" cy="596610"/>
          </a:xfrm>
        </p:spPr>
        <p:txBody>
          <a:bodyPr>
            <a:noAutofit/>
          </a:bodyPr>
          <a:lstStyle/>
          <a:p>
            <a:r>
              <a:rPr lang="en-US"/>
              <a:t>Follow up Visits For Patient 10: dated </a:t>
            </a:r>
            <a:r>
              <a:rPr lang="en-US">
                <a:solidFill>
                  <a:srgbClr val="FF0000"/>
                </a:solidFill>
              </a:rPr>
              <a:t>“01-18-88” </a:t>
            </a:r>
            <a:r>
              <a:rPr lang="en-US"/>
              <a:t>and </a:t>
            </a:r>
            <a:r>
              <a:rPr lang="en-US">
                <a:solidFill>
                  <a:srgbClr val="FF0000"/>
                </a:solidFill>
              </a:rPr>
              <a:t>“11-29-88” </a:t>
            </a:r>
          </a:p>
        </p:txBody>
      </p:sp>
      <p:graphicFrame>
        <p:nvGraphicFramePr>
          <p:cNvPr id="4" name="Object 2" descr="patient visit form dated 01-18-1988 indicating patient is fine">
            <a:extLst>
              <a:ext uri="{FF2B5EF4-FFF2-40B4-BE49-F238E27FC236}">
                <a16:creationId xmlns:a16="http://schemas.microsoft.com/office/drawing/2014/main" id="{EF4C0821-B3D0-42C5-9D7D-508E98048DC7}"/>
              </a:ext>
            </a:extLst>
          </p:cNvPr>
          <p:cNvGraphicFramePr>
            <a:graphicFrameLocks noChangeAspect="1"/>
          </p:cNvGraphicFramePr>
          <p:nvPr>
            <p:extLst>
              <p:ext uri="{D42A27DB-BD31-4B8C-83A1-F6EECF244321}">
                <p14:modId xmlns:p14="http://schemas.microsoft.com/office/powerpoint/2010/main" val="466789564"/>
              </p:ext>
            </p:extLst>
          </p:nvPr>
        </p:nvGraphicFramePr>
        <p:xfrm>
          <a:off x="415297" y="874056"/>
          <a:ext cx="5369239" cy="4428842"/>
        </p:xfrm>
        <a:graphic>
          <a:graphicData uri="http://schemas.openxmlformats.org/presentationml/2006/ole">
            <mc:AlternateContent xmlns:mc="http://schemas.openxmlformats.org/markup-compatibility/2006">
              <mc:Choice xmlns:v="urn:schemas-microsoft-com:vml" Requires="v">
                <p:oleObj spid="_x0000_s61441" name="Drawing" r:id="rId3" imgW="7019287" imgH="5790808" progId="">
                  <p:embed/>
                </p:oleObj>
              </mc:Choice>
              <mc:Fallback>
                <p:oleObj name="Drawing" r:id="rId3" imgW="7019287" imgH="5790808" progId="">
                  <p:embed/>
                  <p:pic>
                    <p:nvPicPr>
                      <p:cNvPr id="4" name="Object 2" descr="patient visit form dated 01-18-1988 indicating patient is fine">
                        <a:extLst>
                          <a:ext uri="{FF2B5EF4-FFF2-40B4-BE49-F238E27FC236}">
                            <a16:creationId xmlns:a16="http://schemas.microsoft.com/office/drawing/2014/main" id="{EF4C0821-B3D0-42C5-9D7D-508E98048D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97" y="874056"/>
                        <a:ext cx="5369239" cy="4428842"/>
                      </a:xfrm>
                      <a:prstGeom prst="rect">
                        <a:avLst/>
                      </a:prstGeom>
                      <a:noFill/>
                      <a:ln w="9525">
                        <a:solidFill>
                          <a:schemeClr val="tx1"/>
                        </a:solidFill>
                        <a:miter lim="800000"/>
                        <a:headEnd/>
                        <a:tailEnd/>
                      </a:ln>
                    </p:spPr>
                  </p:pic>
                </p:oleObj>
              </mc:Fallback>
            </mc:AlternateContent>
          </a:graphicData>
        </a:graphic>
      </p:graphicFrame>
      <p:sp>
        <p:nvSpPr>
          <p:cNvPr id="6" name="Rectangle 5">
            <a:extLst>
              <a:ext uri="{FF2B5EF4-FFF2-40B4-BE49-F238E27FC236}">
                <a16:creationId xmlns:a16="http://schemas.microsoft.com/office/drawing/2014/main" id="{C8519EA0-AAAA-45A5-BA8F-86EE586D22CF}"/>
              </a:ext>
              <a:ext uri="{C183D7F6-B498-43B3-948B-1728B52AA6E4}">
                <adec:decorative xmlns:adec="http://schemas.microsoft.com/office/drawing/2017/decorative" val="1"/>
              </a:ext>
            </a:extLst>
          </p:cNvPr>
          <p:cNvSpPr>
            <a:spLocks noChangeArrowheads="1"/>
          </p:cNvSpPr>
          <p:nvPr/>
        </p:nvSpPr>
        <p:spPr bwMode="auto">
          <a:xfrm>
            <a:off x="1726886" y="4904834"/>
            <a:ext cx="2362200" cy="457200"/>
          </a:xfrm>
          <a:prstGeom prst="rect">
            <a:avLst/>
          </a:prstGeom>
          <a:noFill/>
          <a:ln w="38100" algn="ctr">
            <a:solidFill>
              <a:srgbClr val="FF0066"/>
            </a:solidFill>
            <a:round/>
            <a:headEnd/>
            <a:tailEnd/>
          </a:ln>
        </p:spPr>
        <p:txBody>
          <a:bodyPr/>
          <a:lstStyle/>
          <a:p>
            <a:endParaRPr lang="en-US"/>
          </a:p>
        </p:txBody>
      </p:sp>
      <p:sp>
        <p:nvSpPr>
          <p:cNvPr id="7" name="Rectangle 6">
            <a:extLst>
              <a:ext uri="{FF2B5EF4-FFF2-40B4-BE49-F238E27FC236}">
                <a16:creationId xmlns:a16="http://schemas.microsoft.com/office/drawing/2014/main" id="{8301D07D-9160-4C15-AF93-23463E0FEBCD}"/>
              </a:ext>
              <a:ext uri="{C183D7F6-B498-43B3-948B-1728B52AA6E4}">
                <adec:decorative xmlns:adec="http://schemas.microsoft.com/office/drawing/2017/decorative" val="1"/>
              </a:ext>
            </a:extLst>
          </p:cNvPr>
          <p:cNvSpPr>
            <a:spLocks noChangeArrowheads="1"/>
          </p:cNvSpPr>
          <p:nvPr/>
        </p:nvSpPr>
        <p:spPr bwMode="auto">
          <a:xfrm>
            <a:off x="4531507" y="2046833"/>
            <a:ext cx="1219200" cy="304800"/>
          </a:xfrm>
          <a:prstGeom prst="rect">
            <a:avLst/>
          </a:prstGeom>
          <a:noFill/>
          <a:ln w="38100" algn="ctr">
            <a:solidFill>
              <a:srgbClr val="FF0066"/>
            </a:solidFill>
            <a:round/>
            <a:headEnd/>
            <a:tailEnd/>
          </a:ln>
        </p:spPr>
        <p:txBody>
          <a:bodyPr/>
          <a:lstStyle/>
          <a:p>
            <a:endParaRPr lang="en-US"/>
          </a:p>
        </p:txBody>
      </p:sp>
      <p:graphicFrame>
        <p:nvGraphicFramePr>
          <p:cNvPr id="8" name="Object 2" descr="patient visit form dated 11-29-1988 indicating patient is fine">
            <a:extLst>
              <a:ext uri="{FF2B5EF4-FFF2-40B4-BE49-F238E27FC236}">
                <a16:creationId xmlns:a16="http://schemas.microsoft.com/office/drawing/2014/main" id="{34F6471B-DFDD-496E-A909-47A71092644E}"/>
              </a:ext>
            </a:extLst>
          </p:cNvPr>
          <p:cNvGraphicFramePr>
            <a:graphicFrameLocks noChangeAspect="1"/>
          </p:cNvGraphicFramePr>
          <p:nvPr>
            <p:extLst>
              <p:ext uri="{D42A27DB-BD31-4B8C-83A1-F6EECF244321}">
                <p14:modId xmlns:p14="http://schemas.microsoft.com/office/powerpoint/2010/main" val="70877432"/>
              </p:ext>
            </p:extLst>
          </p:nvPr>
        </p:nvGraphicFramePr>
        <p:xfrm>
          <a:off x="5815013" y="864530"/>
          <a:ext cx="5830887" cy="4429125"/>
        </p:xfrm>
        <a:graphic>
          <a:graphicData uri="http://schemas.openxmlformats.org/presentationml/2006/ole">
            <mc:AlternateContent xmlns:mc="http://schemas.openxmlformats.org/markup-compatibility/2006">
              <mc:Choice xmlns:v="urn:schemas-microsoft-com:vml" Requires="v">
                <p:oleObj spid="_x0000_s61442" name="Document" r:id="rId5" imgW="6086475" imgH="4733925" progId="">
                  <p:embed/>
                </p:oleObj>
              </mc:Choice>
              <mc:Fallback>
                <p:oleObj name="Document" r:id="rId5" imgW="6086475" imgH="4733925" progId="">
                  <p:embed/>
                  <p:pic>
                    <p:nvPicPr>
                      <p:cNvPr id="8" name="Object 2" descr="patient visit form dated 11-29-1988 indicating patient is fine">
                        <a:extLst>
                          <a:ext uri="{FF2B5EF4-FFF2-40B4-BE49-F238E27FC236}">
                            <a16:creationId xmlns:a16="http://schemas.microsoft.com/office/drawing/2014/main" id="{34F6471B-DFDD-496E-A909-47A7109264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5013" y="864530"/>
                        <a:ext cx="5830887" cy="4429125"/>
                      </a:xfrm>
                      <a:prstGeom prst="rect">
                        <a:avLst/>
                      </a:prstGeom>
                      <a:noFill/>
                      <a:ln>
                        <a:noFill/>
                      </a:ln>
                      <a:effectLst/>
                    </p:spPr>
                  </p:pic>
                </p:oleObj>
              </mc:Fallback>
            </mc:AlternateContent>
          </a:graphicData>
        </a:graphic>
      </p:graphicFrame>
      <p:sp>
        <p:nvSpPr>
          <p:cNvPr id="9" name="Rectangle 8">
            <a:extLst>
              <a:ext uri="{FF2B5EF4-FFF2-40B4-BE49-F238E27FC236}">
                <a16:creationId xmlns:a16="http://schemas.microsoft.com/office/drawing/2014/main" id="{6A5CA397-EB59-49B5-BA7A-B36411604882}"/>
              </a:ext>
              <a:ext uri="{C183D7F6-B498-43B3-948B-1728B52AA6E4}">
                <adec:decorative xmlns:adec="http://schemas.microsoft.com/office/drawing/2017/decorative" val="1"/>
              </a:ext>
            </a:extLst>
          </p:cNvPr>
          <p:cNvSpPr>
            <a:spLocks noChangeArrowheads="1"/>
          </p:cNvSpPr>
          <p:nvPr/>
        </p:nvSpPr>
        <p:spPr bwMode="auto">
          <a:xfrm>
            <a:off x="7096721" y="4961418"/>
            <a:ext cx="1996450" cy="328468"/>
          </a:xfrm>
          <a:prstGeom prst="rect">
            <a:avLst/>
          </a:prstGeom>
          <a:noFill/>
          <a:ln w="38100" algn="ctr">
            <a:solidFill>
              <a:srgbClr val="FF0066"/>
            </a:solidFill>
            <a:round/>
            <a:headEnd/>
            <a:tailEnd/>
          </a:ln>
        </p:spPr>
        <p:txBody>
          <a:bodyPr/>
          <a:lstStyle/>
          <a:p>
            <a:endParaRPr lang="en-US"/>
          </a:p>
        </p:txBody>
      </p:sp>
      <p:sp>
        <p:nvSpPr>
          <p:cNvPr id="10" name="Rectangle 9">
            <a:extLst>
              <a:ext uri="{FF2B5EF4-FFF2-40B4-BE49-F238E27FC236}">
                <a16:creationId xmlns:a16="http://schemas.microsoft.com/office/drawing/2014/main" id="{8AD49A99-F90A-4FC5-A619-C9615AB0E2FD}"/>
              </a:ext>
              <a:ext uri="{C183D7F6-B498-43B3-948B-1728B52AA6E4}">
                <adec:decorative xmlns:adec="http://schemas.microsoft.com/office/drawing/2017/decorative" val="1"/>
              </a:ext>
            </a:extLst>
          </p:cNvPr>
          <p:cNvSpPr>
            <a:spLocks noChangeArrowheads="1"/>
          </p:cNvSpPr>
          <p:nvPr/>
        </p:nvSpPr>
        <p:spPr bwMode="auto">
          <a:xfrm>
            <a:off x="10448925" y="1588430"/>
            <a:ext cx="1196946" cy="386756"/>
          </a:xfrm>
          <a:prstGeom prst="rect">
            <a:avLst/>
          </a:prstGeom>
          <a:noFill/>
          <a:ln w="38100" algn="ctr">
            <a:solidFill>
              <a:srgbClr val="FF0066"/>
            </a:solidFill>
            <a:round/>
            <a:headEnd/>
            <a:tailEnd/>
          </a:ln>
        </p:spPr>
        <p:txBody>
          <a:bodyPr/>
          <a:lstStyle/>
          <a:p>
            <a:endParaRPr lang="en-US"/>
          </a:p>
        </p:txBody>
      </p:sp>
    </p:spTree>
    <p:extLst>
      <p:ext uri="{BB962C8B-B14F-4D97-AF65-F5344CB8AC3E}">
        <p14:creationId xmlns:p14="http://schemas.microsoft.com/office/powerpoint/2010/main" val="214095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descr="patient 10 visit form dated 03-21-89">
            <a:extLst>
              <a:ext uri="{FF2B5EF4-FFF2-40B4-BE49-F238E27FC236}">
                <a16:creationId xmlns:a16="http://schemas.microsoft.com/office/drawing/2014/main" id="{154E3405-28FE-4939-B879-D6E5F8E34B29}"/>
              </a:ext>
            </a:extLst>
          </p:cNvPr>
          <p:cNvGraphicFramePr>
            <a:graphicFrameLocks noChangeAspect="1"/>
          </p:cNvGraphicFramePr>
          <p:nvPr>
            <p:extLst>
              <p:ext uri="{D42A27DB-BD31-4B8C-83A1-F6EECF244321}">
                <p14:modId xmlns:p14="http://schemas.microsoft.com/office/powerpoint/2010/main" val="3571143537"/>
              </p:ext>
            </p:extLst>
          </p:nvPr>
        </p:nvGraphicFramePr>
        <p:xfrm>
          <a:off x="227615" y="953027"/>
          <a:ext cx="6316060" cy="4271236"/>
        </p:xfrm>
        <a:graphic>
          <a:graphicData uri="http://schemas.openxmlformats.org/presentationml/2006/ole">
            <mc:AlternateContent xmlns:mc="http://schemas.openxmlformats.org/markup-compatibility/2006">
              <mc:Choice xmlns:v="urn:schemas-microsoft-com:vml" Requires="v">
                <p:oleObj spid="_x0000_s62465" name="Document" r:id="rId3" imgW="5915025" imgH="7239000" progId="">
                  <p:embed/>
                </p:oleObj>
              </mc:Choice>
              <mc:Fallback>
                <p:oleObj name="Document" r:id="rId3" imgW="5915025" imgH="7239000" progId="">
                  <p:embed/>
                  <p:pic>
                    <p:nvPicPr>
                      <p:cNvPr id="11" name="Object 2" descr="patient 10 visit form dated 03-21-89">
                        <a:extLst>
                          <a:ext uri="{FF2B5EF4-FFF2-40B4-BE49-F238E27FC236}">
                            <a16:creationId xmlns:a16="http://schemas.microsoft.com/office/drawing/2014/main" id="{154E3405-28FE-4939-B879-D6E5F8E34B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15" y="953027"/>
                        <a:ext cx="6316060" cy="4271236"/>
                      </a:xfrm>
                      <a:prstGeom prst="rect">
                        <a:avLst/>
                      </a:prstGeom>
                      <a:noFill/>
                      <a:ln>
                        <a:noFill/>
                      </a:ln>
                      <a:effectLst/>
                    </p:spPr>
                  </p:pic>
                </p:oleObj>
              </mc:Fallback>
            </mc:AlternateContent>
          </a:graphicData>
        </a:graphic>
      </p:graphicFrame>
      <p:sp>
        <p:nvSpPr>
          <p:cNvPr id="2" name="Title 1">
            <a:extLst>
              <a:ext uri="{FF2B5EF4-FFF2-40B4-BE49-F238E27FC236}">
                <a16:creationId xmlns:a16="http://schemas.microsoft.com/office/drawing/2014/main" id="{F0EA6242-3198-4A89-B05B-E84FE6AD2BA1}"/>
              </a:ext>
            </a:extLst>
          </p:cNvPr>
          <p:cNvSpPr>
            <a:spLocks noGrp="1"/>
          </p:cNvSpPr>
          <p:nvPr>
            <p:ph type="title"/>
          </p:nvPr>
        </p:nvSpPr>
        <p:spPr>
          <a:xfrm>
            <a:off x="227614" y="89678"/>
            <a:ext cx="11148597" cy="596610"/>
          </a:xfrm>
        </p:spPr>
        <p:txBody>
          <a:bodyPr>
            <a:noAutofit/>
          </a:bodyPr>
          <a:lstStyle/>
          <a:p>
            <a:r>
              <a:rPr lang="en-US"/>
              <a:t>Follow up Visits For Patient 10: dated </a:t>
            </a:r>
            <a:r>
              <a:rPr lang="en-US">
                <a:solidFill>
                  <a:srgbClr val="FF0000"/>
                </a:solidFill>
              </a:rPr>
              <a:t>“03-21-89”</a:t>
            </a:r>
            <a:r>
              <a:rPr lang="en-US"/>
              <a:t>and </a:t>
            </a:r>
            <a:r>
              <a:rPr lang="en-US">
                <a:solidFill>
                  <a:srgbClr val="FF0000"/>
                </a:solidFill>
              </a:rPr>
              <a:t>“02-02-90”</a:t>
            </a:r>
          </a:p>
        </p:txBody>
      </p:sp>
      <p:sp>
        <p:nvSpPr>
          <p:cNvPr id="6" name="Rectangle 5">
            <a:extLst>
              <a:ext uri="{FF2B5EF4-FFF2-40B4-BE49-F238E27FC236}">
                <a16:creationId xmlns:a16="http://schemas.microsoft.com/office/drawing/2014/main" id="{C8519EA0-AAAA-45A5-BA8F-86EE586D22CF}"/>
              </a:ext>
              <a:ext uri="{C183D7F6-B498-43B3-948B-1728B52AA6E4}">
                <adec:decorative xmlns:adec="http://schemas.microsoft.com/office/drawing/2017/decorative" val="1"/>
              </a:ext>
            </a:extLst>
          </p:cNvPr>
          <p:cNvSpPr>
            <a:spLocks noChangeArrowheads="1"/>
          </p:cNvSpPr>
          <p:nvPr/>
        </p:nvSpPr>
        <p:spPr bwMode="auto">
          <a:xfrm>
            <a:off x="1726886" y="4500324"/>
            <a:ext cx="2940364" cy="457200"/>
          </a:xfrm>
          <a:prstGeom prst="rect">
            <a:avLst/>
          </a:prstGeom>
          <a:noFill/>
          <a:ln w="38100" algn="ctr">
            <a:solidFill>
              <a:srgbClr val="FF0066"/>
            </a:solidFill>
            <a:round/>
            <a:headEnd/>
            <a:tailEnd/>
          </a:ln>
        </p:spPr>
        <p:txBody>
          <a:bodyPr/>
          <a:lstStyle/>
          <a:p>
            <a:endParaRPr lang="en-US"/>
          </a:p>
        </p:txBody>
      </p:sp>
      <p:sp>
        <p:nvSpPr>
          <p:cNvPr id="7" name="Rectangle 6">
            <a:extLst>
              <a:ext uri="{FF2B5EF4-FFF2-40B4-BE49-F238E27FC236}">
                <a16:creationId xmlns:a16="http://schemas.microsoft.com/office/drawing/2014/main" id="{8301D07D-9160-4C15-AF93-23463E0FEBCD}"/>
              </a:ext>
              <a:ext uri="{C183D7F6-B498-43B3-948B-1728B52AA6E4}">
                <adec:decorative xmlns:adec="http://schemas.microsoft.com/office/drawing/2017/decorative" val="1"/>
              </a:ext>
            </a:extLst>
          </p:cNvPr>
          <p:cNvSpPr>
            <a:spLocks noChangeArrowheads="1"/>
          </p:cNvSpPr>
          <p:nvPr/>
        </p:nvSpPr>
        <p:spPr bwMode="auto">
          <a:xfrm>
            <a:off x="4758696" y="1610841"/>
            <a:ext cx="1337303" cy="401754"/>
          </a:xfrm>
          <a:prstGeom prst="rect">
            <a:avLst/>
          </a:prstGeom>
          <a:noFill/>
          <a:ln w="38100" algn="ctr">
            <a:solidFill>
              <a:srgbClr val="FF0066"/>
            </a:solidFill>
            <a:round/>
            <a:headEnd/>
            <a:tailEnd/>
          </a:ln>
        </p:spPr>
        <p:txBody>
          <a:bodyPr/>
          <a:lstStyle/>
          <a:p>
            <a:endParaRPr lang="en-US"/>
          </a:p>
        </p:txBody>
      </p:sp>
      <p:graphicFrame>
        <p:nvGraphicFramePr>
          <p:cNvPr id="12" name="Object 2" descr="patient visit form showing contact on 02/02/1990">
            <a:extLst>
              <a:ext uri="{FF2B5EF4-FFF2-40B4-BE49-F238E27FC236}">
                <a16:creationId xmlns:a16="http://schemas.microsoft.com/office/drawing/2014/main" id="{68648C53-BB23-4D4B-B465-1A2912A25743}"/>
              </a:ext>
            </a:extLst>
          </p:cNvPr>
          <p:cNvGraphicFramePr>
            <a:graphicFrameLocks noChangeAspect="1"/>
          </p:cNvGraphicFramePr>
          <p:nvPr>
            <p:extLst>
              <p:ext uri="{D42A27DB-BD31-4B8C-83A1-F6EECF244321}">
                <p14:modId xmlns:p14="http://schemas.microsoft.com/office/powerpoint/2010/main" val="3212148096"/>
              </p:ext>
            </p:extLst>
          </p:nvPr>
        </p:nvGraphicFramePr>
        <p:xfrm>
          <a:off x="6266195" y="2372583"/>
          <a:ext cx="5844451" cy="2219583"/>
        </p:xfrm>
        <a:graphic>
          <a:graphicData uri="http://schemas.openxmlformats.org/presentationml/2006/ole">
            <mc:AlternateContent xmlns:mc="http://schemas.openxmlformats.org/markup-compatibility/2006">
              <mc:Choice xmlns:v="urn:schemas-microsoft-com:vml" Requires="v">
                <p:oleObj spid="_x0000_s62466" name="Drawing" r:id="rId5" imgW="7373150" imgH="2390514" progId="">
                  <p:embed/>
                </p:oleObj>
              </mc:Choice>
              <mc:Fallback>
                <p:oleObj name="Drawing" r:id="rId5" imgW="7373150" imgH="2390514" progId="">
                  <p:embed/>
                  <p:pic>
                    <p:nvPicPr>
                      <p:cNvPr id="12" name="Object 2" descr="patient visit form showing contact on 02/02/1990">
                        <a:extLst>
                          <a:ext uri="{FF2B5EF4-FFF2-40B4-BE49-F238E27FC236}">
                            <a16:creationId xmlns:a16="http://schemas.microsoft.com/office/drawing/2014/main" id="{68648C53-BB23-4D4B-B465-1A2912A257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6195" y="2372583"/>
                        <a:ext cx="5844451" cy="2219583"/>
                      </a:xfrm>
                      <a:prstGeom prst="rect">
                        <a:avLst/>
                      </a:prstGeom>
                      <a:noFill/>
                      <a:ln>
                        <a:noFill/>
                      </a:ln>
                      <a:effectLst/>
                    </p:spPr>
                  </p:pic>
                </p:oleObj>
              </mc:Fallback>
            </mc:AlternateContent>
          </a:graphicData>
        </a:graphic>
      </p:graphicFrame>
      <p:sp>
        <p:nvSpPr>
          <p:cNvPr id="10" name="Rectangle 9">
            <a:extLst>
              <a:ext uri="{FF2B5EF4-FFF2-40B4-BE49-F238E27FC236}">
                <a16:creationId xmlns:a16="http://schemas.microsoft.com/office/drawing/2014/main" id="{8AD49A99-F90A-4FC5-A619-C9615AB0E2FD}"/>
              </a:ext>
              <a:ext uri="{C183D7F6-B498-43B3-948B-1728B52AA6E4}">
                <adec:decorative xmlns:adec="http://schemas.microsoft.com/office/drawing/2017/decorative" val="1"/>
              </a:ext>
            </a:extLst>
          </p:cNvPr>
          <p:cNvSpPr>
            <a:spLocks noChangeArrowheads="1"/>
          </p:cNvSpPr>
          <p:nvPr/>
        </p:nvSpPr>
        <p:spPr bwMode="auto">
          <a:xfrm>
            <a:off x="10755327" y="3712988"/>
            <a:ext cx="1196946" cy="386756"/>
          </a:xfrm>
          <a:prstGeom prst="rect">
            <a:avLst/>
          </a:prstGeom>
          <a:noFill/>
          <a:ln w="38100" algn="ctr">
            <a:solidFill>
              <a:srgbClr val="FF0066"/>
            </a:solidFill>
            <a:round/>
            <a:headEnd/>
            <a:tailEnd/>
          </a:ln>
        </p:spPr>
        <p:txBody>
          <a:bodyPr/>
          <a:lstStyle/>
          <a:p>
            <a:endParaRPr lang="en-US"/>
          </a:p>
        </p:txBody>
      </p:sp>
      <p:sp>
        <p:nvSpPr>
          <p:cNvPr id="13" name="TextBox 7">
            <a:extLst>
              <a:ext uri="{FF2B5EF4-FFF2-40B4-BE49-F238E27FC236}">
                <a16:creationId xmlns:a16="http://schemas.microsoft.com/office/drawing/2014/main" id="{57F45C8A-FC34-4806-8E7C-B9D285C1FD3C}"/>
              </a:ext>
            </a:extLst>
          </p:cNvPr>
          <p:cNvSpPr txBox="1">
            <a:spLocks noChangeArrowheads="1"/>
          </p:cNvSpPr>
          <p:nvPr/>
        </p:nvSpPr>
        <p:spPr bwMode="auto">
          <a:xfrm>
            <a:off x="7102445" y="1740486"/>
            <a:ext cx="4171950" cy="400110"/>
          </a:xfrm>
          <a:prstGeom prst="rect">
            <a:avLst/>
          </a:prstGeom>
          <a:noFill/>
          <a:ln w="9525">
            <a:noFill/>
            <a:miter lim="800000"/>
            <a:headEnd/>
            <a:tailEnd/>
          </a:ln>
        </p:spPr>
        <p:txBody>
          <a:bodyPr wrap="square">
            <a:spAutoFit/>
          </a:bodyPr>
          <a:lstStyle/>
          <a:p>
            <a:r>
              <a:rPr lang="en-US" sz="2000">
                <a:latin typeface="Arial" panose="020B0604020202020204" pitchFamily="34" charset="0"/>
                <a:cs typeface="Arial" panose="020B0604020202020204" pitchFamily="34" charset="0"/>
              </a:rPr>
              <a:t>Date patient last seen or contacted</a:t>
            </a:r>
          </a:p>
        </p:txBody>
      </p:sp>
    </p:spTree>
    <p:extLst>
      <p:ext uri="{BB962C8B-B14F-4D97-AF65-F5344CB8AC3E}">
        <p14:creationId xmlns:p14="http://schemas.microsoft.com/office/powerpoint/2010/main" val="288763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77E47-CBE0-4468-8865-429F6D65794D}"/>
              </a:ext>
            </a:extLst>
          </p:cNvPr>
          <p:cNvSpPr>
            <a:spLocks noGrp="1"/>
          </p:cNvSpPr>
          <p:nvPr>
            <p:ph type="title"/>
          </p:nvPr>
        </p:nvSpPr>
        <p:spPr>
          <a:xfrm>
            <a:off x="-379455" y="254489"/>
            <a:ext cx="10515600" cy="842492"/>
          </a:xfrm>
        </p:spPr>
        <p:txBody>
          <a:bodyPr>
            <a:normAutofit fontScale="90000"/>
          </a:bodyPr>
          <a:lstStyle/>
          <a:p>
            <a:pPr algn="ctr"/>
            <a:r>
              <a:rPr lang="en-US">
                <a:latin typeface="Calibri" panose="020F0502020204030204" pitchFamily="34" charset="0"/>
                <a:cs typeface="Calibri" panose="020F0502020204030204" pitchFamily="34" charset="0"/>
              </a:rPr>
              <a:t>Patient 10: Death Certificate “September 29, 1987”</a:t>
            </a:r>
            <a:br>
              <a:rPr lang="en-US">
                <a:latin typeface="Calibri" panose="020F0502020204030204" pitchFamily="34" charset="0"/>
                <a:cs typeface="Calibri" panose="020F0502020204030204" pitchFamily="34" charset="0"/>
              </a:rPr>
            </a:br>
            <a:r>
              <a:rPr lang="en-US"/>
              <a:t>28 months prior to last reported follow-up (2-2-90)</a:t>
            </a:r>
            <a:br>
              <a:rPr lang="en-US"/>
            </a:br>
            <a:r>
              <a:rPr lang="en-US"/>
              <a:t>4 months prior to first shown (1-18-88) follow up</a:t>
            </a:r>
            <a:endParaRPr lang="en-US">
              <a:latin typeface="Calibri" panose="020F0502020204030204" pitchFamily="34" charset="0"/>
              <a:cs typeface="Calibri" panose="020F0502020204030204" pitchFamily="34" charset="0"/>
            </a:endParaRPr>
          </a:p>
        </p:txBody>
      </p:sp>
      <p:pic>
        <p:nvPicPr>
          <p:cNvPr id="4" name="Picture 3" descr="Death certificate dated 29 septembre 1987">
            <a:extLst>
              <a:ext uri="{FF2B5EF4-FFF2-40B4-BE49-F238E27FC236}">
                <a16:creationId xmlns:a16="http://schemas.microsoft.com/office/drawing/2014/main" id="{C5046AB8-69B3-4DFB-8CEF-0B76191A1E68}"/>
              </a:ext>
            </a:extLst>
          </p:cNvPr>
          <p:cNvPicPr>
            <a:picLocks noChangeAspect="1"/>
          </p:cNvPicPr>
          <p:nvPr/>
        </p:nvPicPr>
        <p:blipFill>
          <a:blip r:embed="rId2" cstate="print"/>
          <a:srcRect/>
          <a:stretch>
            <a:fillRect/>
          </a:stretch>
        </p:blipFill>
        <p:spPr bwMode="auto">
          <a:xfrm>
            <a:off x="361943" y="1225500"/>
            <a:ext cx="5245499" cy="4905994"/>
          </a:xfrm>
          <a:prstGeom prst="rect">
            <a:avLst/>
          </a:prstGeom>
          <a:noFill/>
          <a:ln w="9525">
            <a:solidFill>
              <a:schemeClr val="tx1"/>
            </a:solidFill>
            <a:miter lim="800000"/>
            <a:headEnd/>
            <a:tailEnd/>
          </a:ln>
        </p:spPr>
      </p:pic>
      <p:sp>
        <p:nvSpPr>
          <p:cNvPr id="5" name="Rectangle 4">
            <a:extLst>
              <a:ext uri="{FF2B5EF4-FFF2-40B4-BE49-F238E27FC236}">
                <a16:creationId xmlns:a16="http://schemas.microsoft.com/office/drawing/2014/main" id="{A0A191FA-7C4F-4384-A7BE-CB866E472AC8}"/>
              </a:ext>
              <a:ext uri="{C183D7F6-B498-43B3-948B-1728B52AA6E4}">
                <adec:decorative xmlns:adec="http://schemas.microsoft.com/office/drawing/2017/decorative" val="1"/>
              </a:ext>
            </a:extLst>
          </p:cNvPr>
          <p:cNvSpPr>
            <a:spLocks noChangeArrowheads="1"/>
          </p:cNvSpPr>
          <p:nvPr/>
        </p:nvSpPr>
        <p:spPr bwMode="auto">
          <a:xfrm>
            <a:off x="2213652" y="5365468"/>
            <a:ext cx="1752600" cy="685708"/>
          </a:xfrm>
          <a:prstGeom prst="rect">
            <a:avLst/>
          </a:prstGeom>
          <a:noFill/>
          <a:ln w="38100" algn="ctr">
            <a:solidFill>
              <a:srgbClr val="FF0066"/>
            </a:solidFill>
            <a:round/>
            <a:headEnd/>
            <a:tailEnd/>
          </a:ln>
        </p:spPr>
        <p:txBody>
          <a:bodyPr/>
          <a:lstStyle/>
          <a:p>
            <a:endParaRPr lang="en-US"/>
          </a:p>
        </p:txBody>
      </p:sp>
      <p:sp>
        <p:nvSpPr>
          <p:cNvPr id="7" name="Rectangle 3">
            <a:extLst>
              <a:ext uri="{FF2B5EF4-FFF2-40B4-BE49-F238E27FC236}">
                <a16:creationId xmlns:a16="http://schemas.microsoft.com/office/drawing/2014/main" id="{FD1C7C7C-F256-4D0D-AB08-45E575D787BB}"/>
              </a:ext>
            </a:extLst>
          </p:cNvPr>
          <p:cNvSpPr>
            <a:spLocks noChangeArrowheads="1"/>
          </p:cNvSpPr>
          <p:nvPr/>
        </p:nvSpPr>
        <p:spPr bwMode="auto">
          <a:xfrm>
            <a:off x="5929883" y="1267659"/>
            <a:ext cx="5900174" cy="4196313"/>
          </a:xfrm>
          <a:prstGeom prst="rect">
            <a:avLst/>
          </a:prstGeom>
          <a:noFill/>
          <a:ln w="9525">
            <a:noFill/>
            <a:miter lim="800000"/>
            <a:headEnd/>
            <a:tailEnd/>
          </a:ln>
          <a:effectLst/>
        </p:spPr>
        <p:txBody>
          <a:bodyPr/>
          <a:lstStyle/>
          <a:p>
            <a:pPr marL="342900" indent="-342900">
              <a:buFont typeface="Arial" panose="020B0604020202020204" pitchFamily="34" charset="0"/>
              <a:buChar char="•"/>
            </a:pPr>
            <a:r>
              <a:rPr lang="en-US" sz="2000">
                <a:latin typeface="+mj-lt"/>
                <a:cs typeface="Arial" panose="020B0604020202020204" pitchFamily="34" charset="0"/>
              </a:rPr>
              <a:t>FFP in clinical research involve</a:t>
            </a:r>
          </a:p>
          <a:p>
            <a:pPr marL="800100" lvl="1" indent="-342900">
              <a:buFont typeface="Arial" panose="020B0604020202020204" pitchFamily="34" charset="0"/>
              <a:buChar char="•"/>
            </a:pPr>
            <a:r>
              <a:rPr lang="en-US" sz="2000">
                <a:solidFill>
                  <a:schemeClr val="tx2"/>
                </a:solidFill>
                <a:latin typeface="+mj-lt"/>
              </a:rPr>
              <a:t>Interviews</a:t>
            </a:r>
          </a:p>
          <a:p>
            <a:pPr marL="800100" lvl="1" indent="-342900">
              <a:buFont typeface="Arial" panose="020B0604020202020204" pitchFamily="34" charset="0"/>
              <a:buChar char="•"/>
            </a:pPr>
            <a:r>
              <a:rPr lang="en-US" sz="2000">
                <a:solidFill>
                  <a:schemeClr val="tx2"/>
                </a:solidFill>
                <a:latin typeface="+mj-lt"/>
              </a:rPr>
              <a:t>Entry criteria</a:t>
            </a:r>
          </a:p>
          <a:p>
            <a:pPr marL="800100" lvl="1" indent="-342900">
              <a:buFont typeface="Arial" panose="020B0604020202020204" pitchFamily="34" charset="0"/>
              <a:buChar char="•"/>
            </a:pPr>
            <a:r>
              <a:rPr lang="en-US" sz="2000">
                <a:solidFill>
                  <a:schemeClr val="tx2"/>
                </a:solidFill>
                <a:latin typeface="+mj-lt"/>
              </a:rPr>
              <a:t>Screening logs</a:t>
            </a:r>
          </a:p>
          <a:p>
            <a:pPr marL="800100" lvl="1" indent="-342900">
              <a:buFont typeface="Arial" panose="020B0604020202020204" pitchFamily="34" charset="0"/>
              <a:buChar char="•"/>
            </a:pPr>
            <a:r>
              <a:rPr lang="en-US" sz="2000">
                <a:solidFill>
                  <a:schemeClr val="tx2"/>
                </a:solidFill>
                <a:latin typeface="+mj-lt"/>
              </a:rPr>
              <a:t>Approval forms</a:t>
            </a:r>
          </a:p>
          <a:p>
            <a:pPr marL="800100" lvl="1" indent="-342900">
              <a:buFont typeface="Arial" panose="020B0604020202020204" pitchFamily="34" charset="0"/>
              <a:buChar char="•"/>
            </a:pPr>
            <a:r>
              <a:rPr lang="en-US" sz="2000">
                <a:solidFill>
                  <a:schemeClr val="tx2"/>
                </a:solidFill>
                <a:latin typeface="+mj-lt"/>
              </a:rPr>
              <a:t>Follow-up visits, exams/data</a:t>
            </a:r>
          </a:p>
          <a:p>
            <a:pPr marL="800100" lvl="1" indent="-342900">
              <a:buFont typeface="Arial" panose="020B0604020202020204" pitchFamily="34" charset="0"/>
              <a:buChar char="•"/>
            </a:pPr>
            <a:r>
              <a:rPr lang="en-US" sz="2000">
                <a:solidFill>
                  <a:schemeClr val="tx2"/>
                </a:solidFill>
                <a:latin typeface="+mj-lt"/>
              </a:rPr>
              <a:t>Consent forms</a:t>
            </a:r>
          </a:p>
          <a:p>
            <a:pPr marL="800100" lvl="1" indent="-342900">
              <a:buFont typeface="Arial" panose="020B0604020202020204" pitchFamily="34" charset="0"/>
              <a:buChar char="•"/>
            </a:pPr>
            <a:r>
              <a:rPr lang="en-US" sz="2000">
                <a:solidFill>
                  <a:schemeClr val="tx2"/>
                </a:solidFill>
                <a:latin typeface="+mj-lt"/>
              </a:rPr>
              <a:t>Test scores</a:t>
            </a:r>
          </a:p>
          <a:p>
            <a:pPr marL="800100" lvl="1" indent="-342900">
              <a:buFont typeface="Arial" panose="020B0604020202020204" pitchFamily="34" charset="0"/>
              <a:buChar char="•"/>
            </a:pPr>
            <a:r>
              <a:rPr lang="en-US" sz="2000">
                <a:solidFill>
                  <a:schemeClr val="tx2"/>
                </a:solidFill>
                <a:latin typeface="+mj-lt"/>
              </a:rPr>
              <a:t>Laboratory results</a:t>
            </a:r>
          </a:p>
          <a:p>
            <a:pPr marL="800100" lvl="1" indent="-342900">
              <a:buFont typeface="Arial" panose="020B0604020202020204" pitchFamily="34" charset="0"/>
              <a:buChar char="•"/>
            </a:pPr>
            <a:r>
              <a:rPr lang="en-US" sz="2000">
                <a:solidFill>
                  <a:schemeClr val="tx2"/>
                </a:solidFill>
                <a:latin typeface="+mj-lt"/>
              </a:rPr>
              <a:t>Patient data</a:t>
            </a:r>
          </a:p>
          <a:p>
            <a:pPr marL="800100" lvl="1" indent="-342900">
              <a:buFont typeface="Arial" panose="020B0604020202020204" pitchFamily="34" charset="0"/>
              <a:buChar char="•"/>
            </a:pPr>
            <a:r>
              <a:rPr lang="en-US" sz="2000">
                <a:solidFill>
                  <a:schemeClr val="tx2"/>
                </a:solidFill>
                <a:latin typeface="+mj-lt"/>
              </a:rPr>
              <a:t>Number of subjects</a:t>
            </a:r>
          </a:p>
          <a:p>
            <a:pPr marL="800100" lvl="1" indent="-342900">
              <a:buFont typeface="Arial" panose="020B0604020202020204" pitchFamily="34" charset="0"/>
              <a:buChar char="•"/>
            </a:pPr>
            <a:r>
              <a:rPr lang="en-US" sz="2000">
                <a:solidFill>
                  <a:schemeClr val="tx2"/>
                </a:solidFill>
                <a:latin typeface="+mj-lt"/>
              </a:rPr>
              <a:t>Dates of procedures</a:t>
            </a:r>
          </a:p>
          <a:p>
            <a:pPr marL="800100" lvl="1" indent="-342900">
              <a:buFont typeface="Arial" panose="020B0604020202020204" pitchFamily="34" charset="0"/>
              <a:buChar char="•"/>
            </a:pPr>
            <a:r>
              <a:rPr lang="en-US" sz="2000">
                <a:solidFill>
                  <a:schemeClr val="tx2"/>
                </a:solidFill>
                <a:latin typeface="+mj-lt"/>
              </a:rPr>
              <a:t>Study results</a:t>
            </a:r>
          </a:p>
        </p:txBody>
      </p:sp>
    </p:spTree>
    <p:extLst>
      <p:ext uri="{BB962C8B-B14F-4D97-AF65-F5344CB8AC3E}">
        <p14:creationId xmlns:p14="http://schemas.microsoft.com/office/powerpoint/2010/main" val="4223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F3254C-ED22-4058-A5A3-79A49014FDA5}"/>
              </a:ext>
            </a:extLst>
          </p:cNvPr>
          <p:cNvSpPr>
            <a:spLocks noGrp="1"/>
          </p:cNvSpPr>
          <p:nvPr>
            <p:ph type="title"/>
          </p:nvPr>
        </p:nvSpPr>
        <p:spPr>
          <a:xfrm>
            <a:off x="1066800" y="228601"/>
            <a:ext cx="10160000" cy="563563"/>
          </a:xfrm>
        </p:spPr>
        <p:txBody>
          <a:bodyPr/>
          <a:lstStyle/>
          <a:p>
            <a:pPr algn="ctr"/>
            <a:r>
              <a:rPr lang="en-US"/>
              <a:t>When to Contact NIH: </a:t>
            </a:r>
            <a:br>
              <a:rPr lang="en-US"/>
            </a:br>
            <a:r>
              <a:rPr lang="en-US"/>
              <a:t>Changes in Project and Budget</a:t>
            </a:r>
          </a:p>
        </p:txBody>
      </p:sp>
      <p:sp>
        <p:nvSpPr>
          <p:cNvPr id="5" name="Content Placeholder 4">
            <a:extLst>
              <a:ext uri="{FF2B5EF4-FFF2-40B4-BE49-F238E27FC236}">
                <a16:creationId xmlns:a16="http://schemas.microsoft.com/office/drawing/2014/main" id="{8F2BA0B3-7306-48A3-9FB0-FF5FD07B3C5D}"/>
              </a:ext>
            </a:extLst>
          </p:cNvPr>
          <p:cNvSpPr>
            <a:spLocks noGrp="1"/>
          </p:cNvSpPr>
          <p:nvPr>
            <p:ph idx="1"/>
          </p:nvPr>
        </p:nvSpPr>
        <p:spPr/>
        <p:txBody>
          <a:bodyPr/>
          <a:lstStyle/>
          <a:p>
            <a:pPr>
              <a:spcBef>
                <a:spcPts val="1200"/>
              </a:spcBef>
            </a:pPr>
            <a:r>
              <a:rPr lang="en-US" sz="2800"/>
              <a:t>Notify NIH of developments that have a significant impact on the award-supported activities</a:t>
            </a:r>
            <a:endParaRPr lang="en-US"/>
          </a:p>
          <a:p>
            <a:pPr>
              <a:spcBef>
                <a:spcPts val="1200"/>
              </a:spcBef>
            </a:pPr>
            <a:r>
              <a:rPr lang="en-US" sz="2800"/>
              <a:t>Notify NIH of problems, delays, or adverse conditions which materially impair the ability to meet the objectives of the award </a:t>
            </a:r>
          </a:p>
          <a:p>
            <a:pPr>
              <a:spcBef>
                <a:spcPts val="1200"/>
              </a:spcBef>
            </a:pPr>
            <a:r>
              <a:rPr lang="en-US" sz="2800"/>
              <a:t>Notification shall include a statement of the action taken or contemplated, and any assistance needed to resolve                 the situation</a:t>
            </a:r>
          </a:p>
        </p:txBody>
      </p:sp>
      <p:sp>
        <p:nvSpPr>
          <p:cNvPr id="3" name="Slide Number Placeholder 2">
            <a:extLst>
              <a:ext uri="{FF2B5EF4-FFF2-40B4-BE49-F238E27FC236}">
                <a16:creationId xmlns:a16="http://schemas.microsoft.com/office/drawing/2014/main" id="{48348D26-E52F-443A-8D5F-FA3CD9AB37F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3D29F-C580-5C4D-AAA1-94293C4E9288}"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1" i="0" u="none" strike="noStrike" kern="1200" cap="none" spc="0" normalizeH="0" baseline="0" noProof="0">
              <a:ln>
                <a:noFill/>
              </a:ln>
              <a:solidFill>
                <a:srgbClr val="000000"/>
              </a:solidFill>
              <a:effectLst/>
              <a:uLnTx/>
              <a:uFillTx/>
              <a:latin typeface="Arial"/>
              <a:ea typeface="ＭＳ Ｐゴシック"/>
              <a:cs typeface="Arial"/>
            </a:endParaRPr>
          </a:p>
        </p:txBody>
      </p:sp>
      <p:sp>
        <p:nvSpPr>
          <p:cNvPr id="6" name="TextBox 5">
            <a:extLst>
              <a:ext uri="{FF2B5EF4-FFF2-40B4-BE49-F238E27FC236}">
                <a16:creationId xmlns:a16="http://schemas.microsoft.com/office/drawing/2014/main" id="{5EF90F58-9D7B-4394-BBA5-3215A7553C48}"/>
              </a:ext>
            </a:extLst>
          </p:cNvPr>
          <p:cNvSpPr txBox="1"/>
          <p:nvPr/>
        </p:nvSpPr>
        <p:spPr>
          <a:xfrm>
            <a:off x="3505428" y="5557261"/>
            <a:ext cx="60957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ＭＳ Ｐゴシック"/>
                <a:cs typeface="Arial"/>
              </a:rPr>
              <a:t>https://grants.nih.gov/grants/policy/nihgps/HTML5/section_8/8.1_changes_in_project_and_budget.htm</a:t>
            </a:r>
          </a:p>
        </p:txBody>
      </p:sp>
      <p:pic>
        <p:nvPicPr>
          <p:cNvPr id="7" name="Picture 6" descr="Grants Policy Statement">
            <a:extLst>
              <a:ext uri="{FF2B5EF4-FFF2-40B4-BE49-F238E27FC236}">
                <a16:creationId xmlns:a16="http://schemas.microsoft.com/office/drawing/2014/main" id="{4815126F-6786-4AA1-BEE6-5319F0278A0B}"/>
              </a:ext>
            </a:extLst>
          </p:cNvPr>
          <p:cNvPicPr>
            <a:picLocks noChangeAspect="1"/>
          </p:cNvPicPr>
          <p:nvPr/>
        </p:nvPicPr>
        <p:blipFill>
          <a:blip r:embed="rId2"/>
          <a:stretch>
            <a:fillRect/>
          </a:stretch>
        </p:blipFill>
        <p:spPr>
          <a:xfrm>
            <a:off x="9677400" y="3788452"/>
            <a:ext cx="2149797" cy="2764750"/>
          </a:xfrm>
          <a:prstGeom prst="rect">
            <a:avLst/>
          </a:prstGeom>
        </p:spPr>
      </p:pic>
    </p:spTree>
    <p:extLst>
      <p:ext uri="{BB962C8B-B14F-4D97-AF65-F5344CB8AC3E}">
        <p14:creationId xmlns:p14="http://schemas.microsoft.com/office/powerpoint/2010/main" val="179649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F3254C-ED22-4058-A5A3-79A49014FDA5}"/>
              </a:ext>
            </a:extLst>
          </p:cNvPr>
          <p:cNvSpPr>
            <a:spLocks noGrp="1"/>
          </p:cNvSpPr>
          <p:nvPr>
            <p:ph type="title"/>
          </p:nvPr>
        </p:nvSpPr>
        <p:spPr>
          <a:xfrm>
            <a:off x="1041400" y="228601"/>
            <a:ext cx="10160000" cy="563563"/>
          </a:xfrm>
        </p:spPr>
        <p:txBody>
          <a:bodyPr/>
          <a:lstStyle/>
          <a:p>
            <a:pPr algn="ctr"/>
            <a:r>
              <a:rPr lang="en-US"/>
              <a:t>When to Contact NIH: </a:t>
            </a:r>
            <a:br>
              <a:rPr lang="en-US"/>
            </a:br>
            <a:r>
              <a:rPr lang="en-US"/>
              <a:t>Fraud, Waste &amp; Abuse of NIH Grant Funds</a:t>
            </a:r>
          </a:p>
        </p:txBody>
      </p:sp>
      <p:sp>
        <p:nvSpPr>
          <p:cNvPr id="5" name="Content Placeholder 4">
            <a:extLst>
              <a:ext uri="{FF2B5EF4-FFF2-40B4-BE49-F238E27FC236}">
                <a16:creationId xmlns:a16="http://schemas.microsoft.com/office/drawing/2014/main" id="{8F2BA0B3-7306-48A3-9FB0-FF5FD07B3C5D}"/>
              </a:ext>
            </a:extLst>
          </p:cNvPr>
          <p:cNvSpPr>
            <a:spLocks noGrp="1"/>
          </p:cNvSpPr>
          <p:nvPr>
            <p:ph idx="1"/>
          </p:nvPr>
        </p:nvSpPr>
        <p:spPr/>
        <p:txBody>
          <a:bodyPr/>
          <a:lstStyle/>
          <a:p>
            <a:pPr>
              <a:spcBef>
                <a:spcPts val="1200"/>
              </a:spcBef>
            </a:pPr>
            <a:r>
              <a:rPr lang="en-US" sz="2800"/>
              <a:t>Report false statements related to research misconduct to NIH or HHS OIG. </a:t>
            </a:r>
          </a:p>
          <a:p>
            <a:pPr>
              <a:spcBef>
                <a:spcPts val="1200"/>
              </a:spcBef>
            </a:pPr>
            <a:r>
              <a:rPr lang="en-US" sz="2800"/>
              <a:t>NIH may administratively recover misspent grant funds.</a:t>
            </a:r>
          </a:p>
          <a:p>
            <a:pPr>
              <a:spcBef>
                <a:spcPts val="1200"/>
              </a:spcBef>
            </a:pPr>
            <a:r>
              <a:rPr lang="en-US" sz="2800"/>
              <a:t>The Federal government may pursue administrative, civil, or criminal action under a variety of statutes relating to fraud and making false statement or claims.</a:t>
            </a:r>
          </a:p>
        </p:txBody>
      </p:sp>
      <p:sp>
        <p:nvSpPr>
          <p:cNvPr id="3" name="Slide Number Placeholder 2">
            <a:extLst>
              <a:ext uri="{FF2B5EF4-FFF2-40B4-BE49-F238E27FC236}">
                <a16:creationId xmlns:a16="http://schemas.microsoft.com/office/drawing/2014/main" id="{48348D26-E52F-443A-8D5F-FA3CD9AB37F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3D29F-C580-5C4D-AAA1-94293C4E9288}"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1" i="0" u="none" strike="noStrike" kern="1200" cap="none" spc="0" normalizeH="0" baseline="0" noProof="0">
              <a:ln>
                <a:noFill/>
              </a:ln>
              <a:solidFill>
                <a:srgbClr val="000000"/>
              </a:solidFill>
              <a:effectLst/>
              <a:uLnTx/>
              <a:uFillTx/>
              <a:latin typeface="Arial"/>
              <a:ea typeface="ＭＳ Ｐゴシック"/>
              <a:cs typeface="Arial"/>
            </a:endParaRPr>
          </a:p>
        </p:txBody>
      </p:sp>
      <p:sp>
        <p:nvSpPr>
          <p:cNvPr id="6" name="TextBox 5">
            <a:extLst>
              <a:ext uri="{FF2B5EF4-FFF2-40B4-BE49-F238E27FC236}">
                <a16:creationId xmlns:a16="http://schemas.microsoft.com/office/drawing/2014/main" id="{5EF90F58-9D7B-4394-BBA5-3215A7553C48}"/>
              </a:ext>
            </a:extLst>
          </p:cNvPr>
          <p:cNvSpPr txBox="1"/>
          <p:nvPr/>
        </p:nvSpPr>
        <p:spPr>
          <a:xfrm>
            <a:off x="3429000" y="5329674"/>
            <a:ext cx="6248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ＭＳ Ｐゴシック"/>
                <a:cs typeface="Arial"/>
              </a:rPr>
              <a:t>https://grants.nih.gov/grants/policy/nihgps/HTML5/section_2/2.3.10_fraud__waste_and_abuse_of_nih_grant_funds.htm</a:t>
            </a:r>
          </a:p>
        </p:txBody>
      </p:sp>
      <p:pic>
        <p:nvPicPr>
          <p:cNvPr id="8" name="Picture 7" descr="Grants Policy Statement">
            <a:extLst>
              <a:ext uri="{FF2B5EF4-FFF2-40B4-BE49-F238E27FC236}">
                <a16:creationId xmlns:a16="http://schemas.microsoft.com/office/drawing/2014/main" id="{8189CC27-8991-4866-8E1D-019C83F7FE79}"/>
              </a:ext>
            </a:extLst>
          </p:cNvPr>
          <p:cNvPicPr>
            <a:picLocks noChangeAspect="1"/>
          </p:cNvPicPr>
          <p:nvPr/>
        </p:nvPicPr>
        <p:blipFill>
          <a:blip r:embed="rId2"/>
          <a:stretch>
            <a:fillRect/>
          </a:stretch>
        </p:blipFill>
        <p:spPr>
          <a:xfrm>
            <a:off x="9677400" y="3788452"/>
            <a:ext cx="2149797" cy="2764750"/>
          </a:xfrm>
          <a:prstGeom prst="rect">
            <a:avLst/>
          </a:prstGeom>
        </p:spPr>
      </p:pic>
    </p:spTree>
    <p:extLst>
      <p:ext uri="{BB962C8B-B14F-4D97-AF65-F5344CB8AC3E}">
        <p14:creationId xmlns:p14="http://schemas.microsoft.com/office/powerpoint/2010/main" val="4271563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1"/>
            <a:ext cx="10998200" cy="563563"/>
          </a:xfrm>
        </p:spPr>
        <p:txBody>
          <a:bodyPr/>
          <a:lstStyle/>
          <a:p>
            <a:pPr algn="ctr"/>
            <a:r>
              <a:rPr lang="en-US" sz="2800"/>
              <a:t>Everyone’s Responsibility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1" i="0" u="none" strike="noStrike" kern="1200" cap="none" spc="0" normalizeH="0" baseline="0" noProof="0">
              <a:ln>
                <a:noFill/>
              </a:ln>
              <a:solidFill>
                <a:srgbClr val="000000"/>
              </a:solidFill>
              <a:effectLst/>
              <a:uLnTx/>
              <a:uFillTx/>
              <a:latin typeface="Arial"/>
              <a:ea typeface="ＭＳ Ｐゴシック"/>
              <a:cs typeface="Arial"/>
            </a:endParaRPr>
          </a:p>
        </p:txBody>
      </p:sp>
      <p:grpSp>
        <p:nvGrpSpPr>
          <p:cNvPr id="30" name="Group 29" title="Integrity Stewardship Protection is everyone's responsibility"/>
          <p:cNvGrpSpPr/>
          <p:nvPr/>
        </p:nvGrpSpPr>
        <p:grpSpPr>
          <a:xfrm>
            <a:off x="4665517" y="2648938"/>
            <a:ext cx="1938483" cy="1936573"/>
            <a:chOff x="4836399" y="2940227"/>
            <a:chExt cx="1601778" cy="1600200"/>
          </a:xfrm>
        </p:grpSpPr>
        <p:sp>
          <p:nvSpPr>
            <p:cNvPr id="26" name="Oval 25" title="&quot;&quot;"/>
            <p:cNvSpPr/>
            <p:nvPr/>
          </p:nvSpPr>
          <p:spPr>
            <a:xfrm>
              <a:off x="4836399" y="2940227"/>
              <a:ext cx="1600200" cy="1600200"/>
            </a:xfrm>
            <a:prstGeom prst="ellipse">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27" name="TextBox 26" title="&quot;&quot;"/>
            <p:cNvSpPr txBox="1"/>
            <p:nvPr/>
          </p:nvSpPr>
          <p:spPr>
            <a:xfrm>
              <a:off x="4841265" y="3200400"/>
              <a:ext cx="1596912"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ＭＳ Ｐゴシック"/>
                  <a:cs typeface="Arial"/>
                </a:rPr>
                <a:t>Integrity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ＭＳ Ｐゴシック"/>
                  <a:cs typeface="Arial"/>
                </a:rPr>
                <a:t>Stewardship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ＭＳ Ｐゴシック"/>
                  <a:cs typeface="Arial"/>
                </a:rPr>
                <a:t>Protection</a:t>
              </a:r>
            </a:p>
          </p:txBody>
        </p:sp>
      </p:grpSp>
      <p:pic>
        <p:nvPicPr>
          <p:cNvPr id="23" name="Picture 2" title="Office of Research Integrity"/>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32083" y="1692431"/>
            <a:ext cx="2504184" cy="683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8" title="NIH"/>
          <p:cNvGrpSpPr/>
          <p:nvPr/>
        </p:nvGrpSpPr>
        <p:grpSpPr>
          <a:xfrm>
            <a:off x="6979920" y="1170986"/>
            <a:ext cx="2542919" cy="1726597"/>
            <a:chOff x="6718451" y="1185543"/>
            <a:chExt cx="2542919" cy="1726597"/>
          </a:xfrm>
        </p:grpSpPr>
        <p:pic>
          <p:nvPicPr>
            <p:cNvPr id="24" name="Picture 23" title="&quot;&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8451" y="1185543"/>
              <a:ext cx="2243243" cy="1300061"/>
            </a:xfrm>
            <a:prstGeom prst="rect">
              <a:avLst/>
            </a:prstGeom>
          </p:spPr>
        </p:pic>
        <p:pic>
          <p:nvPicPr>
            <p:cNvPr id="25" name="Picture 24" title="&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8451" y="2520107"/>
              <a:ext cx="2542919" cy="392033"/>
            </a:xfrm>
            <a:prstGeom prst="rect">
              <a:avLst/>
            </a:prstGeom>
          </p:spPr>
        </p:pic>
      </p:grpSp>
      <p:pic>
        <p:nvPicPr>
          <p:cNvPr id="20" name="Content Placeholder 4" title="institutions"/>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2158438" y="3327190"/>
            <a:ext cx="2373369" cy="1912720"/>
          </a:xfrm>
        </p:spPr>
      </p:pic>
      <p:sp>
        <p:nvSpPr>
          <p:cNvPr id="21" name="TextBox 20" title="universities"/>
          <p:cNvSpPr txBox="1"/>
          <p:nvPr/>
        </p:nvSpPr>
        <p:spPr>
          <a:xfrm>
            <a:off x="2442608" y="4733690"/>
            <a:ext cx="21287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Engravers MT" panose="02090707080505020304" pitchFamily="18" charset="0"/>
                <a:ea typeface="ＭＳ Ｐゴシック"/>
                <a:cs typeface="Arial"/>
              </a:rPr>
              <a:t>UNIVERSITY</a:t>
            </a:r>
          </a:p>
        </p:txBody>
      </p:sp>
      <p:pic>
        <p:nvPicPr>
          <p:cNvPr id="22" name="Picture 21" title="Journals"/>
          <p:cNvPicPr>
            <a:picLocks noChangeAspect="1"/>
          </p:cNvPicPr>
          <p:nvPr/>
        </p:nvPicPr>
        <p:blipFill>
          <a:blip r:embed="rId7"/>
          <a:stretch>
            <a:fillRect/>
          </a:stretch>
        </p:blipFill>
        <p:spPr>
          <a:xfrm>
            <a:off x="6934200" y="3617225"/>
            <a:ext cx="2156899" cy="2248852"/>
          </a:xfrm>
          <a:prstGeom prst="rect">
            <a:avLst/>
          </a:prstGeom>
        </p:spPr>
      </p:pic>
      <p:pic>
        <p:nvPicPr>
          <p:cNvPr id="28" name="Picture 27" title="researchers and administrators"/>
          <p:cNvPicPr>
            <a:picLocks noChangeAspect="1"/>
          </p:cNvPicPr>
          <p:nvPr/>
        </p:nvPicPr>
        <p:blipFill rotWithShape="1">
          <a:blip r:embed="rId8" cstate="print">
            <a:extLst>
              <a:ext uri="{28A0092B-C50C-407E-A947-70E740481C1C}">
                <a14:useLocalDpi xmlns:a14="http://schemas.microsoft.com/office/drawing/2010/main" val="0"/>
              </a:ext>
            </a:extLst>
          </a:blip>
          <a:srcRect l="4445" t="3333" r="83333" b="67778"/>
          <a:stretch/>
        </p:blipFill>
        <p:spPr>
          <a:xfrm>
            <a:off x="5425684" y="5041467"/>
            <a:ext cx="517916" cy="1224165"/>
          </a:xfrm>
          <a:prstGeom prst="rect">
            <a:avLst/>
          </a:prstGeom>
        </p:spPr>
      </p:pic>
      <p:cxnSp>
        <p:nvCxnSpPr>
          <p:cNvPr id="6" name="Straight Arrow Connector 5">
            <a:extLst>
              <a:ext uri="{FF2B5EF4-FFF2-40B4-BE49-F238E27FC236}">
                <a16:creationId xmlns:a16="http://schemas.microsoft.com/office/drawing/2014/main" id="{C854A8D8-946F-413B-9340-0251F64BFF94}"/>
              </a:ext>
              <a:ext uri="{C183D7F6-B498-43B3-948B-1728B52AA6E4}">
                <adec:decorative xmlns:adec="http://schemas.microsoft.com/office/drawing/2017/decorative" val="1"/>
              </a:ext>
            </a:extLst>
          </p:cNvPr>
          <p:cNvCxnSpPr/>
          <p:nvPr/>
        </p:nvCxnSpPr>
        <p:spPr>
          <a:xfrm>
            <a:off x="4665517" y="2485604"/>
            <a:ext cx="287483" cy="333796"/>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C3C713A1-AA8A-4685-8810-3604EEA78084}"/>
              </a:ext>
              <a:ext uri="{C183D7F6-B498-43B3-948B-1728B52AA6E4}">
                <adec:decorative xmlns:adec="http://schemas.microsoft.com/office/drawing/2017/decorative" val="1"/>
              </a:ext>
            </a:extLst>
          </p:cNvPr>
          <p:cNvCxnSpPr>
            <a:cxnSpLocks/>
          </p:cNvCxnSpPr>
          <p:nvPr/>
        </p:nvCxnSpPr>
        <p:spPr>
          <a:xfrm flipV="1">
            <a:off x="4485774" y="4232913"/>
            <a:ext cx="330203" cy="245881"/>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47B55B2A-F7A6-411A-8DCB-E1FDAF6A709F}"/>
              </a:ext>
              <a:ext uri="{C183D7F6-B498-43B3-948B-1728B52AA6E4}">
                <adec:decorative xmlns:adec="http://schemas.microsoft.com/office/drawing/2017/decorative" val="1"/>
              </a:ext>
            </a:extLst>
          </p:cNvPr>
          <p:cNvCxnSpPr>
            <a:cxnSpLocks/>
          </p:cNvCxnSpPr>
          <p:nvPr/>
        </p:nvCxnSpPr>
        <p:spPr>
          <a:xfrm flipH="1" flipV="1">
            <a:off x="6632787" y="3995123"/>
            <a:ext cx="377613" cy="197840"/>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B6E2619-2E99-4BBF-BD11-76569913353F}"/>
              </a:ext>
              <a:ext uri="{C183D7F6-B498-43B3-948B-1728B52AA6E4}">
                <adec:decorative xmlns:adec="http://schemas.microsoft.com/office/drawing/2017/decorative" val="1"/>
              </a:ext>
            </a:extLst>
          </p:cNvPr>
          <p:cNvCxnSpPr>
            <a:cxnSpLocks/>
          </p:cNvCxnSpPr>
          <p:nvPr/>
        </p:nvCxnSpPr>
        <p:spPr>
          <a:xfrm flipH="1">
            <a:off x="6485769" y="2676470"/>
            <a:ext cx="417671" cy="247381"/>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FD8CC418-2F53-428B-9C91-9BEA49D69D98}"/>
              </a:ext>
              <a:ext uri="{C183D7F6-B498-43B3-948B-1728B52AA6E4}">
                <adec:decorative xmlns:adec="http://schemas.microsoft.com/office/drawing/2017/decorative" val="1"/>
              </a:ext>
            </a:extLst>
          </p:cNvPr>
          <p:cNvCxnSpPr>
            <a:cxnSpLocks/>
          </p:cNvCxnSpPr>
          <p:nvPr/>
        </p:nvCxnSpPr>
        <p:spPr>
          <a:xfrm flipH="1" flipV="1">
            <a:off x="5649544" y="4641076"/>
            <a:ext cx="13097" cy="380997"/>
          </a:xfrm>
          <a:prstGeom prst="straightConnector1">
            <a:avLst/>
          </a:prstGeom>
          <a:ln w="57150">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1452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A76B-C6BB-4FE2-8A52-A1E1FB5ECC04}"/>
              </a:ext>
            </a:extLst>
          </p:cNvPr>
          <p:cNvSpPr>
            <a:spLocks noGrp="1"/>
          </p:cNvSpPr>
          <p:nvPr>
            <p:ph type="title"/>
          </p:nvPr>
        </p:nvSpPr>
        <p:spPr>
          <a:xfrm>
            <a:off x="990600" y="304800"/>
            <a:ext cx="10160000" cy="563563"/>
          </a:xfrm>
        </p:spPr>
        <p:txBody>
          <a:bodyPr/>
          <a:lstStyle/>
          <a:p>
            <a:pPr algn="ctr"/>
            <a:r>
              <a:rPr lang="en-US" sz="3200"/>
              <a:t>Short Case Study</a:t>
            </a:r>
          </a:p>
        </p:txBody>
      </p:sp>
      <p:sp>
        <p:nvSpPr>
          <p:cNvPr id="3" name="Content Placeholder 2">
            <a:extLst>
              <a:ext uri="{FF2B5EF4-FFF2-40B4-BE49-F238E27FC236}">
                <a16:creationId xmlns:a16="http://schemas.microsoft.com/office/drawing/2014/main" id="{240A943E-7A25-4D6D-A92C-DFFA3F71C775}"/>
              </a:ext>
            </a:extLst>
          </p:cNvPr>
          <p:cNvSpPr>
            <a:spLocks noGrp="1"/>
          </p:cNvSpPr>
          <p:nvPr>
            <p:ph idx="1"/>
          </p:nvPr>
        </p:nvSpPr>
        <p:spPr/>
        <p:txBody>
          <a:bodyPr/>
          <a:lstStyle/>
          <a:p>
            <a:pPr>
              <a:spcBef>
                <a:spcPts val="1200"/>
              </a:spcBef>
              <a:spcAft>
                <a:spcPts val="200"/>
              </a:spcAft>
            </a:pPr>
            <a:r>
              <a:rPr lang="en-US" sz="2400" b="1"/>
              <a:t>Months into a research misconduct investigation, it’s becoming clear that data in an NIH application were reused and relabeled as different experiments. The actual experiments were never conducted.</a:t>
            </a:r>
          </a:p>
          <a:p>
            <a:pPr>
              <a:spcBef>
                <a:spcPts val="1200"/>
              </a:spcBef>
              <a:spcAft>
                <a:spcPts val="200"/>
              </a:spcAft>
            </a:pPr>
            <a:r>
              <a:rPr lang="en-US" sz="2400" b="1"/>
              <a:t>The PI of the grant notifies university officials that he has a tentative job offer at a new university out of state. The job offer requires that he bring the NIH grant with him, so he asks his current university to relinquish the active NIH grant to his new university. </a:t>
            </a:r>
          </a:p>
          <a:p>
            <a:pPr>
              <a:spcBef>
                <a:spcPts val="1200"/>
              </a:spcBef>
              <a:spcAft>
                <a:spcPts val="200"/>
              </a:spcAft>
            </a:pPr>
            <a:r>
              <a:rPr lang="en-US" sz="2400" b="1"/>
              <a:t>The PI’s current institution has reservations about transferring the grant, especially since the data in the application may be unreliable. </a:t>
            </a:r>
          </a:p>
          <a:p>
            <a:pPr>
              <a:spcBef>
                <a:spcPts val="1200"/>
              </a:spcBef>
              <a:spcAft>
                <a:spcPts val="200"/>
              </a:spcAft>
            </a:pPr>
            <a:r>
              <a:rPr lang="en-US" sz="2400" b="1"/>
              <a:t>What should the institution do?</a:t>
            </a:r>
          </a:p>
        </p:txBody>
      </p:sp>
      <p:sp>
        <p:nvSpPr>
          <p:cNvPr id="4" name="Slide Number Placeholder 3">
            <a:extLst>
              <a:ext uri="{FF2B5EF4-FFF2-40B4-BE49-F238E27FC236}">
                <a16:creationId xmlns:a16="http://schemas.microsoft.com/office/drawing/2014/main" id="{CDB1DB45-3F2B-4CB2-AA5F-40F588236AD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1" i="0" u="none" strike="noStrike" kern="1200" cap="none" spc="0" normalizeH="0" baseline="0" noProof="0">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589229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053B4A-A065-4193-996B-496458C2E4AC}"/>
              </a:ext>
            </a:extLst>
          </p:cNvPr>
          <p:cNvSpPr>
            <a:spLocks noGrp="1"/>
          </p:cNvSpPr>
          <p:nvPr>
            <p:ph type="sldNum" sz="quarter" idx="10"/>
          </p:nvPr>
        </p:nvSpPr>
        <p:spPr/>
        <p:txBody>
          <a:bodyPr/>
          <a:lstStyle/>
          <a:p>
            <a:fld id="{9E0544C4-E35C-7145-8F0C-14E842E56F07}" type="slidenum">
              <a:rPr lang="en-US" smtClean="0"/>
              <a:pPr/>
              <a:t>21</a:t>
            </a:fld>
            <a:endParaRPr lang="en-US"/>
          </a:p>
        </p:txBody>
      </p:sp>
      <p:pic>
        <p:nvPicPr>
          <p:cNvPr id="4" name="Picture 3" descr="https://grants.nih.gov/policy/research_integrity/index.htm">
            <a:extLst>
              <a:ext uri="{FF2B5EF4-FFF2-40B4-BE49-F238E27FC236}">
                <a16:creationId xmlns:a16="http://schemas.microsoft.com/office/drawing/2014/main" id="{85C6D7F7-42EF-4AD3-95F2-E0E6DE99C1E0}"/>
              </a:ext>
            </a:extLst>
          </p:cNvPr>
          <p:cNvPicPr>
            <a:picLocks noChangeAspect="1"/>
          </p:cNvPicPr>
          <p:nvPr/>
        </p:nvPicPr>
        <p:blipFill>
          <a:blip r:embed="rId2"/>
          <a:stretch>
            <a:fillRect/>
          </a:stretch>
        </p:blipFill>
        <p:spPr>
          <a:xfrm>
            <a:off x="0" y="13413"/>
            <a:ext cx="12192000" cy="6831173"/>
          </a:xfrm>
          <a:prstGeom prst="rect">
            <a:avLst/>
          </a:prstGeom>
        </p:spPr>
      </p:pic>
      <p:sp>
        <p:nvSpPr>
          <p:cNvPr id="5" name="TextBox 4">
            <a:extLst>
              <a:ext uri="{FF2B5EF4-FFF2-40B4-BE49-F238E27FC236}">
                <a16:creationId xmlns:a16="http://schemas.microsoft.com/office/drawing/2014/main" id="{32DF4253-5491-4A65-B946-8BB931443FEF}"/>
              </a:ext>
              <a:ext uri="{C183D7F6-B498-43B3-948B-1728B52AA6E4}">
                <adec:decorative xmlns:adec="http://schemas.microsoft.com/office/drawing/2017/decorative" val="1"/>
              </a:ext>
            </a:extLst>
          </p:cNvPr>
          <p:cNvSpPr txBox="1"/>
          <p:nvPr/>
        </p:nvSpPr>
        <p:spPr>
          <a:xfrm>
            <a:off x="1515259" y="80571"/>
            <a:ext cx="9161482" cy="523220"/>
          </a:xfrm>
          <a:prstGeom prst="rect">
            <a:avLst/>
          </a:prstGeom>
          <a:solidFill>
            <a:schemeClr val="bg1"/>
          </a:solidFill>
          <a:ln w="38100">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a:ea typeface="ＭＳ Ｐゴシック"/>
                <a:cs typeface="Arial"/>
              </a:rPr>
              <a:t>https://grants.nih.gov/policy/research_integrity/index.htm</a:t>
            </a:r>
          </a:p>
        </p:txBody>
      </p:sp>
      <p:sp>
        <p:nvSpPr>
          <p:cNvPr id="3" name="Title 2">
            <a:extLst>
              <a:ext uri="{FF2B5EF4-FFF2-40B4-BE49-F238E27FC236}">
                <a16:creationId xmlns:a16="http://schemas.microsoft.com/office/drawing/2014/main" id="{7B12C1A8-5059-4B58-87A8-8115335A2819}"/>
              </a:ext>
            </a:extLst>
          </p:cNvPr>
          <p:cNvSpPr>
            <a:spLocks noGrp="1"/>
          </p:cNvSpPr>
          <p:nvPr>
            <p:ph type="title" idx="4294967295"/>
          </p:nvPr>
        </p:nvSpPr>
        <p:spPr>
          <a:xfrm>
            <a:off x="1524000" y="-563563"/>
            <a:ext cx="10160000" cy="563563"/>
          </a:xfrm>
        </p:spPr>
        <p:txBody>
          <a:bodyPr vert="horz" wrap="square" lIns="91440" tIns="45720" rIns="91440" bIns="45720" numCol="1" anchor="b" anchorCtr="0" compatLnSpc="1">
            <a:prstTxWarp prst="textNoShape">
              <a:avLst/>
            </a:prstTxWarp>
          </a:bodyPr>
          <a:lstStyle/>
          <a:p>
            <a:r>
              <a:rPr lang="en-US">
                <a:solidFill>
                  <a:schemeClr val="tx1"/>
                </a:solidFill>
              </a:rPr>
              <a:t>Research Integrity website</a:t>
            </a:r>
          </a:p>
        </p:txBody>
      </p:sp>
    </p:spTree>
    <p:extLst>
      <p:ext uri="{BB962C8B-B14F-4D97-AF65-F5344CB8AC3E}">
        <p14:creationId xmlns:p14="http://schemas.microsoft.com/office/powerpoint/2010/main" val="4198845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t Questions? Ask ORI."/>
          <p:cNvPicPr>
            <a:picLocks noChangeAspect="1"/>
          </p:cNvPicPr>
          <p:nvPr/>
        </p:nvPicPr>
        <p:blipFill>
          <a:blip r:embed="rId2"/>
          <a:stretch>
            <a:fillRect/>
          </a:stretch>
        </p:blipFill>
        <p:spPr>
          <a:xfrm>
            <a:off x="1587063" y="283570"/>
            <a:ext cx="7924800" cy="5519342"/>
          </a:xfrm>
          <a:prstGeom prst="rect">
            <a:avLst/>
          </a:prstGeom>
          <a:ln>
            <a:solidFill>
              <a:schemeClr val="tx1"/>
            </a:solidFill>
          </a:ln>
        </p:spPr>
      </p:pic>
      <p:pic>
        <p:nvPicPr>
          <p:cNvPr id="3" name="Picture 2" descr="ORI_logo-round4-4"/>
          <p:cNvPicPr>
            <a:picLocks noChangeAspect="1" noChangeArrowheads="1"/>
          </p:cNvPicPr>
          <p:nvPr/>
        </p:nvPicPr>
        <p:blipFill>
          <a:blip r:embed="rId3" cstate="print"/>
          <a:srcRect l="3305" t="8815" r="5785" b="16254"/>
          <a:stretch>
            <a:fillRect/>
          </a:stretch>
        </p:blipFill>
        <p:spPr bwMode="auto">
          <a:xfrm>
            <a:off x="9343641" y="6041362"/>
            <a:ext cx="2444660" cy="664237"/>
          </a:xfrm>
          <a:prstGeom prst="rect">
            <a:avLst/>
          </a:prstGeom>
          <a:noFill/>
          <a:ln w="9525">
            <a:noFill/>
            <a:miter lim="800000"/>
            <a:headEnd/>
            <a:tailEnd/>
          </a:ln>
        </p:spPr>
      </p:pic>
      <p:sp>
        <p:nvSpPr>
          <p:cNvPr id="2" name="Title 1">
            <a:extLst>
              <a:ext uri="{FF2B5EF4-FFF2-40B4-BE49-F238E27FC236}">
                <a16:creationId xmlns:a16="http://schemas.microsoft.com/office/drawing/2014/main" id="{8630AD72-C465-4381-B9EA-63574BC283BF}"/>
              </a:ext>
            </a:extLst>
          </p:cNvPr>
          <p:cNvSpPr>
            <a:spLocks noGrp="1"/>
          </p:cNvSpPr>
          <p:nvPr>
            <p:ph type="title" idx="4294967295"/>
          </p:nvPr>
        </p:nvSpPr>
        <p:spPr>
          <a:xfrm>
            <a:off x="609600" y="-1143000"/>
            <a:ext cx="10972800" cy="1143000"/>
          </a:xfrm>
        </p:spPr>
        <p:txBody>
          <a:bodyPr vert="horz" lIns="91440" tIns="45720" rIns="91440" bIns="45720" rtlCol="0" anchor="b">
            <a:normAutofit/>
          </a:bodyPr>
          <a:lstStyle/>
          <a:p>
            <a:r>
              <a:rPr lang="en-US"/>
              <a:t>Got Questions? Ask ORI.</a:t>
            </a:r>
          </a:p>
        </p:txBody>
      </p:sp>
    </p:spTree>
    <p:extLst>
      <p:ext uri="{BB962C8B-B14F-4D97-AF65-F5344CB8AC3E}">
        <p14:creationId xmlns:p14="http://schemas.microsoft.com/office/powerpoint/2010/main" val="470606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E7AC-D80D-4D3A-8372-FABD48AA28FC}"/>
              </a:ext>
            </a:extLst>
          </p:cNvPr>
          <p:cNvSpPr>
            <a:spLocks noGrp="1"/>
          </p:cNvSpPr>
          <p:nvPr>
            <p:ph type="title"/>
          </p:nvPr>
        </p:nvSpPr>
        <p:spPr>
          <a:xfrm>
            <a:off x="1066800" y="228601"/>
            <a:ext cx="10160000" cy="563563"/>
          </a:xfrm>
        </p:spPr>
        <p:txBody>
          <a:bodyPr/>
          <a:lstStyle/>
          <a:p>
            <a:pPr algn="ctr"/>
            <a:r>
              <a:rPr lang="en-US" sz="2800"/>
              <a:t>Overview of NIH Allegation Review Process</a:t>
            </a:r>
          </a:p>
        </p:txBody>
      </p:sp>
      <p:sp>
        <p:nvSpPr>
          <p:cNvPr id="3" name="Slide Number Placeholder 2">
            <a:extLst>
              <a:ext uri="{FF2B5EF4-FFF2-40B4-BE49-F238E27FC236}">
                <a16:creationId xmlns:a16="http://schemas.microsoft.com/office/drawing/2014/main" id="{21771AAC-3040-41A3-9954-826A26C3F9BB}"/>
              </a:ext>
            </a:extLst>
          </p:cNvPr>
          <p:cNvSpPr>
            <a:spLocks noGrp="1"/>
          </p:cNvSpPr>
          <p:nvPr>
            <p:ph type="sldNum" sz="quarter" idx="10"/>
          </p:nvPr>
        </p:nvSpPr>
        <p:spPr>
          <a:xfrm>
            <a:off x="10353996" y="6553201"/>
            <a:ext cx="1828800" cy="1555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3D29F-C580-5C4D-AAA1-94293C4E9288}" type="slidenum">
              <a:rPr kumimoji="0" lang="en-US" sz="1000" b="1" i="0" u="none" strike="noStrike" kern="1200" cap="none" spc="0" normalizeH="0" baseline="0" noProof="0" smtClean="0">
                <a:ln>
                  <a:noFill/>
                </a:ln>
                <a:solidFill>
                  <a:srgbClr val="000000"/>
                </a:solidFill>
                <a:effectLst/>
                <a:uLnTx/>
                <a:uFillTx/>
                <a:latin typeface="Arial"/>
                <a:ea typeface="ＭＳ Ｐゴシック"/>
                <a:cs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a:ln>
                <a:noFill/>
              </a:ln>
              <a:solidFill>
                <a:srgbClr val="000000"/>
              </a:solidFill>
              <a:effectLst/>
              <a:uLnTx/>
              <a:uFillTx/>
              <a:latin typeface="Arial"/>
              <a:ea typeface="ＭＳ Ｐゴシック"/>
              <a:cs typeface="Arial"/>
            </a:endParaRPr>
          </a:p>
        </p:txBody>
      </p:sp>
      <p:sp>
        <p:nvSpPr>
          <p:cNvPr id="5" name="TextBox 4">
            <a:extLst>
              <a:ext uri="{FF2B5EF4-FFF2-40B4-BE49-F238E27FC236}">
                <a16:creationId xmlns:a16="http://schemas.microsoft.com/office/drawing/2014/main" id="{BC08A711-D483-42EB-A401-B7B11EEECFFA}"/>
              </a:ext>
            </a:extLst>
          </p:cNvPr>
          <p:cNvSpPr txBox="1"/>
          <p:nvPr/>
        </p:nvSpPr>
        <p:spPr>
          <a:xfrm>
            <a:off x="3005568" y="1137823"/>
            <a:ext cx="135165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Research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Misconduct</a:t>
            </a:r>
          </a:p>
        </p:txBody>
      </p:sp>
      <p:sp>
        <p:nvSpPr>
          <p:cNvPr id="6" name="TextBox 5">
            <a:extLst>
              <a:ext uri="{FF2B5EF4-FFF2-40B4-BE49-F238E27FC236}">
                <a16:creationId xmlns:a16="http://schemas.microsoft.com/office/drawing/2014/main" id="{5EF3EA5C-4EA1-4EB7-BDD3-62E62578D68C}"/>
              </a:ext>
            </a:extLst>
          </p:cNvPr>
          <p:cNvSpPr txBox="1"/>
          <p:nvPr/>
        </p:nvSpPr>
        <p:spPr>
          <a:xfrm>
            <a:off x="6424120" y="1137823"/>
            <a:ext cx="1415772"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Foreign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solidFill>
                  <a:prstClr val="black"/>
                </a:solidFill>
                <a:latin typeface="Arial"/>
                <a:ea typeface="ＭＳ Ｐゴシック"/>
                <a:cs typeface="Arial"/>
              </a:rPr>
              <a:t>Interference</a:t>
            </a:r>
            <a:endParaRPr kumimoji="0" lang="en-US" b="0" i="0" u="none" strike="noStrike" kern="1200" cap="none" spc="0" normalizeH="0" baseline="0" noProof="0">
              <a:ln>
                <a:noFill/>
              </a:ln>
              <a:solidFill>
                <a:prstClr val="black"/>
              </a:solidFill>
              <a:effectLst/>
              <a:uLnTx/>
              <a:uFillTx/>
              <a:latin typeface="Arial"/>
              <a:ea typeface="ＭＳ Ｐゴシック"/>
              <a:cs typeface="Arial"/>
            </a:endParaRPr>
          </a:p>
        </p:txBody>
      </p:sp>
      <p:sp>
        <p:nvSpPr>
          <p:cNvPr id="7" name="TextBox 6">
            <a:extLst>
              <a:ext uri="{FF2B5EF4-FFF2-40B4-BE49-F238E27FC236}">
                <a16:creationId xmlns:a16="http://schemas.microsoft.com/office/drawing/2014/main" id="{716EBFD2-E4DE-400F-A3BA-88E42C0374D8}"/>
              </a:ext>
            </a:extLst>
          </p:cNvPr>
          <p:cNvSpPr txBox="1"/>
          <p:nvPr/>
        </p:nvSpPr>
        <p:spPr>
          <a:xfrm>
            <a:off x="7711625" y="1137823"/>
            <a:ext cx="1556836"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Peer Review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Integrity</a:t>
            </a:r>
          </a:p>
        </p:txBody>
      </p:sp>
      <p:sp>
        <p:nvSpPr>
          <p:cNvPr id="8" name="TextBox 7">
            <a:extLst>
              <a:ext uri="{FF2B5EF4-FFF2-40B4-BE49-F238E27FC236}">
                <a16:creationId xmlns:a16="http://schemas.microsoft.com/office/drawing/2014/main" id="{F6198392-C139-4496-90DD-43C6B6725124}"/>
              </a:ext>
            </a:extLst>
          </p:cNvPr>
          <p:cNvSpPr txBox="1"/>
          <p:nvPr/>
        </p:nvSpPr>
        <p:spPr>
          <a:xfrm>
            <a:off x="4306905" y="1052095"/>
            <a:ext cx="1428597"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Harassment</a:t>
            </a:r>
          </a:p>
        </p:txBody>
      </p:sp>
      <p:cxnSp>
        <p:nvCxnSpPr>
          <p:cNvPr id="10" name="Straight Arrow Connector 9">
            <a:extLst>
              <a:ext uri="{FF2B5EF4-FFF2-40B4-BE49-F238E27FC236}">
                <a16:creationId xmlns:a16="http://schemas.microsoft.com/office/drawing/2014/main" id="{AD1B9969-FED0-467E-8732-587BD8AA4C7E}"/>
              </a:ext>
              <a:ext uri="{C183D7F6-B498-43B3-948B-1728B52AA6E4}">
                <adec:decorative xmlns:adec="http://schemas.microsoft.com/office/drawing/2017/decorative" val="1"/>
              </a:ext>
            </a:extLst>
          </p:cNvPr>
          <p:cNvCxnSpPr>
            <a:cxnSpLocks/>
          </p:cNvCxnSpPr>
          <p:nvPr/>
        </p:nvCxnSpPr>
        <p:spPr>
          <a:xfrm>
            <a:off x="5045595" y="1745320"/>
            <a:ext cx="435350" cy="390313"/>
          </a:xfrm>
          <a:prstGeom prst="straightConnector1">
            <a:avLst/>
          </a:prstGeom>
          <a:noFill/>
          <a:ln w="28575" cap="flat" cmpd="sng" algn="ctr">
            <a:solidFill>
              <a:sysClr val="windowText" lastClr="000000"/>
            </a:solidFill>
            <a:prstDash val="solid"/>
            <a:miter lim="800000"/>
            <a:tailEnd type="triangle"/>
          </a:ln>
          <a:effectLst/>
        </p:spPr>
      </p:cxnSp>
      <p:cxnSp>
        <p:nvCxnSpPr>
          <p:cNvPr id="11" name="Straight Arrow Connector 10">
            <a:extLst>
              <a:ext uri="{FF2B5EF4-FFF2-40B4-BE49-F238E27FC236}">
                <a16:creationId xmlns:a16="http://schemas.microsoft.com/office/drawing/2014/main" id="{B8E5096D-3545-4BFC-9D21-6F81396D15AD}"/>
              </a:ext>
              <a:ext uri="{C183D7F6-B498-43B3-948B-1728B52AA6E4}">
                <adec:decorative xmlns:adec="http://schemas.microsoft.com/office/drawing/2017/decorative" val="1"/>
              </a:ext>
            </a:extLst>
          </p:cNvPr>
          <p:cNvCxnSpPr>
            <a:cxnSpLocks/>
          </p:cNvCxnSpPr>
          <p:nvPr/>
        </p:nvCxnSpPr>
        <p:spPr>
          <a:xfrm>
            <a:off x="4139808" y="1745320"/>
            <a:ext cx="944586" cy="453194"/>
          </a:xfrm>
          <a:prstGeom prst="straightConnector1">
            <a:avLst/>
          </a:prstGeom>
          <a:noFill/>
          <a:ln w="28575" cap="flat" cmpd="sng" algn="ctr">
            <a:solidFill>
              <a:sysClr val="windowText" lastClr="000000"/>
            </a:solidFill>
            <a:prstDash val="solid"/>
            <a:miter lim="800000"/>
            <a:tailEnd type="triangle"/>
          </a:ln>
          <a:effectLst/>
        </p:spPr>
      </p:cxnSp>
      <p:cxnSp>
        <p:nvCxnSpPr>
          <p:cNvPr id="12" name="Straight Arrow Connector 11">
            <a:extLst>
              <a:ext uri="{FF2B5EF4-FFF2-40B4-BE49-F238E27FC236}">
                <a16:creationId xmlns:a16="http://schemas.microsoft.com/office/drawing/2014/main" id="{E49E4A83-95A9-460E-887D-1B19F670B25E}"/>
              </a:ext>
              <a:ext uri="{C183D7F6-B498-43B3-948B-1728B52AA6E4}">
                <adec:decorative xmlns:adec="http://schemas.microsoft.com/office/drawing/2017/decorative" val="1"/>
              </a:ext>
            </a:extLst>
          </p:cNvPr>
          <p:cNvCxnSpPr>
            <a:cxnSpLocks/>
          </p:cNvCxnSpPr>
          <p:nvPr/>
        </p:nvCxnSpPr>
        <p:spPr>
          <a:xfrm flipH="1">
            <a:off x="6654292" y="1784154"/>
            <a:ext cx="283752" cy="334123"/>
          </a:xfrm>
          <a:prstGeom prst="straightConnector1">
            <a:avLst/>
          </a:prstGeom>
          <a:noFill/>
          <a:ln w="28575" cap="flat" cmpd="sng" algn="ctr">
            <a:solidFill>
              <a:sysClr val="windowText" lastClr="000000"/>
            </a:solidFill>
            <a:prstDash val="solid"/>
            <a:miter lim="800000"/>
            <a:tailEnd type="triangle"/>
          </a:ln>
          <a:effectLst/>
        </p:spPr>
      </p:cxnSp>
      <p:cxnSp>
        <p:nvCxnSpPr>
          <p:cNvPr id="13" name="Straight Arrow Connector 12">
            <a:extLst>
              <a:ext uri="{FF2B5EF4-FFF2-40B4-BE49-F238E27FC236}">
                <a16:creationId xmlns:a16="http://schemas.microsoft.com/office/drawing/2014/main" id="{E29F2CA5-36D1-43E0-B61D-4398D9E2E57B}"/>
              </a:ext>
              <a:ext uri="{C183D7F6-B498-43B3-948B-1728B52AA6E4}">
                <adec:decorative xmlns:adec="http://schemas.microsoft.com/office/drawing/2017/decorative" val="1"/>
              </a:ext>
            </a:extLst>
          </p:cNvPr>
          <p:cNvCxnSpPr>
            <a:cxnSpLocks/>
          </p:cNvCxnSpPr>
          <p:nvPr/>
        </p:nvCxnSpPr>
        <p:spPr>
          <a:xfrm flipH="1">
            <a:off x="7184783" y="1745320"/>
            <a:ext cx="1023046" cy="414377"/>
          </a:xfrm>
          <a:prstGeom prst="straightConnector1">
            <a:avLst/>
          </a:prstGeom>
          <a:noFill/>
          <a:ln w="28575" cap="flat" cmpd="sng" algn="ctr">
            <a:solidFill>
              <a:sysClr val="windowText" lastClr="000000"/>
            </a:solidFill>
            <a:prstDash val="solid"/>
            <a:miter lim="800000"/>
            <a:tailEnd type="triangle"/>
          </a:ln>
          <a:effectLst/>
        </p:spPr>
      </p:cxnSp>
      <p:sp>
        <p:nvSpPr>
          <p:cNvPr id="19" name="TextBox 18">
            <a:extLst>
              <a:ext uri="{FF2B5EF4-FFF2-40B4-BE49-F238E27FC236}">
                <a16:creationId xmlns:a16="http://schemas.microsoft.com/office/drawing/2014/main" id="{4D7742EC-4AA5-4F8B-A35B-DC7F811B273D}"/>
              </a:ext>
            </a:extLst>
          </p:cNvPr>
          <p:cNvSpPr txBox="1"/>
          <p:nvPr/>
        </p:nvSpPr>
        <p:spPr>
          <a:xfrm>
            <a:off x="5627545" y="1137823"/>
            <a:ext cx="787396"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Grant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a:ea typeface="ＭＳ Ｐゴシック"/>
                <a:cs typeface="Arial"/>
              </a:rPr>
              <a:t>Fraud</a:t>
            </a:r>
          </a:p>
        </p:txBody>
      </p:sp>
      <p:cxnSp>
        <p:nvCxnSpPr>
          <p:cNvPr id="20" name="Straight Arrow Connector 19">
            <a:extLst>
              <a:ext uri="{FF2B5EF4-FFF2-40B4-BE49-F238E27FC236}">
                <a16:creationId xmlns:a16="http://schemas.microsoft.com/office/drawing/2014/main" id="{6659FB92-5621-46D6-9A4E-EF8CF1ABEA02}"/>
              </a:ext>
              <a:ext uri="{C183D7F6-B498-43B3-948B-1728B52AA6E4}">
                <adec:decorative xmlns:adec="http://schemas.microsoft.com/office/drawing/2017/decorative" val="1"/>
              </a:ext>
            </a:extLst>
          </p:cNvPr>
          <p:cNvCxnSpPr>
            <a:cxnSpLocks/>
          </p:cNvCxnSpPr>
          <p:nvPr/>
        </p:nvCxnSpPr>
        <p:spPr>
          <a:xfrm flipH="1">
            <a:off x="6011435" y="1735308"/>
            <a:ext cx="1" cy="382969"/>
          </a:xfrm>
          <a:prstGeom prst="straightConnector1">
            <a:avLst/>
          </a:prstGeom>
          <a:noFill/>
          <a:ln w="28575" cap="flat" cmpd="sng" algn="ctr">
            <a:solidFill>
              <a:sysClr val="windowText" lastClr="000000"/>
            </a:solidFill>
            <a:prstDash val="solid"/>
            <a:miter lim="800000"/>
            <a:tailEnd type="triangle"/>
          </a:ln>
          <a:effectLst/>
        </p:spPr>
      </p:cxnSp>
      <p:cxnSp>
        <p:nvCxnSpPr>
          <p:cNvPr id="29" name="Straight Arrow Connector 28">
            <a:extLst>
              <a:ext uri="{FF2B5EF4-FFF2-40B4-BE49-F238E27FC236}">
                <a16:creationId xmlns:a16="http://schemas.microsoft.com/office/drawing/2014/main" id="{6753ECDE-13C2-41BA-B3A5-6BBBFC73C229}"/>
              </a:ext>
              <a:ext uri="{C183D7F6-B498-43B3-948B-1728B52AA6E4}">
                <adec:decorative xmlns:adec="http://schemas.microsoft.com/office/drawing/2017/decorative" val="1"/>
              </a:ext>
            </a:extLst>
          </p:cNvPr>
          <p:cNvCxnSpPr>
            <a:cxnSpLocks/>
          </p:cNvCxnSpPr>
          <p:nvPr/>
        </p:nvCxnSpPr>
        <p:spPr>
          <a:xfrm>
            <a:off x="6120194" y="2783207"/>
            <a:ext cx="0" cy="355018"/>
          </a:xfrm>
          <a:prstGeom prst="straightConnector1">
            <a:avLst/>
          </a:prstGeom>
          <a:noFill/>
          <a:ln w="28575" cap="flat" cmpd="sng" algn="ctr">
            <a:solidFill>
              <a:sysClr val="windowText" lastClr="000000"/>
            </a:solidFill>
            <a:prstDash val="solid"/>
            <a:miter lim="800000"/>
            <a:tailEnd type="triangle"/>
          </a:ln>
          <a:effectLst/>
        </p:spPr>
      </p:cxnSp>
      <p:sp>
        <p:nvSpPr>
          <p:cNvPr id="14" name="Rectangle: Rounded Corners 13">
            <a:extLst>
              <a:ext uri="{FF2B5EF4-FFF2-40B4-BE49-F238E27FC236}">
                <a16:creationId xmlns:a16="http://schemas.microsoft.com/office/drawing/2014/main" id="{E79055B0-AB78-4F25-85DD-514B84C8CA1F}"/>
              </a:ext>
              <a:ext uri="{C183D7F6-B498-43B3-948B-1728B52AA6E4}">
                <adec:decorative xmlns:adec="http://schemas.microsoft.com/office/drawing/2017/decorative" val="1"/>
              </a:ext>
            </a:extLst>
          </p:cNvPr>
          <p:cNvSpPr/>
          <p:nvPr/>
        </p:nvSpPr>
        <p:spPr>
          <a:xfrm>
            <a:off x="5109681" y="2155218"/>
            <a:ext cx="2095352" cy="608404"/>
          </a:xfrm>
          <a:prstGeom prst="round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22" name="TextBox 21">
            <a:extLst>
              <a:ext uri="{FF2B5EF4-FFF2-40B4-BE49-F238E27FC236}">
                <a16:creationId xmlns:a16="http://schemas.microsoft.com/office/drawing/2014/main" id="{73E278C9-F198-470F-A624-AB5422B83320}"/>
              </a:ext>
            </a:extLst>
          </p:cNvPr>
          <p:cNvSpPr txBox="1"/>
          <p:nvPr/>
        </p:nvSpPr>
        <p:spPr>
          <a:xfrm>
            <a:off x="5421418" y="2198432"/>
            <a:ext cx="1471878" cy="584775"/>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ALLEGATION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ENTRY</a:t>
            </a:r>
          </a:p>
        </p:txBody>
      </p:sp>
      <p:sp>
        <p:nvSpPr>
          <p:cNvPr id="90" name="Rectangle: Rounded Corners 89">
            <a:extLst>
              <a:ext uri="{FF2B5EF4-FFF2-40B4-BE49-F238E27FC236}">
                <a16:creationId xmlns:a16="http://schemas.microsoft.com/office/drawing/2014/main" id="{DED023F1-3C86-4D6B-A6BD-4622985DC94F}"/>
              </a:ext>
              <a:ext uri="{C183D7F6-B498-43B3-948B-1728B52AA6E4}">
                <adec:decorative xmlns:adec="http://schemas.microsoft.com/office/drawing/2017/decorative" val="1"/>
              </a:ext>
            </a:extLst>
          </p:cNvPr>
          <p:cNvSpPr/>
          <p:nvPr/>
        </p:nvSpPr>
        <p:spPr>
          <a:xfrm>
            <a:off x="5099124" y="3222723"/>
            <a:ext cx="2095352" cy="608404"/>
          </a:xfrm>
          <a:prstGeom prst="round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91" name="TextBox 90">
            <a:extLst>
              <a:ext uri="{FF2B5EF4-FFF2-40B4-BE49-F238E27FC236}">
                <a16:creationId xmlns:a16="http://schemas.microsoft.com/office/drawing/2014/main" id="{4B7E49CE-B08F-4680-AB9A-1438300256CC}"/>
              </a:ext>
            </a:extLst>
          </p:cNvPr>
          <p:cNvSpPr txBox="1"/>
          <p:nvPr/>
        </p:nvSpPr>
        <p:spPr>
          <a:xfrm>
            <a:off x="5355558" y="3254507"/>
            <a:ext cx="1582486" cy="584775"/>
          </a:xfrm>
          <a:prstGeom prst="rect">
            <a:avLst/>
          </a:prstGeom>
          <a:noFill/>
          <a:ln>
            <a:no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INITIAL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ASSESSMENT</a:t>
            </a:r>
          </a:p>
        </p:txBody>
      </p:sp>
      <p:cxnSp>
        <p:nvCxnSpPr>
          <p:cNvPr id="92" name="Straight Arrow Connector 91">
            <a:extLst>
              <a:ext uri="{FF2B5EF4-FFF2-40B4-BE49-F238E27FC236}">
                <a16:creationId xmlns:a16="http://schemas.microsoft.com/office/drawing/2014/main" id="{CED7A7F9-3EF7-402A-84CA-BB69D32A5CA0}"/>
              </a:ext>
              <a:ext uri="{C183D7F6-B498-43B3-948B-1728B52AA6E4}">
                <adec:decorative xmlns:adec="http://schemas.microsoft.com/office/drawing/2017/decorative" val="1"/>
              </a:ext>
            </a:extLst>
          </p:cNvPr>
          <p:cNvCxnSpPr>
            <a:cxnSpLocks/>
          </p:cNvCxnSpPr>
          <p:nvPr/>
        </p:nvCxnSpPr>
        <p:spPr>
          <a:xfrm>
            <a:off x="6146800" y="3850712"/>
            <a:ext cx="0" cy="355018"/>
          </a:xfrm>
          <a:prstGeom prst="straightConnector1">
            <a:avLst/>
          </a:prstGeom>
          <a:noFill/>
          <a:ln w="28575" cap="flat" cmpd="sng" algn="ctr">
            <a:solidFill>
              <a:sysClr val="windowText" lastClr="000000"/>
            </a:solidFill>
            <a:prstDash val="solid"/>
            <a:miter lim="800000"/>
            <a:tailEnd type="triangle"/>
          </a:ln>
          <a:effectLst/>
        </p:spPr>
      </p:cxnSp>
      <p:sp>
        <p:nvSpPr>
          <p:cNvPr id="98" name="Rectangle: Rounded Corners 97">
            <a:extLst>
              <a:ext uri="{FF2B5EF4-FFF2-40B4-BE49-F238E27FC236}">
                <a16:creationId xmlns:a16="http://schemas.microsoft.com/office/drawing/2014/main" id="{3A464091-D6D8-4691-8686-E7FCA0DA644B}"/>
              </a:ext>
              <a:ext uri="{C183D7F6-B498-43B3-948B-1728B52AA6E4}">
                <adec:decorative xmlns:adec="http://schemas.microsoft.com/office/drawing/2017/decorative" val="1"/>
              </a:ext>
            </a:extLst>
          </p:cNvPr>
          <p:cNvSpPr/>
          <p:nvPr/>
        </p:nvSpPr>
        <p:spPr>
          <a:xfrm>
            <a:off x="3943940" y="4279901"/>
            <a:ext cx="4449731" cy="2273300"/>
          </a:xfrm>
          <a:prstGeom prst="round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123" name="TextBox 122">
            <a:extLst>
              <a:ext uri="{FF2B5EF4-FFF2-40B4-BE49-F238E27FC236}">
                <a16:creationId xmlns:a16="http://schemas.microsoft.com/office/drawing/2014/main" id="{E31DDF0A-AA57-4B61-99C9-9DAE0FFE7F4F}"/>
              </a:ext>
            </a:extLst>
          </p:cNvPr>
          <p:cNvSpPr txBox="1"/>
          <p:nvPr/>
        </p:nvSpPr>
        <p:spPr>
          <a:xfrm>
            <a:off x="4010323" y="4886939"/>
            <a:ext cx="4449750" cy="1815882"/>
          </a:xfrm>
          <a:prstGeom prst="rect">
            <a:avLst/>
          </a:prstGeom>
          <a:noFill/>
          <a:ln>
            <a:noFill/>
          </a:ln>
        </p:spPr>
        <p:txBody>
          <a:bodyPr wrap="square" rtlCol="0">
            <a:spAutoFit/>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Contact institution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Remove individual from peer review service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Refer to agency/office with oversight responsibility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Administrative actions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Regulatory actions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a:ea typeface="ＭＳ Ｐゴシック"/>
              <a:cs typeface="Arial"/>
            </a:endParaRPr>
          </a:p>
        </p:txBody>
      </p:sp>
      <p:sp>
        <p:nvSpPr>
          <p:cNvPr id="4" name="TextBox 3">
            <a:extLst>
              <a:ext uri="{FF2B5EF4-FFF2-40B4-BE49-F238E27FC236}">
                <a16:creationId xmlns:a16="http://schemas.microsoft.com/office/drawing/2014/main" id="{3C2C48ED-4B3D-4CE2-997D-61B6992D2E46}"/>
              </a:ext>
            </a:extLst>
          </p:cNvPr>
          <p:cNvSpPr txBox="1"/>
          <p:nvPr/>
        </p:nvSpPr>
        <p:spPr>
          <a:xfrm>
            <a:off x="3974323" y="4359632"/>
            <a:ext cx="4366067"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ACTIONS TO CONSIDER, DEPENDING 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Arial"/>
              </a:rPr>
              <a:t>OUTCOME OF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ＭＳ Ｐゴシック"/>
              <a:cs typeface="Arial"/>
            </a:endParaRPr>
          </a:p>
        </p:txBody>
      </p:sp>
    </p:spTree>
    <p:extLst>
      <p:ext uri="{BB962C8B-B14F-4D97-AF65-F5344CB8AC3E}">
        <p14:creationId xmlns:p14="http://schemas.microsoft.com/office/powerpoint/2010/main" val="128267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2854" y="2211437"/>
            <a:ext cx="10363200" cy="1470025"/>
          </a:xfrm>
        </p:spPr>
        <p:txBody>
          <a:bodyPr/>
          <a:lstStyle/>
          <a:p>
            <a:r>
              <a:rPr lang="en-US"/>
              <a:t>Research Misconduct and Integrity</a:t>
            </a:r>
          </a:p>
        </p:txBody>
      </p:sp>
      <p:sp>
        <p:nvSpPr>
          <p:cNvPr id="3" name="Subtitle 2"/>
          <p:cNvSpPr>
            <a:spLocks noGrp="1"/>
          </p:cNvSpPr>
          <p:nvPr>
            <p:ph type="subTitle" idx="1"/>
          </p:nvPr>
        </p:nvSpPr>
        <p:spPr>
          <a:xfrm>
            <a:off x="1026109" y="4081719"/>
            <a:ext cx="8534400" cy="1583975"/>
          </a:xfrm>
        </p:spPr>
        <p:txBody>
          <a:bodyPr>
            <a:normAutofit/>
          </a:bodyPr>
          <a:lstStyle/>
          <a:p>
            <a:r>
              <a:rPr lang="en-US" sz="2000"/>
              <a:t>Ranjini Ambalavanar, Ph.D.</a:t>
            </a:r>
          </a:p>
          <a:p>
            <a:r>
              <a:rPr lang="en-US" sz="2000"/>
              <a:t>Division of Investigative Oversight (DIO)</a:t>
            </a:r>
          </a:p>
          <a:p>
            <a:r>
              <a:rPr lang="en-US" sz="2000"/>
              <a:t>Office of Research Integrity (ORI)</a:t>
            </a:r>
          </a:p>
          <a:p>
            <a:r>
              <a:rPr lang="en-US" sz="2000"/>
              <a:t>November 2021</a:t>
            </a:r>
          </a:p>
        </p:txBody>
      </p:sp>
    </p:spTree>
    <p:extLst>
      <p:ext uri="{BB962C8B-B14F-4D97-AF65-F5344CB8AC3E}">
        <p14:creationId xmlns:p14="http://schemas.microsoft.com/office/powerpoint/2010/main" val="209300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all lapses in judgment could lead to a slippery slope ending in research misconduct">
            <a:extLst>
              <a:ext uri="{FF2B5EF4-FFF2-40B4-BE49-F238E27FC236}">
                <a16:creationId xmlns:a16="http://schemas.microsoft.com/office/drawing/2014/main" id="{E1CB49A3-67B4-4A0C-911E-653DA3A6CEEE}"/>
              </a:ext>
            </a:extLst>
          </p:cNvPr>
          <p:cNvPicPr>
            <a:picLocks noChangeAspect="1"/>
          </p:cNvPicPr>
          <p:nvPr/>
        </p:nvPicPr>
        <p:blipFill>
          <a:blip r:embed="rId3"/>
          <a:stretch>
            <a:fillRect/>
          </a:stretch>
        </p:blipFill>
        <p:spPr>
          <a:xfrm>
            <a:off x="7401658" y="134472"/>
            <a:ext cx="4698731" cy="5781516"/>
          </a:xfrm>
          <a:prstGeom prst="rect">
            <a:avLst/>
          </a:prstGeom>
        </p:spPr>
      </p:pic>
      <p:sp>
        <p:nvSpPr>
          <p:cNvPr id="3" name="Oval 2">
            <a:extLst>
              <a:ext uri="{FF2B5EF4-FFF2-40B4-BE49-F238E27FC236}">
                <a16:creationId xmlns:a16="http://schemas.microsoft.com/office/drawing/2014/main" id="{66A1B886-8CEF-4852-B020-3CA1C5BDFD93}"/>
              </a:ext>
              <a:ext uri="{C183D7F6-B498-43B3-948B-1728B52AA6E4}">
                <adec:decorative xmlns:adec="http://schemas.microsoft.com/office/drawing/2017/decorative" val="1"/>
              </a:ext>
            </a:extLst>
          </p:cNvPr>
          <p:cNvSpPr/>
          <p:nvPr/>
        </p:nvSpPr>
        <p:spPr>
          <a:xfrm>
            <a:off x="7333129" y="1"/>
            <a:ext cx="3868060" cy="7978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FA0CEFD-BC27-48D9-B102-6F98D05B23FA}"/>
              </a:ext>
            </a:extLst>
          </p:cNvPr>
          <p:cNvSpPr/>
          <p:nvPr/>
        </p:nvSpPr>
        <p:spPr>
          <a:xfrm>
            <a:off x="85251" y="1889395"/>
            <a:ext cx="7391400" cy="533400"/>
          </a:xfrm>
          <a:prstGeom prst="rect">
            <a:avLst/>
          </a:prstGeom>
          <a:gradFill flip="none" rotWithShape="1">
            <a:gsLst>
              <a:gs pos="0">
                <a:srgbClr val="FF0000"/>
              </a:gs>
              <a:gs pos="12000">
                <a:srgbClr val="85C2FF"/>
              </a:gs>
              <a:gs pos="27000">
                <a:schemeClr val="bg1"/>
              </a:gs>
              <a:gs pos="100000">
                <a:schemeClr val="bg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solidFill>
                  <a:schemeClr val="tx1"/>
                </a:solidFill>
              </a:rPr>
              <a:t>Lab 1</a:t>
            </a:r>
          </a:p>
        </p:txBody>
      </p:sp>
      <p:sp>
        <p:nvSpPr>
          <p:cNvPr id="5" name="Rectangle 4">
            <a:extLst>
              <a:ext uri="{FF2B5EF4-FFF2-40B4-BE49-F238E27FC236}">
                <a16:creationId xmlns:a16="http://schemas.microsoft.com/office/drawing/2014/main" id="{1C40D569-0C0F-4888-A38D-AED0FFEB262A}"/>
              </a:ext>
            </a:extLst>
          </p:cNvPr>
          <p:cNvSpPr/>
          <p:nvPr/>
        </p:nvSpPr>
        <p:spPr>
          <a:xfrm>
            <a:off x="85251" y="3599429"/>
            <a:ext cx="7391400" cy="533400"/>
          </a:xfrm>
          <a:prstGeom prst="rect">
            <a:avLst/>
          </a:prstGeom>
          <a:gradFill flip="none" rotWithShape="0">
            <a:gsLst>
              <a:gs pos="37000">
                <a:schemeClr val="tx1"/>
              </a:gs>
              <a:gs pos="22000">
                <a:srgbClr val="FF0000"/>
              </a:gs>
              <a:gs pos="61000">
                <a:schemeClr val="tx1">
                  <a:lumMod val="20000"/>
                  <a:lumOff val="80000"/>
                </a:schemeClr>
              </a:gs>
              <a:gs pos="100000">
                <a:schemeClr val="bg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Lab 3</a:t>
            </a:r>
          </a:p>
        </p:txBody>
      </p:sp>
      <p:sp>
        <p:nvSpPr>
          <p:cNvPr id="6" name="Rectangle 5">
            <a:extLst>
              <a:ext uri="{FF2B5EF4-FFF2-40B4-BE49-F238E27FC236}">
                <a16:creationId xmlns:a16="http://schemas.microsoft.com/office/drawing/2014/main" id="{99248AD6-CEEB-43CD-918C-61A9E4C1EA67}"/>
              </a:ext>
            </a:extLst>
          </p:cNvPr>
          <p:cNvSpPr/>
          <p:nvPr/>
        </p:nvSpPr>
        <p:spPr>
          <a:xfrm>
            <a:off x="85251" y="2795465"/>
            <a:ext cx="7391400" cy="533400"/>
          </a:xfrm>
          <a:prstGeom prst="rect">
            <a:avLst/>
          </a:prstGeom>
          <a:gradFill flip="none" rotWithShape="1">
            <a:gsLst>
              <a:gs pos="5000">
                <a:srgbClr val="FF0000"/>
              </a:gs>
              <a:gs pos="24000">
                <a:srgbClr val="85C2FF"/>
              </a:gs>
              <a:gs pos="81000">
                <a:schemeClr val="bg1"/>
              </a:gs>
              <a:gs pos="100000">
                <a:schemeClr val="bg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Lab 2</a:t>
            </a:r>
          </a:p>
        </p:txBody>
      </p:sp>
      <p:sp>
        <p:nvSpPr>
          <p:cNvPr id="7" name="TextBox 6">
            <a:extLst>
              <a:ext uri="{FF2B5EF4-FFF2-40B4-BE49-F238E27FC236}">
                <a16:creationId xmlns:a16="http://schemas.microsoft.com/office/drawing/2014/main" id="{B53E031D-1CBB-43AD-B6FF-C451F1DE3A97}"/>
              </a:ext>
            </a:extLst>
          </p:cNvPr>
          <p:cNvSpPr txBox="1"/>
          <p:nvPr/>
        </p:nvSpPr>
        <p:spPr>
          <a:xfrm>
            <a:off x="2235563" y="4316063"/>
            <a:ext cx="3116053" cy="646331"/>
          </a:xfrm>
          <a:prstGeom prst="rect">
            <a:avLst/>
          </a:prstGeom>
          <a:solidFill>
            <a:schemeClr val="tx1"/>
          </a:solidFill>
        </p:spPr>
        <p:txBody>
          <a:bodyPr wrap="square" rtlCol="0">
            <a:spAutoFit/>
          </a:bodyPr>
          <a:lstStyle/>
          <a:p>
            <a:r>
              <a:rPr lang="en-US" b="1">
                <a:solidFill>
                  <a:schemeClr val="bg1"/>
                </a:solidFill>
              </a:rPr>
              <a:t>Questionable Research Practices/Sloppy Science</a:t>
            </a:r>
          </a:p>
        </p:txBody>
      </p:sp>
      <p:sp>
        <p:nvSpPr>
          <p:cNvPr id="8" name="TextBox 7">
            <a:extLst>
              <a:ext uri="{FF2B5EF4-FFF2-40B4-BE49-F238E27FC236}">
                <a16:creationId xmlns:a16="http://schemas.microsoft.com/office/drawing/2014/main" id="{137AE72C-3085-4E18-9473-638BE397EEB0}"/>
              </a:ext>
            </a:extLst>
          </p:cNvPr>
          <p:cNvSpPr txBox="1"/>
          <p:nvPr/>
        </p:nvSpPr>
        <p:spPr>
          <a:xfrm>
            <a:off x="5490196" y="4345707"/>
            <a:ext cx="1986455" cy="646331"/>
          </a:xfrm>
          <a:prstGeom prst="rect">
            <a:avLst/>
          </a:prstGeom>
          <a:noFill/>
          <a:ln>
            <a:solidFill>
              <a:schemeClr val="tx1"/>
            </a:solidFill>
          </a:ln>
        </p:spPr>
        <p:txBody>
          <a:bodyPr wrap="square" rtlCol="0">
            <a:spAutoFit/>
          </a:bodyPr>
          <a:lstStyle/>
          <a:p>
            <a:r>
              <a:rPr lang="en-US" b="1"/>
              <a:t>High Degree of Integrity</a:t>
            </a:r>
          </a:p>
        </p:txBody>
      </p:sp>
      <p:sp>
        <p:nvSpPr>
          <p:cNvPr id="9" name="TextBox 8">
            <a:extLst>
              <a:ext uri="{FF2B5EF4-FFF2-40B4-BE49-F238E27FC236}">
                <a16:creationId xmlns:a16="http://schemas.microsoft.com/office/drawing/2014/main" id="{33EC00CF-8472-4C4E-9327-D42AA9ABABB3}"/>
              </a:ext>
            </a:extLst>
          </p:cNvPr>
          <p:cNvSpPr txBox="1"/>
          <p:nvPr/>
        </p:nvSpPr>
        <p:spPr>
          <a:xfrm>
            <a:off x="382324" y="4329621"/>
            <a:ext cx="1467068" cy="646331"/>
          </a:xfrm>
          <a:prstGeom prst="rect">
            <a:avLst/>
          </a:prstGeom>
          <a:solidFill>
            <a:schemeClr val="bg1"/>
          </a:solidFill>
          <a:ln>
            <a:solidFill>
              <a:schemeClr val="tx1"/>
            </a:solidFill>
          </a:ln>
        </p:spPr>
        <p:txBody>
          <a:bodyPr wrap="none" rtlCol="0">
            <a:spAutoFit/>
          </a:bodyPr>
          <a:lstStyle/>
          <a:p>
            <a:r>
              <a:rPr lang="en-US" b="1">
                <a:solidFill>
                  <a:srgbClr val="FF0000"/>
                </a:solidFill>
              </a:rPr>
              <a:t>Research </a:t>
            </a:r>
          </a:p>
          <a:p>
            <a:r>
              <a:rPr lang="en-US" b="1">
                <a:solidFill>
                  <a:srgbClr val="FF0000"/>
                </a:solidFill>
              </a:rPr>
              <a:t>Misconduct</a:t>
            </a:r>
          </a:p>
        </p:txBody>
      </p:sp>
      <p:sp>
        <p:nvSpPr>
          <p:cNvPr id="10" name="Rectangle 9">
            <a:extLst>
              <a:ext uri="{FF2B5EF4-FFF2-40B4-BE49-F238E27FC236}">
                <a16:creationId xmlns:a16="http://schemas.microsoft.com/office/drawing/2014/main" id="{2B96E021-87D7-4075-B8D4-DABBFA6F3651}"/>
              </a:ext>
            </a:extLst>
          </p:cNvPr>
          <p:cNvSpPr/>
          <p:nvPr/>
        </p:nvSpPr>
        <p:spPr>
          <a:xfrm>
            <a:off x="382324" y="824115"/>
            <a:ext cx="6887165" cy="738664"/>
          </a:xfrm>
          <a:prstGeom prst="rect">
            <a:avLst/>
          </a:prstGeom>
          <a:solidFill>
            <a:schemeClr val="accent1">
              <a:lumMod val="20000"/>
              <a:lumOff val="80000"/>
            </a:schemeClr>
          </a:solidFill>
          <a:ln>
            <a:solidFill>
              <a:srgbClr val="C00000"/>
            </a:solidFill>
          </a:ln>
        </p:spPr>
        <p:txBody>
          <a:bodyPr wrap="square">
            <a:spAutoFit/>
          </a:bodyPr>
          <a:lstStyle/>
          <a:p>
            <a:r>
              <a:rPr lang="en-US" sz="2000"/>
              <a:t>Most of the scientists conduct research with a high degree of integrity </a:t>
            </a:r>
            <a:r>
              <a:rPr lang="en-US" sz="2200"/>
              <a:t>contributing</a:t>
            </a:r>
            <a:r>
              <a:rPr lang="en-US" sz="2000"/>
              <a:t> to advancement in science</a:t>
            </a:r>
          </a:p>
        </p:txBody>
      </p:sp>
      <p:sp>
        <p:nvSpPr>
          <p:cNvPr id="11" name="Oval 10">
            <a:extLst>
              <a:ext uri="{FF2B5EF4-FFF2-40B4-BE49-F238E27FC236}">
                <a16:creationId xmlns:a16="http://schemas.microsoft.com/office/drawing/2014/main" id="{1DEB331F-599A-4F09-A1BF-346768234059}"/>
              </a:ext>
              <a:ext uri="{C183D7F6-B498-43B3-948B-1728B52AA6E4}">
                <adec:decorative xmlns:adec="http://schemas.microsoft.com/office/drawing/2017/decorative" val="1"/>
              </a:ext>
            </a:extLst>
          </p:cNvPr>
          <p:cNvSpPr/>
          <p:nvPr/>
        </p:nvSpPr>
        <p:spPr>
          <a:xfrm>
            <a:off x="77741" y="4161231"/>
            <a:ext cx="2076234" cy="9831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D87A3BD5-7660-4A91-BB7B-45C4806A37DC}"/>
              </a:ext>
            </a:extLst>
          </p:cNvPr>
          <p:cNvSpPr txBox="1">
            <a:spLocks noGrp="1"/>
          </p:cNvSpPr>
          <p:nvPr>
            <p:ph type="title" idx="4294967295"/>
          </p:nvPr>
        </p:nvSpPr>
        <p:spPr>
          <a:xfrm>
            <a:off x="4255798" y="180962"/>
            <a:ext cx="3292484" cy="4301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1219170" rtl="0" eaLnBrk="1" latinLnBrk="0" hangingPunct="1">
              <a:spcBef>
                <a:spcPct val="0"/>
              </a:spcBef>
              <a:buNone/>
              <a:defRPr sz="2800" b="1" kern="1200" baseline="0">
                <a:solidFill>
                  <a:srgbClr val="273D77"/>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tx1">
                    <a:lumMod val="75000"/>
                  </a:schemeClr>
                </a:solidFill>
                <a:effectLst/>
                <a:uLnTx/>
                <a:uFillTx/>
                <a:latin typeface="+mj-lt"/>
                <a:ea typeface="+mj-ea"/>
                <a:cs typeface="Calibri" panose="020F0502020204030204" pitchFamily="34" charset="0"/>
              </a:rPr>
              <a:t>A Slippery Slope? </a:t>
            </a:r>
            <a:endParaRPr kumimoji="0" lang="en-US" sz="2800" b="1" i="0" u="none" strike="noStrike" kern="1200" cap="none" spc="0" normalizeH="0" baseline="0" noProof="0">
              <a:ln>
                <a:noFill/>
              </a:ln>
              <a:solidFill>
                <a:srgbClr val="273D77"/>
              </a:solidFill>
              <a:effectLst/>
              <a:uLnTx/>
              <a:uFillTx/>
              <a:latin typeface="+mj-lt"/>
              <a:ea typeface="+mj-ea"/>
              <a:cs typeface="Calibri" panose="020F0502020204030204" pitchFamily="34" charset="0"/>
            </a:endParaRPr>
          </a:p>
        </p:txBody>
      </p:sp>
      <p:sp>
        <p:nvSpPr>
          <p:cNvPr id="13" name="Title 2">
            <a:extLst>
              <a:ext uri="{FF2B5EF4-FFF2-40B4-BE49-F238E27FC236}">
                <a16:creationId xmlns:a16="http://schemas.microsoft.com/office/drawing/2014/main" id="{412CF8FC-40ED-450D-AEB7-1360C4637BCA}"/>
              </a:ext>
            </a:extLst>
          </p:cNvPr>
          <p:cNvSpPr txBox="1">
            <a:spLocks/>
          </p:cNvSpPr>
          <p:nvPr/>
        </p:nvSpPr>
        <p:spPr>
          <a:xfrm>
            <a:off x="91611" y="181953"/>
            <a:ext cx="4297429" cy="430188"/>
          </a:xfrm>
          <a:prstGeom prst="rect">
            <a:avLst/>
          </a:prstGeom>
        </p:spPr>
        <p:txBody>
          <a:bodyPr>
            <a:noAutofit/>
          </a:bodyPr>
          <a:lstStyle>
            <a:lvl1pPr algn="l" defTabSz="1219170" rtl="0" eaLnBrk="1" latinLnBrk="0" hangingPunct="1">
              <a:spcBef>
                <a:spcPct val="0"/>
              </a:spcBef>
              <a:buNone/>
              <a:defRPr sz="2800" b="1" kern="1200" baseline="0">
                <a:solidFill>
                  <a:srgbClr val="273D77"/>
                </a:solidFill>
                <a:latin typeface="+mj-lt"/>
                <a:ea typeface="+mj-ea"/>
                <a:cs typeface="+mj-cs"/>
              </a:defRPr>
            </a:lvl1pPr>
          </a:lstStyle>
          <a:p>
            <a:r>
              <a:rPr lang="en-US">
                <a:solidFill>
                  <a:schemeClr val="tx1">
                    <a:lumMod val="75000"/>
                  </a:schemeClr>
                </a:solidFill>
                <a:cs typeface="Calibri" panose="020F0502020204030204" pitchFamily="34" charset="0"/>
              </a:rPr>
              <a:t>Research Laboratories</a:t>
            </a:r>
            <a:endParaRPr lang="en-US">
              <a:cs typeface="Calibri" panose="020F0502020204030204" pitchFamily="34" charset="0"/>
            </a:endParaRPr>
          </a:p>
        </p:txBody>
      </p:sp>
    </p:spTree>
    <p:extLst>
      <p:ext uri="{BB962C8B-B14F-4D97-AF65-F5344CB8AC3E}">
        <p14:creationId xmlns:p14="http://schemas.microsoft.com/office/powerpoint/2010/main" val="21865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30543" y="683675"/>
            <a:ext cx="10515600" cy="805392"/>
          </a:xfrm>
        </p:spPr>
        <p:txBody>
          <a:bodyPr>
            <a:noAutofit/>
          </a:bodyPr>
          <a:lstStyle/>
          <a:p>
            <a:pPr marL="0" indent="0">
              <a:buNone/>
            </a:pPr>
            <a:r>
              <a:rPr lang="en-US" sz="2400">
                <a:solidFill>
                  <a:schemeClr val="tx1"/>
                </a:solidFill>
                <a:latin typeface="+mj-lt"/>
                <a:cs typeface="Calibri" panose="020F0502020204030204" pitchFamily="34" charset="0"/>
              </a:rPr>
              <a:t>Fabrication, falsification, or plagiarism in proposing, performing, or reviewing research, or in reporting research results.</a:t>
            </a:r>
          </a:p>
        </p:txBody>
      </p:sp>
      <p:sp>
        <p:nvSpPr>
          <p:cNvPr id="2" name="Title 1"/>
          <p:cNvSpPr>
            <a:spLocks noGrp="1"/>
          </p:cNvSpPr>
          <p:nvPr>
            <p:ph type="title"/>
          </p:nvPr>
        </p:nvSpPr>
        <p:spPr>
          <a:xfrm>
            <a:off x="203252" y="37952"/>
            <a:ext cx="6914725" cy="596610"/>
          </a:xfrm>
        </p:spPr>
        <p:txBody>
          <a:bodyPr>
            <a:normAutofit/>
          </a:bodyPr>
          <a:lstStyle/>
          <a:p>
            <a:r>
              <a:rPr lang="en-US">
                <a:solidFill>
                  <a:schemeClr val="tx1"/>
                </a:solidFill>
                <a:cs typeface="Calibri" panose="020F0502020204030204" pitchFamily="34" charset="0"/>
              </a:rPr>
              <a:t>Research misconduct - 42 CFR § 93.103</a:t>
            </a:r>
            <a:endParaRPr lang="en-US">
              <a:cs typeface="Calibri" panose="020F0502020204030204" pitchFamily="34" charset="0"/>
            </a:endParaRPr>
          </a:p>
        </p:txBody>
      </p:sp>
      <p:sp>
        <p:nvSpPr>
          <p:cNvPr id="10" name="Rectangle 9"/>
          <p:cNvSpPr/>
          <p:nvPr/>
        </p:nvSpPr>
        <p:spPr>
          <a:xfrm>
            <a:off x="130543" y="1639347"/>
            <a:ext cx="9389975" cy="3139321"/>
          </a:xfrm>
          <a:prstGeom prst="rect">
            <a:avLst/>
          </a:prstGeom>
        </p:spPr>
        <p:txBody>
          <a:bodyPr wrap="square">
            <a:spAutoFit/>
          </a:bodyPr>
          <a:lstStyle/>
          <a:p>
            <a:pPr marL="342900" indent="-342900">
              <a:buAutoNum type="alphaLcParenBoth"/>
            </a:pPr>
            <a:r>
              <a:rPr lang="en-US" sz="2200">
                <a:latin typeface="+mj-lt"/>
                <a:cs typeface="Calibri" panose="020F0502020204030204" pitchFamily="34" charset="0"/>
              </a:rPr>
              <a:t>Fabrication is making up data or results and recording or reporting them.</a:t>
            </a:r>
          </a:p>
          <a:p>
            <a:endParaRPr lang="en-US" sz="2200">
              <a:latin typeface="+mj-lt"/>
              <a:cs typeface="Calibri" panose="020F0502020204030204" pitchFamily="34" charset="0"/>
            </a:endParaRPr>
          </a:p>
          <a:p>
            <a:r>
              <a:rPr lang="en-US" sz="2200">
                <a:latin typeface="+mj-lt"/>
                <a:cs typeface="Calibri" panose="020F0502020204030204" pitchFamily="34" charset="0"/>
              </a:rPr>
              <a:t>(b) Falsification is manipulating research materials, equipment, or processes, or changing or omitting data or results such that the research is not accurately represented in the research record.</a:t>
            </a:r>
          </a:p>
          <a:p>
            <a:r>
              <a:rPr lang="en-US" sz="2200">
                <a:latin typeface="+mj-lt"/>
                <a:cs typeface="Calibri" panose="020F0502020204030204" pitchFamily="34" charset="0"/>
              </a:rPr>
              <a:t> </a:t>
            </a:r>
          </a:p>
          <a:p>
            <a:r>
              <a:rPr lang="en-US" sz="2200">
                <a:latin typeface="+mj-lt"/>
                <a:cs typeface="Calibri" panose="020F0502020204030204" pitchFamily="34" charset="0"/>
              </a:rPr>
              <a:t>(c) Plagiarism is the appropriation of another person's ideas, processes, results, or words without giving appropriate credit.</a:t>
            </a:r>
          </a:p>
        </p:txBody>
      </p:sp>
      <p:pic>
        <p:nvPicPr>
          <p:cNvPr id="9" name="Picture 3" descr="Federal Regis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41" y="1447828"/>
            <a:ext cx="2183016" cy="2773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9291145" y="4270837"/>
            <a:ext cx="2900855" cy="830997"/>
          </a:xfrm>
          <a:prstGeom prst="rect">
            <a:avLst/>
          </a:prstGeom>
        </p:spPr>
        <p:txBody>
          <a:bodyPr wrap="square">
            <a:spAutoFit/>
          </a:bodyPr>
          <a:lstStyle/>
          <a:p>
            <a:r>
              <a:rPr lang="en-US" sz="2400" i="1">
                <a:latin typeface="Calibri" panose="020F0502020204030204" pitchFamily="34" charset="0"/>
                <a:cs typeface="Calibri" panose="020F0502020204030204" pitchFamily="34" charset="0"/>
                <a:hlinkClick r:id="rId4"/>
              </a:rPr>
              <a:t>PHS Policies on Research Misconduct </a:t>
            </a:r>
            <a:r>
              <a:rPr lang="en-US" sz="2400" i="1">
                <a:latin typeface="Calibri" panose="020F0502020204030204" pitchFamily="34" charset="0"/>
                <a:cs typeface="Calibri" panose="020F0502020204030204" pitchFamily="34" charset="0"/>
              </a:rPr>
              <a:t> </a:t>
            </a:r>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012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306" y="236651"/>
            <a:ext cx="10515600" cy="596610"/>
          </a:xfrm>
        </p:spPr>
        <p:txBody>
          <a:bodyPr>
            <a:noAutofit/>
          </a:bodyPr>
          <a:lstStyle/>
          <a:p>
            <a:r>
              <a:rPr lang="en-US">
                <a:cs typeface="Calibri" panose="020F0502020204030204" pitchFamily="34" charset="0"/>
              </a:rPr>
              <a:t>Scenario 1- Are you liable?</a:t>
            </a:r>
          </a:p>
        </p:txBody>
      </p:sp>
      <p:pic>
        <p:nvPicPr>
          <p:cNvPr id="3" name="Picture 2" descr="Falsification, fabrication, or plagiarism in grant applications is research misconduct."/>
          <p:cNvPicPr>
            <a:picLocks noChangeAspect="1"/>
          </p:cNvPicPr>
          <p:nvPr/>
        </p:nvPicPr>
        <p:blipFill>
          <a:blip r:embed="rId2"/>
          <a:stretch>
            <a:fillRect/>
          </a:stretch>
        </p:blipFill>
        <p:spPr>
          <a:xfrm>
            <a:off x="5948855" y="1314823"/>
            <a:ext cx="4284862" cy="4130140"/>
          </a:xfrm>
          <a:prstGeom prst="rect">
            <a:avLst/>
          </a:prstGeom>
        </p:spPr>
      </p:pic>
      <p:sp>
        <p:nvSpPr>
          <p:cNvPr id="4" name="Rectangle 3"/>
          <p:cNvSpPr/>
          <p:nvPr/>
        </p:nvSpPr>
        <p:spPr>
          <a:xfrm>
            <a:off x="381306" y="930887"/>
            <a:ext cx="7082539" cy="1200329"/>
          </a:xfrm>
          <a:prstGeom prst="rect">
            <a:avLst/>
          </a:prstGeom>
        </p:spPr>
        <p:txBody>
          <a:bodyPr wrap="square">
            <a:spAutoFit/>
          </a:bodyPr>
          <a:lstStyle/>
          <a:p>
            <a:r>
              <a:rPr lang="en-US" sz="2400">
                <a:latin typeface="+mj-lt"/>
                <a:cs typeface="Calibri" panose="020F0502020204030204" pitchFamily="34" charset="0"/>
              </a:rPr>
              <a:t>You submit an NIH grant application not aware that the data and/or text included by others were falsified/fabricated and plagiarized.</a:t>
            </a:r>
          </a:p>
        </p:txBody>
      </p:sp>
      <p:sp>
        <p:nvSpPr>
          <p:cNvPr id="5" name="Rectangle 4"/>
          <p:cNvSpPr/>
          <p:nvPr/>
        </p:nvSpPr>
        <p:spPr>
          <a:xfrm>
            <a:off x="381306" y="2779743"/>
            <a:ext cx="5445007" cy="2308324"/>
          </a:xfrm>
          <a:prstGeom prst="rect">
            <a:avLst/>
          </a:prstGeom>
        </p:spPr>
        <p:txBody>
          <a:bodyPr wrap="square">
            <a:spAutoFit/>
          </a:bodyPr>
          <a:lstStyle/>
          <a:p>
            <a:r>
              <a:rPr lang="en-US" sz="2400">
                <a:latin typeface="+mj-lt"/>
                <a:cs typeface="Calibri" panose="020F0502020204030204" pitchFamily="34" charset="0"/>
              </a:rPr>
              <a:t>Decisions by an ALJ on two of the recent ORI cases established that a PI and/or corresponding author, can be liable for research misconduct even if he/she was completely unaware of any falsification or plagiarism.</a:t>
            </a:r>
          </a:p>
        </p:txBody>
      </p:sp>
      <p:sp>
        <p:nvSpPr>
          <p:cNvPr id="6" name="Oval 5">
            <a:extLst>
              <a:ext uri="{C183D7F6-B498-43B3-948B-1728B52AA6E4}">
                <adec:decorative xmlns:adec="http://schemas.microsoft.com/office/drawing/2017/decorative" val="1"/>
              </a:ext>
            </a:extLst>
          </p:cNvPr>
          <p:cNvSpPr/>
          <p:nvPr/>
        </p:nvSpPr>
        <p:spPr>
          <a:xfrm>
            <a:off x="6848559" y="1531051"/>
            <a:ext cx="1556327" cy="306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C183D7F6-B498-43B3-948B-1728B52AA6E4}">
                <adec:decorative xmlns:adec="http://schemas.microsoft.com/office/drawing/2017/decorative" val="1"/>
              </a:ext>
            </a:extLst>
          </p:cNvPr>
          <p:cNvSpPr/>
          <p:nvPr/>
        </p:nvSpPr>
        <p:spPr>
          <a:xfrm>
            <a:off x="9153068" y="2481899"/>
            <a:ext cx="1080649" cy="1893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C183D7F6-B498-43B3-948B-1728B52AA6E4}">
                <adec:decorative xmlns:adec="http://schemas.microsoft.com/office/drawing/2017/decorative" val="1"/>
              </a:ext>
            </a:extLst>
          </p:cNvPr>
          <p:cNvSpPr/>
          <p:nvPr/>
        </p:nvSpPr>
        <p:spPr>
          <a:xfrm>
            <a:off x="6022429" y="2406869"/>
            <a:ext cx="1250730" cy="466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C183D7F6-B498-43B3-948B-1728B52AA6E4}">
                <adec:decorative xmlns:adec="http://schemas.microsoft.com/office/drawing/2017/decorative" val="1"/>
              </a:ext>
            </a:extLst>
          </p:cNvPr>
          <p:cNvSpPr/>
          <p:nvPr/>
        </p:nvSpPr>
        <p:spPr>
          <a:xfrm>
            <a:off x="7637222" y="4493173"/>
            <a:ext cx="1556327" cy="25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40501" y="2138220"/>
            <a:ext cx="688330" cy="461665"/>
          </a:xfrm>
          <a:prstGeom prst="rect">
            <a:avLst/>
          </a:prstGeom>
          <a:noFill/>
        </p:spPr>
        <p:txBody>
          <a:bodyPr wrap="none" rtlCol="0">
            <a:spAutoFit/>
          </a:bodyPr>
          <a:lstStyle/>
          <a:p>
            <a:r>
              <a:rPr lang="en-US" sz="2400">
                <a:solidFill>
                  <a:srgbClr val="FF0000"/>
                </a:solidFill>
                <a:latin typeface="Calibri" panose="020F0502020204030204" pitchFamily="34" charset="0"/>
                <a:cs typeface="Calibri" panose="020F0502020204030204" pitchFamily="34" charset="0"/>
              </a:rPr>
              <a:t>Yes!</a:t>
            </a:r>
          </a:p>
        </p:txBody>
      </p:sp>
    </p:spTree>
    <p:extLst>
      <p:ext uri="{BB962C8B-B14F-4D97-AF65-F5344CB8AC3E}">
        <p14:creationId xmlns:p14="http://schemas.microsoft.com/office/powerpoint/2010/main" val="337288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499" y="1285290"/>
            <a:ext cx="5574400" cy="3628401"/>
          </a:xfrm>
        </p:spPr>
        <p:txBody>
          <a:bodyPr>
            <a:normAutofit/>
          </a:bodyPr>
          <a:lstStyle/>
          <a:p>
            <a:pPr marL="457200" indent="-457200">
              <a:spcBef>
                <a:spcPct val="0"/>
              </a:spcBef>
            </a:pPr>
            <a:r>
              <a:rPr lang="en-US" sz="2400">
                <a:solidFill>
                  <a:schemeClr val="tx1"/>
                </a:solidFill>
              </a:rPr>
              <a:t>The allegation is proven by a preponderance of the evidence</a:t>
            </a:r>
          </a:p>
          <a:p>
            <a:pPr marL="457200" indent="-457200">
              <a:spcBef>
                <a:spcPct val="0"/>
              </a:spcBef>
            </a:pPr>
            <a:endParaRPr lang="en-US" sz="2400">
              <a:solidFill>
                <a:schemeClr val="tx1"/>
              </a:solidFill>
            </a:endParaRPr>
          </a:p>
          <a:p>
            <a:pPr marL="457200" indent="-457200">
              <a:spcBef>
                <a:spcPct val="0"/>
              </a:spcBef>
            </a:pPr>
            <a:r>
              <a:rPr lang="en-US" sz="2400">
                <a:solidFill>
                  <a:schemeClr val="tx1"/>
                </a:solidFill>
              </a:rPr>
              <a:t>The misconduct is committed intentionally, knowingly, or recklessly.</a:t>
            </a:r>
          </a:p>
          <a:p>
            <a:pPr marL="457200" indent="-457200">
              <a:spcBef>
                <a:spcPct val="0"/>
              </a:spcBef>
            </a:pPr>
            <a:endParaRPr lang="en-US" sz="2400">
              <a:solidFill>
                <a:schemeClr val="tx1"/>
              </a:solidFill>
            </a:endParaRPr>
          </a:p>
          <a:p>
            <a:pPr marL="457200" indent="-457200">
              <a:spcBef>
                <a:spcPct val="0"/>
              </a:spcBef>
            </a:pPr>
            <a:r>
              <a:rPr lang="en-US" sz="2400">
                <a:solidFill>
                  <a:schemeClr val="tx1"/>
                </a:solidFill>
              </a:rPr>
              <a:t>There is a significant departure from accepted practices of the relevant research community.</a:t>
            </a:r>
          </a:p>
        </p:txBody>
      </p:sp>
      <p:sp>
        <p:nvSpPr>
          <p:cNvPr id="34818" name="Title 1"/>
          <p:cNvSpPr>
            <a:spLocks noGrp="1"/>
          </p:cNvSpPr>
          <p:nvPr>
            <p:ph type="title"/>
          </p:nvPr>
        </p:nvSpPr>
        <p:spPr>
          <a:xfrm>
            <a:off x="427369" y="245454"/>
            <a:ext cx="10515600" cy="596610"/>
          </a:xfrm>
        </p:spPr>
        <p:txBody>
          <a:bodyPr/>
          <a:lstStyle/>
          <a:p>
            <a:r>
              <a:rPr lang="en-US"/>
              <a:t>Research </a:t>
            </a:r>
            <a:r>
              <a:rPr lang="en-US">
                <a:cs typeface="Arial" panose="020B0604020202020204" pitchFamily="34" charset="0"/>
              </a:rPr>
              <a:t>Misconduct</a:t>
            </a:r>
            <a:r>
              <a:rPr lang="en-US"/>
              <a:t> Findings are made when</a:t>
            </a:r>
          </a:p>
        </p:txBody>
      </p:sp>
      <p:grpSp>
        <p:nvGrpSpPr>
          <p:cNvPr id="2" name="Group 1" descr="Triangle with Who FFP, and Intent at each point and Significant departure, Not an honest error, and Preponderance of the evidence along the sides."/>
          <p:cNvGrpSpPr/>
          <p:nvPr/>
        </p:nvGrpSpPr>
        <p:grpSpPr>
          <a:xfrm>
            <a:off x="5804899" y="1160980"/>
            <a:ext cx="6023307" cy="3752711"/>
            <a:chOff x="6687074" y="1375180"/>
            <a:chExt cx="5141132" cy="2892004"/>
          </a:xfrm>
        </p:grpSpPr>
        <p:sp>
          <p:nvSpPr>
            <p:cNvPr id="15" name="Isosceles Triangle 14"/>
            <p:cNvSpPr/>
            <p:nvPr/>
          </p:nvSpPr>
          <p:spPr>
            <a:xfrm>
              <a:off x="7379718" y="1837985"/>
              <a:ext cx="3807694" cy="20664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962865" y="1375180"/>
              <a:ext cx="583667" cy="329472"/>
            </a:xfrm>
            <a:prstGeom prst="rect">
              <a:avLst/>
            </a:prstGeom>
            <a:noFill/>
          </p:spPr>
          <p:txBody>
            <a:bodyPr wrap="none" rtlCol="0">
              <a:spAutoFit/>
            </a:bodyPr>
            <a:lstStyle/>
            <a:p>
              <a:r>
                <a:rPr lang="en-US" sz="2400"/>
                <a:t>Who</a:t>
              </a:r>
              <a:endParaRPr lang="en-US"/>
            </a:p>
          </p:txBody>
        </p:sp>
        <p:sp>
          <p:nvSpPr>
            <p:cNvPr id="17" name="TextBox 16"/>
            <p:cNvSpPr txBox="1"/>
            <p:nvPr/>
          </p:nvSpPr>
          <p:spPr>
            <a:xfrm>
              <a:off x="11130581" y="3695264"/>
              <a:ext cx="697625" cy="329472"/>
            </a:xfrm>
            <a:prstGeom prst="rect">
              <a:avLst/>
            </a:prstGeom>
            <a:noFill/>
          </p:spPr>
          <p:txBody>
            <a:bodyPr wrap="none" rtlCol="0">
              <a:spAutoFit/>
            </a:bodyPr>
            <a:lstStyle/>
            <a:p>
              <a:r>
                <a:rPr lang="en-US" sz="2400"/>
                <a:t>Intent</a:t>
              </a:r>
              <a:endParaRPr lang="en-US"/>
            </a:p>
          </p:txBody>
        </p:sp>
        <p:sp>
          <p:nvSpPr>
            <p:cNvPr id="18" name="TextBox 17"/>
            <p:cNvSpPr txBox="1"/>
            <p:nvPr/>
          </p:nvSpPr>
          <p:spPr>
            <a:xfrm>
              <a:off x="6687074" y="3695264"/>
              <a:ext cx="466502" cy="329472"/>
            </a:xfrm>
            <a:prstGeom prst="rect">
              <a:avLst/>
            </a:prstGeom>
            <a:noFill/>
          </p:spPr>
          <p:txBody>
            <a:bodyPr wrap="none" rtlCol="0">
              <a:spAutoFit/>
            </a:bodyPr>
            <a:lstStyle/>
            <a:p>
              <a:r>
                <a:rPr lang="en-US" sz="2400"/>
                <a:t>FFP</a:t>
              </a:r>
              <a:endParaRPr lang="en-US"/>
            </a:p>
          </p:txBody>
        </p:sp>
        <p:sp>
          <p:nvSpPr>
            <p:cNvPr id="19" name="TextBox 18"/>
            <p:cNvSpPr txBox="1"/>
            <p:nvPr/>
          </p:nvSpPr>
          <p:spPr>
            <a:xfrm rot="3019893">
              <a:off x="9412022" y="2700468"/>
              <a:ext cx="2178793" cy="341510"/>
            </a:xfrm>
            <a:prstGeom prst="rect">
              <a:avLst/>
            </a:prstGeom>
            <a:noFill/>
          </p:spPr>
          <p:txBody>
            <a:bodyPr wrap="square" rtlCol="0">
              <a:spAutoFit/>
            </a:bodyPr>
            <a:lstStyle/>
            <a:p>
              <a:r>
                <a:rPr lang="en-US" sz="2000"/>
                <a:t>Not an honest error</a:t>
              </a:r>
            </a:p>
          </p:txBody>
        </p:sp>
        <p:sp>
          <p:nvSpPr>
            <p:cNvPr id="20" name="TextBox 19"/>
            <p:cNvSpPr txBox="1"/>
            <p:nvPr/>
          </p:nvSpPr>
          <p:spPr>
            <a:xfrm rot="18659583">
              <a:off x="7211977" y="2590141"/>
              <a:ext cx="1954563" cy="341510"/>
            </a:xfrm>
            <a:prstGeom prst="rect">
              <a:avLst/>
            </a:prstGeom>
            <a:noFill/>
          </p:spPr>
          <p:txBody>
            <a:bodyPr wrap="none" rtlCol="0">
              <a:spAutoFit/>
            </a:bodyPr>
            <a:lstStyle/>
            <a:p>
              <a:r>
                <a:rPr lang="en-US" sz="2000"/>
                <a:t>Significant departure</a:t>
              </a:r>
            </a:p>
          </p:txBody>
        </p:sp>
        <p:sp>
          <p:nvSpPr>
            <p:cNvPr id="21" name="TextBox 20"/>
            <p:cNvSpPr txBox="1"/>
            <p:nvPr/>
          </p:nvSpPr>
          <p:spPr>
            <a:xfrm>
              <a:off x="7699166" y="3958842"/>
              <a:ext cx="3197819" cy="308342"/>
            </a:xfrm>
            <a:prstGeom prst="rect">
              <a:avLst/>
            </a:prstGeom>
            <a:noFill/>
          </p:spPr>
          <p:txBody>
            <a:bodyPr wrap="none" rtlCol="0">
              <a:spAutoFit/>
            </a:bodyPr>
            <a:lstStyle/>
            <a:p>
              <a:r>
                <a:rPr lang="en-US" sz="2000"/>
                <a:t>Preponderance of the evidence</a:t>
              </a:r>
            </a:p>
          </p:txBody>
        </p:sp>
      </p:grpSp>
      <p:sp>
        <p:nvSpPr>
          <p:cNvPr id="4" name="Oval 3">
            <a:extLst>
              <a:ext uri="{C183D7F6-B498-43B3-948B-1728B52AA6E4}">
                <adec:decorative xmlns:adec="http://schemas.microsoft.com/office/drawing/2017/decorative" val="1"/>
              </a:ext>
            </a:extLst>
          </p:cNvPr>
          <p:cNvSpPr/>
          <p:nvPr/>
        </p:nvSpPr>
        <p:spPr>
          <a:xfrm>
            <a:off x="5608162" y="3998422"/>
            <a:ext cx="1085826" cy="773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C183D7F6-B498-43B3-948B-1728B52AA6E4}">
                <adec:decorative xmlns:adec="http://schemas.microsoft.com/office/drawing/2017/decorative" val="1"/>
              </a:ext>
            </a:extLst>
          </p:cNvPr>
          <p:cNvSpPr/>
          <p:nvPr/>
        </p:nvSpPr>
        <p:spPr>
          <a:xfrm>
            <a:off x="11029604" y="4057013"/>
            <a:ext cx="908967" cy="67937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C183D7F6-B498-43B3-948B-1728B52AA6E4}">
                <adec:decorative xmlns:adec="http://schemas.microsoft.com/office/drawing/2017/decorative" val="1"/>
              </a:ext>
            </a:extLst>
          </p:cNvPr>
          <p:cNvSpPr/>
          <p:nvPr/>
        </p:nvSpPr>
        <p:spPr>
          <a:xfrm>
            <a:off x="8291245" y="1001039"/>
            <a:ext cx="1090447" cy="6899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07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7" y="46662"/>
            <a:ext cx="10515600" cy="596610"/>
          </a:xfrm>
        </p:spPr>
        <p:txBody>
          <a:bodyPr>
            <a:noAutofit/>
          </a:bodyPr>
          <a:lstStyle/>
          <a:p>
            <a:r>
              <a:rPr lang="en-US">
                <a:solidFill>
                  <a:schemeClr val="tx1"/>
                </a:solidFill>
                <a:cs typeface="Calibri" panose="020F0502020204030204" pitchFamily="34" charset="0"/>
              </a:rPr>
              <a:t>Steps in Research Misconduct Proceedings</a:t>
            </a:r>
          </a:p>
        </p:txBody>
      </p:sp>
      <p:sp>
        <p:nvSpPr>
          <p:cNvPr id="54" name="TextBox 53"/>
          <p:cNvSpPr txBox="1"/>
          <p:nvPr/>
        </p:nvSpPr>
        <p:spPr>
          <a:xfrm>
            <a:off x="4048225" y="1311057"/>
            <a:ext cx="902811" cy="338554"/>
          </a:xfrm>
          <a:prstGeom prst="rect">
            <a:avLst/>
          </a:prstGeom>
          <a:noFill/>
        </p:spPr>
        <p:txBody>
          <a:bodyPr wrap="none" rtlCol="0">
            <a:spAutoFit/>
          </a:bodyPr>
          <a:lstStyle/>
          <a:p>
            <a:r>
              <a:rPr lang="en-US" sz="1600"/>
              <a:t>60 days</a:t>
            </a:r>
          </a:p>
        </p:txBody>
      </p:sp>
      <p:sp>
        <p:nvSpPr>
          <p:cNvPr id="59" name="TextBox 58"/>
          <p:cNvSpPr txBox="1"/>
          <p:nvPr/>
        </p:nvSpPr>
        <p:spPr>
          <a:xfrm>
            <a:off x="5625229" y="1231804"/>
            <a:ext cx="1016625" cy="338554"/>
          </a:xfrm>
          <a:prstGeom prst="rect">
            <a:avLst/>
          </a:prstGeom>
          <a:noFill/>
        </p:spPr>
        <p:txBody>
          <a:bodyPr wrap="none" rtlCol="0">
            <a:spAutoFit/>
          </a:bodyPr>
          <a:lstStyle/>
          <a:p>
            <a:r>
              <a:rPr lang="en-US" sz="1600"/>
              <a:t>120 days</a:t>
            </a:r>
          </a:p>
        </p:txBody>
      </p:sp>
      <p:sp>
        <p:nvSpPr>
          <p:cNvPr id="25" name="Line Callout 1 24"/>
          <p:cNvSpPr/>
          <p:nvPr/>
        </p:nvSpPr>
        <p:spPr>
          <a:xfrm>
            <a:off x="121110" y="3519638"/>
            <a:ext cx="2860078" cy="1727655"/>
          </a:xfrm>
          <a:prstGeom prst="borderCallout1">
            <a:avLst>
              <a:gd name="adj1" fmla="val 1329"/>
              <a:gd name="adj2" fmla="val 1270"/>
              <a:gd name="adj3" fmla="val -10582"/>
              <a:gd name="adj4" fmla="val -9213"/>
            </a:avLst>
          </a:prstGeom>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marL="111125" indent="-111125">
              <a:buFont typeface="Arial" pitchFamily="34" charset="0"/>
              <a:buChar char="•"/>
              <a:defRPr/>
            </a:pPr>
            <a:r>
              <a:rPr lang="en-US" sz="2400">
                <a:solidFill>
                  <a:schemeClr val="bg1"/>
                </a:solidFill>
                <a:latin typeface="Calibri" panose="020F0502020204030204" pitchFamily="34" charset="0"/>
                <a:cs typeface="Calibri" panose="020F0502020204030204" pitchFamily="34" charset="0"/>
              </a:rPr>
              <a:t>Institutional officials</a:t>
            </a:r>
          </a:p>
          <a:p>
            <a:pPr marL="111125" indent="-111125">
              <a:buFont typeface="Arial" pitchFamily="34" charset="0"/>
              <a:buChar char="•"/>
              <a:defRPr/>
            </a:pPr>
            <a:r>
              <a:rPr lang="en-US" sz="2400">
                <a:solidFill>
                  <a:schemeClr val="bg1"/>
                </a:solidFill>
                <a:latin typeface="Calibri" panose="020F0502020204030204" pitchFamily="34" charset="0"/>
                <a:cs typeface="Calibri" panose="020F0502020204030204" pitchFamily="34" charset="0"/>
              </a:rPr>
              <a:t>Funding agency</a:t>
            </a:r>
          </a:p>
          <a:p>
            <a:pPr marL="111125" indent="-111125">
              <a:buFont typeface="Arial" pitchFamily="34" charset="0"/>
              <a:buChar char="•"/>
              <a:defRPr/>
            </a:pPr>
            <a:r>
              <a:rPr lang="en-US" sz="2400">
                <a:solidFill>
                  <a:schemeClr val="bg1"/>
                </a:solidFill>
                <a:latin typeface="Calibri" panose="020F0502020204030204" pitchFamily="34" charset="0"/>
                <a:cs typeface="Calibri" panose="020F0502020204030204" pitchFamily="34" charset="0"/>
              </a:rPr>
              <a:t>Journal</a:t>
            </a:r>
          </a:p>
          <a:p>
            <a:pPr marL="111125" indent="-111125">
              <a:buFont typeface="Arial" pitchFamily="34" charset="0"/>
              <a:buChar char="•"/>
              <a:defRPr/>
            </a:pPr>
            <a:r>
              <a:rPr lang="en-US" sz="2400">
                <a:solidFill>
                  <a:schemeClr val="bg1"/>
                </a:solidFill>
                <a:latin typeface="Calibri" panose="020F0502020204030204" pitchFamily="34" charset="0"/>
                <a:cs typeface="Calibri" panose="020F0502020204030204" pitchFamily="34" charset="0"/>
              </a:rPr>
              <a:t>ORI</a:t>
            </a:r>
          </a:p>
        </p:txBody>
      </p:sp>
      <p:sp>
        <p:nvSpPr>
          <p:cNvPr id="26" name="Line Callout 1 25"/>
          <p:cNvSpPr/>
          <p:nvPr/>
        </p:nvSpPr>
        <p:spPr>
          <a:xfrm>
            <a:off x="2852110" y="1632782"/>
            <a:ext cx="4213708" cy="1663063"/>
          </a:xfrm>
          <a:prstGeom prst="borderCallout1">
            <a:avLst>
              <a:gd name="adj1" fmla="val 1329"/>
              <a:gd name="adj2" fmla="val 1270"/>
              <a:gd name="adj3" fmla="val -17044"/>
              <a:gd name="adj4" fmla="val -8898"/>
            </a:avLst>
          </a:prstGeom>
          <a:solidFill>
            <a:schemeClr val="tx1">
              <a:lumMod val="85000"/>
            </a:schemeClr>
          </a:solidFill>
          <a:ln/>
        </p:spPr>
        <p:style>
          <a:lnRef idx="0">
            <a:schemeClr val="accent1"/>
          </a:lnRef>
          <a:fillRef idx="3">
            <a:schemeClr val="accent1"/>
          </a:fillRef>
          <a:effectRef idx="3">
            <a:schemeClr val="accent1"/>
          </a:effectRef>
          <a:fontRef idx="minor">
            <a:schemeClr val="lt1"/>
          </a:fontRef>
        </p:style>
        <p:txBody>
          <a:bodyPr anchor="ctr"/>
          <a:lstStyle/>
          <a:p>
            <a:pPr marL="111125" indent="-111125">
              <a:defRPr/>
            </a:pPr>
            <a:r>
              <a:rPr lang="en-US" sz="2400">
                <a:solidFill>
                  <a:schemeClr val="bg1"/>
                </a:solidFill>
                <a:latin typeface="Calibri" panose="020F0502020204030204" pitchFamily="34" charset="0"/>
                <a:cs typeface="Calibri" panose="020F0502020204030204" pitchFamily="34" charset="0"/>
              </a:rPr>
              <a:t>Research Integrity Officer (RIO)</a:t>
            </a:r>
          </a:p>
          <a:p>
            <a:pPr marL="111125" indent="-111125">
              <a:buFont typeface="Arial" pitchFamily="34" charset="0"/>
              <a:buChar char="•"/>
              <a:defRPr/>
            </a:pPr>
            <a:r>
              <a:rPr lang="en-US" sz="2400">
                <a:solidFill>
                  <a:schemeClr val="bg1"/>
                </a:solidFill>
                <a:latin typeface="Calibri" panose="020F0502020204030204" pitchFamily="34" charset="0"/>
                <a:cs typeface="Calibri" panose="020F0502020204030204" pitchFamily="34" charset="0"/>
              </a:rPr>
              <a:t>Initial assessment</a:t>
            </a:r>
          </a:p>
          <a:p>
            <a:pPr marL="111125" indent="-111125">
              <a:buFont typeface="Arial" pitchFamily="34" charset="0"/>
              <a:buChar char="•"/>
              <a:defRPr/>
            </a:pPr>
            <a:r>
              <a:rPr lang="en-US" sz="2400">
                <a:solidFill>
                  <a:schemeClr val="bg1"/>
                </a:solidFill>
                <a:latin typeface="Calibri" panose="020F0502020204030204" pitchFamily="34" charset="0"/>
                <a:cs typeface="Calibri" panose="020F0502020204030204" pitchFamily="34" charset="0"/>
              </a:rPr>
              <a:t>Organizes the remaining institutional processes </a:t>
            </a:r>
          </a:p>
        </p:txBody>
      </p:sp>
      <p:sp>
        <p:nvSpPr>
          <p:cNvPr id="28" name="Line Callout 1 27"/>
          <p:cNvSpPr/>
          <p:nvPr/>
        </p:nvSpPr>
        <p:spPr>
          <a:xfrm>
            <a:off x="7298761" y="1244969"/>
            <a:ext cx="3077454" cy="1035776"/>
          </a:xfrm>
          <a:prstGeom prst="borderCallout1">
            <a:avLst>
              <a:gd name="adj1" fmla="val 1329"/>
              <a:gd name="adj2" fmla="val 1270"/>
              <a:gd name="adj3" fmla="val 1158"/>
              <a:gd name="adj4" fmla="val -17252"/>
            </a:avLst>
          </a:prstGeom>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marL="111125" indent="-111125">
              <a:buFont typeface="Arial" pitchFamily="34" charset="0"/>
              <a:buChar char="•"/>
              <a:defRPr/>
            </a:pPr>
            <a:r>
              <a:rPr lang="en-US" sz="2400">
                <a:solidFill>
                  <a:schemeClr val="bg1"/>
                </a:solidFill>
                <a:latin typeface="Calibri" panose="020F0502020204030204" pitchFamily="34" charset="0"/>
                <a:cs typeface="Calibri" panose="020F0502020204030204" pitchFamily="34" charset="0"/>
              </a:rPr>
              <a:t>Agree</a:t>
            </a:r>
          </a:p>
          <a:p>
            <a:pPr marL="111125" indent="-111125">
              <a:buFont typeface="Arial" pitchFamily="34" charset="0"/>
              <a:buChar char="•"/>
              <a:defRPr/>
            </a:pPr>
            <a:r>
              <a:rPr lang="en-US" sz="2400">
                <a:solidFill>
                  <a:schemeClr val="bg1"/>
                </a:solidFill>
                <a:latin typeface="Calibri" panose="020F0502020204030204" pitchFamily="34" charset="0"/>
                <a:cs typeface="Calibri" panose="020F0502020204030204" pitchFamily="34" charset="0"/>
              </a:rPr>
              <a:t>Insufficient evidence for ORI finding</a:t>
            </a:r>
          </a:p>
        </p:txBody>
      </p:sp>
      <p:sp>
        <p:nvSpPr>
          <p:cNvPr id="29" name="Line Callout 1 28"/>
          <p:cNvSpPr/>
          <p:nvPr/>
        </p:nvSpPr>
        <p:spPr>
          <a:xfrm>
            <a:off x="7298761" y="2431978"/>
            <a:ext cx="4608965" cy="2950412"/>
          </a:xfrm>
          <a:prstGeom prst="borderCallout1">
            <a:avLst>
              <a:gd name="adj1" fmla="val 50528"/>
              <a:gd name="adj2" fmla="val 99776"/>
              <a:gd name="adj3" fmla="val 50337"/>
              <a:gd name="adj4" fmla="val 116529"/>
            </a:avLst>
          </a:prstGeom>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defRPr/>
            </a:pPr>
            <a:r>
              <a:rPr lang="en-US" sz="2400">
                <a:solidFill>
                  <a:schemeClr val="bg1"/>
                </a:solidFill>
                <a:latin typeface="Calibri" panose="020F0502020204030204" pitchFamily="34" charset="0"/>
                <a:cs typeface="Calibri" panose="020F0502020204030204" pitchFamily="34" charset="0"/>
              </a:rPr>
              <a:t>Recommend Administrative Actions:</a:t>
            </a:r>
          </a:p>
          <a:p>
            <a:pPr marL="285750" indent="-285750">
              <a:buFont typeface="Arial" panose="020B0604020202020204" pitchFamily="34" charset="0"/>
              <a:buChar char="•"/>
              <a:defRPr/>
            </a:pPr>
            <a:r>
              <a:rPr lang="en-US" sz="2400">
                <a:solidFill>
                  <a:schemeClr val="bg1"/>
                </a:solidFill>
                <a:latin typeface="Calibri" panose="020F0502020204030204" pitchFamily="34" charset="0"/>
                <a:cs typeface="Calibri" panose="020F0502020204030204" pitchFamily="34" charset="0"/>
              </a:rPr>
              <a:t>Fix research record</a:t>
            </a:r>
          </a:p>
          <a:p>
            <a:pPr marL="285750" indent="-285750">
              <a:buFont typeface="Arial" panose="020B0604020202020204" pitchFamily="34" charset="0"/>
              <a:buChar char="•"/>
              <a:defRPr/>
            </a:pPr>
            <a:r>
              <a:rPr lang="en-US" sz="2400">
                <a:solidFill>
                  <a:schemeClr val="bg1"/>
                </a:solidFill>
                <a:latin typeface="Calibri" panose="020F0502020204030204" pitchFamily="34" charset="0"/>
                <a:cs typeface="Calibri" panose="020F0502020204030204" pitchFamily="34" charset="0"/>
              </a:rPr>
              <a:t>Require special certification(s)</a:t>
            </a:r>
          </a:p>
          <a:p>
            <a:pPr marL="285750" indent="-285750">
              <a:buFont typeface="Arial" panose="020B0604020202020204" pitchFamily="34" charset="0"/>
              <a:buChar char="•"/>
              <a:defRPr/>
            </a:pPr>
            <a:r>
              <a:rPr lang="en-US" sz="2400">
                <a:solidFill>
                  <a:schemeClr val="bg1"/>
                </a:solidFill>
                <a:latin typeface="Calibri" panose="020F0502020204030204" pitchFamily="34" charset="0"/>
                <a:cs typeface="Calibri" panose="020F0502020204030204" pitchFamily="34" charset="0"/>
              </a:rPr>
              <a:t>Suspend/terminate PHS-funding</a:t>
            </a:r>
          </a:p>
          <a:p>
            <a:pPr marL="285750" indent="-285750">
              <a:buFont typeface="Arial" panose="020B0604020202020204" pitchFamily="34" charset="0"/>
              <a:buChar char="•"/>
              <a:defRPr/>
            </a:pPr>
            <a:r>
              <a:rPr lang="en-US" sz="2400">
                <a:solidFill>
                  <a:schemeClr val="bg1"/>
                </a:solidFill>
                <a:latin typeface="Calibri" panose="020F0502020204030204" pitchFamily="34" charset="0"/>
                <a:cs typeface="Calibri" panose="020F0502020204030204" pitchFamily="34" charset="0"/>
              </a:rPr>
              <a:t>Supervise offender(s)</a:t>
            </a:r>
          </a:p>
          <a:p>
            <a:pPr marL="285750" indent="-285750">
              <a:buFont typeface="Arial" panose="020B0604020202020204" pitchFamily="34" charset="0"/>
              <a:buChar char="•"/>
              <a:defRPr/>
            </a:pPr>
            <a:r>
              <a:rPr lang="en-US" sz="2400">
                <a:solidFill>
                  <a:schemeClr val="bg1"/>
                </a:solidFill>
                <a:latin typeface="Calibri" panose="020F0502020204030204" pitchFamily="34" charset="0"/>
                <a:cs typeface="Calibri" panose="020F0502020204030204" pitchFamily="34" charset="0"/>
              </a:rPr>
              <a:t>Prohibit PHS-advisory role</a:t>
            </a:r>
          </a:p>
          <a:p>
            <a:pPr marL="285750" indent="-285750">
              <a:buFont typeface="Arial" panose="020B0604020202020204" pitchFamily="34" charset="0"/>
              <a:buChar char="•"/>
              <a:defRPr/>
            </a:pPr>
            <a:r>
              <a:rPr lang="en-US" sz="2400">
                <a:solidFill>
                  <a:schemeClr val="bg1"/>
                </a:solidFill>
                <a:latin typeface="Calibri" panose="020F0502020204030204" pitchFamily="34" charset="0"/>
                <a:cs typeface="Calibri" panose="020F0502020204030204" pitchFamily="34" charset="0"/>
              </a:rPr>
              <a:t>Debar from future funding</a:t>
            </a:r>
          </a:p>
        </p:txBody>
      </p:sp>
      <p:sp>
        <p:nvSpPr>
          <p:cNvPr id="31" name="TextBox 30"/>
          <p:cNvSpPr txBox="1"/>
          <p:nvPr/>
        </p:nvSpPr>
        <p:spPr>
          <a:xfrm>
            <a:off x="3168560" y="3375099"/>
            <a:ext cx="3755456" cy="1938992"/>
          </a:xfrm>
          <a:prstGeom prst="rect">
            <a:avLst/>
          </a:prstGeom>
          <a:solidFill>
            <a:schemeClr val="bg1"/>
          </a:solidFill>
          <a:ln>
            <a:solidFill>
              <a:srgbClr val="00277E"/>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b="1">
                <a:solidFill>
                  <a:srgbClr val="C00000"/>
                </a:solidFill>
                <a:latin typeface="Calibri" panose="020F0502020204030204" pitchFamily="34" charset="0"/>
                <a:cs typeface="Calibri" panose="020F0502020204030204" pitchFamily="34" charset="0"/>
              </a:rPr>
              <a:t>All ORI Findings are published in The Federal Register, the ORI website and newsletter, and the NIH website</a:t>
            </a:r>
          </a:p>
        </p:txBody>
      </p:sp>
      <p:sp>
        <p:nvSpPr>
          <p:cNvPr id="23" name="Line Callout 1 22"/>
          <p:cNvSpPr/>
          <p:nvPr/>
        </p:nvSpPr>
        <p:spPr>
          <a:xfrm>
            <a:off x="188927" y="1311057"/>
            <a:ext cx="2575294" cy="1984788"/>
          </a:xfrm>
          <a:prstGeom prst="borderCallout1">
            <a:avLst>
              <a:gd name="adj1" fmla="val 1329"/>
              <a:gd name="adj2" fmla="val 1270"/>
              <a:gd name="adj3" fmla="val -19208"/>
              <a:gd name="adj4" fmla="val -3772"/>
            </a:avLst>
          </a:prstGeom>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marL="111125" indent="-111125">
              <a:buFont typeface="Arial" pitchFamily="34" charset="0"/>
              <a:buChar char="•"/>
              <a:defRPr/>
            </a:pPr>
            <a:r>
              <a:rPr lang="en-US" sz="2400">
                <a:solidFill>
                  <a:schemeClr val="bg1"/>
                </a:solidFill>
                <a:latin typeface="Calibri" panose="020F0502020204030204" pitchFamily="34" charset="0"/>
                <a:cs typeface="Calibri" panose="020F0502020204030204" pitchFamily="34" charset="0"/>
              </a:rPr>
              <a:t>Colleagues	</a:t>
            </a:r>
          </a:p>
          <a:p>
            <a:pPr marL="111125" indent="-111125">
              <a:buFont typeface="Arial" pitchFamily="34" charset="0"/>
              <a:buChar char="•"/>
              <a:defRPr/>
            </a:pPr>
            <a:r>
              <a:rPr lang="en-US" sz="2400">
                <a:solidFill>
                  <a:schemeClr val="bg1"/>
                </a:solidFill>
                <a:latin typeface="Calibri" panose="020F0502020204030204" pitchFamily="34" charset="0"/>
                <a:cs typeface="Calibri" panose="020F0502020204030204" pitchFamily="34" charset="0"/>
              </a:rPr>
              <a:t>Peer reviewer	s</a:t>
            </a:r>
          </a:p>
          <a:p>
            <a:pPr marL="111125" indent="-111125">
              <a:buFont typeface="Arial" pitchFamily="34" charset="0"/>
              <a:buChar char="•"/>
              <a:defRPr/>
            </a:pPr>
            <a:r>
              <a:rPr lang="en-US" sz="2400">
                <a:solidFill>
                  <a:schemeClr val="bg1"/>
                </a:solidFill>
                <a:latin typeface="Calibri" panose="020F0502020204030204" pitchFamily="34" charset="0"/>
                <a:cs typeface="Calibri" panose="020F0502020204030204" pitchFamily="34" charset="0"/>
              </a:rPr>
              <a:t>Coauthors	</a:t>
            </a:r>
          </a:p>
          <a:p>
            <a:pPr marL="111125" indent="-111125">
              <a:buFont typeface="Arial" pitchFamily="34" charset="0"/>
              <a:buChar char="•"/>
              <a:defRPr/>
            </a:pPr>
            <a:r>
              <a:rPr lang="en-US" sz="2400">
                <a:solidFill>
                  <a:schemeClr val="bg1"/>
                </a:solidFill>
                <a:latin typeface="Calibri" panose="020F0502020204030204" pitchFamily="34" charset="0"/>
                <a:cs typeface="Calibri" panose="020F0502020204030204" pitchFamily="34" charset="0"/>
              </a:rPr>
              <a:t>Journal editors</a:t>
            </a:r>
          </a:p>
        </p:txBody>
      </p:sp>
      <p:sp>
        <p:nvSpPr>
          <p:cNvPr id="5" name="TextBox 4"/>
          <p:cNvSpPr txBox="1"/>
          <p:nvPr/>
        </p:nvSpPr>
        <p:spPr>
          <a:xfrm>
            <a:off x="201962" y="783304"/>
            <a:ext cx="1479764" cy="461665"/>
          </a:xfrm>
          <a:prstGeom prst="rect">
            <a:avLst/>
          </a:prstGeom>
          <a:noFill/>
          <a:ln>
            <a:solidFill>
              <a:schemeClr val="tx1"/>
            </a:solidFill>
          </a:ln>
        </p:spPr>
        <p:txBody>
          <a:bodyPr wrap="none" rtlCol="0">
            <a:spAutoFit/>
          </a:bodyPr>
          <a:lstStyle/>
          <a:p>
            <a:r>
              <a:rPr lang="en-US" sz="2400" b="1">
                <a:solidFill>
                  <a:srgbClr val="C00000"/>
                </a:solidFill>
                <a:latin typeface="Calibri" panose="020F0502020204030204" pitchFamily="34" charset="0"/>
                <a:cs typeface="Calibri" panose="020F0502020204030204" pitchFamily="34" charset="0"/>
              </a:rPr>
              <a:t>Allegation</a:t>
            </a:r>
          </a:p>
        </p:txBody>
      </p:sp>
      <p:sp>
        <p:nvSpPr>
          <p:cNvPr id="6" name="TextBox 5"/>
          <p:cNvSpPr txBox="1"/>
          <p:nvPr/>
        </p:nvSpPr>
        <p:spPr>
          <a:xfrm>
            <a:off x="1986753" y="783304"/>
            <a:ext cx="1695016" cy="461665"/>
          </a:xfrm>
          <a:prstGeom prst="rect">
            <a:avLst/>
          </a:prstGeom>
          <a:noFill/>
          <a:ln>
            <a:solidFill>
              <a:schemeClr val="tx1"/>
            </a:solidFill>
          </a:ln>
        </p:spPr>
        <p:txBody>
          <a:bodyPr wrap="none" rtlCol="0">
            <a:spAutoFit/>
          </a:bodyPr>
          <a:lstStyle/>
          <a:p>
            <a:r>
              <a:rPr lang="en-US" sz="2400" b="1">
                <a:solidFill>
                  <a:srgbClr val="C00000"/>
                </a:solidFill>
                <a:latin typeface="Calibri" panose="020F0502020204030204" pitchFamily="34" charset="0"/>
                <a:cs typeface="Calibri" panose="020F0502020204030204" pitchFamily="34" charset="0"/>
              </a:rPr>
              <a:t>Assessment</a:t>
            </a:r>
          </a:p>
        </p:txBody>
      </p:sp>
      <p:sp>
        <p:nvSpPr>
          <p:cNvPr id="7" name="TextBox 6"/>
          <p:cNvSpPr txBox="1"/>
          <p:nvPr/>
        </p:nvSpPr>
        <p:spPr>
          <a:xfrm>
            <a:off x="4016035" y="786342"/>
            <a:ext cx="1093313" cy="461665"/>
          </a:xfrm>
          <a:prstGeom prst="rect">
            <a:avLst/>
          </a:prstGeom>
          <a:noFill/>
          <a:ln>
            <a:solidFill>
              <a:schemeClr val="tx1"/>
            </a:solidFill>
          </a:ln>
        </p:spPr>
        <p:txBody>
          <a:bodyPr wrap="none" rtlCol="0">
            <a:spAutoFit/>
          </a:bodyPr>
          <a:lstStyle/>
          <a:p>
            <a:r>
              <a:rPr lang="en-US" sz="2400" b="1">
                <a:solidFill>
                  <a:srgbClr val="C00000"/>
                </a:solidFill>
                <a:latin typeface="Calibri" panose="020F0502020204030204" pitchFamily="34" charset="0"/>
                <a:cs typeface="Calibri" panose="020F0502020204030204" pitchFamily="34" charset="0"/>
              </a:rPr>
              <a:t>Inquiry</a:t>
            </a:r>
          </a:p>
        </p:txBody>
      </p:sp>
      <p:sp>
        <p:nvSpPr>
          <p:cNvPr id="32" name="TextBox 31"/>
          <p:cNvSpPr txBox="1"/>
          <p:nvPr/>
        </p:nvSpPr>
        <p:spPr>
          <a:xfrm>
            <a:off x="5433104" y="789817"/>
            <a:ext cx="1831334" cy="409023"/>
          </a:xfrm>
          <a:prstGeom prst="rect">
            <a:avLst/>
          </a:prstGeom>
          <a:noFill/>
          <a:ln>
            <a:solidFill>
              <a:schemeClr val="tx1"/>
            </a:solidFill>
          </a:ln>
        </p:spPr>
        <p:txBody>
          <a:bodyPr wrap="none" rtlCol="0">
            <a:spAutoFit/>
          </a:bodyPr>
          <a:lstStyle/>
          <a:p>
            <a:pPr algn="ctr" defTabSz="711200">
              <a:lnSpc>
                <a:spcPct val="85000"/>
              </a:lnSpc>
              <a:spcBef>
                <a:spcPct val="0"/>
              </a:spcBef>
            </a:pPr>
            <a:r>
              <a:rPr lang="en-US" sz="2400" b="1">
                <a:solidFill>
                  <a:srgbClr val="C00000"/>
                </a:solidFill>
                <a:latin typeface="Calibri" panose="020F0502020204030204" pitchFamily="34" charset="0"/>
                <a:cs typeface="Calibri" panose="020F0502020204030204" pitchFamily="34" charset="0"/>
              </a:rPr>
              <a:t>Investigation</a:t>
            </a:r>
          </a:p>
        </p:txBody>
      </p:sp>
      <p:sp>
        <p:nvSpPr>
          <p:cNvPr id="8" name="TextBox 7"/>
          <p:cNvSpPr txBox="1"/>
          <p:nvPr/>
        </p:nvSpPr>
        <p:spPr>
          <a:xfrm>
            <a:off x="7675593" y="475885"/>
            <a:ext cx="1366849" cy="722955"/>
          </a:xfrm>
          <a:prstGeom prst="rect">
            <a:avLst/>
          </a:prstGeom>
          <a:noFill/>
          <a:ln>
            <a:solidFill>
              <a:schemeClr val="tx1"/>
            </a:solidFill>
          </a:ln>
        </p:spPr>
        <p:txBody>
          <a:bodyPr wrap="none" rtlCol="0">
            <a:spAutoFit/>
          </a:bodyPr>
          <a:lstStyle/>
          <a:p>
            <a:pPr algn="ctr" defTabSz="711200">
              <a:lnSpc>
                <a:spcPct val="85000"/>
              </a:lnSpc>
              <a:spcBef>
                <a:spcPct val="0"/>
              </a:spcBef>
            </a:pPr>
            <a:r>
              <a:rPr lang="en-US" sz="2400" b="1">
                <a:solidFill>
                  <a:srgbClr val="C00000"/>
                </a:solidFill>
                <a:latin typeface="Calibri" panose="020F0502020204030204" pitchFamily="34" charset="0"/>
                <a:cs typeface="Calibri" panose="020F0502020204030204" pitchFamily="34" charset="0"/>
              </a:rPr>
              <a:t>ORI</a:t>
            </a:r>
          </a:p>
          <a:p>
            <a:pPr algn="ctr" defTabSz="711200">
              <a:lnSpc>
                <a:spcPct val="85000"/>
              </a:lnSpc>
              <a:spcBef>
                <a:spcPct val="0"/>
              </a:spcBef>
            </a:pPr>
            <a:r>
              <a:rPr lang="en-US" sz="2400" b="1">
                <a:solidFill>
                  <a:srgbClr val="C00000"/>
                </a:solidFill>
                <a:latin typeface="Calibri" panose="020F0502020204030204" pitchFamily="34" charset="0"/>
                <a:cs typeface="Calibri" panose="020F0502020204030204" pitchFamily="34" charset="0"/>
              </a:rPr>
              <a:t>oversight</a:t>
            </a:r>
          </a:p>
        </p:txBody>
      </p:sp>
      <p:sp>
        <p:nvSpPr>
          <p:cNvPr id="3" name="Right Arrow 2">
            <a:extLst>
              <a:ext uri="{C183D7F6-B498-43B3-948B-1728B52AA6E4}">
                <adec:decorative xmlns:adec="http://schemas.microsoft.com/office/drawing/2017/decorative" val="1"/>
              </a:ext>
            </a:extLst>
          </p:cNvPr>
          <p:cNvSpPr/>
          <p:nvPr/>
        </p:nvSpPr>
        <p:spPr>
          <a:xfrm>
            <a:off x="1715548" y="956443"/>
            <a:ext cx="271206" cy="1898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C183D7F6-B498-43B3-948B-1728B52AA6E4}">
                <adec:decorative xmlns:adec="http://schemas.microsoft.com/office/drawing/2017/decorative" val="1"/>
              </a:ext>
            </a:extLst>
          </p:cNvPr>
          <p:cNvSpPr/>
          <p:nvPr/>
        </p:nvSpPr>
        <p:spPr>
          <a:xfrm>
            <a:off x="5126146" y="919660"/>
            <a:ext cx="271206" cy="1898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C183D7F6-B498-43B3-948B-1728B52AA6E4}">
                <adec:decorative xmlns:adec="http://schemas.microsoft.com/office/drawing/2017/decorative" val="1"/>
              </a:ext>
            </a:extLst>
          </p:cNvPr>
          <p:cNvSpPr/>
          <p:nvPr/>
        </p:nvSpPr>
        <p:spPr>
          <a:xfrm>
            <a:off x="3723025" y="914404"/>
            <a:ext cx="271206" cy="1898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C183D7F6-B498-43B3-948B-1728B52AA6E4}">
                <adec:decorative xmlns:adec="http://schemas.microsoft.com/office/drawing/2017/decorative" val="1"/>
              </a:ext>
            </a:extLst>
          </p:cNvPr>
          <p:cNvSpPr/>
          <p:nvPr/>
        </p:nvSpPr>
        <p:spPr>
          <a:xfrm>
            <a:off x="7291268" y="846087"/>
            <a:ext cx="271206" cy="18984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a:extLst>
              <a:ext uri="{C183D7F6-B498-43B3-948B-1728B52AA6E4}">
                <adec:decorative xmlns:adec="http://schemas.microsoft.com/office/drawing/2017/decorative" val="1"/>
              </a:ext>
            </a:extLst>
          </p:cNvPr>
          <p:cNvSpPr/>
          <p:nvPr/>
        </p:nvSpPr>
        <p:spPr>
          <a:xfrm>
            <a:off x="1313792" y="3111062"/>
            <a:ext cx="262758" cy="506508"/>
          </a:xfrm>
          <a:prstGeom prst="down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36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ppt_x"/>
                                          </p:val>
                                        </p:tav>
                                        <p:tav tm="100000">
                                          <p:val>
                                            <p:strVal val="#ppt_x"/>
                                          </p:val>
                                        </p:tav>
                                      </p:tavLst>
                                    </p:anim>
                                    <p:anim calcmode="lin" valueType="num">
                                      <p:cBhvr additive="base">
                                        <p:cTn id="5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500" fill="hold"/>
                                        <p:tgtEl>
                                          <p:spTgt spid="59"/>
                                        </p:tgtEl>
                                        <p:attrNameLst>
                                          <p:attrName>ppt_x</p:attrName>
                                        </p:attrNameLst>
                                      </p:cBhvr>
                                      <p:tavLst>
                                        <p:tav tm="0">
                                          <p:val>
                                            <p:strVal val="#ppt_x"/>
                                          </p:val>
                                        </p:tav>
                                        <p:tav tm="100000">
                                          <p:val>
                                            <p:strVal val="#ppt_x"/>
                                          </p:val>
                                        </p:tav>
                                      </p:tavLst>
                                    </p:anim>
                                    <p:anim calcmode="lin" valueType="num">
                                      <p:cBhvr additive="base">
                                        <p:cTn id="6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 fill="hold"/>
                                        <p:tgtEl>
                                          <p:spTgt spid="8"/>
                                        </p:tgtEl>
                                        <p:attrNameLst>
                                          <p:attrName>ppt_x</p:attrName>
                                        </p:attrNameLst>
                                      </p:cBhvr>
                                      <p:tavLst>
                                        <p:tav tm="0">
                                          <p:val>
                                            <p:strVal val="#ppt_x"/>
                                          </p:val>
                                        </p:tav>
                                        <p:tav tm="100000">
                                          <p:val>
                                            <p:strVal val="#ppt_x"/>
                                          </p:val>
                                        </p:tav>
                                      </p:tavLst>
                                    </p:anim>
                                    <p:anim calcmode="lin" valueType="num">
                                      <p:cBhvr additive="base">
                                        <p:cTn id="7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ppt_x"/>
                                          </p:val>
                                        </p:tav>
                                        <p:tav tm="100000">
                                          <p:val>
                                            <p:strVal val="#ppt_x"/>
                                          </p:val>
                                        </p:tav>
                                      </p:tavLst>
                                    </p:anim>
                                    <p:anim calcmode="lin" valueType="num">
                                      <p:cBhvr additive="base">
                                        <p:cTn id="9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ppt_x"/>
                                          </p:val>
                                        </p:tav>
                                        <p:tav tm="100000">
                                          <p:val>
                                            <p:strVal val="#ppt_x"/>
                                          </p:val>
                                        </p:tav>
                                      </p:tavLst>
                                    </p:anim>
                                    <p:anim calcmode="lin" valueType="num">
                                      <p:cBhvr additive="base">
                                        <p:cTn id="9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9" grpId="0"/>
      <p:bldP spid="25" grpId="0" animBg="1"/>
      <p:bldP spid="26" grpId="0" animBg="1"/>
      <p:bldP spid="28" grpId="0" animBg="1"/>
      <p:bldP spid="29" grpId="0" animBg="1"/>
      <p:bldP spid="31" grpId="0" animBg="1"/>
      <p:bldP spid="23" grpId="0" animBg="1"/>
      <p:bldP spid="5" grpId="0" animBg="1"/>
      <p:bldP spid="6" grpId="0" animBg="1"/>
      <p:bldP spid="7" grpId="0" animBg="1"/>
      <p:bldP spid="32" grpId="0" animBg="1"/>
      <p:bldP spid="8" grpId="0" animBg="1"/>
      <p:bldP spid="3" grpId="0" animBg="1"/>
      <p:bldP spid="18" grpId="0" animBg="1"/>
      <p:bldP spid="19" grpId="0" animBg="1"/>
      <p:bldP spid="20" grpId="0" animBg="1"/>
      <p:bldP spid="4" grpId="0" animBg="1"/>
    </p:bldLst>
  </p:timing>
</p:sld>
</file>

<file path=ppt/theme/theme1.xml><?xml version="1.0" encoding="utf-8"?>
<a:theme xmlns:a="http://schemas.openxmlformats.org/drawingml/2006/main" name="1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2.xml><?xml version="1.0" encoding="utf-8"?>
<a:theme xmlns:a="http://schemas.openxmlformats.org/drawingml/2006/main" name="2_bordertemplaterevised (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ASH">
      <a:dk1>
        <a:srgbClr val="000000"/>
      </a:dk1>
      <a:lt1>
        <a:srgbClr val="FFFFFF"/>
      </a:lt1>
      <a:dk2>
        <a:srgbClr val="000099"/>
      </a:dk2>
      <a:lt2>
        <a:srgbClr val="F3B927"/>
      </a:lt2>
      <a:accent1>
        <a:srgbClr val="757575"/>
      </a:accent1>
      <a:accent2>
        <a:srgbClr val="BABABA"/>
      </a:accent2>
      <a:accent3>
        <a:srgbClr val="EAEAEA"/>
      </a:accent3>
      <a:accent4>
        <a:srgbClr val="0B8D93"/>
      </a:accent4>
      <a:accent5>
        <a:srgbClr val="00004D"/>
      </a:accent5>
      <a:accent6>
        <a:srgbClr val="0081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H_Powerpoint_Template_Widescreen_Final" id="{DDB129E9-CEC8-4A7D-8E20-402F7F893C3F}" vid="{098EE685-B4EE-4362-BF1C-AAB4A6FBF33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E2CF6D-EDBA-45C1-8FAA-BF05B8F64FC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B286DA9-5288-4744-B003-AFFB63399CD7}">
  <ds:schemaRefs>
    <ds:schemaRef ds:uri="64948b15-7def-430b-8648-1feb819ee410"/>
    <ds:schemaRef ds:uri="6bc68b66-932e-422c-b9b0-23fd53127a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21066DB-E60B-4EC4-9A80-5F1DCBF10C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22</Slides>
  <Notes>9</Notes>
  <HiddenSlides>0</HiddenSlide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1_OASH Slide Master</vt:lpstr>
      <vt:lpstr>2_bordertemplaterevised (1)</vt:lpstr>
      <vt:lpstr>Office Theme</vt:lpstr>
      <vt:lpstr>Research Misconduct and Integrity</vt:lpstr>
      <vt:lpstr>Everyone’s Responsibility</vt:lpstr>
      <vt:lpstr>Overview of NIH Allegation Review Process</vt:lpstr>
      <vt:lpstr>Research Misconduct and Integrity</vt:lpstr>
      <vt:lpstr>A Slippery Slope? </vt:lpstr>
      <vt:lpstr>Research misconduct - 42 CFR § 93.103</vt:lpstr>
      <vt:lpstr>Scenario 1- Are you liable?</vt:lpstr>
      <vt:lpstr>Research Misconduct Findings are made when</vt:lpstr>
      <vt:lpstr>Steps in Research Misconduct Proceedings</vt:lpstr>
      <vt:lpstr>Your Role in Preventing Research Misconduct</vt:lpstr>
      <vt:lpstr>Statements From Case Interviews</vt:lpstr>
      <vt:lpstr>Same Cell Images to Represent Different Results</vt:lpstr>
      <vt:lpstr>Intensity Enhanced and size adjusted</vt:lpstr>
      <vt:lpstr>JCNI Figure 4D = Figure 6 in R21 CA120017-01+ Figure 6C in R21 CA120017-02 + Figure 10D R01 CA130897 01 A1 </vt:lpstr>
      <vt:lpstr>Follow up Visits For Patient 10: dated “01-18-88” and “11-29-88” </vt:lpstr>
      <vt:lpstr>Follow up Visits For Patient 10: dated “03-21-89”and “02-02-90”</vt:lpstr>
      <vt:lpstr>Patient 10: Death Certificate “September 29, 1987” 28 months prior to last reported follow-up (2-2-90) 4 months prior to first shown (1-18-88) follow up</vt:lpstr>
      <vt:lpstr>When to Contact NIH:  Changes in Project and Budget</vt:lpstr>
      <vt:lpstr>When to Contact NIH:  Fraud, Waste &amp; Abuse of NIH Grant Funds</vt:lpstr>
      <vt:lpstr>Short Case Study</vt:lpstr>
      <vt:lpstr>Research Integrity website</vt:lpstr>
      <vt:lpstr>Got Questions? Ask ORI.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Monika (HHS/OASH) (CTR)</dc:creator>
  <cp:revision>1</cp:revision>
  <dcterms:created xsi:type="dcterms:W3CDTF">2018-06-27T13:57:09Z</dcterms:created>
  <dcterms:modified xsi:type="dcterms:W3CDTF">2021-10-29T00:09:39Z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