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3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theme/theme1.xml" ContentType="application/vnd.openxmlformats-officedocument.theme+xml"/>
  <Override PartName="/ppt/theme/theme2.xml" ContentType="application/vnd.openxmlformats-officedocument.them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8"/>
  </p:notesMasterIdLst>
  <p:sldIdLst>
    <p:sldId id="263" r:id="rId2"/>
    <p:sldId id="256" r:id="rId3"/>
    <p:sldId id="257" r:id="rId4"/>
    <p:sldId id="258" r:id="rId5"/>
    <p:sldId id="261" r:id="rId6"/>
    <p:sldId id="262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7" autoAdjust="0"/>
    <p:restoredTop sz="82143" autoAdjust="0"/>
  </p:normalViewPr>
  <p:slideViewPr>
    <p:cSldViewPr snapToGrid="0">
      <p:cViewPr varScale="1">
        <p:scale>
          <a:sx n="93" d="100"/>
          <a:sy n="93" d="100"/>
        </p:scale>
        <p:origin x="61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customXml" Target="../customXml/item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customXml" Target="../customXml/item3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Relationship Id="rId14" Type="http://schemas.openxmlformats.org/officeDocument/2006/relationships/customXml" Target="../customXml/item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8EA8ECA-37E3-4C75-B776-C5E123A79131}" type="datetimeFigureOut">
              <a:rPr lang="en-US" smtClean="0"/>
              <a:t>10/27/2021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B0A4937-C001-419D-8528-EA56478722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31771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opm.gov/policy-data-oversight/snow-dismissal-procedures/federal-holidays/#url=2015" TargetMode="External"/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Relationship Id="rId5" Type="http://schemas.openxmlformats.org/officeDocument/2006/relationships/hyperlink" Target="https://grants.nih.gov/grants/how-to-apply-application-guide/submission-process/changed-corrected-application.htm" TargetMode="External"/><Relationship Id="rId4" Type="http://schemas.openxmlformats.org/officeDocument/2006/relationships/hyperlink" Target="https://era.nih.gov/erahelp/Commons/default.htm#Commons/status/reject_eAppl_scn.htm?Highlight=reject" TargetMode="Externa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B0A4937-C001-419D-8528-EA5647872239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312793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Look over reviewers in the NIH review group – you do not want to have  experts recuse themselves from review because they gave you pre-application feedback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B0A4937-C001-419D-8528-EA5647872239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11194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333333"/>
                </a:solidFill>
                <a:effectLst/>
                <a:latin typeface="Source Sans Pro" panose="020B0503030403020204" pitchFamily="34" charset="0"/>
              </a:rPr>
              <a:t>You have a 2 business day application viewing window (weekends and </a:t>
            </a:r>
            <a:r>
              <a:rPr lang="en-US" b="0" i="0" u="none" strike="noStrike" dirty="0">
                <a:solidFill>
                  <a:srgbClr val="337AB7"/>
                </a:solidFill>
                <a:effectLst/>
                <a:latin typeface="Source Sans Pro" panose="020B0503030403020204" pitchFamily="34" charset="0"/>
                <a:hlinkClick r:id="rId3"/>
              </a:rPr>
              <a:t>federal holidays</a:t>
            </a:r>
            <a:r>
              <a:rPr lang="en-US" b="0" i="0" dirty="0">
                <a:solidFill>
                  <a:srgbClr val="333333"/>
                </a:solidFill>
                <a:effectLst/>
                <a:latin typeface="Source Sans Pro" panose="020B0503030403020204" pitchFamily="34" charset="0"/>
              </a:rPr>
              <a:t>  don't count) to check your assembled application image before it moves on to our receipt and referral staff for further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Source Sans Pro" panose="020B0503030403020204" pitchFamily="34" charset="0"/>
              </a:rPr>
              <a:t>processing.If</a:t>
            </a:r>
            <a:r>
              <a:rPr lang="en-US" b="0" i="0" dirty="0">
                <a:solidFill>
                  <a:srgbClr val="333333"/>
                </a:solidFill>
                <a:effectLst/>
                <a:latin typeface="Source Sans Pro" panose="020B0503030403020204" pitchFamily="34" charset="0"/>
              </a:rPr>
              <a:t> you decide to make additional changes within this window, you must </a:t>
            </a:r>
            <a:r>
              <a:rPr lang="en-US" b="0" i="0" u="none" strike="noStrike" dirty="0">
                <a:solidFill>
                  <a:srgbClr val="337AB7"/>
                </a:solidFill>
                <a:effectLst/>
                <a:latin typeface="Source Sans Pro" panose="020B0503030403020204" pitchFamily="34" charset="0"/>
                <a:hlinkClick r:id="rId4"/>
              </a:rPr>
              <a:t>reject</a:t>
            </a:r>
            <a:r>
              <a:rPr lang="en-US" b="0" i="0" dirty="0">
                <a:solidFill>
                  <a:srgbClr val="333333"/>
                </a:solidFill>
                <a:effectLst/>
                <a:latin typeface="Source Sans Pro" panose="020B0503030403020204" pitchFamily="34" charset="0"/>
              </a:rPr>
              <a:t>  your application and then </a:t>
            </a:r>
            <a:r>
              <a:rPr lang="en-US" b="0" i="0" u="none" strike="noStrike" dirty="0">
                <a:solidFill>
                  <a:srgbClr val="337AB7"/>
                </a:solidFill>
                <a:effectLst/>
                <a:latin typeface="Source Sans Pro" panose="020B0503030403020204" pitchFamily="34" charset="0"/>
                <a:hlinkClick r:id="rId5"/>
              </a:rPr>
              <a:t>submit a changed/corrected application</a:t>
            </a:r>
            <a:endParaRPr lang="en-US" b="0" i="0" dirty="0">
              <a:solidFill>
                <a:srgbClr val="333333"/>
              </a:solidFill>
              <a:effectLst/>
              <a:latin typeface="Source Sans Pro" panose="020B0503030403020204" pitchFamily="34" charset="0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333333"/>
                </a:solidFill>
                <a:effectLst/>
                <a:latin typeface="Source Sans Pro" panose="020B0503030403020204" pitchFamily="34" charset="0"/>
              </a:rPr>
              <a:t>You must complete any corrective submissions by 5 p.m. on the due date (even if making corrections within the viewing window) to be considered on time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B0A4937-C001-419D-8528-EA5647872239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07573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7.png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pptjpg.jpg"/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-12956"/>
          <a:stretch/>
        </p:blipFill>
        <p:spPr>
          <a:xfrm>
            <a:off x="-176689" y="0"/>
            <a:ext cx="14120916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103072" y="474530"/>
            <a:ext cx="7992287" cy="3782281"/>
          </a:xfrm>
        </p:spPr>
        <p:txBody>
          <a:bodyPr anchor="ctr">
            <a:noAutofit/>
          </a:bodyPr>
          <a:lstStyle>
            <a:lvl1pPr>
              <a:lnSpc>
                <a:spcPct val="100000"/>
              </a:lnSpc>
              <a:defRPr sz="4400" spc="-80" baseline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9600" y="4800600"/>
            <a:ext cx="9144000" cy="914400"/>
          </a:xfrm>
        </p:spPr>
        <p:txBody>
          <a:bodyPr>
            <a:noAutofit/>
          </a:bodyPr>
          <a:lstStyle>
            <a:lvl1pPr marL="0" indent="0" algn="l">
              <a:buNone/>
              <a:defRPr sz="2800" b="0" cap="all" spc="120" baseline="0">
                <a:solidFill>
                  <a:schemeClr val="accent1">
                    <a:lumMod val="40000"/>
                    <a:lumOff val="60000"/>
                  </a:schemeClr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52810" y="6121403"/>
            <a:ext cx="5233931" cy="604519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-103072" y="6039431"/>
            <a:ext cx="915931" cy="686490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2684802" y="6580615"/>
            <a:ext cx="3397309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i="1" dirty="0">
                <a:solidFill>
                  <a:prstClr val="white"/>
                </a:solidFill>
              </a:rPr>
              <a:t>Office of Extramural Research</a:t>
            </a:r>
          </a:p>
        </p:txBody>
      </p:sp>
    </p:spTree>
    <p:extLst>
      <p:ext uri="{BB962C8B-B14F-4D97-AF65-F5344CB8AC3E}">
        <p14:creationId xmlns:p14="http://schemas.microsoft.com/office/powerpoint/2010/main" val="3418780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514600"/>
            <a:ext cx="12192000" cy="1981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en-US" sz="1800" dirty="0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048000"/>
            <a:ext cx="12192000" cy="1295400"/>
          </a:xfrm>
        </p:spPr>
        <p:txBody>
          <a:bodyPr anchor="b">
            <a:noAutofit/>
          </a:bodyPr>
          <a:lstStyle>
            <a:lvl1pPr algn="ctr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lang="en-US" dirty="0"/>
              <a:t>Click to edit Master title style</a:t>
            </a:r>
            <a:br>
              <a:rPr lang="en-US" dirty="0"/>
            </a:b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3200" y="5257800"/>
            <a:ext cx="10363200" cy="1509712"/>
          </a:xfrm>
        </p:spPr>
        <p:txBody>
          <a:bodyPr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7" name="Picture 6" descr="People and Places" title="NIH Photo Banner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5400" y="-152400"/>
            <a:ext cx="12192000" cy="2811203"/>
          </a:xfrm>
          <a:prstGeom prst="rect">
            <a:avLst/>
          </a:prstGeom>
        </p:spPr>
      </p:pic>
      <p:sp>
        <p:nvSpPr>
          <p:cNvPr id="11" name="Text Placeholder 10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4648200"/>
            <a:ext cx="12166600" cy="457200"/>
          </a:xfrm>
        </p:spPr>
        <p:txBody>
          <a:bodyPr/>
          <a:lstStyle>
            <a:lvl1pPr marL="109537" indent="0" algn="ctr">
              <a:buNone/>
              <a:defRPr sz="2000">
                <a:solidFill>
                  <a:srgbClr val="008000"/>
                </a:solidFill>
              </a:defRPr>
            </a:lvl1pPr>
          </a:lstStyle>
          <a:p>
            <a:pPr lvl="0"/>
            <a:r>
              <a:rPr lang="en-US" dirty="0"/>
              <a:t>Date</a:t>
            </a:r>
          </a:p>
        </p:txBody>
      </p:sp>
    </p:spTree>
    <p:extLst>
      <p:ext uri="{BB962C8B-B14F-4D97-AF65-F5344CB8AC3E}">
        <p14:creationId xmlns:p14="http://schemas.microsoft.com/office/powerpoint/2010/main" val="8715032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5537" y="141289"/>
            <a:ext cx="10308167" cy="117633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515534" y="1647828"/>
            <a:ext cx="5067300" cy="496411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86035" y="1647828"/>
            <a:ext cx="5067300" cy="496411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903291616"/>
      </p:ext>
    </p:extLst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752601"/>
            <a:ext cx="11002392" cy="43735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FB6EF4-7596-4914-8885-BACCDC524D34}" type="datetimeFigureOut">
              <a:rPr lang="en-US" smtClean="0"/>
              <a:t>10/27/2021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124218" y="6492875"/>
            <a:ext cx="5256697" cy="298628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F7037-C6E5-4768-A6D5-6A847E8685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54629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33269" y="363985"/>
            <a:ext cx="10363200" cy="4321175"/>
          </a:xfrm>
        </p:spPr>
        <p:txBody>
          <a:bodyPr vert="horz" lIns="91440" tIns="45720" rIns="91440" bIns="45720" rtlCol="0" anchor="b" anchorCtr="0">
            <a:noAutofit/>
          </a:bodyPr>
          <a:lstStyle>
            <a:lvl1pPr>
              <a:defRPr lang="en-US" sz="4400" b="1" spc="-80" dirty="0">
                <a:solidFill>
                  <a:srgbClr val="65666A"/>
                </a:solidFill>
              </a:defRPr>
            </a:lvl1pPr>
          </a:lstStyle>
          <a:p>
            <a:pPr lvl="0">
              <a:lnSpc>
                <a:spcPct val="100000"/>
              </a:lnSpc>
            </a:pPr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633269" y="4702175"/>
            <a:ext cx="10363200" cy="1066800"/>
          </a:xfrm>
        </p:spPr>
        <p:txBody>
          <a:bodyPr anchor="b"/>
          <a:lstStyle>
            <a:lvl1pPr marL="0" indent="0">
              <a:buNone/>
              <a:defRPr sz="2000"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0070C0"/>
                </a:solidFill>
              </a:defRPr>
            </a:lvl1pPr>
          </a:lstStyle>
          <a:p>
            <a:fld id="{83FB6EF4-7596-4914-8885-BACCDC524D34}" type="datetimeFigureOut">
              <a:rPr lang="en-US" smtClean="0"/>
              <a:t>10/27/2021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EEF7037-C6E5-4768-A6D5-6A847E8685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14757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174240" y="1574800"/>
            <a:ext cx="438912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86880" y="1574800"/>
            <a:ext cx="438912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FB6EF4-7596-4914-8885-BACCDC524D34}" type="datetimeFigureOut">
              <a:rPr lang="en-US" smtClean="0"/>
              <a:t>10/27/2021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124218" y="6492875"/>
            <a:ext cx="5256697" cy="298628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F7037-C6E5-4768-A6D5-6A847E8685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58634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1199515" y="1572768"/>
            <a:ext cx="4389120" cy="639762"/>
          </a:xfrm>
        </p:spPr>
        <p:txBody>
          <a:bodyPr anchor="b">
            <a:noAutofit/>
          </a:bodyPr>
          <a:lstStyle>
            <a:lvl1pPr marL="0" indent="0">
              <a:buNone/>
              <a:defRPr sz="2000" b="0" cap="all" spc="100" baseline="0">
                <a:solidFill>
                  <a:srgbClr val="65666A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1199515" y="2259366"/>
            <a:ext cx="4389120" cy="38404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6790944" y="1572768"/>
            <a:ext cx="4389120" cy="639762"/>
          </a:xfrm>
        </p:spPr>
        <p:txBody>
          <a:bodyPr anchor="b">
            <a:noAutofit/>
          </a:bodyPr>
          <a:lstStyle>
            <a:lvl1pPr marL="0" indent="0">
              <a:buNone/>
              <a:defRPr lang="en-US" sz="2000" b="0" kern="1200" cap="all" spc="100" baseline="0" dirty="0" smtClean="0">
                <a:solidFill>
                  <a:srgbClr val="65666A"/>
                </a:solidFill>
                <a:latin typeface="+mj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</a:pPr>
            <a:r>
              <a:rPr lang="en-US" dirty="0"/>
              <a:t>Click to edit text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6790944" y="2259366"/>
            <a:ext cx="4389120" cy="3840480"/>
          </a:xfrm>
        </p:spPr>
        <p:txBody>
          <a:bodyPr/>
          <a:lstStyle>
            <a:lvl1pPr>
              <a:defRPr lang="en-US" sz="2800" b="0" kern="1200" dirty="0" smtClean="0">
                <a:solidFill>
                  <a:srgbClr val="65666A"/>
                </a:solidFill>
                <a:latin typeface="+mn-lt"/>
                <a:ea typeface="+mn-ea"/>
                <a:cs typeface="+mn-cs"/>
              </a:defRPr>
            </a:lvl1pPr>
            <a:lvl2pPr marL="457200" indent="-182880">
              <a:defRPr lang="en-US" sz="2400" kern="1200" dirty="0" smtClean="0">
                <a:solidFill>
                  <a:srgbClr val="65666A"/>
                </a:solidFill>
                <a:latin typeface="+mn-lt"/>
                <a:ea typeface="+mn-ea"/>
                <a:cs typeface="+mn-cs"/>
              </a:defRPr>
            </a:lvl2pPr>
            <a:lvl3pPr marL="685800" indent="-182880">
              <a:defRPr lang="en-US" sz="2000" kern="1200" dirty="0" smtClean="0">
                <a:solidFill>
                  <a:srgbClr val="65666A"/>
                </a:solidFill>
                <a:latin typeface="+mn-lt"/>
                <a:ea typeface="+mn-ea"/>
                <a:cs typeface="+mn-cs"/>
              </a:defRPr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text</a:t>
            </a:r>
          </a:p>
          <a:p>
            <a:pPr marL="457200" lvl="1" indent="-18288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</a:pPr>
            <a:r>
              <a:rPr lang="en-US" dirty="0"/>
              <a:t>Second level</a:t>
            </a:r>
          </a:p>
          <a:p>
            <a:pPr marL="685800" lvl="2" indent="-18288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</a:pPr>
            <a:r>
              <a:rPr lang="en-US" dirty="0"/>
              <a:t>Third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FB6EF4-7596-4914-8885-BACCDC524D34}" type="datetimeFigureOut">
              <a:rPr lang="en-US" smtClean="0"/>
              <a:t>10/27/2021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124218" y="6492875"/>
            <a:ext cx="5256697" cy="298628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F7037-C6E5-4768-A6D5-6A847E8685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20775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Click to edit title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FB6EF4-7596-4914-8885-BACCDC524D34}" type="datetimeFigureOut">
              <a:rPr lang="en-US" smtClean="0"/>
              <a:t>10/27/2021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5124218" y="6492875"/>
            <a:ext cx="5256697" cy="298628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F7037-C6E5-4768-A6D5-6A847E8685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30011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FB6EF4-7596-4914-8885-BACCDC524D34}" type="datetimeFigureOut">
              <a:rPr lang="en-US" smtClean="0"/>
              <a:t>10/27/2021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124218" y="6492875"/>
            <a:ext cx="5256697" cy="298628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F7037-C6E5-4768-A6D5-6A847E8685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54584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1600200"/>
            <a:ext cx="6815667" cy="44805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609601" y="1600200"/>
            <a:ext cx="4011084" cy="4480560"/>
          </a:xfrm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FB6EF4-7596-4914-8885-BACCDC524D34}" type="datetimeFigureOut">
              <a:rPr lang="en-US" smtClean="0"/>
              <a:t>10/27/2021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124218" y="6492875"/>
            <a:ext cx="5256697" cy="298628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F7037-C6E5-4768-A6D5-6A847E868545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32328934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2001499" y="4846320"/>
            <a:ext cx="190501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>
              <a:solidFill>
                <a:prstClr val="white"/>
              </a:solidFill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-1" y="0"/>
            <a:ext cx="12001169" cy="4846320"/>
          </a:xfrm>
          <a:solidFill>
            <a:schemeClr val="bg1">
              <a:lumMod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5715000"/>
            <a:ext cx="10871200" cy="457200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FB6EF4-7596-4914-8885-BACCDC524D34}" type="datetimeFigureOut">
              <a:rPr lang="en-US" smtClean="0"/>
              <a:t>10/27/2021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124218" y="6492875"/>
            <a:ext cx="5256697" cy="298628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2EEF7037-C6E5-4768-A6D5-6A847E868545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 hasCustomPrompt="1"/>
          </p:nvPr>
        </p:nvSpPr>
        <p:spPr>
          <a:xfrm>
            <a:off x="609600" y="4953000"/>
            <a:ext cx="10871200" cy="762000"/>
          </a:xfrm>
        </p:spPr>
        <p:txBody>
          <a:bodyPr anchor="t">
            <a:normAutofit/>
          </a:bodyPr>
          <a:lstStyle>
            <a:lvl1pPr>
              <a:defRPr sz="3200" b="1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10" name="Rectangle 9"/>
          <p:cNvSpPr/>
          <p:nvPr/>
        </p:nvSpPr>
        <p:spPr>
          <a:xfrm>
            <a:off x="12001499" y="0"/>
            <a:ext cx="190501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26525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4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faddedlightblue.jpg"/>
          <p:cNvPicPr>
            <a:picLocks noChangeAspect="1"/>
          </p:cNvPicPr>
          <p:nvPr/>
        </p:nvPicPr>
        <p:blipFill>
          <a:blip r:embed="rId1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152718"/>
            <a:ext cx="10919533" cy="1371600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752601"/>
            <a:ext cx="101600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14458" y="6345026"/>
            <a:ext cx="1642343" cy="320674"/>
          </a:xfrm>
          <a:prstGeom prst="rect">
            <a:avLst/>
          </a:prstGeom>
        </p:spPr>
        <p:txBody>
          <a:bodyPr vert="horz" lIns="91440" tIns="45720" rIns="91440" bIns="0" rtlCol="0" anchor="b"/>
          <a:lstStyle>
            <a:lvl1pPr algn="l">
              <a:defRPr sz="1000">
                <a:solidFill>
                  <a:srgbClr val="0070C0"/>
                </a:solidFill>
              </a:defRPr>
            </a:lvl1pPr>
          </a:lstStyle>
          <a:p>
            <a:fld id="{83FB6EF4-7596-4914-8885-BACCDC524D34}" type="datetimeFigureOut">
              <a:rPr lang="en-US" smtClean="0"/>
              <a:t>10/27/2021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96470" y="6453013"/>
            <a:ext cx="115948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 b="1">
                <a:solidFill>
                  <a:schemeClr val="tx2"/>
                </a:solidFill>
              </a:defRPr>
            </a:lvl1pPr>
          </a:lstStyle>
          <a:p>
            <a:fld id="{2EEF7037-C6E5-4768-A6D5-6A847E868545}" type="slidenum">
              <a:rPr lang="en-US" smtClean="0"/>
              <a:t>‹#›</a:t>
            </a:fld>
            <a:endParaRPr lang="en-US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609601" y="6329849"/>
            <a:ext cx="597820" cy="446870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1435128" y="6380729"/>
            <a:ext cx="3443400" cy="395991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5102882" y="6449810"/>
            <a:ext cx="3397309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i="1" dirty="0">
                <a:solidFill>
                  <a:srgbClr val="274C8B"/>
                </a:solidFill>
              </a:rPr>
              <a:t>Office of Extramural Research</a:t>
            </a:r>
          </a:p>
        </p:txBody>
      </p:sp>
    </p:spTree>
    <p:extLst>
      <p:ext uri="{BB962C8B-B14F-4D97-AF65-F5344CB8AC3E}">
        <p14:creationId xmlns:p14="http://schemas.microsoft.com/office/powerpoint/2010/main" val="32666955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b="1" kern="1200" cap="all" spc="-6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spcAft>
          <a:spcPts val="600"/>
        </a:spcAft>
        <a:buFont typeface="Arial" pitchFamily="34" charset="0"/>
        <a:buChar char="•"/>
        <a:defRPr sz="3600" b="0" kern="1200">
          <a:solidFill>
            <a:srgbClr val="65666A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3200" kern="1200">
          <a:solidFill>
            <a:srgbClr val="65666A"/>
          </a:solidFill>
          <a:latin typeface="+mn-lt"/>
          <a:ea typeface="+mn-ea"/>
          <a:cs typeface="+mn-cs"/>
        </a:defRPr>
      </a:lvl2pPr>
      <a:lvl3pPr marL="685800" indent="-18288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2800" kern="1200">
          <a:solidFill>
            <a:srgbClr val="65666A"/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rgbClr val="65666A"/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 baseline="0">
          <a:solidFill>
            <a:srgbClr val="65666A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nih.gov/institutes-nih/nih-institute-center-contact-information" TargetMode="External"/><Relationship Id="rId2" Type="http://schemas.openxmlformats.org/officeDocument/2006/relationships/hyperlink" Target="https://reporter.nih.gov/" TargetMode="External"/><Relationship Id="rId1" Type="http://schemas.openxmlformats.org/officeDocument/2006/relationships/slideLayout" Target="../slideLayouts/slideLayout6.xml"/><Relationship Id="rId4" Type="http://schemas.openxmlformats.org/officeDocument/2006/relationships/hyperlink" Target="https://grants.nih.gov/funding/searchguide/index.html#/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grants.nih.gov/grants/how-to-apply-application-guide/prepare-to-apply-and-register/understand-funding-opportunities.htm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grants.nih.gov/grants/how-to-apply-application-guide/due-dates-and-submission-policies/submission-policies.htm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5564C5-5241-495D-B7A2-231C3C05CE5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09600" y="996018"/>
            <a:ext cx="7992287" cy="2186647"/>
          </a:xfrm>
        </p:spPr>
        <p:txBody>
          <a:bodyPr/>
          <a:lstStyle/>
          <a:p>
            <a:r>
              <a:rPr lang="en-US" dirty="0"/>
              <a:t>Planning your first application: top 5 tips</a:t>
            </a:r>
            <a:br>
              <a:rPr lang="en-US" dirty="0"/>
            </a:br>
            <a:br>
              <a:rPr lang="en-US" dirty="0"/>
            </a:br>
            <a:r>
              <a:rPr lang="en-US" sz="2800" b="0" cap="none" dirty="0"/>
              <a:t>November 2, 2021</a:t>
            </a:r>
            <a:endParaRPr lang="en-US" sz="2800" b="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4A020C8-D7E7-405F-8837-9A6D2412634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09600" y="3675335"/>
            <a:ext cx="9144000" cy="1979341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cap="none" dirty="0"/>
              <a:t>Jennifer Alvidrez, PhD, ODP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cap="none" dirty="0"/>
              <a:t>Tanya </a:t>
            </a:r>
            <a:r>
              <a:rPr lang="en-US" cap="none" dirty="0" err="1"/>
              <a:t>Hoodbhoy</a:t>
            </a:r>
            <a:r>
              <a:rPr lang="en-US" cap="none" dirty="0"/>
              <a:t>, PhD, NIGMS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cap="none" dirty="0"/>
              <a:t>Karen Kehl, PhD, NINR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cap="none" dirty="0"/>
              <a:t>Paula Goodwin, PhD, OER </a:t>
            </a:r>
            <a:r>
              <a:rPr lang="en-US" cap="none"/>
              <a:t>(moderator)</a:t>
            </a:r>
            <a:endParaRPr lang="en-US" cap="none" dirty="0"/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en-US" cap="none" dirty="0"/>
          </a:p>
        </p:txBody>
      </p:sp>
    </p:spTree>
    <p:extLst>
      <p:ext uri="{BB962C8B-B14F-4D97-AF65-F5344CB8AC3E}">
        <p14:creationId xmlns:p14="http://schemas.microsoft.com/office/powerpoint/2010/main" val="41865887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A7E0954C-2B35-4B4E-9840-CBBA9AD21A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Tip #1: Find an NIH Institute or Center (IC) home for your application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DECE548-026A-4914-8671-A07A68F74B73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0" y="1360488"/>
            <a:ext cx="11449050" cy="5113337"/>
          </a:xfrm>
        </p:spPr>
        <p:txBody>
          <a:bodyPr>
            <a:noAutofit/>
          </a:bodyPr>
          <a:lstStyle/>
          <a:p>
            <a:pPr marL="457200" indent="-457200" algn="l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Identify ICs that support research/training in your topic area</a:t>
            </a:r>
          </a:p>
          <a:p>
            <a:pPr marL="914400" lvl="1" indent="-457200" algn="l"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Use Matchmaker tool in NIH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RePORTER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https://reporter.nih.gov/</a:t>
            </a:r>
            <a:endParaRPr lang="en-US" sz="2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914400" lvl="1" indent="-457200" algn="l"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Identify by searching NIH websites: 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https://www.nih.gov/institutes-nih/nih-institute-center-contact-information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1371600" lvl="2" indent="-457200" algn="l"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Browse strategic plans, portfolio areas, research priorities</a:t>
            </a:r>
          </a:p>
          <a:p>
            <a:pPr marL="914400" lvl="1" indent="-457200" algn="l"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Use NIH Guide to identify relevant Funding Opportunity Announcements (FOAs):  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https://grants.nih.gov/funding/searchguide/index.html#/</a:t>
            </a: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 algn="l"/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2" algn="l"/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2" algn="l"/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345515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97D75583-27C2-4A99-893A-9FB4D0BD93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152718"/>
            <a:ext cx="10919533" cy="910538"/>
          </a:xfrm>
        </p:spPr>
        <p:txBody>
          <a:bodyPr/>
          <a:lstStyle/>
          <a:p>
            <a:r>
              <a:rPr lang="en-US" sz="3600" dirty="0"/>
              <a:t>Tip #2: Contact a Program Official (PO)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DECE548-026A-4914-8671-A07A68F74B73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255181" y="1244010"/>
            <a:ext cx="11406188" cy="5113338"/>
          </a:xfrm>
        </p:spPr>
        <p:txBody>
          <a:bodyPr>
            <a:noAutofit/>
          </a:bodyPr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3000" dirty="0">
                <a:latin typeface="Arial" panose="020B0604020202020204" pitchFamily="34" charset="0"/>
                <a:cs typeface="Arial" panose="020B0604020202020204" pitchFamily="34" charset="0"/>
              </a:rPr>
              <a:t>Contact relevant POs listed on FOAs, IC websites, or in NIH </a:t>
            </a:r>
            <a:r>
              <a:rPr lang="en-US" sz="3000" dirty="0" err="1">
                <a:latin typeface="Arial" panose="020B0604020202020204" pitchFamily="34" charset="0"/>
                <a:cs typeface="Arial" panose="020B0604020202020204" pitchFamily="34" charset="0"/>
              </a:rPr>
              <a:t>RePORTER</a:t>
            </a:r>
            <a:r>
              <a:rPr lang="en-US" sz="3000" dirty="0">
                <a:latin typeface="Arial" panose="020B0604020202020204" pitchFamily="34" charset="0"/>
                <a:cs typeface="Arial" panose="020B0604020202020204" pitchFamily="34" charset="0"/>
              </a:rPr>
              <a:t> Matchmaker</a:t>
            </a:r>
          </a:p>
          <a:p>
            <a:pPr marL="914400" lvl="1" indent="-457200" algn="l">
              <a:buFont typeface="Courier New" panose="02070309020205020404" pitchFamily="49" charset="0"/>
              <a:buChar char="o"/>
            </a:pP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Most POs prefer to be contacted by email rather than a “cold call”</a:t>
            </a:r>
          </a:p>
          <a:p>
            <a:pPr marL="914400" lvl="1" indent="-457200" algn="l"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Share your Specific Aims/brief project description in advance</a:t>
            </a:r>
          </a:p>
          <a:p>
            <a:pPr marL="1828800" lvl="3" indent="-457200" algn="l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Helps PO assess “mission-relevance” and fit with FOA</a:t>
            </a:r>
          </a:p>
          <a:p>
            <a:pPr marL="1828800" lvl="3" indent="-457200" algn="l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May facilitate follow-on discussions</a:t>
            </a:r>
          </a:p>
          <a:p>
            <a:pPr marL="914400" lvl="1" indent="-457200" algn="l"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Initiate contact </a:t>
            </a:r>
            <a:r>
              <a:rPr lang="en-US" sz="2600" u="sng" dirty="0">
                <a:latin typeface="Arial" panose="020B0604020202020204" pitchFamily="34" charset="0"/>
                <a:cs typeface="Arial" panose="020B0604020202020204" pitchFamily="34" charset="0"/>
              </a:rPr>
              <a:t>early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in the application process</a:t>
            </a:r>
          </a:p>
          <a:p>
            <a:pPr marL="914400" lvl="1" indent="-457200" algn="l"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You may talk to several POs before deciding where to submit</a:t>
            </a:r>
          </a:p>
        </p:txBody>
      </p:sp>
    </p:spTree>
    <p:extLst>
      <p:ext uri="{BB962C8B-B14F-4D97-AF65-F5344CB8AC3E}">
        <p14:creationId xmlns:p14="http://schemas.microsoft.com/office/powerpoint/2010/main" val="38303205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CBB95B61-2E7B-4766-AEB2-DE20F01EB9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Tip #3: Read and understand the FOA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DECE548-026A-4914-8671-A07A68F74B73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250640" y="946758"/>
            <a:ext cx="11406188" cy="5379613"/>
          </a:xfrm>
        </p:spPr>
        <p:txBody>
          <a:bodyPr>
            <a:noAutofit/>
          </a:bodyPr>
          <a:lstStyle/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Confirm which ICs are participating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Identify eligibility &amp; budget restrictions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Read the background section to understand priorities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Read the responsiveness criteria, application instructions, and review criteria to understand requirements and expectations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Contact appropriate FOA contacts with any questions</a:t>
            </a:r>
          </a:p>
          <a:p>
            <a:pPr marL="914400" lvl="1" indent="-457200" algn="l">
              <a:buFont typeface="Arial" panose="020B0604020202020204" pitchFamily="34" charset="0"/>
              <a:buChar char="•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PO = programmatic questions</a:t>
            </a:r>
          </a:p>
          <a:p>
            <a:pPr marL="914400" lvl="1" indent="-457200" algn="l">
              <a:buFont typeface="Arial" panose="020B0604020202020204" pitchFamily="34" charset="0"/>
              <a:buChar char="•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Grants management = budget or grants policy questions</a:t>
            </a:r>
          </a:p>
          <a:p>
            <a:pPr lvl="1" algn="l"/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See: 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https://grants.nih.gov/grants/how-to-apply-application-guide/prepare-to-apply-and-register/understand-funding-opportunities.htm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 algn="l"/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46860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8A54F199-94AB-4119-A3B3-EB6C4F977838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09600" y="152400"/>
            <a:ext cx="10918825" cy="13716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 sz="3600" dirty="0"/>
              <a:t>Tip #4: Get feedback on your application draft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DECE548-026A-4914-8671-A07A68F74B73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255181" y="1592262"/>
            <a:ext cx="11406188" cy="5113338"/>
          </a:xfrm>
        </p:spPr>
        <p:txBody>
          <a:bodyPr>
            <a:noAutofit/>
          </a:bodyPr>
          <a:lstStyle/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Check with the assigned Program Officer (Scientific Contact) for feedback on any revised Specific Aims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Use institutional resources for finding internal reviewers and/or setting up mock reviews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Check out resources from professional organizations for external review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Use your professional network to find trustworthy people to give you feedback prior to submission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 algn="l"/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872699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8F1E2E33-ED6B-4E82-AA06-5BC729DD79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3527" y="152718"/>
            <a:ext cx="11210156" cy="1080659"/>
          </a:xfrm>
        </p:spPr>
        <p:txBody>
          <a:bodyPr/>
          <a:lstStyle/>
          <a:p>
            <a:r>
              <a:rPr lang="en-US" sz="3600" dirty="0"/>
              <a:t>Tip #5: Double check the technical details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DECE548-026A-4914-8671-A07A68F74B73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432494" y="1010553"/>
            <a:ext cx="11501226" cy="5454041"/>
          </a:xfrm>
        </p:spPr>
        <p:txBody>
          <a:bodyPr>
            <a:noAutofit/>
          </a:bodyPr>
          <a:lstStyle/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Check the FOA and (if applicable) Notice of Special Interest (NOSI) for any last-minute changes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Check the application deadline – submit a few days early </a:t>
            </a:r>
          </a:p>
          <a:p>
            <a:pPr marL="914400" lvl="1" indent="-457200" algn="l">
              <a:buFont typeface="Arial" panose="020B0604020202020204" pitchFamily="34" charset="0"/>
              <a:buChar char="•"/>
            </a:pP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View the submitted application for accuracy – </a:t>
            </a:r>
            <a:r>
              <a:rPr lang="en-US" sz="2600" i="1" dirty="0">
                <a:latin typeface="Arial" panose="020B0604020202020204" pitchFamily="34" charset="0"/>
                <a:cs typeface="Arial" panose="020B0604020202020204" pitchFamily="34" charset="0"/>
              </a:rPr>
              <a:t>If you cannot view it, NIH cannot review it</a:t>
            </a:r>
          </a:p>
          <a:p>
            <a:pPr marL="1371600" lvl="2" indent="-457200" algn="l">
              <a:buFont typeface="Arial" panose="020B0604020202020204" pitchFamily="34" charset="0"/>
              <a:buChar char="•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Verify correct FOA and NOSI (if applicable)</a:t>
            </a:r>
          </a:p>
          <a:p>
            <a:pPr marL="1371600" lvl="2" indent="-457200" algn="l">
              <a:buFont typeface="Arial" panose="020B0604020202020204" pitchFamily="34" charset="0"/>
              <a:buChar char="•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Verify total budget is within limits of FOA and IC</a:t>
            </a:r>
          </a:p>
          <a:p>
            <a:pPr marL="914400" lvl="1" indent="-457200" algn="l">
              <a:buFont typeface="Arial" panose="020B0604020202020204" pitchFamily="34" charset="0"/>
              <a:buChar char="•"/>
            </a:pP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If there are any warnings or identified errors with the submission, address those issues </a:t>
            </a:r>
            <a:r>
              <a:rPr lang="en-US" sz="2600" b="1" dirty="0">
                <a:latin typeface="Arial" panose="020B0604020202020204" pitchFamily="34" charset="0"/>
                <a:cs typeface="Arial" panose="020B0604020202020204" pitchFamily="34" charset="0"/>
              </a:rPr>
              <a:t>before the application deadline 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(5pm local time for your organization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indent="0">
              <a:buNone/>
            </a:pP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See: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https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://grants.nih.gov/grants/how-to-apply-application-guide/due-dates-and-submission-policies/submission-policies.htm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 algn="l"/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 algn="l"/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3344489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ER">
  <a:themeElements>
    <a:clrScheme name="NIH COLORS">
      <a:dk1>
        <a:sysClr val="windowText" lastClr="000000"/>
      </a:dk1>
      <a:lt1>
        <a:sysClr val="window" lastClr="FFFFFF"/>
      </a:lt1>
      <a:dk2>
        <a:srgbClr val="20558A"/>
      </a:dk2>
      <a:lt2>
        <a:srgbClr val="EEECE1"/>
      </a:lt2>
      <a:accent1>
        <a:srgbClr val="20558A"/>
      </a:accent1>
      <a:accent2>
        <a:srgbClr val="719500"/>
      </a:accent2>
      <a:accent3>
        <a:srgbClr val="5F9BAF"/>
      </a:accent3>
      <a:accent4>
        <a:srgbClr val="C0143C"/>
      </a:accent4>
      <a:accent5>
        <a:srgbClr val="4BACC6"/>
      </a:accent5>
      <a:accent6>
        <a:srgbClr val="E57200"/>
      </a:accent6>
      <a:hlink>
        <a:srgbClr val="5F9BAF"/>
      </a:hlink>
      <a:folHlink>
        <a:srgbClr val="6C3A77"/>
      </a:folHlink>
    </a:clrScheme>
    <a:fontScheme name="Helvetica Heading and Body">
      <a:majorFont>
        <a:latin typeface="Helvetica"/>
        <a:ea typeface=""/>
        <a:cs typeface=""/>
      </a:majorFont>
      <a:minorFont>
        <a:latin typeface="Helvetica"/>
        <a:ea typeface=""/>
        <a:cs typeface=""/>
      </a:minorFont>
    </a:fontScheme>
    <a:fmtScheme name="Essential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250000"/>
              </a:schemeClr>
            </a:gs>
            <a:gs pos="35000">
              <a:schemeClr val="phClr">
                <a:tint val="47000"/>
                <a:satMod val="275000"/>
              </a:schemeClr>
            </a:gs>
            <a:gs pos="100000">
              <a:schemeClr val="phClr">
                <a:tint val="25000"/>
                <a:satMod val="300000"/>
              </a:schemeClr>
            </a:gs>
          </a:gsLst>
          <a:lin ang="16200000" scaled="1"/>
        </a:gradFill>
        <a:solidFill>
          <a:schemeClr val="phClr">
            <a:satMod val="110000"/>
          </a:schemeClr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4127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9999" dist="23000" algn="bl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19050" algn="bl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l"/>
          </a:scene3d>
          <a:sp3d prstMaterial="plastic">
            <a:bevelT w="38100" h="31750"/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6000"/>
              </a:schemeClr>
              <a:schemeClr val="phClr">
                <a:shade val="94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84000"/>
                <a:satMod val="110000"/>
              </a:schemeClr>
            </a:gs>
            <a:gs pos="44000">
              <a:schemeClr val="phClr">
                <a:tint val="93000"/>
                <a:satMod val="115000"/>
              </a:schemeClr>
            </a:gs>
            <a:gs pos="100000">
              <a:schemeClr val="phClr">
                <a:tint val="100000"/>
                <a:shade val="59000"/>
                <a:satMod val="120000"/>
              </a:schemeClr>
            </a:gs>
          </a:gsLst>
          <a:path path="circle">
            <a:fillToRect l="40000" t="60000" r="60000" b="40000"/>
          </a:path>
        </a:gradFill>
      </a:bgFillStyleLst>
    </a:fmtScheme>
  </a:themeElements>
  <a:objectDefaults>
    <a:spDef>
      <a:spPr>
        <a:solidFill>
          <a:srgbClr val="FFFF00"/>
        </a:solidFill>
        <a:ln>
          <a:noFill/>
        </a:ln>
      </a:spPr>
      <a:bodyPr rtlCol="0" anchor="ctr"/>
      <a:lstStyle>
        <a:defPPr algn="ctr">
          <a:defRPr sz="1600" dirty="0" smtClean="0"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ER" id="{EE066D80-25EE-463F-BC0C-E8632C3A77B0}" vid="{638826A3-36E7-4B45-9175-B8B846946923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E002DE325B4434C8407F2BB379023F4" ma:contentTypeVersion="13" ma:contentTypeDescription="Create a new document." ma:contentTypeScope="" ma:versionID="476e873166ae8478b0d17a674a725b4a">
  <xsd:schema xmlns:xsd="http://www.w3.org/2001/XMLSchema" xmlns:xs="http://www.w3.org/2001/XMLSchema" xmlns:p="http://schemas.microsoft.com/office/2006/metadata/properties" xmlns:ns2="64948b15-7def-430b-8648-1feb819ee410" xmlns:ns3="6bc68b66-932e-422c-b9b0-23fd53127af9" targetNamespace="http://schemas.microsoft.com/office/2006/metadata/properties" ma:root="true" ma:fieldsID="427813e36bbbb4baf921046a170b8e90" ns2:_="" ns3:_="">
    <xsd:import namespace="64948b15-7def-430b-8648-1feb819ee410"/>
    <xsd:import namespace="6bc68b66-932e-422c-b9b0-23fd53127af9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MediaServiceAutoKeyPoints" minOccurs="0"/>
                <xsd:element ref="ns3:MediaServiceKeyPoints" minOccurs="0"/>
                <xsd:element ref="ns3:MediaServiceLocation" minOccurs="0"/>
                <xsd:element ref="ns3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4948b15-7def-430b-8648-1feb819ee410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bc68b66-932e-422c-b9b0-23fd53127af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D448ED00-C2DE-4BC1-B928-2EFD68ADF329}"/>
</file>

<file path=customXml/itemProps2.xml><?xml version="1.0" encoding="utf-8"?>
<ds:datastoreItem xmlns:ds="http://schemas.openxmlformats.org/officeDocument/2006/customXml" ds:itemID="{DCB85C47-1940-499D-87B5-1A8A8958786F}"/>
</file>

<file path=customXml/itemProps3.xml><?xml version="1.0" encoding="utf-8"?>
<ds:datastoreItem xmlns:ds="http://schemas.openxmlformats.org/officeDocument/2006/customXml" ds:itemID="{04D8B6ED-AFF5-4330-BEE8-8CCE1E67DC37}"/>
</file>

<file path=docProps/app.xml><?xml version="1.0" encoding="utf-8"?>
<Properties xmlns="http://schemas.openxmlformats.org/officeDocument/2006/extended-properties" xmlns:vt="http://schemas.openxmlformats.org/officeDocument/2006/docPropsVTypes">
  <Template>OER</Template>
  <TotalTime>187</TotalTime>
  <Words>606</Words>
  <Application>Microsoft Office PowerPoint</Application>
  <PresentationFormat>Widescreen</PresentationFormat>
  <Paragraphs>49</Paragraphs>
  <Slides>6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Arial</vt:lpstr>
      <vt:lpstr>Calibri</vt:lpstr>
      <vt:lpstr>Courier New</vt:lpstr>
      <vt:lpstr>Helvetica</vt:lpstr>
      <vt:lpstr>Source Sans Pro</vt:lpstr>
      <vt:lpstr>OER</vt:lpstr>
      <vt:lpstr>Planning your first application: top 5 tips  November 2, 2021</vt:lpstr>
      <vt:lpstr>Tip #1: Find an NIH Institute or Center (IC) home for your application</vt:lpstr>
      <vt:lpstr>Tip #2: Contact a Program Official (PO)</vt:lpstr>
      <vt:lpstr>Tip #3: Read and understand the FOA</vt:lpstr>
      <vt:lpstr>Tip #4: Get feedback on your application draft</vt:lpstr>
      <vt:lpstr>Tip #5: Double check the technical details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Planning Your First Application</dc:title>
  <dc:creator>Hoodbhoy, Tanya (NIH/NIGMS) [E]</dc:creator>
  <cp:lastModifiedBy>Cummins, Sheri (NIH/OD) [E]</cp:lastModifiedBy>
  <cp:revision>32</cp:revision>
  <dcterms:created xsi:type="dcterms:W3CDTF">2021-10-08T21:21:14Z</dcterms:created>
  <dcterms:modified xsi:type="dcterms:W3CDTF">2021-10-27T13:38:58Z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0x0101005E002DE325B4434C8407F2BB379023F4</vt:lpwstr>
  </property>
</Properties>
</file>