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69" r:id="rId5"/>
    <p:sldMasterId id="2147483678" r:id="rId6"/>
    <p:sldMasterId id="2147483692" r:id="rId7"/>
    <p:sldMasterId id="2147483701" r:id="rId8"/>
  </p:sldMasterIdLst>
  <p:notesMasterIdLst>
    <p:notesMasterId r:id="rId42"/>
  </p:notesMasterIdLst>
  <p:handoutMasterIdLst>
    <p:handoutMasterId r:id="rId43"/>
  </p:handoutMasterIdLst>
  <p:sldIdLst>
    <p:sldId id="256" r:id="rId9"/>
    <p:sldId id="268" r:id="rId10"/>
    <p:sldId id="1059" r:id="rId11"/>
    <p:sldId id="2145706308" r:id="rId12"/>
    <p:sldId id="2145706312" r:id="rId13"/>
    <p:sldId id="1070" r:id="rId14"/>
    <p:sldId id="512" r:id="rId15"/>
    <p:sldId id="514" r:id="rId16"/>
    <p:sldId id="2145706317" r:id="rId17"/>
    <p:sldId id="534" r:id="rId18"/>
    <p:sldId id="2145706304" r:id="rId19"/>
    <p:sldId id="1068" r:id="rId20"/>
    <p:sldId id="2145706285" r:id="rId21"/>
    <p:sldId id="1120" r:id="rId22"/>
    <p:sldId id="1121" r:id="rId23"/>
    <p:sldId id="2145706318" r:id="rId24"/>
    <p:sldId id="2145706301" r:id="rId25"/>
    <p:sldId id="2145706316" r:id="rId26"/>
    <p:sldId id="774" r:id="rId27"/>
    <p:sldId id="547" r:id="rId28"/>
    <p:sldId id="2145706305" r:id="rId29"/>
    <p:sldId id="2145706306" r:id="rId30"/>
    <p:sldId id="2145706313" r:id="rId31"/>
    <p:sldId id="1073" r:id="rId32"/>
    <p:sldId id="2145706187" r:id="rId33"/>
    <p:sldId id="2145706314" r:id="rId34"/>
    <p:sldId id="1081" r:id="rId35"/>
    <p:sldId id="2145706228" r:id="rId36"/>
    <p:sldId id="2145706315" r:id="rId37"/>
    <p:sldId id="2145706198" r:id="rId38"/>
    <p:sldId id="2145706227" r:id="rId39"/>
    <p:sldId id="1082" r:id="rId40"/>
    <p:sldId id="2145706302" r:id="rId41"/>
  </p:sldIdLst>
  <p:sldSz cx="12192000" cy="6858000"/>
  <p:notesSz cx="6934200" cy="923448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471AB-67A0-4CCD-A28F-B6197A1C0984}" v="1227" dt="2023-01-29T09:00:35.846"/>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49" autoAdjust="0"/>
  </p:normalViewPr>
  <p:slideViewPr>
    <p:cSldViewPr>
      <p:cViewPr varScale="1">
        <p:scale>
          <a:sx n="75" d="100"/>
          <a:sy n="75" d="100"/>
        </p:scale>
        <p:origin x="77" y="278"/>
      </p:cViewPr>
      <p:guideLst>
        <p:guide orient="horz" pos="2160"/>
        <p:guide pos="3840"/>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C4289-CF5C-44BA-BCA1-17A5875A5D1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ABDD3D2-B29D-4F05-885F-1CCBC5C5DF2B}">
      <dgm:prSet custT="1"/>
      <dgm:spPr/>
      <dgm:t>
        <a:bodyPr/>
        <a:lstStyle/>
        <a:p>
          <a:r>
            <a:rPr lang="en-US" sz="2800" dirty="0"/>
            <a:t>“Sharing Biomedical Research Resources: Principles and Guidelines for Recipients of NIH Research Grants &amp; Contracts” (1999)</a:t>
          </a:r>
        </a:p>
      </dgm:t>
    </dgm:pt>
    <dgm:pt modelId="{F50665D9-88CD-4FF2-84E9-7C3D481F7AAA}" type="parTrans" cxnId="{58C6CD30-ECD7-45A3-A718-F5B96D373384}">
      <dgm:prSet/>
      <dgm:spPr/>
      <dgm:t>
        <a:bodyPr/>
        <a:lstStyle/>
        <a:p>
          <a:endParaRPr lang="en-US"/>
        </a:p>
      </dgm:t>
    </dgm:pt>
    <dgm:pt modelId="{9797A445-E990-4CEC-BB59-795738F69682}" type="sibTrans" cxnId="{58C6CD30-ECD7-45A3-A718-F5B96D373384}">
      <dgm:prSet/>
      <dgm:spPr/>
      <dgm:t>
        <a:bodyPr/>
        <a:lstStyle/>
        <a:p>
          <a:endParaRPr lang="en-US"/>
        </a:p>
      </dgm:t>
    </dgm:pt>
    <dgm:pt modelId="{B787F8BB-6CF1-4F43-BA2E-9AB3C3FDC18C}">
      <dgm:prSet custT="1"/>
      <dgm:spPr/>
      <dgm:t>
        <a:bodyPr/>
        <a:lstStyle/>
        <a:p>
          <a:r>
            <a:rPr lang="en-US" sz="2500" b="1" dirty="0"/>
            <a:t>Principles</a:t>
          </a:r>
        </a:p>
      </dgm:t>
    </dgm:pt>
    <dgm:pt modelId="{64FFFD05-CCF3-4A4B-B159-839F798EDD0E}" type="parTrans" cxnId="{1D462F45-543F-4163-B9E9-0312E243A7D6}">
      <dgm:prSet/>
      <dgm:spPr/>
      <dgm:t>
        <a:bodyPr/>
        <a:lstStyle/>
        <a:p>
          <a:endParaRPr lang="en-US"/>
        </a:p>
      </dgm:t>
    </dgm:pt>
    <dgm:pt modelId="{036E3124-0049-48E2-9167-01DA3FE5622D}" type="sibTrans" cxnId="{1D462F45-543F-4163-B9E9-0312E243A7D6}">
      <dgm:prSet/>
      <dgm:spPr/>
      <dgm:t>
        <a:bodyPr/>
        <a:lstStyle/>
        <a:p>
          <a:endParaRPr lang="en-US"/>
        </a:p>
      </dgm:t>
    </dgm:pt>
    <dgm:pt modelId="{DF229C67-3863-43B6-9831-DD1EAAB4632E}">
      <dgm:prSet custT="1"/>
      <dgm:spPr/>
      <dgm:t>
        <a:bodyPr/>
        <a:lstStyle/>
        <a:p>
          <a:r>
            <a:rPr lang="en-US" sz="2500" dirty="0"/>
            <a:t>Ensure Academic Freedom and Publication</a:t>
          </a:r>
        </a:p>
      </dgm:t>
    </dgm:pt>
    <dgm:pt modelId="{A193925A-76B7-4DA4-B197-41ADAB81391C}" type="parTrans" cxnId="{82E2E7DC-FA18-4E13-9E4D-BDC5978673A8}">
      <dgm:prSet/>
      <dgm:spPr/>
      <dgm:t>
        <a:bodyPr/>
        <a:lstStyle/>
        <a:p>
          <a:endParaRPr lang="en-US"/>
        </a:p>
      </dgm:t>
    </dgm:pt>
    <dgm:pt modelId="{52A4AFD0-935C-4475-B7B2-9BA2CC59EA0F}" type="sibTrans" cxnId="{82E2E7DC-FA18-4E13-9E4D-BDC5978673A8}">
      <dgm:prSet/>
      <dgm:spPr/>
      <dgm:t>
        <a:bodyPr/>
        <a:lstStyle/>
        <a:p>
          <a:endParaRPr lang="en-US"/>
        </a:p>
      </dgm:t>
    </dgm:pt>
    <dgm:pt modelId="{21737DD9-7124-42D1-BE55-3273FD1ED354}">
      <dgm:prSet custT="1"/>
      <dgm:spPr/>
      <dgm:t>
        <a:bodyPr/>
        <a:lstStyle/>
        <a:p>
          <a:r>
            <a:rPr lang="en-US" sz="2500" dirty="0"/>
            <a:t>Ensure Appropriate Implementation of the Bayh-Dole Act</a:t>
          </a:r>
        </a:p>
      </dgm:t>
    </dgm:pt>
    <dgm:pt modelId="{8E8BD12B-D279-4DBC-BD77-4BC21201C95D}" type="parTrans" cxnId="{28EB3D37-CD9E-4129-B28B-D83B2E5CE5ED}">
      <dgm:prSet/>
      <dgm:spPr/>
      <dgm:t>
        <a:bodyPr/>
        <a:lstStyle/>
        <a:p>
          <a:endParaRPr lang="en-US"/>
        </a:p>
      </dgm:t>
    </dgm:pt>
    <dgm:pt modelId="{EF25CB24-515E-4DAF-BD25-74281FAA8153}" type="sibTrans" cxnId="{28EB3D37-CD9E-4129-B28B-D83B2E5CE5ED}">
      <dgm:prSet/>
      <dgm:spPr/>
      <dgm:t>
        <a:bodyPr/>
        <a:lstStyle/>
        <a:p>
          <a:endParaRPr lang="en-US"/>
        </a:p>
      </dgm:t>
    </dgm:pt>
    <dgm:pt modelId="{673875D3-AFE8-4B28-B083-64D23365831F}">
      <dgm:prSet custT="1"/>
      <dgm:spPr/>
      <dgm:t>
        <a:bodyPr/>
        <a:lstStyle/>
        <a:p>
          <a:r>
            <a:rPr lang="en-US" sz="2500" dirty="0"/>
            <a:t>Minimize Administrative Impediments to Academic Research</a:t>
          </a:r>
        </a:p>
      </dgm:t>
    </dgm:pt>
    <dgm:pt modelId="{6AF4E9F0-D34F-4001-AE0E-846BB9BDBB3C}" type="parTrans" cxnId="{D9A1B720-B89F-435B-8413-B1CAED12A9D8}">
      <dgm:prSet/>
      <dgm:spPr/>
      <dgm:t>
        <a:bodyPr/>
        <a:lstStyle/>
        <a:p>
          <a:endParaRPr lang="en-US"/>
        </a:p>
      </dgm:t>
    </dgm:pt>
    <dgm:pt modelId="{C12C55EE-FFD9-4B83-B873-E165DEC0560F}" type="sibTrans" cxnId="{D9A1B720-B89F-435B-8413-B1CAED12A9D8}">
      <dgm:prSet/>
      <dgm:spPr/>
      <dgm:t>
        <a:bodyPr/>
        <a:lstStyle/>
        <a:p>
          <a:endParaRPr lang="en-US"/>
        </a:p>
      </dgm:t>
    </dgm:pt>
    <dgm:pt modelId="{C0E1D756-02EE-4A88-AEC8-E7DB6BBB92F0}">
      <dgm:prSet custT="1"/>
      <dgm:spPr/>
      <dgm:t>
        <a:bodyPr/>
        <a:lstStyle/>
        <a:p>
          <a:r>
            <a:rPr lang="en-US" sz="2500" dirty="0"/>
            <a:t>Ensure Dissemination of Research Resources Developed With NIH Funds</a:t>
          </a:r>
        </a:p>
      </dgm:t>
    </dgm:pt>
    <dgm:pt modelId="{70B676F4-7A1E-4281-88EB-9D3CA06B1F71}" type="parTrans" cxnId="{8337CEAA-D8FE-4915-836C-D08AB41B4AE0}">
      <dgm:prSet/>
      <dgm:spPr/>
      <dgm:t>
        <a:bodyPr/>
        <a:lstStyle/>
        <a:p>
          <a:endParaRPr lang="en-US"/>
        </a:p>
      </dgm:t>
    </dgm:pt>
    <dgm:pt modelId="{074712F5-CEE5-4387-85A4-174BDC6E5A7C}" type="sibTrans" cxnId="{8337CEAA-D8FE-4915-836C-D08AB41B4AE0}">
      <dgm:prSet/>
      <dgm:spPr/>
      <dgm:t>
        <a:bodyPr/>
        <a:lstStyle/>
        <a:p>
          <a:endParaRPr lang="en-US"/>
        </a:p>
      </dgm:t>
    </dgm:pt>
    <dgm:pt modelId="{1B631B11-2839-4C15-BEC9-9B4D8FB3FC2E}">
      <dgm:prSet custT="1"/>
      <dgm:spPr/>
      <dgm:t>
        <a:bodyPr/>
        <a:lstStyle/>
        <a:p>
          <a:r>
            <a:rPr lang="en-US" sz="2500" b="1" dirty="0"/>
            <a:t>Guidelines</a:t>
          </a:r>
        </a:p>
      </dgm:t>
    </dgm:pt>
    <dgm:pt modelId="{CC1654B9-C279-4F2C-91F0-34FCFF9EF380}" type="parTrans" cxnId="{DB670496-4159-482B-87FC-35B0CDECD2DD}">
      <dgm:prSet/>
      <dgm:spPr/>
      <dgm:t>
        <a:bodyPr/>
        <a:lstStyle/>
        <a:p>
          <a:endParaRPr lang="en-US"/>
        </a:p>
      </dgm:t>
    </dgm:pt>
    <dgm:pt modelId="{ACA9D442-2C0A-400F-B3C9-1C4F094819AB}" type="sibTrans" cxnId="{DB670496-4159-482B-87FC-35B0CDECD2DD}">
      <dgm:prSet/>
      <dgm:spPr/>
      <dgm:t>
        <a:bodyPr/>
        <a:lstStyle/>
        <a:p>
          <a:endParaRPr lang="en-US"/>
        </a:p>
      </dgm:t>
    </dgm:pt>
    <dgm:pt modelId="{86787077-FFD1-45AE-9190-B7C080377840}">
      <dgm:prSet custT="1"/>
      <dgm:spPr/>
      <dgm:t>
        <a:bodyPr/>
        <a:lstStyle/>
        <a:p>
          <a:r>
            <a:rPr lang="en-US" sz="2500" dirty="0"/>
            <a:t>Appendix: Guidelines for Disseminating Research Resources Arising Out of NIH-Funded Research</a:t>
          </a:r>
        </a:p>
      </dgm:t>
    </dgm:pt>
    <dgm:pt modelId="{AB755556-B56B-4CC9-9DED-FD3C5C707856}" type="parTrans" cxnId="{1845F43B-BB51-4B45-9127-152706D52D45}">
      <dgm:prSet/>
      <dgm:spPr/>
      <dgm:t>
        <a:bodyPr/>
        <a:lstStyle/>
        <a:p>
          <a:endParaRPr lang="en-US"/>
        </a:p>
      </dgm:t>
    </dgm:pt>
    <dgm:pt modelId="{7CB44299-B2D1-42AE-A604-04FBE71D870B}" type="sibTrans" cxnId="{1845F43B-BB51-4B45-9127-152706D52D45}">
      <dgm:prSet/>
      <dgm:spPr/>
      <dgm:t>
        <a:bodyPr/>
        <a:lstStyle/>
        <a:p>
          <a:endParaRPr lang="en-US"/>
        </a:p>
      </dgm:t>
    </dgm:pt>
    <dgm:pt modelId="{36DA1466-641E-440A-AE55-C92763B788F9}" type="pres">
      <dgm:prSet presAssocID="{CEBC4289-CF5C-44BA-BCA1-17A5875A5D17}" presName="linear" presStyleCnt="0">
        <dgm:presLayoutVars>
          <dgm:animLvl val="lvl"/>
          <dgm:resizeHandles val="exact"/>
        </dgm:presLayoutVars>
      </dgm:prSet>
      <dgm:spPr/>
    </dgm:pt>
    <dgm:pt modelId="{4983F272-4A1A-489D-BCFA-3E0EA586A799}" type="pres">
      <dgm:prSet presAssocID="{6ABDD3D2-B29D-4F05-885F-1CCBC5C5DF2B}" presName="parentText" presStyleLbl="node1" presStyleIdx="0" presStyleCnt="1">
        <dgm:presLayoutVars>
          <dgm:chMax val="0"/>
          <dgm:bulletEnabled val="1"/>
        </dgm:presLayoutVars>
      </dgm:prSet>
      <dgm:spPr/>
    </dgm:pt>
    <dgm:pt modelId="{1C74DA09-79CF-4EED-B51D-FA5BD6D52C53}" type="pres">
      <dgm:prSet presAssocID="{6ABDD3D2-B29D-4F05-885F-1CCBC5C5DF2B}" presName="childText" presStyleLbl="revTx" presStyleIdx="0" presStyleCnt="1">
        <dgm:presLayoutVars>
          <dgm:bulletEnabled val="1"/>
        </dgm:presLayoutVars>
      </dgm:prSet>
      <dgm:spPr/>
    </dgm:pt>
  </dgm:ptLst>
  <dgm:cxnLst>
    <dgm:cxn modelId="{A149DB15-A934-4E56-B2B2-CC1373BD9D4A}" type="presOf" srcId="{6ABDD3D2-B29D-4F05-885F-1CCBC5C5DF2B}" destId="{4983F272-4A1A-489D-BCFA-3E0EA586A799}" srcOrd="0" destOrd="0" presId="urn:microsoft.com/office/officeart/2005/8/layout/vList2"/>
    <dgm:cxn modelId="{D9A1B720-B89F-435B-8413-B1CAED12A9D8}" srcId="{B787F8BB-6CF1-4F43-BA2E-9AB3C3FDC18C}" destId="{673875D3-AFE8-4B28-B083-64D23365831F}" srcOrd="2" destOrd="0" parTransId="{6AF4E9F0-D34F-4001-AE0E-846BB9BDBB3C}" sibTransId="{C12C55EE-FFD9-4B83-B873-E165DEC0560F}"/>
    <dgm:cxn modelId="{BECF8B25-779E-4B2A-BF92-1C9B98E44F5E}" type="presOf" srcId="{B787F8BB-6CF1-4F43-BA2E-9AB3C3FDC18C}" destId="{1C74DA09-79CF-4EED-B51D-FA5BD6D52C53}" srcOrd="0" destOrd="0" presId="urn:microsoft.com/office/officeart/2005/8/layout/vList2"/>
    <dgm:cxn modelId="{58C6CD30-ECD7-45A3-A718-F5B96D373384}" srcId="{CEBC4289-CF5C-44BA-BCA1-17A5875A5D17}" destId="{6ABDD3D2-B29D-4F05-885F-1CCBC5C5DF2B}" srcOrd="0" destOrd="0" parTransId="{F50665D9-88CD-4FF2-84E9-7C3D481F7AAA}" sibTransId="{9797A445-E990-4CEC-BB59-795738F69682}"/>
    <dgm:cxn modelId="{28EB3D37-CD9E-4129-B28B-D83B2E5CE5ED}" srcId="{B787F8BB-6CF1-4F43-BA2E-9AB3C3FDC18C}" destId="{21737DD9-7124-42D1-BE55-3273FD1ED354}" srcOrd="1" destOrd="0" parTransId="{8E8BD12B-D279-4DBC-BD77-4BC21201C95D}" sibTransId="{EF25CB24-515E-4DAF-BD25-74281FAA8153}"/>
    <dgm:cxn modelId="{1845F43B-BB51-4B45-9127-152706D52D45}" srcId="{1B631B11-2839-4C15-BEC9-9B4D8FB3FC2E}" destId="{86787077-FFD1-45AE-9190-B7C080377840}" srcOrd="0" destOrd="0" parTransId="{AB755556-B56B-4CC9-9DED-FD3C5C707856}" sibTransId="{7CB44299-B2D1-42AE-A604-04FBE71D870B}"/>
    <dgm:cxn modelId="{12E15C42-2A0B-4B59-B94E-43BF0B481B34}" type="presOf" srcId="{21737DD9-7124-42D1-BE55-3273FD1ED354}" destId="{1C74DA09-79CF-4EED-B51D-FA5BD6D52C53}" srcOrd="0" destOrd="2" presId="urn:microsoft.com/office/officeart/2005/8/layout/vList2"/>
    <dgm:cxn modelId="{1D462F45-543F-4163-B9E9-0312E243A7D6}" srcId="{6ABDD3D2-B29D-4F05-885F-1CCBC5C5DF2B}" destId="{B787F8BB-6CF1-4F43-BA2E-9AB3C3FDC18C}" srcOrd="0" destOrd="0" parTransId="{64FFFD05-CCF3-4A4B-B159-839F798EDD0E}" sibTransId="{036E3124-0049-48E2-9167-01DA3FE5622D}"/>
    <dgm:cxn modelId="{D3688B6D-D914-4554-A993-C2EB6045CBFD}" type="presOf" srcId="{CEBC4289-CF5C-44BA-BCA1-17A5875A5D17}" destId="{36DA1466-641E-440A-AE55-C92763B788F9}" srcOrd="0" destOrd="0" presId="urn:microsoft.com/office/officeart/2005/8/layout/vList2"/>
    <dgm:cxn modelId="{73BCDC80-3478-44EF-9D73-362C513EF0F7}" type="presOf" srcId="{DF229C67-3863-43B6-9831-DD1EAAB4632E}" destId="{1C74DA09-79CF-4EED-B51D-FA5BD6D52C53}" srcOrd="0" destOrd="1" presId="urn:microsoft.com/office/officeart/2005/8/layout/vList2"/>
    <dgm:cxn modelId="{5079A593-3E87-4AAF-A7A1-B42796BE2A8D}" type="presOf" srcId="{673875D3-AFE8-4B28-B083-64D23365831F}" destId="{1C74DA09-79CF-4EED-B51D-FA5BD6D52C53}" srcOrd="0" destOrd="3" presId="urn:microsoft.com/office/officeart/2005/8/layout/vList2"/>
    <dgm:cxn modelId="{DB670496-4159-482B-87FC-35B0CDECD2DD}" srcId="{6ABDD3D2-B29D-4F05-885F-1CCBC5C5DF2B}" destId="{1B631B11-2839-4C15-BEC9-9B4D8FB3FC2E}" srcOrd="1" destOrd="0" parTransId="{CC1654B9-C279-4F2C-91F0-34FCFF9EF380}" sibTransId="{ACA9D442-2C0A-400F-B3C9-1C4F094819AB}"/>
    <dgm:cxn modelId="{B28A619B-3FE9-4E10-9C7E-EE873BCFAECA}" type="presOf" srcId="{C0E1D756-02EE-4A88-AEC8-E7DB6BBB92F0}" destId="{1C74DA09-79CF-4EED-B51D-FA5BD6D52C53}" srcOrd="0" destOrd="4" presId="urn:microsoft.com/office/officeart/2005/8/layout/vList2"/>
    <dgm:cxn modelId="{8337CEAA-D8FE-4915-836C-D08AB41B4AE0}" srcId="{B787F8BB-6CF1-4F43-BA2E-9AB3C3FDC18C}" destId="{C0E1D756-02EE-4A88-AEC8-E7DB6BBB92F0}" srcOrd="3" destOrd="0" parTransId="{70B676F4-7A1E-4281-88EB-9D3CA06B1F71}" sibTransId="{074712F5-CEE5-4387-85A4-174BDC6E5A7C}"/>
    <dgm:cxn modelId="{5D5C1EB8-934C-479D-9BC5-1A3CBB61FAE1}" type="presOf" srcId="{1B631B11-2839-4C15-BEC9-9B4D8FB3FC2E}" destId="{1C74DA09-79CF-4EED-B51D-FA5BD6D52C53}" srcOrd="0" destOrd="5" presId="urn:microsoft.com/office/officeart/2005/8/layout/vList2"/>
    <dgm:cxn modelId="{2EF2D1CD-7D13-48CC-83B4-7D51064C6746}" type="presOf" srcId="{86787077-FFD1-45AE-9190-B7C080377840}" destId="{1C74DA09-79CF-4EED-B51D-FA5BD6D52C53}" srcOrd="0" destOrd="6" presId="urn:microsoft.com/office/officeart/2005/8/layout/vList2"/>
    <dgm:cxn modelId="{82E2E7DC-FA18-4E13-9E4D-BDC5978673A8}" srcId="{B787F8BB-6CF1-4F43-BA2E-9AB3C3FDC18C}" destId="{DF229C67-3863-43B6-9831-DD1EAAB4632E}" srcOrd="0" destOrd="0" parTransId="{A193925A-76B7-4DA4-B197-41ADAB81391C}" sibTransId="{52A4AFD0-935C-4475-B7B2-9BA2CC59EA0F}"/>
    <dgm:cxn modelId="{A6E62D1B-0C68-4963-ADC6-57530E5C1AE5}" type="presParOf" srcId="{36DA1466-641E-440A-AE55-C92763B788F9}" destId="{4983F272-4A1A-489D-BCFA-3E0EA586A799}" srcOrd="0" destOrd="0" presId="urn:microsoft.com/office/officeart/2005/8/layout/vList2"/>
    <dgm:cxn modelId="{BDDA5519-F652-4FC6-A42B-838AC4EEEACA}" type="presParOf" srcId="{36DA1466-641E-440A-AE55-C92763B788F9}" destId="{1C74DA09-79CF-4EED-B51D-FA5BD6D52C5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3F272-4A1A-489D-BCFA-3E0EA586A799}">
      <dsp:nvSpPr>
        <dsp:cNvPr id="0" name=""/>
        <dsp:cNvSpPr/>
      </dsp:nvSpPr>
      <dsp:spPr>
        <a:xfrm>
          <a:off x="0" y="180785"/>
          <a:ext cx="11506200" cy="121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“Sharing Biomedical Research Resources: Principles and Guidelines for Recipients of NIH Research Grants &amp; Contracts” (1999)</a:t>
          </a:r>
        </a:p>
      </dsp:txBody>
      <dsp:txXfrm>
        <a:off x="59399" y="240184"/>
        <a:ext cx="11387402" cy="1098002"/>
      </dsp:txXfrm>
    </dsp:sp>
    <dsp:sp modelId="{1C74DA09-79CF-4EED-B51D-FA5BD6D52C53}">
      <dsp:nvSpPr>
        <dsp:cNvPr id="0" name=""/>
        <dsp:cNvSpPr/>
      </dsp:nvSpPr>
      <dsp:spPr>
        <a:xfrm>
          <a:off x="0" y="1397585"/>
          <a:ext cx="11506200" cy="3161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322"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b="1" kern="1200" dirty="0"/>
            <a:t>Principles</a:t>
          </a:r>
        </a:p>
        <a:p>
          <a:pPr marL="457200" lvl="2" indent="-228600" algn="l" defTabSz="1111250">
            <a:lnSpc>
              <a:spcPct val="90000"/>
            </a:lnSpc>
            <a:spcBef>
              <a:spcPct val="0"/>
            </a:spcBef>
            <a:spcAft>
              <a:spcPct val="20000"/>
            </a:spcAft>
            <a:buChar char="•"/>
          </a:pPr>
          <a:r>
            <a:rPr lang="en-US" sz="2500" kern="1200" dirty="0"/>
            <a:t>Ensure Academic Freedom and Publication</a:t>
          </a:r>
        </a:p>
        <a:p>
          <a:pPr marL="457200" lvl="2" indent="-228600" algn="l" defTabSz="1111250">
            <a:lnSpc>
              <a:spcPct val="90000"/>
            </a:lnSpc>
            <a:spcBef>
              <a:spcPct val="0"/>
            </a:spcBef>
            <a:spcAft>
              <a:spcPct val="20000"/>
            </a:spcAft>
            <a:buChar char="•"/>
          </a:pPr>
          <a:r>
            <a:rPr lang="en-US" sz="2500" kern="1200" dirty="0"/>
            <a:t>Ensure Appropriate Implementation of the Bayh-Dole Act</a:t>
          </a:r>
        </a:p>
        <a:p>
          <a:pPr marL="457200" lvl="2" indent="-228600" algn="l" defTabSz="1111250">
            <a:lnSpc>
              <a:spcPct val="90000"/>
            </a:lnSpc>
            <a:spcBef>
              <a:spcPct val="0"/>
            </a:spcBef>
            <a:spcAft>
              <a:spcPct val="20000"/>
            </a:spcAft>
            <a:buChar char="•"/>
          </a:pPr>
          <a:r>
            <a:rPr lang="en-US" sz="2500" kern="1200" dirty="0"/>
            <a:t>Minimize Administrative Impediments to Academic Research</a:t>
          </a:r>
        </a:p>
        <a:p>
          <a:pPr marL="457200" lvl="2" indent="-228600" algn="l" defTabSz="1111250">
            <a:lnSpc>
              <a:spcPct val="90000"/>
            </a:lnSpc>
            <a:spcBef>
              <a:spcPct val="0"/>
            </a:spcBef>
            <a:spcAft>
              <a:spcPct val="20000"/>
            </a:spcAft>
            <a:buChar char="•"/>
          </a:pPr>
          <a:r>
            <a:rPr lang="en-US" sz="2500" kern="1200" dirty="0"/>
            <a:t>Ensure Dissemination of Research Resources Developed With NIH Funds</a:t>
          </a:r>
        </a:p>
        <a:p>
          <a:pPr marL="228600" lvl="1" indent="-228600" algn="l" defTabSz="1111250">
            <a:lnSpc>
              <a:spcPct val="90000"/>
            </a:lnSpc>
            <a:spcBef>
              <a:spcPct val="0"/>
            </a:spcBef>
            <a:spcAft>
              <a:spcPct val="20000"/>
            </a:spcAft>
            <a:buChar char="•"/>
          </a:pPr>
          <a:r>
            <a:rPr lang="en-US" sz="2500" b="1" kern="1200" dirty="0"/>
            <a:t>Guidelines</a:t>
          </a:r>
        </a:p>
        <a:p>
          <a:pPr marL="457200" lvl="2" indent="-228600" algn="l" defTabSz="1111250">
            <a:lnSpc>
              <a:spcPct val="90000"/>
            </a:lnSpc>
            <a:spcBef>
              <a:spcPct val="0"/>
            </a:spcBef>
            <a:spcAft>
              <a:spcPct val="20000"/>
            </a:spcAft>
            <a:buChar char="•"/>
          </a:pPr>
          <a:r>
            <a:rPr lang="en-US" sz="2500" kern="1200" dirty="0"/>
            <a:t>Appendix: Guidelines for Disseminating Research Resources Arising Out of NIH-Funded Research</a:t>
          </a:r>
        </a:p>
      </dsp:txBody>
      <dsp:txXfrm>
        <a:off x="0" y="1397585"/>
        <a:ext cx="11506200" cy="31619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defTabSz="923925">
              <a:defRPr sz="1200"/>
            </a:lvl1pPr>
          </a:lstStyle>
          <a:p>
            <a:endParaRPr lang="en-US"/>
          </a:p>
        </p:txBody>
      </p:sp>
      <p:sp>
        <p:nvSpPr>
          <p:cNvPr id="18435" name="Rectangle 3"/>
          <p:cNvSpPr>
            <a:spLocks noGrp="1" noChangeArrowheads="1"/>
          </p:cNvSpPr>
          <p:nvPr>
            <p:ph type="dt" sz="quarter" idx="1"/>
          </p:nvPr>
        </p:nvSpPr>
        <p:spPr bwMode="auto">
          <a:xfrm>
            <a:off x="3927475"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algn="r" defTabSz="923925">
              <a:defRPr sz="1200"/>
            </a:lvl1pPr>
          </a:lstStyle>
          <a:p>
            <a:endParaRPr lang="en-US"/>
          </a:p>
        </p:txBody>
      </p:sp>
      <p:sp>
        <p:nvSpPr>
          <p:cNvPr id="18436" name="Rectangle 4"/>
          <p:cNvSpPr>
            <a:spLocks noGrp="1" noChangeArrowheads="1"/>
          </p:cNvSpPr>
          <p:nvPr>
            <p:ph type="ftr" sz="quarter" idx="2"/>
          </p:nvPr>
        </p:nvSpPr>
        <p:spPr bwMode="auto">
          <a:xfrm>
            <a:off x="0"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defTabSz="923925">
              <a:defRPr sz="1200"/>
            </a:lvl1pPr>
          </a:lstStyle>
          <a:p>
            <a:endParaRPr lang="en-US"/>
          </a:p>
        </p:txBody>
      </p:sp>
      <p:sp>
        <p:nvSpPr>
          <p:cNvPr id="18437" name="Rectangle 5"/>
          <p:cNvSpPr>
            <a:spLocks noGrp="1" noChangeArrowheads="1"/>
          </p:cNvSpPr>
          <p:nvPr>
            <p:ph type="sldNum" sz="quarter" idx="3"/>
          </p:nvPr>
        </p:nvSpPr>
        <p:spPr bwMode="auto">
          <a:xfrm>
            <a:off x="3927475"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algn="r" defTabSz="923925">
              <a:defRPr sz="1200"/>
            </a:lvl1pPr>
          </a:lstStyle>
          <a:p>
            <a:fld id="{AD9DCF04-8AE1-CC49-80A1-1E9496B4418A}" type="slidenum">
              <a:rPr lang="en-US"/>
              <a:pPr/>
              <a:t>‹#›</a:t>
            </a:fld>
            <a:endParaRPr lang="en-US"/>
          </a:p>
        </p:txBody>
      </p:sp>
    </p:spTree>
    <p:extLst>
      <p:ext uri="{BB962C8B-B14F-4D97-AF65-F5344CB8AC3E}">
        <p14:creationId xmlns:p14="http://schemas.microsoft.com/office/powerpoint/2010/main" val="25698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defTabSz="923925">
              <a:defRPr sz="1200"/>
            </a:lvl1pPr>
          </a:lstStyle>
          <a:p>
            <a:endParaRPr lang="en-US"/>
          </a:p>
        </p:txBody>
      </p:sp>
      <p:sp>
        <p:nvSpPr>
          <p:cNvPr id="4099" name="Rectangle 3"/>
          <p:cNvSpPr>
            <a:spLocks noGrp="1" noChangeArrowheads="1"/>
          </p:cNvSpPr>
          <p:nvPr>
            <p:ph type="dt" idx="1"/>
          </p:nvPr>
        </p:nvSpPr>
        <p:spPr bwMode="auto">
          <a:xfrm>
            <a:off x="3927475"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algn="r" defTabSz="923925">
              <a:defRPr sz="1200"/>
            </a:lvl1pPr>
          </a:lstStyle>
          <a:p>
            <a:endParaRPr lang="en-US"/>
          </a:p>
        </p:txBody>
      </p:sp>
      <p:sp>
        <p:nvSpPr>
          <p:cNvPr id="4100" name="Rectangle 4"/>
          <p:cNvSpPr>
            <a:spLocks noGrp="1" noRot="1" noChangeAspect="1" noChangeArrowheads="1" noTextEdit="1"/>
          </p:cNvSpPr>
          <p:nvPr>
            <p:ph type="sldImg" idx="2"/>
          </p:nvPr>
        </p:nvSpPr>
        <p:spPr bwMode="auto">
          <a:xfrm>
            <a:off x="388938" y="692150"/>
            <a:ext cx="6157912"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693738" y="4386263"/>
            <a:ext cx="5546725" cy="415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defTabSz="923925">
              <a:defRPr sz="1200"/>
            </a:lvl1pPr>
          </a:lstStyle>
          <a:p>
            <a:endParaRPr lang="en-US"/>
          </a:p>
        </p:txBody>
      </p:sp>
      <p:sp>
        <p:nvSpPr>
          <p:cNvPr id="4103" name="Rectangle 7"/>
          <p:cNvSpPr>
            <a:spLocks noGrp="1" noChangeArrowheads="1"/>
          </p:cNvSpPr>
          <p:nvPr>
            <p:ph type="sldNum" sz="quarter" idx="5"/>
          </p:nvPr>
        </p:nvSpPr>
        <p:spPr bwMode="auto">
          <a:xfrm>
            <a:off x="3927475"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algn="r" defTabSz="923925">
              <a:defRPr sz="1200"/>
            </a:lvl1pPr>
          </a:lstStyle>
          <a:p>
            <a:fld id="{EBD98385-F1D5-B84A-ABBF-D8781C4363E8}" type="slidenum">
              <a:rPr lang="en-US"/>
              <a:pPr/>
              <a:t>‹#›</a:t>
            </a:fld>
            <a:endParaRPr lang="en-US"/>
          </a:p>
        </p:txBody>
      </p:sp>
    </p:spTree>
    <p:extLst>
      <p:ext uri="{BB962C8B-B14F-4D97-AF65-F5344CB8AC3E}">
        <p14:creationId xmlns:p14="http://schemas.microsoft.com/office/powerpoint/2010/main" val="1385100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11</a:t>
            </a:fld>
            <a:endParaRPr lang="en-US" dirty="0"/>
          </a:p>
        </p:txBody>
      </p:sp>
    </p:spTree>
    <p:extLst>
      <p:ext uri="{BB962C8B-B14F-4D97-AF65-F5344CB8AC3E}">
        <p14:creationId xmlns:p14="http://schemas.microsoft.com/office/powerpoint/2010/main" val="1889324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7D033-B494-4E87-980B-844121B6F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351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98385-F1D5-B84A-ABBF-D8781C4363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324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Have annotated instructions for incl data subject to both policies in the plan </a:t>
            </a:r>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a:pPr/>
              <a:t>16</a:t>
            </a:fld>
            <a:endParaRPr lang="en-US" dirty="0"/>
          </a:p>
        </p:txBody>
      </p:sp>
    </p:spTree>
    <p:extLst>
      <p:ext uri="{BB962C8B-B14F-4D97-AF65-F5344CB8AC3E}">
        <p14:creationId xmlns:p14="http://schemas.microsoft.com/office/powerpoint/2010/main" val="4189577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F0642-9062-4FFF-8747-8A114E7369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41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F0642-9062-4FFF-8747-8A114E7369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p:txBody>
      </p:sp>
    </p:spTree>
    <p:extLst>
      <p:ext uri="{BB962C8B-B14F-4D97-AF65-F5344CB8AC3E}">
        <p14:creationId xmlns:p14="http://schemas.microsoft.com/office/powerpoint/2010/main" val="3867336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23925"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398733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9BE89-7306-4AB1-9C4C-3CC2811667E9}"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Arial" charset="0"/>
            </a:endParaRPr>
          </a:p>
        </p:txBody>
      </p:sp>
    </p:spTree>
    <p:extLst>
      <p:ext uri="{BB962C8B-B14F-4D97-AF65-F5344CB8AC3E}">
        <p14:creationId xmlns:p14="http://schemas.microsoft.com/office/powerpoint/2010/main" val="2850883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23925"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081833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7" marR="0" lvl="0" indent="0" algn="ctr"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kumimoji="0" lang="en-US" sz="1200" b="1" i="0" u="sng" strike="noStrike" kern="1200" cap="none" spc="0" normalizeH="0" baseline="0" noProof="0" dirty="0">
                <a:ln>
                  <a:noFill/>
                </a:ln>
                <a:solidFill>
                  <a:prstClr val="black"/>
                </a:solidFill>
                <a:effectLst/>
                <a:uLnTx/>
                <a:uFillTx/>
                <a:latin typeface="Gill Sans MT" panose="020B0502020104020203"/>
                <a:cs typeface="Arial" charset="0"/>
              </a:rPr>
              <a:t>2013 OSTP Public Access Memo</a:t>
            </a:r>
          </a:p>
          <a:p>
            <a:pPr marL="346075" marR="0" lvl="0" indent="-230188"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rPr>
              <a:t>Applies to all Federal departments and </a:t>
            </a:r>
            <a:r>
              <a:rPr kumimoji="0" lang="en-US" sz="1200" b="1" i="0" u="none" strike="noStrike" kern="1200" cap="none" spc="0" normalizeH="0" baseline="0" noProof="0" dirty="0">
                <a:ln>
                  <a:noFill/>
                </a:ln>
                <a:solidFill>
                  <a:prstClr val="black"/>
                </a:solidFill>
                <a:effectLst/>
                <a:uLnTx/>
                <a:uFillTx/>
                <a:latin typeface="Gill Sans MT" panose="020B0502020104020203"/>
                <a:cs typeface="Arial" charset="0"/>
              </a:rPr>
              <a:t>agencies with &gt;$100 million in R&amp;D </a:t>
            </a:r>
            <a:r>
              <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rPr>
              <a:t>expenditures</a:t>
            </a:r>
          </a:p>
          <a:p>
            <a:pPr marL="346075" marR="0" lvl="0" indent="-230188"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rPr>
              <a:t>Develop and implement public access plans and policies for publications and data</a:t>
            </a:r>
          </a:p>
          <a:p>
            <a:pPr marL="346075" marR="0" lvl="0" indent="-230188"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rPr>
              <a:t>Up to </a:t>
            </a:r>
            <a:r>
              <a:rPr kumimoji="0" lang="en-US" sz="1200" b="1" i="0" u="none" strike="noStrike" kern="1200" cap="none" spc="0" normalizeH="0" baseline="0" noProof="0" dirty="0">
                <a:ln>
                  <a:noFill/>
                </a:ln>
                <a:solidFill>
                  <a:prstClr val="black"/>
                </a:solidFill>
                <a:effectLst/>
                <a:uLnTx/>
                <a:uFillTx/>
                <a:latin typeface="Gill Sans MT" panose="020B0502020104020203"/>
                <a:cs typeface="Arial" charset="0"/>
              </a:rPr>
              <a:t>12-month embargo </a:t>
            </a:r>
            <a:r>
              <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rPr>
              <a:t>before publications to become publicly accessible</a:t>
            </a:r>
          </a:p>
          <a:p>
            <a:pPr marL="346075" marR="0" lvl="0" indent="-230188"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rPr>
              <a:t>Maximize access, by the general public and without charge, to digitally formatted </a:t>
            </a:r>
            <a:r>
              <a:rPr kumimoji="0" lang="en-US" sz="1200" b="1" i="0" u="none" strike="noStrike" kern="1200" cap="none" spc="0" normalizeH="0" baseline="0" noProof="0" dirty="0">
                <a:ln>
                  <a:noFill/>
                </a:ln>
                <a:solidFill>
                  <a:prstClr val="black"/>
                </a:solidFill>
                <a:effectLst/>
                <a:uLnTx/>
                <a:uFillTx/>
                <a:latin typeface="Gill Sans MT" panose="020B0502020104020203"/>
                <a:cs typeface="Arial" charset="0"/>
              </a:rPr>
              <a:t>scientific data</a:t>
            </a:r>
            <a:r>
              <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rPr>
              <a:t> created with Federal funds.</a:t>
            </a:r>
          </a:p>
          <a:p>
            <a:pPr marL="346075" marR="0" lvl="0" indent="-230188"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Gill Sans MT" panose="020B0502020104020203"/>
                <a:cs typeface="Arial" charset="0"/>
              </a:rPr>
              <a:t>Data management plans</a:t>
            </a:r>
            <a:r>
              <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rPr>
              <a:t> for intramural &amp; extramural research.</a:t>
            </a:r>
          </a:p>
          <a:p>
            <a:pPr marL="346075" marR="0" lvl="0" indent="-230188"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endParaRPr>
          </a:p>
          <a:p>
            <a:pPr marL="115887" marR="0" lvl="0" indent="0" algn="ctr" defTabSz="914400" rtl="0" eaLnBrk="1" fontAlgn="auto" latinLnBrk="0" hangingPunct="1">
              <a:lnSpc>
                <a:spcPct val="80000"/>
              </a:lnSpc>
              <a:spcBef>
                <a:spcPts val="0"/>
              </a:spcBef>
              <a:spcAft>
                <a:spcPts val="1800"/>
              </a:spcAft>
              <a:buClrTx/>
              <a:buSzTx/>
              <a:buFont typeface="Arial" panose="020B0604020202020204" pitchFamily="34" charset="0"/>
              <a:buNone/>
              <a:tabLst/>
              <a:defRPr/>
            </a:pPr>
            <a:r>
              <a:rPr kumimoji="0" lang="en-US" sz="1200" b="1" i="0" u="sng" strike="noStrike" kern="1200" cap="none" spc="0" normalizeH="0" baseline="0" noProof="0" dirty="0">
                <a:ln>
                  <a:noFill/>
                </a:ln>
                <a:solidFill>
                  <a:prstClr val="black"/>
                </a:solidFill>
                <a:effectLst/>
                <a:uLnTx/>
                <a:uFillTx/>
                <a:latin typeface="Gill Sans MT" panose="020B0502020104020203"/>
                <a:cs typeface="Arial" charset="0"/>
              </a:rPr>
              <a:t>2022 OSTP Equitable Access Memo</a:t>
            </a:r>
          </a:p>
          <a:p>
            <a:pPr marL="346075" marR="0" lvl="0" indent="-230188" algn="l" defTabSz="914400" rtl="0" eaLnBrk="1" fontAlgn="auto" latinLnBrk="0" hangingPunct="1">
              <a:lnSpc>
                <a:spcPct val="80000"/>
              </a:lnSpc>
              <a:spcBef>
                <a:spcPts val="0"/>
              </a:spcBef>
              <a:spcAft>
                <a:spcPts val="1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rPr>
              <a:t>Applies to </a:t>
            </a:r>
            <a:r>
              <a:rPr kumimoji="0" lang="en-US" sz="1200" b="1" i="0" u="none" strike="noStrike" kern="1200" cap="none" spc="0" normalizeH="0" baseline="0" noProof="0" dirty="0">
                <a:ln>
                  <a:noFill/>
                </a:ln>
                <a:solidFill>
                  <a:prstClr val="black"/>
                </a:solidFill>
                <a:effectLst/>
                <a:uLnTx/>
                <a:uFillTx/>
                <a:latin typeface="Gill Sans MT" panose="020B0502020104020203"/>
                <a:cs typeface="Arial" charset="0"/>
              </a:rPr>
              <a:t>all Federal R&amp;D-funding agencies </a:t>
            </a:r>
          </a:p>
          <a:p>
            <a:pPr marL="346075" marR="0" lvl="0" indent="-230188" algn="l" defTabSz="914400" rtl="0" eaLnBrk="1" fontAlgn="auto" latinLnBrk="0" hangingPunct="1">
              <a:lnSpc>
                <a:spcPct val="80000"/>
              </a:lnSpc>
              <a:spcBef>
                <a:spcPts val="0"/>
              </a:spcBef>
              <a:spcAft>
                <a:spcPts val="1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rPr>
              <a:t>Develop new, or update existing, public access plans</a:t>
            </a:r>
          </a:p>
          <a:p>
            <a:pPr marL="346075" marR="0" lvl="0" indent="-230188" algn="l" defTabSz="914400" rtl="0" eaLnBrk="1" fontAlgn="auto" latinLnBrk="0" hangingPunct="1">
              <a:lnSpc>
                <a:spcPct val="80000"/>
              </a:lnSpc>
              <a:spcBef>
                <a:spcPts val="0"/>
              </a:spcBef>
              <a:spcAft>
                <a:spcPts val="18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Gill Sans MT" panose="020B0502020104020203"/>
                <a:cs typeface="Arial" charset="0"/>
              </a:rPr>
              <a:t>Publications</a:t>
            </a:r>
            <a:r>
              <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rPr>
              <a:t> resulting from federally funded research are </a:t>
            </a:r>
            <a:r>
              <a:rPr kumimoji="0" lang="en-US" sz="1200" b="1" i="0" u="none" strike="noStrike" kern="1200" cap="none" spc="0" normalizeH="0" baseline="0" noProof="0" dirty="0">
                <a:ln>
                  <a:noFill/>
                </a:ln>
                <a:solidFill>
                  <a:prstClr val="black"/>
                </a:solidFill>
                <a:effectLst/>
                <a:uLnTx/>
                <a:uFillTx/>
                <a:latin typeface="Gill Sans MT" panose="020B0502020104020203"/>
                <a:cs typeface="Arial" charset="0"/>
              </a:rPr>
              <a:t>made freely available </a:t>
            </a:r>
            <a:r>
              <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rPr>
              <a:t>and publicly accessible in repositories </a:t>
            </a:r>
            <a:r>
              <a:rPr kumimoji="0" lang="en-US" sz="1200" b="1" i="0" u="none" strike="noStrike" kern="1200" cap="none" spc="0" normalizeH="0" baseline="0" noProof="0" dirty="0">
                <a:ln>
                  <a:noFill/>
                </a:ln>
                <a:solidFill>
                  <a:prstClr val="black"/>
                </a:solidFill>
                <a:effectLst/>
                <a:uLnTx/>
                <a:uFillTx/>
                <a:latin typeface="Gill Sans MT" panose="020B0502020104020203"/>
                <a:cs typeface="Arial" charset="0"/>
              </a:rPr>
              <a:t>without embargo</a:t>
            </a:r>
            <a:r>
              <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rPr>
              <a:t>.</a:t>
            </a:r>
          </a:p>
          <a:p>
            <a:pPr marL="346075" marR="0" lvl="0" indent="-230188" algn="l" defTabSz="914400" rtl="0" eaLnBrk="1" fontAlgn="auto" latinLnBrk="0" hangingPunct="1">
              <a:lnSpc>
                <a:spcPct val="80000"/>
              </a:lnSpc>
              <a:spcBef>
                <a:spcPts val="0"/>
              </a:spcBef>
              <a:spcAft>
                <a:spcPts val="18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Gill Sans MT" panose="020B0502020104020203"/>
                <a:cs typeface="Arial" charset="0"/>
              </a:rPr>
              <a:t>Scientific data </a:t>
            </a:r>
            <a:r>
              <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rPr>
              <a:t>underlying publications should be </a:t>
            </a:r>
            <a:r>
              <a:rPr kumimoji="0" lang="en-US" sz="1200" b="1" i="0" u="none" strike="noStrike" kern="1200" cap="none" spc="0" normalizeH="0" baseline="0" noProof="0" dirty="0">
                <a:ln>
                  <a:noFill/>
                </a:ln>
                <a:solidFill>
                  <a:prstClr val="black"/>
                </a:solidFill>
                <a:effectLst/>
                <a:uLnTx/>
                <a:uFillTx/>
                <a:latin typeface="Gill Sans MT" panose="020B0502020104020203"/>
                <a:cs typeface="Arial" charset="0"/>
              </a:rPr>
              <a:t>made accessible at time of publication</a:t>
            </a:r>
          </a:p>
          <a:p>
            <a:pPr marL="346075" marR="0" lvl="0" indent="-230188" algn="l" defTabSz="914400" rtl="0" eaLnBrk="1" fontAlgn="auto" latinLnBrk="0" hangingPunct="1">
              <a:lnSpc>
                <a:spcPct val="80000"/>
              </a:lnSpc>
              <a:spcBef>
                <a:spcPts val="0"/>
              </a:spcBef>
              <a:spcAft>
                <a:spcPts val="1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rPr>
              <a:t>Develop </a:t>
            </a:r>
            <a:r>
              <a:rPr kumimoji="0" lang="en-US" sz="1200" b="1" i="0" u="none" strike="noStrike" kern="1200" cap="none" spc="0" normalizeH="0" baseline="0" noProof="0" dirty="0">
                <a:ln>
                  <a:noFill/>
                </a:ln>
                <a:solidFill>
                  <a:prstClr val="black"/>
                </a:solidFill>
                <a:effectLst/>
                <a:uLnTx/>
                <a:uFillTx/>
                <a:latin typeface="Gill Sans MT" panose="020B0502020104020203"/>
                <a:cs typeface="Arial" charset="0"/>
              </a:rPr>
              <a:t>approaches for sharing scientific data not underlying publications</a:t>
            </a:r>
          </a:p>
          <a:p>
            <a:pPr marL="346075" marR="0" lvl="0" indent="-230188" algn="l" defTabSz="914400" rtl="0" eaLnBrk="1" fontAlgn="auto" latinLnBrk="0" hangingPunct="1">
              <a:lnSpc>
                <a:spcPct val="80000"/>
              </a:lnSpc>
              <a:spcBef>
                <a:spcPts val="0"/>
              </a:spcBef>
              <a:spcAft>
                <a:spcPts val="1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rPr>
              <a:t>Outline policies to establish researcher responsibilities on data management and sharing</a:t>
            </a:r>
          </a:p>
          <a:p>
            <a:pPr marL="346075" marR="0" lvl="0" indent="-230188"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a:cs typeface="Arial" charset="0"/>
            </a:endParaRPr>
          </a:p>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25</a:t>
            </a:fld>
            <a:endParaRPr lang="en-US"/>
          </a:p>
        </p:txBody>
      </p:sp>
    </p:spTree>
    <p:extLst>
      <p:ext uri="{BB962C8B-B14F-4D97-AF65-F5344CB8AC3E}">
        <p14:creationId xmlns:p14="http://schemas.microsoft.com/office/powerpoint/2010/main" val="15101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A74-2E18-4E9C-AB77-1D7F6C43FBFF}"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Arial" charset="0"/>
            </a:endParaRPr>
          </a:p>
        </p:txBody>
      </p:sp>
    </p:spTree>
    <p:extLst>
      <p:ext uri="{BB962C8B-B14F-4D97-AF65-F5344CB8AC3E}">
        <p14:creationId xmlns:p14="http://schemas.microsoft.com/office/powerpoint/2010/main" val="135749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A585629E-846D-43D2-99D5-7F47A1261E8B}"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23925"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596469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99A86-2501-41D3-8639-406C9D1187E9}"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Arial" charset="0"/>
            </a:endParaRPr>
          </a:p>
        </p:txBody>
      </p:sp>
    </p:spTree>
    <p:extLst>
      <p:ext uri="{BB962C8B-B14F-4D97-AF65-F5344CB8AC3E}">
        <p14:creationId xmlns:p14="http://schemas.microsoft.com/office/powerpoint/2010/main" val="2741384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99A86-2501-41D3-8639-406C9D1187E9}"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Arial" charset="0"/>
            </a:endParaRPr>
          </a:p>
        </p:txBody>
      </p:sp>
    </p:spTree>
    <p:extLst>
      <p:ext uri="{BB962C8B-B14F-4D97-AF65-F5344CB8AC3E}">
        <p14:creationId xmlns:p14="http://schemas.microsoft.com/office/powerpoint/2010/main" val="3583748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73EB8-781D-4686-9A0A-563C0C525A01}"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Arial" charset="0"/>
            </a:endParaRPr>
          </a:p>
        </p:txBody>
      </p:sp>
    </p:spTree>
    <p:extLst>
      <p:ext uri="{BB962C8B-B14F-4D97-AF65-F5344CB8AC3E}">
        <p14:creationId xmlns:p14="http://schemas.microsoft.com/office/powerpoint/2010/main" val="2386969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Staff are here to answer questions and our booth is stocked with helpful resources</a:t>
            </a:r>
            <a:endParaRPr lang="en-US" dirty="0"/>
          </a:p>
        </p:txBody>
      </p:sp>
      <p:sp>
        <p:nvSpPr>
          <p:cNvPr id="4" name="Slide Number Placeholder 3"/>
          <p:cNvSpPr>
            <a:spLocks noGrp="1"/>
          </p:cNvSpPr>
          <p:nvPr>
            <p:ph type="sldNum" sz="quarter" idx="5"/>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23925"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637088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BBE29-3E9A-4EE4-BC4E-38604BF52DA2}"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Arial" charset="0"/>
            </a:endParaRPr>
          </a:p>
        </p:txBody>
      </p:sp>
    </p:spTree>
    <p:extLst>
      <p:ext uri="{BB962C8B-B14F-4D97-AF65-F5344CB8AC3E}">
        <p14:creationId xmlns:p14="http://schemas.microsoft.com/office/powerpoint/2010/main" val="96659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relates to the proposed research questions and can include findings underlying unpublished null results</a:t>
            </a:r>
          </a:p>
          <a:p>
            <a:endParaRPr lang="en-US" dirty="0"/>
          </a:p>
        </p:txBody>
      </p:sp>
      <p:sp>
        <p:nvSpPr>
          <p:cNvPr id="4" name="Slide Number Placeholder 3"/>
          <p:cNvSpPr>
            <a:spLocks noGrp="1"/>
          </p:cNvSpPr>
          <p:nvPr>
            <p:ph type="sldNum" sz="quarter" idx="5"/>
          </p:nvPr>
        </p:nvSpPr>
        <p:spPr/>
        <p:txBody>
          <a:bodyPr/>
          <a:lstStyle/>
          <a:p>
            <a:fld id="{66D99A86-2501-41D3-8639-406C9D1187E9}" type="slidenum">
              <a:rPr lang="en-US" smtClean="0"/>
              <a:t>5</a:t>
            </a:fld>
            <a:endParaRPr lang="en-US" dirty="0"/>
          </a:p>
        </p:txBody>
      </p:sp>
    </p:spTree>
    <p:extLst>
      <p:ext uri="{BB962C8B-B14F-4D97-AF65-F5344CB8AC3E}">
        <p14:creationId xmlns:p14="http://schemas.microsoft.com/office/powerpoint/2010/main" val="1026666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6</a:t>
            </a:fld>
            <a:endParaRPr lang="en-US" dirty="0"/>
          </a:p>
        </p:txBody>
      </p:sp>
    </p:spTree>
    <p:extLst>
      <p:ext uri="{BB962C8B-B14F-4D97-AF65-F5344CB8AC3E}">
        <p14:creationId xmlns:p14="http://schemas.microsoft.com/office/powerpoint/2010/main" val="155164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8</a:t>
            </a:fld>
            <a:endParaRPr lang="en-US" dirty="0"/>
          </a:p>
        </p:txBody>
      </p:sp>
    </p:spTree>
    <p:extLst>
      <p:ext uri="{BB962C8B-B14F-4D97-AF65-F5344CB8AC3E}">
        <p14:creationId xmlns:p14="http://schemas.microsoft.com/office/powerpoint/2010/main" val="235107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Data Submission Header</a:t>
            </a:r>
          </a:p>
          <a:p>
            <a:r>
              <a:rPr lang="en-US" dirty="0"/>
              <a:t>Chart with</a:t>
            </a:r>
            <a:r>
              <a:rPr lang="en-US" baseline="0" dirty="0"/>
              <a:t> arrows outlines the following</a:t>
            </a:r>
          </a:p>
          <a:p>
            <a:r>
              <a:rPr lang="en-US" baseline="0" dirty="0"/>
              <a:t>Data Submission with arrow to: </a:t>
            </a:r>
          </a:p>
          <a:p>
            <a:pPr>
              <a:buFont typeface="Wingdings" panose="05000000000000000000" pitchFamily="2" charset="2"/>
              <a:buChar char="ü"/>
            </a:pPr>
            <a:r>
              <a:rPr lang="en-US" sz="1200" b="1" dirty="0"/>
              <a:t>Institutional Certification provided </a:t>
            </a:r>
          </a:p>
          <a:p>
            <a:pPr>
              <a:buFont typeface="Wingdings" panose="05000000000000000000" pitchFamily="2" charset="2"/>
              <a:buChar char="ü"/>
            </a:pPr>
            <a:r>
              <a:rPr lang="en-US" sz="1200" b="1" dirty="0"/>
              <a:t>Any applicable data use limitations indicated</a:t>
            </a:r>
          </a:p>
          <a:p>
            <a:pPr>
              <a:buFont typeface="Wingdings" panose="05000000000000000000" pitchFamily="2" charset="2"/>
              <a:buNone/>
            </a:pPr>
            <a:r>
              <a:rPr lang="en-US" sz="1200" b="1" dirty="0"/>
              <a:t>Next</a:t>
            </a:r>
            <a:r>
              <a:rPr lang="en-US" sz="1200" b="1" baseline="0" dirty="0"/>
              <a:t> arrow points to:</a:t>
            </a:r>
            <a:endParaRPr lang="en-US" sz="1200" b="1" dirty="0"/>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sz="1200" b="1" i="0" u="none" strike="noStrike" kern="1200" cap="none" spc="0" normalizeH="0" baseline="0" noProof="0" dirty="0">
                <a:ln>
                  <a:noFill/>
                </a:ln>
                <a:solidFill>
                  <a:srgbClr val="000000"/>
                </a:solidFill>
                <a:effectLst/>
                <a:uLnTx/>
                <a:uFillTx/>
                <a:latin typeface="Arial"/>
                <a:ea typeface="ＭＳ Ｐゴシック"/>
                <a:cs typeface="Arial"/>
              </a:rPr>
              <a:t>Submitted to NIH-Designated Data </a:t>
            </a:r>
            <a:br>
              <a:rPr lang="en-US" sz="1200" b="1" i="0" u="none" strike="noStrike" kern="1200" cap="none" spc="0" normalizeH="0" baseline="0" noProof="0" dirty="0">
                <a:ln>
                  <a:noFill/>
                </a:ln>
                <a:effectLst/>
                <a:uLnTx/>
                <a:uFillTx/>
                <a:latin typeface="Arial" charset="0"/>
                <a:ea typeface="ＭＳ Ｐゴシック" charset="0"/>
                <a:cs typeface="Arial" charset="0"/>
              </a:rPr>
            </a:br>
            <a:r>
              <a:rPr kumimoji="0" lang="en-US" sz="1200" b="1" i="0" u="none" strike="noStrike" kern="1200" cap="none" spc="0" normalizeH="0" baseline="0" noProof="0" dirty="0">
                <a:ln>
                  <a:noFill/>
                </a:ln>
                <a:solidFill>
                  <a:srgbClr val="000000"/>
                </a:solidFill>
                <a:effectLst/>
                <a:uLnTx/>
                <a:uFillTx/>
                <a:latin typeface="Arial"/>
                <a:ea typeface="ＭＳ Ｐゴシック"/>
                <a:cs typeface="Arial"/>
              </a:rPr>
              <a:t>Repository</a:t>
            </a:r>
            <a:r>
              <a:rPr lang="en-US" sz="1200" b="1" dirty="0">
                <a:solidFill>
                  <a:srgbClr val="000000"/>
                </a:solidFill>
                <a:latin typeface="Arial"/>
                <a:ea typeface="ＭＳ Ｐゴシック"/>
                <a:cs typeface="Arial"/>
              </a:rPr>
              <a:t> </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lang="en-US" sz="1200" b="1" i="0" u="none" strike="noStrike" kern="1200" cap="none" spc="0" normalizeH="0" baseline="0" noProof="0" dirty="0">
                <a:ln>
                  <a:noFill/>
                </a:ln>
                <a:solidFill>
                  <a:srgbClr val="000000"/>
                </a:solidFill>
                <a:effectLst/>
                <a:uLnTx/>
                <a:uFillTx/>
                <a:latin typeface="Arial"/>
                <a:ea typeface="ＭＳ Ｐゴシック"/>
                <a:cs typeface="Arial"/>
              </a:rPr>
              <a:t>Two Choices Provided:</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i="0" u="none" strike="noStrike" kern="1200" cap="none" spc="0" normalizeH="0" baseline="0" noProof="0" dirty="0">
                <a:ln>
                  <a:noFill/>
                </a:ln>
                <a:solidFill>
                  <a:srgbClr val="000000"/>
                </a:solidFill>
                <a:effectLst/>
                <a:uLnTx/>
                <a:uFillTx/>
                <a:latin typeface="Arial"/>
                <a:ea typeface="ＭＳ Ｐゴシック"/>
                <a:cs typeface="Arial"/>
              </a:rPr>
              <a:t>-</a:t>
            </a: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Unrestricted Access Data: e.g. SRA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Study Protocol</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Descriptive Information</a:t>
            </a:r>
          </a:p>
          <a:p>
            <a:pPr marL="285750" indent="-285750">
              <a:spcBef>
                <a:spcPct val="0"/>
              </a:spcBef>
              <a:spcAft>
                <a:spcPct val="0"/>
              </a:spcAft>
              <a:buFont typeface="Arial" panose="020B0604020202020204" pitchFamily="34" charset="0"/>
              <a:buChar char="•"/>
              <a:defRPr/>
            </a:pPr>
            <a:r>
              <a:rPr lang="en-US" sz="1200" dirty="0">
                <a:solidFill>
                  <a:srgbClr val="000000"/>
                </a:solidFill>
                <a:latin typeface="Arial"/>
                <a:ea typeface="ＭＳ Ｐゴシック"/>
                <a:cs typeface="Arial"/>
              </a:rPr>
              <a:t>GSR Results* </a:t>
            </a:r>
            <a:endParaRPr lang="en-US" sz="1200" dirty="0">
              <a:solidFill>
                <a:srgbClr val="000000"/>
              </a:solidFill>
              <a:latin typeface="Arial" charset="0"/>
              <a:ea typeface="ＭＳ Ｐゴシック" charset="0"/>
              <a:cs typeface="Arial" charset="0"/>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lang="en-US" sz="1200" b="1" i="0" u="none" strike="noStrike" kern="1200" cap="none" spc="0" normalizeH="0" baseline="0" noProof="0" dirty="0">
                <a:ln>
                  <a:noFill/>
                </a:ln>
                <a:solidFill>
                  <a:srgbClr val="000000"/>
                </a:solidFill>
                <a:effectLst/>
                <a:uLnTx/>
                <a:uFillTx/>
                <a:latin typeface="Arial"/>
                <a:ea typeface="ＭＳ Ｐゴシック"/>
                <a:cs typeface="Arial"/>
              </a:rPr>
              <a:t>*Unless designated “sensitive”</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lang="en-US" sz="1200" b="1" i="0" u="none" strike="noStrike" kern="1200" cap="none" spc="0" normalizeH="0" baseline="0" noProof="0" dirty="0">
                <a:ln>
                  <a:noFill/>
                </a:ln>
                <a:solidFill>
                  <a:srgbClr val="000000"/>
                </a:solidFill>
                <a:effectLst/>
                <a:uLnTx/>
                <a:uFillTx/>
                <a:latin typeface="Arial"/>
                <a:ea typeface="ＭＳ Ｐゴシック"/>
                <a:cs typeface="Arial"/>
              </a:rPr>
              <a:t>Or </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lang="en-US" sz="1200" b="1" i="0" u="none" strike="noStrike" kern="1200" cap="none" spc="0" normalizeH="0" baseline="0" noProof="0" dirty="0">
                <a:ln>
                  <a:noFill/>
                </a:ln>
                <a:solidFill>
                  <a:srgbClr val="000000"/>
                </a:solidFill>
                <a:effectLst/>
                <a:uLnTx/>
                <a:uFillTx/>
                <a:latin typeface="Arial"/>
                <a:ea typeface="ＭＳ Ｐゴシック"/>
                <a:cs typeface="Arial"/>
              </a:rPr>
              <a:t>Controlled-Access Data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Coded Genotypes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Arial"/>
              </a:rPr>
              <a:t>Phenotypes</a:t>
            </a:r>
            <a:endParaRPr lang="en-US" sz="1200" b="0" i="0" u="none" strike="noStrike" kern="1200" cap="none" spc="0" normalizeH="0" baseline="0" noProof="0" dirty="0">
              <a:ln>
                <a:noFill/>
              </a:ln>
              <a:solidFill>
                <a:srgbClr val="000000"/>
              </a:solidFill>
              <a:effectLst/>
              <a:uLnTx/>
              <a:uFillTx/>
              <a:latin typeface="Arial"/>
              <a:ea typeface="ＭＳ Ｐゴシック"/>
              <a:cs typeface="Arial"/>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lang="en-US" sz="1200" b="1" i="0" u="none" strike="noStrike" kern="1200" cap="none" spc="0" normalizeH="0" baseline="0" noProof="0" dirty="0">
                <a:ln>
                  <a:noFill/>
                </a:ln>
                <a:solidFill>
                  <a:srgbClr val="000000"/>
                </a:solidFill>
                <a:effectLst/>
                <a:uLnTx/>
                <a:uFillTx/>
                <a:latin typeface="Arial"/>
                <a:ea typeface="ＭＳ Ｐゴシック"/>
                <a:cs typeface="Arial"/>
              </a:rPr>
              <a:t>E.g. </a:t>
            </a:r>
            <a:r>
              <a:rPr lang="en-US" sz="1200" b="1" i="0" u="none" strike="noStrike" kern="1200" cap="none" spc="0" normalizeH="0" baseline="0" noProof="0" dirty="0" err="1">
                <a:ln>
                  <a:noFill/>
                </a:ln>
                <a:solidFill>
                  <a:srgbClr val="000000"/>
                </a:solidFill>
                <a:effectLst/>
                <a:uLnTx/>
                <a:uFillTx/>
                <a:latin typeface="Arial"/>
                <a:ea typeface="ＭＳ Ｐゴシック"/>
                <a:cs typeface="Arial"/>
              </a:rPr>
              <a:t>dbGaP</a:t>
            </a:r>
            <a:endParaRPr lang="en-US" sz="1200" b="1" i="0" u="none" strike="noStrike" kern="1200" cap="none" spc="0" normalizeH="0" baseline="0" noProof="0" dirty="0">
              <a:ln>
                <a:noFill/>
              </a:ln>
              <a:solidFill>
                <a:srgbClr val="000000"/>
              </a:solidFill>
              <a:effectLst/>
              <a:uLnTx/>
              <a:uFillTx/>
              <a:latin typeface="Arial"/>
              <a:ea typeface="ＭＳ Ｐゴシック"/>
              <a:cs typeface="Arial"/>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lang="en-US" sz="1200" b="1" i="0" u="none" strike="noStrike" kern="1200" cap="none" spc="0" normalizeH="0" baseline="0" noProof="0" dirty="0">
              <a:ln>
                <a:noFill/>
              </a:ln>
              <a:solidFill>
                <a:srgbClr val="000000"/>
              </a:solidFill>
              <a:effectLst/>
              <a:uLnTx/>
              <a:uFillTx/>
              <a:latin typeface="Arial"/>
              <a:ea typeface="ＭＳ Ｐゴシック"/>
              <a:cs typeface="Arial"/>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lang="en-US" sz="1200" b="1" i="0" u="none" strike="noStrike" kern="1200" cap="none" spc="0" normalizeH="0" baseline="0" noProof="0" dirty="0">
                <a:ln>
                  <a:noFill/>
                </a:ln>
                <a:solidFill>
                  <a:srgbClr val="000000"/>
                </a:solidFill>
                <a:effectLst/>
                <a:uLnTx/>
                <a:uFillTx/>
                <a:latin typeface="Arial"/>
                <a:ea typeface="ＭＳ Ｐゴシック"/>
                <a:cs typeface="Arial"/>
              </a:rPr>
              <a:t>Next session:</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lang="en-US" sz="1200" b="1" i="0" u="none" strike="noStrike" kern="1200" cap="none" spc="0" normalizeH="0" baseline="0" noProof="0" dirty="0">
                <a:ln>
                  <a:noFill/>
                </a:ln>
                <a:solidFill>
                  <a:srgbClr val="000000"/>
                </a:solidFill>
                <a:effectLst/>
                <a:uLnTx/>
                <a:uFillTx/>
                <a:latin typeface="Arial"/>
                <a:ea typeface="ＭＳ Ｐゴシック"/>
                <a:cs typeface="Arial"/>
              </a:rPr>
              <a:t>Data Access Header points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Data Access Request </a:t>
            </a:r>
          </a:p>
          <a:p>
            <a:pPr marL="285750" marR="0" lvl="0" indent="-285750" algn="l" defTabSz="914400" rtl="0" eaLnBrk="1" fontAlgn="base" latinLnBrk="0" hangingPunct="1">
              <a:lnSpc>
                <a:spcPct val="100000"/>
              </a:lnSpc>
              <a:spcBef>
                <a:spcPct val="0"/>
              </a:spcBef>
              <a:spcAft>
                <a:spcPct val="0"/>
              </a:spcAft>
              <a:buClrTx/>
              <a:buSzTx/>
              <a:buFont typeface="Wingdings" panose="020B0604020202020204" pitchFamily="34" charset="0"/>
              <a:buChar char="ü"/>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Co-signed by institution</a:t>
            </a:r>
            <a:endParaRPr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20B0604020202020204" pitchFamily="34" charset="0"/>
              <a:buChar char="ü"/>
              <a:tabLst/>
              <a:defRPr/>
            </a:pPr>
            <a:r>
              <a:rPr lang="en-US" sz="1200" dirty="0">
                <a:solidFill>
                  <a:srgbClr val="000000"/>
                </a:solidFill>
                <a:latin typeface="Arial"/>
                <a:ea typeface="ＭＳ Ｐゴシック"/>
                <a:cs typeface="Arial"/>
              </a:rPr>
              <a:t>Agreement</a:t>
            </a:r>
            <a:r>
              <a:rPr kumimoji="0" lang="en-US" sz="1200" b="0" i="0" u="none" strike="noStrike" kern="1200" cap="none" spc="0" normalizeH="0" baseline="0" noProof="0" dirty="0">
                <a:ln>
                  <a:noFill/>
                </a:ln>
                <a:solidFill>
                  <a:srgbClr val="000000"/>
                </a:solidFill>
                <a:effectLst/>
                <a:uLnTx/>
                <a:uFillTx/>
                <a:latin typeface="Arial"/>
                <a:ea typeface="ＭＳ Ｐゴシック"/>
                <a:cs typeface="Arial"/>
              </a:rPr>
              <a:t> to terms of use in Data Use Certification</a:t>
            </a:r>
            <a:endParaRPr lang="en-US" sz="1200" b="0" i="0" u="none" strike="noStrike" kern="1200" cap="none" spc="0" normalizeH="0" baseline="0" noProof="0" dirty="0">
              <a:ln>
                <a:noFill/>
              </a:ln>
              <a:solidFill>
                <a:srgbClr val="000000"/>
              </a:solidFill>
              <a:effectLst/>
              <a:uLnTx/>
              <a:uFillTx/>
              <a:latin typeface="Arial"/>
              <a:ea typeface="ＭＳ Ｐゴシック"/>
              <a:cs typeface="Arial"/>
            </a:endParaRPr>
          </a:p>
          <a:p>
            <a:pPr marL="285750" marR="0" lvl="0" indent="-285750" algn="l" defTabSz="914400" rtl="0" eaLnBrk="1" fontAlgn="base" latinLnBrk="0" hangingPunct="1">
              <a:lnSpc>
                <a:spcPct val="100000"/>
              </a:lnSpc>
              <a:spcBef>
                <a:spcPct val="0"/>
              </a:spcBef>
              <a:spcAft>
                <a:spcPct val="0"/>
              </a:spcAft>
              <a:buClrTx/>
              <a:buSzTx/>
              <a:buFont typeface="Wingdings" panose="020B0604020202020204" pitchFamily="34" charset="0"/>
              <a:buChar char="ü"/>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PI agrees to Code of Conduct</a:t>
            </a:r>
          </a:p>
          <a:p>
            <a:pPr marL="0" marR="0" lvl="0" indent="0" algn="l" defTabSz="914400" rtl="0" eaLnBrk="1" fontAlgn="base" latinLnBrk="0" hangingPunct="1">
              <a:lnSpc>
                <a:spcPct val="100000"/>
              </a:lnSpc>
              <a:spcBef>
                <a:spcPct val="0"/>
              </a:spcBef>
              <a:spcAft>
                <a:spcPct val="0"/>
              </a:spcAft>
              <a:buClrTx/>
              <a:buSzTx/>
              <a:buFont typeface="Wingdings"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Arrow points to: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Data Access Committee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Review research proposal and compare with data use limitations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Verify PI credentials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Consider the potential for group harm (e.g., stigmatization)</a:t>
            </a:r>
          </a:p>
          <a:p>
            <a:pPr marL="0" marR="0" lvl="0" indent="0" algn="l" defTabSz="914400" rtl="0" eaLnBrk="1" fontAlgn="base" latinLnBrk="0" hangingPunct="1">
              <a:lnSpc>
                <a:spcPct val="100000"/>
              </a:lnSpc>
              <a:spcBef>
                <a:spcPct val="0"/>
              </a:spcBef>
              <a:spcAft>
                <a:spcPct val="0"/>
              </a:spcAft>
              <a:buClrTx/>
              <a:buSzTx/>
              <a:buFont typeface="Wingdings" panose="020B0604020202020204" pitchFamily="34" charset="0"/>
              <a:buNone/>
              <a:tabLst/>
              <a:defRPr/>
            </a:pPr>
            <a:r>
              <a:rPr lang="en-US"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Final arrow points to the boxes noted previously for Unrestricted access data and controlled-access data</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lang="en-US" sz="1200" b="1" i="0" u="none" strike="noStrike" kern="1200" cap="none" spc="0" normalizeH="0" baseline="0" noProof="0" dirty="0">
              <a:ln>
                <a:noFill/>
              </a:ln>
              <a:solidFill>
                <a:srgbClr val="000000"/>
              </a:solidFill>
              <a:effectLst/>
              <a:uLnTx/>
              <a:uFillTx/>
              <a:latin typeface="Arial"/>
              <a:ea typeface="ＭＳ Ｐゴシック"/>
              <a:cs typeface="Arial"/>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lang="en-US" sz="1200" b="1" i="0" u="none" strike="noStrike" kern="1200" cap="none" spc="0" normalizeH="0" baseline="0" noProof="0" dirty="0">
              <a:ln>
                <a:noFill/>
              </a:ln>
              <a:solidFill>
                <a:srgbClr val="000000"/>
              </a:solidFill>
              <a:effectLst/>
              <a:uLnTx/>
              <a:uFillTx/>
              <a:latin typeface="Arial"/>
              <a:ea typeface="ＭＳ Ｐゴシック"/>
              <a:cs typeface="Arial"/>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lang="en-US" sz="1200" b="1" i="0" u="none" strike="noStrike" kern="1200" cap="none" spc="0" normalizeH="0" baseline="0" noProof="0" dirty="0">
              <a:ln>
                <a:noFill/>
              </a:ln>
              <a:solidFill>
                <a:srgbClr val="000000"/>
              </a:solidFill>
              <a:effectLst/>
              <a:uLnTx/>
              <a:uFillTx/>
              <a:latin typeface="Arial"/>
              <a:ea typeface="ＭＳ Ｐゴシック"/>
              <a:cs typeface="Arial"/>
            </a:endParaRPr>
          </a:p>
          <a:p>
            <a:pPr>
              <a:buFont typeface="Wingdings" panose="05000000000000000000" pitchFamily="2" charset="2"/>
              <a:buNone/>
            </a:pPr>
            <a:endParaRPr lang="en-US" sz="1200" b="1" dirty="0"/>
          </a:p>
          <a:p>
            <a:pPr>
              <a:buFont typeface="Wingdings" panose="05000000000000000000" pitchFamily="2" charset="2"/>
              <a:buNone/>
            </a:pPr>
            <a:endParaRPr lang="en-US" sz="1200" b="1" dirty="0"/>
          </a:p>
          <a:p>
            <a:endParaRPr lang="en-US" baseline="0"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9</a:t>
            </a:fld>
            <a:endParaRPr lang="en-US"/>
          </a:p>
        </p:txBody>
      </p:sp>
    </p:spTree>
    <p:extLst>
      <p:ext uri="{BB962C8B-B14F-4D97-AF65-F5344CB8AC3E}">
        <p14:creationId xmlns:p14="http://schemas.microsoft.com/office/powerpoint/2010/main" val="228968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a:ea typeface="ＭＳ Ｐゴシック"/>
                <a:cs typeface="Arial"/>
              </a:rPr>
              <a:t>See website on DAR workflows … </a:t>
            </a:r>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dirty="0"/>
          </a:p>
        </p:txBody>
      </p:sp>
    </p:spTree>
    <p:extLst>
      <p:ext uri="{BB962C8B-B14F-4D97-AF65-F5344CB8AC3E}">
        <p14:creationId xmlns:p14="http://schemas.microsoft.com/office/powerpoint/2010/main" val="262194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dirty="0"/>
          </a:p>
        </p:txBody>
      </p:sp>
    </p:spTree>
    <p:extLst>
      <p:ext uri="{BB962C8B-B14F-4D97-AF65-F5344CB8AC3E}">
        <p14:creationId xmlns:p14="http://schemas.microsoft.com/office/powerpoint/2010/main" val="7971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dirty="0"/>
          </a:p>
        </p:txBody>
      </p:sp>
    </p:spTree>
    <p:extLst>
      <p:ext uri="{BB962C8B-B14F-4D97-AF65-F5344CB8AC3E}">
        <p14:creationId xmlns:p14="http://schemas.microsoft.com/office/powerpoint/2010/main" val="65193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BDFFC2-2AEB-43D3-9FAB-31C0719B974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6400"/>
                    </a14:imgEffect>
                  </a14:imgLayer>
                </a14:imgProps>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554680" y="2242759"/>
            <a:ext cx="7924800" cy="1470025"/>
          </a:xfrm>
        </p:spPr>
        <p:txBody>
          <a:bodyPr>
            <a:normAutofit/>
          </a:bodyPr>
          <a:lstStyle>
            <a:lvl1pPr algn="l">
              <a:defRPr sz="3200" b="1" i="0">
                <a:solidFill>
                  <a:schemeClr val="tx1"/>
                </a:solidFill>
                <a:latin typeface="+mj-lt"/>
                <a:ea typeface="Arial" charset="0"/>
                <a:cs typeface="Arial" charset="0"/>
              </a:defRPr>
            </a:lvl1pPr>
          </a:lstStyle>
          <a:p>
            <a:r>
              <a:rPr lang="en-US"/>
              <a:t>Presentation Title</a:t>
            </a:r>
          </a:p>
        </p:txBody>
      </p:sp>
      <p:sp>
        <p:nvSpPr>
          <p:cNvPr id="3" name="Subtitle 2"/>
          <p:cNvSpPr>
            <a:spLocks noGrp="1"/>
          </p:cNvSpPr>
          <p:nvPr>
            <p:ph type="subTitle" idx="1" hasCustomPrompt="1"/>
          </p:nvPr>
        </p:nvSpPr>
        <p:spPr>
          <a:xfrm>
            <a:off x="562971" y="4209538"/>
            <a:ext cx="7924800" cy="6858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0" i="0">
                <a:solidFill>
                  <a:schemeClr val="tx1"/>
                </a:solidFill>
                <a:latin typeface="+mj-lt"/>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 Title</a:t>
            </a:r>
            <a:br>
              <a:rPr lang="en-US"/>
            </a:br>
            <a:r>
              <a:rPr lang="en-US"/>
              <a:t>Presenter Organization</a:t>
            </a:r>
          </a:p>
        </p:txBody>
      </p:sp>
      <p:pic>
        <p:nvPicPr>
          <p:cNvPr id="6" name="Picture 5">
            <a:extLst>
              <a:ext uri="{FF2B5EF4-FFF2-40B4-BE49-F238E27FC236}">
                <a16:creationId xmlns:a16="http://schemas.microsoft.com/office/drawing/2014/main" id="{EE672F4A-65EB-4856-8CA1-E4807225F0F9}"/>
              </a:ext>
            </a:extLst>
          </p:cNvPr>
          <p:cNvPicPr>
            <a:picLocks noChangeAspect="1"/>
          </p:cNvPicPr>
          <p:nvPr userDrawn="1"/>
        </p:nvPicPr>
        <p:blipFill>
          <a:blip r:embed="rId4"/>
          <a:stretch>
            <a:fillRect/>
          </a:stretch>
        </p:blipFill>
        <p:spPr>
          <a:xfrm>
            <a:off x="463555" y="959681"/>
            <a:ext cx="7019775" cy="929735"/>
          </a:xfrm>
          <a:prstGeom prst="rect">
            <a:avLst/>
          </a:prstGeom>
        </p:spPr>
      </p:pic>
      <p:sp>
        <p:nvSpPr>
          <p:cNvPr id="17" name="Text Placeholder 16">
            <a:extLst>
              <a:ext uri="{FF2B5EF4-FFF2-40B4-BE49-F238E27FC236}">
                <a16:creationId xmlns:a16="http://schemas.microsoft.com/office/drawing/2014/main" id="{EA306E88-94BC-47DA-87FF-F474B3496742}"/>
              </a:ext>
            </a:extLst>
          </p:cNvPr>
          <p:cNvSpPr>
            <a:spLocks noGrp="1"/>
          </p:cNvSpPr>
          <p:nvPr>
            <p:ph type="body" sz="quarter" idx="10" hasCustomPrompt="1"/>
          </p:nvPr>
        </p:nvSpPr>
        <p:spPr>
          <a:xfrm>
            <a:off x="565664" y="5835411"/>
            <a:ext cx="7924800" cy="348520"/>
          </a:xfrm>
        </p:spPr>
        <p:txBody>
          <a:bodyPr anchor="b" anchorCtr="0">
            <a:normAutofit/>
          </a:bodyPr>
          <a:lstStyle>
            <a:lvl1pPr marL="0" indent="0">
              <a:buNone/>
              <a:defRPr sz="1600" b="1">
                <a:solidFill>
                  <a:srgbClr val="306197"/>
                </a:solidFill>
                <a:latin typeface="+mj-lt"/>
              </a:defRPr>
            </a:lvl1pPr>
          </a:lstStyle>
          <a:p>
            <a:pPr lvl="0"/>
            <a:r>
              <a:rPr lang="en-US"/>
              <a:t>Event</a:t>
            </a:r>
          </a:p>
        </p:txBody>
      </p:sp>
      <p:sp>
        <p:nvSpPr>
          <p:cNvPr id="18" name="Text Placeholder 16">
            <a:extLst>
              <a:ext uri="{FF2B5EF4-FFF2-40B4-BE49-F238E27FC236}">
                <a16:creationId xmlns:a16="http://schemas.microsoft.com/office/drawing/2014/main" id="{8277EFB1-652A-4A55-9DB2-D2CD7CF862BB}"/>
              </a:ext>
            </a:extLst>
          </p:cNvPr>
          <p:cNvSpPr>
            <a:spLocks noGrp="1"/>
          </p:cNvSpPr>
          <p:nvPr>
            <p:ph type="body" sz="quarter" idx="11" hasCustomPrompt="1"/>
          </p:nvPr>
        </p:nvSpPr>
        <p:spPr>
          <a:xfrm>
            <a:off x="571152" y="6204680"/>
            <a:ext cx="7924800" cy="348520"/>
          </a:xfrm>
        </p:spPr>
        <p:txBody>
          <a:bodyPr anchor="t" anchorCtr="0">
            <a:normAutofit/>
          </a:bodyPr>
          <a:lstStyle>
            <a:lvl1pPr marL="0" indent="0">
              <a:buNone/>
              <a:defRPr sz="1600" b="0" i="1">
                <a:solidFill>
                  <a:srgbClr val="306197"/>
                </a:solidFill>
                <a:latin typeface="+mj-lt"/>
              </a:defRPr>
            </a:lvl1pPr>
          </a:lstStyle>
          <a:p>
            <a:pPr lvl="0"/>
            <a:r>
              <a:rPr lang="en-US"/>
              <a:t>Date</a:t>
            </a:r>
          </a:p>
        </p:txBody>
      </p:sp>
      <p:sp>
        <p:nvSpPr>
          <p:cNvPr id="19" name="Text Placeholder 16">
            <a:extLst>
              <a:ext uri="{FF2B5EF4-FFF2-40B4-BE49-F238E27FC236}">
                <a16:creationId xmlns:a16="http://schemas.microsoft.com/office/drawing/2014/main" id="{247F7447-54B3-4095-AC61-1EAEF8C60CFE}"/>
              </a:ext>
            </a:extLst>
          </p:cNvPr>
          <p:cNvSpPr>
            <a:spLocks noGrp="1"/>
          </p:cNvSpPr>
          <p:nvPr>
            <p:ph type="body" sz="quarter" idx="12" hasCustomPrompt="1"/>
          </p:nvPr>
        </p:nvSpPr>
        <p:spPr>
          <a:xfrm>
            <a:off x="565664" y="3929452"/>
            <a:ext cx="7924800" cy="242448"/>
          </a:xfrm>
        </p:spPr>
        <p:txBody>
          <a:bodyPr anchor="ctr" anchorCtr="0">
            <a:noAutofit/>
          </a:bodyPr>
          <a:lstStyle>
            <a:lvl1pPr marL="0" indent="0">
              <a:buNone/>
              <a:defRPr sz="2000" b="1">
                <a:solidFill>
                  <a:schemeClr val="tx1"/>
                </a:solidFill>
              </a:defRPr>
            </a:lvl1pPr>
          </a:lstStyle>
          <a:p>
            <a:pPr lvl="0"/>
            <a:r>
              <a:rPr lang="en-US"/>
              <a:t>Presenter Name</a:t>
            </a:r>
          </a:p>
        </p:txBody>
      </p:sp>
    </p:spTree>
    <p:extLst>
      <p:ext uri="{BB962C8B-B14F-4D97-AF65-F5344CB8AC3E}">
        <p14:creationId xmlns:p14="http://schemas.microsoft.com/office/powerpoint/2010/main" val="3852675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A36B80-AF5D-4F88-9E49-033CDB3B7360}"/>
              </a:ext>
            </a:extLst>
          </p:cNvPr>
          <p:cNvPicPr>
            <a:picLocks noChangeAspect="1"/>
          </p:cNvPicPr>
          <p:nvPr userDrawn="1"/>
        </p:nvPicPr>
        <p:blipFill rotWithShape="1">
          <a:blip r:embed="rId2"/>
          <a:srcRect/>
          <a:stretch/>
        </p:blipFill>
        <p:spPr>
          <a:xfrm>
            <a:off x="0" y="-8238"/>
            <a:ext cx="12192000" cy="6858000"/>
          </a:xfrm>
          <a:prstGeom prst="rect">
            <a:avLst/>
          </a:prstGeom>
        </p:spPr>
      </p:pic>
      <p:sp>
        <p:nvSpPr>
          <p:cNvPr id="3" name="Content Placeholder 2"/>
          <p:cNvSpPr>
            <a:spLocks noGrp="1"/>
          </p:cNvSpPr>
          <p:nvPr userDrawn="1">
            <p:ph idx="1"/>
          </p:nvPr>
        </p:nvSpPr>
        <p:spPr>
          <a:xfrm>
            <a:off x="609600" y="1981201"/>
            <a:ext cx="10972800" cy="4061706"/>
          </a:xfrm>
        </p:spPr>
        <p:txBody>
          <a:bodyPr>
            <a:normAutofit/>
          </a:bodyPr>
          <a:lstStyle>
            <a:lvl1pPr marL="346075" indent="-230188">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userDrawn="1">
            <p:ph type="title" hasCustomPrompt="1"/>
          </p:nvPr>
        </p:nvSpPr>
        <p:spPr>
          <a:xfrm>
            <a:off x="631568" y="731837"/>
            <a:ext cx="10972800" cy="1143000"/>
          </a:xfrm>
        </p:spPr>
        <p:txBody>
          <a:bodyPr>
            <a:normAutofit/>
          </a:bodyPr>
          <a:lstStyle>
            <a:lvl1pPr algn="l">
              <a:defRPr sz="3800" b="1" i="0">
                <a:solidFill>
                  <a:schemeClr val="tx1"/>
                </a:solidFill>
                <a:latin typeface="+mj-lt"/>
                <a:ea typeface="Roboto" charset="0"/>
                <a:cs typeface="Roboto" charset="0"/>
              </a:defRPr>
            </a:lvl1pPr>
          </a:lstStyle>
          <a:p>
            <a:r>
              <a:rPr lang="en-US"/>
              <a:t>Slide Heading</a:t>
            </a:r>
          </a:p>
        </p:txBody>
      </p:sp>
      <p:sp>
        <p:nvSpPr>
          <p:cNvPr id="12" name="Footer Placeholder 3">
            <a:extLst>
              <a:ext uri="{FF2B5EF4-FFF2-40B4-BE49-F238E27FC236}">
                <a16:creationId xmlns:a16="http://schemas.microsoft.com/office/drawing/2014/main" id="{EF0CE77E-51FF-417C-B753-5A0C3729E5F4}"/>
              </a:ext>
            </a:extLst>
          </p:cNvPr>
          <p:cNvSpPr>
            <a:spLocks noGrp="1"/>
          </p:cNvSpPr>
          <p:nvPr>
            <p:ph type="ftr" sz="quarter" idx="11"/>
          </p:nvPr>
        </p:nvSpPr>
        <p:spPr>
          <a:xfrm>
            <a:off x="4514474" y="6175121"/>
            <a:ext cx="3511929" cy="365125"/>
          </a:xfrm>
          <a:prstGeom prst="rect">
            <a:avLst/>
          </a:prstGeom>
        </p:spPr>
        <p:txBody>
          <a:bodyPr/>
          <a:lstStyle/>
          <a:p>
            <a:endParaRPr lang="en-US" dirty="0"/>
          </a:p>
        </p:txBody>
      </p:sp>
    </p:spTree>
    <p:extLst>
      <p:ext uri="{BB962C8B-B14F-4D97-AF65-F5344CB8AC3E}">
        <p14:creationId xmlns:p14="http://schemas.microsoft.com/office/powerpoint/2010/main" val="580254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A36B80-AF5D-4F88-9E49-033CDB3B7360}"/>
              </a:ext>
            </a:extLst>
          </p:cNvPr>
          <p:cNvPicPr>
            <a:picLocks noChangeAspect="1"/>
          </p:cNvPicPr>
          <p:nvPr userDrawn="1"/>
        </p:nvPicPr>
        <p:blipFill rotWithShape="1">
          <a:blip r:embed="rId2"/>
          <a:srcRect/>
          <a:stretch/>
        </p:blipFill>
        <p:spPr>
          <a:xfrm>
            <a:off x="0" y="-8238"/>
            <a:ext cx="12192000" cy="6858000"/>
          </a:xfrm>
          <a:prstGeom prst="rect">
            <a:avLst/>
          </a:prstGeom>
        </p:spPr>
      </p:pic>
      <p:pic>
        <p:nvPicPr>
          <p:cNvPr id="9" name="Picture 8">
            <a:extLst>
              <a:ext uri="{FF2B5EF4-FFF2-40B4-BE49-F238E27FC236}">
                <a16:creationId xmlns:a16="http://schemas.microsoft.com/office/drawing/2014/main" id="{94D82FC7-D1CC-407F-B9BD-0BB0AC100954}"/>
              </a:ext>
            </a:extLst>
          </p:cNvPr>
          <p:cNvPicPr>
            <a:picLocks noChangeAspect="1"/>
          </p:cNvPicPr>
          <p:nvPr userDrawn="1"/>
        </p:nvPicPr>
        <p:blipFill>
          <a:blip r:embed="rId3"/>
          <a:stretch>
            <a:fillRect/>
          </a:stretch>
        </p:blipFill>
        <p:spPr>
          <a:xfrm>
            <a:off x="342901" y="6042906"/>
            <a:ext cx="4171571" cy="566988"/>
          </a:xfrm>
          <a:prstGeom prst="rect">
            <a:avLst/>
          </a:prstGeom>
        </p:spPr>
      </p:pic>
      <p:sp>
        <p:nvSpPr>
          <p:cNvPr id="3" name="Content Placeholder 2"/>
          <p:cNvSpPr>
            <a:spLocks noGrp="1"/>
          </p:cNvSpPr>
          <p:nvPr userDrawn="1">
            <p:ph idx="1"/>
          </p:nvPr>
        </p:nvSpPr>
        <p:spPr>
          <a:xfrm>
            <a:off x="609600" y="1981201"/>
            <a:ext cx="10972800" cy="4061706"/>
          </a:xfrm>
        </p:spPr>
        <p:txBody>
          <a:bodyPr>
            <a:normAutofit/>
          </a:bodyPr>
          <a:lstStyle>
            <a:lvl1pPr marL="346075" indent="-230188">
              <a:defRPr sz="28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userDrawn="1">
            <p:ph type="title" hasCustomPrompt="1"/>
          </p:nvPr>
        </p:nvSpPr>
        <p:spPr>
          <a:xfrm>
            <a:off x="631568" y="731844"/>
            <a:ext cx="10972800" cy="682377"/>
          </a:xfrm>
        </p:spPr>
        <p:txBody>
          <a:bodyPr>
            <a:normAutofit/>
          </a:bodyPr>
          <a:lstStyle>
            <a:lvl1pPr algn="l">
              <a:defRPr sz="3800" b="1" i="0">
                <a:solidFill>
                  <a:schemeClr val="tx1"/>
                </a:solidFill>
                <a:latin typeface="+mj-lt"/>
                <a:ea typeface="Roboto" charset="0"/>
                <a:cs typeface="Roboto" charset="0"/>
              </a:defRPr>
            </a:lvl1pPr>
          </a:lstStyle>
          <a:p>
            <a:r>
              <a:rPr lang="en-US"/>
              <a:t>Slide Heading</a:t>
            </a:r>
          </a:p>
        </p:txBody>
      </p:sp>
      <p:sp>
        <p:nvSpPr>
          <p:cNvPr id="11" name="Slide Number Placeholder 4">
            <a:extLst>
              <a:ext uri="{FF2B5EF4-FFF2-40B4-BE49-F238E27FC236}">
                <a16:creationId xmlns:a16="http://schemas.microsoft.com/office/drawing/2014/main" id="{8320D0D2-2AED-4BA7-B125-A9B549DCAFB2}"/>
              </a:ext>
            </a:extLst>
          </p:cNvPr>
          <p:cNvSpPr>
            <a:spLocks noGrp="1"/>
          </p:cNvSpPr>
          <p:nvPr>
            <p:ph type="sldNum" sz="quarter" idx="12"/>
          </p:nvPr>
        </p:nvSpPr>
        <p:spPr>
          <a:xfrm>
            <a:off x="8737600" y="6175121"/>
            <a:ext cx="2844800" cy="365125"/>
          </a:xfrm>
          <a:prstGeom prst="rect">
            <a:avLst/>
          </a:prstGeom>
        </p:spPr>
        <p:txBody>
          <a:bodyPr/>
          <a:lstStyle/>
          <a:p>
            <a:fld id="{C4DB34C1-EB1A-4537-BC1D-3975820F5E3E}" type="slidenum">
              <a:rPr lang="en-US" smtClean="0"/>
              <a:t>‹#›</a:t>
            </a:fld>
            <a:endParaRPr lang="en-US" dirty="0"/>
          </a:p>
        </p:txBody>
      </p:sp>
      <p:sp>
        <p:nvSpPr>
          <p:cNvPr id="12" name="Footer Placeholder 3">
            <a:extLst>
              <a:ext uri="{FF2B5EF4-FFF2-40B4-BE49-F238E27FC236}">
                <a16:creationId xmlns:a16="http://schemas.microsoft.com/office/drawing/2014/main" id="{EF0CE77E-51FF-417C-B753-5A0C3729E5F4}"/>
              </a:ext>
            </a:extLst>
          </p:cNvPr>
          <p:cNvSpPr>
            <a:spLocks noGrp="1"/>
          </p:cNvSpPr>
          <p:nvPr>
            <p:ph type="ftr" sz="quarter" idx="11"/>
          </p:nvPr>
        </p:nvSpPr>
        <p:spPr>
          <a:xfrm>
            <a:off x="4514474" y="6175121"/>
            <a:ext cx="3511929" cy="36512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8B92DC3B-33E5-4CA5-BEBF-7382FDA123C7}"/>
              </a:ext>
            </a:extLst>
          </p:cNvPr>
          <p:cNvSpPr>
            <a:spLocks noGrp="1"/>
          </p:cNvSpPr>
          <p:nvPr>
            <p:ph type="body" sz="quarter" idx="13" hasCustomPrompt="1"/>
          </p:nvPr>
        </p:nvSpPr>
        <p:spPr>
          <a:xfrm>
            <a:off x="635000" y="1233495"/>
            <a:ext cx="10972800" cy="566737"/>
          </a:xfrm>
        </p:spPr>
        <p:txBody>
          <a:bodyPr>
            <a:noAutofit/>
          </a:bodyPr>
          <a:lstStyle>
            <a:lvl1pPr marL="0" indent="0">
              <a:buNone/>
              <a:defRPr sz="2800" b="1" i="1">
                <a:solidFill>
                  <a:schemeClr val="bg1">
                    <a:lumMod val="50000"/>
                  </a:schemeClr>
                </a:solidFill>
              </a:defRPr>
            </a:lvl1pPr>
          </a:lstStyle>
          <a:p>
            <a:pPr lvl="0"/>
            <a:r>
              <a:rPr lang="en-US"/>
              <a:t>Supporting Description</a:t>
            </a:r>
          </a:p>
        </p:txBody>
      </p:sp>
    </p:spTree>
    <p:extLst>
      <p:ext uri="{BB962C8B-B14F-4D97-AF65-F5344CB8AC3E}">
        <p14:creationId xmlns:p14="http://schemas.microsoft.com/office/powerpoint/2010/main" val="322446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7B2BCF6-373C-43B2-8B90-F0F8F54F8B86}"/>
              </a:ext>
            </a:extLst>
          </p:cNvPr>
          <p:cNvPicPr>
            <a:picLocks noChangeAspect="1"/>
          </p:cNvPicPr>
          <p:nvPr userDrawn="1"/>
        </p:nvPicPr>
        <p:blipFill>
          <a:blip r:embed="rId2"/>
          <a:stretch>
            <a:fillRect/>
          </a:stretch>
        </p:blipFill>
        <p:spPr>
          <a:xfrm>
            <a:off x="0" y="-8238"/>
            <a:ext cx="12192000" cy="6866238"/>
          </a:xfrm>
          <a:prstGeom prst="rect">
            <a:avLst/>
          </a:prstGeom>
        </p:spPr>
      </p:pic>
      <p:sp>
        <p:nvSpPr>
          <p:cNvPr id="3" name="Content Placeholder 2"/>
          <p:cNvSpPr>
            <a:spLocks noGrp="1"/>
          </p:cNvSpPr>
          <p:nvPr userDrawn="1">
            <p:ph idx="1"/>
          </p:nvPr>
        </p:nvSpPr>
        <p:spPr>
          <a:xfrm>
            <a:off x="660400" y="1981200"/>
            <a:ext cx="7010400" cy="3855962"/>
          </a:xfrm>
        </p:spPr>
        <p:txBody>
          <a:bodyPr>
            <a:normAutofit/>
          </a:bodyPr>
          <a:lstStyle>
            <a:lvl1pPr>
              <a:defRPr sz="2800"/>
            </a:lvl1pPr>
            <a:lvl2pPr>
              <a:defRPr sz="28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userDrawn="1">
            <p:ph type="title" hasCustomPrompt="1"/>
          </p:nvPr>
        </p:nvSpPr>
        <p:spPr>
          <a:xfrm>
            <a:off x="660400" y="746224"/>
            <a:ext cx="7010400" cy="1143000"/>
          </a:xfrm>
        </p:spPr>
        <p:txBody>
          <a:bodyPr>
            <a:noAutofit/>
          </a:bodyPr>
          <a:lstStyle>
            <a:lvl1pPr algn="l">
              <a:defRPr sz="3800" b="1" i="0">
                <a:solidFill>
                  <a:schemeClr val="tx1"/>
                </a:solidFill>
                <a:latin typeface="+mj-lt"/>
                <a:ea typeface="Roboto" charset="0"/>
                <a:cs typeface="Roboto" charset="0"/>
              </a:defRPr>
            </a:lvl1pPr>
          </a:lstStyle>
          <a:p>
            <a:r>
              <a:rPr lang="en-US"/>
              <a:t>Slide Heading</a:t>
            </a:r>
          </a:p>
        </p:txBody>
      </p:sp>
      <p:pic>
        <p:nvPicPr>
          <p:cNvPr id="4" name="Picture 3"/>
          <p:cNvPicPr>
            <a:picLocks noChangeAspect="1"/>
          </p:cNvPicPr>
          <p:nvPr userDrawn="1"/>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4167" t="3333" r="66667" b="16666"/>
          <a:stretch/>
        </p:blipFill>
        <p:spPr>
          <a:xfrm>
            <a:off x="8331200" y="1066804"/>
            <a:ext cx="3556000" cy="4778829"/>
          </a:xfrm>
          <a:prstGeom prst="rect">
            <a:avLst/>
          </a:prstGeom>
        </p:spPr>
      </p:pic>
      <p:sp>
        <p:nvSpPr>
          <p:cNvPr id="11" name="Slide Number Placeholder 4">
            <a:extLst>
              <a:ext uri="{FF2B5EF4-FFF2-40B4-BE49-F238E27FC236}">
                <a16:creationId xmlns:a16="http://schemas.microsoft.com/office/drawing/2014/main" id="{1367523B-F5E8-486E-AF07-AABEB39311E7}"/>
              </a:ext>
            </a:extLst>
          </p:cNvPr>
          <p:cNvSpPr>
            <a:spLocks noGrp="1"/>
          </p:cNvSpPr>
          <p:nvPr>
            <p:ph type="sldNum" sz="quarter" idx="12"/>
          </p:nvPr>
        </p:nvSpPr>
        <p:spPr>
          <a:xfrm>
            <a:off x="8737600" y="6175121"/>
            <a:ext cx="2844800" cy="365125"/>
          </a:xfrm>
          <a:prstGeom prst="rect">
            <a:avLst/>
          </a:prstGeom>
        </p:spPr>
        <p:txBody>
          <a:bodyPr/>
          <a:lstStyle/>
          <a:p>
            <a:fld id="{C4DB34C1-EB1A-4537-BC1D-3975820F5E3E}" type="slidenum">
              <a:rPr lang="en-US" smtClean="0"/>
              <a:t>‹#›</a:t>
            </a:fld>
            <a:endParaRPr lang="en-US" dirty="0"/>
          </a:p>
        </p:txBody>
      </p:sp>
      <p:sp>
        <p:nvSpPr>
          <p:cNvPr id="12" name="Footer Placeholder 3">
            <a:extLst>
              <a:ext uri="{FF2B5EF4-FFF2-40B4-BE49-F238E27FC236}">
                <a16:creationId xmlns:a16="http://schemas.microsoft.com/office/drawing/2014/main" id="{27A6236F-71E5-4CF9-8E01-2D9FA0776767}"/>
              </a:ext>
            </a:extLst>
          </p:cNvPr>
          <p:cNvSpPr>
            <a:spLocks noGrp="1"/>
          </p:cNvSpPr>
          <p:nvPr>
            <p:ph type="ftr" sz="quarter" idx="11"/>
          </p:nvPr>
        </p:nvSpPr>
        <p:spPr>
          <a:xfrm>
            <a:off x="4514474" y="6175121"/>
            <a:ext cx="3511929" cy="365125"/>
          </a:xfrm>
          <a:prstGeom prst="rect">
            <a:avLst/>
          </a:prstGeom>
        </p:spPr>
        <p:txBody>
          <a:bodyPr/>
          <a:lstStyle/>
          <a:p>
            <a:endParaRPr lang="en-US" dirty="0"/>
          </a:p>
        </p:txBody>
      </p:sp>
    </p:spTree>
    <p:extLst>
      <p:ext uri="{BB962C8B-B14F-4D97-AF65-F5344CB8AC3E}">
        <p14:creationId xmlns:p14="http://schemas.microsoft.com/office/powerpoint/2010/main" val="2389358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800">
                <a:solidFill>
                  <a:schemeClr val="tx1"/>
                </a:solidFill>
                <a:latin typeface="+mj-lt"/>
              </a:defRPr>
            </a:lvl1pPr>
          </a:lstStyle>
          <a:p>
            <a:r>
              <a:rPr lang="en-US"/>
              <a:t>Slide Heading</a:t>
            </a:r>
          </a:p>
        </p:txBody>
      </p:sp>
      <p:sp>
        <p:nvSpPr>
          <p:cNvPr id="7" name="Slide Number Placeholder 4">
            <a:extLst>
              <a:ext uri="{FF2B5EF4-FFF2-40B4-BE49-F238E27FC236}">
                <a16:creationId xmlns:a16="http://schemas.microsoft.com/office/drawing/2014/main" id="{F614DFFB-67E7-414D-B898-E4E3055389DA}"/>
              </a:ext>
            </a:extLst>
          </p:cNvPr>
          <p:cNvSpPr>
            <a:spLocks noGrp="1"/>
          </p:cNvSpPr>
          <p:nvPr>
            <p:ph type="sldNum" sz="quarter" idx="12"/>
          </p:nvPr>
        </p:nvSpPr>
        <p:spPr>
          <a:xfrm>
            <a:off x="8737600" y="6175121"/>
            <a:ext cx="2844800" cy="365125"/>
          </a:xfrm>
          <a:prstGeom prst="rect">
            <a:avLst/>
          </a:prstGeom>
        </p:spPr>
        <p:txBody>
          <a:bodyPr/>
          <a:lstStyle/>
          <a:p>
            <a:fld id="{C4DB34C1-EB1A-4537-BC1D-3975820F5E3E}" type="slidenum">
              <a:rPr lang="en-US" smtClean="0"/>
              <a:t>‹#›</a:t>
            </a:fld>
            <a:endParaRPr lang="en-US" dirty="0"/>
          </a:p>
        </p:txBody>
      </p:sp>
      <p:sp>
        <p:nvSpPr>
          <p:cNvPr id="9" name="Footer Placeholder 3">
            <a:extLst>
              <a:ext uri="{FF2B5EF4-FFF2-40B4-BE49-F238E27FC236}">
                <a16:creationId xmlns:a16="http://schemas.microsoft.com/office/drawing/2014/main" id="{C296A158-115C-487A-9520-89606CEC8A7A}"/>
              </a:ext>
            </a:extLst>
          </p:cNvPr>
          <p:cNvSpPr>
            <a:spLocks noGrp="1"/>
          </p:cNvSpPr>
          <p:nvPr>
            <p:ph type="ftr" sz="quarter" idx="11"/>
          </p:nvPr>
        </p:nvSpPr>
        <p:spPr>
          <a:xfrm>
            <a:off x="4514474" y="6175121"/>
            <a:ext cx="3511929" cy="365125"/>
          </a:xfrm>
          <a:prstGeom prst="rect">
            <a:avLst/>
          </a:prstGeom>
        </p:spPr>
        <p:txBody>
          <a:bodyPr/>
          <a:lstStyle/>
          <a:p>
            <a:endParaRPr lang="en-US" dirty="0"/>
          </a:p>
        </p:txBody>
      </p:sp>
    </p:spTree>
    <p:extLst>
      <p:ext uri="{BB962C8B-B14F-4D97-AF65-F5344CB8AC3E}">
        <p14:creationId xmlns:p14="http://schemas.microsoft.com/office/powerpoint/2010/main" val="1257026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C954BA-E66E-43E2-9155-FCEDB7B3DB76}"/>
              </a:ext>
            </a:extLst>
          </p:cNvPr>
          <p:cNvPicPr>
            <a:picLocks noChangeAspect="1"/>
          </p:cNvPicPr>
          <p:nvPr userDrawn="1"/>
        </p:nvPicPr>
        <p:blipFill rotWithShape="1">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6121B4FC-EEF5-4FC1-B9E8-ABA750DF0E7D}"/>
              </a:ext>
            </a:extLst>
          </p:cNvPr>
          <p:cNvPicPr>
            <a:picLocks noChangeAspect="1"/>
          </p:cNvPicPr>
          <p:nvPr userDrawn="1"/>
        </p:nvPicPr>
        <p:blipFill>
          <a:blip r:embed="rId3"/>
          <a:stretch>
            <a:fillRect/>
          </a:stretch>
        </p:blipFill>
        <p:spPr>
          <a:xfrm>
            <a:off x="342901" y="6042906"/>
            <a:ext cx="4171571" cy="566988"/>
          </a:xfrm>
          <a:prstGeom prst="rect">
            <a:avLst/>
          </a:prstGeom>
        </p:spPr>
      </p:pic>
      <p:sp>
        <p:nvSpPr>
          <p:cNvPr id="2" name="Title 1"/>
          <p:cNvSpPr>
            <a:spLocks noGrp="1"/>
          </p:cNvSpPr>
          <p:nvPr>
            <p:ph type="title" hasCustomPrompt="1"/>
          </p:nvPr>
        </p:nvSpPr>
        <p:spPr>
          <a:xfrm>
            <a:off x="609600" y="2714370"/>
            <a:ext cx="10972800" cy="1143000"/>
          </a:xfrm>
        </p:spPr>
        <p:txBody>
          <a:bodyPr>
            <a:normAutofit/>
          </a:bodyPr>
          <a:lstStyle>
            <a:lvl1pPr algn="ctr">
              <a:defRPr sz="4000">
                <a:solidFill>
                  <a:schemeClr val="bg1"/>
                </a:solidFill>
                <a:latin typeface="+mj-lt"/>
              </a:defRPr>
            </a:lvl1pPr>
          </a:lstStyle>
          <a:p>
            <a:r>
              <a:rPr lang="en-US"/>
              <a:t>Section Heading</a:t>
            </a:r>
          </a:p>
        </p:txBody>
      </p:sp>
      <p:sp>
        <p:nvSpPr>
          <p:cNvPr id="5" name="Slide Number Placeholder 4"/>
          <p:cNvSpPr>
            <a:spLocks noGrp="1"/>
          </p:cNvSpPr>
          <p:nvPr>
            <p:ph type="sldNum" sz="quarter" idx="12"/>
          </p:nvPr>
        </p:nvSpPr>
        <p:spPr>
          <a:xfrm>
            <a:off x="8737600" y="6175121"/>
            <a:ext cx="2844800" cy="365125"/>
          </a:xfrm>
          <a:prstGeom prst="rect">
            <a:avLst/>
          </a:prstGeom>
        </p:spPr>
        <p:txBody>
          <a:bodyPr/>
          <a:lstStyle/>
          <a:p>
            <a:fld id="{C4DB34C1-EB1A-4537-BC1D-3975820F5E3E}" type="slidenum">
              <a:rPr lang="en-US" smtClean="0"/>
              <a:t>‹#›</a:t>
            </a:fld>
            <a:endParaRPr lang="en-US" dirty="0"/>
          </a:p>
        </p:txBody>
      </p:sp>
      <p:sp>
        <p:nvSpPr>
          <p:cNvPr id="10" name="Footer Placeholder 3">
            <a:extLst>
              <a:ext uri="{FF2B5EF4-FFF2-40B4-BE49-F238E27FC236}">
                <a16:creationId xmlns:a16="http://schemas.microsoft.com/office/drawing/2014/main" id="{C864E5F6-8FAD-4D1D-8E1C-40A785366E06}"/>
              </a:ext>
            </a:extLst>
          </p:cNvPr>
          <p:cNvSpPr>
            <a:spLocks noGrp="1"/>
          </p:cNvSpPr>
          <p:nvPr>
            <p:ph type="ftr" sz="quarter" idx="11"/>
          </p:nvPr>
        </p:nvSpPr>
        <p:spPr>
          <a:xfrm>
            <a:off x="4514474" y="6175121"/>
            <a:ext cx="3511929" cy="365125"/>
          </a:xfrm>
          <a:prstGeom prst="rect">
            <a:avLst/>
          </a:prstGeom>
        </p:spPr>
        <p:txBody>
          <a:bodyPr/>
          <a:lstStyle/>
          <a:p>
            <a:endParaRPr lang="en-US" dirty="0"/>
          </a:p>
        </p:txBody>
      </p:sp>
    </p:spTree>
    <p:extLst>
      <p:ext uri="{BB962C8B-B14F-4D97-AF65-F5344CB8AC3E}">
        <p14:creationId xmlns:p14="http://schemas.microsoft.com/office/powerpoint/2010/main" val="1283296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ACDB7-5612-40D9-A41B-9EC4768207CE}"/>
              </a:ext>
            </a:extLst>
          </p:cNvPr>
          <p:cNvPicPr>
            <a:picLocks noChangeAspect="1"/>
          </p:cNvPicPr>
          <p:nvPr userDrawn="1"/>
        </p:nvPicPr>
        <p:blipFill>
          <a:blip r:embed="rId2"/>
          <a:stretch>
            <a:fillRect/>
          </a:stretch>
        </p:blipFill>
        <p:spPr>
          <a:xfrm>
            <a:off x="5311" y="0"/>
            <a:ext cx="12181380" cy="6858000"/>
          </a:xfrm>
          <a:prstGeom prst="rect">
            <a:avLst/>
          </a:prstGeom>
        </p:spPr>
      </p:pic>
      <p:sp>
        <p:nvSpPr>
          <p:cNvPr id="11" name="Rectangle 10">
            <a:extLst>
              <a:ext uri="{FF2B5EF4-FFF2-40B4-BE49-F238E27FC236}">
                <a16:creationId xmlns:a16="http://schemas.microsoft.com/office/drawing/2014/main" id="{F5D57E15-2DFF-466B-B4AF-908D4694805B}"/>
              </a:ext>
            </a:extLst>
          </p:cNvPr>
          <p:cNvSpPr/>
          <p:nvPr userDrawn="1"/>
        </p:nvSpPr>
        <p:spPr>
          <a:xfrm>
            <a:off x="0" y="6003324"/>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90835D1B-D348-4D91-9EAD-DF8CF8401215}"/>
              </a:ext>
            </a:extLst>
          </p:cNvPr>
          <p:cNvPicPr>
            <a:picLocks noChangeAspect="1"/>
          </p:cNvPicPr>
          <p:nvPr userDrawn="1"/>
        </p:nvPicPr>
        <p:blipFill>
          <a:blip r:embed="rId3"/>
          <a:stretch>
            <a:fillRect/>
          </a:stretch>
        </p:blipFill>
        <p:spPr>
          <a:xfrm>
            <a:off x="342901" y="6042906"/>
            <a:ext cx="4171571" cy="566988"/>
          </a:xfrm>
          <a:prstGeom prst="rect">
            <a:avLst/>
          </a:prstGeom>
        </p:spPr>
      </p:pic>
      <p:sp>
        <p:nvSpPr>
          <p:cNvPr id="2" name="Title 1"/>
          <p:cNvSpPr>
            <a:spLocks noGrp="1"/>
          </p:cNvSpPr>
          <p:nvPr>
            <p:ph type="title"/>
          </p:nvPr>
        </p:nvSpPr>
        <p:spPr>
          <a:xfrm>
            <a:off x="406400" y="152400"/>
            <a:ext cx="10972800" cy="1143000"/>
          </a:xfrm>
        </p:spPr>
        <p:txBody>
          <a:bodyPr>
            <a:normAutofit/>
          </a:bodyPr>
          <a:lstStyle>
            <a:lvl1pPr>
              <a:defRPr sz="3800">
                <a:solidFill>
                  <a:schemeClr val="tx1"/>
                </a:solidFill>
                <a:latin typeface="+mj-lt"/>
              </a:defRPr>
            </a:lvl1pPr>
          </a:lstStyle>
          <a:p>
            <a:r>
              <a:rPr lang="en-US"/>
              <a:t>Click to edit Master title style</a:t>
            </a:r>
          </a:p>
        </p:txBody>
      </p:sp>
      <p:sp>
        <p:nvSpPr>
          <p:cNvPr id="7" name="Footer Placeholder 3">
            <a:extLst>
              <a:ext uri="{FF2B5EF4-FFF2-40B4-BE49-F238E27FC236}">
                <a16:creationId xmlns:a16="http://schemas.microsoft.com/office/drawing/2014/main" id="{ECAD2278-D757-4A8D-9604-8A7B34894574}"/>
              </a:ext>
            </a:extLst>
          </p:cNvPr>
          <p:cNvSpPr>
            <a:spLocks noGrp="1"/>
          </p:cNvSpPr>
          <p:nvPr>
            <p:ph type="ftr" sz="quarter" idx="11"/>
          </p:nvPr>
        </p:nvSpPr>
        <p:spPr>
          <a:xfrm>
            <a:off x="4514474" y="6175121"/>
            <a:ext cx="3511929" cy="365125"/>
          </a:xfrm>
          <a:prstGeom prst="rect">
            <a:avLst/>
          </a:prstGeom>
        </p:spPr>
        <p:txBody>
          <a:bodyPr/>
          <a:lstStyle/>
          <a:p>
            <a:endParaRPr lang="en-US" dirty="0"/>
          </a:p>
        </p:txBody>
      </p:sp>
      <p:sp>
        <p:nvSpPr>
          <p:cNvPr id="8" name="Slide Number Placeholder 4">
            <a:extLst>
              <a:ext uri="{FF2B5EF4-FFF2-40B4-BE49-F238E27FC236}">
                <a16:creationId xmlns:a16="http://schemas.microsoft.com/office/drawing/2014/main" id="{C22B4EC7-11D2-4F30-8320-1578F99D0387}"/>
              </a:ext>
            </a:extLst>
          </p:cNvPr>
          <p:cNvSpPr>
            <a:spLocks noGrp="1"/>
          </p:cNvSpPr>
          <p:nvPr>
            <p:ph type="sldNum" sz="quarter" idx="12"/>
          </p:nvPr>
        </p:nvSpPr>
        <p:spPr>
          <a:xfrm>
            <a:off x="8737600" y="6175121"/>
            <a:ext cx="2844800" cy="365125"/>
          </a:xfrm>
          <a:prstGeom prst="rect">
            <a:avLst/>
          </a:prstGeom>
        </p:spPr>
        <p:txBody>
          <a:bodyPr/>
          <a:lstStyle/>
          <a:p>
            <a:fld id="{C4DB34C1-EB1A-4537-BC1D-3975820F5E3E}" type="slidenum">
              <a:rPr lang="en-US" smtClean="0"/>
              <a:t>‹#›</a:t>
            </a:fld>
            <a:endParaRPr lang="en-US" dirty="0"/>
          </a:p>
        </p:txBody>
      </p:sp>
    </p:spTree>
    <p:extLst>
      <p:ext uri="{BB962C8B-B14F-4D97-AF65-F5344CB8AC3E}">
        <p14:creationId xmlns:p14="http://schemas.microsoft.com/office/powerpoint/2010/main" val="1921072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A36B80-AF5D-4F88-9E49-033CDB3B7360}"/>
              </a:ext>
            </a:extLst>
          </p:cNvPr>
          <p:cNvPicPr>
            <a:picLocks noChangeAspect="1"/>
          </p:cNvPicPr>
          <p:nvPr userDrawn="1"/>
        </p:nvPicPr>
        <p:blipFill rotWithShape="1">
          <a:blip r:embed="rId2"/>
          <a:srcRect/>
          <a:stretch/>
        </p:blipFill>
        <p:spPr>
          <a:xfrm>
            <a:off x="0" y="-8238"/>
            <a:ext cx="12192000" cy="6858000"/>
          </a:xfrm>
          <a:prstGeom prst="rect">
            <a:avLst/>
          </a:prstGeom>
        </p:spPr>
      </p:pic>
      <p:sp>
        <p:nvSpPr>
          <p:cNvPr id="3" name="Content Placeholder 2"/>
          <p:cNvSpPr>
            <a:spLocks noGrp="1"/>
          </p:cNvSpPr>
          <p:nvPr userDrawn="1">
            <p:ph idx="1"/>
          </p:nvPr>
        </p:nvSpPr>
        <p:spPr>
          <a:xfrm>
            <a:off x="609600" y="1981201"/>
            <a:ext cx="10972800" cy="4061706"/>
          </a:xfrm>
        </p:spPr>
        <p:txBody>
          <a:bodyPr>
            <a:normAutofit/>
          </a:bodyPr>
          <a:lstStyle>
            <a:lvl1pPr marL="346075" indent="-230188">
              <a:defRPr sz="28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userDrawn="1">
            <p:ph type="title" hasCustomPrompt="1"/>
          </p:nvPr>
        </p:nvSpPr>
        <p:spPr>
          <a:xfrm>
            <a:off x="631568" y="731840"/>
            <a:ext cx="10972800" cy="682377"/>
          </a:xfrm>
        </p:spPr>
        <p:txBody>
          <a:bodyPr>
            <a:normAutofit/>
          </a:bodyPr>
          <a:lstStyle>
            <a:lvl1pPr algn="l">
              <a:defRPr sz="3800" b="1" i="0">
                <a:solidFill>
                  <a:schemeClr val="tx1"/>
                </a:solidFill>
                <a:latin typeface="+mj-lt"/>
                <a:ea typeface="Roboto" charset="0"/>
                <a:cs typeface="Roboto" charset="0"/>
              </a:defRPr>
            </a:lvl1pPr>
          </a:lstStyle>
          <a:p>
            <a:r>
              <a:rPr lang="en-US"/>
              <a:t>Slide Heading</a:t>
            </a:r>
          </a:p>
        </p:txBody>
      </p:sp>
      <p:sp>
        <p:nvSpPr>
          <p:cNvPr id="11" name="Slide Number Placeholder 4">
            <a:extLst>
              <a:ext uri="{FF2B5EF4-FFF2-40B4-BE49-F238E27FC236}">
                <a16:creationId xmlns:a16="http://schemas.microsoft.com/office/drawing/2014/main" id="{8320D0D2-2AED-4BA7-B125-A9B549DCAFB2}"/>
              </a:ext>
            </a:extLst>
          </p:cNvPr>
          <p:cNvSpPr>
            <a:spLocks noGrp="1"/>
          </p:cNvSpPr>
          <p:nvPr>
            <p:ph type="sldNum" sz="quarter" idx="12"/>
          </p:nvPr>
        </p:nvSpPr>
        <p:spPr>
          <a:xfrm>
            <a:off x="8737600" y="6175117"/>
            <a:ext cx="2844800" cy="365125"/>
          </a:xfrm>
          <a:prstGeom prst="rect">
            <a:avLst/>
          </a:prstGeom>
        </p:spPr>
        <p:txBody>
          <a:bodyPr/>
          <a:lstStyle/>
          <a:p>
            <a:fld id="{C4DB34C1-EB1A-4537-BC1D-3975820F5E3E}" type="slidenum">
              <a:rPr lang="en-US" smtClean="0"/>
              <a:t>‹#›</a:t>
            </a:fld>
            <a:endParaRPr lang="en-US" dirty="0"/>
          </a:p>
        </p:txBody>
      </p:sp>
      <p:sp>
        <p:nvSpPr>
          <p:cNvPr id="12" name="Footer Placeholder 3">
            <a:extLst>
              <a:ext uri="{FF2B5EF4-FFF2-40B4-BE49-F238E27FC236}">
                <a16:creationId xmlns:a16="http://schemas.microsoft.com/office/drawing/2014/main" id="{EF0CE77E-51FF-417C-B753-5A0C3729E5F4}"/>
              </a:ext>
            </a:extLst>
          </p:cNvPr>
          <p:cNvSpPr>
            <a:spLocks noGrp="1"/>
          </p:cNvSpPr>
          <p:nvPr>
            <p:ph type="ftr" sz="quarter" idx="11"/>
          </p:nvPr>
        </p:nvSpPr>
        <p:spPr>
          <a:xfrm>
            <a:off x="4514472" y="6175117"/>
            <a:ext cx="3511929" cy="36512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8B92DC3B-33E5-4CA5-BEBF-7382FDA123C7}"/>
              </a:ext>
            </a:extLst>
          </p:cNvPr>
          <p:cNvSpPr>
            <a:spLocks noGrp="1"/>
          </p:cNvSpPr>
          <p:nvPr>
            <p:ph type="body" sz="quarter" idx="13" hasCustomPrompt="1"/>
          </p:nvPr>
        </p:nvSpPr>
        <p:spPr>
          <a:xfrm>
            <a:off x="635000" y="1233491"/>
            <a:ext cx="10972800" cy="566737"/>
          </a:xfrm>
        </p:spPr>
        <p:txBody>
          <a:bodyPr>
            <a:noAutofit/>
          </a:bodyPr>
          <a:lstStyle>
            <a:lvl1pPr marL="0" indent="0">
              <a:buNone/>
              <a:defRPr sz="2800" b="1" i="1">
                <a:solidFill>
                  <a:schemeClr val="bg1">
                    <a:lumMod val="50000"/>
                  </a:schemeClr>
                </a:solidFill>
              </a:defRPr>
            </a:lvl1pPr>
          </a:lstStyle>
          <a:p>
            <a:pPr lvl="0"/>
            <a:r>
              <a:rPr lang="en-US"/>
              <a:t>Supporting Description</a:t>
            </a:r>
          </a:p>
        </p:txBody>
      </p:sp>
    </p:spTree>
    <p:extLst>
      <p:ext uri="{BB962C8B-B14F-4D97-AF65-F5344CB8AC3E}">
        <p14:creationId xmlns:p14="http://schemas.microsoft.com/office/powerpoint/2010/main" val="168385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dirty="0"/>
          </a:p>
        </p:txBody>
      </p:sp>
    </p:spTree>
    <p:extLst>
      <p:ext uri="{BB962C8B-B14F-4D97-AF65-F5344CB8AC3E}">
        <p14:creationId xmlns:p14="http://schemas.microsoft.com/office/powerpoint/2010/main" val="3467282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7527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7303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1055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98931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0554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262056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0859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4045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19076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04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dirty="0"/>
          </a:p>
        </p:txBody>
      </p:sp>
    </p:spTree>
    <p:extLst>
      <p:ext uri="{BB962C8B-B14F-4D97-AF65-F5344CB8AC3E}">
        <p14:creationId xmlns:p14="http://schemas.microsoft.com/office/powerpoint/2010/main" val="2418844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6798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NI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CD49D-CBCD-40DF-8B7B-0786615954FB}"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7" name="Title 1">
            <a:extLst>
              <a:ext uri="{FF2B5EF4-FFF2-40B4-BE49-F238E27FC236}">
                <a16:creationId xmlns:a16="http://schemas.microsoft.com/office/drawing/2014/main" id="{FC32B98D-9E33-420E-B278-AA916DC6861E}"/>
              </a:ext>
            </a:extLst>
          </p:cNvPr>
          <p:cNvSpPr>
            <a:spLocks noGrp="1"/>
          </p:cNvSpPr>
          <p:nvPr>
            <p:ph type="title"/>
          </p:nvPr>
        </p:nvSpPr>
        <p:spPr>
          <a:xfrm>
            <a:off x="838200" y="771526"/>
            <a:ext cx="10515600" cy="1090613"/>
          </a:xfrm>
        </p:spPr>
        <p:txBody>
          <a:bodyPr/>
          <a:lstStyle>
            <a:lvl1pPr algn="ctr">
              <a:defRPr b="1"/>
            </a:lvl1pPr>
          </a:lstStyle>
          <a:p>
            <a:r>
              <a:rPr lang="en-US"/>
              <a:t>Click to edit Master title style</a:t>
            </a:r>
          </a:p>
        </p:txBody>
      </p:sp>
      <p:sp>
        <p:nvSpPr>
          <p:cNvPr id="8" name="Content Placeholder 2">
            <a:extLst>
              <a:ext uri="{FF2B5EF4-FFF2-40B4-BE49-F238E27FC236}">
                <a16:creationId xmlns:a16="http://schemas.microsoft.com/office/drawing/2014/main" id="{D149A4F3-AFD5-4EE9-9303-C80DDDF70DCC}"/>
              </a:ext>
            </a:extLst>
          </p:cNvPr>
          <p:cNvSpPr>
            <a:spLocks noGrp="1"/>
          </p:cNvSpPr>
          <p:nvPr>
            <p:ph idx="1"/>
          </p:nvPr>
        </p:nvSpPr>
        <p:spPr>
          <a:xfrm>
            <a:off x="838200" y="19970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8232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NIH">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7FA72A-4442-4FE2-A384-5EA8C10167F9}"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7" name="Title 1">
            <a:extLst>
              <a:ext uri="{FF2B5EF4-FFF2-40B4-BE49-F238E27FC236}">
                <a16:creationId xmlns:a16="http://schemas.microsoft.com/office/drawing/2014/main" id="{FC32B98D-9E33-420E-B278-AA916DC6861E}"/>
              </a:ext>
            </a:extLst>
          </p:cNvPr>
          <p:cNvSpPr>
            <a:spLocks noGrp="1"/>
          </p:cNvSpPr>
          <p:nvPr>
            <p:ph type="title"/>
          </p:nvPr>
        </p:nvSpPr>
        <p:spPr>
          <a:xfrm>
            <a:off x="838200" y="771525"/>
            <a:ext cx="10515600" cy="1090613"/>
          </a:xfrm>
        </p:spPr>
        <p:txBody>
          <a:bodyPr/>
          <a:lstStyle>
            <a:lvl1pPr algn="ctr">
              <a:defRPr b="1"/>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02DA657E-8159-41D1-B952-2E1CBA17499E}"/>
              </a:ext>
            </a:extLst>
          </p:cNvPr>
          <p:cNvSpPr>
            <a:spLocks noGrp="1"/>
          </p:cNvSpPr>
          <p:nvPr>
            <p:ph sz="half" idx="1"/>
          </p:nvPr>
        </p:nvSpPr>
        <p:spPr>
          <a:xfrm>
            <a:off x="838200" y="19875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74D879E2-DB10-417B-AE17-F1380B2D064A}"/>
              </a:ext>
            </a:extLst>
          </p:cNvPr>
          <p:cNvSpPr>
            <a:spLocks noGrp="1"/>
          </p:cNvSpPr>
          <p:nvPr>
            <p:ph sz="half" idx="2"/>
          </p:nvPr>
        </p:nvSpPr>
        <p:spPr>
          <a:xfrm>
            <a:off x="6172200" y="19875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8678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BDFFC2-2AEB-43D3-9FAB-31C0719B974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6400"/>
                    </a14:imgEffect>
                  </a14:imgLayer>
                </a14:imgProps>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554680" y="2242753"/>
            <a:ext cx="7924800" cy="1470025"/>
          </a:xfrm>
        </p:spPr>
        <p:txBody>
          <a:bodyPr>
            <a:normAutofit/>
          </a:bodyPr>
          <a:lstStyle>
            <a:lvl1pPr algn="l">
              <a:defRPr sz="3200" b="1" i="0">
                <a:solidFill>
                  <a:schemeClr val="tx1"/>
                </a:solidFill>
                <a:latin typeface="+mj-lt"/>
                <a:ea typeface="Arial" charset="0"/>
                <a:cs typeface="Arial" charset="0"/>
              </a:defRPr>
            </a:lvl1pPr>
          </a:lstStyle>
          <a:p>
            <a:r>
              <a:rPr lang="en-US" dirty="0"/>
              <a:t>Presentation Title</a:t>
            </a:r>
          </a:p>
        </p:txBody>
      </p:sp>
      <p:sp>
        <p:nvSpPr>
          <p:cNvPr id="3" name="Subtitle 2"/>
          <p:cNvSpPr>
            <a:spLocks noGrp="1"/>
          </p:cNvSpPr>
          <p:nvPr>
            <p:ph type="subTitle" idx="1" hasCustomPrompt="1"/>
          </p:nvPr>
        </p:nvSpPr>
        <p:spPr>
          <a:xfrm>
            <a:off x="562971" y="4209538"/>
            <a:ext cx="7924800" cy="6858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0" i="0">
                <a:solidFill>
                  <a:schemeClr val="tx1"/>
                </a:solidFill>
                <a:latin typeface="+mj-lt"/>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Title</a:t>
            </a:r>
            <a:br>
              <a:rPr lang="en-US" dirty="0"/>
            </a:br>
            <a:r>
              <a:rPr lang="en-US" dirty="0"/>
              <a:t>Presenter Organization</a:t>
            </a:r>
          </a:p>
        </p:txBody>
      </p:sp>
      <p:pic>
        <p:nvPicPr>
          <p:cNvPr id="6" name="Picture 5">
            <a:extLst>
              <a:ext uri="{FF2B5EF4-FFF2-40B4-BE49-F238E27FC236}">
                <a16:creationId xmlns:a16="http://schemas.microsoft.com/office/drawing/2014/main" id="{EE672F4A-65EB-4856-8CA1-E4807225F0F9}"/>
              </a:ext>
            </a:extLst>
          </p:cNvPr>
          <p:cNvPicPr>
            <a:picLocks noChangeAspect="1"/>
          </p:cNvPicPr>
          <p:nvPr userDrawn="1"/>
        </p:nvPicPr>
        <p:blipFill>
          <a:blip r:embed="rId4"/>
          <a:stretch>
            <a:fillRect/>
          </a:stretch>
        </p:blipFill>
        <p:spPr>
          <a:xfrm>
            <a:off x="463551" y="959675"/>
            <a:ext cx="7019775" cy="929735"/>
          </a:xfrm>
          <a:prstGeom prst="rect">
            <a:avLst/>
          </a:prstGeom>
        </p:spPr>
      </p:pic>
      <p:sp>
        <p:nvSpPr>
          <p:cNvPr id="17" name="Text Placeholder 16">
            <a:extLst>
              <a:ext uri="{FF2B5EF4-FFF2-40B4-BE49-F238E27FC236}">
                <a16:creationId xmlns:a16="http://schemas.microsoft.com/office/drawing/2014/main" id="{EA306E88-94BC-47DA-87FF-F474B3496742}"/>
              </a:ext>
            </a:extLst>
          </p:cNvPr>
          <p:cNvSpPr>
            <a:spLocks noGrp="1"/>
          </p:cNvSpPr>
          <p:nvPr>
            <p:ph type="body" sz="quarter" idx="10" hasCustomPrompt="1"/>
          </p:nvPr>
        </p:nvSpPr>
        <p:spPr>
          <a:xfrm>
            <a:off x="565664" y="5835411"/>
            <a:ext cx="7924800" cy="348520"/>
          </a:xfrm>
        </p:spPr>
        <p:txBody>
          <a:bodyPr anchor="b" anchorCtr="0">
            <a:normAutofit/>
          </a:bodyPr>
          <a:lstStyle>
            <a:lvl1pPr marL="0" indent="0">
              <a:buNone/>
              <a:defRPr sz="1600" b="1">
                <a:solidFill>
                  <a:srgbClr val="306197"/>
                </a:solidFill>
                <a:latin typeface="+mj-lt"/>
              </a:defRPr>
            </a:lvl1pPr>
          </a:lstStyle>
          <a:p>
            <a:pPr lvl="0"/>
            <a:r>
              <a:rPr lang="en-US" dirty="0"/>
              <a:t>Event</a:t>
            </a:r>
          </a:p>
        </p:txBody>
      </p:sp>
      <p:sp>
        <p:nvSpPr>
          <p:cNvPr id="18" name="Text Placeholder 16">
            <a:extLst>
              <a:ext uri="{FF2B5EF4-FFF2-40B4-BE49-F238E27FC236}">
                <a16:creationId xmlns:a16="http://schemas.microsoft.com/office/drawing/2014/main" id="{8277EFB1-652A-4A55-9DB2-D2CD7CF862BB}"/>
              </a:ext>
            </a:extLst>
          </p:cNvPr>
          <p:cNvSpPr>
            <a:spLocks noGrp="1"/>
          </p:cNvSpPr>
          <p:nvPr>
            <p:ph type="body" sz="quarter" idx="11" hasCustomPrompt="1"/>
          </p:nvPr>
        </p:nvSpPr>
        <p:spPr>
          <a:xfrm>
            <a:off x="571152" y="6204680"/>
            <a:ext cx="7924800" cy="348520"/>
          </a:xfrm>
        </p:spPr>
        <p:txBody>
          <a:bodyPr anchor="t" anchorCtr="0">
            <a:normAutofit/>
          </a:bodyPr>
          <a:lstStyle>
            <a:lvl1pPr marL="0" indent="0">
              <a:buNone/>
              <a:defRPr sz="1600" b="0" i="1">
                <a:solidFill>
                  <a:srgbClr val="306197"/>
                </a:solidFill>
                <a:latin typeface="+mj-lt"/>
              </a:defRPr>
            </a:lvl1pPr>
          </a:lstStyle>
          <a:p>
            <a:pPr lvl="0"/>
            <a:r>
              <a:rPr lang="en-US" dirty="0"/>
              <a:t>Date</a:t>
            </a:r>
          </a:p>
        </p:txBody>
      </p:sp>
      <p:sp>
        <p:nvSpPr>
          <p:cNvPr id="19" name="Text Placeholder 16">
            <a:extLst>
              <a:ext uri="{FF2B5EF4-FFF2-40B4-BE49-F238E27FC236}">
                <a16:creationId xmlns:a16="http://schemas.microsoft.com/office/drawing/2014/main" id="{247F7447-54B3-4095-AC61-1EAEF8C60CFE}"/>
              </a:ext>
            </a:extLst>
          </p:cNvPr>
          <p:cNvSpPr>
            <a:spLocks noGrp="1"/>
          </p:cNvSpPr>
          <p:nvPr>
            <p:ph type="body" sz="quarter" idx="12" hasCustomPrompt="1"/>
          </p:nvPr>
        </p:nvSpPr>
        <p:spPr>
          <a:xfrm>
            <a:off x="565664" y="3929452"/>
            <a:ext cx="7924800" cy="242448"/>
          </a:xfrm>
        </p:spPr>
        <p:txBody>
          <a:bodyPr anchor="ctr" anchorCtr="0">
            <a:noAutofit/>
          </a:bodyPr>
          <a:lstStyle>
            <a:lvl1pPr marL="0" indent="0">
              <a:buNone/>
              <a:defRPr sz="2000" b="1">
                <a:solidFill>
                  <a:schemeClr val="tx1"/>
                </a:solidFill>
              </a:defRPr>
            </a:lvl1pPr>
          </a:lstStyle>
          <a:p>
            <a:pPr lvl="0"/>
            <a:r>
              <a:rPr lang="en-US" dirty="0"/>
              <a:t>Presenter Name</a:t>
            </a:r>
          </a:p>
        </p:txBody>
      </p:sp>
    </p:spTree>
    <p:extLst>
      <p:ext uri="{BB962C8B-B14F-4D97-AF65-F5344CB8AC3E}">
        <p14:creationId xmlns:p14="http://schemas.microsoft.com/office/powerpoint/2010/main" val="1659617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A36B80-AF5D-4F88-9E49-033CDB3B7360}"/>
              </a:ext>
            </a:extLst>
          </p:cNvPr>
          <p:cNvPicPr>
            <a:picLocks noChangeAspect="1"/>
          </p:cNvPicPr>
          <p:nvPr userDrawn="1"/>
        </p:nvPicPr>
        <p:blipFill rotWithShape="1">
          <a:blip r:embed="rId2"/>
          <a:srcRect/>
          <a:stretch/>
        </p:blipFill>
        <p:spPr>
          <a:xfrm>
            <a:off x="0" y="-8238"/>
            <a:ext cx="12192000" cy="6858000"/>
          </a:xfrm>
          <a:prstGeom prst="rect">
            <a:avLst/>
          </a:prstGeom>
        </p:spPr>
      </p:pic>
      <p:sp>
        <p:nvSpPr>
          <p:cNvPr id="3" name="Content Placeholder 2"/>
          <p:cNvSpPr>
            <a:spLocks noGrp="1"/>
          </p:cNvSpPr>
          <p:nvPr userDrawn="1">
            <p:ph idx="1"/>
          </p:nvPr>
        </p:nvSpPr>
        <p:spPr>
          <a:xfrm>
            <a:off x="609600" y="1981201"/>
            <a:ext cx="10972800" cy="4061706"/>
          </a:xfrm>
        </p:spPr>
        <p:txBody>
          <a:bodyPr>
            <a:normAutofit/>
          </a:bodyPr>
          <a:lstStyle>
            <a:lvl1pPr marL="346075" indent="-230188">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userDrawn="1">
            <p:ph type="title" hasCustomPrompt="1"/>
          </p:nvPr>
        </p:nvSpPr>
        <p:spPr>
          <a:xfrm>
            <a:off x="631568" y="731837"/>
            <a:ext cx="10972800" cy="1143000"/>
          </a:xfrm>
        </p:spPr>
        <p:txBody>
          <a:bodyPr>
            <a:normAutofit/>
          </a:bodyPr>
          <a:lstStyle>
            <a:lvl1pPr algn="l">
              <a:defRPr sz="3800" b="1" i="0">
                <a:solidFill>
                  <a:schemeClr val="tx1"/>
                </a:solidFill>
                <a:latin typeface="+mj-lt"/>
                <a:ea typeface="Roboto" charset="0"/>
                <a:cs typeface="Roboto" charset="0"/>
              </a:defRPr>
            </a:lvl1pPr>
          </a:lstStyle>
          <a:p>
            <a:r>
              <a:rPr lang="en-US" dirty="0"/>
              <a:t>Slide Heading</a:t>
            </a:r>
          </a:p>
        </p:txBody>
      </p:sp>
      <p:sp>
        <p:nvSpPr>
          <p:cNvPr id="11" name="Slide Number Placeholder 4">
            <a:extLst>
              <a:ext uri="{FF2B5EF4-FFF2-40B4-BE49-F238E27FC236}">
                <a16:creationId xmlns:a16="http://schemas.microsoft.com/office/drawing/2014/main" id="{8320D0D2-2AED-4BA7-B125-A9B549DCAFB2}"/>
              </a:ext>
            </a:extLst>
          </p:cNvPr>
          <p:cNvSpPr>
            <a:spLocks noGrp="1"/>
          </p:cNvSpPr>
          <p:nvPr>
            <p:ph type="sldNum" sz="quarter" idx="12"/>
          </p:nvPr>
        </p:nvSpPr>
        <p:spPr>
          <a:xfrm>
            <a:off x="8737600" y="6175115"/>
            <a:ext cx="2844800" cy="365125"/>
          </a:xfrm>
          <a:prstGeom prst="rect">
            <a:avLst/>
          </a:prstGeom>
        </p:spPr>
        <p:txBody>
          <a:bodyPr/>
          <a:lstStyle/>
          <a:p>
            <a:fld id="{C4DB34C1-EB1A-4537-BC1D-3975820F5E3E}" type="slidenum">
              <a:rPr lang="en-US" smtClean="0"/>
              <a:t>‹#›</a:t>
            </a:fld>
            <a:endParaRPr lang="en-US" dirty="0"/>
          </a:p>
        </p:txBody>
      </p:sp>
      <p:sp>
        <p:nvSpPr>
          <p:cNvPr id="12" name="Footer Placeholder 3">
            <a:extLst>
              <a:ext uri="{FF2B5EF4-FFF2-40B4-BE49-F238E27FC236}">
                <a16:creationId xmlns:a16="http://schemas.microsoft.com/office/drawing/2014/main" id="{EF0CE77E-51FF-417C-B753-5A0C3729E5F4}"/>
              </a:ext>
            </a:extLst>
          </p:cNvPr>
          <p:cNvSpPr>
            <a:spLocks noGrp="1"/>
          </p:cNvSpPr>
          <p:nvPr>
            <p:ph type="ftr" sz="quarter" idx="11"/>
          </p:nvPr>
        </p:nvSpPr>
        <p:spPr>
          <a:xfrm>
            <a:off x="4514470" y="6175115"/>
            <a:ext cx="3511929" cy="365125"/>
          </a:xfrm>
          <a:prstGeom prst="rect">
            <a:avLst/>
          </a:prstGeom>
        </p:spPr>
        <p:txBody>
          <a:bodyPr/>
          <a:lstStyle/>
          <a:p>
            <a:endParaRPr lang="en-US" dirty="0"/>
          </a:p>
        </p:txBody>
      </p:sp>
    </p:spTree>
    <p:extLst>
      <p:ext uri="{BB962C8B-B14F-4D97-AF65-F5344CB8AC3E}">
        <p14:creationId xmlns:p14="http://schemas.microsoft.com/office/powerpoint/2010/main" val="1735813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A36B80-AF5D-4F88-9E49-033CDB3B7360}"/>
              </a:ext>
            </a:extLst>
          </p:cNvPr>
          <p:cNvPicPr>
            <a:picLocks noChangeAspect="1"/>
          </p:cNvPicPr>
          <p:nvPr userDrawn="1"/>
        </p:nvPicPr>
        <p:blipFill rotWithShape="1">
          <a:blip r:embed="rId2"/>
          <a:srcRect/>
          <a:stretch/>
        </p:blipFill>
        <p:spPr>
          <a:xfrm>
            <a:off x="0" y="-8238"/>
            <a:ext cx="12192000" cy="6858000"/>
          </a:xfrm>
          <a:prstGeom prst="rect">
            <a:avLst/>
          </a:prstGeom>
        </p:spPr>
      </p:pic>
      <p:sp>
        <p:nvSpPr>
          <p:cNvPr id="2" name="Title 1"/>
          <p:cNvSpPr>
            <a:spLocks noGrp="1"/>
          </p:cNvSpPr>
          <p:nvPr userDrawn="1">
            <p:ph type="title" hasCustomPrompt="1"/>
          </p:nvPr>
        </p:nvSpPr>
        <p:spPr>
          <a:xfrm>
            <a:off x="631568" y="731838"/>
            <a:ext cx="10972800" cy="682377"/>
          </a:xfrm>
        </p:spPr>
        <p:txBody>
          <a:bodyPr>
            <a:normAutofit/>
          </a:bodyPr>
          <a:lstStyle>
            <a:lvl1pPr algn="l">
              <a:defRPr sz="3800" b="1" i="0">
                <a:solidFill>
                  <a:schemeClr val="tx1"/>
                </a:solidFill>
                <a:latin typeface="+mj-lt"/>
                <a:ea typeface="Roboto" charset="0"/>
                <a:cs typeface="Roboto" charset="0"/>
              </a:defRPr>
            </a:lvl1pPr>
          </a:lstStyle>
          <a:p>
            <a:r>
              <a:rPr lang="en-US" dirty="0"/>
              <a:t>Slide Heading</a:t>
            </a:r>
          </a:p>
        </p:txBody>
      </p:sp>
      <p:sp>
        <p:nvSpPr>
          <p:cNvPr id="11" name="Slide Number Placeholder 4">
            <a:extLst>
              <a:ext uri="{FF2B5EF4-FFF2-40B4-BE49-F238E27FC236}">
                <a16:creationId xmlns:a16="http://schemas.microsoft.com/office/drawing/2014/main" id="{8320D0D2-2AED-4BA7-B125-A9B549DCAFB2}"/>
              </a:ext>
            </a:extLst>
          </p:cNvPr>
          <p:cNvSpPr>
            <a:spLocks noGrp="1"/>
          </p:cNvSpPr>
          <p:nvPr>
            <p:ph type="sldNum" sz="quarter" idx="12"/>
          </p:nvPr>
        </p:nvSpPr>
        <p:spPr>
          <a:xfrm>
            <a:off x="8737600" y="6175115"/>
            <a:ext cx="2844800" cy="365125"/>
          </a:xfrm>
          <a:prstGeom prst="rect">
            <a:avLst/>
          </a:prstGeom>
        </p:spPr>
        <p:txBody>
          <a:bodyPr/>
          <a:lstStyle/>
          <a:p>
            <a:fld id="{C4DB34C1-EB1A-4537-BC1D-3975820F5E3E}" type="slidenum">
              <a:rPr lang="en-US" smtClean="0"/>
              <a:t>‹#›</a:t>
            </a:fld>
            <a:endParaRPr lang="en-US" dirty="0"/>
          </a:p>
        </p:txBody>
      </p:sp>
      <p:sp>
        <p:nvSpPr>
          <p:cNvPr id="12" name="Footer Placeholder 3">
            <a:extLst>
              <a:ext uri="{FF2B5EF4-FFF2-40B4-BE49-F238E27FC236}">
                <a16:creationId xmlns:a16="http://schemas.microsoft.com/office/drawing/2014/main" id="{EF0CE77E-51FF-417C-B753-5A0C3729E5F4}"/>
              </a:ext>
            </a:extLst>
          </p:cNvPr>
          <p:cNvSpPr>
            <a:spLocks noGrp="1"/>
          </p:cNvSpPr>
          <p:nvPr>
            <p:ph type="ftr" sz="quarter" idx="11"/>
          </p:nvPr>
        </p:nvSpPr>
        <p:spPr>
          <a:xfrm>
            <a:off x="4514470" y="6175115"/>
            <a:ext cx="3511929" cy="36512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8B92DC3B-33E5-4CA5-BEBF-7382FDA123C7}"/>
              </a:ext>
            </a:extLst>
          </p:cNvPr>
          <p:cNvSpPr>
            <a:spLocks noGrp="1"/>
          </p:cNvSpPr>
          <p:nvPr>
            <p:ph type="body" sz="quarter" idx="13" hasCustomPrompt="1"/>
          </p:nvPr>
        </p:nvSpPr>
        <p:spPr>
          <a:xfrm>
            <a:off x="635000" y="1233489"/>
            <a:ext cx="10972800" cy="566737"/>
          </a:xfrm>
        </p:spPr>
        <p:txBody>
          <a:bodyPr>
            <a:noAutofit/>
          </a:bodyPr>
          <a:lstStyle>
            <a:lvl1pPr marL="0" indent="0">
              <a:buNone/>
              <a:defRPr sz="2800" b="1" i="1">
                <a:solidFill>
                  <a:schemeClr val="bg1">
                    <a:lumMod val="50000"/>
                  </a:schemeClr>
                </a:solidFill>
              </a:defRPr>
            </a:lvl1pPr>
          </a:lstStyle>
          <a:p>
            <a:pPr lvl="0"/>
            <a:r>
              <a:rPr lang="en-US" dirty="0"/>
              <a:t>Supporting Description</a:t>
            </a:r>
          </a:p>
        </p:txBody>
      </p:sp>
    </p:spTree>
    <p:extLst>
      <p:ext uri="{BB962C8B-B14F-4D97-AF65-F5344CB8AC3E}">
        <p14:creationId xmlns:p14="http://schemas.microsoft.com/office/powerpoint/2010/main" val="1389098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7B2BCF6-373C-43B2-8B90-F0F8F54F8B86}"/>
              </a:ext>
            </a:extLst>
          </p:cNvPr>
          <p:cNvPicPr>
            <a:picLocks noChangeAspect="1"/>
          </p:cNvPicPr>
          <p:nvPr userDrawn="1"/>
        </p:nvPicPr>
        <p:blipFill>
          <a:blip r:embed="rId2"/>
          <a:stretch>
            <a:fillRect/>
          </a:stretch>
        </p:blipFill>
        <p:spPr>
          <a:xfrm>
            <a:off x="0" y="-8238"/>
            <a:ext cx="12192000" cy="6866238"/>
          </a:xfrm>
          <a:prstGeom prst="rect">
            <a:avLst/>
          </a:prstGeom>
        </p:spPr>
      </p:pic>
      <p:sp>
        <p:nvSpPr>
          <p:cNvPr id="3" name="Content Placeholder 2"/>
          <p:cNvSpPr>
            <a:spLocks noGrp="1"/>
          </p:cNvSpPr>
          <p:nvPr userDrawn="1">
            <p:ph idx="1"/>
          </p:nvPr>
        </p:nvSpPr>
        <p:spPr>
          <a:xfrm>
            <a:off x="660400" y="1981200"/>
            <a:ext cx="7010400" cy="3855962"/>
          </a:xfrm>
        </p:spPr>
        <p:txBody>
          <a:bodyPr>
            <a:normAutofit/>
          </a:bodyPr>
          <a:lstStyle>
            <a:lvl1pPr>
              <a:defRPr sz="2800"/>
            </a:lvl1pPr>
            <a:lvl2pPr>
              <a:defRPr sz="28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userDrawn="1">
            <p:ph type="title" hasCustomPrompt="1"/>
          </p:nvPr>
        </p:nvSpPr>
        <p:spPr>
          <a:xfrm>
            <a:off x="660400" y="746224"/>
            <a:ext cx="7010400" cy="1143000"/>
          </a:xfrm>
        </p:spPr>
        <p:txBody>
          <a:bodyPr>
            <a:noAutofit/>
          </a:bodyPr>
          <a:lstStyle>
            <a:lvl1pPr algn="l">
              <a:defRPr sz="3800" b="1" i="0">
                <a:solidFill>
                  <a:schemeClr val="tx1"/>
                </a:solidFill>
                <a:latin typeface="+mj-lt"/>
                <a:ea typeface="Roboto" charset="0"/>
                <a:cs typeface="Roboto" charset="0"/>
              </a:defRPr>
            </a:lvl1pPr>
          </a:lstStyle>
          <a:p>
            <a:r>
              <a:rPr lang="en-US" dirty="0"/>
              <a:t>Slide Heading</a:t>
            </a:r>
          </a:p>
        </p:txBody>
      </p:sp>
      <p:pic>
        <p:nvPicPr>
          <p:cNvPr id="4" name="Picture 3"/>
          <p:cNvPicPr>
            <a:picLocks noChangeAspect="1"/>
          </p:cNvPicPr>
          <p:nvPr userDrawn="1"/>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4167" t="3333" r="66667" b="16666"/>
          <a:stretch/>
        </p:blipFill>
        <p:spPr>
          <a:xfrm>
            <a:off x="8331200" y="1066800"/>
            <a:ext cx="3556000" cy="4778829"/>
          </a:xfrm>
          <a:prstGeom prst="rect">
            <a:avLst/>
          </a:prstGeom>
        </p:spPr>
      </p:pic>
      <p:sp>
        <p:nvSpPr>
          <p:cNvPr id="11" name="Slide Number Placeholder 4">
            <a:extLst>
              <a:ext uri="{FF2B5EF4-FFF2-40B4-BE49-F238E27FC236}">
                <a16:creationId xmlns:a16="http://schemas.microsoft.com/office/drawing/2014/main" id="{1367523B-F5E8-486E-AF07-AABEB39311E7}"/>
              </a:ext>
            </a:extLst>
          </p:cNvPr>
          <p:cNvSpPr>
            <a:spLocks noGrp="1"/>
          </p:cNvSpPr>
          <p:nvPr>
            <p:ph type="sldNum" sz="quarter" idx="12"/>
          </p:nvPr>
        </p:nvSpPr>
        <p:spPr>
          <a:xfrm>
            <a:off x="8737600" y="6175115"/>
            <a:ext cx="2844800" cy="365125"/>
          </a:xfrm>
          <a:prstGeom prst="rect">
            <a:avLst/>
          </a:prstGeom>
        </p:spPr>
        <p:txBody>
          <a:bodyPr/>
          <a:lstStyle/>
          <a:p>
            <a:fld id="{C4DB34C1-EB1A-4537-BC1D-3975820F5E3E}" type="slidenum">
              <a:rPr lang="en-US" smtClean="0"/>
              <a:t>‹#›</a:t>
            </a:fld>
            <a:endParaRPr lang="en-US" dirty="0"/>
          </a:p>
        </p:txBody>
      </p:sp>
      <p:sp>
        <p:nvSpPr>
          <p:cNvPr id="12" name="Footer Placeholder 3">
            <a:extLst>
              <a:ext uri="{FF2B5EF4-FFF2-40B4-BE49-F238E27FC236}">
                <a16:creationId xmlns:a16="http://schemas.microsoft.com/office/drawing/2014/main" id="{27A6236F-71E5-4CF9-8E01-2D9FA0776767}"/>
              </a:ext>
            </a:extLst>
          </p:cNvPr>
          <p:cNvSpPr>
            <a:spLocks noGrp="1"/>
          </p:cNvSpPr>
          <p:nvPr>
            <p:ph type="ftr" sz="quarter" idx="11"/>
          </p:nvPr>
        </p:nvSpPr>
        <p:spPr>
          <a:xfrm>
            <a:off x="4514470" y="6175115"/>
            <a:ext cx="3511929" cy="365125"/>
          </a:xfrm>
          <a:prstGeom prst="rect">
            <a:avLst/>
          </a:prstGeom>
        </p:spPr>
        <p:txBody>
          <a:bodyPr/>
          <a:lstStyle/>
          <a:p>
            <a:endParaRPr lang="en-US" dirty="0"/>
          </a:p>
        </p:txBody>
      </p:sp>
    </p:spTree>
    <p:extLst>
      <p:ext uri="{BB962C8B-B14F-4D97-AF65-F5344CB8AC3E}">
        <p14:creationId xmlns:p14="http://schemas.microsoft.com/office/powerpoint/2010/main" val="3496947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800">
                <a:solidFill>
                  <a:schemeClr val="tx1"/>
                </a:solidFill>
                <a:latin typeface="+mj-lt"/>
              </a:defRPr>
            </a:lvl1pPr>
          </a:lstStyle>
          <a:p>
            <a:r>
              <a:rPr lang="en-US" dirty="0"/>
              <a:t>Slide Heading</a:t>
            </a:r>
          </a:p>
        </p:txBody>
      </p:sp>
      <p:sp>
        <p:nvSpPr>
          <p:cNvPr id="7" name="Slide Number Placeholder 4">
            <a:extLst>
              <a:ext uri="{FF2B5EF4-FFF2-40B4-BE49-F238E27FC236}">
                <a16:creationId xmlns:a16="http://schemas.microsoft.com/office/drawing/2014/main" id="{F614DFFB-67E7-414D-B898-E4E3055389DA}"/>
              </a:ext>
            </a:extLst>
          </p:cNvPr>
          <p:cNvSpPr>
            <a:spLocks noGrp="1"/>
          </p:cNvSpPr>
          <p:nvPr>
            <p:ph type="sldNum" sz="quarter" idx="12"/>
          </p:nvPr>
        </p:nvSpPr>
        <p:spPr>
          <a:xfrm>
            <a:off x="8737600" y="6175115"/>
            <a:ext cx="2844800" cy="365125"/>
          </a:xfrm>
          <a:prstGeom prst="rect">
            <a:avLst/>
          </a:prstGeom>
        </p:spPr>
        <p:txBody>
          <a:bodyPr/>
          <a:lstStyle/>
          <a:p>
            <a:fld id="{C4DB34C1-EB1A-4537-BC1D-3975820F5E3E}" type="slidenum">
              <a:rPr lang="en-US" smtClean="0"/>
              <a:t>‹#›</a:t>
            </a:fld>
            <a:endParaRPr lang="en-US" dirty="0"/>
          </a:p>
        </p:txBody>
      </p:sp>
      <p:sp>
        <p:nvSpPr>
          <p:cNvPr id="9" name="Footer Placeholder 3">
            <a:extLst>
              <a:ext uri="{FF2B5EF4-FFF2-40B4-BE49-F238E27FC236}">
                <a16:creationId xmlns:a16="http://schemas.microsoft.com/office/drawing/2014/main" id="{C296A158-115C-487A-9520-89606CEC8A7A}"/>
              </a:ext>
            </a:extLst>
          </p:cNvPr>
          <p:cNvSpPr>
            <a:spLocks noGrp="1"/>
          </p:cNvSpPr>
          <p:nvPr>
            <p:ph type="ftr" sz="quarter" idx="11"/>
          </p:nvPr>
        </p:nvSpPr>
        <p:spPr>
          <a:xfrm>
            <a:off x="4514470" y="6175115"/>
            <a:ext cx="3511929" cy="365125"/>
          </a:xfrm>
          <a:prstGeom prst="rect">
            <a:avLst/>
          </a:prstGeom>
        </p:spPr>
        <p:txBody>
          <a:bodyPr/>
          <a:lstStyle/>
          <a:p>
            <a:endParaRPr lang="en-US" dirty="0"/>
          </a:p>
        </p:txBody>
      </p:sp>
    </p:spTree>
    <p:extLst>
      <p:ext uri="{BB962C8B-B14F-4D97-AF65-F5344CB8AC3E}">
        <p14:creationId xmlns:p14="http://schemas.microsoft.com/office/powerpoint/2010/main" val="2264389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C954BA-E66E-43E2-9155-FCEDB7B3DB76}"/>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609600" y="2714370"/>
            <a:ext cx="10972800" cy="1143000"/>
          </a:xfrm>
        </p:spPr>
        <p:txBody>
          <a:bodyPr>
            <a:normAutofit/>
          </a:bodyPr>
          <a:lstStyle>
            <a:lvl1pPr algn="ctr">
              <a:defRPr sz="4000">
                <a:solidFill>
                  <a:schemeClr val="bg1"/>
                </a:solidFill>
                <a:latin typeface="+mj-lt"/>
              </a:defRPr>
            </a:lvl1pPr>
          </a:lstStyle>
          <a:p>
            <a:r>
              <a:rPr lang="en-US" dirty="0"/>
              <a:t>Section Heading</a:t>
            </a:r>
          </a:p>
        </p:txBody>
      </p:sp>
      <p:sp>
        <p:nvSpPr>
          <p:cNvPr id="5" name="Slide Number Placeholder 4"/>
          <p:cNvSpPr>
            <a:spLocks noGrp="1"/>
          </p:cNvSpPr>
          <p:nvPr>
            <p:ph type="sldNum" sz="quarter" idx="12"/>
          </p:nvPr>
        </p:nvSpPr>
        <p:spPr>
          <a:xfrm>
            <a:off x="8737600" y="6175115"/>
            <a:ext cx="2844800" cy="365125"/>
          </a:xfrm>
          <a:prstGeom prst="rect">
            <a:avLst/>
          </a:prstGeom>
        </p:spPr>
        <p:txBody>
          <a:bodyPr/>
          <a:lstStyle/>
          <a:p>
            <a:fld id="{C4DB34C1-EB1A-4537-BC1D-3975820F5E3E}" type="slidenum">
              <a:rPr lang="en-US" smtClean="0"/>
              <a:t>‹#›</a:t>
            </a:fld>
            <a:endParaRPr lang="en-US" dirty="0"/>
          </a:p>
        </p:txBody>
      </p:sp>
      <p:sp>
        <p:nvSpPr>
          <p:cNvPr id="10" name="Footer Placeholder 3">
            <a:extLst>
              <a:ext uri="{FF2B5EF4-FFF2-40B4-BE49-F238E27FC236}">
                <a16:creationId xmlns:a16="http://schemas.microsoft.com/office/drawing/2014/main" id="{C864E5F6-8FAD-4D1D-8E1C-40A785366E06}"/>
              </a:ext>
            </a:extLst>
          </p:cNvPr>
          <p:cNvSpPr>
            <a:spLocks noGrp="1"/>
          </p:cNvSpPr>
          <p:nvPr>
            <p:ph type="ftr" sz="quarter" idx="11"/>
          </p:nvPr>
        </p:nvSpPr>
        <p:spPr>
          <a:xfrm>
            <a:off x="4514470" y="6175115"/>
            <a:ext cx="3511929" cy="365125"/>
          </a:xfrm>
          <a:prstGeom prst="rect">
            <a:avLst/>
          </a:prstGeom>
        </p:spPr>
        <p:txBody>
          <a:bodyPr/>
          <a:lstStyle/>
          <a:p>
            <a:endParaRPr lang="en-US" dirty="0"/>
          </a:p>
        </p:txBody>
      </p:sp>
    </p:spTree>
    <p:extLst>
      <p:ext uri="{BB962C8B-B14F-4D97-AF65-F5344CB8AC3E}">
        <p14:creationId xmlns:p14="http://schemas.microsoft.com/office/powerpoint/2010/main" val="2691452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ACDB7-5612-40D9-A41B-9EC4768207CE}"/>
              </a:ext>
            </a:extLst>
          </p:cNvPr>
          <p:cNvPicPr>
            <a:picLocks noChangeAspect="1"/>
          </p:cNvPicPr>
          <p:nvPr userDrawn="1"/>
        </p:nvPicPr>
        <p:blipFill>
          <a:blip r:embed="rId2"/>
          <a:stretch>
            <a:fillRect/>
          </a:stretch>
        </p:blipFill>
        <p:spPr>
          <a:xfrm>
            <a:off x="5310" y="0"/>
            <a:ext cx="12181380" cy="6858000"/>
          </a:xfrm>
          <a:prstGeom prst="rect">
            <a:avLst/>
          </a:prstGeom>
        </p:spPr>
      </p:pic>
      <p:sp>
        <p:nvSpPr>
          <p:cNvPr id="11" name="Rectangle 10">
            <a:extLst>
              <a:ext uri="{FF2B5EF4-FFF2-40B4-BE49-F238E27FC236}">
                <a16:creationId xmlns:a16="http://schemas.microsoft.com/office/drawing/2014/main" id="{F5D57E15-2DFF-466B-B4AF-908D4694805B}"/>
              </a:ext>
            </a:extLst>
          </p:cNvPr>
          <p:cNvSpPr/>
          <p:nvPr userDrawn="1"/>
        </p:nvSpPr>
        <p:spPr>
          <a:xfrm>
            <a:off x="0" y="6003324"/>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0835D1B-D348-4D91-9EAD-DF8CF8401215}"/>
              </a:ext>
            </a:extLst>
          </p:cNvPr>
          <p:cNvPicPr>
            <a:picLocks noChangeAspect="1"/>
          </p:cNvPicPr>
          <p:nvPr userDrawn="1"/>
        </p:nvPicPr>
        <p:blipFill>
          <a:blip r:embed="rId3"/>
          <a:stretch>
            <a:fillRect/>
          </a:stretch>
        </p:blipFill>
        <p:spPr>
          <a:xfrm>
            <a:off x="342900" y="6042906"/>
            <a:ext cx="4171571" cy="566988"/>
          </a:xfrm>
          <a:prstGeom prst="rect">
            <a:avLst/>
          </a:prstGeom>
        </p:spPr>
      </p:pic>
      <p:sp>
        <p:nvSpPr>
          <p:cNvPr id="2" name="Title 1"/>
          <p:cNvSpPr>
            <a:spLocks noGrp="1"/>
          </p:cNvSpPr>
          <p:nvPr>
            <p:ph type="title"/>
          </p:nvPr>
        </p:nvSpPr>
        <p:spPr>
          <a:xfrm>
            <a:off x="406400" y="152400"/>
            <a:ext cx="10972800" cy="1143000"/>
          </a:xfrm>
        </p:spPr>
        <p:txBody>
          <a:bodyPr>
            <a:normAutofit/>
          </a:bodyPr>
          <a:lstStyle>
            <a:lvl1pPr>
              <a:defRPr sz="3800">
                <a:solidFill>
                  <a:schemeClr val="tx1"/>
                </a:solidFill>
                <a:latin typeface="+mj-lt"/>
              </a:defRPr>
            </a:lvl1pPr>
          </a:lstStyle>
          <a:p>
            <a:r>
              <a:rPr lang="en-US" dirty="0"/>
              <a:t>Click to edit Master title style</a:t>
            </a:r>
          </a:p>
        </p:txBody>
      </p:sp>
      <p:sp>
        <p:nvSpPr>
          <p:cNvPr id="7" name="Footer Placeholder 3">
            <a:extLst>
              <a:ext uri="{FF2B5EF4-FFF2-40B4-BE49-F238E27FC236}">
                <a16:creationId xmlns:a16="http://schemas.microsoft.com/office/drawing/2014/main" id="{ECAD2278-D757-4A8D-9604-8A7B34894574}"/>
              </a:ext>
            </a:extLst>
          </p:cNvPr>
          <p:cNvSpPr>
            <a:spLocks noGrp="1"/>
          </p:cNvSpPr>
          <p:nvPr>
            <p:ph type="ftr" sz="quarter" idx="11"/>
          </p:nvPr>
        </p:nvSpPr>
        <p:spPr>
          <a:xfrm>
            <a:off x="4514470" y="6175115"/>
            <a:ext cx="3511929" cy="365125"/>
          </a:xfrm>
          <a:prstGeom prst="rect">
            <a:avLst/>
          </a:prstGeom>
        </p:spPr>
        <p:txBody>
          <a:bodyPr/>
          <a:lstStyle/>
          <a:p>
            <a:endParaRPr lang="en-US" dirty="0"/>
          </a:p>
        </p:txBody>
      </p:sp>
      <p:sp>
        <p:nvSpPr>
          <p:cNvPr id="8" name="Slide Number Placeholder 4">
            <a:extLst>
              <a:ext uri="{FF2B5EF4-FFF2-40B4-BE49-F238E27FC236}">
                <a16:creationId xmlns:a16="http://schemas.microsoft.com/office/drawing/2014/main" id="{C22B4EC7-11D2-4F30-8320-1578F99D0387}"/>
              </a:ext>
            </a:extLst>
          </p:cNvPr>
          <p:cNvSpPr>
            <a:spLocks noGrp="1"/>
          </p:cNvSpPr>
          <p:nvPr>
            <p:ph type="sldNum" sz="quarter" idx="12"/>
          </p:nvPr>
        </p:nvSpPr>
        <p:spPr>
          <a:xfrm>
            <a:off x="8737600" y="6175115"/>
            <a:ext cx="2844800" cy="365125"/>
          </a:xfrm>
          <a:prstGeom prst="rect">
            <a:avLst/>
          </a:prstGeom>
        </p:spPr>
        <p:txBody>
          <a:bodyPr/>
          <a:lstStyle/>
          <a:p>
            <a:fld id="{C4DB34C1-EB1A-4537-BC1D-3975820F5E3E}" type="slidenum">
              <a:rPr lang="en-US" smtClean="0"/>
              <a:t>‹#›</a:t>
            </a:fld>
            <a:endParaRPr lang="en-US" dirty="0"/>
          </a:p>
        </p:txBody>
      </p:sp>
    </p:spTree>
    <p:extLst>
      <p:ext uri="{BB962C8B-B14F-4D97-AF65-F5344CB8AC3E}">
        <p14:creationId xmlns:p14="http://schemas.microsoft.com/office/powerpoint/2010/main" val="20987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dirty="0"/>
          </a:p>
        </p:txBody>
      </p:sp>
    </p:spTree>
    <p:extLst>
      <p:ext uri="{BB962C8B-B14F-4D97-AF65-F5344CB8AC3E}">
        <p14:creationId xmlns:p14="http://schemas.microsoft.com/office/powerpoint/2010/main" val="1075380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348552"/>
            <a:ext cx="5181600" cy="4893221"/>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348552"/>
            <a:ext cx="5181600" cy="4893221"/>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26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524505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dirty="0"/>
          </a:p>
        </p:txBody>
      </p:sp>
    </p:spTree>
    <p:extLst>
      <p:ext uri="{BB962C8B-B14F-4D97-AF65-F5344CB8AC3E}">
        <p14:creationId xmlns:p14="http://schemas.microsoft.com/office/powerpoint/2010/main" val="2621947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dirty="0"/>
          </a:p>
        </p:txBody>
      </p:sp>
    </p:spTree>
    <p:extLst>
      <p:ext uri="{BB962C8B-B14F-4D97-AF65-F5344CB8AC3E}">
        <p14:creationId xmlns:p14="http://schemas.microsoft.com/office/powerpoint/2010/main" val="3467282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dirty="0"/>
          </a:p>
        </p:txBody>
      </p:sp>
    </p:spTree>
    <p:extLst>
      <p:ext uri="{BB962C8B-B14F-4D97-AF65-F5344CB8AC3E}">
        <p14:creationId xmlns:p14="http://schemas.microsoft.com/office/powerpoint/2010/main" val="2418844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dirty="0"/>
          </a:p>
        </p:txBody>
      </p:sp>
    </p:spTree>
    <p:extLst>
      <p:ext uri="{BB962C8B-B14F-4D97-AF65-F5344CB8AC3E}">
        <p14:creationId xmlns:p14="http://schemas.microsoft.com/office/powerpoint/2010/main" val="1075380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dirty="0"/>
          </a:p>
        </p:txBody>
      </p:sp>
    </p:spTree>
    <p:extLst>
      <p:ext uri="{BB962C8B-B14F-4D97-AF65-F5344CB8AC3E}">
        <p14:creationId xmlns:p14="http://schemas.microsoft.com/office/powerpoint/2010/main" val="737257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dirty="0"/>
          </a:p>
        </p:txBody>
      </p:sp>
    </p:spTree>
    <p:extLst>
      <p:ext uri="{BB962C8B-B14F-4D97-AF65-F5344CB8AC3E}">
        <p14:creationId xmlns:p14="http://schemas.microsoft.com/office/powerpoint/2010/main" val="4091097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dirty="0"/>
          </a:p>
        </p:txBody>
      </p:sp>
    </p:spTree>
    <p:extLst>
      <p:ext uri="{BB962C8B-B14F-4D97-AF65-F5344CB8AC3E}">
        <p14:creationId xmlns:p14="http://schemas.microsoft.com/office/powerpoint/2010/main" val="9358692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dirty="0"/>
          </a:p>
        </p:txBody>
      </p:sp>
    </p:spTree>
    <p:extLst>
      <p:ext uri="{BB962C8B-B14F-4D97-AF65-F5344CB8AC3E}">
        <p14:creationId xmlns:p14="http://schemas.microsoft.com/office/powerpoint/2010/main" val="8157214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dirty="0"/>
          </a:p>
        </p:txBody>
      </p:sp>
    </p:spTree>
    <p:extLst>
      <p:ext uri="{BB962C8B-B14F-4D97-AF65-F5344CB8AC3E}">
        <p14:creationId xmlns:p14="http://schemas.microsoft.com/office/powerpoint/2010/main" val="93471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dirty="0"/>
          </a:p>
        </p:txBody>
      </p:sp>
    </p:spTree>
    <p:extLst>
      <p:ext uri="{BB962C8B-B14F-4D97-AF65-F5344CB8AC3E}">
        <p14:creationId xmlns:p14="http://schemas.microsoft.com/office/powerpoint/2010/main" val="7372576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dirty="0"/>
          </a:p>
        </p:txBody>
      </p:sp>
    </p:spTree>
    <p:extLst>
      <p:ext uri="{BB962C8B-B14F-4D97-AF65-F5344CB8AC3E}">
        <p14:creationId xmlns:p14="http://schemas.microsoft.com/office/powerpoint/2010/main" val="7971390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dirty="0"/>
          </a:p>
        </p:txBody>
      </p:sp>
    </p:spTree>
    <p:extLst>
      <p:ext uri="{BB962C8B-B14F-4D97-AF65-F5344CB8AC3E}">
        <p14:creationId xmlns:p14="http://schemas.microsoft.com/office/powerpoint/2010/main" val="6519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dirty="0"/>
          </a:p>
        </p:txBody>
      </p:sp>
    </p:spTree>
    <p:extLst>
      <p:ext uri="{BB962C8B-B14F-4D97-AF65-F5344CB8AC3E}">
        <p14:creationId xmlns:p14="http://schemas.microsoft.com/office/powerpoint/2010/main" val="409109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dirty="0"/>
          </a:p>
        </p:txBody>
      </p:sp>
    </p:spTree>
    <p:extLst>
      <p:ext uri="{BB962C8B-B14F-4D97-AF65-F5344CB8AC3E}">
        <p14:creationId xmlns:p14="http://schemas.microsoft.com/office/powerpoint/2010/main" val="9358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dirty="0"/>
          </a:p>
        </p:txBody>
      </p:sp>
    </p:spTree>
    <p:extLst>
      <p:ext uri="{BB962C8B-B14F-4D97-AF65-F5344CB8AC3E}">
        <p14:creationId xmlns:p14="http://schemas.microsoft.com/office/powerpoint/2010/main" val="8157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dirty="0"/>
          </a:p>
        </p:txBody>
      </p:sp>
    </p:spTree>
    <p:extLst>
      <p:ext uri="{BB962C8B-B14F-4D97-AF65-F5344CB8AC3E}">
        <p14:creationId xmlns:p14="http://schemas.microsoft.com/office/powerpoint/2010/main" val="93471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4.png"/><Relationship Id="rId4" Type="http://schemas.openxmlformats.org/officeDocument/2006/relationships/slideLayout" Target="../slideLayouts/slideLayout3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3.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enter title</a:t>
            </a:r>
          </a:p>
        </p:txBody>
      </p:sp>
      <p:sp>
        <p:nvSpPr>
          <p:cNvPr id="1030" name="Rectangle 6"/>
          <p:cNvSpPr>
            <a:spLocks noGrp="1" noChangeArrowheads="1"/>
          </p:cNvSpPr>
          <p:nvPr>
            <p:ph type="sldNum" sz="quarter" idx="4"/>
          </p:nvPr>
        </p:nvSpPr>
        <p:spPr bwMode="auto">
          <a:xfrm>
            <a:off x="10210800" y="6551611"/>
            <a:ext cx="1828800" cy="155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3558" y="6203612"/>
            <a:ext cx="457200" cy="457743"/>
          </a:xfrm>
          <a:prstGeom prst="rect">
            <a:avLst/>
          </a:prstGeom>
          <a:noFill/>
          <a:extLst>
            <a:ext uri="{909E8E84-426E-40dd-AFC4-6F175D3DCCD1}">
              <a14:hiddenFill xmlns=""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OER_Master_Logo_2blue.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19200" y="6248400"/>
            <a:ext cx="2133600" cy="4129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331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0" y="6166884"/>
            <a:ext cx="3454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16688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B34C1-EB1A-4537-BC1D-3975820F5E3E}" type="slidenum">
              <a:rPr lang="en-US" smtClean="0"/>
              <a:t>‹#›</a:t>
            </a:fld>
            <a:endParaRPr lang="en-US" dirty="0"/>
          </a:p>
        </p:txBody>
      </p:sp>
      <p:pic>
        <p:nvPicPr>
          <p:cNvPr id="10" name="Picture 9">
            <a:extLst>
              <a:ext uri="{FF2B5EF4-FFF2-40B4-BE49-F238E27FC236}">
                <a16:creationId xmlns:a16="http://schemas.microsoft.com/office/drawing/2014/main" id="{84F9D61E-C1E5-476C-BCA4-3D8234CD5304}"/>
              </a:ext>
            </a:extLst>
          </p:cNvPr>
          <p:cNvPicPr>
            <a:picLocks noChangeAspect="1"/>
          </p:cNvPicPr>
          <p:nvPr userDrawn="1"/>
        </p:nvPicPr>
        <p:blipFill>
          <a:blip r:embed="rId10"/>
          <a:stretch>
            <a:fillRect/>
          </a:stretch>
        </p:blipFill>
        <p:spPr>
          <a:xfrm>
            <a:off x="342901" y="6042906"/>
            <a:ext cx="4171571" cy="566988"/>
          </a:xfrm>
          <a:prstGeom prst="rect">
            <a:avLst/>
          </a:prstGeom>
        </p:spPr>
      </p:pic>
    </p:spTree>
    <p:extLst>
      <p:ext uri="{BB962C8B-B14F-4D97-AF65-F5344CB8AC3E}">
        <p14:creationId xmlns:p14="http://schemas.microsoft.com/office/powerpoint/2010/main" val="7544066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dt="0"/>
  <p:txStyles>
    <p:titleStyle>
      <a:lvl1pPr algn="l" defTabSz="914400" rtl="0" eaLnBrk="1" latinLnBrk="0" hangingPunct="1">
        <a:spcBef>
          <a:spcPct val="0"/>
        </a:spcBef>
        <a:buNone/>
        <a:defRPr sz="3800" b="1" i="0" kern="1200">
          <a:solidFill>
            <a:schemeClr val="tx1"/>
          </a:solidFill>
          <a:latin typeface="+mj-lt"/>
          <a:ea typeface="Arial" charset="0"/>
          <a:cs typeface="Arial" charset="0"/>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036918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3311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0" y="6166878"/>
            <a:ext cx="3454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16687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B34C1-EB1A-4537-BC1D-3975820F5E3E}" type="slidenum">
              <a:rPr lang="en-US" smtClean="0"/>
              <a:t>‹#›</a:t>
            </a:fld>
            <a:endParaRPr lang="en-US" dirty="0"/>
          </a:p>
        </p:txBody>
      </p:sp>
      <p:pic>
        <p:nvPicPr>
          <p:cNvPr id="10" name="Picture 9">
            <a:extLst>
              <a:ext uri="{FF2B5EF4-FFF2-40B4-BE49-F238E27FC236}">
                <a16:creationId xmlns:a16="http://schemas.microsoft.com/office/drawing/2014/main" id="{84F9D61E-C1E5-476C-BCA4-3D8234CD5304}"/>
              </a:ext>
            </a:extLst>
          </p:cNvPr>
          <p:cNvPicPr>
            <a:picLocks noChangeAspect="1"/>
          </p:cNvPicPr>
          <p:nvPr userDrawn="1"/>
        </p:nvPicPr>
        <p:blipFill>
          <a:blip r:embed="rId10"/>
          <a:stretch>
            <a:fillRect/>
          </a:stretch>
        </p:blipFill>
        <p:spPr>
          <a:xfrm>
            <a:off x="342900" y="6042906"/>
            <a:ext cx="4171571" cy="566988"/>
          </a:xfrm>
          <a:prstGeom prst="rect">
            <a:avLst/>
          </a:prstGeom>
        </p:spPr>
      </p:pic>
    </p:spTree>
    <p:extLst>
      <p:ext uri="{BB962C8B-B14F-4D97-AF65-F5344CB8AC3E}">
        <p14:creationId xmlns:p14="http://schemas.microsoft.com/office/powerpoint/2010/main" val="259007485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hf hdr="0" ftr="0" dt="0"/>
  <p:txStyles>
    <p:titleStyle>
      <a:lvl1pPr algn="l" defTabSz="914400" rtl="0" eaLnBrk="1" latinLnBrk="0" hangingPunct="1">
        <a:spcBef>
          <a:spcPct val="0"/>
        </a:spcBef>
        <a:buNone/>
        <a:defRPr sz="3800" b="1" i="0" kern="1200">
          <a:solidFill>
            <a:schemeClr val="tx1"/>
          </a:solidFill>
          <a:latin typeface="+mj-lt"/>
          <a:ea typeface="Arial" charset="0"/>
          <a:cs typeface="Arial" charset="0"/>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enter title</a:t>
            </a:r>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4934" y="6429315"/>
            <a:ext cx="414609" cy="31363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OER_Master_Logo_2blue.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6000" y="6400800"/>
            <a:ext cx="2548328" cy="381000"/>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sharing.nih.gov/accessing-data/accessing-genomic-data/using-genomic-data-responsibly#data-use-certification-agreemen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grants/guide/notice-files/NOT-OD-22-189.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rants.nih.gov/grants/guide/notice-files/NOT-OD-22-198.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writing-a-data-management-and-sharing-plan#after"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sharing.nih.gov/genomic-data-sharing-policy/submitting-genomic-data/data-submission-and-release-expectation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haring.nih.gov/statements-and-notic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grants.nih.gov/grants/guide/notice-files/NOT-OD-04-042.html%E2%80%8B"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haring.nih.gov/other-sharing-policies/which-policies-apply-to-my-research"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ubmedcentral.nih.gov/"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mailto:Sharing@nih.gov" TargetMode="External"/><Relationship Id="rId3" Type="http://schemas.openxmlformats.org/officeDocument/2006/relationships/image" Target="../media/image19.png"/><Relationship Id="rId7" Type="http://schemas.openxmlformats.org/officeDocument/2006/relationships/hyperlink" Target="https://sharing.nih.gov/faqs#/data-management-and-sharing-policy.htm" TargetMode="External"/><Relationship Id="rId2" Type="http://schemas.openxmlformats.org/officeDocument/2006/relationships/notesSlide" Target="../notesSlides/notesSlide21.xml"/><Relationship Id="rId1" Type="http://schemas.openxmlformats.org/officeDocument/2006/relationships/slideLayout" Target="../slideLayouts/slideLayout40.xml"/><Relationship Id="rId6" Type="http://schemas.openxmlformats.org/officeDocument/2006/relationships/hyperlink" Target="https://sharing.nih.gov/" TargetMode="External"/><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hyperlink" Target="https://sharing.nih.gov/about/learni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grants.nih.gov/grants/guide/notice-files/NOT-OD-21-013.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grants.nih.gov/grants/guide/notice-files/NOT-OD-21-016.html" TargetMode="External"/><Relationship Id="rId5" Type="http://schemas.openxmlformats.org/officeDocument/2006/relationships/hyperlink" Target="https://grants.nih.gov/grants/guide/notice-files/NOT-OD-21-015.html" TargetMode="External"/><Relationship Id="rId4" Type="http://schemas.openxmlformats.org/officeDocument/2006/relationships/hyperlink" Target="https://grants.nih.gov/grants/guide/notice-files/NOT-OD-21-014.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grants.nih.gov/grants/guide/notice-files/NOT-OD-22-189.html" TargetMode="External"/><Relationship Id="rId7" Type="http://schemas.openxmlformats.org/officeDocument/2006/relationships/hyperlink" Target="https://grants.nih.gov/grants/guide/notice-files/not-od-22-214.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grants.nih.gov/grants/guide/notice-files/NOT-OD-22-213.html" TargetMode="External"/><Relationship Id="rId5" Type="http://schemas.openxmlformats.org/officeDocument/2006/relationships/hyperlink" Target="https://grants.nih.gov/grants/guide/notice-files/not-od-22-198.html" TargetMode="External"/><Relationship Id="rId4" Type="http://schemas.openxmlformats.org/officeDocument/2006/relationships/hyperlink" Target="https://grants.nih.gov/grants/guide/notice-files/NOT-OD-22-195.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grants.nih.gov/grants/guide/notice-files/NOT-OD-21-013.html" TargetMode="External"/><Relationship Id="rId7" Type="http://schemas.openxmlformats.org/officeDocument/2006/relationships/hyperlink" Target="https://publicaccess.nih.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grants.nih.gov/grants/guide/notice-files/NOT-OD-04-042.html" TargetMode="External"/><Relationship Id="rId5" Type="http://schemas.openxmlformats.org/officeDocument/2006/relationships/hyperlink" Target="https://grants.nih.gov/grants/intell-property_64FR72090.pdf" TargetMode="External"/><Relationship Id="rId4" Type="http://schemas.openxmlformats.org/officeDocument/2006/relationships/hyperlink" Target="https://osp.od.nih.gov/scientific-sharing/genomic-data-sharin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ata &amp; Resource Sharing:&#10;Firming Foundations&#10;For Future Frontiers&#10;">
            <a:extLst>
              <a:ext uri="{FF2B5EF4-FFF2-40B4-BE49-F238E27FC236}">
                <a16:creationId xmlns:a16="http://schemas.microsoft.com/office/drawing/2014/main" id="{0F0E42DF-A135-40C5-94DC-D0888036CA12}"/>
              </a:ext>
            </a:extLst>
          </p:cNvPr>
          <p:cNvSpPr>
            <a:spLocks noGrp="1"/>
          </p:cNvSpPr>
          <p:nvPr>
            <p:ph type="title" idx="4294967295"/>
          </p:nvPr>
        </p:nvSpPr>
        <p:spPr>
          <a:xfrm>
            <a:off x="992606" y="2336132"/>
            <a:ext cx="10310394" cy="563563"/>
          </a:xfrm>
        </p:spPr>
        <p:txBody>
          <a:bodyPr/>
          <a:lstStyle/>
          <a:p>
            <a:pPr algn="ctr" fontAlgn="auto"/>
            <a:r>
              <a:rPr lang="en-US" sz="2800" kern="1200" dirty="0">
                <a:solidFill>
                  <a:srgbClr val="000000"/>
                </a:solidFill>
                <a:latin typeface="Arial"/>
                <a:ea typeface="ＭＳ Ｐゴシック"/>
                <a:cs typeface="Arial"/>
              </a:rPr>
              <a:t>Overview of the NIH</a:t>
            </a:r>
            <a:r>
              <a:rPr lang="en-US" sz="2800" b="1" i="0" kern="1200" spc="0" baseline="0" dirty="0">
                <a:ln>
                  <a:noFill/>
                </a:ln>
                <a:solidFill>
                  <a:srgbClr val="000000"/>
                </a:solidFill>
                <a:effectLst/>
                <a:latin typeface="Arial"/>
                <a:ea typeface="ＭＳ Ｐゴシック"/>
                <a:cs typeface="Arial"/>
              </a:rPr>
              <a:t> Genomic Data Sharing (GDS</a:t>
            </a:r>
            <a:r>
              <a:rPr lang="en-US" sz="2800" kern="1200" dirty="0">
                <a:solidFill>
                  <a:srgbClr val="000000"/>
                </a:solidFill>
                <a:latin typeface="Arial"/>
                <a:ea typeface="ＭＳ Ｐゴシック"/>
                <a:cs typeface="Arial"/>
              </a:rPr>
              <a:t>) Policy,</a:t>
            </a:r>
            <a:r>
              <a:rPr lang="en-US" sz="2800" b="1" i="0" kern="1200" spc="0" baseline="0" dirty="0">
                <a:ln>
                  <a:noFill/>
                </a:ln>
                <a:solidFill>
                  <a:srgbClr val="000000"/>
                </a:solidFill>
                <a:effectLst/>
                <a:latin typeface="Arial"/>
                <a:ea typeface="ＭＳ Ｐゴシック"/>
                <a:cs typeface="Arial"/>
              </a:rPr>
              <a:t> Other Sharing Policies</a:t>
            </a:r>
            <a:r>
              <a:rPr lang="en-US" sz="2800" kern="1200" dirty="0">
                <a:solidFill>
                  <a:srgbClr val="000000"/>
                </a:solidFill>
                <a:latin typeface="Arial"/>
                <a:ea typeface="ＭＳ Ｐゴシック"/>
                <a:cs typeface="Arial"/>
              </a:rPr>
              <a:t>,</a:t>
            </a:r>
            <a:r>
              <a:rPr lang="en-US" sz="2800" b="1" i="0" kern="1200" spc="0" baseline="0" dirty="0">
                <a:ln>
                  <a:noFill/>
                </a:ln>
                <a:solidFill>
                  <a:srgbClr val="000000"/>
                </a:solidFill>
                <a:effectLst/>
                <a:latin typeface="Arial"/>
                <a:ea typeface="ＭＳ Ｐゴシック"/>
                <a:cs typeface="Arial"/>
              </a:rPr>
              <a:t> </a:t>
            </a:r>
            <a:r>
              <a:rPr lang="en-US" sz="2800" kern="1200" dirty="0">
                <a:solidFill>
                  <a:srgbClr val="000000"/>
                </a:solidFill>
                <a:latin typeface="Arial"/>
                <a:ea typeface="ＭＳ Ｐゴシック"/>
                <a:cs typeface="Arial"/>
              </a:rPr>
              <a:t>and Open Q&amp;A</a:t>
            </a:r>
            <a:endParaRPr lang="en-US" sz="2800" dirty="0">
              <a:solidFill>
                <a:srgbClr val="FFFFFF"/>
              </a:solidFill>
              <a:effectLst/>
              <a:latin typeface="Arial"/>
              <a:ea typeface="ＭＳ Ｐゴシック"/>
              <a:cs typeface="Arial"/>
            </a:endParaRPr>
          </a:p>
          <a:p>
            <a:pPr algn="ctr"/>
            <a:endParaRPr lang="en-US" sz="4800" dirty="0"/>
          </a:p>
        </p:txBody>
      </p:sp>
      <p:sp>
        <p:nvSpPr>
          <p:cNvPr id="3" name="TextBox 2" descr="NIH Grants Conference​&#10;February 2, 2023&#10;">
            <a:extLst>
              <a:ext uri="{FF2B5EF4-FFF2-40B4-BE49-F238E27FC236}">
                <a16:creationId xmlns:a16="http://schemas.microsoft.com/office/drawing/2014/main" id="{4D481993-75BF-48CA-79C7-D45E76762DA6}"/>
              </a:ext>
              <a:ext uri="{C183D7F6-B498-43B3-948B-1728B52AA6E4}">
                <adec:decorative xmlns:adec="http://schemas.microsoft.com/office/drawing/2017/decorative" val="0"/>
              </a:ext>
            </a:extLst>
          </p:cNvPr>
          <p:cNvSpPr txBox="1"/>
          <p:nvPr/>
        </p:nvSpPr>
        <p:spPr>
          <a:xfrm>
            <a:off x="1769707" y="3232666"/>
            <a:ext cx="8458199"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Arial"/>
                <a:ea typeface="ＭＳ Ｐゴシック"/>
                <a:cs typeface="Segoe UI"/>
              </a:rPr>
              <a:t>NIH Grants Conference</a:t>
            </a:r>
            <a:r>
              <a:rPr lang="en-US" sz="2800" dirty="0">
                <a:latin typeface="Arial"/>
                <a:ea typeface="ＭＳ Ｐゴシック"/>
                <a:cs typeface="Segoe UI"/>
              </a:rPr>
              <a:t>​</a:t>
            </a:r>
          </a:p>
          <a:p>
            <a:pPr algn="ctr"/>
            <a:r>
              <a:rPr lang="en-US" sz="2400" dirty="0">
                <a:latin typeface="Arial"/>
                <a:ea typeface="ＭＳ Ｐゴシック"/>
                <a:cs typeface="Segoe UI"/>
              </a:rPr>
              <a:t>February 2, 2023</a:t>
            </a:r>
          </a:p>
          <a:p>
            <a:pPr algn="ctr"/>
            <a:endParaRPr lang="en-US" sz="2200" dirty="0">
              <a:latin typeface="Arial"/>
              <a:ea typeface="ＭＳ Ｐゴシック"/>
              <a:cs typeface="Segoe UI"/>
            </a:endParaRPr>
          </a:p>
        </p:txBody>
      </p:sp>
      <p:sp>
        <p:nvSpPr>
          <p:cNvPr id="8" name="TextBox 7" descr="Nonye Harvey, DrPH, MPH&#10;Health Science Policy Analyst&#10;NIH Office of Extramural Research (OER)&#10;">
            <a:extLst>
              <a:ext uri="{FF2B5EF4-FFF2-40B4-BE49-F238E27FC236}">
                <a16:creationId xmlns:a16="http://schemas.microsoft.com/office/drawing/2014/main" id="{40A49948-123B-0F49-2DE9-808CEFE618B7}"/>
              </a:ext>
            </a:extLst>
          </p:cNvPr>
          <p:cNvSpPr txBox="1"/>
          <p:nvPr/>
        </p:nvSpPr>
        <p:spPr>
          <a:xfrm>
            <a:off x="589384" y="4916123"/>
            <a:ext cx="5689600" cy="1323439"/>
          </a:xfrm>
          <a:prstGeom prst="rect">
            <a:avLst/>
          </a:prstGeom>
          <a:noFill/>
        </p:spPr>
        <p:txBody>
          <a:bodyPr wrap="square" rtlCol="0">
            <a:spAutoFit/>
          </a:bodyPr>
          <a:lstStyle/>
          <a:p>
            <a:pPr algn="ctr"/>
            <a:r>
              <a:rPr lang="en-US" sz="2400" b="1" dirty="0">
                <a:latin typeface="Arial"/>
                <a:ea typeface="ＭＳ Ｐゴシック"/>
                <a:cs typeface="Segoe UI"/>
              </a:rPr>
              <a:t>Nonye Harvey, </a:t>
            </a:r>
            <a:r>
              <a:rPr lang="en-US" sz="2400" dirty="0">
                <a:latin typeface="Arial"/>
                <a:ea typeface="ＭＳ Ｐゴシック"/>
                <a:cs typeface="Segoe UI"/>
              </a:rPr>
              <a:t>DrPH, MPH</a:t>
            </a:r>
          </a:p>
          <a:p>
            <a:pPr algn="ctr"/>
            <a:r>
              <a:rPr lang="en-US" dirty="0">
                <a:latin typeface="Arial"/>
                <a:ea typeface="ＭＳ Ｐゴシック"/>
                <a:cs typeface="Segoe UI"/>
              </a:rPr>
              <a:t>Health Science Policy Analyst</a:t>
            </a:r>
          </a:p>
          <a:p>
            <a:pPr algn="ctr"/>
            <a:r>
              <a:rPr lang="en-US" dirty="0">
                <a:latin typeface="Arial"/>
                <a:ea typeface="ＭＳ Ｐゴシック"/>
                <a:cs typeface="Segoe UI"/>
              </a:rPr>
              <a:t>NIH Office of Extramural Research (OER)</a:t>
            </a:r>
          </a:p>
          <a:p>
            <a:endParaRPr lang="en-US" sz="2000" dirty="0"/>
          </a:p>
        </p:txBody>
      </p:sp>
      <p:sp>
        <p:nvSpPr>
          <p:cNvPr id="9" name="TextBox 8" descr="J.P. Kim, JD, MBA, MSc, MPP, MA&#10;NIH Extramural Data Sharing Policy Officer&#10;NIH Office of Extramural Research (OER)&#10;">
            <a:extLst>
              <a:ext uri="{FF2B5EF4-FFF2-40B4-BE49-F238E27FC236}">
                <a16:creationId xmlns:a16="http://schemas.microsoft.com/office/drawing/2014/main" id="{4F771A30-F3FF-CB0D-1EC0-DBE34702C37A}"/>
              </a:ext>
            </a:extLst>
          </p:cNvPr>
          <p:cNvSpPr txBox="1"/>
          <p:nvPr/>
        </p:nvSpPr>
        <p:spPr>
          <a:xfrm>
            <a:off x="5821783" y="4910316"/>
            <a:ext cx="5780833" cy="1323439"/>
          </a:xfrm>
          <a:prstGeom prst="rect">
            <a:avLst/>
          </a:prstGeom>
          <a:noFill/>
        </p:spPr>
        <p:txBody>
          <a:bodyPr wrap="square" rtlCol="0">
            <a:spAutoFit/>
          </a:bodyPr>
          <a:lstStyle/>
          <a:p>
            <a:pPr algn="ctr"/>
            <a:r>
              <a:rPr lang="en-US" sz="2400" b="1" dirty="0"/>
              <a:t>J.P. Kim, </a:t>
            </a:r>
            <a:r>
              <a:rPr lang="en-US" sz="2400" dirty="0"/>
              <a:t>JD, MBA, MSc, MPP, MA</a:t>
            </a:r>
          </a:p>
          <a:p>
            <a:pPr algn="ctr"/>
            <a:r>
              <a:rPr lang="en-US" dirty="0"/>
              <a:t>NIH Extramural Data Sharing Policy Officer</a:t>
            </a:r>
          </a:p>
          <a:p>
            <a:pPr algn="ctr"/>
            <a:r>
              <a:rPr lang="en-US" dirty="0">
                <a:latin typeface="Arial"/>
                <a:ea typeface="ＭＳ Ｐゴシック"/>
                <a:cs typeface="Segoe UI"/>
              </a:rPr>
              <a:t>NIH Office of Extramural Research (OER)</a:t>
            </a:r>
          </a:p>
          <a:p>
            <a:pPr algn="ctr"/>
            <a:endParaRPr lang="en-US" sz="2000" dirty="0"/>
          </a:p>
        </p:txBody>
      </p:sp>
      <p:sp>
        <p:nvSpPr>
          <p:cNvPr id="4" name="Slide Number Placeholder 3">
            <a:extLst>
              <a:ext uri="{FF2B5EF4-FFF2-40B4-BE49-F238E27FC236}">
                <a16:creationId xmlns:a16="http://schemas.microsoft.com/office/drawing/2014/main" id="{D9AD5511-A79A-077F-6B7D-F4AD8352250A}"/>
              </a:ext>
            </a:extLst>
          </p:cNvPr>
          <p:cNvSpPr>
            <a:spLocks noGrp="1"/>
          </p:cNvSpPr>
          <p:nvPr>
            <p:ph type="sldNum" sz="quarter" idx="10"/>
          </p:nvPr>
        </p:nvSpPr>
        <p:spPr/>
        <p:txBody>
          <a:bodyPr/>
          <a:lstStyle/>
          <a:p>
            <a:fld id="{9E0544C4-E35C-7145-8F0C-14E842E56F07}"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F9ACDD-0297-4636-AD1C-4B871A17F6C7}"/>
              </a:ext>
            </a:extLst>
          </p:cNvPr>
          <p:cNvSpPr>
            <a:spLocks noGrp="1"/>
          </p:cNvSpPr>
          <p:nvPr>
            <p:ph type="title" idx="4294967295"/>
          </p:nvPr>
        </p:nvSpPr>
        <p:spPr>
          <a:xfrm>
            <a:off x="1524000" y="350837"/>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PI and Institutional Responsibilities When Accessing/Using Data</a:t>
            </a:r>
            <a:endParaRPr lang="en-US" dirty="0">
              <a:effectLst/>
            </a:endParaRPr>
          </a:p>
          <a:p>
            <a:endParaRPr lang="en-US" dirty="0"/>
          </a:p>
        </p:txBody>
      </p:sp>
      <p:sp>
        <p:nvSpPr>
          <p:cNvPr id="2" name="Content Placeholder 1">
            <a:extLst>
              <a:ext uri="{FF2B5EF4-FFF2-40B4-BE49-F238E27FC236}">
                <a16:creationId xmlns:a16="http://schemas.microsoft.com/office/drawing/2014/main" id="{3BBDD17B-8CBB-47B0-8A64-CDBC5E65F839}"/>
              </a:ext>
            </a:extLst>
          </p:cNvPr>
          <p:cNvSpPr>
            <a:spLocks noGrp="1"/>
          </p:cNvSpPr>
          <p:nvPr>
            <p:ph idx="4294967295"/>
          </p:nvPr>
        </p:nvSpPr>
        <p:spPr>
          <a:xfrm>
            <a:off x="635540" y="1066800"/>
            <a:ext cx="11488855" cy="5681663"/>
          </a:xfrm>
        </p:spPr>
        <p:txBody>
          <a:bodyPr>
            <a:noAutofit/>
          </a:bodyPr>
          <a:lstStyle/>
          <a:p>
            <a:r>
              <a:rPr lang="en-US" sz="2100" u="sng" dirty="0"/>
              <a:t>To be approved for access</a:t>
            </a:r>
            <a:r>
              <a:rPr lang="en-US" sz="2100" dirty="0"/>
              <a:t>, PIs submit a Data Access Request co-signed by their Institutional Signing Official agreeing to the </a:t>
            </a:r>
            <a:r>
              <a:rPr lang="en-US" sz="2100" dirty="0">
                <a:hlinkClick r:id="rId3"/>
              </a:rPr>
              <a:t>Data Use Certification</a:t>
            </a:r>
            <a:r>
              <a:rPr lang="en-US" sz="2100" dirty="0"/>
              <a:t> and Addendum</a:t>
            </a:r>
          </a:p>
          <a:p>
            <a:endParaRPr lang="en-US" sz="2100" dirty="0"/>
          </a:p>
          <a:p>
            <a:r>
              <a:rPr lang="en-US" sz="2100" dirty="0"/>
              <a:t>In the Data Use Certification &amp; Addendum </a:t>
            </a:r>
            <a:r>
              <a:rPr lang="en-US" sz="2100" u="sng" dirty="0"/>
              <a:t>PIs agree to these terms and conditions</a:t>
            </a:r>
            <a:r>
              <a:rPr lang="en-US" sz="2100" dirty="0"/>
              <a:t>:</a:t>
            </a:r>
          </a:p>
          <a:p>
            <a:pPr lvl="1"/>
            <a:r>
              <a:rPr lang="en-US" sz="2100" dirty="0">
                <a:solidFill>
                  <a:schemeClr val="tx1"/>
                </a:solidFill>
              </a:rPr>
              <a:t>Use the data only for the approved research</a:t>
            </a:r>
          </a:p>
          <a:p>
            <a:pPr lvl="1"/>
            <a:r>
              <a:rPr lang="en-US" sz="2100" dirty="0">
                <a:solidFill>
                  <a:schemeClr val="tx1"/>
                </a:solidFill>
              </a:rPr>
              <a:t>Protect data confidentiality</a:t>
            </a:r>
          </a:p>
          <a:p>
            <a:pPr lvl="1"/>
            <a:r>
              <a:rPr lang="en-US" sz="2100" dirty="0">
                <a:solidFill>
                  <a:schemeClr val="tx1"/>
                </a:solidFill>
              </a:rPr>
              <a:t>Follow applicable laws, regulations, and policies for data use</a:t>
            </a:r>
          </a:p>
          <a:p>
            <a:pPr lvl="1"/>
            <a:r>
              <a:rPr lang="en-US" sz="2100" dirty="0">
                <a:solidFill>
                  <a:schemeClr val="tx1"/>
                </a:solidFill>
              </a:rPr>
              <a:t>Not to attempt to re-identify individual participants</a:t>
            </a:r>
          </a:p>
          <a:p>
            <a:pPr lvl="1"/>
            <a:r>
              <a:rPr lang="en-US" sz="2100" dirty="0">
                <a:solidFill>
                  <a:schemeClr val="tx1"/>
                </a:solidFill>
              </a:rPr>
              <a:t>Share the data only with individuals listed in the data</a:t>
            </a:r>
            <a:br>
              <a:rPr lang="en-US" sz="2100" dirty="0">
                <a:solidFill>
                  <a:schemeClr val="tx1"/>
                </a:solidFill>
              </a:rPr>
            </a:br>
            <a:r>
              <a:rPr lang="en-US" sz="2100" dirty="0">
                <a:solidFill>
                  <a:schemeClr val="tx1"/>
                </a:solidFill>
              </a:rPr>
              <a:t>access request</a:t>
            </a:r>
          </a:p>
          <a:p>
            <a:pPr lvl="1"/>
            <a:r>
              <a:rPr lang="en-US" sz="2100" dirty="0">
                <a:solidFill>
                  <a:schemeClr val="tx1"/>
                </a:solidFill>
              </a:rPr>
              <a:t>Report immediately any GDS Policy violations</a:t>
            </a:r>
          </a:p>
          <a:p>
            <a:pPr marL="457200" lvl="1" indent="0">
              <a:buNone/>
            </a:pPr>
            <a:r>
              <a:rPr lang="en-US" sz="2100" dirty="0">
                <a:solidFill>
                  <a:schemeClr val="tx1"/>
                </a:solidFill>
              </a:rPr>
              <a:t>     to the appropriate NIH Data Access Committee</a:t>
            </a:r>
          </a:p>
          <a:p>
            <a:pPr lvl="1"/>
            <a:r>
              <a:rPr lang="en-US" sz="2100" dirty="0">
                <a:solidFill>
                  <a:schemeClr val="tx1"/>
                </a:solidFill>
              </a:rPr>
              <a:t>Provide annual updates to NIH on research</a:t>
            </a:r>
          </a:p>
        </p:txBody>
      </p:sp>
      <p:sp>
        <p:nvSpPr>
          <p:cNvPr id="4" name="Rectangle 3">
            <a:extLst>
              <a:ext uri="{FF2B5EF4-FFF2-40B4-BE49-F238E27FC236}">
                <a16:creationId xmlns:a16="http://schemas.microsoft.com/office/drawing/2014/main" id="{DB5EC585-FC70-49E7-9A33-F4881F509153}"/>
              </a:ext>
              <a:ext uri="{C183D7F6-B498-43B3-948B-1728B52AA6E4}">
                <adec:decorative xmlns:adec="http://schemas.microsoft.com/office/drawing/2017/decorative" val="1"/>
              </a:ext>
            </a:extLst>
          </p:cNvPr>
          <p:cNvSpPr/>
          <p:nvPr/>
        </p:nvSpPr>
        <p:spPr>
          <a:xfrm>
            <a:off x="8965660" y="2971800"/>
            <a:ext cx="2590800" cy="2111948"/>
          </a:xfrm>
          <a:prstGeom prst="rect">
            <a:avLst/>
          </a:prstGeom>
          <a:blipFill rotWithShape="1">
            <a:blip r:embed="rId4"/>
            <a:srcRect/>
            <a:stretch>
              <a:fillRect l="-82000" r="-82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5" name="Slide Number Placeholder 4">
            <a:extLst>
              <a:ext uri="{FF2B5EF4-FFF2-40B4-BE49-F238E27FC236}">
                <a16:creationId xmlns:a16="http://schemas.microsoft.com/office/drawing/2014/main" id="{F7492B30-A0D1-D3F8-883B-774E8DED5885}"/>
              </a:ext>
            </a:extLst>
          </p:cNvPr>
          <p:cNvSpPr>
            <a:spLocks noGrp="1"/>
          </p:cNvSpPr>
          <p:nvPr>
            <p:ph type="sldNum" sz="quarter" idx="10"/>
          </p:nvPr>
        </p:nvSpPr>
        <p:spPr/>
        <p:txBody>
          <a:bodyPr/>
          <a:lstStyle/>
          <a:p>
            <a:fld id="{9E0544C4-E35C-7145-8F0C-14E842E56F07}" type="slidenum">
              <a:rPr lang="en-US" smtClean="0"/>
              <a:pPr/>
              <a:t>10</a:t>
            </a:fld>
            <a:endParaRPr lang="en-US" dirty="0"/>
          </a:p>
        </p:txBody>
      </p:sp>
    </p:spTree>
    <p:extLst>
      <p:ext uri="{BB962C8B-B14F-4D97-AF65-F5344CB8AC3E}">
        <p14:creationId xmlns:p14="http://schemas.microsoft.com/office/powerpoint/2010/main" val="149630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9E09-87DA-432B-A332-2CDDAA3A8EA0}"/>
              </a:ext>
            </a:extLst>
          </p:cNvPr>
          <p:cNvSpPr>
            <a:spLocks noGrp="1"/>
          </p:cNvSpPr>
          <p:nvPr>
            <p:ph type="ctrTitle"/>
          </p:nvPr>
        </p:nvSpPr>
        <p:spPr>
          <a:xfrm>
            <a:off x="1219200" y="2693987"/>
            <a:ext cx="9791700" cy="1470025"/>
          </a:xfrm>
        </p:spPr>
        <p:txBody>
          <a:bodyPr/>
          <a:lstStyle/>
          <a:p>
            <a:pPr algn="ctr"/>
            <a:r>
              <a:rPr lang="en-US" sz="3600" dirty="0">
                <a:solidFill>
                  <a:schemeClr val="tx1"/>
                </a:solidFill>
              </a:rPr>
              <a:t>Harmonization of the Genomic Data Sharing (GDS) policy with the Data Management and Sharing (DMS) policy</a:t>
            </a:r>
            <a:br>
              <a:rPr lang="en-US" sz="3600" dirty="0">
                <a:solidFill>
                  <a:schemeClr val="tx1"/>
                </a:solidFill>
              </a:rPr>
            </a:br>
            <a:endParaRPr lang="en-US" sz="3600" dirty="0">
              <a:solidFill>
                <a:schemeClr val="tx1"/>
              </a:solidFill>
            </a:endParaRPr>
          </a:p>
        </p:txBody>
      </p:sp>
      <p:sp>
        <p:nvSpPr>
          <p:cNvPr id="3" name="Subtitle 2">
            <a:extLst>
              <a:ext uri="{FF2B5EF4-FFF2-40B4-BE49-F238E27FC236}">
                <a16:creationId xmlns:a16="http://schemas.microsoft.com/office/drawing/2014/main" id="{84F80A8E-FE4E-44EB-83EF-43F2428F2F88}"/>
              </a:ext>
            </a:extLst>
          </p:cNvPr>
          <p:cNvSpPr>
            <a:spLocks noGrp="1"/>
          </p:cNvSpPr>
          <p:nvPr>
            <p:ph type="subTitle" idx="1"/>
          </p:nvPr>
        </p:nvSpPr>
        <p:spPr>
          <a:xfrm>
            <a:off x="1219200" y="2724151"/>
            <a:ext cx="10363200" cy="1752600"/>
          </a:xfrm>
        </p:spPr>
        <p:txBody>
          <a:bodyPr/>
          <a:lstStyle/>
          <a:p>
            <a:br>
              <a:rPr lang="en-US" sz="2000" dirty="0"/>
            </a:br>
            <a:endParaRPr lang="en-US" dirty="0"/>
          </a:p>
        </p:txBody>
      </p:sp>
      <p:sp>
        <p:nvSpPr>
          <p:cNvPr id="6" name="Slide Number Placeholder 5">
            <a:extLst>
              <a:ext uri="{FF2B5EF4-FFF2-40B4-BE49-F238E27FC236}">
                <a16:creationId xmlns:a16="http://schemas.microsoft.com/office/drawing/2014/main" id="{3B8F18E5-2416-A050-3748-13BC33F093E9}"/>
              </a:ext>
            </a:extLst>
          </p:cNvPr>
          <p:cNvSpPr>
            <a:spLocks noGrp="1"/>
          </p:cNvSpPr>
          <p:nvPr>
            <p:ph type="sldNum" sz="quarter" idx="10"/>
          </p:nvPr>
        </p:nvSpPr>
        <p:spPr/>
        <p:txBody>
          <a:bodyPr/>
          <a:lstStyle/>
          <a:p>
            <a:fld id="{CF82AFAF-5A4B-5C47-B403-1AB532082E29}" type="slidenum">
              <a:rPr lang="en-US" smtClean="0"/>
              <a:pPr/>
              <a:t>11</a:t>
            </a:fld>
            <a:endParaRPr lang="en-US" dirty="0"/>
          </a:p>
        </p:txBody>
      </p:sp>
    </p:spTree>
    <p:extLst>
      <p:ext uri="{BB962C8B-B14F-4D97-AF65-F5344CB8AC3E}">
        <p14:creationId xmlns:p14="http://schemas.microsoft.com/office/powerpoint/2010/main" val="3582573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DB907B-8360-44D3-9C0F-38FB72327B2B}"/>
              </a:ext>
              <a:ext uri="{C183D7F6-B498-43B3-948B-1728B52AA6E4}">
                <adec:decorative xmlns:adec="http://schemas.microsoft.com/office/drawing/2017/decorative" val="1"/>
              </a:ext>
            </a:extLst>
          </p:cNvPr>
          <p:cNvSpPr>
            <a:spLocks noGrp="1"/>
          </p:cNvSpPr>
          <p:nvPr>
            <p:ph idx="1"/>
          </p:nvPr>
        </p:nvSpPr>
        <p:spPr>
          <a:xfrm>
            <a:off x="609600" y="1702777"/>
            <a:ext cx="8763000" cy="4595107"/>
          </a:xfrm>
        </p:spPr>
        <p:txBody>
          <a:bodyPr vert="horz" lIns="91440" tIns="45720" rIns="91440" bIns="45720" rtlCol="0" anchor="t">
            <a:normAutofit fontScale="70000" lnSpcReduction="20000"/>
          </a:bodyPr>
          <a:lstStyle/>
          <a:p>
            <a:pPr indent="-229870"/>
            <a:r>
              <a:rPr lang="en-US" sz="3200" b="1" dirty="0">
                <a:solidFill>
                  <a:schemeClr val="tx1"/>
                </a:solidFill>
                <a:cs typeface="Arial"/>
              </a:rPr>
              <a:t>Published November 30, </a:t>
            </a:r>
            <a:r>
              <a:rPr lang="en-US" b="1" dirty="0">
                <a:solidFill>
                  <a:schemeClr val="tx1"/>
                </a:solidFill>
                <a:cs typeface="Arial"/>
              </a:rPr>
              <a:t>2021 (NOT-OD-22-029)</a:t>
            </a:r>
            <a:endParaRPr lang="en-US" dirty="0">
              <a:solidFill>
                <a:schemeClr val="tx1"/>
              </a:solidFill>
            </a:endParaRPr>
          </a:p>
          <a:p>
            <a:pPr lvl="1"/>
            <a:r>
              <a:rPr lang="en-US" dirty="0">
                <a:solidFill>
                  <a:schemeClr val="tx1"/>
                </a:solidFill>
                <a:cs typeface="Arial"/>
              </a:rPr>
              <a:t>Comments accepted until February 28, 2022 (90-day period)</a:t>
            </a:r>
          </a:p>
          <a:p>
            <a:pPr indent="-229870"/>
            <a:endParaRPr lang="en-US" sz="1500" dirty="0">
              <a:solidFill>
                <a:schemeClr val="tx1"/>
              </a:solidFill>
              <a:cs typeface="Arial"/>
            </a:endParaRPr>
          </a:p>
          <a:p>
            <a:pPr indent="-229870"/>
            <a:r>
              <a:rPr lang="en-US" b="1" dirty="0">
                <a:solidFill>
                  <a:schemeClr val="tx1"/>
                </a:solidFill>
                <a:cs typeface="Arial"/>
              </a:rPr>
              <a:t>Proposals/questions</a:t>
            </a:r>
            <a:r>
              <a:rPr lang="en-US" sz="3200" b="1" dirty="0">
                <a:solidFill>
                  <a:schemeClr val="tx1"/>
                </a:solidFill>
                <a:cs typeface="Arial"/>
              </a:rPr>
              <a:t> </a:t>
            </a:r>
            <a:r>
              <a:rPr lang="en-US" b="1" dirty="0">
                <a:solidFill>
                  <a:schemeClr val="tx1"/>
                </a:solidFill>
                <a:cs typeface="Arial"/>
              </a:rPr>
              <a:t>covering</a:t>
            </a:r>
            <a:r>
              <a:rPr lang="en-US" sz="3200" b="1" dirty="0">
                <a:solidFill>
                  <a:schemeClr val="tx1"/>
                </a:solidFill>
                <a:cs typeface="Arial"/>
              </a:rPr>
              <a:t>:</a:t>
            </a:r>
          </a:p>
          <a:p>
            <a:pPr lvl="1">
              <a:spcAft>
                <a:spcPts val="1200"/>
              </a:spcAft>
            </a:pPr>
            <a:r>
              <a:rPr lang="en-US" dirty="0">
                <a:solidFill>
                  <a:schemeClr val="tx1"/>
                </a:solidFill>
                <a:ea typeface="+mn-lt"/>
                <a:cs typeface="+mn-lt"/>
              </a:rPr>
              <a:t>Principles for NIH-supported data platforms and repositories</a:t>
            </a:r>
          </a:p>
          <a:p>
            <a:pPr lvl="1">
              <a:spcAft>
                <a:spcPts val="1200"/>
              </a:spcAft>
            </a:pPr>
            <a:r>
              <a:rPr lang="en-US" dirty="0">
                <a:solidFill>
                  <a:schemeClr val="tx1"/>
                </a:solidFill>
                <a:cs typeface="Arial"/>
              </a:rPr>
              <a:t>Harmonizing aspects of the GDS Policy with DMS Policy</a:t>
            </a:r>
            <a:r>
              <a:rPr lang="en-US" dirty="0">
                <a:solidFill>
                  <a:schemeClr val="tx1"/>
                </a:solidFill>
                <a:ea typeface="+mn-lt"/>
                <a:cs typeface="+mn-lt"/>
              </a:rPr>
              <a:t> </a:t>
            </a:r>
            <a:endParaRPr lang="en-US" dirty="0">
              <a:ea typeface="+mn-lt"/>
              <a:cs typeface="+mn-lt"/>
            </a:endParaRPr>
          </a:p>
          <a:p>
            <a:pPr lvl="1">
              <a:spcAft>
                <a:spcPts val="1200"/>
              </a:spcAft>
            </a:pPr>
            <a:r>
              <a:rPr lang="en-US" dirty="0">
                <a:solidFill>
                  <a:schemeClr val="tx1"/>
                </a:solidFill>
                <a:cs typeface="Arial"/>
              </a:rPr>
              <a:t>Expanding options for de-identification</a:t>
            </a:r>
          </a:p>
          <a:p>
            <a:pPr lvl="1">
              <a:spcAft>
                <a:spcPts val="1200"/>
              </a:spcAft>
            </a:pPr>
            <a:r>
              <a:rPr lang="en-US" dirty="0">
                <a:solidFill>
                  <a:schemeClr val="tx1"/>
                </a:solidFill>
                <a:cs typeface="Arial"/>
              </a:rPr>
              <a:t>Accepting and sharing potentially identifying information</a:t>
            </a:r>
          </a:p>
          <a:p>
            <a:pPr lvl="1">
              <a:spcAft>
                <a:spcPts val="1200"/>
              </a:spcAft>
            </a:pPr>
            <a:r>
              <a:rPr lang="en-US" dirty="0">
                <a:solidFill>
                  <a:schemeClr val="tx1"/>
                </a:solidFill>
                <a:cs typeface="Arial"/>
              </a:rPr>
              <a:t>Permitting data linkage and considerations for consent for linkage</a:t>
            </a:r>
          </a:p>
          <a:p>
            <a:pPr lvl="1">
              <a:spcAft>
                <a:spcPts val="1200"/>
              </a:spcAft>
            </a:pPr>
            <a:r>
              <a:rPr lang="en-US" dirty="0">
                <a:solidFill>
                  <a:schemeClr val="tx1"/>
                </a:solidFill>
                <a:cs typeface="Arial"/>
              </a:rPr>
              <a:t>Expanding the scope of the GDS Policy to include other research scenarios (e.g., projects of smaller size) or data types (e.g., proteomics, metabolomics)</a:t>
            </a:r>
          </a:p>
          <a:p>
            <a:pPr lvl="1">
              <a:spcAft>
                <a:spcPts val="1200"/>
              </a:spcAft>
            </a:pPr>
            <a:endParaRPr lang="en-US" dirty="0">
              <a:solidFill>
                <a:schemeClr val="tx1"/>
              </a:solidFill>
              <a:cs typeface="Arial"/>
            </a:endParaRPr>
          </a:p>
          <a:p>
            <a:pPr lvl="1"/>
            <a:endParaRPr lang="en-US" dirty="0">
              <a:solidFill>
                <a:schemeClr val="tx1"/>
              </a:solidFill>
              <a:cs typeface="Arial"/>
            </a:endParaRPr>
          </a:p>
          <a:p>
            <a:pPr lvl="1"/>
            <a:endParaRPr lang="en-US" dirty="0">
              <a:solidFill>
                <a:schemeClr val="tx1"/>
              </a:solidFill>
              <a:cs typeface="Arial"/>
            </a:endParaRPr>
          </a:p>
          <a:p>
            <a:pPr indent="-229870"/>
            <a:endParaRPr lang="en-US" dirty="0">
              <a:solidFill>
                <a:schemeClr val="tx1"/>
              </a:solidFill>
              <a:cs typeface="Arial" panose="020B0604020202020204" pitchFamily="34" charset="0"/>
            </a:endParaRPr>
          </a:p>
        </p:txBody>
      </p:sp>
      <p:sp>
        <p:nvSpPr>
          <p:cNvPr id="3" name="Title 2">
            <a:extLst>
              <a:ext uri="{FF2B5EF4-FFF2-40B4-BE49-F238E27FC236}">
                <a16:creationId xmlns:a16="http://schemas.microsoft.com/office/drawing/2014/main" id="{40C98DC7-21C2-4CF0-A3FE-135553C80ACC}"/>
              </a:ext>
            </a:extLst>
          </p:cNvPr>
          <p:cNvSpPr>
            <a:spLocks noGrp="1"/>
          </p:cNvSpPr>
          <p:nvPr>
            <p:ph type="title"/>
          </p:nvPr>
        </p:nvSpPr>
        <p:spPr>
          <a:xfrm>
            <a:off x="88777" y="457200"/>
            <a:ext cx="11993732" cy="1143000"/>
          </a:xfrm>
        </p:spPr>
        <p:txBody>
          <a:bodyPr>
            <a:normAutofit fontScale="90000"/>
          </a:bodyPr>
          <a:lstStyle/>
          <a:p>
            <a:r>
              <a:rPr lang="en-US" sz="4000" dirty="0">
                <a:ea typeface="Roboto"/>
              </a:rPr>
              <a:t>Request for Information on Proposed Updates and Long-Term Considerations for the NIH Genomic Data Sharing Policy</a:t>
            </a:r>
          </a:p>
        </p:txBody>
      </p:sp>
      <p:sp>
        <p:nvSpPr>
          <p:cNvPr id="4" name="Rectangle 3">
            <a:extLst>
              <a:ext uri="{FF2B5EF4-FFF2-40B4-BE49-F238E27FC236}">
                <a16:creationId xmlns:a16="http://schemas.microsoft.com/office/drawing/2014/main" id="{1A6655E4-0DBC-4BD7-8E87-5D751C49544F}"/>
              </a:ext>
            </a:extLst>
          </p:cNvPr>
          <p:cNvSpPr/>
          <p:nvPr/>
        </p:nvSpPr>
        <p:spPr>
          <a:xfrm>
            <a:off x="1586144" y="6076426"/>
            <a:ext cx="8276948" cy="648070"/>
          </a:xfrm>
          <a:prstGeom prst="rect">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a:ea typeface="+mn-ea"/>
                <a:cs typeface="+mn-cs"/>
              </a:rPr>
              <a:t>Stakeholder support for a single data sharing plan</a:t>
            </a:r>
          </a:p>
        </p:txBody>
      </p:sp>
      <p:pic>
        <p:nvPicPr>
          <p:cNvPr id="6" name="Picture 5" descr="Screenshot of guide notes from NIH Guide Notice NOT-OD-22-198">
            <a:extLst>
              <a:ext uri="{FF2B5EF4-FFF2-40B4-BE49-F238E27FC236}">
                <a16:creationId xmlns:a16="http://schemas.microsoft.com/office/drawing/2014/main" id="{8E6380DF-AA8D-4C79-8C4B-03338250DF85}"/>
              </a:ext>
            </a:extLst>
          </p:cNvPr>
          <p:cNvPicPr>
            <a:picLocks noChangeAspect="1"/>
          </p:cNvPicPr>
          <p:nvPr/>
        </p:nvPicPr>
        <p:blipFill>
          <a:blip r:embed="rId3"/>
          <a:stretch>
            <a:fillRect/>
          </a:stretch>
        </p:blipFill>
        <p:spPr>
          <a:xfrm>
            <a:off x="1066800" y="1612900"/>
            <a:ext cx="7952967" cy="45001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TextBox 6">
            <a:extLst>
              <a:ext uri="{FF2B5EF4-FFF2-40B4-BE49-F238E27FC236}">
                <a16:creationId xmlns:a16="http://schemas.microsoft.com/office/drawing/2014/main" id="{8CD145A2-01C0-491A-8ED3-6C94BFCBA833}"/>
              </a:ext>
            </a:extLst>
          </p:cNvPr>
          <p:cNvSpPr txBox="1"/>
          <p:nvPr/>
        </p:nvSpPr>
        <p:spPr>
          <a:xfrm>
            <a:off x="35511" y="-86215"/>
            <a:ext cx="45927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a:ea typeface="+mn-ea"/>
                <a:cs typeface="+mn-cs"/>
              </a:rPr>
              <a:t>REMEMBER…</a:t>
            </a:r>
          </a:p>
        </p:txBody>
      </p:sp>
    </p:spTree>
    <p:extLst>
      <p:ext uri="{BB962C8B-B14F-4D97-AF65-F5344CB8AC3E}">
        <p14:creationId xmlns:p14="http://schemas.microsoft.com/office/powerpoint/2010/main" val="270202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5" end="5"/>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577EE4-3FD7-4C4F-B3F9-B60A515D80BA}"/>
              </a:ext>
            </a:extLst>
          </p:cNvPr>
          <p:cNvSpPr>
            <a:spLocks noGrp="1"/>
          </p:cNvSpPr>
          <p:nvPr>
            <p:ph type="title"/>
          </p:nvPr>
        </p:nvSpPr>
        <p:spPr/>
        <p:txBody>
          <a:bodyPr>
            <a:noAutofit/>
          </a:bodyPr>
          <a:lstStyle/>
          <a:p>
            <a:r>
              <a:rPr lang="en-US" sz="3200" dirty="0"/>
              <a:t>Recently Issued Public Guidance, Instructions, and Resources</a:t>
            </a:r>
            <a:endParaRPr lang="en-US" sz="3200" dirty="0">
              <a:highlight>
                <a:srgbClr val="FFFF00"/>
              </a:highlight>
            </a:endParaRPr>
          </a:p>
        </p:txBody>
      </p:sp>
      <p:sp>
        <p:nvSpPr>
          <p:cNvPr id="3" name="Content Placeholder 2">
            <a:extLst>
              <a:ext uri="{FF2B5EF4-FFF2-40B4-BE49-F238E27FC236}">
                <a16:creationId xmlns:a16="http://schemas.microsoft.com/office/drawing/2014/main" id="{7AF09320-A4BD-4194-8C7B-6D7AECE34A19}"/>
              </a:ext>
            </a:extLst>
          </p:cNvPr>
          <p:cNvSpPr>
            <a:spLocks noGrp="1"/>
          </p:cNvSpPr>
          <p:nvPr>
            <p:ph idx="1"/>
          </p:nvPr>
        </p:nvSpPr>
        <p:spPr/>
        <p:txBody>
          <a:bodyPr vert="horz" lIns="91440" tIns="45720" rIns="91440" bIns="45720" rtlCol="0" anchor="t">
            <a:normAutofit/>
          </a:bodyPr>
          <a:lstStyle/>
          <a:p>
            <a:pPr indent="-229870"/>
            <a:r>
              <a:rPr lang="en-US" dirty="0"/>
              <a:t>Guide Notices to clarify implementation details</a:t>
            </a:r>
          </a:p>
          <a:p>
            <a:pPr lvl="1"/>
            <a:r>
              <a:rPr lang="en-US" dirty="0">
                <a:hlinkClick r:id="rId3"/>
              </a:rPr>
              <a:t>NOT-OD-22-189</a:t>
            </a:r>
            <a:r>
              <a:rPr lang="en-US" dirty="0"/>
              <a:t>: Implementation Details for the NIH DMS Policy</a:t>
            </a:r>
          </a:p>
          <a:p>
            <a:pPr lvl="2"/>
            <a:r>
              <a:rPr lang="en-US" dirty="0"/>
              <a:t>Changes to forms and instructions to be implemented in FORMS-H, assessment of Plans and budgets, processes for revising Plans</a:t>
            </a:r>
          </a:p>
          <a:p>
            <a:pPr marL="914400" lvl="2" indent="0">
              <a:buNone/>
            </a:pPr>
            <a:endParaRPr lang="en-US" dirty="0">
              <a:cs typeface="Arial"/>
            </a:endParaRPr>
          </a:p>
          <a:p>
            <a:pPr lvl="1"/>
            <a:r>
              <a:rPr lang="en-US" dirty="0">
                <a:hlinkClick r:id="rId4"/>
              </a:rPr>
              <a:t>NOT-OD-22-198</a:t>
            </a:r>
            <a:r>
              <a:rPr lang="en-US" dirty="0"/>
              <a:t>: Implementation Changes for GDS Plans</a:t>
            </a:r>
          </a:p>
          <a:p>
            <a:pPr lvl="2"/>
            <a:r>
              <a:rPr lang="en-US" dirty="0"/>
              <a:t>Single Plan for research subject to both GDS and DMS Policies</a:t>
            </a:r>
          </a:p>
        </p:txBody>
      </p:sp>
      <p:sp>
        <p:nvSpPr>
          <p:cNvPr id="4" name="Slide Number Placeholder 3">
            <a:extLst>
              <a:ext uri="{FF2B5EF4-FFF2-40B4-BE49-F238E27FC236}">
                <a16:creationId xmlns:a16="http://schemas.microsoft.com/office/drawing/2014/main" id="{AD968E72-CCB0-4A56-BA54-176BBF6B02B3}"/>
              </a:ext>
            </a:extLst>
          </p:cNvPr>
          <p:cNvSpPr>
            <a:spLocks noGrp="1"/>
          </p:cNvSpPr>
          <p:nvPr>
            <p:ph type="sldNum" sz="quarter" idx="10"/>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rgbClr val="000000"/>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86753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F08B9C-9431-159A-DDAA-AB1F78E3385F}"/>
              </a:ext>
            </a:extLst>
          </p:cNvPr>
          <p:cNvSpPr>
            <a:spLocks noGrp="1"/>
          </p:cNvSpPr>
          <p:nvPr>
            <p:ph type="title"/>
          </p:nvPr>
        </p:nvSpPr>
        <p:spPr/>
        <p:txBody>
          <a:bodyPr/>
          <a:lstStyle/>
          <a:p>
            <a:r>
              <a:rPr lang="en-US" sz="3200" dirty="0">
                <a:ea typeface="Roboto"/>
              </a:rPr>
              <a:t>What is NOT Changing</a:t>
            </a:r>
            <a:endParaRPr lang="en-US" sz="3200" dirty="0"/>
          </a:p>
        </p:txBody>
      </p:sp>
      <p:sp>
        <p:nvSpPr>
          <p:cNvPr id="2" name="Content Placeholder 1">
            <a:extLst>
              <a:ext uri="{FF2B5EF4-FFF2-40B4-BE49-F238E27FC236}">
                <a16:creationId xmlns:a16="http://schemas.microsoft.com/office/drawing/2014/main" id="{91751D00-8EDF-91B6-D552-36E568793B9D}"/>
              </a:ext>
            </a:extLst>
          </p:cNvPr>
          <p:cNvSpPr>
            <a:spLocks noGrp="1"/>
          </p:cNvSpPr>
          <p:nvPr>
            <p:ph idx="1"/>
          </p:nvPr>
        </p:nvSpPr>
        <p:spPr/>
        <p:txBody>
          <a:bodyPr vert="horz" lIns="91440" tIns="45720" rIns="91440" bIns="45720" rtlCol="0" anchor="t">
            <a:normAutofit fontScale="85000" lnSpcReduction="10000"/>
          </a:bodyPr>
          <a:lstStyle/>
          <a:p>
            <a:pPr indent="-229870"/>
            <a:r>
              <a:rPr lang="en-US" dirty="0">
                <a:solidFill>
                  <a:schemeClr val="tx1"/>
                </a:solidFill>
                <a:ea typeface="+mn-lt"/>
                <a:cs typeface="+mn-lt"/>
              </a:rPr>
              <a:t>GDS Policy consent expectations for sharing human participants</a:t>
            </a:r>
          </a:p>
          <a:p>
            <a:pPr indent="-229870"/>
            <a:endParaRPr lang="en-US" sz="1800" dirty="0">
              <a:solidFill>
                <a:schemeClr val="tx1"/>
              </a:solidFill>
              <a:cs typeface="Arial"/>
            </a:endParaRPr>
          </a:p>
          <a:p>
            <a:pPr indent="-229870"/>
            <a:r>
              <a:rPr lang="en-US" dirty="0">
                <a:solidFill>
                  <a:schemeClr val="tx1"/>
                </a:solidFill>
                <a:cs typeface="Arial"/>
              </a:rPr>
              <a:t>Institutional Certification expected at Just-in-Time</a:t>
            </a:r>
          </a:p>
          <a:p>
            <a:pPr indent="-229870"/>
            <a:endParaRPr lang="en-US" sz="1900" dirty="0">
              <a:solidFill>
                <a:schemeClr val="tx1"/>
              </a:solidFill>
            </a:endParaRPr>
          </a:p>
          <a:p>
            <a:pPr indent="-229870"/>
            <a:r>
              <a:rPr lang="en-US" dirty="0">
                <a:solidFill>
                  <a:schemeClr val="tx1"/>
                </a:solidFill>
                <a:cs typeface="Arial"/>
              </a:rPr>
              <a:t>GDS timelines for data submission and release, however, </a:t>
            </a:r>
            <a:r>
              <a:rPr lang="en-US" dirty="0">
                <a:solidFill>
                  <a:schemeClr val="tx1"/>
                </a:solidFill>
                <a:ea typeface="+mn-lt"/>
                <a:cs typeface="+mn-lt"/>
              </a:rPr>
              <a:t>the latest possible time to submit data will be at the end of the award performance period</a:t>
            </a:r>
            <a:endParaRPr lang="en-US" dirty="0">
              <a:solidFill>
                <a:schemeClr val="tx1"/>
              </a:solidFill>
              <a:cs typeface="Arial"/>
            </a:endParaRPr>
          </a:p>
          <a:p>
            <a:pPr indent="-229870"/>
            <a:endParaRPr lang="en-US" sz="1900" dirty="0">
              <a:solidFill>
                <a:schemeClr val="tx1"/>
              </a:solidFill>
              <a:cs typeface="Arial"/>
            </a:endParaRPr>
          </a:p>
          <a:p>
            <a:pPr indent="-229870"/>
            <a:r>
              <a:rPr lang="en-US" dirty="0">
                <a:solidFill>
                  <a:schemeClr val="tx1"/>
                </a:solidFill>
                <a:cs typeface="Arial"/>
              </a:rPr>
              <a:t>GDS expectations for amount and type of data to share</a:t>
            </a:r>
          </a:p>
          <a:p>
            <a:pPr indent="-229870"/>
            <a:endParaRPr lang="en-US" sz="1900" dirty="0">
              <a:solidFill>
                <a:schemeClr val="tx1"/>
              </a:solidFill>
              <a:cs typeface="Arial"/>
            </a:endParaRPr>
          </a:p>
          <a:p>
            <a:pPr indent="-229870"/>
            <a:r>
              <a:rPr lang="en-US" dirty="0">
                <a:solidFill>
                  <a:schemeClr val="tx1"/>
                </a:solidFill>
                <a:cs typeface="Calibri"/>
              </a:rPr>
              <a:t>Indicate if</a:t>
            </a:r>
            <a:r>
              <a:rPr lang="en-US" dirty="0">
                <a:solidFill>
                  <a:schemeClr val="tx1"/>
                </a:solidFill>
                <a:ea typeface="+mn-lt"/>
                <a:cs typeface="+mn-lt"/>
              </a:rPr>
              <a:t> a study should be designated as "sensitive" for the purposes of access to Genomic Summary Results</a:t>
            </a:r>
          </a:p>
        </p:txBody>
      </p:sp>
      <p:sp>
        <p:nvSpPr>
          <p:cNvPr id="4" name="Slide Number Placeholder 3">
            <a:extLst>
              <a:ext uri="{FF2B5EF4-FFF2-40B4-BE49-F238E27FC236}">
                <a16:creationId xmlns:a16="http://schemas.microsoft.com/office/drawing/2014/main" id="{371284F9-EBC6-006F-3478-64363B01BF26}"/>
              </a:ext>
            </a:extLst>
          </p:cNvPr>
          <p:cNvSpPr>
            <a:spLocks noGrp="1"/>
          </p:cNvSpPr>
          <p:nvPr>
            <p:ph type="sldNum" sz="quarter" idx="10"/>
          </p:nvPr>
        </p:nvSpPr>
        <p:spPr/>
        <p:txBody>
          <a:bodyPr/>
          <a:lstStyle/>
          <a:p>
            <a:fld id="{60583324-AE1C-3546-A724-4BA4670D7901}" type="slidenum">
              <a:rPr lang="en-US" smtClean="0"/>
              <a:pPr/>
              <a:t>14</a:t>
            </a:fld>
            <a:endParaRPr lang="en-US" dirty="0"/>
          </a:p>
        </p:txBody>
      </p:sp>
    </p:spTree>
    <p:extLst>
      <p:ext uri="{BB962C8B-B14F-4D97-AF65-F5344CB8AC3E}">
        <p14:creationId xmlns:p14="http://schemas.microsoft.com/office/powerpoint/2010/main" val="1921410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51198A-4552-AED1-D9FF-1D961B72830F}"/>
              </a:ext>
            </a:extLst>
          </p:cNvPr>
          <p:cNvSpPr>
            <a:spLocks noGrp="1"/>
          </p:cNvSpPr>
          <p:nvPr>
            <p:ph type="title"/>
          </p:nvPr>
        </p:nvSpPr>
        <p:spPr/>
        <p:txBody>
          <a:bodyPr/>
          <a:lstStyle/>
          <a:p>
            <a:r>
              <a:rPr lang="en-US" sz="3200" dirty="0">
                <a:ea typeface="Roboto"/>
              </a:rPr>
              <a:t>What Is Changing </a:t>
            </a:r>
            <a:endParaRPr lang="en-US" sz="3200" dirty="0"/>
          </a:p>
        </p:txBody>
      </p:sp>
      <p:sp>
        <p:nvSpPr>
          <p:cNvPr id="2" name="Content Placeholder 1">
            <a:extLst>
              <a:ext uri="{FF2B5EF4-FFF2-40B4-BE49-F238E27FC236}">
                <a16:creationId xmlns:a16="http://schemas.microsoft.com/office/drawing/2014/main" id="{D035A9C0-BDA0-511A-DF98-63EECBBB20B3}"/>
              </a:ext>
            </a:extLst>
          </p:cNvPr>
          <p:cNvSpPr>
            <a:spLocks noGrp="1"/>
          </p:cNvSpPr>
          <p:nvPr>
            <p:ph idx="1"/>
          </p:nvPr>
        </p:nvSpPr>
        <p:spPr/>
        <p:txBody>
          <a:bodyPr vert="horz" lIns="91440" tIns="45720" rIns="91440" bIns="45720" rtlCol="0" anchor="t">
            <a:normAutofit fontScale="85000" lnSpcReduction="20000"/>
          </a:bodyPr>
          <a:lstStyle/>
          <a:p>
            <a:pPr indent="-229870"/>
            <a:r>
              <a:rPr lang="en-US" b="1" dirty="0">
                <a:solidFill>
                  <a:schemeClr val="tx1"/>
                </a:solidFill>
                <a:ea typeface="+mn-lt"/>
                <a:cs typeface="+mn-lt"/>
              </a:rPr>
              <a:t>DMS Plan:</a:t>
            </a:r>
            <a:r>
              <a:rPr lang="en-US" dirty="0">
                <a:solidFill>
                  <a:schemeClr val="tx1"/>
                </a:solidFill>
                <a:ea typeface="+mn-lt"/>
                <a:cs typeface="+mn-lt"/>
              </a:rPr>
              <a:t> submit a single Plan that addresses GDS and DMS policies​</a:t>
            </a:r>
          </a:p>
          <a:p>
            <a:pPr indent="-229870"/>
            <a:endParaRPr lang="en-US" sz="1500" dirty="0">
              <a:solidFill>
                <a:schemeClr val="tx1"/>
              </a:solidFill>
              <a:ea typeface="+mn-lt"/>
              <a:cs typeface="+mn-lt"/>
            </a:endParaRPr>
          </a:p>
          <a:p>
            <a:pPr indent="-229870"/>
            <a:r>
              <a:rPr lang="en-US" b="1" dirty="0">
                <a:solidFill>
                  <a:schemeClr val="tx1"/>
                </a:solidFill>
                <a:ea typeface="+mn-lt"/>
                <a:cs typeface="+mn-lt"/>
              </a:rPr>
              <a:t>DMS Plan Review: </a:t>
            </a:r>
            <a:r>
              <a:rPr lang="en-US" dirty="0">
                <a:solidFill>
                  <a:schemeClr val="tx1"/>
                </a:solidFill>
                <a:ea typeface="+mn-lt"/>
                <a:cs typeface="+mn-lt"/>
              </a:rPr>
              <a:t>conducted by program staff, not by peer reviewers​</a:t>
            </a:r>
          </a:p>
          <a:p>
            <a:pPr indent="-229870"/>
            <a:endParaRPr lang="en-US" sz="1500" dirty="0">
              <a:solidFill>
                <a:schemeClr val="tx1"/>
              </a:solidFill>
              <a:ea typeface="+mn-lt"/>
              <a:cs typeface="+mn-lt"/>
            </a:endParaRPr>
          </a:p>
          <a:p>
            <a:pPr indent="-229870"/>
            <a:r>
              <a:rPr lang="en-US" b="1" dirty="0">
                <a:solidFill>
                  <a:schemeClr val="tx1"/>
                </a:solidFill>
                <a:ea typeface="+mn-lt"/>
                <a:cs typeface="+mn-lt"/>
              </a:rPr>
              <a:t>Limitations on Sharing: </a:t>
            </a:r>
            <a:r>
              <a:rPr lang="en-US" dirty="0">
                <a:solidFill>
                  <a:schemeClr val="tx1"/>
                </a:solidFill>
                <a:ea typeface="+mn-lt"/>
                <a:cs typeface="+mn-lt"/>
              </a:rPr>
              <a:t>described in DMS Plans, no alternative data sharing plan</a:t>
            </a:r>
            <a:endParaRPr lang="en-US" b="1" dirty="0">
              <a:solidFill>
                <a:schemeClr val="tx1"/>
              </a:solidFill>
              <a:ea typeface="+mn-lt"/>
              <a:cs typeface="+mn-lt"/>
            </a:endParaRPr>
          </a:p>
          <a:p>
            <a:pPr indent="-229870"/>
            <a:endParaRPr lang="en-US" sz="1500" dirty="0">
              <a:solidFill>
                <a:schemeClr val="tx1"/>
              </a:solidFill>
              <a:ea typeface="+mn-lt"/>
              <a:cs typeface="+mn-lt"/>
            </a:endParaRPr>
          </a:p>
          <a:p>
            <a:pPr indent="-229870"/>
            <a:r>
              <a:rPr lang="en-US" b="1" dirty="0">
                <a:solidFill>
                  <a:schemeClr val="tx1"/>
                </a:solidFill>
                <a:ea typeface="+mn-lt"/>
                <a:cs typeface="+mn-lt"/>
              </a:rPr>
              <a:t>Budget Considerations: </a:t>
            </a:r>
            <a:r>
              <a:rPr lang="en-US" dirty="0">
                <a:solidFill>
                  <a:schemeClr val="tx1"/>
                </a:solidFill>
                <a:ea typeface="+mn-lt"/>
                <a:cs typeface="+mn-lt"/>
              </a:rPr>
              <a:t>detailed budget should include allowable costs for all data types​</a:t>
            </a:r>
          </a:p>
          <a:p>
            <a:pPr indent="-229870"/>
            <a:endParaRPr lang="en-US" sz="1500" dirty="0">
              <a:solidFill>
                <a:schemeClr val="tx1"/>
              </a:solidFill>
              <a:ea typeface="+mn-lt"/>
              <a:cs typeface="+mn-lt"/>
            </a:endParaRPr>
          </a:p>
          <a:p>
            <a:pPr indent="-229870"/>
            <a:r>
              <a:rPr lang="en-US" b="1" dirty="0">
                <a:solidFill>
                  <a:schemeClr val="tx1"/>
                </a:solidFill>
                <a:ea typeface="+mn-lt"/>
                <a:cs typeface="+mn-lt"/>
              </a:rPr>
              <a:t>Compliance: </a:t>
            </a:r>
            <a:r>
              <a:rPr lang="en-US" dirty="0">
                <a:solidFill>
                  <a:schemeClr val="tx1"/>
                </a:solidFill>
                <a:ea typeface="+mn-lt"/>
                <a:cs typeface="+mn-lt"/>
              </a:rPr>
              <a:t>for awards will be handled in accordance with DMS policy compliance and enforcement terms ​</a:t>
            </a:r>
          </a:p>
        </p:txBody>
      </p:sp>
      <p:sp>
        <p:nvSpPr>
          <p:cNvPr id="4" name="Slide Number Placeholder 3">
            <a:extLst>
              <a:ext uri="{FF2B5EF4-FFF2-40B4-BE49-F238E27FC236}">
                <a16:creationId xmlns:a16="http://schemas.microsoft.com/office/drawing/2014/main" id="{06CEF63E-E7D9-3176-1668-CC8CA14EA1BC}"/>
              </a:ext>
            </a:extLst>
          </p:cNvPr>
          <p:cNvSpPr>
            <a:spLocks noGrp="1"/>
          </p:cNvSpPr>
          <p:nvPr>
            <p:ph type="sldNum" sz="quarter" idx="10"/>
          </p:nvPr>
        </p:nvSpPr>
        <p:spPr/>
        <p:txBody>
          <a:bodyPr/>
          <a:lstStyle/>
          <a:p>
            <a:fld id="{60583324-AE1C-3546-A724-4BA4670D7901}" type="slidenum">
              <a:rPr lang="en-US" smtClean="0"/>
              <a:pPr/>
              <a:t>15</a:t>
            </a:fld>
            <a:endParaRPr lang="en-US" dirty="0"/>
          </a:p>
        </p:txBody>
      </p:sp>
    </p:spTree>
    <p:extLst>
      <p:ext uri="{BB962C8B-B14F-4D97-AF65-F5344CB8AC3E}">
        <p14:creationId xmlns:p14="http://schemas.microsoft.com/office/powerpoint/2010/main" val="358453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63AB64-95A5-76FD-8DCA-6391131E09C8}"/>
              </a:ext>
            </a:extLst>
          </p:cNvPr>
          <p:cNvSpPr>
            <a:spLocks noGrp="1"/>
          </p:cNvSpPr>
          <p:nvPr>
            <p:ph type="title"/>
          </p:nvPr>
        </p:nvSpPr>
        <p:spPr>
          <a:xfrm>
            <a:off x="107005" y="731837"/>
            <a:ext cx="12084996" cy="1143000"/>
          </a:xfrm>
        </p:spPr>
        <p:txBody>
          <a:bodyPr>
            <a:normAutofit fontScale="90000"/>
          </a:bodyPr>
          <a:lstStyle/>
          <a:p>
            <a:r>
              <a:rPr lang="en-US" sz="4000" dirty="0"/>
              <a:t>Elements to Include in a DMS Plan When Subject to GDS Policy</a:t>
            </a:r>
            <a:endParaRPr lang="en-US" dirty="0"/>
          </a:p>
        </p:txBody>
      </p:sp>
      <p:sp>
        <p:nvSpPr>
          <p:cNvPr id="8" name="TextBox 7">
            <a:extLst>
              <a:ext uri="{FF2B5EF4-FFF2-40B4-BE49-F238E27FC236}">
                <a16:creationId xmlns:a16="http://schemas.microsoft.com/office/drawing/2014/main" id="{64F35483-0543-4515-9AF6-F6CA5D718722}"/>
              </a:ext>
              <a:ext uri="{C183D7F6-B498-43B3-948B-1728B52AA6E4}">
                <adec:decorative xmlns:adec="http://schemas.microsoft.com/office/drawing/2017/decorative" val="1"/>
              </a:ext>
            </a:extLst>
          </p:cNvPr>
          <p:cNvSpPr txBox="1"/>
          <p:nvPr/>
        </p:nvSpPr>
        <p:spPr>
          <a:xfrm>
            <a:off x="0" y="-63534"/>
            <a:ext cx="4892323" cy="646331"/>
          </a:xfrm>
          <a:prstGeom prst="rect">
            <a:avLst/>
          </a:prstGeom>
          <a:solidFill>
            <a:srgbClr val="C9E6FB"/>
          </a:solidFill>
        </p:spPr>
        <p:txBody>
          <a:bodyPr wrap="square" lIns="91440" tIns="182880" rIns="91440" bIns="18288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hlinkClick r:id="rId3"/>
              </a:rPr>
              <a:t>Writing a Data Management &amp; Sharing Plan</a:t>
            </a: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Left Brace 8">
            <a:extLst>
              <a:ext uri="{FF2B5EF4-FFF2-40B4-BE49-F238E27FC236}">
                <a16:creationId xmlns:a16="http://schemas.microsoft.com/office/drawing/2014/main" id="{9F713B93-8167-4D32-9E69-CC7DFB8045BF}"/>
              </a:ext>
              <a:ext uri="{C183D7F6-B498-43B3-948B-1728B52AA6E4}">
                <adec:decorative xmlns:adec="http://schemas.microsoft.com/office/drawing/2017/decorative" val="1"/>
              </a:ext>
            </a:extLst>
          </p:cNvPr>
          <p:cNvSpPr/>
          <p:nvPr/>
        </p:nvSpPr>
        <p:spPr>
          <a:xfrm>
            <a:off x="1636393" y="2371866"/>
            <a:ext cx="313507" cy="164342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7BF6A131-CD31-4EE2-B27C-E7E7523A51D1}"/>
              </a:ext>
              <a:ext uri="{C183D7F6-B498-43B3-948B-1728B52AA6E4}">
                <adec:decorative xmlns:adec="http://schemas.microsoft.com/office/drawing/2017/decorative" val="0"/>
              </a:ext>
            </a:extLst>
          </p:cNvPr>
          <p:cNvSpPr txBox="1"/>
          <p:nvPr/>
        </p:nvSpPr>
        <p:spPr>
          <a:xfrm>
            <a:off x="173186" y="2593415"/>
            <a:ext cx="13127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Instructions for all scientific data</a:t>
            </a:r>
          </a:p>
        </p:txBody>
      </p:sp>
      <p:sp>
        <p:nvSpPr>
          <p:cNvPr id="11" name="Left Brace 10">
            <a:extLst>
              <a:ext uri="{FF2B5EF4-FFF2-40B4-BE49-F238E27FC236}">
                <a16:creationId xmlns:a16="http://schemas.microsoft.com/office/drawing/2014/main" id="{D77F4B7D-CC87-4696-B4B7-037A8B7C1905}"/>
              </a:ext>
              <a:ext uri="{C183D7F6-B498-43B3-948B-1728B52AA6E4}">
                <adec:decorative xmlns:adec="http://schemas.microsoft.com/office/drawing/2017/decorative" val="1"/>
              </a:ext>
            </a:extLst>
          </p:cNvPr>
          <p:cNvSpPr/>
          <p:nvPr/>
        </p:nvSpPr>
        <p:spPr>
          <a:xfrm>
            <a:off x="1658836" y="4280635"/>
            <a:ext cx="313507" cy="1057657"/>
          </a:xfrm>
          <a:prstGeom prst="leftBrace">
            <a:avLst/>
          </a:prstGeom>
          <a:ln w="28575">
            <a:solidFill>
              <a:srgbClr val="F279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813D8FED-DCE8-CA1C-A3C6-447324D3FBBC}"/>
              </a:ext>
            </a:extLst>
          </p:cNvPr>
          <p:cNvSpPr txBox="1"/>
          <p:nvPr/>
        </p:nvSpPr>
        <p:spPr>
          <a:xfrm>
            <a:off x="2209800" y="1749638"/>
            <a:ext cx="8852518" cy="2308324"/>
          </a:xfrm>
          <a:prstGeom prst="rect">
            <a:avLst/>
          </a:prstGeom>
          <a:noFill/>
        </p:spPr>
        <p:txBody>
          <a:bodyPr wrap="square" rtlCol="0">
            <a:spAutoFit/>
          </a:bodyPr>
          <a:lstStyle/>
          <a:p>
            <a:pPr algn="l"/>
            <a:r>
              <a:rPr lang="en-US" sz="1200" b="1" i="0" dirty="0">
                <a:solidFill>
                  <a:srgbClr val="212529"/>
                </a:solidFill>
                <a:effectLst/>
                <a:latin typeface="Nunito Sans" pitchFamily="2" charset="0"/>
              </a:rPr>
              <a:t>Data Type</a:t>
            </a:r>
          </a:p>
          <a:p>
            <a:pPr algn="l"/>
            <a:endParaRPr lang="en-US" sz="1200" b="1" i="0" dirty="0">
              <a:solidFill>
                <a:srgbClr val="212529"/>
              </a:solidFill>
              <a:effectLst/>
              <a:latin typeface="Nunito Sans" pitchFamily="2" charset="0"/>
            </a:endParaRPr>
          </a:p>
          <a:p>
            <a:pPr algn="l"/>
            <a:r>
              <a:rPr lang="en-US" sz="1200" b="0" i="0" dirty="0">
                <a:solidFill>
                  <a:srgbClr val="212529"/>
                </a:solidFill>
                <a:effectLst/>
                <a:latin typeface="Nunito Sans" pitchFamily="2" charset="0"/>
              </a:rPr>
              <a:t>Briefly describe the scientific data to be managed and shared:</a:t>
            </a:r>
          </a:p>
          <a:p>
            <a:pPr marL="171450" indent="-171450" algn="l">
              <a:buFont typeface="Arial" panose="020B0604020202020204" pitchFamily="34" charset="0"/>
              <a:buChar char="•"/>
            </a:pPr>
            <a:r>
              <a:rPr lang="en-US" sz="1200" b="0" i="0" dirty="0">
                <a:solidFill>
                  <a:srgbClr val="212529"/>
                </a:solidFill>
                <a:effectLst/>
                <a:latin typeface="Nunito Sans" pitchFamily="2" charset="0"/>
              </a:rPr>
              <a:t>Summarize the types (for example, 256-channel EEG data and fMRI images) and amount (for example, from 50 research participants) of scientific data to be generated and/or used in the research. Descriptions may include the data modality (e.g., imaging, genomic, mobile, survey), level of aggregation (e.g., individual, aggregated, summarized), and/or the degree of data processing.</a:t>
            </a:r>
          </a:p>
          <a:p>
            <a:pPr marL="171450" indent="-171450" algn="l">
              <a:buFont typeface="Arial" panose="020B0604020202020204" pitchFamily="34" charset="0"/>
              <a:buChar char="•"/>
            </a:pPr>
            <a:r>
              <a:rPr lang="en-US" sz="1200" b="0" i="0" dirty="0">
                <a:solidFill>
                  <a:srgbClr val="212529"/>
                </a:solidFill>
                <a:effectLst/>
                <a:latin typeface="Nunito Sans" pitchFamily="2" charset="0"/>
              </a:rPr>
              <a:t>Describe which scientific data from the project will be preserved and shared. NIH does not anticipate that researchers will preserve and share all scientific data generated in a study. Researchers should decide which scientific data to preserve and share based on ethical, legal, and technical factors. The plan should provide the reasoning for these decisions.</a:t>
            </a:r>
          </a:p>
          <a:p>
            <a:pPr marL="171450" indent="-171450" algn="l">
              <a:buFont typeface="Arial" panose="020B0604020202020204" pitchFamily="34" charset="0"/>
              <a:buChar char="•"/>
            </a:pPr>
            <a:r>
              <a:rPr lang="en-US" sz="1200" b="0" i="0" dirty="0">
                <a:solidFill>
                  <a:srgbClr val="212529"/>
                </a:solidFill>
                <a:effectLst/>
                <a:latin typeface="Nunito Sans" pitchFamily="2" charset="0"/>
              </a:rPr>
              <a:t>A brief listing of the metadata, other relevant data, and any associated documentation (e.g., study protocols and data collection instruments) that will be made accessible to facilitate interpretation of the scientific data.</a:t>
            </a:r>
          </a:p>
        </p:txBody>
      </p:sp>
      <p:sp>
        <p:nvSpPr>
          <p:cNvPr id="12" name="TextBox 11">
            <a:extLst>
              <a:ext uri="{FF2B5EF4-FFF2-40B4-BE49-F238E27FC236}">
                <a16:creationId xmlns:a16="http://schemas.microsoft.com/office/drawing/2014/main" id="{D5F812DC-9E8D-4816-AD5E-9F7AD600A047}"/>
              </a:ext>
              <a:ext uri="{C183D7F6-B498-43B3-948B-1728B52AA6E4}">
                <adec:decorative xmlns:adec="http://schemas.microsoft.com/office/drawing/2017/decorative" val="0"/>
              </a:ext>
            </a:extLst>
          </p:cNvPr>
          <p:cNvSpPr txBox="1"/>
          <p:nvPr/>
        </p:nvSpPr>
        <p:spPr>
          <a:xfrm>
            <a:off x="167296" y="4289791"/>
            <a:ext cx="141597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Additional expectations for genomic data</a:t>
            </a:r>
          </a:p>
        </p:txBody>
      </p:sp>
      <p:sp>
        <p:nvSpPr>
          <p:cNvPr id="7" name="TextBox 6">
            <a:extLst>
              <a:ext uri="{FF2B5EF4-FFF2-40B4-BE49-F238E27FC236}">
                <a16:creationId xmlns:a16="http://schemas.microsoft.com/office/drawing/2014/main" id="{1B9187BB-007A-7AF1-1C85-245BEEBC5029}"/>
              </a:ext>
            </a:extLst>
          </p:cNvPr>
          <p:cNvSpPr txBox="1"/>
          <p:nvPr/>
        </p:nvSpPr>
        <p:spPr>
          <a:xfrm>
            <a:off x="2421710" y="4289791"/>
            <a:ext cx="8686801" cy="1015663"/>
          </a:xfrm>
          <a:prstGeom prst="rect">
            <a:avLst/>
          </a:prstGeom>
          <a:noFill/>
        </p:spPr>
        <p:txBody>
          <a:bodyPr wrap="square" rtlCol="0">
            <a:spAutoFit/>
          </a:bodyPr>
          <a:lstStyle/>
          <a:p>
            <a:r>
              <a:rPr lang="en-US" sz="1200" b="1" dirty="0">
                <a:solidFill>
                  <a:srgbClr val="212529"/>
                </a:solidFill>
                <a:latin typeface="Nunito Sans" pitchFamily="2" charset="0"/>
              </a:rPr>
              <a:t> </a:t>
            </a:r>
            <a:r>
              <a:rPr lang="en-US" sz="1200" b="1" i="0" dirty="0">
                <a:solidFill>
                  <a:srgbClr val="212529"/>
                </a:solidFill>
                <a:effectLst/>
                <a:latin typeface="Nunito Sans" pitchFamily="2" charset="0"/>
              </a:rPr>
              <a:t>For data subject to the GDS Policy: </a:t>
            </a:r>
          </a:p>
          <a:p>
            <a:pPr marL="171450" indent="-171450">
              <a:buFont typeface="Courier New" panose="02070309020205020404" pitchFamily="49" charset="0"/>
              <a:buChar char="o"/>
            </a:pPr>
            <a:r>
              <a:rPr lang="en-US" sz="1200" b="0" i="0" dirty="0">
                <a:solidFill>
                  <a:srgbClr val="212529"/>
                </a:solidFill>
                <a:effectLst/>
                <a:latin typeface="Nunito Sans" pitchFamily="2" charset="0"/>
              </a:rPr>
              <a:t> Data types expected to be shared under the GDS Policy should be described in this element. Note that the GDS Policy expects certain types of data to be shared that may not be covered by the DMS Policy’s definition of “scientific data”. For more information on the data types to be shared under the GDS Policy, consult </a:t>
            </a:r>
            <a:r>
              <a:rPr lang="en-US" sz="1200" b="0" i="0" u="none" strike="noStrike" dirty="0">
                <a:solidFill>
                  <a:srgbClr val="212529"/>
                </a:solidFill>
                <a:effectLst/>
                <a:latin typeface="Nunito Sans" pitchFamily="2" charset="0"/>
                <a:hlinkClick r:id="rId4"/>
              </a:rPr>
              <a:t>Data Submission and Release Expectations</a:t>
            </a:r>
            <a:r>
              <a:rPr lang="en-US" sz="1200" b="0" i="0" dirty="0">
                <a:solidFill>
                  <a:srgbClr val="212529"/>
                </a:solidFill>
                <a:effectLst/>
                <a:latin typeface="Nunito Sans" pitchFamily="2" charset="0"/>
              </a:rPr>
              <a:t>.</a:t>
            </a:r>
          </a:p>
        </p:txBody>
      </p:sp>
      <p:sp>
        <p:nvSpPr>
          <p:cNvPr id="2" name="Content Placeholder 1">
            <a:extLst>
              <a:ext uri="{FF2B5EF4-FFF2-40B4-BE49-F238E27FC236}">
                <a16:creationId xmlns:a16="http://schemas.microsoft.com/office/drawing/2014/main" id="{220CEC97-7AA6-F979-CE72-B56BB20D1785}"/>
              </a:ext>
            </a:extLst>
          </p:cNvPr>
          <p:cNvSpPr>
            <a:spLocks noGrp="1"/>
          </p:cNvSpPr>
          <p:nvPr>
            <p:ph idx="1"/>
          </p:nvPr>
        </p:nvSpPr>
        <p:spPr>
          <a:xfrm>
            <a:off x="2421710" y="5338292"/>
            <a:ext cx="9021607" cy="1200328"/>
          </a:xfrm>
        </p:spPr>
        <p:txBody>
          <a:bodyPr vert="horz" lIns="91440" tIns="45720" rIns="91440" bIns="45720" rtlCol="0" anchor="t">
            <a:normAutofit/>
          </a:bodyPr>
          <a:lstStyle/>
          <a:p>
            <a:pPr marL="457200" lvl="1" indent="0">
              <a:buNone/>
            </a:pPr>
            <a:r>
              <a:rPr lang="en-US" sz="2400" dirty="0">
                <a:solidFill>
                  <a:schemeClr val="tx1"/>
                </a:solidFill>
                <a:cs typeface="Arial"/>
              </a:rPr>
              <a:t>Ex: Sharing GWAS data (GDS Policy) versus only sharing data from GWAS dataset of sufficient quality to validate and replicate findings, per the DMS Policy</a:t>
            </a:r>
            <a:endParaRPr lang="en-US" sz="2400" dirty="0">
              <a:solidFill>
                <a:schemeClr val="tx1"/>
              </a:solidFill>
            </a:endParaRPr>
          </a:p>
        </p:txBody>
      </p:sp>
    </p:spTree>
    <p:extLst>
      <p:ext uri="{BB962C8B-B14F-4D97-AF65-F5344CB8AC3E}">
        <p14:creationId xmlns:p14="http://schemas.microsoft.com/office/powerpoint/2010/main" val="1298925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BC1740-F1C7-4428-81ED-6C5017CB9E37}"/>
              </a:ext>
            </a:extLst>
          </p:cNvPr>
          <p:cNvSpPr>
            <a:spLocks noGrp="1"/>
          </p:cNvSpPr>
          <p:nvPr>
            <p:ph type="title"/>
          </p:nvPr>
        </p:nvSpPr>
        <p:spPr/>
        <p:txBody>
          <a:bodyPr>
            <a:noAutofit/>
          </a:bodyPr>
          <a:lstStyle/>
          <a:p>
            <a:r>
              <a:rPr lang="en-US" sz="3200" spc="200" dirty="0">
                <a:ea typeface="+mj-ea"/>
                <a:cs typeface="+mj-cs"/>
              </a:rPr>
              <a:t>Monitoring Compliance with DMS Plans</a:t>
            </a:r>
            <a:endParaRPr lang="en-US" sz="3200" dirty="0"/>
          </a:p>
        </p:txBody>
      </p:sp>
      <p:sp>
        <p:nvSpPr>
          <p:cNvPr id="2" name="Content Placeholder 1">
            <a:extLst>
              <a:ext uri="{FF2B5EF4-FFF2-40B4-BE49-F238E27FC236}">
                <a16:creationId xmlns:a16="http://schemas.microsoft.com/office/drawing/2014/main" id="{6BEE532D-BE11-4DB6-98CC-AE181B5B293C}"/>
              </a:ext>
            </a:extLst>
          </p:cNvPr>
          <p:cNvSpPr>
            <a:spLocks noGrp="1"/>
          </p:cNvSpPr>
          <p:nvPr>
            <p:ph idx="1"/>
          </p:nvPr>
        </p:nvSpPr>
        <p:spPr/>
        <p:txBody>
          <a:bodyPr vert="horz" lIns="91440" tIns="45720" rIns="91440" bIns="45720" rtlCol="0" anchor="t">
            <a:noAutofit/>
          </a:bodyPr>
          <a:lstStyle/>
          <a:p>
            <a:pPr indent="-229870">
              <a:lnSpc>
                <a:spcPct val="108000"/>
              </a:lnSpc>
              <a:spcBef>
                <a:spcPts val="1200"/>
              </a:spcBef>
            </a:pPr>
            <a:r>
              <a:rPr lang="en-US" sz="2400" dirty="0">
                <a:solidFill>
                  <a:schemeClr val="tx1"/>
                </a:solidFill>
              </a:rPr>
              <a:t>Approved DMS Plan becomes a Term and Condition of Award</a:t>
            </a:r>
            <a:endParaRPr lang="en-US" sz="2400" dirty="0"/>
          </a:p>
          <a:p>
            <a:pPr indent="-229870">
              <a:lnSpc>
                <a:spcPct val="108000"/>
              </a:lnSpc>
              <a:spcBef>
                <a:spcPts val="1200"/>
              </a:spcBef>
            </a:pPr>
            <a:r>
              <a:rPr lang="en-US" sz="2400" dirty="0">
                <a:solidFill>
                  <a:schemeClr val="tx1"/>
                </a:solidFill>
              </a:rPr>
              <a:t>Grantee reports progress on implementing approved DMS Plan in Research Performance Progress Report (RPPR)</a:t>
            </a:r>
          </a:p>
          <a:p>
            <a:pPr lvl="1">
              <a:lnSpc>
                <a:spcPct val="108000"/>
              </a:lnSpc>
              <a:spcBef>
                <a:spcPts val="1200"/>
              </a:spcBef>
            </a:pPr>
            <a:r>
              <a:rPr lang="en-US" sz="2000" dirty="0">
                <a:solidFill>
                  <a:schemeClr val="tx1"/>
                </a:solidFill>
                <a:cs typeface="Arial"/>
              </a:rPr>
              <a:t>RPPR instructions will be updated</a:t>
            </a:r>
          </a:p>
          <a:p>
            <a:pPr indent="-229870"/>
            <a:r>
              <a:rPr lang="en-US" sz="2400" dirty="0">
                <a:solidFill>
                  <a:schemeClr val="tx1"/>
                </a:solidFill>
                <a:latin typeface="+mj-lt"/>
                <a:ea typeface="Open Sans"/>
                <a:cs typeface="Open Sans"/>
              </a:rPr>
              <a:t>If additional details are needed, it may be necessary to communicate with NIH staff to resolve issues with DMS Plan</a:t>
            </a:r>
          </a:p>
          <a:p>
            <a:pPr lvl="1"/>
            <a:r>
              <a:rPr lang="en-US" sz="2000" dirty="0">
                <a:solidFill>
                  <a:schemeClr val="tx1"/>
                </a:solidFill>
                <a:latin typeface="+mj-lt"/>
                <a:ea typeface="Open Sans"/>
                <a:cs typeface="Open Sans"/>
              </a:rPr>
              <a:t>Will occur through standard Just-In-Time (JIT) process</a:t>
            </a:r>
          </a:p>
          <a:p>
            <a:pPr lvl="1"/>
            <a:r>
              <a:rPr lang="en-US" sz="2000" dirty="0">
                <a:solidFill>
                  <a:schemeClr val="tx1"/>
                </a:solidFill>
                <a:latin typeface="+mj-lt"/>
                <a:ea typeface="Open Sans"/>
                <a:cs typeface="Open Sans"/>
              </a:rPr>
              <a:t>Provide additional information and potentially a revised DMS Plan</a:t>
            </a:r>
            <a:endParaRPr lang="en-US" sz="2400" dirty="0">
              <a:solidFill>
                <a:schemeClr val="tx1"/>
              </a:solidFill>
            </a:endParaRPr>
          </a:p>
          <a:p>
            <a:pPr indent="-229870">
              <a:lnSpc>
                <a:spcPct val="108000"/>
              </a:lnSpc>
              <a:spcBef>
                <a:spcPts val="1200"/>
              </a:spcBef>
            </a:pPr>
            <a:r>
              <a:rPr lang="en-US" sz="2400" dirty="0">
                <a:solidFill>
                  <a:schemeClr val="tx1"/>
                </a:solidFill>
              </a:rPr>
              <a:t>NIH reviews compliance annually</a:t>
            </a:r>
          </a:p>
          <a:p>
            <a:pPr lvl="1">
              <a:lnSpc>
                <a:spcPct val="108000"/>
              </a:lnSpc>
              <a:spcBef>
                <a:spcPts val="1200"/>
              </a:spcBef>
            </a:pPr>
            <a:r>
              <a:rPr lang="en-US" sz="2000" dirty="0">
                <a:solidFill>
                  <a:schemeClr val="tx1"/>
                </a:solidFill>
              </a:rPr>
              <a:t>Failure to comply may result in an enforcement action, including additional special terms and conditions or termination of award, and may affect future funding decisions</a:t>
            </a:r>
          </a:p>
        </p:txBody>
      </p:sp>
      <p:sp>
        <p:nvSpPr>
          <p:cNvPr id="4" name="Slide Number Placeholder 3">
            <a:extLst>
              <a:ext uri="{FF2B5EF4-FFF2-40B4-BE49-F238E27FC236}">
                <a16:creationId xmlns:a16="http://schemas.microsoft.com/office/drawing/2014/main" id="{CB521CC0-5061-5221-5585-382EB87B3BDA}"/>
              </a:ext>
            </a:extLst>
          </p:cNvPr>
          <p:cNvSpPr>
            <a:spLocks noGrp="1"/>
          </p:cNvSpPr>
          <p:nvPr>
            <p:ph type="sldNum" sz="quarter" idx="10"/>
          </p:nvPr>
        </p:nvSpPr>
        <p:spPr/>
        <p:txBody>
          <a:bodyPr/>
          <a:lstStyle/>
          <a:p>
            <a:fld id="{60583324-AE1C-3546-A724-4BA4670D7901}" type="slidenum">
              <a:rPr lang="en-US" smtClean="0"/>
              <a:pPr/>
              <a:t>17</a:t>
            </a:fld>
            <a:endParaRPr lang="en-US" dirty="0"/>
          </a:p>
        </p:txBody>
      </p:sp>
    </p:spTree>
    <p:extLst>
      <p:ext uri="{BB962C8B-B14F-4D97-AF65-F5344CB8AC3E}">
        <p14:creationId xmlns:p14="http://schemas.microsoft.com/office/powerpoint/2010/main" val="1180149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8AB71-5B71-4B4B-97A2-EB074B6ED4AF}"/>
              </a:ext>
            </a:extLst>
          </p:cNvPr>
          <p:cNvSpPr>
            <a:spLocks noGrp="1"/>
          </p:cNvSpPr>
          <p:nvPr>
            <p:ph type="title"/>
          </p:nvPr>
        </p:nvSpPr>
        <p:spPr/>
        <p:txBody>
          <a:bodyPr/>
          <a:lstStyle/>
          <a:p>
            <a:r>
              <a:rPr lang="en-US" sz="3200" dirty="0">
                <a:latin typeface="Open Sans"/>
                <a:ea typeface="Open Sans"/>
                <a:cs typeface="Open Sans"/>
              </a:rPr>
              <a:t>Recent DMS Policy Supplemental Notices</a:t>
            </a:r>
            <a:endParaRPr lang="en-US" sz="3200" dirty="0"/>
          </a:p>
        </p:txBody>
      </p:sp>
      <p:sp>
        <p:nvSpPr>
          <p:cNvPr id="2" name="Content Placeholder 1">
            <a:extLst>
              <a:ext uri="{FF2B5EF4-FFF2-40B4-BE49-F238E27FC236}">
                <a16:creationId xmlns:a16="http://schemas.microsoft.com/office/drawing/2014/main" id="{44D26EBB-6F3C-43F2-9848-9C6FC500DA2B}"/>
              </a:ext>
            </a:extLst>
          </p:cNvPr>
          <p:cNvSpPr>
            <a:spLocks noGrp="1"/>
          </p:cNvSpPr>
          <p:nvPr>
            <p:ph idx="1"/>
          </p:nvPr>
        </p:nvSpPr>
        <p:spPr>
          <a:xfrm>
            <a:off x="609600" y="1066800"/>
            <a:ext cx="10972800" cy="4919662"/>
          </a:xfrm>
        </p:spPr>
        <p:txBody>
          <a:bodyPr vert="horz" lIns="91440" tIns="45720" rIns="91440" bIns="45720" rtlCol="0" anchor="t">
            <a:normAutofit fontScale="92500" lnSpcReduction="20000"/>
          </a:bodyPr>
          <a:lstStyle/>
          <a:p>
            <a:pPr>
              <a:lnSpc>
                <a:spcPct val="108000"/>
              </a:lnSpc>
              <a:spcAft>
                <a:spcPts val="1200"/>
              </a:spcAft>
            </a:pPr>
            <a:r>
              <a:rPr lang="en-US" sz="2800" dirty="0">
                <a:latin typeface="Arial"/>
                <a:ea typeface="Open Sans"/>
                <a:cs typeface="Open Sans"/>
              </a:rPr>
              <a:t>Supplemental Information: Protecting Privacy When Sharing Human Research Participant Data (NOT-OD-22-213) </a:t>
            </a:r>
          </a:p>
          <a:p>
            <a:pPr lvl="1"/>
            <a:r>
              <a:rPr lang="en-US" sz="2400" dirty="0">
                <a:solidFill>
                  <a:schemeClr val="tx1"/>
                </a:solidFill>
              </a:rPr>
              <a:t>Provides a basic framework for considering how to protect privacy when sharing data from human participants</a:t>
            </a:r>
          </a:p>
          <a:p>
            <a:pPr lvl="1"/>
            <a:r>
              <a:rPr lang="en-US" sz="2400" dirty="0">
                <a:solidFill>
                  <a:schemeClr val="tx1"/>
                </a:solidFill>
              </a:rPr>
              <a:t>Not intended as a guide for regulatory compliance</a:t>
            </a:r>
          </a:p>
          <a:p>
            <a:pPr lvl="1"/>
            <a:r>
              <a:rPr lang="en-US" sz="2400" b="1" i="1" u="sng" dirty="0">
                <a:solidFill>
                  <a:schemeClr val="tx1"/>
                </a:solidFill>
              </a:rPr>
              <a:t>Not intended to replace consent expectations of the GDS Policy</a:t>
            </a:r>
            <a:br>
              <a:rPr lang="en-US" sz="2200" b="1" i="1" u="sng" dirty="0"/>
            </a:br>
            <a:endParaRPr lang="en-US" sz="2000" dirty="0"/>
          </a:p>
          <a:p>
            <a:pPr>
              <a:lnSpc>
                <a:spcPct val="108000"/>
              </a:lnSpc>
              <a:spcAft>
                <a:spcPts val="1200"/>
              </a:spcAft>
            </a:pPr>
            <a:r>
              <a:rPr lang="en-US" sz="2800" dirty="0">
                <a:latin typeface="Arial"/>
                <a:ea typeface="Open Sans"/>
                <a:cs typeface="Open Sans"/>
              </a:rPr>
              <a:t>Supplemental Information: Responsible Management and Sharing of American Indian/ Alaska Native Participant Data (NOT-OD-22-214)</a:t>
            </a:r>
          </a:p>
          <a:p>
            <a:pPr lvl="1"/>
            <a:r>
              <a:rPr lang="en-US" sz="2400" dirty="0">
                <a:solidFill>
                  <a:schemeClr val="tx1"/>
                </a:solidFill>
              </a:rPr>
              <a:t>Respect for Tribal Sovereignty</a:t>
            </a:r>
          </a:p>
          <a:p>
            <a:pPr lvl="1"/>
            <a:r>
              <a:rPr lang="en-US" sz="2400" dirty="0">
                <a:solidFill>
                  <a:schemeClr val="tx1"/>
                </a:solidFill>
              </a:rPr>
              <a:t>Partnerships and mutual agreements  </a:t>
            </a:r>
          </a:p>
          <a:p>
            <a:pPr lvl="1"/>
            <a:r>
              <a:rPr lang="en-US" sz="2400" dirty="0">
                <a:solidFill>
                  <a:schemeClr val="tx1"/>
                </a:solidFill>
              </a:rPr>
              <a:t>Building trust</a:t>
            </a:r>
          </a:p>
          <a:p>
            <a:pPr lvl="1"/>
            <a:r>
              <a:rPr lang="en-US" sz="2400" dirty="0">
                <a:solidFill>
                  <a:schemeClr val="tx1"/>
                </a:solidFill>
              </a:rPr>
              <a:t>Best Practices</a:t>
            </a:r>
          </a:p>
          <a:p>
            <a:endParaRPr lang="en-US" dirty="0"/>
          </a:p>
        </p:txBody>
      </p:sp>
      <p:sp>
        <p:nvSpPr>
          <p:cNvPr id="6" name="TextBox 5">
            <a:extLst>
              <a:ext uri="{FF2B5EF4-FFF2-40B4-BE49-F238E27FC236}">
                <a16:creationId xmlns:a16="http://schemas.microsoft.com/office/drawing/2014/main" id="{3EEAC382-F542-42AE-BF4B-2F8C3388EB7D}"/>
              </a:ext>
            </a:extLst>
          </p:cNvPr>
          <p:cNvSpPr txBox="1"/>
          <p:nvPr/>
        </p:nvSpPr>
        <p:spPr>
          <a:xfrm>
            <a:off x="4520638" y="6211669"/>
            <a:ext cx="3487044" cy="646331"/>
          </a:xfrm>
          <a:prstGeom prst="rect">
            <a:avLst/>
          </a:prstGeom>
          <a:solidFill>
            <a:schemeClr val="accent1">
              <a:lumMod val="90000"/>
            </a:schemeClr>
          </a:solidFill>
        </p:spPr>
        <p:txBody>
          <a:bodyPr wrap="square" tIns="182880" bIns="1828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ＭＳ Ｐゴシック" charset="0"/>
                <a:cs typeface="Arial" charset="0"/>
              </a:rPr>
              <a:t>See </a:t>
            </a:r>
            <a:r>
              <a:rPr kumimoji="0" lang="en-US" sz="1800" b="1" i="0" u="none" strike="noStrike" kern="1200" cap="none" spc="0" normalizeH="0" baseline="0" noProof="0" dirty="0">
                <a:ln>
                  <a:noFill/>
                </a:ln>
                <a:solidFill>
                  <a:schemeClr val="accent2">
                    <a:lumMod val="75000"/>
                  </a:schemeClr>
                </a:solidFill>
                <a:effectLst/>
                <a:uLnTx/>
                <a:uFillTx/>
                <a:latin typeface="Calibri"/>
                <a:ea typeface="ＭＳ Ｐゴシック" charset="0"/>
                <a:cs typeface="Arial" charset="0"/>
                <a:hlinkClick r:id="rId3">
                  <a:extLst>
                    <a:ext uri="{A12FA001-AC4F-418D-AE19-62706E023703}">
                      <ahyp:hlinkClr xmlns:ahyp="http://schemas.microsoft.com/office/drawing/2018/hyperlinkcolor" val="tx"/>
                    </a:ext>
                  </a:extLst>
                </a:hlinkClick>
              </a:rPr>
              <a:t>Statements &amp; Notices</a:t>
            </a:r>
            <a:endParaRPr kumimoji="0" lang="en-US" sz="1800" b="1" i="0" u="none" strike="noStrike" kern="1200" cap="none" spc="0" normalizeH="0" baseline="0" noProof="0" dirty="0">
              <a:ln>
                <a:noFill/>
              </a:ln>
              <a:solidFill>
                <a:schemeClr val="accent2">
                  <a:lumMod val="75000"/>
                </a:schemeClr>
              </a:solidFill>
              <a:effectLst/>
              <a:uLnTx/>
              <a:uFillTx/>
              <a:latin typeface="Calibri"/>
              <a:ea typeface="ＭＳ Ｐゴシック" charset="0"/>
              <a:cs typeface="Arial" charset="0"/>
            </a:endParaRPr>
          </a:p>
        </p:txBody>
      </p:sp>
      <p:sp>
        <p:nvSpPr>
          <p:cNvPr id="4" name="Slide Number Placeholder 3">
            <a:extLst>
              <a:ext uri="{FF2B5EF4-FFF2-40B4-BE49-F238E27FC236}">
                <a16:creationId xmlns:a16="http://schemas.microsoft.com/office/drawing/2014/main" id="{E3158A8C-7A37-AEA7-92B8-25ADFD2B1D57}"/>
              </a:ext>
            </a:extLst>
          </p:cNvPr>
          <p:cNvSpPr>
            <a:spLocks noGrp="1"/>
          </p:cNvSpPr>
          <p:nvPr>
            <p:ph type="sldNum" sz="quarter" idx="10"/>
          </p:nvPr>
        </p:nvSpPr>
        <p:spPr/>
        <p:txBody>
          <a:bodyPr/>
          <a:lstStyle/>
          <a:p>
            <a:fld id="{60583324-AE1C-3546-A724-4BA4670D7901}" type="slidenum">
              <a:rPr lang="en-US" smtClean="0"/>
              <a:pPr/>
              <a:t>18</a:t>
            </a:fld>
            <a:endParaRPr lang="en-US" dirty="0"/>
          </a:p>
        </p:txBody>
      </p:sp>
    </p:spTree>
    <p:extLst>
      <p:ext uri="{BB962C8B-B14F-4D97-AF65-F5344CB8AC3E}">
        <p14:creationId xmlns:p14="http://schemas.microsoft.com/office/powerpoint/2010/main" val="3619695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9E09-87DA-432B-A332-2CDDAA3A8EA0}"/>
              </a:ext>
            </a:extLst>
          </p:cNvPr>
          <p:cNvSpPr>
            <a:spLocks noGrp="1"/>
          </p:cNvSpPr>
          <p:nvPr>
            <p:ph type="ctrTitle"/>
          </p:nvPr>
        </p:nvSpPr>
        <p:spPr>
          <a:xfrm>
            <a:off x="914400" y="2590800"/>
            <a:ext cx="10363200" cy="1470025"/>
          </a:xfrm>
        </p:spPr>
        <p:txBody>
          <a:bodyPr/>
          <a:lstStyle/>
          <a:p>
            <a:pPr algn="ctr"/>
            <a:r>
              <a:rPr lang="en-US" sz="4000" dirty="0">
                <a:solidFill>
                  <a:schemeClr val="tx1"/>
                </a:solidFill>
              </a:rPr>
              <a:t>Research Tools Policy (1999)</a:t>
            </a:r>
            <a:br>
              <a:rPr lang="en-US" sz="4000" dirty="0">
                <a:solidFill>
                  <a:schemeClr val="tx1"/>
                </a:solidFill>
              </a:rPr>
            </a:br>
            <a:br>
              <a:rPr lang="en-US" sz="3200" dirty="0">
                <a:solidFill>
                  <a:schemeClr val="tx1"/>
                </a:solidFill>
              </a:rPr>
            </a:br>
            <a:endParaRPr lang="en-US" sz="3200" dirty="0">
              <a:solidFill>
                <a:schemeClr val="tx1"/>
              </a:solidFill>
            </a:endParaRPr>
          </a:p>
        </p:txBody>
      </p:sp>
      <p:sp>
        <p:nvSpPr>
          <p:cNvPr id="3" name="Subtitle 2">
            <a:extLst>
              <a:ext uri="{FF2B5EF4-FFF2-40B4-BE49-F238E27FC236}">
                <a16:creationId xmlns:a16="http://schemas.microsoft.com/office/drawing/2014/main" id="{84F80A8E-FE4E-44EB-83EF-43F2428F2F88}"/>
              </a:ext>
            </a:extLst>
          </p:cNvPr>
          <p:cNvSpPr>
            <a:spLocks noGrp="1"/>
          </p:cNvSpPr>
          <p:nvPr>
            <p:ph type="subTitle" idx="1"/>
          </p:nvPr>
        </p:nvSpPr>
        <p:spPr>
          <a:xfrm>
            <a:off x="1219200" y="2724151"/>
            <a:ext cx="10363200" cy="1752600"/>
          </a:xfrm>
        </p:spPr>
        <p:txBody>
          <a:bodyPr/>
          <a:lstStyle/>
          <a:p>
            <a:br>
              <a:rPr lang="en-US" sz="2000" dirty="0"/>
            </a:br>
            <a:endParaRPr lang="en-US" dirty="0"/>
          </a:p>
        </p:txBody>
      </p:sp>
      <p:sp>
        <p:nvSpPr>
          <p:cNvPr id="6" name="Slide Number Placeholder 5">
            <a:extLst>
              <a:ext uri="{FF2B5EF4-FFF2-40B4-BE49-F238E27FC236}">
                <a16:creationId xmlns:a16="http://schemas.microsoft.com/office/drawing/2014/main" id="{1D344BD5-B9D4-46B3-2CC0-B0B88C23B55D}"/>
              </a:ext>
            </a:extLst>
          </p:cNvPr>
          <p:cNvSpPr>
            <a:spLocks noGrp="1"/>
          </p:cNvSpPr>
          <p:nvPr>
            <p:ph type="sldNum" sz="quarter" idx="10"/>
          </p:nvPr>
        </p:nvSpPr>
        <p:spPr/>
        <p:txBody>
          <a:bodyPr/>
          <a:lstStyle/>
          <a:p>
            <a:fld id="{CF82AFAF-5A4B-5C47-B403-1AB532082E29}" type="slidenum">
              <a:rPr lang="en-US" smtClean="0"/>
              <a:pPr/>
              <a:t>19</a:t>
            </a:fld>
            <a:endParaRPr lang="en-US" dirty="0"/>
          </a:p>
        </p:txBody>
      </p:sp>
    </p:spTree>
    <p:extLst>
      <p:ext uri="{BB962C8B-B14F-4D97-AF65-F5344CB8AC3E}">
        <p14:creationId xmlns:p14="http://schemas.microsoft.com/office/powerpoint/2010/main" val="54502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2BAF-BB1D-4F81-9C25-62D2683F1BB0}"/>
              </a:ext>
            </a:extLst>
          </p:cNvPr>
          <p:cNvSpPr>
            <a:spLocks noGrp="1"/>
          </p:cNvSpPr>
          <p:nvPr>
            <p:ph type="title"/>
          </p:nvPr>
        </p:nvSpPr>
        <p:spPr/>
        <p:txBody>
          <a:bodyPr>
            <a:normAutofit fontScale="90000"/>
          </a:bodyPr>
          <a:lstStyle/>
          <a:p>
            <a:r>
              <a:rPr lang="en-US" sz="3200" dirty="0"/>
              <a:t>Outline</a:t>
            </a:r>
            <a:endParaRPr lang="en-US" sz="3600" b="1" dirty="0"/>
          </a:p>
        </p:txBody>
      </p:sp>
      <p:sp>
        <p:nvSpPr>
          <p:cNvPr id="3" name="Content Placeholder 2">
            <a:extLst>
              <a:ext uri="{FF2B5EF4-FFF2-40B4-BE49-F238E27FC236}">
                <a16:creationId xmlns:a16="http://schemas.microsoft.com/office/drawing/2014/main" id="{2728B448-33E9-4982-9483-78F967934FCA}"/>
              </a:ext>
            </a:extLst>
          </p:cNvPr>
          <p:cNvSpPr>
            <a:spLocks noGrp="1"/>
          </p:cNvSpPr>
          <p:nvPr>
            <p:ph idx="1"/>
          </p:nvPr>
        </p:nvSpPr>
        <p:spPr/>
        <p:txBody>
          <a:bodyPr>
            <a:normAutofit/>
          </a:bodyPr>
          <a:lstStyle/>
          <a:p>
            <a:r>
              <a:rPr lang="en-US" sz="2800" dirty="0"/>
              <a:t>Overview of the Data Management and Sharing (DMS) Policy </a:t>
            </a:r>
          </a:p>
          <a:p>
            <a:r>
              <a:rPr lang="en-US" sz="2800" dirty="0"/>
              <a:t>Other Sharing Policies</a:t>
            </a:r>
          </a:p>
          <a:p>
            <a:pPr lvl="1"/>
            <a:r>
              <a:rPr lang="en-US" sz="2400" dirty="0"/>
              <a:t>NIH Genomic Data Sharing (GDS) Policy</a:t>
            </a:r>
          </a:p>
          <a:p>
            <a:pPr lvl="1"/>
            <a:r>
              <a:rPr lang="en-US" sz="2400" dirty="0"/>
              <a:t>Harmonization of the GDS and DMS Policies</a:t>
            </a:r>
          </a:p>
          <a:p>
            <a:pPr lvl="1"/>
            <a:r>
              <a:rPr lang="en-US" sz="2400" dirty="0"/>
              <a:t>NIH Research Tools Policy</a:t>
            </a:r>
          </a:p>
          <a:p>
            <a:pPr lvl="1"/>
            <a:r>
              <a:rPr lang="en-US" sz="2400" dirty="0"/>
              <a:t>Model Organism Sharing Policy</a:t>
            </a:r>
          </a:p>
          <a:p>
            <a:pPr lvl="1"/>
            <a:r>
              <a:rPr lang="en-US" sz="2400" dirty="0"/>
              <a:t>Increasing Agency-Wide Access for Federally Funded Research Results: Public Access Policy</a:t>
            </a:r>
          </a:p>
          <a:p>
            <a:r>
              <a:rPr lang="en-US" sz="2800" dirty="0"/>
              <a:t>Q &amp; A</a:t>
            </a:r>
          </a:p>
          <a:p>
            <a:endParaRPr lang="en-US" sz="1600" dirty="0"/>
          </a:p>
          <a:p>
            <a:pPr marL="0" indent="0">
              <a:buNone/>
            </a:pPr>
            <a:endParaRPr lang="en-US" sz="1200" dirty="0"/>
          </a:p>
          <a:p>
            <a:pPr marL="0" indent="0">
              <a:buNone/>
            </a:pPr>
            <a:endParaRPr lang="en-US" sz="2800" dirty="0"/>
          </a:p>
        </p:txBody>
      </p:sp>
      <p:sp>
        <p:nvSpPr>
          <p:cNvPr id="4" name="Slide Number Placeholder 3">
            <a:extLst>
              <a:ext uri="{FF2B5EF4-FFF2-40B4-BE49-F238E27FC236}">
                <a16:creationId xmlns:a16="http://schemas.microsoft.com/office/drawing/2014/main" id="{DF653609-172A-E8AE-E2AD-069B93AB86EF}"/>
              </a:ext>
            </a:extLst>
          </p:cNvPr>
          <p:cNvSpPr>
            <a:spLocks noGrp="1"/>
          </p:cNvSpPr>
          <p:nvPr>
            <p:ph type="sldNum" sz="quarter" idx="10"/>
          </p:nvPr>
        </p:nvSpPr>
        <p:spPr/>
        <p:txBody>
          <a:bodyPr/>
          <a:lstStyle/>
          <a:p>
            <a:fld id="{9E0544C4-E35C-7145-8F0C-14E842E56F07}" type="slidenum">
              <a:rPr lang="en-US" smtClean="0"/>
              <a:pPr/>
              <a:t>2</a:t>
            </a:fld>
            <a:endParaRPr lang="en-US" dirty="0"/>
          </a:p>
        </p:txBody>
      </p:sp>
    </p:spTree>
    <p:extLst>
      <p:ext uri="{BB962C8B-B14F-4D97-AF65-F5344CB8AC3E}">
        <p14:creationId xmlns:p14="http://schemas.microsoft.com/office/powerpoint/2010/main" val="336435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7938"/>
            <a:ext cx="2212975" cy="5570538"/>
          </a:xfrm>
        </p:spPr>
        <p:txBody>
          <a:bodyPr vert="horz" lIns="68580" tIns="34290" rIns="68580" bIns="34290" rtlCol="0" anchor="ctr">
            <a:normAutofit/>
          </a:bodyPr>
          <a:lstStyle/>
          <a:p>
            <a:r>
              <a:rPr lang="en-US" dirty="0">
                <a:solidFill>
                  <a:srgbClr val="FFFFFF"/>
                </a:solidFill>
                <a:cs typeface="Arial" panose="020B0604020202020204" pitchFamily="34" charset="0"/>
              </a:rPr>
              <a:t>NIH Research Tools Policy</a:t>
            </a:r>
          </a:p>
        </p:txBody>
      </p:sp>
      <p:graphicFrame>
        <p:nvGraphicFramePr>
          <p:cNvPr id="10244" name="Content Placeholder 5">
            <a:extLst>
              <a:ext uri="{FF2B5EF4-FFF2-40B4-BE49-F238E27FC236}">
                <a16:creationId xmlns:a16="http://schemas.microsoft.com/office/drawing/2014/main" id="{045851E2-6016-4574-85B5-5796C51FBC60}"/>
              </a:ext>
              <a:ext uri="{C183D7F6-B498-43B3-948B-1728B52AA6E4}">
                <adec:decorative xmlns:adec="http://schemas.microsoft.com/office/drawing/2017/decorative" val="1"/>
              </a:ext>
            </a:extLst>
          </p:cNvPr>
          <p:cNvGraphicFramePr>
            <a:graphicFrameLocks noGrp="1"/>
          </p:cNvGraphicFramePr>
          <p:nvPr>
            <p:ph idx="4294967295"/>
          </p:nvPr>
        </p:nvGraphicFramePr>
        <p:xfrm>
          <a:off x="533400" y="882944"/>
          <a:ext cx="11506201" cy="4740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923C22C0-7DEC-4A66-A69B-D0AD42D02790}"/>
              </a:ext>
            </a:extLst>
          </p:cNvPr>
          <p:cNvSpPr txBox="1">
            <a:spLocks/>
          </p:cNvSpPr>
          <p:nvPr/>
        </p:nvSpPr>
        <p:spPr bwMode="auto">
          <a:xfrm>
            <a:off x="990600" y="-76200"/>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ＭＳ Ｐゴシック"/>
                <a:cs typeface="Arial" panose="020B0604020202020204" pitchFamily="34" charset="0"/>
              </a:rPr>
              <a:t>NIH Research Tools Policy</a:t>
            </a:r>
            <a:endParaRPr kumimoji="0" lang="en-US" sz="3600" b="1" i="0" u="none" strike="noStrike" kern="0" cap="none" spc="0" normalizeH="0" baseline="0" noProof="0" dirty="0">
              <a:ln>
                <a:noFill/>
              </a:ln>
              <a:solidFill>
                <a:srgbClr val="FFFFFF"/>
              </a:solidFill>
              <a:effectLst/>
              <a:uLnTx/>
              <a:uFillTx/>
              <a:latin typeface="Arial"/>
              <a:ea typeface="ＭＳ Ｐゴシック"/>
              <a:cs typeface="Arial"/>
            </a:endParaRPr>
          </a:p>
        </p:txBody>
      </p:sp>
      <p:sp>
        <p:nvSpPr>
          <p:cNvPr id="2" name="Slide Number Placeholder 1">
            <a:extLst>
              <a:ext uri="{FF2B5EF4-FFF2-40B4-BE49-F238E27FC236}">
                <a16:creationId xmlns:a16="http://schemas.microsoft.com/office/drawing/2014/main" id="{5C870C76-36DF-AC9C-31E8-67BBC445B3D0}"/>
              </a:ext>
            </a:extLst>
          </p:cNvPr>
          <p:cNvSpPr>
            <a:spLocks noGrp="1"/>
          </p:cNvSpPr>
          <p:nvPr>
            <p:ph type="sldNum" sz="quarter" idx="10"/>
          </p:nvPr>
        </p:nvSpPr>
        <p:spPr/>
        <p:txBody>
          <a:bodyPr/>
          <a:lstStyle/>
          <a:p>
            <a:fld id="{9E0544C4-E35C-7145-8F0C-14E842E56F07}" type="slidenum">
              <a:rPr lang="en-US" smtClean="0"/>
              <a:pPr/>
              <a:t>20</a:t>
            </a:fld>
            <a:endParaRPr lang="en-US" dirty="0"/>
          </a:p>
        </p:txBody>
      </p:sp>
    </p:spTree>
    <p:extLst>
      <p:ext uri="{BB962C8B-B14F-4D97-AF65-F5344CB8AC3E}">
        <p14:creationId xmlns:p14="http://schemas.microsoft.com/office/powerpoint/2010/main" val="246959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8D06A-200F-9D92-87C3-81DF07D6383B}"/>
              </a:ext>
            </a:extLst>
          </p:cNvPr>
          <p:cNvSpPr>
            <a:spLocks noGrp="1"/>
          </p:cNvSpPr>
          <p:nvPr>
            <p:ph type="title" idx="4294967295"/>
          </p:nvPr>
        </p:nvSpPr>
        <p:spPr bwMode="auto">
          <a:xfrm>
            <a:off x="609600" y="2133600"/>
            <a:ext cx="10972800" cy="2133600"/>
          </a:xfrm>
          <a:prstGeom prst="rect">
            <a:avLst/>
          </a:prstGeom>
          <a:noFill/>
          <a:ln>
            <a:noFill/>
            <a:prst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br>
              <a:rPr kumimoji="0" lang="en-US" sz="3200" b="1" i="0" u="none" strike="noStrike" kern="0" cap="none" spc="0" normalizeH="0" baseline="0" noProof="0" dirty="0">
                <a:ln>
                  <a:noFill/>
                </a:ln>
                <a:solidFill>
                  <a:schemeClr val="tx1"/>
                </a:solidFill>
                <a:effectLst/>
                <a:uLnTx/>
                <a:uFillTx/>
                <a:latin typeface="+mn-lt"/>
                <a:ea typeface="+mn-ea"/>
                <a:cs typeface="+mn-cs"/>
              </a:rPr>
            </a:br>
            <a:r>
              <a:rPr kumimoji="0" lang="en-US" sz="3200" b="1" i="0" u="none" strike="noStrike" kern="0" cap="none" spc="0" normalizeH="0" baseline="0" noProof="0" dirty="0">
                <a:ln>
                  <a:noFill/>
                </a:ln>
                <a:solidFill>
                  <a:schemeClr val="tx1"/>
                </a:solidFill>
                <a:effectLst/>
                <a:uLnTx/>
                <a:uFillTx/>
                <a:latin typeface="+mn-lt"/>
                <a:ea typeface="+mn-ea"/>
                <a:cs typeface="+mn-cs"/>
              </a:rPr>
              <a:t>Models Organisms Sharing Policy (2004) </a:t>
            </a:r>
          </a:p>
        </p:txBody>
      </p:sp>
      <p:sp>
        <p:nvSpPr>
          <p:cNvPr id="4" name="Slide Number Placeholder 3">
            <a:extLst>
              <a:ext uri="{FF2B5EF4-FFF2-40B4-BE49-F238E27FC236}">
                <a16:creationId xmlns:a16="http://schemas.microsoft.com/office/drawing/2014/main" id="{03F1DFA1-0DC2-75BB-8CED-0DE846E82FD4}"/>
              </a:ext>
            </a:extLst>
          </p:cNvPr>
          <p:cNvSpPr>
            <a:spLocks noGrp="1"/>
          </p:cNvSpPr>
          <p:nvPr>
            <p:ph type="sldNum" sz="quarter" idx="10"/>
          </p:nvPr>
        </p:nvSpPr>
        <p:spPr/>
        <p:txBody>
          <a:bodyPr/>
          <a:lstStyle/>
          <a:p>
            <a:fld id="{60583324-AE1C-3546-A724-4BA4670D7901}" type="slidenum">
              <a:rPr lang="en-US"/>
              <a:pPr/>
              <a:t>21</a:t>
            </a:fld>
            <a:endParaRPr lang="en-US" dirty="0"/>
          </a:p>
        </p:txBody>
      </p:sp>
    </p:spTree>
    <p:extLst>
      <p:ext uri="{BB962C8B-B14F-4D97-AF65-F5344CB8AC3E}">
        <p14:creationId xmlns:p14="http://schemas.microsoft.com/office/powerpoint/2010/main" val="357223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0DEA-420A-3400-276C-248DB164567C}"/>
              </a:ext>
            </a:extLst>
          </p:cNvPr>
          <p:cNvSpPr>
            <a:spLocks noGrp="1"/>
          </p:cNvSpPr>
          <p:nvPr>
            <p:ph type="title"/>
          </p:nvPr>
        </p:nvSpPr>
        <p:spPr/>
        <p:txBody>
          <a:bodyPr/>
          <a:lstStyle/>
          <a:p>
            <a:r>
              <a:rPr lang="en-US" sz="3200" dirty="0">
                <a:ea typeface="+mj-lt"/>
                <a:cs typeface="+mj-lt"/>
              </a:rPr>
              <a:t>Model Organisms Sharing Policy</a:t>
            </a:r>
            <a:endParaRPr lang="en-US" sz="3200" dirty="0"/>
          </a:p>
        </p:txBody>
      </p:sp>
      <p:sp>
        <p:nvSpPr>
          <p:cNvPr id="3" name="Content Placeholder 2">
            <a:extLst>
              <a:ext uri="{FF2B5EF4-FFF2-40B4-BE49-F238E27FC236}">
                <a16:creationId xmlns:a16="http://schemas.microsoft.com/office/drawing/2014/main" id="{5165924B-16F1-D26B-D714-7B6BB9D7E3BF}"/>
              </a:ext>
            </a:extLst>
          </p:cNvPr>
          <p:cNvSpPr>
            <a:spLocks noGrp="1"/>
          </p:cNvSpPr>
          <p:nvPr>
            <p:ph idx="1"/>
          </p:nvPr>
        </p:nvSpPr>
        <p:spPr/>
        <p:txBody>
          <a:bodyPr/>
          <a:lstStyle/>
          <a:p>
            <a:r>
              <a:rPr lang="en-US" sz="2400" dirty="0">
                <a:ea typeface="+mn-lt"/>
                <a:cs typeface="+mn-lt"/>
              </a:rPr>
              <a:t>NIH Policy on Sharing of Model Organisms for Biomedical Research </a:t>
            </a:r>
            <a:r>
              <a:rPr lang="en-US" sz="2400" dirty="0">
                <a:ea typeface="+mn-lt"/>
                <a:cs typeface="+mn-lt"/>
                <a:hlinkClick r:id="rId2"/>
              </a:rPr>
              <a:t>NOT-OD-04-042</a:t>
            </a:r>
            <a:r>
              <a:rPr lang="en-US" sz="2400" dirty="0">
                <a:ea typeface="+mn-lt"/>
                <a:cs typeface="+mn-lt"/>
              </a:rPr>
              <a:t> </a:t>
            </a:r>
          </a:p>
          <a:p>
            <a:r>
              <a:rPr lang="en-US" sz="2400" dirty="0">
                <a:ea typeface="+mn-lt"/>
                <a:cs typeface="+mn-lt"/>
              </a:rPr>
              <a:t>All NIH applications and proposals that will produce unique model organism research resources</a:t>
            </a:r>
            <a:endParaRPr lang="en-US" sz="2400" dirty="0"/>
          </a:p>
          <a:p>
            <a:r>
              <a:rPr lang="en-US" sz="2400" dirty="0">
                <a:ea typeface="+mn-lt"/>
                <a:cs typeface="+mn-lt"/>
              </a:rPr>
              <a:t>Expected to include a sharing plan for distributing these research resources in the application or proposal, or provide a justification for why such sharing is restricted or not possible.</a:t>
            </a:r>
            <a:endParaRPr lang="en-US" sz="2400" dirty="0"/>
          </a:p>
          <a:p>
            <a:r>
              <a:rPr lang="en-US" sz="2400" dirty="0">
                <a:ea typeface="+mn-lt"/>
                <a:cs typeface="+mn-lt"/>
              </a:rPr>
              <a:t>Applies to extramural investigators funded by NIH grants, cooperative agreements, and contracts, including Small Business Innovation Research (SBIR) and Small Business Technology Transfer (STTR) mechanisms.</a:t>
            </a:r>
            <a:endParaRPr lang="en-US" sz="2400" dirty="0"/>
          </a:p>
          <a:p>
            <a:r>
              <a:rPr lang="en-US" sz="2400" dirty="0">
                <a:ea typeface="+mn-lt"/>
                <a:cs typeface="+mn-lt"/>
              </a:rPr>
              <a:t>No cost threshold (not requiring 500K or more in NIH funding award application)</a:t>
            </a:r>
            <a:endParaRPr lang="en-US" sz="2400" dirty="0"/>
          </a:p>
          <a:p>
            <a:endParaRPr lang="en-US" sz="2400" dirty="0"/>
          </a:p>
        </p:txBody>
      </p:sp>
      <p:sp>
        <p:nvSpPr>
          <p:cNvPr id="4" name="Slide Number Placeholder 3">
            <a:extLst>
              <a:ext uri="{FF2B5EF4-FFF2-40B4-BE49-F238E27FC236}">
                <a16:creationId xmlns:a16="http://schemas.microsoft.com/office/drawing/2014/main" id="{1EB3FDD3-0B42-8CA7-0E19-9A0D50DC189C}"/>
              </a:ext>
            </a:extLst>
          </p:cNvPr>
          <p:cNvSpPr>
            <a:spLocks noGrp="1"/>
          </p:cNvSpPr>
          <p:nvPr>
            <p:ph type="sldNum" sz="quarter" idx="10"/>
          </p:nvPr>
        </p:nvSpPr>
        <p:spPr/>
        <p:txBody>
          <a:bodyPr/>
          <a:lstStyle/>
          <a:p>
            <a:fld id="{60583324-AE1C-3546-A724-4BA4670D7901}" type="slidenum">
              <a:rPr lang="en-US"/>
              <a:pPr/>
              <a:t>22</a:t>
            </a:fld>
            <a:endParaRPr lang="en-US" dirty="0"/>
          </a:p>
        </p:txBody>
      </p:sp>
    </p:spTree>
    <p:extLst>
      <p:ext uri="{BB962C8B-B14F-4D97-AF65-F5344CB8AC3E}">
        <p14:creationId xmlns:p14="http://schemas.microsoft.com/office/powerpoint/2010/main" val="3852908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50DF-0604-E1C4-7FDC-5143B099B81C}"/>
              </a:ext>
            </a:extLst>
          </p:cNvPr>
          <p:cNvSpPr>
            <a:spLocks noGrp="1"/>
          </p:cNvSpPr>
          <p:nvPr>
            <p:ph type="title"/>
          </p:nvPr>
        </p:nvSpPr>
        <p:spPr>
          <a:xfrm>
            <a:off x="2166937" y="441326"/>
            <a:ext cx="9707563" cy="563563"/>
          </a:xfrm>
        </p:spPr>
        <p:txBody>
          <a:bodyPr/>
          <a:lstStyle/>
          <a:p>
            <a:r>
              <a:rPr lang="en-US" sz="3200" dirty="0">
                <a:ea typeface="+mj-lt"/>
                <a:cs typeface="+mj-lt"/>
              </a:rPr>
              <a:t>Definitions of Model Organisms and Related Resources</a:t>
            </a:r>
            <a:endParaRPr lang="en-US" sz="3200" dirty="0"/>
          </a:p>
          <a:p>
            <a:endParaRPr lang="en-US" sz="3200" dirty="0"/>
          </a:p>
        </p:txBody>
      </p:sp>
      <p:sp>
        <p:nvSpPr>
          <p:cNvPr id="3" name="Content Placeholder 2">
            <a:extLst>
              <a:ext uri="{FF2B5EF4-FFF2-40B4-BE49-F238E27FC236}">
                <a16:creationId xmlns:a16="http://schemas.microsoft.com/office/drawing/2014/main" id="{03D6A342-D6AD-5F2D-2B5C-9698B228974A}"/>
              </a:ext>
            </a:extLst>
          </p:cNvPr>
          <p:cNvSpPr>
            <a:spLocks noGrp="1"/>
          </p:cNvSpPr>
          <p:nvPr>
            <p:ph idx="1"/>
          </p:nvPr>
        </p:nvSpPr>
        <p:spPr>
          <a:xfrm>
            <a:off x="609600" y="914400"/>
            <a:ext cx="10972800" cy="5105400"/>
          </a:xfrm>
        </p:spPr>
        <p:txBody>
          <a:bodyPr/>
          <a:lstStyle/>
          <a:p>
            <a:pPr marL="0" indent="0">
              <a:buNone/>
            </a:pPr>
            <a:r>
              <a:rPr lang="en-US" sz="2000" b="1" dirty="0">
                <a:ea typeface="+mn-lt"/>
                <a:cs typeface="+mn-lt"/>
              </a:rPr>
              <a:t>Model organisms </a:t>
            </a:r>
            <a:r>
              <a:rPr lang="en-US" sz="2000" dirty="0">
                <a:ea typeface="+mn-lt"/>
                <a:cs typeface="+mn-lt"/>
              </a:rPr>
              <a:t>include but are not limited to:</a:t>
            </a:r>
            <a:endParaRPr lang="en-US" sz="2000" dirty="0">
              <a:solidFill>
                <a:srgbClr val="000000"/>
              </a:solidFill>
              <a:ea typeface="ＭＳ Ｐゴシック"/>
              <a:cs typeface="+mn-lt"/>
            </a:endParaRPr>
          </a:p>
          <a:p>
            <a:r>
              <a:rPr lang="en-US" sz="2000" dirty="0">
                <a:solidFill>
                  <a:srgbClr val="000000"/>
                </a:solidFill>
                <a:ea typeface="+mn-lt"/>
                <a:cs typeface="+mn-lt"/>
              </a:rPr>
              <a:t>Non-human mammalian model organisms, such as:</a:t>
            </a:r>
            <a:endParaRPr lang="en-US" sz="2000" dirty="0">
              <a:solidFill>
                <a:srgbClr val="000000"/>
              </a:solidFill>
              <a:ea typeface="ＭＳ Ｐゴシック"/>
            </a:endParaRPr>
          </a:p>
          <a:p>
            <a:pPr lvl="1"/>
            <a:r>
              <a:rPr lang="en-US" sz="1800" dirty="0">
                <a:solidFill>
                  <a:schemeClr val="tx1"/>
                </a:solidFill>
                <a:ea typeface="+mn-lt"/>
                <a:cs typeface="+mn-lt"/>
              </a:rPr>
              <a:t>Mouse; Rat</a:t>
            </a:r>
            <a:endParaRPr lang="en-US" sz="1800" dirty="0">
              <a:solidFill>
                <a:schemeClr val="tx1"/>
              </a:solidFill>
            </a:endParaRPr>
          </a:p>
          <a:p>
            <a:r>
              <a:rPr lang="en-US" sz="2000" dirty="0">
                <a:ea typeface="+mn-lt"/>
                <a:cs typeface="+mn-lt"/>
              </a:rPr>
              <a:t>Non-mammalian model organisms, such as:</a:t>
            </a:r>
            <a:endParaRPr lang="en-US" sz="2000" dirty="0"/>
          </a:p>
          <a:p>
            <a:pPr lvl="1"/>
            <a:r>
              <a:rPr lang="en-US" sz="1800" dirty="0">
                <a:solidFill>
                  <a:srgbClr val="000000"/>
                </a:solidFill>
                <a:ea typeface="+mn-lt"/>
                <a:cs typeface="+mn-lt"/>
              </a:rPr>
              <a:t>Budding yeast; Social amoebae; Roundworm; Arabidopsi; Fruit fly; Zebrafish; Frog</a:t>
            </a:r>
            <a:endParaRPr lang="en-US" sz="1800" dirty="0">
              <a:solidFill>
                <a:srgbClr val="000000"/>
              </a:solidFill>
              <a:ea typeface="ＭＳ Ｐゴシック"/>
              <a:cs typeface="+mn-lt"/>
            </a:endParaRPr>
          </a:p>
          <a:p>
            <a:pPr marL="0" indent="0">
              <a:buNone/>
            </a:pPr>
            <a:endParaRPr lang="en-US" sz="2000" b="1" dirty="0">
              <a:solidFill>
                <a:srgbClr val="000000"/>
              </a:solidFill>
              <a:ea typeface="+mn-lt"/>
              <a:cs typeface="+mn-lt"/>
            </a:endParaRPr>
          </a:p>
          <a:p>
            <a:pPr marL="0" indent="0">
              <a:buNone/>
            </a:pPr>
            <a:r>
              <a:rPr lang="en-US" sz="2000" b="1" dirty="0">
                <a:solidFill>
                  <a:srgbClr val="000000"/>
                </a:solidFill>
                <a:ea typeface="+mn-lt"/>
                <a:cs typeface="+mn-lt"/>
              </a:rPr>
              <a:t>Resources</a:t>
            </a:r>
            <a:r>
              <a:rPr lang="en-US" sz="2000" dirty="0">
                <a:solidFill>
                  <a:srgbClr val="000000"/>
                </a:solidFill>
                <a:ea typeface="+mn-lt"/>
                <a:cs typeface="+mn-lt"/>
              </a:rPr>
              <a:t> include materials and data necessary for the production and understanding of model organisms. Examples include but are not limited to:</a:t>
            </a:r>
            <a:endParaRPr lang="en-US" sz="2000" dirty="0">
              <a:solidFill>
                <a:srgbClr val="000000"/>
              </a:solidFill>
              <a:ea typeface="ＭＳ Ｐゴシック"/>
            </a:endParaRPr>
          </a:p>
          <a:p>
            <a:r>
              <a:rPr lang="en-US" sz="2000" dirty="0">
                <a:ea typeface="+mn-lt"/>
                <a:cs typeface="+mn-lt"/>
              </a:rPr>
              <a:t>Genetically modified organisms; Mutant organisms; Sperm; Embryos; Vectors; Non-human embryonic stem cells; Established cell lines; Protocols for genetic and phenotypic screens; Mutagenesis protocols; Genetic and phenotypic data for all mutant strains</a:t>
            </a:r>
            <a:endParaRPr lang="en-US" sz="2000" dirty="0"/>
          </a:p>
          <a:p>
            <a:pPr marL="0" indent="0">
              <a:buNone/>
            </a:pPr>
            <a:endParaRPr lang="en-US" sz="2000" b="1" dirty="0">
              <a:ea typeface="+mn-lt"/>
              <a:cs typeface="+mn-lt"/>
            </a:endParaRPr>
          </a:p>
          <a:p>
            <a:pPr marL="0" indent="0">
              <a:buNone/>
            </a:pPr>
            <a:r>
              <a:rPr lang="en-US" sz="2000" b="1" dirty="0">
                <a:ea typeface="+mn-lt"/>
                <a:cs typeface="+mn-lt"/>
              </a:rPr>
              <a:t>Genetically modified organisms </a:t>
            </a:r>
            <a:r>
              <a:rPr lang="en-US" sz="2000" dirty="0">
                <a:ea typeface="+mn-lt"/>
                <a:cs typeface="+mn-lt"/>
              </a:rPr>
              <a:t>are those in which mutations have been induced by chemicals, irradiation, transposons, or transgenesis (e.g., knockouts and injection of DNA into blastocysts), those in which spontaneously occurring mutations have occurred, and congenic or </a:t>
            </a:r>
            <a:r>
              <a:rPr lang="en-US" sz="2000" dirty="0" err="1">
                <a:ea typeface="+mn-lt"/>
                <a:cs typeface="+mn-lt"/>
              </a:rPr>
              <a:t>consomic</a:t>
            </a:r>
            <a:r>
              <a:rPr lang="en-US" sz="2000" dirty="0">
                <a:ea typeface="+mn-lt"/>
                <a:cs typeface="+mn-lt"/>
              </a:rPr>
              <a:t> strains.</a:t>
            </a:r>
            <a:endParaRPr lang="en-US" sz="2000" dirty="0"/>
          </a:p>
        </p:txBody>
      </p:sp>
      <p:sp>
        <p:nvSpPr>
          <p:cNvPr id="4" name="Slide Number Placeholder 3">
            <a:extLst>
              <a:ext uri="{FF2B5EF4-FFF2-40B4-BE49-F238E27FC236}">
                <a16:creationId xmlns:a16="http://schemas.microsoft.com/office/drawing/2014/main" id="{4E304B71-560B-C84D-D1E5-EB4F4ED9DF89}"/>
              </a:ext>
            </a:extLst>
          </p:cNvPr>
          <p:cNvSpPr>
            <a:spLocks noGrp="1"/>
          </p:cNvSpPr>
          <p:nvPr>
            <p:ph type="sldNum" sz="quarter" idx="10"/>
          </p:nvPr>
        </p:nvSpPr>
        <p:spPr/>
        <p:txBody>
          <a:bodyPr/>
          <a:lstStyle/>
          <a:p>
            <a:fld id="{60583324-AE1C-3546-A724-4BA4670D7901}" type="slidenum">
              <a:rPr lang="en-US"/>
              <a:pPr/>
              <a:t>23</a:t>
            </a:fld>
            <a:endParaRPr lang="en-US" dirty="0"/>
          </a:p>
        </p:txBody>
      </p:sp>
    </p:spTree>
    <p:extLst>
      <p:ext uri="{BB962C8B-B14F-4D97-AF65-F5344CB8AC3E}">
        <p14:creationId xmlns:p14="http://schemas.microsoft.com/office/powerpoint/2010/main" val="1825617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9E09-87DA-432B-A332-2CDDAA3A8EA0}"/>
              </a:ext>
            </a:extLst>
          </p:cNvPr>
          <p:cNvSpPr>
            <a:spLocks noGrp="1"/>
          </p:cNvSpPr>
          <p:nvPr>
            <p:ph type="ctrTitle"/>
          </p:nvPr>
        </p:nvSpPr>
        <p:spPr>
          <a:xfrm>
            <a:off x="914400" y="3124200"/>
            <a:ext cx="10363200" cy="1470025"/>
          </a:xfrm>
        </p:spPr>
        <p:txBody>
          <a:bodyPr/>
          <a:lstStyle/>
          <a:p>
            <a:pPr algn="ctr"/>
            <a:r>
              <a:rPr lang="en-US" sz="4000" dirty="0">
                <a:solidFill>
                  <a:schemeClr val="tx1"/>
                </a:solidFill>
              </a:rPr>
              <a:t>Increasing Agency-Wide Access for Federally Funded Research Results</a:t>
            </a:r>
            <a:br>
              <a:rPr lang="en-US" sz="4000" dirty="0">
                <a:solidFill>
                  <a:schemeClr val="tx1"/>
                </a:solidFill>
              </a:rPr>
            </a:br>
            <a:br>
              <a:rPr lang="en-US" sz="4000" dirty="0">
                <a:solidFill>
                  <a:schemeClr val="tx1"/>
                </a:solidFill>
              </a:rPr>
            </a:br>
            <a:r>
              <a:rPr lang="en-US" sz="4000" dirty="0">
                <a:solidFill>
                  <a:schemeClr val="tx1"/>
                </a:solidFill>
              </a:rPr>
              <a:t>NIH Public Access Policy </a:t>
            </a:r>
            <a:br>
              <a:rPr lang="en-US" sz="4000" dirty="0">
                <a:solidFill>
                  <a:schemeClr val="tx1"/>
                </a:solidFill>
              </a:rPr>
            </a:br>
            <a:br>
              <a:rPr lang="en-US" sz="4000" dirty="0">
                <a:solidFill>
                  <a:schemeClr val="tx1"/>
                </a:solidFill>
              </a:rPr>
            </a:br>
            <a:br>
              <a:rPr lang="en-US" sz="3200" dirty="0">
                <a:solidFill>
                  <a:schemeClr val="tx1"/>
                </a:solidFill>
              </a:rPr>
            </a:br>
            <a:endParaRPr lang="en-US" sz="3200" dirty="0">
              <a:solidFill>
                <a:schemeClr val="tx1"/>
              </a:solidFill>
            </a:endParaRPr>
          </a:p>
        </p:txBody>
      </p:sp>
      <p:sp>
        <p:nvSpPr>
          <p:cNvPr id="5" name="Slide Number Placeholder 4">
            <a:extLst>
              <a:ext uri="{FF2B5EF4-FFF2-40B4-BE49-F238E27FC236}">
                <a16:creationId xmlns:a16="http://schemas.microsoft.com/office/drawing/2014/main" id="{74623D7F-72B9-9313-A091-ADF9EDFABC0E}"/>
              </a:ext>
            </a:extLst>
          </p:cNvPr>
          <p:cNvSpPr>
            <a:spLocks noGrp="1"/>
          </p:cNvSpPr>
          <p:nvPr>
            <p:ph type="sldNum" sz="quarter" idx="10"/>
          </p:nvPr>
        </p:nvSpPr>
        <p:spPr/>
        <p:txBody>
          <a:bodyPr/>
          <a:lstStyle/>
          <a:p>
            <a:fld id="{CF82AFAF-5A4B-5C47-B403-1AB532082E29}" type="slidenum">
              <a:rPr lang="en-US" smtClean="0"/>
              <a:pPr/>
              <a:t>24</a:t>
            </a:fld>
            <a:endParaRPr lang="en-US" dirty="0"/>
          </a:p>
        </p:txBody>
      </p:sp>
    </p:spTree>
    <p:extLst>
      <p:ext uri="{BB962C8B-B14F-4D97-AF65-F5344CB8AC3E}">
        <p14:creationId xmlns:p14="http://schemas.microsoft.com/office/powerpoint/2010/main" val="417470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1373-6266-469A-9308-4EF219286421}"/>
              </a:ext>
            </a:extLst>
          </p:cNvPr>
          <p:cNvSpPr>
            <a:spLocks noGrp="1"/>
          </p:cNvSpPr>
          <p:nvPr>
            <p:ph type="title"/>
          </p:nvPr>
        </p:nvSpPr>
        <p:spPr/>
        <p:txBody>
          <a:bodyPr/>
          <a:lstStyle/>
          <a:p>
            <a:r>
              <a:rPr lang="en-US" sz="1800" dirty="0">
                <a:solidFill>
                  <a:schemeClr val="accent1">
                    <a:lumMod val="20000"/>
                    <a:lumOff val="80000"/>
                  </a:schemeClr>
                </a:solidFill>
              </a:rPr>
              <a:t>Then &amp; Now</a:t>
            </a:r>
            <a:br>
              <a:rPr lang="en-US" sz="2800" dirty="0">
                <a:solidFill>
                  <a:schemeClr val="accent1">
                    <a:lumMod val="20000"/>
                    <a:lumOff val="80000"/>
                  </a:schemeClr>
                </a:solidFill>
              </a:rPr>
            </a:br>
            <a:r>
              <a:rPr lang="en-US" dirty="0"/>
              <a:t>OSTP Public Access </a:t>
            </a:r>
            <a:r>
              <a:rPr lang="en-US" dirty="0" err="1"/>
              <a:t>MemoS</a:t>
            </a:r>
            <a:endParaRPr lang="en-US" dirty="0"/>
          </a:p>
        </p:txBody>
      </p:sp>
      <p:sp>
        <p:nvSpPr>
          <p:cNvPr id="4" name="Content Placeholder 1" descr="2013 OSTP Public Access Memo - Details in the PPT notes">
            <a:extLst>
              <a:ext uri="{FF2B5EF4-FFF2-40B4-BE49-F238E27FC236}">
                <a16:creationId xmlns:a16="http://schemas.microsoft.com/office/drawing/2014/main" id="{BB68BA74-EA0A-47C8-A690-95CC3C2B5EC6}"/>
              </a:ext>
            </a:extLst>
          </p:cNvPr>
          <p:cNvSpPr txBox="1">
            <a:spLocks/>
          </p:cNvSpPr>
          <p:nvPr/>
        </p:nvSpPr>
        <p:spPr>
          <a:xfrm>
            <a:off x="346850" y="1952623"/>
            <a:ext cx="5353867" cy="4747623"/>
          </a:xfrm>
          <a:prstGeom prst="rect">
            <a:avLst/>
          </a:prstGeom>
        </p:spPr>
        <p:txBody>
          <a:bodyPr vert="horz" lIns="91440" tIns="45720" rIns="91440" bIns="45720" rtlCol="0">
            <a:normAutofit fontScale="85000" lnSpcReduction="20000"/>
          </a:bodyPr>
          <a:lstStyle>
            <a:lvl1pPr marL="346075" indent="-230188"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5887" marR="0" lvl="0" indent="0" algn="ctr"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kumimoji="0" lang="en-US" sz="2400" b="1" i="0" u="sng" strike="noStrike" kern="1200" cap="none" spc="0" normalizeH="0" baseline="0" noProof="0" dirty="0">
                <a:ln>
                  <a:noFill/>
                </a:ln>
                <a:solidFill>
                  <a:prstClr val="black"/>
                </a:solidFill>
                <a:effectLst/>
                <a:uLnTx/>
                <a:uFillTx/>
                <a:latin typeface="Gill Sans MT" panose="020B0502020104020203"/>
                <a:cs typeface="Arial" charset="0"/>
              </a:rPr>
              <a:t>2013 OSTP Public Access Memo</a:t>
            </a:r>
          </a:p>
          <a:p>
            <a:pPr marL="346075" marR="0" lvl="0" indent="-230188"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cs typeface="Arial" charset="0"/>
              </a:rPr>
              <a:t>Applies to all Federal departments and </a:t>
            </a:r>
            <a:r>
              <a:rPr kumimoji="0" lang="en-US" sz="2400" b="1" i="0" u="none" strike="noStrike" kern="1200" cap="none" spc="0" normalizeH="0" baseline="0" noProof="0" dirty="0">
                <a:ln>
                  <a:noFill/>
                </a:ln>
                <a:solidFill>
                  <a:prstClr val="black"/>
                </a:solidFill>
                <a:effectLst/>
                <a:uLnTx/>
                <a:uFillTx/>
                <a:latin typeface="Gill Sans MT" panose="020B0502020104020203"/>
                <a:cs typeface="Arial" charset="0"/>
              </a:rPr>
              <a:t>agencies with &gt;$100 million in R&amp;D </a:t>
            </a:r>
            <a:r>
              <a:rPr kumimoji="0" lang="en-US" sz="2400" b="0" i="0" u="none" strike="noStrike" kern="1200" cap="none" spc="0" normalizeH="0" baseline="0" noProof="0" dirty="0">
                <a:ln>
                  <a:noFill/>
                </a:ln>
                <a:solidFill>
                  <a:prstClr val="black"/>
                </a:solidFill>
                <a:effectLst/>
                <a:uLnTx/>
                <a:uFillTx/>
                <a:latin typeface="Gill Sans MT" panose="020B0502020104020203"/>
                <a:cs typeface="Arial" charset="0"/>
              </a:rPr>
              <a:t>expenditures</a:t>
            </a:r>
          </a:p>
          <a:p>
            <a:pPr marL="346075" marR="0" lvl="0" indent="-230188"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cs typeface="Arial" charset="0"/>
              </a:rPr>
              <a:t>Develop and implement public access plans and policies for publications and data</a:t>
            </a:r>
          </a:p>
          <a:p>
            <a:pPr marL="346075" marR="0" lvl="0" indent="-230188"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cs typeface="Arial" charset="0"/>
              </a:rPr>
              <a:t>Up to </a:t>
            </a:r>
            <a:r>
              <a:rPr kumimoji="0" lang="en-US" sz="2400" b="1" i="0" u="none" strike="noStrike" kern="1200" cap="none" spc="0" normalizeH="0" baseline="0" noProof="0" dirty="0">
                <a:ln>
                  <a:noFill/>
                </a:ln>
                <a:solidFill>
                  <a:prstClr val="black"/>
                </a:solidFill>
                <a:effectLst/>
                <a:uLnTx/>
                <a:uFillTx/>
                <a:latin typeface="Gill Sans MT" panose="020B0502020104020203"/>
                <a:cs typeface="Arial" charset="0"/>
              </a:rPr>
              <a:t>12-month embargo </a:t>
            </a:r>
            <a:r>
              <a:rPr kumimoji="0" lang="en-US" sz="2400" b="0" i="0" u="none" strike="noStrike" kern="1200" cap="none" spc="0" normalizeH="0" baseline="0" noProof="0" dirty="0">
                <a:ln>
                  <a:noFill/>
                </a:ln>
                <a:solidFill>
                  <a:prstClr val="black"/>
                </a:solidFill>
                <a:effectLst/>
                <a:uLnTx/>
                <a:uFillTx/>
                <a:latin typeface="Gill Sans MT" panose="020B0502020104020203"/>
                <a:cs typeface="Arial" charset="0"/>
              </a:rPr>
              <a:t>before publications to become publicly accessible</a:t>
            </a:r>
          </a:p>
          <a:p>
            <a:pPr marL="346075" marR="0" lvl="0" indent="-230188"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cs typeface="Arial" charset="0"/>
              </a:rPr>
              <a:t>Maximize access, by the general public and without charge, to digitally formatted </a:t>
            </a:r>
            <a:r>
              <a:rPr kumimoji="0" lang="en-US" sz="2400" b="1" i="0" u="none" strike="noStrike" kern="1200" cap="none" spc="0" normalizeH="0" baseline="0" noProof="0" dirty="0">
                <a:ln>
                  <a:noFill/>
                </a:ln>
                <a:solidFill>
                  <a:prstClr val="black"/>
                </a:solidFill>
                <a:effectLst/>
                <a:uLnTx/>
                <a:uFillTx/>
                <a:latin typeface="Gill Sans MT" panose="020B0502020104020203"/>
                <a:cs typeface="Arial" charset="0"/>
              </a:rPr>
              <a:t>scientific data</a:t>
            </a:r>
            <a:r>
              <a:rPr kumimoji="0" lang="en-US" sz="2400" b="0" i="0" u="none" strike="noStrike" kern="1200" cap="none" spc="0" normalizeH="0" baseline="0" noProof="0" dirty="0">
                <a:ln>
                  <a:noFill/>
                </a:ln>
                <a:solidFill>
                  <a:prstClr val="black"/>
                </a:solidFill>
                <a:effectLst/>
                <a:uLnTx/>
                <a:uFillTx/>
                <a:latin typeface="Gill Sans MT" panose="020B0502020104020203"/>
                <a:cs typeface="Arial" charset="0"/>
              </a:rPr>
              <a:t> created with Federal funds.</a:t>
            </a:r>
          </a:p>
          <a:p>
            <a:pPr marL="346075" marR="0" lvl="0" indent="-230188"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a:cs typeface="Arial" charset="0"/>
              </a:rPr>
              <a:t>Data management plans</a:t>
            </a:r>
            <a:r>
              <a:rPr kumimoji="0" lang="en-US" sz="2400" b="0" i="0" u="none" strike="noStrike" kern="1200" cap="none" spc="0" normalizeH="0" baseline="0" noProof="0" dirty="0">
                <a:ln>
                  <a:noFill/>
                </a:ln>
                <a:solidFill>
                  <a:prstClr val="black"/>
                </a:solidFill>
                <a:effectLst/>
                <a:uLnTx/>
                <a:uFillTx/>
                <a:latin typeface="Gill Sans MT" panose="020B0502020104020203"/>
                <a:cs typeface="Arial" charset="0"/>
              </a:rPr>
              <a:t> for intramural &amp; extramural research.</a:t>
            </a:r>
          </a:p>
        </p:txBody>
      </p:sp>
      <p:sp>
        <p:nvSpPr>
          <p:cNvPr id="6" name="Content Placeholder 1" descr="2022 OSTP Public Access Memo - Details in the PPT notes">
            <a:extLst>
              <a:ext uri="{FF2B5EF4-FFF2-40B4-BE49-F238E27FC236}">
                <a16:creationId xmlns:a16="http://schemas.microsoft.com/office/drawing/2014/main" id="{6033170A-C7B6-40D4-A984-794B35B35F17}"/>
              </a:ext>
            </a:extLst>
          </p:cNvPr>
          <p:cNvSpPr txBox="1">
            <a:spLocks/>
          </p:cNvSpPr>
          <p:nvPr/>
        </p:nvSpPr>
        <p:spPr>
          <a:xfrm>
            <a:off x="5743575" y="1952623"/>
            <a:ext cx="5986871" cy="4824549"/>
          </a:xfrm>
          <a:prstGeom prst="rect">
            <a:avLst/>
          </a:prstGeom>
        </p:spPr>
        <p:txBody>
          <a:bodyPr vert="horz" lIns="91440" tIns="45720" rIns="91440" bIns="45720" rtlCol="0">
            <a:normAutofit/>
          </a:bodyPr>
          <a:lstStyle>
            <a:lvl1pPr marL="346075" indent="-230188"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5887" marR="0" lvl="0" indent="0" algn="ctr" defTabSz="914400" rtl="0" eaLnBrk="1" fontAlgn="auto" latinLnBrk="0" hangingPunct="1">
              <a:lnSpc>
                <a:spcPct val="80000"/>
              </a:lnSpc>
              <a:spcBef>
                <a:spcPts val="0"/>
              </a:spcBef>
              <a:spcAft>
                <a:spcPts val="1800"/>
              </a:spcAft>
              <a:buClrTx/>
              <a:buSzTx/>
              <a:buFont typeface="Arial" panose="020B0604020202020204" pitchFamily="34" charset="0"/>
              <a:buNone/>
              <a:tabLst/>
              <a:defRPr/>
            </a:pPr>
            <a:r>
              <a:rPr kumimoji="0" lang="en-US" sz="2000" b="1" i="0" u="sng" strike="noStrike" kern="1200" cap="none" spc="0" normalizeH="0" baseline="0" noProof="0" dirty="0">
                <a:ln>
                  <a:noFill/>
                </a:ln>
                <a:solidFill>
                  <a:prstClr val="black"/>
                </a:solidFill>
                <a:effectLst/>
                <a:uLnTx/>
                <a:uFillTx/>
                <a:latin typeface="Gill Sans MT" panose="020B0502020104020203"/>
                <a:cs typeface="Arial" charset="0"/>
              </a:rPr>
              <a:t>2022 OSTP Equitable Access Memo</a:t>
            </a:r>
          </a:p>
          <a:p>
            <a:pPr marL="346075" marR="0" lvl="0" indent="-230188" algn="l" defTabSz="914400" rtl="0" eaLnBrk="1" fontAlgn="auto" latinLnBrk="0" hangingPunct="1">
              <a:lnSpc>
                <a:spcPct val="8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cs typeface="Arial" charset="0"/>
              </a:rPr>
              <a:t>Applies to </a:t>
            </a:r>
            <a:r>
              <a:rPr kumimoji="0" lang="en-US" sz="2000" b="1" i="0" u="none" strike="noStrike" kern="1200" cap="none" spc="0" normalizeH="0" baseline="0" noProof="0" dirty="0">
                <a:ln>
                  <a:noFill/>
                </a:ln>
                <a:solidFill>
                  <a:prstClr val="black"/>
                </a:solidFill>
                <a:effectLst/>
                <a:uLnTx/>
                <a:uFillTx/>
                <a:latin typeface="Gill Sans MT" panose="020B0502020104020203"/>
                <a:cs typeface="Arial" charset="0"/>
              </a:rPr>
              <a:t>all Federal R&amp;D-funding agencies </a:t>
            </a:r>
          </a:p>
          <a:p>
            <a:pPr marL="346075" marR="0" lvl="0" indent="-230188" algn="l" defTabSz="914400" rtl="0" eaLnBrk="1" fontAlgn="auto" latinLnBrk="0" hangingPunct="1">
              <a:lnSpc>
                <a:spcPct val="8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cs typeface="Arial" charset="0"/>
              </a:rPr>
              <a:t>Develop new, or update existing, public access plans</a:t>
            </a:r>
          </a:p>
          <a:p>
            <a:pPr marL="346075" marR="0" lvl="0" indent="-230188" algn="l" defTabSz="914400" rtl="0" eaLnBrk="1" fontAlgn="auto" latinLnBrk="0" hangingPunct="1">
              <a:lnSpc>
                <a:spcPct val="80000"/>
              </a:lnSpc>
              <a:spcBef>
                <a:spcPts val="0"/>
              </a:spcBef>
              <a:spcAft>
                <a:spcPts val="1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Gill Sans MT" panose="020B0502020104020203"/>
                <a:cs typeface="Arial" charset="0"/>
              </a:rPr>
              <a:t>Publications</a:t>
            </a:r>
            <a:r>
              <a:rPr kumimoji="0" lang="en-US" sz="2000" b="0" i="0" u="none" strike="noStrike" kern="1200" cap="none" spc="0" normalizeH="0" baseline="0" noProof="0" dirty="0">
                <a:ln>
                  <a:noFill/>
                </a:ln>
                <a:solidFill>
                  <a:prstClr val="black"/>
                </a:solidFill>
                <a:effectLst/>
                <a:uLnTx/>
                <a:uFillTx/>
                <a:latin typeface="Gill Sans MT" panose="020B0502020104020203"/>
                <a:cs typeface="Arial" charset="0"/>
              </a:rPr>
              <a:t> resulting from federally funded research are </a:t>
            </a:r>
            <a:r>
              <a:rPr kumimoji="0" lang="en-US" sz="2000" b="1" i="0" u="none" strike="noStrike" kern="1200" cap="none" spc="0" normalizeH="0" baseline="0" noProof="0" dirty="0">
                <a:ln>
                  <a:noFill/>
                </a:ln>
                <a:solidFill>
                  <a:prstClr val="black"/>
                </a:solidFill>
                <a:effectLst/>
                <a:uLnTx/>
                <a:uFillTx/>
                <a:latin typeface="Gill Sans MT" panose="020B0502020104020203"/>
                <a:cs typeface="Arial" charset="0"/>
              </a:rPr>
              <a:t>made freely available </a:t>
            </a:r>
            <a:r>
              <a:rPr kumimoji="0" lang="en-US" sz="2000" b="0" i="0" u="none" strike="noStrike" kern="1200" cap="none" spc="0" normalizeH="0" baseline="0" noProof="0" dirty="0">
                <a:ln>
                  <a:noFill/>
                </a:ln>
                <a:solidFill>
                  <a:prstClr val="black"/>
                </a:solidFill>
                <a:effectLst/>
                <a:uLnTx/>
                <a:uFillTx/>
                <a:latin typeface="Gill Sans MT" panose="020B0502020104020203"/>
                <a:cs typeface="Arial" charset="0"/>
              </a:rPr>
              <a:t>and publicly accessible in repositories </a:t>
            </a:r>
            <a:r>
              <a:rPr kumimoji="0" lang="en-US" sz="2000" b="1" i="0" u="none" strike="noStrike" kern="1200" cap="none" spc="0" normalizeH="0" baseline="0" noProof="0" dirty="0">
                <a:ln>
                  <a:noFill/>
                </a:ln>
                <a:solidFill>
                  <a:prstClr val="black"/>
                </a:solidFill>
                <a:effectLst/>
                <a:uLnTx/>
                <a:uFillTx/>
                <a:latin typeface="Gill Sans MT" panose="020B0502020104020203"/>
                <a:cs typeface="Arial" charset="0"/>
              </a:rPr>
              <a:t>without embargo</a:t>
            </a:r>
            <a:r>
              <a:rPr kumimoji="0" lang="en-US" sz="2000" b="0" i="0" u="none" strike="noStrike" kern="1200" cap="none" spc="0" normalizeH="0" baseline="0" noProof="0" dirty="0">
                <a:ln>
                  <a:noFill/>
                </a:ln>
                <a:solidFill>
                  <a:prstClr val="black"/>
                </a:solidFill>
                <a:effectLst/>
                <a:uLnTx/>
                <a:uFillTx/>
                <a:latin typeface="Gill Sans MT" panose="020B0502020104020203"/>
                <a:cs typeface="Arial" charset="0"/>
              </a:rPr>
              <a:t>.</a:t>
            </a:r>
          </a:p>
          <a:p>
            <a:pPr marL="346075" marR="0" lvl="0" indent="-230188" algn="l" defTabSz="914400" rtl="0" eaLnBrk="1" fontAlgn="auto" latinLnBrk="0" hangingPunct="1">
              <a:lnSpc>
                <a:spcPct val="80000"/>
              </a:lnSpc>
              <a:spcBef>
                <a:spcPts val="0"/>
              </a:spcBef>
              <a:spcAft>
                <a:spcPts val="1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Gill Sans MT" panose="020B0502020104020203"/>
                <a:cs typeface="Arial" charset="0"/>
              </a:rPr>
              <a:t>Scientific data </a:t>
            </a:r>
            <a:r>
              <a:rPr kumimoji="0" lang="en-US" sz="2000" b="0" i="0" u="none" strike="noStrike" kern="1200" cap="none" spc="0" normalizeH="0" baseline="0" noProof="0" dirty="0">
                <a:ln>
                  <a:noFill/>
                </a:ln>
                <a:solidFill>
                  <a:prstClr val="black"/>
                </a:solidFill>
                <a:effectLst/>
                <a:uLnTx/>
                <a:uFillTx/>
                <a:latin typeface="Gill Sans MT" panose="020B0502020104020203"/>
                <a:cs typeface="Arial" charset="0"/>
              </a:rPr>
              <a:t>underlying publications should be </a:t>
            </a:r>
            <a:r>
              <a:rPr kumimoji="0" lang="en-US" sz="2000" b="1" i="0" u="none" strike="noStrike" kern="1200" cap="none" spc="0" normalizeH="0" baseline="0" noProof="0" dirty="0">
                <a:ln>
                  <a:noFill/>
                </a:ln>
                <a:solidFill>
                  <a:prstClr val="black"/>
                </a:solidFill>
                <a:effectLst/>
                <a:uLnTx/>
                <a:uFillTx/>
                <a:latin typeface="Gill Sans MT" panose="020B0502020104020203"/>
                <a:cs typeface="Arial" charset="0"/>
              </a:rPr>
              <a:t>made accessible at time of publication</a:t>
            </a:r>
          </a:p>
          <a:p>
            <a:pPr marL="346075" marR="0" lvl="0" indent="-230188" algn="l" defTabSz="914400" rtl="0" eaLnBrk="1" fontAlgn="auto" latinLnBrk="0" hangingPunct="1">
              <a:lnSpc>
                <a:spcPct val="8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cs typeface="Arial" charset="0"/>
              </a:rPr>
              <a:t>Develop </a:t>
            </a:r>
            <a:r>
              <a:rPr kumimoji="0" lang="en-US" sz="2000" b="1" i="0" u="none" strike="noStrike" kern="1200" cap="none" spc="0" normalizeH="0" baseline="0" noProof="0" dirty="0">
                <a:ln>
                  <a:noFill/>
                </a:ln>
                <a:solidFill>
                  <a:prstClr val="black"/>
                </a:solidFill>
                <a:effectLst/>
                <a:uLnTx/>
                <a:uFillTx/>
                <a:latin typeface="Gill Sans MT" panose="020B0502020104020203"/>
                <a:cs typeface="Arial" charset="0"/>
              </a:rPr>
              <a:t>approaches for sharing scientific data not underlying publications</a:t>
            </a:r>
          </a:p>
          <a:p>
            <a:pPr marL="346075" marR="0" lvl="0" indent="-230188" algn="l" defTabSz="914400" rtl="0" eaLnBrk="1" fontAlgn="auto" latinLnBrk="0" hangingPunct="1">
              <a:lnSpc>
                <a:spcPct val="8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cs typeface="Arial" charset="0"/>
              </a:rPr>
              <a:t>Outline policies to establish researcher responsibilities on data management and sharing</a:t>
            </a:r>
          </a:p>
        </p:txBody>
      </p:sp>
      <p:sp>
        <p:nvSpPr>
          <p:cNvPr id="3" name="Slide Number Placeholder 2">
            <a:extLst>
              <a:ext uri="{FF2B5EF4-FFF2-40B4-BE49-F238E27FC236}">
                <a16:creationId xmlns:a16="http://schemas.microsoft.com/office/drawing/2014/main" id="{64916255-2162-2C42-CD88-69819EA1F092}"/>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87235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2EEDD-E601-FD1D-25D5-9334C1DAE1F3}"/>
              </a:ext>
            </a:extLst>
          </p:cNvPr>
          <p:cNvSpPr>
            <a:spLocks noGrp="1"/>
          </p:cNvSpPr>
          <p:nvPr>
            <p:ph type="title"/>
          </p:nvPr>
        </p:nvSpPr>
        <p:spPr/>
        <p:txBody>
          <a:bodyPr/>
          <a:lstStyle/>
          <a:p>
            <a:r>
              <a:rPr lang="en-US" sz="3200" dirty="0"/>
              <a:t>Which Policies Apply to My Research?</a:t>
            </a:r>
          </a:p>
        </p:txBody>
      </p:sp>
      <p:sp>
        <p:nvSpPr>
          <p:cNvPr id="6" name="TextBox 5">
            <a:extLst>
              <a:ext uri="{FF2B5EF4-FFF2-40B4-BE49-F238E27FC236}">
                <a16:creationId xmlns:a16="http://schemas.microsoft.com/office/drawing/2014/main" id="{BECBB918-8A3E-3D2F-BD94-AE97251D35BD}"/>
              </a:ext>
            </a:extLst>
          </p:cNvPr>
          <p:cNvSpPr txBox="1"/>
          <p:nvPr/>
        </p:nvSpPr>
        <p:spPr>
          <a:xfrm>
            <a:off x="-479425" y="1082675"/>
            <a:ext cx="7727950"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Open Sans"/>
                <a:ea typeface="Open Sans"/>
                <a:cs typeface="Open Sans"/>
                <a:hlinkClick r:id="rId2"/>
              </a:rPr>
              <a:t>Policy Decision Tool</a:t>
            </a:r>
            <a:r>
              <a:rPr lang="en-US" sz="2800" b="1" dirty="0">
                <a:latin typeface="Open Sans"/>
                <a:ea typeface="Open Sans"/>
                <a:cs typeface="Open Sans"/>
              </a:rPr>
              <a:t> </a:t>
            </a:r>
            <a:endParaRPr lang="en-US" sz="2000" dirty="0"/>
          </a:p>
          <a:p>
            <a:pPr algn="ctr"/>
            <a:endParaRPr lang="en-US" sz="2800" dirty="0">
              <a:latin typeface="Arial"/>
              <a:ea typeface="Open Sans"/>
              <a:cs typeface="Arial"/>
            </a:endParaRPr>
          </a:p>
          <a:p>
            <a:pPr algn="ctr"/>
            <a:endParaRPr lang="en-US" sz="2000" dirty="0"/>
          </a:p>
        </p:txBody>
      </p:sp>
      <p:pic>
        <p:nvPicPr>
          <p:cNvPr id="5" name="Picture 5" descr="screenshot of which polices apply to my research from the sharing website">
            <a:hlinkClick r:id="rId2"/>
            <a:extLst>
              <a:ext uri="{FF2B5EF4-FFF2-40B4-BE49-F238E27FC236}">
                <a16:creationId xmlns:a16="http://schemas.microsoft.com/office/drawing/2014/main" id="{082138A5-F322-F0BF-B25B-361A155D2E50}"/>
              </a:ext>
            </a:extLst>
          </p:cNvPr>
          <p:cNvPicPr>
            <a:picLocks noGrp="1" noChangeAspect="1"/>
          </p:cNvPicPr>
          <p:nvPr>
            <p:ph idx="1"/>
          </p:nvPr>
        </p:nvPicPr>
        <p:blipFill rotWithShape="1">
          <a:blip r:embed="rId3"/>
          <a:srcRect l="7692" t="12547" r="15278" b="10836"/>
          <a:stretch/>
        </p:blipFill>
        <p:spPr>
          <a:xfrm>
            <a:off x="609600" y="1836859"/>
            <a:ext cx="8599871" cy="4792540"/>
          </a:xfrm>
        </p:spPr>
      </p:pic>
      <p:sp>
        <p:nvSpPr>
          <p:cNvPr id="4" name="Slide Number Placeholder 3">
            <a:extLst>
              <a:ext uri="{FF2B5EF4-FFF2-40B4-BE49-F238E27FC236}">
                <a16:creationId xmlns:a16="http://schemas.microsoft.com/office/drawing/2014/main" id="{9205C9F8-6E25-574D-3AA5-244525FC4CA2}"/>
              </a:ext>
              <a:ext uri="{C183D7F6-B498-43B3-948B-1728B52AA6E4}">
                <adec:decorative xmlns:adec="http://schemas.microsoft.com/office/drawing/2017/decorative" val="1"/>
              </a:ext>
            </a:extLst>
          </p:cNvPr>
          <p:cNvSpPr>
            <a:spLocks noGrp="1"/>
          </p:cNvSpPr>
          <p:nvPr>
            <p:ph type="sldNum" sz="quarter" idx="10"/>
          </p:nvPr>
        </p:nvSpPr>
        <p:spPr/>
        <p:txBody>
          <a:bodyPr/>
          <a:lstStyle/>
          <a:p>
            <a:fld id="{60583324-AE1C-3546-A724-4BA4670D7901}" type="slidenum">
              <a:rPr lang="en-US"/>
              <a:pPr/>
              <a:t>26</a:t>
            </a:fld>
            <a:endParaRPr lang="en-US" dirty="0"/>
          </a:p>
        </p:txBody>
      </p:sp>
    </p:spTree>
    <p:extLst>
      <p:ext uri="{BB962C8B-B14F-4D97-AF65-F5344CB8AC3E}">
        <p14:creationId xmlns:p14="http://schemas.microsoft.com/office/powerpoint/2010/main" val="183800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296F-57B7-4CC4-9DCA-0FC87CB97149}"/>
              </a:ext>
            </a:extLst>
          </p:cNvPr>
          <p:cNvSpPr>
            <a:spLocks noGrp="1"/>
          </p:cNvSpPr>
          <p:nvPr>
            <p:ph type="title" idx="4294967295"/>
          </p:nvPr>
        </p:nvSpPr>
        <p:spPr>
          <a:xfrm>
            <a:off x="1524000" y="304800"/>
            <a:ext cx="10160000" cy="563563"/>
          </a:xfrm>
        </p:spPr>
        <p:txBody>
          <a:bodyPr/>
          <a:lstStyle/>
          <a:p>
            <a:pPr rtl="0" fontAlgn="base"/>
            <a:r>
              <a:rPr lang="en-US" sz="3200" kern="1200" dirty="0">
                <a:effectLst/>
                <a:latin typeface="Arial"/>
                <a:ea typeface="ＭＳ Ｐゴシック"/>
                <a:cs typeface="Arial"/>
              </a:rPr>
              <a:t>Select NIH Grants Policy Excerpts</a:t>
            </a:r>
            <a:endParaRPr lang="en-US" dirty="0">
              <a:effectLst/>
              <a:latin typeface="Arial"/>
              <a:ea typeface="ＭＳ Ｐゴシック"/>
              <a:cs typeface="Arial"/>
            </a:endParaRPr>
          </a:p>
          <a:p>
            <a:endParaRPr lang="en-US" dirty="0"/>
          </a:p>
        </p:txBody>
      </p:sp>
      <p:sp>
        <p:nvSpPr>
          <p:cNvPr id="3" name="Content Placeholder 2"/>
          <p:cNvSpPr>
            <a:spLocks noGrp="1"/>
          </p:cNvSpPr>
          <p:nvPr>
            <p:ph idx="4294967295"/>
          </p:nvPr>
        </p:nvSpPr>
        <p:spPr>
          <a:xfrm>
            <a:off x="609600" y="1219200"/>
            <a:ext cx="11582400" cy="4038600"/>
          </a:xfrm>
        </p:spPr>
        <p:txBody>
          <a:bodyPr>
            <a:noAutofit/>
          </a:bodyPr>
          <a:lstStyle/>
          <a:p>
            <a:pPr>
              <a:lnSpc>
                <a:spcPct val="90000"/>
              </a:lnSpc>
            </a:pPr>
            <a:r>
              <a:rPr lang="en-US" sz="2600" dirty="0"/>
              <a:t>Grantees own the data they develop with federal funds.</a:t>
            </a:r>
          </a:p>
          <a:p>
            <a:pPr lvl="1">
              <a:lnSpc>
                <a:spcPct val="90000"/>
              </a:lnSpc>
            </a:pPr>
            <a:r>
              <a:rPr lang="en-US" sz="2600" dirty="0">
                <a:solidFill>
                  <a:schemeClr val="tx1"/>
                </a:solidFill>
              </a:rPr>
              <a:t>NIH Grants Policy Statement 8.2.1.</a:t>
            </a:r>
          </a:p>
          <a:p>
            <a:pPr>
              <a:lnSpc>
                <a:spcPct val="90000"/>
              </a:lnSpc>
            </a:pPr>
            <a:endParaRPr lang="en-US" sz="2600" dirty="0"/>
          </a:p>
          <a:p>
            <a:pPr>
              <a:lnSpc>
                <a:spcPct val="90000"/>
              </a:lnSpc>
            </a:pPr>
            <a:r>
              <a:rPr lang="en-US" sz="2600" dirty="0"/>
              <a:t>Public Access Policy Final peer reviewed manuscript, upon acceptance for publication must be published at: </a:t>
            </a:r>
            <a:r>
              <a:rPr lang="en-US" sz="2600" dirty="0">
                <a:hlinkClick r:id="rId3">
                  <a:extLst>
                    <a:ext uri="{A12FA001-AC4F-418D-AE19-62706E023703}">
                      <ahyp:hlinkClr xmlns:ahyp="http://schemas.microsoft.com/office/drawing/2018/hyperlinkcolor" val="tx"/>
                    </a:ext>
                  </a:extLst>
                </a:hlinkClick>
              </a:rPr>
              <a:t>http://www.pubmedcentral.nih.gov</a:t>
            </a:r>
            <a:r>
              <a:rPr lang="en-US" sz="2600" dirty="0"/>
              <a:t>.</a:t>
            </a:r>
          </a:p>
          <a:p>
            <a:pPr lvl="1">
              <a:lnSpc>
                <a:spcPct val="90000"/>
              </a:lnSpc>
            </a:pPr>
            <a:r>
              <a:rPr lang="en-US" sz="2600" dirty="0">
                <a:solidFill>
                  <a:schemeClr val="tx1"/>
                </a:solidFill>
              </a:rPr>
              <a:t>NIH Grants Policy Statement 8.2.2.</a:t>
            </a:r>
          </a:p>
          <a:p>
            <a:endParaRPr lang="en-US" sz="2600" dirty="0"/>
          </a:p>
          <a:p>
            <a:r>
              <a:rPr lang="en-US" sz="2600" dirty="0"/>
              <a:t>NIH Research Tools Policy requires sharing of unique research materials/biological materials (“research tools”).</a:t>
            </a:r>
          </a:p>
          <a:p>
            <a:pPr lvl="1"/>
            <a:r>
              <a:rPr lang="en-US" sz="2600" dirty="0">
                <a:solidFill>
                  <a:schemeClr val="tx1"/>
                </a:solidFill>
              </a:rPr>
              <a:t>NIH Grants Policy Statement 8.2.3.</a:t>
            </a:r>
          </a:p>
        </p:txBody>
      </p:sp>
      <p:sp>
        <p:nvSpPr>
          <p:cNvPr id="4" name="Slide Number Placeholder 3">
            <a:extLst>
              <a:ext uri="{FF2B5EF4-FFF2-40B4-BE49-F238E27FC236}">
                <a16:creationId xmlns:a16="http://schemas.microsoft.com/office/drawing/2014/main" id="{B14F2A4E-349A-7E71-F7D4-CFFF42319391}"/>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0544C4-E35C-7145-8F0C-14E842E56F07}" type="slidenum">
              <a:rPr kumimoji="0" lang="en-US" sz="1000" b="1"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624757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628365-5C2D-461A-8BA6-220FBD6DB1FD}"/>
              </a:ext>
            </a:extLst>
          </p:cNvPr>
          <p:cNvSpPr>
            <a:spLocks noGrp="1"/>
          </p:cNvSpPr>
          <p:nvPr>
            <p:ph type="title"/>
          </p:nvPr>
        </p:nvSpPr>
        <p:spPr/>
        <p:txBody>
          <a:bodyPr/>
          <a:lstStyle/>
          <a:p>
            <a:r>
              <a:rPr lang="en-US" dirty="0"/>
              <a:t>For More Information…</a:t>
            </a:r>
          </a:p>
        </p:txBody>
      </p:sp>
      <p:pic>
        <p:nvPicPr>
          <p:cNvPr id="5" name="Content Placeholder 4" descr="Scientific Data Sharing Homepage Screenshot - header">
            <a:extLst>
              <a:ext uri="{FF2B5EF4-FFF2-40B4-BE49-F238E27FC236}">
                <a16:creationId xmlns:a16="http://schemas.microsoft.com/office/drawing/2014/main" id="{AA46BD89-8751-414F-87C1-52DE9404A047}"/>
              </a:ext>
              <a:ext uri="{C183D7F6-B498-43B3-948B-1728B52AA6E4}">
                <adec:decorative xmlns:adec="http://schemas.microsoft.com/office/drawing/2017/decorative" val="0"/>
              </a:ext>
            </a:extLst>
          </p:cNvPr>
          <p:cNvPicPr>
            <a:picLocks noGrp="1" noChangeAspect="1"/>
          </p:cNvPicPr>
          <p:nvPr>
            <p:ph sz="half" idx="1"/>
          </p:nvPr>
        </p:nvPicPr>
        <p:blipFill rotWithShape="1">
          <a:blip r:embed="rId3"/>
          <a:srcRect r="11676" b="14615"/>
          <a:stretch/>
        </p:blipFill>
        <p:spPr>
          <a:xfrm>
            <a:off x="470452" y="1503612"/>
            <a:ext cx="5367467" cy="2754688"/>
          </a:xfrm>
          <a:prstGeom prst="rect">
            <a:avLst/>
          </a:prstGeom>
          <a:ln>
            <a:noFill/>
          </a:ln>
          <a:effectLst>
            <a:outerShdw blurRad="292100" dist="139700" dir="2700000" algn="tl" rotWithShape="0">
              <a:srgbClr val="333333">
                <a:alpha val="65000"/>
              </a:srgbClr>
            </a:outerShdw>
          </a:effectLst>
        </p:spPr>
      </p:pic>
      <p:pic>
        <p:nvPicPr>
          <p:cNvPr id="4" name="Picture 3" descr="Partial view of DMS Policy webpage">
            <a:extLst>
              <a:ext uri="{FF2B5EF4-FFF2-40B4-BE49-F238E27FC236}">
                <a16:creationId xmlns:a16="http://schemas.microsoft.com/office/drawing/2014/main" id="{0D9F6ACA-DC87-4AA8-85C5-CD0631004F32}"/>
              </a:ext>
              <a:ext uri="{C183D7F6-B498-43B3-948B-1728B52AA6E4}">
                <adec:decorative xmlns:adec="http://schemas.microsoft.com/office/drawing/2017/decorative" val="0"/>
              </a:ext>
            </a:extLst>
          </p:cNvPr>
          <p:cNvPicPr>
            <a:picLocks noChangeAspect="1"/>
          </p:cNvPicPr>
          <p:nvPr/>
        </p:nvPicPr>
        <p:blipFill rotWithShape="1">
          <a:blip r:embed="rId4"/>
          <a:srcRect r="7720" b="15177"/>
          <a:stretch/>
        </p:blipFill>
        <p:spPr>
          <a:xfrm>
            <a:off x="1111919" y="3123996"/>
            <a:ext cx="5471098" cy="2402662"/>
          </a:xfrm>
          <a:prstGeom prst="rect">
            <a:avLst/>
          </a:prstGeom>
          <a:ln>
            <a:noFill/>
          </a:ln>
          <a:effectLst>
            <a:outerShdw blurRad="292100" dist="139700" dir="2700000" algn="tl" rotWithShape="0">
              <a:srgbClr val="333333">
                <a:alpha val="65000"/>
              </a:srgbClr>
            </a:outerShdw>
          </a:effectLst>
        </p:spPr>
      </p:pic>
      <p:pic>
        <p:nvPicPr>
          <p:cNvPr id="7" name="Picture 6" descr="Partial view of &quot;learning&quot; page of website">
            <a:extLst>
              <a:ext uri="{FF2B5EF4-FFF2-40B4-BE49-F238E27FC236}">
                <a16:creationId xmlns:a16="http://schemas.microsoft.com/office/drawing/2014/main" id="{82BDB9CE-2F5E-44F5-B15C-E0531A73977E}"/>
              </a:ext>
              <a:ext uri="{C183D7F6-B498-43B3-948B-1728B52AA6E4}">
                <adec:decorative xmlns:adec="http://schemas.microsoft.com/office/drawing/2017/decorative" val="0"/>
              </a:ext>
            </a:extLst>
          </p:cNvPr>
          <p:cNvPicPr>
            <a:picLocks noChangeAspect="1"/>
          </p:cNvPicPr>
          <p:nvPr/>
        </p:nvPicPr>
        <p:blipFill rotWithShape="1">
          <a:blip r:embed="rId5"/>
          <a:srcRect b="47595"/>
          <a:stretch/>
        </p:blipFill>
        <p:spPr>
          <a:xfrm>
            <a:off x="4443741" y="4409996"/>
            <a:ext cx="4278551" cy="2096052"/>
          </a:xfrm>
          <a:prstGeom prst="rect">
            <a:avLst/>
          </a:prstGeom>
          <a:ln>
            <a:noFill/>
          </a:ln>
          <a:effectLst>
            <a:outerShdw blurRad="292100" dist="139700" dir="2700000" algn="tl" rotWithShape="0">
              <a:srgbClr val="333333">
                <a:alpha val="65000"/>
              </a:srgbClr>
            </a:outerShdw>
          </a:effectLst>
        </p:spPr>
      </p:pic>
      <p:sp>
        <p:nvSpPr>
          <p:cNvPr id="10" name="Content Placeholder 9">
            <a:extLst>
              <a:ext uri="{FF2B5EF4-FFF2-40B4-BE49-F238E27FC236}">
                <a16:creationId xmlns:a16="http://schemas.microsoft.com/office/drawing/2014/main" id="{511209A2-1E7F-49C6-AC5C-BCF8E1433ED3}"/>
              </a:ext>
            </a:extLst>
          </p:cNvPr>
          <p:cNvSpPr>
            <a:spLocks noGrp="1"/>
          </p:cNvSpPr>
          <p:nvPr>
            <p:ph sz="half" idx="2"/>
          </p:nvPr>
        </p:nvSpPr>
        <p:spPr>
          <a:xfrm>
            <a:off x="6915583" y="1368603"/>
            <a:ext cx="5138531" cy="3024706"/>
          </a:xfrm>
        </p:spPr>
        <p:txBody>
          <a:bodyPr vert="horz" lIns="91440" tIns="45720" rIns="91440" bIns="45720" rtlCol="0" anchor="t">
            <a:normAutofit fontScale="85000" lnSpcReduction="20000"/>
          </a:bodyPr>
          <a:lstStyle/>
          <a:p>
            <a:pPr marL="0" indent="0">
              <a:lnSpc>
                <a:spcPct val="108000"/>
              </a:lnSpc>
              <a:spcAft>
                <a:spcPts val="600"/>
              </a:spcAft>
              <a:buNone/>
            </a:pPr>
            <a:r>
              <a:rPr lang="en-US" b="1" dirty="0">
                <a:latin typeface="Open Sans"/>
                <a:ea typeface="Open Sans"/>
                <a:cs typeface="Open Sans"/>
              </a:rPr>
              <a:t>Website: </a:t>
            </a:r>
            <a:r>
              <a:rPr lang="en-US" dirty="0">
                <a:latin typeface="Open Sans"/>
                <a:ea typeface="Open Sans"/>
                <a:cs typeface="Open Sans"/>
                <a:hlinkClick r:id="rId6"/>
              </a:rPr>
              <a:t>NIH Scientific Data Sharing</a:t>
            </a:r>
            <a:endParaRPr lang="en-US" dirty="0">
              <a:latin typeface="Open Sans"/>
              <a:ea typeface="Open Sans"/>
              <a:cs typeface="Open Sans"/>
            </a:endParaRPr>
          </a:p>
          <a:p>
            <a:pPr marL="0" indent="0">
              <a:lnSpc>
                <a:spcPct val="108000"/>
              </a:lnSpc>
              <a:spcAft>
                <a:spcPts val="600"/>
              </a:spcAft>
              <a:buNone/>
            </a:pPr>
            <a:r>
              <a:rPr lang="en-US" b="1" dirty="0">
                <a:latin typeface="Open Sans"/>
                <a:ea typeface="Open Sans"/>
                <a:cs typeface="Open Sans"/>
              </a:rPr>
              <a:t>FAQs: </a:t>
            </a:r>
            <a:r>
              <a:rPr lang="en-US" dirty="0">
                <a:latin typeface="Open Sans"/>
                <a:ea typeface="Open Sans"/>
                <a:cs typeface="Open Sans"/>
                <a:hlinkClick r:id="rId7"/>
              </a:rPr>
              <a:t>DMS Policy FAQs</a:t>
            </a:r>
            <a:endParaRPr lang="en-US" dirty="0">
              <a:latin typeface="Open Sans"/>
              <a:ea typeface="Open Sans"/>
              <a:cs typeface="Open Sans"/>
              <a:hlinkClick r:id="rId6">
                <a:extLst>
                  <a:ext uri="{A12FA001-AC4F-418D-AE19-62706E023703}">
                    <ahyp:hlinkClr xmlns:ahyp="http://schemas.microsoft.com/office/drawing/2018/hyperlinkcolor" val="tx"/>
                  </a:ext>
                </a:extLst>
              </a:hlinkClick>
            </a:endParaRPr>
          </a:p>
          <a:p>
            <a:pPr marL="0" indent="0">
              <a:lnSpc>
                <a:spcPct val="108000"/>
              </a:lnSpc>
              <a:spcAft>
                <a:spcPts val="600"/>
              </a:spcAft>
              <a:buNone/>
            </a:pPr>
            <a:r>
              <a:rPr lang="en-US" b="1" dirty="0">
                <a:latin typeface="Open Sans"/>
                <a:ea typeface="Open Sans"/>
                <a:cs typeface="Open Sans"/>
              </a:rPr>
              <a:t>Email Box: </a:t>
            </a:r>
            <a:r>
              <a:rPr lang="en-US" dirty="0">
                <a:latin typeface="Open Sans"/>
                <a:ea typeface="Open Sans"/>
                <a:cs typeface="Open Sans"/>
                <a:hlinkClick r:id="rId8"/>
              </a:rPr>
              <a:t>Sharing@nih.gov</a:t>
            </a:r>
            <a:endParaRPr lang="en-US" dirty="0">
              <a:latin typeface="Open Sans"/>
              <a:ea typeface="Open Sans"/>
              <a:cs typeface="Open Sans"/>
            </a:endParaRPr>
          </a:p>
          <a:p>
            <a:pPr marL="0" indent="0">
              <a:lnSpc>
                <a:spcPct val="108000"/>
              </a:lnSpc>
              <a:spcAft>
                <a:spcPts val="600"/>
              </a:spcAft>
              <a:buNone/>
            </a:pPr>
            <a:r>
              <a:rPr lang="en-US" b="1" dirty="0">
                <a:latin typeface="Open Sans"/>
                <a:ea typeface="Open Sans"/>
                <a:cs typeface="Open Sans"/>
              </a:rPr>
              <a:t>Webinar Series: </a:t>
            </a:r>
            <a:r>
              <a:rPr lang="en-US" dirty="0">
                <a:latin typeface="Open Sans"/>
                <a:ea typeface="Open Sans"/>
                <a:cs typeface="Open Sans"/>
                <a:hlinkClick r:id="rId9"/>
              </a:rPr>
              <a:t>NIH DMS Policy Implementation</a:t>
            </a:r>
            <a:endParaRPr lang="en-US" dirty="0">
              <a:latin typeface="Open Sans"/>
              <a:ea typeface="Open Sans"/>
              <a:cs typeface="Open Sans"/>
            </a:endParaRPr>
          </a:p>
          <a:p>
            <a:endParaRPr lang="en-US" dirty="0"/>
          </a:p>
          <a:p>
            <a:pPr lvl="1"/>
            <a:endParaRPr lang="en-US" dirty="0"/>
          </a:p>
        </p:txBody>
      </p:sp>
    </p:spTree>
    <p:extLst>
      <p:ext uri="{BB962C8B-B14F-4D97-AF65-F5344CB8AC3E}">
        <p14:creationId xmlns:p14="http://schemas.microsoft.com/office/powerpoint/2010/main" val="1404686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41CE28-F598-45EB-D52F-EF7C691883D1}"/>
              </a:ext>
            </a:extLst>
          </p:cNvPr>
          <p:cNvSpPr>
            <a:spLocks noGrp="1"/>
          </p:cNvSpPr>
          <p:nvPr>
            <p:ph type="title" idx="4294967295"/>
          </p:nvPr>
        </p:nvSpPr>
        <p:spPr bwMode="auto">
          <a:xfrm>
            <a:off x="609600" y="2286000"/>
            <a:ext cx="10972800" cy="2133600"/>
          </a:xfrm>
          <a:prstGeom prst="rect">
            <a:avLst/>
          </a:prstGeom>
          <a:noFill/>
          <a:ln>
            <a:noFill/>
            <a:prst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chemeClr val="tx1"/>
              </a:solidFill>
              <a:effectLst/>
              <a:uLnTx/>
              <a:uFillTx/>
              <a:latin typeface="+mn-lt"/>
              <a:ea typeface="+mn-lt"/>
              <a:cs typeface="+mn-lt"/>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kern="0" cap="none" spc="0" normalizeH="0" baseline="0" noProof="0" dirty="0">
                <a:ln>
                  <a:noFill/>
                </a:ln>
                <a:solidFill>
                  <a:schemeClr val="tx1"/>
                </a:solidFill>
                <a:effectLst/>
                <a:uLnTx/>
                <a:uFillTx/>
                <a:latin typeface="+mn-lt"/>
                <a:ea typeface="+mn-lt"/>
                <a:cs typeface="+mn-lt"/>
              </a:rPr>
              <a:t>Resources</a:t>
            </a:r>
            <a:endParaRPr kumimoji="0" lang="en-US" sz="4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Slide Number Placeholder 3">
            <a:extLst>
              <a:ext uri="{FF2B5EF4-FFF2-40B4-BE49-F238E27FC236}">
                <a16:creationId xmlns:a16="http://schemas.microsoft.com/office/drawing/2014/main" id="{FDADD525-CBCE-ACC4-AC76-40D30259A6FC}"/>
              </a:ext>
            </a:extLst>
          </p:cNvPr>
          <p:cNvSpPr>
            <a:spLocks noGrp="1"/>
          </p:cNvSpPr>
          <p:nvPr>
            <p:ph type="sldNum" sz="quarter" idx="10"/>
          </p:nvPr>
        </p:nvSpPr>
        <p:spPr/>
        <p:txBody>
          <a:bodyPr/>
          <a:lstStyle/>
          <a:p>
            <a:fld id="{60583324-AE1C-3546-A724-4BA4670D7901}" type="slidenum">
              <a:rPr lang="en-US"/>
              <a:pPr/>
              <a:t>29</a:t>
            </a:fld>
            <a:endParaRPr lang="en-US" dirty="0"/>
          </a:p>
        </p:txBody>
      </p:sp>
    </p:spTree>
    <p:extLst>
      <p:ext uri="{BB962C8B-B14F-4D97-AF65-F5344CB8AC3E}">
        <p14:creationId xmlns:p14="http://schemas.microsoft.com/office/powerpoint/2010/main" val="335272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53E2B3-D4D4-4299-AB1B-9CC266F0FB68}"/>
              </a:ext>
            </a:extLst>
          </p:cNvPr>
          <p:cNvSpPr>
            <a:spLocks noGrp="1"/>
          </p:cNvSpPr>
          <p:nvPr>
            <p:ph type="title" idx="4294967295"/>
          </p:nvPr>
        </p:nvSpPr>
        <p:spPr>
          <a:xfrm>
            <a:off x="1582755" y="357554"/>
            <a:ext cx="10160000" cy="563563"/>
          </a:xfrm>
        </p:spPr>
        <p:txBody>
          <a:bodyPr/>
          <a:lstStyle/>
          <a:p>
            <a:pPr rtl="0" fontAlgn="base"/>
            <a:r>
              <a:rPr lang="en-US" sz="3200" kern="1200" dirty="0">
                <a:cs typeface="Arial" panose="020B0604020202020204" pitchFamily="34" charset="0"/>
              </a:rPr>
              <a:t>NIH’s Data Sharing Initiatives &amp; Milestones</a:t>
            </a:r>
          </a:p>
          <a:p>
            <a:endParaRPr lang="en-US" dirty="0"/>
          </a:p>
        </p:txBody>
      </p:sp>
      <p:grpSp>
        <p:nvGrpSpPr>
          <p:cNvPr id="2" name="Group 1" descr="Timeline:  1999 - Research Tools Policy, 2003 - NIH Data Sharing Policy, 2004 - Model Organism Policy, 2007 - Genome-wide Association (GWAS) Policy, 2008 - NIH Public Access Policy (Publications), 2012 - Big Data to Knowledge (BD2K) Initiative, White House Initiative, 2014 - Modernization of NIH Clinical Trials, Genomic Data Sharing (GDS) Policy, 2015 - NIH Intramural Human Data Sharing Policy, 2016 - All of Us Research Program, NCI Cancer Moonshot, 2017 - HHS Rule and NIH Policy on Clinical Trial Results Dissemination, NIH Data Commons Pilot, 2019 - (RFI) on Proposed Provisions for a Draft Data Management and Sharing Policy.">
            <a:extLst>
              <a:ext uri="{FF2B5EF4-FFF2-40B4-BE49-F238E27FC236}">
                <a16:creationId xmlns:a16="http://schemas.microsoft.com/office/drawing/2014/main" id="{4B776B25-43BB-43DB-AD05-FAC8D9798962}"/>
              </a:ext>
              <a:ext uri="{C183D7F6-B498-43B3-948B-1728B52AA6E4}">
                <adec:decorative xmlns:adec="http://schemas.microsoft.com/office/drawing/2017/decorative" val="0"/>
              </a:ext>
            </a:extLst>
          </p:cNvPr>
          <p:cNvGrpSpPr/>
          <p:nvPr/>
        </p:nvGrpSpPr>
        <p:grpSpPr>
          <a:xfrm>
            <a:off x="1137110" y="1551976"/>
            <a:ext cx="10605645" cy="4325186"/>
            <a:chOff x="1655329" y="1371600"/>
            <a:chExt cx="10605645" cy="4248986"/>
          </a:xfrm>
        </p:grpSpPr>
        <p:cxnSp>
          <p:nvCxnSpPr>
            <p:cNvPr id="26" name="Straight Connector 25"/>
            <p:cNvCxnSpPr/>
            <p:nvPr/>
          </p:nvCxnSpPr>
          <p:spPr>
            <a:xfrm>
              <a:off x="1967345" y="3873033"/>
              <a:ext cx="0" cy="840267"/>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76196" y="2882307"/>
              <a:ext cx="0" cy="1812946"/>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662755" y="1753524"/>
              <a:ext cx="38450" cy="2941728"/>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130193" y="2767215"/>
              <a:ext cx="21258" cy="1928038"/>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18216" y="504645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1999</a:t>
              </a:r>
            </a:p>
          </p:txBody>
        </p:sp>
        <p:sp>
          <p:nvSpPr>
            <p:cNvPr id="7" name="TextBox 6"/>
            <p:cNvSpPr txBox="1"/>
            <p:nvPr/>
          </p:nvSpPr>
          <p:spPr>
            <a:xfrm>
              <a:off x="3174035" y="504645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2004</a:t>
              </a:r>
            </a:p>
          </p:txBody>
        </p:sp>
        <p:sp>
          <p:nvSpPr>
            <p:cNvPr id="11" name="TextBox 10"/>
            <p:cNvSpPr txBox="1"/>
            <p:nvPr/>
          </p:nvSpPr>
          <p:spPr>
            <a:xfrm>
              <a:off x="2488235" y="502920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2003</a:t>
              </a:r>
            </a:p>
          </p:txBody>
        </p:sp>
        <p:sp>
          <p:nvSpPr>
            <p:cNvPr id="13" name="TextBox 12"/>
            <p:cNvSpPr txBox="1"/>
            <p:nvPr/>
          </p:nvSpPr>
          <p:spPr>
            <a:xfrm>
              <a:off x="4286954" y="504645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2007</a:t>
              </a:r>
            </a:p>
          </p:txBody>
        </p:sp>
        <p:sp>
          <p:nvSpPr>
            <p:cNvPr id="15" name="TextBox 14"/>
            <p:cNvSpPr txBox="1"/>
            <p:nvPr/>
          </p:nvSpPr>
          <p:spPr>
            <a:xfrm>
              <a:off x="6931629" y="502920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2014</a:t>
              </a:r>
            </a:p>
          </p:txBody>
        </p:sp>
        <p:sp>
          <p:nvSpPr>
            <p:cNvPr id="16" name="TextBox 15"/>
            <p:cNvSpPr txBox="1"/>
            <p:nvPr/>
          </p:nvSpPr>
          <p:spPr>
            <a:xfrm>
              <a:off x="4851238" y="504645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2008</a:t>
              </a:r>
            </a:p>
          </p:txBody>
        </p:sp>
        <p:sp>
          <p:nvSpPr>
            <p:cNvPr id="17" name="TextBox 16"/>
            <p:cNvSpPr txBox="1"/>
            <p:nvPr/>
          </p:nvSpPr>
          <p:spPr>
            <a:xfrm>
              <a:off x="1655329" y="3255597"/>
              <a:ext cx="884921" cy="64633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Research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Tools Policy</a:t>
              </a:r>
            </a:p>
          </p:txBody>
        </p:sp>
        <p:sp>
          <p:nvSpPr>
            <p:cNvPr id="21" name="TextBox 20"/>
            <p:cNvSpPr txBox="1"/>
            <p:nvPr/>
          </p:nvSpPr>
          <p:spPr>
            <a:xfrm>
              <a:off x="3015292" y="3106114"/>
              <a:ext cx="1049600" cy="66031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Model Organism Policy</a:t>
              </a:r>
            </a:p>
          </p:txBody>
        </p:sp>
        <p:sp>
          <p:nvSpPr>
            <p:cNvPr id="23" name="TextBox 22"/>
            <p:cNvSpPr txBox="1"/>
            <p:nvPr/>
          </p:nvSpPr>
          <p:spPr>
            <a:xfrm>
              <a:off x="3891839" y="2332804"/>
              <a:ext cx="1262477" cy="64633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w="57150">
              <a:no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Genome-wide Association (GWAS) Policy</a:t>
              </a:r>
            </a:p>
          </p:txBody>
        </p:sp>
        <p:cxnSp>
          <p:nvCxnSpPr>
            <p:cNvPr id="35" name="Straight Connector 34"/>
            <p:cNvCxnSpPr/>
            <p:nvPr/>
          </p:nvCxnSpPr>
          <p:spPr>
            <a:xfrm>
              <a:off x="3472492" y="3750774"/>
              <a:ext cx="0" cy="97155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248439" y="4390203"/>
              <a:ext cx="1442" cy="30505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1899" y="3026854"/>
              <a:ext cx="0" cy="1710035"/>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54839" y="5055474"/>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2012</a:t>
              </a:r>
            </a:p>
          </p:txBody>
        </p:sp>
        <p:cxnSp>
          <p:nvCxnSpPr>
            <p:cNvPr id="34" name="Straight Connector 33"/>
            <p:cNvCxnSpPr/>
            <p:nvPr/>
          </p:nvCxnSpPr>
          <p:spPr>
            <a:xfrm>
              <a:off x="5129399" y="3955992"/>
              <a:ext cx="0" cy="74295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635174" y="3380807"/>
              <a:ext cx="1216765" cy="64633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NIH Public Access Policy (Publications)</a:t>
              </a:r>
            </a:p>
          </p:txBody>
        </p:sp>
        <p:sp>
          <p:nvSpPr>
            <p:cNvPr id="42" name="TextBox 41"/>
            <p:cNvSpPr txBox="1"/>
            <p:nvPr/>
          </p:nvSpPr>
          <p:spPr>
            <a:xfrm>
              <a:off x="5552816" y="2455815"/>
              <a:ext cx="1006815" cy="784830"/>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Big Data to Knowledge (BD2K) Initiative</a:t>
              </a:r>
            </a:p>
          </p:txBody>
        </p:sp>
        <p:sp>
          <p:nvSpPr>
            <p:cNvPr id="22" name="TextBox 21"/>
            <p:cNvSpPr txBox="1"/>
            <p:nvPr/>
          </p:nvSpPr>
          <p:spPr>
            <a:xfrm>
              <a:off x="6873529" y="2455815"/>
              <a:ext cx="965957" cy="611706"/>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w="57150">
              <a:no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Genomic Data Sharing  (GDS) Policy</a:t>
              </a:r>
            </a:p>
          </p:txBody>
        </p:sp>
        <p:cxnSp>
          <p:nvCxnSpPr>
            <p:cNvPr id="5" name="Straight Arrow Connector 4"/>
            <p:cNvCxnSpPr>
              <a:cxnSpLocks/>
            </p:cNvCxnSpPr>
            <p:nvPr/>
          </p:nvCxnSpPr>
          <p:spPr>
            <a:xfrm>
              <a:off x="1718217" y="4828164"/>
              <a:ext cx="10542757" cy="63398"/>
            </a:xfrm>
            <a:prstGeom prst="straightConnector1">
              <a:avLst/>
            </a:prstGeom>
            <a:ln w="127000">
              <a:solidFill>
                <a:schemeClr val="accent3">
                  <a:lumMod val="60000"/>
                  <a:lumOff val="4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109730" y="1547949"/>
              <a:ext cx="1155387" cy="438582"/>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White House Initiative</a:t>
              </a:r>
            </a:p>
          </p:txBody>
        </p:sp>
        <p:sp>
          <p:nvSpPr>
            <p:cNvPr id="44" name="TextBox 43"/>
            <p:cNvSpPr txBox="1"/>
            <p:nvPr/>
          </p:nvSpPr>
          <p:spPr>
            <a:xfrm>
              <a:off x="7657016" y="503372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2015</a:t>
              </a:r>
            </a:p>
          </p:txBody>
        </p:sp>
        <p:sp>
          <p:nvSpPr>
            <p:cNvPr id="45" name="TextBox 44"/>
            <p:cNvSpPr txBox="1"/>
            <p:nvPr/>
          </p:nvSpPr>
          <p:spPr>
            <a:xfrm>
              <a:off x="9133379" y="5034723"/>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2017</a:t>
              </a:r>
            </a:p>
          </p:txBody>
        </p:sp>
        <p:cxnSp>
          <p:nvCxnSpPr>
            <p:cNvPr id="48" name="Straight Connector 47"/>
            <p:cNvCxnSpPr/>
            <p:nvPr/>
          </p:nvCxnSpPr>
          <p:spPr>
            <a:xfrm flipH="1" flipV="1">
              <a:off x="7989313" y="2332803"/>
              <a:ext cx="19284" cy="2366148"/>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9372939" y="2276719"/>
              <a:ext cx="16120" cy="2422232"/>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429638" y="1395173"/>
              <a:ext cx="1157919" cy="611706"/>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NIH Intramural Human Data Sharing Policy</a:t>
              </a:r>
            </a:p>
          </p:txBody>
        </p:sp>
        <p:sp>
          <p:nvSpPr>
            <p:cNvPr id="20" name="TextBox 19"/>
            <p:cNvSpPr txBox="1"/>
            <p:nvPr/>
          </p:nvSpPr>
          <p:spPr>
            <a:xfrm>
              <a:off x="2239552" y="2398883"/>
              <a:ext cx="995153" cy="64633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NIH Data Sharing Policy</a:t>
              </a:r>
            </a:p>
          </p:txBody>
        </p:sp>
        <p:cxnSp>
          <p:nvCxnSpPr>
            <p:cNvPr id="39" name="Straight Connector 38"/>
            <p:cNvCxnSpPr>
              <a:cxnSpLocks/>
            </p:cNvCxnSpPr>
            <p:nvPr/>
          </p:nvCxnSpPr>
          <p:spPr>
            <a:xfrm flipH="1">
              <a:off x="7458903" y="3196734"/>
              <a:ext cx="11122" cy="1487747"/>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792731" y="3766428"/>
              <a:ext cx="1196582" cy="623248"/>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Modernization of NIH Clinical </a:t>
              </a: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Trials</a:t>
              </a:r>
            </a:p>
          </p:txBody>
        </p:sp>
        <p:sp>
          <p:nvSpPr>
            <p:cNvPr id="46" name="TextBox 45"/>
            <p:cNvSpPr txBox="1"/>
            <p:nvPr/>
          </p:nvSpPr>
          <p:spPr>
            <a:xfrm>
              <a:off x="8817343" y="1371600"/>
              <a:ext cx="1162035" cy="957955"/>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HHS Rule and NIH Policy on Clinical Trial Results Dissemination</a:t>
              </a:r>
            </a:p>
          </p:txBody>
        </p:sp>
        <p:cxnSp>
          <p:nvCxnSpPr>
            <p:cNvPr id="51" name="Straight Connector 50"/>
            <p:cNvCxnSpPr/>
            <p:nvPr/>
          </p:nvCxnSpPr>
          <p:spPr>
            <a:xfrm flipH="1">
              <a:off x="9816941" y="3929453"/>
              <a:ext cx="2239" cy="780347"/>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9404960" y="3467788"/>
              <a:ext cx="884617" cy="64633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NIH Data Commons Pilot</a:t>
              </a:r>
            </a:p>
          </p:txBody>
        </p:sp>
        <p:sp>
          <p:nvSpPr>
            <p:cNvPr id="53" name="TextBox 52"/>
            <p:cNvSpPr txBox="1"/>
            <p:nvPr/>
          </p:nvSpPr>
          <p:spPr>
            <a:xfrm>
              <a:off x="8440668" y="5046450"/>
              <a:ext cx="685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2016</a:t>
              </a:r>
            </a:p>
          </p:txBody>
        </p:sp>
        <p:sp>
          <p:nvSpPr>
            <p:cNvPr id="54" name="TextBox 53"/>
            <p:cNvSpPr txBox="1"/>
            <p:nvPr/>
          </p:nvSpPr>
          <p:spPr>
            <a:xfrm>
              <a:off x="8113627" y="2412819"/>
              <a:ext cx="953975" cy="611706"/>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25" b="1" i="1" u="none" strike="noStrike" kern="1200" cap="none" spc="0" normalizeH="0" baseline="0" noProof="0" dirty="0">
                  <a:ln>
                    <a:noFill/>
                  </a:ln>
                  <a:solidFill>
                    <a:prstClr val="white"/>
                  </a:solidFill>
                  <a:effectLst/>
                  <a:uLnTx/>
                  <a:uFillTx/>
                  <a:latin typeface="Calibri"/>
                  <a:ea typeface="ＭＳ Ｐゴシック"/>
                  <a:cs typeface="Arial"/>
                </a:rPr>
                <a:t>All of Us </a:t>
              </a: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Research</a:t>
              </a:r>
              <a:r>
                <a:rPr kumimoji="0" lang="en-US" sz="1125" b="1" i="1" u="none" strike="noStrike" kern="1200" cap="none" spc="0" normalizeH="0" baseline="0" noProof="0" dirty="0">
                  <a:ln>
                    <a:noFill/>
                  </a:ln>
                  <a:solidFill>
                    <a:prstClr val="white"/>
                  </a:solidFill>
                  <a:effectLst/>
                  <a:uLnTx/>
                  <a:uFillTx/>
                  <a:latin typeface="Calibri"/>
                  <a:ea typeface="ＭＳ Ｐゴシック"/>
                  <a:cs typeface="Arial"/>
                </a:rPr>
                <a:t> </a:t>
              </a: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Program</a:t>
              </a:r>
            </a:p>
          </p:txBody>
        </p:sp>
        <p:cxnSp>
          <p:nvCxnSpPr>
            <p:cNvPr id="55" name="Straight Connector 54"/>
            <p:cNvCxnSpPr/>
            <p:nvPr/>
          </p:nvCxnSpPr>
          <p:spPr>
            <a:xfrm flipH="1" flipV="1">
              <a:off x="8577914" y="3017375"/>
              <a:ext cx="19284" cy="1692424"/>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294651" y="3381491"/>
              <a:ext cx="1059004" cy="438582"/>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25" b="1" i="0" u="none" strike="noStrike" kern="1200" cap="none" spc="0" normalizeH="0" baseline="0" noProof="0" dirty="0">
                  <a:ln>
                    <a:noFill/>
                  </a:ln>
                  <a:solidFill>
                    <a:prstClr val="white"/>
                  </a:solidFill>
                  <a:effectLst/>
                  <a:uLnTx/>
                  <a:uFillTx/>
                  <a:latin typeface="Calibri"/>
                  <a:ea typeface="ＭＳ Ｐゴシック"/>
                  <a:cs typeface="Arial"/>
                </a:rPr>
                <a:t>NCI Cancer Moonshot</a:t>
              </a:r>
            </a:p>
          </p:txBody>
        </p:sp>
        <p:cxnSp>
          <p:nvCxnSpPr>
            <p:cNvPr id="57" name="Straight Connector 56"/>
            <p:cNvCxnSpPr/>
            <p:nvPr/>
          </p:nvCxnSpPr>
          <p:spPr>
            <a:xfrm flipV="1">
              <a:off x="8817342" y="3833004"/>
              <a:ext cx="0" cy="862248"/>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B2ADF7C-2DE9-4A35-AF52-F5A6E132C9CB}"/>
                </a:ext>
              </a:extLst>
            </p:cNvPr>
            <p:cNvCxnSpPr>
              <a:cxnSpLocks/>
            </p:cNvCxnSpPr>
            <p:nvPr/>
          </p:nvCxnSpPr>
          <p:spPr>
            <a:xfrm>
              <a:off x="10237223" y="4139801"/>
              <a:ext cx="0" cy="569998"/>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7B5FB26-5820-4BE8-BF77-6501BA44B49C}"/>
                </a:ext>
              </a:extLst>
            </p:cNvPr>
            <p:cNvPicPr>
              <a:picLocks noChangeAspect="1"/>
            </p:cNvPicPr>
            <p:nvPr/>
          </p:nvPicPr>
          <p:blipFill>
            <a:blip r:embed="rId3"/>
            <a:stretch>
              <a:fillRect/>
            </a:stretch>
          </p:blipFill>
          <p:spPr>
            <a:xfrm>
              <a:off x="10191097" y="2933699"/>
              <a:ext cx="82361" cy="524648"/>
            </a:xfrm>
            <a:prstGeom prst="rect">
              <a:avLst/>
            </a:prstGeom>
          </p:spPr>
        </p:pic>
        <p:sp>
          <p:nvSpPr>
            <p:cNvPr id="58" name="TextBox 57">
              <a:extLst>
                <a:ext uri="{FF2B5EF4-FFF2-40B4-BE49-F238E27FC236}">
                  <a16:creationId xmlns:a16="http://schemas.microsoft.com/office/drawing/2014/main" id="{5604085C-C930-4773-915B-D93120617A2E}"/>
                </a:ext>
              </a:extLst>
            </p:cNvPr>
            <p:cNvSpPr txBox="1"/>
            <p:nvPr/>
          </p:nvSpPr>
          <p:spPr>
            <a:xfrm>
              <a:off x="9372600" y="2355378"/>
              <a:ext cx="1307180" cy="1179182"/>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ＭＳ Ｐゴシック"/>
                  <a:cs typeface="Arial"/>
                </a:rPr>
                <a:t>(RFI) on Proposed Provisions for a Draft Data Management and Sharing (DMS) Policy</a:t>
              </a:r>
              <a:endParaRPr kumimoji="0" lang="en-US" sz="1200" b="1" i="0" u="none" strike="noStrike" kern="1200" cap="none" spc="0" normalizeH="0" baseline="0" noProof="0" dirty="0">
                <a:ln>
                  <a:noFill/>
                </a:ln>
                <a:solidFill>
                  <a:prstClr val="white"/>
                </a:solidFill>
                <a:effectLst/>
                <a:uLnTx/>
                <a:uFillTx/>
                <a:latin typeface="Calibri"/>
                <a:ea typeface="ＭＳ Ｐゴシック"/>
                <a:cs typeface="Arial"/>
              </a:endParaRPr>
            </a:p>
          </p:txBody>
        </p:sp>
        <p:sp>
          <p:nvSpPr>
            <p:cNvPr id="59" name="TextBox 58">
              <a:extLst>
                <a:ext uri="{FF2B5EF4-FFF2-40B4-BE49-F238E27FC236}">
                  <a16:creationId xmlns:a16="http://schemas.microsoft.com/office/drawing/2014/main" id="{A8FB50DE-E4F1-46FB-962F-164B1B463468}"/>
                </a:ext>
              </a:extLst>
            </p:cNvPr>
            <p:cNvSpPr txBox="1"/>
            <p:nvPr/>
          </p:nvSpPr>
          <p:spPr>
            <a:xfrm>
              <a:off x="9784599" y="5035811"/>
              <a:ext cx="73100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2019</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ＭＳ Ｐゴシック"/>
                <a:cs typeface="Arial"/>
              </a:endParaRPr>
            </a:p>
          </p:txBody>
        </p:sp>
      </p:grpSp>
      <p:sp>
        <p:nvSpPr>
          <p:cNvPr id="25" name="TextBox 24" descr="DMS Final policy: &#10;Released Fall 2020&#10;">
            <a:extLst>
              <a:ext uri="{FF2B5EF4-FFF2-40B4-BE49-F238E27FC236}">
                <a16:creationId xmlns:a16="http://schemas.microsoft.com/office/drawing/2014/main" id="{3403DFEE-1E97-4250-960E-146BD9A3CE16}"/>
              </a:ext>
            </a:extLst>
          </p:cNvPr>
          <p:cNvSpPr txBox="1"/>
          <p:nvPr/>
        </p:nvSpPr>
        <p:spPr>
          <a:xfrm>
            <a:off x="9689776" y="5806493"/>
            <a:ext cx="2139813" cy="523220"/>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charset="0"/>
                <a:ea typeface="ＭＳ Ｐゴシック" charset="0"/>
                <a:cs typeface="Arial" charset="0"/>
              </a:rPr>
              <a:t>*DMS Final policy: </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charset="0"/>
                <a:ea typeface="ＭＳ Ｐゴシック" charset="0"/>
                <a:cs typeface="Arial" charset="0"/>
              </a:rPr>
              <a:t>Released Fall 2020</a:t>
            </a:r>
          </a:p>
        </p:txBody>
      </p:sp>
      <p:sp>
        <p:nvSpPr>
          <p:cNvPr id="61" name="TextBox 60">
            <a:extLst>
              <a:ext uri="{FF2B5EF4-FFF2-40B4-BE49-F238E27FC236}">
                <a16:creationId xmlns:a16="http://schemas.microsoft.com/office/drawing/2014/main" id="{C03C0543-FC24-48B6-85F0-1F6115B32448}"/>
              </a:ext>
            </a:extLst>
          </p:cNvPr>
          <p:cNvSpPr txBox="1"/>
          <p:nvPr/>
        </p:nvSpPr>
        <p:spPr>
          <a:xfrm>
            <a:off x="9847591" y="5312381"/>
            <a:ext cx="730051"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*2020- 2022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ＭＳ Ｐゴシック"/>
              <a:cs typeface="Arial"/>
            </a:endParaRPr>
          </a:p>
        </p:txBody>
      </p:sp>
      <p:sp>
        <p:nvSpPr>
          <p:cNvPr id="64" name="TextBox 63">
            <a:extLst>
              <a:ext uri="{FF2B5EF4-FFF2-40B4-BE49-F238E27FC236}">
                <a16:creationId xmlns:a16="http://schemas.microsoft.com/office/drawing/2014/main" id="{7F048CCB-29A5-4FDE-8D19-347398408277}"/>
              </a:ext>
            </a:extLst>
          </p:cNvPr>
          <p:cNvSpPr txBox="1"/>
          <p:nvPr/>
        </p:nvSpPr>
        <p:spPr>
          <a:xfrm>
            <a:off x="10394796" y="3714569"/>
            <a:ext cx="1103252" cy="1015663"/>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ＭＳ Ｐゴシック"/>
                <a:cs typeface="Arial"/>
              </a:rPr>
              <a:t>NIH Data Management and Sharing (DMS) Policy Effective</a:t>
            </a:r>
          </a:p>
        </p:txBody>
      </p:sp>
      <p:sp>
        <p:nvSpPr>
          <p:cNvPr id="60" name="TextBox 59">
            <a:extLst>
              <a:ext uri="{FF2B5EF4-FFF2-40B4-BE49-F238E27FC236}">
                <a16:creationId xmlns:a16="http://schemas.microsoft.com/office/drawing/2014/main" id="{8FA2A34E-A3E9-431B-AE0E-328FE8C877E5}"/>
              </a:ext>
            </a:extLst>
          </p:cNvPr>
          <p:cNvSpPr txBox="1"/>
          <p:nvPr/>
        </p:nvSpPr>
        <p:spPr>
          <a:xfrm>
            <a:off x="10488268" y="5350139"/>
            <a:ext cx="809244"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ＭＳ Ｐゴシック"/>
                <a:cs typeface="Arial"/>
              </a:rPr>
              <a:t>  2023</a:t>
            </a:r>
          </a:p>
        </p:txBody>
      </p:sp>
      <p:cxnSp>
        <p:nvCxnSpPr>
          <p:cNvPr id="62" name="Straight Connector 61">
            <a:extLst>
              <a:ext uri="{FF2B5EF4-FFF2-40B4-BE49-F238E27FC236}">
                <a16:creationId xmlns:a16="http://schemas.microsoft.com/office/drawing/2014/main" id="{0FF84BFC-07D0-461E-80E6-B0FAD2273BF5}"/>
              </a:ext>
              <a:ext uri="{C183D7F6-B498-43B3-948B-1728B52AA6E4}">
                <adec:decorative xmlns:adec="http://schemas.microsoft.com/office/drawing/2017/decorative" val="1"/>
              </a:ext>
            </a:extLst>
          </p:cNvPr>
          <p:cNvCxnSpPr>
            <a:cxnSpLocks/>
          </p:cNvCxnSpPr>
          <p:nvPr/>
        </p:nvCxnSpPr>
        <p:spPr>
          <a:xfrm>
            <a:off x="10966475" y="4574161"/>
            <a:ext cx="0" cy="58022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93CFD71F-C867-D57B-0FF2-E787537D3561}"/>
              </a:ext>
            </a:extLst>
          </p:cNvPr>
          <p:cNvSpPr>
            <a:spLocks noGrp="1"/>
          </p:cNvSpPr>
          <p:nvPr>
            <p:ph type="sldNum" sz="quarter" idx="10"/>
          </p:nvPr>
        </p:nvSpPr>
        <p:spPr/>
        <p:txBody>
          <a:bodyPr/>
          <a:lstStyle/>
          <a:p>
            <a:fld id="{9E0544C4-E35C-7145-8F0C-14E842E56F07}" type="slidenum">
              <a:rPr lang="en-US" smtClean="0"/>
              <a:pPr/>
              <a:t>3</a:t>
            </a:fld>
            <a:endParaRPr lang="en-US" dirty="0"/>
          </a:p>
        </p:txBody>
      </p:sp>
      <p:sp>
        <p:nvSpPr>
          <p:cNvPr id="9" name="AutoShape 2">
            <a:extLst>
              <a:ext uri="{FF2B5EF4-FFF2-40B4-BE49-F238E27FC236}">
                <a16:creationId xmlns:a16="http://schemas.microsoft.com/office/drawing/2014/main" id="{FD96A6E0-9A39-60F0-E4A7-5474D5BC8570}"/>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60651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52A4A44-A0ED-41EF-8AFB-6205BB60E435}"/>
              </a:ext>
            </a:extLst>
          </p:cNvPr>
          <p:cNvSpPr>
            <a:spLocks noGrp="1"/>
          </p:cNvSpPr>
          <p:nvPr>
            <p:ph type="title"/>
          </p:nvPr>
        </p:nvSpPr>
        <p:spPr/>
        <p:txBody>
          <a:bodyPr>
            <a:normAutofit fontScale="90000"/>
          </a:bodyPr>
          <a:lstStyle/>
          <a:p>
            <a:r>
              <a:rPr lang="en-US" sz="3600" dirty="0">
                <a:effectLst>
                  <a:outerShdw blurRad="38100" dist="38100" dir="2700000" algn="tl">
                    <a:srgbClr val="000000">
                      <a:alpha val="43137"/>
                    </a:srgbClr>
                  </a:outerShdw>
                </a:effectLst>
              </a:rPr>
              <a:t>                  Policy and Supplemental Information</a:t>
            </a:r>
          </a:p>
        </p:txBody>
      </p:sp>
      <p:sp>
        <p:nvSpPr>
          <p:cNvPr id="3" name="Content Placeholder 2">
            <a:extLst>
              <a:ext uri="{FF2B5EF4-FFF2-40B4-BE49-F238E27FC236}">
                <a16:creationId xmlns:a16="http://schemas.microsoft.com/office/drawing/2014/main" id="{4DFE7325-0B47-8159-EEB9-533A96607C2C}"/>
              </a:ext>
            </a:extLst>
          </p:cNvPr>
          <p:cNvSpPr>
            <a:spLocks noGrp="1"/>
          </p:cNvSpPr>
          <p:nvPr>
            <p:ph idx="1"/>
          </p:nvPr>
        </p:nvSpPr>
        <p:spPr>
          <a:xfrm>
            <a:off x="609600" y="1271587"/>
            <a:ext cx="10972800" cy="4800600"/>
          </a:xfrm>
        </p:spPr>
        <p:txBody>
          <a:bodyPr/>
          <a:lstStyle/>
          <a:p>
            <a:pPr lvl="0">
              <a:spcBef>
                <a:spcPct val="0"/>
              </a:spcBef>
              <a:spcAft>
                <a:spcPts val="1200"/>
              </a:spcAft>
              <a:buClr>
                <a:srgbClr val="0070C0"/>
              </a:buClr>
              <a:buFont typeface="Arial" panose="020B0604020202020204" pitchFamily="34" charset="0"/>
              <a:buChar char="•"/>
              <a:defRPr/>
            </a:pPr>
            <a:r>
              <a:rPr lang="en-US" sz="2400" kern="1200" dirty="0">
                <a:solidFill>
                  <a:srgbClr val="005F7A"/>
                </a:solidFill>
                <a:hlinkClick r:id="rId3"/>
              </a:rPr>
              <a:t>NOT-OD-21-013</a:t>
            </a:r>
            <a:r>
              <a:rPr lang="en-US" sz="2400" kern="1200" dirty="0">
                <a:solidFill>
                  <a:srgbClr val="005F7A"/>
                </a:solidFill>
              </a:rPr>
              <a:t> – </a:t>
            </a:r>
            <a:r>
              <a:rPr lang="en-US" sz="2400" kern="1200" dirty="0">
                <a:solidFill>
                  <a:srgbClr val="000000"/>
                </a:solidFill>
              </a:rPr>
              <a:t>Final NIH Policy for Data Management and Sharing</a:t>
            </a:r>
          </a:p>
          <a:p>
            <a:pPr lvl="0">
              <a:spcBef>
                <a:spcPct val="0"/>
              </a:spcBef>
              <a:spcAft>
                <a:spcPts val="1200"/>
              </a:spcAft>
              <a:buClr>
                <a:srgbClr val="0070C0"/>
              </a:buClr>
              <a:buFont typeface="Arial" panose="020B0604020202020204" pitchFamily="34" charset="0"/>
              <a:buChar char="•"/>
              <a:defRPr/>
            </a:pPr>
            <a:r>
              <a:rPr lang="en-US" sz="2400" kern="1200" dirty="0">
                <a:solidFill>
                  <a:srgbClr val="005F7A"/>
                </a:solidFill>
                <a:hlinkClick r:id="rId4"/>
              </a:rPr>
              <a:t>NOT-OD-21-014</a:t>
            </a:r>
            <a:r>
              <a:rPr lang="en-US" sz="2400" kern="1200" dirty="0">
                <a:solidFill>
                  <a:srgbClr val="005F7A"/>
                </a:solidFill>
              </a:rPr>
              <a:t> – </a:t>
            </a:r>
            <a:r>
              <a:rPr lang="en-US" sz="2400" kern="1200" dirty="0">
                <a:solidFill>
                  <a:srgbClr val="000000"/>
                </a:solidFill>
              </a:rPr>
              <a:t>Supplemental Information to the NIH Policy for Data Management and Sharing: Elements of an NIH Data Management and Sharing Plan</a:t>
            </a:r>
          </a:p>
          <a:p>
            <a:pPr lvl="0">
              <a:spcBef>
                <a:spcPct val="0"/>
              </a:spcBef>
              <a:spcAft>
                <a:spcPts val="1200"/>
              </a:spcAft>
              <a:buClr>
                <a:srgbClr val="0070C0"/>
              </a:buClr>
              <a:buFont typeface="Arial" panose="020B0604020202020204" pitchFamily="34" charset="0"/>
              <a:buChar char="•"/>
              <a:defRPr/>
            </a:pPr>
            <a:r>
              <a:rPr lang="en-US" sz="2400" kern="1200" dirty="0">
                <a:solidFill>
                  <a:srgbClr val="005F7A"/>
                </a:solidFill>
                <a:hlinkClick r:id="rId5"/>
              </a:rPr>
              <a:t>NOT-OD-21-015</a:t>
            </a:r>
            <a:r>
              <a:rPr lang="en-US" sz="2400" kern="1200" dirty="0">
                <a:solidFill>
                  <a:srgbClr val="005F7A"/>
                </a:solidFill>
              </a:rPr>
              <a:t> – </a:t>
            </a:r>
            <a:r>
              <a:rPr lang="en-US" sz="2400" kern="1200" dirty="0">
                <a:solidFill>
                  <a:srgbClr val="000000"/>
                </a:solidFill>
              </a:rPr>
              <a:t>Supplemental Information to the NIH Policy for Data Management and Sharing: Allowable Costs for Data Management and Sharing</a:t>
            </a:r>
          </a:p>
          <a:p>
            <a:pPr lvl="0">
              <a:spcBef>
                <a:spcPct val="0"/>
              </a:spcBef>
              <a:spcAft>
                <a:spcPts val="1200"/>
              </a:spcAft>
              <a:buClr>
                <a:srgbClr val="0070C0"/>
              </a:buClr>
              <a:buFont typeface="Arial" panose="020B0604020202020204" pitchFamily="34" charset="0"/>
              <a:buChar char="•"/>
              <a:defRPr/>
            </a:pPr>
            <a:r>
              <a:rPr lang="en-US" sz="2400" kern="1200" dirty="0">
                <a:solidFill>
                  <a:srgbClr val="005F7A"/>
                </a:solidFill>
                <a:hlinkClick r:id="rId6"/>
              </a:rPr>
              <a:t>NOT-OD-21-016</a:t>
            </a:r>
            <a:r>
              <a:rPr lang="en-US" sz="2400" kern="1200" dirty="0">
                <a:solidFill>
                  <a:srgbClr val="005F7A"/>
                </a:solidFill>
              </a:rPr>
              <a:t> – </a:t>
            </a:r>
            <a:r>
              <a:rPr lang="en-US" sz="2400" kern="1200" dirty="0">
                <a:solidFill>
                  <a:srgbClr val="000000"/>
                </a:solidFill>
              </a:rPr>
              <a:t>Supplemental Information to the NIH Policy for Data Management and Sharing: Selecting a Repository for Data Resulting from NIH-Supported Research</a:t>
            </a:r>
          </a:p>
          <a:p>
            <a:endParaRPr lang="en-US" dirty="0"/>
          </a:p>
        </p:txBody>
      </p:sp>
      <p:sp>
        <p:nvSpPr>
          <p:cNvPr id="2" name="Slide Number Placeholder 1">
            <a:extLst>
              <a:ext uri="{FF2B5EF4-FFF2-40B4-BE49-F238E27FC236}">
                <a16:creationId xmlns:a16="http://schemas.microsoft.com/office/drawing/2014/main" id="{08E85963-9815-30A1-D617-015BB9114768}"/>
              </a:ext>
            </a:extLst>
          </p:cNvPr>
          <p:cNvSpPr>
            <a:spLocks noGrp="1"/>
          </p:cNvSpPr>
          <p:nvPr>
            <p:ph type="sldNum" sz="quarter" idx="10"/>
          </p:nvPr>
        </p:nvSpPr>
        <p:spPr/>
        <p:txBody>
          <a:bodyPr/>
          <a:lstStyle/>
          <a:p>
            <a:fld id="{60583324-AE1C-3546-A724-4BA4670D7901}" type="slidenum">
              <a:rPr lang="en-US" smtClean="0"/>
              <a:pPr/>
              <a:t>30</a:t>
            </a:fld>
            <a:endParaRPr lang="en-US" dirty="0"/>
          </a:p>
        </p:txBody>
      </p:sp>
    </p:spTree>
    <p:extLst>
      <p:ext uri="{BB962C8B-B14F-4D97-AF65-F5344CB8AC3E}">
        <p14:creationId xmlns:p14="http://schemas.microsoft.com/office/powerpoint/2010/main" val="3330632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CBFC1-7FFE-454C-A8D2-C31314E603AE}"/>
              </a:ext>
            </a:extLst>
          </p:cNvPr>
          <p:cNvSpPr>
            <a:spLocks noGrp="1"/>
          </p:cNvSpPr>
          <p:nvPr>
            <p:ph type="title"/>
          </p:nvPr>
        </p:nvSpPr>
        <p:spPr/>
        <p:txBody>
          <a:bodyPr>
            <a:normAutofit fontScale="90000"/>
          </a:bodyPr>
          <a:lstStyle/>
          <a:p>
            <a:r>
              <a:rPr lang="en-US" sz="3600" dirty="0">
                <a:effectLst>
                  <a:outerShdw blurRad="38100" dist="38100" dir="2700000" algn="tl">
                    <a:srgbClr val="000000">
                      <a:alpha val="43137"/>
                    </a:srgbClr>
                  </a:outerShdw>
                </a:effectLst>
              </a:rPr>
              <a:t>Recent Notices</a:t>
            </a:r>
            <a:endParaRPr lang="en-US" dirty="0"/>
          </a:p>
        </p:txBody>
      </p:sp>
      <p:sp>
        <p:nvSpPr>
          <p:cNvPr id="2" name="Content Placeholder 1">
            <a:extLst>
              <a:ext uri="{FF2B5EF4-FFF2-40B4-BE49-F238E27FC236}">
                <a16:creationId xmlns:a16="http://schemas.microsoft.com/office/drawing/2014/main" id="{0BEF58CA-95F4-4D1B-A67F-76830ECF16CC}"/>
              </a:ext>
            </a:extLst>
          </p:cNvPr>
          <p:cNvSpPr>
            <a:spLocks noGrp="1"/>
          </p:cNvSpPr>
          <p:nvPr>
            <p:ph idx="1"/>
          </p:nvPr>
        </p:nvSpPr>
        <p:spPr/>
        <p:txBody>
          <a:bodyPr>
            <a:normAutofit fontScale="92500" lnSpcReduction="10000"/>
          </a:bodyPr>
          <a:lstStyle/>
          <a:p>
            <a:pPr marL="342900" indent="-342900">
              <a:spcAft>
                <a:spcPts val="1200"/>
              </a:spcAft>
              <a:buClr>
                <a:srgbClr val="0070C0"/>
              </a:buClr>
              <a:buFont typeface="Arial" panose="020B0604020202020204" pitchFamily="34" charset="0"/>
              <a:buChar char="•"/>
            </a:pPr>
            <a:r>
              <a:rPr lang="en-US" sz="2400" dirty="0">
                <a:solidFill>
                  <a:schemeClr val="accent2"/>
                </a:solidFill>
                <a:latin typeface="+mj-lt"/>
                <a:hlinkClick r:id="rId3">
                  <a:extLst>
                    <a:ext uri="{A12FA001-AC4F-418D-AE19-62706E023703}">
                      <ahyp:hlinkClr xmlns:ahyp="http://schemas.microsoft.com/office/drawing/2018/hyperlinkcolor" val="tx"/>
                    </a:ext>
                  </a:extLst>
                </a:hlinkClick>
              </a:rPr>
              <a:t>NOT-OD-22-189</a:t>
            </a:r>
            <a:r>
              <a:rPr lang="en-US" sz="2400" dirty="0">
                <a:solidFill>
                  <a:schemeClr val="accent2"/>
                </a:solidFill>
                <a:latin typeface="+mj-lt"/>
              </a:rPr>
              <a:t> – </a:t>
            </a:r>
            <a:r>
              <a:rPr lang="en-US" sz="2400" dirty="0"/>
              <a:t>Implementation Details for the NIH Data Management and Sharing Policy (August 5)</a:t>
            </a:r>
          </a:p>
          <a:p>
            <a:pPr marL="342900" indent="-342900">
              <a:spcAft>
                <a:spcPts val="1200"/>
              </a:spcAft>
              <a:buClr>
                <a:srgbClr val="0070C0"/>
              </a:buClr>
            </a:pPr>
            <a:r>
              <a:rPr lang="en-US" sz="2400" dirty="0">
                <a:solidFill>
                  <a:schemeClr val="accent2"/>
                </a:solidFill>
                <a:latin typeface="+mj-lt"/>
                <a:hlinkClick r:id="rId4"/>
              </a:rPr>
              <a:t>NOT-OD-22-195</a:t>
            </a:r>
            <a:r>
              <a:rPr lang="en-US" sz="2400" dirty="0">
                <a:solidFill>
                  <a:schemeClr val="accent2"/>
                </a:solidFill>
                <a:latin typeface="+mj-lt"/>
              </a:rPr>
              <a:t> – </a:t>
            </a:r>
            <a:r>
              <a:rPr lang="en-US" sz="2400" dirty="0">
                <a:solidFill>
                  <a:schemeClr val="tx1"/>
                </a:solidFill>
              </a:rPr>
              <a:t>New NIH "FORMS-H" Grant Application Forms and Instructions Coming for Due Dates on or after January 25, 2023 (August 8)</a:t>
            </a:r>
          </a:p>
          <a:p>
            <a:pPr marL="342900" indent="-342900">
              <a:spcAft>
                <a:spcPts val="1200"/>
              </a:spcAft>
              <a:buClr>
                <a:srgbClr val="0070C0"/>
              </a:buClr>
              <a:buFont typeface="Arial" panose="020B0604020202020204" pitchFamily="34" charset="0"/>
              <a:buChar char="•"/>
            </a:pPr>
            <a:r>
              <a:rPr lang="en-US" sz="2400" dirty="0">
                <a:solidFill>
                  <a:schemeClr val="accent2"/>
                </a:solidFill>
                <a:latin typeface="+mj-lt"/>
                <a:hlinkClick r:id="rId5"/>
              </a:rPr>
              <a:t>NOT-OD-22-198</a:t>
            </a:r>
            <a:r>
              <a:rPr lang="en-US" sz="2400" dirty="0">
                <a:solidFill>
                  <a:schemeClr val="accent2"/>
                </a:solidFill>
                <a:latin typeface="+mj-lt"/>
              </a:rPr>
              <a:t> – </a:t>
            </a:r>
            <a:r>
              <a:rPr lang="en-US" sz="2400" dirty="0">
                <a:solidFill>
                  <a:schemeClr val="tx1"/>
                </a:solidFill>
              </a:rPr>
              <a:t>Implementation Changes for Genomic Data Sharing Plans Included with Applications Due on or after January 25, 2023 (August 31) </a:t>
            </a:r>
          </a:p>
          <a:p>
            <a:pPr marL="342900" indent="-342900">
              <a:spcAft>
                <a:spcPts val="1200"/>
              </a:spcAft>
              <a:buClr>
                <a:srgbClr val="0070C0"/>
              </a:buClr>
            </a:pPr>
            <a:r>
              <a:rPr lang="en-US" sz="2400" dirty="0">
                <a:solidFill>
                  <a:schemeClr val="accent2"/>
                </a:solidFill>
                <a:latin typeface="+mj-lt"/>
                <a:hlinkClick r:id="rId6"/>
              </a:rPr>
              <a:t>NOT-OD-22-213</a:t>
            </a:r>
            <a:r>
              <a:rPr lang="en-US" sz="2400" dirty="0">
                <a:solidFill>
                  <a:schemeClr val="accent2"/>
                </a:solidFill>
                <a:latin typeface="+mj-lt"/>
              </a:rPr>
              <a:t> – </a:t>
            </a:r>
            <a:r>
              <a:rPr lang="en-US" sz="2400" dirty="0">
                <a:solidFill>
                  <a:schemeClr val="tx1"/>
                </a:solidFill>
              </a:rPr>
              <a:t>Supplemental Information to the NIH Policy for Data Management and Sharing: Protecting Privacy When Sharing Human Research Participant Data (September 21) </a:t>
            </a:r>
          </a:p>
          <a:p>
            <a:pPr marL="342900" indent="-342900">
              <a:spcAft>
                <a:spcPts val="1200"/>
              </a:spcAft>
              <a:buClr>
                <a:srgbClr val="0070C0"/>
              </a:buClr>
            </a:pPr>
            <a:r>
              <a:rPr lang="en-US" sz="2400" dirty="0">
                <a:solidFill>
                  <a:schemeClr val="accent2"/>
                </a:solidFill>
                <a:latin typeface="+mj-lt"/>
                <a:hlinkClick r:id="rId7"/>
              </a:rPr>
              <a:t>NOT-OD-22-214</a:t>
            </a:r>
            <a:r>
              <a:rPr lang="en-US" sz="2400" dirty="0">
                <a:solidFill>
                  <a:schemeClr val="accent2"/>
                </a:solidFill>
                <a:latin typeface="+mj-lt"/>
              </a:rPr>
              <a:t> – </a:t>
            </a:r>
            <a:r>
              <a:rPr lang="en-US" sz="2400" dirty="0">
                <a:solidFill>
                  <a:schemeClr val="tx1"/>
                </a:solidFill>
              </a:rPr>
              <a:t>Supplemental Information to the NIH Policy for Data Management and Sharing: Responsible Management and Sharing of American Indian/Alaska Native Participant Data (September 21) </a:t>
            </a:r>
          </a:p>
          <a:p>
            <a:pPr marL="342900" indent="-342900">
              <a:spcAft>
                <a:spcPts val="1200"/>
              </a:spcAft>
              <a:buClr>
                <a:srgbClr val="0070C0"/>
              </a:buClr>
              <a:buFont typeface="Arial" panose="020B0604020202020204" pitchFamily="34" charset="0"/>
              <a:buChar char="•"/>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C0371317-93D0-FE11-BF57-C3B448DE8801}"/>
              </a:ext>
            </a:extLst>
          </p:cNvPr>
          <p:cNvSpPr>
            <a:spLocks noGrp="1"/>
          </p:cNvSpPr>
          <p:nvPr>
            <p:ph type="sldNum" sz="quarter" idx="10"/>
          </p:nvPr>
        </p:nvSpPr>
        <p:spPr/>
        <p:txBody>
          <a:bodyPr/>
          <a:lstStyle/>
          <a:p>
            <a:fld id="{60583324-AE1C-3546-A724-4BA4670D7901}" type="slidenum">
              <a:rPr lang="en-US" smtClean="0"/>
              <a:pPr/>
              <a:t>31</a:t>
            </a:fld>
            <a:endParaRPr lang="en-US" dirty="0"/>
          </a:p>
        </p:txBody>
      </p:sp>
    </p:spTree>
    <p:extLst>
      <p:ext uri="{BB962C8B-B14F-4D97-AF65-F5344CB8AC3E}">
        <p14:creationId xmlns:p14="http://schemas.microsoft.com/office/powerpoint/2010/main" val="3469796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6D8B9-FD0C-4B70-87A2-0D9F26405E58}"/>
              </a:ext>
            </a:extLst>
          </p:cNvPr>
          <p:cNvSpPr>
            <a:spLocks noGrp="1"/>
          </p:cNvSpPr>
          <p:nvPr>
            <p:ph type="title"/>
          </p:nvPr>
        </p:nvSpPr>
        <p:spPr/>
        <p:txBody>
          <a:bodyPr/>
          <a:lstStyle/>
          <a:p>
            <a:r>
              <a:rPr lang="en-US" sz="3200" dirty="0">
                <a:latin typeface="Arial"/>
                <a:ea typeface="ＭＳ Ｐゴシック"/>
                <a:cs typeface="Arial"/>
              </a:rPr>
              <a:t>Policy Links</a:t>
            </a:r>
            <a:endParaRPr lang="en-US" dirty="0">
              <a:effectLst/>
            </a:endParaRPr>
          </a:p>
          <a:p>
            <a:endParaRPr lang="en-US" dirty="0"/>
          </a:p>
        </p:txBody>
      </p:sp>
      <p:sp>
        <p:nvSpPr>
          <p:cNvPr id="3" name="Content Placeholder 2">
            <a:extLst>
              <a:ext uri="{FF2B5EF4-FFF2-40B4-BE49-F238E27FC236}">
                <a16:creationId xmlns:a16="http://schemas.microsoft.com/office/drawing/2014/main" id="{AFF48EE2-A983-46AA-9E74-F3EEA5B373F8}"/>
              </a:ext>
            </a:extLst>
          </p:cNvPr>
          <p:cNvSpPr>
            <a:spLocks noGrp="1"/>
          </p:cNvSpPr>
          <p:nvPr>
            <p:ph idx="1"/>
          </p:nvPr>
        </p:nvSpPr>
        <p:spPr/>
        <p:txBody>
          <a:bodyPr>
            <a:normAutofit fontScale="92500"/>
          </a:bodyPr>
          <a:lstStyle/>
          <a:p>
            <a:r>
              <a:rPr lang="en-US" sz="2800" dirty="0">
                <a:ea typeface="+mn-lt"/>
                <a:cs typeface="+mn-lt"/>
              </a:rPr>
              <a:t>NIH Data Management and Sharing Policy</a:t>
            </a:r>
          </a:p>
          <a:p>
            <a:pPr lvl="1"/>
            <a:r>
              <a:rPr lang="en-US" dirty="0">
                <a:solidFill>
                  <a:schemeClr val="tx1"/>
                </a:solidFill>
                <a:ea typeface="+mn-lt"/>
                <a:cs typeface="+mn-lt"/>
                <a:hlinkClick r:id="rId3"/>
              </a:rPr>
              <a:t>https://grants.nih.gov/grants/guide/notice-files/NOT-OD-21-013.html</a:t>
            </a:r>
            <a:endParaRPr lang="en-US" dirty="0">
              <a:ea typeface="+mn-lt"/>
              <a:cs typeface="+mn-lt"/>
            </a:endParaRPr>
          </a:p>
          <a:p>
            <a:r>
              <a:rPr lang="en-US" sz="2800" dirty="0"/>
              <a:t>NIH Genomic Data Sharing Policy</a:t>
            </a:r>
            <a:endParaRPr lang="en-US" sz="2800" dirty="0">
              <a:hlinkClick r:id="" action="ppaction://noaction"/>
            </a:endParaRPr>
          </a:p>
          <a:p>
            <a:pPr lvl="1"/>
            <a:r>
              <a:rPr lang="en-US" dirty="0">
                <a:solidFill>
                  <a:schemeClr val="tx1"/>
                </a:solidFill>
                <a:hlinkClick r:id="rId4">
                  <a:extLst>
                    <a:ext uri="{A12FA001-AC4F-418D-AE19-62706E023703}">
                      <ahyp:hlinkClr xmlns:ahyp="http://schemas.microsoft.com/office/drawing/2018/hyperlinkcolor" val="tx"/>
                    </a:ext>
                  </a:extLst>
                </a:hlinkClick>
              </a:rPr>
              <a:t>https://osp.od.nih.gov/scientific-sharing/genomic-data-sharing/</a:t>
            </a:r>
            <a:endParaRPr lang="en-US" dirty="0">
              <a:solidFill>
                <a:schemeClr val="tx1"/>
              </a:solidFill>
            </a:endParaRPr>
          </a:p>
          <a:p>
            <a:r>
              <a:rPr lang="en-US" sz="2800" dirty="0"/>
              <a:t>NIH Research Tools Policy</a:t>
            </a:r>
          </a:p>
          <a:p>
            <a:pPr lvl="1"/>
            <a:r>
              <a:rPr lang="en-US" dirty="0">
                <a:solidFill>
                  <a:schemeClr val="tx1"/>
                </a:solidFill>
                <a:hlinkClick r:id="rId5">
                  <a:extLst>
                    <a:ext uri="{A12FA001-AC4F-418D-AE19-62706E023703}">
                      <ahyp:hlinkClr xmlns:ahyp="http://schemas.microsoft.com/office/drawing/2018/hyperlinkcolor" val="tx"/>
                    </a:ext>
                  </a:extLst>
                </a:hlinkClick>
              </a:rPr>
              <a:t>https://grants.nih.gov/grants/intell-property_64FR72090.pdf</a:t>
            </a:r>
            <a:endParaRPr lang="en-US" dirty="0">
              <a:solidFill>
                <a:schemeClr val="tx1"/>
              </a:solidFill>
            </a:endParaRPr>
          </a:p>
          <a:p>
            <a:r>
              <a:rPr lang="en-US" sz="2800" dirty="0"/>
              <a:t>NIH Policy on Sharing of Model Organisms for Biomedical Research </a:t>
            </a:r>
            <a:endParaRPr lang="en-US" sz="2800" dirty="0">
              <a:ea typeface="+mn-lt"/>
              <a:cs typeface="+mn-lt"/>
            </a:endParaRPr>
          </a:p>
          <a:p>
            <a:pPr lvl="1"/>
            <a:r>
              <a:rPr lang="en-US" dirty="0">
                <a:hlinkClick r:id="rId6"/>
              </a:rPr>
              <a:t>https://grants.nih.gov/grants/guide/notice-files/NOT-OD-04-042.html</a:t>
            </a:r>
            <a:endParaRPr lang="en-US" dirty="0"/>
          </a:p>
          <a:p>
            <a:r>
              <a:rPr lang="en-US" sz="2800" dirty="0"/>
              <a:t>NIH Public Access Policy</a:t>
            </a:r>
            <a:endParaRPr lang="en-US" dirty="0"/>
          </a:p>
          <a:p>
            <a:pPr lvl="1"/>
            <a:r>
              <a:rPr lang="en-US" dirty="0">
                <a:solidFill>
                  <a:schemeClr val="tx1"/>
                </a:solidFill>
                <a:hlinkClick r:id="rId7">
                  <a:extLst>
                    <a:ext uri="{A12FA001-AC4F-418D-AE19-62706E023703}">
                      <ahyp:hlinkClr xmlns:ahyp="http://schemas.microsoft.com/office/drawing/2018/hyperlinkcolor" val="tx"/>
                    </a:ext>
                  </a:extLst>
                </a:hlinkClick>
              </a:rPr>
              <a:t>http://publicaccess.nih.gov/</a:t>
            </a:r>
            <a:endParaRPr lang="en-US" dirty="0">
              <a:solidFill>
                <a:schemeClr val="tx1"/>
              </a:solidFill>
            </a:endParaRPr>
          </a:p>
          <a:p>
            <a:endParaRPr lang="en-US" sz="2800" dirty="0">
              <a:solidFill>
                <a:srgbClr val="000000"/>
              </a:solidFill>
            </a:endParaRPr>
          </a:p>
          <a:p>
            <a:pPr marL="0" indent="0">
              <a:buNone/>
            </a:pPr>
            <a:endParaRPr lang="en-US" sz="2800" dirty="0"/>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49CEDF71-97FA-9EB0-38D5-D42E6D7C1E2E}"/>
              </a:ext>
            </a:extLst>
          </p:cNvPr>
          <p:cNvSpPr>
            <a:spLocks noGrp="1"/>
          </p:cNvSpPr>
          <p:nvPr>
            <p:ph type="sldNum" sz="quarter" idx="10"/>
          </p:nvPr>
        </p:nvSpPr>
        <p:spPr/>
        <p:txBody>
          <a:bodyPr/>
          <a:lstStyle/>
          <a:p>
            <a:fld id="{60583324-AE1C-3546-A724-4BA4670D7901}" type="slidenum">
              <a:rPr lang="en-US" smtClean="0"/>
              <a:pPr/>
              <a:t>32</a:t>
            </a:fld>
            <a:endParaRPr lang="en-US" dirty="0"/>
          </a:p>
        </p:txBody>
      </p:sp>
    </p:spTree>
    <p:extLst>
      <p:ext uri="{BB962C8B-B14F-4D97-AF65-F5344CB8AC3E}">
        <p14:creationId xmlns:p14="http://schemas.microsoft.com/office/powerpoint/2010/main" val="3355430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9E09-87DA-432B-A332-2CDDAA3A8EA0}"/>
              </a:ext>
            </a:extLst>
          </p:cNvPr>
          <p:cNvSpPr>
            <a:spLocks noGrp="1"/>
          </p:cNvSpPr>
          <p:nvPr>
            <p:ph type="ctrTitle"/>
          </p:nvPr>
        </p:nvSpPr>
        <p:spPr>
          <a:xfrm>
            <a:off x="914400" y="2724151"/>
            <a:ext cx="10363200" cy="1470025"/>
          </a:xfrm>
        </p:spPr>
        <p:txBody>
          <a:bodyPr/>
          <a:lstStyle/>
          <a:p>
            <a:pPr algn="ctr"/>
            <a:r>
              <a:rPr lang="en-US" sz="4000" dirty="0">
                <a:solidFill>
                  <a:schemeClr val="tx1"/>
                </a:solidFill>
              </a:rPr>
              <a:t>Thank You! </a:t>
            </a:r>
            <a:br>
              <a:rPr lang="en-US" sz="4000" dirty="0">
                <a:solidFill>
                  <a:schemeClr val="tx1"/>
                </a:solidFill>
              </a:rPr>
            </a:br>
            <a:br>
              <a:rPr lang="en-US" sz="4000" dirty="0">
                <a:solidFill>
                  <a:schemeClr val="tx1"/>
                </a:solidFill>
              </a:rPr>
            </a:br>
            <a:r>
              <a:rPr lang="en-US" sz="4000" dirty="0">
                <a:solidFill>
                  <a:schemeClr val="tx1"/>
                </a:solidFill>
              </a:rPr>
              <a:t>Q &amp; A</a:t>
            </a:r>
            <a:br>
              <a:rPr lang="en-US" sz="4000" dirty="0">
                <a:solidFill>
                  <a:schemeClr val="tx1"/>
                </a:solidFill>
              </a:rPr>
            </a:br>
            <a:br>
              <a:rPr lang="en-US" sz="4000" dirty="0">
                <a:solidFill>
                  <a:schemeClr val="tx1"/>
                </a:solidFill>
              </a:rPr>
            </a:br>
            <a:br>
              <a:rPr lang="en-US" sz="3200" dirty="0">
                <a:solidFill>
                  <a:schemeClr val="tx1"/>
                </a:solidFill>
              </a:rPr>
            </a:br>
            <a:endParaRPr lang="en-US" sz="3200" dirty="0">
              <a:solidFill>
                <a:schemeClr val="tx1"/>
              </a:solidFill>
            </a:endParaRPr>
          </a:p>
        </p:txBody>
      </p:sp>
      <p:sp>
        <p:nvSpPr>
          <p:cNvPr id="3" name="Subtitle 2" descr="Meet us at the Data and Resource Sharing Booth [https://nihgrantsconference.vfairs.com/en/hall#Booth-204397] &#10;Thursday February 2, 2023, 12:00 – 5:00 pm EST. &#10;&#10;">
            <a:extLst>
              <a:ext uri="{FF2B5EF4-FFF2-40B4-BE49-F238E27FC236}">
                <a16:creationId xmlns:a16="http://schemas.microsoft.com/office/drawing/2014/main" id="{84F80A8E-FE4E-44EB-83EF-43F2428F2F88}"/>
              </a:ext>
            </a:extLst>
          </p:cNvPr>
          <p:cNvSpPr>
            <a:spLocks noGrp="1"/>
          </p:cNvSpPr>
          <p:nvPr>
            <p:ph type="subTitle" idx="1"/>
          </p:nvPr>
        </p:nvSpPr>
        <p:spPr>
          <a:xfrm>
            <a:off x="1371600" y="2582863"/>
            <a:ext cx="10363200" cy="1752600"/>
          </a:xfrm>
        </p:spPr>
        <p:txBody>
          <a:bodyPr/>
          <a:lstStyle/>
          <a:p>
            <a:br>
              <a:rPr lang="en-US" sz="2000" dirty="0"/>
            </a:br>
            <a:endParaRPr lang="en-US" sz="2000" dirty="0"/>
          </a:p>
          <a:p>
            <a:endParaRPr lang="en-US" sz="2000" dirty="0"/>
          </a:p>
          <a:p>
            <a:endParaRPr lang="en-US" dirty="0"/>
          </a:p>
          <a:p>
            <a:r>
              <a:rPr lang="en-US" sz="2400" dirty="0">
                <a:effectLst/>
                <a:latin typeface="Calibri" panose="020F0502020204030204" pitchFamily="34" charset="0"/>
                <a:ea typeface="Calibri" panose="020F0502020204030204" pitchFamily="34" charset="0"/>
                <a:cs typeface="Times New Roman" panose="02020603050405020304" pitchFamily="18" charset="0"/>
              </a:rPr>
              <a:t>Meet us at 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Data and Resource Sharing Booth </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https://nihgrantsconference.vfairs.com/en/hall#Booth-204397]</a:t>
            </a:r>
          </a:p>
          <a:p>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(Must be logged into the NIH Grants Conference) </a:t>
            </a:r>
          </a:p>
          <a:p>
            <a:r>
              <a:rPr lang="en-US" sz="2400" b="1" dirty="0">
                <a:latin typeface="Calibri" panose="020F0502020204030204" pitchFamily="34" charset="0"/>
                <a:ea typeface="Calibri" panose="020F0502020204030204" pitchFamily="34" charset="0"/>
                <a:cs typeface="Times New Roman" panose="02020603050405020304" pitchFamily="18" charset="0"/>
              </a:rPr>
              <a:t>Thursday February 2, 2023, 12:00 – 5:00 PM EST</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DB804FBB-2874-BC16-E4A1-8E524DDE5B54}"/>
              </a:ext>
            </a:extLst>
          </p:cNvPr>
          <p:cNvSpPr>
            <a:spLocks noGrp="1"/>
          </p:cNvSpPr>
          <p:nvPr>
            <p:ph type="sldNum" sz="quarter" idx="10"/>
          </p:nvPr>
        </p:nvSpPr>
        <p:spPr/>
        <p:txBody>
          <a:bodyPr/>
          <a:lstStyle/>
          <a:p>
            <a:fld id="{CF82AFAF-5A4B-5C47-B403-1AB532082E29}" type="slidenum">
              <a:rPr lang="en-US" smtClean="0"/>
              <a:pPr/>
              <a:t>33</a:t>
            </a:fld>
            <a:endParaRPr lang="en-US" dirty="0"/>
          </a:p>
        </p:txBody>
      </p:sp>
    </p:spTree>
    <p:extLst>
      <p:ext uri="{BB962C8B-B14F-4D97-AF65-F5344CB8AC3E}">
        <p14:creationId xmlns:p14="http://schemas.microsoft.com/office/powerpoint/2010/main" val="3684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98B494-BF2B-08D2-07A0-3D643ADB6164}"/>
              </a:ext>
            </a:extLst>
          </p:cNvPr>
          <p:cNvSpPr>
            <a:spLocks noGrp="1"/>
          </p:cNvSpPr>
          <p:nvPr>
            <p:ph type="title" idx="4294967295"/>
          </p:nvPr>
        </p:nvSpPr>
        <p:spPr bwMode="auto">
          <a:xfrm>
            <a:off x="1828800" y="2286000"/>
            <a:ext cx="8534400" cy="1752600"/>
          </a:xfrm>
          <a:prstGeom prst="rect">
            <a:avLst/>
          </a:prstGeom>
          <a:noFill/>
          <a:ln>
            <a:noFill/>
            <a:prstDash/>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mn-lt"/>
                <a:ea typeface="+mn-ea"/>
                <a:cs typeface="+mn-cs"/>
              </a:rPr>
              <a:t>Data Management and Sharing (DMS) Policy (2023)</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5" name="Slide Number Placeholder 4">
            <a:extLst>
              <a:ext uri="{FF2B5EF4-FFF2-40B4-BE49-F238E27FC236}">
                <a16:creationId xmlns:a16="http://schemas.microsoft.com/office/drawing/2014/main" id="{FAECC207-A6B0-3886-50C4-2AD3BDBE3DCC}"/>
              </a:ext>
            </a:extLst>
          </p:cNvPr>
          <p:cNvSpPr>
            <a:spLocks noGrp="1"/>
          </p:cNvSpPr>
          <p:nvPr>
            <p:ph type="sldNum" sz="quarter" idx="10"/>
          </p:nvPr>
        </p:nvSpPr>
        <p:spPr/>
        <p:txBody>
          <a:bodyPr/>
          <a:lstStyle/>
          <a:p>
            <a:fld id="{CF82AFAF-5A4B-5C47-B403-1AB532082E29}" type="slidenum">
              <a:rPr lang="en-US" smtClean="0"/>
              <a:pPr/>
              <a:t>4</a:t>
            </a:fld>
            <a:endParaRPr lang="en-US" dirty="0"/>
          </a:p>
        </p:txBody>
      </p:sp>
    </p:spTree>
    <p:extLst>
      <p:ext uri="{BB962C8B-B14F-4D97-AF65-F5344CB8AC3E}">
        <p14:creationId xmlns:p14="http://schemas.microsoft.com/office/powerpoint/2010/main" val="239706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04A0D2D-1F3A-4873-B49C-F41BB6CB2C70}"/>
              </a:ext>
            </a:extLst>
          </p:cNvPr>
          <p:cNvSpPr>
            <a:spLocks noGrp="1"/>
          </p:cNvSpPr>
          <p:nvPr>
            <p:ph type="title"/>
          </p:nvPr>
        </p:nvSpPr>
        <p:spPr/>
        <p:txBody>
          <a:bodyPr/>
          <a:lstStyle/>
          <a:p>
            <a:r>
              <a:rPr lang="en-US" sz="3200" dirty="0"/>
              <a:t>Policy Details</a:t>
            </a:r>
          </a:p>
        </p:txBody>
      </p:sp>
      <p:sp>
        <p:nvSpPr>
          <p:cNvPr id="2" name="Content Placeholder 1">
            <a:extLst>
              <a:ext uri="{FF2B5EF4-FFF2-40B4-BE49-F238E27FC236}">
                <a16:creationId xmlns:a16="http://schemas.microsoft.com/office/drawing/2014/main" id="{EA42D120-7DD0-ECEC-680E-CA487EB0292D}"/>
              </a:ext>
            </a:extLst>
          </p:cNvPr>
          <p:cNvSpPr>
            <a:spLocks noGrp="1"/>
          </p:cNvSpPr>
          <p:nvPr>
            <p:ph idx="1"/>
          </p:nvPr>
        </p:nvSpPr>
        <p:spPr/>
        <p:txBody>
          <a:bodyPr/>
          <a:lstStyle/>
          <a:p>
            <a:pPr indent="-229870">
              <a:spcBef>
                <a:spcPts val="0"/>
              </a:spcBef>
              <a:spcAft>
                <a:spcPts val="600"/>
              </a:spcAft>
              <a:buClr>
                <a:schemeClr val="tx1"/>
              </a:buClr>
            </a:pPr>
            <a:r>
              <a:rPr lang="en-US" sz="2200" b="1" dirty="0"/>
              <a:t>Requirements (effective Jan. 25, 2023): </a:t>
            </a:r>
            <a:endParaRPr lang="en-US" dirty="0"/>
          </a:p>
          <a:p>
            <a:pPr marL="969645" lvl="1" indent="-457200">
              <a:spcBef>
                <a:spcPts val="0"/>
              </a:spcBef>
              <a:spcAft>
                <a:spcPts val="600"/>
              </a:spcAft>
              <a:buClr>
                <a:schemeClr val="tx1"/>
              </a:buClr>
              <a:buAutoNum type="arabicPeriod"/>
            </a:pPr>
            <a:r>
              <a:rPr lang="en-US" sz="1800" b="1" dirty="0">
                <a:solidFill>
                  <a:schemeClr val="tx1"/>
                </a:solidFill>
              </a:rPr>
              <a:t>Submission</a:t>
            </a:r>
            <a:r>
              <a:rPr lang="en-US" sz="1800" dirty="0">
                <a:solidFill>
                  <a:schemeClr val="tx1"/>
                </a:solidFill>
              </a:rPr>
              <a:t> of Data Management &amp; Sharing Plan</a:t>
            </a:r>
          </a:p>
          <a:p>
            <a:pPr marL="969645" lvl="1" indent="-457200">
              <a:spcBef>
                <a:spcPts val="0"/>
              </a:spcBef>
              <a:spcAft>
                <a:spcPts val="600"/>
              </a:spcAft>
              <a:buClr>
                <a:schemeClr val="tx1"/>
              </a:buClr>
              <a:buAutoNum type="arabicPeriod"/>
            </a:pPr>
            <a:r>
              <a:rPr lang="en-US" sz="1800" b="1" dirty="0">
                <a:solidFill>
                  <a:schemeClr val="tx1"/>
                </a:solidFill>
              </a:rPr>
              <a:t>Compliance</a:t>
            </a:r>
            <a:r>
              <a:rPr lang="en-US" sz="1800" dirty="0">
                <a:solidFill>
                  <a:schemeClr val="tx1"/>
                </a:solidFill>
              </a:rPr>
              <a:t> with ICO-approved Plan (may affect future funding)</a:t>
            </a:r>
            <a:br>
              <a:rPr lang="en-US" sz="1800" dirty="0"/>
            </a:br>
            <a:endParaRPr lang="en-US" sz="1800" b="1" dirty="0">
              <a:solidFill>
                <a:schemeClr val="tx1"/>
              </a:solidFill>
            </a:endParaRPr>
          </a:p>
          <a:p>
            <a:pPr indent="-229870">
              <a:spcBef>
                <a:spcPts val="0"/>
              </a:spcBef>
              <a:spcAft>
                <a:spcPts val="600"/>
              </a:spcAft>
            </a:pPr>
            <a:r>
              <a:rPr lang="en-US" sz="2200" b="1" dirty="0"/>
              <a:t>Scope: </a:t>
            </a:r>
            <a:r>
              <a:rPr lang="en-US" sz="2200" dirty="0"/>
              <a:t>All NIH-supported research generating </a:t>
            </a:r>
            <a:r>
              <a:rPr lang="en-US" sz="2200" i="1" u="sng" dirty="0"/>
              <a:t>scientific data</a:t>
            </a:r>
          </a:p>
          <a:p>
            <a:pPr lvl="1"/>
            <a:r>
              <a:rPr lang="en-US" sz="1800" b="1" dirty="0">
                <a:solidFill>
                  <a:schemeClr val="tx1"/>
                </a:solidFill>
              </a:rPr>
              <a:t>What’s in:  </a:t>
            </a:r>
            <a:r>
              <a:rPr lang="en-US" sz="1800" dirty="0">
                <a:solidFill>
                  <a:schemeClr val="tx1"/>
                </a:solidFill>
              </a:rPr>
              <a:t>“Recorded factual material… of </a:t>
            </a:r>
            <a:r>
              <a:rPr lang="en-US" sz="1800" u="sng" dirty="0">
                <a:solidFill>
                  <a:schemeClr val="tx1"/>
                </a:solidFill>
              </a:rPr>
              <a:t>sufficient quality to validate and replicate research findings</a:t>
            </a:r>
            <a:r>
              <a:rPr lang="en-US" sz="1800" dirty="0">
                <a:solidFill>
                  <a:schemeClr val="tx1"/>
                </a:solidFill>
              </a:rPr>
              <a:t>, regardless of whether the data are used to support scholarly publications”</a:t>
            </a:r>
          </a:p>
          <a:p>
            <a:pPr lvl="1"/>
            <a:r>
              <a:rPr lang="en-US" sz="1800" b="1" dirty="0">
                <a:solidFill>
                  <a:schemeClr val="tx1"/>
                </a:solidFill>
              </a:rPr>
              <a:t>What’s out: </a:t>
            </a:r>
            <a:r>
              <a:rPr lang="en-US" sz="1800" dirty="0">
                <a:solidFill>
                  <a:schemeClr val="tx1"/>
                </a:solidFill>
              </a:rPr>
              <a:t>Lab notebooks, preliminary analyses, peer reviews, </a:t>
            </a:r>
            <a:br>
              <a:rPr lang="en-US" sz="1800" dirty="0"/>
            </a:br>
            <a:r>
              <a:rPr lang="en-US" sz="1800" dirty="0">
                <a:solidFill>
                  <a:schemeClr val="tx1"/>
                </a:solidFill>
              </a:rPr>
              <a:t>physical objects</a:t>
            </a:r>
            <a:br>
              <a:rPr lang="en-US" sz="2000" dirty="0"/>
            </a:br>
            <a:endParaRPr lang="en-US" sz="2000" dirty="0">
              <a:solidFill>
                <a:schemeClr val="tx1"/>
              </a:solidFill>
            </a:endParaRPr>
          </a:p>
          <a:p>
            <a:pPr indent="-229870"/>
            <a:r>
              <a:rPr lang="en-US" sz="2200" b="1" dirty="0"/>
              <a:t>Timelines:</a:t>
            </a:r>
          </a:p>
          <a:p>
            <a:pPr lvl="1"/>
            <a:r>
              <a:rPr lang="en-US" sz="1800" b="1" dirty="0">
                <a:solidFill>
                  <a:schemeClr val="tx1"/>
                </a:solidFill>
              </a:rPr>
              <a:t>When to share data: </a:t>
            </a:r>
            <a:r>
              <a:rPr lang="en-US" sz="1800" dirty="0">
                <a:solidFill>
                  <a:schemeClr val="tx1"/>
                </a:solidFill>
              </a:rPr>
              <a:t>No later than </a:t>
            </a:r>
            <a:r>
              <a:rPr lang="en-US" sz="1800" u="sng" dirty="0">
                <a:solidFill>
                  <a:schemeClr val="tx1"/>
                </a:solidFill>
              </a:rPr>
              <a:t>publication</a:t>
            </a:r>
            <a:r>
              <a:rPr lang="en-US" sz="1800" dirty="0">
                <a:solidFill>
                  <a:schemeClr val="tx1"/>
                </a:solidFill>
              </a:rPr>
              <a:t> or </a:t>
            </a:r>
            <a:r>
              <a:rPr lang="en-US" sz="1800" u="sng" dirty="0">
                <a:solidFill>
                  <a:schemeClr val="tx1"/>
                </a:solidFill>
              </a:rPr>
              <a:t>end of award</a:t>
            </a:r>
            <a:r>
              <a:rPr lang="en-US" sz="1800" dirty="0">
                <a:solidFill>
                  <a:schemeClr val="tx1"/>
                </a:solidFill>
              </a:rPr>
              <a:t> </a:t>
            </a:r>
            <a:br>
              <a:rPr lang="en-US" sz="1800" dirty="0"/>
            </a:br>
            <a:r>
              <a:rPr lang="en-US" sz="1800" dirty="0">
                <a:solidFill>
                  <a:schemeClr val="tx1"/>
                </a:solidFill>
              </a:rPr>
              <a:t>(for unpublished data), whichever comes first</a:t>
            </a:r>
          </a:p>
          <a:p>
            <a:pPr lvl="1"/>
            <a:r>
              <a:rPr lang="en-US" sz="1800" b="1" dirty="0">
                <a:solidFill>
                  <a:schemeClr val="tx1"/>
                </a:solidFill>
              </a:rPr>
              <a:t>How long to share data: </a:t>
            </a:r>
            <a:r>
              <a:rPr lang="en-US" sz="1800" dirty="0">
                <a:solidFill>
                  <a:schemeClr val="tx1"/>
                </a:solidFill>
              </a:rPr>
              <a:t>Consider other relevant requirements </a:t>
            </a:r>
            <a:br>
              <a:rPr lang="en-US" sz="1800" dirty="0"/>
            </a:br>
            <a:r>
              <a:rPr lang="en-US" sz="1800" dirty="0">
                <a:solidFill>
                  <a:schemeClr val="tx1"/>
                </a:solidFill>
              </a:rPr>
              <a:t>and expectations (e.g., journal policies, repository policies)</a:t>
            </a:r>
          </a:p>
          <a:p>
            <a:endParaRPr lang="en-US" dirty="0"/>
          </a:p>
        </p:txBody>
      </p:sp>
      <p:sp>
        <p:nvSpPr>
          <p:cNvPr id="7" name="Slide Number Placeholder 3">
            <a:extLst>
              <a:ext uri="{FF2B5EF4-FFF2-40B4-BE49-F238E27FC236}">
                <a16:creationId xmlns:a16="http://schemas.microsoft.com/office/drawing/2014/main" id="{6F1324FA-5C5C-40E4-80B0-32F0E301F164}"/>
              </a:ext>
            </a:extLst>
          </p:cNvPr>
          <p:cNvSpPr>
            <a:spLocks noGrp="1"/>
          </p:cNvSpPr>
          <p:nvPr>
            <p:ph type="sldNum" sz="quarter" idx="10"/>
          </p:nvPr>
        </p:nvSpPr>
        <p:spPr/>
        <p:txBody>
          <a:bodyPr/>
          <a:lstStyle/>
          <a:p>
            <a:fld id="{60583324-AE1C-3546-A724-4BA4670D7901}" type="slidenum">
              <a:rPr lang="en-US" smtClean="0"/>
              <a:pPr/>
              <a:t>5</a:t>
            </a:fld>
            <a:endParaRPr lang="en-US" dirty="0"/>
          </a:p>
        </p:txBody>
      </p:sp>
      <p:pic>
        <p:nvPicPr>
          <p:cNvPr id="8200" name="Picture 8">
            <a:extLst>
              <a:ext uri="{FF2B5EF4-FFF2-40B4-BE49-F238E27FC236}">
                <a16:creationId xmlns:a16="http://schemas.microsoft.com/office/drawing/2014/main" id="{205B34A5-ED33-42CE-B7F5-F2D45D7433E4}"/>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14" r="5714"/>
          <a:stretch/>
        </p:blipFill>
        <p:spPr bwMode="auto">
          <a:xfrm>
            <a:off x="8991600" y="3775588"/>
            <a:ext cx="2895599" cy="308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71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9E09-87DA-432B-A332-2CDDAA3A8EA0}"/>
              </a:ext>
            </a:extLst>
          </p:cNvPr>
          <p:cNvSpPr>
            <a:spLocks noGrp="1"/>
          </p:cNvSpPr>
          <p:nvPr>
            <p:ph type="ctrTitle"/>
          </p:nvPr>
        </p:nvSpPr>
        <p:spPr>
          <a:xfrm>
            <a:off x="1066800" y="2749551"/>
            <a:ext cx="10363200" cy="1470025"/>
          </a:xfrm>
        </p:spPr>
        <p:txBody>
          <a:bodyPr/>
          <a:lstStyle/>
          <a:p>
            <a:pPr algn="ctr"/>
            <a:r>
              <a:rPr lang="en-US" sz="4000" dirty="0">
                <a:solidFill>
                  <a:schemeClr val="tx1"/>
                </a:solidFill>
              </a:rPr>
              <a:t>NIH Genomic Data Sharing Policy (2015)</a:t>
            </a:r>
            <a:br>
              <a:rPr lang="en-US" sz="4000" dirty="0">
                <a:solidFill>
                  <a:schemeClr val="tx1"/>
                </a:solidFill>
              </a:rPr>
            </a:br>
            <a:br>
              <a:rPr lang="en-US" sz="3200" dirty="0">
                <a:solidFill>
                  <a:schemeClr val="tx1"/>
                </a:solidFill>
              </a:rPr>
            </a:br>
            <a:endParaRPr lang="en-US" sz="3200" dirty="0">
              <a:solidFill>
                <a:schemeClr val="tx1"/>
              </a:solidFill>
            </a:endParaRPr>
          </a:p>
        </p:txBody>
      </p:sp>
      <p:sp>
        <p:nvSpPr>
          <p:cNvPr id="3" name="Subtitle 2">
            <a:extLst>
              <a:ext uri="{FF2B5EF4-FFF2-40B4-BE49-F238E27FC236}">
                <a16:creationId xmlns:a16="http://schemas.microsoft.com/office/drawing/2014/main" id="{84F80A8E-FE4E-44EB-83EF-43F2428F2F88}"/>
              </a:ext>
            </a:extLst>
          </p:cNvPr>
          <p:cNvSpPr>
            <a:spLocks noGrp="1"/>
          </p:cNvSpPr>
          <p:nvPr>
            <p:ph type="subTitle" idx="1"/>
          </p:nvPr>
        </p:nvSpPr>
        <p:spPr>
          <a:xfrm>
            <a:off x="1219200" y="2724151"/>
            <a:ext cx="10363200" cy="1752600"/>
          </a:xfrm>
        </p:spPr>
        <p:txBody>
          <a:bodyPr/>
          <a:lstStyle/>
          <a:p>
            <a:br>
              <a:rPr lang="en-US" sz="2000" dirty="0"/>
            </a:br>
            <a:endParaRPr lang="en-US" dirty="0"/>
          </a:p>
        </p:txBody>
      </p:sp>
      <p:sp>
        <p:nvSpPr>
          <p:cNvPr id="6" name="Slide Number Placeholder 5">
            <a:extLst>
              <a:ext uri="{FF2B5EF4-FFF2-40B4-BE49-F238E27FC236}">
                <a16:creationId xmlns:a16="http://schemas.microsoft.com/office/drawing/2014/main" id="{90038E0B-C84C-44C7-E15A-CC5621E78B77}"/>
              </a:ext>
            </a:extLst>
          </p:cNvPr>
          <p:cNvSpPr>
            <a:spLocks noGrp="1"/>
          </p:cNvSpPr>
          <p:nvPr>
            <p:ph type="sldNum" sz="quarter" idx="10"/>
          </p:nvPr>
        </p:nvSpPr>
        <p:spPr/>
        <p:txBody>
          <a:bodyPr/>
          <a:lstStyle/>
          <a:p>
            <a:fld id="{CF82AFAF-5A4B-5C47-B403-1AB532082E29}" type="slidenum">
              <a:rPr lang="en-US" smtClean="0"/>
              <a:pPr/>
              <a:t>6</a:t>
            </a:fld>
            <a:endParaRPr lang="en-US" dirty="0"/>
          </a:p>
        </p:txBody>
      </p:sp>
    </p:spTree>
    <p:extLst>
      <p:ext uri="{BB962C8B-B14F-4D97-AF65-F5344CB8AC3E}">
        <p14:creationId xmlns:p14="http://schemas.microsoft.com/office/powerpoint/2010/main" val="149184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A240-C481-40B8-8F76-C1CBCEA2C7D2}"/>
              </a:ext>
            </a:extLst>
          </p:cNvPr>
          <p:cNvSpPr>
            <a:spLocks noGrp="1"/>
          </p:cNvSpPr>
          <p:nvPr>
            <p:ph type="title" idx="4294967295"/>
          </p:nvPr>
        </p:nvSpPr>
        <p:spPr>
          <a:xfrm>
            <a:off x="1524000" y="334624"/>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NIH Genomic Data Sharing (GDS) Policy</a:t>
            </a:r>
            <a:endParaRPr lang="en-US" dirty="0">
              <a:effectLst/>
            </a:endParaRPr>
          </a:p>
          <a:p>
            <a:endParaRPr lang="en-US" dirty="0"/>
          </a:p>
        </p:txBody>
      </p:sp>
      <p:sp>
        <p:nvSpPr>
          <p:cNvPr id="4" name="Content Placeholder 1">
            <a:extLst>
              <a:ext uri="{FF2B5EF4-FFF2-40B4-BE49-F238E27FC236}">
                <a16:creationId xmlns:a16="http://schemas.microsoft.com/office/drawing/2014/main" id="{10F84F90-828A-4D7C-926D-9320E67D39D3}"/>
              </a:ext>
            </a:extLst>
          </p:cNvPr>
          <p:cNvSpPr>
            <a:spLocks noGrp="1"/>
          </p:cNvSpPr>
          <p:nvPr>
            <p:ph idx="4294967295"/>
          </p:nvPr>
        </p:nvSpPr>
        <p:spPr>
          <a:xfrm>
            <a:off x="685800" y="1219200"/>
            <a:ext cx="10744200" cy="4114800"/>
          </a:xfrm>
        </p:spPr>
        <p:txBody>
          <a:bodyPr>
            <a:normAutofit/>
          </a:bodyPr>
          <a:lstStyle/>
          <a:p>
            <a:r>
              <a:rPr lang="en-US" sz="2200" dirty="0"/>
              <a:t>Purpose</a:t>
            </a:r>
          </a:p>
          <a:p>
            <a:pPr lvl="1"/>
            <a:r>
              <a:rPr lang="en-US" sz="2200" dirty="0">
                <a:solidFill>
                  <a:schemeClr val="tx1"/>
                </a:solidFill>
              </a:rPr>
              <a:t>Sets expectations and responsibilities for investigators and institutions to ensure broad, responsible, and timely sharing of genomic research data</a:t>
            </a:r>
          </a:p>
          <a:p>
            <a:r>
              <a:rPr lang="en-US" sz="2200" dirty="0"/>
              <a:t>Scope</a:t>
            </a:r>
          </a:p>
          <a:p>
            <a:pPr lvl="1"/>
            <a:r>
              <a:rPr lang="en-US" sz="2200" dirty="0">
                <a:solidFill>
                  <a:schemeClr val="tx1"/>
                </a:solidFill>
              </a:rPr>
              <a:t>Applies to all NIH-funded research generating </a:t>
            </a:r>
            <a:r>
              <a:rPr lang="en-US" sz="2200" b="1" i="1" dirty="0">
                <a:solidFill>
                  <a:schemeClr val="tx1"/>
                </a:solidFill>
              </a:rPr>
              <a:t>large-scale human</a:t>
            </a:r>
            <a:r>
              <a:rPr lang="en-US" sz="2200" dirty="0">
                <a:solidFill>
                  <a:schemeClr val="tx1"/>
                </a:solidFill>
              </a:rPr>
              <a:t> or </a:t>
            </a:r>
            <a:r>
              <a:rPr lang="en-US" sz="2200" b="1" i="1" dirty="0">
                <a:solidFill>
                  <a:schemeClr val="tx1"/>
                </a:solidFill>
              </a:rPr>
              <a:t>non-human</a:t>
            </a:r>
            <a:r>
              <a:rPr lang="en-US" sz="2200" dirty="0">
                <a:solidFill>
                  <a:schemeClr val="tx1"/>
                </a:solidFill>
              </a:rPr>
              <a:t> genomic data</a:t>
            </a:r>
            <a:r>
              <a:rPr lang="en-US" sz="2200" b="1" dirty="0">
                <a:solidFill>
                  <a:schemeClr val="tx1"/>
                </a:solidFill>
              </a:rPr>
              <a:t> </a:t>
            </a:r>
            <a:r>
              <a:rPr lang="en-US" sz="2200" u="sng" dirty="0">
                <a:solidFill>
                  <a:schemeClr val="tx1"/>
                </a:solidFill>
              </a:rPr>
              <a:t>and </a:t>
            </a:r>
            <a:r>
              <a:rPr lang="en-US" sz="2200" dirty="0">
                <a:solidFill>
                  <a:schemeClr val="tx1"/>
                </a:solidFill>
              </a:rPr>
              <a:t>secondary research using these data</a:t>
            </a:r>
          </a:p>
          <a:p>
            <a:pPr lvl="1"/>
            <a:r>
              <a:rPr lang="en-US" sz="2200" dirty="0">
                <a:solidFill>
                  <a:schemeClr val="tx1"/>
                </a:solidFill>
              </a:rPr>
              <a:t>Applies to all funding mechanisms (grants, contracts, intramural support) regardless of cost</a:t>
            </a:r>
          </a:p>
          <a:p>
            <a:r>
              <a:rPr lang="en-US" sz="2200" dirty="0"/>
              <a:t>Effective January 25, 2015 </a:t>
            </a:r>
          </a:p>
          <a:p>
            <a:pPr marL="600075" lvl="2" indent="0">
              <a:buNone/>
            </a:pPr>
            <a:r>
              <a:rPr lang="en-US" sz="2200" i="1" dirty="0"/>
              <a:t>NIH Intramural – August 31, 2015</a:t>
            </a:r>
          </a:p>
          <a:p>
            <a:pPr lvl="1"/>
            <a:endParaRPr lang="en-US" sz="2200" dirty="0">
              <a:solidFill>
                <a:schemeClr val="tx1"/>
              </a:solidFill>
            </a:endParaRPr>
          </a:p>
          <a:p>
            <a:endParaRPr lang="en-US" sz="2200" dirty="0"/>
          </a:p>
          <a:p>
            <a:endParaRPr lang="en-US" sz="2200" dirty="0"/>
          </a:p>
        </p:txBody>
      </p:sp>
      <p:pic>
        <p:nvPicPr>
          <p:cNvPr id="5" name="Picture 4">
            <a:extLst>
              <a:ext uri="{FF2B5EF4-FFF2-40B4-BE49-F238E27FC236}">
                <a16:creationId xmlns:a16="http://schemas.microsoft.com/office/drawing/2014/main" id="{DFB06207-F3C2-4DE3-9D3C-463869D2ECA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72200" y="3986389"/>
            <a:ext cx="2819400" cy="1668624"/>
          </a:xfrm>
          <a:prstGeom prst="rect">
            <a:avLst/>
          </a:prstGeom>
        </p:spPr>
      </p:pic>
      <p:sp>
        <p:nvSpPr>
          <p:cNvPr id="3" name="Slide Number Placeholder 2">
            <a:extLst>
              <a:ext uri="{FF2B5EF4-FFF2-40B4-BE49-F238E27FC236}">
                <a16:creationId xmlns:a16="http://schemas.microsoft.com/office/drawing/2014/main" id="{F1636191-7ACD-4AB7-B0EF-3442ECDB75A6}"/>
              </a:ext>
            </a:extLst>
          </p:cNvPr>
          <p:cNvSpPr>
            <a:spLocks noGrp="1"/>
          </p:cNvSpPr>
          <p:nvPr>
            <p:ph type="sldNum" sz="quarter" idx="10"/>
          </p:nvPr>
        </p:nvSpPr>
        <p:spPr/>
        <p:txBody>
          <a:bodyPr/>
          <a:lstStyle/>
          <a:p>
            <a:fld id="{9E0544C4-E35C-7145-8F0C-14E842E56F07}" type="slidenum">
              <a:rPr lang="en-US" smtClean="0"/>
              <a:pPr/>
              <a:t>7</a:t>
            </a:fld>
            <a:endParaRPr lang="en-US" dirty="0"/>
          </a:p>
        </p:txBody>
      </p:sp>
    </p:spTree>
    <p:extLst>
      <p:ext uri="{BB962C8B-B14F-4D97-AF65-F5344CB8AC3E}">
        <p14:creationId xmlns:p14="http://schemas.microsoft.com/office/powerpoint/2010/main" val="120816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D554-1B1E-4950-B0C6-4DCE4B7A9E39}"/>
              </a:ext>
            </a:extLst>
          </p:cNvPr>
          <p:cNvSpPr>
            <a:spLocks noGrp="1"/>
          </p:cNvSpPr>
          <p:nvPr>
            <p:ph type="title" idx="4294967295"/>
          </p:nvPr>
        </p:nvSpPr>
        <p:spPr>
          <a:xfrm>
            <a:off x="1524000" y="304800"/>
            <a:ext cx="10160000" cy="563563"/>
          </a:xfrm>
        </p:spPr>
        <p:txBody>
          <a:bodyPr/>
          <a:lstStyle/>
          <a:p>
            <a:pPr rtl="0" fontAlgn="base"/>
            <a:r>
              <a:rPr lang="en-US" sz="3200" kern="1200" dirty="0">
                <a:effectLst/>
                <a:latin typeface="Arial" panose="020B0604020202020204" pitchFamily="34" charset="0"/>
                <a:ea typeface="ＭＳ Ｐゴシック" panose="020B0600070205080204" pitchFamily="34" charset="-128"/>
                <a:cs typeface="Arial" panose="020B0604020202020204" pitchFamily="34" charset="0"/>
              </a:rPr>
              <a:t>Categories of Genomic Data</a:t>
            </a:r>
            <a:endParaRPr lang="en-US" dirty="0">
              <a:effectLst/>
            </a:endParaRPr>
          </a:p>
          <a:p>
            <a:endParaRPr lang="en-US" dirty="0"/>
          </a:p>
        </p:txBody>
      </p:sp>
      <p:sp>
        <p:nvSpPr>
          <p:cNvPr id="4" name="Content Placeholder 1">
            <a:extLst>
              <a:ext uri="{FF2B5EF4-FFF2-40B4-BE49-F238E27FC236}">
                <a16:creationId xmlns:a16="http://schemas.microsoft.com/office/drawing/2014/main" id="{A3039355-E600-4B93-8780-B54867FE92B2}"/>
              </a:ext>
            </a:extLst>
          </p:cNvPr>
          <p:cNvSpPr>
            <a:spLocks noGrp="1"/>
          </p:cNvSpPr>
          <p:nvPr>
            <p:ph idx="4294967295"/>
          </p:nvPr>
        </p:nvSpPr>
        <p:spPr>
          <a:xfrm>
            <a:off x="609600" y="1280318"/>
            <a:ext cx="8153400" cy="4297362"/>
          </a:xfrm>
        </p:spPr>
        <p:txBody>
          <a:bodyPr/>
          <a:lstStyle/>
          <a:p>
            <a:pPr marL="0" indent="0">
              <a:buNone/>
            </a:pPr>
            <a:r>
              <a:rPr lang="en-US" sz="2800" b="1" dirty="0"/>
              <a:t>The GDS Policy allows for two-tiered access for human data</a:t>
            </a:r>
            <a:r>
              <a:rPr lang="en-US" sz="2800" dirty="0"/>
              <a:t>:</a:t>
            </a:r>
          </a:p>
          <a:p>
            <a:pPr marL="0" indent="0">
              <a:buNone/>
            </a:pPr>
            <a:endParaRPr lang="en-US" sz="1100" b="1" dirty="0"/>
          </a:p>
          <a:p>
            <a:pPr lvl="1"/>
            <a:r>
              <a:rPr lang="en-US" b="1" dirty="0">
                <a:solidFill>
                  <a:schemeClr val="tx1"/>
                </a:solidFill>
              </a:rPr>
              <a:t>Unrestricted-access</a:t>
            </a:r>
            <a:r>
              <a:rPr lang="en-US" dirty="0">
                <a:solidFill>
                  <a:schemeClr val="tx1"/>
                </a:solidFill>
              </a:rPr>
              <a:t>: Data are publicly available to anyone (e.g., The 1000 Genomes Project)</a:t>
            </a:r>
          </a:p>
          <a:p>
            <a:pPr lvl="1"/>
            <a:endParaRPr lang="en-US" sz="1100" b="1" dirty="0">
              <a:solidFill>
                <a:schemeClr val="tx1"/>
              </a:solidFill>
            </a:endParaRPr>
          </a:p>
          <a:p>
            <a:pPr lvl="1"/>
            <a:r>
              <a:rPr lang="en-US" b="1" dirty="0">
                <a:solidFill>
                  <a:schemeClr val="tx1"/>
                </a:solidFill>
              </a:rPr>
              <a:t>Controlled access</a:t>
            </a:r>
            <a:r>
              <a:rPr lang="en-US" dirty="0">
                <a:solidFill>
                  <a:schemeClr val="tx1"/>
                </a:solidFill>
              </a:rPr>
              <a:t>: Investigators must obtain approval from NIH Data Access Committees (DACs) to use data from NIH-designated data repositories (e.g., dbGaP)</a:t>
            </a:r>
          </a:p>
          <a:p>
            <a:pPr lvl="1"/>
            <a:endParaRPr lang="en-US" dirty="0">
              <a:solidFill>
                <a:schemeClr val="tx1"/>
              </a:solidFill>
            </a:endParaRPr>
          </a:p>
          <a:p>
            <a:pPr lvl="1"/>
            <a:endParaRPr lang="en-US" b="1" dirty="0">
              <a:solidFill>
                <a:schemeClr val="tx1"/>
              </a:solidFill>
            </a:endParaRPr>
          </a:p>
          <a:p>
            <a:endParaRPr lang="en-US" sz="2800" dirty="0"/>
          </a:p>
        </p:txBody>
      </p:sp>
      <p:pic>
        <p:nvPicPr>
          <p:cNvPr id="5" name="Picture 4">
            <a:extLst>
              <a:ext uri="{FF2B5EF4-FFF2-40B4-BE49-F238E27FC236}">
                <a16:creationId xmlns:a16="http://schemas.microsoft.com/office/drawing/2014/main" id="{DC1676A2-CB8C-4EB1-BDC5-8451E52C55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275241" y="1765217"/>
            <a:ext cx="2281759" cy="3327565"/>
          </a:xfrm>
          <a:prstGeom prst="rect">
            <a:avLst/>
          </a:prstGeom>
        </p:spPr>
      </p:pic>
      <p:sp>
        <p:nvSpPr>
          <p:cNvPr id="3" name="Slide Number Placeholder 2">
            <a:extLst>
              <a:ext uri="{FF2B5EF4-FFF2-40B4-BE49-F238E27FC236}">
                <a16:creationId xmlns:a16="http://schemas.microsoft.com/office/drawing/2014/main" id="{7A5E7AEC-A623-03E8-2744-AAFAC28AA26A}"/>
              </a:ext>
            </a:extLst>
          </p:cNvPr>
          <p:cNvSpPr>
            <a:spLocks noGrp="1"/>
          </p:cNvSpPr>
          <p:nvPr>
            <p:ph type="sldNum" sz="quarter" idx="10"/>
          </p:nvPr>
        </p:nvSpPr>
        <p:spPr/>
        <p:txBody>
          <a:bodyPr/>
          <a:lstStyle/>
          <a:p>
            <a:fld id="{9E0544C4-E35C-7145-8F0C-14E842E56F07}" type="slidenum">
              <a:rPr lang="en-US" smtClean="0"/>
              <a:pPr/>
              <a:t>8</a:t>
            </a:fld>
            <a:endParaRPr lang="en-US" dirty="0"/>
          </a:p>
        </p:txBody>
      </p:sp>
    </p:spTree>
    <p:extLst>
      <p:ext uri="{BB962C8B-B14F-4D97-AF65-F5344CB8AC3E}">
        <p14:creationId xmlns:p14="http://schemas.microsoft.com/office/powerpoint/2010/main" val="222380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C3818CF-4B2D-DC91-92B1-B61787F02CFD}"/>
              </a:ext>
            </a:extLst>
          </p:cNvPr>
          <p:cNvSpPr txBox="1">
            <a:spLocks noGrp="1"/>
          </p:cNvSpPr>
          <p:nvPr>
            <p:ph type="title" idx="4294967295"/>
          </p:nvPr>
        </p:nvSpPr>
        <p:spPr>
          <a:xfrm>
            <a:off x="3132472" y="-49767"/>
            <a:ext cx="8831726"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ＭＳ Ｐゴシック"/>
                <a:cs typeface="Arial"/>
              </a:rPr>
              <a:t>Process for Submitting or Accessing Human Genomic Data</a:t>
            </a:r>
          </a:p>
        </p:txBody>
      </p:sp>
      <p:sp>
        <p:nvSpPr>
          <p:cNvPr id="12" name="TextBox 11" descr="PPT notes includes more details">
            <a:extLst>
              <a:ext uri="{FF2B5EF4-FFF2-40B4-BE49-F238E27FC236}">
                <a16:creationId xmlns:a16="http://schemas.microsoft.com/office/drawing/2014/main" id="{135DD39B-FAA6-5449-CF96-377D06D7C447}"/>
              </a:ext>
            </a:extLst>
          </p:cNvPr>
          <p:cNvSpPr txBox="1"/>
          <p:nvPr/>
        </p:nvSpPr>
        <p:spPr>
          <a:xfrm>
            <a:off x="1971040" y="1274376"/>
            <a:ext cx="233172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Data Submission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3" name="Content Placeholder 2">
            <a:extLst>
              <a:ext uri="{FF2B5EF4-FFF2-40B4-BE49-F238E27FC236}">
                <a16:creationId xmlns:a16="http://schemas.microsoft.com/office/drawing/2014/main" id="{C1938EA5-7A70-2CFC-8062-8DF16B8C2A86}"/>
              </a:ext>
            </a:extLst>
          </p:cNvPr>
          <p:cNvSpPr>
            <a:spLocks noGrp="1"/>
          </p:cNvSpPr>
          <p:nvPr>
            <p:ph sz="half" idx="1"/>
          </p:nvPr>
        </p:nvSpPr>
        <p:spPr>
          <a:xfrm>
            <a:off x="1170212" y="1783525"/>
            <a:ext cx="4816057" cy="1071306"/>
          </a:xfrm>
          <a:ln>
            <a:noFill/>
          </a:ln>
        </p:spPr>
        <p:txBody>
          <a:bodyPr>
            <a:noAutofit/>
          </a:bodyPr>
          <a:lstStyle/>
          <a:p>
            <a:pPr>
              <a:buFont typeface="Wingdings" panose="05000000000000000000" pitchFamily="2" charset="2"/>
              <a:buChar char="ü"/>
            </a:pPr>
            <a:endParaRPr lang="en-US" sz="1600" b="1" dirty="0"/>
          </a:p>
          <a:p>
            <a:pPr>
              <a:buFont typeface="Wingdings" panose="05000000000000000000" pitchFamily="2" charset="2"/>
              <a:buChar char="ü"/>
            </a:pPr>
            <a:r>
              <a:rPr lang="en-US" sz="1600" b="1" dirty="0"/>
              <a:t>Institutional Certification provided </a:t>
            </a:r>
          </a:p>
          <a:p>
            <a:pPr>
              <a:buFont typeface="Wingdings" panose="05000000000000000000" pitchFamily="2" charset="2"/>
              <a:buChar char="ü"/>
            </a:pPr>
            <a:r>
              <a:rPr lang="en-US" sz="1600" b="1" dirty="0"/>
              <a:t>Any applicable data use limitations indicated</a:t>
            </a:r>
          </a:p>
        </p:txBody>
      </p:sp>
      <p:sp>
        <p:nvSpPr>
          <p:cNvPr id="11" name="TextBox 10">
            <a:extLst>
              <a:ext uri="{FF2B5EF4-FFF2-40B4-BE49-F238E27FC236}">
                <a16:creationId xmlns:a16="http://schemas.microsoft.com/office/drawing/2014/main" id="{644328FF-667B-577F-E8DA-50CD775ADF54}"/>
              </a:ext>
            </a:extLst>
          </p:cNvPr>
          <p:cNvSpPr txBox="1"/>
          <p:nvPr/>
        </p:nvSpPr>
        <p:spPr>
          <a:xfrm>
            <a:off x="1146629" y="3251200"/>
            <a:ext cx="3852672" cy="584775"/>
          </a:xfrm>
          <a:prstGeom prst="rect">
            <a:avLst/>
          </a:prstGeom>
          <a:noFill/>
        </p:spPr>
        <p:txBody>
          <a:bodyPr wrap="square" lIns="91440" tIns="45720" rIns="91440" bIns="45720" rtlCol="0" anchor="t">
            <a:spAutoFit/>
          </a:bodyPr>
          <a:lstStyle/>
          <a:p>
            <a:pPr algn="ctr" fontAlgn="base">
              <a:spcBef>
                <a:spcPct val="0"/>
              </a:spcBef>
              <a:spcAft>
                <a:spcPct val="0"/>
              </a:spcAft>
              <a:defRPr/>
            </a:pPr>
            <a:r>
              <a:rPr kumimoji="0" lang="en-US" sz="1600" b="1" i="0" u="none" strike="noStrike" kern="1200" cap="none" spc="0" normalizeH="0" baseline="0" noProof="0" dirty="0">
                <a:ln>
                  <a:noFill/>
                </a:ln>
                <a:solidFill>
                  <a:srgbClr val="000000"/>
                </a:solidFill>
                <a:effectLst/>
                <a:uLnTx/>
                <a:uFillTx/>
                <a:latin typeface="Arial"/>
                <a:ea typeface="ＭＳ Ｐゴシック"/>
                <a:cs typeface="Arial"/>
              </a:rPr>
              <a:t>Submitted to NIH-Designated Data </a:t>
            </a:r>
            <a:br>
              <a:rPr lang="en-US" sz="1600" b="1" i="0" u="none" strike="noStrike" kern="1200" cap="none" spc="0" normalizeH="0" baseline="0" noProof="0" dirty="0">
                <a:ln>
                  <a:noFill/>
                </a:ln>
                <a:effectLst/>
                <a:uLnTx/>
                <a:uFillTx/>
                <a:latin typeface="Arial" charset="0"/>
                <a:ea typeface="ＭＳ Ｐゴシック" charset="0"/>
                <a:cs typeface="Arial" charset="0"/>
              </a:rPr>
            </a:br>
            <a:r>
              <a:rPr kumimoji="0" lang="en-US" sz="1600" b="1" i="0" u="none" strike="noStrike" kern="1200" cap="none" spc="0" normalizeH="0" baseline="0" noProof="0" dirty="0">
                <a:ln>
                  <a:noFill/>
                </a:ln>
                <a:solidFill>
                  <a:srgbClr val="000000"/>
                </a:solidFill>
                <a:effectLst/>
                <a:uLnTx/>
                <a:uFillTx/>
                <a:latin typeface="Arial"/>
                <a:ea typeface="ＭＳ Ｐゴシック"/>
                <a:cs typeface="Arial"/>
              </a:rPr>
              <a:t>Repository</a:t>
            </a:r>
            <a:r>
              <a:rPr lang="en-US" sz="1600" b="1" dirty="0">
                <a:solidFill>
                  <a:srgbClr val="000000"/>
                </a:solidFill>
                <a:latin typeface="Arial"/>
                <a:ea typeface="ＭＳ Ｐゴシック"/>
                <a:cs typeface="Arial"/>
              </a:rPr>
              <a:t> </a:t>
            </a:r>
            <a:endParaRPr lang="en-US" sz="1600" b="1"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17" name="TextBox 16">
            <a:extLst>
              <a:ext uri="{FF2B5EF4-FFF2-40B4-BE49-F238E27FC236}">
                <a16:creationId xmlns:a16="http://schemas.microsoft.com/office/drawing/2014/main" id="{19C474B8-4C41-DD4A-3EEB-D9B66DCE4D71}"/>
              </a:ext>
            </a:extLst>
          </p:cNvPr>
          <p:cNvSpPr txBox="1"/>
          <p:nvPr/>
        </p:nvSpPr>
        <p:spPr>
          <a:xfrm>
            <a:off x="1170212" y="3764641"/>
            <a:ext cx="15965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(e.g., SRA)</a:t>
            </a:r>
          </a:p>
        </p:txBody>
      </p:sp>
      <p:sp>
        <p:nvSpPr>
          <p:cNvPr id="10" name="TextBox 9">
            <a:extLst>
              <a:ext uri="{FF2B5EF4-FFF2-40B4-BE49-F238E27FC236}">
                <a16:creationId xmlns:a16="http://schemas.microsoft.com/office/drawing/2014/main" id="{0FB168F0-B086-7DF2-FF08-8E6E2AC9A329}"/>
              </a:ext>
            </a:extLst>
          </p:cNvPr>
          <p:cNvSpPr txBox="1"/>
          <p:nvPr/>
        </p:nvSpPr>
        <p:spPr>
          <a:xfrm>
            <a:off x="404622" y="4578144"/>
            <a:ext cx="2695448" cy="1384995"/>
          </a:xfrm>
          <a:prstGeom prst="rect">
            <a:avLst/>
          </a:prstGeom>
          <a:noFill/>
          <a:ln>
            <a:solidFill>
              <a:srgbClr val="002060"/>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Unrestricted Access Data:</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Study Protocol</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Descriptive Information</a:t>
            </a:r>
          </a:p>
          <a:p>
            <a:pPr marL="285750" indent="-285750">
              <a:spcBef>
                <a:spcPct val="0"/>
              </a:spcBef>
              <a:spcAft>
                <a:spcPct val="0"/>
              </a:spcAft>
              <a:buFont typeface="Arial" panose="020B0604020202020204" pitchFamily="34" charset="0"/>
              <a:buChar char="•"/>
              <a:defRPr/>
            </a:pPr>
            <a:r>
              <a:rPr lang="en-US" sz="1600" dirty="0">
                <a:solidFill>
                  <a:srgbClr val="000000"/>
                </a:solidFill>
                <a:latin typeface="Arial"/>
                <a:ea typeface="ＭＳ Ｐゴシック"/>
                <a:cs typeface="Arial"/>
              </a:rPr>
              <a:t>GSR Results* </a:t>
            </a:r>
            <a:endParaRPr lang="en-US" sz="1600" dirty="0">
              <a:solidFill>
                <a:srgbClr val="000000"/>
              </a:solidFill>
              <a:latin typeface="Arial" charset="0"/>
              <a:ea typeface="ＭＳ Ｐゴシック" charset="0"/>
              <a:cs typeface="Arial" charset="0"/>
            </a:endParaRPr>
          </a:p>
        </p:txBody>
      </p:sp>
      <p:sp>
        <p:nvSpPr>
          <p:cNvPr id="15" name="TextBox 14">
            <a:extLst>
              <a:ext uri="{FF2B5EF4-FFF2-40B4-BE49-F238E27FC236}">
                <a16:creationId xmlns:a16="http://schemas.microsoft.com/office/drawing/2014/main" id="{C867E579-CCF7-EC72-C3AD-4F98DD9B05D7}"/>
              </a:ext>
            </a:extLst>
          </p:cNvPr>
          <p:cNvSpPr txBox="1"/>
          <p:nvPr/>
        </p:nvSpPr>
        <p:spPr>
          <a:xfrm>
            <a:off x="380999" y="5932713"/>
            <a:ext cx="37646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*Unless designated "Sensitive"</a:t>
            </a:r>
          </a:p>
        </p:txBody>
      </p:sp>
      <p:sp>
        <p:nvSpPr>
          <p:cNvPr id="16" name="TextBox 15">
            <a:extLst>
              <a:ext uri="{FF2B5EF4-FFF2-40B4-BE49-F238E27FC236}">
                <a16:creationId xmlns:a16="http://schemas.microsoft.com/office/drawing/2014/main" id="{B8009380-9FD2-3FC6-81CD-62D952F12B3C}"/>
              </a:ext>
            </a:extLst>
          </p:cNvPr>
          <p:cNvSpPr txBox="1"/>
          <p:nvPr/>
        </p:nvSpPr>
        <p:spPr>
          <a:xfrm>
            <a:off x="3546927" y="3764642"/>
            <a:ext cx="15965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(e.g., </a:t>
            </a:r>
            <a:r>
              <a:rPr lang="en-US" sz="1600" b="1" dirty="0" err="1"/>
              <a:t>dbGaP</a:t>
            </a:r>
            <a:r>
              <a:rPr lang="en-US" sz="1600" b="1" dirty="0"/>
              <a:t>)</a:t>
            </a:r>
            <a:endParaRPr lang="en-US" sz="1600" dirty="0"/>
          </a:p>
        </p:txBody>
      </p:sp>
      <p:sp>
        <p:nvSpPr>
          <p:cNvPr id="9" name="TextBox 8">
            <a:extLst>
              <a:ext uri="{FF2B5EF4-FFF2-40B4-BE49-F238E27FC236}">
                <a16:creationId xmlns:a16="http://schemas.microsoft.com/office/drawing/2014/main" id="{750F2C8F-5009-04E4-6556-BF4810D70A1A}"/>
              </a:ext>
            </a:extLst>
          </p:cNvPr>
          <p:cNvSpPr txBox="1"/>
          <p:nvPr/>
        </p:nvSpPr>
        <p:spPr>
          <a:xfrm>
            <a:off x="3493444" y="4578144"/>
            <a:ext cx="2944368" cy="861774"/>
          </a:xfrm>
          <a:prstGeom prst="rect">
            <a:avLst/>
          </a:prstGeom>
          <a:noFill/>
          <a:ln>
            <a:solidFill>
              <a:srgbClr val="002060"/>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Controlled-Access Data: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Coded Genotypes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ＭＳ Ｐゴシック"/>
                <a:cs typeface="Arial"/>
              </a:rPr>
              <a:t>Phenotypes</a:t>
            </a:r>
            <a:endParaRPr lang="en-US" sz="16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13" name="TextBox 12">
            <a:extLst>
              <a:ext uri="{FF2B5EF4-FFF2-40B4-BE49-F238E27FC236}">
                <a16:creationId xmlns:a16="http://schemas.microsoft.com/office/drawing/2014/main" id="{B217385D-A6B3-C5CD-9D5E-4F787A710187}"/>
              </a:ext>
            </a:extLst>
          </p:cNvPr>
          <p:cNvSpPr txBox="1"/>
          <p:nvPr/>
        </p:nvSpPr>
        <p:spPr>
          <a:xfrm>
            <a:off x="8265596" y="1322614"/>
            <a:ext cx="18288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Arial" charset="0"/>
                <a:ea typeface="ＭＳ Ｐゴシック" charset="0"/>
                <a:cs typeface="Arial" charset="0"/>
              </a:rPr>
              <a:t>Data Access</a:t>
            </a:r>
          </a:p>
        </p:txBody>
      </p:sp>
      <p:sp>
        <p:nvSpPr>
          <p:cNvPr id="7" name="TextBox 6">
            <a:extLst>
              <a:ext uri="{FF2B5EF4-FFF2-40B4-BE49-F238E27FC236}">
                <a16:creationId xmlns:a16="http://schemas.microsoft.com/office/drawing/2014/main" id="{A24314DE-F216-495F-2235-D9CE8FCDC3F8}"/>
              </a:ext>
            </a:extLst>
          </p:cNvPr>
          <p:cNvSpPr txBox="1"/>
          <p:nvPr/>
        </p:nvSpPr>
        <p:spPr>
          <a:xfrm>
            <a:off x="7386810" y="2352792"/>
            <a:ext cx="3765586" cy="1354217"/>
          </a:xfrm>
          <a:prstGeom prst="rect">
            <a:avLst/>
          </a:prstGeom>
          <a:noFill/>
          <a:ln>
            <a:solidFill>
              <a:srgbClr val="002060"/>
            </a:solidFill>
          </a:ln>
        </p:spPr>
        <p:txBody>
          <a:bodyPr wrap="square" lIns="91440" tIns="45720" rIns="91440" bIns="45720"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Data Access Request </a:t>
            </a:r>
          </a:p>
          <a:p>
            <a:pPr marL="285750" marR="0" lvl="0" indent="-285750" algn="l" defTabSz="914400" rtl="0" eaLnBrk="1" fontAlgn="base" latinLnBrk="0" hangingPunct="1">
              <a:lnSpc>
                <a:spcPct val="100000"/>
              </a:lnSpc>
              <a:spcBef>
                <a:spcPct val="0"/>
              </a:spcBef>
              <a:spcAft>
                <a:spcPct val="0"/>
              </a:spcAft>
              <a:buClrTx/>
              <a:buSzTx/>
              <a:buFont typeface="Wingdings" panose="020B0604020202020204" pitchFamily="34" charset="0"/>
              <a:buChar char="ü"/>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Co-signed by institution</a:t>
            </a:r>
            <a:endParaRPr lang="en-US" sz="16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20B0604020202020204" pitchFamily="34" charset="0"/>
              <a:buChar char="ü"/>
              <a:tabLst/>
              <a:defRPr/>
            </a:pPr>
            <a:r>
              <a:rPr lang="en-US" sz="1600" dirty="0">
                <a:solidFill>
                  <a:srgbClr val="000000"/>
                </a:solidFill>
                <a:latin typeface="Arial"/>
                <a:ea typeface="ＭＳ Ｐゴシック"/>
                <a:cs typeface="Arial"/>
              </a:rPr>
              <a:t>Agreement</a:t>
            </a:r>
            <a:r>
              <a:rPr kumimoji="0" lang="en-US" sz="1600" b="0" i="0" u="none" strike="noStrike" kern="1200" cap="none" spc="0" normalizeH="0" baseline="0" noProof="0" dirty="0">
                <a:ln>
                  <a:noFill/>
                </a:ln>
                <a:solidFill>
                  <a:srgbClr val="000000"/>
                </a:solidFill>
                <a:effectLst/>
                <a:uLnTx/>
                <a:uFillTx/>
                <a:latin typeface="Arial"/>
                <a:ea typeface="ＭＳ Ｐゴシック"/>
                <a:cs typeface="Arial"/>
              </a:rPr>
              <a:t> to terms of use in Data Use Certification</a:t>
            </a:r>
            <a:endParaRPr lang="en-US" sz="1600" b="0" i="0" u="none" strike="noStrike" kern="1200" cap="none" spc="0" normalizeH="0" baseline="0" noProof="0" dirty="0">
              <a:ln>
                <a:noFill/>
              </a:ln>
              <a:solidFill>
                <a:srgbClr val="000000"/>
              </a:solidFill>
              <a:effectLst/>
              <a:uLnTx/>
              <a:uFillTx/>
              <a:latin typeface="Arial"/>
              <a:ea typeface="ＭＳ Ｐゴシック"/>
              <a:cs typeface="Arial"/>
            </a:endParaRPr>
          </a:p>
          <a:p>
            <a:pPr marL="285750" marR="0" lvl="0" indent="-285750" algn="l" defTabSz="914400" rtl="0" eaLnBrk="1" fontAlgn="base" latinLnBrk="0" hangingPunct="1">
              <a:lnSpc>
                <a:spcPct val="100000"/>
              </a:lnSpc>
              <a:spcBef>
                <a:spcPct val="0"/>
              </a:spcBef>
              <a:spcAft>
                <a:spcPct val="0"/>
              </a:spcAft>
              <a:buClrTx/>
              <a:buSzTx/>
              <a:buFont typeface="Wingdings" panose="020B0604020202020204" pitchFamily="34" charset="0"/>
              <a:buChar char="ü"/>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PI agrees to Code of Conduct</a:t>
            </a:r>
            <a:endParaRPr lang="en-US" sz="16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 name="TextBox 7">
            <a:extLst>
              <a:ext uri="{FF2B5EF4-FFF2-40B4-BE49-F238E27FC236}">
                <a16:creationId xmlns:a16="http://schemas.microsoft.com/office/drawing/2014/main" id="{A6036F07-4612-C191-A25D-C14ADDEEFB15}"/>
              </a:ext>
            </a:extLst>
          </p:cNvPr>
          <p:cNvSpPr txBox="1"/>
          <p:nvPr/>
        </p:nvSpPr>
        <p:spPr>
          <a:xfrm>
            <a:off x="7386810" y="4293086"/>
            <a:ext cx="3694176" cy="1877437"/>
          </a:xfrm>
          <a:prstGeom prst="rect">
            <a:avLst/>
          </a:prstGeom>
          <a:noFill/>
          <a:ln>
            <a:solidFill>
              <a:srgbClr val="00206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Data Access Committee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Review research proposal and compare with data use limitations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Verify PI credentials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Consider the potential for group harm (e.g., stigmatization)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3" name="Arrow: Down 22">
            <a:extLst>
              <a:ext uri="{FF2B5EF4-FFF2-40B4-BE49-F238E27FC236}">
                <a16:creationId xmlns:a16="http://schemas.microsoft.com/office/drawing/2014/main" id="{4F9F9AB0-CD39-FD4B-4AAB-1C7BDE7419C6}"/>
              </a:ext>
              <a:ext uri="{C183D7F6-B498-43B3-948B-1728B52AA6E4}">
                <adec:decorative xmlns:adec="http://schemas.microsoft.com/office/drawing/2017/decorative" val="1"/>
              </a:ext>
            </a:extLst>
          </p:cNvPr>
          <p:cNvSpPr/>
          <p:nvPr/>
        </p:nvSpPr>
        <p:spPr>
          <a:xfrm>
            <a:off x="8983907" y="3835975"/>
            <a:ext cx="149352" cy="36532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24" name="Arrow: Down 23">
            <a:extLst>
              <a:ext uri="{FF2B5EF4-FFF2-40B4-BE49-F238E27FC236}">
                <a16:creationId xmlns:a16="http://schemas.microsoft.com/office/drawing/2014/main" id="{C4927491-81D9-2E76-52A1-D01388175D90}"/>
              </a:ext>
              <a:ext uri="{C183D7F6-B498-43B3-948B-1728B52AA6E4}">
                <adec:decorative xmlns:adec="http://schemas.microsoft.com/office/drawing/2017/decorative" val="1"/>
              </a:ext>
            </a:extLst>
          </p:cNvPr>
          <p:cNvSpPr/>
          <p:nvPr/>
        </p:nvSpPr>
        <p:spPr>
          <a:xfrm rot="5400000">
            <a:off x="6805685" y="4832187"/>
            <a:ext cx="173127" cy="525697"/>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25" name="Arrow: Down 24">
            <a:extLst>
              <a:ext uri="{FF2B5EF4-FFF2-40B4-BE49-F238E27FC236}">
                <a16:creationId xmlns:a16="http://schemas.microsoft.com/office/drawing/2014/main" id="{19AC5639-9B6F-C74E-0492-6FCB7A91809C}"/>
              </a:ext>
              <a:ext uri="{C183D7F6-B498-43B3-948B-1728B52AA6E4}">
                <adec:decorative xmlns:adec="http://schemas.microsoft.com/office/drawing/2017/decorative" val="1"/>
              </a:ext>
            </a:extLst>
          </p:cNvPr>
          <p:cNvSpPr/>
          <p:nvPr/>
        </p:nvSpPr>
        <p:spPr>
          <a:xfrm>
            <a:off x="8983907" y="1808217"/>
            <a:ext cx="143764" cy="36839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2" name="Arrow: Down 1">
            <a:extLst>
              <a:ext uri="{FF2B5EF4-FFF2-40B4-BE49-F238E27FC236}">
                <a16:creationId xmlns:a16="http://schemas.microsoft.com/office/drawing/2014/main" id="{30AE81A4-CB7D-626A-344D-8436C2C01DB9}"/>
              </a:ext>
              <a:ext uri="{C183D7F6-B498-43B3-948B-1728B52AA6E4}">
                <adec:decorative xmlns:adec="http://schemas.microsoft.com/office/drawing/2017/decorative" val="1"/>
              </a:ext>
            </a:extLst>
          </p:cNvPr>
          <p:cNvSpPr/>
          <p:nvPr/>
        </p:nvSpPr>
        <p:spPr>
          <a:xfrm>
            <a:off x="2956306" y="1697800"/>
            <a:ext cx="143764" cy="36839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4" name="Arrow: Down 3">
            <a:extLst>
              <a:ext uri="{FF2B5EF4-FFF2-40B4-BE49-F238E27FC236}">
                <a16:creationId xmlns:a16="http://schemas.microsoft.com/office/drawing/2014/main" id="{D32EAEB0-D2EF-B0AC-6AE2-AF1617090723}"/>
              </a:ext>
              <a:ext uri="{C183D7F6-B498-43B3-948B-1728B52AA6E4}">
                <adec:decorative xmlns:adec="http://schemas.microsoft.com/office/drawing/2017/decorative" val="1"/>
              </a:ext>
            </a:extLst>
          </p:cNvPr>
          <p:cNvSpPr/>
          <p:nvPr/>
        </p:nvSpPr>
        <p:spPr>
          <a:xfrm>
            <a:off x="2929092" y="2854831"/>
            <a:ext cx="143764" cy="36839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5" name="Arrow: Down 4">
            <a:extLst>
              <a:ext uri="{FF2B5EF4-FFF2-40B4-BE49-F238E27FC236}">
                <a16:creationId xmlns:a16="http://schemas.microsoft.com/office/drawing/2014/main" id="{6B6B7E07-49CB-FF80-09BD-0B9B4C9A7A80}"/>
              </a:ext>
              <a:ext uri="{C183D7F6-B498-43B3-948B-1728B52AA6E4}">
                <adec:decorative xmlns:adec="http://schemas.microsoft.com/office/drawing/2017/decorative" val="1"/>
              </a:ext>
            </a:extLst>
          </p:cNvPr>
          <p:cNvSpPr/>
          <p:nvPr/>
        </p:nvSpPr>
        <p:spPr>
          <a:xfrm rot="1560379">
            <a:off x="1792785" y="4110653"/>
            <a:ext cx="162922" cy="420511"/>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6" name="Arrow: Down 5">
            <a:extLst>
              <a:ext uri="{FF2B5EF4-FFF2-40B4-BE49-F238E27FC236}">
                <a16:creationId xmlns:a16="http://schemas.microsoft.com/office/drawing/2014/main" id="{2CF08A8C-9844-C060-12DA-131C692FE215}"/>
              </a:ext>
              <a:ext uri="{C183D7F6-B498-43B3-948B-1728B52AA6E4}">
                <adec:decorative xmlns:adec="http://schemas.microsoft.com/office/drawing/2017/decorative" val="1"/>
              </a:ext>
            </a:extLst>
          </p:cNvPr>
          <p:cNvSpPr/>
          <p:nvPr/>
        </p:nvSpPr>
        <p:spPr>
          <a:xfrm rot="20018166">
            <a:off x="4432109" y="4104230"/>
            <a:ext cx="151351" cy="41754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18" name="Slide Number Placeholder 17">
            <a:extLst>
              <a:ext uri="{FF2B5EF4-FFF2-40B4-BE49-F238E27FC236}">
                <a16:creationId xmlns:a16="http://schemas.microsoft.com/office/drawing/2014/main" id="{64B2E520-FC7D-84D4-3BF6-7C895464EEFD}"/>
              </a:ext>
            </a:extLst>
          </p:cNvPr>
          <p:cNvSpPr>
            <a:spLocks noGrp="1"/>
          </p:cNvSpPr>
          <p:nvPr>
            <p:ph type="sldNum" sz="quarter" idx="10"/>
          </p:nvPr>
        </p:nvSpPr>
        <p:spPr/>
        <p:txBody>
          <a:bodyPr/>
          <a:lstStyle/>
          <a:p>
            <a:fld id="{FEE19172-03F7-3348-B569-171F00250647}" type="slidenum">
              <a:rPr lang="en-US" smtClean="0"/>
              <a:pPr/>
              <a:t>9</a:t>
            </a:fld>
            <a:endParaRPr lang="en-US" dirty="0"/>
          </a:p>
        </p:txBody>
      </p:sp>
    </p:spTree>
    <p:extLst>
      <p:ext uri="{BB962C8B-B14F-4D97-AF65-F5344CB8AC3E}">
        <p14:creationId xmlns:p14="http://schemas.microsoft.com/office/powerpoint/2010/main" val="208750781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SP">
      <a:dk1>
        <a:srgbClr val="000000"/>
      </a:dk1>
      <a:lt1>
        <a:srgbClr val="FFFFFF"/>
      </a:lt1>
      <a:dk2>
        <a:srgbClr val="005F7A"/>
      </a:dk2>
      <a:lt2>
        <a:srgbClr val="FEFFFF"/>
      </a:lt2>
      <a:accent1>
        <a:srgbClr val="783CBD"/>
      </a:accent1>
      <a:accent2>
        <a:srgbClr val="005F7A"/>
      </a:accent2>
      <a:accent3>
        <a:srgbClr val="81BC00"/>
      </a:accent3>
      <a:accent4>
        <a:srgbClr val="007FA9"/>
      </a:accent4>
      <a:accent5>
        <a:srgbClr val="25CAD3"/>
      </a:accent5>
      <a:accent6>
        <a:srgbClr val="D1E8F6"/>
      </a:accent6>
      <a:hlink>
        <a:srgbClr val="346094"/>
      </a:hlink>
      <a:folHlink>
        <a:srgbClr val="783C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1_Office Theme">
  <a:themeElements>
    <a:clrScheme name="OSP">
      <a:dk1>
        <a:srgbClr val="000000"/>
      </a:dk1>
      <a:lt1>
        <a:srgbClr val="FFFFFF"/>
      </a:lt1>
      <a:dk2>
        <a:srgbClr val="005F7A"/>
      </a:dk2>
      <a:lt2>
        <a:srgbClr val="FEFFFF"/>
      </a:lt2>
      <a:accent1>
        <a:srgbClr val="783CBD"/>
      </a:accent1>
      <a:accent2>
        <a:srgbClr val="005F7A"/>
      </a:accent2>
      <a:accent3>
        <a:srgbClr val="81BC00"/>
      </a:accent3>
      <a:accent4>
        <a:srgbClr val="007FA9"/>
      </a:accent4>
      <a:accent5>
        <a:srgbClr val="25CAD3"/>
      </a:accent5>
      <a:accent6>
        <a:srgbClr val="D1E8F6"/>
      </a:accent6>
      <a:hlink>
        <a:srgbClr val="346094"/>
      </a:hlink>
      <a:folHlink>
        <a:srgbClr val="783C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mparison of FY13 and FY14 Projected AF Costs 6-7-13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SharedWithUsers xmlns="9c26b516-99a2-46e9-9f5e-24cd0ed530a5">
      <UserInfo>
        <DisplayName>Sharma, Priyanka (NIH/OD) [C]</DisplayName>
        <AccountId>134</AccountId>
        <AccountType/>
      </UserInfo>
      <UserInfo>
        <DisplayName>Barry, Sophie (NIH/OD) [E]</DisplayName>
        <AccountId>15</AccountId>
        <AccountType/>
      </UserInfo>
    </SharedWithUsers>
  </documentManagement>
</p:properties>
</file>

<file path=customXml/itemProps1.xml><?xml version="1.0" encoding="utf-8"?>
<ds:datastoreItem xmlns:ds="http://schemas.openxmlformats.org/officeDocument/2006/customXml" ds:itemID="{3A05A841-7252-468C-8FF5-1590D3A10665}">
  <ds:schemaRefs>
    <ds:schemaRef ds:uri="http://schemas.microsoft.com/sharepoint/v3/contenttype/forms"/>
  </ds:schemaRefs>
</ds:datastoreItem>
</file>

<file path=customXml/itemProps2.xml><?xml version="1.0" encoding="utf-8"?>
<ds:datastoreItem xmlns:ds="http://schemas.openxmlformats.org/officeDocument/2006/customXml" ds:itemID="{21B3168F-8CDF-42EF-91F5-7E45DA097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C97811-3E43-4916-A9FC-A820093614CF}">
  <ds:schemaRefs>
    <ds:schemaRef ds:uri="http://schemas.microsoft.com/office/infopath/2007/PartnerControls"/>
    <ds:schemaRef ds:uri="http://purl.org/dc/elements/1.1/"/>
    <ds:schemaRef ds:uri="http://schemas.microsoft.com/office/2006/metadata/properties"/>
    <ds:schemaRef ds:uri="6bc68b66-932e-422c-b9b0-23fd53127af9"/>
    <ds:schemaRef ds:uri="64948b15-7def-430b-8648-1feb819ee410"/>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 ds:uri="9c26b516-99a2-46e9-9f5e-24cd0ed530a5"/>
    <ds:schemaRef ds:uri="989998f2-a2b7-4b44-82b6-b98408f16ef8"/>
  </ds:schemaRefs>
</ds:datastoreItem>
</file>

<file path=docProps/app.xml><?xml version="1.0" encoding="utf-8"?>
<Properties xmlns="http://schemas.openxmlformats.org/officeDocument/2006/extended-properties" xmlns:vt="http://schemas.openxmlformats.org/officeDocument/2006/docPropsVTypes">
  <Template>bordertemplaterevised</Template>
  <TotalTime>0</TotalTime>
  <Words>3065</Words>
  <Application>Microsoft Office PowerPoint</Application>
  <PresentationFormat>Widescreen</PresentationFormat>
  <Paragraphs>398</Paragraphs>
  <Slides>33</Slides>
  <Notes>25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33</vt:i4>
      </vt:variant>
    </vt:vector>
  </HeadingPairs>
  <TitlesOfParts>
    <vt:vector size="46" baseType="lpstr">
      <vt:lpstr>Arial</vt:lpstr>
      <vt:lpstr>Calibri</vt:lpstr>
      <vt:lpstr>Courier New</vt:lpstr>
      <vt:lpstr>Gill Sans MT</vt:lpstr>
      <vt:lpstr>Nunito Sans</vt:lpstr>
      <vt:lpstr>Open Sans</vt:lpstr>
      <vt:lpstr>Wingdings</vt:lpstr>
      <vt:lpstr>Wingdings 2</vt:lpstr>
      <vt:lpstr>Default Design</vt:lpstr>
      <vt:lpstr>3_Office Theme</vt:lpstr>
      <vt:lpstr>Dividend</vt:lpstr>
      <vt:lpstr>1_Office Theme</vt:lpstr>
      <vt:lpstr>Comparison of FY13 and FY14 Projected AF Costs 6-7-13 </vt:lpstr>
      <vt:lpstr>Overview of the NIH Genomic Data Sharing (GDS) Policy, Other Sharing Policies, and Open Q&amp;A </vt:lpstr>
      <vt:lpstr>Outline</vt:lpstr>
      <vt:lpstr>NIH’s Data Sharing Initiatives &amp; Milestones </vt:lpstr>
      <vt:lpstr> Data Management and Sharing (DMS) Policy (2023) </vt:lpstr>
      <vt:lpstr>Policy Details</vt:lpstr>
      <vt:lpstr>NIH Genomic Data Sharing Policy (2015)  </vt:lpstr>
      <vt:lpstr>NIH Genomic Data Sharing (GDS) Policy </vt:lpstr>
      <vt:lpstr>Categories of Genomic Data </vt:lpstr>
      <vt:lpstr>Process for Submitting or Accessing Human Genomic Data</vt:lpstr>
      <vt:lpstr>PI and Institutional Responsibilities When Accessing/Using Data </vt:lpstr>
      <vt:lpstr>Harmonization of the Genomic Data Sharing (GDS) policy with the Data Management and Sharing (DMS) policy </vt:lpstr>
      <vt:lpstr>Request for Information on Proposed Updates and Long-Term Considerations for the NIH Genomic Data Sharing Policy</vt:lpstr>
      <vt:lpstr>Recently Issued Public Guidance, Instructions, and Resources</vt:lpstr>
      <vt:lpstr>What is NOT Changing</vt:lpstr>
      <vt:lpstr>What Is Changing </vt:lpstr>
      <vt:lpstr>Elements to Include in a DMS Plan When Subject to GDS Policy</vt:lpstr>
      <vt:lpstr>Monitoring Compliance with DMS Plans</vt:lpstr>
      <vt:lpstr>Recent DMS Policy Supplemental Notices</vt:lpstr>
      <vt:lpstr>Research Tools Policy (1999)  </vt:lpstr>
      <vt:lpstr>NIH Research Tools Policy</vt:lpstr>
      <vt:lpstr>  Models Organisms Sharing Policy (2004) </vt:lpstr>
      <vt:lpstr>Model Organisms Sharing Policy</vt:lpstr>
      <vt:lpstr>Definitions of Model Organisms and Related Resources </vt:lpstr>
      <vt:lpstr>Increasing Agency-Wide Access for Federally Funded Research Results  NIH Public Access Policy    </vt:lpstr>
      <vt:lpstr>Then &amp; Now OSTP Public Access MemoS</vt:lpstr>
      <vt:lpstr>Which Policies Apply to My Research?</vt:lpstr>
      <vt:lpstr>Select NIH Grants Policy Excerpts </vt:lpstr>
      <vt:lpstr>For More Information…</vt:lpstr>
      <vt:lpstr> Resources </vt:lpstr>
      <vt:lpstr>                  Policy and Supplemental Information</vt:lpstr>
      <vt:lpstr>Recent Notices</vt:lpstr>
      <vt:lpstr>Policy Links </vt:lpstr>
      <vt:lpstr>Thank You!   Q &amp;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and Resource Sharing: Firming Foundations for Future Frontiers</dc:title>
  <dc:creator/>
  <cp:lastModifiedBy/>
  <cp:revision>372</cp:revision>
  <dcterms:created xsi:type="dcterms:W3CDTF">2020-10-29T17:06:36Z</dcterms:created>
  <dcterms:modified xsi:type="dcterms:W3CDTF">2023-01-30T20:12:32Z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ies>
</file>