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26" r:id="rId4"/>
    <p:sldMasterId id="2147485582" r:id="rId5"/>
  </p:sldMasterIdLst>
  <p:notesMasterIdLst>
    <p:notesMasterId r:id="rId32"/>
  </p:notesMasterIdLst>
  <p:handoutMasterIdLst>
    <p:handoutMasterId r:id="rId33"/>
  </p:handoutMasterIdLst>
  <p:sldIdLst>
    <p:sldId id="1305" r:id="rId6"/>
    <p:sldId id="1326" r:id="rId7"/>
    <p:sldId id="1328" r:id="rId8"/>
    <p:sldId id="306" r:id="rId9"/>
    <p:sldId id="1330" r:id="rId10"/>
    <p:sldId id="1332" r:id="rId11"/>
    <p:sldId id="1271" r:id="rId12"/>
    <p:sldId id="1300" r:id="rId13"/>
    <p:sldId id="1248" r:id="rId14"/>
    <p:sldId id="1333" r:id="rId15"/>
    <p:sldId id="1336" r:id="rId16"/>
    <p:sldId id="1254" r:id="rId17"/>
    <p:sldId id="1256" r:id="rId18"/>
    <p:sldId id="1257" r:id="rId19"/>
    <p:sldId id="1261" r:id="rId20"/>
    <p:sldId id="1262" r:id="rId21"/>
    <p:sldId id="1263" r:id="rId22"/>
    <p:sldId id="1277" r:id="rId23"/>
    <p:sldId id="1312" r:id="rId24"/>
    <p:sldId id="472" r:id="rId25"/>
    <p:sldId id="1275" r:id="rId26"/>
    <p:sldId id="1294" r:id="rId27"/>
    <p:sldId id="1265" r:id="rId28"/>
    <p:sldId id="1289" r:id="rId29"/>
    <p:sldId id="1334" r:id="rId30"/>
    <p:sldId id="1335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CCFF"/>
    <a:srgbClr val="CCECFF"/>
    <a:srgbClr val="66FFFF"/>
    <a:srgbClr val="66FF66"/>
    <a:srgbClr val="66FF33"/>
    <a:srgbClr val="0033CC"/>
    <a:srgbClr val="008000"/>
    <a:srgbClr val="5F5F5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B6337-CBAF-456A-845B-D11A6FF03084}" v="9" dt="2021-11-02T19:27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s, Sheri (NIH/OD) [E]" userId="27ef1276-516b-499b-b919-42898e02f206" providerId="ADAL" clId="{76CB6337-CBAF-456A-845B-D11A6FF03084}"/>
    <pc:docChg chg="modSld">
      <pc:chgData name="Cummins, Sheri (NIH/OD) [E]" userId="27ef1276-516b-499b-b919-42898e02f206" providerId="ADAL" clId="{76CB6337-CBAF-456A-845B-D11A6FF03084}" dt="2021-11-02T19:27:10.968" v="3" actId="20577"/>
      <pc:docMkLst>
        <pc:docMk/>
      </pc:docMkLst>
      <pc:sldChg chg="modSp mod">
        <pc:chgData name="Cummins, Sheri (NIH/OD) [E]" userId="27ef1276-516b-499b-b919-42898e02f206" providerId="ADAL" clId="{76CB6337-CBAF-456A-845B-D11A6FF03084}" dt="2021-11-02T19:27:10.968" v="3" actId="20577"/>
        <pc:sldMkLst>
          <pc:docMk/>
          <pc:sldMk cId="1061122712" sldId="1257"/>
        </pc:sldMkLst>
        <pc:spChg chg="mod">
          <ac:chgData name="Cummins, Sheri (NIH/OD) [E]" userId="27ef1276-516b-499b-b919-42898e02f206" providerId="ADAL" clId="{76CB6337-CBAF-456A-845B-D11A6FF03084}" dt="2021-11-02T19:27:10.968" v="3" actId="20577"/>
          <ac:spMkLst>
            <pc:docMk/>
            <pc:sldMk cId="1061122712" sldId="1257"/>
            <ac:spMk id="4" creationId="{00000000-0000-0000-0000-000000000000}"/>
          </ac:spMkLst>
        </pc:spChg>
      </pc:sldChg>
    </pc:docChg>
  </pc:docChgLst>
  <pc:docChgLst>
    <pc:chgData name="Cummins, Sheri (NIH/OD) [E]" userId="S::cumminss@nih.gov::27ef1276-516b-499b-b919-42898e02f206" providerId="AD" clId="Web-{F4B8D339-947B-4013-939F-6E46C638A3C1}"/>
    <pc:docChg chg="delSld">
      <pc:chgData name="Cummins, Sheri (NIH/OD) [E]" userId="S::cumminss@nih.gov::27ef1276-516b-499b-b919-42898e02f206" providerId="AD" clId="Web-{F4B8D339-947B-4013-939F-6E46C638A3C1}" dt="2021-10-24T22:28:52.748" v="0"/>
      <pc:docMkLst>
        <pc:docMk/>
      </pc:docMkLst>
      <pc:sldChg chg="del">
        <pc:chgData name="Cummins, Sheri (NIH/OD) [E]" userId="S::cumminss@nih.gov::27ef1276-516b-499b-b919-42898e02f206" providerId="AD" clId="Web-{F4B8D339-947B-4013-939F-6E46C638A3C1}" dt="2021-10-24T22:28:52.748" v="0"/>
        <pc:sldMkLst>
          <pc:docMk/>
          <pc:sldMk cId="2237647382" sldId="2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6B6EB-DECD-4FAB-8CB4-524D8269699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E8960A-D3B6-4DF7-A8BE-1F8A4657A53E}">
      <dgm:prSet phldrT="[Text]" custT="1"/>
      <dgm:spPr/>
      <dgm:t>
        <a:bodyPr/>
        <a:lstStyle/>
        <a:p>
          <a:r>
            <a:rPr lang="en-US" sz="3000"/>
            <a:t>Receipt and Referral</a:t>
          </a:r>
        </a:p>
      </dgm:t>
      <dgm:extLst>
        <a:ext uri="{E40237B7-FDA0-4F09-8148-C483321AD2D9}">
          <dgm14:cNvPr xmlns:dgm14="http://schemas.microsoft.com/office/drawing/2010/diagram" id="0" name="" descr="Graphic showing three steps in the grants process"/>
        </a:ext>
      </dgm:extLst>
    </dgm:pt>
    <dgm:pt modelId="{532158E3-FBE2-41C9-B985-19F89B3BA70E}" type="parTrans" cxnId="{BE9500CE-BF37-4740-B9A9-2287189D4C93}">
      <dgm:prSet/>
      <dgm:spPr/>
      <dgm:t>
        <a:bodyPr/>
        <a:lstStyle/>
        <a:p>
          <a:endParaRPr lang="en-US"/>
        </a:p>
      </dgm:t>
    </dgm:pt>
    <dgm:pt modelId="{60EAECA0-2825-4010-AA8C-B2B9065D778A}" type="sibTrans" cxnId="{BE9500CE-BF37-4740-B9A9-2287189D4C93}">
      <dgm:prSet/>
      <dgm:spPr/>
      <dgm:t>
        <a:bodyPr/>
        <a:lstStyle/>
        <a:p>
          <a:endParaRPr lang="en-US"/>
        </a:p>
      </dgm:t>
    </dgm:pt>
    <dgm:pt modelId="{EB4752D5-22F5-4AFF-923A-4DB660F25821}">
      <dgm:prSet phldrT="[Text]" custT="1"/>
      <dgm:spPr/>
      <dgm:t>
        <a:bodyPr/>
        <a:lstStyle/>
        <a:p>
          <a:r>
            <a:rPr lang="en-US" sz="2800"/>
            <a:t>See the presentation</a:t>
          </a:r>
        </a:p>
      </dgm:t>
    </dgm:pt>
    <dgm:pt modelId="{534E2A11-1FF5-4D0C-9D4E-876EE4D64F91}" type="parTrans" cxnId="{222438F9-3E47-488E-B9CC-21C3B693DAAE}">
      <dgm:prSet/>
      <dgm:spPr/>
      <dgm:t>
        <a:bodyPr/>
        <a:lstStyle/>
        <a:p>
          <a:endParaRPr lang="en-US"/>
        </a:p>
      </dgm:t>
    </dgm:pt>
    <dgm:pt modelId="{CF8EB0A5-6460-47A4-92C2-118B4D6FB976}" type="sibTrans" cxnId="{222438F9-3E47-488E-B9CC-21C3B693DAAE}">
      <dgm:prSet/>
      <dgm:spPr/>
      <dgm:t>
        <a:bodyPr/>
        <a:lstStyle/>
        <a:p>
          <a:endParaRPr lang="en-US"/>
        </a:p>
      </dgm:t>
    </dgm:pt>
    <dgm:pt modelId="{0A3E518B-9333-4D93-9537-048DBF470E67}">
      <dgm:prSet phldrT="[Text]" custT="1"/>
      <dgm:spPr>
        <a:solidFill>
          <a:srgbClr val="00CCFF"/>
        </a:solidFill>
        <a:ln w="28575">
          <a:solidFill>
            <a:srgbClr val="00CCFF"/>
          </a:solidFill>
        </a:ln>
      </dgm:spPr>
      <dgm:t>
        <a:bodyPr/>
        <a:lstStyle/>
        <a:p>
          <a:r>
            <a:rPr lang="en-US" sz="3200"/>
            <a:t>Two </a:t>
          </a:r>
          <a:r>
            <a:rPr lang="en-US" sz="3000"/>
            <a:t>levels</a:t>
          </a:r>
          <a:r>
            <a:rPr lang="en-US" sz="3200"/>
            <a:t> of peer review</a:t>
          </a:r>
        </a:p>
      </dgm:t>
    </dgm:pt>
    <dgm:pt modelId="{63E31534-1FCB-4C0F-BA86-C59042C3D4CC}" type="parTrans" cxnId="{1B81FEBF-1603-4445-AF63-C52D38453111}">
      <dgm:prSet/>
      <dgm:spPr/>
      <dgm:t>
        <a:bodyPr/>
        <a:lstStyle/>
        <a:p>
          <a:endParaRPr lang="en-US"/>
        </a:p>
      </dgm:t>
    </dgm:pt>
    <dgm:pt modelId="{FBAE9791-ABFB-4EEF-91AA-27CB89968538}" type="sibTrans" cxnId="{1B81FEBF-1603-4445-AF63-C52D38453111}">
      <dgm:prSet/>
      <dgm:spPr/>
      <dgm:t>
        <a:bodyPr/>
        <a:lstStyle/>
        <a:p>
          <a:endParaRPr lang="en-US"/>
        </a:p>
      </dgm:t>
    </dgm:pt>
    <dgm:pt modelId="{92DA3B48-7B5E-4317-A370-C8D7B0B93B5B}">
      <dgm:prSet phldrT="[Text]" custT="1"/>
      <dgm:spPr/>
      <dgm:t>
        <a:bodyPr/>
        <a:lstStyle/>
        <a:p>
          <a:r>
            <a:rPr lang="en-US" sz="2800"/>
            <a:t>Scientific Review Group (initial)</a:t>
          </a:r>
        </a:p>
      </dgm:t>
    </dgm:pt>
    <dgm:pt modelId="{76754A41-D66F-4475-9078-5FBC8FFE98BF}" type="parTrans" cxnId="{FCADAAB4-CF95-4BF6-99E5-6864C80BA5CB}">
      <dgm:prSet/>
      <dgm:spPr/>
      <dgm:t>
        <a:bodyPr/>
        <a:lstStyle/>
        <a:p>
          <a:endParaRPr lang="en-US"/>
        </a:p>
      </dgm:t>
    </dgm:pt>
    <dgm:pt modelId="{47845562-BBA9-49CE-A836-353E36F54D47}" type="sibTrans" cxnId="{FCADAAB4-CF95-4BF6-99E5-6864C80BA5CB}">
      <dgm:prSet/>
      <dgm:spPr/>
      <dgm:t>
        <a:bodyPr/>
        <a:lstStyle/>
        <a:p>
          <a:endParaRPr lang="en-US"/>
        </a:p>
      </dgm:t>
    </dgm:pt>
    <dgm:pt modelId="{0032E137-B33C-44CD-B37F-BB5A1978628A}">
      <dgm:prSet phldrT="[Text]" custT="1"/>
      <dgm:spPr/>
      <dgm:t>
        <a:bodyPr/>
        <a:lstStyle/>
        <a:p>
          <a:r>
            <a:rPr lang="en-US" sz="3000"/>
            <a:t>Funding decisions</a:t>
          </a:r>
        </a:p>
      </dgm:t>
    </dgm:pt>
    <dgm:pt modelId="{16855C33-47A9-4F52-8D6D-5626F1EF74BA}" type="parTrans" cxnId="{4E166401-2761-4171-A636-F89B813BF478}">
      <dgm:prSet/>
      <dgm:spPr/>
      <dgm:t>
        <a:bodyPr/>
        <a:lstStyle/>
        <a:p>
          <a:endParaRPr lang="en-US"/>
        </a:p>
      </dgm:t>
    </dgm:pt>
    <dgm:pt modelId="{393558BB-5783-4933-8C6D-DF8983F32367}" type="sibTrans" cxnId="{4E166401-2761-4171-A636-F89B813BF478}">
      <dgm:prSet/>
      <dgm:spPr/>
      <dgm:t>
        <a:bodyPr/>
        <a:lstStyle/>
        <a:p>
          <a:endParaRPr lang="en-US"/>
        </a:p>
      </dgm:t>
    </dgm:pt>
    <dgm:pt modelId="{ADC0BBB3-B53A-4B86-9DCF-D274B1D563CB}">
      <dgm:prSet phldrT="[Text]" custT="1"/>
      <dgm:spPr/>
      <dgm:t>
        <a:bodyPr/>
        <a:lstStyle/>
        <a:p>
          <a:r>
            <a:rPr lang="en-US" sz="2800"/>
            <a:t>NIH Institute or Center Director</a:t>
          </a:r>
        </a:p>
      </dgm:t>
    </dgm:pt>
    <dgm:pt modelId="{B8B52BF4-61A1-4CCF-9E2A-CB69043FADC2}" type="parTrans" cxnId="{16F79B2B-FE44-402E-86E5-3DC1C3C5B60B}">
      <dgm:prSet/>
      <dgm:spPr/>
      <dgm:t>
        <a:bodyPr/>
        <a:lstStyle/>
        <a:p>
          <a:endParaRPr lang="en-US"/>
        </a:p>
      </dgm:t>
    </dgm:pt>
    <dgm:pt modelId="{87F680D6-905E-46EF-9462-763F50ED16A2}" type="sibTrans" cxnId="{16F79B2B-FE44-402E-86E5-3DC1C3C5B60B}">
      <dgm:prSet/>
      <dgm:spPr/>
      <dgm:t>
        <a:bodyPr/>
        <a:lstStyle/>
        <a:p>
          <a:endParaRPr lang="en-US"/>
        </a:p>
      </dgm:t>
    </dgm:pt>
    <dgm:pt modelId="{FB24166B-8DC5-458E-8F3D-D5ABCE0AE418}">
      <dgm:prSet phldrT="[Text]" custT="1"/>
      <dgm:spPr/>
      <dgm:t>
        <a:bodyPr/>
        <a:lstStyle/>
        <a:p>
          <a:pPr>
            <a:buFontTx/>
            <a:buNone/>
          </a:pPr>
          <a:r>
            <a:rPr lang="en-US" sz="2800"/>
            <a:t>  “Receipt and Referral of Your Application”</a:t>
          </a:r>
        </a:p>
      </dgm:t>
    </dgm:pt>
    <dgm:pt modelId="{815FDC73-6A3E-429E-B564-FABD860929AD}" type="parTrans" cxnId="{C4B03409-5913-40E4-B0C9-1751E1F13308}">
      <dgm:prSet/>
      <dgm:spPr/>
      <dgm:t>
        <a:bodyPr/>
        <a:lstStyle/>
        <a:p>
          <a:endParaRPr lang="en-US"/>
        </a:p>
      </dgm:t>
    </dgm:pt>
    <dgm:pt modelId="{9245A0E7-A983-44C9-BD33-B2EBFE51282D}" type="sibTrans" cxnId="{C4B03409-5913-40E4-B0C9-1751E1F13308}">
      <dgm:prSet/>
      <dgm:spPr/>
      <dgm:t>
        <a:bodyPr/>
        <a:lstStyle/>
        <a:p>
          <a:endParaRPr lang="en-US"/>
        </a:p>
      </dgm:t>
    </dgm:pt>
    <dgm:pt modelId="{81E18AE0-3817-4457-9C5B-5042E5E089AD}">
      <dgm:prSet phldrT="[Text]" custT="1"/>
      <dgm:spPr/>
      <dgm:t>
        <a:bodyPr/>
        <a:lstStyle/>
        <a:p>
          <a:r>
            <a:rPr lang="en-US" sz="2800"/>
            <a:t>National Advisory Council</a:t>
          </a:r>
        </a:p>
      </dgm:t>
    </dgm:pt>
    <dgm:pt modelId="{B86A26B1-6916-47DB-876C-D1C0781B715C}" type="parTrans" cxnId="{A3F8C3C6-60D5-4095-8108-7C62BD4A70E3}">
      <dgm:prSet/>
      <dgm:spPr/>
      <dgm:t>
        <a:bodyPr/>
        <a:lstStyle/>
        <a:p>
          <a:endParaRPr lang="en-US"/>
        </a:p>
      </dgm:t>
    </dgm:pt>
    <dgm:pt modelId="{15DABA93-EF18-4B09-9D73-763D9E070CBE}" type="sibTrans" cxnId="{A3F8C3C6-60D5-4095-8108-7C62BD4A70E3}">
      <dgm:prSet/>
      <dgm:spPr/>
      <dgm:t>
        <a:bodyPr/>
        <a:lstStyle/>
        <a:p>
          <a:endParaRPr lang="en-US"/>
        </a:p>
      </dgm:t>
    </dgm:pt>
    <dgm:pt modelId="{FA2574BE-EFEC-4C32-80C9-1E2B74FA8D48}" type="pres">
      <dgm:prSet presAssocID="{0AD6B6EB-DECD-4FAB-8CB4-524D8269699E}" presName="rootnode" presStyleCnt="0">
        <dgm:presLayoutVars>
          <dgm:chMax/>
          <dgm:chPref/>
          <dgm:dir/>
          <dgm:animLvl val="lvl"/>
        </dgm:presLayoutVars>
      </dgm:prSet>
      <dgm:spPr/>
    </dgm:pt>
    <dgm:pt modelId="{4DCD5418-29E8-4E53-A43F-C15DCB7803CB}" type="pres">
      <dgm:prSet presAssocID="{9FE8960A-D3B6-4DF7-A8BE-1F8A4657A53E}" presName="composite" presStyleCnt="0"/>
      <dgm:spPr/>
    </dgm:pt>
    <dgm:pt modelId="{8E002644-903D-478A-9FAE-76F17325FA44}" type="pres">
      <dgm:prSet presAssocID="{9FE8960A-D3B6-4DF7-A8BE-1F8A4657A53E}" presName="bentUpArrow1" presStyleLbl="alignImgPlace1" presStyleIdx="0" presStyleCnt="2" custLinFactNeighborX="-5359" custLinFactNeighborY="8711"/>
      <dgm:spPr>
        <a:ln w="19050">
          <a:noFill/>
        </a:ln>
      </dgm:spPr>
    </dgm:pt>
    <dgm:pt modelId="{75ACF354-82E8-4011-8EDE-91579751C76D}" type="pres">
      <dgm:prSet presAssocID="{9FE8960A-D3B6-4DF7-A8BE-1F8A4657A53E}" presName="ParentText" presStyleLbl="node1" presStyleIdx="0" presStyleCnt="3" custScaleX="121190" custLinFactNeighborX="-29749" custLinFactNeighborY="-175">
        <dgm:presLayoutVars>
          <dgm:chMax val="1"/>
          <dgm:chPref val="1"/>
          <dgm:bulletEnabled val="1"/>
        </dgm:presLayoutVars>
      </dgm:prSet>
      <dgm:spPr/>
    </dgm:pt>
    <dgm:pt modelId="{8F435A46-8D55-40CF-8075-0DA0F9EED929}" type="pres">
      <dgm:prSet presAssocID="{9FE8960A-D3B6-4DF7-A8BE-1F8A4657A53E}" presName="ChildText" presStyleLbl="revTx" presStyleIdx="0" presStyleCnt="3" custScaleX="497233" custLinFactX="77969" custLinFactNeighborX="100000" custLinFactNeighborY="-7899">
        <dgm:presLayoutVars>
          <dgm:chMax val="0"/>
          <dgm:chPref val="0"/>
          <dgm:bulletEnabled val="1"/>
        </dgm:presLayoutVars>
      </dgm:prSet>
      <dgm:spPr/>
    </dgm:pt>
    <dgm:pt modelId="{D7F84CFB-D888-4974-9738-02A911BB1F7B}" type="pres">
      <dgm:prSet presAssocID="{60EAECA0-2825-4010-AA8C-B2B9065D778A}" presName="sibTrans" presStyleCnt="0"/>
      <dgm:spPr/>
    </dgm:pt>
    <dgm:pt modelId="{2949DA1C-49DD-436B-AA51-530FFAE0397E}" type="pres">
      <dgm:prSet presAssocID="{0A3E518B-9333-4D93-9537-048DBF470E67}" presName="composite" presStyleCnt="0"/>
      <dgm:spPr/>
    </dgm:pt>
    <dgm:pt modelId="{B6199338-8303-4C4F-BD6D-EA420504C991}" type="pres">
      <dgm:prSet presAssocID="{0A3E518B-9333-4D93-9537-048DBF470E67}" presName="bentUpArrow1" presStyleLbl="alignImgPlace1" presStyleIdx="1" presStyleCnt="2" custLinFactNeighborX="-9590" custLinFactNeighborY="5937"/>
      <dgm:spPr>
        <a:ln w="19050">
          <a:noFill/>
        </a:ln>
      </dgm:spPr>
    </dgm:pt>
    <dgm:pt modelId="{4FAF7E38-64C0-44FF-A1EB-19CDABED491E}" type="pres">
      <dgm:prSet presAssocID="{0A3E518B-9333-4D93-9537-048DBF470E67}" presName="ParentText" presStyleLbl="node1" presStyleIdx="1" presStyleCnt="3" custScaleX="155384" custLinFactNeighborX="-48201" custLinFactNeighborY="-4989">
        <dgm:presLayoutVars>
          <dgm:chMax val="1"/>
          <dgm:chPref val="1"/>
          <dgm:bulletEnabled val="1"/>
        </dgm:presLayoutVars>
      </dgm:prSet>
      <dgm:spPr/>
    </dgm:pt>
    <dgm:pt modelId="{5958B410-4107-44BB-82A8-FA388D5554C9}" type="pres">
      <dgm:prSet presAssocID="{0A3E518B-9333-4D93-9537-048DBF470E67}" presName="ChildText" presStyleLbl="revTx" presStyleIdx="1" presStyleCnt="3" custScaleX="404174" custScaleY="114623" custLinFactX="22174" custLinFactNeighborX="100000" custLinFactNeighborY="-10662">
        <dgm:presLayoutVars>
          <dgm:chMax val="0"/>
          <dgm:chPref val="0"/>
          <dgm:bulletEnabled val="1"/>
        </dgm:presLayoutVars>
      </dgm:prSet>
      <dgm:spPr/>
    </dgm:pt>
    <dgm:pt modelId="{CD285F0A-4DFB-4028-93B9-FF0B9CC83C11}" type="pres">
      <dgm:prSet presAssocID="{FBAE9791-ABFB-4EEF-91AA-27CB89968538}" presName="sibTrans" presStyleCnt="0"/>
      <dgm:spPr/>
    </dgm:pt>
    <dgm:pt modelId="{8510C293-3B85-4FA8-A4AB-B855306AFCEE}" type="pres">
      <dgm:prSet presAssocID="{0032E137-B33C-44CD-B37F-BB5A1978628A}" presName="composite" presStyleCnt="0"/>
      <dgm:spPr/>
    </dgm:pt>
    <dgm:pt modelId="{F0E6833B-B0A4-4681-8447-F7080D5634CC}" type="pres">
      <dgm:prSet presAssocID="{0032E137-B33C-44CD-B37F-BB5A1978628A}" presName="ParentText" presStyleLbl="node1" presStyleIdx="2" presStyleCnt="3" custScaleX="106203" custLinFactNeighborX="-67826" custLinFactNeighborY="-7344">
        <dgm:presLayoutVars>
          <dgm:chMax val="1"/>
          <dgm:chPref val="1"/>
          <dgm:bulletEnabled val="1"/>
        </dgm:presLayoutVars>
      </dgm:prSet>
      <dgm:spPr/>
    </dgm:pt>
    <dgm:pt modelId="{CA75631F-0B88-42C0-BED8-9A3760E55C58}" type="pres">
      <dgm:prSet presAssocID="{0032E137-B33C-44CD-B37F-BB5A1978628A}" presName="FinalChildText" presStyleLbl="revTx" presStyleIdx="2" presStyleCnt="3" custScaleX="242713" custLinFactNeighborX="-13247" custLinFactNeighborY="-13724">
        <dgm:presLayoutVars>
          <dgm:chMax val="0"/>
          <dgm:chPref val="0"/>
          <dgm:bulletEnabled val="1"/>
        </dgm:presLayoutVars>
      </dgm:prSet>
      <dgm:spPr/>
    </dgm:pt>
  </dgm:ptLst>
  <dgm:cxnLst>
    <dgm:cxn modelId="{4E166401-2761-4171-A636-F89B813BF478}" srcId="{0AD6B6EB-DECD-4FAB-8CB4-524D8269699E}" destId="{0032E137-B33C-44CD-B37F-BB5A1978628A}" srcOrd="2" destOrd="0" parTransId="{16855C33-47A9-4F52-8D6D-5626F1EF74BA}" sibTransId="{393558BB-5783-4933-8C6D-DF8983F32367}"/>
    <dgm:cxn modelId="{C4B03409-5913-40E4-B0C9-1751E1F13308}" srcId="{9FE8960A-D3B6-4DF7-A8BE-1F8A4657A53E}" destId="{FB24166B-8DC5-458E-8F3D-D5ABCE0AE418}" srcOrd="1" destOrd="0" parTransId="{815FDC73-6A3E-429E-B564-FABD860929AD}" sibTransId="{9245A0E7-A983-44C9-BD33-B2EBFE51282D}"/>
    <dgm:cxn modelId="{95C41A0B-3B27-4E22-B09E-02B0B9D882B4}" type="presOf" srcId="{FB24166B-8DC5-458E-8F3D-D5ABCE0AE418}" destId="{8F435A46-8D55-40CF-8075-0DA0F9EED929}" srcOrd="0" destOrd="1" presId="urn:microsoft.com/office/officeart/2005/8/layout/StepDownProcess"/>
    <dgm:cxn modelId="{16F79B2B-FE44-402E-86E5-3DC1C3C5B60B}" srcId="{0032E137-B33C-44CD-B37F-BB5A1978628A}" destId="{ADC0BBB3-B53A-4B86-9DCF-D274B1D563CB}" srcOrd="0" destOrd="0" parTransId="{B8B52BF4-61A1-4CCF-9E2A-CB69043FADC2}" sibTransId="{87F680D6-905E-46EF-9462-763F50ED16A2}"/>
    <dgm:cxn modelId="{FA620263-5E0F-407C-AA7D-BF3BA172ED9A}" type="presOf" srcId="{81E18AE0-3817-4457-9C5B-5042E5E089AD}" destId="{5958B410-4107-44BB-82A8-FA388D5554C9}" srcOrd="0" destOrd="1" presId="urn:microsoft.com/office/officeart/2005/8/layout/StepDownProcess"/>
    <dgm:cxn modelId="{AD947248-7DAA-41D6-9803-E852AC50F010}" type="presOf" srcId="{ADC0BBB3-B53A-4B86-9DCF-D274B1D563CB}" destId="{CA75631F-0B88-42C0-BED8-9A3760E55C58}" srcOrd="0" destOrd="0" presId="urn:microsoft.com/office/officeart/2005/8/layout/StepDownProcess"/>
    <dgm:cxn modelId="{AA74D548-B145-4159-8A7E-17EF35B4F02C}" type="presOf" srcId="{92DA3B48-7B5E-4317-A370-C8D7B0B93B5B}" destId="{5958B410-4107-44BB-82A8-FA388D5554C9}" srcOrd="0" destOrd="0" presId="urn:microsoft.com/office/officeart/2005/8/layout/StepDownProcess"/>
    <dgm:cxn modelId="{547DC473-3A29-4BB4-8D0F-FE27C11FA4CB}" type="presOf" srcId="{0AD6B6EB-DECD-4FAB-8CB4-524D8269699E}" destId="{FA2574BE-EFEC-4C32-80C9-1E2B74FA8D48}" srcOrd="0" destOrd="0" presId="urn:microsoft.com/office/officeart/2005/8/layout/StepDownProcess"/>
    <dgm:cxn modelId="{A55EC68B-7FBF-45FD-98BD-81CBA7D7CAEB}" type="presOf" srcId="{EB4752D5-22F5-4AFF-923A-4DB660F25821}" destId="{8F435A46-8D55-40CF-8075-0DA0F9EED929}" srcOrd="0" destOrd="0" presId="urn:microsoft.com/office/officeart/2005/8/layout/StepDownProcess"/>
    <dgm:cxn modelId="{FCADAAB4-CF95-4BF6-99E5-6864C80BA5CB}" srcId="{0A3E518B-9333-4D93-9537-048DBF470E67}" destId="{92DA3B48-7B5E-4317-A370-C8D7B0B93B5B}" srcOrd="0" destOrd="0" parTransId="{76754A41-D66F-4475-9078-5FBC8FFE98BF}" sibTransId="{47845562-BBA9-49CE-A836-353E36F54D47}"/>
    <dgm:cxn modelId="{697FC3BF-DC5C-48BA-AA92-1B88B2249405}" type="presOf" srcId="{0032E137-B33C-44CD-B37F-BB5A1978628A}" destId="{F0E6833B-B0A4-4681-8447-F7080D5634CC}" srcOrd="0" destOrd="0" presId="urn:microsoft.com/office/officeart/2005/8/layout/StepDownProcess"/>
    <dgm:cxn modelId="{1B81FEBF-1603-4445-AF63-C52D38453111}" srcId="{0AD6B6EB-DECD-4FAB-8CB4-524D8269699E}" destId="{0A3E518B-9333-4D93-9537-048DBF470E67}" srcOrd="1" destOrd="0" parTransId="{63E31534-1FCB-4C0F-BA86-C59042C3D4CC}" sibTransId="{FBAE9791-ABFB-4EEF-91AA-27CB89968538}"/>
    <dgm:cxn modelId="{A3F8C3C6-60D5-4095-8108-7C62BD4A70E3}" srcId="{0A3E518B-9333-4D93-9537-048DBF470E67}" destId="{81E18AE0-3817-4457-9C5B-5042E5E089AD}" srcOrd="1" destOrd="0" parTransId="{B86A26B1-6916-47DB-876C-D1C0781B715C}" sibTransId="{15DABA93-EF18-4B09-9D73-763D9E070CBE}"/>
    <dgm:cxn modelId="{BE9500CE-BF37-4740-B9A9-2287189D4C93}" srcId="{0AD6B6EB-DECD-4FAB-8CB4-524D8269699E}" destId="{9FE8960A-D3B6-4DF7-A8BE-1F8A4657A53E}" srcOrd="0" destOrd="0" parTransId="{532158E3-FBE2-41C9-B985-19F89B3BA70E}" sibTransId="{60EAECA0-2825-4010-AA8C-B2B9065D778A}"/>
    <dgm:cxn modelId="{CA1FC6D4-E938-4B71-BC2E-0909EFC4CF1B}" type="presOf" srcId="{0A3E518B-9333-4D93-9537-048DBF470E67}" destId="{4FAF7E38-64C0-44FF-A1EB-19CDABED491E}" srcOrd="0" destOrd="0" presId="urn:microsoft.com/office/officeart/2005/8/layout/StepDownProcess"/>
    <dgm:cxn modelId="{0F4824F4-2DFE-4B29-9925-14EF86BB10ED}" type="presOf" srcId="{9FE8960A-D3B6-4DF7-A8BE-1F8A4657A53E}" destId="{75ACF354-82E8-4011-8EDE-91579751C76D}" srcOrd="0" destOrd="0" presId="urn:microsoft.com/office/officeart/2005/8/layout/StepDownProcess"/>
    <dgm:cxn modelId="{222438F9-3E47-488E-B9CC-21C3B693DAAE}" srcId="{9FE8960A-D3B6-4DF7-A8BE-1F8A4657A53E}" destId="{EB4752D5-22F5-4AFF-923A-4DB660F25821}" srcOrd="0" destOrd="0" parTransId="{534E2A11-1FF5-4D0C-9D4E-876EE4D64F91}" sibTransId="{CF8EB0A5-6460-47A4-92C2-118B4D6FB976}"/>
    <dgm:cxn modelId="{E7EE27D2-A45F-44FE-B23F-0393CCE32EEA}" type="presParOf" srcId="{FA2574BE-EFEC-4C32-80C9-1E2B74FA8D48}" destId="{4DCD5418-29E8-4E53-A43F-C15DCB7803CB}" srcOrd="0" destOrd="0" presId="urn:microsoft.com/office/officeart/2005/8/layout/StepDownProcess"/>
    <dgm:cxn modelId="{E41BF387-BE59-4ABD-9B93-8CEEAFED2653}" type="presParOf" srcId="{4DCD5418-29E8-4E53-A43F-C15DCB7803CB}" destId="{8E002644-903D-478A-9FAE-76F17325FA44}" srcOrd="0" destOrd="0" presId="urn:microsoft.com/office/officeart/2005/8/layout/StepDownProcess"/>
    <dgm:cxn modelId="{6F2850E8-9E29-4E89-8307-128D21CEBD44}" type="presParOf" srcId="{4DCD5418-29E8-4E53-A43F-C15DCB7803CB}" destId="{75ACF354-82E8-4011-8EDE-91579751C76D}" srcOrd="1" destOrd="0" presId="urn:microsoft.com/office/officeart/2005/8/layout/StepDownProcess"/>
    <dgm:cxn modelId="{D81D9D10-EA18-4133-A9EE-861F18BF2E35}" type="presParOf" srcId="{4DCD5418-29E8-4E53-A43F-C15DCB7803CB}" destId="{8F435A46-8D55-40CF-8075-0DA0F9EED929}" srcOrd="2" destOrd="0" presId="urn:microsoft.com/office/officeart/2005/8/layout/StepDownProcess"/>
    <dgm:cxn modelId="{7D360DFC-6B9F-463B-8914-A723327DED0D}" type="presParOf" srcId="{FA2574BE-EFEC-4C32-80C9-1E2B74FA8D48}" destId="{D7F84CFB-D888-4974-9738-02A911BB1F7B}" srcOrd="1" destOrd="0" presId="urn:microsoft.com/office/officeart/2005/8/layout/StepDownProcess"/>
    <dgm:cxn modelId="{541CE7C2-4244-4AD2-AA82-FFAB438AE4B3}" type="presParOf" srcId="{FA2574BE-EFEC-4C32-80C9-1E2B74FA8D48}" destId="{2949DA1C-49DD-436B-AA51-530FFAE0397E}" srcOrd="2" destOrd="0" presId="urn:microsoft.com/office/officeart/2005/8/layout/StepDownProcess"/>
    <dgm:cxn modelId="{647AD73C-FB85-42B5-8BB5-4BECEB7DD168}" type="presParOf" srcId="{2949DA1C-49DD-436B-AA51-530FFAE0397E}" destId="{B6199338-8303-4C4F-BD6D-EA420504C991}" srcOrd="0" destOrd="0" presId="urn:microsoft.com/office/officeart/2005/8/layout/StepDownProcess"/>
    <dgm:cxn modelId="{01AED415-8488-4AA1-873C-0D73CF9B89F9}" type="presParOf" srcId="{2949DA1C-49DD-436B-AA51-530FFAE0397E}" destId="{4FAF7E38-64C0-44FF-A1EB-19CDABED491E}" srcOrd="1" destOrd="0" presId="urn:microsoft.com/office/officeart/2005/8/layout/StepDownProcess"/>
    <dgm:cxn modelId="{4837673F-0C8A-49EC-9BE9-E87AD5DFE632}" type="presParOf" srcId="{2949DA1C-49DD-436B-AA51-530FFAE0397E}" destId="{5958B410-4107-44BB-82A8-FA388D5554C9}" srcOrd="2" destOrd="0" presId="urn:microsoft.com/office/officeart/2005/8/layout/StepDownProcess"/>
    <dgm:cxn modelId="{EC4BAC1E-5FC2-43A2-92F3-9D02B68E733B}" type="presParOf" srcId="{FA2574BE-EFEC-4C32-80C9-1E2B74FA8D48}" destId="{CD285F0A-4DFB-4028-93B9-FF0B9CC83C11}" srcOrd="3" destOrd="0" presId="urn:microsoft.com/office/officeart/2005/8/layout/StepDownProcess"/>
    <dgm:cxn modelId="{C1CC1E8A-9684-422A-BD4E-812509A2346C}" type="presParOf" srcId="{FA2574BE-EFEC-4C32-80C9-1E2B74FA8D48}" destId="{8510C293-3B85-4FA8-A4AB-B855306AFCEE}" srcOrd="4" destOrd="0" presId="urn:microsoft.com/office/officeart/2005/8/layout/StepDownProcess"/>
    <dgm:cxn modelId="{C908E64D-A2AB-4A02-BD88-A1A299BACC22}" type="presParOf" srcId="{8510C293-3B85-4FA8-A4AB-B855306AFCEE}" destId="{F0E6833B-B0A4-4681-8447-F7080D5634CC}" srcOrd="0" destOrd="0" presId="urn:microsoft.com/office/officeart/2005/8/layout/StepDownProcess"/>
    <dgm:cxn modelId="{0A1AA539-F7BC-4031-BB09-DA50CAF6495E}" type="presParOf" srcId="{8510C293-3B85-4FA8-A4AB-B855306AFCEE}" destId="{CA75631F-0B88-42C0-BED8-9A3760E55C5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B16BE-8294-4F3B-B502-6A94E3D3F4D8}" type="doc">
      <dgm:prSet loTypeId="urn:microsoft.com/office/officeart/2005/8/layout/arrow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846116-3B2F-4A2C-8ED3-8B0E36DC2991}">
      <dgm:prSet phldrT="[Text]" custT="1"/>
      <dgm:spPr>
        <a:ln w="19050">
          <a:solidFill>
            <a:srgbClr val="00CCFF"/>
          </a:solidFill>
        </a:ln>
      </dgm:spPr>
      <dgm:t>
        <a:bodyPr/>
        <a:lstStyle/>
        <a:p>
          <a:r>
            <a:rPr lang="en-US" sz="2000"/>
            <a:t>90 – Lowest Impact</a:t>
          </a:r>
        </a:p>
      </dgm:t>
      <dgm:extLst>
        <a:ext uri="{E40237B7-FDA0-4F09-8148-C483321AD2D9}">
          <dgm14:cNvPr xmlns:dgm14="http://schemas.microsoft.com/office/drawing/2010/diagram" id="0" name="" descr="represents highest impact scores" title="Left Arrow"/>
        </a:ext>
      </dgm:extLst>
    </dgm:pt>
    <dgm:pt modelId="{FDF88F46-5047-463F-8E0D-0B5E5068F206}" type="parTrans" cxnId="{AEB7128B-9ED7-40F5-8562-78BEE56B5BA0}">
      <dgm:prSet/>
      <dgm:spPr/>
      <dgm:t>
        <a:bodyPr/>
        <a:lstStyle/>
        <a:p>
          <a:endParaRPr lang="en-US"/>
        </a:p>
      </dgm:t>
    </dgm:pt>
    <dgm:pt modelId="{588C50D1-CD75-4A94-BC6B-A9F44744B351}" type="sibTrans" cxnId="{AEB7128B-9ED7-40F5-8562-78BEE56B5BA0}">
      <dgm:prSet/>
      <dgm:spPr/>
      <dgm:t>
        <a:bodyPr/>
        <a:lstStyle/>
        <a:p>
          <a:endParaRPr lang="en-US"/>
        </a:p>
      </dgm:t>
    </dgm:pt>
    <dgm:pt modelId="{F703CEAB-C056-4077-B5BE-3205D3042F8A}">
      <dgm:prSet phldrT="[Text]" custT="1"/>
      <dgm:spPr>
        <a:ln w="19050">
          <a:solidFill>
            <a:srgbClr val="00CCFF"/>
          </a:solidFill>
        </a:ln>
      </dgm:spPr>
      <dgm:t>
        <a:bodyPr/>
        <a:lstStyle/>
        <a:p>
          <a:r>
            <a:rPr lang="en-US" sz="2000"/>
            <a:t>10 – Highest Impact</a:t>
          </a:r>
          <a:endParaRPr lang="en-US" sz="2000" i="0"/>
        </a:p>
      </dgm:t>
      <dgm:extLst>
        <a:ext uri="{E40237B7-FDA0-4F09-8148-C483321AD2D9}">
          <dgm14:cNvPr xmlns:dgm14="http://schemas.microsoft.com/office/drawing/2010/diagram" id="0" name="" descr="represents  lowest impact scores" title="Right arrow"/>
        </a:ext>
      </dgm:extLst>
    </dgm:pt>
    <dgm:pt modelId="{4F126B1C-C9CC-4A94-BD12-0271D348AD9D}" type="parTrans" cxnId="{67EFAF48-0BE2-421F-8271-20B49A2A71E9}">
      <dgm:prSet/>
      <dgm:spPr/>
      <dgm:t>
        <a:bodyPr/>
        <a:lstStyle/>
        <a:p>
          <a:endParaRPr lang="en-US"/>
        </a:p>
      </dgm:t>
    </dgm:pt>
    <dgm:pt modelId="{3AE29973-1D08-48E6-A439-C2E9E6A991AD}" type="sibTrans" cxnId="{67EFAF48-0BE2-421F-8271-20B49A2A71E9}">
      <dgm:prSet/>
      <dgm:spPr/>
      <dgm:t>
        <a:bodyPr/>
        <a:lstStyle/>
        <a:p>
          <a:endParaRPr lang="en-US"/>
        </a:p>
      </dgm:t>
    </dgm:pt>
    <dgm:pt modelId="{A58DD199-F80F-4485-9847-8A3C76C4DCE3}" type="pres">
      <dgm:prSet presAssocID="{903B16BE-8294-4F3B-B502-6A94E3D3F4D8}" presName="cycle" presStyleCnt="0">
        <dgm:presLayoutVars>
          <dgm:dir/>
          <dgm:resizeHandles val="exact"/>
        </dgm:presLayoutVars>
      </dgm:prSet>
      <dgm:spPr/>
    </dgm:pt>
    <dgm:pt modelId="{14F2A801-5449-4D9D-AA52-8EBF2C273C3E}" type="pres">
      <dgm:prSet presAssocID="{E1846116-3B2F-4A2C-8ED3-8B0E36DC2991}" presName="arrow" presStyleLbl="node1" presStyleIdx="0" presStyleCnt="2" custScaleX="100214" custScaleY="100194" custRadScaleRad="100000">
        <dgm:presLayoutVars>
          <dgm:bulletEnabled val="1"/>
        </dgm:presLayoutVars>
      </dgm:prSet>
      <dgm:spPr/>
    </dgm:pt>
    <dgm:pt modelId="{678F1EC2-DAB8-4ECB-B4D4-E2D21C35D749}" type="pres">
      <dgm:prSet presAssocID="{F703CEAB-C056-4077-B5BE-3205D3042F8A}" presName="arrow" presStyleLbl="node1" presStyleIdx="1" presStyleCnt="2" custScaleX="100214" custScaleY="100094">
        <dgm:presLayoutVars>
          <dgm:bulletEnabled val="1"/>
        </dgm:presLayoutVars>
      </dgm:prSet>
      <dgm:spPr/>
    </dgm:pt>
  </dgm:ptLst>
  <dgm:cxnLst>
    <dgm:cxn modelId="{1CCFE11F-1C4C-4BDF-B502-5DFE295C8B1F}" type="presOf" srcId="{F703CEAB-C056-4077-B5BE-3205D3042F8A}" destId="{678F1EC2-DAB8-4ECB-B4D4-E2D21C35D749}" srcOrd="0" destOrd="0" presId="urn:microsoft.com/office/officeart/2005/8/layout/arrow1"/>
    <dgm:cxn modelId="{025EBB63-B8BD-4806-9400-1DD7097B3FC3}" type="presOf" srcId="{903B16BE-8294-4F3B-B502-6A94E3D3F4D8}" destId="{A58DD199-F80F-4485-9847-8A3C76C4DCE3}" srcOrd="0" destOrd="0" presId="urn:microsoft.com/office/officeart/2005/8/layout/arrow1"/>
    <dgm:cxn modelId="{67EFAF48-0BE2-421F-8271-20B49A2A71E9}" srcId="{903B16BE-8294-4F3B-B502-6A94E3D3F4D8}" destId="{F703CEAB-C056-4077-B5BE-3205D3042F8A}" srcOrd="1" destOrd="0" parTransId="{4F126B1C-C9CC-4A94-BD12-0271D348AD9D}" sibTransId="{3AE29973-1D08-48E6-A439-C2E9E6A991AD}"/>
    <dgm:cxn modelId="{AEB7128B-9ED7-40F5-8562-78BEE56B5BA0}" srcId="{903B16BE-8294-4F3B-B502-6A94E3D3F4D8}" destId="{E1846116-3B2F-4A2C-8ED3-8B0E36DC2991}" srcOrd="0" destOrd="0" parTransId="{FDF88F46-5047-463F-8E0D-0B5E5068F206}" sibTransId="{588C50D1-CD75-4A94-BC6B-A9F44744B351}"/>
    <dgm:cxn modelId="{01FEF4D1-0E0A-440F-9908-08165C066B5D}" type="presOf" srcId="{E1846116-3B2F-4A2C-8ED3-8B0E36DC2991}" destId="{14F2A801-5449-4D9D-AA52-8EBF2C273C3E}" srcOrd="0" destOrd="0" presId="urn:microsoft.com/office/officeart/2005/8/layout/arrow1"/>
    <dgm:cxn modelId="{B21EBE01-C783-4C42-A337-260350BD0F08}" type="presParOf" srcId="{A58DD199-F80F-4485-9847-8A3C76C4DCE3}" destId="{14F2A801-5449-4D9D-AA52-8EBF2C273C3E}" srcOrd="0" destOrd="0" presId="urn:microsoft.com/office/officeart/2005/8/layout/arrow1"/>
    <dgm:cxn modelId="{FDF40429-6A14-4ADF-8B92-E4EF0E7AA414}" type="presParOf" srcId="{A58DD199-F80F-4485-9847-8A3C76C4DCE3}" destId="{678F1EC2-DAB8-4ECB-B4D4-E2D21C35D749}" srcOrd="1" destOrd="0" presId="urn:microsoft.com/office/officeart/2005/8/layout/arrow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B16BE-8294-4F3B-B502-6A94E3D3F4D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46116-3B2F-4A2C-8ED3-8B0E36DC2991}">
      <dgm:prSet phldrT="[Text]" custT="1"/>
      <dgm:spPr>
        <a:noFill/>
        <a:ln w="19050">
          <a:solidFill>
            <a:srgbClr val="00CCFF"/>
          </a:solidFill>
        </a:ln>
      </dgm:spPr>
      <dgm:t>
        <a:bodyPr/>
        <a:lstStyle/>
        <a:p>
          <a:r>
            <a:rPr lang="en-US" sz="2400">
              <a:solidFill>
                <a:schemeClr val="tx1"/>
              </a:solidFill>
            </a:rPr>
            <a:t>ND  </a:t>
          </a:r>
        </a:p>
      </dgm:t>
      <dgm:extLst>
        <a:ext uri="{E40237B7-FDA0-4F09-8148-C483321AD2D9}">
          <dgm14:cNvPr xmlns:dgm14="http://schemas.microsoft.com/office/drawing/2010/diagram" id="0" name="" descr="represents Discussed applications" title="Left arrow"/>
        </a:ext>
      </dgm:extLst>
    </dgm:pt>
    <dgm:pt modelId="{FDF88F46-5047-463F-8E0D-0B5E5068F206}" type="parTrans" cxnId="{AEB7128B-9ED7-40F5-8562-78BEE56B5BA0}">
      <dgm:prSet/>
      <dgm:spPr/>
      <dgm:t>
        <a:bodyPr/>
        <a:lstStyle/>
        <a:p>
          <a:endParaRPr lang="en-US"/>
        </a:p>
      </dgm:t>
    </dgm:pt>
    <dgm:pt modelId="{588C50D1-CD75-4A94-BC6B-A9F44744B351}" type="sibTrans" cxnId="{AEB7128B-9ED7-40F5-8562-78BEE56B5BA0}">
      <dgm:prSet/>
      <dgm:spPr/>
      <dgm:t>
        <a:bodyPr/>
        <a:lstStyle/>
        <a:p>
          <a:endParaRPr lang="en-US"/>
        </a:p>
      </dgm:t>
    </dgm:pt>
    <dgm:pt modelId="{F703CEAB-C056-4077-B5BE-3205D3042F8A}">
      <dgm:prSet phldrT="[Text]" custT="1"/>
      <dgm:spPr>
        <a:noFill/>
        <a:ln w="19050">
          <a:solidFill>
            <a:srgbClr val="00CCFF"/>
          </a:solidFill>
        </a:ln>
      </dgm:spPr>
      <dgm:t>
        <a:bodyPr/>
        <a:lstStyle/>
        <a:p>
          <a:r>
            <a:rPr lang="en-US" sz="2400">
              <a:solidFill>
                <a:schemeClr val="tx1"/>
              </a:solidFill>
            </a:rPr>
            <a:t>Scored</a:t>
          </a:r>
        </a:p>
      </dgm:t>
      <dgm:extLst>
        <a:ext uri="{E40237B7-FDA0-4F09-8148-C483321AD2D9}">
          <dgm14:cNvPr xmlns:dgm14="http://schemas.microsoft.com/office/drawing/2010/diagram" id="0" name="" descr="represents Not Discussed applications" title="Right arrow"/>
        </a:ext>
      </dgm:extLst>
    </dgm:pt>
    <dgm:pt modelId="{4F126B1C-C9CC-4A94-BD12-0271D348AD9D}" type="parTrans" cxnId="{67EFAF48-0BE2-421F-8271-20B49A2A71E9}">
      <dgm:prSet/>
      <dgm:spPr/>
      <dgm:t>
        <a:bodyPr/>
        <a:lstStyle/>
        <a:p>
          <a:endParaRPr lang="en-US"/>
        </a:p>
      </dgm:t>
    </dgm:pt>
    <dgm:pt modelId="{3AE29973-1D08-48E6-A439-C2E9E6A991AD}" type="sibTrans" cxnId="{67EFAF48-0BE2-421F-8271-20B49A2A71E9}">
      <dgm:prSet/>
      <dgm:spPr/>
      <dgm:t>
        <a:bodyPr/>
        <a:lstStyle/>
        <a:p>
          <a:endParaRPr lang="en-US"/>
        </a:p>
      </dgm:t>
    </dgm:pt>
    <dgm:pt modelId="{A58DD199-F80F-4485-9847-8A3C76C4DCE3}" type="pres">
      <dgm:prSet presAssocID="{903B16BE-8294-4F3B-B502-6A94E3D3F4D8}" presName="cycle" presStyleCnt="0">
        <dgm:presLayoutVars>
          <dgm:dir/>
          <dgm:resizeHandles val="exact"/>
        </dgm:presLayoutVars>
      </dgm:prSet>
      <dgm:spPr/>
    </dgm:pt>
    <dgm:pt modelId="{14F2A801-5449-4D9D-AA52-8EBF2C273C3E}" type="pres">
      <dgm:prSet presAssocID="{E1846116-3B2F-4A2C-8ED3-8B0E36DC2991}" presName="arrow" presStyleLbl="node1" presStyleIdx="0" presStyleCnt="2" custScaleX="124652" custRadScaleRad="99986" custRadScaleInc="19">
        <dgm:presLayoutVars>
          <dgm:bulletEnabled val="1"/>
        </dgm:presLayoutVars>
      </dgm:prSet>
      <dgm:spPr/>
    </dgm:pt>
    <dgm:pt modelId="{678F1EC2-DAB8-4ECB-B4D4-E2D21C35D749}" type="pres">
      <dgm:prSet presAssocID="{F703CEAB-C056-4077-B5BE-3205D3042F8A}" presName="arrow" presStyleLbl="node1" presStyleIdx="1" presStyleCnt="2" custScaleX="124718" custScaleY="113179">
        <dgm:presLayoutVars>
          <dgm:bulletEnabled val="1"/>
        </dgm:presLayoutVars>
      </dgm:prSet>
      <dgm:spPr/>
    </dgm:pt>
  </dgm:ptLst>
  <dgm:cxnLst>
    <dgm:cxn modelId="{2BB7183B-0EE5-4F32-AA07-AFA11856CA4F}" type="presOf" srcId="{F703CEAB-C056-4077-B5BE-3205D3042F8A}" destId="{678F1EC2-DAB8-4ECB-B4D4-E2D21C35D749}" srcOrd="0" destOrd="0" presId="urn:microsoft.com/office/officeart/2005/8/layout/arrow1"/>
    <dgm:cxn modelId="{67EFAF48-0BE2-421F-8271-20B49A2A71E9}" srcId="{903B16BE-8294-4F3B-B502-6A94E3D3F4D8}" destId="{F703CEAB-C056-4077-B5BE-3205D3042F8A}" srcOrd="1" destOrd="0" parTransId="{4F126B1C-C9CC-4A94-BD12-0271D348AD9D}" sibTransId="{3AE29973-1D08-48E6-A439-C2E9E6A991AD}"/>
    <dgm:cxn modelId="{AEB7128B-9ED7-40F5-8562-78BEE56B5BA0}" srcId="{903B16BE-8294-4F3B-B502-6A94E3D3F4D8}" destId="{E1846116-3B2F-4A2C-8ED3-8B0E36DC2991}" srcOrd="0" destOrd="0" parTransId="{FDF88F46-5047-463F-8E0D-0B5E5068F206}" sibTransId="{588C50D1-CD75-4A94-BC6B-A9F44744B351}"/>
    <dgm:cxn modelId="{B5F0A8F1-8FDC-41A3-9BC6-DDB19ACB1745}" type="presOf" srcId="{E1846116-3B2F-4A2C-8ED3-8B0E36DC2991}" destId="{14F2A801-5449-4D9D-AA52-8EBF2C273C3E}" srcOrd="0" destOrd="0" presId="urn:microsoft.com/office/officeart/2005/8/layout/arrow1"/>
    <dgm:cxn modelId="{CADD1EFB-6B40-4D7E-B2CD-87287BEFD622}" type="presOf" srcId="{903B16BE-8294-4F3B-B502-6A94E3D3F4D8}" destId="{A58DD199-F80F-4485-9847-8A3C76C4DCE3}" srcOrd="0" destOrd="0" presId="urn:microsoft.com/office/officeart/2005/8/layout/arrow1"/>
    <dgm:cxn modelId="{8385AA0D-D8BD-4AC8-9A61-DEAC23E61F1D}" type="presParOf" srcId="{A58DD199-F80F-4485-9847-8A3C76C4DCE3}" destId="{14F2A801-5449-4D9D-AA52-8EBF2C273C3E}" srcOrd="0" destOrd="0" presId="urn:microsoft.com/office/officeart/2005/8/layout/arrow1"/>
    <dgm:cxn modelId="{93CF1E7C-D634-40D9-B926-35DDFAC5437E}" type="presParOf" srcId="{A58DD199-F80F-4485-9847-8A3C76C4DCE3}" destId="{678F1EC2-DAB8-4ECB-B4D4-E2D21C35D74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02644-903D-478A-9FAE-76F17325FA44}">
      <dsp:nvSpPr>
        <dsp:cNvPr id="0" name=""/>
        <dsp:cNvSpPr/>
      </dsp:nvSpPr>
      <dsp:spPr>
        <a:xfrm rot="5400000">
          <a:off x="1067951" y="1522849"/>
          <a:ext cx="1117202" cy="12718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CF354-82E8-4011-8EDE-91579751C76D}">
      <dsp:nvSpPr>
        <dsp:cNvPr id="0" name=""/>
        <dsp:cNvSpPr/>
      </dsp:nvSpPr>
      <dsp:spPr>
        <a:xfrm>
          <a:off x="81368" y="184785"/>
          <a:ext cx="2279233" cy="131643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Receipt and Referral</a:t>
          </a:r>
        </a:p>
      </dsp:txBody>
      <dsp:txXfrm>
        <a:off x="145643" y="249060"/>
        <a:ext cx="2150683" cy="1187886"/>
      </dsp:txXfrm>
    </dsp:sp>
    <dsp:sp modelId="{8F435A46-8D55-40CF-8075-0DA0F9EED929}">
      <dsp:nvSpPr>
        <dsp:cNvPr id="0" name=""/>
        <dsp:cNvSpPr/>
      </dsp:nvSpPr>
      <dsp:spPr>
        <a:xfrm>
          <a:off x="2438406" y="228595"/>
          <a:ext cx="6801400" cy="106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See the presentation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kern="1200"/>
            <a:t>  “Receipt and Referral of Your Application”</a:t>
          </a:r>
        </a:p>
      </dsp:txBody>
      <dsp:txXfrm>
        <a:off x="2438406" y="228595"/>
        <a:ext cx="6801400" cy="1064002"/>
      </dsp:txXfrm>
    </dsp:sp>
    <dsp:sp modelId="{B6199338-8303-4C4F-BD6D-EA420504C991}">
      <dsp:nvSpPr>
        <dsp:cNvPr id="0" name=""/>
        <dsp:cNvSpPr/>
      </dsp:nvSpPr>
      <dsp:spPr>
        <a:xfrm rot="5400000">
          <a:off x="3963552" y="2970650"/>
          <a:ext cx="1117202" cy="12718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F7E38-64C0-44FF-A1EB-19CDABED491E}">
      <dsp:nvSpPr>
        <dsp:cNvPr id="0" name=""/>
        <dsp:cNvSpPr/>
      </dsp:nvSpPr>
      <dsp:spPr>
        <a:xfrm>
          <a:off x="2362208" y="1600204"/>
          <a:ext cx="2922323" cy="1316436"/>
        </a:xfrm>
        <a:prstGeom prst="roundRect">
          <a:avLst>
            <a:gd name="adj" fmla="val 16670"/>
          </a:avLst>
        </a:prstGeom>
        <a:solidFill>
          <a:srgbClr val="00CCFF"/>
        </a:solidFill>
        <a:ln w="28575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Two </a:t>
          </a:r>
          <a:r>
            <a:rPr lang="en-US" sz="3000" kern="1200"/>
            <a:t>levels</a:t>
          </a:r>
          <a:r>
            <a:rPr lang="en-US" sz="3200" kern="1200"/>
            <a:t> of peer review</a:t>
          </a:r>
        </a:p>
      </dsp:txBody>
      <dsp:txXfrm>
        <a:off x="2426483" y="1664479"/>
        <a:ext cx="2793773" cy="1187886"/>
      </dsp:txXfrm>
    </dsp:sp>
    <dsp:sp modelId="{5958B410-4107-44BB-82A8-FA388D5554C9}">
      <dsp:nvSpPr>
        <dsp:cNvPr id="0" name=""/>
        <dsp:cNvSpPr/>
      </dsp:nvSpPr>
      <dsp:spPr>
        <a:xfrm>
          <a:off x="5261081" y="1600195"/>
          <a:ext cx="5528493" cy="121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Scientific Review Group (initial)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National Advisory Council</a:t>
          </a:r>
        </a:p>
      </dsp:txBody>
      <dsp:txXfrm>
        <a:off x="5261081" y="1600195"/>
        <a:ext cx="5528493" cy="1219591"/>
      </dsp:txXfrm>
    </dsp:sp>
    <dsp:sp modelId="{F0E6833B-B0A4-4681-8447-F7080D5634CC}">
      <dsp:nvSpPr>
        <dsp:cNvPr id="0" name=""/>
        <dsp:cNvSpPr/>
      </dsp:nvSpPr>
      <dsp:spPr>
        <a:xfrm>
          <a:off x="5257791" y="3047995"/>
          <a:ext cx="1997371" cy="131643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Funding decisions</a:t>
          </a:r>
        </a:p>
      </dsp:txBody>
      <dsp:txXfrm>
        <a:off x="5322066" y="3112270"/>
        <a:ext cx="1868821" cy="1187886"/>
      </dsp:txXfrm>
    </dsp:sp>
    <dsp:sp modelId="{CA75631F-0B88-42C0-BED8-9A3760E55C58}">
      <dsp:nvSpPr>
        <dsp:cNvPr id="0" name=""/>
        <dsp:cNvSpPr/>
      </dsp:nvSpPr>
      <dsp:spPr>
        <a:xfrm>
          <a:off x="7315194" y="3124202"/>
          <a:ext cx="3319949" cy="106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NIH Institute or Center Director</a:t>
          </a:r>
        </a:p>
      </dsp:txBody>
      <dsp:txXfrm>
        <a:off x="7315194" y="3124202"/>
        <a:ext cx="3319949" cy="1064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2A801-5449-4D9D-AA52-8EBF2C273C3E}">
      <dsp:nvSpPr>
        <dsp:cNvPr id="0" name=""/>
        <dsp:cNvSpPr/>
      </dsp:nvSpPr>
      <dsp:spPr>
        <a:xfrm rot="16200000">
          <a:off x="-1711" y="111997"/>
          <a:ext cx="1745015" cy="1744667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90 – Lowest Impact</a:t>
          </a:r>
        </a:p>
      </dsp:txBody>
      <dsp:txXfrm rot="5400000">
        <a:off x="303781" y="548076"/>
        <a:ext cx="1439350" cy="872507"/>
      </dsp:txXfrm>
    </dsp:sp>
    <dsp:sp modelId="{678F1EC2-DAB8-4ECB-B4D4-E2D21C35D749}">
      <dsp:nvSpPr>
        <dsp:cNvPr id="0" name=""/>
        <dsp:cNvSpPr/>
      </dsp:nvSpPr>
      <dsp:spPr>
        <a:xfrm rot="5400000">
          <a:off x="1914295" y="112868"/>
          <a:ext cx="1745015" cy="1742925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 – Highest Impact</a:t>
          </a:r>
          <a:endParaRPr lang="en-US" sz="2000" i="0" kern="1200"/>
        </a:p>
      </dsp:txBody>
      <dsp:txXfrm rot="-5400000">
        <a:off x="1915340" y="548077"/>
        <a:ext cx="1437913" cy="872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2A801-5449-4D9D-AA52-8EBF2C273C3E}">
      <dsp:nvSpPr>
        <dsp:cNvPr id="0" name=""/>
        <dsp:cNvSpPr/>
      </dsp:nvSpPr>
      <dsp:spPr>
        <a:xfrm rot="16200000">
          <a:off x="-160974" y="147116"/>
          <a:ext cx="1627913" cy="1305966"/>
        </a:xfrm>
        <a:prstGeom prst="upArrow">
          <a:avLst>
            <a:gd name="adj1" fmla="val 50000"/>
            <a:gd name="adj2" fmla="val 35000"/>
          </a:avLst>
        </a:prstGeom>
        <a:noFill/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ND  </a:t>
          </a:r>
        </a:p>
      </dsp:txBody>
      <dsp:txXfrm rot="5400000">
        <a:off x="228544" y="393120"/>
        <a:ext cx="1077422" cy="813957"/>
      </dsp:txXfrm>
    </dsp:sp>
    <dsp:sp modelId="{678F1EC2-DAB8-4ECB-B4D4-E2D21C35D749}">
      <dsp:nvSpPr>
        <dsp:cNvPr id="0" name=""/>
        <dsp:cNvSpPr/>
      </dsp:nvSpPr>
      <dsp:spPr>
        <a:xfrm rot="5400000">
          <a:off x="1275499" y="61059"/>
          <a:ext cx="1628775" cy="1478080"/>
        </a:xfrm>
        <a:prstGeom prst="upArrow">
          <a:avLst>
            <a:gd name="adj1" fmla="val 50000"/>
            <a:gd name="adj2" fmla="val 35000"/>
          </a:avLst>
        </a:prstGeom>
        <a:noFill/>
        <a:ln w="19050" cap="flat" cmpd="sng" algn="ctr">
          <a:solidFill>
            <a:srgbClr val="00C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Scored</a:t>
          </a:r>
        </a:p>
      </dsp:txBody>
      <dsp:txXfrm rot="-5400000">
        <a:off x="1350847" y="392905"/>
        <a:ext cx="1219416" cy="81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4FFFEF2C-A1AB-4CBC-8C6D-D06F75FB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6DB84531-532E-4955-9D8E-510EA947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84531-532E-4955-9D8E-510EA9476B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0D10-542A-447B-87CA-BD3ADA618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28600"/>
            <a:ext cx="27686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10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14600"/>
            <a:ext cx="12192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0"/>
            <a:ext cx="12192000" cy="1295400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5257800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eople and Plac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52400"/>
            <a:ext cx="12192000" cy="28112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8200"/>
            <a:ext cx="12166600" cy="457200"/>
          </a:xfrm>
        </p:spPr>
        <p:txBody>
          <a:bodyPr/>
          <a:lstStyle>
            <a:lvl1pPr marL="109537" indent="0" algn="ctr">
              <a:buNone/>
              <a:defRPr sz="200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023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30D10-542A-447B-87CA-BD3ADA618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44F9A-9CE8-4653-A3D7-6121B0D6C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515FC-D72B-4CAF-A499-034D60B6B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43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5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4F9A-9CE8-4653-A3D7-6121B0D6C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15FC-D72B-4CAF-A499-034D60B6B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9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op_heade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7001"/>
            <a:ext cx="1141306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1"/>
            <a:ext cx="1016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553201"/>
            <a:ext cx="18288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01601"/>
            <a:ext cx="11921067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Picture 2" descr="NIH_OER_Master_Logo_2Color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72200"/>
            <a:ext cx="2201333" cy="281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  <p:sldLayoutId id="2147485451" r:id="rId12"/>
    <p:sldLayoutId id="2147485450" r:id="rId1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  <p:sldLayoutId id="21474855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eviewPolicyOfficer@mail.nih.gov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ublic.era.nih.gov/commons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1-064.html" TargetMode="External"/><Relationship Id="rId2" Type="http://schemas.openxmlformats.org/officeDocument/2006/relationships/hyperlink" Target="http://grants.nih.gov/grants/guide/notice-files/NOT-OD-11-064.html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PeerReview22713webv2.pdf" TargetMode="External"/><Relationship Id="rId2" Type="http://schemas.openxmlformats.org/officeDocument/2006/relationships/hyperlink" Target="https://grants.nih.gov/grants/guide/notice-files/NOT-OD-18-115.html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po.gov/fdsys/pkg/USCODE-2011-title18-partl-chap47.pdf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grants.nih.gov/grants/guide/listserv.htm" TargetMode="Externa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eer/peer.htm" TargetMode="External"/><Relationship Id="rId2" Type="http://schemas.openxmlformats.org/officeDocument/2006/relationships/hyperlink" Target="http://grants.nih.gov/grants/peer_review_process.htm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grants.nih.gov/grants/guide/index.html" TargetMode="External"/><Relationship Id="rId4" Type="http://schemas.openxmlformats.org/officeDocument/2006/relationships/hyperlink" Target="http://public.csr.nih.gov/Pages/default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07EC-9226-4A69-8A31-5B377C4A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49359"/>
            <a:ext cx="664017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Let’s Look at NIH Peer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FAE16-C0ED-43A6-BA9C-966E3C07FA36}"/>
              </a:ext>
            </a:extLst>
          </p:cNvPr>
          <p:cNvSpPr txBox="1"/>
          <p:nvPr/>
        </p:nvSpPr>
        <p:spPr>
          <a:xfrm>
            <a:off x="3026062" y="1393697"/>
            <a:ext cx="3483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+mn-lt"/>
              </a:rPr>
              <a:t>NIH Virtual Seminar</a:t>
            </a:r>
          </a:p>
          <a:p>
            <a:pPr algn="ctr"/>
            <a:r>
              <a:rPr lang="en-US" sz="3200">
                <a:latin typeface="+mn-lt"/>
              </a:rPr>
              <a:t>November 2,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9E99E-550C-4DE4-92D0-EDAC4EEAEF20}"/>
              </a:ext>
            </a:extLst>
          </p:cNvPr>
          <p:cNvSpPr txBox="1"/>
          <p:nvPr/>
        </p:nvSpPr>
        <p:spPr>
          <a:xfrm>
            <a:off x="2694344" y="2815059"/>
            <a:ext cx="40990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+mn-lt"/>
              </a:rPr>
              <a:t>Sally Amero, Ph.D.</a:t>
            </a:r>
          </a:p>
          <a:p>
            <a:pPr algn="ctr"/>
            <a:r>
              <a:rPr lang="en-US" sz="2200">
                <a:latin typeface="+mn-lt"/>
              </a:rPr>
              <a:t>NIH Office of Extramural Research</a:t>
            </a:r>
          </a:p>
          <a:p>
            <a:pPr algn="ctr"/>
            <a:r>
              <a:rPr lang="en-US" sz="2200">
                <a:latin typeface="+mn-lt"/>
                <a:hlinkClick r:id="rId2"/>
              </a:rPr>
              <a:t>ReviewPolicyOfficer@mail.nih.gov</a:t>
            </a:r>
            <a:endParaRPr lang="en-US" sz="220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C86377-82D5-4705-B7C3-6721B0AE0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58" y="1701267"/>
            <a:ext cx="1905448" cy="1503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02C769-D839-4733-B3F1-A51EC1161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0" y="4867992"/>
            <a:ext cx="1917792" cy="13946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D6440C-5C5F-4EF6-8E6D-5424592F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0" y="293707"/>
            <a:ext cx="1917792" cy="13716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87ED10C-6A3E-432A-B2A5-44FB39F4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16" y="3231816"/>
            <a:ext cx="1914010" cy="15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24602-E52B-4FFC-A824-C624F1FF934F}"/>
              </a:ext>
            </a:extLst>
          </p:cNvPr>
          <p:cNvSpPr txBox="1"/>
          <p:nvPr/>
        </p:nvSpPr>
        <p:spPr>
          <a:xfrm>
            <a:off x="2089915" y="4267200"/>
            <a:ext cx="5355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Panelists:</a:t>
            </a:r>
          </a:p>
          <a:p>
            <a:pPr algn="ctr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John Connaughton, Ph.D., NIDDK</a:t>
            </a:r>
          </a:p>
          <a:p>
            <a:pPr algn="ctr"/>
            <a:r>
              <a:rPr lang="en-US" sz="2200" err="1">
                <a:latin typeface="Calibri" panose="020F0502020204030204" pitchFamily="34" charset="0"/>
                <a:cs typeface="Calibri" panose="020F0502020204030204" pitchFamily="34" charset="0"/>
              </a:rPr>
              <a:t>Dharmender</a:t>
            </a: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 Rathore, Ph.D., NIDA</a:t>
            </a:r>
          </a:p>
          <a:p>
            <a:pPr algn="ctr"/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Kathy Salaita, Sc.D., NIAMS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8DC540-5594-4831-B302-28BD9A49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AA6E-AADE-4AAA-804C-CD1E84C5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11506200" cy="838200"/>
          </a:xfrm>
        </p:spPr>
        <p:txBody>
          <a:bodyPr>
            <a:normAutofit/>
          </a:bodyPr>
          <a:lstStyle/>
          <a:p>
            <a:r>
              <a:rPr lang="en-US" sz="4000"/>
              <a:t>Review Criteria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FC3DF-FB0B-4F81-BA73-7BC050206626}"/>
              </a:ext>
            </a:extLst>
          </p:cNvPr>
          <p:cNvSpPr txBox="1"/>
          <p:nvPr/>
        </p:nvSpPr>
        <p:spPr>
          <a:xfrm>
            <a:off x="304800" y="1362834"/>
            <a:ext cx="11506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Check Section V of your Funding Opportunity Announcement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Differ according to funding activity (research, training, etc.)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Three general categories for all applications*:</a:t>
            </a:r>
            <a:r>
              <a:rPr lang="en-US"/>
              <a:t> </a:t>
            </a:r>
          </a:p>
        </p:txBody>
      </p:sp>
      <p:graphicFrame>
        <p:nvGraphicFramePr>
          <p:cNvPr id="6" name="Table 6" descr="Review Criteria&#10;&#10;Table listing categories of review criteria and their status in the scoring system.">
            <a:extLst>
              <a:ext uri="{FF2B5EF4-FFF2-40B4-BE49-F238E27FC236}">
                <a16:creationId xmlns:a16="http://schemas.microsoft.com/office/drawing/2014/main" id="{69B16E0E-EC6C-4C23-BBD3-D2C90B962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38530"/>
              </p:ext>
            </p:extLst>
          </p:nvPr>
        </p:nvGraphicFramePr>
        <p:xfrm>
          <a:off x="838200" y="3300606"/>
          <a:ext cx="1036320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95250437"/>
                    </a:ext>
                  </a:extLst>
                </a:gridCol>
                <a:gridCol w="2596056">
                  <a:extLst>
                    <a:ext uri="{9D8B030D-6E8A-4147-A177-3AD203B41FA5}">
                      <a16:colId xmlns:a16="http://schemas.microsoft.com/office/drawing/2014/main" val="3335118146"/>
                    </a:ext>
                  </a:extLst>
                </a:gridCol>
                <a:gridCol w="4109545">
                  <a:extLst>
                    <a:ext uri="{9D8B030D-6E8A-4147-A177-3AD203B41FA5}">
                      <a16:colId xmlns:a16="http://schemas.microsoft.com/office/drawing/2014/main" val="1859871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Criterion Scores?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Affect Overall Impact Score?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19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“Scored” Review Criteria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highlight>
                            <a:srgbClr val="00CCFF"/>
                          </a:highlight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highlight>
                            <a:srgbClr val="00CCFF"/>
                          </a:highlight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9651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Additional Review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highlight>
                            <a:srgbClr val="00CCFF"/>
                          </a:highlight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40007"/>
                  </a:ext>
                </a:extLst>
              </a:tr>
              <a:tr h="22882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Additional Review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77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EFB13C-B413-4365-993C-A5EE85448654}"/>
              </a:ext>
            </a:extLst>
          </p:cNvPr>
          <p:cNvSpPr txBox="1"/>
          <p:nvPr/>
        </p:nvSpPr>
        <p:spPr>
          <a:xfrm>
            <a:off x="3767703" y="5867400"/>
            <a:ext cx="4392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*See the Appendix slides for more detail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A8686-8288-4C55-AA0F-9B9EEEB1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273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NIH Scoring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530" y="990600"/>
            <a:ext cx="813312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+mn-lt"/>
              </a:rPr>
              <a:t>Reviewers give numerical scores</a:t>
            </a:r>
          </a:p>
          <a:p>
            <a:pPr marL="950976" lvl="1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1 (exceptional) to 9 (poor)</a:t>
            </a:r>
          </a:p>
          <a:p>
            <a:pPr marL="950976" lvl="1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Used for criterion scores and final impact scores</a:t>
            </a:r>
            <a:endParaRPr lang="en-US"/>
          </a:p>
        </p:txBody>
      </p:sp>
      <p:graphicFrame>
        <p:nvGraphicFramePr>
          <p:cNvPr id="6" name="Table 6" descr="Table of impact, score, and descriptors">
            <a:extLst>
              <a:ext uri="{FF2B5EF4-FFF2-40B4-BE49-F238E27FC236}">
                <a16:creationId xmlns:a16="http://schemas.microsoft.com/office/drawing/2014/main" id="{CEAC0BA9-7757-4A30-890C-2AA330439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80853"/>
              </p:ext>
            </p:extLst>
          </p:nvPr>
        </p:nvGraphicFramePr>
        <p:xfrm>
          <a:off x="2184400" y="2872215"/>
          <a:ext cx="5841999" cy="3719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7333">
                  <a:extLst>
                    <a:ext uri="{9D8B030D-6E8A-4147-A177-3AD203B41FA5}">
                      <a16:colId xmlns:a16="http://schemas.microsoft.com/office/drawing/2014/main" val="3847392005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1875852569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679744542"/>
                    </a:ext>
                  </a:extLst>
                </a:gridCol>
              </a:tblGrid>
              <a:tr h="381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Impact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Descriptor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0962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High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Exceptional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71342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High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Outstanding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9731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High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Excellent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8588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Moderate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Very Good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55141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Moderate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Good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7342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Moderate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Satisfactory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5344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Low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Fair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7409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Low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Marginal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405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Low Impact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Poor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5584839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3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Final Impact Scores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36324"/>
            <a:ext cx="11201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Each member (without conflicts) votes after discussion</a:t>
            </a:r>
          </a:p>
          <a:p>
            <a:pPr marL="365760" indent="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Final Impact Score</a:t>
            </a:r>
          </a:p>
          <a:p>
            <a:pPr marL="950976" lvl="1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Average of all reviewers’ scores, multiplied by 10</a:t>
            </a:r>
          </a:p>
          <a:p>
            <a:pPr marL="950976" lvl="1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Range from 10 through 90</a:t>
            </a:r>
          </a:p>
          <a:p>
            <a:pPr marL="365760" indent="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+mn-lt"/>
              </a:rPr>
              <a:t>Percentiled</a:t>
            </a:r>
            <a:r>
              <a:rPr lang="en-US" sz="3200">
                <a:latin typeface="+mn-lt"/>
              </a:rPr>
              <a:t> for some mechanisms</a:t>
            </a:r>
          </a:p>
        </p:txBody>
      </p:sp>
      <p:graphicFrame>
        <p:nvGraphicFramePr>
          <p:cNvPr id="5" name="Diagram 4" descr="Final Impact Scores&#10;&#10;These arrows represent the endpoints of Final Impact Scores&#10;&#10;The best possible score is 10; the worst possible score is 90;"/>
          <p:cNvGraphicFramePr/>
          <p:nvPr>
            <p:extLst>
              <p:ext uri="{D42A27DB-BD31-4B8C-83A1-F6EECF244321}">
                <p14:modId xmlns:p14="http://schemas.microsoft.com/office/powerpoint/2010/main" val="3302990894"/>
              </p:ext>
            </p:extLst>
          </p:nvPr>
        </p:nvGraphicFramePr>
        <p:xfrm>
          <a:off x="7010400" y="4114800"/>
          <a:ext cx="3657600" cy="196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8763001" cy="838200"/>
          </a:xfrm>
        </p:spPr>
        <p:txBody>
          <a:bodyPr>
            <a:normAutofit/>
          </a:bodyPr>
          <a:lstStyle/>
          <a:p>
            <a:r>
              <a:rPr lang="en-US" sz="4000"/>
              <a:t>Streamlining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71601"/>
            <a:ext cx="10744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333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Allows discussion of more meritorious applications</a:t>
            </a:r>
          </a:p>
          <a:p>
            <a:pPr marL="342900" lvl="1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Less meritorious applications</a:t>
            </a:r>
          </a:p>
          <a:p>
            <a:pPr marL="685800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Not discussed at the meeting</a:t>
            </a:r>
          </a:p>
          <a:p>
            <a:pPr marL="685800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Designated “Not Discussed” (ND)</a:t>
            </a:r>
          </a:p>
          <a:p>
            <a:pPr marL="365760" indent="-25603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ND requires full concurrence of the entire study section</a:t>
            </a:r>
          </a:p>
          <a:p>
            <a:pPr marL="365760" indent="-25603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Summary statements contain:</a:t>
            </a:r>
          </a:p>
          <a:p>
            <a:pPr marL="798513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Reviewer critiques</a:t>
            </a:r>
          </a:p>
          <a:p>
            <a:pPr marL="798513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Criterion scores  </a:t>
            </a:r>
          </a:p>
        </p:txBody>
      </p:sp>
      <p:graphicFrame>
        <p:nvGraphicFramePr>
          <p:cNvPr id="5" name="Diagram 4" descr="Streamlining Process&#10;&#10;Figure representing Discussed versus Not Discussed applications&#10;&#10;Approximately one half of the applications are targeted for discussion within a given meeting; applications with average Overall Impact scores closer to 1 are typically discussed, whereas scores closer to 5 and above are typically not discussed"/>
          <p:cNvGraphicFramePr/>
          <p:nvPr>
            <p:extLst>
              <p:ext uri="{D42A27DB-BD31-4B8C-83A1-F6EECF244321}">
                <p14:modId xmlns:p14="http://schemas.microsoft.com/office/powerpoint/2010/main" val="3838165631"/>
              </p:ext>
            </p:extLst>
          </p:nvPr>
        </p:nvGraphicFramePr>
        <p:xfrm>
          <a:off x="8001000" y="4425906"/>
          <a:ext cx="2743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3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Outcome of Review</a:t>
            </a:r>
          </a:p>
        </p:txBody>
      </p:sp>
      <p:sp>
        <p:nvSpPr>
          <p:cNvPr id="4" name="Rectangle 3" descr="This hyperlink provides access to the eRA Commons where investigators can look up important information about their applications, including the final summary statement" title="hyper link for eRA Commons"/>
          <p:cNvSpPr/>
          <p:nvPr/>
        </p:nvSpPr>
        <p:spPr>
          <a:xfrm>
            <a:off x="827896" y="1143000"/>
            <a:ext cx="1067830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Final outcome of review</a:t>
            </a:r>
          </a:p>
          <a:p>
            <a:pPr marL="950976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Final Impact Score – released within 3 days</a:t>
            </a:r>
          </a:p>
          <a:p>
            <a:pPr marL="950976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Summary Statement* – released within 4 – 8 weeks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Check the </a:t>
            </a:r>
            <a:r>
              <a:rPr lang="en-US" sz="3200" err="1">
                <a:latin typeface="+mn-lt"/>
              </a:rPr>
              <a:t>eRA</a:t>
            </a:r>
            <a:r>
              <a:rPr lang="en-US" sz="3200">
                <a:latin typeface="+mn-lt"/>
              </a:rPr>
              <a:t> Commons </a:t>
            </a:r>
            <a:r>
              <a:rPr lang="en-US" sz="2800">
                <a:latin typeface="+mn-lt"/>
              </a:rPr>
              <a:t>(</a:t>
            </a:r>
            <a:r>
              <a:rPr lang="en-US" sz="2800">
                <a:latin typeface="+mn-lt"/>
                <a:hlinkClick r:id="rId2" tooltip="eRA Commons"/>
              </a:rPr>
              <a:t>https://public.era.nih.gov/commons</a:t>
            </a:r>
            <a:r>
              <a:rPr lang="en-US" sz="2800">
                <a:latin typeface="+mn-lt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9FE86-504D-4CBB-9FBE-272663B748C8}"/>
              </a:ext>
            </a:extLst>
          </p:cNvPr>
          <p:cNvSpPr txBox="1"/>
          <p:nvPr/>
        </p:nvSpPr>
        <p:spPr>
          <a:xfrm>
            <a:off x="2066288" y="5314890"/>
            <a:ext cx="5512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+mn-lt"/>
              </a:rPr>
              <a:t>*See the Appendix slides for more information</a:t>
            </a:r>
          </a:p>
        </p:txBody>
      </p:sp>
      <p:pic>
        <p:nvPicPr>
          <p:cNvPr id="11" name="Picture 10" descr="After the Review Meeting&#10;&#10;ClipArt depicting pages in a document.">
            <a:extLst>
              <a:ext uri="{FF2B5EF4-FFF2-40B4-BE49-F238E27FC236}">
                <a16:creationId xmlns:a16="http://schemas.microsoft.com/office/drawing/2014/main" id="{C70157F0-1A0D-48F1-8CAB-DF2930619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429000"/>
            <a:ext cx="2609850" cy="21419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462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After the Review Meeting</a:t>
            </a:r>
          </a:p>
        </p:txBody>
      </p:sp>
      <p:sp>
        <p:nvSpPr>
          <p:cNvPr id="4" name="Rectangle 3" descr="After the Review Meeting&#10;&#10;ClipArt depicting one arrow splitting into three."/>
          <p:cNvSpPr/>
          <p:nvPr/>
        </p:nvSpPr>
        <p:spPr>
          <a:xfrm>
            <a:off x="838200" y="1085662"/>
            <a:ext cx="10363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Your point of contact is your NIH Program Official</a:t>
            </a:r>
          </a:p>
          <a:p>
            <a:pPr marL="342900"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You may need to:</a:t>
            </a:r>
          </a:p>
          <a:p>
            <a:pPr marL="798513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Submit Just-in-Time (JIT) information </a:t>
            </a:r>
          </a:p>
          <a:p>
            <a:pPr marL="798513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Resolve human subject, vertebrate animal, inclusion codes</a:t>
            </a:r>
          </a:p>
          <a:p>
            <a:pPr marL="798513" lvl="2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Consider your options:</a:t>
            </a:r>
          </a:p>
          <a:p>
            <a:pPr marL="915987" lvl="5" indent="-27432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―"/>
            </a:pPr>
            <a:r>
              <a:rPr lang="en-US" sz="2000">
                <a:latin typeface="+mn-lt"/>
              </a:rPr>
              <a:t> </a:t>
            </a:r>
            <a:r>
              <a:rPr lang="en-US" sz="2400">
                <a:latin typeface="+mn-lt"/>
              </a:rPr>
              <a:t>Submit a new application </a:t>
            </a:r>
          </a:p>
          <a:p>
            <a:pPr marL="915987" lvl="5" indent="-27432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―"/>
            </a:pPr>
            <a:r>
              <a:rPr lang="en-US" sz="2400">
                <a:latin typeface="+mn-lt"/>
              </a:rPr>
              <a:t> Revise and resubmit your application</a:t>
            </a:r>
          </a:p>
          <a:p>
            <a:pPr marL="915987" lvl="5" indent="-274320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―"/>
            </a:pPr>
            <a:r>
              <a:rPr lang="en-US" sz="2400">
                <a:latin typeface="+mn-lt"/>
              </a:rPr>
              <a:t> Appeal the review outcome (</a:t>
            </a:r>
            <a:r>
              <a:rPr lang="en-US" sz="2400">
                <a:latin typeface="+mn-lt"/>
                <a:hlinkClick r:id="rId2"/>
              </a:rPr>
              <a:t>NOT-OD-11-064</a:t>
            </a:r>
            <a:r>
              <a:rPr lang="en-US" sz="2400">
                <a:latin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ECAF9-8B3F-457F-8708-D8AB8C4D7589}"/>
              </a:ext>
            </a:extLst>
          </p:cNvPr>
          <p:cNvSpPr txBox="1"/>
          <p:nvPr/>
        </p:nvSpPr>
        <p:spPr>
          <a:xfrm>
            <a:off x="1782415" y="5977495"/>
            <a:ext cx="819108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NOT-OD-11-064: </a:t>
            </a:r>
            <a:r>
              <a:rPr lang="en-US">
                <a:latin typeface="+mn-lt"/>
                <a:hlinkClick r:id="rId3"/>
              </a:rPr>
              <a:t>https://grants.nih.gov/grants/guide/notice-files/not-od-11-064.html</a:t>
            </a:r>
            <a:endParaRPr lang="en-US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8A4066-EBC1-4165-96BD-5949A6BA1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781898"/>
            <a:ext cx="3136990" cy="15684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6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8813800" cy="838200"/>
          </a:xfrm>
        </p:spPr>
        <p:txBody>
          <a:bodyPr>
            <a:normAutofit fontScale="90000"/>
          </a:bodyPr>
          <a:lstStyle/>
          <a:p>
            <a:r>
              <a:rPr lang="en-US" sz="4400"/>
              <a:t>Level 2: NIH National Advisory Councils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10134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Broad and diverse membership</a:t>
            </a:r>
          </a:p>
          <a:p>
            <a:pPr marL="798513" lvl="6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Basic/research scientists</a:t>
            </a:r>
          </a:p>
          <a:p>
            <a:pPr marL="798513" lvl="6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Clinician scientists</a:t>
            </a:r>
          </a:p>
          <a:p>
            <a:pPr marL="798513" lvl="6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“Public” members</a:t>
            </a:r>
          </a:p>
          <a:p>
            <a:pPr marL="365760" lvl="1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Awards cannot be made without Council approval</a:t>
            </a:r>
          </a:p>
          <a:p>
            <a:pPr marL="365760" lvl="1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Council procedures vary across IC’s</a:t>
            </a:r>
          </a:p>
          <a:p>
            <a:pPr marL="365760" lvl="1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Each Council is chaired by the NIH Institute Director, advised by extramural research staff</a:t>
            </a:r>
          </a:p>
        </p:txBody>
      </p:sp>
      <p:pic>
        <p:nvPicPr>
          <p:cNvPr id="6" name="Picture 5" descr="Level 2: NIH National Advisory Councils&#10;&#10;ClipArt depicting individuals in a circle with comment bubbles.">
            <a:extLst>
              <a:ext uri="{FF2B5EF4-FFF2-40B4-BE49-F238E27FC236}">
                <a16:creationId xmlns:a16="http://schemas.microsoft.com/office/drawing/2014/main" id="{C4CBF18E-94E4-4511-AC89-7A2815F0C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110490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637"/>
            <a:ext cx="8754533" cy="838200"/>
          </a:xfrm>
        </p:spPr>
        <p:txBody>
          <a:bodyPr>
            <a:normAutofit/>
          </a:bodyPr>
          <a:lstStyle/>
          <a:p>
            <a:r>
              <a:rPr lang="en-US" sz="4000"/>
              <a:t>NIH National Advisory Councils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2500" y="1295400"/>
            <a:ext cx="10287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Advise IC Director about</a:t>
            </a:r>
          </a:p>
          <a:p>
            <a:pPr marL="798513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Research priority areas</a:t>
            </a:r>
          </a:p>
          <a:p>
            <a:pPr marL="798513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Diverse policy issues</a:t>
            </a:r>
          </a:p>
          <a:p>
            <a:pPr marL="798513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Concept clearance for future initiatives</a:t>
            </a:r>
          </a:p>
          <a:p>
            <a:pPr marL="798513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Funding priorities</a:t>
            </a:r>
          </a:p>
          <a:p>
            <a:pPr marL="365760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Recommend applications for funding</a:t>
            </a:r>
          </a:p>
          <a:p>
            <a:pPr marL="365760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Consider unresolved appeals related to initial peer review</a:t>
            </a:r>
          </a:p>
        </p:txBody>
      </p:sp>
      <p:pic>
        <p:nvPicPr>
          <p:cNvPr id="3076" name="Picture 4" descr="NIH National Advisory Councils&#10;&#10;ClipArt depicting individuals with comment bubbles.">
            <a:extLst>
              <a:ext uri="{FF2B5EF4-FFF2-40B4-BE49-F238E27FC236}">
                <a16:creationId xmlns:a16="http://schemas.microsoft.com/office/drawing/2014/main" id="{4208C37D-0511-4213-A60D-907830D6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43" y="1446975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3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7024"/>
            <a:ext cx="10515600" cy="838200"/>
          </a:xfrm>
        </p:spPr>
        <p:txBody>
          <a:bodyPr>
            <a:normAutofit/>
          </a:bodyPr>
          <a:lstStyle/>
          <a:p>
            <a:r>
              <a:rPr lang="en-US" sz="4000"/>
              <a:t>Who Makes Funding Decisions?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289953"/>
            <a:ext cx="1066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The IC Director makes the final funding decisions</a:t>
            </a:r>
          </a:p>
          <a:p>
            <a:pPr marL="365760" indent="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Based on:</a:t>
            </a:r>
          </a:p>
          <a:p>
            <a:pPr marL="1030288" lvl="2" indent="-4572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Mission of the NIH Institute or Center</a:t>
            </a:r>
          </a:p>
          <a:p>
            <a:pPr marL="1030288" lvl="2" indent="-4572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Program priorities, Congressional mandates</a:t>
            </a:r>
          </a:p>
          <a:p>
            <a:pPr marL="1030288" lvl="2" indent="-4572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Outcome (score/percentile) of initial peer review</a:t>
            </a:r>
          </a:p>
          <a:p>
            <a:pPr marL="1030288" lvl="2" indent="-4572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Additional outside expertise, if needed</a:t>
            </a:r>
          </a:p>
          <a:p>
            <a:pPr marL="1030288" lvl="2" indent="-4572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Recommendation of IC Program Staff</a:t>
            </a:r>
          </a:p>
          <a:p>
            <a:pPr marL="1030288" lvl="2" indent="-4572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Recommendation of the IC Advisory Council</a:t>
            </a:r>
          </a:p>
          <a:p>
            <a:pPr marL="1030288" lvl="2" indent="-45720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Available Funds</a:t>
            </a:r>
          </a:p>
        </p:txBody>
      </p:sp>
      <p:pic>
        <p:nvPicPr>
          <p:cNvPr id="1027" name="Picture 3" descr="Funding Decisions: Institu9te or Center (IC) Director&#10;&#10;Image of confet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191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8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minder: Core Values of Peer Review&#10;&#10;The slide shows the eight core values of peer review: confidentiality, integrity, fairness, security, impartiality, expert assessment, efficiency and transparency.">
            <a:extLst>
              <a:ext uri="{FF2B5EF4-FFF2-40B4-BE49-F238E27FC236}">
                <a16:creationId xmlns:a16="http://schemas.microsoft.com/office/drawing/2014/main" id="{13BCB926-AE58-4584-AC13-872B6993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822"/>
            <a:ext cx="7543800" cy="930112"/>
          </a:xfrm>
        </p:spPr>
        <p:txBody>
          <a:bodyPr>
            <a:noAutofit/>
          </a:bodyPr>
          <a:lstStyle/>
          <a:p>
            <a:r>
              <a:rPr lang="en-US" sz="4000"/>
              <a:t>What Is Review Integrity?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EC26BA-71A9-407A-85D2-B44A5B77F8AE}"/>
              </a:ext>
            </a:extLst>
          </p:cNvPr>
          <p:cNvSpPr txBox="1"/>
          <p:nvPr/>
        </p:nvSpPr>
        <p:spPr>
          <a:xfrm>
            <a:off x="490989" y="1165934"/>
            <a:ext cx="104599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Each of us must uphold the integrity of peer review</a:t>
            </a:r>
          </a:p>
          <a:p>
            <a:pPr marL="493776" lvl="1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A violation of review integrity (</a:t>
            </a:r>
            <a:r>
              <a:rPr lang="en-US" sz="3200">
                <a:latin typeface="+mn-lt"/>
                <a:hlinkClick r:id="rId2"/>
              </a:rPr>
              <a:t>NOT-OD-18-115</a:t>
            </a:r>
            <a:r>
              <a:rPr lang="en-US" sz="3200">
                <a:latin typeface="+mn-lt"/>
              </a:rPr>
              <a:t>) may have  serious consequences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See the NIH Mini-Case Studies “Review Integrity: Mistakes You Don’t Want to Make” Thursday, November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CCC2B-26D6-4F9E-AF3B-337B7B380E4A}"/>
              </a:ext>
            </a:extLst>
          </p:cNvPr>
          <p:cNvSpPr txBox="1"/>
          <p:nvPr/>
        </p:nvSpPr>
        <p:spPr>
          <a:xfrm>
            <a:off x="1478678" y="5657890"/>
            <a:ext cx="923464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Core Values: </a:t>
            </a:r>
            <a:r>
              <a:rPr lang="en-US" sz="2000">
                <a:latin typeface="+mn-lt"/>
                <a:hlinkClick r:id="rId3"/>
              </a:rPr>
              <a:t>https://grants.nih.gov/grants/PeerReview22713webv2.pdf</a:t>
            </a:r>
            <a:endParaRPr lang="en-US" sz="2000">
              <a:latin typeface="+mn-lt"/>
            </a:endParaRPr>
          </a:p>
          <a:p>
            <a:r>
              <a:rPr lang="en-US" sz="2000">
                <a:latin typeface="+mn-lt"/>
              </a:rPr>
              <a:t>NOT-OD-18-115: </a:t>
            </a:r>
            <a:r>
              <a:rPr lang="en-US" sz="2000">
                <a:latin typeface="+mn-lt"/>
                <a:hlinkClick r:id="rId2"/>
              </a:rPr>
              <a:t>https://grants.nih.gov/grants/guide/notice-files/NOT-OD-18-115.html</a:t>
            </a:r>
            <a:endParaRPr lang="en-US" sz="20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7D60A2-0175-4FBD-85FE-D94D9968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74" y="3694482"/>
            <a:ext cx="2185837" cy="19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602C73-7092-41BD-99A1-2D02427F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5C63-E498-4DA2-92B9-7D10BDB7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2893"/>
            <a:ext cx="12192000" cy="838200"/>
          </a:xfrm>
        </p:spPr>
        <p:txBody>
          <a:bodyPr>
            <a:normAutofit/>
          </a:bodyPr>
          <a:lstStyle/>
          <a:p>
            <a:r>
              <a:rPr lang="en-US" sz="4000"/>
              <a:t>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10BF9-3B07-4073-9B2F-109A1C48B4F3}"/>
              </a:ext>
            </a:extLst>
          </p:cNvPr>
          <p:cNvSpPr txBox="1"/>
          <p:nvPr/>
        </p:nvSpPr>
        <p:spPr>
          <a:xfrm>
            <a:off x="899877" y="2178291"/>
            <a:ext cx="3759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n-lt"/>
              </a:rPr>
              <a:t>Currently NIH receives </a:t>
            </a:r>
          </a:p>
          <a:p>
            <a:pPr algn="ctr"/>
            <a:r>
              <a:rPr lang="en-US" sz="3200">
                <a:latin typeface="+mn-lt"/>
                <a:cs typeface="Calibri" panose="020F0502020204030204" pitchFamily="34" charset="0"/>
              </a:rPr>
              <a:t>&gt; 80,000 applications/year</a:t>
            </a:r>
            <a:endParaRPr lang="en-US" sz="3200">
              <a:latin typeface="+mn-lt"/>
            </a:endParaRPr>
          </a:p>
        </p:txBody>
      </p:sp>
      <p:sp>
        <p:nvSpPr>
          <p:cNvPr id="8" name="Arrow: Right 7" descr="Solution&#10;&#10;Arrow with question marks over the arrow.">
            <a:extLst>
              <a:ext uri="{FF2B5EF4-FFF2-40B4-BE49-F238E27FC236}">
                <a16:creationId xmlns:a16="http://schemas.microsoft.com/office/drawing/2014/main" id="{BB6D3DF1-A4FB-4263-80F9-86E6D4923776}"/>
              </a:ext>
            </a:extLst>
          </p:cNvPr>
          <p:cNvSpPr/>
          <p:nvPr/>
        </p:nvSpPr>
        <p:spPr>
          <a:xfrm>
            <a:off x="4939752" y="2842747"/>
            <a:ext cx="2867574" cy="838201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04E16-7664-4E35-AAA8-FA8359AAF9A9}"/>
              </a:ext>
            </a:extLst>
          </p:cNvPr>
          <p:cNvSpPr txBox="1"/>
          <p:nvPr/>
        </p:nvSpPr>
        <p:spPr>
          <a:xfrm>
            <a:off x="8122449" y="2670733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n-lt"/>
              </a:rPr>
              <a:t>Some are funded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460575-5B14-41E1-A875-910BE507D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06512"/>
            <a:ext cx="2238375" cy="1847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9251B-5EAD-4A94-B172-F6AE012C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0804"/>
            <a:ext cx="2743200" cy="365125"/>
          </a:xfrm>
        </p:spPr>
        <p:txBody>
          <a:bodyPr/>
          <a:lstStyle/>
          <a:p>
            <a:pPr>
              <a:defRPr/>
            </a:pPr>
            <a:fld id="{371CDBCC-57D6-4AF4-91B3-EB8BA5111C2A}" type="slidenum">
              <a:rPr lang="en-US" sz="1800" smtClean="0"/>
              <a:pPr>
                <a:defRPr/>
              </a:pPr>
              <a:t>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25646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947"/>
            <a:ext cx="8229600" cy="669493"/>
          </a:xfrm>
        </p:spPr>
        <p:txBody>
          <a:bodyPr>
            <a:noAutofit/>
          </a:bodyPr>
          <a:lstStyle/>
          <a:p>
            <a:pPr indent="-274320">
              <a:lnSpc>
                <a:spcPct val="100000"/>
              </a:lnSpc>
            </a:pPr>
            <a:r>
              <a:rPr lang="en-US" sz="4000"/>
              <a:t>Managing Conflict of Interest (COI)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DA24C-4334-4267-B12E-FF531EB8A8B9}"/>
              </a:ext>
            </a:extLst>
          </p:cNvPr>
          <p:cNvSpPr txBox="1"/>
          <p:nvPr/>
        </p:nvSpPr>
        <p:spPr>
          <a:xfrm>
            <a:off x="876300" y="3200400"/>
            <a:ext cx="10439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chemeClr val="tx2">
                    <a:lumMod val="75000"/>
                  </a:schemeClr>
                </a:solidFill>
              </a:rPr>
              <a:t>CERTIFICATION</a:t>
            </a:r>
          </a:p>
          <a:p>
            <a:endParaRPr lang="en-US" sz="2000"/>
          </a:p>
          <a:p>
            <a:r>
              <a:rPr lang="en-US" sz="2000"/>
              <a:t>Consistent with my understanding of potential consequences, </a:t>
            </a:r>
            <a:r>
              <a:rPr lang="en-US" sz="2000">
                <a:highlight>
                  <a:srgbClr val="FFFF00"/>
                </a:highlight>
              </a:rPr>
              <a:t>including the prospect of penalties for falsification, concealment, fraud, and other actions as authorized by US Code Title 18 chapter 47 section 1001 (</a:t>
            </a:r>
            <a:r>
              <a:rPr lang="en-US" sz="2000">
                <a:highlight>
                  <a:srgbClr val="FFFF00"/>
                </a:highlight>
                <a:hlinkClick r:id="rId2"/>
              </a:rPr>
              <a:t>https://www.gpo.gov/fdsys/pkg/USCODE-2011-title18-partl-chap47.pdf</a:t>
            </a:r>
            <a:r>
              <a:rPr lang="en-US" sz="2000">
                <a:highlight>
                  <a:srgbClr val="FFFF00"/>
                </a:highlight>
              </a:rPr>
              <a:t>), </a:t>
            </a:r>
            <a:r>
              <a:rPr lang="en-US" sz="2000"/>
              <a:t>I fully understand the confidential nature of the review process and certify that in the review above I did not participate in an evaluation of any application with which I knowingly had a conflict of interest, unless an appropriate waiver was granted.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98174-1880-4319-B7B0-928FE270C3B5}"/>
              </a:ext>
            </a:extLst>
          </p:cNvPr>
          <p:cNvSpPr txBox="1"/>
          <p:nvPr/>
        </p:nvSpPr>
        <p:spPr>
          <a:xfrm>
            <a:off x="514279" y="1211070"/>
            <a:ext cx="1116344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+mn-lt"/>
              </a:rPr>
              <a:t>Each reviewer must sign two Conflict of Interest Certifications</a:t>
            </a:r>
          </a:p>
          <a:p>
            <a:pPr marL="0"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3200">
                <a:solidFill>
                  <a:schemeClr val="tx1"/>
                </a:solidFill>
                <a:latin typeface="+mn-lt"/>
              </a:rPr>
              <a:t>     (Pre- and Post-Meeting)</a:t>
            </a:r>
          </a:p>
          <a:p>
            <a:pPr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Failure to declare COIs can result in penalties</a:t>
            </a:r>
            <a:endParaRPr lang="en-US" sz="32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9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Maintaining Confidentiality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104394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All materials, discussions, and documents are confidential (unless in the public domain)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All questions must be referred to the SRO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Reviewers must sign a confidentiality agreement before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3200">
                <a:latin typeface="+mn-lt"/>
              </a:rPr>
              <a:t>   gaining access to applications</a:t>
            </a:r>
            <a:endParaRPr lang="en-US" sz="2800" i="1">
              <a:latin typeface="+mn-lt"/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1943" y="4366197"/>
            <a:ext cx="7315200" cy="1425003"/>
          </a:xfrm>
          <a:prstGeom prst="rect">
            <a:avLst/>
          </a:prstGeom>
          <a:noFill/>
          <a:ln w="28575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890A1-7A33-4B03-B1AB-F22B329A3369}"/>
              </a:ext>
            </a:extLst>
          </p:cNvPr>
          <p:cNvSpPr txBox="1"/>
          <p:nvPr/>
        </p:nvSpPr>
        <p:spPr>
          <a:xfrm>
            <a:off x="2128157" y="4531429"/>
            <a:ext cx="75819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0" lvl="1" indent="-25603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i="1">
                <a:latin typeface="+mn-lt"/>
              </a:rPr>
              <a:t>Reviewers: Do not contact applicants directly!</a:t>
            </a:r>
          </a:p>
          <a:p>
            <a:pPr marL="822960" lvl="1" indent="-25603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i="1">
                <a:latin typeface="+mn-lt"/>
              </a:rPr>
              <a:t>Applicants: Do not contact reviewers directly!</a:t>
            </a:r>
            <a:endParaRPr 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8282"/>
            <a:ext cx="9601200" cy="838200"/>
          </a:xfrm>
        </p:spPr>
        <p:txBody>
          <a:bodyPr>
            <a:normAutofit/>
          </a:bodyPr>
          <a:lstStyle/>
          <a:p>
            <a:r>
              <a:rPr lang="en-US" sz="4400" i="1"/>
              <a:t>Your</a:t>
            </a:r>
            <a:r>
              <a:rPr lang="en-US" sz="4400"/>
              <a:t> Action Items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CF62E-9572-403B-B299-CF24D81A1E1B}"/>
              </a:ext>
            </a:extLst>
          </p:cNvPr>
          <p:cNvSpPr txBox="1"/>
          <p:nvPr/>
        </p:nvSpPr>
        <p:spPr>
          <a:xfrm>
            <a:off x="700087" y="1537749"/>
            <a:ext cx="98298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Join the NIH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Guide Table of Contents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(TOC)</a:t>
            </a:r>
          </a:p>
          <a:p>
            <a:pPr marL="950976" lvl="2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New Funding Opportunity Announcements</a:t>
            </a:r>
          </a:p>
          <a:p>
            <a:pPr marL="950976" lvl="2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Policy Notices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Read the review criteria in Section V of your FOA before writing your application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Uphold review integrity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Stay tuned for the Live Mock Study Section!</a:t>
            </a:r>
            <a:endParaRPr lang="en-US" sz="280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16CCB-02D6-4F1C-85B5-FE71FBBD3AE7}"/>
              </a:ext>
            </a:extLst>
          </p:cNvPr>
          <p:cNvSpPr txBox="1"/>
          <p:nvPr/>
        </p:nvSpPr>
        <p:spPr>
          <a:xfrm>
            <a:off x="1981200" y="6209786"/>
            <a:ext cx="74731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Guide Table of Contents: </a:t>
            </a:r>
            <a:r>
              <a:rPr lang="en-US">
                <a:hlinkClick r:id="rId2"/>
              </a:rPr>
              <a:t>https://grants.nih.gov/grants/guide/listserv.htm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B0CFFD-5D77-4090-AD67-CDC159ED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810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1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981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Additional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Rectangle 3" descr="These links provide access to various NIH resources for grant applicants: The first is a link to information about the NIH peer review process offered by the Office of Extramural Research, the second is a link to NIH Peer Review Policies and Practices, and the third is a link to the Center for Scientific Review." title="Hyperlinks to NIH resources"/>
          <p:cNvSpPr/>
          <p:nvPr/>
        </p:nvSpPr>
        <p:spPr>
          <a:xfrm>
            <a:off x="1066800" y="1295400"/>
            <a:ext cx="10058400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Office of Extramural Research Peer Review Process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+mn-lt"/>
              </a:rPr>
              <a:t>    </a:t>
            </a:r>
            <a:r>
              <a:rPr lang="en-US" sz="3200">
                <a:latin typeface="+mn-lt"/>
                <a:hlinkClick r:id="rId2" tooltip="Peer Review Site"/>
              </a:rPr>
              <a:t>http://grants.nih.gov/grants/peer_review_process.htm</a:t>
            </a:r>
            <a:endParaRPr lang="en-US" sz="3200">
              <a:latin typeface="+mn-lt"/>
            </a:endParaRP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Peer Review Policies &amp; Practices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+mn-lt"/>
              </a:rPr>
              <a:t>     </a:t>
            </a:r>
            <a:r>
              <a:rPr lang="en-US" sz="3200">
                <a:latin typeface="+mn-lt"/>
                <a:hlinkClick r:id="rId3" tooltip="Link for NIH Peer Review Process"/>
              </a:rPr>
              <a:t>http://grants.nih.gov/grants/peer/peer.htm</a:t>
            </a:r>
            <a:endParaRPr lang="en-US" sz="3200">
              <a:latin typeface="+mn-lt"/>
            </a:endParaRP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Center for Scientific Review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+mn-lt"/>
              </a:rPr>
              <a:t>     </a:t>
            </a:r>
            <a:r>
              <a:rPr lang="en-US" sz="3200">
                <a:latin typeface="+mn-lt"/>
                <a:hlinkClick r:id="rId4" tooltip="Link for NIH Center for Scientific Review"/>
              </a:rPr>
              <a:t>http://public.csr.nih.gov/Pages/default.aspx</a:t>
            </a:r>
            <a:endParaRPr lang="en-US" sz="3200">
              <a:latin typeface="+mn-lt"/>
            </a:endParaRP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NIH Guide to Grants and Contracts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+mn-lt"/>
              </a:rPr>
              <a:t>	  </a:t>
            </a:r>
            <a:r>
              <a:rPr lang="en-US" sz="3200">
                <a:latin typeface="+mn-lt"/>
                <a:hlinkClick r:id="rId5" tooltip="NIH Guide for Grants and Contracts"/>
              </a:rPr>
              <a:t>http://grants.nih.gov/grants/guide/index.html</a:t>
            </a:r>
            <a:endParaRPr lang="en-US" sz="3200">
              <a:latin typeface="+mn-lt"/>
            </a:endParaRPr>
          </a:p>
          <a:p>
            <a:pPr marL="347472" indent="-457200"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63574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34" y="127956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Appendix 1: Types of Review Criteria</a:t>
            </a:r>
          </a:p>
        </p:txBody>
      </p:sp>
      <p:graphicFrame>
        <p:nvGraphicFramePr>
          <p:cNvPr id="5" name="Table 4" title="table showing types of review criter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35580"/>
              </p:ext>
            </p:extLst>
          </p:nvPr>
        </p:nvGraphicFramePr>
        <p:xfrm>
          <a:off x="914400" y="1043940"/>
          <a:ext cx="10439401" cy="4498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r>
                        <a:rPr lang="en-US" sz="2000" b="1"/>
                        <a:t>Category*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Criteria (Research)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Criterion Scores?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Affect Overall Impact Score?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149">
                <a:tc>
                  <a:txBody>
                    <a:bodyPr/>
                    <a:lstStyle/>
                    <a:p>
                      <a:r>
                        <a:rPr lang="en-US" sz="2000"/>
                        <a:t>Scored</a:t>
                      </a:r>
                      <a:r>
                        <a:rPr lang="en-US" sz="2000" baseline="0"/>
                        <a:t> </a:t>
                      </a:r>
                    </a:p>
                    <a:p>
                      <a:r>
                        <a:rPr lang="en-US" sz="2000" baseline="0"/>
                        <a:t>Review</a:t>
                      </a:r>
                    </a:p>
                    <a:p>
                      <a:r>
                        <a:rPr lang="en-US" sz="2000" baseline="0"/>
                        <a:t>Criteria</a:t>
                      </a:r>
                      <a:endParaRPr lang="en-US" sz="2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Significance</a:t>
                      </a:r>
                    </a:p>
                    <a:p>
                      <a:r>
                        <a:rPr lang="en-US" sz="1700"/>
                        <a:t>Investigators</a:t>
                      </a:r>
                    </a:p>
                    <a:p>
                      <a:r>
                        <a:rPr lang="en-US" sz="1700"/>
                        <a:t>Innovation</a:t>
                      </a:r>
                    </a:p>
                    <a:p>
                      <a:r>
                        <a:rPr lang="en-US" sz="1700"/>
                        <a:t>Approach</a:t>
                      </a:r>
                    </a:p>
                    <a:p>
                      <a:r>
                        <a:rPr lang="en-US" sz="1700"/>
                        <a:t>Environment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chemeClr val="tx1"/>
                          </a:solidFill>
                          <a:highlight>
                            <a:srgbClr val="00CCFF"/>
                          </a:highlight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chemeClr val="tx1"/>
                          </a:solidFill>
                          <a:highlight>
                            <a:srgbClr val="00CCFF"/>
                          </a:highlight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149">
                <a:tc>
                  <a:txBody>
                    <a:bodyPr/>
                    <a:lstStyle/>
                    <a:p>
                      <a:r>
                        <a:rPr lang="en-US" sz="2000"/>
                        <a:t>Additional Review</a:t>
                      </a:r>
                    </a:p>
                    <a:p>
                      <a:r>
                        <a:rPr lang="en-US" sz="200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Study Timeline (CT only)</a:t>
                      </a:r>
                    </a:p>
                    <a:p>
                      <a:r>
                        <a:rPr lang="en-US" sz="1700"/>
                        <a:t>Human</a:t>
                      </a:r>
                      <a:r>
                        <a:rPr lang="en-US" sz="1700" baseline="0"/>
                        <a:t> Subjects**</a:t>
                      </a:r>
                    </a:p>
                    <a:p>
                      <a:r>
                        <a:rPr lang="en-US" sz="1700" baseline="0"/>
                        <a:t>Vertebrate Animals**</a:t>
                      </a:r>
                    </a:p>
                    <a:p>
                      <a:r>
                        <a:rPr lang="en-US" sz="1700" baseline="0"/>
                        <a:t>Inclusion**</a:t>
                      </a:r>
                    </a:p>
                    <a:p>
                      <a:r>
                        <a:rPr lang="en-US" sz="1700" baseline="0"/>
                        <a:t>Biohazards</a:t>
                      </a:r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chemeClr val="tx1"/>
                          </a:solidFill>
                          <a:highlight>
                            <a:srgbClr val="00CCFF"/>
                          </a:highlight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748">
                <a:tc>
                  <a:txBody>
                    <a:bodyPr/>
                    <a:lstStyle/>
                    <a:p>
                      <a:r>
                        <a:rPr lang="en-US" sz="2000"/>
                        <a:t>Additional Review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Foreign Institutions</a:t>
                      </a:r>
                    </a:p>
                    <a:p>
                      <a:r>
                        <a:rPr lang="en-US" sz="1700"/>
                        <a:t>Select Agents</a:t>
                      </a:r>
                    </a:p>
                    <a:p>
                      <a:r>
                        <a:rPr lang="en-US" sz="1700"/>
                        <a:t>Resource Sharing</a:t>
                      </a:r>
                    </a:p>
                    <a:p>
                      <a:r>
                        <a:rPr lang="en-US" sz="1700"/>
                        <a:t>Authentication of Key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5704884"/>
            <a:ext cx="601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Found in every Funding Opportunity Announcement</a:t>
            </a:r>
          </a:p>
          <a:p>
            <a:r>
              <a:rPr lang="en-US"/>
              <a:t>** If Unacceptable, award cannot be issued until resolved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569-CD66-4082-B5F2-02BD784B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5" y="318395"/>
            <a:ext cx="11506200" cy="838200"/>
          </a:xfrm>
        </p:spPr>
        <p:txBody>
          <a:bodyPr/>
          <a:lstStyle/>
          <a:p>
            <a:r>
              <a:rPr lang="en-US"/>
              <a:t>Appendix 2: The NIH Summary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F6F30-970D-4468-BDC6-7D8C0ACC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0800F-C8D2-44DC-A47C-ABC99622B1E7}"/>
              </a:ext>
            </a:extLst>
          </p:cNvPr>
          <p:cNvSpPr txBox="1"/>
          <p:nvPr/>
        </p:nvSpPr>
        <p:spPr>
          <a:xfrm>
            <a:off x="533400" y="1135330"/>
            <a:ext cx="1064496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+mn-lt"/>
              </a:rPr>
              <a:t>The NIH Summary Statement provides:</a:t>
            </a:r>
          </a:p>
          <a:p>
            <a:pPr marL="493776" lvl="3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The name and contact information for your NIH Program Officer</a:t>
            </a:r>
          </a:p>
          <a:p>
            <a:pPr marL="493776" lvl="3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Codes for human subjects (HS), inclusion, vertebrate animals (VA)</a:t>
            </a:r>
          </a:p>
          <a:p>
            <a:pPr marL="493776" lvl="3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Budget request information</a:t>
            </a:r>
          </a:p>
          <a:p>
            <a:pPr marL="493776" lvl="3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The overall impact score</a:t>
            </a:r>
          </a:p>
          <a:p>
            <a:pPr marL="493776" lvl="2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Your project description</a:t>
            </a:r>
          </a:p>
          <a:p>
            <a:pPr marL="493776" lvl="2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Resum</a:t>
            </a:r>
            <a:r>
              <a:rPr lang="en-US" sz="2800">
                <a:latin typeface="+mn-lt"/>
                <a:cs typeface="Calibri" panose="020F0502020204030204" pitchFamily="34" charset="0"/>
              </a:rPr>
              <a:t>é and Summary of Discussion</a:t>
            </a:r>
            <a:endParaRPr lang="en-US" sz="2800">
              <a:latin typeface="+mn-lt"/>
            </a:endParaRPr>
          </a:p>
          <a:p>
            <a:pPr marL="493776" lvl="2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Critiques and criterion scores from the assigned reviewers</a:t>
            </a:r>
          </a:p>
          <a:p>
            <a:pPr marL="493776" lvl="2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Committee recommendations (HS, inclusion, and VA)</a:t>
            </a:r>
          </a:p>
          <a:p>
            <a:pPr marL="493776" lvl="2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Roster of reviewers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14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569-CD66-4082-B5F2-02BD784B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5" y="318395"/>
            <a:ext cx="11506200" cy="838200"/>
          </a:xfrm>
        </p:spPr>
        <p:txBody>
          <a:bodyPr/>
          <a:lstStyle/>
          <a:p>
            <a:r>
              <a:rPr lang="en-US"/>
              <a:t>Appendix 3: The NIH Summary 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F6F30-970D-4468-BDC6-7D8C0ACC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0800F-C8D2-44DC-A47C-ABC99622B1E7}"/>
              </a:ext>
            </a:extLst>
          </p:cNvPr>
          <p:cNvSpPr txBox="1"/>
          <p:nvPr/>
        </p:nvSpPr>
        <p:spPr>
          <a:xfrm>
            <a:off x="533400" y="1135330"/>
            <a:ext cx="106449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The NIH Summary Statement is provided to:</a:t>
            </a:r>
          </a:p>
          <a:p>
            <a:pPr marL="950976" lvl="3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The Principal Investigator</a:t>
            </a:r>
          </a:p>
          <a:p>
            <a:pPr marL="950976" lvl="3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NIH extramural staff</a:t>
            </a:r>
          </a:p>
          <a:p>
            <a:pPr marL="950976" lvl="3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NIH Advisory Council members</a:t>
            </a:r>
          </a:p>
          <a:p>
            <a:pPr marL="950976" lvl="3" indent="-27432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The Authorized Organization Representative for the applicant organization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Once released, the NIH Summary Statement is the property of the applicant organization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If shared further, please respect the privacy of reviewers on the roster</a:t>
            </a:r>
          </a:p>
        </p:txBody>
      </p:sp>
    </p:spTree>
    <p:extLst>
      <p:ext uri="{BB962C8B-B14F-4D97-AF65-F5344CB8AC3E}">
        <p14:creationId xmlns:p14="http://schemas.microsoft.com/office/powerpoint/2010/main" val="64488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5C63-E498-4DA2-92B9-7D10BDB7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2893"/>
            <a:ext cx="12192000" cy="838200"/>
          </a:xfrm>
        </p:spPr>
        <p:txBody>
          <a:bodyPr>
            <a:normAutofit/>
          </a:bodyPr>
          <a:lstStyle/>
          <a:p>
            <a:r>
              <a:rPr lang="en-US" sz="4000"/>
              <a:t>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10BF9-3B07-4073-9B2F-109A1C48B4F3}"/>
              </a:ext>
            </a:extLst>
          </p:cNvPr>
          <p:cNvSpPr txBox="1"/>
          <p:nvPr/>
        </p:nvSpPr>
        <p:spPr>
          <a:xfrm>
            <a:off x="685800" y="1574671"/>
            <a:ext cx="3759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n-lt"/>
              </a:rPr>
              <a:t>Currently NIH receives </a:t>
            </a:r>
          </a:p>
          <a:p>
            <a:pPr algn="ctr"/>
            <a:r>
              <a:rPr lang="en-US" sz="3200">
                <a:latin typeface="+mn-lt"/>
                <a:cs typeface="Calibri" panose="020F0502020204030204" pitchFamily="34" charset="0"/>
              </a:rPr>
              <a:t>&gt; 80,000 applications/year</a:t>
            </a:r>
            <a:endParaRPr lang="en-US" sz="3200">
              <a:latin typeface="+mn-lt"/>
            </a:endParaRPr>
          </a:p>
        </p:txBody>
      </p:sp>
      <p:sp>
        <p:nvSpPr>
          <p:cNvPr id="9" name="Arrow: Right 8" descr="Solution&#10;&#10;Arrow with &quot;NIH peer review&quot; over the arrow.">
            <a:extLst>
              <a:ext uri="{FF2B5EF4-FFF2-40B4-BE49-F238E27FC236}">
                <a16:creationId xmlns:a16="http://schemas.microsoft.com/office/drawing/2014/main" id="{6727BE63-5E82-4E5D-8768-E308A162A576}"/>
              </a:ext>
            </a:extLst>
          </p:cNvPr>
          <p:cNvSpPr/>
          <p:nvPr/>
        </p:nvSpPr>
        <p:spPr>
          <a:xfrm>
            <a:off x="4495800" y="1662658"/>
            <a:ext cx="3505200" cy="1803804"/>
          </a:xfrm>
          <a:prstGeom prst="rightArrow">
            <a:avLst/>
          </a:prstGeom>
          <a:noFill/>
          <a:ln w="28575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NIH peer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04E16-7664-4E35-AAA8-FA8359AAF9A9}"/>
              </a:ext>
            </a:extLst>
          </p:cNvPr>
          <p:cNvSpPr txBox="1"/>
          <p:nvPr/>
        </p:nvSpPr>
        <p:spPr>
          <a:xfrm>
            <a:off x="8458200" y="204971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n-lt"/>
              </a:rPr>
              <a:t>Some are funded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6889E-9C47-4FFA-86D0-2BCCBD35F679}"/>
              </a:ext>
            </a:extLst>
          </p:cNvPr>
          <p:cNvSpPr txBox="1"/>
          <p:nvPr/>
        </p:nvSpPr>
        <p:spPr>
          <a:xfrm>
            <a:off x="957262" y="4128105"/>
            <a:ext cx="10277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>
                <a:effectLst/>
                <a:latin typeface="+mn-lt"/>
              </a:rPr>
              <a:t>Grant applications submitted to the NIH are evaluated on the basis of a peer review process that strives to be fair, equitable, timely, and free of bias.</a:t>
            </a:r>
            <a:endParaRPr lang="en-US" sz="320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9251B-5EAD-4A94-B172-F6AE012C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47" y="6099982"/>
            <a:ext cx="2743200" cy="365125"/>
          </a:xfrm>
        </p:spPr>
        <p:txBody>
          <a:bodyPr/>
          <a:lstStyle/>
          <a:p>
            <a:pPr>
              <a:defRPr/>
            </a:pPr>
            <a:fld id="{371CDBCC-57D6-4AF4-91B3-EB8BA5111C2A}" type="slidenum">
              <a:rPr lang="en-US" sz="1800" smtClean="0"/>
              <a:pPr>
                <a:defRPr/>
              </a:pPr>
              <a:t>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740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7189EBC-BBC2-4AB3-9F47-0C38072D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502D0-1C93-4EF6-A268-ED644D19AE0E}"/>
              </a:ext>
            </a:extLst>
          </p:cNvPr>
          <p:cNvSpPr txBox="1"/>
          <p:nvPr/>
        </p:nvSpPr>
        <p:spPr>
          <a:xfrm>
            <a:off x="838200" y="1730585"/>
            <a:ext cx="7137467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What happens to your application?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How are applications evaluated?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Who decides whether your application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3200">
                <a:latin typeface="+mn-lt"/>
              </a:rPr>
              <a:t>   will be funded?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What is review integrity?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What are your action items?</a:t>
            </a:r>
          </a:p>
        </p:txBody>
      </p:sp>
      <p:pic>
        <p:nvPicPr>
          <p:cNvPr id="4" name="Content Placeholder 10" descr="Presentation Outline&#10;&#10;Image of reviewers working at a conference table.">
            <a:extLst>
              <a:ext uri="{FF2B5EF4-FFF2-40B4-BE49-F238E27FC236}">
                <a16:creationId xmlns:a16="http://schemas.microsoft.com/office/drawing/2014/main" id="{4B091949-63EB-4A77-A3CF-BDCFC61F8FB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743512"/>
            <a:ext cx="2744051" cy="1646431"/>
          </a:xfrm>
          <a:prstGeom prst="rect">
            <a:avLst/>
          </a:prstGeom>
        </p:spPr>
      </p:pic>
      <p:pic>
        <p:nvPicPr>
          <p:cNvPr id="5" name="Picture 4" descr="Presentation Outline&#10;&#10;Image of reviewers working at a conference table">
            <a:extLst>
              <a:ext uri="{FF2B5EF4-FFF2-40B4-BE49-F238E27FC236}">
                <a16:creationId xmlns:a16="http://schemas.microsoft.com/office/drawing/2014/main" id="{FDBF0052-AC10-4F99-83B7-5A0044CEC6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2517471"/>
            <a:ext cx="2744052" cy="1825929"/>
          </a:xfrm>
          <a:prstGeom prst="rect">
            <a:avLst/>
          </a:prstGeom>
        </p:spPr>
      </p:pic>
      <p:pic>
        <p:nvPicPr>
          <p:cNvPr id="6" name="Picture 5" descr="Presentation Outline&#10;&#10;Image of a reviewer deep in thought">
            <a:extLst>
              <a:ext uri="{FF2B5EF4-FFF2-40B4-BE49-F238E27FC236}">
                <a16:creationId xmlns:a16="http://schemas.microsoft.com/office/drawing/2014/main" id="{80F6FCBE-F548-4639-B450-D1579869B4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4458072"/>
            <a:ext cx="2743200" cy="1543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22266-CE6D-424B-BD2D-BB11E15F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866946-6875-EC46-9B5E-5DCCD09C9DF8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144F-1B1D-4DD9-A4E0-9F279131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11277600" cy="838200"/>
          </a:xfrm>
        </p:spPr>
        <p:txBody>
          <a:bodyPr>
            <a:normAutofit/>
          </a:bodyPr>
          <a:lstStyle/>
          <a:p>
            <a:r>
              <a:rPr lang="en-US" sz="4000"/>
              <a:t>What Happens to Your Application?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CEA8-D509-4EC9-B158-9AE7560C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Diagram 4" descr="What Happens to Your Application?&#10;&#10;Graphic depicting three steps in the NIH grants process: Receipt and Referral, two level of peer review, and funding decisions.">
            <a:extLst>
              <a:ext uri="{FF2B5EF4-FFF2-40B4-BE49-F238E27FC236}">
                <a16:creationId xmlns:a16="http://schemas.microsoft.com/office/drawing/2014/main" id="{C1BF5949-004A-4134-8F4F-F3E9F0D2F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286991"/>
              </p:ext>
            </p:extLst>
          </p:nvPr>
        </p:nvGraphicFramePr>
        <p:xfrm>
          <a:off x="533400" y="1371601"/>
          <a:ext cx="1082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31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56192"/>
            <a:ext cx="8801101" cy="838200"/>
          </a:xfrm>
        </p:spPr>
        <p:txBody>
          <a:bodyPr>
            <a:normAutofit/>
          </a:bodyPr>
          <a:lstStyle/>
          <a:p>
            <a:r>
              <a:rPr lang="en-US" sz="4000"/>
              <a:t>Level 1: How Are Applications Evaluated?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57200" y="1295400"/>
            <a:ext cx="10967357" cy="3657600"/>
          </a:xfrm>
          <a:prstGeom prst="rect">
            <a:avLst/>
          </a:prstGeom>
          <a:solidFill>
            <a:schemeClr val="bg1"/>
          </a:solidFill>
          <a:ln w="28575"/>
        </p:spPr>
        <p:txBody>
          <a:bodyPr>
            <a:norm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BCBFF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BCBFF"/>
              </a:buClr>
              <a:buFont typeface="Georgia" pitchFamily="18" charset="0"/>
              <a:buChar char="▫"/>
              <a:defRPr sz="2000" kern="1200">
                <a:solidFill>
                  <a:srgbClr val="CBCBFF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indent="-274320" eaLnBrk="1" hangingPunct="1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/>
              <a:t>Initial peer review evaluates applications for:</a:t>
            </a:r>
          </a:p>
          <a:p>
            <a:pPr marL="694944" lvl="7" indent="-27432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>
                <a:solidFill>
                  <a:schemeClr val="tx1"/>
                </a:solidFill>
              </a:rPr>
              <a:t>Scientific and technical merit of the work proposed</a:t>
            </a:r>
          </a:p>
          <a:p>
            <a:pPr marL="694944" lvl="7" indent="-27432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>
                <a:solidFill>
                  <a:schemeClr val="tx1"/>
                </a:solidFill>
              </a:rPr>
              <a:t>Overall impact</a:t>
            </a:r>
          </a:p>
          <a:p>
            <a:pPr marL="694944" lvl="7" indent="-27432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>
                <a:solidFill>
                  <a:schemeClr val="tx1"/>
                </a:solidFill>
              </a:rPr>
              <a:t>Appropriate justification for human subject protection, </a:t>
            </a:r>
          </a:p>
          <a:p>
            <a:pPr marL="420624" lvl="7" indent="0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None/>
              <a:defRPr/>
            </a:pPr>
            <a:r>
              <a:rPr lang="en-US" sz="2800">
                <a:solidFill>
                  <a:schemeClr val="tx1"/>
                </a:solidFill>
              </a:rPr>
              <a:t>   inclusion across the lifespan, and vertebrate animals</a:t>
            </a:r>
          </a:p>
          <a:p>
            <a:pPr marL="493776" indent="-274320">
              <a:lnSpc>
                <a:spcPct val="12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/>
              <a:t>Managed by NIH Scientific Review Officers (SROs)</a:t>
            </a:r>
          </a:p>
        </p:txBody>
      </p:sp>
      <p:pic>
        <p:nvPicPr>
          <p:cNvPr id="6" name="Picture 5" descr="Level 1: How Are Applications Evaluated?&#10;&#10;Clip art depicting twenty individuals on a virtual meeting screen">
            <a:extLst>
              <a:ext uri="{FF2B5EF4-FFF2-40B4-BE49-F238E27FC236}">
                <a16:creationId xmlns:a16="http://schemas.microsoft.com/office/drawing/2014/main" id="{A844BC9D-ACBE-4F51-BF43-D3D3944142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50" y="3962400"/>
            <a:ext cx="2191950" cy="21444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6643"/>
            <a:ext cx="8763000" cy="838200"/>
          </a:xfrm>
        </p:spPr>
        <p:txBody>
          <a:bodyPr>
            <a:normAutofit/>
          </a:bodyPr>
          <a:lstStyle/>
          <a:p>
            <a:r>
              <a:rPr lang="en-US" sz="4000"/>
              <a:t>Peer Reviewers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2048" y="1224639"/>
            <a:ext cx="1100790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Mostly non-federal, extramural scientists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Recruited for expertise, managed conflicts of interest, balanced representation, stature in field, etc.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  <a:cs typeface="Arial" charset="0"/>
              </a:rPr>
              <a:t>For each application, ≥</a:t>
            </a:r>
            <a:r>
              <a:rPr lang="en-US" sz="3200">
                <a:latin typeface="+mn-lt"/>
              </a:rPr>
              <a:t> three reviewers are “assigned” for 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>
                <a:latin typeface="+mn-lt"/>
              </a:rPr>
              <a:t>   in-depth assessment, written critiques, and criterion scores</a:t>
            </a:r>
          </a:p>
          <a:p>
            <a:pPr marL="493776" lvl="1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Assignments and conflicts of interest are confidential!</a:t>
            </a:r>
            <a:endParaRPr lang="en-US" sz="3200"/>
          </a:p>
        </p:txBody>
      </p:sp>
      <p:pic>
        <p:nvPicPr>
          <p:cNvPr id="6" name="Picture 5" descr="Peer Reviewers&#10;&#10;ClipArt depicting individuals in a circle with comments bubbles.">
            <a:extLst>
              <a:ext uri="{FF2B5EF4-FFF2-40B4-BE49-F238E27FC236}">
                <a16:creationId xmlns:a16="http://schemas.microsoft.com/office/drawing/2014/main" id="{C6FC17E5-6ABC-4E2F-A909-F53061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43" y="4508505"/>
            <a:ext cx="1876957" cy="18769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0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2" y="286687"/>
            <a:ext cx="8991600" cy="838200"/>
          </a:xfrm>
        </p:spPr>
        <p:txBody>
          <a:bodyPr>
            <a:normAutofit/>
          </a:bodyPr>
          <a:lstStyle/>
          <a:p>
            <a:r>
              <a:rPr lang="en-US" sz="4000"/>
              <a:t>At the Review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2582" y="1124887"/>
            <a:ext cx="10287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975" lvl="2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Arial" charset="0"/>
              <a:buChar char="•"/>
            </a:pPr>
            <a:r>
              <a:rPr lang="en-US" sz="3200">
                <a:latin typeface="+mn-lt"/>
              </a:rPr>
              <a:t>For each application:</a:t>
            </a:r>
          </a:p>
          <a:p>
            <a:pPr marL="685800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Members with conflicts leave the room</a:t>
            </a:r>
          </a:p>
          <a:p>
            <a:pPr marL="685800" lvl="3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Assigned reviewers present strengths, weaknesses</a:t>
            </a:r>
          </a:p>
          <a:p>
            <a:pPr marL="685800" lvl="2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Eligible members join the discussion; Chair summarizes</a:t>
            </a:r>
          </a:p>
          <a:p>
            <a:pPr marL="685800" lvl="2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Assigned reviewers provide final scores </a:t>
            </a:r>
          </a:p>
          <a:p>
            <a:pPr marL="685800" lvl="2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All members provide final scores privately</a:t>
            </a:r>
          </a:p>
          <a:p>
            <a:pPr marL="685800" lvl="2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r>
              <a:rPr lang="en-US" sz="2800">
                <a:latin typeface="+mn-lt"/>
              </a:rPr>
              <a:t>Non-score-able issues discussed</a:t>
            </a:r>
          </a:p>
          <a:p>
            <a:pPr marL="228600"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r>
              <a:rPr lang="en-US" sz="3200">
                <a:latin typeface="+mn-lt"/>
              </a:rPr>
              <a:t>See the </a:t>
            </a:r>
            <a:r>
              <a:rPr lang="en-US" sz="3200" kern="12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NIH Peer Review: “Live” Mock Study Section today!  </a:t>
            </a:r>
            <a:endParaRPr lang="en-US" sz="3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endParaRPr lang="en-US" sz="2800">
              <a:latin typeface="+mn-lt"/>
            </a:endParaRPr>
          </a:p>
          <a:p>
            <a:pPr marL="685800" lvl="2" indent="-27432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88000"/>
              <a:buFont typeface="Wingdings" panose="05000000000000000000" pitchFamily="2" charset="2"/>
              <a:buChar char="§"/>
            </a:pPr>
            <a:endParaRPr lang="en-US" sz="2800">
              <a:latin typeface="+mn-lt"/>
            </a:endParaRPr>
          </a:p>
        </p:txBody>
      </p:sp>
      <p:pic>
        <p:nvPicPr>
          <p:cNvPr id="6" name="Picture 5" descr="At the Review Meeting&#10;&#10;ClipArt showing individuals meeting in a circle.">
            <a:extLst>
              <a:ext uri="{FF2B5EF4-FFF2-40B4-BE49-F238E27FC236}">
                <a16:creationId xmlns:a16="http://schemas.microsoft.com/office/drawing/2014/main" id="{DFC73C15-60F8-48CB-AF14-37099C360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554298"/>
            <a:ext cx="1993569" cy="18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449"/>
            <a:ext cx="8839200" cy="838200"/>
          </a:xfrm>
        </p:spPr>
        <p:txBody>
          <a:bodyPr>
            <a:normAutofit/>
          </a:bodyPr>
          <a:lstStyle/>
          <a:p>
            <a:r>
              <a:rPr lang="en-US" sz="4000"/>
              <a:t>Review Criteria: Overall Impact</a:t>
            </a:r>
          </a:p>
        </p:txBody>
      </p:sp>
      <p:sp>
        <p:nvSpPr>
          <p:cNvPr id="4" name="Rectangle 3" descr="This link proivds access to the NIH website for peer-review guidelines" title="Hyperlink to &quot;review criteria at a glance&quot;"/>
          <p:cNvSpPr/>
          <p:nvPr/>
        </p:nvSpPr>
        <p:spPr>
          <a:xfrm>
            <a:off x="704636" y="1312039"/>
            <a:ext cx="10439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Overall consideration for </a:t>
            </a:r>
            <a:r>
              <a:rPr lang="en-US" sz="3200" i="1">
                <a:latin typeface="+mn-lt"/>
              </a:rPr>
              <a:t>all</a:t>
            </a:r>
            <a:r>
              <a:rPr lang="en-US" sz="3200">
                <a:latin typeface="+mn-lt"/>
              </a:rPr>
              <a:t> NIH applications</a:t>
            </a:r>
          </a:p>
          <a:p>
            <a:pPr marL="493776" indent="-274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+mn-lt"/>
              </a:rPr>
              <a:t>Defined differently for different types of 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8B524-DF92-4538-8E23-8197A18B85AD}"/>
              </a:ext>
            </a:extLst>
          </p:cNvPr>
          <p:cNvSpPr txBox="1"/>
          <p:nvPr/>
        </p:nvSpPr>
        <p:spPr>
          <a:xfrm>
            <a:off x="1127433" y="2692224"/>
            <a:ext cx="9845367" cy="229293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19456" lvl="2" algn="ctr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+mn-lt"/>
              </a:rPr>
              <a:t>For research grant applications: </a:t>
            </a:r>
          </a:p>
          <a:p>
            <a:pPr marL="219456" lvl="2" algn="ctr">
              <a:spcBef>
                <a:spcPts val="300"/>
              </a:spcBef>
              <a:spcAft>
                <a:spcPts val="300"/>
              </a:spcAft>
            </a:pPr>
            <a:r>
              <a:rPr lang="en-US" sz="3200" i="1">
                <a:latin typeface="+mn-lt"/>
              </a:rPr>
              <a:t>Likelihood for the project to exert a sustained, </a:t>
            </a:r>
          </a:p>
          <a:p>
            <a:pPr marL="219456" lvl="2" algn="ctr">
              <a:spcBef>
                <a:spcPts val="300"/>
              </a:spcBef>
              <a:spcAft>
                <a:spcPts val="300"/>
              </a:spcAft>
            </a:pPr>
            <a:r>
              <a:rPr lang="en-US" sz="3200" i="1">
                <a:latin typeface="+mn-lt"/>
              </a:rPr>
              <a:t>powerful influence on the research </a:t>
            </a:r>
          </a:p>
          <a:p>
            <a:pPr marL="219456" lvl="3" algn="ctr">
              <a:spcBef>
                <a:spcPts val="300"/>
              </a:spcBef>
              <a:spcAft>
                <a:spcPts val="300"/>
              </a:spcAft>
            </a:pPr>
            <a:r>
              <a:rPr lang="en-US" sz="3200" i="1">
                <a:latin typeface="+mn-lt"/>
              </a:rPr>
              <a:t>field(s) involved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55909F-51F7-4720-97A7-9633E946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603581"/>
            <a:ext cx="1844367" cy="18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684"/>
      </p:ext>
    </p:extLst>
  </p:cSld>
  <p:clrMapOvr>
    <a:masterClrMapping/>
  </p:clrMapOvr>
</p:sld>
</file>

<file path=ppt/theme/theme1.xml><?xml version="1.0" encoding="utf-8"?>
<a:theme xmlns:a="http://schemas.openxmlformats.org/drawingml/2006/main" name="OER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468CCC-E602-4F4C-A861-33137BFA3E5A}">
  <ds:schemaRefs>
    <ds:schemaRef ds:uri="64948b15-7def-430b-8648-1feb819ee410"/>
    <ds:schemaRef ds:uri="6bc68b66-932e-422c-b9b0-23fd53127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ED9886-8626-4258-9E3C-8AC46B353C98}">
  <ds:schemaRefs>
    <ds:schemaRef ds:uri="f24dec6e-ef8a-4098-9e68-5eb61f99d0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FAC11F-4B09-4284-958C-081128C65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OER PowerPoint template</vt:lpstr>
      <vt:lpstr>Office Theme</vt:lpstr>
      <vt:lpstr>Let’s Look at NIH Peer Review</vt:lpstr>
      <vt:lpstr> Problem</vt:lpstr>
      <vt:lpstr>Solution</vt:lpstr>
      <vt:lpstr>Presentation Outline</vt:lpstr>
      <vt:lpstr>What Happens to Your Application?</vt:lpstr>
      <vt:lpstr>Level 1: How Are Applications Evaluated?</vt:lpstr>
      <vt:lpstr>Peer Reviewers</vt:lpstr>
      <vt:lpstr>At the Review Meeting</vt:lpstr>
      <vt:lpstr>Review Criteria: Overall Impact</vt:lpstr>
      <vt:lpstr>Review Criteria</vt:lpstr>
      <vt:lpstr>NIH Scoring System</vt:lpstr>
      <vt:lpstr>Final Impact Scores</vt:lpstr>
      <vt:lpstr>Streamlining Process</vt:lpstr>
      <vt:lpstr>Outcome of Review</vt:lpstr>
      <vt:lpstr>After the Review Meeting</vt:lpstr>
      <vt:lpstr>Level 2: NIH National Advisory Councils</vt:lpstr>
      <vt:lpstr>NIH National Advisory Councils</vt:lpstr>
      <vt:lpstr>Who Makes Funding Decisions?</vt:lpstr>
      <vt:lpstr>What Is Review Integrity?</vt:lpstr>
      <vt:lpstr>Managing Conflict of Interest (COI)</vt:lpstr>
      <vt:lpstr>Maintaining Confidentiality</vt:lpstr>
      <vt:lpstr>Your Action Items</vt:lpstr>
      <vt:lpstr>Additional Information</vt:lpstr>
      <vt:lpstr>Appendix 1: Types of Review Criteria</vt:lpstr>
      <vt:lpstr>Appendix 2: The NIH Summary Statement</vt:lpstr>
      <vt:lpstr>Appendix 3: The NIH Summary Statement</vt:lpstr>
    </vt:vector>
  </TitlesOfParts>
  <Company>NIH/OER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Peer Review Process - NIH Regional Seminar May2018</dc:title>
  <dc:subject>OER PPT</dc:subject>
  <dc:creator>NIH/OER</dc:creator>
  <cp:keywords>NIH Peer Review</cp:keywords>
  <cp:revision>1</cp:revision>
  <cp:lastPrinted>2018-08-14T20:06:18Z</cp:lastPrinted>
  <dcterms:created xsi:type="dcterms:W3CDTF">2006-12-01T15:20:27Z</dcterms:created>
  <dcterms:modified xsi:type="dcterms:W3CDTF">2021-11-02T19:28:02Z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