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6" r:id="rId5"/>
    <p:sldMasterId id="2147483688" r:id="rId6"/>
  </p:sldMasterIdLst>
  <p:notesMasterIdLst>
    <p:notesMasterId r:id="rId25"/>
  </p:notesMasterIdLst>
  <p:handoutMasterIdLst>
    <p:handoutMasterId r:id="rId26"/>
  </p:handoutMasterIdLst>
  <p:sldIdLst>
    <p:sldId id="529" r:id="rId7"/>
    <p:sldId id="742" r:id="rId8"/>
    <p:sldId id="261" r:id="rId9"/>
    <p:sldId id="262" r:id="rId10"/>
    <p:sldId id="263" r:id="rId11"/>
    <p:sldId id="264" r:id="rId12"/>
    <p:sldId id="259" r:id="rId13"/>
    <p:sldId id="266" r:id="rId14"/>
    <p:sldId id="267" r:id="rId15"/>
    <p:sldId id="274" r:id="rId16"/>
    <p:sldId id="2145705861" r:id="rId17"/>
    <p:sldId id="2145705862" r:id="rId18"/>
    <p:sldId id="2145705863" r:id="rId19"/>
    <p:sldId id="2145705864" r:id="rId20"/>
    <p:sldId id="2145705865" r:id="rId21"/>
    <p:sldId id="2145705860" r:id="rId22"/>
    <p:sldId id="2145705866" r:id="rId23"/>
    <p:sldId id="2145705852" r:id="rId24"/>
  </p:sldIdLst>
  <p:sldSz cx="12192000" cy="6858000"/>
  <p:notesSz cx="7010400" cy="9296400"/>
  <p:custDataLst>
    <p:tags r:id="rId27"/>
  </p:custDataLst>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lly Rockey"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000000"/>
    <a:srgbClr val="FFFFCC"/>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C9BBF6-2C44-4838-9581-2ABEB3BC5A7F}" v="8" dt="2023-01-30T11:55:40.218"/>
    <p1510:client id="{A2148B7C-82E2-4059-9B29-D60BBC9BD71F}" v="741" dt="2023-01-30T13:12:30.6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274" y="8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gs" Target="tags/tag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1" y="1"/>
            <a:ext cx="3038161" cy="465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4406" tIns="47203" rIns="94406" bIns="47203" numCol="1" anchor="t" anchorCtr="0" compatLnSpc="1">
            <a:prstTxWarp prst="textNoShape">
              <a:avLst/>
            </a:prstTxWarp>
          </a:bodyPr>
          <a:lstStyle>
            <a:lvl1pPr defTabSz="944077">
              <a:defRPr sz="1200"/>
            </a:lvl1pPr>
          </a:lstStyle>
          <a:p>
            <a:endParaRPr lang="en-US"/>
          </a:p>
        </p:txBody>
      </p:sp>
      <p:sp>
        <p:nvSpPr>
          <p:cNvPr id="18435" name="Rectangle 3"/>
          <p:cNvSpPr>
            <a:spLocks noGrp="1" noChangeArrowheads="1"/>
          </p:cNvSpPr>
          <p:nvPr>
            <p:ph type="dt" sz="quarter" idx="1"/>
          </p:nvPr>
        </p:nvSpPr>
        <p:spPr bwMode="auto">
          <a:xfrm>
            <a:off x="3970634" y="1"/>
            <a:ext cx="3038161" cy="465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4406" tIns="47203" rIns="94406" bIns="47203" numCol="1" anchor="t" anchorCtr="0" compatLnSpc="1">
            <a:prstTxWarp prst="textNoShape">
              <a:avLst/>
            </a:prstTxWarp>
          </a:bodyPr>
          <a:lstStyle>
            <a:lvl1pPr algn="r" defTabSz="944077">
              <a:defRPr sz="1200"/>
            </a:lvl1pPr>
          </a:lstStyle>
          <a:p>
            <a:endParaRPr lang="en-US"/>
          </a:p>
        </p:txBody>
      </p:sp>
      <p:sp>
        <p:nvSpPr>
          <p:cNvPr id="18436" name="Rectangle 4"/>
          <p:cNvSpPr>
            <a:spLocks noGrp="1" noChangeArrowheads="1"/>
          </p:cNvSpPr>
          <p:nvPr>
            <p:ph type="ftr" sz="quarter" idx="2"/>
          </p:nvPr>
        </p:nvSpPr>
        <p:spPr bwMode="auto">
          <a:xfrm>
            <a:off x="1" y="8829744"/>
            <a:ext cx="3038161" cy="465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4406" tIns="47203" rIns="94406" bIns="47203" numCol="1" anchor="b" anchorCtr="0" compatLnSpc="1">
            <a:prstTxWarp prst="textNoShape">
              <a:avLst/>
            </a:prstTxWarp>
          </a:bodyPr>
          <a:lstStyle>
            <a:lvl1pPr defTabSz="944077">
              <a:defRPr sz="1200"/>
            </a:lvl1pPr>
          </a:lstStyle>
          <a:p>
            <a:endParaRPr lang="en-US"/>
          </a:p>
        </p:txBody>
      </p:sp>
      <p:sp>
        <p:nvSpPr>
          <p:cNvPr id="18437" name="Rectangle 5"/>
          <p:cNvSpPr>
            <a:spLocks noGrp="1" noChangeArrowheads="1"/>
          </p:cNvSpPr>
          <p:nvPr>
            <p:ph type="sldNum" sz="quarter" idx="3"/>
          </p:nvPr>
        </p:nvSpPr>
        <p:spPr bwMode="auto">
          <a:xfrm>
            <a:off x="3970634" y="8829744"/>
            <a:ext cx="3038161" cy="465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4406" tIns="47203" rIns="94406" bIns="47203" numCol="1" anchor="b" anchorCtr="0" compatLnSpc="1">
            <a:prstTxWarp prst="textNoShape">
              <a:avLst/>
            </a:prstTxWarp>
          </a:bodyPr>
          <a:lstStyle>
            <a:lvl1pPr algn="r" defTabSz="944077">
              <a:defRPr sz="1200"/>
            </a:lvl1pPr>
          </a:lstStyle>
          <a:p>
            <a:fld id="{AD9DCF04-8AE1-CC49-80A1-1E9496B4418A}" type="slidenum">
              <a:rPr lang="en-US"/>
              <a:pPr/>
              <a:t>‹#›</a:t>
            </a:fld>
            <a:endParaRPr lang="en-US"/>
          </a:p>
        </p:txBody>
      </p:sp>
    </p:spTree>
    <p:extLst>
      <p:ext uri="{BB962C8B-B14F-4D97-AF65-F5344CB8AC3E}">
        <p14:creationId xmlns:p14="http://schemas.microsoft.com/office/powerpoint/2010/main" val="256981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1"/>
            <a:ext cx="3038161" cy="465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4406" tIns="47203" rIns="94406" bIns="47203" numCol="1" anchor="t" anchorCtr="0" compatLnSpc="1">
            <a:prstTxWarp prst="textNoShape">
              <a:avLst/>
            </a:prstTxWarp>
          </a:bodyPr>
          <a:lstStyle>
            <a:lvl1pPr defTabSz="944077">
              <a:defRPr sz="1200"/>
            </a:lvl1pPr>
          </a:lstStyle>
          <a:p>
            <a:endParaRPr lang="en-US"/>
          </a:p>
        </p:txBody>
      </p:sp>
      <p:sp>
        <p:nvSpPr>
          <p:cNvPr id="4099" name="Rectangle 3"/>
          <p:cNvSpPr>
            <a:spLocks noGrp="1" noChangeArrowheads="1"/>
          </p:cNvSpPr>
          <p:nvPr>
            <p:ph type="dt" idx="1"/>
          </p:nvPr>
        </p:nvSpPr>
        <p:spPr bwMode="auto">
          <a:xfrm>
            <a:off x="3970634" y="1"/>
            <a:ext cx="3038161" cy="465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4406" tIns="47203" rIns="94406" bIns="47203" numCol="1" anchor="t" anchorCtr="0" compatLnSpc="1">
            <a:prstTxWarp prst="textNoShape">
              <a:avLst/>
            </a:prstTxWarp>
          </a:bodyPr>
          <a:lstStyle>
            <a:lvl1pPr algn="r" defTabSz="944077">
              <a:defRPr sz="1200"/>
            </a:lvl1pPr>
          </a:lstStyle>
          <a:p>
            <a:endParaRPr lang="en-US"/>
          </a:p>
        </p:txBody>
      </p:sp>
      <p:sp>
        <p:nvSpPr>
          <p:cNvPr id="4100" name="Rectangle 4"/>
          <p:cNvSpPr>
            <a:spLocks noGrp="1" noRot="1" noChangeAspect="1" noChangeArrowheads="1" noTextEdit="1"/>
          </p:cNvSpPr>
          <p:nvPr>
            <p:ph type="sldImg" idx="2"/>
          </p:nvPr>
        </p:nvSpPr>
        <p:spPr bwMode="auto">
          <a:xfrm>
            <a:off x="406400" y="696913"/>
            <a:ext cx="6199188" cy="348773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701362" y="4415673"/>
            <a:ext cx="5607678" cy="4183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4406" tIns="47203" rIns="94406" bIns="4720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1" y="8829744"/>
            <a:ext cx="3038161" cy="465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4406" tIns="47203" rIns="94406" bIns="47203" numCol="1" anchor="b" anchorCtr="0" compatLnSpc="1">
            <a:prstTxWarp prst="textNoShape">
              <a:avLst/>
            </a:prstTxWarp>
          </a:bodyPr>
          <a:lstStyle>
            <a:lvl1pPr defTabSz="944077">
              <a:defRPr sz="1200"/>
            </a:lvl1pPr>
          </a:lstStyle>
          <a:p>
            <a:endParaRPr lang="en-US"/>
          </a:p>
        </p:txBody>
      </p:sp>
      <p:sp>
        <p:nvSpPr>
          <p:cNvPr id="4103" name="Rectangle 7"/>
          <p:cNvSpPr>
            <a:spLocks noGrp="1" noChangeArrowheads="1"/>
          </p:cNvSpPr>
          <p:nvPr>
            <p:ph type="sldNum" sz="quarter" idx="5"/>
          </p:nvPr>
        </p:nvSpPr>
        <p:spPr bwMode="auto">
          <a:xfrm>
            <a:off x="3970634" y="8829744"/>
            <a:ext cx="3038161" cy="465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4406" tIns="47203" rIns="94406" bIns="47203" numCol="1" anchor="b" anchorCtr="0" compatLnSpc="1">
            <a:prstTxWarp prst="textNoShape">
              <a:avLst/>
            </a:prstTxWarp>
          </a:bodyPr>
          <a:lstStyle>
            <a:lvl1pPr algn="r" defTabSz="944077">
              <a:defRPr sz="1200"/>
            </a:lvl1pPr>
          </a:lstStyle>
          <a:p>
            <a:fld id="{EBD98385-F1D5-B84A-ABBF-D8781C4363E8}" type="slidenum">
              <a:rPr lang="en-US"/>
              <a:pPr/>
              <a:t>‹#›</a:t>
            </a:fld>
            <a:endParaRPr lang="en-US"/>
          </a:p>
        </p:txBody>
      </p:sp>
    </p:spTree>
    <p:extLst>
      <p:ext uri="{BB962C8B-B14F-4D97-AF65-F5344CB8AC3E}">
        <p14:creationId xmlns:p14="http://schemas.microsoft.com/office/powerpoint/2010/main" val="138510061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0"/>
        <a:cs typeface="Arial" charset="0"/>
      </a:defRPr>
    </a:lvl1pPr>
    <a:lvl2pPr marL="457200" algn="l" rtl="0" fontAlgn="base">
      <a:spcBef>
        <a:spcPct val="30000"/>
      </a:spcBef>
      <a:spcAft>
        <a:spcPct val="0"/>
      </a:spcAft>
      <a:defRPr sz="1200" kern="1200">
        <a:solidFill>
          <a:schemeClr val="tx1"/>
        </a:solidFill>
        <a:latin typeface="Arial" charset="0"/>
        <a:ea typeface="Arial" charset="0"/>
        <a:cs typeface="Arial" charset="0"/>
      </a:defRPr>
    </a:lvl2pPr>
    <a:lvl3pPr marL="914400" algn="l" rtl="0" fontAlgn="base">
      <a:spcBef>
        <a:spcPct val="30000"/>
      </a:spcBef>
      <a:spcAft>
        <a:spcPct val="0"/>
      </a:spcAft>
      <a:defRPr sz="1200" kern="1200">
        <a:solidFill>
          <a:schemeClr val="tx1"/>
        </a:solidFill>
        <a:latin typeface="Arial" charset="0"/>
        <a:ea typeface="Arial" charset="0"/>
        <a:cs typeface="Arial" charset="0"/>
      </a:defRPr>
    </a:lvl3pPr>
    <a:lvl4pPr marL="1371600" algn="l" rtl="0" fontAlgn="base">
      <a:spcBef>
        <a:spcPct val="30000"/>
      </a:spcBef>
      <a:spcAft>
        <a:spcPct val="0"/>
      </a:spcAft>
      <a:defRPr sz="1200" kern="1200">
        <a:solidFill>
          <a:schemeClr val="tx1"/>
        </a:solidFill>
        <a:latin typeface="Arial" charset="0"/>
        <a:ea typeface="Arial" charset="0"/>
        <a:cs typeface="Arial" charset="0"/>
      </a:defRPr>
    </a:lvl4pPr>
    <a:lvl5pPr marL="1828800" algn="l" rtl="0" fontAlgn="base">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AB1BEF-3F68-EE41-85E3-C1813BEF4FBA}" type="slidenum">
              <a:rPr lang="en-US"/>
              <a:pPr/>
              <a:t>1</a:t>
            </a:fld>
            <a:endParaRPr lang="en-US"/>
          </a:p>
        </p:txBody>
      </p:sp>
      <p:sp>
        <p:nvSpPr>
          <p:cNvPr id="63490" name="Rectangle 2"/>
          <p:cNvSpPr>
            <a:spLocks noGrp="1" noRot="1" noChangeAspect="1" noChangeArrowheads="1" noTextEdit="1"/>
          </p:cNvSpPr>
          <p:nvPr>
            <p:ph type="sldImg"/>
          </p:nvPr>
        </p:nvSpPr>
        <p:spPr>
          <a:xfrm>
            <a:off x="406400" y="696913"/>
            <a:ext cx="6199188" cy="3487737"/>
          </a:xfrm>
          <a:ln/>
          <a:extLst>
            <a:ext uri="{FAA26D3D-D897-4be2-8F04-BA451C77F1D7}">
              <ma14:placeholderFlag xmlns="" xmlns:ma14="http://schemas.microsoft.com/office/mac/drawingml/2011/main" val="1"/>
            </a:ext>
          </a:extLst>
        </p:spPr>
      </p:sp>
      <p:sp>
        <p:nvSpPr>
          <p:cNvPr id="634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83088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A4F79EF-A621-46BC-AADC-CD028A77B0BF}"/>
              </a:ext>
            </a:extLst>
          </p:cNvPr>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C29233-37E2-432E-9C97-3F3AE5236CE0}"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9858" name="Rectangle 2">
            <a:extLst>
              <a:ext uri="{FF2B5EF4-FFF2-40B4-BE49-F238E27FC236}">
                <a16:creationId xmlns:a16="http://schemas.microsoft.com/office/drawing/2014/main" id="{9E977870-0477-4DDE-833A-1B7308D94A11}"/>
              </a:ext>
            </a:extLst>
          </p:cNvPr>
          <p:cNvSpPr>
            <a:spLocks noGrp="1" noRot="1" noChangeAspect="1" noChangeArrowheads="1" noTextEdit="1"/>
          </p:cNvSpPr>
          <p:nvPr>
            <p:ph type="sldImg"/>
          </p:nvPr>
        </p:nvSpPr>
        <p:spPr>
          <a:xfrm>
            <a:off x="342900" y="695325"/>
            <a:ext cx="6173788" cy="3473450"/>
          </a:xfrm>
          <a:ln/>
        </p:spPr>
      </p:sp>
      <p:sp>
        <p:nvSpPr>
          <p:cNvPr id="249859" name="Rectangle 3">
            <a:extLst>
              <a:ext uri="{FF2B5EF4-FFF2-40B4-BE49-F238E27FC236}">
                <a16:creationId xmlns:a16="http://schemas.microsoft.com/office/drawing/2014/main" id="{437DFF90-4C91-4B41-9BC3-836CC966C9C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fontAlgn="b" latinLnBrk="0" hangingPunct="1">
              <a:spcBef>
                <a:spcPts val="0"/>
              </a:spcBef>
              <a:spcAft>
                <a:spcPts val="0"/>
              </a:spcAft>
            </a:pPr>
            <a:r>
              <a:rPr lang="en-US" sz="1800" b="1" i="0" u="none" strike="noStrike" kern="1200">
                <a:solidFill>
                  <a:srgbClr val="FFFFFF"/>
                </a:solidFill>
                <a:effectLst/>
                <a:latin typeface="Lucida Grande" panose="020B0600040502020204"/>
              </a:rPr>
              <a:t>First Column: Mechanism</a:t>
            </a:r>
          </a:p>
          <a:p>
            <a:pPr marL="0" algn="l" rtl="0" eaLnBrk="1" fontAlgn="b" latinLnBrk="0" hangingPunct="1">
              <a:spcBef>
                <a:spcPts val="0"/>
              </a:spcBef>
              <a:spcAft>
                <a:spcPts val="0"/>
              </a:spcAft>
            </a:pPr>
            <a:r>
              <a:rPr lang="en-US" sz="1800" b="1" i="0" u="none" strike="noStrike" kern="1200">
                <a:solidFill>
                  <a:srgbClr val="FFFFFF"/>
                </a:solidFill>
                <a:effectLst/>
                <a:latin typeface="Lucida Grande" panose="020B0600040502020204"/>
              </a:rPr>
              <a:t>Second Column: Among $B</a:t>
            </a:r>
          </a:p>
          <a:p>
            <a:pPr marL="0" algn="l" rtl="0" eaLnBrk="1" fontAlgn="b" latinLnBrk="0" hangingPunct="1">
              <a:spcBef>
                <a:spcPts val="0"/>
              </a:spcBef>
              <a:spcAft>
                <a:spcPts val="0"/>
              </a:spcAft>
            </a:pPr>
            <a:r>
              <a:rPr lang="en-US" sz="1800" b="1" i="0" u="none" strike="noStrike" kern="1200">
                <a:solidFill>
                  <a:srgbClr val="FFFFFF"/>
                </a:solidFill>
                <a:effectLst/>
                <a:latin typeface="Lucida Grande" panose="020B0600040502020204"/>
              </a:rPr>
              <a:t>Third Column: Percent NIH Budget</a:t>
            </a:r>
            <a:endParaRPr lang="en-US" sz="1800" b="0" i="0" u="none" strike="noStrike">
              <a:effectLst/>
              <a:latin typeface="Arial" panose="020B0604020202020204" pitchFamily="34" charset="0"/>
            </a:endParaRPr>
          </a:p>
          <a:p>
            <a:pPr marL="0" algn="l" rtl="0" eaLnBrk="1" fontAlgn="b" latinLnBrk="0" hangingPunct="1">
              <a:spcBef>
                <a:spcPts val="0"/>
              </a:spcBef>
              <a:spcAft>
                <a:spcPts val="0"/>
              </a:spcAft>
            </a:pPr>
            <a:r>
              <a:rPr lang="en-US" sz="1800" b="0" i="0" u="none" strike="noStrike" kern="1200">
                <a:solidFill>
                  <a:srgbClr val="000000"/>
                </a:solidFill>
                <a:effectLst/>
                <a:latin typeface="Lucida Grande" panose="020B0600040502020204"/>
              </a:rPr>
              <a:t>Research Projects (RPG)	$24.2 B	54.3%</a:t>
            </a:r>
            <a:endParaRPr lang="en-US" sz="1800" b="0" i="0" u="none" strike="noStrike">
              <a:effectLst/>
              <a:latin typeface="Arial" panose="020B0604020202020204" pitchFamily="34" charset="0"/>
            </a:endParaRPr>
          </a:p>
          <a:p>
            <a:pPr marL="0" algn="l" rtl="0" eaLnBrk="1" fontAlgn="b" latinLnBrk="0" hangingPunct="1">
              <a:spcBef>
                <a:spcPts val="0"/>
              </a:spcBef>
              <a:spcAft>
                <a:spcPts val="0"/>
              </a:spcAft>
            </a:pPr>
            <a:r>
              <a:rPr lang="en-US" sz="1800" b="0" i="0" u="none" strike="noStrike" kern="1200">
                <a:solidFill>
                  <a:srgbClr val="000000"/>
                </a:solidFill>
                <a:effectLst/>
                <a:latin typeface="Lucida Grande" panose="020B0600040502020204"/>
              </a:rPr>
              <a:t>SBIR/STTR		$1.2 B 	2.7%</a:t>
            </a:r>
            <a:endParaRPr lang="en-US" sz="1800" b="0" i="0" u="none" strike="noStrike">
              <a:effectLst/>
              <a:latin typeface="Arial" panose="020B0604020202020204" pitchFamily="34" charset="0"/>
            </a:endParaRPr>
          </a:p>
          <a:p>
            <a:pPr marL="0" algn="l" rtl="0" eaLnBrk="1" fontAlgn="b" latinLnBrk="0" hangingPunct="1">
              <a:spcBef>
                <a:spcPts val="0"/>
              </a:spcBef>
              <a:spcAft>
                <a:spcPts val="0"/>
              </a:spcAft>
            </a:pPr>
            <a:r>
              <a:rPr lang="en-US" sz="1800" b="0" i="0" u="none" strike="noStrike" kern="1200">
                <a:solidFill>
                  <a:srgbClr val="000000"/>
                </a:solidFill>
                <a:effectLst/>
                <a:latin typeface="Lucida Grande" panose="020B0600040502020204"/>
              </a:rPr>
              <a:t>Research Centers	$2.85 B	6.4%</a:t>
            </a:r>
          </a:p>
          <a:p>
            <a:pPr marL="0" algn="l" rtl="0" eaLnBrk="1" fontAlgn="b" latinLnBrk="0" hangingPunct="1">
              <a:spcBef>
                <a:spcPts val="0"/>
              </a:spcBef>
              <a:spcAft>
                <a:spcPts val="0"/>
              </a:spcAft>
            </a:pPr>
            <a:r>
              <a:rPr lang="en-US" sz="1800" b="0" i="0" u="none" strike="noStrike" kern="1200">
                <a:solidFill>
                  <a:srgbClr val="000000"/>
                </a:solidFill>
                <a:effectLst/>
                <a:latin typeface="Lucida Grande" panose="020B0600040502020204"/>
              </a:rPr>
              <a:t>Other Research	$3.11 B	7.0%</a:t>
            </a:r>
          </a:p>
          <a:p>
            <a:pPr marL="0" algn="l" rtl="0" eaLnBrk="1" fontAlgn="b" latinLnBrk="0" hangingPunct="1">
              <a:spcBef>
                <a:spcPts val="0"/>
              </a:spcBef>
              <a:spcAft>
                <a:spcPts val="0"/>
              </a:spcAft>
            </a:pPr>
            <a:r>
              <a:rPr lang="en-US" sz="1800" b="0" i="0" u="none" strike="noStrike" kern="1200">
                <a:solidFill>
                  <a:srgbClr val="000000"/>
                </a:solidFill>
                <a:effectLst/>
                <a:latin typeface="Lucida Grande" panose="020B0600040502020204"/>
              </a:rPr>
              <a:t>Training		$0.97 B	2.2%</a:t>
            </a:r>
          </a:p>
          <a:p>
            <a:pPr marL="0" algn="l" rtl="0" eaLnBrk="1" fontAlgn="b" latinLnBrk="0" hangingPunct="1">
              <a:spcBef>
                <a:spcPts val="0"/>
              </a:spcBef>
              <a:spcAft>
                <a:spcPts val="0"/>
              </a:spcAft>
            </a:pPr>
            <a:r>
              <a:rPr lang="en-US" sz="1800" b="0" i="0" u="none" strike="noStrike" kern="1200">
                <a:solidFill>
                  <a:srgbClr val="000000"/>
                </a:solidFill>
                <a:effectLst/>
                <a:latin typeface="Lucida Grande" panose="020B0600040502020204"/>
              </a:rPr>
              <a:t>Research Contracts	$3.68 B	8.2%</a:t>
            </a:r>
          </a:p>
          <a:p>
            <a:pPr marL="0" algn="l" rtl="0" eaLnBrk="1" fontAlgn="b" latinLnBrk="0" hangingPunct="1">
              <a:spcBef>
                <a:spcPts val="0"/>
              </a:spcBef>
              <a:spcAft>
                <a:spcPts val="0"/>
              </a:spcAft>
            </a:pPr>
            <a:r>
              <a:rPr lang="en-US" sz="1800" b="0" i="0" u="none" strike="noStrike" kern="1200">
                <a:solidFill>
                  <a:srgbClr val="000000"/>
                </a:solidFill>
                <a:effectLst/>
                <a:latin typeface="Lucida Grande" panose="020B0600040502020204"/>
              </a:rPr>
              <a:t>Intramural research	$4.83 B	10.8%</a:t>
            </a:r>
          </a:p>
          <a:p>
            <a:r>
              <a:rPr lang="en-US" sz="1800" b="0" i="0" u="none" strike="noStrike" kern="1200">
                <a:solidFill>
                  <a:srgbClr val="000000"/>
                </a:solidFill>
                <a:effectLst/>
                <a:latin typeface="Lucida Grande" panose="020B0600040502020204"/>
              </a:rPr>
              <a:t>RMS		$2.16B	4,8%</a:t>
            </a:r>
            <a:endParaRPr lang="en-US"/>
          </a:p>
        </p:txBody>
      </p:sp>
      <p:sp>
        <p:nvSpPr>
          <p:cNvPr id="4" name="Slide Number Placeholder 3"/>
          <p:cNvSpPr>
            <a:spLocks noGrp="1"/>
          </p:cNvSpPr>
          <p:nvPr>
            <p:ph type="sldNum" sz="quarter" idx="5"/>
          </p:nvPr>
        </p:nvSpPr>
        <p:spPr/>
        <p:txBody>
          <a:bodyPr/>
          <a:lstStyle/>
          <a:p>
            <a:fld id="{EBD98385-F1D5-B84A-ABBF-D8781C4363E8}" type="slidenum">
              <a:rPr lang="en-US" smtClean="0"/>
              <a:pPr/>
              <a:t>3</a:t>
            </a:fld>
            <a:endParaRPr lang="en-US"/>
          </a:p>
        </p:txBody>
      </p:sp>
    </p:spTree>
    <p:extLst>
      <p:ext uri="{BB962C8B-B14F-4D97-AF65-F5344CB8AC3E}">
        <p14:creationId xmlns:p14="http://schemas.microsoft.com/office/powerpoint/2010/main" val="1888932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CF82AFAF-5A4B-5C47-B403-1AB532082E29}" type="slidenum">
              <a:rPr lang="en-US"/>
              <a:pPr/>
              <a:t>‹#›</a:t>
            </a:fld>
            <a:endParaRPr lang="en-US"/>
          </a:p>
        </p:txBody>
      </p:sp>
    </p:spTree>
    <p:extLst>
      <p:ext uri="{BB962C8B-B14F-4D97-AF65-F5344CB8AC3E}">
        <p14:creationId xmlns:p14="http://schemas.microsoft.com/office/powerpoint/2010/main" val="2621947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BEC2B9A6-E7EC-9E4F-AB6A-26A4ED17DA22}" type="slidenum">
              <a:rPr lang="en-US"/>
              <a:pPr/>
              <a:t>‹#›</a:t>
            </a:fld>
            <a:endParaRPr lang="en-US"/>
          </a:p>
        </p:txBody>
      </p:sp>
    </p:spTree>
    <p:extLst>
      <p:ext uri="{BB962C8B-B14F-4D97-AF65-F5344CB8AC3E}">
        <p14:creationId xmlns:p14="http://schemas.microsoft.com/office/powerpoint/2010/main" val="797139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5400" y="1219200"/>
            <a:ext cx="2768600" cy="4724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219200"/>
            <a:ext cx="8102600" cy="4724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E2A3F9C7-ECB9-D34A-8A58-3C7B9F2AE751}" type="slidenum">
              <a:rPr lang="en-US"/>
              <a:pPr/>
              <a:t>‹#›</a:t>
            </a:fld>
            <a:endParaRPr lang="en-US"/>
          </a:p>
        </p:txBody>
      </p:sp>
    </p:spTree>
    <p:extLst>
      <p:ext uri="{BB962C8B-B14F-4D97-AF65-F5344CB8AC3E}">
        <p14:creationId xmlns:p14="http://schemas.microsoft.com/office/powerpoint/2010/main" val="651937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6" name="Slide Number Placeholder">
            <a:extLst>
              <a:ext uri="{FF2B5EF4-FFF2-40B4-BE49-F238E27FC236}">
                <a16:creationId xmlns:a16="http://schemas.microsoft.com/office/drawing/2014/main" id="{F0B6617D-9E58-4EA4-99CB-FD577975950A}"/>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pic>
        <p:nvPicPr>
          <p:cNvPr id="5" name="Picture">
            <a:extLst>
              <a:ext uri="{FF2B5EF4-FFF2-40B4-BE49-F238E27FC236}">
                <a16:creationId xmlns:a16="http://schemas.microsoft.com/office/drawing/2014/main" id="{EEE61D0D-6AC6-4D70-88E1-3D852CBBA7D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731" y="6357383"/>
            <a:ext cx="1765636" cy="275715"/>
          </a:xfrm>
          <a:prstGeom prst="rect">
            <a:avLst/>
          </a:prstGeom>
        </p:spPr>
      </p:pic>
      <p:sp>
        <p:nvSpPr>
          <p:cNvPr id="2" name="Title">
            <a:extLst>
              <a:ext uri="{FF2B5EF4-FFF2-40B4-BE49-F238E27FC236}">
                <a16:creationId xmlns:a16="http://schemas.microsoft.com/office/drawing/2014/main" id="{9C205272-143A-49BA-8DC7-4FB9F3B5432E}"/>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201074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6" name="Slide Number Placeholder">
            <a:extLst>
              <a:ext uri="{FF2B5EF4-FFF2-40B4-BE49-F238E27FC236}">
                <a16:creationId xmlns:a16="http://schemas.microsoft.com/office/drawing/2014/main" id="{F0B6617D-9E58-4EA4-99CB-FD577975950A}"/>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pic>
        <p:nvPicPr>
          <p:cNvPr id="5" name="Picture">
            <a:extLst>
              <a:ext uri="{FF2B5EF4-FFF2-40B4-BE49-F238E27FC236}">
                <a16:creationId xmlns:a16="http://schemas.microsoft.com/office/drawing/2014/main" id="{EEE61D0D-6AC6-4D70-88E1-3D852CBBA7D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731" y="6357383"/>
            <a:ext cx="1765636" cy="275715"/>
          </a:xfrm>
          <a:prstGeom prst="rect">
            <a:avLst/>
          </a:prstGeom>
        </p:spPr>
      </p:pic>
      <p:sp>
        <p:nvSpPr>
          <p:cNvPr id="2" name="Title">
            <a:extLst>
              <a:ext uri="{FF2B5EF4-FFF2-40B4-BE49-F238E27FC236}">
                <a16:creationId xmlns:a16="http://schemas.microsoft.com/office/drawing/2014/main" id="{9C205272-143A-49BA-8DC7-4FB9F3B5432E}"/>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749331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6" name="Slide Number Placeholder">
            <a:extLst>
              <a:ext uri="{FF2B5EF4-FFF2-40B4-BE49-F238E27FC236}">
                <a16:creationId xmlns:a16="http://schemas.microsoft.com/office/drawing/2014/main" id="{F0B6617D-9E58-4EA4-99CB-FD577975950A}"/>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a:p>
        </p:txBody>
      </p:sp>
      <p:pic>
        <p:nvPicPr>
          <p:cNvPr id="5" name="Picture">
            <a:extLst>
              <a:ext uri="{FF2B5EF4-FFF2-40B4-BE49-F238E27FC236}">
                <a16:creationId xmlns:a16="http://schemas.microsoft.com/office/drawing/2014/main" id="{EEE61D0D-6AC6-4D70-88E1-3D852CBBA7D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731" y="6357383"/>
            <a:ext cx="1765636" cy="275715"/>
          </a:xfrm>
          <a:prstGeom prst="rect">
            <a:avLst/>
          </a:prstGeom>
        </p:spPr>
      </p:pic>
      <p:sp>
        <p:nvSpPr>
          <p:cNvPr id="2" name="Title">
            <a:extLst>
              <a:ext uri="{FF2B5EF4-FFF2-40B4-BE49-F238E27FC236}">
                <a16:creationId xmlns:a16="http://schemas.microsoft.com/office/drawing/2014/main" id="{9C205272-143A-49BA-8DC7-4FB9F3B5432E}"/>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360309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FB851-74E0-E448-A803-D3AF848528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AEA11A-A25C-904C-B68B-E754FED1D0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266359-AC26-9649-B05B-1978560D97F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26BC099-063F-4942-A0BE-DA2FF80D79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461E82-B921-7748-A54C-72A2A58A8BA9}"/>
              </a:ext>
            </a:extLst>
          </p:cNvPr>
          <p:cNvSpPr>
            <a:spLocks noGrp="1"/>
          </p:cNvSpPr>
          <p:nvPr>
            <p:ph type="sldNum" sz="quarter" idx="12"/>
          </p:nvPr>
        </p:nvSpPr>
        <p:spPr/>
        <p:txBody>
          <a:bodyPr/>
          <a:lstStyle/>
          <a:p>
            <a:fld id="{60E3DD14-CD48-6248-9732-314CA80E6753}" type="slidenum">
              <a:rPr lang="en-US" smtClean="0"/>
              <a:t>‹#›</a:t>
            </a:fld>
            <a:endParaRPr lang="en-US"/>
          </a:p>
        </p:txBody>
      </p:sp>
    </p:spTree>
    <p:extLst>
      <p:ext uri="{BB962C8B-B14F-4D97-AF65-F5344CB8AC3E}">
        <p14:creationId xmlns:p14="http://schemas.microsoft.com/office/powerpoint/2010/main" val="3995990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651D9-2637-824D-9F65-AB69AEB49E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5BEFBB-3744-774A-AEF9-76B5F98C2F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DEBDAE-774B-5C40-869B-99CCDB02549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2219D91-B522-1740-90AB-8F21BC49E3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539AA8-466F-8045-8657-894CF1ECD274}"/>
              </a:ext>
            </a:extLst>
          </p:cNvPr>
          <p:cNvSpPr>
            <a:spLocks noGrp="1"/>
          </p:cNvSpPr>
          <p:nvPr>
            <p:ph type="sldNum" sz="quarter" idx="12"/>
          </p:nvPr>
        </p:nvSpPr>
        <p:spPr/>
        <p:txBody>
          <a:bodyPr/>
          <a:lstStyle/>
          <a:p>
            <a:fld id="{60E3DD14-CD48-6248-9732-314CA80E6753}" type="slidenum">
              <a:rPr lang="en-US" smtClean="0"/>
              <a:t>‹#›</a:t>
            </a:fld>
            <a:endParaRPr lang="en-US"/>
          </a:p>
        </p:txBody>
      </p:sp>
    </p:spTree>
    <p:extLst>
      <p:ext uri="{BB962C8B-B14F-4D97-AF65-F5344CB8AC3E}">
        <p14:creationId xmlns:p14="http://schemas.microsoft.com/office/powerpoint/2010/main" val="32334417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BBC01-7475-6E49-BAE8-1A581FDBB8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07AC61-449D-3146-B512-8963EA0149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44D201-7C69-5C45-B3A3-9064D437E9A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7C7AE7F-3237-B944-98E8-8C65CC185A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7BE4A5-AE4E-B94A-8763-62456DD8A755}"/>
              </a:ext>
            </a:extLst>
          </p:cNvPr>
          <p:cNvSpPr>
            <a:spLocks noGrp="1"/>
          </p:cNvSpPr>
          <p:nvPr>
            <p:ph type="sldNum" sz="quarter" idx="12"/>
          </p:nvPr>
        </p:nvSpPr>
        <p:spPr/>
        <p:txBody>
          <a:bodyPr/>
          <a:lstStyle/>
          <a:p>
            <a:fld id="{60E3DD14-CD48-6248-9732-314CA80E6753}" type="slidenum">
              <a:rPr lang="en-US" smtClean="0"/>
              <a:t>‹#›</a:t>
            </a:fld>
            <a:endParaRPr lang="en-US"/>
          </a:p>
        </p:txBody>
      </p:sp>
    </p:spTree>
    <p:extLst>
      <p:ext uri="{BB962C8B-B14F-4D97-AF65-F5344CB8AC3E}">
        <p14:creationId xmlns:p14="http://schemas.microsoft.com/office/powerpoint/2010/main" val="36475765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F4B40-179B-014C-9916-B4CEDD55C3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3B85DF-9723-E54E-BBA8-0BBC6C3C62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886E36-E02A-6A47-B22E-D1AD3EF364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D01C46-635C-A146-AC23-7B1DE22D788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29F1068-951E-F243-892D-ADF6C06C9C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96F32A-651F-CB47-97FD-1B10F98F6566}"/>
              </a:ext>
            </a:extLst>
          </p:cNvPr>
          <p:cNvSpPr>
            <a:spLocks noGrp="1"/>
          </p:cNvSpPr>
          <p:nvPr>
            <p:ph type="sldNum" sz="quarter" idx="12"/>
          </p:nvPr>
        </p:nvSpPr>
        <p:spPr/>
        <p:txBody>
          <a:bodyPr/>
          <a:lstStyle/>
          <a:p>
            <a:fld id="{60E3DD14-CD48-6248-9732-314CA80E6753}" type="slidenum">
              <a:rPr lang="en-US" smtClean="0"/>
              <a:t>‹#›</a:t>
            </a:fld>
            <a:endParaRPr lang="en-US"/>
          </a:p>
        </p:txBody>
      </p:sp>
    </p:spTree>
    <p:extLst>
      <p:ext uri="{BB962C8B-B14F-4D97-AF65-F5344CB8AC3E}">
        <p14:creationId xmlns:p14="http://schemas.microsoft.com/office/powerpoint/2010/main" val="1110523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5C379-CBD2-9C4D-9583-3159681212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8F053E-59B7-8445-8461-4F2108539E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80B4E8-2125-DC4A-B32B-CA22CD7973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25D2D7-389C-2542-A358-75742E2DB0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DA74FE-1C6B-EC4D-8969-4B8779E5D4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49EDC6-3F66-4C4C-BCF0-3F3C1B0B9FD0}"/>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EB3391CB-06B8-B446-9790-F7B6F8EECC1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2EFA48-AB0F-194B-8096-987259307790}"/>
              </a:ext>
            </a:extLst>
          </p:cNvPr>
          <p:cNvSpPr>
            <a:spLocks noGrp="1"/>
          </p:cNvSpPr>
          <p:nvPr>
            <p:ph type="sldNum" sz="quarter" idx="12"/>
          </p:nvPr>
        </p:nvSpPr>
        <p:spPr/>
        <p:txBody>
          <a:bodyPr/>
          <a:lstStyle/>
          <a:p>
            <a:fld id="{60E3DD14-CD48-6248-9732-314CA80E6753}" type="slidenum">
              <a:rPr lang="en-US" smtClean="0"/>
              <a:t>‹#›</a:t>
            </a:fld>
            <a:endParaRPr lang="en-US"/>
          </a:p>
        </p:txBody>
      </p:sp>
    </p:spTree>
    <p:extLst>
      <p:ext uri="{BB962C8B-B14F-4D97-AF65-F5344CB8AC3E}">
        <p14:creationId xmlns:p14="http://schemas.microsoft.com/office/powerpoint/2010/main" val="1996309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60583324-AE1C-3546-A724-4BA4670D7901}" type="slidenum">
              <a:rPr lang="en-US"/>
              <a:pPr/>
              <a:t>‹#›</a:t>
            </a:fld>
            <a:endParaRPr lang="en-US"/>
          </a:p>
        </p:txBody>
      </p:sp>
    </p:spTree>
    <p:extLst>
      <p:ext uri="{BB962C8B-B14F-4D97-AF65-F5344CB8AC3E}">
        <p14:creationId xmlns:p14="http://schemas.microsoft.com/office/powerpoint/2010/main" val="34672825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9578C-344C-BA44-A39E-1432B3F565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E911D0-77AC-074A-BA06-83932D8CF175}"/>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A47DD123-E796-9341-A3B5-024B6531D61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194168-6AE3-3442-83C1-F93F5A77EEAD}"/>
              </a:ext>
            </a:extLst>
          </p:cNvPr>
          <p:cNvSpPr>
            <a:spLocks noGrp="1"/>
          </p:cNvSpPr>
          <p:nvPr>
            <p:ph type="sldNum" sz="quarter" idx="12"/>
          </p:nvPr>
        </p:nvSpPr>
        <p:spPr/>
        <p:txBody>
          <a:bodyPr/>
          <a:lstStyle/>
          <a:p>
            <a:fld id="{60E3DD14-CD48-6248-9732-314CA80E6753}" type="slidenum">
              <a:rPr lang="en-US" smtClean="0"/>
              <a:t>‹#›</a:t>
            </a:fld>
            <a:endParaRPr lang="en-US"/>
          </a:p>
        </p:txBody>
      </p:sp>
    </p:spTree>
    <p:extLst>
      <p:ext uri="{BB962C8B-B14F-4D97-AF65-F5344CB8AC3E}">
        <p14:creationId xmlns:p14="http://schemas.microsoft.com/office/powerpoint/2010/main" val="28112813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9C3650-6FEA-774B-A9BB-6277FFDD6526}"/>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07B24756-0D7D-8345-A992-E737A51D0D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190ADC7-2452-214E-AE86-316F1FA342CA}"/>
              </a:ext>
            </a:extLst>
          </p:cNvPr>
          <p:cNvSpPr>
            <a:spLocks noGrp="1"/>
          </p:cNvSpPr>
          <p:nvPr>
            <p:ph type="sldNum" sz="quarter" idx="12"/>
          </p:nvPr>
        </p:nvSpPr>
        <p:spPr/>
        <p:txBody>
          <a:bodyPr/>
          <a:lstStyle/>
          <a:p>
            <a:fld id="{60E3DD14-CD48-6248-9732-314CA80E6753}" type="slidenum">
              <a:rPr lang="en-US" smtClean="0"/>
              <a:t>‹#›</a:t>
            </a:fld>
            <a:endParaRPr lang="en-US"/>
          </a:p>
        </p:txBody>
      </p:sp>
    </p:spTree>
    <p:extLst>
      <p:ext uri="{BB962C8B-B14F-4D97-AF65-F5344CB8AC3E}">
        <p14:creationId xmlns:p14="http://schemas.microsoft.com/office/powerpoint/2010/main" val="24472639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19EC3-64A8-6447-A488-70748E3203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8CB126-0256-7D45-878C-90F4092915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4BBCC0-C5BB-3944-9F81-FFC3D7CA84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A1D237-C70B-A046-AFBB-A8ECB7E14B8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81FE430-4BDD-2A45-A8A7-8EEF38DB71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127481-5C12-5041-ACB6-0CCF87A08DE6}"/>
              </a:ext>
            </a:extLst>
          </p:cNvPr>
          <p:cNvSpPr>
            <a:spLocks noGrp="1"/>
          </p:cNvSpPr>
          <p:nvPr>
            <p:ph type="sldNum" sz="quarter" idx="12"/>
          </p:nvPr>
        </p:nvSpPr>
        <p:spPr/>
        <p:txBody>
          <a:bodyPr/>
          <a:lstStyle/>
          <a:p>
            <a:fld id="{60E3DD14-CD48-6248-9732-314CA80E6753}" type="slidenum">
              <a:rPr lang="en-US" smtClean="0"/>
              <a:t>‹#›</a:t>
            </a:fld>
            <a:endParaRPr lang="en-US"/>
          </a:p>
        </p:txBody>
      </p:sp>
    </p:spTree>
    <p:extLst>
      <p:ext uri="{BB962C8B-B14F-4D97-AF65-F5344CB8AC3E}">
        <p14:creationId xmlns:p14="http://schemas.microsoft.com/office/powerpoint/2010/main" val="2020116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87740-277A-FD45-B899-CCABC5C990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C952EC-3478-CA4F-B4B5-955BB12BD9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083594-3558-AD42-A8B0-D0E103CEAC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5D699C-BD9C-D84C-87C5-E3E4140BD9B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C6DF96F-8FF8-A94C-A86C-5DAF9D2C94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1BF9A1-C7DB-C046-B95F-80569026D4F8}"/>
              </a:ext>
            </a:extLst>
          </p:cNvPr>
          <p:cNvSpPr>
            <a:spLocks noGrp="1"/>
          </p:cNvSpPr>
          <p:nvPr>
            <p:ph type="sldNum" sz="quarter" idx="12"/>
          </p:nvPr>
        </p:nvSpPr>
        <p:spPr/>
        <p:txBody>
          <a:bodyPr/>
          <a:lstStyle/>
          <a:p>
            <a:fld id="{60E3DD14-CD48-6248-9732-314CA80E6753}" type="slidenum">
              <a:rPr lang="en-US" smtClean="0"/>
              <a:t>‹#›</a:t>
            </a:fld>
            <a:endParaRPr lang="en-US"/>
          </a:p>
        </p:txBody>
      </p:sp>
    </p:spTree>
    <p:extLst>
      <p:ext uri="{BB962C8B-B14F-4D97-AF65-F5344CB8AC3E}">
        <p14:creationId xmlns:p14="http://schemas.microsoft.com/office/powerpoint/2010/main" val="11642456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5B442-0D8F-DF49-B8DF-5EB92E7AA4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4F478C-E1BD-AA48-BCDB-D7ECC1D982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D11209-E403-4547-B913-01BCB21DAEE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6BA1BC6-56CB-FF46-A9C3-40F1FE9D20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E89D7A-4615-7A4E-8307-1B8560390C40}"/>
              </a:ext>
            </a:extLst>
          </p:cNvPr>
          <p:cNvSpPr>
            <a:spLocks noGrp="1"/>
          </p:cNvSpPr>
          <p:nvPr>
            <p:ph type="sldNum" sz="quarter" idx="12"/>
          </p:nvPr>
        </p:nvSpPr>
        <p:spPr/>
        <p:txBody>
          <a:bodyPr/>
          <a:lstStyle/>
          <a:p>
            <a:fld id="{60E3DD14-CD48-6248-9732-314CA80E6753}" type="slidenum">
              <a:rPr lang="en-US" smtClean="0"/>
              <a:t>‹#›</a:t>
            </a:fld>
            <a:endParaRPr lang="en-US"/>
          </a:p>
        </p:txBody>
      </p:sp>
    </p:spTree>
    <p:extLst>
      <p:ext uri="{BB962C8B-B14F-4D97-AF65-F5344CB8AC3E}">
        <p14:creationId xmlns:p14="http://schemas.microsoft.com/office/powerpoint/2010/main" val="32632766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EAE980-3E97-F347-9F1C-3DB69A1AA3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344B09-17D2-2149-94B2-446476EE49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D01F76-A3E0-DD46-837A-D024BE81B80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36F0DE7-6BB2-604B-970C-D57A24AB96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4C1AC7-1904-C044-8A54-C81C70C2133D}"/>
              </a:ext>
            </a:extLst>
          </p:cNvPr>
          <p:cNvSpPr>
            <a:spLocks noGrp="1"/>
          </p:cNvSpPr>
          <p:nvPr>
            <p:ph type="sldNum" sz="quarter" idx="12"/>
          </p:nvPr>
        </p:nvSpPr>
        <p:spPr/>
        <p:txBody>
          <a:bodyPr/>
          <a:lstStyle/>
          <a:p>
            <a:fld id="{60E3DD14-CD48-6248-9732-314CA80E6753}" type="slidenum">
              <a:rPr lang="en-US" smtClean="0"/>
              <a:t>‹#›</a:t>
            </a:fld>
            <a:endParaRPr lang="en-US"/>
          </a:p>
        </p:txBody>
      </p:sp>
    </p:spTree>
    <p:extLst>
      <p:ext uri="{BB962C8B-B14F-4D97-AF65-F5344CB8AC3E}">
        <p14:creationId xmlns:p14="http://schemas.microsoft.com/office/powerpoint/2010/main" val="20214839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prstClr val="white"/>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BAA2C1B1-09EC-4E0D-A085-68298AA03088}" type="slidenum">
              <a:rPr lang="en-US">
                <a:solidFill>
                  <a:prstClr val="white"/>
                </a:solidFill>
              </a:rPr>
              <a:pPr>
                <a:defRPr/>
              </a:pPr>
              <a:t>‹#›</a:t>
            </a:fld>
            <a:endParaRPr lang="en-US">
              <a:solidFill>
                <a:prstClr val="white"/>
              </a:solidFill>
            </a:endParaRPr>
          </a:p>
        </p:txBody>
      </p:sp>
      <p:sp>
        <p:nvSpPr>
          <p:cNvPr id="6" name="Rectangle 7"/>
          <p:cNvSpPr>
            <a:spLocks noGrp="1" noChangeArrowheads="1"/>
          </p:cNvSpPr>
          <p:nvPr>
            <p:ph type="dt" sz="half" idx="12"/>
          </p:nvPr>
        </p:nvSpPr>
        <p:spPr>
          <a:ln/>
        </p:spPr>
        <p:txBody>
          <a:bodyPr/>
          <a:lstStyle>
            <a:lvl1pPr>
              <a:defRPr/>
            </a:lvl1pPr>
          </a:lstStyle>
          <a:p>
            <a:pPr>
              <a:defRPr/>
            </a:pPr>
            <a:endParaRPr lang="en-US">
              <a:solidFill>
                <a:prstClr val="white"/>
              </a:solidFill>
            </a:endParaRPr>
          </a:p>
        </p:txBody>
      </p:sp>
    </p:spTree>
    <p:extLst>
      <p:ext uri="{BB962C8B-B14F-4D97-AF65-F5344CB8AC3E}">
        <p14:creationId xmlns:p14="http://schemas.microsoft.com/office/powerpoint/2010/main" val="2910954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prstClr val="white"/>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EA2061D4-635D-45EE-8B2A-61C9DFA829FE}" type="slidenum">
              <a:rPr lang="en-US">
                <a:solidFill>
                  <a:prstClr val="white"/>
                </a:solidFill>
              </a:rPr>
              <a:pPr>
                <a:defRPr/>
              </a:pPr>
              <a:t>‹#›</a:t>
            </a:fld>
            <a:endParaRPr lang="en-US">
              <a:solidFill>
                <a:prstClr val="white"/>
              </a:solidFill>
            </a:endParaRPr>
          </a:p>
        </p:txBody>
      </p:sp>
      <p:sp>
        <p:nvSpPr>
          <p:cNvPr id="6" name="Rectangle 7"/>
          <p:cNvSpPr>
            <a:spLocks noGrp="1" noChangeArrowheads="1"/>
          </p:cNvSpPr>
          <p:nvPr>
            <p:ph type="dt" sz="half" idx="12"/>
          </p:nvPr>
        </p:nvSpPr>
        <p:spPr>
          <a:ln/>
        </p:spPr>
        <p:txBody>
          <a:bodyPr/>
          <a:lstStyle>
            <a:lvl1pPr>
              <a:defRPr/>
            </a:lvl1pPr>
          </a:lstStyle>
          <a:p>
            <a:pPr>
              <a:defRPr/>
            </a:pPr>
            <a:endParaRPr lang="en-US">
              <a:solidFill>
                <a:prstClr val="white"/>
              </a:solidFill>
            </a:endParaRPr>
          </a:p>
        </p:txBody>
      </p:sp>
    </p:spTree>
    <p:extLst>
      <p:ext uri="{BB962C8B-B14F-4D97-AF65-F5344CB8AC3E}">
        <p14:creationId xmlns:p14="http://schemas.microsoft.com/office/powerpoint/2010/main" val="32227973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prstClr val="white"/>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1DCA5372-8FF6-48BA-84A9-4AEAA3439B06}" type="slidenum">
              <a:rPr lang="en-US">
                <a:solidFill>
                  <a:prstClr val="white"/>
                </a:solidFill>
              </a:rPr>
              <a:pPr>
                <a:defRPr/>
              </a:pPr>
              <a:t>‹#›</a:t>
            </a:fld>
            <a:endParaRPr lang="en-US">
              <a:solidFill>
                <a:prstClr val="white"/>
              </a:solidFill>
            </a:endParaRPr>
          </a:p>
        </p:txBody>
      </p:sp>
      <p:sp>
        <p:nvSpPr>
          <p:cNvPr id="6" name="Rectangle 7"/>
          <p:cNvSpPr>
            <a:spLocks noGrp="1" noChangeArrowheads="1"/>
          </p:cNvSpPr>
          <p:nvPr>
            <p:ph type="dt" sz="half" idx="12"/>
          </p:nvPr>
        </p:nvSpPr>
        <p:spPr>
          <a:ln/>
        </p:spPr>
        <p:txBody>
          <a:bodyPr/>
          <a:lstStyle>
            <a:lvl1pPr>
              <a:defRPr/>
            </a:lvl1pPr>
          </a:lstStyle>
          <a:p>
            <a:pPr>
              <a:defRPr/>
            </a:pPr>
            <a:endParaRPr lang="en-US">
              <a:solidFill>
                <a:prstClr val="white"/>
              </a:solidFill>
            </a:endParaRPr>
          </a:p>
        </p:txBody>
      </p:sp>
    </p:spTree>
    <p:extLst>
      <p:ext uri="{BB962C8B-B14F-4D97-AF65-F5344CB8AC3E}">
        <p14:creationId xmlns:p14="http://schemas.microsoft.com/office/powerpoint/2010/main" val="24218538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412875"/>
            <a:ext cx="5384800" cy="4757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12875"/>
            <a:ext cx="5384800" cy="4757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prstClr val="white"/>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78F9646F-2DB3-4BED-8329-5884B44B5614}" type="slidenum">
              <a:rPr lang="en-US">
                <a:solidFill>
                  <a:prstClr val="white"/>
                </a:solidFill>
              </a:rPr>
              <a:pPr>
                <a:defRPr/>
              </a:pPr>
              <a:t>‹#›</a:t>
            </a:fld>
            <a:endParaRPr lang="en-US">
              <a:solidFill>
                <a:prstClr val="white"/>
              </a:solidFill>
            </a:endParaRPr>
          </a:p>
        </p:txBody>
      </p:sp>
      <p:sp>
        <p:nvSpPr>
          <p:cNvPr id="7" name="Rectangle 7"/>
          <p:cNvSpPr>
            <a:spLocks noGrp="1" noChangeArrowheads="1"/>
          </p:cNvSpPr>
          <p:nvPr>
            <p:ph type="dt" sz="half" idx="12"/>
          </p:nvPr>
        </p:nvSpPr>
        <p:spPr>
          <a:ln/>
        </p:spPr>
        <p:txBody>
          <a:bodyPr/>
          <a:lstStyle>
            <a:lvl1pPr>
              <a:defRPr/>
            </a:lvl1pPr>
          </a:lstStyle>
          <a:p>
            <a:pPr>
              <a:defRPr/>
            </a:pPr>
            <a:endParaRPr lang="en-US">
              <a:solidFill>
                <a:prstClr val="white"/>
              </a:solidFill>
            </a:endParaRPr>
          </a:p>
        </p:txBody>
      </p:sp>
    </p:spTree>
    <p:extLst>
      <p:ext uri="{BB962C8B-B14F-4D97-AF65-F5344CB8AC3E}">
        <p14:creationId xmlns:p14="http://schemas.microsoft.com/office/powerpoint/2010/main" val="868086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B3468414-309D-1545-8516-4272FDA8BBAD}" type="slidenum">
              <a:rPr lang="en-US"/>
              <a:pPr/>
              <a:t>‹#›</a:t>
            </a:fld>
            <a:endParaRPr lang="en-US"/>
          </a:p>
        </p:txBody>
      </p:sp>
    </p:spTree>
    <p:extLst>
      <p:ext uri="{BB962C8B-B14F-4D97-AF65-F5344CB8AC3E}">
        <p14:creationId xmlns:p14="http://schemas.microsoft.com/office/powerpoint/2010/main" val="24188447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endParaRPr lang="en-US">
              <a:solidFill>
                <a:prstClr val="white"/>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2C392C6C-2A4B-431F-9062-F2AFCF8C1706}" type="slidenum">
              <a:rPr lang="en-US">
                <a:solidFill>
                  <a:prstClr val="white"/>
                </a:solidFill>
              </a:rPr>
              <a:pPr>
                <a:defRPr/>
              </a:pPr>
              <a:t>‹#›</a:t>
            </a:fld>
            <a:endParaRPr lang="en-US">
              <a:solidFill>
                <a:prstClr val="white"/>
              </a:solidFill>
            </a:endParaRPr>
          </a:p>
        </p:txBody>
      </p:sp>
      <p:sp>
        <p:nvSpPr>
          <p:cNvPr id="9" name="Rectangle 7"/>
          <p:cNvSpPr>
            <a:spLocks noGrp="1" noChangeArrowheads="1"/>
          </p:cNvSpPr>
          <p:nvPr>
            <p:ph type="dt" sz="half" idx="12"/>
          </p:nvPr>
        </p:nvSpPr>
        <p:spPr>
          <a:ln/>
        </p:spPr>
        <p:txBody>
          <a:bodyPr/>
          <a:lstStyle>
            <a:lvl1pPr>
              <a:defRPr/>
            </a:lvl1pPr>
          </a:lstStyle>
          <a:p>
            <a:pPr>
              <a:defRPr/>
            </a:pPr>
            <a:endParaRPr lang="en-US">
              <a:solidFill>
                <a:prstClr val="white"/>
              </a:solidFill>
            </a:endParaRPr>
          </a:p>
        </p:txBody>
      </p:sp>
    </p:spTree>
    <p:extLst>
      <p:ext uri="{BB962C8B-B14F-4D97-AF65-F5344CB8AC3E}">
        <p14:creationId xmlns:p14="http://schemas.microsoft.com/office/powerpoint/2010/main" val="8860316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endParaRPr lang="en-US">
              <a:solidFill>
                <a:prstClr val="white"/>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BE4AA2C3-B7AB-470B-A32B-83A99DBD8D07}" type="slidenum">
              <a:rPr lang="en-US">
                <a:solidFill>
                  <a:prstClr val="white"/>
                </a:solidFill>
              </a:rPr>
              <a:pPr>
                <a:defRPr/>
              </a:pPr>
              <a:t>‹#›</a:t>
            </a:fld>
            <a:endParaRPr lang="en-US">
              <a:solidFill>
                <a:prstClr val="white"/>
              </a:solidFill>
            </a:endParaRPr>
          </a:p>
        </p:txBody>
      </p:sp>
      <p:sp>
        <p:nvSpPr>
          <p:cNvPr id="5" name="Rectangle 7"/>
          <p:cNvSpPr>
            <a:spLocks noGrp="1" noChangeArrowheads="1"/>
          </p:cNvSpPr>
          <p:nvPr>
            <p:ph type="dt" sz="half" idx="12"/>
          </p:nvPr>
        </p:nvSpPr>
        <p:spPr>
          <a:ln/>
        </p:spPr>
        <p:txBody>
          <a:bodyPr/>
          <a:lstStyle>
            <a:lvl1pPr>
              <a:defRPr/>
            </a:lvl1pPr>
          </a:lstStyle>
          <a:p>
            <a:pPr>
              <a:defRPr/>
            </a:pPr>
            <a:endParaRPr lang="en-US">
              <a:solidFill>
                <a:prstClr val="white"/>
              </a:solidFill>
            </a:endParaRPr>
          </a:p>
        </p:txBody>
      </p:sp>
    </p:spTree>
    <p:extLst>
      <p:ext uri="{BB962C8B-B14F-4D97-AF65-F5344CB8AC3E}">
        <p14:creationId xmlns:p14="http://schemas.microsoft.com/office/powerpoint/2010/main" val="38160559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solidFill>
                <a:prstClr val="white"/>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EE624C41-8BA4-439B-8F3D-93E56C74741D}" type="slidenum">
              <a:rPr lang="en-US">
                <a:solidFill>
                  <a:prstClr val="white"/>
                </a:solidFill>
              </a:rPr>
              <a:pPr>
                <a:defRPr/>
              </a:pPr>
              <a:t>‹#›</a:t>
            </a:fld>
            <a:endParaRPr lang="en-US">
              <a:solidFill>
                <a:prstClr val="white"/>
              </a:solidFill>
            </a:endParaRPr>
          </a:p>
        </p:txBody>
      </p:sp>
      <p:sp>
        <p:nvSpPr>
          <p:cNvPr id="4" name="Rectangle 7"/>
          <p:cNvSpPr>
            <a:spLocks noGrp="1" noChangeArrowheads="1"/>
          </p:cNvSpPr>
          <p:nvPr>
            <p:ph type="dt" sz="half" idx="12"/>
          </p:nvPr>
        </p:nvSpPr>
        <p:spPr>
          <a:ln/>
        </p:spPr>
        <p:txBody>
          <a:bodyPr/>
          <a:lstStyle>
            <a:lvl1pPr>
              <a:defRPr/>
            </a:lvl1pPr>
          </a:lstStyle>
          <a:p>
            <a:pPr>
              <a:defRPr/>
            </a:pPr>
            <a:endParaRPr lang="en-US">
              <a:solidFill>
                <a:prstClr val="white"/>
              </a:solidFill>
            </a:endParaRPr>
          </a:p>
        </p:txBody>
      </p:sp>
    </p:spTree>
    <p:extLst>
      <p:ext uri="{BB962C8B-B14F-4D97-AF65-F5344CB8AC3E}">
        <p14:creationId xmlns:p14="http://schemas.microsoft.com/office/powerpoint/2010/main" val="8115891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prstClr val="white"/>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AF2E2F40-1B54-4AB7-9FD0-726A3456E107}" type="slidenum">
              <a:rPr lang="en-US">
                <a:solidFill>
                  <a:prstClr val="white"/>
                </a:solidFill>
              </a:rPr>
              <a:pPr>
                <a:defRPr/>
              </a:pPr>
              <a:t>‹#›</a:t>
            </a:fld>
            <a:endParaRPr lang="en-US">
              <a:solidFill>
                <a:prstClr val="white"/>
              </a:solidFill>
            </a:endParaRPr>
          </a:p>
        </p:txBody>
      </p:sp>
      <p:sp>
        <p:nvSpPr>
          <p:cNvPr id="7" name="Rectangle 7"/>
          <p:cNvSpPr>
            <a:spLocks noGrp="1" noChangeArrowheads="1"/>
          </p:cNvSpPr>
          <p:nvPr>
            <p:ph type="dt" sz="half" idx="12"/>
          </p:nvPr>
        </p:nvSpPr>
        <p:spPr>
          <a:ln/>
        </p:spPr>
        <p:txBody>
          <a:bodyPr/>
          <a:lstStyle>
            <a:lvl1pPr>
              <a:defRPr/>
            </a:lvl1pPr>
          </a:lstStyle>
          <a:p>
            <a:pPr>
              <a:defRPr/>
            </a:pPr>
            <a:endParaRPr lang="en-US">
              <a:solidFill>
                <a:prstClr val="white"/>
              </a:solidFill>
            </a:endParaRPr>
          </a:p>
        </p:txBody>
      </p:sp>
    </p:spTree>
    <p:extLst>
      <p:ext uri="{BB962C8B-B14F-4D97-AF65-F5344CB8AC3E}">
        <p14:creationId xmlns:p14="http://schemas.microsoft.com/office/powerpoint/2010/main" val="34418134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prstClr val="white"/>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5982BBBC-E9F4-4A32-9284-A0090247C8CB}" type="slidenum">
              <a:rPr lang="en-US">
                <a:solidFill>
                  <a:prstClr val="white"/>
                </a:solidFill>
              </a:rPr>
              <a:pPr>
                <a:defRPr/>
              </a:pPr>
              <a:t>‹#›</a:t>
            </a:fld>
            <a:endParaRPr lang="en-US">
              <a:solidFill>
                <a:prstClr val="white"/>
              </a:solidFill>
            </a:endParaRPr>
          </a:p>
        </p:txBody>
      </p:sp>
      <p:sp>
        <p:nvSpPr>
          <p:cNvPr id="7" name="Rectangle 7"/>
          <p:cNvSpPr>
            <a:spLocks noGrp="1" noChangeArrowheads="1"/>
          </p:cNvSpPr>
          <p:nvPr>
            <p:ph type="dt" sz="half" idx="12"/>
          </p:nvPr>
        </p:nvSpPr>
        <p:spPr>
          <a:ln/>
        </p:spPr>
        <p:txBody>
          <a:bodyPr/>
          <a:lstStyle>
            <a:lvl1pPr>
              <a:defRPr/>
            </a:lvl1pPr>
          </a:lstStyle>
          <a:p>
            <a:pPr>
              <a:defRPr/>
            </a:pPr>
            <a:endParaRPr lang="en-US">
              <a:solidFill>
                <a:prstClr val="white"/>
              </a:solidFill>
            </a:endParaRPr>
          </a:p>
        </p:txBody>
      </p:sp>
    </p:spTree>
    <p:extLst>
      <p:ext uri="{BB962C8B-B14F-4D97-AF65-F5344CB8AC3E}">
        <p14:creationId xmlns:p14="http://schemas.microsoft.com/office/powerpoint/2010/main" val="920053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prstClr val="white"/>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503FBA8B-F769-498E-8772-FAE339879600}" type="slidenum">
              <a:rPr lang="en-US">
                <a:solidFill>
                  <a:prstClr val="white"/>
                </a:solidFill>
              </a:rPr>
              <a:pPr>
                <a:defRPr/>
              </a:pPr>
              <a:t>‹#›</a:t>
            </a:fld>
            <a:endParaRPr lang="en-US">
              <a:solidFill>
                <a:prstClr val="white"/>
              </a:solidFill>
            </a:endParaRPr>
          </a:p>
        </p:txBody>
      </p:sp>
      <p:sp>
        <p:nvSpPr>
          <p:cNvPr id="6" name="Rectangle 7"/>
          <p:cNvSpPr>
            <a:spLocks noGrp="1" noChangeArrowheads="1"/>
          </p:cNvSpPr>
          <p:nvPr>
            <p:ph type="dt" sz="half" idx="12"/>
          </p:nvPr>
        </p:nvSpPr>
        <p:spPr>
          <a:ln/>
        </p:spPr>
        <p:txBody>
          <a:bodyPr/>
          <a:lstStyle>
            <a:lvl1pPr>
              <a:defRPr/>
            </a:lvl1pPr>
          </a:lstStyle>
          <a:p>
            <a:pPr>
              <a:defRPr/>
            </a:pPr>
            <a:endParaRPr lang="en-US">
              <a:solidFill>
                <a:prstClr val="white"/>
              </a:solidFill>
            </a:endParaRPr>
          </a:p>
        </p:txBody>
      </p:sp>
    </p:spTree>
    <p:extLst>
      <p:ext uri="{BB962C8B-B14F-4D97-AF65-F5344CB8AC3E}">
        <p14:creationId xmlns:p14="http://schemas.microsoft.com/office/powerpoint/2010/main" val="29239925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52401"/>
            <a:ext cx="2743200" cy="60182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52401"/>
            <a:ext cx="8026400" cy="60182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prstClr val="white"/>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096D8A87-0DAB-4057-AC22-62798CE6D733}" type="slidenum">
              <a:rPr lang="en-US">
                <a:solidFill>
                  <a:prstClr val="white"/>
                </a:solidFill>
              </a:rPr>
              <a:pPr>
                <a:defRPr/>
              </a:pPr>
              <a:t>‹#›</a:t>
            </a:fld>
            <a:endParaRPr lang="en-US">
              <a:solidFill>
                <a:prstClr val="white"/>
              </a:solidFill>
            </a:endParaRPr>
          </a:p>
        </p:txBody>
      </p:sp>
      <p:sp>
        <p:nvSpPr>
          <p:cNvPr id="6" name="Rectangle 7"/>
          <p:cNvSpPr>
            <a:spLocks noGrp="1" noChangeArrowheads="1"/>
          </p:cNvSpPr>
          <p:nvPr>
            <p:ph type="dt" sz="half" idx="12"/>
          </p:nvPr>
        </p:nvSpPr>
        <p:spPr>
          <a:ln/>
        </p:spPr>
        <p:txBody>
          <a:bodyPr/>
          <a:lstStyle>
            <a:lvl1pPr>
              <a:defRPr/>
            </a:lvl1pPr>
          </a:lstStyle>
          <a:p>
            <a:pPr>
              <a:defRPr/>
            </a:pPr>
            <a:endParaRPr lang="en-US">
              <a:solidFill>
                <a:prstClr val="white"/>
              </a:solidFill>
            </a:endParaRPr>
          </a:p>
        </p:txBody>
      </p:sp>
    </p:spTree>
    <p:extLst>
      <p:ext uri="{BB962C8B-B14F-4D97-AF65-F5344CB8AC3E}">
        <p14:creationId xmlns:p14="http://schemas.microsoft.com/office/powerpoint/2010/main" val="8147332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10744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5"/>
          <p:cNvSpPr>
            <a:spLocks noGrp="1" noChangeArrowheads="1"/>
          </p:cNvSpPr>
          <p:nvPr>
            <p:ph type="sldNum" sz="quarter" idx="10"/>
          </p:nvPr>
        </p:nvSpPr>
        <p:spPr/>
        <p:txBody>
          <a:bodyPr/>
          <a:lstStyle>
            <a:lvl1pPr>
              <a:defRPr/>
            </a:lvl1pPr>
          </a:lstStyle>
          <a:p>
            <a:pPr>
              <a:defRPr/>
            </a:pPr>
            <a:fld id="{3C6556F2-637F-4778-BD58-13DBF158C01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17520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43000"/>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43000"/>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FEE19172-03F7-3348-B569-171F00250647}" type="slidenum">
              <a:rPr lang="en-US"/>
              <a:pPr/>
              <a:t>‹#›</a:t>
            </a:fld>
            <a:endParaRPr lang="en-US"/>
          </a:p>
        </p:txBody>
      </p:sp>
    </p:spTree>
    <p:extLst>
      <p:ext uri="{BB962C8B-B14F-4D97-AF65-F5344CB8AC3E}">
        <p14:creationId xmlns:p14="http://schemas.microsoft.com/office/powerpoint/2010/main" val="1075380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914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53D1C1EC-6680-9B4C-AC2B-20645CBFBE05}" type="slidenum">
              <a:rPr lang="en-US"/>
              <a:pPr/>
              <a:t>‹#›</a:t>
            </a:fld>
            <a:endParaRPr lang="en-US"/>
          </a:p>
        </p:txBody>
      </p:sp>
    </p:spTree>
    <p:extLst>
      <p:ext uri="{BB962C8B-B14F-4D97-AF65-F5344CB8AC3E}">
        <p14:creationId xmlns:p14="http://schemas.microsoft.com/office/powerpoint/2010/main" val="737257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D303D29F-C580-5C4D-AAA1-94293C4E9288}" type="slidenum">
              <a:rPr lang="en-US"/>
              <a:pPr/>
              <a:t>‹#›</a:t>
            </a:fld>
            <a:endParaRPr lang="en-US"/>
          </a:p>
        </p:txBody>
      </p:sp>
    </p:spTree>
    <p:extLst>
      <p:ext uri="{BB962C8B-B14F-4D97-AF65-F5344CB8AC3E}">
        <p14:creationId xmlns:p14="http://schemas.microsoft.com/office/powerpoint/2010/main" val="4091097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E0544C4-E35C-7145-8F0C-14E842E56F07}" type="slidenum">
              <a:rPr lang="en-US"/>
              <a:pPr/>
              <a:t>‹#›</a:t>
            </a:fld>
            <a:endParaRPr lang="en-US"/>
          </a:p>
        </p:txBody>
      </p:sp>
    </p:spTree>
    <p:extLst>
      <p:ext uri="{BB962C8B-B14F-4D97-AF65-F5344CB8AC3E}">
        <p14:creationId xmlns:p14="http://schemas.microsoft.com/office/powerpoint/2010/main" val="935869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990601"/>
            <a:ext cx="4011084" cy="1019591"/>
          </a:xfrm>
        </p:spPr>
        <p:txBody>
          <a:bodyPr anchor="b"/>
          <a:lstStyle>
            <a:lvl1pPr algn="l">
              <a:defRPr sz="2000" b="1">
                <a:solidFill>
                  <a:srgbClr val="000000"/>
                </a:solidFill>
              </a:defRPr>
            </a:lvl1pPr>
          </a:lstStyle>
          <a:p>
            <a:r>
              <a:rPr lang="en-US"/>
              <a:t>Click to edit Master title style</a:t>
            </a:r>
          </a:p>
        </p:txBody>
      </p:sp>
      <p:sp>
        <p:nvSpPr>
          <p:cNvPr id="3" name="Content Placeholder 2"/>
          <p:cNvSpPr>
            <a:spLocks noGrp="1"/>
          </p:cNvSpPr>
          <p:nvPr>
            <p:ph idx="1"/>
          </p:nvPr>
        </p:nvSpPr>
        <p:spPr>
          <a:xfrm>
            <a:off x="4766733" y="990600"/>
            <a:ext cx="6815667" cy="5135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2010191"/>
            <a:ext cx="4011084" cy="41159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338BE5A4-5F52-0141-A746-9964904CDF30}" type="slidenum">
              <a:rPr lang="en-US"/>
              <a:pPr/>
              <a:t>‹#›</a:t>
            </a:fld>
            <a:endParaRPr lang="en-US"/>
          </a:p>
        </p:txBody>
      </p:sp>
    </p:spTree>
    <p:extLst>
      <p:ext uri="{BB962C8B-B14F-4D97-AF65-F5344CB8AC3E}">
        <p14:creationId xmlns:p14="http://schemas.microsoft.com/office/powerpoint/2010/main" val="815721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066800"/>
            <a:ext cx="73152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98703452-609A-F345-AAC0-1247A9502128}" type="slidenum">
              <a:rPr lang="en-US"/>
              <a:pPr/>
              <a:t>‹#›</a:t>
            </a:fld>
            <a:endParaRPr lang="en-US"/>
          </a:p>
        </p:txBody>
      </p:sp>
    </p:spTree>
    <p:extLst>
      <p:ext uri="{BB962C8B-B14F-4D97-AF65-F5344CB8AC3E}">
        <p14:creationId xmlns:p14="http://schemas.microsoft.com/office/powerpoint/2010/main" val="934714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31" name="Picture 7" descr="top_headers"/>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 y="0"/>
            <a:ext cx="12192001" cy="917433"/>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1524000" y="228601"/>
            <a:ext cx="101600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enter title</a:t>
            </a:r>
          </a:p>
        </p:txBody>
      </p:sp>
      <p:sp>
        <p:nvSpPr>
          <p:cNvPr id="1030" name="Rectangle 6"/>
          <p:cNvSpPr>
            <a:spLocks noGrp="1" noChangeArrowheads="1"/>
          </p:cNvSpPr>
          <p:nvPr>
            <p:ph type="sldNum" sz="quarter" idx="4"/>
          </p:nvPr>
        </p:nvSpPr>
        <p:spPr bwMode="auto">
          <a:xfrm>
            <a:off x="10363200" y="6553201"/>
            <a:ext cx="1828800"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1">
                <a:solidFill>
                  <a:srgbClr val="000000"/>
                </a:solidFill>
              </a:defRPr>
            </a:lvl1pPr>
          </a:lstStyle>
          <a:p>
            <a:fld id="{2C626EB7-FB23-9946-AC03-BE678F8DC972}" type="slidenum">
              <a:rPr lang="en-US" smtClean="0"/>
              <a:pPr/>
              <a:t>‹#›</a:t>
            </a:fld>
            <a:endParaRPr lang="en-US"/>
          </a:p>
        </p:txBody>
      </p:sp>
      <p:pic>
        <p:nvPicPr>
          <p:cNvPr id="1032" name="Picture 8" descr="logo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24934" y="6429315"/>
            <a:ext cx="414609" cy="313638"/>
          </a:xfrm>
          <a:prstGeom prst="rect">
            <a:avLst/>
          </a:prstGeom>
          <a:noFill/>
          <a:extLst>
            <a:ext uri="{909E8E84-426E-40DD-AFC4-6F175D3DCCD1}">
              <a14:hiddenFill xmlns:a14="http://schemas.microsoft.com/office/drawing/2010/main">
                <a:solidFill>
                  <a:srgbClr val="FFFFFF"/>
                </a:solidFill>
              </a14:hiddenFill>
            </a:ext>
          </a:extLst>
        </p:spPr>
      </p:pic>
      <p:sp>
        <p:nvSpPr>
          <p:cNvPr id="1027" name="Rectangle 3"/>
          <p:cNvSpPr>
            <a:spLocks noGrp="1" noChangeArrowheads="1"/>
          </p:cNvSpPr>
          <p:nvPr>
            <p:ph type="body" idx="1"/>
          </p:nvPr>
        </p:nvSpPr>
        <p:spPr bwMode="auto">
          <a:xfrm>
            <a:off x="609600" y="1066800"/>
            <a:ext cx="10972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descr="OER_Master_Logo_2blue.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016000" y="6400800"/>
            <a:ext cx="2548328" cy="381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r" rtl="0" eaLnBrk="1" fontAlgn="base" hangingPunct="1">
        <a:spcBef>
          <a:spcPct val="0"/>
        </a:spcBef>
        <a:spcAft>
          <a:spcPct val="0"/>
        </a:spcAft>
        <a:defRPr sz="2400" b="1">
          <a:solidFill>
            <a:schemeClr val="bg1"/>
          </a:solidFill>
          <a:latin typeface="+mj-lt"/>
          <a:ea typeface="+mj-ea"/>
          <a:cs typeface="+mj-cs"/>
        </a:defRPr>
      </a:lvl1pPr>
      <a:lvl2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2pPr>
      <a:lvl3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3pPr>
      <a:lvl4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4pPr>
      <a:lvl5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5pPr>
      <a:lvl6pPr marL="457200" algn="r" rtl="0" eaLnBrk="1" fontAlgn="base" hangingPunct="1">
        <a:spcBef>
          <a:spcPct val="0"/>
        </a:spcBef>
        <a:spcAft>
          <a:spcPct val="0"/>
        </a:spcAft>
        <a:defRPr sz="2400" b="1">
          <a:solidFill>
            <a:schemeClr val="bg1"/>
          </a:solidFill>
          <a:latin typeface="Arial" charset="0"/>
          <a:ea typeface="ＭＳ Ｐゴシック" charset="0"/>
          <a:cs typeface="Arial" charset="0"/>
        </a:defRPr>
      </a:lvl6pPr>
      <a:lvl7pPr marL="914400" algn="r" rtl="0" eaLnBrk="1" fontAlgn="base" hangingPunct="1">
        <a:spcBef>
          <a:spcPct val="0"/>
        </a:spcBef>
        <a:spcAft>
          <a:spcPct val="0"/>
        </a:spcAft>
        <a:defRPr sz="2400" b="1">
          <a:solidFill>
            <a:schemeClr val="bg1"/>
          </a:solidFill>
          <a:latin typeface="Arial" charset="0"/>
          <a:ea typeface="ＭＳ Ｐゴシック" charset="0"/>
          <a:cs typeface="Arial" charset="0"/>
        </a:defRPr>
      </a:lvl7pPr>
      <a:lvl8pPr marL="1371600" algn="r" rtl="0" eaLnBrk="1" fontAlgn="base" hangingPunct="1">
        <a:spcBef>
          <a:spcPct val="0"/>
        </a:spcBef>
        <a:spcAft>
          <a:spcPct val="0"/>
        </a:spcAft>
        <a:defRPr sz="2400" b="1">
          <a:solidFill>
            <a:schemeClr val="bg1"/>
          </a:solidFill>
          <a:latin typeface="Arial" charset="0"/>
          <a:ea typeface="ＭＳ Ｐゴシック" charset="0"/>
          <a:cs typeface="Arial" charset="0"/>
        </a:defRPr>
      </a:lvl8pPr>
      <a:lvl9pPr marL="1828800" algn="r" rtl="0" eaLnBrk="1" fontAlgn="base" hangingPunct="1">
        <a:spcBef>
          <a:spcPct val="0"/>
        </a:spcBef>
        <a:spcAft>
          <a:spcPct val="0"/>
        </a:spcAft>
        <a:defRPr sz="2400" b="1">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rgbClr val="003366"/>
          </a:solidFill>
          <a:latin typeface="+mn-lt"/>
          <a:ea typeface="Arial" charset="0"/>
          <a:cs typeface="+mn-cs"/>
        </a:defRPr>
      </a:lvl2pPr>
      <a:lvl3pPr marL="1143000" indent="-228600" algn="l" rtl="0" eaLnBrk="1" fontAlgn="base" hangingPunct="1">
        <a:spcBef>
          <a:spcPct val="20000"/>
        </a:spcBef>
        <a:spcAft>
          <a:spcPct val="0"/>
        </a:spcAft>
        <a:buChar char="•"/>
        <a:defRPr sz="2400">
          <a:solidFill>
            <a:schemeClr val="tx1"/>
          </a:solidFill>
          <a:latin typeface="+mn-lt"/>
          <a:ea typeface="Arial" charset="0"/>
          <a:cs typeface="+mn-cs"/>
        </a:defRPr>
      </a:lvl3pPr>
      <a:lvl4pPr marL="1600200" indent="-228600" algn="l" rtl="0" eaLnBrk="1" fontAlgn="base" hangingPunct="1">
        <a:spcBef>
          <a:spcPct val="20000"/>
        </a:spcBef>
        <a:spcAft>
          <a:spcPct val="0"/>
        </a:spcAft>
        <a:buChar char="–"/>
        <a:defRPr sz="2000">
          <a:solidFill>
            <a:schemeClr val="tx1"/>
          </a:solidFill>
          <a:latin typeface="+mn-lt"/>
          <a:ea typeface="Arial" charset="0"/>
          <a:cs typeface="+mn-cs"/>
        </a:defRPr>
      </a:lvl4pPr>
      <a:lvl5pPr marL="2057400" indent="-228600" algn="l" rtl="0" eaLnBrk="1" fontAlgn="base" hangingPunct="1">
        <a:spcBef>
          <a:spcPct val="20000"/>
        </a:spcBef>
        <a:spcAft>
          <a:spcPct val="0"/>
        </a:spcAft>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6B938-E956-D745-A8DA-A6923898D0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F01D07D-B0D5-FB46-B533-F016C290A0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FFF269-3A79-8340-B819-4711EA025E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38AEFB22-BDBB-0041-A0C8-6E85DC29C1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224B98B-806B-654C-A004-611C01A270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E3DD14-CD48-6248-9732-314CA80E6753}" type="slidenum">
              <a:rPr lang="en-US" smtClean="0"/>
              <a:t>‹#›</a:t>
            </a:fld>
            <a:endParaRPr lang="en-US"/>
          </a:p>
        </p:txBody>
      </p:sp>
    </p:spTree>
    <p:extLst>
      <p:ext uri="{BB962C8B-B14F-4D97-AF65-F5344CB8AC3E}">
        <p14:creationId xmlns:p14="http://schemas.microsoft.com/office/powerpoint/2010/main" val="149946726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335393"/>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609600" y="152400"/>
            <a:ext cx="109728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4"/>
          <p:cNvSpPr>
            <a:spLocks noGrp="1" noChangeArrowheads="1"/>
          </p:cNvSpPr>
          <p:nvPr>
            <p:ph type="body" idx="1"/>
          </p:nvPr>
        </p:nvSpPr>
        <p:spPr bwMode="auto">
          <a:xfrm>
            <a:off x="609600" y="1412875"/>
            <a:ext cx="10972800" cy="475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1" name="Rectangle 5"/>
          <p:cNvSpPr>
            <a:spLocks noGrp="1" noChangeArrowheads="1"/>
          </p:cNvSpPr>
          <p:nvPr>
            <p:ph type="ftr" sz="quarter" idx="3"/>
          </p:nvPr>
        </p:nvSpPr>
        <p:spPr bwMode="auto">
          <a:xfrm>
            <a:off x="4165600" y="6259513"/>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latin typeface="Arial" charset="0"/>
              </a:defRPr>
            </a:lvl1pPr>
          </a:lstStyle>
          <a:p>
            <a:pPr>
              <a:defRPr/>
            </a:pPr>
            <a:endParaRPr lang="en-US">
              <a:solidFill>
                <a:prstClr val="white"/>
              </a:solidFill>
            </a:endParaRPr>
          </a:p>
        </p:txBody>
      </p:sp>
      <p:sp>
        <p:nvSpPr>
          <p:cNvPr id="4102" name="Rectangle 6"/>
          <p:cNvSpPr>
            <a:spLocks noGrp="1" noChangeArrowheads="1"/>
          </p:cNvSpPr>
          <p:nvPr>
            <p:ph type="sldNum" sz="quarter" idx="4"/>
          </p:nvPr>
        </p:nvSpPr>
        <p:spPr bwMode="auto">
          <a:xfrm>
            <a:off x="8737600" y="6259513"/>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latin typeface="Arial" charset="0"/>
              </a:defRPr>
            </a:lvl1pPr>
          </a:lstStyle>
          <a:p>
            <a:pPr>
              <a:defRPr/>
            </a:pPr>
            <a:fld id="{19A64E40-3FF0-4206-8394-9572DA62A538}" type="slidenum">
              <a:rPr lang="en-US">
                <a:solidFill>
                  <a:prstClr val="white"/>
                </a:solidFill>
              </a:rPr>
              <a:pPr>
                <a:defRPr/>
              </a:pPr>
              <a:t>‹#›</a:t>
            </a:fld>
            <a:endParaRPr lang="en-US">
              <a:solidFill>
                <a:prstClr val="white"/>
              </a:solidFill>
            </a:endParaRPr>
          </a:p>
        </p:txBody>
      </p:sp>
      <p:sp>
        <p:nvSpPr>
          <p:cNvPr id="4103" name="Rectangle 7"/>
          <p:cNvSpPr>
            <a:spLocks noGrp="1" noChangeArrowheads="1"/>
          </p:cNvSpPr>
          <p:nvPr>
            <p:ph type="dt" sz="half" idx="2"/>
          </p:nvPr>
        </p:nvSpPr>
        <p:spPr bwMode="auto">
          <a:xfrm>
            <a:off x="609600" y="6259513"/>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Arial" charset="0"/>
              </a:defRPr>
            </a:lvl1pPr>
          </a:lstStyle>
          <a:p>
            <a:pPr>
              <a:defRPr/>
            </a:pPr>
            <a:endParaRPr lang="en-US">
              <a:solidFill>
                <a:prstClr val="white"/>
              </a:solidFill>
            </a:endParaRPr>
          </a:p>
        </p:txBody>
      </p:sp>
    </p:spTree>
    <p:extLst>
      <p:ext uri="{BB962C8B-B14F-4D97-AF65-F5344CB8AC3E}">
        <p14:creationId xmlns:p14="http://schemas.microsoft.com/office/powerpoint/2010/main" val="188258996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hf sldNum="0" hdr="0" ftr="0" dt="0"/>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charset="0"/>
        </a:defRPr>
      </a:lvl2pPr>
      <a:lvl3pPr algn="l" rtl="0" eaLnBrk="0" fontAlgn="base" hangingPunct="0">
        <a:spcBef>
          <a:spcPct val="0"/>
        </a:spcBef>
        <a:spcAft>
          <a:spcPct val="0"/>
        </a:spcAft>
        <a:defRPr sz="3200" b="1">
          <a:solidFill>
            <a:schemeClr val="bg1"/>
          </a:solidFill>
          <a:latin typeface="Arial" charset="0"/>
        </a:defRPr>
      </a:lvl3pPr>
      <a:lvl4pPr algn="l" rtl="0" eaLnBrk="0" fontAlgn="base" hangingPunct="0">
        <a:spcBef>
          <a:spcPct val="0"/>
        </a:spcBef>
        <a:spcAft>
          <a:spcPct val="0"/>
        </a:spcAft>
        <a:defRPr sz="3200" b="1">
          <a:solidFill>
            <a:schemeClr val="bg1"/>
          </a:solidFill>
          <a:latin typeface="Arial" charset="0"/>
        </a:defRPr>
      </a:lvl4pPr>
      <a:lvl5pPr algn="l" rtl="0" eaLnBrk="0" fontAlgn="base" hangingPunct="0">
        <a:spcBef>
          <a:spcPct val="0"/>
        </a:spcBef>
        <a:spcAft>
          <a:spcPct val="0"/>
        </a:spcAft>
        <a:defRPr sz="3200" b="1">
          <a:solidFill>
            <a:schemeClr val="bg1"/>
          </a:solidFill>
          <a:latin typeface="Arial" charset="0"/>
        </a:defRPr>
      </a:lvl5pPr>
      <a:lvl6pPr marL="457200" algn="l" rtl="0" fontAlgn="base">
        <a:spcBef>
          <a:spcPct val="0"/>
        </a:spcBef>
        <a:spcAft>
          <a:spcPct val="0"/>
        </a:spcAft>
        <a:defRPr sz="3200" b="1">
          <a:solidFill>
            <a:schemeClr val="bg1"/>
          </a:solidFill>
          <a:latin typeface="Arial" charset="0"/>
        </a:defRPr>
      </a:lvl6pPr>
      <a:lvl7pPr marL="914400" algn="l" rtl="0" fontAlgn="base">
        <a:spcBef>
          <a:spcPct val="0"/>
        </a:spcBef>
        <a:spcAft>
          <a:spcPct val="0"/>
        </a:spcAft>
        <a:defRPr sz="3200" b="1">
          <a:solidFill>
            <a:schemeClr val="bg1"/>
          </a:solidFill>
          <a:latin typeface="Arial" charset="0"/>
        </a:defRPr>
      </a:lvl7pPr>
      <a:lvl8pPr marL="1371600" algn="l" rtl="0" fontAlgn="base">
        <a:spcBef>
          <a:spcPct val="0"/>
        </a:spcBef>
        <a:spcAft>
          <a:spcPct val="0"/>
        </a:spcAft>
        <a:defRPr sz="3200" b="1">
          <a:solidFill>
            <a:schemeClr val="bg1"/>
          </a:solidFill>
          <a:latin typeface="Arial" charset="0"/>
        </a:defRPr>
      </a:lvl8pPr>
      <a:lvl9pPr marL="1828800" algn="l" rtl="0" fontAlgn="base">
        <a:spcBef>
          <a:spcPct val="0"/>
        </a:spcBef>
        <a:spcAft>
          <a:spcPct val="0"/>
        </a:spcAft>
        <a:defRPr sz="3200" b="1">
          <a:solidFill>
            <a:schemeClr val="bg1"/>
          </a:solidFill>
          <a:latin typeface="Arial" charset="0"/>
        </a:defRPr>
      </a:lvl9pPr>
    </p:titleStyle>
    <p:bodyStyle>
      <a:lvl1pPr marL="342900" indent="-342900" algn="l" rtl="0" eaLnBrk="0" fontAlgn="base" hangingPunct="0">
        <a:spcBef>
          <a:spcPts val="600"/>
        </a:spcBef>
        <a:spcAft>
          <a:spcPct val="0"/>
        </a:spcAft>
        <a:buClr>
          <a:srgbClr val="FFCC00"/>
        </a:buClr>
        <a:buFont typeface="Wingdings" pitchFamily="2" charset="2"/>
        <a:buChar char="§"/>
        <a:defRPr sz="2400">
          <a:solidFill>
            <a:schemeClr val="bg1"/>
          </a:solidFill>
          <a:latin typeface="+mn-lt"/>
          <a:ea typeface="+mn-ea"/>
          <a:cs typeface="+mn-cs"/>
        </a:defRPr>
      </a:lvl1pPr>
      <a:lvl2pPr marL="742950" indent="-285750" algn="l" rtl="0" eaLnBrk="0" fontAlgn="base" hangingPunct="0">
        <a:spcBef>
          <a:spcPts val="600"/>
        </a:spcBef>
        <a:spcAft>
          <a:spcPct val="0"/>
        </a:spcAft>
        <a:buClr>
          <a:srgbClr val="FFCC00"/>
        </a:buClr>
        <a:buChar char="–"/>
        <a:defRPr sz="2000">
          <a:solidFill>
            <a:schemeClr val="bg1"/>
          </a:solidFill>
          <a:latin typeface="+mn-lt"/>
        </a:defRPr>
      </a:lvl2pPr>
      <a:lvl3pPr marL="1143000" indent="-228600" algn="l" rtl="0" eaLnBrk="0" fontAlgn="base" hangingPunct="0">
        <a:spcBef>
          <a:spcPts val="600"/>
        </a:spcBef>
        <a:spcAft>
          <a:spcPct val="0"/>
        </a:spcAft>
        <a:buClr>
          <a:srgbClr val="FFCC00"/>
        </a:buClr>
        <a:buChar char="•"/>
        <a:defRPr sz="2000">
          <a:solidFill>
            <a:schemeClr val="bg1"/>
          </a:solidFill>
          <a:latin typeface="+mn-lt"/>
        </a:defRPr>
      </a:lvl3pPr>
      <a:lvl4pPr marL="1600200" indent="-228600" algn="l" rtl="0" eaLnBrk="0" fontAlgn="base" hangingPunct="0">
        <a:spcBef>
          <a:spcPts val="600"/>
        </a:spcBef>
        <a:spcAft>
          <a:spcPct val="0"/>
        </a:spcAft>
        <a:buClr>
          <a:srgbClr val="FFCC00"/>
        </a:buClr>
        <a:buFont typeface="Arial" charset="0"/>
        <a:buChar char="-"/>
        <a:defRPr sz="2000">
          <a:solidFill>
            <a:schemeClr val="bg1"/>
          </a:solidFill>
          <a:latin typeface="+mn-lt"/>
        </a:defRPr>
      </a:lvl4pPr>
      <a:lvl5pPr marL="2057400" indent="-228600" algn="l" rtl="0" eaLnBrk="0" fontAlgn="base" hangingPunct="0">
        <a:spcBef>
          <a:spcPts val="600"/>
        </a:spcBef>
        <a:spcAft>
          <a:spcPct val="0"/>
        </a:spcAft>
        <a:buClr>
          <a:srgbClr val="FFCC00"/>
        </a:buClr>
        <a:buChar char="•"/>
        <a:defRPr sz="2000">
          <a:solidFill>
            <a:schemeClr val="bg1"/>
          </a:solidFill>
          <a:latin typeface="+mn-lt"/>
        </a:defRPr>
      </a:lvl5pPr>
      <a:lvl6pPr marL="2514600" indent="-228600" algn="l" rtl="0" fontAlgn="base">
        <a:spcBef>
          <a:spcPct val="0"/>
        </a:spcBef>
        <a:spcAft>
          <a:spcPct val="50000"/>
        </a:spcAft>
        <a:buClr>
          <a:srgbClr val="FFCC00"/>
        </a:buClr>
        <a:buChar char="•"/>
        <a:defRPr sz="2000">
          <a:solidFill>
            <a:schemeClr val="bg1"/>
          </a:solidFill>
          <a:latin typeface="+mn-lt"/>
        </a:defRPr>
      </a:lvl6pPr>
      <a:lvl7pPr marL="2971800" indent="-228600" algn="l" rtl="0" fontAlgn="base">
        <a:spcBef>
          <a:spcPct val="0"/>
        </a:spcBef>
        <a:spcAft>
          <a:spcPct val="50000"/>
        </a:spcAft>
        <a:buClr>
          <a:srgbClr val="FFCC00"/>
        </a:buClr>
        <a:buChar char="•"/>
        <a:defRPr sz="2000">
          <a:solidFill>
            <a:schemeClr val="bg1"/>
          </a:solidFill>
          <a:latin typeface="+mn-lt"/>
        </a:defRPr>
      </a:lvl7pPr>
      <a:lvl8pPr marL="3429000" indent="-228600" algn="l" rtl="0" fontAlgn="base">
        <a:spcBef>
          <a:spcPct val="0"/>
        </a:spcBef>
        <a:spcAft>
          <a:spcPct val="50000"/>
        </a:spcAft>
        <a:buClr>
          <a:srgbClr val="FFCC00"/>
        </a:buClr>
        <a:buChar char="•"/>
        <a:defRPr sz="2000">
          <a:solidFill>
            <a:schemeClr val="bg1"/>
          </a:solidFill>
          <a:latin typeface="+mn-lt"/>
        </a:defRPr>
      </a:lvl8pPr>
      <a:lvl9pPr marL="3886200" indent="-228600" algn="l" rtl="0" fontAlgn="base">
        <a:spcBef>
          <a:spcPct val="0"/>
        </a:spcBef>
        <a:spcAft>
          <a:spcPct val="50000"/>
        </a:spcAft>
        <a:buClr>
          <a:srgbClr val="FFCC00"/>
        </a:buClr>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hyperlink" Target="https://www.acd.od.nih.gov/meetings.html" TargetMode="External"/><Relationship Id="rId2" Type="http://schemas.openxmlformats.org/officeDocument/2006/relationships/slideLayout" Target="../slideLayouts/slideLayout16.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hyperlink" Target="https://rfi.grants.nih.gov/?s=638509b5409baa49f803e572" TargetMode="Externa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hyperlink" Target="https://www.acd.od.nih.gov/documents/presentations/12082022_Proposed_ACD_Novel_Alternative.pdf" TargetMode="Externa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hyperlink" Target="https://www.nature.com/articles/d41586-022-02781-x" TargetMode="External"/><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hyperlink" Target="https://www.acd.od.nih.gov/documents/presentations/12082022_Postdoc_Working_Group.pdf" TargetMode="Externa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hyperlink" Target="https://www.nih.gov/about-nih/who-we-are/nih-director/statements/statement-final-nih-policy-data-management-sharing" TargetMode="External"/><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sharing.nih.gov/data-management-and-sharing-policy" TargetMode="External"/><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hyperlink" Target="https://commons.wikimedia.org/wiki/File:NIH_Building_10.jpg" TargetMode="External"/><Relationship Id="rId5" Type="http://schemas.openxmlformats.org/officeDocument/2006/relationships/image" Target="../media/image6.jpeg"/><Relationship Id="rId4" Type="http://schemas.openxmlformats.org/officeDocument/2006/relationships/image" Target="../media/image5.w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6.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1.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1.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1.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1.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1.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1219200"/>
            <a:ext cx="9296400" cy="1470025"/>
          </a:xfrm>
        </p:spPr>
        <p:txBody>
          <a:bodyPr/>
          <a:lstStyle/>
          <a:p>
            <a:pPr algn="ctr"/>
            <a:r>
              <a:rPr lang="en-US" sz="2800">
                <a:solidFill>
                  <a:schemeClr val="tx1"/>
                </a:solidFill>
              </a:rPr>
              <a:t>Keynote: A Conversation with NIH Office of Extramural Research Leadership </a:t>
            </a:r>
          </a:p>
        </p:txBody>
      </p:sp>
      <p:sp>
        <p:nvSpPr>
          <p:cNvPr id="3" name="Subtitle 2"/>
          <p:cNvSpPr>
            <a:spLocks noGrp="1"/>
          </p:cNvSpPr>
          <p:nvPr>
            <p:ph type="subTitle" idx="1"/>
          </p:nvPr>
        </p:nvSpPr>
        <p:spPr>
          <a:xfrm>
            <a:off x="381000" y="2552700"/>
            <a:ext cx="11430000" cy="1752600"/>
          </a:xfrm>
        </p:spPr>
        <p:txBody>
          <a:bodyPr/>
          <a:lstStyle/>
          <a:p>
            <a:r>
              <a:rPr lang="en-US" sz="2000"/>
              <a:t>Michael Lauer, MD</a:t>
            </a:r>
          </a:p>
          <a:p>
            <a:r>
              <a:rPr lang="en-US" sz="2000"/>
              <a:t>Deputy Director for Extramural Research; Director, Office of Extramural Research</a:t>
            </a:r>
          </a:p>
          <a:p>
            <a:endParaRPr lang="en-US" sz="2000"/>
          </a:p>
          <a:p>
            <a:r>
              <a:rPr lang="en-US" sz="2000"/>
              <a:t>Liza </a:t>
            </a:r>
            <a:r>
              <a:rPr lang="en-US" sz="2000" err="1"/>
              <a:t>Bundesen</a:t>
            </a:r>
            <a:r>
              <a:rPr lang="en-US" sz="2000"/>
              <a:t>, PhD</a:t>
            </a:r>
          </a:p>
          <a:p>
            <a:r>
              <a:rPr lang="en-US" sz="2000"/>
              <a:t>Deputy Director, Office of Extramural Research</a:t>
            </a:r>
          </a:p>
          <a:p>
            <a:r>
              <a:rPr lang="en-US" sz="2000"/>
              <a:t>National Institutes of Health (NIH)</a:t>
            </a:r>
          </a:p>
          <a:p>
            <a:endParaRPr lang="en-US" sz="2000"/>
          </a:p>
          <a:p>
            <a:r>
              <a:rPr lang="en-US" sz="2000"/>
              <a:t>NIH Grants Conference</a:t>
            </a:r>
          </a:p>
          <a:p>
            <a:r>
              <a:rPr lang="en-US" sz="2000"/>
              <a:t>February 1, 2023</a:t>
            </a:r>
          </a:p>
          <a:p>
            <a:r>
              <a:rPr lang="en-US" sz="2000"/>
              <a:t>Disclosures: None</a:t>
            </a:r>
          </a:p>
          <a:p>
            <a:endParaRPr lang="en-US" sz="2000"/>
          </a:p>
          <a:p>
            <a:endParaRPr lang="en-US" sz="2000"/>
          </a:p>
          <a:p>
            <a:endParaRPr lang="en-US" sz="2000"/>
          </a:p>
        </p:txBody>
      </p:sp>
    </p:spTree>
    <p:custDataLst>
      <p:tags r:id="rId1"/>
    </p:custDataLst>
    <p:extLst>
      <p:ext uri="{BB962C8B-B14F-4D97-AF65-F5344CB8AC3E}">
        <p14:creationId xmlns:p14="http://schemas.microsoft.com/office/powerpoint/2010/main" val="668683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F2B23-F092-FD46-8B77-DF5C478636AC}"/>
              </a:ext>
            </a:extLst>
          </p:cNvPr>
          <p:cNvSpPr>
            <a:spLocks noGrp="1"/>
          </p:cNvSpPr>
          <p:nvPr>
            <p:ph type="title"/>
          </p:nvPr>
        </p:nvSpPr>
        <p:spPr/>
        <p:txBody>
          <a:bodyPr/>
          <a:lstStyle/>
          <a:p>
            <a:r>
              <a:rPr lang="en-US"/>
              <a:t>Summary of Trends: Growing Community</a:t>
            </a:r>
          </a:p>
        </p:txBody>
      </p:sp>
      <p:sp>
        <p:nvSpPr>
          <p:cNvPr id="3" name="Content Placeholder 2">
            <a:extLst>
              <a:ext uri="{FF2B5EF4-FFF2-40B4-BE49-F238E27FC236}">
                <a16:creationId xmlns:a16="http://schemas.microsoft.com/office/drawing/2014/main" id="{BD094459-750F-0F4B-88E1-C4E8759D1530}"/>
              </a:ext>
            </a:extLst>
          </p:cNvPr>
          <p:cNvSpPr>
            <a:spLocks noGrp="1"/>
          </p:cNvSpPr>
          <p:nvPr>
            <p:ph idx="1"/>
          </p:nvPr>
        </p:nvSpPr>
        <p:spPr/>
        <p:txBody>
          <a:bodyPr>
            <a:normAutofit/>
          </a:bodyPr>
          <a:lstStyle/>
          <a:p>
            <a:r>
              <a:rPr lang="en-US" sz="3200"/>
              <a:t>Increased number of awards and awardees</a:t>
            </a:r>
          </a:p>
          <a:p>
            <a:r>
              <a:rPr lang="en-US" sz="3200"/>
              <a:t>Increased number of Early-Stage Investigators</a:t>
            </a:r>
          </a:p>
          <a:p>
            <a:r>
              <a:rPr lang="en-US" sz="3200"/>
              <a:t>Increased proportion of women (but well below parity)</a:t>
            </a:r>
          </a:p>
          <a:p>
            <a:r>
              <a:rPr lang="en-US" sz="3200"/>
              <a:t>Increased success rates despite more applications</a:t>
            </a:r>
          </a:p>
          <a:p>
            <a:r>
              <a:rPr lang="en-US" sz="3200"/>
              <a:t>Still hypercompetitive environment</a:t>
            </a:r>
          </a:p>
        </p:txBody>
      </p:sp>
    </p:spTree>
    <p:custDataLst>
      <p:tags r:id="rId1"/>
    </p:custDataLst>
    <p:extLst>
      <p:ext uri="{BB962C8B-B14F-4D97-AF65-F5344CB8AC3E}">
        <p14:creationId xmlns:p14="http://schemas.microsoft.com/office/powerpoint/2010/main" val="2182581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9D733-BE75-C1BE-F3F7-512E1B61F61E}"/>
              </a:ext>
            </a:extLst>
          </p:cNvPr>
          <p:cNvSpPr>
            <a:spLocks noGrp="1"/>
          </p:cNvSpPr>
          <p:nvPr>
            <p:ph type="title"/>
          </p:nvPr>
        </p:nvSpPr>
        <p:spPr/>
        <p:txBody>
          <a:bodyPr/>
          <a:lstStyle/>
          <a:p>
            <a:r>
              <a:rPr lang="en-US"/>
              <a:t>What’s New? ACD December 2022</a:t>
            </a:r>
          </a:p>
        </p:txBody>
      </p:sp>
      <p:sp>
        <p:nvSpPr>
          <p:cNvPr id="3" name="Content Placeholder 2">
            <a:extLst>
              <a:ext uri="{FF2B5EF4-FFF2-40B4-BE49-F238E27FC236}">
                <a16:creationId xmlns:a16="http://schemas.microsoft.com/office/drawing/2014/main" id="{D2F134F0-2683-AF52-4EF0-2E10CBB399A4}"/>
              </a:ext>
            </a:extLst>
          </p:cNvPr>
          <p:cNvSpPr>
            <a:spLocks noGrp="1"/>
          </p:cNvSpPr>
          <p:nvPr>
            <p:ph idx="1"/>
          </p:nvPr>
        </p:nvSpPr>
        <p:spPr>
          <a:xfrm>
            <a:off x="838200" y="2170113"/>
            <a:ext cx="10515600" cy="2517775"/>
          </a:xfrm>
        </p:spPr>
        <p:txBody>
          <a:bodyPr>
            <a:noAutofit/>
          </a:bodyPr>
          <a:lstStyle/>
          <a:p>
            <a:r>
              <a:rPr lang="en-US" sz="3600"/>
              <a:t>Simplifying peer review criteria</a:t>
            </a:r>
          </a:p>
          <a:p>
            <a:r>
              <a:rPr lang="en-US" sz="3600"/>
              <a:t>Novel alternative methods</a:t>
            </a:r>
          </a:p>
          <a:p>
            <a:r>
              <a:rPr lang="en-US" sz="3600"/>
              <a:t>Post-doctoral fellowship working group</a:t>
            </a:r>
          </a:p>
          <a:p>
            <a:r>
              <a:rPr lang="en-US" sz="3600"/>
              <a:t>Data management and sharing</a:t>
            </a:r>
          </a:p>
        </p:txBody>
      </p:sp>
      <p:sp>
        <p:nvSpPr>
          <p:cNvPr id="4" name="TextBox 3">
            <a:extLst>
              <a:ext uri="{FF2B5EF4-FFF2-40B4-BE49-F238E27FC236}">
                <a16:creationId xmlns:a16="http://schemas.microsoft.com/office/drawing/2014/main" id="{7244FED8-C27F-CB40-FEFF-558198F4167F}"/>
              </a:ext>
            </a:extLst>
          </p:cNvPr>
          <p:cNvSpPr txBox="1"/>
          <p:nvPr/>
        </p:nvSpPr>
        <p:spPr>
          <a:xfrm>
            <a:off x="7239000" y="6123543"/>
            <a:ext cx="4493602" cy="369332"/>
          </a:xfrm>
          <a:prstGeom prst="rect">
            <a:avLst/>
          </a:prstGeom>
          <a:noFill/>
        </p:spPr>
        <p:txBody>
          <a:bodyPr wrap="none" rtlCol="0">
            <a:spAutoFit/>
          </a:bodyPr>
          <a:lstStyle/>
          <a:p>
            <a:r>
              <a:rPr lang="en-US">
                <a:hlinkClick r:id="rId3"/>
              </a:rPr>
              <a:t>https://www.acd.od.nih.gov/meetings.html</a:t>
            </a:r>
            <a:r>
              <a:rPr lang="en-US"/>
              <a:t> </a:t>
            </a:r>
          </a:p>
        </p:txBody>
      </p:sp>
    </p:spTree>
    <p:custDataLst>
      <p:tags r:id="rId1"/>
    </p:custDataLst>
    <p:extLst>
      <p:ext uri="{BB962C8B-B14F-4D97-AF65-F5344CB8AC3E}">
        <p14:creationId xmlns:p14="http://schemas.microsoft.com/office/powerpoint/2010/main" val="546858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BFD3C-9D33-903D-CB69-F6A04A2E20A9}"/>
              </a:ext>
            </a:extLst>
          </p:cNvPr>
          <p:cNvSpPr>
            <a:spLocks noGrp="1"/>
          </p:cNvSpPr>
          <p:nvPr>
            <p:ph type="title"/>
          </p:nvPr>
        </p:nvSpPr>
        <p:spPr/>
        <p:txBody>
          <a:bodyPr/>
          <a:lstStyle/>
          <a:p>
            <a:r>
              <a:rPr lang="en-US"/>
              <a:t>Simplifying Peer Review Criteria</a:t>
            </a:r>
          </a:p>
        </p:txBody>
      </p:sp>
      <p:sp>
        <p:nvSpPr>
          <p:cNvPr id="3" name="Content Placeholder 2">
            <a:extLst>
              <a:ext uri="{FF2B5EF4-FFF2-40B4-BE49-F238E27FC236}">
                <a16:creationId xmlns:a16="http://schemas.microsoft.com/office/drawing/2014/main" id="{3EF2D4DA-108F-E64C-90D0-8CC193BB4F18}"/>
              </a:ext>
            </a:extLst>
          </p:cNvPr>
          <p:cNvSpPr>
            <a:spLocks noGrp="1"/>
          </p:cNvSpPr>
          <p:nvPr>
            <p:ph idx="1"/>
          </p:nvPr>
        </p:nvSpPr>
        <p:spPr>
          <a:xfrm>
            <a:off x="838200" y="1712913"/>
            <a:ext cx="10515600" cy="3432175"/>
          </a:xfrm>
        </p:spPr>
        <p:txBody>
          <a:bodyPr>
            <a:normAutofit/>
          </a:bodyPr>
          <a:lstStyle/>
          <a:p>
            <a:r>
              <a:rPr lang="en-US"/>
              <a:t>Goals: focus on science, mitigate reputational bias</a:t>
            </a:r>
          </a:p>
          <a:p>
            <a:r>
              <a:rPr lang="en-US"/>
              <a:t>Three factors:</a:t>
            </a:r>
          </a:p>
          <a:p>
            <a:pPr lvl="1"/>
            <a:r>
              <a:rPr lang="en-US" sz="2800"/>
              <a:t>Should it be done? Importance of research (scored)</a:t>
            </a:r>
          </a:p>
          <a:p>
            <a:pPr lvl="1"/>
            <a:r>
              <a:rPr lang="en-US" sz="2800"/>
              <a:t>Can it be done well? Feasibility and rigor (scored)</a:t>
            </a:r>
          </a:p>
          <a:p>
            <a:pPr lvl="1"/>
            <a:r>
              <a:rPr lang="en-US" sz="2800"/>
              <a:t>Will it be done? Expertise and resources; investigator, environment (not scored, affects overall score)</a:t>
            </a:r>
          </a:p>
          <a:p>
            <a:r>
              <a:rPr lang="en-US"/>
              <a:t>Please see our Request for Information (RFI)*</a:t>
            </a:r>
          </a:p>
        </p:txBody>
      </p:sp>
      <p:sp>
        <p:nvSpPr>
          <p:cNvPr id="4" name="TextBox 3">
            <a:extLst>
              <a:ext uri="{FF2B5EF4-FFF2-40B4-BE49-F238E27FC236}">
                <a16:creationId xmlns:a16="http://schemas.microsoft.com/office/drawing/2014/main" id="{1AD65940-5C4A-78A0-341F-A57391B39B0A}"/>
              </a:ext>
            </a:extLst>
          </p:cNvPr>
          <p:cNvSpPr txBox="1"/>
          <p:nvPr/>
        </p:nvSpPr>
        <p:spPr>
          <a:xfrm>
            <a:off x="5410200" y="6127234"/>
            <a:ext cx="6320961" cy="369332"/>
          </a:xfrm>
          <a:prstGeom prst="rect">
            <a:avLst/>
          </a:prstGeom>
          <a:noFill/>
        </p:spPr>
        <p:txBody>
          <a:bodyPr wrap="none" rtlCol="0">
            <a:spAutoFit/>
          </a:bodyPr>
          <a:lstStyle/>
          <a:p>
            <a:r>
              <a:rPr lang="en-US"/>
              <a:t>* </a:t>
            </a:r>
            <a:r>
              <a:rPr lang="en-US">
                <a:hlinkClick r:id="rId2"/>
              </a:rPr>
              <a:t>https://rfi.grants.nih.gov/?s=638509b5409baa49f803e572</a:t>
            </a:r>
            <a:r>
              <a:rPr lang="en-US"/>
              <a:t>  </a:t>
            </a:r>
          </a:p>
        </p:txBody>
      </p:sp>
    </p:spTree>
    <p:extLst>
      <p:ext uri="{BB962C8B-B14F-4D97-AF65-F5344CB8AC3E}">
        <p14:creationId xmlns:p14="http://schemas.microsoft.com/office/powerpoint/2010/main" val="2135245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9AFBF-16E7-90B4-70EC-22243B11C372}"/>
              </a:ext>
            </a:extLst>
          </p:cNvPr>
          <p:cNvSpPr>
            <a:spLocks noGrp="1"/>
          </p:cNvSpPr>
          <p:nvPr>
            <p:ph type="title"/>
          </p:nvPr>
        </p:nvSpPr>
        <p:spPr/>
        <p:txBody>
          <a:bodyPr/>
          <a:lstStyle/>
          <a:p>
            <a:r>
              <a:rPr lang="en-US"/>
              <a:t>Novel Alternative Methods Working Group</a:t>
            </a:r>
          </a:p>
        </p:txBody>
      </p:sp>
      <p:sp>
        <p:nvSpPr>
          <p:cNvPr id="3" name="Content Placeholder 2">
            <a:extLst>
              <a:ext uri="{FF2B5EF4-FFF2-40B4-BE49-F238E27FC236}">
                <a16:creationId xmlns:a16="http://schemas.microsoft.com/office/drawing/2014/main" id="{D11A4C1C-D8C8-8849-B6CC-EA614893BB1E}"/>
              </a:ext>
            </a:extLst>
          </p:cNvPr>
          <p:cNvSpPr>
            <a:spLocks noGrp="1"/>
          </p:cNvSpPr>
          <p:nvPr>
            <p:ph idx="1"/>
          </p:nvPr>
        </p:nvSpPr>
        <p:spPr>
          <a:xfrm>
            <a:off x="838200" y="1690688"/>
            <a:ext cx="10515600" cy="3736975"/>
          </a:xfrm>
        </p:spPr>
        <p:txBody>
          <a:bodyPr>
            <a:noAutofit/>
          </a:bodyPr>
          <a:lstStyle/>
          <a:p>
            <a:r>
              <a:rPr lang="en-US" sz="3200"/>
              <a:t>Examples: cell-free methods, </a:t>
            </a:r>
            <a:r>
              <a:rPr lang="en-US" sz="3200" err="1"/>
              <a:t>microphysiological</a:t>
            </a:r>
            <a:r>
              <a:rPr lang="en-US" sz="3200"/>
              <a:t> systems, machine learning, mathematical modeling and simulations</a:t>
            </a:r>
          </a:p>
          <a:p>
            <a:r>
              <a:rPr lang="en-US" sz="3200"/>
              <a:t>Identify types of alternative methods along with strengths and weaknesses</a:t>
            </a:r>
          </a:p>
          <a:p>
            <a:r>
              <a:rPr lang="en-US" sz="3200"/>
              <a:t>Types of research, conditions, or diseases for which alternative methods are most beneficial</a:t>
            </a:r>
          </a:p>
          <a:p>
            <a:r>
              <a:rPr lang="en-US" sz="3200"/>
              <a:t>Articulate high-priority areas for NIH research</a:t>
            </a:r>
          </a:p>
        </p:txBody>
      </p:sp>
      <p:sp>
        <p:nvSpPr>
          <p:cNvPr id="4" name="TextBox 3">
            <a:extLst>
              <a:ext uri="{FF2B5EF4-FFF2-40B4-BE49-F238E27FC236}">
                <a16:creationId xmlns:a16="http://schemas.microsoft.com/office/drawing/2014/main" id="{FE2883A1-0041-A161-B8B0-94DC62B8D816}"/>
              </a:ext>
            </a:extLst>
          </p:cNvPr>
          <p:cNvSpPr txBox="1"/>
          <p:nvPr/>
        </p:nvSpPr>
        <p:spPr>
          <a:xfrm>
            <a:off x="4965791" y="6215876"/>
            <a:ext cx="7226209" cy="276999"/>
          </a:xfrm>
          <a:prstGeom prst="rect">
            <a:avLst/>
          </a:prstGeom>
          <a:noFill/>
        </p:spPr>
        <p:txBody>
          <a:bodyPr wrap="none" rtlCol="0">
            <a:spAutoFit/>
          </a:bodyPr>
          <a:lstStyle/>
          <a:p>
            <a:r>
              <a:rPr lang="en-US" sz="1200">
                <a:hlinkClick r:id="rId2"/>
              </a:rPr>
              <a:t>https://www.acd.od.nih.gov/documents/presentations/12082022_Proposed_ACD_Novel_Alternative.pdf</a:t>
            </a:r>
            <a:r>
              <a:rPr lang="en-US" sz="1200"/>
              <a:t> </a:t>
            </a:r>
          </a:p>
        </p:txBody>
      </p:sp>
    </p:spTree>
    <p:extLst>
      <p:ext uri="{BB962C8B-B14F-4D97-AF65-F5344CB8AC3E}">
        <p14:creationId xmlns:p14="http://schemas.microsoft.com/office/powerpoint/2010/main" val="3578678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4C925-2591-515E-2564-6BEE6ABD4E3C}"/>
              </a:ext>
            </a:extLst>
          </p:cNvPr>
          <p:cNvSpPr>
            <a:spLocks noGrp="1"/>
          </p:cNvSpPr>
          <p:nvPr>
            <p:ph type="title"/>
          </p:nvPr>
        </p:nvSpPr>
        <p:spPr/>
        <p:txBody>
          <a:bodyPr/>
          <a:lstStyle/>
          <a:p>
            <a:r>
              <a:rPr lang="en-US"/>
              <a:t>Concerns about Post-Doc’s</a:t>
            </a:r>
          </a:p>
        </p:txBody>
      </p:sp>
      <p:pic>
        <p:nvPicPr>
          <p:cNvPr id="4" name="Picture 3" descr="Clip of Nature article, dated August 30, 2022 and titled &quot;Lab leaders wrestle with paucity of postdocs&quot;">
            <a:extLst>
              <a:ext uri="{FF2B5EF4-FFF2-40B4-BE49-F238E27FC236}">
                <a16:creationId xmlns:a16="http://schemas.microsoft.com/office/drawing/2014/main" id="{9F1D62DE-89A5-1207-FE16-88D7D30C9087}"/>
              </a:ext>
            </a:extLst>
          </p:cNvPr>
          <p:cNvPicPr>
            <a:picLocks noChangeAspect="1"/>
          </p:cNvPicPr>
          <p:nvPr/>
        </p:nvPicPr>
        <p:blipFill>
          <a:blip r:embed="rId2"/>
          <a:stretch>
            <a:fillRect/>
          </a:stretch>
        </p:blipFill>
        <p:spPr>
          <a:xfrm>
            <a:off x="2400300" y="1656052"/>
            <a:ext cx="7391400" cy="4592564"/>
          </a:xfrm>
          <a:prstGeom prst="rect">
            <a:avLst/>
          </a:prstGeom>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7DCEA9CB-18D6-3B89-3467-21D870D7544D}"/>
              </a:ext>
            </a:extLst>
          </p:cNvPr>
          <p:cNvSpPr txBox="1"/>
          <p:nvPr/>
        </p:nvSpPr>
        <p:spPr>
          <a:xfrm>
            <a:off x="6096000" y="6308209"/>
            <a:ext cx="5647765" cy="369332"/>
          </a:xfrm>
          <a:prstGeom prst="rect">
            <a:avLst/>
          </a:prstGeom>
          <a:noFill/>
        </p:spPr>
        <p:txBody>
          <a:bodyPr wrap="none" rtlCol="0">
            <a:spAutoFit/>
          </a:bodyPr>
          <a:lstStyle/>
          <a:p>
            <a:r>
              <a:rPr lang="en-US">
                <a:hlinkClick r:id="rId3"/>
              </a:rPr>
              <a:t>https://www.nature.com/articles/d41586-022-02781-x</a:t>
            </a:r>
            <a:r>
              <a:rPr lang="en-US"/>
              <a:t> </a:t>
            </a:r>
          </a:p>
        </p:txBody>
      </p:sp>
    </p:spTree>
    <p:extLst>
      <p:ext uri="{BB962C8B-B14F-4D97-AF65-F5344CB8AC3E}">
        <p14:creationId xmlns:p14="http://schemas.microsoft.com/office/powerpoint/2010/main" val="3652047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E99C70-A8C6-0065-77DE-273737E7CD9B}"/>
              </a:ext>
            </a:extLst>
          </p:cNvPr>
          <p:cNvSpPr>
            <a:spLocks noGrp="1"/>
          </p:cNvSpPr>
          <p:nvPr>
            <p:ph type="title"/>
          </p:nvPr>
        </p:nvSpPr>
        <p:spPr/>
        <p:txBody>
          <a:bodyPr/>
          <a:lstStyle/>
          <a:p>
            <a:r>
              <a:rPr lang="en-US"/>
              <a:t>Post-Doc Working Group</a:t>
            </a:r>
          </a:p>
        </p:txBody>
      </p:sp>
      <p:sp>
        <p:nvSpPr>
          <p:cNvPr id="4" name="Content Placeholder 3">
            <a:extLst>
              <a:ext uri="{FF2B5EF4-FFF2-40B4-BE49-F238E27FC236}">
                <a16:creationId xmlns:a16="http://schemas.microsoft.com/office/drawing/2014/main" id="{1D6BC261-67AD-B613-2E4B-F05A24216948}"/>
              </a:ext>
            </a:extLst>
          </p:cNvPr>
          <p:cNvSpPr>
            <a:spLocks noGrp="1"/>
          </p:cNvSpPr>
          <p:nvPr>
            <p:ph idx="1"/>
          </p:nvPr>
        </p:nvSpPr>
        <p:spPr>
          <a:xfrm>
            <a:off x="914400" y="1828800"/>
            <a:ext cx="10515600" cy="4351338"/>
          </a:xfrm>
        </p:spPr>
        <p:txBody>
          <a:bodyPr>
            <a:noAutofit/>
          </a:bodyPr>
          <a:lstStyle/>
          <a:p>
            <a:pPr>
              <a:buFont typeface="Arial" panose="020B0604020202020204" pitchFamily="34" charset="0"/>
              <a:buChar char="•"/>
            </a:pPr>
            <a:r>
              <a:rPr lang="en-US" sz="3200">
                <a:effectLst/>
              </a:rPr>
              <a:t>Evaluate perceived shortage in PhDs seeking U.S. postdocs </a:t>
            </a:r>
          </a:p>
          <a:p>
            <a:pPr>
              <a:buFont typeface="Arial" panose="020B0604020202020204" pitchFamily="34" charset="0"/>
              <a:buChar char="•"/>
            </a:pPr>
            <a:r>
              <a:rPr lang="en-US" sz="3200">
                <a:effectLst/>
              </a:rPr>
              <a:t>Assess and consider factors influencing the scope and persistence of the issue </a:t>
            </a:r>
          </a:p>
          <a:p>
            <a:pPr>
              <a:buFont typeface="Arial" panose="020B0604020202020204" pitchFamily="34" charset="0"/>
              <a:buChar char="•"/>
            </a:pPr>
            <a:r>
              <a:rPr lang="en-US" sz="3200">
                <a:effectLst/>
              </a:rPr>
              <a:t>Review, compare other approaches to postdoctoral training </a:t>
            </a:r>
            <a:endParaRPr lang="en-US" sz="3200"/>
          </a:p>
          <a:p>
            <a:pPr>
              <a:buFont typeface="Arial" panose="020B0604020202020204" pitchFamily="34" charset="0"/>
              <a:buChar char="•"/>
            </a:pPr>
            <a:r>
              <a:rPr lang="en-US" sz="3200">
                <a:effectLst/>
              </a:rPr>
              <a:t>Consider ways to support postdocs’ quality of life and work-life balance, increase retention </a:t>
            </a:r>
            <a:endParaRPr lang="en-US" sz="3200"/>
          </a:p>
          <a:p>
            <a:pPr>
              <a:buFont typeface="Arial" panose="020B0604020202020204" pitchFamily="34" charset="0"/>
              <a:buChar char="•"/>
            </a:pPr>
            <a:r>
              <a:rPr lang="en-US" sz="3200">
                <a:effectLst/>
              </a:rPr>
              <a:t>Engage key internal and external stakeholders </a:t>
            </a:r>
          </a:p>
        </p:txBody>
      </p:sp>
      <p:sp>
        <p:nvSpPr>
          <p:cNvPr id="5" name="TextBox 4">
            <a:extLst>
              <a:ext uri="{FF2B5EF4-FFF2-40B4-BE49-F238E27FC236}">
                <a16:creationId xmlns:a16="http://schemas.microsoft.com/office/drawing/2014/main" id="{B17D5B23-D8E2-7750-A5E6-B8FE67AFF113}"/>
              </a:ext>
            </a:extLst>
          </p:cNvPr>
          <p:cNvSpPr txBox="1"/>
          <p:nvPr/>
        </p:nvSpPr>
        <p:spPr>
          <a:xfrm>
            <a:off x="5604940" y="6215876"/>
            <a:ext cx="6587060" cy="276999"/>
          </a:xfrm>
          <a:prstGeom prst="rect">
            <a:avLst/>
          </a:prstGeom>
          <a:noFill/>
        </p:spPr>
        <p:txBody>
          <a:bodyPr wrap="none" rtlCol="0">
            <a:spAutoFit/>
          </a:bodyPr>
          <a:lstStyle/>
          <a:p>
            <a:r>
              <a:rPr lang="en-US" sz="1200">
                <a:hlinkClick r:id="rId2"/>
              </a:rPr>
              <a:t>https://www.acd.od.nih.gov/documents/presentations/12082022_Postdoc_Working_Group.pdf</a:t>
            </a:r>
            <a:r>
              <a:rPr lang="en-US" sz="1200"/>
              <a:t> </a:t>
            </a:r>
          </a:p>
        </p:txBody>
      </p:sp>
    </p:spTree>
    <p:extLst>
      <p:ext uri="{BB962C8B-B14F-4D97-AF65-F5344CB8AC3E}">
        <p14:creationId xmlns:p14="http://schemas.microsoft.com/office/powerpoint/2010/main" val="3575656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D27C9-CDC0-584F-B915-FA81707CBED6}"/>
              </a:ext>
            </a:extLst>
          </p:cNvPr>
          <p:cNvSpPr>
            <a:spLocks noGrp="1"/>
          </p:cNvSpPr>
          <p:nvPr>
            <p:ph type="title"/>
          </p:nvPr>
        </p:nvSpPr>
        <p:spPr/>
        <p:txBody>
          <a:bodyPr/>
          <a:lstStyle/>
          <a:p>
            <a:r>
              <a:rPr lang="en-US"/>
              <a:t>Data Management and Sharing: Announced October 2020</a:t>
            </a:r>
          </a:p>
        </p:txBody>
      </p:sp>
      <p:pic>
        <p:nvPicPr>
          <p:cNvPr id="7" name="Picture 6" descr="The NIH Director, October 29, 2020 - &quot;Statement on Final NIH Policy for Data Management and Sharing&quot;">
            <a:extLst>
              <a:ext uri="{FF2B5EF4-FFF2-40B4-BE49-F238E27FC236}">
                <a16:creationId xmlns:a16="http://schemas.microsoft.com/office/drawing/2014/main" id="{3CA7D58C-F8AA-9046-84FD-880496E4EC5D}"/>
              </a:ext>
            </a:extLst>
          </p:cNvPr>
          <p:cNvPicPr>
            <a:picLocks noChangeAspect="1"/>
          </p:cNvPicPr>
          <p:nvPr/>
        </p:nvPicPr>
        <p:blipFill>
          <a:blip r:embed="rId2"/>
          <a:stretch>
            <a:fillRect/>
          </a:stretch>
        </p:blipFill>
        <p:spPr>
          <a:xfrm>
            <a:off x="1343025" y="1178638"/>
            <a:ext cx="9766300" cy="2349500"/>
          </a:xfrm>
          <a:prstGeom prst="rect">
            <a:avLst/>
          </a:prstGeom>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581AC9FC-C54A-1E4C-B61D-A648AA5C6C81}"/>
              </a:ext>
            </a:extLst>
          </p:cNvPr>
          <p:cNvSpPr txBox="1"/>
          <p:nvPr/>
        </p:nvSpPr>
        <p:spPr>
          <a:xfrm>
            <a:off x="990600" y="3767051"/>
            <a:ext cx="10471150" cy="2308324"/>
          </a:xfrm>
          <a:prstGeom prst="rect">
            <a:avLst/>
          </a:prstGeom>
          <a:noFill/>
        </p:spPr>
        <p:txBody>
          <a:bodyPr wrap="square" rtlCol="0">
            <a:spAutoFit/>
          </a:bodyPr>
          <a:lstStyle/>
          <a:p>
            <a:r>
              <a:rPr lang="en-US" sz="2400"/>
              <a:t>The extraordinary effort to speed the development of treatments and vaccines in response to the COVID-19 pandemic has put into sharp relief the need for the global science community to share scientific data openly … NIH is addressing this need with a new NIH Policy for Data Management and Sharing. This policy … establishes the baseline expectation that data sharing is a fundamental component of the research process ...</a:t>
            </a:r>
          </a:p>
        </p:txBody>
      </p:sp>
      <p:sp>
        <p:nvSpPr>
          <p:cNvPr id="9" name="TextBox 8">
            <a:extLst>
              <a:ext uri="{FF2B5EF4-FFF2-40B4-BE49-F238E27FC236}">
                <a16:creationId xmlns:a16="http://schemas.microsoft.com/office/drawing/2014/main" id="{2C8DC578-D99B-CD42-9605-86969501ABC1}"/>
              </a:ext>
            </a:extLst>
          </p:cNvPr>
          <p:cNvSpPr txBox="1"/>
          <p:nvPr/>
        </p:nvSpPr>
        <p:spPr>
          <a:xfrm>
            <a:off x="4876800" y="6191177"/>
            <a:ext cx="6923690" cy="246221"/>
          </a:xfrm>
          <a:prstGeom prst="rect">
            <a:avLst/>
          </a:prstGeom>
          <a:noFill/>
        </p:spPr>
        <p:txBody>
          <a:bodyPr wrap="none" rtlCol="0">
            <a:spAutoFit/>
          </a:bodyPr>
          <a:lstStyle/>
          <a:p>
            <a:r>
              <a:rPr lang="en-US" sz="1000">
                <a:hlinkClick r:id="rId3"/>
              </a:rPr>
              <a:t>https://www.nih.gov/about-nih/who-we-are/nih-director/statements/statement-final-nih-policy-data-management-sharing</a:t>
            </a:r>
            <a:r>
              <a:rPr lang="en-US" sz="1000"/>
              <a:t> </a:t>
            </a:r>
          </a:p>
        </p:txBody>
      </p:sp>
    </p:spTree>
    <p:extLst>
      <p:ext uri="{BB962C8B-B14F-4D97-AF65-F5344CB8AC3E}">
        <p14:creationId xmlns:p14="http://schemas.microsoft.com/office/powerpoint/2010/main" val="2010532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7527A-9E59-487F-2079-091C26FACCAD}"/>
              </a:ext>
            </a:extLst>
          </p:cNvPr>
          <p:cNvSpPr>
            <a:spLocks noGrp="1"/>
          </p:cNvSpPr>
          <p:nvPr>
            <p:ph type="title"/>
          </p:nvPr>
        </p:nvSpPr>
        <p:spPr/>
        <p:txBody>
          <a:bodyPr/>
          <a:lstStyle/>
          <a:p>
            <a:r>
              <a:rPr lang="en-US"/>
              <a:t>Visit our Web Site!</a:t>
            </a:r>
          </a:p>
        </p:txBody>
      </p:sp>
      <p:pic>
        <p:nvPicPr>
          <p:cNvPr id="5" name="Picture 4" descr="Screenshot of Data Management and Sharing Policy web page">
            <a:extLst>
              <a:ext uri="{FF2B5EF4-FFF2-40B4-BE49-F238E27FC236}">
                <a16:creationId xmlns:a16="http://schemas.microsoft.com/office/drawing/2014/main" id="{A7F0B160-E9DB-511D-C2DA-DAEBDF27702B}"/>
              </a:ext>
            </a:extLst>
          </p:cNvPr>
          <p:cNvPicPr>
            <a:picLocks noChangeAspect="1"/>
          </p:cNvPicPr>
          <p:nvPr/>
        </p:nvPicPr>
        <p:blipFill>
          <a:blip r:embed="rId2"/>
          <a:stretch>
            <a:fillRect/>
          </a:stretch>
        </p:blipFill>
        <p:spPr>
          <a:xfrm>
            <a:off x="838200" y="1024040"/>
            <a:ext cx="10515600" cy="5277591"/>
          </a:xfrm>
          <a:prstGeom prst="rect">
            <a:avLst/>
          </a:prstGeom>
        </p:spPr>
      </p:pic>
      <p:sp>
        <p:nvSpPr>
          <p:cNvPr id="6" name="TextBox 5">
            <a:extLst>
              <a:ext uri="{FF2B5EF4-FFF2-40B4-BE49-F238E27FC236}">
                <a16:creationId xmlns:a16="http://schemas.microsoft.com/office/drawing/2014/main" id="{43759F16-3C89-2855-352E-2FDB979D28E4}"/>
              </a:ext>
            </a:extLst>
          </p:cNvPr>
          <p:cNvSpPr txBox="1"/>
          <p:nvPr/>
        </p:nvSpPr>
        <p:spPr>
          <a:xfrm>
            <a:off x="7365189" y="6395007"/>
            <a:ext cx="4318811" cy="276999"/>
          </a:xfrm>
          <a:prstGeom prst="rect">
            <a:avLst/>
          </a:prstGeom>
          <a:noFill/>
        </p:spPr>
        <p:txBody>
          <a:bodyPr wrap="none" rtlCol="0">
            <a:spAutoFit/>
          </a:bodyPr>
          <a:lstStyle/>
          <a:p>
            <a:r>
              <a:rPr lang="en-US" sz="1200">
                <a:hlinkClick r:id="rId3"/>
              </a:rPr>
              <a:t>https://sharing.nih.gov/data-management-and-sharing-policy</a:t>
            </a:r>
            <a:r>
              <a:rPr lang="en-US" sz="1200"/>
              <a:t> </a:t>
            </a:r>
          </a:p>
        </p:txBody>
      </p:sp>
    </p:spTree>
    <p:extLst>
      <p:ext uri="{BB962C8B-B14F-4D97-AF65-F5344CB8AC3E}">
        <p14:creationId xmlns:p14="http://schemas.microsoft.com/office/powerpoint/2010/main" val="585076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F03B8-44D0-A84E-AE08-9C8F6CD14885}"/>
              </a:ext>
            </a:extLst>
          </p:cNvPr>
          <p:cNvSpPr>
            <a:spLocks noGrp="1"/>
          </p:cNvSpPr>
          <p:nvPr>
            <p:ph type="title"/>
          </p:nvPr>
        </p:nvSpPr>
        <p:spPr/>
        <p:txBody>
          <a:bodyPr/>
          <a:lstStyle/>
          <a:p>
            <a:r>
              <a:rPr lang="en-US"/>
              <a:t>Closing Thoughts</a:t>
            </a:r>
          </a:p>
        </p:txBody>
      </p:sp>
      <p:sp>
        <p:nvSpPr>
          <p:cNvPr id="3" name="Content Placeholder 2">
            <a:extLst>
              <a:ext uri="{FF2B5EF4-FFF2-40B4-BE49-F238E27FC236}">
                <a16:creationId xmlns:a16="http://schemas.microsoft.com/office/drawing/2014/main" id="{5930CC1E-44A5-484E-87A9-C06269ADA9A2}"/>
              </a:ext>
            </a:extLst>
          </p:cNvPr>
          <p:cNvSpPr>
            <a:spLocks noGrp="1"/>
          </p:cNvSpPr>
          <p:nvPr>
            <p:ph idx="1"/>
          </p:nvPr>
        </p:nvSpPr>
        <p:spPr>
          <a:xfrm>
            <a:off x="609600" y="1562100"/>
            <a:ext cx="10972800" cy="3733800"/>
          </a:xfrm>
        </p:spPr>
        <p:txBody>
          <a:bodyPr/>
          <a:lstStyle/>
          <a:p>
            <a:r>
              <a:rPr lang="en-US"/>
              <a:t>Growing, but still hypercompetitive, community</a:t>
            </a:r>
          </a:p>
          <a:p>
            <a:pPr lvl="1"/>
            <a:r>
              <a:rPr lang="en-US"/>
              <a:t>Increasing numbers: awards, awardees (including early career)</a:t>
            </a:r>
          </a:p>
          <a:p>
            <a:r>
              <a:rPr lang="en-US"/>
              <a:t>Engaging with you on top priorities</a:t>
            </a:r>
          </a:p>
          <a:p>
            <a:pPr lvl="1"/>
            <a:r>
              <a:rPr lang="en-US"/>
              <a:t>Enhancing peer review; mitigating bias</a:t>
            </a:r>
          </a:p>
          <a:p>
            <a:pPr lvl="1"/>
            <a:r>
              <a:rPr lang="en-US"/>
              <a:t>Exploring alternative methods</a:t>
            </a:r>
          </a:p>
          <a:p>
            <a:pPr lvl="1"/>
            <a:r>
              <a:rPr lang="en-US"/>
              <a:t>Re-examining the post-doctoral training experience</a:t>
            </a:r>
          </a:p>
          <a:p>
            <a:pPr lvl="1"/>
            <a:r>
              <a:rPr lang="en-US"/>
              <a:t>Implementing data management and sharing policy</a:t>
            </a:r>
          </a:p>
        </p:txBody>
      </p:sp>
    </p:spTree>
    <p:extLst>
      <p:ext uri="{BB962C8B-B14F-4D97-AF65-F5344CB8AC3E}">
        <p14:creationId xmlns:p14="http://schemas.microsoft.com/office/powerpoint/2010/main" val="3322931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76910-E3D5-924B-96F1-B0BF12977531}"/>
              </a:ext>
            </a:extLst>
          </p:cNvPr>
          <p:cNvSpPr>
            <a:spLocks noGrp="1"/>
          </p:cNvSpPr>
          <p:nvPr>
            <p:ph type="title"/>
          </p:nvPr>
        </p:nvSpPr>
        <p:spPr/>
        <p:txBody>
          <a:bodyPr/>
          <a:lstStyle/>
          <a:p>
            <a:r>
              <a:rPr lang="en-US"/>
              <a:t>NIH Communities</a:t>
            </a:r>
          </a:p>
        </p:txBody>
      </p:sp>
      <p:grpSp>
        <p:nvGrpSpPr>
          <p:cNvPr id="5" name="Group 4" descr="2 Sections&#10;-NIH Intramural Research&#10;NIH is an institution&#10;Supports over 6000 scientists&#10;-10% of NIH budget&#10;-Primary location is Bethesda MD&#10;-A few labs throughout U.S.&#10;&#10;NIH Extramural Research&#10;Supports over 2,600 institutions worldwide&#10;-Over 300,000 scientists &amp; research personnel&#10;-Awards Issued to over 100 countries&#10;-Clinical, Basic &amp; Translational Research&#10;-Over 80% of the NIH budget">
            <a:extLst>
              <a:ext uri="{FF2B5EF4-FFF2-40B4-BE49-F238E27FC236}">
                <a16:creationId xmlns:a16="http://schemas.microsoft.com/office/drawing/2014/main" id="{D6C45B0C-2BF7-482B-8E3D-81C80359EC4D}"/>
              </a:ext>
            </a:extLst>
          </p:cNvPr>
          <p:cNvGrpSpPr/>
          <p:nvPr/>
        </p:nvGrpSpPr>
        <p:grpSpPr>
          <a:xfrm>
            <a:off x="1533727" y="819116"/>
            <a:ext cx="9296400" cy="5902359"/>
            <a:chOff x="1524000" y="955642"/>
            <a:chExt cx="9296400" cy="5902359"/>
          </a:xfrm>
        </p:grpSpPr>
        <p:sp>
          <p:nvSpPr>
            <p:cNvPr id="248834" name="Rectangle 2">
              <a:extLst>
                <a:ext uri="{FF2B5EF4-FFF2-40B4-BE49-F238E27FC236}">
                  <a16:creationId xmlns:a16="http://schemas.microsoft.com/office/drawing/2014/main" id="{47F6C430-A699-42FD-A514-096B7A668E57}"/>
                </a:ext>
              </a:extLst>
            </p:cNvPr>
            <p:cNvSpPr>
              <a:spLocks noChangeArrowheads="1"/>
            </p:cNvSpPr>
            <p:nvPr/>
          </p:nvSpPr>
          <p:spPr bwMode="auto">
            <a:xfrm>
              <a:off x="1524000" y="970961"/>
              <a:ext cx="9144000" cy="5887039"/>
            </a:xfrm>
            <a:prstGeom prst="rect">
              <a:avLst/>
            </a:prstGeom>
            <a:solidFill>
              <a:schemeClr val="tx2">
                <a:lumMod val="20000"/>
                <a:lumOff val="8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ato"/>
                <a:ea typeface="+mn-ea"/>
                <a:cs typeface="+mn-cs"/>
              </a:endParaRPr>
            </a:p>
          </p:txBody>
        </p:sp>
        <p:sp>
          <p:nvSpPr>
            <p:cNvPr id="248837" name="Text Box 5">
              <a:extLst>
                <a:ext uri="{FF2B5EF4-FFF2-40B4-BE49-F238E27FC236}">
                  <a16:creationId xmlns:a16="http://schemas.microsoft.com/office/drawing/2014/main" id="{0F30FC3B-2F9A-4CFD-A104-27B1FFCCB55E}"/>
                </a:ext>
              </a:extLst>
            </p:cNvPr>
            <p:cNvSpPr txBox="1">
              <a:spLocks noChangeArrowheads="1"/>
            </p:cNvSpPr>
            <p:nvPr/>
          </p:nvSpPr>
          <p:spPr bwMode="auto">
            <a:xfrm>
              <a:off x="2171700" y="955642"/>
              <a:ext cx="3657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003366"/>
                  </a:solidFill>
                  <a:effectLst/>
                  <a:uLnTx/>
                  <a:uFillTx/>
                  <a:latin typeface="Lato"/>
                  <a:ea typeface="+mn-ea"/>
                  <a:cs typeface="+mn-cs"/>
                </a:rPr>
                <a:t>NIH INTRAMURAL RESEARCH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Lato"/>
                  <a:ea typeface="+mn-ea"/>
                  <a:cs typeface="+mn-cs"/>
                </a:rPr>
                <a:t>NIH is an institution</a:t>
              </a:r>
              <a:endParaRPr kumimoji="0" lang="en-US" altLang="en-US" sz="1600" b="1" i="0" u="none" strike="noStrike" kern="1200" cap="none" spc="0" normalizeH="0" baseline="0" noProof="0">
                <a:ln>
                  <a:noFill/>
                </a:ln>
                <a:solidFill>
                  <a:srgbClr val="003366"/>
                </a:solidFill>
                <a:effectLst/>
                <a:uLnTx/>
                <a:uFillTx/>
                <a:latin typeface="Lato"/>
                <a:ea typeface="+mn-ea"/>
                <a:cs typeface="+mn-cs"/>
              </a:endParaRPr>
            </a:p>
          </p:txBody>
        </p:sp>
        <p:sp>
          <p:nvSpPr>
            <p:cNvPr id="248838" name="Text Box 6">
              <a:extLst>
                <a:ext uri="{FF2B5EF4-FFF2-40B4-BE49-F238E27FC236}">
                  <a16:creationId xmlns:a16="http://schemas.microsoft.com/office/drawing/2014/main" id="{8E5943C7-1474-4659-8D5D-CB9508BB6476}"/>
                </a:ext>
              </a:extLst>
            </p:cNvPr>
            <p:cNvSpPr txBox="1">
              <a:spLocks noChangeArrowheads="1"/>
            </p:cNvSpPr>
            <p:nvPr/>
          </p:nvSpPr>
          <p:spPr bwMode="auto">
            <a:xfrm>
              <a:off x="1981200" y="5181600"/>
              <a:ext cx="37338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Lato"/>
                  <a:ea typeface="+mn-ea"/>
                  <a:cs typeface="+mn-cs"/>
                </a:rPr>
                <a:t>Supports:</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altLang="en-US" sz="1600" b="1" i="0" u="none" strike="noStrike" kern="1200" cap="none" spc="0" normalizeH="0" baseline="0" noProof="0">
                  <a:ln>
                    <a:noFill/>
                  </a:ln>
                  <a:solidFill>
                    <a:prstClr val="black"/>
                  </a:solidFill>
                  <a:effectLst/>
                  <a:uLnTx/>
                  <a:uFillTx/>
                  <a:latin typeface="Lato"/>
                  <a:ea typeface="+mn-ea"/>
                  <a:cs typeface="+mn-cs"/>
                </a:rPr>
                <a:t>Over 6,000 scientists</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altLang="en-US" sz="1600" b="1" i="0" u="none" strike="noStrike" kern="1200" cap="none" spc="0" normalizeH="0" baseline="0" noProof="0">
                  <a:ln>
                    <a:noFill/>
                  </a:ln>
                  <a:solidFill>
                    <a:prstClr val="black"/>
                  </a:solidFill>
                  <a:effectLst/>
                  <a:uLnTx/>
                  <a:uFillTx/>
                  <a:latin typeface="Lato"/>
                  <a:ea typeface="+mn-ea"/>
                  <a:cs typeface="+mn-cs"/>
                </a:rPr>
                <a:t>11% of NIH budget</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altLang="en-US" sz="1600" b="1" i="0" u="none" strike="noStrike" kern="1200" cap="none" spc="0" normalizeH="0" baseline="0" noProof="0">
                  <a:ln>
                    <a:noFill/>
                  </a:ln>
                  <a:solidFill>
                    <a:prstClr val="black"/>
                  </a:solidFill>
                  <a:effectLst/>
                  <a:uLnTx/>
                  <a:uFillTx/>
                  <a:latin typeface="Lato"/>
                  <a:ea typeface="+mn-ea"/>
                  <a:cs typeface="+mn-cs"/>
                </a:rPr>
                <a:t>Primary location: Bethesda, MD</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altLang="en-US" sz="1600" b="1" i="0" u="none" strike="noStrike" kern="1200" cap="none" spc="0" normalizeH="0" baseline="0" noProof="0">
                  <a:ln>
                    <a:noFill/>
                  </a:ln>
                  <a:solidFill>
                    <a:prstClr val="black"/>
                  </a:solidFill>
                  <a:effectLst/>
                  <a:uLnTx/>
                  <a:uFillTx/>
                  <a:latin typeface="Lato"/>
                  <a:ea typeface="+mn-ea"/>
                  <a:cs typeface="+mn-cs"/>
                </a:rPr>
                <a:t>A few labs throughout U.S.</a:t>
              </a:r>
            </a:p>
            <a:p>
              <a:pPr marL="0" marR="0" lvl="0" indent="0" algn="l" defTabSz="914400" rtl="0" eaLnBrk="1" fontAlgn="auto" latinLnBrk="0" hangingPunct="1">
                <a:lnSpc>
                  <a:spcPct val="100000"/>
                </a:lnSpc>
                <a:spcBef>
                  <a:spcPts val="0"/>
                </a:spcBef>
                <a:spcAft>
                  <a:spcPts val="0"/>
                </a:spcAft>
                <a:buClrTx/>
                <a:buSzTx/>
                <a:buFontTx/>
                <a:buChar char="•"/>
                <a:tabLst/>
                <a:defRPr/>
              </a:pPr>
              <a:endParaRPr kumimoji="0" lang="en-US" altLang="en-US" sz="1600" b="1" i="0" u="none" strike="noStrike" kern="1200" cap="none" spc="0" normalizeH="0" baseline="0" noProof="0">
                <a:ln>
                  <a:noFill/>
                </a:ln>
                <a:solidFill>
                  <a:prstClr val="black"/>
                </a:solidFill>
                <a:effectLst/>
                <a:uLnTx/>
                <a:uFillTx/>
                <a:latin typeface="Lato"/>
                <a:ea typeface="+mn-ea"/>
                <a:cs typeface="+mn-cs"/>
              </a:endParaRPr>
            </a:p>
          </p:txBody>
        </p:sp>
        <p:pic>
          <p:nvPicPr>
            <p:cNvPr id="248839" name="Picture 7">
              <a:extLst>
                <a:ext uri="{FF2B5EF4-FFF2-40B4-BE49-F238E27FC236}">
                  <a16:creationId xmlns:a16="http://schemas.microsoft.com/office/drawing/2014/main" id="{6A54938C-C693-4C71-8187-69D93D3E2F0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884"/>
            <a:stretch/>
          </p:blipFill>
          <p:spPr bwMode="auto">
            <a:xfrm>
              <a:off x="6189608" y="2061328"/>
              <a:ext cx="4211236" cy="3066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8840" name="Text Box 8">
              <a:extLst>
                <a:ext uri="{FF2B5EF4-FFF2-40B4-BE49-F238E27FC236}">
                  <a16:creationId xmlns:a16="http://schemas.microsoft.com/office/drawing/2014/main" id="{6957D589-F04F-41FB-8421-D9E3154DB87F}"/>
                </a:ext>
              </a:extLst>
            </p:cNvPr>
            <p:cNvSpPr txBox="1">
              <a:spLocks noChangeArrowheads="1"/>
            </p:cNvSpPr>
            <p:nvPr/>
          </p:nvSpPr>
          <p:spPr bwMode="auto">
            <a:xfrm>
              <a:off x="6629400" y="1058455"/>
              <a:ext cx="3429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003366"/>
                  </a:solidFill>
                  <a:effectLst/>
                  <a:uLnTx/>
                  <a:uFillTx/>
                  <a:latin typeface="Lato"/>
                  <a:ea typeface="+mn-ea"/>
                  <a:cs typeface="+mn-cs"/>
                </a:rPr>
                <a:t>NIH EXTRAMURAL RESEARCH</a:t>
              </a:r>
            </a:p>
          </p:txBody>
        </p:sp>
        <p:sp>
          <p:nvSpPr>
            <p:cNvPr id="248841" name="Text Box 9">
              <a:extLst>
                <a:ext uri="{FF2B5EF4-FFF2-40B4-BE49-F238E27FC236}">
                  <a16:creationId xmlns:a16="http://schemas.microsoft.com/office/drawing/2014/main" id="{C6AEBDCC-6E93-4DC8-8F1C-8DFC98D1B5F4}"/>
                </a:ext>
              </a:extLst>
            </p:cNvPr>
            <p:cNvSpPr txBox="1">
              <a:spLocks noChangeArrowheads="1"/>
            </p:cNvSpPr>
            <p:nvPr/>
          </p:nvSpPr>
          <p:spPr bwMode="auto">
            <a:xfrm>
              <a:off x="6019800" y="5181601"/>
              <a:ext cx="4648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Lato"/>
                  <a:ea typeface="+mn-ea"/>
                  <a:cs typeface="+mn-cs"/>
                </a:rPr>
                <a:t>Supports:</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altLang="en-US" sz="1600" b="1" i="0" u="none" strike="noStrike" kern="1200" cap="none" spc="0" normalizeH="0" baseline="0" noProof="0">
                  <a:ln>
                    <a:noFill/>
                  </a:ln>
                  <a:solidFill>
                    <a:prstClr val="black"/>
                  </a:solidFill>
                  <a:effectLst/>
                  <a:uLnTx/>
                  <a:uFillTx/>
                  <a:latin typeface="Lato"/>
                  <a:ea typeface="+mn-ea"/>
                  <a:cs typeface="+mn-cs"/>
                </a:rPr>
                <a:t>Over 2,600 institutions worldwide</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altLang="en-US" sz="1600" b="1" i="0" u="none" strike="noStrike" kern="1200" cap="none" spc="0" normalizeH="0" baseline="0" noProof="0">
                  <a:ln>
                    <a:noFill/>
                  </a:ln>
                  <a:solidFill>
                    <a:prstClr val="black"/>
                  </a:solidFill>
                  <a:effectLst/>
                  <a:uLnTx/>
                  <a:uFillTx/>
                  <a:latin typeface="Lato"/>
                  <a:ea typeface="+mn-ea"/>
                  <a:cs typeface="+mn-cs"/>
                </a:rPr>
                <a:t>Over 300,000 scientists &amp; research personnel</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altLang="en-US" sz="1600" b="1" i="0" u="none" strike="noStrike" kern="1200" cap="none" spc="0" normalizeH="0" baseline="0" noProof="0">
                  <a:ln>
                    <a:noFill/>
                  </a:ln>
                  <a:solidFill>
                    <a:prstClr val="black"/>
                  </a:solidFill>
                  <a:effectLst/>
                  <a:uLnTx/>
                  <a:uFillTx/>
                  <a:latin typeface="Lato"/>
                  <a:ea typeface="+mn-ea"/>
                  <a:cs typeface="+mn-cs"/>
                </a:rPr>
                <a:t>Awards issued to over 100 countries</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altLang="en-US" sz="1600" b="1" i="0" u="none" strike="noStrike" kern="1200" cap="none" spc="0" normalizeH="0" baseline="0" noProof="0">
                  <a:ln>
                    <a:noFill/>
                  </a:ln>
                  <a:solidFill>
                    <a:prstClr val="black"/>
                  </a:solidFill>
                  <a:effectLst/>
                  <a:uLnTx/>
                  <a:uFillTx/>
                  <a:latin typeface="Lato"/>
                  <a:ea typeface="+mn-ea"/>
                  <a:cs typeface="+mn-cs"/>
                </a:rPr>
                <a:t>Clinical, Basic, &amp; Translational Research</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altLang="en-US" sz="1600" b="1" i="0" u="none" strike="noStrike" kern="1200" cap="none" spc="0" normalizeH="0" baseline="0" noProof="0">
                  <a:ln>
                    <a:noFill/>
                  </a:ln>
                  <a:solidFill>
                    <a:prstClr val="black"/>
                  </a:solidFill>
                  <a:effectLst/>
                  <a:uLnTx/>
                  <a:uFillTx/>
                  <a:latin typeface="Lato"/>
                  <a:ea typeface="+mn-ea"/>
                  <a:cs typeface="+mn-cs"/>
                </a:rPr>
                <a:t>Over 80% of the NIH budget</a:t>
              </a:r>
            </a:p>
          </p:txBody>
        </p:sp>
        <p:sp>
          <p:nvSpPr>
            <p:cNvPr id="248842" name="Text Box 10">
              <a:extLst>
                <a:ext uri="{FF2B5EF4-FFF2-40B4-BE49-F238E27FC236}">
                  <a16:creationId xmlns:a16="http://schemas.microsoft.com/office/drawing/2014/main" id="{1926F9B9-8284-4DD9-9A82-F7B180B17A58}"/>
                </a:ext>
              </a:extLst>
            </p:cNvPr>
            <p:cNvSpPr txBox="1">
              <a:spLocks noChangeArrowheads="1"/>
            </p:cNvSpPr>
            <p:nvPr/>
          </p:nvSpPr>
          <p:spPr bwMode="auto">
            <a:xfrm>
              <a:off x="9067800" y="6613526"/>
              <a:ext cx="1752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000" b="0" i="0" u="none" strike="noStrike" kern="1200" cap="none" spc="0" normalizeH="0" baseline="0" noProof="0">
                  <a:ln>
                    <a:noFill/>
                  </a:ln>
                  <a:solidFill>
                    <a:prstClr val="black"/>
                  </a:solidFill>
                  <a:effectLst/>
                  <a:uLnTx/>
                  <a:uFillTx/>
                  <a:latin typeface="Lato"/>
                  <a:ea typeface="+mn-ea"/>
                  <a:cs typeface="+mn-cs"/>
                </a:rPr>
                <a:t>*All figures are estimates.</a:t>
              </a:r>
            </a:p>
          </p:txBody>
        </p:sp>
        <p:pic>
          <p:nvPicPr>
            <p:cNvPr id="3" name="Picture 2" descr="A picture containing mountain, stack&#10;&#10;Description automatically generated">
              <a:extLst>
                <a:ext uri="{FF2B5EF4-FFF2-40B4-BE49-F238E27FC236}">
                  <a16:creationId xmlns:a16="http://schemas.microsoft.com/office/drawing/2014/main" id="{3EC456EA-523A-451B-870B-A795183AD3EA}"/>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791156" y="2057400"/>
              <a:ext cx="4228644" cy="3069995"/>
            </a:xfrm>
            <a:prstGeom prst="rect">
              <a:avLst/>
            </a:prstGeom>
          </p:spPr>
        </p:pic>
      </p:grpSp>
    </p:spTree>
    <p:custDataLst>
      <p:tags r:id="rId1"/>
    </p:custDataLst>
  </p:cSld>
  <p:clrMapOvr>
    <a:masterClrMapping/>
  </p:clrMapOvr>
  <p:transition advClick="0" advTm="15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C99BC-00E1-1043-9F2F-DE42752E18E8}"/>
              </a:ext>
            </a:extLst>
          </p:cNvPr>
          <p:cNvSpPr>
            <a:spLocks noGrp="1"/>
          </p:cNvSpPr>
          <p:nvPr>
            <p:ph type="title"/>
          </p:nvPr>
        </p:nvSpPr>
        <p:spPr>
          <a:xfrm>
            <a:off x="838197" y="183593"/>
            <a:ext cx="10515600" cy="1325563"/>
          </a:xfrm>
        </p:spPr>
        <p:txBody>
          <a:bodyPr>
            <a:normAutofit/>
          </a:bodyPr>
          <a:lstStyle/>
          <a:p>
            <a:r>
              <a:rPr lang="en-US" sz="4000"/>
              <a:t>Supporting a Growing Community: FY2022 Budget</a:t>
            </a:r>
          </a:p>
        </p:txBody>
      </p:sp>
      <p:graphicFrame>
        <p:nvGraphicFramePr>
          <p:cNvPr id="4" name="Table 4" descr="Chart reflects Mechanism, Amount in Billions, and Percent of NIH Budget &#10;&#10;Details in PPT notes">
            <a:extLst>
              <a:ext uri="{FF2B5EF4-FFF2-40B4-BE49-F238E27FC236}">
                <a16:creationId xmlns:a16="http://schemas.microsoft.com/office/drawing/2014/main" id="{49753202-5F64-D345-BEF0-C68AA66D047E}"/>
              </a:ext>
            </a:extLst>
          </p:cNvPr>
          <p:cNvGraphicFramePr>
            <a:graphicFrameLocks noGrp="1"/>
          </p:cNvGraphicFramePr>
          <p:nvPr>
            <p:ph idx="1"/>
            <p:extLst>
              <p:ext uri="{D42A27DB-BD31-4B8C-83A1-F6EECF244321}">
                <p14:modId xmlns:p14="http://schemas.microsoft.com/office/powerpoint/2010/main" val="1724018144"/>
              </p:ext>
            </p:extLst>
          </p:nvPr>
        </p:nvGraphicFramePr>
        <p:xfrm>
          <a:off x="838200" y="1496291"/>
          <a:ext cx="10515597" cy="4541295"/>
        </p:xfrm>
        <a:graphic>
          <a:graphicData uri="http://schemas.openxmlformats.org/drawingml/2006/table">
            <a:tbl>
              <a:tblPr firstRow="1" bandRow="1">
                <a:tableStyleId>{5C22544A-7EE6-4342-B048-85BDC9FD1C3A}</a:tableStyleId>
              </a:tblPr>
              <a:tblGrid>
                <a:gridCol w="3935681">
                  <a:extLst>
                    <a:ext uri="{9D8B030D-6E8A-4147-A177-3AD203B41FA5}">
                      <a16:colId xmlns:a16="http://schemas.microsoft.com/office/drawing/2014/main" val="3235826682"/>
                    </a:ext>
                  </a:extLst>
                </a:gridCol>
                <a:gridCol w="3074717">
                  <a:extLst>
                    <a:ext uri="{9D8B030D-6E8A-4147-A177-3AD203B41FA5}">
                      <a16:colId xmlns:a16="http://schemas.microsoft.com/office/drawing/2014/main" val="2798491722"/>
                    </a:ext>
                  </a:extLst>
                </a:gridCol>
                <a:gridCol w="3505199">
                  <a:extLst>
                    <a:ext uri="{9D8B030D-6E8A-4147-A177-3AD203B41FA5}">
                      <a16:colId xmlns:a16="http://schemas.microsoft.com/office/drawing/2014/main" val="3766796052"/>
                    </a:ext>
                  </a:extLst>
                </a:gridCol>
              </a:tblGrid>
              <a:tr h="899015">
                <a:tc>
                  <a:txBody>
                    <a:bodyPr/>
                    <a:lstStyle/>
                    <a:p>
                      <a:pPr algn="ctr" fontAlgn="b"/>
                      <a:r>
                        <a:rPr lang="en-US" sz="2400" b="1" i="0" u="none" strike="noStrike">
                          <a:solidFill>
                            <a:schemeClr val="bg1"/>
                          </a:solidFill>
                          <a:effectLst/>
                          <a:latin typeface="Lucida Grande" panose="020B0600040502020204" pitchFamily="34" charset="0"/>
                        </a:rPr>
                        <a:t>Mechanism</a:t>
                      </a:r>
                    </a:p>
                  </a:txBody>
                  <a:tcPr marL="9525" marR="9525" marT="9525" marB="0" anchor="ctr"/>
                </a:tc>
                <a:tc>
                  <a:txBody>
                    <a:bodyPr/>
                    <a:lstStyle/>
                    <a:p>
                      <a:pPr algn="ctr" fontAlgn="b"/>
                      <a:r>
                        <a:rPr lang="en-US" sz="2400" b="1" i="0" u="none" strike="noStrike">
                          <a:solidFill>
                            <a:schemeClr val="bg1"/>
                          </a:solidFill>
                          <a:effectLst/>
                          <a:latin typeface="Lucida Grande" panose="020B0600040502020204" pitchFamily="34" charset="0"/>
                        </a:rPr>
                        <a:t>Amount ($B) </a:t>
                      </a:r>
                    </a:p>
                  </a:txBody>
                  <a:tcPr marL="9525" marR="9525" marT="9525" marB="0" anchor="ctr"/>
                </a:tc>
                <a:tc>
                  <a:txBody>
                    <a:bodyPr/>
                    <a:lstStyle/>
                    <a:p>
                      <a:pPr algn="ctr" fontAlgn="b"/>
                      <a:r>
                        <a:rPr lang="en-US" sz="2400" b="1" i="0" u="none" strike="noStrike">
                          <a:solidFill>
                            <a:schemeClr val="bg1"/>
                          </a:solidFill>
                          <a:effectLst/>
                          <a:latin typeface="Calibri" panose="020F0502020204030204" pitchFamily="34" charset="0"/>
                        </a:rPr>
                        <a:t>Percent NIH Budget</a:t>
                      </a:r>
                    </a:p>
                  </a:txBody>
                  <a:tcPr marL="9525" marR="9525" marT="9525" marB="0" anchor="ctr"/>
                </a:tc>
                <a:extLst>
                  <a:ext uri="{0D108BD9-81ED-4DB2-BD59-A6C34878D82A}">
                    <a16:rowId xmlns:a16="http://schemas.microsoft.com/office/drawing/2014/main" val="604841289"/>
                  </a:ext>
                </a:extLst>
              </a:tr>
              <a:tr h="455285">
                <a:tc>
                  <a:txBody>
                    <a:bodyPr/>
                    <a:lstStyle/>
                    <a:p>
                      <a:pPr algn="l" fontAlgn="b"/>
                      <a:r>
                        <a:rPr lang="en-US" sz="2400" b="0" i="0" u="none" strike="noStrike">
                          <a:solidFill>
                            <a:srgbClr val="000000"/>
                          </a:solidFill>
                          <a:effectLst/>
                          <a:latin typeface="Lucida Grande" panose="020B0600040502020204" pitchFamily="34" charset="0"/>
                        </a:rPr>
                        <a:t>Research Projects (RPG)</a:t>
                      </a:r>
                    </a:p>
                  </a:txBody>
                  <a:tcPr marL="9525" marR="9525" marT="9525" marB="0" anchor="b"/>
                </a:tc>
                <a:tc>
                  <a:txBody>
                    <a:bodyPr/>
                    <a:lstStyle/>
                    <a:p>
                      <a:pPr algn="ctr" fontAlgn="b"/>
                      <a:r>
                        <a:rPr lang="en-US" sz="2400" b="0" i="0" u="none" strike="noStrike">
                          <a:solidFill>
                            <a:srgbClr val="000000"/>
                          </a:solidFill>
                          <a:effectLst/>
                          <a:latin typeface="Lucida Grande" panose="020B0600040502020204" pitchFamily="34" charset="0"/>
                        </a:rPr>
                        <a:t>24.2</a:t>
                      </a:r>
                    </a:p>
                  </a:txBody>
                  <a:tcPr marL="9525" marR="9525" marT="9525" marB="0" anchor="b"/>
                </a:tc>
                <a:tc>
                  <a:txBody>
                    <a:bodyPr/>
                    <a:lstStyle/>
                    <a:p>
                      <a:pPr algn="ctr" fontAlgn="b"/>
                      <a:r>
                        <a:rPr lang="en-US" sz="2400" b="0" i="0" u="none" strike="noStrike">
                          <a:solidFill>
                            <a:srgbClr val="000000"/>
                          </a:solidFill>
                          <a:effectLst/>
                          <a:latin typeface="Lucida Grande" panose="020B0600040502020204" pitchFamily="34" charset="0"/>
                        </a:rPr>
                        <a:t>54.3</a:t>
                      </a:r>
                    </a:p>
                  </a:txBody>
                  <a:tcPr marL="9525" marR="9525" marT="9525" marB="0" anchor="b"/>
                </a:tc>
                <a:extLst>
                  <a:ext uri="{0D108BD9-81ED-4DB2-BD59-A6C34878D82A}">
                    <a16:rowId xmlns:a16="http://schemas.microsoft.com/office/drawing/2014/main" val="3751680666"/>
                  </a:ext>
                </a:extLst>
              </a:tr>
              <a:tr h="455285">
                <a:tc>
                  <a:txBody>
                    <a:bodyPr/>
                    <a:lstStyle/>
                    <a:p>
                      <a:pPr algn="l" fontAlgn="b"/>
                      <a:r>
                        <a:rPr lang="en-US" sz="2400" b="0" i="0" u="none" strike="noStrike">
                          <a:solidFill>
                            <a:srgbClr val="000000"/>
                          </a:solidFill>
                          <a:effectLst/>
                          <a:latin typeface="Lucida Grande" panose="020B0600040502020204" pitchFamily="34" charset="0"/>
                        </a:rPr>
                        <a:t>SBIR/STTR</a:t>
                      </a:r>
                    </a:p>
                  </a:txBody>
                  <a:tcPr marL="9525" marR="9525" marT="9525" marB="0" anchor="b"/>
                </a:tc>
                <a:tc>
                  <a:txBody>
                    <a:bodyPr/>
                    <a:lstStyle/>
                    <a:p>
                      <a:pPr algn="ctr" fontAlgn="b"/>
                      <a:r>
                        <a:rPr lang="en-US" sz="2400" b="0" i="0" u="none" strike="noStrike">
                          <a:solidFill>
                            <a:srgbClr val="000000"/>
                          </a:solidFill>
                          <a:effectLst/>
                          <a:latin typeface="Lucida Grande" panose="020B0600040502020204" pitchFamily="34" charset="0"/>
                        </a:rPr>
                        <a:t>1.20</a:t>
                      </a:r>
                    </a:p>
                  </a:txBody>
                  <a:tcPr marL="9525" marR="9525" marT="9525" marB="0" anchor="b"/>
                </a:tc>
                <a:tc>
                  <a:txBody>
                    <a:bodyPr/>
                    <a:lstStyle/>
                    <a:p>
                      <a:pPr algn="ctr" fontAlgn="b"/>
                      <a:r>
                        <a:rPr lang="en-US" sz="2400" b="0" i="0" u="none" strike="noStrike">
                          <a:solidFill>
                            <a:srgbClr val="000000"/>
                          </a:solidFill>
                          <a:effectLst/>
                          <a:latin typeface="Lucida Grande" panose="020B0600040502020204" pitchFamily="34" charset="0"/>
                        </a:rPr>
                        <a:t>2.7</a:t>
                      </a:r>
                    </a:p>
                  </a:txBody>
                  <a:tcPr marL="9525" marR="9525" marT="9525" marB="0" anchor="b"/>
                </a:tc>
                <a:extLst>
                  <a:ext uri="{0D108BD9-81ED-4DB2-BD59-A6C34878D82A}">
                    <a16:rowId xmlns:a16="http://schemas.microsoft.com/office/drawing/2014/main" val="332036496"/>
                  </a:ext>
                </a:extLst>
              </a:tr>
              <a:tr h="455285">
                <a:tc>
                  <a:txBody>
                    <a:bodyPr/>
                    <a:lstStyle/>
                    <a:p>
                      <a:pPr algn="l" fontAlgn="b"/>
                      <a:r>
                        <a:rPr lang="en-US" sz="2400" b="0" i="0" u="none" strike="noStrike">
                          <a:solidFill>
                            <a:srgbClr val="000000"/>
                          </a:solidFill>
                          <a:effectLst/>
                          <a:latin typeface="Lucida Grande" panose="020B0600040502020204" pitchFamily="34" charset="0"/>
                        </a:rPr>
                        <a:t>Research Centers</a:t>
                      </a:r>
                    </a:p>
                  </a:txBody>
                  <a:tcPr marL="9525" marR="9525" marT="9525" marB="0" anchor="b"/>
                </a:tc>
                <a:tc>
                  <a:txBody>
                    <a:bodyPr/>
                    <a:lstStyle/>
                    <a:p>
                      <a:pPr algn="ctr" fontAlgn="b"/>
                      <a:r>
                        <a:rPr lang="en-US" sz="2400" b="0" i="0" u="none" strike="noStrike">
                          <a:solidFill>
                            <a:srgbClr val="000000"/>
                          </a:solidFill>
                          <a:effectLst/>
                          <a:latin typeface="Lucida Grande" panose="020B0600040502020204" pitchFamily="34" charset="0"/>
                        </a:rPr>
                        <a:t>2.85</a:t>
                      </a:r>
                    </a:p>
                  </a:txBody>
                  <a:tcPr marL="9525" marR="9525" marT="9525" marB="0" anchor="b"/>
                </a:tc>
                <a:tc>
                  <a:txBody>
                    <a:bodyPr/>
                    <a:lstStyle/>
                    <a:p>
                      <a:pPr algn="ctr" fontAlgn="b"/>
                      <a:r>
                        <a:rPr lang="en-US" sz="2400" b="0" i="0" u="none" strike="noStrike">
                          <a:solidFill>
                            <a:srgbClr val="000000"/>
                          </a:solidFill>
                          <a:effectLst/>
                          <a:latin typeface="Lucida Grande" panose="020B0600040502020204" pitchFamily="34" charset="0"/>
                        </a:rPr>
                        <a:t>6.4</a:t>
                      </a:r>
                    </a:p>
                  </a:txBody>
                  <a:tcPr marL="9525" marR="9525" marT="9525" marB="0" anchor="b"/>
                </a:tc>
                <a:extLst>
                  <a:ext uri="{0D108BD9-81ED-4DB2-BD59-A6C34878D82A}">
                    <a16:rowId xmlns:a16="http://schemas.microsoft.com/office/drawing/2014/main" val="2631993470"/>
                  </a:ext>
                </a:extLst>
              </a:tr>
              <a:tr h="455285">
                <a:tc>
                  <a:txBody>
                    <a:bodyPr/>
                    <a:lstStyle/>
                    <a:p>
                      <a:pPr algn="l" fontAlgn="b"/>
                      <a:r>
                        <a:rPr lang="en-US" sz="2400" b="0" i="0" u="none" strike="noStrike">
                          <a:solidFill>
                            <a:srgbClr val="000000"/>
                          </a:solidFill>
                          <a:effectLst/>
                          <a:latin typeface="Lucida Grande" panose="020B0600040502020204" pitchFamily="34" charset="0"/>
                        </a:rPr>
                        <a:t>Other Research</a:t>
                      </a:r>
                    </a:p>
                  </a:txBody>
                  <a:tcPr marL="9525" marR="9525" marT="9525" marB="0" anchor="b"/>
                </a:tc>
                <a:tc>
                  <a:txBody>
                    <a:bodyPr/>
                    <a:lstStyle/>
                    <a:p>
                      <a:pPr algn="ctr" fontAlgn="b"/>
                      <a:r>
                        <a:rPr lang="en-US" sz="2400" b="0" i="0" u="none" strike="noStrike">
                          <a:solidFill>
                            <a:srgbClr val="000000"/>
                          </a:solidFill>
                          <a:effectLst/>
                          <a:latin typeface="Lucida Grande" panose="020B0600040502020204" pitchFamily="34" charset="0"/>
                        </a:rPr>
                        <a:t>3.11</a:t>
                      </a:r>
                    </a:p>
                  </a:txBody>
                  <a:tcPr marL="9525" marR="9525" marT="9525" marB="0" anchor="b"/>
                </a:tc>
                <a:tc>
                  <a:txBody>
                    <a:bodyPr/>
                    <a:lstStyle/>
                    <a:p>
                      <a:pPr algn="ctr" fontAlgn="b"/>
                      <a:r>
                        <a:rPr lang="en-US" sz="2400" b="0" i="0" u="none" strike="noStrike">
                          <a:solidFill>
                            <a:srgbClr val="000000"/>
                          </a:solidFill>
                          <a:effectLst/>
                          <a:latin typeface="Lucida Grande" panose="020B0600040502020204" pitchFamily="34" charset="0"/>
                        </a:rPr>
                        <a:t>7.0</a:t>
                      </a:r>
                    </a:p>
                  </a:txBody>
                  <a:tcPr marL="9525" marR="9525" marT="9525" marB="0" anchor="b"/>
                </a:tc>
                <a:extLst>
                  <a:ext uri="{0D108BD9-81ED-4DB2-BD59-A6C34878D82A}">
                    <a16:rowId xmlns:a16="http://schemas.microsoft.com/office/drawing/2014/main" val="1157103683"/>
                  </a:ext>
                </a:extLst>
              </a:tr>
              <a:tr h="455285">
                <a:tc>
                  <a:txBody>
                    <a:bodyPr/>
                    <a:lstStyle/>
                    <a:p>
                      <a:pPr algn="l" fontAlgn="b"/>
                      <a:r>
                        <a:rPr lang="en-US" sz="2400" b="0" i="0" u="none" strike="noStrike">
                          <a:solidFill>
                            <a:srgbClr val="000000"/>
                          </a:solidFill>
                          <a:effectLst/>
                          <a:latin typeface="Lucida Grande" panose="020B0600040502020204" pitchFamily="34" charset="0"/>
                        </a:rPr>
                        <a:t>Training</a:t>
                      </a:r>
                    </a:p>
                  </a:txBody>
                  <a:tcPr marL="9525" marR="9525" marT="9525" marB="0" anchor="b"/>
                </a:tc>
                <a:tc>
                  <a:txBody>
                    <a:bodyPr/>
                    <a:lstStyle/>
                    <a:p>
                      <a:pPr algn="ctr" fontAlgn="b"/>
                      <a:r>
                        <a:rPr lang="en-US" sz="2400" b="0" i="0" u="none" strike="noStrike">
                          <a:solidFill>
                            <a:srgbClr val="000000"/>
                          </a:solidFill>
                          <a:effectLst/>
                          <a:latin typeface="Lucida Grande" panose="020B0600040502020204" pitchFamily="34" charset="0"/>
                        </a:rPr>
                        <a:t>0.97</a:t>
                      </a:r>
                    </a:p>
                  </a:txBody>
                  <a:tcPr marL="9525" marR="9525" marT="9525" marB="0" anchor="b"/>
                </a:tc>
                <a:tc>
                  <a:txBody>
                    <a:bodyPr/>
                    <a:lstStyle/>
                    <a:p>
                      <a:pPr algn="ctr" fontAlgn="b"/>
                      <a:r>
                        <a:rPr lang="en-US" sz="2400" b="0" i="0" u="none" strike="noStrike">
                          <a:solidFill>
                            <a:srgbClr val="000000"/>
                          </a:solidFill>
                          <a:effectLst/>
                          <a:latin typeface="Lucida Grande" panose="020B0600040502020204" pitchFamily="34" charset="0"/>
                        </a:rPr>
                        <a:t>2.2</a:t>
                      </a:r>
                    </a:p>
                  </a:txBody>
                  <a:tcPr marL="9525" marR="9525" marT="9525" marB="0" anchor="b"/>
                </a:tc>
                <a:extLst>
                  <a:ext uri="{0D108BD9-81ED-4DB2-BD59-A6C34878D82A}">
                    <a16:rowId xmlns:a16="http://schemas.microsoft.com/office/drawing/2014/main" val="726178571"/>
                  </a:ext>
                </a:extLst>
              </a:tr>
              <a:tr h="455285">
                <a:tc>
                  <a:txBody>
                    <a:bodyPr/>
                    <a:lstStyle/>
                    <a:p>
                      <a:pPr algn="l" fontAlgn="b"/>
                      <a:r>
                        <a:rPr lang="en-US" sz="2400" b="0" i="0" u="none" strike="noStrike">
                          <a:solidFill>
                            <a:srgbClr val="000000"/>
                          </a:solidFill>
                          <a:effectLst/>
                          <a:latin typeface="Lucida Grande" panose="020B0600040502020204" pitchFamily="34" charset="0"/>
                        </a:rPr>
                        <a:t>Research Contracts</a:t>
                      </a:r>
                    </a:p>
                  </a:txBody>
                  <a:tcPr marL="9525" marR="9525" marT="9525" marB="0" anchor="b"/>
                </a:tc>
                <a:tc>
                  <a:txBody>
                    <a:bodyPr/>
                    <a:lstStyle/>
                    <a:p>
                      <a:pPr algn="ctr" fontAlgn="b"/>
                      <a:r>
                        <a:rPr lang="en-US" sz="2400" b="0" i="0" u="none" strike="noStrike">
                          <a:solidFill>
                            <a:srgbClr val="000000"/>
                          </a:solidFill>
                          <a:effectLst/>
                          <a:latin typeface="Lucida Grande" panose="020B0600040502020204" pitchFamily="34" charset="0"/>
                        </a:rPr>
                        <a:t>3.68</a:t>
                      </a:r>
                    </a:p>
                  </a:txBody>
                  <a:tcPr marL="9525" marR="9525" marT="9525" marB="0" anchor="b"/>
                </a:tc>
                <a:tc>
                  <a:txBody>
                    <a:bodyPr/>
                    <a:lstStyle/>
                    <a:p>
                      <a:pPr algn="ctr" fontAlgn="b"/>
                      <a:r>
                        <a:rPr lang="en-US" sz="2400" b="0" i="0" u="none" strike="noStrike">
                          <a:solidFill>
                            <a:srgbClr val="000000"/>
                          </a:solidFill>
                          <a:effectLst/>
                          <a:latin typeface="Lucida Grande" panose="020B0600040502020204" pitchFamily="34" charset="0"/>
                        </a:rPr>
                        <a:t>8.2</a:t>
                      </a:r>
                    </a:p>
                  </a:txBody>
                  <a:tcPr marL="9525" marR="9525" marT="9525" marB="0" anchor="b"/>
                </a:tc>
                <a:extLst>
                  <a:ext uri="{0D108BD9-81ED-4DB2-BD59-A6C34878D82A}">
                    <a16:rowId xmlns:a16="http://schemas.microsoft.com/office/drawing/2014/main" val="541307863"/>
                  </a:ext>
                </a:extLst>
              </a:tr>
              <a:tr h="455285">
                <a:tc>
                  <a:txBody>
                    <a:bodyPr/>
                    <a:lstStyle/>
                    <a:p>
                      <a:pPr algn="l" fontAlgn="b"/>
                      <a:r>
                        <a:rPr lang="en-US" sz="2400" b="0" i="0" u="none" strike="noStrike">
                          <a:solidFill>
                            <a:srgbClr val="000000"/>
                          </a:solidFill>
                          <a:effectLst/>
                          <a:latin typeface="Lucida Grande" panose="020B0600040502020204" pitchFamily="34" charset="0"/>
                        </a:rPr>
                        <a:t>Intramural Research</a:t>
                      </a:r>
                    </a:p>
                  </a:txBody>
                  <a:tcPr marL="9525" marR="9525" marT="9525" marB="0" anchor="b"/>
                </a:tc>
                <a:tc>
                  <a:txBody>
                    <a:bodyPr/>
                    <a:lstStyle/>
                    <a:p>
                      <a:pPr algn="ctr" fontAlgn="b"/>
                      <a:r>
                        <a:rPr lang="en-US" sz="2400" b="0" i="0" u="none" strike="noStrike">
                          <a:solidFill>
                            <a:srgbClr val="000000"/>
                          </a:solidFill>
                          <a:effectLst/>
                          <a:latin typeface="Lucida Grande" panose="020B0600040502020204" pitchFamily="34" charset="0"/>
                        </a:rPr>
                        <a:t>4.83</a:t>
                      </a:r>
                    </a:p>
                  </a:txBody>
                  <a:tcPr marL="9525" marR="9525" marT="9525" marB="0" anchor="b"/>
                </a:tc>
                <a:tc>
                  <a:txBody>
                    <a:bodyPr/>
                    <a:lstStyle/>
                    <a:p>
                      <a:pPr algn="ctr" fontAlgn="b"/>
                      <a:r>
                        <a:rPr lang="en-US" sz="2400" b="0" i="0" u="none" strike="noStrike">
                          <a:solidFill>
                            <a:srgbClr val="000000"/>
                          </a:solidFill>
                          <a:effectLst/>
                          <a:latin typeface="Lucida Grande" panose="020B0600040502020204" pitchFamily="34" charset="0"/>
                        </a:rPr>
                        <a:t>10.8</a:t>
                      </a:r>
                    </a:p>
                  </a:txBody>
                  <a:tcPr marL="9525" marR="9525" marT="9525" marB="0" anchor="b"/>
                </a:tc>
                <a:extLst>
                  <a:ext uri="{0D108BD9-81ED-4DB2-BD59-A6C34878D82A}">
                    <a16:rowId xmlns:a16="http://schemas.microsoft.com/office/drawing/2014/main" val="3140364215"/>
                  </a:ext>
                </a:extLst>
              </a:tr>
              <a:tr h="455285">
                <a:tc>
                  <a:txBody>
                    <a:bodyPr/>
                    <a:lstStyle/>
                    <a:p>
                      <a:pPr algn="l" fontAlgn="b"/>
                      <a:r>
                        <a:rPr lang="en-US" sz="2400" b="0" i="0" u="none" strike="noStrike">
                          <a:solidFill>
                            <a:srgbClr val="000000"/>
                          </a:solidFill>
                          <a:effectLst/>
                          <a:latin typeface="Lucida Grande" panose="020B0600040502020204" pitchFamily="34" charset="0"/>
                        </a:rPr>
                        <a:t>RMS</a:t>
                      </a:r>
                    </a:p>
                  </a:txBody>
                  <a:tcPr marL="9525" marR="9525" marT="9525" marB="0" anchor="b"/>
                </a:tc>
                <a:tc>
                  <a:txBody>
                    <a:bodyPr/>
                    <a:lstStyle/>
                    <a:p>
                      <a:pPr algn="ctr" fontAlgn="b"/>
                      <a:r>
                        <a:rPr lang="en-US" sz="2400" b="0" i="0" u="none" strike="noStrike">
                          <a:solidFill>
                            <a:srgbClr val="000000"/>
                          </a:solidFill>
                          <a:effectLst/>
                          <a:latin typeface="Lucida Grande" panose="020B0600040502020204" pitchFamily="34" charset="0"/>
                        </a:rPr>
                        <a:t>2.16</a:t>
                      </a:r>
                    </a:p>
                  </a:txBody>
                  <a:tcPr marL="9525" marR="9525" marT="9525" marB="0" anchor="b"/>
                </a:tc>
                <a:tc>
                  <a:txBody>
                    <a:bodyPr/>
                    <a:lstStyle/>
                    <a:p>
                      <a:pPr algn="ctr" fontAlgn="b"/>
                      <a:r>
                        <a:rPr lang="en-US" sz="2400" b="0" i="0" u="none" strike="noStrike">
                          <a:solidFill>
                            <a:srgbClr val="000000"/>
                          </a:solidFill>
                          <a:effectLst/>
                          <a:latin typeface="Lucida Grande" panose="020B0600040502020204" pitchFamily="34" charset="0"/>
                        </a:rPr>
                        <a:t>4.8</a:t>
                      </a:r>
                    </a:p>
                  </a:txBody>
                  <a:tcPr marL="9525" marR="9525" marT="9525" marB="0" anchor="b"/>
                </a:tc>
                <a:extLst>
                  <a:ext uri="{0D108BD9-81ED-4DB2-BD59-A6C34878D82A}">
                    <a16:rowId xmlns:a16="http://schemas.microsoft.com/office/drawing/2014/main" val="177493590"/>
                  </a:ext>
                </a:extLst>
              </a:tr>
            </a:tbl>
          </a:graphicData>
        </a:graphic>
      </p:graphicFrame>
    </p:spTree>
    <p:custDataLst>
      <p:tags r:id="rId1"/>
    </p:custDataLst>
    <p:extLst>
      <p:ext uri="{BB962C8B-B14F-4D97-AF65-F5344CB8AC3E}">
        <p14:creationId xmlns:p14="http://schemas.microsoft.com/office/powerpoint/2010/main" val="1107111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1BDFD-D559-4709-8D74-5751F881BF2A}"/>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a:t>Funding</a:t>
            </a:r>
          </a:p>
        </p:txBody>
      </p:sp>
      <p:pic>
        <p:nvPicPr>
          <p:cNvPr id="5" name="Picture 4" descr="graph showing funding from late 1990's to 2020 with both RPG funding and NIH funding both increasing at similar rate and percentage to RPGs staying flat">
            <a:extLst>
              <a:ext uri="{FF2B5EF4-FFF2-40B4-BE49-F238E27FC236}">
                <a16:creationId xmlns:a16="http://schemas.microsoft.com/office/drawing/2014/main" id="{ECA899FD-BE9F-4B2C-2AB5-09559648A303}"/>
              </a:ext>
            </a:extLst>
          </p:cNvPr>
          <p:cNvPicPr>
            <a:picLocks noChangeAspect="1"/>
          </p:cNvPicPr>
          <p:nvPr/>
        </p:nvPicPr>
        <p:blipFill>
          <a:blip r:embed="rId3"/>
          <a:stretch>
            <a:fillRect/>
          </a:stretch>
        </p:blipFill>
        <p:spPr>
          <a:xfrm>
            <a:off x="971550" y="0"/>
            <a:ext cx="10248900" cy="6832600"/>
          </a:xfrm>
          <a:prstGeom prst="rect">
            <a:avLst/>
          </a:prstGeom>
        </p:spPr>
      </p:pic>
    </p:spTree>
    <p:custDataLst>
      <p:tags r:id="rId1"/>
    </p:custDataLst>
    <p:extLst>
      <p:ext uri="{BB962C8B-B14F-4D97-AF65-F5344CB8AC3E}">
        <p14:creationId xmlns:p14="http://schemas.microsoft.com/office/powerpoint/2010/main" val="3577905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ine chart showing Awards and Awardees increasing over last 20 years with a small decline in awards around 2013 before continuing upward trend">
            <a:extLst>
              <a:ext uri="{FF2B5EF4-FFF2-40B4-BE49-F238E27FC236}">
                <a16:creationId xmlns:a16="http://schemas.microsoft.com/office/drawing/2014/main" id="{D574F2A5-B8B7-436C-7ABD-09198FA63989}"/>
              </a:ext>
            </a:extLst>
          </p:cNvPr>
          <p:cNvPicPr>
            <a:picLocks noChangeAspect="1"/>
          </p:cNvPicPr>
          <p:nvPr/>
        </p:nvPicPr>
        <p:blipFill>
          <a:blip r:embed="rId3"/>
          <a:stretch>
            <a:fillRect/>
          </a:stretch>
        </p:blipFill>
        <p:spPr>
          <a:xfrm>
            <a:off x="1009650" y="0"/>
            <a:ext cx="10172700" cy="6781800"/>
          </a:xfrm>
          <a:prstGeom prst="rect">
            <a:avLst/>
          </a:prstGeom>
        </p:spPr>
      </p:pic>
      <p:sp>
        <p:nvSpPr>
          <p:cNvPr id="4" name="Title 3">
            <a:extLst>
              <a:ext uri="{FF2B5EF4-FFF2-40B4-BE49-F238E27FC236}">
                <a16:creationId xmlns:a16="http://schemas.microsoft.com/office/drawing/2014/main" id="{3DE69EAF-60CC-6549-9145-3E5997985351}"/>
              </a:ext>
            </a:extLst>
          </p:cNvPr>
          <p:cNvSpPr txBox="1">
            <a:spLocks noGrp="1"/>
          </p:cNvSpPr>
          <p:nvPr>
            <p:ph type="title" idx="4294967295"/>
          </p:nvPr>
        </p:nvSpPr>
        <p:spPr>
          <a:xfrm>
            <a:off x="14844" y="115669"/>
            <a:ext cx="3132139"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chemeClr val="tx1"/>
                </a:solidFill>
                <a:effectLst/>
                <a:uLnTx/>
                <a:uFillTx/>
                <a:latin typeface="Arial" charset="0"/>
                <a:ea typeface="ＭＳ Ｐゴシック" charset="0"/>
                <a:cs typeface="Arial" charset="0"/>
              </a:rPr>
              <a:t>Awards and </a:t>
            </a:r>
            <a:r>
              <a:rPr lang="en-US" sz="3200">
                <a:latin typeface="Arial" charset="0"/>
                <a:ea typeface="ＭＳ Ｐゴシック" charset="0"/>
                <a:cs typeface="Arial" charset="0"/>
              </a:rPr>
              <a:t>PI’s</a:t>
            </a:r>
            <a:endParaRPr kumimoji="0" lang="en-US" sz="3200" b="0" i="0" u="none" strike="noStrike" kern="1200" cap="none" spc="0" normalizeH="0" baseline="0" noProof="0">
              <a:ln>
                <a:noFill/>
              </a:ln>
              <a:solidFill>
                <a:schemeClr val="tx1"/>
              </a:solidFill>
              <a:effectLst/>
              <a:uLnTx/>
              <a:uFillTx/>
              <a:latin typeface="Arial" charset="0"/>
              <a:ea typeface="ＭＳ Ｐゴシック" charset="0"/>
              <a:cs typeface="Arial" charset="0"/>
            </a:endParaRPr>
          </a:p>
        </p:txBody>
      </p:sp>
    </p:spTree>
    <p:custDataLst>
      <p:tags r:id="rId1"/>
    </p:custDataLst>
    <p:extLst>
      <p:ext uri="{BB962C8B-B14F-4D97-AF65-F5344CB8AC3E}">
        <p14:creationId xmlns:p14="http://schemas.microsoft.com/office/powerpoint/2010/main" val="3834908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art showing percentage of awardees across award stage over time. Early and middle career stage showing decline over time, while late stage showing an increase over time from late 1990s to early 2020s.">
            <a:extLst>
              <a:ext uri="{FF2B5EF4-FFF2-40B4-BE49-F238E27FC236}">
                <a16:creationId xmlns:a16="http://schemas.microsoft.com/office/drawing/2014/main" id="{C9D97604-F89E-009F-D8E0-00BA2CF85ABA}"/>
              </a:ext>
            </a:extLst>
          </p:cNvPr>
          <p:cNvPicPr>
            <a:picLocks noChangeAspect="1"/>
          </p:cNvPicPr>
          <p:nvPr/>
        </p:nvPicPr>
        <p:blipFill>
          <a:blip r:embed="rId3"/>
          <a:stretch>
            <a:fillRect/>
          </a:stretch>
        </p:blipFill>
        <p:spPr>
          <a:xfrm>
            <a:off x="971550" y="0"/>
            <a:ext cx="10248900" cy="6832600"/>
          </a:xfrm>
          <a:prstGeom prst="rect">
            <a:avLst/>
          </a:prstGeom>
        </p:spPr>
      </p:pic>
      <p:sp>
        <p:nvSpPr>
          <p:cNvPr id="4" name="Title 3">
            <a:extLst>
              <a:ext uri="{FF2B5EF4-FFF2-40B4-BE49-F238E27FC236}">
                <a16:creationId xmlns:a16="http://schemas.microsoft.com/office/drawing/2014/main" id="{CDDA2C59-11B9-2649-BEE6-C1DF0BA4C3E8}"/>
              </a:ext>
            </a:extLst>
          </p:cNvPr>
          <p:cNvSpPr txBox="1">
            <a:spLocks noGrp="1"/>
          </p:cNvSpPr>
          <p:nvPr>
            <p:ph type="title" idx="4294967295"/>
          </p:nvPr>
        </p:nvSpPr>
        <p:spPr>
          <a:xfrm>
            <a:off x="14844" y="115669"/>
            <a:ext cx="2621230"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chemeClr val="tx1"/>
                </a:solidFill>
                <a:effectLst/>
                <a:uLnTx/>
                <a:uFillTx/>
                <a:latin typeface="Arial" charset="0"/>
                <a:ea typeface="ＭＳ Ｐゴシック" charset="0"/>
                <a:cs typeface="Arial" charset="0"/>
              </a:rPr>
              <a:t>Career Stage</a:t>
            </a:r>
          </a:p>
        </p:txBody>
      </p:sp>
    </p:spTree>
    <p:custDataLst>
      <p:tags r:id="rId1"/>
    </p:custDataLst>
    <p:extLst>
      <p:ext uri="{BB962C8B-B14F-4D97-AF65-F5344CB8AC3E}">
        <p14:creationId xmlns:p14="http://schemas.microsoft.com/office/powerpoint/2010/main" val="3482769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showing percentage of awardees by gender showing a moderate decline in male percentage and incline in female percentage from late 1990s to early 2020s">
            <a:extLst>
              <a:ext uri="{FF2B5EF4-FFF2-40B4-BE49-F238E27FC236}">
                <a16:creationId xmlns:a16="http://schemas.microsoft.com/office/drawing/2014/main" id="{15327990-00AB-0CA7-A53B-AD06FB3C04E5}"/>
              </a:ext>
            </a:extLst>
          </p:cNvPr>
          <p:cNvPicPr>
            <a:picLocks noChangeAspect="1"/>
          </p:cNvPicPr>
          <p:nvPr/>
        </p:nvPicPr>
        <p:blipFill>
          <a:blip r:embed="rId3"/>
          <a:stretch>
            <a:fillRect/>
          </a:stretch>
        </p:blipFill>
        <p:spPr>
          <a:xfrm>
            <a:off x="952499" y="-1"/>
            <a:ext cx="10287002" cy="6858001"/>
          </a:xfrm>
          <a:prstGeom prst="rect">
            <a:avLst/>
          </a:prstGeom>
        </p:spPr>
      </p:pic>
      <p:sp>
        <p:nvSpPr>
          <p:cNvPr id="3" name="Title 2">
            <a:extLst>
              <a:ext uri="{FF2B5EF4-FFF2-40B4-BE49-F238E27FC236}">
                <a16:creationId xmlns:a16="http://schemas.microsoft.com/office/drawing/2014/main" id="{0590699B-D31A-BF44-93E3-F396576CADBB}"/>
              </a:ext>
            </a:extLst>
          </p:cNvPr>
          <p:cNvSpPr txBox="1">
            <a:spLocks noGrp="1"/>
          </p:cNvSpPr>
          <p:nvPr>
            <p:ph type="title" idx="4294967295"/>
          </p:nvPr>
        </p:nvSpPr>
        <p:spPr>
          <a:xfrm>
            <a:off x="14844" y="115669"/>
            <a:ext cx="1550424"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chemeClr val="tx1"/>
                </a:solidFill>
                <a:effectLst/>
                <a:uLnTx/>
                <a:uFillTx/>
                <a:latin typeface="Arial" charset="0"/>
                <a:ea typeface="ＭＳ Ｐゴシック" charset="0"/>
                <a:cs typeface="Arial" charset="0"/>
              </a:rPr>
              <a:t>Gender</a:t>
            </a:r>
          </a:p>
        </p:txBody>
      </p:sp>
    </p:spTree>
    <p:custDataLst>
      <p:tags r:id="rId1"/>
    </p:custDataLst>
    <p:extLst>
      <p:ext uri="{BB962C8B-B14F-4D97-AF65-F5344CB8AC3E}">
        <p14:creationId xmlns:p14="http://schemas.microsoft.com/office/powerpoint/2010/main" val="1250057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DAFB2-5EB1-44F8-9728-B6EF5492286D}"/>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a:t>Early Stage Investigators Funded on R01-Equivalents</a:t>
            </a:r>
          </a:p>
        </p:txBody>
      </p:sp>
      <p:pic>
        <p:nvPicPr>
          <p:cNvPr id="7" name="Picture 6" descr="Number of early stage investigators funded on R01-equivalent awards. Numbers of ESI steady from late 1990s to 2010, followed by sharp decrease in 2014 and sharp increase from 2014 to early 2020s.">
            <a:extLst>
              <a:ext uri="{FF2B5EF4-FFF2-40B4-BE49-F238E27FC236}">
                <a16:creationId xmlns:a16="http://schemas.microsoft.com/office/drawing/2014/main" id="{1D0732B0-FD4A-6C69-23DB-EFED23A1F863}"/>
              </a:ext>
            </a:extLst>
          </p:cNvPr>
          <p:cNvPicPr>
            <a:picLocks noChangeAspect="1"/>
          </p:cNvPicPr>
          <p:nvPr/>
        </p:nvPicPr>
        <p:blipFill>
          <a:blip r:embed="rId3"/>
          <a:stretch>
            <a:fillRect/>
          </a:stretch>
        </p:blipFill>
        <p:spPr>
          <a:xfrm>
            <a:off x="952500" y="0"/>
            <a:ext cx="10287000" cy="6858000"/>
          </a:xfrm>
          <a:prstGeom prst="rect">
            <a:avLst/>
          </a:prstGeom>
        </p:spPr>
      </p:pic>
    </p:spTree>
    <p:custDataLst>
      <p:tags r:id="rId1"/>
    </p:custDataLst>
    <p:extLst>
      <p:ext uri="{BB962C8B-B14F-4D97-AF65-F5344CB8AC3E}">
        <p14:creationId xmlns:p14="http://schemas.microsoft.com/office/powerpoint/2010/main" val="1555488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ward competition from late 1990s to early 2020s showing steady increase in applications and small increase in number of awards success rate since 2013. ">
            <a:extLst>
              <a:ext uri="{FF2B5EF4-FFF2-40B4-BE49-F238E27FC236}">
                <a16:creationId xmlns:a16="http://schemas.microsoft.com/office/drawing/2014/main" id="{4DBF62D3-148B-6307-112A-3861277F6A67}"/>
              </a:ext>
            </a:extLst>
          </p:cNvPr>
          <p:cNvPicPr>
            <a:picLocks noChangeAspect="1"/>
          </p:cNvPicPr>
          <p:nvPr/>
        </p:nvPicPr>
        <p:blipFill>
          <a:blip r:embed="rId3"/>
          <a:stretch>
            <a:fillRect/>
          </a:stretch>
        </p:blipFill>
        <p:spPr>
          <a:xfrm>
            <a:off x="952500" y="0"/>
            <a:ext cx="10287000" cy="6858000"/>
          </a:xfrm>
          <a:prstGeom prst="rect">
            <a:avLst/>
          </a:prstGeom>
        </p:spPr>
      </p:pic>
      <p:sp>
        <p:nvSpPr>
          <p:cNvPr id="4" name="Title 3">
            <a:extLst>
              <a:ext uri="{FF2B5EF4-FFF2-40B4-BE49-F238E27FC236}">
                <a16:creationId xmlns:a16="http://schemas.microsoft.com/office/drawing/2014/main" id="{BBEC9529-218E-6D46-A2BE-C74E55AB9B9F}"/>
              </a:ext>
            </a:extLst>
          </p:cNvPr>
          <p:cNvSpPr txBox="1">
            <a:spLocks noGrp="1"/>
          </p:cNvSpPr>
          <p:nvPr>
            <p:ph type="title" idx="4294967295"/>
          </p:nvPr>
        </p:nvSpPr>
        <p:spPr>
          <a:xfrm>
            <a:off x="14844" y="115669"/>
            <a:ext cx="3639714"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chemeClr val="tx1"/>
                </a:solidFill>
                <a:effectLst/>
                <a:uLnTx/>
                <a:uFillTx/>
                <a:latin typeface="Arial" charset="0"/>
                <a:ea typeface="ＭＳ Ｐゴシック" charset="0"/>
                <a:cs typeface="Arial" charset="0"/>
              </a:rPr>
              <a:t>Award Competition</a:t>
            </a:r>
          </a:p>
        </p:txBody>
      </p:sp>
    </p:spTree>
    <p:custDataLst>
      <p:tags r:id="rId1"/>
    </p:custDataLst>
    <p:extLst>
      <p:ext uri="{BB962C8B-B14F-4D97-AF65-F5344CB8AC3E}">
        <p14:creationId xmlns:p14="http://schemas.microsoft.com/office/powerpoint/2010/main" val="16152037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omparison of FY13 and FY14 Projected AF Costs 6-7-13 ">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Custom 3">
      <a:dk1>
        <a:sysClr val="windowText" lastClr="000000"/>
      </a:dk1>
      <a:lt1>
        <a:sysClr val="window" lastClr="FFFFFF"/>
      </a:lt1>
      <a:dk2>
        <a:srgbClr val="444D26"/>
      </a:dk2>
      <a:lt2>
        <a:srgbClr val="FEFAC9"/>
      </a:lt2>
      <a:accent1>
        <a:srgbClr val="76C31D"/>
      </a:accent1>
      <a:accent2>
        <a:srgbClr val="E58900"/>
      </a:accent2>
      <a:accent3>
        <a:srgbClr val="E7BC29"/>
      </a:accent3>
      <a:accent4>
        <a:srgbClr val="D092A7"/>
      </a:accent4>
      <a:accent5>
        <a:srgbClr val="9C85C0"/>
      </a:accent5>
      <a:accent6>
        <a:srgbClr val="29A4CD"/>
      </a:accent6>
      <a:hlink>
        <a:srgbClr val="8E58B6"/>
      </a:hlink>
      <a:folHlink>
        <a:srgbClr val="7F6F6F"/>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c26b516-99a2-46e9-9f5e-24cd0ed530a5" xsi:nil="true"/>
    <lcf76f155ced4ddcb4097134ff3c332f xmlns="989998f2-a2b7-4b44-82b6-b98408f16ef8">
      <Terms xmlns="http://schemas.microsoft.com/office/infopath/2007/PartnerControls"/>
    </lcf76f155ced4ddcb4097134ff3c332f>
    <SharedWithUsers xmlns="9c26b516-99a2-46e9-9f5e-24cd0ed530a5">
      <UserInfo>
        <DisplayName>Sharma, Priyanka (NIH/OD) [C]</DisplayName>
        <AccountId>134</AccountId>
        <AccountType/>
      </UserInfo>
      <UserInfo>
        <DisplayName>Barry, Sophie (NIH/OD) [E]</DisplayName>
        <AccountId>15</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D46887D1DAA6244B670A3DCDEA32DA0" ma:contentTypeVersion="13" ma:contentTypeDescription="Create a new document." ma:contentTypeScope="" ma:versionID="8cd3d32e8dd55e4880ae2bfedf29bfa9">
  <xsd:schema xmlns:xsd="http://www.w3.org/2001/XMLSchema" xmlns:xs="http://www.w3.org/2001/XMLSchema" xmlns:p="http://schemas.microsoft.com/office/2006/metadata/properties" xmlns:ns2="989998f2-a2b7-4b44-82b6-b98408f16ef8" xmlns:ns3="9c26b516-99a2-46e9-9f5e-24cd0ed530a5" targetNamespace="http://schemas.microsoft.com/office/2006/metadata/properties" ma:root="true" ma:fieldsID="11470788a0e1d813b944cfacce75d465" ns2:_="" ns3:_="">
    <xsd:import namespace="989998f2-a2b7-4b44-82b6-b98408f16ef8"/>
    <xsd:import namespace="9c26b516-99a2-46e9-9f5e-24cd0ed530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9998f2-a2b7-4b44-82b6-b98408f16e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ce9f98e-9ad5-43de-b59a-72d7e946aae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c26b516-99a2-46e9-9f5e-24cd0ed530a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9513709c-d772-4161-a2fa-18adeabb9588}" ma:internalName="TaxCatchAll" ma:showField="CatchAllData" ma:web="9c26b516-99a2-46e9-9f5e-24cd0ed530a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EC9694-A4D8-4442-8D4A-036347845C6B}">
  <ds:schemaRefs>
    <ds:schemaRef ds:uri="989998f2-a2b7-4b44-82b6-b98408f16ef8"/>
    <ds:schemaRef ds:uri="9c26b516-99a2-46e9-9f5e-24cd0ed530a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B460930-59AA-4765-AC2F-56F0081046CA}">
  <ds:schemaRefs>
    <ds:schemaRef ds:uri="989998f2-a2b7-4b44-82b6-b98408f16ef8"/>
    <ds:schemaRef ds:uri="9c26b516-99a2-46e9-9f5e-24cd0ed530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03B1091-3D76-4FFB-9726-B99CBAD525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Comparison of FY13 and FY14 Projected AF Costs 6-7-13 </Template>
  <TotalTime>0</TotalTime>
  <Words>769</Words>
  <Application>Microsoft Office PowerPoint</Application>
  <PresentationFormat>Widescreen</PresentationFormat>
  <Paragraphs>124</Paragraphs>
  <Slides>18</Slides>
  <Notes>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18</vt:i4>
      </vt:variant>
    </vt:vector>
  </HeadingPairs>
  <TitlesOfParts>
    <vt:vector size="28" baseType="lpstr">
      <vt:lpstr>Arial</vt:lpstr>
      <vt:lpstr>Calibri</vt:lpstr>
      <vt:lpstr>Calibri Light</vt:lpstr>
      <vt:lpstr>Lato</vt:lpstr>
      <vt:lpstr>Lucida Grande</vt:lpstr>
      <vt:lpstr>Open Sans ExtraBold</vt:lpstr>
      <vt:lpstr>Wingdings</vt:lpstr>
      <vt:lpstr>Comparison of FY13 and FY14 Projected AF Costs 6-7-13 </vt:lpstr>
      <vt:lpstr>Office Theme</vt:lpstr>
      <vt:lpstr>1_Default Design</vt:lpstr>
      <vt:lpstr>Keynote: A Conversation with NIH Office of Extramural Research Leadership </vt:lpstr>
      <vt:lpstr>NIH Communities</vt:lpstr>
      <vt:lpstr>Supporting a Growing Community: FY2022 Budget</vt:lpstr>
      <vt:lpstr>Funding</vt:lpstr>
      <vt:lpstr>Awards and PI’s</vt:lpstr>
      <vt:lpstr>Career Stage</vt:lpstr>
      <vt:lpstr>Gender</vt:lpstr>
      <vt:lpstr>Early Stage Investigators Funded on R01-Equivalents</vt:lpstr>
      <vt:lpstr>Award Competition</vt:lpstr>
      <vt:lpstr>Summary of Trends: Growing Community</vt:lpstr>
      <vt:lpstr>What’s New? ACD December 2022</vt:lpstr>
      <vt:lpstr>Simplifying Peer Review Criteria</vt:lpstr>
      <vt:lpstr>Novel Alternative Methods Working Group</vt:lpstr>
      <vt:lpstr>Concerns about Post-Doc’s</vt:lpstr>
      <vt:lpstr>Post-Doc Working Group</vt:lpstr>
      <vt:lpstr>Data Management and Sharing: Announced October 2020</vt:lpstr>
      <vt:lpstr>Visit our Web Site!</vt:lpstr>
      <vt:lpstr>Closing Thoughts</vt:lpstr>
    </vt:vector>
  </TitlesOfParts>
  <Company>NIH\OD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Keynote: Perspectives on Extramural Research in the Era of COVID-19</dc:title>
  <dc:subject>OER PowerPoint (PPT) Template - 508 Compliant</dc:subject>
  <dc:creator>Dwyer, Cynthia (NIH/OD) [E]</dc:creator>
  <cp:keywords>OER PowerPoint (PPT) Template - 508 Compliant</cp:keywords>
  <cp:lastModifiedBy>Sharma, Priyanka (NIH/OD) [C]</cp:lastModifiedBy>
  <cp:revision>2</cp:revision>
  <cp:lastPrinted>2018-09-23T18:14:33Z</cp:lastPrinted>
  <dcterms:created xsi:type="dcterms:W3CDTF">2013-06-10T11:08:15Z</dcterms:created>
  <dcterms:modified xsi:type="dcterms:W3CDTF">2023-01-30T20:04:40Z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0x010100FD46887D1DAA6244B670A3DCDEA32DA0</vt:lpwstr>
  </property>
  <property fmtid="{D5CDD505-2E9C-101B-9397-08002B2CF9AE}" pid="4" name="_AdHocReviewCycleID">
    <vt:i4>1599750908</vt:i4>
  </property>
  <property fmtid="{D5CDD505-2E9C-101B-9397-08002B2CF9AE}" pid="5" name="_NewReviewCycle">
    <vt:lpwstr/>
  </property>
  <property fmtid="{D5CDD505-2E9C-101B-9397-08002B2CF9AE}" pid="6" name="_EmailSubject">
    <vt:lpwstr>Follow up Items</vt:lpwstr>
  </property>
  <property fmtid="{D5CDD505-2E9C-101B-9397-08002B2CF9AE}" pid="7" name="_AuthorEmail">
    <vt:lpwstr>dileym@od.nih.gov</vt:lpwstr>
  </property>
  <property fmtid="{D5CDD505-2E9C-101B-9397-08002B2CF9AE}" pid="8" name="_AuthorEmailDisplayName">
    <vt:lpwstr>Diley, Mitzi (NIH/OD) [E]</vt:lpwstr>
  </property>
  <property fmtid="{D5CDD505-2E9C-101B-9397-08002B2CF9AE}" pid="9" name="MediaServiceImageTags">
    <vt:lpwstr/>
  </property>
  <property fmtid="{D5CDD505-2E9C-101B-9397-08002B2CF9AE}" pid="10" name="ArticulateGUID">
    <vt:lpwstr>6FD1ABEE-A2F5-4FB5-A54A-AB976E58FD1E</vt:lpwstr>
  </property>
  <property fmtid="{D5CDD505-2E9C-101B-9397-08002B2CF9AE}" pid="11" name="ArticulatePath">
    <vt:lpwstr>https://nih.sharepoint.com/sites/OD-NIHVirtualRegionalSeminars/Shared Documents/2022 NIH Virtual Seminar/Session - SOP and Working Files/Step 2 - 508 Compliant PPTs/slideset-Keynote-508</vt:lpwstr>
  </property>
</Properties>
</file>