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470" r:id="rId5"/>
    <p:sldId id="270" r:id="rId6"/>
    <p:sldId id="276" r:id="rId7"/>
    <p:sldId id="664" r:id="rId8"/>
    <p:sldId id="668" r:id="rId9"/>
    <p:sldId id="680" r:id="rId10"/>
    <p:sldId id="674" r:id="rId11"/>
    <p:sldId id="675" r:id="rId12"/>
    <p:sldId id="669" r:id="rId13"/>
    <p:sldId id="676" r:id="rId14"/>
    <p:sldId id="677" r:id="rId15"/>
    <p:sldId id="679" r:id="rId16"/>
    <p:sldId id="671" r:id="rId17"/>
    <p:sldId id="404" r:id="rId18"/>
    <p:sldId id="538" r:id="rId19"/>
    <p:sldId id="683" r:id="rId20"/>
    <p:sldId id="488" r:id="rId21"/>
    <p:sldId id="573" r:id="rId22"/>
    <p:sldId id="489" r:id="rId23"/>
    <p:sldId id="490" r:id="rId24"/>
    <p:sldId id="635" r:id="rId25"/>
    <p:sldId id="491" r:id="rId26"/>
    <p:sldId id="688" r:id="rId27"/>
    <p:sldId id="689" r:id="rId28"/>
    <p:sldId id="672" r:id="rId29"/>
    <p:sldId id="681" r:id="rId30"/>
    <p:sldId id="665" r:id="rId31"/>
    <p:sldId id="659" r:id="rId32"/>
    <p:sldId id="686" r:id="rId33"/>
    <p:sldId id="687" r:id="rId34"/>
    <p:sldId id="663" r:id="rId35"/>
    <p:sldId id="685" r:id="rId36"/>
    <p:sldId id="6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let, Michelle (NIH/NINR) [E]" initials="HM([" lastIdx="10" clrIdx="0">
    <p:extLst>
      <p:ext uri="{19B8F6BF-5375-455C-9EA6-DF929625EA0E}">
        <p15:presenceInfo xmlns:p15="http://schemas.microsoft.com/office/powerpoint/2012/main" userId="S::hamletm@nih.gov::3880510d-01c7-4a19-a4ee-221cedba2a04" providerId="AD"/>
      </p:ext>
    </p:extLst>
  </p:cmAuthor>
  <p:cmAuthor id="2" name="Matocha, Martha (NIH/NINR) [E]" initials="MM([" lastIdx="16" clrIdx="1">
    <p:extLst>
      <p:ext uri="{19B8F6BF-5375-455C-9EA6-DF929625EA0E}">
        <p15:presenceInfo xmlns:p15="http://schemas.microsoft.com/office/powerpoint/2012/main" userId="S::matocham@nih.gov::8dc1adb8-4c06-40da-8e0a-e26a138a7b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44"/>
    <a:srgbClr val="126BB4"/>
    <a:srgbClr val="20558A"/>
    <a:srgbClr val="0F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138" y="144"/>
      </p:cViewPr>
      <p:guideLst/>
    </p:cSldViewPr>
  </p:slideViewPr>
  <p:outlineViewPr>
    <p:cViewPr>
      <p:scale>
        <a:sx n="33" d="100"/>
        <a:sy n="33" d="100"/>
      </p:scale>
      <p:origin x="0" y="-179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5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A3CAE-3210-497A-856E-9F1FFF2E5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B6E0D-14E7-44A4-AE54-B2DBA02A1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511-1CF3-47EE-9278-261710F3CD79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FA1C-265A-4E8C-8F70-125B76222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37F47-D64C-4542-9CD7-4493FEBCD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0739-3480-4636-A53C-1F3FFC56D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B5C9-D031-42E1-AD3D-91099F0109D3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3AEF-7E6A-4520-B66B-268461D89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B6592A3-493C-449C-AC03-79C350617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5E2CBB-3168-418A-8280-47A77313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1C590DF-1F79-45A8-A7B0-05C3BFAF6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AADF7-60A4-4AA7-BBF6-4C235319182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similar work, institute and study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8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EBEB283-89F9-40E4-85F5-86D65B19D8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7EA65B-DB8B-47FC-8CA8-F5F3245B1F54}" type="slidenum">
              <a:rPr lang="en-US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 dirty="0"/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01A97E23-CC22-4179-AE1F-CEB44707CE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8C9133-4F53-4B31-9C37-2D2C7D370DFE}" type="slidenum">
              <a:rPr lang="en-US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 dirty="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E2B587AB-C103-4788-83EB-CB69C87EA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234CC2F4-7A17-403F-8322-2F5B6324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credit, NINDS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6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0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DD755C3-C53C-4722-BD16-F302CA713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537A3-2A88-4839-B8BE-F4FC4966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CD4C4D12-E92F-4312-A319-46517114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655E9-FA10-46C4-958B-ACA6DF6F22A5}" type="slidenum">
              <a:rPr lang="en-US" altLang="en-US" sz="1200" b="0" smtClean="0">
                <a:solidFill>
                  <a:srgbClr val="000000"/>
                </a:solidFill>
              </a:rPr>
              <a:pPr/>
              <a:t>27</a:t>
            </a:fld>
            <a:endParaRPr lang="en-US" alt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8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DD755C3-C53C-4722-BD16-F302CA713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537A3-2A88-4839-B8BE-F4FC4966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Each reviewer gives their overall impact and scores for the 5 criteria with strengths and weaknesses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CD4C4D12-E92F-4312-A319-46517114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655E9-FA10-46C4-958B-ACA6DF6F22A5}" type="slidenum">
              <a:rPr lang="en-US" altLang="en-US" sz="1200" b="0" smtClean="0">
                <a:solidFill>
                  <a:srgbClr val="000000"/>
                </a:solidFill>
              </a:rPr>
              <a:pPr/>
              <a:t>28</a:t>
            </a:fld>
            <a:endParaRPr lang="en-US" altLang="en-US" sz="1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B03B2DE2-8786-43E3-8E8A-E9D4724E8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740C0278-07C5-4E30-A865-E7BA5B02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21935B05-D6DE-45D1-B5C3-32BEE6A5B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06754-C809-45D2-8A8F-40BDB30D3276}" type="slidenum">
              <a:rPr lang="en-US" alt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Decorative image">
            <a:extLst>
              <a:ext uri="{FF2B5EF4-FFF2-40B4-BE49-F238E27FC236}">
                <a16:creationId xmlns:a16="http://schemas.microsoft.com/office/drawing/2014/main" id="{0028448B-069E-4E6B-BC02-7CB9D6A6FAC2}"/>
              </a:ext>
            </a:extLst>
          </p:cNvPr>
          <p:cNvGrpSpPr/>
          <p:nvPr userDrawn="1"/>
        </p:nvGrpSpPr>
        <p:grpSpPr>
          <a:xfrm>
            <a:off x="11287" y="0"/>
            <a:ext cx="12192000" cy="6858000"/>
            <a:chOff x="0" y="0"/>
            <a:chExt cx="12192000" cy="6858000"/>
          </a:xfrm>
        </p:grpSpPr>
        <p:pic>
          <p:nvPicPr>
            <p:cNvPr id="17" name="Decorative arrows" descr="pptjpg.jpg">
              <a:extLst>
                <a:ext uri="{FF2B5EF4-FFF2-40B4-BE49-F238E27FC236}">
                  <a16:creationId xmlns:a16="http://schemas.microsoft.com/office/drawing/2014/main" id="{84BFA04D-1D70-4B34-ABAA-F71B2B23F9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/>
            <a:stretch/>
          </p:blipFill>
          <p:spPr>
            <a:xfrm>
              <a:off x="2816543" y="0"/>
              <a:ext cx="9375457" cy="6858000"/>
            </a:xfrm>
            <a:prstGeom prst="rect">
              <a:avLst/>
            </a:prstGeom>
          </p:spPr>
        </p:pic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6F5E936F-60A3-49DC-BD92-9706939FCEED}"/>
                </a:ext>
              </a:extLst>
            </p:cNvPr>
            <p:cNvSpPr/>
            <p:nvPr userDrawn="1"/>
          </p:nvSpPr>
          <p:spPr>
            <a:xfrm>
              <a:off x="0" y="0"/>
              <a:ext cx="3298110" cy="6858000"/>
            </a:xfrm>
            <a:prstGeom prst="rect">
              <a:avLst/>
            </a:prstGeom>
            <a:solidFill>
              <a:srgbClr val="0F7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E9EC6-03D3-41AD-8892-9AE6C8FA86D2}"/>
              </a:ext>
            </a:extLst>
          </p:cNvPr>
          <p:cNvSpPr/>
          <p:nvPr userDrawn="1"/>
        </p:nvSpPr>
        <p:spPr>
          <a:xfrm>
            <a:off x="5173132" y="1286935"/>
            <a:ext cx="1868311" cy="158044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F6CB61BB-FBD9-4107-B700-3BA007892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5356" y="6008050"/>
            <a:ext cx="3925448" cy="604519"/>
          </a:xfrm>
          <a:prstGeom prst="rect">
            <a:avLst/>
          </a:prstGeom>
        </p:spPr>
      </p:pic>
      <p:pic>
        <p:nvPicPr>
          <p:cNvPr id="23" name="Health and Human Services logo" descr="Health and Human Services logo">
            <a:extLst>
              <a:ext uri="{FF2B5EF4-FFF2-40B4-BE49-F238E27FC236}">
                <a16:creationId xmlns:a16="http://schemas.microsoft.com/office/drawing/2014/main" id="{A39E900E-354B-4182-A77E-1EB3532897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444" y="5926079"/>
            <a:ext cx="686948" cy="686490"/>
          </a:xfrm>
          <a:prstGeom prst="rect">
            <a:avLst/>
          </a:prstGeom>
        </p:spPr>
      </p:pic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8C704684-D29C-4A3A-9DE4-6DB9141D2A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865331"/>
            <a:ext cx="10577689" cy="694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120" normalizeH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SUBTITLE STYLE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508562F6-5CC1-4739-8ACC-7F3C0C057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2314310"/>
            <a:ext cx="7980782" cy="23987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000" b="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6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D9F35-036E-4344-B3E3-718776C1F285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27" name="Text Placeholder 3b">
            <a:extLst>
              <a:ext uri="{FF2B5EF4-FFF2-40B4-BE49-F238E27FC236}">
                <a16:creationId xmlns:a16="http://schemas.microsoft.com/office/drawing/2014/main" id="{CBCE6814-D6CE-4319-9688-3D221515FD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0221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3a">
            <a:extLst>
              <a:ext uri="{FF2B5EF4-FFF2-40B4-BE49-F238E27FC236}">
                <a16:creationId xmlns:a16="http://schemas.microsoft.com/office/drawing/2014/main" id="{9CE515B9-4F78-47F0-B0B3-75D599EB7D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0221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2FF448C-A900-4921-8463-BCF4865C9A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61942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8229CF2E-2782-4A39-875B-03807F50F7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5636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0B904C48-6516-45F3-94E4-907A37A2E5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636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F009DAE-189D-4891-804C-170E891234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5557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5693E35F-7A45-4480-9815-162D6A4AE0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8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a">
            <a:extLst>
              <a:ext uri="{FF2B5EF4-FFF2-40B4-BE49-F238E27FC236}">
                <a16:creationId xmlns:a16="http://schemas.microsoft.com/office/drawing/2014/main" id="{526362AF-3422-4C5A-B550-9514E69B88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98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7066FC2C-5BF8-4734-8AD8-8D0515E637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17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F849ABF-DEB7-4207-A631-954E49F8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32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1337E-FD32-4858-AB4C-1AC162FC8E87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6" name="Text Placeholder 4b">
            <a:extLst>
              <a:ext uri="{FF2B5EF4-FFF2-40B4-BE49-F238E27FC236}">
                <a16:creationId xmlns:a16="http://schemas.microsoft.com/office/drawing/2014/main" id="{77A8527D-19C3-4CCE-96F9-D384F7794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1873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a">
            <a:extLst>
              <a:ext uri="{FF2B5EF4-FFF2-40B4-BE49-F238E27FC236}">
                <a16:creationId xmlns:a16="http://schemas.microsoft.com/office/drawing/2014/main" id="{19CC0B74-CB7F-4B07-9D91-0AD8486061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1873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FFBB88A-6B43-4A1B-8615-027ABA71258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019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3b">
            <a:extLst>
              <a:ext uri="{FF2B5EF4-FFF2-40B4-BE49-F238E27FC236}">
                <a16:creationId xmlns:a16="http://schemas.microsoft.com/office/drawing/2014/main" id="{D2573C8C-1151-4DDA-99A0-3F5F038969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3982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3" name="Text Placeholder 3a">
            <a:extLst>
              <a:ext uri="{FF2B5EF4-FFF2-40B4-BE49-F238E27FC236}">
                <a16:creationId xmlns:a16="http://schemas.microsoft.com/office/drawing/2014/main" id="{26DC42FF-1652-4E47-B671-7FAB3CA480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3982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E8CC976C-BCC8-442C-8D98-D853D0843E5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13982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b">
            <a:extLst>
              <a:ext uri="{FF2B5EF4-FFF2-40B4-BE49-F238E27FC236}">
                <a16:creationId xmlns:a16="http://schemas.microsoft.com/office/drawing/2014/main" id="{8829E0BF-8599-4D08-97AD-A742081CA7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26091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1" name="Text Placeholder 2a">
            <a:extLst>
              <a:ext uri="{FF2B5EF4-FFF2-40B4-BE49-F238E27FC236}">
                <a16:creationId xmlns:a16="http://schemas.microsoft.com/office/drawing/2014/main" id="{AF82FAE3-EB15-4670-984E-3C57BC1EF1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26091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2195BF6-4A4F-4F2D-917E-B4611E7E66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260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1b">
            <a:extLst>
              <a:ext uri="{FF2B5EF4-FFF2-40B4-BE49-F238E27FC236}">
                <a16:creationId xmlns:a16="http://schemas.microsoft.com/office/drawing/2014/main" id="{00D106AA-97E4-4656-9E56-78736BAE7B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Text Placeholder 1a">
            <a:extLst>
              <a:ext uri="{FF2B5EF4-FFF2-40B4-BE49-F238E27FC236}">
                <a16:creationId xmlns:a16="http://schemas.microsoft.com/office/drawing/2014/main" id="{812DE87F-E67F-42F8-AB8F-4C262C308C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323F57CB-6ACA-41C8-8C45-97220DC429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AC0B86B-E505-46F7-98CC-B2DBA5C4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40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CE4ACCA-3277-48FF-B596-D63FD39D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B59EEDB8-A0B8-4F4F-BA9A-2D97CB9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14ED1-2468-4EC7-BD11-68C09AA8AED4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8535944-DFFA-43F8-9553-867974F4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6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5FC8343-482F-42B0-ACB7-24FA03EF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5DCDD587-5763-4667-81ED-78860758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36FD-AA93-4397-BED4-A338080F0E3A}" type="datetime4">
              <a:rPr lang="en-US" smtClean="0"/>
              <a:t>October 25,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9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DFFC9D3-44A6-467D-B529-C271BEA0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3E8BAA95-8D9B-450A-9307-44988C63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212DE-B1C6-41C6-92C4-3FA57F3B4679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3E1CC8DE-00C6-4A08-A721-F9E1BD8A0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41980C74-562C-46E3-9791-9F799FBAF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036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>
                <a:latin typeface="Arial Black" panose="020B0A04020102020204" pitchFamily="34" charset="0"/>
              </a:defRPr>
            </a:lvl2pPr>
            <a:lvl3pPr marL="914400" indent="0">
              <a:buNone/>
              <a:defRPr sz="1600">
                <a:latin typeface="Arial Black" panose="020B0A04020102020204" pitchFamily="34" charset="0"/>
              </a:defRPr>
            </a:lvl3pPr>
            <a:lvl4pPr marL="1371600" indent="0">
              <a:buNone/>
              <a:defRPr sz="1600">
                <a:latin typeface="Arial Black" panose="020B0A04020102020204" pitchFamily="34" charset="0"/>
              </a:defRPr>
            </a:lvl4pPr>
            <a:lvl5pPr marL="1828800" indent="0">
              <a:buNone/>
              <a:defRPr sz="16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CEBCDF9-7304-4F5E-9E62-FBDAF202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40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7633D-7F12-4789-A8AF-A88D2300FEA7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F7E245AE-E630-475E-BBA5-45197A088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4500361A-0061-43DA-9240-CC9062C9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1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E7EBB525-34F3-4340-B53B-A59409A6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7200"/>
            <a:ext cx="3932238" cy="1600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8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5F307-BAC9-4DDF-B960-B05DDEEE9BEC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582A4BFA-CD3F-4577-AA4F-93FBE8BC9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64163"/>
            <a:ext cx="10515600" cy="876300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FD1EF91-8258-4758-A6DD-EB7759E4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453"/>
            <a:ext cx="10515600" cy="1117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D9E8CCE-4DE7-48DE-BBD6-BCD2C9AF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20257"/>
            <a:ext cx="10515600" cy="3903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0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corative image" descr="faddedlightblue.jpg">
            <a:extLst>
              <a:ext uri="{FF2B5EF4-FFF2-40B4-BE49-F238E27FC236}">
                <a16:creationId xmlns:a16="http://schemas.microsoft.com/office/drawing/2014/main" id="{9EFE691E-C348-4772-A486-7B07F4A00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9F26DB20-9210-4338-A191-FDD335DAF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27" y="5894092"/>
            <a:ext cx="2831040" cy="434093"/>
          </a:xfrm>
          <a:prstGeom prst="rect">
            <a:avLst/>
          </a:prstGeom>
        </p:spPr>
      </p:pic>
      <p:pic>
        <p:nvPicPr>
          <p:cNvPr id="16" name="Health and Human Services logo" descr="Health and Human Services logo">
            <a:extLst>
              <a:ext uri="{FF2B5EF4-FFF2-40B4-BE49-F238E27FC236}">
                <a16:creationId xmlns:a16="http://schemas.microsoft.com/office/drawing/2014/main" id="{53C75418-B844-4769-9E13-DAA33F7ED5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307" y="5838318"/>
            <a:ext cx="491506" cy="489867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20558A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rgbClr val="20558A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@NIHGrants</a:t>
              </a: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2FB419FF-098A-46CB-827B-B782EF20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729" y="1446342"/>
            <a:ext cx="7260871" cy="132556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rgbClr val="20558A"/>
                </a:solidFill>
              </a:defRPr>
            </a:lvl1pPr>
          </a:lstStyle>
          <a:p>
            <a:pPr algn="l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3085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Decorative image">
            <a:extLst>
              <a:ext uri="{FF2B5EF4-FFF2-40B4-BE49-F238E27FC236}">
                <a16:creationId xmlns:a16="http://schemas.microsoft.com/office/drawing/2014/main" id="{11A13261-D9B4-4984-8AA2-619B22FA911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Decorative arrows" descr="pptjpg.jpg">
              <a:extLst>
                <a:ext uri="{FF2B5EF4-FFF2-40B4-BE49-F238E27FC236}">
                  <a16:creationId xmlns:a16="http://schemas.microsoft.com/office/drawing/2014/main" id="{694583B9-5606-4EC0-B714-2CEF5CE653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/>
            <a:stretch/>
          </p:blipFill>
          <p:spPr>
            <a:xfrm>
              <a:off x="2816543" y="0"/>
              <a:ext cx="9375457" cy="68580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9348C2-1D8B-40AB-9961-18B9B1180922}"/>
                </a:ext>
              </a:extLst>
            </p:cNvPr>
            <p:cNvSpPr/>
            <p:nvPr userDrawn="1"/>
          </p:nvSpPr>
          <p:spPr>
            <a:xfrm>
              <a:off x="0" y="0"/>
              <a:ext cx="3298110" cy="6858000"/>
            </a:xfrm>
            <a:prstGeom prst="rect">
              <a:avLst/>
            </a:prstGeom>
            <a:solidFill>
              <a:srgbClr val="0F7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3A187B38-92D5-4C13-80E1-A77C154E0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205" y="5892176"/>
            <a:ext cx="2874863" cy="442729"/>
          </a:xfrm>
          <a:prstGeom prst="rect">
            <a:avLst/>
          </a:prstGeom>
        </p:spPr>
      </p:pic>
      <p:pic>
        <p:nvPicPr>
          <p:cNvPr id="22" name="Health and Human Services logo" descr="Health and Human Services logo">
            <a:extLst>
              <a:ext uri="{FF2B5EF4-FFF2-40B4-BE49-F238E27FC236}">
                <a16:creationId xmlns:a16="http://schemas.microsoft.com/office/drawing/2014/main" id="{18C94F8C-94B2-4CA6-8A85-088A16BB9C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308" y="5832143"/>
            <a:ext cx="503097" cy="502762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@NIHGrants</a:t>
              </a:r>
            </a:p>
          </p:txBody>
        </p:sp>
      </p:grpSp>
      <p:sp>
        <p:nvSpPr>
          <p:cNvPr id="3" name="Title">
            <a:extLst>
              <a:ext uri="{FF2B5EF4-FFF2-40B4-BE49-F238E27FC236}">
                <a16:creationId xmlns:a16="http://schemas.microsoft.com/office/drawing/2014/main" id="{FEDD56A1-E7FD-4612-B444-7FC4EC15D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393" y="1576998"/>
            <a:ext cx="730920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Connect with us</a:t>
            </a:r>
          </a:p>
        </p:txBody>
      </p:sp>
    </p:spTree>
    <p:extLst>
      <p:ext uri="{BB962C8B-B14F-4D97-AF65-F5344CB8AC3E}">
        <p14:creationId xmlns:p14="http://schemas.microsoft.com/office/powerpoint/2010/main" val="363361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,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corative image" descr="faddedlightblue.jpg">
            <a:extLst>
              <a:ext uri="{FF2B5EF4-FFF2-40B4-BE49-F238E27FC236}">
                <a16:creationId xmlns:a16="http://schemas.microsoft.com/office/drawing/2014/main" id="{9EFE691E-C348-4772-A486-7B07F4A00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pic>
        <p:nvPicPr>
          <p:cNvPr id="14" name="Ripple Effect Communications, Inc. logo" descr="Ripple Effect Communications, Inc. logo">
            <a:extLst>
              <a:ext uri="{FF2B5EF4-FFF2-40B4-BE49-F238E27FC236}">
                <a16:creationId xmlns:a16="http://schemas.microsoft.com/office/drawing/2014/main" id="{A6312FA7-2C72-41C1-A454-143339BC0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06" y="5949636"/>
            <a:ext cx="2335926" cy="434093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FACEBOOK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rippleeffect.com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/futurerippler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@rippleeffectcom</a:t>
              </a: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2FB419FF-098A-46CB-827B-B782EF20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729" y="1446342"/>
            <a:ext cx="7260871" cy="132556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pPr algn="l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FOR more information about this template:</a:t>
            </a:r>
          </a:p>
        </p:txBody>
      </p:sp>
    </p:spTree>
    <p:extLst>
      <p:ext uri="{BB962C8B-B14F-4D97-AF65-F5344CB8AC3E}">
        <p14:creationId xmlns:p14="http://schemas.microsoft.com/office/powerpoint/2010/main" val="11014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7BABAC03-9E05-49C7-B132-4DAE23D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31AE98-E7A3-4C2A-9EDA-81120433CA6B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181CDCE-EF17-47B2-9F9D-FE20128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927A020D-38BB-43D0-B1E1-2C049F168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1FBB359-D779-48B3-B3EA-31E48BF3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62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3BE0-CA5E-466F-8FD5-2E114FED79CF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08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C4D4A-7058-4F7A-8DCB-A8466422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1CE2-828A-4D32-B517-3BC3D119A278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8A8B-13EA-4E86-B2C1-1549A5A6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4450" y="6492875"/>
            <a:ext cx="5255683" cy="2984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6F756-C787-48B5-8D63-85BFC7A8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CA5B-FDC6-4EA9-9446-343DF7A153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24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E4EC-F004-4235-9EB4-0F49854FF336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10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27F8-B842-4971-BD29-817664E665CC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59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06CB-6F5E-47F2-93E2-31397961B1C3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4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69A0-9214-4666-BF12-EDD8719F0146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569E-DEB1-421A-A76A-7AC74ED027E5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97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A220105F-D8F1-40A2-9401-6056C6533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76763"/>
            <a:ext cx="10509250" cy="1527175"/>
          </a:xfrm>
        </p:spPr>
        <p:txBody>
          <a:bodyPr>
            <a:noAutofit/>
          </a:bodyPr>
          <a:lstStyle>
            <a:lvl1pPr marL="0" indent="0">
              <a:buNone/>
              <a:defRPr sz="22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  <a:lvl5pPr marL="1828800" indent="0">
              <a:buNone/>
              <a:defRPr sz="160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646F9EB-BD10-433D-9CEE-56C6EDB3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4A3F919-40F1-4478-BC2D-295BFF0C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314"/>
            <a:ext cx="10509250" cy="303111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9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69428A-4E72-44DA-8CBC-60F622B6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8A26D8D4-F173-426B-8A81-22F15A1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8DEB9-405C-4127-A0DB-8A18FE3928F8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69E520-893B-4E98-A798-692C9EB1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247858-EE6D-4FFE-AB59-75E14C80C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7CA37C-95CD-4712-B4AC-DE407B51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6A731F-D142-4385-A08C-58539D2EDFC7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6F4F4-2133-48E9-8422-63A736394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540C60A-1A14-4E1B-AA36-1635094D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09539BD-11D1-487D-9D56-FADE731B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58758-64F0-4CAF-AA0A-166A95D522A7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4FC7A4E9-CF53-48A5-B398-2B4AA8659D5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81079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hart Placeholder 1">
            <a:extLst>
              <a:ext uri="{FF2B5EF4-FFF2-40B4-BE49-F238E27FC236}">
                <a16:creationId xmlns:a16="http://schemas.microsoft.com/office/drawing/2014/main" id="{CE9406D3-9E1F-4635-B5AA-067E0124501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6613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42390CD-1450-46ED-945F-0D45E245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7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or 1 speaker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2F9077-DD97-4F39-9359-D5B9081159A8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686FC7-D046-4D41-80A3-146ED684EA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393" y="3069258"/>
            <a:ext cx="5257800" cy="264407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Description or bio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EF6E6-29E4-46AE-B6BF-0457D2771E7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5392" y="2462872"/>
            <a:ext cx="5257799" cy="365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B5B6D44-DE61-4F4F-A7BA-16867F4048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5392" y="1973175"/>
            <a:ext cx="5257799" cy="453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8989" y="1973175"/>
            <a:ext cx="4065027" cy="37401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0BA3E3-755B-472D-8AC8-EB99BEE4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2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or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DF7A6-4196-48A7-A741-A23F59CA6061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3FD360-ABA2-40D6-9AD8-D59BBC825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5848350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C337D45-7808-4D2E-91C8-304C55843D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0" y="5395913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6FB21A93-0485-4329-AE96-FC9E06C863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0" y="1973176"/>
            <a:ext cx="3657600" cy="3367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F7D67C6A-D341-4599-9820-987AB568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A74A9-1747-4027-A786-7E81FD207A56}" type="datetime4">
              <a:rPr lang="en-US" smtClean="0"/>
              <a:t>October 25, 2021</a:t>
            </a:fld>
            <a:endParaRPr lang="en-US" dirty="0"/>
          </a:p>
        </p:txBody>
      </p:sp>
      <p:sp>
        <p:nvSpPr>
          <p:cNvPr id="17" name="Text Placeholder 2b">
            <a:extLst>
              <a:ext uri="{FF2B5EF4-FFF2-40B4-BE49-F238E27FC236}">
                <a16:creationId xmlns:a16="http://schemas.microsoft.com/office/drawing/2014/main" id="{3EF2589F-E84F-4BE1-A897-37824E79E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331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2a">
            <a:extLst>
              <a:ext uri="{FF2B5EF4-FFF2-40B4-BE49-F238E27FC236}">
                <a16:creationId xmlns:a16="http://schemas.microsoft.com/office/drawing/2014/main" id="{65006C45-9F2F-4B59-BF93-4426C6360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331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BA58FF2-55AD-46F7-8369-8C75DDDBCB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2252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b">
            <a:extLst>
              <a:ext uri="{FF2B5EF4-FFF2-40B4-BE49-F238E27FC236}">
                <a16:creationId xmlns:a16="http://schemas.microsoft.com/office/drawing/2014/main" id="{39074ECB-31A3-4B9A-BB51-6836890266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108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a">
            <a:extLst>
              <a:ext uri="{FF2B5EF4-FFF2-40B4-BE49-F238E27FC236}">
                <a16:creationId xmlns:a16="http://schemas.microsoft.com/office/drawing/2014/main" id="{17BDB64D-58B3-4477-9C2B-22FEC81AAD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108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9CB7241E-4B60-408B-B66B-508062A5EA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78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6147F2-CD0C-454A-80DB-4CE42B86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8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ecorative image" descr="faddedlightblue.jpg">
            <a:extLst>
              <a:ext uri="{FF2B5EF4-FFF2-40B4-BE49-F238E27FC236}">
                <a16:creationId xmlns:a16="http://schemas.microsoft.com/office/drawing/2014/main" id="{D7B1CD0B-931B-480D-B5A4-FD34107D9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37D012-DB3A-41AA-B8CE-2896DC11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33F26C8-7004-4984-A878-6563BCC15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A6AC6A-8C25-45DB-BE3C-6890B3DC9050}" type="datetime4">
              <a:rPr lang="en-US" smtClean="0"/>
              <a:t>October 25, 2021</a:t>
            </a:fld>
            <a:endParaRPr lang="en-US" dirty="0"/>
          </a:p>
        </p:txBody>
      </p:sp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4CACC1E0-B548-420E-B7BF-FBD02EA073F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457346" y="6340916"/>
            <a:ext cx="2582550" cy="395991"/>
          </a:xfrm>
          <a:prstGeom prst="rect">
            <a:avLst/>
          </a:prstGeom>
        </p:spPr>
      </p:pic>
      <p:pic>
        <p:nvPicPr>
          <p:cNvPr id="12" name="Health and Human Services logo" descr="Health and Human Services logo&#10;">
            <a:extLst>
              <a:ext uri="{FF2B5EF4-FFF2-40B4-BE49-F238E27FC236}">
                <a16:creationId xmlns:a16="http://schemas.microsoft.com/office/drawing/2014/main" id="{93B38F55-5720-45EB-AEBF-9C6AA235A8D2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38200" y="6290037"/>
            <a:ext cx="448365" cy="446870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C80CC38-8049-40F5-8A5F-FEDC414B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34053F9-8C6E-460A-9E73-893C1844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1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8" r:id="rId7"/>
    <p:sldLayoutId id="2147483664" r:id="rId8"/>
    <p:sldLayoutId id="2147483666" r:id="rId9"/>
    <p:sldLayoutId id="2147483667" r:id="rId10"/>
    <p:sldLayoutId id="2147483665" r:id="rId11"/>
    <p:sldLayoutId id="2147483669" r:id="rId12"/>
    <p:sldLayoutId id="2147483662" r:id="rId13"/>
    <p:sldLayoutId id="2147483656" r:id="rId14"/>
    <p:sldLayoutId id="2147483657" r:id="rId15"/>
    <p:sldLayoutId id="2147483660" r:id="rId16"/>
    <p:sldLayoutId id="2147483671" r:id="rId17"/>
    <p:sldLayoutId id="2147483672" r:id="rId18"/>
    <p:sldLayoutId id="2147483663" r:id="rId19"/>
    <p:sldLayoutId id="2147483676" r:id="rId20"/>
    <p:sldLayoutId id="2147483698" r:id="rId21"/>
    <p:sldLayoutId id="2147483713" r:id="rId22"/>
    <p:sldLayoutId id="2147483714" r:id="rId23"/>
    <p:sldLayoutId id="2147483717" r:id="rId24"/>
    <p:sldLayoutId id="2147483720" r:id="rId25"/>
    <p:sldLayoutId id="2147483721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0558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5" Type="http://schemas.openxmlformats.org/officeDocument/2006/relationships/hyperlink" Target="https://www.nigms.nih.gov/education/life-magnified/Pages/11B_developing_nerve_cells.aspx" TargetMode="Externa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5" Type="http://schemas.openxmlformats.org/officeDocument/2006/relationships/hyperlink" Target="https://www.niaid.nih.gov/sites/default/files/1-R01-AI121500-01A1_Gordon_Summary-Statement.pdf" TargetMode="Externa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csr.nih.gov/EC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adomduck2.blogspot.com/2015/01/blog-post_41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hyperlink" Target="https://grants.nih.gov/grants/how-to-apply-application-guid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Subtitle 2">
            <a:extLst>
              <a:ext uri="{FF2B5EF4-FFF2-40B4-BE49-F238E27FC236}">
                <a16:creationId xmlns:a16="http://schemas.microsoft.com/office/drawing/2014/main" id="{3A5C9B22-FC3B-4523-81A5-C55C9CC369A3}"/>
              </a:ext>
            </a:extLst>
          </p:cNvPr>
          <p:cNvSpPr txBox="1">
            <a:spLocks/>
          </p:cNvSpPr>
          <p:nvPr/>
        </p:nvSpPr>
        <p:spPr bwMode="auto">
          <a:xfrm>
            <a:off x="1793927" y="2222722"/>
            <a:ext cx="6047509" cy="331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Robert Rivers, PhD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National Institute of Diabetes and Digestive and Kidney Diseases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en-US" sz="2800" b="1" dirty="0"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Desirée L. Salazar, PhD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National Institute of General Medical Sciences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en-US" sz="2800" b="1" dirty="0">
              <a:latin typeface="+mn-lt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27BBF-C156-43BD-8F43-314544FF6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1779738"/>
            <a:ext cx="7980782" cy="1319923"/>
          </a:xfrm>
        </p:spPr>
        <p:txBody>
          <a:bodyPr/>
          <a:lstStyle/>
          <a:p>
            <a:pPr rtl="0" eaLnBrk="1" latinLnBrk="0" hangingPunct="1"/>
            <a:r>
              <a:rPr lang="en-US" sz="4400" b="0" i="0" kern="1200" cap="all" spc="120" baseline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Open Sans ExtraBold" panose="020B0906030804020204"/>
                <a:cs typeface="Open Sans ExtraBold" panose="020B0906030804020204"/>
              </a:rPr>
              <a:t>GRANT WRITING FOR SUCCESS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2835D-E008-4B34-AA79-A5C919C6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155" y="5314782"/>
            <a:ext cx="10577689" cy="694359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450" y="2646510"/>
            <a:ext cx="10515600" cy="4351338"/>
          </a:xfrm>
        </p:spPr>
        <p:txBody>
          <a:bodyPr/>
          <a:lstStyle/>
          <a:p>
            <a:r>
              <a:rPr lang="en-US" dirty="0"/>
              <a:t>Manage grants, contracts, and cooperative agreements</a:t>
            </a:r>
          </a:p>
          <a:p>
            <a:r>
              <a:rPr lang="en-US" dirty="0"/>
              <a:t>Identify needs in scientific areas</a:t>
            </a:r>
          </a:p>
          <a:p>
            <a:r>
              <a:rPr lang="en-US" dirty="0"/>
              <a:t>Report on scientific progress and program accomplishments</a:t>
            </a:r>
          </a:p>
          <a:p>
            <a:r>
              <a:rPr lang="en-US" dirty="0"/>
              <a:t>Have many names: Program Director, Chief, Health Scientist Administrator, Program Official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program officers do?</a:t>
            </a:r>
          </a:p>
        </p:txBody>
      </p:sp>
      <p:pic>
        <p:nvPicPr>
          <p:cNvPr id="5" name="ClipArt Placeholder 4" descr="image of woman on computer">
            <a:extLst>
              <a:ext uri="{FF2B5EF4-FFF2-40B4-BE49-F238E27FC236}">
                <a16:creationId xmlns:a16="http://schemas.microsoft.com/office/drawing/2014/main" id="{80B56E83-D761-449D-B2C6-B993D6D1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1550" y="0"/>
            <a:ext cx="3600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450" y="2646510"/>
            <a:ext cx="10515600" cy="4351338"/>
          </a:xfrm>
        </p:spPr>
        <p:txBody>
          <a:bodyPr/>
          <a:lstStyle/>
          <a:p>
            <a:r>
              <a:rPr lang="en-US" dirty="0"/>
              <a:t>Your idea—e.g., provide specific aims page</a:t>
            </a:r>
          </a:p>
          <a:p>
            <a:r>
              <a:rPr lang="en-US" dirty="0"/>
              <a:t>Fit—is idea fit for Institute or Center (IC)</a:t>
            </a:r>
          </a:p>
          <a:p>
            <a:r>
              <a:rPr lang="en-US" dirty="0"/>
              <a:t>Priority—is idea a research priority for IC</a:t>
            </a:r>
          </a:p>
          <a:p>
            <a:r>
              <a:rPr lang="en-US" dirty="0"/>
              <a:t>Funding Opportunity Announcements (FOAs)</a:t>
            </a:r>
          </a:p>
          <a:p>
            <a:r>
              <a:rPr lang="en-US" dirty="0"/>
              <a:t>Funding mechanisms the IC supports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discuss with program officer?</a:t>
            </a:r>
          </a:p>
        </p:txBody>
      </p:sp>
      <p:pic>
        <p:nvPicPr>
          <p:cNvPr id="5" name="ClipArt Placeholder 4" descr="image of woman on computer">
            <a:extLst>
              <a:ext uri="{FF2B5EF4-FFF2-40B4-BE49-F238E27FC236}">
                <a16:creationId xmlns:a16="http://schemas.microsoft.com/office/drawing/2014/main" id="{80B56E83-D761-449D-B2C6-B993D6D1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1550" y="0"/>
            <a:ext cx="3600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chmaker text box ">
            <a:extLst>
              <a:ext uri="{FF2B5EF4-FFF2-40B4-BE49-F238E27FC236}">
                <a16:creationId xmlns:a16="http://schemas.microsoft.com/office/drawing/2014/main" id="{0EB41169-3580-4C56-96B4-8AA4CDF7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37" y="1575519"/>
            <a:ext cx="7766892" cy="4307548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263" y="249956"/>
            <a:ext cx="994541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program officers in NIH reporter - </a:t>
            </a:r>
            <a:r>
              <a:rPr lang="en-US" dirty="0" err="1"/>
              <a:t>MATCHMaker</a:t>
            </a:r>
            <a:endParaRPr lang="en-US" dirty="0"/>
          </a:p>
        </p:txBody>
      </p:sp>
      <p:sp>
        <p:nvSpPr>
          <p:cNvPr id="8" name="Line 4" descr="Arrow pointing to Program Official Information">
            <a:extLst>
              <a:ext uri="{FF2B5EF4-FFF2-40B4-BE49-F238E27FC236}">
                <a16:creationId xmlns:a16="http://schemas.microsoft.com/office/drawing/2014/main" id="{5B27B5A6-E4FA-4905-8586-24F6E9457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7610" y="3910585"/>
            <a:ext cx="793750" cy="477837"/>
          </a:xfrm>
          <a:prstGeom prst="line">
            <a:avLst/>
          </a:prstGeom>
          <a:noFill/>
          <a:ln w="101600">
            <a:solidFill>
              <a:srgbClr val="F58344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2057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 descr="Image of the Louis Stokes Building on NIH main campus">
            <a:extLst>
              <a:ext uri="{FF2B5EF4-FFF2-40B4-BE49-F238E27FC236}">
                <a16:creationId xmlns:a16="http://schemas.microsoft.com/office/drawing/2014/main" id="{FD99EEE8-2A2B-43DA-A46E-18080D961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801" y="1397001"/>
            <a:ext cx="8251825" cy="4373563"/>
          </a:xfrm>
        </p:spPr>
        <p:txBody>
          <a:bodyPr rtlCol="0">
            <a:normAutofit/>
          </a:bodyPr>
          <a:lstStyle/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sz="2400" u="sng" dirty="0"/>
              <a:t>Read instructions for application form</a:t>
            </a:r>
            <a:endParaRPr lang="en-US" sz="2400" i="1" u="sng" dirty="0"/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Be realistic … not overly ambitious</a:t>
            </a:r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Discuss potential problem areas and possible solutions</a:t>
            </a:r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Be explicit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Reviewers cannot read your mind!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Don’t expect reviewers to read between the lines!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Don’t assume they know what you intend!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of Louis Stokes Building at NIH Main Campus in Bethesda, MD">
            <a:extLst>
              <a:ext uri="{FF2B5EF4-FFF2-40B4-BE49-F238E27FC236}">
                <a16:creationId xmlns:a16="http://schemas.microsoft.com/office/drawing/2014/main" id="{959C56D7-BDB8-46B6-9019-C1EB44928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99" y="1658938"/>
            <a:ext cx="3810000" cy="2838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BFB6F-A9B2-4B0C-A6E1-5F45A923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333375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General grant-writing tips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Placeholder 1">
            <a:extLst>
              <a:ext uri="{FF2B5EF4-FFF2-40B4-BE49-F238E27FC236}">
                <a16:creationId xmlns:a16="http://schemas.microsoft.com/office/drawing/2014/main" id="{D981386F-63BE-4653-A020-0E8E0F73E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752601"/>
            <a:ext cx="8251825" cy="4373563"/>
          </a:xfrm>
        </p:spPr>
        <p:txBody>
          <a:bodyPr/>
          <a:lstStyle/>
          <a:p>
            <a:pPr marL="730250" lvl="1" indent="-457200">
              <a:spcBef>
                <a:spcPts val="1200"/>
              </a:spcBef>
              <a:buSzPct val="125000"/>
              <a:defRPr/>
            </a:pPr>
            <a:r>
              <a:rPr lang="en-US" altLang="en-US" sz="2800" dirty="0"/>
              <a:t>Core Review Criteria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Significance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Investigator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Innovation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Approach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Environment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800" dirty="0"/>
          </a:p>
        </p:txBody>
      </p:sp>
      <p:pic>
        <p:nvPicPr>
          <p:cNvPr id="4" name="Picture 3" descr="Image of the Clinical Center at NIH's Main Campus&#10;&#10;">
            <a:extLst>
              <a:ext uri="{FF2B5EF4-FFF2-40B4-BE49-F238E27FC236}">
                <a16:creationId xmlns:a16="http://schemas.microsoft.com/office/drawing/2014/main" id="{29C1E49E-3390-4EFE-B56D-14C63113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1" y="1955322"/>
            <a:ext cx="5664474" cy="3327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2EAE9-3364-48D5-91FE-8BF8CD1C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97" y="629759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Align application with review criteria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426F2B1-02B8-4AC8-BDC7-3E0176DF7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Two questions drive reviewer determination about the likelihood that the proposed studies will have a strong and sustained impact on the scientific field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Should they do it?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Can they do it?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/>
              <a:t>What is the overall impact of an application?</a:t>
            </a:r>
            <a:endParaRPr lang="en-US" dirty="0"/>
          </a:p>
        </p:txBody>
      </p:sp>
      <p:pic>
        <p:nvPicPr>
          <p:cNvPr id="6" name="Picture 5" descr="Image of a plate of HeLa cells">
            <a:extLst>
              <a:ext uri="{FF2B5EF4-FFF2-40B4-BE49-F238E27FC236}">
                <a16:creationId xmlns:a16="http://schemas.microsoft.com/office/drawing/2014/main" id="{AF068FA2-5903-4DD4-A474-FB30B500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2156"/>
            <a:ext cx="4116388" cy="340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7A10F4-2369-4786-95A3-79F2765421E2}"/>
              </a:ext>
            </a:extLst>
          </p:cNvPr>
          <p:cNvSpPr txBox="1"/>
          <p:nvPr/>
        </p:nvSpPr>
        <p:spPr>
          <a:xfrm>
            <a:off x="825500" y="5861050"/>
            <a:ext cx="36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Tom Deerinck, NIGMS-funded</a:t>
            </a:r>
          </a:p>
        </p:txBody>
      </p:sp>
    </p:spTree>
    <p:extLst>
      <p:ext uri="{BB962C8B-B14F-4D97-AF65-F5344CB8AC3E}">
        <p14:creationId xmlns:p14="http://schemas.microsoft.com/office/powerpoint/2010/main" val="124509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4">
            <a:extLst>
              <a:ext uri="{FF2B5EF4-FFF2-40B4-BE49-F238E27FC236}">
                <a16:creationId xmlns:a16="http://schemas.microsoft.com/office/drawing/2014/main" id="{50979680-B8F3-4AD2-898E-4EE48591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762000"/>
            <a:ext cx="6019800" cy="50292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>
              <a:lnSpc>
                <a:spcPct val="110000"/>
              </a:lnSpc>
              <a:spcBef>
                <a:spcPts val="1200"/>
              </a:spcBef>
              <a:buSzPct val="120000"/>
            </a:pPr>
            <a:r>
              <a:rPr lang="en-US" altLang="en-US" sz="2000" dirty="0"/>
              <a:t>Grabs the reader immediately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20000"/>
            </a:pPr>
            <a:r>
              <a:rPr lang="en-US" altLang="en-US" sz="2000" dirty="0"/>
              <a:t>Is roadmap for your application</a:t>
            </a:r>
          </a:p>
          <a:p>
            <a:pPr>
              <a:spcBef>
                <a:spcPts val="600"/>
              </a:spcBef>
              <a:buSzPct val="120000"/>
            </a:pPr>
            <a:r>
              <a:rPr lang="en-US" altLang="en-US" sz="2000" dirty="0"/>
              <a:t>Begin with an overall section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general purpose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Include some key supporting data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the hypothesis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long-term objectives and expected </a:t>
            </a:r>
            <a:r>
              <a:rPr lang="en-US" altLang="en-US" sz="1800" i="1" u="sng" dirty="0"/>
              <a:t>impact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altLang="en-US" sz="2000" dirty="0"/>
              <a:t>Organize the aims in a sequential, numeric format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altLang="en-US" sz="2000" i="1" dirty="0"/>
              <a:t>Tell reviewers what the results will mean!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681BF-DC89-45E6-A358-7ECE11A9AD09}"/>
              </a:ext>
            </a:extLst>
          </p:cNvPr>
          <p:cNvSpPr txBox="1"/>
          <p:nvPr/>
        </p:nvSpPr>
        <p:spPr>
          <a:xfrm>
            <a:off x="4822050" y="409575"/>
            <a:ext cx="31940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Aims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706BE3E0-F1AC-4674-82CF-D7A4266E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4">
            <a:extLst>
              <a:ext uri="{FF2B5EF4-FFF2-40B4-BE49-F238E27FC236}">
                <a16:creationId xmlns:a16="http://schemas.microsoft.com/office/drawing/2014/main" id="{631CB6B1-44E0-4409-B286-5029E218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168400"/>
            <a:ext cx="5638800" cy="472440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endParaRPr lang="en-US" altLang="en-US" dirty="0"/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Answers the “so what” question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Shows overall understanding of the field 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Demonstrates that questions are novel, important, and represent a logical next step in research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Highlights critical gaps that will be addressed by the proposed research</a:t>
            </a:r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F0926-C255-46D8-B159-0D2A35DA1066}"/>
              </a:ext>
            </a:extLst>
          </p:cNvPr>
          <p:cNvSpPr txBox="1"/>
          <p:nvPr/>
        </p:nvSpPr>
        <p:spPr>
          <a:xfrm>
            <a:off x="5640479" y="877711"/>
            <a:ext cx="29033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07E78CF-02A6-4A79-98B6-3DD7B27E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4">
            <a:extLst>
              <a:ext uri="{FF2B5EF4-FFF2-40B4-BE49-F238E27FC236}">
                <a16:creationId xmlns:a16="http://schemas.microsoft.com/office/drawing/2014/main" id="{B69B48B5-56D2-4B3E-866F-23519714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358901"/>
            <a:ext cx="6337300" cy="4314825"/>
          </a:xfrm>
        </p:spPr>
        <p:txBody>
          <a:bodyPr/>
          <a:lstStyle/>
          <a:p>
            <a:pPr eaLnBrk="1" hangingPunct="1">
              <a:buSzPct val="125000"/>
            </a:pPr>
            <a:r>
              <a:rPr lang="en-US" altLang="en-US" sz="2400" dirty="0"/>
              <a:t>Shows that proposed research is new and unique</a:t>
            </a:r>
          </a:p>
          <a:p>
            <a:pPr eaLnBrk="1" hangingPunct="1">
              <a:buSzPct val="125000"/>
            </a:pPr>
            <a:r>
              <a:rPr lang="en-US" altLang="en-US" sz="2400" dirty="0"/>
              <a:t>Either by:</a:t>
            </a:r>
          </a:p>
          <a:p>
            <a:pPr lvl="1" eaLnBrk="1" hangingPunct="1"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/>
              <a:t>Showing how research refines, improves, or proposes a new application of an existing concept or method, or</a:t>
            </a:r>
          </a:p>
          <a:p>
            <a:pPr lvl="1" eaLnBrk="1" hangingPunct="1"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/>
              <a:t>Showing how the research would shift a current paradigm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Make a very strong case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3A240-153C-42D9-A896-2942B0626CCA}"/>
              </a:ext>
            </a:extLst>
          </p:cNvPr>
          <p:cNvSpPr txBox="1"/>
          <p:nvPr/>
        </p:nvSpPr>
        <p:spPr>
          <a:xfrm>
            <a:off x="6195581" y="609600"/>
            <a:ext cx="25186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1D070957-AEAB-49A3-8612-D530C334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  <p:pic>
        <p:nvPicPr>
          <p:cNvPr id="4" name="Picture 3" descr="An image of neuronal firing patterns displayed as a series of short vertical lines of various colors.">
            <a:extLst>
              <a:ext uri="{FF2B5EF4-FFF2-40B4-BE49-F238E27FC236}">
                <a16:creationId xmlns:a16="http://schemas.microsoft.com/office/drawing/2014/main" id="{D85B4207-1169-4569-83AA-5637C539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235200"/>
            <a:ext cx="3533775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dirty="0"/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6441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46E13-0937-4CD5-8447-DA0C6539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930400"/>
            <a:ext cx="5638800" cy="3886200"/>
          </a:xfrm>
        </p:spPr>
        <p:txBody>
          <a:bodyPr rtlCol="0">
            <a:normAutofit/>
          </a:bodyPr>
          <a:lstStyle/>
          <a:p>
            <a:pPr marL="274320" indent="-274320">
              <a:buFont typeface="Wingdings 2"/>
              <a:buChar char=""/>
              <a:defRPr/>
            </a:pPr>
            <a:endParaRPr lang="en-US" sz="2000" dirty="0">
              <a:solidFill>
                <a:srgbClr val="CC3300"/>
              </a:solidFill>
            </a:endParaRP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Strengthen your application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Show availability of key resources,  familiarity with proposed methods and approach to interpreting results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Show that work is promising, feasible, has potential impact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Can be qualitative, quantitative and/or come from collaborator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751E3-0C5D-457A-A010-E88B6D514634}"/>
              </a:ext>
            </a:extLst>
          </p:cNvPr>
          <p:cNvSpPr txBox="1"/>
          <p:nvPr/>
        </p:nvSpPr>
        <p:spPr>
          <a:xfrm>
            <a:off x="5334000" y="762000"/>
            <a:ext cx="4495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Studies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C252702-3B8A-4AD6-9D3C-E0078D80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4">
            <a:extLst>
              <a:ext uri="{FF2B5EF4-FFF2-40B4-BE49-F238E27FC236}">
                <a16:creationId xmlns:a16="http://schemas.microsoft.com/office/drawing/2014/main" id="{A6DB65E6-C825-427D-A58D-B671CD39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066800"/>
            <a:ext cx="5638800" cy="3581400"/>
          </a:xfrm>
        </p:spPr>
        <p:txBody>
          <a:bodyPr>
            <a:noAutofit/>
          </a:bodyPr>
          <a:lstStyle/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Does your plan flow logically from the literature review and prior studies?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How will each hypothesis be tested?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Do your measures capture the variables needed to test hypotheses? 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Why did you choose those measures?</a:t>
            </a:r>
          </a:p>
          <a:p>
            <a:pPr>
              <a:spcBef>
                <a:spcPts val="12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Methods and analyses must match. </a:t>
            </a:r>
          </a:p>
          <a:p>
            <a:pPr>
              <a:spcBef>
                <a:spcPts val="12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Consider organizing each aim the same way, including the: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Rationale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Experimental approach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Anticipated results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Alternative approaches/pitfalls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49-1549-4FFF-A31A-4E894D2D042C}"/>
              </a:ext>
            </a:extLst>
          </p:cNvPr>
          <p:cNvSpPr txBox="1"/>
          <p:nvPr/>
        </p:nvSpPr>
        <p:spPr>
          <a:xfrm>
            <a:off x="4876800" y="355601"/>
            <a:ext cx="487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5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F73B0E5-8F67-4A78-AFB7-87F6588D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15901"/>
            <a:ext cx="5257800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  <p:pic>
        <p:nvPicPr>
          <p:cNvPr id="8" name="Content Placeholder 12" descr="image of developing nerve cells">
            <a:extLst>
              <a:ext uri="{FF2B5EF4-FFF2-40B4-BE49-F238E27FC236}">
                <a16:creationId xmlns:a16="http://schemas.microsoft.com/office/drawing/2014/main" id="{1794763B-7538-428C-BE8E-DEB39829D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119"/>
            <a:ext cx="2976154" cy="38100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9A71A9E-6FB4-4EE3-8F7D-2456E90683C0}"/>
              </a:ext>
            </a:extLst>
          </p:cNvPr>
          <p:cNvSpPr txBox="1">
            <a:spLocks/>
          </p:cNvSpPr>
          <p:nvPr/>
        </p:nvSpPr>
        <p:spPr>
          <a:xfrm>
            <a:off x="457200" y="5207000"/>
            <a:ext cx="5638800" cy="3886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endParaRPr lang="en-US" sz="2000" dirty="0">
              <a:solidFill>
                <a:srgbClr val="CC3300"/>
              </a:solidFill>
            </a:endParaRP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1050" dirty="0"/>
              <a:t>Credit: Torsten Wittmann, University of California, San Francisco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1050" dirty="0">
                <a:hlinkClick r:id="rId5"/>
              </a:rPr>
              <a:t>https://www.nigms.nih.gov/education/life-magnified/Pages/11B_developing_nerve_cells.aspx</a:t>
            </a:r>
            <a:endParaRPr lang="en-US" sz="1050" dirty="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4">
            <a:extLst>
              <a:ext uri="{FF2B5EF4-FFF2-40B4-BE49-F238E27FC236}">
                <a16:creationId xmlns:a16="http://schemas.microsoft.com/office/drawing/2014/main" id="{EE4F6165-77E6-4D14-B2CA-40AE57B1C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447800"/>
            <a:ext cx="5638800" cy="4876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 2" panose="05020102010507070707" pitchFamily="18" charset="2"/>
              <a:buNone/>
              <a:defRPr/>
            </a:pPr>
            <a:endParaRPr lang="en-US" altLang="en-US" sz="4000" dirty="0">
              <a:solidFill>
                <a:srgbClr val="CC33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SzPct val="125000"/>
              <a:buNone/>
              <a:defRPr/>
            </a:pPr>
            <a:r>
              <a:rPr lang="en-US" altLang="en-US" sz="2000" dirty="0"/>
              <a:t>For clinical studies, include information in the Research Strategy section about: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Overall strategy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Methodology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Analyses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SzPct val="80000"/>
              <a:buNone/>
              <a:defRPr/>
            </a:pPr>
            <a:r>
              <a:rPr lang="en-US" sz="2000" dirty="0"/>
              <a:t>Detailed study information belongs in the Human Subjects and Clinical Trials Information form</a:t>
            </a:r>
            <a:endParaRPr lang="en-US" altLang="en-US" sz="20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98E73-D836-47A5-8A4A-4809274E8107}"/>
              </a:ext>
            </a:extLst>
          </p:cNvPr>
          <p:cNvSpPr txBox="1"/>
          <p:nvPr/>
        </p:nvSpPr>
        <p:spPr>
          <a:xfrm>
            <a:off x="5709516" y="762000"/>
            <a:ext cx="3235181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Approach-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Studies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4A35D91-9178-41AF-9B35-A992E84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Strong significance, important problem in public health: IMPACT is high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High degree of novelty and innovation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Strong track record of a well-qualified applicant; compelling publications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Clear rationale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Relevant, supportive preliminary data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Clear and focused approach that provides unambiguous results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Careful attention to details</a:t>
            </a:r>
          </a:p>
          <a:p>
            <a:pPr marL="922338" lvl="1" indent="-465138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Spelling, punctuation, grammar, fonts, clarity of data, error bars, spelling, etc.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spc="-60" dirty="0">
                <a:solidFill>
                  <a:schemeClr val="accent1">
                    <a:lumMod val="50000"/>
                  </a:schemeClr>
                </a:solidFill>
              </a:rPr>
              <a:t>Hallmarks of an outstanding grant application</a:t>
            </a:r>
          </a:p>
        </p:txBody>
      </p:sp>
    </p:spTree>
    <p:extLst>
      <p:ext uri="{BB962C8B-B14F-4D97-AF65-F5344CB8AC3E}">
        <p14:creationId xmlns:p14="http://schemas.microsoft.com/office/powerpoint/2010/main" val="125541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0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Weak impact – avoid ‘descriptive’ or ‘incremental’ projects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Too ambitious, lacking focus, too many unrelated aims, aim dependency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Unclear hypothesis or rationale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Applicant lacks appropriate expertise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No evidence of feasibility (do not assume reviewers are as familiar with the subject as you are)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Approach flawed and no discussion of pitfalls and alternative approaches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Poor writing and lots of errors; small figures and densely packed text</a:t>
            </a:r>
            <a:endParaRPr lang="en-US" sz="2800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spc="-60" dirty="0">
                <a:solidFill>
                  <a:schemeClr val="tx2"/>
                </a:solidFill>
              </a:rPr>
              <a:t>Common reasons cited for a weak application</a:t>
            </a:r>
          </a:p>
        </p:txBody>
      </p:sp>
    </p:spTree>
    <p:extLst>
      <p:ext uri="{BB962C8B-B14F-4D97-AF65-F5344CB8AC3E}">
        <p14:creationId xmlns:p14="http://schemas.microsoft.com/office/powerpoint/2010/main" val="245216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dirty="0"/>
              <a:t>Seek advice broadly—peers, mentors, colleagues</a:t>
            </a:r>
          </a:p>
          <a:p>
            <a:r>
              <a:rPr lang="en-US" dirty="0"/>
              <a:t>Present ideas clearly; pay attention to review criteria</a:t>
            </a:r>
          </a:p>
          <a:p>
            <a:r>
              <a:rPr lang="en-US" b="1" dirty="0">
                <a:solidFill>
                  <a:schemeClr val="accent2"/>
                </a:solidFill>
              </a:rPr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0996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37698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dirty="0"/>
              <a:t>Read and re-read the summary statement</a:t>
            </a:r>
          </a:p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dirty="0"/>
              <a:t>Contact your program officer and be prepared to discuss:  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Reviewer comments from summary statement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Scores and percentiles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Funding prospects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Resubmission and other options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review</a:t>
            </a:r>
          </a:p>
        </p:txBody>
      </p:sp>
    </p:spTree>
    <p:extLst>
      <p:ext uri="{BB962C8B-B14F-4D97-AF65-F5344CB8AC3E}">
        <p14:creationId xmlns:p14="http://schemas.microsoft.com/office/powerpoint/2010/main" val="218244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Summary Statement">
            <a:extLst>
              <a:ext uri="{FF2B5EF4-FFF2-40B4-BE49-F238E27FC236}">
                <a16:creationId xmlns:a16="http://schemas.microsoft.com/office/drawing/2014/main" id="{678F36F3-BA61-45BE-952E-87DA25D8B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754581"/>
            <a:ext cx="8669121" cy="49099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1095D9-6018-44CC-A6A8-032DA89C09D1}"/>
              </a:ext>
            </a:extLst>
          </p:cNvPr>
          <p:cNvSpPr/>
          <p:nvPr/>
        </p:nvSpPr>
        <p:spPr>
          <a:xfrm>
            <a:off x="3995736" y="56645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5"/>
              </a:rPr>
              <a:t>https://www.niaid.nih.gov/sites/default/files/1-R01-AI121500-01A1_Gordon_Summary-Statement.pdf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63E5B-D5C3-4020-A239-82367C2E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00" y="0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Summary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217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erpt from sample summary statement show critique 1 scores and Overall Impact statement">
            <a:extLst>
              <a:ext uri="{FF2B5EF4-FFF2-40B4-BE49-F238E27FC236}">
                <a16:creationId xmlns:a16="http://schemas.microsoft.com/office/drawing/2014/main" id="{7CE07495-1E8C-43C1-8785-9EAF02BD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9" y="3040316"/>
            <a:ext cx="6343976" cy="291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F7B511-8D54-4E6F-AA33-35F3AEC06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661" y="2974036"/>
            <a:ext cx="3280418" cy="14578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Excerpt from sample summary statement showing grant number and resume and summary of discussion fields.">
            <a:extLst>
              <a:ext uri="{FF2B5EF4-FFF2-40B4-BE49-F238E27FC236}">
                <a16:creationId xmlns:a16="http://schemas.microsoft.com/office/drawing/2014/main" id="{3B779EF1-BA79-4CD5-86B2-596DB3358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101" y="811352"/>
            <a:ext cx="6502734" cy="2228965"/>
          </a:xfrm>
          <a:prstGeom prst="rect">
            <a:avLst/>
          </a:prstGeom>
        </p:spPr>
      </p:pic>
      <p:sp>
        <p:nvSpPr>
          <p:cNvPr id="168962" name="Title 1">
            <a:extLst>
              <a:ext uri="{FF2B5EF4-FFF2-40B4-BE49-F238E27FC236}">
                <a16:creationId xmlns:a16="http://schemas.microsoft.com/office/drawing/2014/main" id="{F88050BC-A055-4FBF-8DE3-A493B771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1"/>
            <a:ext cx="4267200" cy="5508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2800" cap="none" dirty="0"/>
              <a:t>Summary Statement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8BCF4-FE34-439F-B99D-B995A258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101" y="1113234"/>
            <a:ext cx="2730500" cy="2914803"/>
            <a:chOff x="4502447" y="562099"/>
            <a:chExt cx="2730500" cy="39696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4F9031-CD40-45D3-848D-91C74753E8AC}"/>
                </a:ext>
              </a:extLst>
            </p:cNvPr>
            <p:cNvSpPr/>
            <p:nvPr/>
          </p:nvSpPr>
          <p:spPr>
            <a:xfrm>
              <a:off x="4502447" y="562099"/>
              <a:ext cx="2730500" cy="39696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B9C4C-C0B9-4215-BE62-892C9CFB57CE}"/>
                </a:ext>
              </a:extLst>
            </p:cNvPr>
            <p:cNvSpPr/>
            <p:nvPr/>
          </p:nvSpPr>
          <p:spPr>
            <a:xfrm>
              <a:off x="4648200" y="675160"/>
              <a:ext cx="2514600" cy="3143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i="1" dirty="0"/>
                <a:t>Written by the Scientific Review Officer based on outcome of discussion, summarizes strengths &amp; weaknesses, highlights areas of concurrence &amp; disagreement between reviewers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D044E1-9A5C-4A9B-A363-BB231BC87556}"/>
              </a:ext>
            </a:extLst>
          </p:cNvPr>
          <p:cNvSpPr/>
          <p:nvPr/>
        </p:nvSpPr>
        <p:spPr>
          <a:xfrm>
            <a:off x="3223260" y="2970684"/>
            <a:ext cx="323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i="1" dirty="0"/>
              <a:t>Written by the individual reviewer to summarize his/her opinion on the overall strengths and weaknesses of the application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E2BCC6-7496-4CA0-9B0D-0E1078F57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45920" y="3352800"/>
            <a:ext cx="8659050" cy="2062174"/>
            <a:chOff x="121920" y="3352800"/>
            <a:chExt cx="8659050" cy="2062174"/>
          </a:xfrm>
        </p:grpSpPr>
        <p:sp>
          <p:nvSpPr>
            <p:cNvPr id="168965" name="TextBox 4">
              <a:extLst>
                <a:ext uri="{FF2B5EF4-FFF2-40B4-BE49-F238E27FC236}">
                  <a16:creationId xmlns:a16="http://schemas.microsoft.com/office/drawing/2014/main" id="{D019BA06-A2B7-4E1E-AFD1-C0D39D9A8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14" y="4091535"/>
              <a:ext cx="2120756" cy="1323439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i="1" dirty="0">
                  <a:latin typeface="+mn-lt"/>
                </a:rPr>
                <a:t>These scores are indices only. They have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i="1" dirty="0">
                  <a:latin typeface="+mn-lt"/>
                </a:rPr>
                <a:t>no mathematical relationship to the priority score.</a:t>
              </a:r>
              <a:endParaRPr lang="en-US" altLang="en-US" sz="1400" i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5E27AAB-AF43-45E6-A8BB-631AC768A754}"/>
                </a:ext>
              </a:extLst>
            </p:cNvPr>
            <p:cNvSpPr/>
            <p:nvPr/>
          </p:nvSpPr>
          <p:spPr>
            <a:xfrm>
              <a:off x="121920" y="3352800"/>
              <a:ext cx="1325880" cy="107913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052069-C2CC-474A-BCF0-D8AC4BC9CDD0}"/>
                </a:ext>
              </a:extLst>
            </p:cNvPr>
            <p:cNvCxnSpPr>
              <a:stCxn id="9" idx="6"/>
            </p:cNvCxnSpPr>
            <p:nvPr/>
          </p:nvCxnSpPr>
          <p:spPr>
            <a:xfrm>
              <a:off x="1447800" y="3892367"/>
              <a:ext cx="5059680" cy="90823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The written comments and summary of discussion will tell a more complete story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However, pay special attention to </a:t>
            </a:r>
            <a:r>
              <a:rPr lang="en-US" altLang="en-US" b="1" dirty="0"/>
              <a:t>Significance</a:t>
            </a:r>
            <a:r>
              <a:rPr lang="en-US" altLang="en-US" dirty="0"/>
              <a:t> and </a:t>
            </a:r>
            <a:r>
              <a:rPr lang="en-US" altLang="en-US" b="1" dirty="0"/>
              <a:t>Approach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Low significance, no matter what the other scores are, might be hard to fix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High significance but weak approach may be fixable</a:t>
            </a:r>
            <a:endParaRPr lang="en-US" sz="2800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Consider the criteria scores carefully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88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C73D689A-59EC-403D-8590-265AF3748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Start planning </a:t>
            </a:r>
            <a:r>
              <a:rPr lang="en-US" dirty="0">
                <a:solidFill>
                  <a:schemeClr val="accent2"/>
                </a:solidFill>
              </a:rPr>
              <a:t>early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“Plan” to “apply” could take 8+ Months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grant life cycle</a:t>
            </a:r>
          </a:p>
        </p:txBody>
      </p:sp>
      <p:pic>
        <p:nvPicPr>
          <p:cNvPr id="8" name="Picture 2" descr="http://grants.nih.gov/sites/all/themes/nih/images/wheel-back.gif&#10;&#10;Image of The Grant life-Cycle">
            <a:extLst>
              <a:ext uri="{FF2B5EF4-FFF2-40B4-BE49-F238E27FC236}">
                <a16:creationId xmlns:a16="http://schemas.microsoft.com/office/drawing/2014/main" id="{62BB3782-88DB-4F9A-869B-9ED8C989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7" y="535910"/>
            <a:ext cx="5652655" cy="56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9C4701-1EB1-4E40-BB53-72A58DFB5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29423" y="101600"/>
            <a:ext cx="587021" cy="649721"/>
          </a:xfrm>
          <a:prstGeom prst="straightConnector1">
            <a:avLst/>
          </a:prstGeom>
          <a:ln w="76200">
            <a:solidFill>
              <a:srgbClr val="126B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504A76-F96C-47F5-9C57-7828A93CC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1030783" y="4372801"/>
            <a:ext cx="630268" cy="436266"/>
          </a:xfrm>
          <a:prstGeom prst="straightConnector1">
            <a:avLst/>
          </a:prstGeom>
          <a:ln w="76200">
            <a:solidFill>
              <a:srgbClr val="126B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You are in good company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Know your options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Get advice, regroup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Contact your Program Officer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8600" cy="1325563"/>
          </a:xfrm>
        </p:spPr>
        <p:txBody>
          <a:bodyPr/>
          <a:lstStyle/>
          <a:p>
            <a:r>
              <a:rPr lang="en-US" cap="none" dirty="0"/>
              <a:t>If not funded, try again!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>
            <a:extLst>
              <a:ext uri="{FF2B5EF4-FFF2-40B4-BE49-F238E27FC236}">
                <a16:creationId xmlns:a16="http://schemas.microsoft.com/office/drawing/2014/main" id="{389BDC4D-C70C-4558-A366-12A17A9C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381000"/>
            <a:ext cx="7886700" cy="1016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/>
              <a:t>Gain review experience: </a:t>
            </a:r>
            <a:br>
              <a:rPr lang="en-US" altLang="en-US" sz="3200" cap="none" dirty="0"/>
            </a:br>
            <a:r>
              <a:rPr lang="en-US" altLang="en-US" sz="3200" cap="none" dirty="0"/>
              <a:t>Early Career Reviewer Program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772B2D9B-B7E1-400C-8998-4DDF137EB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1676401"/>
            <a:ext cx="8229600" cy="21367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Train and educate qualified scientists to become critical and well-trained reviewers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Expose investigators to the peer review experience to help make them more competitive as applicants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hlinkClick r:id="rId4"/>
              </a:rPr>
              <a:t>www.csr.nih.gov/ECR</a:t>
            </a:r>
            <a:r>
              <a:rPr lang="en-US" altLang="en-US" sz="2400" dirty="0"/>
              <a:t> 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84996" name="Group 1" descr="Images of NIH Reviewers in action">
            <a:extLst>
              <a:ext uri="{FF2B5EF4-FFF2-40B4-BE49-F238E27FC236}">
                <a16:creationId xmlns:a16="http://schemas.microsoft.com/office/drawing/2014/main" id="{1E6B6FD7-70C6-4969-A5DD-129EA3569E10}"/>
              </a:ext>
            </a:extLst>
          </p:cNvPr>
          <p:cNvGrpSpPr>
            <a:grpSpLocks/>
          </p:cNvGrpSpPr>
          <p:nvPr/>
        </p:nvGrpSpPr>
        <p:grpSpPr bwMode="auto">
          <a:xfrm>
            <a:off x="1908176" y="4606925"/>
            <a:ext cx="8378825" cy="1676400"/>
            <a:chOff x="384175" y="3733800"/>
            <a:chExt cx="8378825" cy="1676400"/>
          </a:xfrm>
        </p:grpSpPr>
        <p:pic>
          <p:nvPicPr>
            <p:cNvPr id="84997" name="Picture 4" descr="Photo of a reviewer listening intensely to a review discussion.">
              <a:extLst>
                <a:ext uri="{FF2B5EF4-FFF2-40B4-BE49-F238E27FC236}">
                  <a16:creationId xmlns:a16="http://schemas.microsoft.com/office/drawing/2014/main" id="{2F6F9D50-F186-41FA-B375-90D3C2FE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33800"/>
              <a:ext cx="25146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8" name="Picture 5" descr="Photo of a reviewer making a point at a review meeting">
              <a:extLst>
                <a:ext uri="{FF2B5EF4-FFF2-40B4-BE49-F238E27FC236}">
                  <a16:creationId xmlns:a16="http://schemas.microsoft.com/office/drawing/2014/main" id="{5EC67462-C97D-4E09-B0DD-EEA47147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3733800"/>
              <a:ext cx="25114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Photo of a reviewer smiling at a review meeting.">
              <a:extLst>
                <a:ext uri="{FF2B5EF4-FFF2-40B4-BE49-F238E27FC236}">
                  <a16:creationId xmlns:a16="http://schemas.microsoft.com/office/drawing/2014/main" id="{EACEC7A4-3E4B-4393-9402-427B5A33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575" y="3733800"/>
              <a:ext cx="25114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113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Opportunity to improve the application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Acknowledge and accept the help of reviewers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Write clear introduction section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Address criticisms thoroughly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Respond constructively and respectfully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and resubmitting</a:t>
            </a:r>
          </a:p>
        </p:txBody>
      </p:sp>
    </p:spTree>
    <p:extLst>
      <p:ext uri="{BB962C8B-B14F-4D97-AF65-F5344CB8AC3E}">
        <p14:creationId xmlns:p14="http://schemas.microsoft.com/office/powerpoint/2010/main" val="1620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16" name="Content Placeholder 15" descr="image of animated figure holding a question mark">
            <a:extLst>
              <a:ext uri="{FF2B5EF4-FFF2-40B4-BE49-F238E27FC236}">
                <a16:creationId xmlns:a16="http://schemas.microsoft.com/office/drawing/2014/main" id="{6B885D15-7800-4157-A52A-45AAA8F18E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85394" y="1690688"/>
            <a:ext cx="3834606" cy="3834606"/>
          </a:xfrm>
        </p:spPr>
      </p:pic>
      <p:sp>
        <p:nvSpPr>
          <p:cNvPr id="17" name="TextBox 16" descr="image of animated figure holding a question mark">
            <a:extLst>
              <a:ext uri="{FF2B5EF4-FFF2-40B4-BE49-F238E27FC236}">
                <a16:creationId xmlns:a16="http://schemas.microsoft.com/office/drawing/2014/main" id="{B39517BA-2247-451A-9AA1-719F10BB0173}"/>
              </a:ext>
            </a:extLst>
          </p:cNvPr>
          <p:cNvSpPr txBox="1"/>
          <p:nvPr/>
        </p:nvSpPr>
        <p:spPr>
          <a:xfrm>
            <a:off x="4572000" y="552529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adomduck2.blogspot.com/2015/01/blog-post_41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425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 descr="Image of http://grants.nih.gov home page">
            <a:extLst>
              <a:ext uri="{FF2B5EF4-FFF2-40B4-BE49-F238E27FC236}">
                <a16:creationId xmlns:a16="http://schemas.microsoft.com/office/drawing/2014/main" id="{E24CAEFF-E75D-4EFD-8F1E-916122F8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752601"/>
            <a:ext cx="8251825" cy="43735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2" name="Picture 1" descr="Image of the NIH Grants and Funding About Grants page.">
            <a:extLst>
              <a:ext uri="{FF2B5EF4-FFF2-40B4-BE49-F238E27FC236}">
                <a16:creationId xmlns:a16="http://schemas.microsoft.com/office/drawing/2014/main" id="{4E2FFCEE-0AFF-4E79-9C92-7732A46EC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07"/>
            <a:ext cx="11894184" cy="6006393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89D381F0-42A5-4F69-8671-F54542D3C215}"/>
              </a:ext>
            </a:extLst>
          </p:cNvPr>
          <p:cNvSpPr txBox="1">
            <a:spLocks/>
          </p:cNvSpPr>
          <p:nvPr/>
        </p:nvSpPr>
        <p:spPr>
          <a:xfrm>
            <a:off x="5534891" y="1604673"/>
            <a:ext cx="7309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20558A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hlinkClick r:id="rId4"/>
              </a:rPr>
              <a:t>grants.nih.gov/GRANTS/HOW-TO-APPLY-APPLICATION-GUIDE.HTML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79BF8F-7F6D-4DE0-B63B-524BC7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-1389920"/>
            <a:ext cx="7309207" cy="1325563"/>
          </a:xfrm>
        </p:spPr>
        <p:txBody>
          <a:bodyPr/>
          <a:lstStyle/>
          <a:p>
            <a:r>
              <a:rPr lang="en-US" dirty="0"/>
              <a:t>How to Apply – application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9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Start planning early</a:t>
            </a:r>
          </a:p>
          <a:p>
            <a:r>
              <a:rPr lang="en-US" b="1">
                <a:solidFill>
                  <a:schemeClr val="accent2"/>
                </a:solidFill>
              </a:rPr>
              <a:t>Apply for the right opportunities</a:t>
            </a:r>
          </a:p>
          <a:p>
            <a:r>
              <a:rPr lang="en-US"/>
              <a:t>Contact appropriate program staff early</a:t>
            </a:r>
          </a:p>
          <a:p>
            <a:r>
              <a:rPr lang="en-US"/>
              <a:t>Present ideas clearly</a:t>
            </a:r>
          </a:p>
          <a:p>
            <a:r>
              <a:rPr lang="en-US"/>
              <a:t>What to do after review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4742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0" y="-279135"/>
            <a:ext cx="944187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reporter.nih.gov</a:t>
            </a:r>
          </a:p>
        </p:txBody>
      </p:sp>
      <p:pic>
        <p:nvPicPr>
          <p:cNvPr id="8" name="Picture 7" descr="reporter.nih.gov home page">
            <a:extLst>
              <a:ext uri="{FF2B5EF4-FFF2-40B4-BE49-F238E27FC236}">
                <a16:creationId xmlns:a16="http://schemas.microsoft.com/office/drawing/2014/main" id="{043AEC4D-56B6-416C-9685-DB163CF97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21" y="771321"/>
            <a:ext cx="9603507" cy="53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C73D689A-59EC-403D-8590-265AF3748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38540"/>
            <a:ext cx="3932238" cy="3803650"/>
          </a:xfrm>
        </p:spPr>
        <p:txBody>
          <a:bodyPr/>
          <a:lstStyle/>
          <a:p>
            <a:r>
              <a:rPr lang="en-US" dirty="0"/>
              <a:t>Grants (NIH guide to grants and contracts)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Published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table of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Subscribe to email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Grants.nih.gov/funding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426F2B1-02B8-4AC8-BDC7-3E0176DF7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RFA—funds set aside, special receipt date, special review panel</a:t>
            </a:r>
          </a:p>
          <a:p>
            <a:r>
              <a:rPr lang="en-US" dirty="0"/>
              <a:t>PA, PAR, PAS—iterations of the Program Announcement; “R” is for special receipt date or review process; “S” is for set-aside funds</a:t>
            </a:r>
          </a:p>
          <a:p>
            <a:r>
              <a:rPr lang="en-US" dirty="0"/>
              <a:t>‘Parent’ Announcement—investigator-initiated; activity code-specific (R01, R03, R15, R21)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7201"/>
            <a:ext cx="4662055" cy="1600199"/>
          </a:xfrm>
        </p:spPr>
        <p:txBody>
          <a:bodyPr/>
          <a:lstStyle/>
          <a:p>
            <a:r>
              <a:rPr lang="en-US" dirty="0"/>
              <a:t>Use the NIH guide to find funding opportunities</a:t>
            </a:r>
          </a:p>
        </p:txBody>
      </p:sp>
      <p:pic>
        <p:nvPicPr>
          <p:cNvPr id="4" name="Picture 3" descr="image of the Funding page from grants.nih.gov/funding/index.htm">
            <a:extLst>
              <a:ext uri="{FF2B5EF4-FFF2-40B4-BE49-F238E27FC236}">
                <a16:creationId xmlns:a16="http://schemas.microsoft.com/office/drawing/2014/main" id="{4F22E86A-C7BC-4872-A630-60220D19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" y="2238540"/>
            <a:ext cx="5365999" cy="36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8611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Designation matters for R01 applications</a:t>
            </a:r>
          </a:p>
          <a:p>
            <a:r>
              <a:rPr lang="en-US" dirty="0"/>
              <a:t>ESI—never awarded an R01; earned terminal degree within 10 years of receiving R01 award</a:t>
            </a:r>
          </a:p>
          <a:p>
            <a:r>
              <a:rPr lang="en-US" dirty="0"/>
              <a:t>NI—never awarded R01 award</a:t>
            </a:r>
          </a:p>
          <a:p>
            <a:r>
              <a:rPr lang="en-US" dirty="0"/>
              <a:t>ESI/NI applications clustered and reviewed together </a:t>
            </a:r>
          </a:p>
          <a:p>
            <a:r>
              <a:rPr lang="en-US" dirty="0"/>
              <a:t>Institutes consider investigator status for funding decisions</a:t>
            </a:r>
          </a:p>
          <a:p>
            <a:r>
              <a:rPr lang="en-US" dirty="0"/>
              <a:t>ESI status extensions are available for reasons that can include: medical concerns, disability, family care responsibilities, natural disasters, and active duty military service</a:t>
            </a:r>
          </a:p>
          <a:p>
            <a:r>
              <a:rPr lang="en-US" dirty="0"/>
              <a:t>https://grants.nih.gov/policy/early-stage/index.htm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stage investigator (ESI) or new investigator (NI)</a:t>
            </a:r>
          </a:p>
        </p:txBody>
      </p:sp>
    </p:spTree>
    <p:extLst>
      <p:ext uri="{BB962C8B-B14F-4D97-AF65-F5344CB8AC3E}">
        <p14:creationId xmlns:p14="http://schemas.microsoft.com/office/powerpoint/2010/main" val="20809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Contact appropriate program staff early</a:t>
            </a:r>
          </a:p>
          <a:p>
            <a:r>
              <a:rPr lang="en-US" dirty="0"/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57353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663D9E-F57E-4779-AA8D-DCC76D716388}">
  <ds:schemaRefs>
    <ds:schemaRef ds:uri="f9bc2c28-74d4-4ecd-9672-b2e0c06ba573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519c0b0-f5ed-482d-8491-b38b42d15b9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9270E1-7ED0-41CA-854D-9EB7543073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153F3D-3FAF-4569-89A5-9763CB9148EE}"/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1410</Words>
  <Application>Microsoft Office PowerPoint</Application>
  <PresentationFormat>Widescreen</PresentationFormat>
  <Paragraphs>218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Courier New</vt:lpstr>
      <vt:lpstr>Wingdings</vt:lpstr>
      <vt:lpstr>Wingdings 2</vt:lpstr>
      <vt:lpstr>Office Theme</vt:lpstr>
      <vt:lpstr>GRANT WRITING FOR SUCCESS </vt:lpstr>
      <vt:lpstr>overview</vt:lpstr>
      <vt:lpstr>The grant life cycle</vt:lpstr>
      <vt:lpstr>How to Apply – application guide</vt:lpstr>
      <vt:lpstr>overview</vt:lpstr>
      <vt:lpstr>reporter.nih.gov</vt:lpstr>
      <vt:lpstr>Use the NIH guide to find funding opportunities</vt:lpstr>
      <vt:lpstr>Early stage investigator (ESI) or new investigator (NI)</vt:lpstr>
      <vt:lpstr>overview</vt:lpstr>
      <vt:lpstr>What do program officers do?</vt:lpstr>
      <vt:lpstr>What to discuss with program officer?</vt:lpstr>
      <vt:lpstr>Identify program officers in NIH reporter - MATCHMaker</vt:lpstr>
      <vt:lpstr>overview</vt:lpstr>
      <vt:lpstr>General grant-writing tips</vt:lpstr>
      <vt:lpstr>Align application with review criteria</vt:lpstr>
      <vt:lpstr>What is the overall impact of an application?</vt:lpstr>
      <vt:lpstr>Develop a strong research plan</vt:lpstr>
      <vt:lpstr>Develop a strong research plan</vt:lpstr>
      <vt:lpstr>Develop a strong research plan</vt:lpstr>
      <vt:lpstr>Develop a strong research plan</vt:lpstr>
      <vt:lpstr>Develop a strong research plan</vt:lpstr>
      <vt:lpstr>Develop a strong research plan</vt:lpstr>
      <vt:lpstr>Hallmarks of an outstanding grant application</vt:lpstr>
      <vt:lpstr>Common reasons cited for a weak application</vt:lpstr>
      <vt:lpstr>overview</vt:lpstr>
      <vt:lpstr>After the review</vt:lpstr>
      <vt:lpstr>Summary statement</vt:lpstr>
      <vt:lpstr>Summary Statement</vt:lpstr>
      <vt:lpstr>Consider the criteria scores carefully</vt:lpstr>
      <vt:lpstr>If not funded, try again! </vt:lpstr>
      <vt:lpstr>Gain review experience:  Early Career Reviewer Program</vt:lpstr>
      <vt:lpstr>Revising and resubmitting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Chen</dc:creator>
  <cp:lastModifiedBy>Cummins, Sheri (NIH/OD) [E]</cp:lastModifiedBy>
  <cp:revision>98</cp:revision>
  <dcterms:created xsi:type="dcterms:W3CDTF">2018-01-29T16:47:27Z</dcterms:created>
  <dcterms:modified xsi:type="dcterms:W3CDTF">2021-10-25T22:30:47Z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