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78" r:id="rId5"/>
    <p:sldId id="892" r:id="rId6"/>
    <p:sldId id="850" r:id="rId7"/>
    <p:sldId id="787" r:id="rId8"/>
    <p:sldId id="257" r:id="rId9"/>
    <p:sldId id="851" r:id="rId10"/>
    <p:sldId id="847" r:id="rId11"/>
    <p:sldId id="463" r:id="rId12"/>
    <p:sldId id="258" r:id="rId13"/>
    <p:sldId id="473" r:id="rId14"/>
    <p:sldId id="849" r:id="rId15"/>
    <p:sldId id="843" r:id="rId16"/>
    <p:sldId id="844" r:id="rId17"/>
    <p:sldId id="868" r:id="rId18"/>
    <p:sldId id="869" r:id="rId19"/>
    <p:sldId id="486" r:id="rId20"/>
    <p:sldId id="870" r:id="rId21"/>
    <p:sldId id="891" r:id="rId22"/>
  </p:sldIdLst>
  <p:sldSz cx="12192000" cy="6858000"/>
  <p:notesSz cx="6934200" cy="9234488"/>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273F7B-23B0-9687-DF9F-4C42F7C0E54D}" name="Flash-Zapata, Ki-Cha (NIH/OD) [E]" initials="FZKC([" userId="S::flashk@nih.gov::75450012-a97f-45e0-b24c-2cfb7551418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ally Rocke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7FA54B-8518-4A02-8185-CFA16DB6A2E5}" v="2" dt="2022-11-08T13:21:59.462"/>
    <p1510:client id="{DCCCE93E-DFC7-4999-EDAA-9D3C133DDECC}" v="10" dt="2022-11-08T13:19:49.250"/>
    <p1510:client id="{FC6EF707-372B-4044-80B4-323E7E69BBE0}" v="268" dt="2022-11-08T08:39:00.5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50" autoAdjust="0"/>
    <p:restoredTop sz="86420" autoAdjust="0"/>
  </p:normalViewPr>
  <p:slideViewPr>
    <p:cSldViewPr>
      <p:cViewPr varScale="1">
        <p:scale>
          <a:sx n="69" d="100"/>
          <a:sy n="69" d="100"/>
        </p:scale>
        <p:origin x="1118" y="7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05138"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391" tIns="46195" rIns="92391" bIns="46195" numCol="1" anchor="t" anchorCtr="0" compatLnSpc="1">
            <a:prstTxWarp prst="textNoShape">
              <a:avLst/>
            </a:prstTxWarp>
          </a:bodyPr>
          <a:lstStyle>
            <a:lvl1pPr defTabSz="923925">
              <a:defRPr sz="1200"/>
            </a:lvl1pPr>
          </a:lstStyle>
          <a:p>
            <a:endParaRPr lang="en-US" dirty="0"/>
          </a:p>
        </p:txBody>
      </p:sp>
      <p:sp>
        <p:nvSpPr>
          <p:cNvPr id="18435" name="Rectangle 3"/>
          <p:cNvSpPr>
            <a:spLocks noGrp="1" noChangeArrowheads="1"/>
          </p:cNvSpPr>
          <p:nvPr>
            <p:ph type="dt" sz="quarter" idx="1"/>
          </p:nvPr>
        </p:nvSpPr>
        <p:spPr bwMode="auto">
          <a:xfrm>
            <a:off x="3927475" y="0"/>
            <a:ext cx="3005138"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391" tIns="46195" rIns="92391" bIns="46195" numCol="1" anchor="t" anchorCtr="0" compatLnSpc="1">
            <a:prstTxWarp prst="textNoShape">
              <a:avLst/>
            </a:prstTxWarp>
          </a:bodyPr>
          <a:lstStyle>
            <a:lvl1pPr algn="r" defTabSz="923925">
              <a:defRPr sz="1200"/>
            </a:lvl1pPr>
          </a:lstStyle>
          <a:p>
            <a:endParaRPr lang="en-US" dirty="0"/>
          </a:p>
        </p:txBody>
      </p:sp>
      <p:sp>
        <p:nvSpPr>
          <p:cNvPr id="18436" name="Rectangle 4"/>
          <p:cNvSpPr>
            <a:spLocks noGrp="1" noChangeArrowheads="1"/>
          </p:cNvSpPr>
          <p:nvPr>
            <p:ph type="ftr" sz="quarter" idx="2"/>
          </p:nvPr>
        </p:nvSpPr>
        <p:spPr bwMode="auto">
          <a:xfrm>
            <a:off x="0" y="8770938"/>
            <a:ext cx="3005138" cy="461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391" tIns="46195" rIns="92391" bIns="46195" numCol="1" anchor="b" anchorCtr="0" compatLnSpc="1">
            <a:prstTxWarp prst="textNoShape">
              <a:avLst/>
            </a:prstTxWarp>
          </a:bodyPr>
          <a:lstStyle>
            <a:lvl1pPr defTabSz="923925">
              <a:defRPr sz="1200"/>
            </a:lvl1pPr>
          </a:lstStyle>
          <a:p>
            <a:endParaRPr lang="en-US" dirty="0"/>
          </a:p>
        </p:txBody>
      </p:sp>
      <p:sp>
        <p:nvSpPr>
          <p:cNvPr id="18437" name="Rectangle 5"/>
          <p:cNvSpPr>
            <a:spLocks noGrp="1" noChangeArrowheads="1"/>
          </p:cNvSpPr>
          <p:nvPr>
            <p:ph type="sldNum" sz="quarter" idx="3"/>
          </p:nvPr>
        </p:nvSpPr>
        <p:spPr bwMode="auto">
          <a:xfrm>
            <a:off x="3927475" y="8770938"/>
            <a:ext cx="3005138" cy="461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391" tIns="46195" rIns="92391" bIns="46195" numCol="1" anchor="b" anchorCtr="0" compatLnSpc="1">
            <a:prstTxWarp prst="textNoShape">
              <a:avLst/>
            </a:prstTxWarp>
          </a:bodyPr>
          <a:lstStyle>
            <a:lvl1pPr algn="r" defTabSz="923925">
              <a:defRPr sz="1200"/>
            </a:lvl1pPr>
          </a:lstStyle>
          <a:p>
            <a:fld id="{AD9DCF04-8AE1-CC49-80A1-1E9496B4418A}" type="slidenum">
              <a:rPr lang="en-US"/>
              <a:pPr/>
              <a:t>‹#›</a:t>
            </a:fld>
            <a:endParaRPr lang="en-US" dirty="0"/>
          </a:p>
        </p:txBody>
      </p:sp>
    </p:spTree>
    <p:extLst>
      <p:ext uri="{BB962C8B-B14F-4D97-AF65-F5344CB8AC3E}">
        <p14:creationId xmlns:p14="http://schemas.microsoft.com/office/powerpoint/2010/main" val="25698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05138"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391" tIns="46195" rIns="92391" bIns="46195" numCol="1" anchor="t" anchorCtr="0" compatLnSpc="1">
            <a:prstTxWarp prst="textNoShape">
              <a:avLst/>
            </a:prstTxWarp>
          </a:bodyPr>
          <a:lstStyle>
            <a:lvl1pPr defTabSz="923925">
              <a:defRPr sz="1200"/>
            </a:lvl1pPr>
          </a:lstStyle>
          <a:p>
            <a:endParaRPr lang="en-US" dirty="0"/>
          </a:p>
        </p:txBody>
      </p:sp>
      <p:sp>
        <p:nvSpPr>
          <p:cNvPr id="4099" name="Rectangle 3"/>
          <p:cNvSpPr>
            <a:spLocks noGrp="1" noChangeArrowheads="1"/>
          </p:cNvSpPr>
          <p:nvPr>
            <p:ph type="dt" idx="1"/>
          </p:nvPr>
        </p:nvSpPr>
        <p:spPr bwMode="auto">
          <a:xfrm>
            <a:off x="3927475" y="0"/>
            <a:ext cx="3005138"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391" tIns="46195" rIns="92391" bIns="46195" numCol="1" anchor="t" anchorCtr="0" compatLnSpc="1">
            <a:prstTxWarp prst="textNoShape">
              <a:avLst/>
            </a:prstTxWarp>
          </a:bodyPr>
          <a:lstStyle>
            <a:lvl1pPr algn="r" defTabSz="923925">
              <a:defRPr sz="1200"/>
            </a:lvl1pPr>
          </a:lstStyle>
          <a:p>
            <a:endParaRPr lang="en-US" dirty="0"/>
          </a:p>
        </p:txBody>
      </p:sp>
      <p:sp>
        <p:nvSpPr>
          <p:cNvPr id="4100" name="Rectangle 4"/>
          <p:cNvSpPr>
            <a:spLocks noGrp="1" noRot="1" noChangeAspect="1" noChangeArrowheads="1" noTextEdit="1"/>
          </p:cNvSpPr>
          <p:nvPr>
            <p:ph type="sldImg" idx="2"/>
          </p:nvPr>
        </p:nvSpPr>
        <p:spPr bwMode="auto">
          <a:xfrm>
            <a:off x="388938" y="692150"/>
            <a:ext cx="6157912" cy="3463925"/>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4101" name="Rectangle 5"/>
          <p:cNvSpPr>
            <a:spLocks noGrp="1" noChangeArrowheads="1"/>
          </p:cNvSpPr>
          <p:nvPr>
            <p:ph type="body" sz="quarter" idx="3"/>
          </p:nvPr>
        </p:nvSpPr>
        <p:spPr bwMode="auto">
          <a:xfrm>
            <a:off x="693738" y="4386263"/>
            <a:ext cx="5546725" cy="4156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391" tIns="46195" rIns="92391" bIns="4619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770938"/>
            <a:ext cx="3005138" cy="461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391" tIns="46195" rIns="92391" bIns="46195" numCol="1" anchor="b" anchorCtr="0" compatLnSpc="1">
            <a:prstTxWarp prst="textNoShape">
              <a:avLst/>
            </a:prstTxWarp>
          </a:bodyPr>
          <a:lstStyle>
            <a:lvl1pPr defTabSz="923925">
              <a:defRPr sz="1200"/>
            </a:lvl1pPr>
          </a:lstStyle>
          <a:p>
            <a:endParaRPr lang="en-US" dirty="0"/>
          </a:p>
        </p:txBody>
      </p:sp>
      <p:sp>
        <p:nvSpPr>
          <p:cNvPr id="4103" name="Rectangle 7"/>
          <p:cNvSpPr>
            <a:spLocks noGrp="1" noChangeArrowheads="1"/>
          </p:cNvSpPr>
          <p:nvPr>
            <p:ph type="sldNum" sz="quarter" idx="5"/>
          </p:nvPr>
        </p:nvSpPr>
        <p:spPr bwMode="auto">
          <a:xfrm>
            <a:off x="3927475" y="8770938"/>
            <a:ext cx="3005138" cy="461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391" tIns="46195" rIns="92391" bIns="46195" numCol="1" anchor="b" anchorCtr="0" compatLnSpc="1">
            <a:prstTxWarp prst="textNoShape">
              <a:avLst/>
            </a:prstTxWarp>
          </a:bodyPr>
          <a:lstStyle>
            <a:lvl1pPr algn="r" defTabSz="923925">
              <a:defRPr sz="1200"/>
            </a:lvl1pPr>
          </a:lstStyle>
          <a:p>
            <a:fld id="{EBD98385-F1D5-B84A-ABBF-D8781C4363E8}" type="slidenum">
              <a:rPr lang="en-US"/>
              <a:pPr/>
              <a:t>‹#›</a:t>
            </a:fld>
            <a:endParaRPr lang="en-US" dirty="0"/>
          </a:p>
        </p:txBody>
      </p:sp>
    </p:spTree>
    <p:extLst>
      <p:ext uri="{BB962C8B-B14F-4D97-AF65-F5344CB8AC3E}">
        <p14:creationId xmlns:p14="http://schemas.microsoft.com/office/powerpoint/2010/main" val="13851006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Arial" charset="0"/>
      </a:defRPr>
    </a:lvl1pPr>
    <a:lvl2pPr marL="457200" algn="l" rtl="0" fontAlgn="base">
      <a:spcBef>
        <a:spcPct val="30000"/>
      </a:spcBef>
      <a:spcAft>
        <a:spcPct val="0"/>
      </a:spcAft>
      <a:defRPr sz="1200" kern="1200">
        <a:solidFill>
          <a:schemeClr val="tx1"/>
        </a:solidFill>
        <a:latin typeface="Arial" charset="0"/>
        <a:ea typeface="Arial" charset="0"/>
        <a:cs typeface="Arial" charset="0"/>
      </a:defRPr>
    </a:lvl2pPr>
    <a:lvl3pPr marL="914400" algn="l" rtl="0" fontAlgn="base">
      <a:spcBef>
        <a:spcPct val="30000"/>
      </a:spcBef>
      <a:spcAft>
        <a:spcPct val="0"/>
      </a:spcAft>
      <a:defRPr sz="1200" kern="1200">
        <a:solidFill>
          <a:schemeClr val="tx1"/>
        </a:solidFill>
        <a:latin typeface="Arial" charset="0"/>
        <a:ea typeface="Arial" charset="0"/>
        <a:cs typeface="Arial" charset="0"/>
      </a:defRPr>
    </a:lvl3pPr>
    <a:lvl4pPr marL="1371600" algn="l" rtl="0" fontAlgn="base">
      <a:spcBef>
        <a:spcPct val="30000"/>
      </a:spcBef>
      <a:spcAft>
        <a:spcPct val="0"/>
      </a:spcAft>
      <a:defRPr sz="1200" kern="1200">
        <a:solidFill>
          <a:schemeClr val="tx1"/>
        </a:solidFill>
        <a:latin typeface="Arial" charset="0"/>
        <a:ea typeface="Arial" charset="0"/>
        <a:cs typeface="Arial" charset="0"/>
      </a:defRPr>
    </a:lvl4pPr>
    <a:lvl5pPr marL="1828800" algn="l" rtl="0" fontAlgn="base">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grants.nih.gov/grants/policy/nihgps/HTML5/section_16/16_grants_to_foreign_institutions__international_organizations__and_domestic_grants_with_foreign_components.ht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D98385-F1D5-B84A-ABBF-D8781C4363E8}" type="slidenum">
              <a:rPr lang="en-US" smtClean="0"/>
              <a:pPr/>
              <a:t>1</a:t>
            </a:fld>
            <a:endParaRPr lang="en-US" dirty="0"/>
          </a:p>
        </p:txBody>
      </p:sp>
    </p:spTree>
    <p:extLst>
      <p:ext uri="{BB962C8B-B14F-4D97-AF65-F5344CB8AC3E}">
        <p14:creationId xmlns:p14="http://schemas.microsoft.com/office/powerpoint/2010/main" val="1877955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88F92A-0371-42C3-ABDA-851F5461CF3B}" type="slidenum">
              <a:rPr lang="en-US" smtClean="0"/>
              <a:t>16</a:t>
            </a:fld>
            <a:endParaRPr lang="en-US" dirty="0"/>
          </a:p>
        </p:txBody>
      </p:sp>
    </p:spTree>
    <p:extLst>
      <p:ext uri="{BB962C8B-B14F-4D97-AF65-F5344CB8AC3E}">
        <p14:creationId xmlns:p14="http://schemas.microsoft.com/office/powerpoint/2010/main" val="2952892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Guidance provides a harmonized approached for federal departments and agencies across the research platform to strengthen disclosure requirements within the federal government.</a:t>
            </a:r>
          </a:p>
          <a:p>
            <a:endParaRPr lang="en-US" dirty="0"/>
          </a:p>
          <a:p>
            <a:r>
              <a:rPr lang="en-US" dirty="0"/>
              <a:t>Goal: to strengthen and support the research programs against foreign interference</a:t>
            </a:r>
          </a:p>
          <a:p>
            <a:endParaRPr lang="en-US" dirty="0"/>
          </a:p>
          <a:p>
            <a:r>
              <a:rPr lang="en-US" dirty="0"/>
              <a:t>NIH has implemented these provisions in a non-discriminatory manner</a:t>
            </a:r>
          </a:p>
        </p:txBody>
      </p:sp>
      <p:sp>
        <p:nvSpPr>
          <p:cNvPr id="4" name="Slide Number Placeholder 3"/>
          <p:cNvSpPr>
            <a:spLocks noGrp="1"/>
          </p:cNvSpPr>
          <p:nvPr>
            <p:ph type="sldNum" sz="quarter" idx="5"/>
          </p:nvPr>
        </p:nvSpPr>
        <p:spPr/>
        <p:txBody>
          <a:bodyPr/>
          <a:lstStyle/>
          <a:p>
            <a:fld id="{EBD98385-F1D5-B84A-ABBF-D8781C4363E8}" type="slidenum">
              <a:rPr lang="en-US" smtClean="0"/>
              <a:pPr/>
              <a:t>6</a:t>
            </a:fld>
            <a:endParaRPr lang="en-US" dirty="0"/>
          </a:p>
        </p:txBody>
      </p:sp>
    </p:spTree>
    <p:extLst>
      <p:ext uri="{BB962C8B-B14F-4D97-AF65-F5344CB8AC3E}">
        <p14:creationId xmlns:p14="http://schemas.microsoft.com/office/powerpoint/2010/main" val="1923766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Integrity of the research</a:t>
            </a:r>
            <a:r>
              <a:rPr lang="en-US" baseline="0" dirty="0"/>
              <a:t> enterprise rests upon core principles and values</a:t>
            </a:r>
          </a:p>
          <a:p>
            <a:r>
              <a:rPr lang="en-US" baseline="0" dirty="0"/>
              <a:t>-Openness and transparency enable productive collaboration and help ensure appropriate disclosure of potential conflicts of interest and commitment</a:t>
            </a:r>
          </a:p>
          <a:p>
            <a:r>
              <a:rPr lang="en-US" baseline="0" dirty="0"/>
              <a:t>-Accountability and honesty help acknowledge errors and correct behaviors that can hamper progress</a:t>
            </a:r>
          </a:p>
          <a:p>
            <a:r>
              <a:rPr lang="en-US" baseline="0" dirty="0"/>
              <a:t>-Impartiality and objectivity protect against improper influence and distortion of scientific knowledge.</a:t>
            </a:r>
          </a:p>
          <a:p>
            <a:r>
              <a:rPr lang="en-US" baseline="0" dirty="0"/>
              <a:t>-Respect helps create an environment where all can be heard and contribute</a:t>
            </a:r>
          </a:p>
          <a:p>
            <a:r>
              <a:rPr lang="en-US" baseline="0" dirty="0"/>
              <a:t>-Freedom of inquiry allows individual curiosity to guide scientific discovery</a:t>
            </a:r>
          </a:p>
          <a:p>
            <a:r>
              <a:rPr lang="en-US" baseline="0" dirty="0"/>
              <a:t>-Reciprocity ensures scientists and institutions exchange materials, knowledge, data, access to facilities and natural sites, and training in a way that benefits collaborating partners proportionally.</a:t>
            </a:r>
          </a:p>
          <a:p>
            <a:r>
              <a:rPr lang="en-US" baseline="0" dirty="0"/>
              <a:t>-Merit-based competition helps ensure a level playing field where the best ides and innovations can advance</a:t>
            </a:r>
          </a:p>
          <a:p>
            <a:r>
              <a:rPr lang="en-US" baseline="0" dirty="0"/>
              <a:t>The principles and values that underpin the integrity of the research enterprise comport with American values.</a:t>
            </a:r>
            <a:endParaRPr lang="en-US" dirty="0"/>
          </a:p>
        </p:txBody>
      </p:sp>
      <p:sp>
        <p:nvSpPr>
          <p:cNvPr id="4" name="Slide Number Placeholder 3"/>
          <p:cNvSpPr>
            <a:spLocks noGrp="1"/>
          </p:cNvSpPr>
          <p:nvPr>
            <p:ph type="sldNum" sz="quarter" idx="5"/>
          </p:nvPr>
        </p:nvSpPr>
        <p:spPr/>
        <p:txBody>
          <a:bodyPr/>
          <a:lstStyle/>
          <a:p>
            <a:fld id="{EBD98385-F1D5-B84A-ABBF-D8781C4363E8}" type="slidenum">
              <a:rPr lang="en-US" smtClean="0"/>
              <a:pPr/>
              <a:t>7</a:t>
            </a:fld>
            <a:endParaRPr lang="en-US" dirty="0"/>
          </a:p>
        </p:txBody>
      </p:sp>
    </p:spTree>
    <p:extLst>
      <p:ext uri="{BB962C8B-B14F-4D97-AF65-F5344CB8AC3E}">
        <p14:creationId xmlns:p14="http://schemas.microsoft.com/office/powerpoint/2010/main" val="1820795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Compliance</a:t>
            </a:r>
            <a:r>
              <a:rPr lang="en-US" dirty="0"/>
              <a:t> – these are typical noncompliance areas – the FCOI and the Bayh dole requirements for IP has not changed.</a:t>
            </a:r>
          </a:p>
        </p:txBody>
      </p:sp>
      <p:sp>
        <p:nvSpPr>
          <p:cNvPr id="4" name="Slide Number Placeholder 3"/>
          <p:cNvSpPr>
            <a:spLocks noGrp="1"/>
          </p:cNvSpPr>
          <p:nvPr>
            <p:ph type="sldNum" sz="quarter" idx="5"/>
          </p:nvPr>
        </p:nvSpPr>
        <p:spPr/>
        <p:txBody>
          <a:bodyPr/>
          <a:lstStyle/>
          <a:p>
            <a:fld id="{EBD98385-F1D5-B84A-ABBF-D8781C4363E8}" type="slidenum">
              <a:rPr lang="en-US" smtClean="0"/>
              <a:pPr/>
              <a:t>8</a:t>
            </a:fld>
            <a:endParaRPr lang="en-US" dirty="0"/>
          </a:p>
        </p:txBody>
      </p:sp>
    </p:spTree>
    <p:extLst>
      <p:ext uri="{BB962C8B-B14F-4D97-AF65-F5344CB8AC3E}">
        <p14:creationId xmlns:p14="http://schemas.microsoft.com/office/powerpoint/2010/main" val="948679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D98385-F1D5-B84A-ABBF-D8781C4363E8}" type="slidenum">
              <a:rPr lang="en-US" smtClean="0"/>
              <a:pPr/>
              <a:t>10</a:t>
            </a:fld>
            <a:endParaRPr lang="en-US" dirty="0"/>
          </a:p>
        </p:txBody>
      </p:sp>
    </p:spTree>
    <p:extLst>
      <p:ext uri="{BB962C8B-B14F-4D97-AF65-F5344CB8AC3E}">
        <p14:creationId xmlns:p14="http://schemas.microsoft.com/office/powerpoint/2010/main" val="1719286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225425">
              <a:lnSpc>
                <a:spcPct val="120000"/>
              </a:lnSpc>
              <a:spcBef>
                <a:spcPts val="0"/>
              </a:spcBef>
              <a:spcAft>
                <a:spcPts val="200"/>
              </a:spcAft>
              <a:buFont typeface="Wingdings" panose="05000000000000000000" pitchFamily="2" charset="2"/>
              <a:buChar char="§"/>
            </a:pPr>
            <a:r>
              <a:rPr lang="en-US" sz="1900" b="0" i="0" u="none" strike="noStrike" baseline="0" dirty="0">
                <a:solidFill>
                  <a:srgbClr val="000000"/>
                </a:solidFill>
              </a:rPr>
              <a:t>Undisclosed employment, appointments contracts, or consulting agreements</a:t>
            </a:r>
          </a:p>
          <a:p>
            <a:pPr marL="914400" lvl="1" indent="-225425">
              <a:lnSpc>
                <a:spcPct val="120000"/>
              </a:lnSpc>
              <a:spcBef>
                <a:spcPts val="0"/>
              </a:spcBef>
              <a:spcAft>
                <a:spcPts val="200"/>
              </a:spcAft>
              <a:buFont typeface="Wingdings" panose="05000000000000000000" pitchFamily="2" charset="2"/>
              <a:buChar char="§"/>
            </a:pPr>
            <a:r>
              <a:rPr lang="en-US" sz="1900" b="0" i="0" u="none" strike="noStrike" baseline="0" dirty="0">
                <a:solidFill>
                  <a:srgbClr val="000000"/>
                </a:solidFill>
              </a:rPr>
              <a:t>Undisclosed research support (grants) or compensation (potential FCOI issues), and/or significant financial interests(SFIs)</a:t>
            </a:r>
          </a:p>
          <a:p>
            <a:pPr marL="1314450" lvl="2" indent="-287338">
              <a:lnSpc>
                <a:spcPct val="120000"/>
              </a:lnSpc>
              <a:spcBef>
                <a:spcPts val="0"/>
              </a:spcBef>
              <a:spcAft>
                <a:spcPts val="200"/>
              </a:spcAft>
              <a:buFont typeface="Courier New" panose="02070309020205020404" pitchFamily="49" charset="0"/>
              <a:buChar char="o"/>
            </a:pPr>
            <a:r>
              <a:rPr lang="en-US" sz="1700" b="1" u="sng" dirty="0">
                <a:solidFill>
                  <a:srgbClr val="333333"/>
                </a:solidFill>
              </a:rPr>
              <a:t>Other Support Submissions are Important!</a:t>
            </a:r>
            <a:r>
              <a:rPr lang="en-US" sz="1700" b="1" dirty="0">
                <a:solidFill>
                  <a:srgbClr val="333333"/>
                </a:solidFill>
              </a:rPr>
              <a:t> </a:t>
            </a:r>
            <a:r>
              <a:rPr lang="en-US" sz="1700" dirty="0">
                <a:solidFill>
                  <a:srgbClr val="333333"/>
                </a:solidFill>
              </a:rPr>
              <a:t>Other Support documentation should provide all </a:t>
            </a:r>
            <a:r>
              <a:rPr lang="en-US" sz="1700" b="0" dirty="0">
                <a:solidFill>
                  <a:srgbClr val="333333"/>
                </a:solidFill>
                <a:effectLst/>
              </a:rPr>
              <a:t>resources made available to a researcher in support of and/or related to all of their research endeavors, regardless of whether or not they have monetary value and regardless of whether they are based at the institution the researcher identifies for the current grant</a:t>
            </a:r>
            <a:endParaRPr lang="en-US" sz="1700" b="0" u="none" strike="noStrike" baseline="0" dirty="0">
              <a:solidFill>
                <a:srgbClr val="000000"/>
              </a:solidFill>
            </a:endParaRPr>
          </a:p>
          <a:p>
            <a:pPr marL="914400" lvl="1" indent="-225425">
              <a:lnSpc>
                <a:spcPct val="120000"/>
              </a:lnSpc>
              <a:spcBef>
                <a:spcPts val="0"/>
              </a:spcBef>
              <a:spcAft>
                <a:spcPts val="200"/>
              </a:spcAft>
              <a:buFont typeface="Wingdings" panose="05000000000000000000" pitchFamily="2" charset="2"/>
              <a:buChar char="§"/>
            </a:pPr>
            <a:r>
              <a:rPr lang="en-US" sz="1900" b="0" i="0" u="none" strike="noStrike" baseline="0" dirty="0">
                <a:solidFill>
                  <a:srgbClr val="000000"/>
                </a:solidFill>
              </a:rPr>
              <a:t>Undisclosed foreign research space (shadow labs) or research staff</a:t>
            </a:r>
          </a:p>
          <a:p>
            <a:pPr marL="914400" lvl="1" indent="-225425">
              <a:lnSpc>
                <a:spcPct val="120000"/>
              </a:lnSpc>
              <a:spcBef>
                <a:spcPts val="0"/>
              </a:spcBef>
              <a:spcAft>
                <a:spcPts val="200"/>
              </a:spcAft>
              <a:buFont typeface="Wingdings" panose="05000000000000000000" pitchFamily="2" charset="2"/>
              <a:buChar char="§"/>
            </a:pPr>
            <a:r>
              <a:rPr lang="en-US" sz="1900" b="0" i="0" u="none" strike="noStrike" baseline="0" dirty="0">
                <a:solidFill>
                  <a:srgbClr val="000000"/>
                </a:solidFill>
              </a:rPr>
              <a:t>Undisclosed commitments or obligations to assign credit to foreign entities or generate foreign patents using discoveries or innovations from NIH funded research</a:t>
            </a:r>
          </a:p>
          <a:p>
            <a:pPr marL="914400" lvl="1" indent="-225425">
              <a:lnSpc>
                <a:spcPct val="120000"/>
              </a:lnSpc>
              <a:spcBef>
                <a:spcPts val="0"/>
              </a:spcBef>
              <a:spcAft>
                <a:spcPts val="200"/>
              </a:spcAft>
              <a:buFont typeface="Wingdings" panose="05000000000000000000" pitchFamily="2" charset="2"/>
              <a:buChar char="§"/>
            </a:pPr>
            <a:r>
              <a:rPr lang="en-US" sz="1900" b="0" i="0" u="none" strike="noStrike" baseline="0" dirty="0">
                <a:solidFill>
                  <a:srgbClr val="000000"/>
                </a:solidFill>
              </a:rPr>
              <a:t>Undisclosed obligations to transfer propriety information and technologies to foreign institutions</a:t>
            </a:r>
          </a:p>
          <a:p>
            <a:pPr marL="914400" lvl="1" indent="-225425">
              <a:lnSpc>
                <a:spcPct val="120000"/>
              </a:lnSpc>
              <a:spcBef>
                <a:spcPts val="0"/>
              </a:spcBef>
              <a:spcAft>
                <a:spcPts val="200"/>
              </a:spcAft>
              <a:buFont typeface="Wingdings" panose="05000000000000000000" pitchFamily="2" charset="2"/>
              <a:buChar char="§"/>
            </a:pPr>
            <a:r>
              <a:rPr lang="en-US" sz="1900" b="0" i="0" u="none" strike="noStrike" baseline="0" dirty="0">
                <a:solidFill>
                  <a:srgbClr val="000000"/>
                </a:solidFill>
              </a:rPr>
              <a:t>Undisclosed obligations to keep foreign arrangements and scientific work secret</a:t>
            </a:r>
          </a:p>
          <a:p>
            <a:pPr marL="914400" marR="0" lvl="1" indent="-225425" algn="l" defTabSz="914400" rtl="0" eaLnBrk="1" fontAlgn="auto" latinLnBrk="0" hangingPunct="1">
              <a:lnSpc>
                <a:spcPct val="120000"/>
              </a:lnSpc>
              <a:spcBef>
                <a:spcPts val="0"/>
              </a:spcBef>
              <a:spcAft>
                <a:spcPts val="200"/>
              </a:spcAft>
              <a:buClrTx/>
              <a:buSzTx/>
              <a:buFont typeface="Wingdings" panose="05000000000000000000" pitchFamily="2" charset="2"/>
              <a:buChar char="§"/>
              <a:tabLst/>
              <a:defRPr/>
            </a:pPr>
            <a:r>
              <a:rPr lang="en-US" sz="1800" b="0" i="0" u="none" strike="noStrike" baseline="0" dirty="0">
                <a:solidFill>
                  <a:srgbClr val="000000"/>
                </a:solidFill>
              </a:rPr>
              <a:t>Egregious violations of peer review confidentiality rules. </a:t>
            </a:r>
          </a:p>
          <a:p>
            <a:pPr marL="914400" lvl="1" indent="-225425">
              <a:lnSpc>
                <a:spcPct val="120000"/>
              </a:lnSpc>
              <a:spcBef>
                <a:spcPts val="0"/>
              </a:spcBef>
              <a:spcAft>
                <a:spcPts val="200"/>
              </a:spcAft>
              <a:buFont typeface="Wingdings" panose="05000000000000000000" pitchFamily="2" charset="2"/>
              <a:buChar char="§"/>
            </a:pPr>
            <a:endParaRPr lang="en-US" sz="1900" b="0" i="0" u="none" strike="noStrike" baseline="0" dirty="0">
              <a:solidFill>
                <a:srgbClr val="000000"/>
              </a:solidFill>
            </a:endParaRPr>
          </a:p>
          <a:p>
            <a:pPr marL="914400" lvl="1" indent="-225425">
              <a:lnSpc>
                <a:spcPct val="120000"/>
              </a:lnSpc>
              <a:spcBef>
                <a:spcPts val="0"/>
              </a:spcBef>
              <a:spcAft>
                <a:spcPts val="200"/>
              </a:spcAft>
              <a:buFont typeface="Wingdings" panose="05000000000000000000" pitchFamily="2" charset="2"/>
              <a:buChar char="§"/>
            </a:pPr>
            <a:endParaRPr lang="en-US" sz="1900" b="0" i="0" u="none" strike="noStrike" baseline="0" dirty="0">
              <a:solidFill>
                <a:srgbClr val="000000"/>
              </a:solidFill>
            </a:endParaRPr>
          </a:p>
          <a:p>
            <a:pPr marL="231775" lvl="0" indent="0">
              <a:lnSpc>
                <a:spcPct val="120000"/>
              </a:lnSpc>
              <a:spcBef>
                <a:spcPts val="0"/>
              </a:spcBef>
              <a:spcAft>
                <a:spcPts val="200"/>
              </a:spcAft>
              <a:buFont typeface="Wingdings" panose="05000000000000000000" pitchFamily="2" charset="2"/>
              <a:buNone/>
            </a:pPr>
            <a:endParaRPr lang="en-US" sz="1900" b="0" i="0" u="none" strike="noStrike" baseline="0" dirty="0">
              <a:solidFill>
                <a:srgbClr val="000000"/>
              </a:solidFill>
            </a:endParaRPr>
          </a:p>
          <a:p>
            <a:pPr marL="231775" lvl="0" indent="0">
              <a:lnSpc>
                <a:spcPct val="120000"/>
              </a:lnSpc>
              <a:spcBef>
                <a:spcPts val="0"/>
              </a:spcBef>
              <a:spcAft>
                <a:spcPts val="200"/>
              </a:spcAft>
              <a:buFont typeface="Wingdings" panose="05000000000000000000" pitchFamily="2" charset="2"/>
              <a:buNone/>
            </a:pPr>
            <a:endParaRPr lang="en-US" sz="1900" b="0" i="0" u="none" strike="noStrike" baseline="0"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fld id="{F088F92A-0371-42C3-ABDA-851F5461CF3B}" type="slidenum">
              <a:rPr lang="en-US" smtClean="0"/>
              <a:t>11</a:t>
            </a:fld>
            <a:endParaRPr lang="en-US" dirty="0"/>
          </a:p>
        </p:txBody>
      </p:sp>
    </p:spTree>
    <p:extLst>
      <p:ext uri="{BB962C8B-B14F-4D97-AF65-F5344CB8AC3E}">
        <p14:creationId xmlns:p14="http://schemas.microsoft.com/office/powerpoint/2010/main" val="3750846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show outcomes of compliance reviews to date.</a:t>
            </a:r>
          </a:p>
          <a:p>
            <a:r>
              <a:rPr lang="en-US" dirty="0"/>
              <a:t>Even though most reviews are still open, we have already </a:t>
            </a:r>
            <a:r>
              <a:rPr lang="en-US" b="1" dirty="0"/>
              <a:t>determined that:</a:t>
            </a:r>
          </a:p>
          <a:p>
            <a:pPr marL="171450" indent="-171450">
              <a:buFont typeface="Arial" panose="020B0604020202020204" pitchFamily="34" charset="0"/>
              <a:buChar char="•"/>
            </a:pPr>
            <a:r>
              <a:rPr lang="en-US" b="1" dirty="0"/>
              <a:t>for over 80 percent of cases there was at least one serious compliance violation </a:t>
            </a:r>
            <a:r>
              <a:rPr lang="en-US" dirty="0"/>
              <a:t>(that is undisclosed grant support, undisclosed talents award, undisclosed equity, undisclosed patent, or other undisclosed financial conflict of interest).</a:t>
            </a:r>
          </a:p>
          <a:p>
            <a:pPr marL="171450" indent="-171450">
              <a:buFont typeface="Arial" panose="020B0604020202020204" pitchFamily="34" charset="0"/>
              <a:buChar char="•"/>
            </a:pPr>
            <a:r>
              <a:rPr lang="en-US" b="1" dirty="0"/>
              <a:t>Less than 10 percent were found to have no violation</a:t>
            </a:r>
            <a:r>
              <a:rPr lang="en-US" dirty="0"/>
              <a:t> (that is, no undisclosed foreign affiliation and no serious violation). </a:t>
            </a:r>
          </a:p>
          <a:p>
            <a:pPr marL="171450" indent="-171450">
              <a:buFont typeface="Arial" panose="020B0604020202020204" pitchFamily="34" charset="0"/>
              <a:buChar char="•"/>
            </a:pPr>
            <a:r>
              <a:rPr lang="en-US" b="1" dirty="0"/>
              <a:t>Over half of scientists </a:t>
            </a:r>
            <a:r>
              <a:rPr lang="en-US" dirty="0"/>
              <a:t>were removed from NIH grants (</a:t>
            </a:r>
            <a:r>
              <a:rPr lang="en-US" b="1" dirty="0"/>
              <a:t>either through institutional separation or other internal institutional actions</a:t>
            </a:r>
            <a:r>
              <a:rPr lang="en-US" dirty="0"/>
              <a:t>). </a:t>
            </a:r>
          </a:p>
        </p:txBody>
      </p:sp>
      <p:sp>
        <p:nvSpPr>
          <p:cNvPr id="4" name="Slide Number Placeholder 3"/>
          <p:cNvSpPr>
            <a:spLocks noGrp="1"/>
          </p:cNvSpPr>
          <p:nvPr>
            <p:ph type="sldNum" sz="quarter" idx="5"/>
          </p:nvPr>
        </p:nvSpPr>
        <p:spPr/>
        <p:txBody>
          <a:bodyPr/>
          <a:lstStyle/>
          <a:p>
            <a:fld id="{EBD98385-F1D5-B84A-ABBF-D8781C4363E8}" type="slidenum">
              <a:rPr lang="en-US" smtClean="0"/>
              <a:pPr/>
              <a:t>12</a:t>
            </a:fld>
            <a:endParaRPr lang="en-US" dirty="0"/>
          </a:p>
        </p:txBody>
      </p:sp>
    </p:spTree>
    <p:extLst>
      <p:ext uri="{BB962C8B-B14F-4D97-AF65-F5344CB8AC3E}">
        <p14:creationId xmlns:p14="http://schemas.microsoft.com/office/powerpoint/2010/main" val="314354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Areas listed:</a:t>
            </a:r>
          </a:p>
          <a:p>
            <a:r>
              <a:rPr lang="en-US" dirty="0"/>
              <a:t>Institutional Self-Disclosure</a:t>
            </a:r>
          </a:p>
          <a:p>
            <a:r>
              <a:rPr lang="en-US" dirty="0"/>
              <a:t>Staff</a:t>
            </a:r>
          </a:p>
          <a:p>
            <a:r>
              <a:rPr lang="en-US" dirty="0"/>
              <a:t>Anonymous Sources</a:t>
            </a:r>
          </a:p>
          <a:p>
            <a:r>
              <a:rPr lang="en-US" dirty="0"/>
              <a:t>Other</a:t>
            </a:r>
          </a:p>
          <a:p>
            <a:r>
              <a:rPr lang="en-US" dirty="0"/>
              <a:t>Arrows pointing to Allegation Entry</a:t>
            </a:r>
          </a:p>
          <a:p>
            <a:r>
              <a:rPr lang="en-US" dirty="0"/>
              <a:t>Arrow pointing to Initial Assessment</a:t>
            </a:r>
          </a:p>
          <a:p>
            <a:r>
              <a:rPr lang="en-US" dirty="0"/>
              <a:t>Arrow pointing to Actions to consider, Depending on Outcome of Assessment</a:t>
            </a:r>
          </a:p>
          <a:p>
            <a:r>
              <a:rPr lang="en-US" dirty="0"/>
              <a:t>Bullets follow:</a:t>
            </a:r>
          </a:p>
          <a:p>
            <a:r>
              <a:rPr lang="en-US" dirty="0"/>
              <a:t>-Contact institution</a:t>
            </a:r>
          </a:p>
          <a:p>
            <a:r>
              <a:rPr lang="en-US" dirty="0"/>
              <a:t>-Remove individual from peer review service</a:t>
            </a:r>
          </a:p>
          <a:p>
            <a:r>
              <a:rPr lang="en-US" dirty="0"/>
              <a:t>-Refer to agency/office with oversight responsibility</a:t>
            </a:r>
          </a:p>
          <a:p>
            <a:r>
              <a:rPr lang="en-US" dirty="0"/>
              <a:t>-Administrative actions</a:t>
            </a:r>
          </a:p>
          <a:p>
            <a:r>
              <a:rPr lang="en-US" dirty="0"/>
              <a:t>-Regulatory actions</a:t>
            </a:r>
          </a:p>
        </p:txBody>
      </p:sp>
      <p:sp>
        <p:nvSpPr>
          <p:cNvPr id="4" name="Slide Number Placeholder 3"/>
          <p:cNvSpPr>
            <a:spLocks noGrp="1"/>
          </p:cNvSpPr>
          <p:nvPr>
            <p:ph type="sldNum" sz="quarter" idx="5"/>
          </p:nvPr>
        </p:nvSpPr>
        <p:spPr/>
        <p:txBody>
          <a:bodyPr/>
          <a:lstStyle/>
          <a:p>
            <a:fld id="{EBD98385-F1D5-B84A-ABBF-D8781C4363E8}" type="slidenum">
              <a:rPr lang="en-US" smtClean="0"/>
              <a:pPr/>
              <a:t>13</a:t>
            </a:fld>
            <a:endParaRPr lang="en-US" dirty="0"/>
          </a:p>
        </p:txBody>
      </p:sp>
    </p:spTree>
    <p:extLst>
      <p:ext uri="{BB962C8B-B14F-4D97-AF65-F5344CB8AC3E}">
        <p14:creationId xmlns:p14="http://schemas.microsoft.com/office/powerpoint/2010/main" val="3639636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lgn="l">
              <a:lnSpc>
                <a:spcPts val="1000"/>
              </a:lnSpc>
              <a:buFont typeface="Arial" panose="020B0604020202020204" pitchFamily="34" charset="0"/>
              <a:buNone/>
            </a:pPr>
            <a:r>
              <a:rPr lang="en-US" b="1" i="0" u="sng" dirty="0">
                <a:solidFill>
                  <a:srgbClr val="000000"/>
                </a:solidFill>
                <a:effectLst/>
                <a:latin typeface="ubunturegular"/>
              </a:rPr>
              <a:t>Foreign Component – NIH GPS Section 16.2 </a:t>
            </a:r>
          </a:p>
          <a:p>
            <a:pPr algn="l">
              <a:lnSpc>
                <a:spcPts val="1000"/>
              </a:lnSpc>
              <a:buFont typeface="Arial" panose="020B0604020202020204" pitchFamily="34" charset="0"/>
              <a:buNone/>
            </a:pPr>
            <a:endParaRPr lang="en-US" b="0" i="0" dirty="0">
              <a:solidFill>
                <a:srgbClr val="000000"/>
              </a:solidFill>
              <a:effectLst/>
              <a:latin typeface="ubunturegular"/>
            </a:endParaRPr>
          </a:p>
          <a:p>
            <a:pPr algn="l">
              <a:lnSpc>
                <a:spcPts val="1000"/>
              </a:lnSpc>
              <a:buFont typeface="Arial" panose="020B0604020202020204" pitchFamily="34" charset="0"/>
              <a:buNone/>
            </a:pPr>
            <a:r>
              <a:rPr lang="en-US" b="0" i="0" dirty="0">
                <a:solidFill>
                  <a:srgbClr val="000000"/>
                </a:solidFill>
                <a:effectLst/>
                <a:latin typeface="ubunturegular"/>
              </a:rPr>
              <a:t>The performance of any significant scientific element or segment of a project outside of the United States, either by the recipient or by a researcher employed by a foreign organization, whether or not grant funds are expended. Activities that would meet this definition include, but are not limited to, (1) the involvement of human subjects or animals, (2) extensive foreign travel by recipient project staff for the purpose of data collection, surveying, sampling, and similar activities, or (3) any activity of the recipient that may have an impact on U.S. foreign policy through involvement in the affairs or environment of a foreign country. Examples of other grant-related activities that may be significant are: </a:t>
            </a:r>
            <a:r>
              <a:rPr lang="en-US" sz="1800" b="0" i="0" dirty="0">
                <a:solidFill>
                  <a:srgbClr val="000000"/>
                </a:solidFill>
                <a:effectLst/>
                <a:latin typeface="ubunturegular"/>
              </a:rPr>
              <a:t>collaborations with investigators at a foreign site anticipated to result in co-authorship;</a:t>
            </a:r>
          </a:p>
          <a:p>
            <a:pPr algn="l">
              <a:lnSpc>
                <a:spcPts val="1000"/>
              </a:lnSpc>
              <a:buFont typeface="Arial" panose="020B0604020202020204" pitchFamily="34" charset="0"/>
              <a:buChar char="•"/>
            </a:pPr>
            <a:r>
              <a:rPr lang="en-US" sz="1800" b="0" i="0" dirty="0">
                <a:solidFill>
                  <a:srgbClr val="000000"/>
                </a:solidFill>
                <a:effectLst/>
                <a:latin typeface="ubunturegular"/>
              </a:rPr>
              <a:t>use of facilities or instrumentation at a foreign site; or</a:t>
            </a:r>
          </a:p>
          <a:p>
            <a:pPr algn="l">
              <a:lnSpc>
                <a:spcPts val="1000"/>
              </a:lnSpc>
              <a:buFont typeface="Arial" panose="020B0604020202020204" pitchFamily="34" charset="0"/>
              <a:buChar char="•"/>
            </a:pPr>
            <a:r>
              <a:rPr lang="en-US" sz="1800" b="0" i="0" dirty="0">
                <a:solidFill>
                  <a:srgbClr val="000000"/>
                </a:solidFill>
                <a:effectLst/>
                <a:latin typeface="ubunturegular"/>
              </a:rPr>
              <a:t>receipt of financial support or resources from a foreign entity.</a:t>
            </a:r>
          </a:p>
          <a:p>
            <a:pPr algn="l">
              <a:spcBef>
                <a:spcPts val="200"/>
              </a:spcBef>
            </a:pPr>
            <a:r>
              <a:rPr lang="en-US" b="0" i="0" dirty="0">
                <a:solidFill>
                  <a:srgbClr val="000000"/>
                </a:solidFill>
                <a:effectLst/>
                <a:latin typeface="ubunturegular"/>
              </a:rPr>
              <a:t>Foreign travel for consultation is not considered a foreign component. (See </a:t>
            </a:r>
            <a:r>
              <a:rPr lang="en-US" b="0" i="0" u="none" strike="noStrike" dirty="0">
                <a:solidFill>
                  <a:srgbClr val="2354C7"/>
                </a:solidFill>
                <a:effectLst/>
                <a:latin typeface="ubunturegular"/>
                <a:hlinkClick r:id="rId3"/>
              </a:rPr>
              <a:t>Grants to Foreign Organizations, International Organizations, and Domestic Grants with Foreign Components</a:t>
            </a:r>
            <a:r>
              <a:rPr lang="en-US" b="0" i="0" dirty="0">
                <a:solidFill>
                  <a:srgbClr val="000000"/>
                </a:solidFill>
                <a:effectLst/>
                <a:latin typeface="ubunturegular"/>
              </a:rPr>
              <a:t> chapter in IIB).</a:t>
            </a:r>
          </a:p>
          <a:p>
            <a:endParaRPr lang="en-US" dirty="0"/>
          </a:p>
        </p:txBody>
      </p:sp>
      <p:sp>
        <p:nvSpPr>
          <p:cNvPr id="4" name="Slide Number Placeholder 3"/>
          <p:cNvSpPr>
            <a:spLocks noGrp="1"/>
          </p:cNvSpPr>
          <p:nvPr>
            <p:ph type="sldNum" sz="quarter" idx="5"/>
          </p:nvPr>
        </p:nvSpPr>
        <p:spPr/>
        <p:txBody>
          <a:bodyPr/>
          <a:lstStyle/>
          <a:p>
            <a:fld id="{EBD98385-F1D5-B84A-ABBF-D8781C4363E8}" type="slidenum">
              <a:rPr lang="en-US" smtClean="0"/>
              <a:pPr/>
              <a:t>15</a:t>
            </a:fld>
            <a:endParaRPr lang="en-US" dirty="0"/>
          </a:p>
        </p:txBody>
      </p:sp>
    </p:spTree>
    <p:extLst>
      <p:ext uri="{BB962C8B-B14F-4D97-AF65-F5344CB8AC3E}">
        <p14:creationId xmlns:p14="http://schemas.microsoft.com/office/powerpoint/2010/main" val="3204755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CF82AFAF-5A4B-5C47-B403-1AB532082E29}" type="slidenum">
              <a:rPr lang="en-US"/>
              <a:pPr/>
              <a:t>‹#›</a:t>
            </a:fld>
            <a:endParaRPr lang="en-US" dirty="0"/>
          </a:p>
        </p:txBody>
      </p:sp>
    </p:spTree>
    <p:extLst>
      <p:ext uri="{BB962C8B-B14F-4D97-AF65-F5344CB8AC3E}">
        <p14:creationId xmlns:p14="http://schemas.microsoft.com/office/powerpoint/2010/main" val="2621947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EC2B9A6-E7EC-9E4F-AB6A-26A4ED17DA22}" type="slidenum">
              <a:rPr lang="en-US"/>
              <a:pPr/>
              <a:t>‹#›</a:t>
            </a:fld>
            <a:endParaRPr lang="en-US" dirty="0"/>
          </a:p>
        </p:txBody>
      </p:sp>
    </p:spTree>
    <p:extLst>
      <p:ext uri="{BB962C8B-B14F-4D97-AF65-F5344CB8AC3E}">
        <p14:creationId xmlns:p14="http://schemas.microsoft.com/office/powerpoint/2010/main" val="797139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1219200"/>
            <a:ext cx="2768600" cy="4724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1219200"/>
            <a:ext cx="8102600"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E2A3F9C7-ECB9-D34A-8A58-3C7B9F2AE751}" type="slidenum">
              <a:rPr lang="en-US"/>
              <a:pPr/>
              <a:t>‹#›</a:t>
            </a:fld>
            <a:endParaRPr lang="en-US" dirty="0"/>
          </a:p>
        </p:txBody>
      </p:sp>
    </p:spTree>
    <p:extLst>
      <p:ext uri="{BB962C8B-B14F-4D97-AF65-F5344CB8AC3E}">
        <p14:creationId xmlns:p14="http://schemas.microsoft.com/office/powerpoint/2010/main" val="651937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15" name="Slide Number Placeholder">
            <a:extLst>
              <a:ext uri="{FF2B5EF4-FFF2-40B4-BE49-F238E27FC236}">
                <a16:creationId xmlns:a16="http://schemas.microsoft.com/office/drawing/2014/main" id="{65FC8343-482F-42B0-ACB7-24FA03EF398B}"/>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dirty="0"/>
          </a:p>
        </p:txBody>
      </p:sp>
      <p:sp>
        <p:nvSpPr>
          <p:cNvPr id="16" name="Date Placeholder">
            <a:extLst>
              <a:ext uri="{FF2B5EF4-FFF2-40B4-BE49-F238E27FC236}">
                <a16:creationId xmlns:a16="http://schemas.microsoft.com/office/drawing/2014/main" id="{5DCDD587-5763-4667-81ED-788607589A99}"/>
              </a:ext>
            </a:extLst>
          </p:cNvPr>
          <p:cNvSpPr>
            <a:spLocks noGrp="1"/>
          </p:cNvSpPr>
          <p:nvPr>
            <p:ph type="dt" sz="half" idx="10"/>
          </p:nvPr>
        </p:nvSpPr>
        <p:spPr>
          <a:xfrm>
            <a:off x="4724400" y="6356350"/>
            <a:ext cx="2743200" cy="365125"/>
          </a:xfrm>
          <a:prstGeom prst="rect">
            <a:avLst/>
          </a:prstGeom>
        </p:spPr>
        <p:txBody>
          <a:bodyPr/>
          <a:lstStyle/>
          <a:p>
            <a:fld id="{5BA27624-A05E-4067-8CFA-9A60DDDF75D8}" type="datetime4">
              <a:rPr lang="en-US" smtClean="0"/>
              <a:t>November 8, 2022</a:t>
            </a:fld>
            <a:endParaRPr lang="en-US" dirty="0"/>
          </a:p>
        </p:txBody>
      </p:sp>
    </p:spTree>
    <p:extLst>
      <p:ext uri="{BB962C8B-B14F-4D97-AF65-F5344CB8AC3E}">
        <p14:creationId xmlns:p14="http://schemas.microsoft.com/office/powerpoint/2010/main" val="1206544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0583324-AE1C-3546-A724-4BA4670D7901}" type="slidenum">
              <a:rPr lang="en-US"/>
              <a:pPr/>
              <a:t>‹#›</a:t>
            </a:fld>
            <a:endParaRPr lang="en-US" dirty="0"/>
          </a:p>
        </p:txBody>
      </p:sp>
    </p:spTree>
    <p:extLst>
      <p:ext uri="{BB962C8B-B14F-4D97-AF65-F5344CB8AC3E}">
        <p14:creationId xmlns:p14="http://schemas.microsoft.com/office/powerpoint/2010/main" val="3467282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B3468414-309D-1545-8516-4272FDA8BBAD}" type="slidenum">
              <a:rPr lang="en-US"/>
              <a:pPr/>
              <a:t>‹#›</a:t>
            </a:fld>
            <a:endParaRPr lang="en-US" dirty="0"/>
          </a:p>
        </p:txBody>
      </p:sp>
    </p:spTree>
    <p:extLst>
      <p:ext uri="{BB962C8B-B14F-4D97-AF65-F5344CB8AC3E}">
        <p14:creationId xmlns:p14="http://schemas.microsoft.com/office/powerpoint/2010/main" val="2418844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FEE19172-03F7-3348-B569-171F00250647}" type="slidenum">
              <a:rPr lang="en-US"/>
              <a:pPr/>
              <a:t>‹#›</a:t>
            </a:fld>
            <a:endParaRPr lang="en-US" dirty="0"/>
          </a:p>
        </p:txBody>
      </p:sp>
    </p:spTree>
    <p:extLst>
      <p:ext uri="{BB962C8B-B14F-4D97-AF65-F5344CB8AC3E}">
        <p14:creationId xmlns:p14="http://schemas.microsoft.com/office/powerpoint/2010/main" val="1075380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53D1C1EC-6680-9B4C-AC2B-20645CBFBE05}" type="slidenum">
              <a:rPr lang="en-US"/>
              <a:pPr/>
              <a:t>‹#›</a:t>
            </a:fld>
            <a:endParaRPr lang="en-US" dirty="0"/>
          </a:p>
        </p:txBody>
      </p:sp>
    </p:spTree>
    <p:extLst>
      <p:ext uri="{BB962C8B-B14F-4D97-AF65-F5344CB8AC3E}">
        <p14:creationId xmlns:p14="http://schemas.microsoft.com/office/powerpoint/2010/main" val="737257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303D29F-C580-5C4D-AAA1-94293C4E9288}" type="slidenum">
              <a:rPr lang="en-US"/>
              <a:pPr/>
              <a:t>‹#›</a:t>
            </a:fld>
            <a:endParaRPr lang="en-US" dirty="0"/>
          </a:p>
        </p:txBody>
      </p:sp>
    </p:spTree>
    <p:extLst>
      <p:ext uri="{BB962C8B-B14F-4D97-AF65-F5344CB8AC3E}">
        <p14:creationId xmlns:p14="http://schemas.microsoft.com/office/powerpoint/2010/main" val="4091097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E0544C4-E35C-7145-8F0C-14E842E56F07}" type="slidenum">
              <a:rPr lang="en-US"/>
              <a:pPr/>
              <a:t>‹#›</a:t>
            </a:fld>
            <a:endParaRPr lang="en-US" dirty="0"/>
          </a:p>
        </p:txBody>
      </p:sp>
    </p:spTree>
    <p:extLst>
      <p:ext uri="{BB962C8B-B14F-4D97-AF65-F5344CB8AC3E}">
        <p14:creationId xmlns:p14="http://schemas.microsoft.com/office/powerpoint/2010/main" val="93586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90601"/>
            <a:ext cx="4011084" cy="1019591"/>
          </a:xfrm>
        </p:spPr>
        <p:txBody>
          <a:bodyPr anchor="b"/>
          <a:lstStyle>
            <a:lvl1pPr algn="l">
              <a:defRPr sz="2000" b="1">
                <a:solidFill>
                  <a:srgbClr val="000000"/>
                </a:solidFill>
              </a:defRPr>
            </a:lvl1pPr>
          </a:lstStyle>
          <a:p>
            <a:r>
              <a:rPr lang="en-US"/>
              <a:t>Click to edit Master title style</a:t>
            </a:r>
            <a:endParaRPr lang="en-US" dirty="0"/>
          </a:p>
        </p:txBody>
      </p:sp>
      <p:sp>
        <p:nvSpPr>
          <p:cNvPr id="3" name="Content Placeholder 2"/>
          <p:cNvSpPr>
            <a:spLocks noGrp="1"/>
          </p:cNvSpPr>
          <p:nvPr>
            <p:ph idx="1"/>
          </p:nvPr>
        </p:nvSpPr>
        <p:spPr>
          <a:xfrm>
            <a:off x="4766733" y="990600"/>
            <a:ext cx="6815667"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010191"/>
            <a:ext cx="4011084" cy="41159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338BE5A4-5F52-0141-A746-9964904CDF30}" type="slidenum">
              <a:rPr lang="en-US"/>
              <a:pPr/>
              <a:t>‹#›</a:t>
            </a:fld>
            <a:endParaRPr lang="en-US" dirty="0"/>
          </a:p>
        </p:txBody>
      </p:sp>
    </p:spTree>
    <p:extLst>
      <p:ext uri="{BB962C8B-B14F-4D97-AF65-F5344CB8AC3E}">
        <p14:creationId xmlns:p14="http://schemas.microsoft.com/office/powerpoint/2010/main" val="815721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066800"/>
            <a:ext cx="73152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8703452-609A-F345-AAC0-1247A9502128}" type="slidenum">
              <a:rPr lang="en-US"/>
              <a:pPr/>
              <a:t>‹#›</a:t>
            </a:fld>
            <a:endParaRPr lang="en-US" dirty="0"/>
          </a:p>
        </p:txBody>
      </p:sp>
    </p:spTree>
    <p:extLst>
      <p:ext uri="{BB962C8B-B14F-4D97-AF65-F5344CB8AC3E}">
        <p14:creationId xmlns:p14="http://schemas.microsoft.com/office/powerpoint/2010/main" val="93471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1" name="Picture 7" descr="top_header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 y="0"/>
            <a:ext cx="12192001" cy="917433"/>
          </a:xfrm>
          <a:prstGeom prst="rect">
            <a:avLst/>
          </a:prstGeom>
          <a:noFill/>
          <a:extLst>
            <a:ext uri="{909E8E84-426E-40dd-AFC4-6F175D3DCCD1}">
              <a14:hiddenFill xmlns=""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524000" y="228601"/>
            <a:ext cx="10160000" cy="563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enter title</a:t>
            </a:r>
          </a:p>
        </p:txBody>
      </p:sp>
      <p:sp>
        <p:nvSpPr>
          <p:cNvPr id="1030" name="Rectangle 6"/>
          <p:cNvSpPr>
            <a:spLocks noGrp="1" noChangeArrowheads="1"/>
          </p:cNvSpPr>
          <p:nvPr>
            <p:ph type="sldNum" sz="quarter" idx="4"/>
          </p:nvPr>
        </p:nvSpPr>
        <p:spPr bwMode="auto">
          <a:xfrm>
            <a:off x="10210800" y="6551611"/>
            <a:ext cx="1828800" cy="155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1">
                <a:solidFill>
                  <a:srgbClr val="000000"/>
                </a:solidFill>
              </a:defRPr>
            </a:lvl1pPr>
          </a:lstStyle>
          <a:p>
            <a:fld id="{2C626EB7-FB23-9946-AC03-BE678F8DC972}" type="slidenum">
              <a:rPr lang="en-US" smtClean="0"/>
              <a:pPr/>
              <a:t>‹#›</a:t>
            </a:fld>
            <a:endParaRPr lang="en-US" dirty="0"/>
          </a:p>
        </p:txBody>
      </p:sp>
      <p:pic>
        <p:nvPicPr>
          <p:cNvPr id="1032" name="Picture 8" descr="logo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3558" y="6203612"/>
            <a:ext cx="457200" cy="457743"/>
          </a:xfrm>
          <a:prstGeom prst="rect">
            <a:avLst/>
          </a:prstGeom>
          <a:noFill/>
          <a:extLst>
            <a:ext uri="{909E8E84-426E-40dd-AFC4-6F175D3DCCD1}">
              <a14:hiddenFill xmlns="" xmlns:a14="http://schemas.microsoft.com/office/drawing/2010/main">
                <a:solidFill>
                  <a:srgbClr val="FFFFFF"/>
                </a:solidFill>
              </a14:hiddenFill>
            </a:ext>
          </a:extLst>
        </p:spPr>
      </p:pic>
      <p:sp>
        <p:nvSpPr>
          <p:cNvPr id="1027" name="Rectangle 3"/>
          <p:cNvSpPr>
            <a:spLocks noGrp="1" noChangeArrowheads="1"/>
          </p:cNvSpPr>
          <p:nvPr>
            <p:ph type="body" idx="1"/>
          </p:nvPr>
        </p:nvSpPr>
        <p:spPr bwMode="auto">
          <a:xfrm>
            <a:off x="609600" y="1066800"/>
            <a:ext cx="10972800" cy="480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OER_Master_Logo_2blue.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19200" y="6248400"/>
            <a:ext cx="2133600" cy="41295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2pPr>
      <a:lvl3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3pPr>
      <a:lvl4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4pPr>
      <a:lvl5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5pPr>
      <a:lvl6pPr marL="457200" algn="r" rtl="0" eaLnBrk="1" fontAlgn="base" hangingPunct="1">
        <a:spcBef>
          <a:spcPct val="0"/>
        </a:spcBef>
        <a:spcAft>
          <a:spcPct val="0"/>
        </a:spcAft>
        <a:defRPr sz="2400" b="1">
          <a:solidFill>
            <a:schemeClr val="bg1"/>
          </a:solidFill>
          <a:latin typeface="Arial" charset="0"/>
          <a:ea typeface="ＭＳ Ｐゴシック" charset="0"/>
          <a:cs typeface="Arial" charset="0"/>
        </a:defRPr>
      </a:lvl6pPr>
      <a:lvl7pPr marL="914400" algn="r" rtl="0" eaLnBrk="1" fontAlgn="base" hangingPunct="1">
        <a:spcBef>
          <a:spcPct val="0"/>
        </a:spcBef>
        <a:spcAft>
          <a:spcPct val="0"/>
        </a:spcAft>
        <a:defRPr sz="2400" b="1">
          <a:solidFill>
            <a:schemeClr val="bg1"/>
          </a:solidFill>
          <a:latin typeface="Arial" charset="0"/>
          <a:ea typeface="ＭＳ Ｐゴシック" charset="0"/>
          <a:cs typeface="Arial" charset="0"/>
        </a:defRPr>
      </a:lvl7pPr>
      <a:lvl8pPr marL="1371600" algn="r" rtl="0" eaLnBrk="1" fontAlgn="base" hangingPunct="1">
        <a:spcBef>
          <a:spcPct val="0"/>
        </a:spcBef>
        <a:spcAft>
          <a:spcPct val="0"/>
        </a:spcAft>
        <a:defRPr sz="2400" b="1">
          <a:solidFill>
            <a:schemeClr val="bg1"/>
          </a:solidFill>
          <a:latin typeface="Arial" charset="0"/>
          <a:ea typeface="ＭＳ Ｐゴシック" charset="0"/>
          <a:cs typeface="Arial" charset="0"/>
        </a:defRPr>
      </a:lvl8pPr>
      <a:lvl9pPr marL="1828800" algn="r" rtl="0" eaLnBrk="1" fontAlgn="base" hangingPunct="1">
        <a:spcBef>
          <a:spcPct val="0"/>
        </a:spcBef>
        <a:spcAft>
          <a:spcPct val="0"/>
        </a:spcAft>
        <a:defRPr sz="2400" b="1">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ea typeface="Arial"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grants.nih.gov/sites/default/files/Foreign-Interference-8.22.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tmp"/></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grants.nih.gov/grants/policy/nihgps/HTML5/section_16/16.2_eligibility.htm" TargetMode="External"/><Relationship Id="rId3" Type="http://schemas.openxmlformats.org/officeDocument/2006/relationships/hyperlink" Target="https://grants.nih.gov/grants/policy/nihgps/HTML5/section_2/2.5.1_just-in-time_procedures.htm" TargetMode="External"/><Relationship Id="rId7" Type="http://schemas.openxmlformats.org/officeDocument/2006/relationships/hyperlink" Target="https://grants.nih.gov/grants/policy/nihgps/HTML5/section_8/8.2.4_inventions_and_patents.htm?Highlight=Bayh%20Dol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grants.nih.gov/grants/guide/notice-files/NOT-OD-22-210.html" TargetMode="External"/><Relationship Id="rId5" Type="http://schemas.openxmlformats.org/officeDocument/2006/relationships/hyperlink" Target="https://grants.nih.gov/grants/policy/nihgps/HTML5/section_4/4.1.10_financial_conflict_of_interest.htm" TargetMode="External"/><Relationship Id="rId4" Type="http://schemas.openxmlformats.org/officeDocument/2006/relationships/hyperlink" Target="https://grants.nih.gov/grants/guide/notice-files/NOT-OD-21-073.html" TargetMode="External"/><Relationship Id="rId9" Type="http://schemas.openxmlformats.org/officeDocument/2006/relationships/hyperlink" Target="https://grants.nih.gov/grants/guide/notice-files/NOT-OD-19-114.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8" Type="http://schemas.openxmlformats.org/officeDocument/2006/relationships/hyperlink" Target="https://grants.nih.gov/sites/default/files/Foreign-Interference-8.22.pdf" TargetMode="External"/><Relationship Id="rId13" Type="http://schemas.openxmlformats.org/officeDocument/2006/relationships/hyperlink" Target="https://grants.nih.gov/grants/policy/nihgps/HTML5/section_16/16.2_eligibility.htm" TargetMode="External"/><Relationship Id="rId3" Type="http://schemas.openxmlformats.org/officeDocument/2006/relationships/hyperlink" Target="https://grants.nih.gov/grants/policy/nihgps/HTML5/section_2/2.5.1_just-in-time_procedures.htm" TargetMode="External"/><Relationship Id="rId7" Type="http://schemas.openxmlformats.org/officeDocument/2006/relationships/hyperlink" Target="https://grants.nih.gov/grants/guide/notice-files/NOT-OD-21-073.html" TargetMode="External"/><Relationship Id="rId12" Type="http://schemas.openxmlformats.org/officeDocument/2006/relationships/hyperlink" Target="https://grants.nih.gov/grants/files/NIH-Foreign-Interference-Findings-2016-2018.pdf" TargetMode="External"/><Relationship Id="rId2" Type="http://schemas.openxmlformats.org/officeDocument/2006/relationships/hyperlink" Target="https://grants.nih.gov/policy/foreign-interference.htm" TargetMode="External"/><Relationship Id="rId1" Type="http://schemas.openxmlformats.org/officeDocument/2006/relationships/slideLayout" Target="../slideLayouts/slideLayout2.xml"/><Relationship Id="rId6" Type="http://schemas.openxmlformats.org/officeDocument/2006/relationships/hyperlink" Target="https://www.ecfr.gov/current/title-42/chapter-I/subchapter-D/part-50/subpart-F" TargetMode="External"/><Relationship Id="rId11" Type="http://schemas.openxmlformats.org/officeDocument/2006/relationships/hyperlink" Target="https://www.nih.gov/sites/default/files/about-nih/nih-director/testimonies/nih-policies-procedures-promoting-scientific-integrity-2012.pdf" TargetMode="External"/><Relationship Id="rId5" Type="http://schemas.openxmlformats.org/officeDocument/2006/relationships/hyperlink" Target="https://grants.nih.gov/grants/policy/coi/index.htm" TargetMode="External"/><Relationship Id="rId10" Type="http://schemas.openxmlformats.org/officeDocument/2006/relationships/hyperlink" Target="https://www.whitehouse.gov/wp-content/uploads/2022/01/010422-NSPM-33-Implementation-Guidance.pdf" TargetMode="External"/><Relationship Id="rId4" Type="http://schemas.openxmlformats.org/officeDocument/2006/relationships/hyperlink" Target="https://grants.nih.gov/grants/policy/nihgps/html5/section_4/4.1.10_financial_conflict_of_interest.htm" TargetMode="External"/><Relationship Id="rId9" Type="http://schemas.openxmlformats.org/officeDocument/2006/relationships/hyperlink" Target="https://trumpwhitehouse.archives.gov/wp-content/uploads/2020/07/Enhancing-the-Security-and-Integrity-of-Americas-Research-Enterprise.pdf" TargetMode="External"/><Relationship Id="rId14" Type="http://schemas.openxmlformats.org/officeDocument/2006/relationships/hyperlink" Target="https://grants.nih.gov/grants/guide/notice-files/NOT-OD-19-114.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ComplianceReview@mail.nih.gov"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whitehouse.gov/wp-content/uploads/2022/01/010422-NSPM-33-Implementation-Guidance.pdf" TargetMode="External"/><Relationship Id="rId2" Type="http://schemas.openxmlformats.org/officeDocument/2006/relationships/hyperlink" Target="https://trumpwhitehouse.archives.gov/wp-content/uploads/2020/07/Enhancing-the-Security-and-Integrity-of-Americas-Research-Enterprise.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nih.gov/sites/default/files/about-nih/nih-director/testimonies/nih-policies-procedures-promoting-scientific-integrity-2012.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grants.nih.gov/grants/files/NIH-Foreign-Interference-Findings-2016-2018.pdf" TargetMode="External"/><Relationship Id="rId2" Type="http://schemas.openxmlformats.org/officeDocument/2006/relationships/hyperlink" Target="https://www.whitehouse.gov/wp-content/uploads/2022/01/010422-NSPM-33-Implementation-Guidance.pdf?dm_i=1ZJN,7OKSB,V6XXI9,VB5UF,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www.whitehouse.gov/wp-content/uploads/2022/01/010422-NSPM-33-Implementation-Guidance.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trumpwhitehouse.archives.gov/wp-content/uploads/2020/07/Enhancing-the-Security-and-Integrity-of-Americas-Research-Enterprise.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tmp"/></Relationships>
</file>

<file path=ppt/slides/_rels/slide8.xml.rels><?xml version="1.0" encoding="UTF-8" standalone="yes"?>
<Relationships xmlns="http://schemas.openxmlformats.org/package/2006/relationships"><Relationship Id="rId3" Type="http://schemas.openxmlformats.org/officeDocument/2006/relationships/hyperlink" Target="https://nexus.od.nih.gov/all/2020/07/08/addressing-foreign-interference-and-associated-risks-to-the-integrity-of-biomedical-research-and-how-you-can-hel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grants.nih.gov/grants/guide/notice-files/NOT-OD-21-073.html" TargetMode="External"/><Relationship Id="rId2" Type="http://schemas.openxmlformats.org/officeDocument/2006/relationships/hyperlink" Target="https://grants.nih.gov/grants/policy/nihgps/HTML5/section_2/2.5.1_just-in-time_procedures.htm" TargetMode="External"/><Relationship Id="rId1" Type="http://schemas.openxmlformats.org/officeDocument/2006/relationships/slideLayout" Target="../slideLayouts/slideLayout2.xml"/><Relationship Id="rId4" Type="http://schemas.openxmlformats.org/officeDocument/2006/relationships/hyperlink" Target="https://grants.nih.gov/grants/forms/othersupport.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273463C3-EC6E-4BA2-8D36-FD200983497A}"/>
              </a:ext>
            </a:extLst>
          </p:cNvPr>
          <p:cNvSpPr txBox="1">
            <a:spLocks noGrp="1"/>
          </p:cNvSpPr>
          <p:nvPr>
            <p:ph type="title" idx="4294967295"/>
          </p:nvPr>
        </p:nvSpPr>
        <p:spPr>
          <a:xfrm>
            <a:off x="684495" y="788695"/>
            <a:ext cx="10906008" cy="111541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2500"/>
          </a:bodyPr>
          <a:lstStyle>
            <a:lvl1pPr algn="l" defTabSz="914400" rtl="0" eaLnBrk="1" latinLnBrk="0" hangingPunct="1">
              <a:lnSpc>
                <a:spcPct val="90000"/>
              </a:lnSpc>
              <a:spcBef>
                <a:spcPct val="0"/>
              </a:spcBef>
              <a:buNone/>
              <a:defRPr sz="4400" kern="1200" cap="all" baseline="0">
                <a:solidFill>
                  <a:srgbClr val="20558A"/>
                </a:solidFill>
                <a:latin typeface="Arial Black" panose="020B0A04020102020204" pitchFamily="34" charset="0"/>
                <a:ea typeface="+mj-ea"/>
                <a:cs typeface="+mj-cs"/>
              </a:defRPr>
            </a:lvl1p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sz="6000" b="0" i="0" u="none" strike="noStrike" kern="1200" cap="all" spc="0" normalizeH="0" baseline="0" noProof="0" dirty="0">
                <a:ln>
                  <a:noFill/>
                </a:ln>
                <a:solidFill>
                  <a:schemeClr val="tx1"/>
                </a:solidFill>
                <a:effectLst/>
                <a:uLnTx/>
                <a:uFillTx/>
                <a:latin typeface="+mj-lt"/>
                <a:ea typeface="+mj-ea"/>
                <a:cs typeface="+mj-cs"/>
              </a:rPr>
              <a:t>FOREIGN INTERFERENCE (FI)</a:t>
            </a:r>
          </a:p>
        </p:txBody>
      </p:sp>
      <p:grpSp>
        <p:nvGrpSpPr>
          <p:cNvPr id="2" name="Group 1" descr="Images of headlines from articles and newspapers related to Foreign interference">
            <a:extLst>
              <a:ext uri="{FF2B5EF4-FFF2-40B4-BE49-F238E27FC236}">
                <a16:creationId xmlns:a16="http://schemas.microsoft.com/office/drawing/2014/main" id="{FFD9D1FB-D96B-4D85-BD44-7CBF551DD810}"/>
              </a:ext>
            </a:extLst>
          </p:cNvPr>
          <p:cNvGrpSpPr/>
          <p:nvPr/>
        </p:nvGrpSpPr>
        <p:grpSpPr>
          <a:xfrm>
            <a:off x="569450" y="2018522"/>
            <a:ext cx="11129028" cy="4621796"/>
            <a:chOff x="569450" y="2018522"/>
            <a:chExt cx="11129028" cy="4621796"/>
          </a:xfrm>
        </p:grpSpPr>
        <p:pic>
          <p:nvPicPr>
            <p:cNvPr id="4" name="Picture 3">
              <a:extLst>
                <a:ext uri="{FF2B5EF4-FFF2-40B4-BE49-F238E27FC236}">
                  <a16:creationId xmlns:a16="http://schemas.microsoft.com/office/drawing/2014/main" id="{B32E81DB-BF36-404B-9CD2-EADCEC8B27C0}"/>
                </a:ext>
              </a:extLst>
            </p:cNvPr>
            <p:cNvPicPr>
              <a:picLocks noChangeAspect="1"/>
            </p:cNvPicPr>
            <p:nvPr/>
          </p:nvPicPr>
          <p:blipFill>
            <a:blip r:embed="rId3"/>
            <a:stretch>
              <a:fillRect/>
            </a:stretch>
          </p:blipFill>
          <p:spPr>
            <a:xfrm>
              <a:off x="8686800" y="2088840"/>
              <a:ext cx="3011678" cy="3188076"/>
            </a:xfrm>
            <a:prstGeom prst="rect">
              <a:avLst/>
            </a:prstGeom>
          </p:spPr>
        </p:pic>
        <p:pic>
          <p:nvPicPr>
            <p:cNvPr id="7" name="Picture 6">
              <a:extLst>
                <a:ext uri="{FF2B5EF4-FFF2-40B4-BE49-F238E27FC236}">
                  <a16:creationId xmlns:a16="http://schemas.microsoft.com/office/drawing/2014/main" id="{6CD4D109-4C66-4FEC-B55A-2163F35EFB41}"/>
                </a:ext>
              </a:extLst>
            </p:cNvPr>
            <p:cNvPicPr>
              <a:picLocks noChangeAspect="1"/>
            </p:cNvPicPr>
            <p:nvPr/>
          </p:nvPicPr>
          <p:blipFill rotWithShape="1">
            <a:blip r:embed="rId4">
              <a:extLst>
                <a:ext uri="{28A0092B-C50C-407E-A947-70E740481C1C}">
                  <a14:useLocalDpi xmlns:a14="http://schemas.microsoft.com/office/drawing/2010/main" val="0"/>
                </a:ext>
              </a:extLst>
            </a:blip>
            <a:srcRect l="22248"/>
            <a:stretch/>
          </p:blipFill>
          <p:spPr>
            <a:xfrm>
              <a:off x="3926117" y="2875142"/>
              <a:ext cx="4263566" cy="3194163"/>
            </a:xfrm>
            <a:prstGeom prst="rect">
              <a:avLst/>
            </a:prstGeom>
          </p:spPr>
        </p:pic>
        <p:pic>
          <p:nvPicPr>
            <p:cNvPr id="5" name="Picture 4">
              <a:extLst>
                <a:ext uri="{FF2B5EF4-FFF2-40B4-BE49-F238E27FC236}">
                  <a16:creationId xmlns:a16="http://schemas.microsoft.com/office/drawing/2014/main" id="{98669155-C9FD-4A33-B456-31336F01DF5E}"/>
                </a:ext>
              </a:extLst>
            </p:cNvPr>
            <p:cNvPicPr>
              <a:picLocks noChangeAspect="1"/>
            </p:cNvPicPr>
            <p:nvPr/>
          </p:nvPicPr>
          <p:blipFill>
            <a:blip r:embed="rId5"/>
            <a:stretch>
              <a:fillRect/>
            </a:stretch>
          </p:blipFill>
          <p:spPr>
            <a:xfrm>
              <a:off x="569450" y="2018522"/>
              <a:ext cx="2859550" cy="4011905"/>
            </a:xfrm>
            <a:prstGeom prst="rect">
              <a:avLst/>
            </a:prstGeom>
          </p:spPr>
        </p:pic>
        <p:pic>
          <p:nvPicPr>
            <p:cNvPr id="6" name="Picture 5">
              <a:extLst>
                <a:ext uri="{FF2B5EF4-FFF2-40B4-BE49-F238E27FC236}">
                  <a16:creationId xmlns:a16="http://schemas.microsoft.com/office/drawing/2014/main" id="{73B988FE-7C45-4192-936B-DED263BF0994}"/>
                </a:ext>
              </a:extLst>
            </p:cNvPr>
            <p:cNvPicPr>
              <a:picLocks noChangeAspect="1"/>
            </p:cNvPicPr>
            <p:nvPr/>
          </p:nvPicPr>
          <p:blipFill>
            <a:blip r:embed="rId6"/>
            <a:stretch>
              <a:fillRect/>
            </a:stretch>
          </p:blipFill>
          <p:spPr>
            <a:xfrm>
              <a:off x="8686800" y="5420536"/>
              <a:ext cx="2935750" cy="1219782"/>
            </a:xfrm>
            <a:prstGeom prst="rect">
              <a:avLst/>
            </a:prstGeom>
          </p:spPr>
        </p:pic>
      </p:grpSp>
      <p:sp>
        <p:nvSpPr>
          <p:cNvPr id="9" name="TextBox 8">
            <a:extLst>
              <a:ext uri="{FF2B5EF4-FFF2-40B4-BE49-F238E27FC236}">
                <a16:creationId xmlns:a16="http://schemas.microsoft.com/office/drawing/2014/main" id="{A58B73F2-4486-4A76-9678-D6D6B3CE583B}"/>
              </a:ext>
            </a:extLst>
          </p:cNvPr>
          <p:cNvSpPr txBox="1"/>
          <p:nvPr/>
        </p:nvSpPr>
        <p:spPr>
          <a:xfrm>
            <a:off x="3521898" y="1704119"/>
            <a:ext cx="5072004" cy="769441"/>
          </a:xfrm>
          <a:prstGeom prst="rect">
            <a:avLst/>
          </a:prstGeom>
          <a:noFill/>
        </p:spPr>
        <p:txBody>
          <a:bodyPr wrap="square" lIns="91440" tIns="45720" rIns="91440" bIns="45720" rtlCol="0" anchor="t">
            <a:spAutoFit/>
          </a:bodyPr>
          <a:lstStyle/>
          <a:p>
            <a:pPr algn="ctr"/>
            <a:endParaRPr lang="en-US" sz="2000" b="1" dirty="0">
              <a:solidFill>
                <a:srgbClr val="002060"/>
              </a:solidFill>
              <a:latin typeface="+mn-lt"/>
              <a:cs typeface="Times New Roman" panose="02020603050405020304" pitchFamily="18" charset="0"/>
            </a:endParaRPr>
          </a:p>
          <a:p>
            <a:pPr algn="ctr"/>
            <a:r>
              <a:rPr lang="en-US" b="1" dirty="0">
                <a:solidFill>
                  <a:srgbClr val="002060"/>
                </a:solidFill>
                <a:latin typeface="+mn-lt"/>
                <a:ea typeface="ＭＳ Ｐゴシック"/>
                <a:cs typeface="Times New Roman"/>
              </a:rPr>
              <a:t>November 9, 2022</a:t>
            </a:r>
            <a:endParaRPr lang="en-US" sz="2400" b="1" dirty="0">
              <a:solidFill>
                <a:srgbClr val="002060"/>
              </a:solidFill>
              <a:ea typeface="ＭＳ Ｐゴシック"/>
              <a:cs typeface="Times New Roman"/>
            </a:endParaRPr>
          </a:p>
        </p:txBody>
      </p:sp>
    </p:spTree>
    <p:extLst>
      <p:ext uri="{BB962C8B-B14F-4D97-AF65-F5344CB8AC3E}">
        <p14:creationId xmlns:p14="http://schemas.microsoft.com/office/powerpoint/2010/main" val="3365728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C148-36B1-4849-A36B-8C07C4F40E40}"/>
              </a:ext>
            </a:extLst>
          </p:cNvPr>
          <p:cNvSpPr>
            <a:spLocks noGrp="1"/>
          </p:cNvSpPr>
          <p:nvPr>
            <p:ph type="title"/>
          </p:nvPr>
        </p:nvSpPr>
        <p:spPr/>
        <p:txBody>
          <a:bodyPr/>
          <a:lstStyle/>
          <a:p>
            <a:r>
              <a:rPr lang="en-US" dirty="0"/>
              <a:t>How Does NIH Identify FI</a:t>
            </a:r>
          </a:p>
        </p:txBody>
      </p:sp>
      <p:sp>
        <p:nvSpPr>
          <p:cNvPr id="3" name="Content Placeholder 2">
            <a:extLst>
              <a:ext uri="{FF2B5EF4-FFF2-40B4-BE49-F238E27FC236}">
                <a16:creationId xmlns:a16="http://schemas.microsoft.com/office/drawing/2014/main" id="{0DC10C6E-2E80-4E99-9175-26840E4AE859}"/>
              </a:ext>
            </a:extLst>
          </p:cNvPr>
          <p:cNvSpPr>
            <a:spLocks noGrp="1"/>
          </p:cNvSpPr>
          <p:nvPr>
            <p:ph idx="1"/>
          </p:nvPr>
        </p:nvSpPr>
        <p:spPr>
          <a:xfrm>
            <a:off x="533400" y="1143000"/>
            <a:ext cx="11201400" cy="5181600"/>
          </a:xfrm>
        </p:spPr>
        <p:txBody>
          <a:bodyPr>
            <a:normAutofit fontScale="85000" lnSpcReduction="20000"/>
          </a:bodyPr>
          <a:lstStyle/>
          <a:p>
            <a:pPr marL="285750" indent="-285750">
              <a:buFont typeface="Arial" panose="020B0604020202020204" pitchFamily="34" charset="0"/>
              <a:buChar char="•"/>
            </a:pPr>
            <a:r>
              <a:rPr lang="en-US" sz="2800" dirty="0"/>
              <a:t>Anonymously disclosed</a:t>
            </a:r>
            <a:br>
              <a:rPr lang="en-US" sz="2600" dirty="0"/>
            </a:br>
            <a:endParaRPr lang="en-US" sz="2600" dirty="0"/>
          </a:p>
          <a:p>
            <a:pPr marL="285750" indent="-285750">
              <a:buFont typeface="Arial" panose="020B0604020202020204" pitchFamily="34" charset="0"/>
              <a:buChar char="•"/>
            </a:pPr>
            <a:r>
              <a:rPr lang="en-US" sz="2800" dirty="0"/>
              <a:t>Recipient self disclosure</a:t>
            </a:r>
            <a:br>
              <a:rPr lang="en-US" sz="2600" dirty="0"/>
            </a:br>
            <a:endParaRPr lang="en-US" sz="2600" dirty="0"/>
          </a:p>
          <a:p>
            <a:pPr marL="285750" indent="-285750">
              <a:buFont typeface="Arial" panose="020B0604020202020204" pitchFamily="34" charset="0"/>
              <a:buChar char="•"/>
            </a:pPr>
            <a:r>
              <a:rPr lang="en-US" sz="2800" dirty="0"/>
              <a:t>NIH staff review and referral – based on </a:t>
            </a:r>
            <a:r>
              <a:rPr lang="en-US" sz="2800" b="0" i="0" dirty="0">
                <a:effectLst/>
              </a:rPr>
              <a:t>Research Performance Progress Reports (RPPR)</a:t>
            </a:r>
            <a:r>
              <a:rPr lang="en-US" sz="2800" dirty="0"/>
              <a:t> or Other Support review, Biosketch analysis, IP review, FCOI review, Publications review, etc</a:t>
            </a:r>
            <a:r>
              <a:rPr lang="en-US" sz="2600" dirty="0"/>
              <a:t>.</a:t>
            </a:r>
            <a:br>
              <a:rPr lang="en-US" sz="2600" dirty="0"/>
            </a:br>
            <a:endParaRPr lang="en-US" sz="2600" dirty="0"/>
          </a:p>
          <a:p>
            <a:pPr marL="285750" indent="-285750">
              <a:buFont typeface="Arial" panose="020B0604020202020204" pitchFamily="34" charset="0"/>
              <a:buChar char="•"/>
            </a:pPr>
            <a:r>
              <a:rPr lang="en-US" sz="2800" dirty="0"/>
              <a:t>Law enforcement referral</a:t>
            </a:r>
            <a:br>
              <a:rPr lang="en-US" sz="2600" dirty="0"/>
            </a:br>
            <a:endParaRPr lang="en-US" sz="2600" dirty="0"/>
          </a:p>
          <a:p>
            <a:pPr marL="285750" indent="-285750">
              <a:buFont typeface="Arial" panose="020B0604020202020204" pitchFamily="34" charset="0"/>
              <a:buChar char="•"/>
            </a:pPr>
            <a:r>
              <a:rPr lang="en-US" sz="2800" dirty="0"/>
              <a:t>Referral from another Federal Agency or OPDiv or DHHS Operating Divisions (OPDIVs)</a:t>
            </a:r>
          </a:p>
          <a:p>
            <a:pPr marL="285750" indent="-285750">
              <a:buFont typeface="Arial" panose="020B0604020202020204" pitchFamily="34" charset="0"/>
              <a:buChar char="•"/>
            </a:pPr>
            <a:endParaRPr lang="en-US" sz="2400" dirty="0"/>
          </a:p>
          <a:p>
            <a:pPr marL="0" indent="0" algn="ctr">
              <a:buNone/>
            </a:pPr>
            <a:r>
              <a:rPr kumimoji="0" lang="en-US" sz="2800" b="1" i="0" u="none" strike="noStrike" kern="1200" cap="none" spc="0" normalizeH="0" baseline="0" noProof="0" dirty="0">
                <a:ln>
                  <a:noFill/>
                </a:ln>
                <a:solidFill>
                  <a:srgbClr val="C00000"/>
                </a:solidFill>
                <a:effectLst/>
                <a:uLnTx/>
                <a:uFillTx/>
                <a:ea typeface="+mn-ea"/>
                <a:cs typeface="+mn-cs"/>
              </a:rPr>
              <a:t>Everyone (Individuals, institutions, and governments) has a responsibility to promote scientific integrity within the research enterprise and protect the Federal interest</a:t>
            </a:r>
            <a:r>
              <a:rPr kumimoji="0" lang="en-US" sz="2400" b="1" i="0" u="none" strike="noStrike" kern="1200" cap="none" spc="0" normalizeH="0" baseline="0" noProof="0" dirty="0">
                <a:ln>
                  <a:noFill/>
                </a:ln>
                <a:solidFill>
                  <a:srgbClr val="C00000"/>
                </a:solidFill>
                <a:effectLst/>
                <a:uLnTx/>
                <a:uFillTx/>
                <a:latin typeface="Calibri" panose="020F0502020204030204"/>
                <a:ea typeface="+mn-ea"/>
                <a:cs typeface="+mn-cs"/>
              </a:rPr>
              <a:t>.</a:t>
            </a:r>
            <a:endParaRPr lang="en-US" sz="2400" dirty="0"/>
          </a:p>
        </p:txBody>
      </p:sp>
    </p:spTree>
    <p:extLst>
      <p:ext uri="{BB962C8B-B14F-4D97-AF65-F5344CB8AC3E}">
        <p14:creationId xmlns:p14="http://schemas.microsoft.com/office/powerpoint/2010/main" val="1439856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86149-E2A0-4406-9A88-82BBB508C5C8}"/>
              </a:ext>
            </a:extLst>
          </p:cNvPr>
          <p:cNvSpPr>
            <a:spLocks noGrp="1"/>
          </p:cNvSpPr>
          <p:nvPr>
            <p:ph type="title"/>
          </p:nvPr>
        </p:nvSpPr>
        <p:spPr/>
        <p:txBody>
          <a:bodyPr/>
          <a:lstStyle/>
          <a:p>
            <a:r>
              <a:rPr lang="en-US" dirty="0"/>
              <a:t>What We’ve Seen…</a:t>
            </a:r>
          </a:p>
        </p:txBody>
      </p:sp>
      <p:sp>
        <p:nvSpPr>
          <p:cNvPr id="3" name="Content Placeholder 2">
            <a:extLst>
              <a:ext uri="{FF2B5EF4-FFF2-40B4-BE49-F238E27FC236}">
                <a16:creationId xmlns:a16="http://schemas.microsoft.com/office/drawing/2014/main" id="{DDCCEF44-12EE-458E-A9A7-843AED0FC3A1}"/>
              </a:ext>
            </a:extLst>
          </p:cNvPr>
          <p:cNvSpPr>
            <a:spLocks noGrp="1"/>
          </p:cNvSpPr>
          <p:nvPr>
            <p:ph idx="1"/>
          </p:nvPr>
        </p:nvSpPr>
        <p:spPr>
          <a:xfrm>
            <a:off x="304800" y="1066800"/>
            <a:ext cx="11480800" cy="5105400"/>
          </a:xfrm>
        </p:spPr>
        <p:txBody>
          <a:bodyPr>
            <a:normAutofit/>
          </a:bodyPr>
          <a:lstStyle/>
          <a:p>
            <a:pPr marL="457200" indent="-228600">
              <a:lnSpc>
                <a:spcPct val="120000"/>
              </a:lnSpc>
              <a:spcBef>
                <a:spcPts val="0"/>
              </a:spcBef>
              <a:buFont typeface="Arial" panose="020B0604020202020204" pitchFamily="34" charset="0"/>
              <a:buChar char="•"/>
            </a:pPr>
            <a:r>
              <a:rPr lang="en-US" sz="2400" b="1" dirty="0">
                <a:solidFill>
                  <a:srgbClr val="0070C0"/>
                </a:solidFill>
              </a:rPr>
              <a:t>Failure to make complete disclosures </a:t>
            </a:r>
          </a:p>
          <a:p>
            <a:pPr marL="914400" lvl="1" indent="-225425">
              <a:lnSpc>
                <a:spcPct val="120000"/>
              </a:lnSpc>
              <a:spcBef>
                <a:spcPts val="0"/>
              </a:spcBef>
              <a:spcAft>
                <a:spcPts val="200"/>
              </a:spcAft>
              <a:buFont typeface="Wingdings" panose="05000000000000000000" pitchFamily="2" charset="2"/>
              <a:buChar char="§"/>
            </a:pPr>
            <a:r>
              <a:rPr lang="en-US" sz="2400" b="0" i="0" u="none" strike="noStrike" baseline="0" dirty="0">
                <a:solidFill>
                  <a:srgbClr val="000000"/>
                </a:solidFill>
              </a:rPr>
              <a:t>employment, contracts, consulting agreements, talent awards, etc.</a:t>
            </a:r>
          </a:p>
          <a:p>
            <a:pPr marL="914400" lvl="1" indent="-225425">
              <a:lnSpc>
                <a:spcPct val="120000"/>
              </a:lnSpc>
              <a:spcBef>
                <a:spcPts val="0"/>
              </a:spcBef>
              <a:spcAft>
                <a:spcPts val="200"/>
              </a:spcAft>
              <a:buFont typeface="Wingdings" panose="05000000000000000000" pitchFamily="2" charset="2"/>
              <a:buChar char="§"/>
            </a:pPr>
            <a:r>
              <a:rPr lang="en-US" sz="2400" dirty="0">
                <a:solidFill>
                  <a:srgbClr val="000000"/>
                </a:solidFill>
              </a:rPr>
              <a:t>f</a:t>
            </a:r>
            <a:r>
              <a:rPr lang="en-US" sz="2400" b="0" i="0" u="none" strike="noStrike" baseline="0" dirty="0">
                <a:solidFill>
                  <a:srgbClr val="000000"/>
                </a:solidFill>
              </a:rPr>
              <a:t>oreign research support (grants – duplicative or overlapping)</a:t>
            </a:r>
          </a:p>
          <a:p>
            <a:pPr marL="914400" lvl="1" indent="-225425">
              <a:lnSpc>
                <a:spcPct val="120000"/>
              </a:lnSpc>
              <a:spcBef>
                <a:spcPts val="0"/>
              </a:spcBef>
              <a:spcAft>
                <a:spcPts val="200"/>
              </a:spcAft>
              <a:buFont typeface="Wingdings" panose="05000000000000000000" pitchFamily="2" charset="2"/>
              <a:buChar char="§"/>
            </a:pPr>
            <a:r>
              <a:rPr lang="en-US" sz="2400" b="0" i="0" u="none" strike="noStrike" baseline="0" dirty="0">
                <a:solidFill>
                  <a:srgbClr val="000000"/>
                </a:solidFill>
              </a:rPr>
              <a:t>foreign research space (shadow labs) or research staff</a:t>
            </a:r>
            <a:br>
              <a:rPr lang="en-US" sz="2400" b="0" i="0" u="none" strike="noStrike" baseline="0" dirty="0">
                <a:solidFill>
                  <a:srgbClr val="000000"/>
                </a:solidFill>
              </a:rPr>
            </a:br>
            <a:endParaRPr lang="en-US" sz="1600" b="0" i="0" u="none" strike="noStrike" baseline="0" dirty="0">
              <a:solidFill>
                <a:srgbClr val="000000"/>
              </a:solidFill>
            </a:endParaRPr>
          </a:p>
          <a:p>
            <a:pPr marL="457200" indent="-228600">
              <a:lnSpc>
                <a:spcPct val="120000"/>
              </a:lnSpc>
              <a:spcBef>
                <a:spcPts val="0"/>
              </a:spcBef>
              <a:buFont typeface="Arial" panose="020B0604020202020204" pitchFamily="34" charset="0"/>
              <a:buChar char="•"/>
            </a:pPr>
            <a:r>
              <a:rPr lang="en-US" sz="2400" b="1" dirty="0">
                <a:solidFill>
                  <a:srgbClr val="0070C0"/>
                </a:solidFill>
              </a:rPr>
              <a:t>Undisclosed “Significant Financial Interests” by an Investigator, thus no Institutional FCOI review</a:t>
            </a:r>
          </a:p>
          <a:p>
            <a:pPr marL="989838" lvl="2" indent="-285750">
              <a:lnSpc>
                <a:spcPct val="120000"/>
              </a:lnSpc>
              <a:spcBef>
                <a:spcPts val="0"/>
              </a:spcBef>
              <a:buFont typeface="Wingdings" panose="05000000000000000000" pitchFamily="2" charset="2"/>
              <a:buChar char="§"/>
            </a:pPr>
            <a:r>
              <a:rPr lang="en-US" dirty="0">
                <a:solidFill>
                  <a:srgbClr val="000000"/>
                </a:solidFill>
              </a:rPr>
              <a:t>Equity interest in foreign companies and receipt of remuneration from foreign institutions, for example</a:t>
            </a:r>
            <a:br>
              <a:rPr lang="en-US" dirty="0">
                <a:solidFill>
                  <a:srgbClr val="000000"/>
                </a:solidFill>
              </a:rPr>
            </a:br>
            <a:endParaRPr lang="en-US" sz="1600" dirty="0">
              <a:solidFill>
                <a:srgbClr val="000000"/>
              </a:solidFill>
            </a:endParaRPr>
          </a:p>
          <a:p>
            <a:pPr marL="457200" indent="-228600">
              <a:lnSpc>
                <a:spcPct val="120000"/>
              </a:lnSpc>
              <a:spcBef>
                <a:spcPts val="0"/>
              </a:spcBef>
              <a:buFont typeface="Arial" panose="020B0604020202020204" pitchFamily="34" charset="0"/>
              <a:buChar char="•"/>
            </a:pPr>
            <a:r>
              <a:rPr lang="en-US" sz="2400" b="1" i="0" u="none" strike="noStrike" baseline="0" dirty="0">
                <a:solidFill>
                  <a:srgbClr val="0070C0"/>
                </a:solidFill>
              </a:rPr>
              <a:t>Egregious violations of peer review confidentiality rules</a:t>
            </a:r>
          </a:p>
          <a:p>
            <a:pPr marL="1046988" lvl="2" indent="-342900">
              <a:lnSpc>
                <a:spcPct val="120000"/>
              </a:lnSpc>
              <a:spcBef>
                <a:spcPts val="0"/>
              </a:spcBef>
              <a:buFont typeface="Wingdings" panose="05000000000000000000" pitchFamily="2" charset="2"/>
              <a:buChar char="§"/>
            </a:pPr>
            <a:r>
              <a:rPr lang="en-US" dirty="0">
                <a:solidFill>
                  <a:srgbClr val="000000"/>
                </a:solidFill>
              </a:rPr>
              <a:t>Sharing confidential applications</a:t>
            </a:r>
            <a:endParaRPr lang="en-US" dirty="0"/>
          </a:p>
        </p:txBody>
      </p:sp>
    </p:spTree>
    <p:extLst>
      <p:ext uri="{BB962C8B-B14F-4D97-AF65-F5344CB8AC3E}">
        <p14:creationId xmlns:p14="http://schemas.microsoft.com/office/powerpoint/2010/main" val="580136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7F91D-03F5-4EE7-9286-24322A747981}"/>
              </a:ext>
            </a:extLst>
          </p:cNvPr>
          <p:cNvSpPr>
            <a:spLocks noGrp="1"/>
          </p:cNvSpPr>
          <p:nvPr>
            <p:ph type="title"/>
          </p:nvPr>
        </p:nvSpPr>
        <p:spPr/>
        <p:txBody>
          <a:bodyPr/>
          <a:lstStyle/>
          <a:p>
            <a:r>
              <a:rPr lang="en-US" dirty="0"/>
              <a:t>Outcome of NIH Foreign Interference Cases</a:t>
            </a:r>
          </a:p>
        </p:txBody>
      </p:sp>
      <p:sp>
        <p:nvSpPr>
          <p:cNvPr id="6" name="TextBox 5">
            <a:extLst>
              <a:ext uri="{FF2B5EF4-FFF2-40B4-BE49-F238E27FC236}">
                <a16:creationId xmlns:a16="http://schemas.microsoft.com/office/drawing/2014/main" id="{299036CF-78A4-4CC2-9292-97CB10A83486}"/>
              </a:ext>
            </a:extLst>
          </p:cNvPr>
          <p:cNvSpPr txBox="1"/>
          <p:nvPr/>
        </p:nvSpPr>
        <p:spPr>
          <a:xfrm>
            <a:off x="3124200" y="5944703"/>
            <a:ext cx="5654444" cy="523220"/>
          </a:xfrm>
          <a:prstGeom prst="rect">
            <a:avLst/>
          </a:prstGeom>
          <a:noFill/>
        </p:spPr>
        <p:txBody>
          <a:bodyPr wrap="square">
            <a:spAutoFit/>
          </a:bodyPr>
          <a:lstStyle/>
          <a:p>
            <a:pPr algn="ctr"/>
            <a:r>
              <a:rPr lang="en-US" sz="1400" dirty="0">
                <a:solidFill>
                  <a:srgbClr val="0070C0"/>
                </a:solidFill>
                <a:hlinkClick r:id="rId3">
                  <a:extLst>
                    <a:ext uri="{A12FA001-AC4F-418D-AE19-62706E023703}">
                      <ahyp:hlinkClr xmlns:ahyp="http://schemas.microsoft.com/office/drawing/2018/hyperlinkcolor" val="tx"/>
                    </a:ext>
                  </a:extLst>
                </a:hlinkClick>
              </a:rPr>
              <a:t>Brief Summary of NIH Foreign Interference Cases </a:t>
            </a:r>
            <a:endParaRPr lang="en-US" sz="1400" dirty="0">
              <a:solidFill>
                <a:srgbClr val="0070C0"/>
              </a:solidFill>
            </a:endParaRPr>
          </a:p>
          <a:p>
            <a:pPr algn="ctr"/>
            <a:endParaRPr lang="en-US" sz="1400" dirty="0"/>
          </a:p>
        </p:txBody>
      </p:sp>
      <p:pic>
        <p:nvPicPr>
          <p:cNvPr id="9" name="Content Placeholder 8" descr="Chart details in PPT notes">
            <a:extLst>
              <a:ext uri="{FF2B5EF4-FFF2-40B4-BE49-F238E27FC236}">
                <a16:creationId xmlns:a16="http://schemas.microsoft.com/office/drawing/2014/main" id="{300FEBBE-CFD5-4D28-9FEB-4218CE035F55}"/>
              </a:ext>
            </a:extLst>
          </p:cNvPr>
          <p:cNvPicPr>
            <a:picLocks noGrp="1" noChangeAspect="1"/>
          </p:cNvPicPr>
          <p:nvPr>
            <p:ph idx="1"/>
          </p:nvPr>
        </p:nvPicPr>
        <p:blipFill>
          <a:blip r:embed="rId4"/>
          <a:stretch>
            <a:fillRect/>
          </a:stretch>
        </p:blipFill>
        <p:spPr>
          <a:xfrm>
            <a:off x="3048000" y="1480865"/>
            <a:ext cx="5578244" cy="4186169"/>
          </a:xfrm>
        </p:spPr>
      </p:pic>
      <p:sp>
        <p:nvSpPr>
          <p:cNvPr id="11" name="TextBox 10">
            <a:extLst>
              <a:ext uri="{FF2B5EF4-FFF2-40B4-BE49-F238E27FC236}">
                <a16:creationId xmlns:a16="http://schemas.microsoft.com/office/drawing/2014/main" id="{12CFE169-3AA4-4300-A3C9-83C2DB89508F}"/>
              </a:ext>
            </a:extLst>
          </p:cNvPr>
          <p:cNvSpPr txBox="1"/>
          <p:nvPr/>
        </p:nvSpPr>
        <p:spPr>
          <a:xfrm>
            <a:off x="3124200" y="1219040"/>
            <a:ext cx="5578244" cy="369332"/>
          </a:xfrm>
          <a:prstGeom prst="rect">
            <a:avLst/>
          </a:prstGeom>
          <a:noFill/>
        </p:spPr>
        <p:txBody>
          <a:bodyPr wrap="square" rtlCol="0">
            <a:spAutoFit/>
          </a:bodyPr>
          <a:lstStyle/>
          <a:p>
            <a:r>
              <a:rPr lang="en-US" b="1" dirty="0">
                <a:solidFill>
                  <a:srgbClr val="003366"/>
                </a:solidFill>
              </a:rPr>
              <a:t>Data as of 08/08/2022</a:t>
            </a:r>
          </a:p>
        </p:txBody>
      </p:sp>
    </p:spTree>
    <p:extLst>
      <p:ext uri="{BB962C8B-B14F-4D97-AF65-F5344CB8AC3E}">
        <p14:creationId xmlns:p14="http://schemas.microsoft.com/office/powerpoint/2010/main" val="3852353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550649-182F-4B67-A7C4-4967700E093B}"/>
              </a:ext>
            </a:extLst>
          </p:cNvPr>
          <p:cNvSpPr>
            <a:spLocks noGrp="1"/>
          </p:cNvSpPr>
          <p:nvPr>
            <p:ph type="title" idx="4294967295"/>
          </p:nvPr>
        </p:nvSpPr>
        <p:spPr>
          <a:xfrm>
            <a:off x="1219200" y="-762000"/>
            <a:ext cx="10160000" cy="563563"/>
          </a:xfrm>
        </p:spPr>
        <p:txBody>
          <a:bodyPr/>
          <a:lstStyle/>
          <a:p>
            <a:r>
              <a:rPr lang="en-US" dirty="0">
                <a:solidFill>
                  <a:srgbClr val="003366"/>
                </a:solidFill>
              </a:rPr>
              <a:t>Overview of Allegation Review Process</a:t>
            </a:r>
          </a:p>
        </p:txBody>
      </p:sp>
      <p:pic>
        <p:nvPicPr>
          <p:cNvPr id="2" name="Picture 1" descr="Overview of Allegation Review Process (Visit notes section for breakdown of image)&#10; ">
            <a:extLst>
              <a:ext uri="{FF2B5EF4-FFF2-40B4-BE49-F238E27FC236}">
                <a16:creationId xmlns:a16="http://schemas.microsoft.com/office/drawing/2014/main" id="{E991E322-F1E6-463C-881E-FE6E8BDA3872}"/>
              </a:ext>
            </a:extLst>
          </p:cNvPr>
          <p:cNvPicPr>
            <a:picLocks noChangeAspect="1"/>
          </p:cNvPicPr>
          <p:nvPr/>
        </p:nvPicPr>
        <p:blipFill>
          <a:blip r:embed="rId3"/>
          <a:stretch>
            <a:fillRect/>
          </a:stretch>
        </p:blipFill>
        <p:spPr>
          <a:xfrm>
            <a:off x="3048000" y="152400"/>
            <a:ext cx="6740567" cy="6352549"/>
          </a:xfrm>
          <a:prstGeom prst="rect">
            <a:avLst/>
          </a:prstGeom>
          <a:ln>
            <a:noFill/>
          </a:ln>
        </p:spPr>
      </p:pic>
    </p:spTree>
    <p:extLst>
      <p:ext uri="{BB962C8B-B14F-4D97-AF65-F5344CB8AC3E}">
        <p14:creationId xmlns:p14="http://schemas.microsoft.com/office/powerpoint/2010/main" val="3862352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40219-0D7A-4178-9235-B4E90EF5769A}"/>
              </a:ext>
            </a:extLst>
          </p:cNvPr>
          <p:cNvSpPr>
            <a:spLocks noGrp="1"/>
          </p:cNvSpPr>
          <p:nvPr>
            <p:ph type="title"/>
          </p:nvPr>
        </p:nvSpPr>
        <p:spPr>
          <a:xfrm>
            <a:off x="1600200" y="184150"/>
            <a:ext cx="10160000" cy="563563"/>
          </a:xfrm>
        </p:spPr>
        <p:txBody>
          <a:bodyPr/>
          <a:lstStyle/>
          <a:p>
            <a:r>
              <a:rPr lang="en-US" b="1" dirty="0">
                <a:solidFill>
                  <a:schemeClr val="bg1"/>
                </a:solidFill>
              </a:rPr>
              <a:t>Overview of OER Assessment and Process</a:t>
            </a:r>
            <a:endParaRPr lang="en-US" dirty="0"/>
          </a:p>
        </p:txBody>
      </p:sp>
      <p:sp>
        <p:nvSpPr>
          <p:cNvPr id="4" name="Slide Number Placeholder 3">
            <a:extLst>
              <a:ext uri="{FF2B5EF4-FFF2-40B4-BE49-F238E27FC236}">
                <a16:creationId xmlns:a16="http://schemas.microsoft.com/office/drawing/2014/main" id="{9EDC75EC-2677-4E05-A208-F1B8E11D9523}"/>
              </a:ext>
            </a:extLst>
          </p:cNvPr>
          <p:cNvSpPr>
            <a:spLocks noGrp="1"/>
          </p:cNvSpPr>
          <p:nvPr>
            <p:ph type="sldNum" sz="quarter" idx="10"/>
          </p:nvPr>
        </p:nvSpPr>
        <p:spPr/>
        <p:txBody>
          <a:bodyPr/>
          <a:lstStyle/>
          <a:p>
            <a:fld id="{60583324-AE1C-3546-A724-4BA4670D7901}" type="slidenum">
              <a:rPr lang="en-US" smtClean="0"/>
              <a:pPr/>
              <a:t>14</a:t>
            </a:fld>
            <a:endParaRPr lang="en-US" dirty="0"/>
          </a:p>
        </p:txBody>
      </p:sp>
      <p:sp>
        <p:nvSpPr>
          <p:cNvPr id="5" name="Content Placeholder 4">
            <a:extLst>
              <a:ext uri="{FF2B5EF4-FFF2-40B4-BE49-F238E27FC236}">
                <a16:creationId xmlns:a16="http://schemas.microsoft.com/office/drawing/2014/main" id="{B4EBCB1F-BA7A-4658-87E3-6E5C082B56D8}"/>
              </a:ext>
            </a:extLst>
          </p:cNvPr>
          <p:cNvSpPr>
            <a:spLocks noGrp="1"/>
          </p:cNvSpPr>
          <p:nvPr>
            <p:ph idx="1"/>
          </p:nvPr>
        </p:nvSpPr>
        <p:spPr>
          <a:xfrm>
            <a:off x="609600" y="1219200"/>
            <a:ext cx="10972800" cy="4953000"/>
          </a:xfrm>
        </p:spPr>
        <p:txBody>
          <a:bodyPr/>
          <a:lstStyle/>
          <a:p>
            <a:pPr>
              <a:spcBef>
                <a:spcPts val="1200"/>
              </a:spcBef>
            </a:pPr>
            <a:r>
              <a:rPr lang="en-US" sz="2800" dirty="0"/>
              <a:t>Review NIH application/grant records, publications, and open-source documents</a:t>
            </a:r>
          </a:p>
          <a:p>
            <a:pPr>
              <a:spcBef>
                <a:spcPts val="1200"/>
              </a:spcBef>
            </a:pPr>
            <a:r>
              <a:rPr lang="en-US" sz="2800" dirty="0"/>
              <a:t>If serious concerns are identified, contact the institution, and request access to the foreign documents – grants, contracts, etc.</a:t>
            </a:r>
          </a:p>
          <a:p>
            <a:pPr>
              <a:spcBef>
                <a:spcPts val="1200"/>
              </a:spcBef>
            </a:pPr>
            <a:r>
              <a:rPr lang="en-US" sz="2800" dirty="0"/>
              <a:t>Review and analyze the institution’s response and documents received</a:t>
            </a:r>
          </a:p>
          <a:p>
            <a:pPr>
              <a:spcBef>
                <a:spcPts val="1200"/>
              </a:spcBef>
            </a:pPr>
            <a:r>
              <a:rPr lang="en-US" sz="2800" dirty="0"/>
              <a:t>Work with the institution if administrative/corrective actions are needed</a:t>
            </a:r>
          </a:p>
          <a:p>
            <a:endParaRPr lang="en-US" dirty="0"/>
          </a:p>
        </p:txBody>
      </p:sp>
    </p:spTree>
    <p:extLst>
      <p:ext uri="{BB962C8B-B14F-4D97-AF65-F5344CB8AC3E}">
        <p14:creationId xmlns:p14="http://schemas.microsoft.com/office/powerpoint/2010/main" val="394077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40C6C-4089-4C41-A6BE-0DF445F426F5}"/>
              </a:ext>
            </a:extLst>
          </p:cNvPr>
          <p:cNvSpPr>
            <a:spLocks noGrp="1"/>
          </p:cNvSpPr>
          <p:nvPr>
            <p:ph type="title"/>
          </p:nvPr>
        </p:nvSpPr>
        <p:spPr>
          <a:xfrm>
            <a:off x="685800" y="76200"/>
            <a:ext cx="11277600" cy="762000"/>
          </a:xfrm>
        </p:spPr>
        <p:txBody>
          <a:bodyPr>
            <a:noAutofit/>
          </a:bodyPr>
          <a:lstStyle/>
          <a:p>
            <a:r>
              <a:rPr lang="en-US" sz="2800" dirty="0"/>
              <a:t>Reminders</a:t>
            </a:r>
            <a:endParaRPr lang="en-US" sz="2800" b="1" dirty="0"/>
          </a:p>
        </p:txBody>
      </p:sp>
      <p:sp>
        <p:nvSpPr>
          <p:cNvPr id="3" name="Content Placeholder 2">
            <a:extLst>
              <a:ext uri="{FF2B5EF4-FFF2-40B4-BE49-F238E27FC236}">
                <a16:creationId xmlns:a16="http://schemas.microsoft.com/office/drawing/2014/main" id="{CFAAD95A-0CE9-4951-9210-F56E72FC746A}"/>
              </a:ext>
            </a:extLst>
          </p:cNvPr>
          <p:cNvSpPr>
            <a:spLocks noGrp="1"/>
          </p:cNvSpPr>
          <p:nvPr>
            <p:ph idx="1"/>
          </p:nvPr>
        </p:nvSpPr>
        <p:spPr>
          <a:xfrm>
            <a:off x="381000" y="1143000"/>
            <a:ext cx="11430000" cy="5181600"/>
          </a:xfrm>
        </p:spPr>
        <p:txBody>
          <a:bodyPr>
            <a:normAutofit fontScale="62500" lnSpcReduction="20000"/>
          </a:body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0" lang="en-US" sz="3100" b="1" i="0" u="none" strike="noStrike" kern="0" cap="none" spc="0" normalizeH="0" baseline="0" noProof="0" dirty="0">
                <a:ln>
                  <a:noFill/>
                </a:ln>
                <a:solidFill>
                  <a:srgbClr val="0070C0"/>
                </a:solidFill>
                <a:effectLst/>
                <a:uLnTx/>
                <a:uFillTx/>
                <a:latin typeface="Arial"/>
                <a:ea typeface="ＭＳ Ｐゴシック"/>
                <a:cs typeface="Arial"/>
              </a:rPr>
              <a:t>Know and a</a:t>
            </a:r>
            <a:r>
              <a:rPr lang="en-US" sz="3100" b="1" dirty="0">
                <a:solidFill>
                  <a:srgbClr val="0070C0"/>
                </a:solidFill>
                <a:latin typeface="Arial"/>
                <a:ea typeface="ＭＳ Ｐゴシック"/>
                <a:cs typeface="Arial"/>
              </a:rPr>
              <a:t>bide by </a:t>
            </a:r>
            <a:r>
              <a:rPr kumimoji="0" lang="en-US" sz="3100" b="1" i="0" u="none" strike="noStrike" kern="0" cap="none" spc="0" normalizeH="0" baseline="0" noProof="0" dirty="0">
                <a:ln>
                  <a:noFill/>
                </a:ln>
                <a:solidFill>
                  <a:srgbClr val="0070C0"/>
                </a:solidFill>
                <a:effectLst/>
                <a:uLnTx/>
                <a:uFillTx/>
                <a:latin typeface="Arial"/>
                <a:ea typeface="ＭＳ Ｐゴシック"/>
                <a:cs typeface="Arial"/>
              </a:rPr>
              <a:t>the Other Support, FCOI, Foreign Components, and IP policy requirements</a:t>
            </a:r>
          </a:p>
          <a:p>
            <a:pPr marL="514350" marR="0" lvl="1" indent="-2286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lang="en-US" sz="2900" b="1" dirty="0">
                <a:solidFill>
                  <a:schemeClr val="tx1"/>
                </a:solidFill>
              </a:rPr>
              <a:t>Other Support </a:t>
            </a:r>
            <a:r>
              <a:rPr lang="en-US" sz="2900" dirty="0">
                <a:solidFill>
                  <a:schemeClr val="tx1"/>
                </a:solidFill>
              </a:rPr>
              <a:t>- Disclose all sources of research support, foreign components for senior/key personnel in research grant applications and progress reports.</a:t>
            </a:r>
            <a:r>
              <a:rPr lang="en-US" sz="2900" dirty="0">
                <a:solidFill>
                  <a:schemeClr val="tx1"/>
                </a:solidFill>
                <a:cs typeface="Arial"/>
              </a:rPr>
              <a:t> NIH Grants Policy Statement (NIHGPS) </a:t>
            </a:r>
            <a:r>
              <a:rPr lang="en-US" sz="2900" dirty="0"/>
              <a:t>Section </a:t>
            </a:r>
            <a:r>
              <a:rPr lang="en-US" sz="2900" dirty="0">
                <a:solidFill>
                  <a:srgbClr val="0070C0"/>
                </a:solidFill>
                <a:hlinkClick r:id="rId3">
                  <a:extLst>
                    <a:ext uri="{A12FA001-AC4F-418D-AE19-62706E023703}">
                      <ahyp:hlinkClr xmlns:ahyp="http://schemas.microsoft.com/office/drawing/2018/hyperlinkcolor" val="tx"/>
                    </a:ext>
                  </a:extLst>
                </a:hlinkClick>
              </a:rPr>
              <a:t>2.5.1</a:t>
            </a:r>
            <a:r>
              <a:rPr lang="en-US" sz="2900" dirty="0">
                <a:solidFill>
                  <a:schemeClr val="tx1"/>
                </a:solidFill>
                <a:cs typeface="Arial"/>
              </a:rPr>
              <a:t> and </a:t>
            </a:r>
            <a:r>
              <a:rPr lang="en-US" sz="2900" b="0" i="0" u="sng" dirty="0">
                <a:solidFill>
                  <a:srgbClr val="0070C0"/>
                </a:solidFill>
                <a:effectLst/>
                <a:hlinkClick r:id="rId4">
                  <a:extLst>
                    <a:ext uri="{A12FA001-AC4F-418D-AE19-62706E023703}">
                      <ahyp:hlinkClr xmlns:ahyp="http://schemas.microsoft.com/office/drawing/2018/hyperlinkcolor" val="tx"/>
                    </a:ext>
                  </a:extLst>
                </a:hlinkClick>
              </a:rPr>
              <a:t>NOT-OD-21-073</a:t>
            </a:r>
            <a:r>
              <a:rPr lang="en-US" sz="2900" dirty="0">
                <a:solidFill>
                  <a:schemeClr val="tx1"/>
                </a:solidFill>
                <a:cs typeface="Arial"/>
              </a:rPr>
              <a:t>.</a:t>
            </a:r>
            <a:br>
              <a:rPr lang="en-US" sz="2900" dirty="0">
                <a:solidFill>
                  <a:schemeClr val="tx1"/>
                </a:solidFill>
                <a:cs typeface="Arial"/>
              </a:rPr>
            </a:br>
            <a:endParaRPr lang="en-US" sz="2900" dirty="0">
              <a:solidFill>
                <a:schemeClr val="tx1"/>
              </a:solidFill>
              <a:cs typeface="Arial"/>
            </a:endParaRPr>
          </a:p>
          <a:p>
            <a:pPr marL="514350" marR="0" lvl="1" indent="-2286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lang="en-US" sz="2900" b="1" dirty="0">
                <a:solidFill>
                  <a:schemeClr val="tx1"/>
                </a:solidFill>
              </a:rPr>
              <a:t>FCOI</a:t>
            </a:r>
            <a:r>
              <a:rPr lang="en-US" sz="2900" dirty="0">
                <a:solidFill>
                  <a:schemeClr val="tx1"/>
                </a:solidFill>
              </a:rPr>
              <a:t> </a:t>
            </a:r>
            <a:r>
              <a:rPr lang="en-US" sz="2900" b="1" dirty="0">
                <a:solidFill>
                  <a:schemeClr val="tx1"/>
                </a:solidFill>
              </a:rPr>
              <a:t>- </a:t>
            </a:r>
            <a:r>
              <a:rPr lang="en-US" sz="2900" dirty="0">
                <a:solidFill>
                  <a:schemeClr val="tx1"/>
                </a:solidFill>
              </a:rPr>
              <a:t>Investigators must disclose all domestic and foreign significant financial interests for the institution’s determination of a FCOI. NIHGPS Section </a:t>
            </a:r>
            <a:r>
              <a:rPr lang="en-US" sz="2900" dirty="0">
                <a:solidFill>
                  <a:srgbClr val="0070C0"/>
                </a:solidFill>
                <a:hlinkClick r:id="rId5">
                  <a:extLst>
                    <a:ext uri="{A12FA001-AC4F-418D-AE19-62706E023703}">
                      <ahyp:hlinkClr xmlns:ahyp="http://schemas.microsoft.com/office/drawing/2018/hyperlinkcolor" val="tx"/>
                    </a:ext>
                  </a:extLst>
                </a:hlinkClick>
              </a:rPr>
              <a:t>4.1.10</a:t>
            </a:r>
            <a:r>
              <a:rPr lang="en-US" sz="2900" dirty="0">
                <a:solidFill>
                  <a:srgbClr val="0070C0"/>
                </a:solidFill>
              </a:rPr>
              <a:t> </a:t>
            </a:r>
            <a:r>
              <a:rPr lang="en-US" sz="2900" dirty="0">
                <a:solidFill>
                  <a:schemeClr val="tx1"/>
                </a:solidFill>
              </a:rPr>
              <a:t>and</a:t>
            </a:r>
            <a:r>
              <a:rPr lang="en-US" sz="2900" dirty="0"/>
              <a:t> </a:t>
            </a:r>
            <a:r>
              <a:rPr lang="en-US" sz="2900" dirty="0">
                <a:solidFill>
                  <a:srgbClr val="0070C0"/>
                </a:solidFill>
                <a:hlinkClick r:id="rId6">
                  <a:extLst>
                    <a:ext uri="{A12FA001-AC4F-418D-AE19-62706E023703}">
                      <ahyp:hlinkClr xmlns:ahyp="http://schemas.microsoft.com/office/drawing/2018/hyperlinkcolor" val="tx"/>
                    </a:ext>
                  </a:extLst>
                </a:hlinkClick>
              </a:rPr>
              <a:t>NOT-OD-22-210</a:t>
            </a:r>
            <a:r>
              <a:rPr lang="en-US" sz="2900" dirty="0">
                <a:solidFill>
                  <a:srgbClr val="0070C0"/>
                </a:solidFill>
              </a:rPr>
              <a:t> </a:t>
            </a:r>
            <a:br>
              <a:rPr lang="en-US" sz="2900" dirty="0">
                <a:solidFill>
                  <a:srgbClr val="0070C0"/>
                </a:solidFill>
              </a:rPr>
            </a:br>
            <a:endParaRPr lang="en-US" sz="2900" dirty="0">
              <a:solidFill>
                <a:srgbClr val="0070C0"/>
              </a:solidFill>
            </a:endParaRPr>
          </a:p>
          <a:p>
            <a:pPr marL="514350" marR="0" lvl="1" indent="-2286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lang="en-US" sz="2900" b="1" dirty="0">
                <a:solidFill>
                  <a:schemeClr val="tx1"/>
                </a:solidFill>
              </a:rPr>
              <a:t>Inventions and Patents -</a:t>
            </a:r>
            <a:r>
              <a:rPr lang="en-US" sz="2900" dirty="0">
                <a:solidFill>
                  <a:schemeClr val="tx1"/>
                </a:solidFill>
              </a:rPr>
              <a:t> recipient must comply with the Bayh-Dole statute – NIHGPS Section </a:t>
            </a:r>
            <a:r>
              <a:rPr lang="en-US" sz="2900" dirty="0">
                <a:solidFill>
                  <a:srgbClr val="0070C0"/>
                </a:solidFill>
                <a:hlinkClick r:id="rId7">
                  <a:extLst>
                    <a:ext uri="{A12FA001-AC4F-418D-AE19-62706E023703}">
                      <ahyp:hlinkClr xmlns:ahyp="http://schemas.microsoft.com/office/drawing/2018/hyperlinkcolor" val="tx"/>
                    </a:ext>
                  </a:extLst>
                </a:hlinkClick>
              </a:rPr>
              <a:t>8.2.4</a:t>
            </a:r>
            <a:br>
              <a:rPr lang="en-US" sz="2900" dirty="0">
                <a:solidFill>
                  <a:srgbClr val="0070C0"/>
                </a:solidFill>
              </a:rPr>
            </a:br>
            <a:endParaRPr lang="en-US" sz="2900" dirty="0">
              <a:solidFill>
                <a:srgbClr val="0070C0"/>
              </a:solidFill>
            </a:endParaRPr>
          </a:p>
          <a:p>
            <a:pPr marL="514350" marR="0" lvl="1" indent="-2286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lang="en-US" sz="2900" b="1" dirty="0">
                <a:solidFill>
                  <a:schemeClr val="tx1"/>
                </a:solidFill>
              </a:rPr>
              <a:t>Foreign Component - </a:t>
            </a:r>
            <a:r>
              <a:rPr lang="en-US" sz="2900" dirty="0">
                <a:solidFill>
                  <a:schemeClr val="tx1"/>
                </a:solidFill>
              </a:rPr>
              <a:t>The performance of any significant scientific element or segment of a project outside of the United States, either by the recipient or by a researcher employed by a foreign organization, whether or not grant funds are expended. NIH GPS Section </a:t>
            </a:r>
            <a:r>
              <a:rPr lang="en-US" sz="2900" dirty="0">
                <a:solidFill>
                  <a:schemeClr val="tx1"/>
                </a:solidFill>
                <a:hlinkClick r:id="rId8"/>
              </a:rPr>
              <a:t>16.2</a:t>
            </a:r>
            <a:r>
              <a:rPr lang="en-US" sz="2900" dirty="0">
                <a:solidFill>
                  <a:schemeClr val="tx1"/>
                </a:solidFill>
              </a:rPr>
              <a:t> and </a:t>
            </a:r>
            <a:r>
              <a:rPr lang="en-US" sz="2900" b="0" i="0" u="sng" dirty="0">
                <a:solidFill>
                  <a:srgbClr val="0070C0"/>
                </a:solidFill>
                <a:effectLst/>
                <a:hlinkClick r:id="rId9">
                  <a:extLst>
                    <a:ext uri="{A12FA001-AC4F-418D-AE19-62706E023703}">
                      <ahyp:hlinkClr xmlns:ahyp="http://schemas.microsoft.com/office/drawing/2018/hyperlinkcolor" val="tx"/>
                    </a:ext>
                  </a:extLst>
                </a:hlinkClick>
              </a:rPr>
              <a:t>NOT-OD-19-114</a:t>
            </a:r>
            <a:br>
              <a:rPr lang="en-US" sz="2900" dirty="0">
                <a:solidFill>
                  <a:schemeClr val="tx1"/>
                </a:solidFill>
              </a:rPr>
            </a:br>
            <a:br>
              <a:rPr lang="en-US" sz="2900" dirty="0">
                <a:solidFill>
                  <a:srgbClr val="0070C0"/>
                </a:solidFill>
              </a:rPr>
            </a:br>
            <a:endParaRPr lang="en-US" sz="2900" dirty="0">
              <a:solidFill>
                <a:srgbClr val="0070C0"/>
              </a:solidFill>
            </a:endParaRPr>
          </a:p>
          <a:p>
            <a:pPr marL="0" indent="0">
              <a:spcBef>
                <a:spcPts val="0"/>
              </a:spcBef>
              <a:spcAft>
                <a:spcPts val="600"/>
              </a:spcAft>
              <a:buNone/>
              <a:defRPr/>
            </a:pPr>
            <a:r>
              <a:rPr lang="en-US" sz="3100" b="1" dirty="0">
                <a:solidFill>
                  <a:srgbClr val="0070C0"/>
                </a:solidFill>
                <a:latin typeface="Arial"/>
                <a:ea typeface="ＭＳ Ｐゴシック"/>
                <a:cs typeface="Arial"/>
              </a:rPr>
              <a:t>When in doubt, ASK early and often</a:t>
            </a:r>
          </a:p>
          <a:p>
            <a:pPr lvl="1">
              <a:spcBef>
                <a:spcPts val="0"/>
              </a:spcBef>
              <a:spcAft>
                <a:spcPts val="600"/>
              </a:spcAft>
              <a:buFont typeface="Arial" panose="020B0604020202020204" pitchFamily="34" charset="0"/>
              <a:buChar char="•"/>
              <a:defRPr/>
            </a:pPr>
            <a:r>
              <a:rPr lang="en-US" sz="2900" dirty="0">
                <a:solidFill>
                  <a:schemeClr val="tx1"/>
                </a:solidFill>
              </a:rPr>
              <a:t>Contact the program and/or grants management staff</a:t>
            </a:r>
            <a:r>
              <a:rPr lang="en-US" sz="2900" dirty="0">
                <a:solidFill>
                  <a:schemeClr val="tx1"/>
                </a:solidFill>
                <a:ea typeface="ＭＳ Ｐゴシック"/>
                <a:cs typeface="Arial"/>
              </a:rPr>
              <a:t>.</a:t>
            </a:r>
          </a:p>
        </p:txBody>
      </p:sp>
    </p:spTree>
    <p:extLst>
      <p:ext uri="{BB962C8B-B14F-4D97-AF65-F5344CB8AC3E}">
        <p14:creationId xmlns:p14="http://schemas.microsoft.com/office/powerpoint/2010/main" val="1464286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0EDD9F87-9EAD-45C6-AECC-B5D4EBC27F31}"/>
              </a:ext>
            </a:extLst>
          </p:cNvPr>
          <p:cNvSpPr txBox="1">
            <a:spLocks noGrp="1"/>
          </p:cNvSpPr>
          <p:nvPr>
            <p:ph type="title" idx="4294967295"/>
          </p:nvPr>
        </p:nvSpPr>
        <p:spPr>
          <a:xfrm>
            <a:off x="113567" y="1826012"/>
            <a:ext cx="11615420" cy="954107"/>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ctr" defTabSz="9144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r>
              <a:rPr kumimoji="0" lang="en-US" sz="4800" b="1" i="0" u="none" strike="noStrike" kern="1200" cap="none" spc="0" normalizeH="0" baseline="0" noProof="0" dirty="0">
                <a:ln>
                  <a:noFill/>
                </a:ln>
                <a:solidFill>
                  <a:srgbClr val="0070C0"/>
                </a:solidFill>
                <a:effectLst/>
                <a:uLnTx/>
                <a:uFillTx/>
                <a:latin typeface="Amasis MT Pro Black" panose="020B0604020202020204" pitchFamily="18" charset="0"/>
                <a:ea typeface="+mn-ea"/>
                <a:cs typeface="+mn-cs"/>
              </a:rPr>
              <a:t>Everyone has a part to play</a:t>
            </a:r>
            <a:endParaRPr kumimoji="0" lang="en-US" sz="3600" b="1" i="0" u="none" strike="noStrike" kern="1200" cap="none" spc="0" normalizeH="0" baseline="0" noProof="0" dirty="0">
              <a:ln>
                <a:noFill/>
              </a:ln>
              <a:solidFill>
                <a:srgbClr val="C00000"/>
              </a:solidFill>
              <a:effectLst/>
              <a:uLnTx/>
              <a:uFillTx/>
              <a:latin typeface="Amasis MT Pro Black" panose="020B0604020202020204" pitchFamily="18" charset="0"/>
              <a:ea typeface="+mn-ea"/>
              <a:cs typeface="+mn-cs"/>
            </a:endParaRPr>
          </a:p>
        </p:txBody>
      </p:sp>
      <p:sp>
        <p:nvSpPr>
          <p:cNvPr id="15" name="TextBox 14">
            <a:extLst>
              <a:ext uri="{FF2B5EF4-FFF2-40B4-BE49-F238E27FC236}">
                <a16:creationId xmlns:a16="http://schemas.microsoft.com/office/drawing/2014/main" id="{02A7440C-6E24-49D1-9DED-544191C51A98}"/>
              </a:ext>
            </a:extLst>
          </p:cNvPr>
          <p:cNvSpPr txBox="1"/>
          <p:nvPr/>
        </p:nvSpPr>
        <p:spPr>
          <a:xfrm>
            <a:off x="452487" y="2780119"/>
            <a:ext cx="11276500" cy="1569660"/>
          </a:xfrm>
          <a:prstGeom prst="rect">
            <a:avLst/>
          </a:prstGeom>
          <a:noFill/>
        </p:spPr>
        <p:txBody>
          <a:bodyPr wrap="square" rtlCol="0">
            <a:spAutoFit/>
          </a:bodyPr>
          <a:lstStyle/>
          <a:p>
            <a:pPr algn="ctr"/>
            <a:r>
              <a:rPr lang="en-US" sz="3200" b="1" i="0" u="none" strike="noStrike" dirty="0">
                <a:solidFill>
                  <a:srgbClr val="C00000"/>
                </a:solidFill>
                <a:effectLst/>
                <a:latin typeface="Amasis MT Pro Black" panose="02040A04050005020304" pitchFamily="18" charset="0"/>
              </a:rPr>
              <a:t>Together we can protect the NIH research enterprise and embrace research collaborations abroad while maintaining NIH integrity and values</a:t>
            </a:r>
            <a:r>
              <a:rPr lang="en-US" sz="3200" b="0" i="0" dirty="0">
                <a:solidFill>
                  <a:srgbClr val="000000"/>
                </a:solidFill>
                <a:effectLst/>
                <a:latin typeface="Amasis MT Pro Black" panose="02040A04050005020304" pitchFamily="18" charset="0"/>
              </a:rPr>
              <a:t>​</a:t>
            </a:r>
            <a:endParaRPr lang="en-US" dirty="0"/>
          </a:p>
        </p:txBody>
      </p:sp>
      <p:pic>
        <p:nvPicPr>
          <p:cNvPr id="17" name="Graphic 16" descr="Hands reaching inward ">
            <a:extLst>
              <a:ext uri="{FF2B5EF4-FFF2-40B4-BE49-F238E27FC236}">
                <a16:creationId xmlns:a16="http://schemas.microsoft.com/office/drawing/2014/main" id="{69A550AD-6AF8-4793-BAC0-F5DE8AEB3C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42609" y="4453448"/>
            <a:ext cx="1700875" cy="1700875"/>
          </a:xfrm>
          <a:prstGeom prst="rect">
            <a:avLst/>
          </a:prstGeom>
        </p:spPr>
      </p:pic>
    </p:spTree>
    <p:extLst>
      <p:ext uri="{BB962C8B-B14F-4D97-AF65-F5344CB8AC3E}">
        <p14:creationId xmlns:p14="http://schemas.microsoft.com/office/powerpoint/2010/main" val="278163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EDF71-5E26-45EA-956E-89B9AD80A77B}"/>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17A1B16F-94EB-41A3-B2EB-FEB3FBE96588}"/>
              </a:ext>
            </a:extLst>
          </p:cNvPr>
          <p:cNvSpPr>
            <a:spLocks noGrp="1"/>
          </p:cNvSpPr>
          <p:nvPr>
            <p:ph idx="1"/>
          </p:nvPr>
        </p:nvSpPr>
        <p:spPr/>
        <p:txBody>
          <a:bodyPr/>
          <a:lstStyle/>
          <a:p>
            <a:r>
              <a:rPr lang="en-US" sz="2000" dirty="0">
                <a:solidFill>
                  <a:srgbClr val="0070C0"/>
                </a:solidFill>
                <a:cs typeface="Arial"/>
                <a:hlinkClick r:id="rId2">
                  <a:extLst>
                    <a:ext uri="{A12FA001-AC4F-418D-AE19-62706E023703}">
                      <ahyp:hlinkClr xmlns:ahyp="http://schemas.microsoft.com/office/drawing/2018/hyperlinkcolor" val="tx"/>
                    </a:ext>
                  </a:extLst>
                </a:hlinkClick>
              </a:rPr>
              <a:t>Foreign Interference</a:t>
            </a:r>
            <a:endParaRPr lang="en-US" sz="2000" dirty="0">
              <a:solidFill>
                <a:srgbClr val="0070C0"/>
              </a:solidFill>
              <a:cs typeface="Arial"/>
            </a:endParaRPr>
          </a:p>
          <a:p>
            <a:r>
              <a:rPr lang="en-US" sz="2000" dirty="0">
                <a:solidFill>
                  <a:schemeClr val="tx1"/>
                </a:solidFill>
                <a:cs typeface="Arial"/>
              </a:rPr>
              <a:t>NIH Grants Policy Statement, </a:t>
            </a:r>
            <a:r>
              <a:rPr lang="en-US" sz="2000" dirty="0"/>
              <a:t>Section </a:t>
            </a:r>
            <a:r>
              <a:rPr lang="en-US" sz="2000" dirty="0">
                <a:solidFill>
                  <a:srgbClr val="0070C0"/>
                </a:solidFill>
                <a:hlinkClick r:id="rId3">
                  <a:extLst>
                    <a:ext uri="{A12FA001-AC4F-418D-AE19-62706E023703}">
                      <ahyp:hlinkClr xmlns:ahyp="http://schemas.microsoft.com/office/drawing/2018/hyperlinkcolor" val="tx"/>
                    </a:ext>
                  </a:extLst>
                </a:hlinkClick>
              </a:rPr>
              <a:t>2.5.1 - Just-In-Time</a:t>
            </a:r>
            <a:r>
              <a:rPr lang="en-US" sz="2000" dirty="0">
                <a:solidFill>
                  <a:srgbClr val="0070C0"/>
                </a:solidFill>
              </a:rPr>
              <a:t> </a:t>
            </a:r>
          </a:p>
          <a:p>
            <a:r>
              <a:rPr lang="en-US" sz="2000" dirty="0">
                <a:solidFill>
                  <a:srgbClr val="000000"/>
                </a:solidFill>
              </a:rPr>
              <a:t>NIH GPS Section </a:t>
            </a:r>
            <a:r>
              <a:rPr lang="en-US" sz="2000" dirty="0">
                <a:solidFill>
                  <a:srgbClr val="0070C0"/>
                </a:solidFill>
                <a:hlinkClick r:id="rId4">
                  <a:extLst>
                    <a:ext uri="{A12FA001-AC4F-418D-AE19-62706E023703}">
                      <ahyp:hlinkClr xmlns:ahyp="http://schemas.microsoft.com/office/drawing/2018/hyperlinkcolor" val="tx"/>
                    </a:ext>
                  </a:extLst>
                </a:hlinkClick>
              </a:rPr>
              <a:t>4.1.10 Financial Conflict of Interest</a:t>
            </a:r>
            <a:endParaRPr lang="en-US" sz="2000" dirty="0">
              <a:solidFill>
                <a:srgbClr val="0070C0"/>
              </a:solidFill>
            </a:endParaRPr>
          </a:p>
          <a:p>
            <a:r>
              <a:rPr lang="en-US" sz="2000" dirty="0">
                <a:solidFill>
                  <a:srgbClr val="0070C0"/>
                </a:solidFill>
                <a:hlinkClick r:id="rId5">
                  <a:extLst>
                    <a:ext uri="{A12FA001-AC4F-418D-AE19-62706E023703}">
                      <ahyp:hlinkClr xmlns:ahyp="http://schemas.microsoft.com/office/drawing/2018/hyperlinkcolor" val="tx"/>
                    </a:ext>
                  </a:extLst>
                </a:hlinkClick>
              </a:rPr>
              <a:t>Financial Conflict of Interest</a:t>
            </a:r>
            <a:endParaRPr lang="en-US" sz="2000" dirty="0">
              <a:solidFill>
                <a:srgbClr val="0070C0"/>
              </a:solidFill>
            </a:endParaRPr>
          </a:p>
          <a:p>
            <a:r>
              <a:rPr lang="en-US" sz="2000" dirty="0">
                <a:solidFill>
                  <a:srgbClr val="0070C0"/>
                </a:solidFill>
                <a:hlinkClick r:id="rId6">
                  <a:extLst>
                    <a:ext uri="{A12FA001-AC4F-418D-AE19-62706E023703}">
                      <ahyp:hlinkClr xmlns:ahyp="http://schemas.microsoft.com/office/drawing/2018/hyperlinkcolor" val="tx"/>
                    </a:ext>
                  </a:extLst>
                </a:hlinkClick>
              </a:rPr>
              <a:t>42 CFR Subchapter D Part 50 Subpart F – Promoting Objectivity in Research</a:t>
            </a:r>
            <a:endParaRPr lang="en-US" sz="2000" dirty="0">
              <a:solidFill>
                <a:srgbClr val="0070C0"/>
              </a:solidFill>
            </a:endParaRPr>
          </a:p>
          <a:p>
            <a:r>
              <a:rPr lang="en-US" sz="2000" b="0" i="0" u="sng" dirty="0">
                <a:solidFill>
                  <a:srgbClr val="0070C0"/>
                </a:solidFill>
                <a:effectLst/>
                <a:hlinkClick r:id="rId7">
                  <a:extLst>
                    <a:ext uri="{A12FA001-AC4F-418D-AE19-62706E023703}">
                      <ahyp:hlinkClr xmlns:ahyp="http://schemas.microsoft.com/office/drawing/2018/hyperlinkcolor" val="tx"/>
                    </a:ext>
                  </a:extLst>
                </a:hlinkClick>
              </a:rPr>
              <a:t>NOT-OD-21-073</a:t>
            </a:r>
            <a:endParaRPr lang="en-US" sz="2000" b="0" i="0" u="sng" dirty="0">
              <a:solidFill>
                <a:srgbClr val="0070C0"/>
              </a:solidFill>
              <a:effectLst/>
            </a:endParaRPr>
          </a:p>
          <a:p>
            <a:r>
              <a:rPr lang="en-US" sz="2000" dirty="0">
                <a:solidFill>
                  <a:srgbClr val="0070C0"/>
                </a:solidFill>
                <a:hlinkClick r:id="rId8">
                  <a:extLst>
                    <a:ext uri="{A12FA001-AC4F-418D-AE19-62706E023703}">
                      <ahyp:hlinkClr xmlns:ahyp="http://schemas.microsoft.com/office/drawing/2018/hyperlinkcolor" val="tx"/>
                    </a:ext>
                  </a:extLst>
                </a:hlinkClick>
              </a:rPr>
              <a:t>Brief Summary of NIH Foreign Interference Cases</a:t>
            </a:r>
            <a:endParaRPr lang="en-US" sz="2000" dirty="0">
              <a:solidFill>
                <a:srgbClr val="0070C0"/>
              </a:solidFill>
            </a:endParaRPr>
          </a:p>
          <a:p>
            <a:r>
              <a:rPr lang="en-US" sz="2000" b="0" i="0" u="none" strike="noStrike" dirty="0">
                <a:solidFill>
                  <a:srgbClr val="0070C0"/>
                </a:solidFill>
                <a:effectLst/>
                <a:cs typeface="Calibri" panose="020F0502020204030204" pitchFamily="34" charset="0"/>
                <a:hlinkClick r:id="rId9">
                  <a:extLst>
                    <a:ext uri="{A12FA001-AC4F-418D-AE19-62706E023703}">
                      <ahyp:hlinkClr xmlns:ahyp="http://schemas.microsoft.com/office/drawing/2018/hyperlinkcolor" val="tx"/>
                    </a:ext>
                  </a:extLst>
                </a:hlinkClick>
              </a:rPr>
              <a:t>White House Office and Science and Technology Policy in June 2020</a:t>
            </a:r>
            <a:r>
              <a:rPr lang="en-US" sz="2000" b="0" i="0" dirty="0">
                <a:solidFill>
                  <a:srgbClr val="0070C0"/>
                </a:solidFill>
                <a:effectLst/>
                <a:cs typeface="Calibri" panose="020F0502020204030204" pitchFamily="34" charset="0"/>
              </a:rPr>
              <a:t> </a:t>
            </a:r>
            <a:endParaRPr lang="en-US" sz="2000" b="0" i="0" dirty="0">
              <a:solidFill>
                <a:srgbClr val="3B3B3B"/>
              </a:solidFill>
              <a:effectLst/>
              <a:cs typeface="Calibri" panose="020F0502020204030204" pitchFamily="34" charset="0"/>
            </a:endParaRPr>
          </a:p>
          <a:p>
            <a:r>
              <a:rPr lang="en-US" sz="2000" b="0" i="0" u="none" strike="noStrike" dirty="0">
                <a:solidFill>
                  <a:srgbClr val="0070C0"/>
                </a:solidFill>
                <a:effectLst/>
                <a:cs typeface="Calibri" panose="020F0502020204030204" pitchFamily="34" charset="0"/>
                <a:hlinkClick r:id="rId10">
                  <a:extLst>
                    <a:ext uri="{A12FA001-AC4F-418D-AE19-62706E023703}">
                      <ahyp:hlinkClr xmlns:ahyp="http://schemas.microsoft.com/office/drawing/2018/hyperlinkcolor" val="tx"/>
                    </a:ext>
                  </a:extLst>
                </a:hlinkClick>
              </a:rPr>
              <a:t>NSPM-33 implementation guidance</a:t>
            </a:r>
            <a:endParaRPr lang="en-US" sz="2000" b="0" i="0" u="none" strike="noStrike" dirty="0">
              <a:solidFill>
                <a:srgbClr val="0070C0"/>
              </a:solidFill>
              <a:effectLst/>
              <a:cs typeface="Calibri" panose="020F0502020204030204" pitchFamily="34" charset="0"/>
            </a:endParaRPr>
          </a:p>
          <a:p>
            <a:r>
              <a:rPr lang="en-US" sz="2000" dirty="0">
                <a:solidFill>
                  <a:srgbClr val="0070C0"/>
                </a:solidFill>
                <a:hlinkClick r:id="rId11">
                  <a:extLst>
                    <a:ext uri="{A12FA001-AC4F-418D-AE19-62706E023703}">
                      <ahyp:hlinkClr xmlns:ahyp="http://schemas.microsoft.com/office/drawing/2018/hyperlinkcolor" val="tx"/>
                    </a:ext>
                  </a:extLst>
                </a:hlinkClick>
              </a:rPr>
              <a:t>NIH Policies and Procedures for Promoting Scientific Integrity</a:t>
            </a:r>
            <a:endParaRPr lang="en-US" sz="2000" dirty="0">
              <a:solidFill>
                <a:srgbClr val="0070C0"/>
              </a:solidFill>
            </a:endParaRPr>
          </a:p>
          <a:p>
            <a:r>
              <a:rPr lang="en-US" sz="2000" dirty="0">
                <a:solidFill>
                  <a:srgbClr val="0070C0"/>
                </a:solidFill>
                <a:hlinkClick r:id="rId12">
                  <a:extLst>
                    <a:ext uri="{A12FA001-AC4F-418D-AE19-62706E023703}">
                      <ahyp:hlinkClr xmlns:ahyp="http://schemas.microsoft.com/office/drawing/2018/hyperlinkcolor" val="tx"/>
                    </a:ext>
                  </a:extLst>
                </a:hlinkClick>
              </a:rPr>
              <a:t>Foreign Interference in National Institutes of Health Funding and Grant Making Processes: A Summary of Findings From 2016 to 2021</a:t>
            </a:r>
            <a:endParaRPr lang="en-US" sz="2000" dirty="0">
              <a:solidFill>
                <a:srgbClr val="0070C0"/>
              </a:solidFill>
            </a:endParaRPr>
          </a:p>
          <a:p>
            <a:r>
              <a:rPr kumimoji="0" lang="en-US" sz="2000" b="0" i="0" u="none" strike="noStrike" kern="0" cap="none" spc="0" normalizeH="0" baseline="0" noProof="0" dirty="0">
                <a:ln>
                  <a:noFill/>
                </a:ln>
                <a:solidFill>
                  <a:srgbClr val="000000"/>
                </a:solidFill>
                <a:effectLst/>
                <a:uLnTx/>
                <a:uFillTx/>
                <a:latin typeface="Arial"/>
                <a:ea typeface="ＭＳ Ｐゴシック"/>
                <a:cs typeface="Arial"/>
              </a:rPr>
              <a:t>Foreign Component - NIH GPS Section </a:t>
            </a:r>
            <a:r>
              <a:rPr kumimoji="0" lang="en-US" sz="2000" b="0" i="0" u="none" strike="noStrike" kern="0" cap="none" spc="0" normalizeH="0" baseline="0" noProof="0" dirty="0">
                <a:ln>
                  <a:noFill/>
                </a:ln>
                <a:solidFill>
                  <a:srgbClr val="0070C0"/>
                </a:solidFill>
                <a:effectLst/>
                <a:uLnTx/>
                <a:uFillTx/>
                <a:latin typeface="Arial"/>
                <a:ea typeface="ＭＳ Ｐゴシック"/>
                <a:cs typeface="Arial"/>
                <a:hlinkClick r:id="rId13">
                  <a:extLst>
                    <a:ext uri="{A12FA001-AC4F-418D-AE19-62706E023703}">
                      <ahyp:hlinkClr xmlns:ahyp="http://schemas.microsoft.com/office/drawing/2018/hyperlinkcolor" val="tx"/>
                    </a:ext>
                  </a:extLst>
                </a:hlinkClick>
              </a:rPr>
              <a:t>16.2</a:t>
            </a:r>
            <a:r>
              <a:rPr kumimoji="0" lang="en-US" sz="2000" b="0" i="0" u="none" strike="noStrike" kern="0" cap="none" spc="0" normalizeH="0" baseline="0" noProof="0" dirty="0">
                <a:ln>
                  <a:noFill/>
                </a:ln>
                <a:solidFill>
                  <a:srgbClr val="000000"/>
                </a:solidFill>
                <a:effectLst/>
                <a:uLnTx/>
                <a:uFillTx/>
                <a:latin typeface="Arial"/>
                <a:ea typeface="ＭＳ Ｐゴシック"/>
                <a:cs typeface="Arial"/>
              </a:rPr>
              <a:t> and </a:t>
            </a:r>
            <a:r>
              <a:rPr kumimoji="0" lang="en-US" sz="2000" b="0" i="0" u="sng" strike="noStrike" kern="0" cap="none" spc="0" normalizeH="0" baseline="0" noProof="0" dirty="0">
                <a:ln>
                  <a:noFill/>
                </a:ln>
                <a:solidFill>
                  <a:srgbClr val="0070C0"/>
                </a:solidFill>
                <a:effectLst/>
                <a:uLnTx/>
                <a:uFillTx/>
                <a:latin typeface="Arial"/>
                <a:ea typeface="ＭＳ Ｐゴシック"/>
                <a:cs typeface="Arial"/>
                <a:hlinkClick r:id="rId14">
                  <a:extLst>
                    <a:ext uri="{A12FA001-AC4F-418D-AE19-62706E023703}">
                      <ahyp:hlinkClr xmlns:ahyp="http://schemas.microsoft.com/office/drawing/2018/hyperlinkcolor" val="tx"/>
                    </a:ext>
                  </a:extLst>
                </a:hlinkClick>
              </a:rPr>
              <a:t>NOT-OD-19-114</a:t>
            </a:r>
            <a:endParaRPr lang="en-US" sz="1200" dirty="0"/>
          </a:p>
          <a:p>
            <a:endParaRPr lang="en-US" sz="2000" i="1" dirty="0">
              <a:solidFill>
                <a:srgbClr val="0070C0"/>
              </a:solidFill>
            </a:endParaRPr>
          </a:p>
          <a:p>
            <a:endParaRPr lang="en-US" sz="3200" dirty="0">
              <a:solidFill>
                <a:srgbClr val="0070C0"/>
              </a:solidFill>
            </a:endParaRPr>
          </a:p>
          <a:p>
            <a:endParaRPr lang="en-US" dirty="0"/>
          </a:p>
        </p:txBody>
      </p:sp>
      <p:sp>
        <p:nvSpPr>
          <p:cNvPr id="4" name="Slide Number Placeholder 3">
            <a:extLst>
              <a:ext uri="{FF2B5EF4-FFF2-40B4-BE49-F238E27FC236}">
                <a16:creationId xmlns:a16="http://schemas.microsoft.com/office/drawing/2014/main" id="{927BD35E-48F3-44F1-B9DA-D2FB66C79EA1}"/>
              </a:ext>
            </a:extLst>
          </p:cNvPr>
          <p:cNvSpPr>
            <a:spLocks noGrp="1"/>
          </p:cNvSpPr>
          <p:nvPr>
            <p:ph type="sldNum" sz="quarter" idx="10"/>
          </p:nvPr>
        </p:nvSpPr>
        <p:spPr/>
        <p:txBody>
          <a:bodyPr/>
          <a:lstStyle/>
          <a:p>
            <a:fld id="{60583324-AE1C-3546-A724-4BA4670D7901}" type="slidenum">
              <a:rPr lang="en-US" smtClean="0"/>
              <a:pPr/>
              <a:t>17</a:t>
            </a:fld>
            <a:endParaRPr lang="en-US" dirty="0"/>
          </a:p>
        </p:txBody>
      </p:sp>
    </p:spTree>
    <p:extLst>
      <p:ext uri="{BB962C8B-B14F-4D97-AF65-F5344CB8AC3E}">
        <p14:creationId xmlns:p14="http://schemas.microsoft.com/office/powerpoint/2010/main" val="4285467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5A368-6A18-471C-9CC2-A894F69C38D9}"/>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3D73DDEA-B307-4667-8457-CF8B30114D13}"/>
              </a:ext>
            </a:extLst>
          </p:cNvPr>
          <p:cNvSpPr>
            <a:spLocks noGrp="1"/>
          </p:cNvSpPr>
          <p:nvPr>
            <p:ph type="sldNum" sz="quarter" idx="10"/>
          </p:nvPr>
        </p:nvSpPr>
        <p:spPr/>
        <p:txBody>
          <a:bodyPr/>
          <a:lstStyle/>
          <a:p>
            <a:fld id="{60583324-AE1C-3546-A724-4BA4670D7901}" type="slidenum">
              <a:rPr lang="en-US" smtClean="0"/>
              <a:pPr/>
              <a:t>18</a:t>
            </a:fld>
            <a:endParaRPr lang="en-US" dirty="0"/>
          </a:p>
        </p:txBody>
      </p:sp>
      <p:pic>
        <p:nvPicPr>
          <p:cNvPr id="1026" name="Picture 2" descr="Question Marks">
            <a:extLst>
              <a:ext uri="{FF2B5EF4-FFF2-40B4-BE49-F238E27FC236}">
                <a16:creationId xmlns:a16="http://schemas.microsoft.com/office/drawing/2014/main" id="{C1BE9A3E-BCA3-4F7A-AAC1-DA261FDE31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544699"/>
            <a:ext cx="4577892" cy="3429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9E537F1-23EF-4659-8344-6922147A5CA6}"/>
              </a:ext>
            </a:extLst>
          </p:cNvPr>
          <p:cNvSpPr txBox="1"/>
          <p:nvPr/>
        </p:nvSpPr>
        <p:spPr>
          <a:xfrm>
            <a:off x="650646" y="5562600"/>
            <a:ext cx="11201400" cy="400110"/>
          </a:xfrm>
          <a:prstGeom prst="rect">
            <a:avLst/>
          </a:prstGeom>
          <a:noFill/>
        </p:spPr>
        <p:txBody>
          <a:bodyPr wrap="square" rtlCol="0">
            <a:spAutoFit/>
          </a:bodyPr>
          <a:lstStyle/>
          <a:p>
            <a:r>
              <a:rPr lang="en-US" sz="2000" b="1" dirty="0"/>
              <a:t>If you have any further questions, please contact us at </a:t>
            </a:r>
            <a:r>
              <a:rPr lang="en-US" sz="2000" b="1" dirty="0">
                <a:solidFill>
                  <a:srgbClr val="0070C0"/>
                </a:solidFill>
                <a:hlinkClick r:id="rId3">
                  <a:extLst>
                    <a:ext uri="{A12FA001-AC4F-418D-AE19-62706E023703}">
                      <ahyp:hlinkClr xmlns:ahyp="http://schemas.microsoft.com/office/drawing/2018/hyperlinkcolor" val="tx"/>
                    </a:ext>
                  </a:extLst>
                </a:hlinkClick>
              </a:rPr>
              <a:t>ComplianceReview@mail.nih.gov</a:t>
            </a:r>
            <a:r>
              <a:rPr lang="en-US" sz="2000" b="1" dirty="0">
                <a:solidFill>
                  <a:srgbClr val="0070C0"/>
                </a:solidFill>
              </a:rPr>
              <a:t> </a:t>
            </a:r>
          </a:p>
        </p:txBody>
      </p:sp>
    </p:spTree>
    <p:extLst>
      <p:ext uri="{BB962C8B-B14F-4D97-AF65-F5344CB8AC3E}">
        <p14:creationId xmlns:p14="http://schemas.microsoft.com/office/powerpoint/2010/main" val="1405406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70C74-3A24-4484-8E2E-192B38EF4FED}"/>
              </a:ext>
            </a:extLst>
          </p:cNvPr>
          <p:cNvSpPr>
            <a:spLocks noGrp="1"/>
          </p:cNvSpPr>
          <p:nvPr>
            <p:ph type="title"/>
          </p:nvPr>
        </p:nvSpPr>
        <p:spPr/>
        <p:txBody>
          <a:bodyPr/>
          <a:lstStyle/>
          <a:p>
            <a:r>
              <a:rPr lang="en-US" dirty="0"/>
              <a:t>Today’s Presentation Team</a:t>
            </a:r>
          </a:p>
        </p:txBody>
      </p:sp>
      <p:sp>
        <p:nvSpPr>
          <p:cNvPr id="5" name="Slide Number Placeholder 4">
            <a:extLst>
              <a:ext uri="{FF2B5EF4-FFF2-40B4-BE49-F238E27FC236}">
                <a16:creationId xmlns:a16="http://schemas.microsoft.com/office/drawing/2014/main" id="{C547432E-C599-43D9-822B-ACBAD6F46B88}"/>
              </a:ext>
            </a:extLst>
          </p:cNvPr>
          <p:cNvSpPr>
            <a:spLocks noGrp="1"/>
          </p:cNvSpPr>
          <p:nvPr>
            <p:ph type="sldNum" sz="quarter" idx="10"/>
          </p:nvPr>
        </p:nvSpPr>
        <p:spPr/>
        <p:txBody>
          <a:bodyPr/>
          <a:lstStyle/>
          <a:p>
            <a:fld id="{FEE19172-03F7-3348-B569-171F00250647}" type="slidenum">
              <a:rPr lang="en-US" smtClean="0"/>
              <a:pPr/>
              <a:t>2</a:t>
            </a:fld>
            <a:endParaRPr lang="en-US" dirty="0"/>
          </a:p>
        </p:txBody>
      </p:sp>
      <p:sp>
        <p:nvSpPr>
          <p:cNvPr id="6" name="Text Placeholder 2">
            <a:extLst>
              <a:ext uri="{FF2B5EF4-FFF2-40B4-BE49-F238E27FC236}">
                <a16:creationId xmlns:a16="http://schemas.microsoft.com/office/drawing/2014/main" id="{D3EBB4EF-8885-4257-ADA0-374378ED2D46}"/>
              </a:ext>
            </a:extLst>
          </p:cNvPr>
          <p:cNvSpPr txBox="1">
            <a:spLocks/>
          </p:cNvSpPr>
          <p:nvPr/>
        </p:nvSpPr>
        <p:spPr bwMode="auto">
          <a:xfrm>
            <a:off x="2448068" y="1459432"/>
            <a:ext cx="2027829" cy="523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rgbClr val="003366"/>
                </a:solidFill>
                <a:latin typeface="+mn-lt"/>
                <a:ea typeface="Arial" charset="0"/>
                <a:cs typeface="+mn-cs"/>
              </a:defRPr>
            </a:lvl2pPr>
            <a:lvl3pPr marL="1143000" indent="-228600" algn="l" rtl="0" eaLnBrk="1" fontAlgn="base" hangingPunct="1">
              <a:spcBef>
                <a:spcPct val="20000"/>
              </a:spcBef>
              <a:spcAft>
                <a:spcPct val="0"/>
              </a:spcAft>
              <a:buChar char="•"/>
              <a:defRPr sz="20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18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18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18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18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18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1800">
                <a:solidFill>
                  <a:schemeClr val="tx1"/>
                </a:solidFill>
                <a:latin typeface="+mn-lt"/>
                <a:ea typeface="Arial" charset="0"/>
                <a:cs typeface="+mn-cs"/>
              </a:defRPr>
            </a:lvl9pPr>
          </a:lstStyle>
          <a:p>
            <a:pPr marL="0" indent="0" algn="ctr">
              <a:buNone/>
            </a:pPr>
            <a:r>
              <a:rPr lang="en-US" sz="2400" b="1" kern="0" dirty="0">
                <a:solidFill>
                  <a:srgbClr val="0070C0"/>
                </a:solidFill>
              </a:rPr>
              <a:t>Moderator</a:t>
            </a:r>
          </a:p>
        </p:txBody>
      </p:sp>
      <p:pic>
        <p:nvPicPr>
          <p:cNvPr id="7" name="Content Placeholder 13" descr="Kasima Garst Photo">
            <a:extLst>
              <a:ext uri="{FF2B5EF4-FFF2-40B4-BE49-F238E27FC236}">
                <a16:creationId xmlns:a16="http://schemas.microsoft.com/office/drawing/2014/main" id="{438D33FB-CC81-42F9-B708-9D9A9694A940}"/>
              </a:ext>
            </a:extLst>
          </p:cNvPr>
          <p:cNvPicPr>
            <a:picLocks noChangeAspect="1"/>
          </p:cNvPicPr>
          <p:nvPr/>
        </p:nvPicPr>
        <p:blipFill rotWithShape="1">
          <a:blip r:embed="rId2">
            <a:extLst>
              <a:ext uri="{28A0092B-C50C-407E-A947-70E740481C1C}">
                <a14:useLocalDpi xmlns:a14="http://schemas.microsoft.com/office/drawing/2010/main" val="0"/>
              </a:ext>
            </a:extLst>
          </a:blip>
          <a:srcRect t="11151" r="-2413" b="18784"/>
          <a:stretch/>
        </p:blipFill>
        <p:spPr>
          <a:xfrm>
            <a:off x="2105651" y="2059561"/>
            <a:ext cx="2606327" cy="26797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552C9088-4248-47D6-A6F9-5D1822B00E2A}"/>
              </a:ext>
            </a:extLst>
          </p:cNvPr>
          <p:cNvSpPr txBox="1"/>
          <p:nvPr/>
        </p:nvSpPr>
        <p:spPr>
          <a:xfrm>
            <a:off x="1352066" y="4963873"/>
            <a:ext cx="4113493" cy="1046440"/>
          </a:xfrm>
          <a:prstGeom prst="rect">
            <a:avLst/>
          </a:prstGeom>
          <a:noFill/>
        </p:spPr>
        <p:txBody>
          <a:bodyPr wrap="square" rtlCol="0">
            <a:spAutoFit/>
          </a:bodyPr>
          <a:lstStyle/>
          <a:p>
            <a:pPr algn="ctr"/>
            <a:r>
              <a:rPr lang="en-US" sz="1400" b="1" dirty="0"/>
              <a:t>KASIMA GARST, M.F.S.</a:t>
            </a:r>
          </a:p>
          <a:p>
            <a:pPr algn="ctr"/>
            <a:r>
              <a:rPr lang="en-US" sz="1200" b="0" i="0" dirty="0">
                <a:effectLst/>
                <a:latin typeface="Arial" panose="020B0604020202020204" pitchFamily="34" charset="0"/>
                <a:cs typeface="Arial" panose="020B0604020202020204" pitchFamily="34" charset="0"/>
              </a:rPr>
              <a:t> 	    Systems Policy Analyst</a:t>
            </a:r>
            <a:r>
              <a:rPr lang="en-US" sz="1200" b="1" i="0" dirty="0">
                <a:effectLst/>
                <a:latin typeface="Arial" panose="020B0604020202020204" pitchFamily="34" charset="0"/>
                <a:cs typeface="Arial" panose="020B0604020202020204" pitchFamily="34" charset="0"/>
              </a:rPr>
              <a:t>                          </a:t>
            </a:r>
            <a:r>
              <a:rPr lang="en-US" sz="1200" b="0" i="0" dirty="0">
                <a:effectLst/>
                <a:latin typeface="Arial" panose="020B0604020202020204" pitchFamily="34" charset="0"/>
                <a:cs typeface="Arial" panose="020B0604020202020204" pitchFamily="34" charset="0"/>
              </a:rPr>
              <a:t>  </a:t>
            </a:r>
          </a:p>
          <a:p>
            <a:pPr algn="ctr"/>
            <a:r>
              <a:rPr lang="en-US" sz="1200" b="0" i="0" dirty="0">
                <a:effectLst/>
                <a:latin typeface="Arial" panose="020B0604020202020204" pitchFamily="34" charset="0"/>
                <a:cs typeface="Arial" panose="020B0604020202020204" pitchFamily="34" charset="0"/>
              </a:rPr>
              <a:t>Office of Policy for Extramural Research (OPERA)</a:t>
            </a:r>
          </a:p>
          <a:p>
            <a:pPr algn="ctr"/>
            <a:r>
              <a:rPr lang="en-US" sz="1200" dirty="0">
                <a:ea typeface="Times New Roman" panose="02020603050405020304" pitchFamily="18" charset="0"/>
                <a:cs typeface="Times New Roman" panose="02020603050405020304" pitchFamily="18" charset="0"/>
              </a:rPr>
              <a:t>Office of Extramural Research, NIH</a:t>
            </a:r>
          </a:p>
          <a:p>
            <a:pPr algn="ctr"/>
            <a:endParaRPr lang="en-US" sz="1200" b="0" i="0" dirty="0">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A0A0D7F9-BD8A-4AC1-8B12-A251733AF73D}"/>
              </a:ext>
            </a:extLst>
          </p:cNvPr>
          <p:cNvSpPr/>
          <p:nvPr/>
        </p:nvSpPr>
        <p:spPr>
          <a:xfrm>
            <a:off x="5943600" y="1272062"/>
            <a:ext cx="152400" cy="4799650"/>
          </a:xfrm>
          <a:prstGeom prst="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39E4AA32-C44B-4934-B92B-2865083F9BED}"/>
              </a:ext>
            </a:extLst>
          </p:cNvPr>
          <p:cNvSpPr txBox="1">
            <a:spLocks/>
          </p:cNvSpPr>
          <p:nvPr/>
        </p:nvSpPr>
        <p:spPr bwMode="auto">
          <a:xfrm>
            <a:off x="7716103" y="1459432"/>
            <a:ext cx="2027829" cy="523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rgbClr val="003366"/>
                </a:solidFill>
                <a:latin typeface="+mn-lt"/>
                <a:ea typeface="Arial" charset="0"/>
                <a:cs typeface="+mn-cs"/>
              </a:defRPr>
            </a:lvl2pPr>
            <a:lvl3pPr marL="1143000" indent="-228600" algn="l" rtl="0" eaLnBrk="1" fontAlgn="base" hangingPunct="1">
              <a:spcBef>
                <a:spcPct val="20000"/>
              </a:spcBef>
              <a:spcAft>
                <a:spcPct val="0"/>
              </a:spcAft>
              <a:buChar char="•"/>
              <a:defRPr sz="20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18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18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18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18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18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1800">
                <a:solidFill>
                  <a:schemeClr val="tx1"/>
                </a:solidFill>
                <a:latin typeface="+mn-lt"/>
                <a:ea typeface="Arial" charset="0"/>
                <a:cs typeface="+mn-cs"/>
              </a:defRPr>
            </a:lvl9pPr>
          </a:lstStyle>
          <a:p>
            <a:pPr marL="0" indent="0" algn="ctr">
              <a:buNone/>
            </a:pPr>
            <a:r>
              <a:rPr lang="en-US" sz="2400" b="1" kern="0" dirty="0">
                <a:solidFill>
                  <a:srgbClr val="0070C0"/>
                </a:solidFill>
              </a:rPr>
              <a:t>Presenter</a:t>
            </a:r>
          </a:p>
        </p:txBody>
      </p:sp>
      <p:sp>
        <p:nvSpPr>
          <p:cNvPr id="12" name="TextBox 11">
            <a:extLst>
              <a:ext uri="{FF2B5EF4-FFF2-40B4-BE49-F238E27FC236}">
                <a16:creationId xmlns:a16="http://schemas.microsoft.com/office/drawing/2014/main" id="{57F889A1-56B6-451B-A540-2C227C79FDA6}"/>
              </a:ext>
            </a:extLst>
          </p:cNvPr>
          <p:cNvSpPr txBox="1"/>
          <p:nvPr/>
        </p:nvSpPr>
        <p:spPr>
          <a:xfrm>
            <a:off x="6434726" y="4967681"/>
            <a:ext cx="4707566" cy="861774"/>
          </a:xfrm>
          <a:prstGeom prst="rect">
            <a:avLst/>
          </a:prstGeom>
          <a:noFill/>
        </p:spPr>
        <p:txBody>
          <a:bodyPr wrap="square" rtlCol="0">
            <a:spAutoFit/>
          </a:bodyPr>
          <a:lstStyle/>
          <a:p>
            <a:pPr algn="ctr"/>
            <a:r>
              <a:rPr lang="en-US" sz="1400" b="1" dirty="0"/>
              <a:t>KI-CHA FLASH-ZAPATA, M.S., M.B.A.</a:t>
            </a:r>
          </a:p>
          <a:p>
            <a:pPr algn="ctr"/>
            <a:r>
              <a:rPr lang="en-US" sz="1200" dirty="0">
                <a:ea typeface="Times New Roman" panose="02020603050405020304" pitchFamily="18" charset="0"/>
                <a:cs typeface="Times New Roman" panose="02020603050405020304" pitchFamily="18" charset="0"/>
              </a:rPr>
              <a:t>Deputy Director, Division of Grants Compliance and Oversight</a:t>
            </a:r>
            <a:br>
              <a:rPr lang="en-US" sz="1200" dirty="0">
                <a:ea typeface="Times New Roman" panose="02020603050405020304" pitchFamily="18" charset="0"/>
                <a:cs typeface="Times New Roman" panose="02020603050405020304" pitchFamily="18" charset="0"/>
              </a:rPr>
            </a:br>
            <a:r>
              <a:rPr lang="en-US" sz="1200" dirty="0">
                <a:ea typeface="Times New Roman" panose="02020603050405020304" pitchFamily="18" charset="0"/>
                <a:cs typeface="Times New Roman" panose="02020603050405020304" pitchFamily="18" charset="0"/>
              </a:rPr>
              <a:t>Office of Policy for Extramural Research Administration, </a:t>
            </a:r>
          </a:p>
          <a:p>
            <a:pPr algn="ctr"/>
            <a:r>
              <a:rPr lang="en-US" sz="1200" dirty="0">
                <a:ea typeface="Times New Roman" panose="02020603050405020304" pitchFamily="18" charset="0"/>
                <a:cs typeface="Times New Roman" panose="02020603050405020304" pitchFamily="18" charset="0"/>
              </a:rPr>
              <a:t>Office of Extramural Research, NIH</a:t>
            </a:r>
          </a:p>
        </p:txBody>
      </p:sp>
      <p:pic>
        <p:nvPicPr>
          <p:cNvPr id="14" name="Picture 13" descr="A person smiling for the camera&#10;&#10;Description automatically generated with medium confidence">
            <a:extLst>
              <a:ext uri="{FF2B5EF4-FFF2-40B4-BE49-F238E27FC236}">
                <a16:creationId xmlns:a16="http://schemas.microsoft.com/office/drawing/2014/main" id="{E513308A-5677-4846-85C2-8F5B1DD9FCFD}"/>
              </a:ext>
            </a:extLst>
          </p:cNvPr>
          <p:cNvPicPr>
            <a:picLocks noChangeAspect="1"/>
          </p:cNvPicPr>
          <p:nvPr/>
        </p:nvPicPr>
        <p:blipFill>
          <a:blip r:embed="rId3"/>
          <a:stretch>
            <a:fillRect/>
          </a:stretch>
        </p:blipFill>
        <p:spPr>
          <a:xfrm>
            <a:off x="7390119" y="2059560"/>
            <a:ext cx="2679795" cy="26797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17273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3C718-E507-4D0B-B9FA-F4E019F8314E}"/>
              </a:ext>
            </a:extLst>
          </p:cNvPr>
          <p:cNvSpPr>
            <a:spLocks noGrp="1"/>
          </p:cNvSpPr>
          <p:nvPr>
            <p:ph type="title"/>
          </p:nvPr>
        </p:nvSpPr>
        <p:spPr/>
        <p:txBody>
          <a:bodyPr/>
          <a:lstStyle/>
          <a:p>
            <a:r>
              <a:rPr lang="en-US" b="1" dirty="0"/>
              <a:t>Introduction</a:t>
            </a:r>
          </a:p>
        </p:txBody>
      </p:sp>
      <p:sp>
        <p:nvSpPr>
          <p:cNvPr id="3" name="Content Placeholder 2">
            <a:extLst>
              <a:ext uri="{FF2B5EF4-FFF2-40B4-BE49-F238E27FC236}">
                <a16:creationId xmlns:a16="http://schemas.microsoft.com/office/drawing/2014/main" id="{A5A000D5-9CDF-403F-B4DC-D34DD24601A2}"/>
              </a:ext>
            </a:extLst>
          </p:cNvPr>
          <p:cNvSpPr>
            <a:spLocks noGrp="1"/>
          </p:cNvSpPr>
          <p:nvPr>
            <p:ph idx="1"/>
          </p:nvPr>
        </p:nvSpPr>
        <p:spPr>
          <a:xfrm>
            <a:off x="381000" y="1143000"/>
            <a:ext cx="11303000" cy="5029200"/>
          </a:xfrm>
        </p:spPr>
        <p:txBody>
          <a:bodyPr>
            <a:normAutofit fontScale="55000" lnSpcReduction="20000"/>
          </a:bodyPr>
          <a:lstStyle/>
          <a:p>
            <a:r>
              <a:rPr lang="en-US" sz="4500" dirty="0"/>
              <a:t>As the largest public funder of biomedical research in the world, NIH has invested ~$32 billion annually to enhance life, reduce illness and disability.</a:t>
            </a:r>
          </a:p>
          <a:p>
            <a:endParaRPr lang="en-US" sz="3600" dirty="0"/>
          </a:p>
          <a:p>
            <a:r>
              <a:rPr lang="en-US" sz="4500" dirty="0"/>
              <a:t>NIH has developed numerous policies and procedures to ensure scientific integrity and to facilitate the fulfillment of its mission within and throughout the Intramural and Extramural programs.</a:t>
            </a:r>
          </a:p>
          <a:p>
            <a:endParaRPr lang="en-US" sz="3600" dirty="0"/>
          </a:p>
          <a:p>
            <a:r>
              <a:rPr lang="en-US" sz="4500" dirty="0"/>
              <a:t>NIH’s core principles and values include promoting the principles of transparency, honesty, collaboration, integrity, fair merit-based competition, and protection of intellectual capital and proprietary information throughout the research enterprise and assure the public of the credibility of the scientific findings.</a:t>
            </a:r>
          </a:p>
          <a:p>
            <a:endParaRPr lang="en-US" sz="2500" dirty="0"/>
          </a:p>
          <a:p>
            <a:pPr lvl="1"/>
            <a:r>
              <a:rPr lang="en-US" sz="4000" dirty="0">
                <a:solidFill>
                  <a:schemeClr val="tx1"/>
                </a:solidFill>
                <a:cs typeface="Calibri" panose="020F0502020204030204" pitchFamily="34" charset="0"/>
              </a:rPr>
              <a:t>These core principles and values align with the </a:t>
            </a:r>
            <a:r>
              <a:rPr lang="en-US" sz="4000" b="0" i="0" u="none" strike="noStrike" dirty="0">
                <a:solidFill>
                  <a:srgbClr val="0070C0"/>
                </a:solidFill>
                <a:effectLst/>
                <a:cs typeface="Calibri" panose="020F0502020204030204" pitchFamily="34" charset="0"/>
                <a:hlinkClick r:id="rId2">
                  <a:extLst>
                    <a:ext uri="{A12FA001-AC4F-418D-AE19-62706E023703}">
                      <ahyp:hlinkClr xmlns:ahyp="http://schemas.microsoft.com/office/drawing/2018/hyperlinkcolor" val="tx"/>
                    </a:ext>
                  </a:extLst>
                </a:hlinkClick>
              </a:rPr>
              <a:t>White House Office of Science and Technology Policy</a:t>
            </a:r>
            <a:r>
              <a:rPr lang="en-US" sz="4000" b="0" i="0" dirty="0">
                <a:solidFill>
                  <a:srgbClr val="0070C0"/>
                </a:solidFill>
                <a:effectLst/>
                <a:cs typeface="Calibri" panose="020F0502020204030204" pitchFamily="34" charset="0"/>
              </a:rPr>
              <a:t> </a:t>
            </a:r>
            <a:r>
              <a:rPr lang="en-US" sz="4000" b="0" i="0" dirty="0">
                <a:solidFill>
                  <a:srgbClr val="3B3B3B"/>
                </a:solidFill>
                <a:effectLst/>
                <a:cs typeface="Calibri" panose="020F0502020204030204" pitchFamily="34" charset="0"/>
              </a:rPr>
              <a:t>and the </a:t>
            </a:r>
            <a:r>
              <a:rPr lang="en-US" sz="4000" b="0" i="0" u="none" strike="noStrike" dirty="0">
                <a:solidFill>
                  <a:srgbClr val="0070C0"/>
                </a:solidFill>
                <a:effectLst/>
                <a:cs typeface="Calibri" panose="020F0502020204030204" pitchFamily="34" charset="0"/>
                <a:hlinkClick r:id="rId3">
                  <a:extLst>
                    <a:ext uri="{A12FA001-AC4F-418D-AE19-62706E023703}">
                      <ahyp:hlinkClr xmlns:ahyp="http://schemas.microsoft.com/office/drawing/2018/hyperlinkcolor" val="tx"/>
                    </a:ext>
                  </a:extLst>
                </a:hlinkClick>
              </a:rPr>
              <a:t>NSPM-33 implementation guidance</a:t>
            </a:r>
            <a:r>
              <a:rPr lang="en-US" sz="4000" b="0" i="0" u="none" strike="noStrike" dirty="0">
                <a:solidFill>
                  <a:srgbClr val="009999"/>
                </a:solidFill>
                <a:effectLst/>
                <a:cs typeface="Calibri" panose="020F0502020204030204" pitchFamily="34" charset="0"/>
                <a:hlinkClick r:id="rId3">
                  <a:extLst>
                    <a:ext uri="{A12FA001-AC4F-418D-AE19-62706E023703}">
                      <ahyp:hlinkClr xmlns:ahyp="http://schemas.microsoft.com/office/drawing/2018/hyperlinkcolor" val="tx"/>
                    </a:ext>
                  </a:extLst>
                </a:hlinkClick>
              </a:rPr>
              <a:t>.</a:t>
            </a:r>
            <a:endParaRPr lang="en-US" sz="4000" dirty="0"/>
          </a:p>
        </p:txBody>
      </p:sp>
    </p:spTree>
    <p:extLst>
      <p:ext uri="{BB962C8B-B14F-4D97-AF65-F5344CB8AC3E}">
        <p14:creationId xmlns:p14="http://schemas.microsoft.com/office/powerpoint/2010/main" val="2640216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F8D48-4D32-4D1C-9C7F-2942F8246771}"/>
              </a:ext>
            </a:extLst>
          </p:cNvPr>
          <p:cNvSpPr>
            <a:spLocks noGrp="1"/>
          </p:cNvSpPr>
          <p:nvPr>
            <p:ph type="title"/>
          </p:nvPr>
        </p:nvSpPr>
        <p:spPr/>
        <p:txBody>
          <a:bodyPr/>
          <a:lstStyle/>
          <a:p>
            <a:r>
              <a:rPr lang="en-US" b="1" dirty="0"/>
              <a:t>Introduction – Cont’d.</a:t>
            </a:r>
          </a:p>
        </p:txBody>
      </p:sp>
      <p:sp>
        <p:nvSpPr>
          <p:cNvPr id="3" name="Content Placeholder 2">
            <a:extLst>
              <a:ext uri="{FF2B5EF4-FFF2-40B4-BE49-F238E27FC236}">
                <a16:creationId xmlns:a16="http://schemas.microsoft.com/office/drawing/2014/main" id="{E477B83B-DF85-4480-B742-C562C05CAD8E}"/>
              </a:ext>
            </a:extLst>
          </p:cNvPr>
          <p:cNvSpPr>
            <a:spLocks noGrp="1"/>
          </p:cNvSpPr>
          <p:nvPr>
            <p:ph idx="1"/>
          </p:nvPr>
        </p:nvSpPr>
        <p:spPr>
          <a:xfrm>
            <a:off x="838200" y="990600"/>
            <a:ext cx="11049000" cy="5638799"/>
          </a:xfrm>
        </p:spPr>
        <p:txBody>
          <a:bodyPr>
            <a:normAutofit fontScale="25000" lnSpcReduction="20000"/>
          </a:bodyPr>
          <a:lstStyle/>
          <a:p>
            <a:r>
              <a:rPr lang="en-US" sz="9200" dirty="0">
                <a:cs typeface="Calibri" panose="020F0502020204030204" pitchFamily="34" charset="0"/>
              </a:rPr>
              <a:t>Ensuring the integrity of science and science-based policymaking is at the heart fulfilling NIH’s mission.</a:t>
            </a:r>
            <a:br>
              <a:rPr lang="en-US" sz="9200" dirty="0">
                <a:cs typeface="Calibri" panose="020F0502020204030204" pitchFamily="34" charset="0"/>
              </a:rPr>
            </a:br>
            <a:r>
              <a:rPr lang="en-US" sz="7200" dirty="0">
                <a:cs typeface="Calibri" panose="020F0502020204030204" pitchFamily="34" charset="0"/>
              </a:rPr>
              <a:t> </a:t>
            </a:r>
            <a:endParaRPr lang="en-US" dirty="0">
              <a:cs typeface="Calibri" panose="020F0502020204030204" pitchFamily="34" charset="0"/>
            </a:endParaRPr>
          </a:p>
          <a:p>
            <a:pPr>
              <a:spcBef>
                <a:spcPts val="1200"/>
              </a:spcBef>
            </a:pPr>
            <a:r>
              <a:rPr lang="en-US" sz="9600" dirty="0">
                <a:cs typeface="Calibri" panose="020F0502020204030204" pitchFamily="34" charset="0"/>
              </a:rPr>
              <a:t>Scientific collaborations, both domestic and international, are:</a:t>
            </a:r>
          </a:p>
          <a:p>
            <a:pPr lvl="1">
              <a:spcBef>
                <a:spcPts val="1200"/>
              </a:spcBef>
            </a:pPr>
            <a:r>
              <a:rPr lang="en-US" sz="9200" dirty="0">
                <a:cs typeface="Calibri" panose="020F0502020204030204" pitchFamily="34" charset="0"/>
              </a:rPr>
              <a:t> important for scientific advances, </a:t>
            </a:r>
          </a:p>
          <a:p>
            <a:pPr lvl="1">
              <a:spcBef>
                <a:spcPts val="1200"/>
              </a:spcBef>
            </a:pPr>
            <a:r>
              <a:rPr lang="en-US" sz="9200" dirty="0">
                <a:cs typeface="Calibri" panose="020F0502020204030204" pitchFamily="34" charset="0"/>
              </a:rPr>
              <a:t>critical to solving the most pressing and perplexing health challenges, </a:t>
            </a:r>
          </a:p>
          <a:p>
            <a:pPr lvl="1">
              <a:spcBef>
                <a:spcPts val="1200"/>
              </a:spcBef>
            </a:pPr>
            <a:r>
              <a:rPr lang="en-US" sz="9200" dirty="0">
                <a:cs typeface="Calibri" panose="020F0502020204030204" pitchFamily="34" charset="0"/>
              </a:rPr>
              <a:t>essential part of innovation, and</a:t>
            </a:r>
          </a:p>
          <a:p>
            <a:pPr lvl="1">
              <a:spcBef>
                <a:spcPts val="1200"/>
              </a:spcBef>
            </a:pPr>
            <a:r>
              <a:rPr lang="en-US" sz="9200" dirty="0">
                <a:cs typeface="Calibri" panose="020F0502020204030204" pitchFamily="34" charset="0"/>
              </a:rPr>
              <a:t>vital to our global competitiveness. </a:t>
            </a:r>
            <a:br>
              <a:rPr lang="en-US" sz="9200" dirty="0">
                <a:cs typeface="Calibri" panose="020F0502020204030204" pitchFamily="34" charset="0"/>
              </a:rPr>
            </a:br>
            <a:endParaRPr lang="en-US" sz="5600" dirty="0">
              <a:cs typeface="Calibri" panose="020F0502020204030204" pitchFamily="34" charset="0"/>
            </a:endParaRPr>
          </a:p>
          <a:p>
            <a:pPr>
              <a:spcBef>
                <a:spcPts val="1200"/>
              </a:spcBef>
            </a:pPr>
            <a:r>
              <a:rPr lang="en-US" sz="9600" dirty="0">
                <a:cs typeface="Calibri" panose="020F0502020204030204" pitchFamily="34" charset="0"/>
              </a:rPr>
              <a:t>The NIH-funded biomedical enterprise depends on a competitive system, which, to be successful, must be fair, transparent, and trustworthy. </a:t>
            </a:r>
            <a:br>
              <a:rPr lang="en-US" sz="9600" dirty="0">
                <a:cs typeface="Calibri" panose="020F0502020204030204" pitchFamily="34" charset="0"/>
              </a:rPr>
            </a:br>
            <a:endParaRPr lang="en-US" sz="3600" dirty="0">
              <a:cs typeface="Calibri" panose="020F0502020204030204" pitchFamily="34" charset="0"/>
            </a:endParaRPr>
          </a:p>
          <a:p>
            <a:pPr>
              <a:spcBef>
                <a:spcPts val="1200"/>
              </a:spcBef>
            </a:pPr>
            <a:r>
              <a:rPr lang="en-US" sz="9600" dirty="0">
                <a:cs typeface="Calibri" panose="020F0502020204030204" pitchFamily="34" charset="0"/>
              </a:rPr>
              <a:t>Some foreign governments have mounted systematic programs to take advantage of the long tradition of trust, fairness, and excellence.</a:t>
            </a:r>
          </a:p>
          <a:p>
            <a:pPr marL="0" indent="0">
              <a:buNone/>
            </a:pPr>
            <a:br>
              <a:rPr lang="en-US" sz="9200" dirty="0">
                <a:cs typeface="Calibri" panose="020F0502020204030204" pitchFamily="34" charset="0"/>
              </a:rPr>
            </a:br>
            <a:endParaRPr lang="en-US" sz="9200" dirty="0">
              <a:cs typeface="Calibri" panose="020F0502020204030204" pitchFamily="34" charset="0"/>
            </a:endParaRPr>
          </a:p>
          <a:p>
            <a:endParaRPr lang="en-US" dirty="0"/>
          </a:p>
          <a:p>
            <a:endParaRPr lang="en-US" sz="2800" i="0" u="none" strike="noStrike" baseline="0" dirty="0">
              <a:solidFill>
                <a:srgbClr val="000000"/>
              </a:solidFill>
            </a:endParaRPr>
          </a:p>
        </p:txBody>
      </p:sp>
      <p:sp>
        <p:nvSpPr>
          <p:cNvPr id="4" name="TextBox 3">
            <a:extLst>
              <a:ext uri="{FF2B5EF4-FFF2-40B4-BE49-F238E27FC236}">
                <a16:creationId xmlns:a16="http://schemas.microsoft.com/office/drawing/2014/main" id="{24290F1C-EF8B-4A68-AD11-FD38EF9778F6}"/>
              </a:ext>
            </a:extLst>
          </p:cNvPr>
          <p:cNvSpPr txBox="1"/>
          <p:nvPr/>
        </p:nvSpPr>
        <p:spPr>
          <a:xfrm>
            <a:off x="6172200" y="6324600"/>
            <a:ext cx="5867400" cy="350836"/>
          </a:xfrm>
          <a:prstGeom prst="rect">
            <a:avLst/>
          </a:prstGeom>
          <a:noFill/>
        </p:spPr>
        <p:txBody>
          <a:bodyPr wrap="square" rtlCol="0">
            <a:spAutoFit/>
          </a:bodyPr>
          <a:lstStyle/>
          <a:p>
            <a:pPr marL="0" indent="0">
              <a:buNone/>
            </a:pPr>
            <a:r>
              <a:rPr lang="en-US" sz="1600" i="1" dirty="0">
                <a:solidFill>
                  <a:srgbClr val="0070C0"/>
                </a:solidFill>
                <a:hlinkClick r:id="rId2">
                  <a:extLst>
                    <a:ext uri="{A12FA001-AC4F-418D-AE19-62706E023703}">
                      <ahyp:hlinkClr xmlns:ahyp="http://schemas.microsoft.com/office/drawing/2018/hyperlinkcolor" val="tx"/>
                    </a:ext>
                  </a:extLst>
                </a:hlinkClick>
              </a:rPr>
              <a:t>NIH Policies and Procedures for Promoting Scientific Integrity</a:t>
            </a:r>
            <a:endParaRPr lang="en-US" sz="1600" i="1" dirty="0">
              <a:solidFill>
                <a:srgbClr val="0070C0"/>
              </a:solidFill>
            </a:endParaRPr>
          </a:p>
        </p:txBody>
      </p:sp>
    </p:spTree>
    <p:extLst>
      <p:ext uri="{BB962C8B-B14F-4D97-AF65-F5344CB8AC3E}">
        <p14:creationId xmlns:p14="http://schemas.microsoft.com/office/powerpoint/2010/main" val="2241701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FE3EC-0066-44B4-9475-B026430A2891}"/>
              </a:ext>
            </a:extLst>
          </p:cNvPr>
          <p:cNvSpPr>
            <a:spLocks noGrp="1"/>
          </p:cNvSpPr>
          <p:nvPr>
            <p:ph type="title"/>
          </p:nvPr>
        </p:nvSpPr>
        <p:spPr/>
        <p:txBody>
          <a:bodyPr/>
          <a:lstStyle/>
          <a:p>
            <a:r>
              <a:rPr lang="en-US" b="1" dirty="0"/>
              <a:t>Foreign Interference</a:t>
            </a:r>
          </a:p>
        </p:txBody>
      </p:sp>
      <p:sp>
        <p:nvSpPr>
          <p:cNvPr id="3" name="Content Placeholder 2">
            <a:extLst>
              <a:ext uri="{FF2B5EF4-FFF2-40B4-BE49-F238E27FC236}">
                <a16:creationId xmlns:a16="http://schemas.microsoft.com/office/drawing/2014/main" id="{BC80BEC1-8A46-408D-B425-7DFA93B9AF78}"/>
              </a:ext>
            </a:extLst>
          </p:cNvPr>
          <p:cNvSpPr>
            <a:spLocks noGrp="1"/>
          </p:cNvSpPr>
          <p:nvPr>
            <p:ph idx="1"/>
          </p:nvPr>
        </p:nvSpPr>
        <p:spPr>
          <a:xfrm>
            <a:off x="228600" y="990600"/>
            <a:ext cx="11811000" cy="5008564"/>
          </a:xfrm>
        </p:spPr>
        <p:txBody>
          <a:bodyPr>
            <a:normAutofit/>
          </a:bodyPr>
          <a:lstStyle/>
          <a:p>
            <a:r>
              <a:rPr lang="en-US" sz="3000" dirty="0"/>
              <a:t>The U.S. government/NIH is attempting to address inappropriate interference by foreign governments, institutions, and researchers over federally funded research and technology (emphasized in </a:t>
            </a:r>
            <a:r>
              <a:rPr lang="en-US" sz="3000" i="0" dirty="0">
                <a:solidFill>
                  <a:srgbClr val="0070C0"/>
                </a:solidFill>
                <a:effectLst/>
                <a:hlinkClick r:id="rId2">
                  <a:extLst>
                    <a:ext uri="{A12FA001-AC4F-418D-AE19-62706E023703}">
                      <ahyp:hlinkClr xmlns:ahyp="http://schemas.microsoft.com/office/drawing/2018/hyperlinkcolor" val="tx"/>
                    </a:ext>
                  </a:extLst>
                </a:hlinkClick>
              </a:rPr>
              <a:t>NSPM-33</a:t>
            </a:r>
            <a:r>
              <a:rPr lang="en-US" sz="3000" i="0" dirty="0">
                <a:solidFill>
                  <a:srgbClr val="333333"/>
                </a:solidFill>
                <a:effectLst/>
              </a:rPr>
              <a:t>).</a:t>
            </a:r>
          </a:p>
          <a:p>
            <a:pPr marL="0" indent="0">
              <a:buNone/>
            </a:pPr>
            <a:endParaRPr lang="en-US" i="0" dirty="0">
              <a:solidFill>
                <a:srgbClr val="333333"/>
              </a:solidFill>
              <a:effectLst/>
            </a:endParaRPr>
          </a:p>
          <a:p>
            <a:r>
              <a:rPr lang="en-US" sz="3000" dirty="0">
                <a:solidFill>
                  <a:srgbClr val="0070C0"/>
                </a:solidFill>
                <a:hlinkClick r:id="rId3">
                  <a:extLst>
                    <a:ext uri="{A12FA001-AC4F-418D-AE19-62706E023703}">
                      <ahyp:hlinkClr xmlns:ahyp="http://schemas.microsoft.com/office/drawing/2018/hyperlinkcolor" val="tx"/>
                    </a:ext>
                  </a:extLst>
                </a:hlinkClick>
              </a:rPr>
              <a:t>Since 2016</a:t>
            </a:r>
            <a:r>
              <a:rPr lang="en-US" sz="3000" dirty="0"/>
              <a:t>, NIH has worked on undue foreign interference in NIH-funded research resulting from discoveries of noncompliance with the requirements related to the submission of other support, invention reporting, and financial conflict of interest (FCOI).</a:t>
            </a:r>
            <a:endParaRPr lang="en-US" sz="3000" i="0" dirty="0">
              <a:solidFill>
                <a:srgbClr val="333333"/>
              </a:solidFill>
              <a:effectLst/>
            </a:endParaRPr>
          </a:p>
        </p:txBody>
      </p:sp>
      <p:sp>
        <p:nvSpPr>
          <p:cNvPr id="4" name="TextBox 3">
            <a:extLst>
              <a:ext uri="{FF2B5EF4-FFF2-40B4-BE49-F238E27FC236}">
                <a16:creationId xmlns:a16="http://schemas.microsoft.com/office/drawing/2014/main" id="{6ED60479-6420-44B2-A732-FFF018A6D89D}"/>
              </a:ext>
            </a:extLst>
          </p:cNvPr>
          <p:cNvSpPr txBox="1"/>
          <p:nvPr/>
        </p:nvSpPr>
        <p:spPr>
          <a:xfrm>
            <a:off x="3657600" y="5612825"/>
            <a:ext cx="8305800" cy="584775"/>
          </a:xfrm>
          <a:prstGeom prst="rect">
            <a:avLst/>
          </a:prstGeom>
          <a:noFill/>
        </p:spPr>
        <p:txBody>
          <a:bodyPr wrap="square" rtlCol="0">
            <a:spAutoFit/>
          </a:bodyPr>
          <a:lstStyle/>
          <a:p>
            <a:r>
              <a:rPr lang="en-US" sz="1600" dirty="0">
                <a:solidFill>
                  <a:srgbClr val="0070C0"/>
                </a:solidFill>
                <a:hlinkClick r:id="rId3">
                  <a:extLst>
                    <a:ext uri="{A12FA001-AC4F-418D-AE19-62706E023703}">
                      <ahyp:hlinkClr xmlns:ahyp="http://schemas.microsoft.com/office/drawing/2018/hyperlinkcolor" val="tx"/>
                    </a:ext>
                  </a:extLst>
                </a:hlinkClick>
              </a:rPr>
              <a:t>Foreign Interference in National Institutes of Health Funding and Grant Making Processes: A Summary of Findings From 2016 to 2021</a:t>
            </a:r>
            <a:endParaRPr lang="en-US" sz="2800" dirty="0"/>
          </a:p>
        </p:txBody>
      </p:sp>
    </p:spTree>
    <p:extLst>
      <p:ext uri="{BB962C8B-B14F-4D97-AF65-F5344CB8AC3E}">
        <p14:creationId xmlns:p14="http://schemas.microsoft.com/office/powerpoint/2010/main" val="3224739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DF78-A843-4624-835F-9D620D05DE9C}"/>
              </a:ext>
            </a:extLst>
          </p:cNvPr>
          <p:cNvSpPr>
            <a:spLocks noGrp="1"/>
          </p:cNvSpPr>
          <p:nvPr>
            <p:ph type="title"/>
          </p:nvPr>
        </p:nvSpPr>
        <p:spPr>
          <a:xfrm>
            <a:off x="228600" y="1"/>
            <a:ext cx="11963400" cy="914400"/>
          </a:xfrm>
        </p:spPr>
        <p:txBody>
          <a:bodyPr>
            <a:noAutofit/>
          </a:bodyPr>
          <a:lstStyle/>
          <a:p>
            <a:r>
              <a:rPr kumimoji="0" lang="en-US" b="1" i="0" u="none" strike="noStrike" kern="1200" cap="none" spc="0" normalizeH="0" baseline="0" noProof="0" dirty="0">
                <a:ln>
                  <a:noFill/>
                </a:ln>
                <a:effectLst/>
                <a:uLnTx/>
                <a:uFillTx/>
                <a:latin typeface="Arial" panose="020B0604020202020204" pitchFamily="34" charset="0"/>
                <a:cs typeface="Arial" panose="020B0604020202020204" pitchFamily="34" charset="0"/>
              </a:rPr>
              <a:t>National Security Presidential Memorandum (NSPM) on </a:t>
            </a:r>
            <a:br>
              <a:rPr kumimoji="0" lang="en-US"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en-US" b="1" i="0" u="none" strike="noStrike" kern="1200" cap="none" spc="0" normalizeH="0" baseline="0" noProof="0" dirty="0">
                <a:ln>
                  <a:noFill/>
                </a:ln>
                <a:effectLst/>
                <a:uLnTx/>
                <a:uFillTx/>
                <a:latin typeface="Arial" panose="020B0604020202020204" pitchFamily="34" charset="0"/>
                <a:cs typeface="Arial" panose="020B0604020202020204" pitchFamily="34" charset="0"/>
              </a:rPr>
              <a:t>Research Security and Integrity</a:t>
            </a:r>
            <a:endParaRPr lang="en-US" sz="1800" b="1" dirty="0">
              <a:latin typeface="Arial" panose="020B0604020202020204" pitchFamily="34" charset="0"/>
              <a:cs typeface="Arial" panose="020B0604020202020204" pitchFamily="34" charset="0"/>
            </a:endParaRPr>
          </a:p>
        </p:txBody>
      </p:sp>
      <p:pic>
        <p:nvPicPr>
          <p:cNvPr id="3" name="Picture 2" descr="National Science and Technology Council Report Cover&#10;January 2022&#10;Guidance for Implementing National Security Presidential Memorandum 33 (NSPM-33) on National Security Strategy for United States Government-Supported Research and Development">
            <a:extLst>
              <a:ext uri="{FF2B5EF4-FFF2-40B4-BE49-F238E27FC236}">
                <a16:creationId xmlns:a16="http://schemas.microsoft.com/office/drawing/2014/main" id="{EEBCD643-BAC1-4150-A1ED-97DAFCBE0771}"/>
              </a:ext>
            </a:extLst>
          </p:cNvPr>
          <p:cNvPicPr>
            <a:picLocks noChangeAspect="1"/>
          </p:cNvPicPr>
          <p:nvPr/>
        </p:nvPicPr>
        <p:blipFill>
          <a:blip r:embed="rId3"/>
          <a:stretch>
            <a:fillRect/>
          </a:stretch>
        </p:blipFill>
        <p:spPr>
          <a:xfrm>
            <a:off x="460227" y="985845"/>
            <a:ext cx="3925596" cy="5149458"/>
          </a:xfrm>
          <a:prstGeom prst="rect">
            <a:avLst/>
          </a:prstGeom>
        </p:spPr>
      </p:pic>
      <p:sp>
        <p:nvSpPr>
          <p:cNvPr id="6" name="TextBox 5">
            <a:extLst>
              <a:ext uri="{FF2B5EF4-FFF2-40B4-BE49-F238E27FC236}">
                <a16:creationId xmlns:a16="http://schemas.microsoft.com/office/drawing/2014/main" id="{287E8186-5131-49FB-875B-5CD89732AC7A}"/>
              </a:ext>
            </a:extLst>
          </p:cNvPr>
          <p:cNvSpPr txBox="1"/>
          <p:nvPr/>
        </p:nvSpPr>
        <p:spPr>
          <a:xfrm>
            <a:off x="4419602" y="1315921"/>
            <a:ext cx="7467600" cy="4801314"/>
          </a:xfrm>
          <a:prstGeom prst="rect">
            <a:avLst/>
          </a:prstGeom>
          <a:noFill/>
        </p:spPr>
        <p:txBody>
          <a:bodyPr wrap="square" rtlCol="0">
            <a:spAutoFit/>
          </a:bodyPr>
          <a:lstStyle/>
          <a:p>
            <a:pPr marL="285750" indent="-285750">
              <a:buFont typeface="Arial" panose="020B0604020202020204" pitchFamily="34" charset="0"/>
              <a:buChar char="•"/>
            </a:pPr>
            <a:r>
              <a:rPr lang="en-US" dirty="0"/>
              <a:t>Provides guidance to all Federal departments and agencies regarding their implementation of </a:t>
            </a:r>
            <a:r>
              <a:rPr lang="en-US" dirty="0">
                <a:solidFill>
                  <a:srgbClr val="0070C0"/>
                </a:solidFill>
                <a:hlinkClick r:id="rId4">
                  <a:extLst>
                    <a:ext uri="{A12FA001-AC4F-418D-AE19-62706E023703}">
                      <ahyp:hlinkClr xmlns:ahyp="http://schemas.microsoft.com/office/drawing/2018/hyperlinkcolor" val="tx"/>
                    </a:ext>
                  </a:extLst>
                </a:hlinkClick>
              </a:rPr>
              <a:t>NSPM-33</a:t>
            </a:r>
            <a:r>
              <a:rPr lang="en-US" dirty="0"/>
              <a:t> -  to standardize and strengthen disclosure requirements for federally funded awards.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Strengthens protections of United States Government-supported R&amp;D against foreign government interference and exploitation (such as implementing a research security program, e.g., cybersecurity)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Maintains/promotes core values: </a:t>
            </a:r>
            <a:r>
              <a:rPr lang="en-US" i="1" dirty="0"/>
              <a:t>openness, transparency, honesty, equity, fair competition, objectivity, innovation, and democratic values.  </a:t>
            </a:r>
            <a:br>
              <a:rPr lang="en-US" i="1" dirty="0"/>
            </a:br>
            <a:endParaRPr lang="en-US" i="1" dirty="0"/>
          </a:p>
          <a:p>
            <a:pPr marL="285750" indent="-285750">
              <a:buFont typeface="Arial" panose="020B0604020202020204" pitchFamily="34" charset="0"/>
              <a:buChar char="•"/>
            </a:pPr>
            <a:r>
              <a:rPr lang="en-US" dirty="0"/>
              <a:t>The NSPM-33 provisions must be implemented in a nondiscriminatory manner throughout all agencies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NSPM-33 is broadened to include</a:t>
            </a:r>
            <a:r>
              <a:rPr lang="en-US" sz="1800" dirty="0"/>
              <a:t> international students, scholars, and collaborations</a:t>
            </a:r>
            <a:endParaRPr lang="en-US" dirty="0"/>
          </a:p>
        </p:txBody>
      </p:sp>
    </p:spTree>
    <p:extLst>
      <p:ext uri="{BB962C8B-B14F-4D97-AF65-F5344CB8AC3E}">
        <p14:creationId xmlns:p14="http://schemas.microsoft.com/office/powerpoint/2010/main" val="241081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9280EFF-D3BA-49B8-8ED3-F0AA4127FB81}"/>
              </a:ext>
            </a:extLst>
          </p:cNvPr>
          <p:cNvSpPr txBox="1">
            <a:spLocks noGrp="1"/>
          </p:cNvSpPr>
          <p:nvPr>
            <p:ph type="title" idx="4294967295"/>
          </p:nvPr>
        </p:nvSpPr>
        <p:spPr>
          <a:xfrm>
            <a:off x="152400" y="193544"/>
            <a:ext cx="1173480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Arial" charset="0"/>
                <a:ea typeface="ＭＳ Ｐゴシック" charset="0"/>
                <a:cs typeface="Arial" charset="0"/>
                <a:hlinkClick r:id="rId3">
                  <a:extLst>
                    <a:ext uri="{A12FA001-AC4F-418D-AE19-62706E023703}">
                      <ahyp:hlinkClr xmlns:ahyp="http://schemas.microsoft.com/office/drawing/2018/hyperlinkcolor" val="tx"/>
                    </a:ext>
                  </a:extLst>
                </a:hlinkClick>
              </a:rPr>
              <a:t>The White House Office of Science and Technology Policy</a:t>
            </a:r>
            <a:endParaRPr kumimoji="0" lang="en-US" b="1" i="0" u="none" strike="noStrike" kern="1200" cap="none" spc="0" normalizeH="0" baseline="0" noProof="0" dirty="0">
              <a:ln>
                <a:noFill/>
              </a:ln>
              <a:solidFill>
                <a:schemeClr val="bg1"/>
              </a:solidFill>
              <a:effectLst/>
              <a:uLnTx/>
              <a:uFillTx/>
              <a:latin typeface="Arial" charset="0"/>
              <a:ea typeface="ＭＳ Ｐゴシック" charset="0"/>
              <a:cs typeface="Arial" charset="0"/>
            </a:endParaRPr>
          </a:p>
        </p:txBody>
      </p:sp>
      <p:pic>
        <p:nvPicPr>
          <p:cNvPr id="5" name="Picture 4" descr="Image with White House Seal: Integrity of the research enterprise rests upon core principles and values&#10;(PPT notes include all bullets)">
            <a:extLst>
              <a:ext uri="{FF2B5EF4-FFF2-40B4-BE49-F238E27FC236}">
                <a16:creationId xmlns:a16="http://schemas.microsoft.com/office/drawing/2014/main" id="{2848C382-543C-467B-B2DE-F25DD68D27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1066800"/>
            <a:ext cx="10390414" cy="5143128"/>
          </a:xfrm>
          <a:prstGeom prst="rect">
            <a:avLst/>
          </a:prstGeom>
        </p:spPr>
      </p:pic>
    </p:spTree>
    <p:extLst>
      <p:ext uri="{BB962C8B-B14F-4D97-AF65-F5344CB8AC3E}">
        <p14:creationId xmlns:p14="http://schemas.microsoft.com/office/powerpoint/2010/main" val="3162748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C148-36B1-4849-A36B-8C07C4F40E40}"/>
              </a:ext>
            </a:extLst>
          </p:cNvPr>
          <p:cNvSpPr>
            <a:spLocks noGrp="1"/>
          </p:cNvSpPr>
          <p:nvPr>
            <p:ph type="title"/>
          </p:nvPr>
        </p:nvSpPr>
        <p:spPr/>
        <p:txBody>
          <a:bodyPr/>
          <a:lstStyle/>
          <a:p>
            <a:r>
              <a:rPr lang="en-US" dirty="0"/>
              <a:t>Why is NIH Focused on Preventing FI</a:t>
            </a:r>
          </a:p>
        </p:txBody>
      </p:sp>
      <p:sp>
        <p:nvSpPr>
          <p:cNvPr id="3" name="Content Placeholder 2">
            <a:extLst>
              <a:ext uri="{FF2B5EF4-FFF2-40B4-BE49-F238E27FC236}">
                <a16:creationId xmlns:a16="http://schemas.microsoft.com/office/drawing/2014/main" id="{0DC10C6E-2E80-4E99-9175-26840E4AE859}"/>
              </a:ext>
            </a:extLst>
          </p:cNvPr>
          <p:cNvSpPr>
            <a:spLocks noGrp="1"/>
          </p:cNvSpPr>
          <p:nvPr>
            <p:ph idx="1"/>
          </p:nvPr>
        </p:nvSpPr>
        <p:spPr>
          <a:xfrm>
            <a:off x="228600" y="1143000"/>
            <a:ext cx="11810999" cy="5029199"/>
          </a:xfrm>
        </p:spPr>
        <p:txBody>
          <a:bodyPr>
            <a:normAutofit fontScale="32500" lnSpcReduction="20000"/>
          </a:bodyPr>
          <a:lstStyle/>
          <a:p>
            <a:pPr marL="457200" indent="-457200">
              <a:lnSpc>
                <a:spcPct val="120000"/>
              </a:lnSpc>
              <a:spcBef>
                <a:spcPts val="0"/>
              </a:spcBef>
              <a:spcAft>
                <a:spcPts val="600"/>
              </a:spcAft>
              <a:buFont typeface="+mj-lt"/>
              <a:buAutoNum type="arabicPeriod"/>
            </a:pPr>
            <a:r>
              <a:rPr lang="en-US" sz="4900" b="1" i="0" u="none" strike="noStrike" baseline="0" dirty="0">
                <a:solidFill>
                  <a:srgbClr val="0070C0"/>
                </a:solidFill>
              </a:rPr>
              <a:t>INTEGRITY</a:t>
            </a:r>
            <a:r>
              <a:rPr lang="en-US" sz="4900" b="1" i="0" u="none" strike="noStrike" baseline="0" dirty="0">
                <a:solidFill>
                  <a:srgbClr val="000000"/>
                </a:solidFill>
              </a:rPr>
              <a:t> – </a:t>
            </a:r>
            <a:r>
              <a:rPr lang="en-US" sz="4900" dirty="0">
                <a:solidFill>
                  <a:srgbClr val="000000"/>
                </a:solidFill>
              </a:rPr>
              <a:t>FI puts NIH </a:t>
            </a:r>
            <a:r>
              <a:rPr lang="en-US" sz="4900" i="0" u="none" strike="noStrike" baseline="0" dirty="0">
                <a:solidFill>
                  <a:srgbClr val="000000"/>
                </a:solidFill>
              </a:rPr>
              <a:t>core principles and values at risk</a:t>
            </a:r>
          </a:p>
          <a:p>
            <a:pPr marL="801688" lvl="1" indent="-227013">
              <a:lnSpc>
                <a:spcPct val="120000"/>
              </a:lnSpc>
              <a:spcBef>
                <a:spcPts val="0"/>
              </a:spcBef>
              <a:spcAft>
                <a:spcPts val="600"/>
              </a:spcAft>
              <a:buFont typeface="Wingdings" panose="05000000000000000000" pitchFamily="2" charset="2"/>
              <a:buChar char="§"/>
            </a:pPr>
            <a:r>
              <a:rPr lang="en-US" sz="4900" i="0" u="none" strike="noStrike" baseline="0" dirty="0">
                <a:solidFill>
                  <a:srgbClr val="000000"/>
                </a:solidFill>
              </a:rPr>
              <a:t>NIH promotes transparency, honesty, accountability, objectivity, respect, freedom of inquiry, reciprocity, and merit-based competition throughout the research community</a:t>
            </a:r>
            <a:br>
              <a:rPr lang="en-US" sz="4900" i="0" u="none" strike="noStrike" baseline="0" dirty="0">
                <a:solidFill>
                  <a:srgbClr val="000000"/>
                </a:solidFill>
              </a:rPr>
            </a:br>
            <a:endParaRPr lang="en-US" sz="4900" i="0" u="none" strike="noStrike" baseline="0" dirty="0">
              <a:solidFill>
                <a:srgbClr val="000000"/>
              </a:solidFill>
            </a:endParaRPr>
          </a:p>
          <a:p>
            <a:pPr marL="457200" indent="-457200">
              <a:lnSpc>
                <a:spcPct val="120000"/>
              </a:lnSpc>
              <a:spcBef>
                <a:spcPts val="0"/>
              </a:spcBef>
              <a:spcAft>
                <a:spcPts val="600"/>
              </a:spcAft>
              <a:buFont typeface="+mj-lt"/>
              <a:buAutoNum type="arabicPeriod"/>
            </a:pPr>
            <a:r>
              <a:rPr lang="en-US" sz="4900" b="1" dirty="0">
                <a:solidFill>
                  <a:srgbClr val="0070C0"/>
                </a:solidFill>
              </a:rPr>
              <a:t>OVERLAP </a:t>
            </a:r>
            <a:r>
              <a:rPr lang="en-US" sz="4900" b="0" i="0" u="none" strike="noStrike" dirty="0">
                <a:solidFill>
                  <a:srgbClr val="000000"/>
                </a:solidFill>
                <a:effectLst/>
              </a:rPr>
              <a:t>– FI increases the risk of budgetary, commitment, and/or scientific overlap due to non-disclosure </a:t>
            </a:r>
            <a:r>
              <a:rPr lang="en-US" sz="4900" b="0" i="0" u="none" strike="noStrike" dirty="0">
                <a:solidFill>
                  <a:schemeClr val="tx1"/>
                </a:solidFill>
                <a:effectLst/>
              </a:rPr>
              <a:t>and diminishes the agency’s ability to adequately assess a researcher’s qualifications and capacity.</a:t>
            </a:r>
            <a:r>
              <a:rPr lang="en-US" sz="4900" b="0" i="0" dirty="0">
                <a:solidFill>
                  <a:schemeClr val="tx1"/>
                </a:solidFill>
                <a:effectLst/>
              </a:rPr>
              <a:t>​</a:t>
            </a:r>
            <a:r>
              <a:rPr lang="en-US" sz="4900" b="1" dirty="0">
                <a:solidFill>
                  <a:schemeClr val="tx1"/>
                </a:solidFill>
              </a:rPr>
              <a:t> </a:t>
            </a:r>
            <a:br>
              <a:rPr lang="en-US" sz="4900" b="1" dirty="0">
                <a:solidFill>
                  <a:schemeClr val="tx1"/>
                </a:solidFill>
              </a:rPr>
            </a:br>
            <a:endParaRPr lang="en-US" sz="4900" b="1" dirty="0">
              <a:solidFill>
                <a:schemeClr val="tx1"/>
              </a:solidFill>
            </a:endParaRPr>
          </a:p>
          <a:p>
            <a:pPr marL="457200" indent="-457200">
              <a:lnSpc>
                <a:spcPct val="120000"/>
              </a:lnSpc>
              <a:spcBef>
                <a:spcPts val="0"/>
              </a:spcBef>
              <a:spcAft>
                <a:spcPts val="600"/>
              </a:spcAft>
              <a:buFont typeface="+mj-lt"/>
              <a:buAutoNum type="arabicPeriod"/>
            </a:pPr>
            <a:r>
              <a:rPr lang="en-US" sz="4900" b="1" dirty="0">
                <a:solidFill>
                  <a:srgbClr val="0070C0"/>
                </a:solidFill>
              </a:rPr>
              <a:t>INNOVATION </a:t>
            </a:r>
            <a:r>
              <a:rPr lang="en-US" sz="4900" dirty="0">
                <a:solidFill>
                  <a:srgbClr val="000000"/>
                </a:solidFill>
              </a:rPr>
              <a:t>-  FI could lead to intellectual property (IP) theft which weakens our national innovation base and threatens our security and economic competitiveness</a:t>
            </a:r>
            <a:br>
              <a:rPr lang="en-US" sz="4900" dirty="0">
                <a:solidFill>
                  <a:srgbClr val="000000"/>
                </a:solidFill>
              </a:rPr>
            </a:br>
            <a:endParaRPr lang="en-US" sz="4900" dirty="0">
              <a:solidFill>
                <a:srgbClr val="000000"/>
              </a:solidFill>
            </a:endParaRPr>
          </a:p>
          <a:p>
            <a:pPr marL="457200" indent="-457200">
              <a:lnSpc>
                <a:spcPct val="120000"/>
              </a:lnSpc>
              <a:spcBef>
                <a:spcPts val="0"/>
              </a:spcBef>
              <a:spcAft>
                <a:spcPts val="600"/>
              </a:spcAft>
              <a:buFont typeface="+mj-lt"/>
              <a:buAutoNum type="arabicPeriod"/>
            </a:pPr>
            <a:r>
              <a:rPr lang="en-US" sz="4900" b="1" dirty="0">
                <a:solidFill>
                  <a:srgbClr val="0070C0"/>
                </a:solidFill>
              </a:rPr>
              <a:t>COMPLIANCE</a:t>
            </a:r>
            <a:r>
              <a:rPr lang="en-US" sz="4900" dirty="0">
                <a:solidFill>
                  <a:srgbClr val="000000"/>
                </a:solidFill>
              </a:rPr>
              <a:t> – The failure to submit complete other support information and comply with the FCOI and invention and patent requirements represents a violation of the terms and conditions of NIH awards, including Federal regulations. Such noncompliance may impact funding decisions, compromise the objectivity of NIH-funded research, result in the loss of patent rights, etc.</a:t>
            </a:r>
            <a:br>
              <a:rPr lang="en-US" sz="4900" dirty="0">
                <a:solidFill>
                  <a:srgbClr val="000000"/>
                </a:solidFill>
              </a:rPr>
            </a:br>
            <a:endParaRPr lang="en-US" sz="4900" b="0" i="0" u="none" strike="noStrike" baseline="0" dirty="0">
              <a:solidFill>
                <a:srgbClr val="000000"/>
              </a:solidFill>
            </a:endParaRPr>
          </a:p>
          <a:p>
            <a:pPr marL="457200" indent="-457200">
              <a:lnSpc>
                <a:spcPct val="120000"/>
              </a:lnSpc>
              <a:spcBef>
                <a:spcPts val="0"/>
              </a:spcBef>
              <a:spcAft>
                <a:spcPts val="600"/>
              </a:spcAft>
              <a:buFont typeface="+mj-lt"/>
              <a:buAutoNum type="arabicPeriod"/>
            </a:pPr>
            <a:r>
              <a:rPr lang="en-US" sz="4900" b="1" dirty="0">
                <a:solidFill>
                  <a:srgbClr val="0070C0"/>
                </a:solidFill>
              </a:rPr>
              <a:t>PROTECT PEER REVIEW PROCESS </a:t>
            </a:r>
            <a:r>
              <a:rPr lang="en-US" sz="4900" b="1" dirty="0"/>
              <a:t>- </a:t>
            </a:r>
            <a:r>
              <a:rPr lang="en-US" sz="4900" dirty="0">
                <a:solidFill>
                  <a:srgbClr val="000000"/>
                </a:solidFill>
              </a:rPr>
              <a:t>FI threatens the objectivity of the peer review process to identify the most promising biomedical and behavioral research</a:t>
            </a:r>
          </a:p>
          <a:p>
            <a:pPr marL="0" indent="0" algn="ctr">
              <a:lnSpc>
                <a:spcPct val="120000"/>
              </a:lnSpc>
              <a:spcBef>
                <a:spcPts val="600"/>
              </a:spcBef>
              <a:spcAft>
                <a:spcPts val="600"/>
              </a:spcAft>
              <a:buNone/>
            </a:pPr>
            <a:br>
              <a:rPr lang="en-US" sz="2100" b="1" dirty="0"/>
            </a:br>
            <a:r>
              <a:rPr lang="en-US" sz="2800" b="1" dirty="0"/>
              <a:t>Reference Extramural Nexus News </a:t>
            </a:r>
            <a:r>
              <a:rPr lang="en-US" sz="2800" b="1" dirty="0">
                <a:solidFill>
                  <a:srgbClr val="0070C0"/>
                </a:solidFill>
              </a:rPr>
              <a:t>- </a:t>
            </a:r>
            <a:r>
              <a:rPr lang="en-US" sz="2800" dirty="0">
                <a:solidFill>
                  <a:srgbClr val="0070C0"/>
                </a:solidFill>
                <a:hlinkClick r:id="rId3">
                  <a:extLst>
                    <a:ext uri="{A12FA001-AC4F-418D-AE19-62706E023703}">
                      <ahyp:hlinkClr xmlns:ahyp="http://schemas.microsoft.com/office/drawing/2018/hyperlinkcolor" val="tx"/>
                    </a:ext>
                  </a:extLst>
                </a:hlinkClick>
              </a:rPr>
              <a:t>Addressing Foreign Interference and Associated Risks to the Integrity of Biomedical Research, and How You Can Help</a:t>
            </a:r>
            <a:endParaRPr lang="en-US" sz="2100" dirty="0">
              <a:solidFill>
                <a:srgbClr val="0070C0"/>
              </a:solidFill>
            </a:endParaRPr>
          </a:p>
        </p:txBody>
      </p:sp>
    </p:spTree>
    <p:extLst>
      <p:ext uri="{BB962C8B-B14F-4D97-AF65-F5344CB8AC3E}">
        <p14:creationId xmlns:p14="http://schemas.microsoft.com/office/powerpoint/2010/main" val="1438867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40C6C-4089-4C41-A6BE-0DF445F426F5}"/>
              </a:ext>
            </a:extLst>
          </p:cNvPr>
          <p:cNvSpPr>
            <a:spLocks noGrp="1"/>
          </p:cNvSpPr>
          <p:nvPr>
            <p:ph type="title"/>
          </p:nvPr>
        </p:nvSpPr>
        <p:spPr>
          <a:xfrm>
            <a:off x="609600" y="61947"/>
            <a:ext cx="11277600" cy="762000"/>
          </a:xfrm>
        </p:spPr>
        <p:txBody>
          <a:bodyPr>
            <a:noAutofit/>
          </a:bodyPr>
          <a:lstStyle/>
          <a:p>
            <a:r>
              <a:rPr lang="en-US" b="1" dirty="0"/>
              <a:t>NIH Requirements for Disclosure</a:t>
            </a:r>
          </a:p>
        </p:txBody>
      </p:sp>
      <p:sp>
        <p:nvSpPr>
          <p:cNvPr id="3" name="Content Placeholder 2">
            <a:extLst>
              <a:ext uri="{FF2B5EF4-FFF2-40B4-BE49-F238E27FC236}">
                <a16:creationId xmlns:a16="http://schemas.microsoft.com/office/drawing/2014/main" id="{CFAAD95A-0CE9-4951-9210-F56E72FC746A}"/>
              </a:ext>
            </a:extLst>
          </p:cNvPr>
          <p:cNvSpPr>
            <a:spLocks noGrp="1"/>
          </p:cNvSpPr>
          <p:nvPr>
            <p:ph idx="1"/>
          </p:nvPr>
        </p:nvSpPr>
        <p:spPr>
          <a:xfrm>
            <a:off x="304800" y="1143000"/>
            <a:ext cx="11582400" cy="5272053"/>
          </a:xfrm>
        </p:spPr>
        <p:txBody>
          <a:bodyPr>
            <a:normAutofit fontScale="70000" lnSpcReduction="20000"/>
          </a:bodyPr>
          <a:lstStyle/>
          <a:p>
            <a:r>
              <a:rPr lang="en-US" dirty="0"/>
              <a:t>Recipients are expected to provide full transparency in NIH applications and throughout the life of the NIH grant.</a:t>
            </a:r>
            <a:br>
              <a:rPr lang="en-US" dirty="0"/>
            </a:br>
            <a:endParaRPr lang="en-US" dirty="0"/>
          </a:p>
          <a:p>
            <a:r>
              <a:rPr lang="en-US" dirty="0"/>
              <a:t>NIH Grants Policy Statement, Section </a:t>
            </a:r>
            <a:r>
              <a:rPr lang="en-US" dirty="0">
                <a:solidFill>
                  <a:srgbClr val="003366"/>
                </a:solidFill>
                <a:hlinkClick r:id="rId2">
                  <a:extLst>
                    <a:ext uri="{A12FA001-AC4F-418D-AE19-62706E023703}">
                      <ahyp:hlinkClr xmlns:ahyp="http://schemas.microsoft.com/office/drawing/2018/hyperlinkcolor" val="tx"/>
                    </a:ext>
                  </a:extLst>
                </a:hlinkClick>
              </a:rPr>
              <a:t>2.5.1</a:t>
            </a:r>
            <a:r>
              <a:rPr lang="en-US" dirty="0">
                <a:solidFill>
                  <a:srgbClr val="003366"/>
                </a:solidFill>
              </a:rPr>
              <a:t> -</a:t>
            </a:r>
            <a:r>
              <a:rPr lang="en-US" dirty="0"/>
              <a:t> Other Support expectations</a:t>
            </a:r>
          </a:p>
          <a:p>
            <a:endParaRPr lang="en-US" dirty="0"/>
          </a:p>
          <a:p>
            <a:r>
              <a:rPr lang="en-US" dirty="0"/>
              <a:t>Recipients are required to fully disclose all Other Support information for individuals designated as senior/key personnel designated in grant applications or progress reports. </a:t>
            </a:r>
          </a:p>
          <a:p>
            <a:pPr marL="0" indent="0" algn="l">
              <a:buNone/>
            </a:pPr>
            <a:endParaRPr lang="en-US" b="0" i="0" dirty="0">
              <a:solidFill>
                <a:srgbClr val="000000"/>
              </a:solidFill>
              <a:effectLst/>
              <a:latin typeface="ubunturegular"/>
            </a:endParaRPr>
          </a:p>
          <a:p>
            <a:pPr lvl="1"/>
            <a:r>
              <a:rPr lang="en-US" b="0" i="0" dirty="0">
                <a:solidFill>
                  <a:srgbClr val="000000"/>
                </a:solidFill>
                <a:effectLst/>
              </a:rPr>
              <a:t>Other Support submissions that include foreign activities and resources must include copies of contracts, grants, or any other agreement specific to senior/key personnel foreign appointments and/or employment with a foreign institution as supporting documentation. The information must be submitted in English.</a:t>
            </a:r>
            <a:br>
              <a:rPr lang="en-US" dirty="0"/>
            </a:br>
            <a:endParaRPr lang="en-US" dirty="0"/>
          </a:p>
          <a:p>
            <a:r>
              <a:rPr lang="en-US" b="0" i="0" u="sng" dirty="0">
                <a:solidFill>
                  <a:srgbClr val="003366"/>
                </a:solidFill>
                <a:effectLst/>
                <a:hlinkClick r:id="rId3">
                  <a:extLst>
                    <a:ext uri="{A12FA001-AC4F-418D-AE19-62706E023703}">
                      <ahyp:hlinkClr xmlns:ahyp="http://schemas.microsoft.com/office/drawing/2018/hyperlinkcolor" val="tx"/>
                    </a:ext>
                  </a:extLst>
                </a:hlinkClick>
              </a:rPr>
              <a:t>NOT-OD-21-073</a:t>
            </a:r>
            <a:r>
              <a:rPr lang="en-US" b="0" i="0" dirty="0">
                <a:solidFill>
                  <a:srgbClr val="3B3B3B"/>
                </a:solidFill>
                <a:effectLst/>
              </a:rPr>
              <a:t>  -</a:t>
            </a:r>
            <a:r>
              <a:rPr lang="en-US" b="0" i="0" dirty="0">
                <a:effectLst/>
              </a:rPr>
              <a:t> Other Support updates for applicants and recipients to provide full transparency and disclosure of all research activities, foreign and domestic.</a:t>
            </a:r>
            <a:br>
              <a:rPr lang="en-US" b="0" i="0" dirty="0">
                <a:effectLst/>
              </a:rPr>
            </a:br>
            <a:endParaRPr lang="en-US" b="0" i="0" dirty="0">
              <a:effectLst/>
            </a:endParaRPr>
          </a:p>
          <a:p>
            <a:r>
              <a:rPr lang="en-US" dirty="0">
                <a:solidFill>
                  <a:srgbClr val="003366"/>
                </a:solidFill>
                <a:hlinkClick r:id="rId4">
                  <a:extLst>
                    <a:ext uri="{A12FA001-AC4F-418D-AE19-62706E023703}">
                      <ahyp:hlinkClr xmlns:ahyp="http://schemas.microsoft.com/office/drawing/2018/hyperlinkcolor" val="tx"/>
                    </a:ext>
                  </a:extLst>
                </a:hlinkClick>
              </a:rPr>
              <a:t>Other Support </a:t>
            </a:r>
            <a:r>
              <a:rPr lang="en-US" dirty="0">
                <a:solidFill>
                  <a:srgbClr val="003366"/>
                </a:solidFill>
              </a:rPr>
              <a:t>– </a:t>
            </a:r>
            <a:r>
              <a:rPr lang="en-US" dirty="0"/>
              <a:t>Other Support Requirements and FAQs</a:t>
            </a:r>
          </a:p>
        </p:txBody>
      </p:sp>
    </p:spTree>
    <p:extLst>
      <p:ext uri="{BB962C8B-B14F-4D97-AF65-F5344CB8AC3E}">
        <p14:creationId xmlns:p14="http://schemas.microsoft.com/office/powerpoint/2010/main" val="353818868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c26b516-99a2-46e9-9f5e-24cd0ed530a5" xsi:nil="true"/>
    <lcf76f155ced4ddcb4097134ff3c332f xmlns="989998f2-a2b7-4b44-82b6-b98408f16ef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46887D1DAA6244B670A3DCDEA32DA0" ma:contentTypeVersion="13" ma:contentTypeDescription="Create a new document." ma:contentTypeScope="" ma:versionID="8cd3d32e8dd55e4880ae2bfedf29bfa9">
  <xsd:schema xmlns:xsd="http://www.w3.org/2001/XMLSchema" xmlns:xs="http://www.w3.org/2001/XMLSchema" xmlns:p="http://schemas.microsoft.com/office/2006/metadata/properties" xmlns:ns2="989998f2-a2b7-4b44-82b6-b98408f16ef8" xmlns:ns3="9c26b516-99a2-46e9-9f5e-24cd0ed530a5" targetNamespace="http://schemas.microsoft.com/office/2006/metadata/properties" ma:root="true" ma:fieldsID="11470788a0e1d813b944cfacce75d465" ns2:_="" ns3:_="">
    <xsd:import namespace="989998f2-a2b7-4b44-82b6-b98408f16ef8"/>
    <xsd:import namespace="9c26b516-99a2-46e9-9f5e-24cd0ed53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998f2-a2b7-4b44-82b6-b98408f16e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c26b516-99a2-46e9-9f5e-24cd0ed530a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513709c-d772-4161-a2fa-18adeabb9588}" ma:internalName="TaxCatchAll" ma:showField="CatchAllData" ma:web="9c26b516-99a2-46e9-9f5e-24cd0ed530a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EC9694-A4D8-4442-8D4A-036347845C6B}">
  <ds:schemaRefs>
    <ds:schemaRef ds:uri="http://purl.org/dc/terms/"/>
    <ds:schemaRef ds:uri="http://schemas.microsoft.com/office/2006/documentManagement/types"/>
    <ds:schemaRef ds:uri="989998f2-a2b7-4b44-82b6-b98408f16ef8"/>
    <ds:schemaRef ds:uri="9c26b516-99a2-46e9-9f5e-24cd0ed530a5"/>
    <ds:schemaRef ds:uri="http://purl.org/dc/elements/1.1/"/>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03B1091-3D76-4FFB-9726-B99CBAD52584}">
  <ds:schemaRefs>
    <ds:schemaRef ds:uri="http://schemas.microsoft.com/sharepoint/v3/contenttype/forms"/>
  </ds:schemaRefs>
</ds:datastoreItem>
</file>

<file path=customXml/itemProps3.xml><?xml version="1.0" encoding="utf-8"?>
<ds:datastoreItem xmlns:ds="http://schemas.openxmlformats.org/officeDocument/2006/customXml" ds:itemID="{E60F1616-8B75-4C76-82FB-AD2FF02DF3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9998f2-a2b7-4b44-82b6-b98408f16ef8"/>
    <ds:schemaRef ds:uri="9c26b516-99a2-46e9-9f5e-24cd0ed53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bordertemplaterevised</Template>
  <TotalTime>3639</TotalTime>
  <Words>2223</Words>
  <Application>Microsoft Office PowerPoint</Application>
  <PresentationFormat>Widescreen</PresentationFormat>
  <Paragraphs>182</Paragraphs>
  <Slides>18</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Amasis MT Pro Black</vt:lpstr>
      <vt:lpstr>Arial</vt:lpstr>
      <vt:lpstr>Calibri</vt:lpstr>
      <vt:lpstr>Courier New</vt:lpstr>
      <vt:lpstr>ubunturegular</vt:lpstr>
      <vt:lpstr>Wingdings</vt:lpstr>
      <vt:lpstr>Default Design</vt:lpstr>
      <vt:lpstr>FOREIGN INTERFERENCE (FI)</vt:lpstr>
      <vt:lpstr>Today’s Presentation Team</vt:lpstr>
      <vt:lpstr>Introduction</vt:lpstr>
      <vt:lpstr>Introduction – Cont’d.</vt:lpstr>
      <vt:lpstr>Foreign Interference</vt:lpstr>
      <vt:lpstr>National Security Presidential Memorandum (NSPM) on  Research Security and Integrity</vt:lpstr>
      <vt:lpstr>The White House Office of Science and Technology Policy</vt:lpstr>
      <vt:lpstr>Why is NIH Focused on Preventing FI</vt:lpstr>
      <vt:lpstr>NIH Requirements for Disclosure</vt:lpstr>
      <vt:lpstr>How Does NIH Identify FI</vt:lpstr>
      <vt:lpstr>What We’ve Seen…</vt:lpstr>
      <vt:lpstr>Outcome of NIH Foreign Interference Cases</vt:lpstr>
      <vt:lpstr>Overview of Allegation Review Process</vt:lpstr>
      <vt:lpstr>Overview of OER Assessment and Process</vt:lpstr>
      <vt:lpstr>Reminders</vt:lpstr>
      <vt:lpstr>Everyone has a part to play</vt:lpstr>
      <vt:lpstr>References</vt:lpstr>
      <vt:lpstr>Questions</vt:lpstr>
    </vt:vector>
  </TitlesOfParts>
  <Manager/>
  <Company>NIH/OER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subject>OER PowerPoint (PPT) Template - 508 Compliant</dc:subject>
  <dc:creator>Kim, Euna (NIH/OD) [C]</dc:creator>
  <cp:keywords>OER PowerPoint (PPT) Template - 508 Compliant</cp:keywords>
  <cp:lastModifiedBy>Lewis, Nohelia (NIH/OD) [C]</cp:lastModifiedBy>
  <cp:revision>14</cp:revision>
  <cp:lastPrinted>2007-05-02T11:32:32Z</cp:lastPrinted>
  <dcterms:created xsi:type="dcterms:W3CDTF">2019-09-23T13:57:40Z</dcterms:created>
  <dcterms:modified xsi:type="dcterms:W3CDTF">2022-11-08T15:52:38Z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0x010100FD46887D1DAA6244B670A3DCDEA32DA0</vt:lpwstr>
  </property>
  <property fmtid="{D5CDD505-2E9C-101B-9397-08002B2CF9AE}" pid="4" name="MediaServiceImageTags">
    <vt:lpwstr/>
  </property>
</Properties>
</file>