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notesSlides/notesSlide15.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6.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1"/>
  </p:notesMasterIdLst>
  <p:handoutMasterIdLst>
    <p:handoutMasterId r:id="rId42"/>
  </p:handoutMasterIdLst>
  <p:sldIdLst>
    <p:sldId id="276" r:id="rId5"/>
    <p:sldId id="873" r:id="rId6"/>
    <p:sldId id="801" r:id="rId7"/>
    <p:sldId id="835" r:id="rId8"/>
    <p:sldId id="293" r:id="rId9"/>
    <p:sldId id="288" r:id="rId10"/>
    <p:sldId id="278" r:id="rId11"/>
    <p:sldId id="279" r:id="rId12"/>
    <p:sldId id="289" r:id="rId13"/>
    <p:sldId id="290" r:id="rId14"/>
    <p:sldId id="292" r:id="rId15"/>
    <p:sldId id="781" r:id="rId16"/>
    <p:sldId id="876" r:id="rId17"/>
    <p:sldId id="864" r:id="rId18"/>
    <p:sldId id="871" r:id="rId19"/>
    <p:sldId id="877" r:id="rId20"/>
    <p:sldId id="863" r:id="rId21"/>
    <p:sldId id="882" r:id="rId22"/>
    <p:sldId id="862" r:id="rId23"/>
    <p:sldId id="814" r:id="rId24"/>
    <p:sldId id="865" r:id="rId25"/>
    <p:sldId id="868" r:id="rId26"/>
    <p:sldId id="463" r:id="rId27"/>
    <p:sldId id="886" r:id="rId28"/>
    <p:sldId id="884" r:id="rId29"/>
    <p:sldId id="885" r:id="rId30"/>
    <p:sldId id="887" r:id="rId31"/>
    <p:sldId id="888" r:id="rId32"/>
    <p:sldId id="889" r:id="rId33"/>
    <p:sldId id="883" r:id="rId34"/>
    <p:sldId id="879" r:id="rId35"/>
    <p:sldId id="872" r:id="rId36"/>
    <p:sldId id="880" r:id="rId37"/>
    <p:sldId id="890" r:id="rId38"/>
    <p:sldId id="870" r:id="rId39"/>
    <p:sldId id="878" r:id="rId40"/>
  </p:sldIdLst>
  <p:sldSz cx="12192000" cy="6858000"/>
  <p:notesSz cx="6934200" cy="9234488"/>
  <p:custDataLst>
    <p:tags r:id="rId43"/>
  </p:custDataLst>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extLst>
    <p:ext uri="{521415D9-36F7-43E2-AB2F-B90AF26B5E84}">
      <p14:sectionLst xmlns:p14="http://schemas.microsoft.com/office/powerpoint/2010/main">
        <p14:section name="First Section" id="{AE21C855-F709-4EB6-A1BC-0AADB9531CE0}">
          <p14:sldIdLst>
            <p14:sldId id="276"/>
            <p14:sldId id="873"/>
            <p14:sldId id="801"/>
            <p14:sldId id="835"/>
            <p14:sldId id="293"/>
            <p14:sldId id="288"/>
            <p14:sldId id="278"/>
            <p14:sldId id="279"/>
            <p14:sldId id="289"/>
            <p14:sldId id="290"/>
            <p14:sldId id="292"/>
            <p14:sldId id="781"/>
          </p14:sldIdLst>
        </p14:section>
        <p14:section name="Second Section" id="{5802CCB6-FACC-48E0-BDD6-42DFB1C509F0}">
          <p14:sldIdLst>
            <p14:sldId id="876"/>
            <p14:sldId id="864"/>
            <p14:sldId id="871"/>
            <p14:sldId id="877"/>
            <p14:sldId id="863"/>
            <p14:sldId id="882"/>
            <p14:sldId id="862"/>
            <p14:sldId id="814"/>
            <p14:sldId id="865"/>
            <p14:sldId id="868"/>
            <p14:sldId id="463"/>
            <p14:sldId id="886"/>
            <p14:sldId id="884"/>
            <p14:sldId id="885"/>
            <p14:sldId id="887"/>
            <p14:sldId id="888"/>
            <p14:sldId id="889"/>
            <p14:sldId id="883"/>
            <p14:sldId id="879"/>
            <p14:sldId id="872"/>
            <p14:sldId id="880"/>
            <p14:sldId id="890"/>
            <p14:sldId id="870"/>
            <p14:sldId id="87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D273F7B-23B0-9687-DF9F-4C42F7C0E54D}" name="Flash-Zapata, Ki-Cha (NIH/OD) [E]" initials="FZKC([" userId="S::flashk@nih.gov::75450012-a97f-45e0-b24c-2cfb7551418d" providerId="AD"/>
  <p188:author id="{9C36BDC5-6CDB-2F1A-384B-EAB7C2E39AF3}" name="Dean, Diane (NIH/OD) [E]" initials="D[" userId="S::deandi@nih.gov::f7cc59de-29ce-440b-b766-ed82cc95bf2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ally Rockey"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94712" autoAdjust="0"/>
  </p:normalViewPr>
  <p:slideViewPr>
    <p:cSldViewPr snapToGrid="0">
      <p:cViewPr varScale="1">
        <p:scale>
          <a:sx n="106" d="100"/>
          <a:sy n="106" d="100"/>
        </p:scale>
        <p:origin x="108" y="420"/>
      </p:cViewPr>
      <p:guideLst>
        <p:guide orient="horz" pos="2160"/>
        <p:guide pos="3840"/>
      </p:guideLst>
    </p:cSldViewPr>
  </p:slideViewPr>
  <p:outlineViewPr>
    <p:cViewPr>
      <p:scale>
        <a:sx n="33" d="100"/>
        <a:sy n="33" d="100"/>
      </p:scale>
      <p:origin x="0" y="-3709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gs" Target="tags/tag1.xml"/><Relationship Id="rId48" Type="http://schemas.openxmlformats.org/officeDocument/2006/relationships/tableStyles" Target="tableStyle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5E3C2A-33D4-4B08-816D-E8FE55B15A55}" type="doc">
      <dgm:prSet loTypeId="urn:microsoft.com/office/officeart/2005/8/layout/radial1" loCatId="cycle" qsTypeId="urn:microsoft.com/office/officeart/2005/8/quickstyle/simple5" qsCatId="simple" csTypeId="urn:microsoft.com/office/officeart/2005/8/colors/accent2_2" csCatId="accent2" phldr="1"/>
      <dgm:spPr/>
      <dgm:t>
        <a:bodyPr/>
        <a:lstStyle/>
        <a:p>
          <a:endParaRPr lang="en-US"/>
        </a:p>
      </dgm:t>
    </dgm:pt>
    <dgm:pt modelId="{BF1C17BD-D1EB-444B-BB0A-97D35DF355E1}">
      <dgm:prSet phldrT="[Text]" custT="1"/>
      <dgm:spPr>
        <a:solidFill>
          <a:schemeClr val="accent2">
            <a:hueOff val="0"/>
            <a:satOff val="0"/>
            <a:lumOff val="0"/>
            <a:tint val="100000"/>
            <a:shade val="100000"/>
            <a:satMod val="130000"/>
          </a:schemeClr>
        </a:solidFill>
      </dgm:spPr>
      <dgm:t>
        <a:bodyPr/>
        <a:lstStyle/>
        <a:p>
          <a:r>
            <a:rPr lang="en-US" sz="1200" dirty="0"/>
            <a:t>Senior/Key Personnel</a:t>
          </a:r>
        </a:p>
      </dgm:t>
    </dgm:pt>
    <dgm:pt modelId="{7FEA7F83-296E-403F-BFDF-79FB6B4A045F}" type="parTrans" cxnId="{A0CE219E-936B-40EE-8417-FCA7323ABF4B}">
      <dgm:prSet/>
      <dgm:spPr/>
      <dgm:t>
        <a:bodyPr/>
        <a:lstStyle/>
        <a:p>
          <a:endParaRPr lang="en-US"/>
        </a:p>
      </dgm:t>
    </dgm:pt>
    <dgm:pt modelId="{1E085B8E-A3D4-4917-ACB8-A4D7810FAC82}" type="sibTrans" cxnId="{A0CE219E-936B-40EE-8417-FCA7323ABF4B}">
      <dgm:prSet/>
      <dgm:spPr/>
      <dgm:t>
        <a:bodyPr/>
        <a:lstStyle/>
        <a:p>
          <a:endParaRPr lang="en-US"/>
        </a:p>
      </dgm:t>
    </dgm:pt>
    <dgm:pt modelId="{7EDCC7FB-8505-45BA-BB5F-3EF082F2FAE5}">
      <dgm:prSet phldrT="[Text]"/>
      <dgm:spPr/>
      <dgm:t>
        <a:bodyPr/>
        <a:lstStyle/>
        <a:p>
          <a:r>
            <a:rPr lang="en-US" dirty="0"/>
            <a:t>All Resources</a:t>
          </a:r>
        </a:p>
        <a:p>
          <a:r>
            <a:rPr lang="en-US" dirty="0"/>
            <a:t>(foreign/domestic)</a:t>
          </a:r>
        </a:p>
      </dgm:t>
    </dgm:pt>
    <dgm:pt modelId="{B6C6ACA3-A53D-44DF-BA0A-26E023C5A5D6}" type="parTrans" cxnId="{556187A2-C2A1-42A6-A1EA-B349D35A2074}">
      <dgm:prSet/>
      <dgm:spPr/>
      <dgm:t>
        <a:bodyPr/>
        <a:lstStyle/>
        <a:p>
          <a:endParaRPr lang="en-US" dirty="0"/>
        </a:p>
      </dgm:t>
    </dgm:pt>
    <dgm:pt modelId="{5ACCDCBE-ADDD-4659-92F3-24EB6F98E68C}" type="sibTrans" cxnId="{556187A2-C2A1-42A6-A1EA-B349D35A2074}">
      <dgm:prSet/>
      <dgm:spPr/>
      <dgm:t>
        <a:bodyPr/>
        <a:lstStyle/>
        <a:p>
          <a:endParaRPr lang="en-US"/>
        </a:p>
      </dgm:t>
    </dgm:pt>
    <dgm:pt modelId="{5D022E15-ED29-497F-BBEF-FBD5AE21B655}">
      <dgm:prSet phldrT="[Text]"/>
      <dgm:spPr/>
      <dgm:t>
        <a:bodyPr/>
        <a:lstStyle/>
        <a:p>
          <a:r>
            <a:rPr lang="en-US" dirty="0"/>
            <a:t>Research Consulting Activities</a:t>
          </a:r>
        </a:p>
      </dgm:t>
    </dgm:pt>
    <dgm:pt modelId="{AC02D5B6-F97C-485E-95CF-30736CCB8F55}" type="parTrans" cxnId="{37072D8E-2DDD-4DE8-8819-01A78D098CE6}">
      <dgm:prSet/>
      <dgm:spPr/>
      <dgm:t>
        <a:bodyPr/>
        <a:lstStyle/>
        <a:p>
          <a:endParaRPr lang="en-US" dirty="0"/>
        </a:p>
      </dgm:t>
    </dgm:pt>
    <dgm:pt modelId="{ED3E5C57-A4EA-4810-ACA7-DA58BF5E7806}" type="sibTrans" cxnId="{37072D8E-2DDD-4DE8-8819-01A78D098CE6}">
      <dgm:prSet/>
      <dgm:spPr/>
      <dgm:t>
        <a:bodyPr/>
        <a:lstStyle/>
        <a:p>
          <a:endParaRPr lang="en-US"/>
        </a:p>
      </dgm:t>
    </dgm:pt>
    <dgm:pt modelId="{738710C3-3384-467F-896A-EB8AC012DA4E}">
      <dgm:prSet phldrT="[Text]"/>
      <dgm:spPr/>
      <dgm:t>
        <a:bodyPr/>
        <a:lstStyle/>
        <a:p>
          <a:r>
            <a:rPr lang="en-US" dirty="0"/>
            <a:t>In-Kind Contributions</a:t>
          </a:r>
        </a:p>
      </dgm:t>
    </dgm:pt>
    <dgm:pt modelId="{C45241DF-B2AD-4862-9DB7-E0C40BF74FCC}" type="parTrans" cxnId="{0432C2F1-08FC-475B-A6AD-37FA869723CD}">
      <dgm:prSet/>
      <dgm:spPr/>
      <dgm:t>
        <a:bodyPr/>
        <a:lstStyle/>
        <a:p>
          <a:endParaRPr lang="en-US" dirty="0"/>
        </a:p>
      </dgm:t>
    </dgm:pt>
    <dgm:pt modelId="{AC99A4AF-6A75-4909-92B7-665B73DE542B}" type="sibTrans" cxnId="{0432C2F1-08FC-475B-A6AD-37FA869723CD}">
      <dgm:prSet/>
      <dgm:spPr/>
      <dgm:t>
        <a:bodyPr/>
        <a:lstStyle/>
        <a:p>
          <a:endParaRPr lang="en-US"/>
        </a:p>
      </dgm:t>
    </dgm:pt>
    <dgm:pt modelId="{C83D7B28-FBB7-4412-A713-B9D941E07739}">
      <dgm:prSet phldrT="[Text]"/>
      <dgm:spPr/>
      <dgm:t>
        <a:bodyPr/>
        <a:lstStyle/>
        <a:p>
          <a:r>
            <a:rPr lang="en-US" dirty="0"/>
            <a:t>Financial Support from all domestic and foreign entities</a:t>
          </a:r>
        </a:p>
      </dgm:t>
    </dgm:pt>
    <dgm:pt modelId="{3A330FCA-0DC7-4FE4-9BD9-DA1F13AD5F0B}" type="parTrans" cxnId="{065A84AB-ACE9-43FB-A21A-F19F49CF84E5}">
      <dgm:prSet/>
      <dgm:spPr/>
      <dgm:t>
        <a:bodyPr/>
        <a:lstStyle/>
        <a:p>
          <a:endParaRPr lang="en-US" dirty="0"/>
        </a:p>
      </dgm:t>
    </dgm:pt>
    <dgm:pt modelId="{A1F97933-CDA5-46FD-B4AA-24D63CD46483}" type="sibTrans" cxnId="{065A84AB-ACE9-43FB-A21A-F19F49CF84E5}">
      <dgm:prSet/>
      <dgm:spPr/>
      <dgm:t>
        <a:bodyPr/>
        <a:lstStyle/>
        <a:p>
          <a:endParaRPr lang="en-US"/>
        </a:p>
      </dgm:t>
    </dgm:pt>
    <dgm:pt modelId="{D76C204B-BE92-4E50-949E-E290AB615211}">
      <dgm:prSet phldrT="[Text]"/>
      <dgm:spPr/>
      <dgm:t>
        <a:bodyPr/>
        <a:lstStyle/>
        <a:p>
          <a:r>
            <a:rPr lang="en-US" dirty="0"/>
            <a:t>Supporting documentation for all foreign</a:t>
          </a:r>
        </a:p>
      </dgm:t>
    </dgm:pt>
    <dgm:pt modelId="{1D512B70-9FC8-4A79-B0CB-B7BB305714EA}" type="parTrans" cxnId="{EEBCC89B-C2C1-4FAC-ABDE-685DE16AAA16}">
      <dgm:prSet/>
      <dgm:spPr/>
      <dgm:t>
        <a:bodyPr/>
        <a:lstStyle/>
        <a:p>
          <a:endParaRPr lang="en-US" dirty="0"/>
        </a:p>
      </dgm:t>
    </dgm:pt>
    <dgm:pt modelId="{0FF00AC0-B42B-4DD9-8051-043BAA9AC86E}" type="sibTrans" cxnId="{EEBCC89B-C2C1-4FAC-ABDE-685DE16AAA16}">
      <dgm:prSet/>
      <dgm:spPr/>
      <dgm:t>
        <a:bodyPr/>
        <a:lstStyle/>
        <a:p>
          <a:endParaRPr lang="en-US"/>
        </a:p>
      </dgm:t>
    </dgm:pt>
    <dgm:pt modelId="{4D97191B-5606-4A20-8FE4-7F1880DF33DB}">
      <dgm:prSet phldrT="[Text]"/>
      <dgm:spPr/>
      <dgm:t>
        <a:bodyPr/>
        <a:lstStyle/>
        <a:p>
          <a:pPr>
            <a:buClrTx/>
            <a:buSzTx/>
            <a:buFontTx/>
            <a:buNone/>
          </a:pPr>
          <a:r>
            <a:rPr lang="en-US" dirty="0"/>
            <a:t>Immediate notification of changes and undisclosed Other Support</a:t>
          </a:r>
        </a:p>
      </dgm:t>
    </dgm:pt>
    <dgm:pt modelId="{BBA4B02F-0E68-4520-8F8C-BEE76C2C6172}" type="parTrans" cxnId="{53D25905-29D9-4634-8CD4-A7C5AA3C2F24}">
      <dgm:prSet/>
      <dgm:spPr/>
      <dgm:t>
        <a:bodyPr/>
        <a:lstStyle/>
        <a:p>
          <a:endParaRPr lang="en-US" dirty="0"/>
        </a:p>
      </dgm:t>
    </dgm:pt>
    <dgm:pt modelId="{B58EE364-54DA-465C-A33D-AF34CB1C8CA0}" type="sibTrans" cxnId="{53D25905-29D9-4634-8CD4-A7C5AA3C2F24}">
      <dgm:prSet/>
      <dgm:spPr/>
      <dgm:t>
        <a:bodyPr/>
        <a:lstStyle/>
        <a:p>
          <a:endParaRPr lang="en-US"/>
        </a:p>
      </dgm:t>
    </dgm:pt>
    <dgm:pt modelId="{E3FE29B2-5485-4A55-85EF-503C53D787D9}" type="pres">
      <dgm:prSet presAssocID="{9B5E3C2A-33D4-4B08-816D-E8FE55B15A55}" presName="cycle" presStyleCnt="0">
        <dgm:presLayoutVars>
          <dgm:chMax val="1"/>
          <dgm:dir/>
          <dgm:animLvl val="ctr"/>
          <dgm:resizeHandles val="exact"/>
        </dgm:presLayoutVars>
      </dgm:prSet>
      <dgm:spPr/>
    </dgm:pt>
    <dgm:pt modelId="{94113BBC-0B77-4C1E-8367-578B1B4EB8C2}" type="pres">
      <dgm:prSet presAssocID="{BF1C17BD-D1EB-444B-BB0A-97D35DF355E1}" presName="centerShape" presStyleLbl="node0" presStyleIdx="0" presStyleCnt="1"/>
      <dgm:spPr/>
    </dgm:pt>
    <dgm:pt modelId="{8E1CFA57-333E-449E-A2E2-D7FE8DE2F08E}" type="pres">
      <dgm:prSet presAssocID="{B6C6ACA3-A53D-44DF-BA0A-26E023C5A5D6}" presName="Name9" presStyleLbl="parChTrans1D2" presStyleIdx="0" presStyleCnt="6"/>
      <dgm:spPr/>
    </dgm:pt>
    <dgm:pt modelId="{F9428E99-5AF2-4949-B010-DE8241611AD1}" type="pres">
      <dgm:prSet presAssocID="{B6C6ACA3-A53D-44DF-BA0A-26E023C5A5D6}" presName="connTx" presStyleLbl="parChTrans1D2" presStyleIdx="0" presStyleCnt="6"/>
      <dgm:spPr/>
    </dgm:pt>
    <dgm:pt modelId="{43B1CF45-5ED9-4A44-A95A-D5FE7819692D}" type="pres">
      <dgm:prSet presAssocID="{7EDCC7FB-8505-45BA-BB5F-3EF082F2FAE5}" presName="node" presStyleLbl="node1" presStyleIdx="0" presStyleCnt="6">
        <dgm:presLayoutVars>
          <dgm:bulletEnabled val="1"/>
        </dgm:presLayoutVars>
      </dgm:prSet>
      <dgm:spPr/>
    </dgm:pt>
    <dgm:pt modelId="{F4CB3AE3-C41A-455B-A80D-BF8BA02ECFCE}" type="pres">
      <dgm:prSet presAssocID="{AC02D5B6-F97C-485E-95CF-30736CCB8F55}" presName="Name9" presStyleLbl="parChTrans1D2" presStyleIdx="1" presStyleCnt="6"/>
      <dgm:spPr/>
    </dgm:pt>
    <dgm:pt modelId="{F330BC26-0241-4752-B01F-4C716375AA03}" type="pres">
      <dgm:prSet presAssocID="{AC02D5B6-F97C-485E-95CF-30736CCB8F55}" presName="connTx" presStyleLbl="parChTrans1D2" presStyleIdx="1" presStyleCnt="6"/>
      <dgm:spPr/>
    </dgm:pt>
    <dgm:pt modelId="{0B429380-BA05-4A9C-9428-3292EA99D502}" type="pres">
      <dgm:prSet presAssocID="{5D022E15-ED29-497F-BBEF-FBD5AE21B655}" presName="node" presStyleLbl="node1" presStyleIdx="1" presStyleCnt="6">
        <dgm:presLayoutVars>
          <dgm:bulletEnabled val="1"/>
        </dgm:presLayoutVars>
      </dgm:prSet>
      <dgm:spPr/>
    </dgm:pt>
    <dgm:pt modelId="{A7000B17-3234-4C7F-B5A1-21E2DDD71C82}" type="pres">
      <dgm:prSet presAssocID="{C45241DF-B2AD-4862-9DB7-E0C40BF74FCC}" presName="Name9" presStyleLbl="parChTrans1D2" presStyleIdx="2" presStyleCnt="6"/>
      <dgm:spPr/>
    </dgm:pt>
    <dgm:pt modelId="{18893EDB-2D63-42E0-AA2E-5FD01957BF1D}" type="pres">
      <dgm:prSet presAssocID="{C45241DF-B2AD-4862-9DB7-E0C40BF74FCC}" presName="connTx" presStyleLbl="parChTrans1D2" presStyleIdx="2" presStyleCnt="6"/>
      <dgm:spPr/>
    </dgm:pt>
    <dgm:pt modelId="{BC7E4F87-3EE2-40E2-8916-2848D52C3B4D}" type="pres">
      <dgm:prSet presAssocID="{738710C3-3384-467F-896A-EB8AC012DA4E}" presName="node" presStyleLbl="node1" presStyleIdx="2" presStyleCnt="6">
        <dgm:presLayoutVars>
          <dgm:bulletEnabled val="1"/>
        </dgm:presLayoutVars>
      </dgm:prSet>
      <dgm:spPr/>
    </dgm:pt>
    <dgm:pt modelId="{BFF9B350-1F13-45E3-B888-4C3B1824920E}" type="pres">
      <dgm:prSet presAssocID="{3A330FCA-0DC7-4FE4-9BD9-DA1F13AD5F0B}" presName="Name9" presStyleLbl="parChTrans1D2" presStyleIdx="3" presStyleCnt="6"/>
      <dgm:spPr/>
    </dgm:pt>
    <dgm:pt modelId="{89445DF1-229F-40B3-8C7A-875C8604DB38}" type="pres">
      <dgm:prSet presAssocID="{3A330FCA-0DC7-4FE4-9BD9-DA1F13AD5F0B}" presName="connTx" presStyleLbl="parChTrans1D2" presStyleIdx="3" presStyleCnt="6"/>
      <dgm:spPr/>
    </dgm:pt>
    <dgm:pt modelId="{7CA4D01A-6616-40AB-8245-F2B85144C9AD}" type="pres">
      <dgm:prSet presAssocID="{C83D7B28-FBB7-4412-A713-B9D941E07739}" presName="node" presStyleLbl="node1" presStyleIdx="3" presStyleCnt="6">
        <dgm:presLayoutVars>
          <dgm:bulletEnabled val="1"/>
        </dgm:presLayoutVars>
      </dgm:prSet>
      <dgm:spPr/>
    </dgm:pt>
    <dgm:pt modelId="{E0FB4224-9D31-41A7-B5B2-D1931309D7E5}" type="pres">
      <dgm:prSet presAssocID="{1D512B70-9FC8-4A79-B0CB-B7BB305714EA}" presName="Name9" presStyleLbl="parChTrans1D2" presStyleIdx="4" presStyleCnt="6"/>
      <dgm:spPr/>
    </dgm:pt>
    <dgm:pt modelId="{4D7E120B-1DCD-46BC-A8E2-55FFFB8DCB86}" type="pres">
      <dgm:prSet presAssocID="{1D512B70-9FC8-4A79-B0CB-B7BB305714EA}" presName="connTx" presStyleLbl="parChTrans1D2" presStyleIdx="4" presStyleCnt="6"/>
      <dgm:spPr/>
    </dgm:pt>
    <dgm:pt modelId="{764F6AF4-034B-402A-A434-49DDB1B1E04C}" type="pres">
      <dgm:prSet presAssocID="{D76C204B-BE92-4E50-949E-E290AB615211}" presName="node" presStyleLbl="node1" presStyleIdx="4" presStyleCnt="6">
        <dgm:presLayoutVars>
          <dgm:bulletEnabled val="1"/>
        </dgm:presLayoutVars>
      </dgm:prSet>
      <dgm:spPr/>
    </dgm:pt>
    <dgm:pt modelId="{2C8609F1-DE9B-4271-95B4-AC191B02785F}" type="pres">
      <dgm:prSet presAssocID="{BBA4B02F-0E68-4520-8F8C-BEE76C2C6172}" presName="Name9" presStyleLbl="parChTrans1D2" presStyleIdx="5" presStyleCnt="6"/>
      <dgm:spPr/>
    </dgm:pt>
    <dgm:pt modelId="{87E7476A-12BF-455D-A459-C8CFE616AFF2}" type="pres">
      <dgm:prSet presAssocID="{BBA4B02F-0E68-4520-8F8C-BEE76C2C6172}" presName="connTx" presStyleLbl="parChTrans1D2" presStyleIdx="5" presStyleCnt="6"/>
      <dgm:spPr/>
    </dgm:pt>
    <dgm:pt modelId="{5ED80AD3-670F-4DD9-A569-D509B7818B97}" type="pres">
      <dgm:prSet presAssocID="{4D97191B-5606-4A20-8FE4-7F1880DF33DB}" presName="node" presStyleLbl="node1" presStyleIdx="5" presStyleCnt="6">
        <dgm:presLayoutVars>
          <dgm:bulletEnabled val="1"/>
        </dgm:presLayoutVars>
      </dgm:prSet>
      <dgm:spPr/>
    </dgm:pt>
  </dgm:ptLst>
  <dgm:cxnLst>
    <dgm:cxn modelId="{E1171801-3C87-4F59-8DBA-7BCBCD8A8516}" type="presOf" srcId="{C83D7B28-FBB7-4412-A713-B9D941E07739}" destId="{7CA4D01A-6616-40AB-8245-F2B85144C9AD}" srcOrd="0" destOrd="0" presId="urn:microsoft.com/office/officeart/2005/8/layout/radial1"/>
    <dgm:cxn modelId="{53D25905-29D9-4634-8CD4-A7C5AA3C2F24}" srcId="{BF1C17BD-D1EB-444B-BB0A-97D35DF355E1}" destId="{4D97191B-5606-4A20-8FE4-7F1880DF33DB}" srcOrd="5" destOrd="0" parTransId="{BBA4B02F-0E68-4520-8F8C-BEE76C2C6172}" sibTransId="{B58EE364-54DA-465C-A33D-AF34CB1C8CA0}"/>
    <dgm:cxn modelId="{5BC21D22-AE14-48FA-8F2F-236B8BFEFCB6}" type="presOf" srcId="{AC02D5B6-F97C-485E-95CF-30736CCB8F55}" destId="{F330BC26-0241-4752-B01F-4C716375AA03}" srcOrd="1" destOrd="0" presId="urn:microsoft.com/office/officeart/2005/8/layout/radial1"/>
    <dgm:cxn modelId="{B9320C24-1CD8-4212-9F26-AF4B2A5D01EF}" type="presOf" srcId="{B6C6ACA3-A53D-44DF-BA0A-26E023C5A5D6}" destId="{8E1CFA57-333E-449E-A2E2-D7FE8DE2F08E}" srcOrd="0" destOrd="0" presId="urn:microsoft.com/office/officeart/2005/8/layout/radial1"/>
    <dgm:cxn modelId="{5EC8272F-0529-4D86-BE2E-4B8D2981D0AC}" type="presOf" srcId="{3A330FCA-0DC7-4FE4-9BD9-DA1F13AD5F0B}" destId="{BFF9B350-1F13-45E3-B888-4C3B1824920E}" srcOrd="0" destOrd="0" presId="urn:microsoft.com/office/officeart/2005/8/layout/radial1"/>
    <dgm:cxn modelId="{2CB51D3F-1AE2-4417-B86C-CCB38EB34C80}" type="presOf" srcId="{4D97191B-5606-4A20-8FE4-7F1880DF33DB}" destId="{5ED80AD3-670F-4DD9-A569-D509B7818B97}" srcOrd="0" destOrd="0" presId="urn:microsoft.com/office/officeart/2005/8/layout/radial1"/>
    <dgm:cxn modelId="{30D06343-AF46-4E06-AB89-D625AA6B8ACD}" type="presOf" srcId="{3A330FCA-0DC7-4FE4-9BD9-DA1F13AD5F0B}" destId="{89445DF1-229F-40B3-8C7A-875C8604DB38}" srcOrd="1" destOrd="0" presId="urn:microsoft.com/office/officeart/2005/8/layout/radial1"/>
    <dgm:cxn modelId="{9F800766-D0B1-4452-B07A-608F5B37D5DD}" type="presOf" srcId="{C45241DF-B2AD-4862-9DB7-E0C40BF74FCC}" destId="{A7000B17-3234-4C7F-B5A1-21E2DDD71C82}" srcOrd="0" destOrd="0" presId="urn:microsoft.com/office/officeart/2005/8/layout/radial1"/>
    <dgm:cxn modelId="{3ACD6B4D-BA5B-447C-B4F5-254B3474BA60}" type="presOf" srcId="{BF1C17BD-D1EB-444B-BB0A-97D35DF355E1}" destId="{94113BBC-0B77-4C1E-8367-578B1B4EB8C2}" srcOrd="0" destOrd="0" presId="urn:microsoft.com/office/officeart/2005/8/layout/radial1"/>
    <dgm:cxn modelId="{D2B62257-C759-491A-BA6E-4B2FA2639F13}" type="presOf" srcId="{9B5E3C2A-33D4-4B08-816D-E8FE55B15A55}" destId="{E3FE29B2-5485-4A55-85EF-503C53D787D9}" srcOrd="0" destOrd="0" presId="urn:microsoft.com/office/officeart/2005/8/layout/radial1"/>
    <dgm:cxn modelId="{0FECBC82-F52F-4ACA-B1C2-DA2CA7CE2F96}" type="presOf" srcId="{BBA4B02F-0E68-4520-8F8C-BEE76C2C6172}" destId="{87E7476A-12BF-455D-A459-C8CFE616AFF2}" srcOrd="1" destOrd="0" presId="urn:microsoft.com/office/officeart/2005/8/layout/radial1"/>
    <dgm:cxn modelId="{ADFCD583-BB67-4E77-8E9C-B80DE7A74A7A}" type="presOf" srcId="{D76C204B-BE92-4E50-949E-E290AB615211}" destId="{764F6AF4-034B-402A-A434-49DDB1B1E04C}" srcOrd="0" destOrd="0" presId="urn:microsoft.com/office/officeart/2005/8/layout/radial1"/>
    <dgm:cxn modelId="{37072D8E-2DDD-4DE8-8819-01A78D098CE6}" srcId="{BF1C17BD-D1EB-444B-BB0A-97D35DF355E1}" destId="{5D022E15-ED29-497F-BBEF-FBD5AE21B655}" srcOrd="1" destOrd="0" parTransId="{AC02D5B6-F97C-485E-95CF-30736CCB8F55}" sibTransId="{ED3E5C57-A4EA-4810-ACA7-DA58BF5E7806}"/>
    <dgm:cxn modelId="{EEBCC89B-C2C1-4FAC-ABDE-685DE16AAA16}" srcId="{BF1C17BD-D1EB-444B-BB0A-97D35DF355E1}" destId="{D76C204B-BE92-4E50-949E-E290AB615211}" srcOrd="4" destOrd="0" parTransId="{1D512B70-9FC8-4A79-B0CB-B7BB305714EA}" sibTransId="{0FF00AC0-B42B-4DD9-8051-043BAA9AC86E}"/>
    <dgm:cxn modelId="{A0CE219E-936B-40EE-8417-FCA7323ABF4B}" srcId="{9B5E3C2A-33D4-4B08-816D-E8FE55B15A55}" destId="{BF1C17BD-D1EB-444B-BB0A-97D35DF355E1}" srcOrd="0" destOrd="0" parTransId="{7FEA7F83-296E-403F-BFDF-79FB6B4A045F}" sibTransId="{1E085B8E-A3D4-4917-ACB8-A4D7810FAC82}"/>
    <dgm:cxn modelId="{556187A2-C2A1-42A6-A1EA-B349D35A2074}" srcId="{BF1C17BD-D1EB-444B-BB0A-97D35DF355E1}" destId="{7EDCC7FB-8505-45BA-BB5F-3EF082F2FAE5}" srcOrd="0" destOrd="0" parTransId="{B6C6ACA3-A53D-44DF-BA0A-26E023C5A5D6}" sibTransId="{5ACCDCBE-ADDD-4659-92F3-24EB6F98E68C}"/>
    <dgm:cxn modelId="{CE3DC6A4-C2BA-491E-BDE5-C8F97141B491}" type="presOf" srcId="{1D512B70-9FC8-4A79-B0CB-B7BB305714EA}" destId="{4D7E120B-1DCD-46BC-A8E2-55FFFB8DCB86}" srcOrd="1" destOrd="0" presId="urn:microsoft.com/office/officeart/2005/8/layout/radial1"/>
    <dgm:cxn modelId="{065A84AB-ACE9-43FB-A21A-F19F49CF84E5}" srcId="{BF1C17BD-D1EB-444B-BB0A-97D35DF355E1}" destId="{C83D7B28-FBB7-4412-A713-B9D941E07739}" srcOrd="3" destOrd="0" parTransId="{3A330FCA-0DC7-4FE4-9BD9-DA1F13AD5F0B}" sibTransId="{A1F97933-CDA5-46FD-B4AA-24D63CD46483}"/>
    <dgm:cxn modelId="{CF842CB3-B564-4B9A-81B7-230A7760BD81}" type="presOf" srcId="{AC02D5B6-F97C-485E-95CF-30736CCB8F55}" destId="{F4CB3AE3-C41A-455B-A80D-BF8BA02ECFCE}" srcOrd="0" destOrd="0" presId="urn:microsoft.com/office/officeart/2005/8/layout/radial1"/>
    <dgm:cxn modelId="{2C5EB5B7-7A5A-40AB-95F4-E7D4DC0F07A8}" type="presOf" srcId="{738710C3-3384-467F-896A-EB8AC012DA4E}" destId="{BC7E4F87-3EE2-40E2-8916-2848D52C3B4D}" srcOrd="0" destOrd="0" presId="urn:microsoft.com/office/officeart/2005/8/layout/radial1"/>
    <dgm:cxn modelId="{CF0ECBC8-CFDA-4400-8F31-8E10448FD28B}" type="presOf" srcId="{B6C6ACA3-A53D-44DF-BA0A-26E023C5A5D6}" destId="{F9428E99-5AF2-4949-B010-DE8241611AD1}" srcOrd="1" destOrd="0" presId="urn:microsoft.com/office/officeart/2005/8/layout/radial1"/>
    <dgm:cxn modelId="{566996D9-8543-4820-A054-9FF3B1808E2F}" type="presOf" srcId="{7EDCC7FB-8505-45BA-BB5F-3EF082F2FAE5}" destId="{43B1CF45-5ED9-4A44-A95A-D5FE7819692D}" srcOrd="0" destOrd="0" presId="urn:microsoft.com/office/officeart/2005/8/layout/radial1"/>
    <dgm:cxn modelId="{07E13EDE-E7C6-4172-84B6-CA951193804D}" type="presOf" srcId="{1D512B70-9FC8-4A79-B0CB-B7BB305714EA}" destId="{E0FB4224-9D31-41A7-B5B2-D1931309D7E5}" srcOrd="0" destOrd="0" presId="urn:microsoft.com/office/officeart/2005/8/layout/radial1"/>
    <dgm:cxn modelId="{F80B9DE4-4554-4E78-B28F-E33A89B6E8A5}" type="presOf" srcId="{BBA4B02F-0E68-4520-8F8C-BEE76C2C6172}" destId="{2C8609F1-DE9B-4271-95B4-AC191B02785F}" srcOrd="0" destOrd="0" presId="urn:microsoft.com/office/officeart/2005/8/layout/radial1"/>
    <dgm:cxn modelId="{9A0F86E8-FF27-4DB4-99D9-5B67FF2D9DDC}" type="presOf" srcId="{C45241DF-B2AD-4862-9DB7-E0C40BF74FCC}" destId="{18893EDB-2D63-42E0-AA2E-5FD01957BF1D}" srcOrd="1" destOrd="0" presId="urn:microsoft.com/office/officeart/2005/8/layout/radial1"/>
    <dgm:cxn modelId="{0432C2F1-08FC-475B-A6AD-37FA869723CD}" srcId="{BF1C17BD-D1EB-444B-BB0A-97D35DF355E1}" destId="{738710C3-3384-467F-896A-EB8AC012DA4E}" srcOrd="2" destOrd="0" parTransId="{C45241DF-B2AD-4862-9DB7-E0C40BF74FCC}" sibTransId="{AC99A4AF-6A75-4909-92B7-665B73DE542B}"/>
    <dgm:cxn modelId="{412E01F7-615F-4B74-8DF4-7F7EA33A005A}" type="presOf" srcId="{5D022E15-ED29-497F-BBEF-FBD5AE21B655}" destId="{0B429380-BA05-4A9C-9428-3292EA99D502}" srcOrd="0" destOrd="0" presId="urn:microsoft.com/office/officeart/2005/8/layout/radial1"/>
    <dgm:cxn modelId="{740C70FD-5BF2-4BA3-8E4B-0B9EC557231A}" type="presParOf" srcId="{E3FE29B2-5485-4A55-85EF-503C53D787D9}" destId="{94113BBC-0B77-4C1E-8367-578B1B4EB8C2}" srcOrd="0" destOrd="0" presId="urn:microsoft.com/office/officeart/2005/8/layout/radial1"/>
    <dgm:cxn modelId="{2EC1B40A-D742-41E9-A49B-D1DB06789B33}" type="presParOf" srcId="{E3FE29B2-5485-4A55-85EF-503C53D787D9}" destId="{8E1CFA57-333E-449E-A2E2-D7FE8DE2F08E}" srcOrd="1" destOrd="0" presId="urn:microsoft.com/office/officeart/2005/8/layout/radial1"/>
    <dgm:cxn modelId="{08321666-6986-4D96-9F45-99A421C1515C}" type="presParOf" srcId="{8E1CFA57-333E-449E-A2E2-D7FE8DE2F08E}" destId="{F9428E99-5AF2-4949-B010-DE8241611AD1}" srcOrd="0" destOrd="0" presId="urn:microsoft.com/office/officeart/2005/8/layout/radial1"/>
    <dgm:cxn modelId="{9BFDF1BE-E7DB-46E1-B6A1-A01397A4E350}" type="presParOf" srcId="{E3FE29B2-5485-4A55-85EF-503C53D787D9}" destId="{43B1CF45-5ED9-4A44-A95A-D5FE7819692D}" srcOrd="2" destOrd="0" presId="urn:microsoft.com/office/officeart/2005/8/layout/radial1"/>
    <dgm:cxn modelId="{0BC05654-2B2B-42A2-A2E2-7AD73914322F}" type="presParOf" srcId="{E3FE29B2-5485-4A55-85EF-503C53D787D9}" destId="{F4CB3AE3-C41A-455B-A80D-BF8BA02ECFCE}" srcOrd="3" destOrd="0" presId="urn:microsoft.com/office/officeart/2005/8/layout/radial1"/>
    <dgm:cxn modelId="{3C344E90-D1C3-4B33-94FC-EEB1EB885861}" type="presParOf" srcId="{F4CB3AE3-C41A-455B-A80D-BF8BA02ECFCE}" destId="{F330BC26-0241-4752-B01F-4C716375AA03}" srcOrd="0" destOrd="0" presId="urn:microsoft.com/office/officeart/2005/8/layout/radial1"/>
    <dgm:cxn modelId="{46511FDC-4282-43A4-A84D-83311D833E00}" type="presParOf" srcId="{E3FE29B2-5485-4A55-85EF-503C53D787D9}" destId="{0B429380-BA05-4A9C-9428-3292EA99D502}" srcOrd="4" destOrd="0" presId="urn:microsoft.com/office/officeart/2005/8/layout/radial1"/>
    <dgm:cxn modelId="{520A9194-643B-4F86-B155-63807960DE90}" type="presParOf" srcId="{E3FE29B2-5485-4A55-85EF-503C53D787D9}" destId="{A7000B17-3234-4C7F-B5A1-21E2DDD71C82}" srcOrd="5" destOrd="0" presId="urn:microsoft.com/office/officeart/2005/8/layout/radial1"/>
    <dgm:cxn modelId="{CAF39541-2925-46DA-81E6-89EEED7C9682}" type="presParOf" srcId="{A7000B17-3234-4C7F-B5A1-21E2DDD71C82}" destId="{18893EDB-2D63-42E0-AA2E-5FD01957BF1D}" srcOrd="0" destOrd="0" presId="urn:microsoft.com/office/officeart/2005/8/layout/radial1"/>
    <dgm:cxn modelId="{9E1F9162-24C9-48AE-A070-2EA61C27AD1C}" type="presParOf" srcId="{E3FE29B2-5485-4A55-85EF-503C53D787D9}" destId="{BC7E4F87-3EE2-40E2-8916-2848D52C3B4D}" srcOrd="6" destOrd="0" presId="urn:microsoft.com/office/officeart/2005/8/layout/radial1"/>
    <dgm:cxn modelId="{75B0703F-3469-4748-AAAA-0A98EBCB62C4}" type="presParOf" srcId="{E3FE29B2-5485-4A55-85EF-503C53D787D9}" destId="{BFF9B350-1F13-45E3-B888-4C3B1824920E}" srcOrd="7" destOrd="0" presId="urn:microsoft.com/office/officeart/2005/8/layout/radial1"/>
    <dgm:cxn modelId="{CC4A64D6-4824-4FB6-A63B-8524ADFA00B7}" type="presParOf" srcId="{BFF9B350-1F13-45E3-B888-4C3B1824920E}" destId="{89445DF1-229F-40B3-8C7A-875C8604DB38}" srcOrd="0" destOrd="0" presId="urn:microsoft.com/office/officeart/2005/8/layout/radial1"/>
    <dgm:cxn modelId="{74C48810-F237-4E6C-9B8D-D5AC1B932814}" type="presParOf" srcId="{E3FE29B2-5485-4A55-85EF-503C53D787D9}" destId="{7CA4D01A-6616-40AB-8245-F2B85144C9AD}" srcOrd="8" destOrd="0" presId="urn:microsoft.com/office/officeart/2005/8/layout/radial1"/>
    <dgm:cxn modelId="{E0F3A639-36D5-4B3F-834F-78A6C7FE54BB}" type="presParOf" srcId="{E3FE29B2-5485-4A55-85EF-503C53D787D9}" destId="{E0FB4224-9D31-41A7-B5B2-D1931309D7E5}" srcOrd="9" destOrd="0" presId="urn:microsoft.com/office/officeart/2005/8/layout/radial1"/>
    <dgm:cxn modelId="{3BFE9664-0F24-468F-A5AA-B93536F9D0A1}" type="presParOf" srcId="{E0FB4224-9D31-41A7-B5B2-D1931309D7E5}" destId="{4D7E120B-1DCD-46BC-A8E2-55FFFB8DCB86}" srcOrd="0" destOrd="0" presId="urn:microsoft.com/office/officeart/2005/8/layout/radial1"/>
    <dgm:cxn modelId="{A82D3516-1922-4B18-8ABB-39948F1891B6}" type="presParOf" srcId="{E3FE29B2-5485-4A55-85EF-503C53D787D9}" destId="{764F6AF4-034B-402A-A434-49DDB1B1E04C}" srcOrd="10" destOrd="0" presId="urn:microsoft.com/office/officeart/2005/8/layout/radial1"/>
    <dgm:cxn modelId="{F8BD5FBD-0E84-4ABD-B02F-8D1D06C68122}" type="presParOf" srcId="{E3FE29B2-5485-4A55-85EF-503C53D787D9}" destId="{2C8609F1-DE9B-4271-95B4-AC191B02785F}" srcOrd="11" destOrd="0" presId="urn:microsoft.com/office/officeart/2005/8/layout/radial1"/>
    <dgm:cxn modelId="{ADE17DA9-0CA0-40BF-B38C-246F4D7E150A}" type="presParOf" srcId="{2C8609F1-DE9B-4271-95B4-AC191B02785F}" destId="{87E7476A-12BF-455D-A459-C8CFE616AFF2}" srcOrd="0" destOrd="0" presId="urn:microsoft.com/office/officeart/2005/8/layout/radial1"/>
    <dgm:cxn modelId="{DFB4C9AA-1C8F-4EEF-A9E5-96E29756D9D7}" type="presParOf" srcId="{E3FE29B2-5485-4A55-85EF-503C53D787D9}" destId="{5ED80AD3-670F-4DD9-A569-D509B7818B97}" srcOrd="12"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13BBC-0B77-4C1E-8367-578B1B4EB8C2}">
      <dsp:nvSpPr>
        <dsp:cNvPr id="0" name=""/>
        <dsp:cNvSpPr/>
      </dsp:nvSpPr>
      <dsp:spPr>
        <a:xfrm>
          <a:off x="4820691" y="1734591"/>
          <a:ext cx="1331416" cy="1331416"/>
        </a:xfrm>
        <a:prstGeom prst="ellipse">
          <a:avLst/>
        </a:prstGeom>
        <a:solidFill>
          <a:schemeClr val="accent2">
            <a:hueOff val="0"/>
            <a:satOff val="0"/>
            <a:lumOff val="0"/>
            <a:tint val="100000"/>
            <a:shade val="100000"/>
            <a:satMod val="13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Senior/Key Personnel</a:t>
          </a:r>
        </a:p>
      </dsp:txBody>
      <dsp:txXfrm>
        <a:off x="5015672" y="1929572"/>
        <a:ext cx="941454" cy="941454"/>
      </dsp:txXfrm>
    </dsp:sp>
    <dsp:sp modelId="{8E1CFA57-333E-449E-A2E2-D7FE8DE2F08E}">
      <dsp:nvSpPr>
        <dsp:cNvPr id="0" name=""/>
        <dsp:cNvSpPr/>
      </dsp:nvSpPr>
      <dsp:spPr>
        <a:xfrm rot="16200000">
          <a:off x="5285889" y="1523161"/>
          <a:ext cx="401020" cy="21840"/>
        </a:xfrm>
        <a:custGeom>
          <a:avLst/>
          <a:gdLst/>
          <a:ahLst/>
          <a:cxnLst/>
          <a:rect l="0" t="0" r="0" b="0"/>
          <a:pathLst>
            <a:path>
              <a:moveTo>
                <a:pt x="0" y="10920"/>
              </a:moveTo>
              <a:lnTo>
                <a:pt x="401020" y="1092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476374" y="1524056"/>
        <a:ext cx="20051" cy="20051"/>
      </dsp:txXfrm>
    </dsp:sp>
    <dsp:sp modelId="{43B1CF45-5ED9-4A44-A95A-D5FE7819692D}">
      <dsp:nvSpPr>
        <dsp:cNvPr id="0" name=""/>
        <dsp:cNvSpPr/>
      </dsp:nvSpPr>
      <dsp:spPr>
        <a:xfrm>
          <a:off x="4820691" y="2155"/>
          <a:ext cx="1331416" cy="1331416"/>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All Resources</a:t>
          </a:r>
        </a:p>
        <a:p>
          <a:pPr marL="0" lvl="0" indent="0" algn="ctr" defTabSz="400050">
            <a:lnSpc>
              <a:spcPct val="90000"/>
            </a:lnSpc>
            <a:spcBef>
              <a:spcPct val="0"/>
            </a:spcBef>
            <a:spcAft>
              <a:spcPct val="35000"/>
            </a:spcAft>
            <a:buNone/>
          </a:pPr>
          <a:r>
            <a:rPr lang="en-US" sz="900" kern="1200" dirty="0"/>
            <a:t>(foreign/domestic)</a:t>
          </a:r>
        </a:p>
      </dsp:txBody>
      <dsp:txXfrm>
        <a:off x="5015672" y="197136"/>
        <a:ext cx="941454" cy="941454"/>
      </dsp:txXfrm>
    </dsp:sp>
    <dsp:sp modelId="{F4CB3AE3-C41A-455B-A80D-BF8BA02ECFCE}">
      <dsp:nvSpPr>
        <dsp:cNvPr id="0" name=""/>
        <dsp:cNvSpPr/>
      </dsp:nvSpPr>
      <dsp:spPr>
        <a:xfrm rot="19800000">
          <a:off x="6036056" y="1956270"/>
          <a:ext cx="401020" cy="21840"/>
        </a:xfrm>
        <a:custGeom>
          <a:avLst/>
          <a:gdLst/>
          <a:ahLst/>
          <a:cxnLst/>
          <a:rect l="0" t="0" r="0" b="0"/>
          <a:pathLst>
            <a:path>
              <a:moveTo>
                <a:pt x="0" y="10920"/>
              </a:moveTo>
              <a:lnTo>
                <a:pt x="401020" y="1092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226541" y="1957165"/>
        <a:ext cx="20051" cy="20051"/>
      </dsp:txXfrm>
    </dsp:sp>
    <dsp:sp modelId="{0B429380-BA05-4A9C-9428-3292EA99D502}">
      <dsp:nvSpPr>
        <dsp:cNvPr id="0" name=""/>
        <dsp:cNvSpPr/>
      </dsp:nvSpPr>
      <dsp:spPr>
        <a:xfrm>
          <a:off x="6321025" y="868373"/>
          <a:ext cx="1331416" cy="1331416"/>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Research Consulting Activities</a:t>
          </a:r>
        </a:p>
      </dsp:txBody>
      <dsp:txXfrm>
        <a:off x="6516006" y="1063354"/>
        <a:ext cx="941454" cy="941454"/>
      </dsp:txXfrm>
    </dsp:sp>
    <dsp:sp modelId="{A7000B17-3234-4C7F-B5A1-21E2DDD71C82}">
      <dsp:nvSpPr>
        <dsp:cNvPr id="0" name=""/>
        <dsp:cNvSpPr/>
      </dsp:nvSpPr>
      <dsp:spPr>
        <a:xfrm rot="1800000">
          <a:off x="6036056" y="2822488"/>
          <a:ext cx="401020" cy="21840"/>
        </a:xfrm>
        <a:custGeom>
          <a:avLst/>
          <a:gdLst/>
          <a:ahLst/>
          <a:cxnLst/>
          <a:rect l="0" t="0" r="0" b="0"/>
          <a:pathLst>
            <a:path>
              <a:moveTo>
                <a:pt x="0" y="10920"/>
              </a:moveTo>
              <a:lnTo>
                <a:pt x="401020" y="1092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226541" y="2823383"/>
        <a:ext cx="20051" cy="20051"/>
      </dsp:txXfrm>
    </dsp:sp>
    <dsp:sp modelId="{BC7E4F87-3EE2-40E2-8916-2848D52C3B4D}">
      <dsp:nvSpPr>
        <dsp:cNvPr id="0" name=""/>
        <dsp:cNvSpPr/>
      </dsp:nvSpPr>
      <dsp:spPr>
        <a:xfrm>
          <a:off x="6321025" y="2600810"/>
          <a:ext cx="1331416" cy="1331416"/>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In-Kind Contributions</a:t>
          </a:r>
        </a:p>
      </dsp:txBody>
      <dsp:txXfrm>
        <a:off x="6516006" y="2795791"/>
        <a:ext cx="941454" cy="941454"/>
      </dsp:txXfrm>
    </dsp:sp>
    <dsp:sp modelId="{BFF9B350-1F13-45E3-B888-4C3B1824920E}">
      <dsp:nvSpPr>
        <dsp:cNvPr id="0" name=""/>
        <dsp:cNvSpPr/>
      </dsp:nvSpPr>
      <dsp:spPr>
        <a:xfrm rot="5400000">
          <a:off x="5285889" y="3255597"/>
          <a:ext cx="401020" cy="21840"/>
        </a:xfrm>
        <a:custGeom>
          <a:avLst/>
          <a:gdLst/>
          <a:ahLst/>
          <a:cxnLst/>
          <a:rect l="0" t="0" r="0" b="0"/>
          <a:pathLst>
            <a:path>
              <a:moveTo>
                <a:pt x="0" y="10920"/>
              </a:moveTo>
              <a:lnTo>
                <a:pt x="401020" y="1092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476374" y="3256492"/>
        <a:ext cx="20051" cy="20051"/>
      </dsp:txXfrm>
    </dsp:sp>
    <dsp:sp modelId="{7CA4D01A-6616-40AB-8245-F2B85144C9AD}">
      <dsp:nvSpPr>
        <dsp:cNvPr id="0" name=""/>
        <dsp:cNvSpPr/>
      </dsp:nvSpPr>
      <dsp:spPr>
        <a:xfrm>
          <a:off x="4820691" y="3467028"/>
          <a:ext cx="1331416" cy="1331416"/>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Financial Support from all domestic and foreign entities</a:t>
          </a:r>
        </a:p>
      </dsp:txBody>
      <dsp:txXfrm>
        <a:off x="5015672" y="3662009"/>
        <a:ext cx="941454" cy="941454"/>
      </dsp:txXfrm>
    </dsp:sp>
    <dsp:sp modelId="{E0FB4224-9D31-41A7-B5B2-D1931309D7E5}">
      <dsp:nvSpPr>
        <dsp:cNvPr id="0" name=""/>
        <dsp:cNvSpPr/>
      </dsp:nvSpPr>
      <dsp:spPr>
        <a:xfrm rot="9000000">
          <a:off x="4535722" y="2822488"/>
          <a:ext cx="401020" cy="21840"/>
        </a:xfrm>
        <a:custGeom>
          <a:avLst/>
          <a:gdLst/>
          <a:ahLst/>
          <a:cxnLst/>
          <a:rect l="0" t="0" r="0" b="0"/>
          <a:pathLst>
            <a:path>
              <a:moveTo>
                <a:pt x="0" y="10920"/>
              </a:moveTo>
              <a:lnTo>
                <a:pt x="401020" y="1092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4726207" y="2823383"/>
        <a:ext cx="20051" cy="20051"/>
      </dsp:txXfrm>
    </dsp:sp>
    <dsp:sp modelId="{764F6AF4-034B-402A-A434-49DDB1B1E04C}">
      <dsp:nvSpPr>
        <dsp:cNvPr id="0" name=""/>
        <dsp:cNvSpPr/>
      </dsp:nvSpPr>
      <dsp:spPr>
        <a:xfrm>
          <a:off x="3320357" y="2600810"/>
          <a:ext cx="1331416" cy="1331416"/>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Supporting documentation for all foreign</a:t>
          </a:r>
        </a:p>
      </dsp:txBody>
      <dsp:txXfrm>
        <a:off x="3515338" y="2795791"/>
        <a:ext cx="941454" cy="941454"/>
      </dsp:txXfrm>
    </dsp:sp>
    <dsp:sp modelId="{2C8609F1-DE9B-4271-95B4-AC191B02785F}">
      <dsp:nvSpPr>
        <dsp:cNvPr id="0" name=""/>
        <dsp:cNvSpPr/>
      </dsp:nvSpPr>
      <dsp:spPr>
        <a:xfrm rot="12600000">
          <a:off x="4535722" y="1956270"/>
          <a:ext cx="401020" cy="21840"/>
        </a:xfrm>
        <a:custGeom>
          <a:avLst/>
          <a:gdLst/>
          <a:ahLst/>
          <a:cxnLst/>
          <a:rect l="0" t="0" r="0" b="0"/>
          <a:pathLst>
            <a:path>
              <a:moveTo>
                <a:pt x="0" y="10920"/>
              </a:moveTo>
              <a:lnTo>
                <a:pt x="401020" y="1092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4726207" y="1957165"/>
        <a:ext cx="20051" cy="20051"/>
      </dsp:txXfrm>
    </dsp:sp>
    <dsp:sp modelId="{5ED80AD3-670F-4DD9-A569-D509B7818B97}">
      <dsp:nvSpPr>
        <dsp:cNvPr id="0" name=""/>
        <dsp:cNvSpPr/>
      </dsp:nvSpPr>
      <dsp:spPr>
        <a:xfrm>
          <a:off x="3320357" y="868373"/>
          <a:ext cx="1331416" cy="1331416"/>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ClrTx/>
            <a:buSzTx/>
            <a:buFontTx/>
            <a:buNone/>
          </a:pPr>
          <a:r>
            <a:rPr lang="en-US" sz="900" kern="1200" dirty="0"/>
            <a:t>Immediate notification of changes and undisclosed Other Support</a:t>
          </a:r>
        </a:p>
      </dsp:txBody>
      <dsp:txXfrm>
        <a:off x="3515338" y="1063354"/>
        <a:ext cx="941454" cy="941454"/>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05138"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391" tIns="46195" rIns="92391" bIns="46195" numCol="1" anchor="t" anchorCtr="0" compatLnSpc="1">
            <a:prstTxWarp prst="textNoShape">
              <a:avLst/>
            </a:prstTxWarp>
          </a:bodyPr>
          <a:lstStyle>
            <a:lvl1pPr defTabSz="923925">
              <a:defRPr sz="1200"/>
            </a:lvl1pPr>
          </a:lstStyle>
          <a:p>
            <a:endParaRPr lang="en-US" dirty="0"/>
          </a:p>
        </p:txBody>
      </p:sp>
      <p:sp>
        <p:nvSpPr>
          <p:cNvPr id="18435" name="Rectangle 3"/>
          <p:cNvSpPr>
            <a:spLocks noGrp="1" noChangeArrowheads="1"/>
          </p:cNvSpPr>
          <p:nvPr>
            <p:ph type="dt" sz="quarter" idx="1"/>
          </p:nvPr>
        </p:nvSpPr>
        <p:spPr bwMode="auto">
          <a:xfrm>
            <a:off x="3927475" y="0"/>
            <a:ext cx="3005138"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391" tIns="46195" rIns="92391" bIns="46195" numCol="1" anchor="t" anchorCtr="0" compatLnSpc="1">
            <a:prstTxWarp prst="textNoShape">
              <a:avLst/>
            </a:prstTxWarp>
          </a:bodyPr>
          <a:lstStyle>
            <a:lvl1pPr algn="r" defTabSz="923925">
              <a:defRPr sz="1200"/>
            </a:lvl1pPr>
          </a:lstStyle>
          <a:p>
            <a:endParaRPr lang="en-US" dirty="0"/>
          </a:p>
        </p:txBody>
      </p:sp>
      <p:sp>
        <p:nvSpPr>
          <p:cNvPr id="18436" name="Rectangle 4"/>
          <p:cNvSpPr>
            <a:spLocks noGrp="1" noChangeArrowheads="1"/>
          </p:cNvSpPr>
          <p:nvPr>
            <p:ph type="ftr" sz="quarter" idx="2"/>
          </p:nvPr>
        </p:nvSpPr>
        <p:spPr bwMode="auto">
          <a:xfrm>
            <a:off x="0" y="8770938"/>
            <a:ext cx="3005138" cy="4619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391" tIns="46195" rIns="92391" bIns="46195" numCol="1" anchor="b" anchorCtr="0" compatLnSpc="1">
            <a:prstTxWarp prst="textNoShape">
              <a:avLst/>
            </a:prstTxWarp>
          </a:bodyPr>
          <a:lstStyle>
            <a:lvl1pPr defTabSz="923925">
              <a:defRPr sz="1200"/>
            </a:lvl1pPr>
          </a:lstStyle>
          <a:p>
            <a:endParaRPr lang="en-US" dirty="0"/>
          </a:p>
        </p:txBody>
      </p:sp>
      <p:sp>
        <p:nvSpPr>
          <p:cNvPr id="18437" name="Rectangle 5"/>
          <p:cNvSpPr>
            <a:spLocks noGrp="1" noChangeArrowheads="1"/>
          </p:cNvSpPr>
          <p:nvPr>
            <p:ph type="sldNum" sz="quarter" idx="3"/>
          </p:nvPr>
        </p:nvSpPr>
        <p:spPr bwMode="auto">
          <a:xfrm>
            <a:off x="3927475" y="8770938"/>
            <a:ext cx="3005138" cy="4619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391" tIns="46195" rIns="92391" bIns="46195" numCol="1" anchor="b" anchorCtr="0" compatLnSpc="1">
            <a:prstTxWarp prst="textNoShape">
              <a:avLst/>
            </a:prstTxWarp>
          </a:bodyPr>
          <a:lstStyle>
            <a:lvl1pPr algn="r" defTabSz="923925">
              <a:defRPr sz="1200"/>
            </a:lvl1pPr>
          </a:lstStyle>
          <a:p>
            <a:fld id="{AD9DCF04-8AE1-CC49-80A1-1E9496B4418A}" type="slidenum">
              <a:rPr lang="en-US"/>
              <a:pPr/>
              <a:t>‹#›</a:t>
            </a:fld>
            <a:endParaRPr lang="en-US" dirty="0"/>
          </a:p>
        </p:txBody>
      </p:sp>
    </p:spTree>
    <p:extLst>
      <p:ext uri="{BB962C8B-B14F-4D97-AF65-F5344CB8AC3E}">
        <p14:creationId xmlns:p14="http://schemas.microsoft.com/office/powerpoint/2010/main" val="256981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05138"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391" tIns="46195" rIns="92391" bIns="46195" numCol="1" anchor="t" anchorCtr="0" compatLnSpc="1">
            <a:prstTxWarp prst="textNoShape">
              <a:avLst/>
            </a:prstTxWarp>
          </a:bodyPr>
          <a:lstStyle>
            <a:lvl1pPr defTabSz="923925">
              <a:defRPr sz="1200"/>
            </a:lvl1pPr>
          </a:lstStyle>
          <a:p>
            <a:endParaRPr lang="en-US" dirty="0"/>
          </a:p>
        </p:txBody>
      </p:sp>
      <p:sp>
        <p:nvSpPr>
          <p:cNvPr id="4099" name="Rectangle 3"/>
          <p:cNvSpPr>
            <a:spLocks noGrp="1" noChangeArrowheads="1"/>
          </p:cNvSpPr>
          <p:nvPr>
            <p:ph type="dt" idx="1"/>
          </p:nvPr>
        </p:nvSpPr>
        <p:spPr bwMode="auto">
          <a:xfrm>
            <a:off x="3927475" y="0"/>
            <a:ext cx="3005138"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391" tIns="46195" rIns="92391" bIns="46195" numCol="1" anchor="t" anchorCtr="0" compatLnSpc="1">
            <a:prstTxWarp prst="textNoShape">
              <a:avLst/>
            </a:prstTxWarp>
          </a:bodyPr>
          <a:lstStyle>
            <a:lvl1pPr algn="r" defTabSz="923925">
              <a:defRPr sz="1200"/>
            </a:lvl1pPr>
          </a:lstStyle>
          <a:p>
            <a:endParaRPr lang="en-US" dirty="0"/>
          </a:p>
        </p:txBody>
      </p:sp>
      <p:sp>
        <p:nvSpPr>
          <p:cNvPr id="4100" name="Rectangle 4"/>
          <p:cNvSpPr>
            <a:spLocks noGrp="1" noRot="1" noChangeAspect="1" noChangeArrowheads="1" noTextEdit="1"/>
          </p:cNvSpPr>
          <p:nvPr>
            <p:ph type="sldImg" idx="2"/>
          </p:nvPr>
        </p:nvSpPr>
        <p:spPr bwMode="auto">
          <a:xfrm>
            <a:off x="388938" y="692150"/>
            <a:ext cx="6157912" cy="3463925"/>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4101" name="Rectangle 5"/>
          <p:cNvSpPr>
            <a:spLocks noGrp="1" noChangeArrowheads="1"/>
          </p:cNvSpPr>
          <p:nvPr>
            <p:ph type="body" sz="quarter" idx="3"/>
          </p:nvPr>
        </p:nvSpPr>
        <p:spPr bwMode="auto">
          <a:xfrm>
            <a:off x="693738" y="4386263"/>
            <a:ext cx="5546725" cy="4156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391" tIns="46195" rIns="92391" bIns="4619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0" y="8770938"/>
            <a:ext cx="3005138" cy="4619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391" tIns="46195" rIns="92391" bIns="46195" numCol="1" anchor="b" anchorCtr="0" compatLnSpc="1">
            <a:prstTxWarp prst="textNoShape">
              <a:avLst/>
            </a:prstTxWarp>
          </a:bodyPr>
          <a:lstStyle>
            <a:lvl1pPr defTabSz="923925">
              <a:defRPr sz="1200"/>
            </a:lvl1pPr>
          </a:lstStyle>
          <a:p>
            <a:endParaRPr lang="en-US" dirty="0"/>
          </a:p>
        </p:txBody>
      </p:sp>
      <p:sp>
        <p:nvSpPr>
          <p:cNvPr id="4103" name="Rectangle 7"/>
          <p:cNvSpPr>
            <a:spLocks noGrp="1" noChangeArrowheads="1"/>
          </p:cNvSpPr>
          <p:nvPr>
            <p:ph type="sldNum" sz="quarter" idx="5"/>
          </p:nvPr>
        </p:nvSpPr>
        <p:spPr bwMode="auto">
          <a:xfrm>
            <a:off x="3927475" y="8770938"/>
            <a:ext cx="3005138" cy="4619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391" tIns="46195" rIns="92391" bIns="46195" numCol="1" anchor="b" anchorCtr="0" compatLnSpc="1">
            <a:prstTxWarp prst="textNoShape">
              <a:avLst/>
            </a:prstTxWarp>
          </a:bodyPr>
          <a:lstStyle>
            <a:lvl1pPr algn="r" defTabSz="923925">
              <a:defRPr sz="1200"/>
            </a:lvl1pPr>
          </a:lstStyle>
          <a:p>
            <a:fld id="{EBD98385-F1D5-B84A-ABBF-D8781C4363E8}" type="slidenum">
              <a:rPr lang="en-US"/>
              <a:pPr/>
              <a:t>‹#›</a:t>
            </a:fld>
            <a:endParaRPr lang="en-US" dirty="0"/>
          </a:p>
        </p:txBody>
      </p:sp>
    </p:spTree>
    <p:extLst>
      <p:ext uri="{BB962C8B-B14F-4D97-AF65-F5344CB8AC3E}">
        <p14:creationId xmlns:p14="http://schemas.microsoft.com/office/powerpoint/2010/main" val="138510061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0"/>
        <a:cs typeface="Arial" charset="0"/>
      </a:defRPr>
    </a:lvl1pPr>
    <a:lvl2pPr marL="457200" algn="l" rtl="0" fontAlgn="base">
      <a:spcBef>
        <a:spcPct val="30000"/>
      </a:spcBef>
      <a:spcAft>
        <a:spcPct val="0"/>
      </a:spcAft>
      <a:defRPr sz="1200" kern="1200">
        <a:solidFill>
          <a:schemeClr val="tx1"/>
        </a:solidFill>
        <a:latin typeface="Arial" charset="0"/>
        <a:ea typeface="Arial" charset="0"/>
        <a:cs typeface="Arial" charset="0"/>
      </a:defRPr>
    </a:lvl2pPr>
    <a:lvl3pPr marL="914400" algn="l" rtl="0" fontAlgn="base">
      <a:spcBef>
        <a:spcPct val="30000"/>
      </a:spcBef>
      <a:spcAft>
        <a:spcPct val="0"/>
      </a:spcAft>
      <a:defRPr sz="1200" kern="1200">
        <a:solidFill>
          <a:schemeClr val="tx1"/>
        </a:solidFill>
        <a:latin typeface="Arial" charset="0"/>
        <a:ea typeface="Arial" charset="0"/>
        <a:cs typeface="Arial" charset="0"/>
      </a:defRPr>
    </a:lvl3pPr>
    <a:lvl4pPr marL="1371600" algn="l" rtl="0" fontAlgn="base">
      <a:spcBef>
        <a:spcPct val="30000"/>
      </a:spcBef>
      <a:spcAft>
        <a:spcPct val="0"/>
      </a:spcAft>
      <a:defRPr sz="1200" kern="1200">
        <a:solidFill>
          <a:schemeClr val="tx1"/>
        </a:solidFill>
        <a:latin typeface="Arial" charset="0"/>
        <a:ea typeface="Arial" charset="0"/>
        <a:cs typeface="Arial" charset="0"/>
      </a:defRPr>
    </a:lvl4pPr>
    <a:lvl5pPr marL="1828800" algn="l" rtl="0" fontAlgn="base">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grants.nih.gov/grants/policy/nihgps/html5/section_2/2.5.1_just-in-time_procedures.ht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AB1BEF-3F68-EE41-85E3-C1813BEF4FBA}" type="slidenum">
              <a:rPr lang="en-US"/>
              <a:pPr/>
              <a:t>1</a:t>
            </a:fld>
            <a:endParaRPr lang="en-US" dirty="0"/>
          </a:p>
        </p:txBody>
      </p:sp>
      <p:sp>
        <p:nvSpPr>
          <p:cNvPr id="63490" name="Rectangle 2"/>
          <p:cNvSpPr>
            <a:spLocks noGrp="1" noRot="1" noChangeAspect="1" noChangeArrowheads="1" noTextEdit="1"/>
          </p:cNvSpPr>
          <p:nvPr>
            <p:ph type="sldImg"/>
          </p:nvPr>
        </p:nvSpPr>
        <p:spPr>
          <a:xfrm>
            <a:off x="388938" y="692150"/>
            <a:ext cx="6157912" cy="3463925"/>
          </a:xfrm>
          <a:ln/>
          <a:extLst>
            <a:ext uri="{FAA26D3D-D897-4be2-8F04-BA451C77F1D7}">
              <ma14:placeholderFlag xmlns="" xmlns:ma14="http://schemas.microsoft.com/office/mac/drawingml/2011/main" val="1"/>
            </a:ext>
          </a:extLst>
        </p:spPr>
      </p:sp>
      <p:sp>
        <p:nvSpPr>
          <p:cNvPr id="634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1C799F-DA2C-4782-B666-012AC17F97D2}" type="slidenum">
              <a:rPr lang="en-US" smtClean="0"/>
              <a:t>16</a:t>
            </a:fld>
            <a:endParaRPr lang="en-US" dirty="0"/>
          </a:p>
        </p:txBody>
      </p:sp>
    </p:spTree>
    <p:extLst>
      <p:ext uri="{BB962C8B-B14F-4D97-AF65-F5344CB8AC3E}">
        <p14:creationId xmlns:p14="http://schemas.microsoft.com/office/powerpoint/2010/main" val="2874767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D98385-F1D5-B84A-ABBF-D8781C4363E8}" type="slidenum">
              <a:rPr lang="en-US" smtClean="0"/>
              <a:pPr/>
              <a:t>18</a:t>
            </a:fld>
            <a:endParaRPr lang="en-US" dirty="0"/>
          </a:p>
        </p:txBody>
      </p:sp>
    </p:spTree>
    <p:extLst>
      <p:ext uri="{BB962C8B-B14F-4D97-AF65-F5344CB8AC3E}">
        <p14:creationId xmlns:p14="http://schemas.microsoft.com/office/powerpoint/2010/main" val="3748184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B3B3B"/>
                </a:solidFill>
                <a:effectLst/>
                <a:latin typeface="Source Sans Pro" panose="020B0503030403020204" pitchFamily="34" charset="0"/>
              </a:rPr>
              <a:t>Other support does not include training awards, prizes, or gifts. Gifts are resources provided where there is no expectation of anything (e.g. time, services, specific research activities, money, etc.) in return. An item or service given with the expectation of an associated time commitment is not a gift and is instead an in-kind contribution and must be reported as such. Also, Institutional resources, such as core facilities or shared equipment that are made broadly available, should not be included in Other Support, but rather listed under Facilities and Other Resources. </a:t>
            </a:r>
          </a:p>
          <a:p>
            <a:endParaRPr lang="en-US" b="0" i="0" dirty="0">
              <a:solidFill>
                <a:srgbClr val="3B3B3B"/>
              </a:solidFill>
              <a:effectLst/>
              <a:latin typeface="Source Sans Pro" panose="020B0503030403020204" pitchFamily="34" charset="0"/>
            </a:endParaRPr>
          </a:p>
          <a:p>
            <a:r>
              <a:rPr lang="en-US" b="0" i="0" dirty="0">
                <a:solidFill>
                  <a:srgbClr val="3B3B3B"/>
                </a:solidFill>
                <a:effectLst/>
                <a:latin typeface="Source Sans Pro" panose="020B0503030403020204" pitchFamily="34" charset="0"/>
              </a:rPr>
              <a:t>Second bullet: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a:solidFill>
                  <a:srgbClr val="3B3B3B"/>
                </a:solidFill>
                <a:effectLst/>
                <a:latin typeface="Source Sans Pro" panose="020B0503030403020204" pitchFamily="34" charset="0"/>
              </a:rPr>
              <a:t>Resources and/or financial support from all foreign and domestic entities, that are available to the researcher. This includes but is not limited to, financial support for laboratory personnel, and provision of high-value materials that are not freely available (e.g., biologics, chemical, model systems, technology, etc.).</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i="0" dirty="0">
              <a:solidFill>
                <a:srgbClr val="3B3B3B"/>
              </a:solidFill>
              <a:effectLst/>
              <a:latin typeface="Source Sans Pro" panose="020B0503030403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a:solidFill>
                  <a:srgbClr val="3B3B3B"/>
                </a:solidFill>
                <a:effectLst/>
                <a:latin typeface="Source Sans Pro" panose="020B0503030403020204" pitchFamily="34" charset="0"/>
              </a:rPr>
              <a:t>3</a:t>
            </a:r>
            <a:r>
              <a:rPr lang="en-US" b="0" i="0" baseline="30000" dirty="0">
                <a:solidFill>
                  <a:srgbClr val="3B3B3B"/>
                </a:solidFill>
                <a:effectLst/>
                <a:latin typeface="Source Sans Pro" panose="020B0503030403020204" pitchFamily="34" charset="0"/>
              </a:rPr>
              <a:t>rd and 4th</a:t>
            </a:r>
            <a:r>
              <a:rPr lang="en-US" b="0" i="0" dirty="0">
                <a:solidFill>
                  <a:srgbClr val="3B3B3B"/>
                </a:solidFill>
                <a:effectLst/>
                <a:latin typeface="Source Sans Pro" panose="020B0503030403020204" pitchFamily="34" charset="0"/>
              </a:rPr>
              <a:t> Bullet: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i="0" dirty="0">
              <a:solidFill>
                <a:srgbClr val="3B3B3B"/>
              </a:solidFill>
              <a:effectLst/>
              <a:latin typeface="Source Sans Pro" panose="020B0503030403020204" pitchFamily="34" charset="0"/>
            </a:endParaRPr>
          </a:p>
          <a:p>
            <a:pPr lvl="2">
              <a:buFont typeface="Courier New" panose="02070309020205020404" pitchFamily="49" charset="0"/>
              <a:buChar char="o"/>
            </a:pPr>
            <a:r>
              <a:rPr lang="en-US" sz="1200" b="0" i="0" dirty="0">
                <a:solidFill>
                  <a:srgbClr val="3B3B3B"/>
                </a:solidFill>
                <a:effectLst/>
                <a:latin typeface="Source Sans Pro" panose="020B0503030403020204" pitchFamily="34" charset="0"/>
              </a:rPr>
              <a:t>Consulting agreements, when the PD/PI or other senior/key personnel will be conducting research as part of the consulting activities. Non-research consulting activities are not Other Support.</a:t>
            </a:r>
            <a:endParaRPr lang="en-US" sz="1400" dirty="0">
              <a:solidFill>
                <a:srgbClr val="3B3B3B"/>
              </a:solidFill>
              <a:latin typeface="Source Sans Pro" panose="020B0503030403020204" pitchFamily="34" charset="0"/>
            </a:endParaRPr>
          </a:p>
          <a:p>
            <a:pPr lvl="2">
              <a:buFont typeface="Courier New" panose="02070309020205020404" pitchFamily="49" charset="0"/>
              <a:buChar char="o"/>
            </a:pPr>
            <a:r>
              <a:rPr lang="en-US" sz="1200" b="0" i="0" dirty="0">
                <a:solidFill>
                  <a:srgbClr val="3B3B3B"/>
                </a:solidFill>
                <a:effectLst/>
                <a:latin typeface="Source Sans Pro" panose="020B0503030403020204" pitchFamily="34" charset="0"/>
              </a:rPr>
              <a:t>In-kind contributions, e.g. office/laboratory space, equipment, supplies, or employees or students supported by an outside source. If the time commitment or dollar value of the in-kind contribution is not readily ascertainable, the recipient must provide reasonable estimates.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i="0" dirty="0">
              <a:solidFill>
                <a:srgbClr val="3B3B3B"/>
              </a:solidFill>
              <a:effectLst/>
              <a:latin typeface="Source Sans Pro" panose="020B0503030403020204" pitchFamily="34" charset="0"/>
            </a:endParaRPr>
          </a:p>
          <a:p>
            <a:endParaRPr lang="en-US" b="1" dirty="0"/>
          </a:p>
          <a:p>
            <a:r>
              <a:rPr lang="en-US" b="1" dirty="0"/>
              <a:t>For Foreign entities: </a:t>
            </a:r>
            <a:r>
              <a:rPr lang="en-US" b="0" i="0" dirty="0">
                <a:solidFill>
                  <a:srgbClr val="000000"/>
                </a:solidFill>
                <a:effectLst/>
                <a:latin typeface="ubunturegular"/>
              </a:rPr>
              <a:t>For Other Support submissions that include foreign activities and resources</a:t>
            </a:r>
            <a:r>
              <a:rPr lang="en-US" b="1" i="0" dirty="0">
                <a:solidFill>
                  <a:srgbClr val="000000"/>
                </a:solidFill>
                <a:effectLst/>
                <a:latin typeface="ubunturegular"/>
              </a:rPr>
              <a:t>, recipients are required</a:t>
            </a:r>
            <a:r>
              <a:rPr lang="en-US" b="0" i="0" dirty="0">
                <a:solidFill>
                  <a:srgbClr val="000000"/>
                </a:solidFill>
                <a:effectLst/>
                <a:latin typeface="ubunturegular"/>
              </a:rPr>
              <a:t> to submit copies of contracts, grants, or any other agreement specific to senior/key personnel foreign appointments and/or employment with a foreign institution as supporting documentation. If they are not in English, recipients must provide translated copies.</a:t>
            </a:r>
            <a:endParaRPr lang="en-US" b="1" dirty="0"/>
          </a:p>
        </p:txBody>
      </p:sp>
      <p:sp>
        <p:nvSpPr>
          <p:cNvPr id="4" name="Slide Number Placeholder 3"/>
          <p:cNvSpPr>
            <a:spLocks noGrp="1"/>
          </p:cNvSpPr>
          <p:nvPr>
            <p:ph type="sldNum" sz="quarter" idx="5"/>
          </p:nvPr>
        </p:nvSpPr>
        <p:spPr/>
        <p:txBody>
          <a:bodyPr/>
          <a:lstStyle/>
          <a:p>
            <a:fld id="{A41C799F-DA2C-4782-B666-012AC17F97D2}" type="slidenum">
              <a:rPr lang="en-US" smtClean="0"/>
              <a:t>19</a:t>
            </a:fld>
            <a:endParaRPr lang="en-US" dirty="0"/>
          </a:p>
        </p:txBody>
      </p:sp>
    </p:spTree>
    <p:extLst>
      <p:ext uri="{BB962C8B-B14F-4D97-AF65-F5344CB8AC3E}">
        <p14:creationId xmlns:p14="http://schemas.microsoft.com/office/powerpoint/2010/main" val="2716963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buNone/>
            </a:pPr>
            <a:r>
              <a:rPr lang="en-US" dirty="0"/>
              <a:t>Scientific overlap: </a:t>
            </a:r>
          </a:p>
          <a:p>
            <a:pPr marL="857250" lvl="2" indent="-457200"/>
            <a:r>
              <a:rPr lang="en-US" dirty="0"/>
              <a:t>Substantially the same research is proposed in more than one application or is submitted to two or more funding sources for review and funding consideration </a:t>
            </a:r>
          </a:p>
          <a:p>
            <a:pPr marL="857250" lvl="2" indent="-457200"/>
            <a:r>
              <a:rPr lang="en-US" dirty="0"/>
              <a:t>Specific research objective and the research design for accomplishing the objective are the same or closely related in two or more applications or awards, regardless of the funding source.</a:t>
            </a:r>
            <a:br>
              <a:rPr lang="en-US" dirty="0"/>
            </a:br>
            <a:endParaRPr lang="en-US" dirty="0"/>
          </a:p>
          <a:p>
            <a:pPr marL="0" lvl="1" indent="0">
              <a:buNone/>
            </a:pPr>
            <a:r>
              <a:rPr lang="en-US" dirty="0"/>
              <a:t>Budgetary overlap:</a:t>
            </a:r>
          </a:p>
          <a:p>
            <a:pPr marL="857250" lvl="2" indent="-457200"/>
            <a:r>
              <a:rPr lang="en-US" dirty="0"/>
              <a:t>Duplicate or equivalent budgetary items (e.g., equipment, salaries) are requested in an application but already are provided by another source.</a:t>
            </a:r>
            <a:br>
              <a:rPr lang="en-US" dirty="0"/>
            </a:br>
            <a:endParaRPr lang="en-US" dirty="0"/>
          </a:p>
          <a:p>
            <a:pPr marL="0" indent="0">
              <a:buNone/>
            </a:pPr>
            <a:r>
              <a:rPr lang="en-US" sz="2800" dirty="0">
                <a:solidFill>
                  <a:srgbClr val="003366"/>
                </a:solidFill>
              </a:rPr>
              <a:t>Commitment overlap:</a:t>
            </a:r>
          </a:p>
          <a:p>
            <a:pPr lvl="1">
              <a:buFont typeface="Arial" panose="020B0604020202020204" pitchFamily="34" charset="0"/>
              <a:buChar char="•"/>
            </a:pPr>
            <a:r>
              <a:rPr lang="en-US" sz="2400" dirty="0">
                <a:solidFill>
                  <a:schemeClr val="tx1"/>
                </a:solidFill>
              </a:rPr>
              <a:t>An individual's time commitment exceeds 100 percent (i.e., 12 person months), whether or not salary support is requested in the application.</a:t>
            </a:r>
          </a:p>
          <a:p>
            <a:endParaRPr lang="en-US" dirty="0"/>
          </a:p>
        </p:txBody>
      </p:sp>
      <p:sp>
        <p:nvSpPr>
          <p:cNvPr id="4" name="Slide Number Placeholder 3"/>
          <p:cNvSpPr>
            <a:spLocks noGrp="1"/>
          </p:cNvSpPr>
          <p:nvPr>
            <p:ph type="sldNum" sz="quarter" idx="5"/>
          </p:nvPr>
        </p:nvSpPr>
        <p:spPr/>
        <p:txBody>
          <a:bodyPr/>
          <a:lstStyle/>
          <a:p>
            <a:fld id="{A41C799F-DA2C-4782-B666-012AC17F97D2}" type="slidenum">
              <a:rPr lang="en-US" smtClean="0"/>
              <a:t>21</a:t>
            </a:fld>
            <a:endParaRPr lang="en-US" dirty="0"/>
          </a:p>
        </p:txBody>
      </p:sp>
    </p:spTree>
    <p:extLst>
      <p:ext uri="{BB962C8B-B14F-4D97-AF65-F5344CB8AC3E}">
        <p14:creationId xmlns:p14="http://schemas.microsoft.com/office/powerpoint/2010/main" val="1482045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endParaRPr lang="en-US" dirty="0"/>
          </a:p>
          <a:p>
            <a:r>
              <a:rPr lang="en-US" u="sng" dirty="0"/>
              <a:t>Recipient institutions </a:t>
            </a:r>
            <a:r>
              <a:rPr lang="en-US" dirty="0"/>
              <a:t>are responsible for reporting complete and accurate information to NIH:</a:t>
            </a:r>
          </a:p>
          <a:p>
            <a:pPr marL="171450" indent="-171450">
              <a:buFont typeface="Arial" panose="020B0604020202020204" pitchFamily="34" charset="0"/>
              <a:buChar char="•"/>
            </a:pPr>
            <a:r>
              <a:rPr lang="en-US" dirty="0"/>
              <a:t>via eRA Commons for JIT procedures</a:t>
            </a:r>
          </a:p>
          <a:p>
            <a:pPr marL="171450" indent="-171450">
              <a:buFont typeface="Arial" panose="020B0604020202020204" pitchFamily="34" charset="0"/>
              <a:buChar char="•"/>
            </a:pPr>
            <a:r>
              <a:rPr lang="en-US" dirty="0"/>
              <a:t>In RPPRs for changes in other support for Sr./Key Personnel</a:t>
            </a:r>
          </a:p>
          <a:p>
            <a:pPr marL="171450" indent="-171450">
              <a:buFont typeface="Arial" panose="020B0604020202020204" pitchFamily="34" charset="0"/>
              <a:buChar char="•"/>
            </a:pPr>
            <a:r>
              <a:rPr lang="en-US" dirty="0"/>
              <a:t>or the Authorized Organization Representative submits the Other Support to the Grants Management Specialist</a:t>
            </a:r>
          </a:p>
          <a:p>
            <a:endParaRPr lang="en-US" dirty="0"/>
          </a:p>
          <a:p>
            <a:endParaRPr lang="en-US" dirty="0"/>
          </a:p>
          <a:p>
            <a:r>
              <a:rPr lang="en-US" dirty="0"/>
              <a:t>What happens when  other support information is not complete and accurate?</a:t>
            </a:r>
          </a:p>
          <a:p>
            <a:endParaRPr lang="en-US" dirty="0"/>
          </a:p>
          <a:p>
            <a:r>
              <a:rPr lang="en-US" dirty="0"/>
              <a:t>Openness and transparency enables productive collaboration and helps ensure appropriate disclosure of potential conflicts of interest and commitment</a:t>
            </a:r>
          </a:p>
          <a:p>
            <a:endParaRPr lang="en-US" dirty="0"/>
          </a:p>
          <a:p>
            <a:r>
              <a:rPr lang="en-US" dirty="0"/>
              <a:t>Failure by some researchers at NIH-funded institutions to disclose substantial contributions of resources from other organizations, including foreign governments, threatens to distort decisions about the appropriate use of NIH funds</a:t>
            </a:r>
          </a:p>
          <a:p>
            <a:endParaRPr lang="en-US" dirty="0"/>
          </a:p>
        </p:txBody>
      </p:sp>
      <p:sp>
        <p:nvSpPr>
          <p:cNvPr id="4" name="Slide Number Placeholder 3"/>
          <p:cNvSpPr>
            <a:spLocks noGrp="1"/>
          </p:cNvSpPr>
          <p:nvPr>
            <p:ph type="sldNum" sz="quarter" idx="5"/>
          </p:nvPr>
        </p:nvSpPr>
        <p:spPr/>
        <p:txBody>
          <a:bodyPr/>
          <a:lstStyle/>
          <a:p>
            <a:fld id="{A41C799F-DA2C-4782-B666-012AC17F97D2}" type="slidenum">
              <a:rPr lang="en-US" smtClean="0"/>
              <a:t>22</a:t>
            </a:fld>
            <a:endParaRPr lang="en-US" dirty="0"/>
          </a:p>
        </p:txBody>
      </p:sp>
    </p:spTree>
    <p:extLst>
      <p:ext uri="{BB962C8B-B14F-4D97-AF65-F5344CB8AC3E}">
        <p14:creationId xmlns:p14="http://schemas.microsoft.com/office/powerpoint/2010/main" val="2050664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Compliance</a:t>
            </a:r>
            <a:r>
              <a:rPr lang="en-US" dirty="0"/>
              <a:t> – these are typical noncompliance areas – the FCOI and the Bayh dole requirements for IP has not changed.</a:t>
            </a:r>
          </a:p>
        </p:txBody>
      </p:sp>
      <p:sp>
        <p:nvSpPr>
          <p:cNvPr id="4" name="Slide Number Placeholder 3"/>
          <p:cNvSpPr>
            <a:spLocks noGrp="1"/>
          </p:cNvSpPr>
          <p:nvPr>
            <p:ph type="sldNum" sz="quarter" idx="5"/>
          </p:nvPr>
        </p:nvSpPr>
        <p:spPr/>
        <p:txBody>
          <a:bodyPr/>
          <a:lstStyle/>
          <a:p>
            <a:pPr marL="0" marR="0" lvl="0" indent="0" algn="r" defTabSz="923925" rtl="0" eaLnBrk="1" fontAlgn="base" latinLnBrk="0" hangingPunct="1">
              <a:lnSpc>
                <a:spcPct val="100000"/>
              </a:lnSpc>
              <a:spcBef>
                <a:spcPct val="0"/>
              </a:spcBef>
              <a:spcAft>
                <a:spcPct val="0"/>
              </a:spcAft>
              <a:buClrTx/>
              <a:buSzTx/>
              <a:buFontTx/>
              <a:buNone/>
              <a:tabLst/>
              <a:defRPr/>
            </a:pPr>
            <a:fld id="{EBD98385-F1D5-B84A-ABBF-D8781C4363E8}"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cs typeface="Arial" charset="0"/>
              </a:rPr>
              <a:pPr marL="0" marR="0" lvl="0" indent="0" algn="r" defTabSz="923925"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946413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Diane will review this slide:</a:t>
            </a:r>
          </a:p>
          <a:p>
            <a:r>
              <a:rPr lang="en-US" b="1" dirty="0"/>
              <a:t>risk</a:t>
            </a:r>
          </a:p>
          <a:p>
            <a:endParaRPr lang="en-US" b="1" dirty="0"/>
          </a:p>
          <a:p>
            <a:endParaRPr lang="en-US" b="1" dirty="0"/>
          </a:p>
          <a:p>
            <a:endParaRPr lang="en-US" b="1" dirty="0"/>
          </a:p>
          <a:p>
            <a:r>
              <a:rPr lang="en-US" b="1" dirty="0"/>
              <a:t>Considerations for Recipients </a:t>
            </a:r>
          </a:p>
          <a:p>
            <a:endParaRPr lang="en-US" dirty="0"/>
          </a:p>
          <a:p>
            <a:pPr algn="l"/>
            <a:r>
              <a:rPr lang="en-US" b="0" i="0" dirty="0">
                <a:effectLst/>
                <a:latin typeface="-apple-system"/>
              </a:rPr>
              <a:t>When a recipient is determining the likelihood of a compliance risk related to improper influence (foreign or domestic) they should consider and identify relationships, existing and potential, that may impact research integrity, financial conflict of interest, and/or overlap. In evaluating these relationships, institutions should consider the following questions and factors:</a:t>
            </a:r>
          </a:p>
          <a:p>
            <a:pPr algn="l"/>
            <a:r>
              <a:rPr lang="en-US" b="0" i="0" dirty="0">
                <a:effectLst/>
                <a:latin typeface="-apple-system"/>
              </a:rPr>
              <a:t>a) Does the relationship affect the integrity of the research by impacting established professional norms and ethical principles in the performance of all activities related to scientific research? In answering this question, institutions should consider the following factors:</a:t>
            </a:r>
          </a:p>
          <a:p>
            <a:pPr lvl="1"/>
            <a:r>
              <a:rPr lang="en-US" b="0" i="0" dirty="0">
                <a:effectLst/>
                <a:latin typeface="-apple-system"/>
              </a:rPr>
              <a:t> The “relationship” could be with a collaborator, an outside employer, an external appointment relationship, etc.</a:t>
            </a:r>
          </a:p>
          <a:p>
            <a:pPr lvl="1"/>
            <a:r>
              <a:rPr lang="en-US" b="0" i="0" dirty="0">
                <a:effectLst/>
                <a:latin typeface="-apple-system"/>
              </a:rPr>
              <a:t>The “impact” could be real or apparent</a:t>
            </a:r>
          </a:p>
          <a:p>
            <a:pPr lvl="1"/>
            <a:r>
              <a:rPr lang="en-US" b="0" i="0" dirty="0">
                <a:effectLst/>
                <a:latin typeface="-apple-system"/>
              </a:rPr>
              <a:t>The “compensation” could be of any type or level; NIH has not established a de minimis level of compensation and considers all types of support, in-kind or otherwise.</a:t>
            </a:r>
          </a:p>
          <a:p>
            <a:pPr algn="l"/>
            <a:r>
              <a:rPr lang="en-US" b="0" i="0" dirty="0">
                <a:effectLst/>
                <a:latin typeface="-apple-system"/>
              </a:rPr>
              <a:t>b) Is there potential overlap in any of the following areas?</a:t>
            </a:r>
          </a:p>
          <a:p>
            <a:pPr lvl="1"/>
            <a:r>
              <a:rPr lang="en-US" b="0" i="0" dirty="0">
                <a:effectLst/>
                <a:latin typeface="-apple-system"/>
              </a:rPr>
              <a:t>Scientific</a:t>
            </a:r>
          </a:p>
          <a:p>
            <a:pPr lvl="1"/>
            <a:r>
              <a:rPr lang="en-US" b="0" i="0" dirty="0">
                <a:effectLst/>
                <a:latin typeface="-apple-system"/>
              </a:rPr>
              <a:t>Budgetary</a:t>
            </a:r>
          </a:p>
          <a:p>
            <a:pPr lvl="1"/>
            <a:r>
              <a:rPr lang="en-US" b="0" i="0" dirty="0">
                <a:effectLst/>
                <a:latin typeface="-apple-system"/>
              </a:rPr>
              <a:t>Commitment</a:t>
            </a:r>
          </a:p>
          <a:p>
            <a:pPr algn="l"/>
            <a:r>
              <a:rPr lang="en-US" b="0" i="0" dirty="0">
                <a:effectLst/>
                <a:latin typeface="-apple-system"/>
              </a:rPr>
              <a:t>c) Is there a potential Financial Conflict of Interest?</a:t>
            </a:r>
          </a:p>
          <a:p>
            <a:pPr marL="0" indent="0" algn="ctr">
              <a:buNone/>
            </a:pPr>
            <a:r>
              <a:rPr lang="en-US" b="1" i="0" dirty="0">
                <a:effectLst/>
                <a:latin typeface="-apple-system"/>
              </a:rPr>
              <a:t>If the answer to any of these questions is “yes,” then the relationship is generally reportable. When in doubt, recipients should reach out to NIH early and often.</a:t>
            </a:r>
          </a:p>
        </p:txBody>
      </p:sp>
      <p:sp>
        <p:nvSpPr>
          <p:cNvPr id="4" name="Slide Number Placeholder 3"/>
          <p:cNvSpPr>
            <a:spLocks noGrp="1"/>
          </p:cNvSpPr>
          <p:nvPr>
            <p:ph type="sldNum" sz="quarter" idx="5"/>
          </p:nvPr>
        </p:nvSpPr>
        <p:spPr/>
        <p:txBody>
          <a:bodyPr/>
          <a:lstStyle/>
          <a:p>
            <a:fld id="{EBD98385-F1D5-B84A-ABBF-D8781C4363E8}" type="slidenum">
              <a:rPr lang="en-US" smtClean="0"/>
              <a:pPr/>
              <a:t>30</a:t>
            </a:fld>
            <a:endParaRPr lang="en-US" dirty="0"/>
          </a:p>
        </p:txBody>
      </p:sp>
    </p:spTree>
    <p:extLst>
      <p:ext uri="{BB962C8B-B14F-4D97-AF65-F5344CB8AC3E}">
        <p14:creationId xmlns:p14="http://schemas.microsoft.com/office/powerpoint/2010/main" val="3976154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Turn into an appendix! </a:t>
            </a:r>
          </a:p>
          <a:p>
            <a:r>
              <a:rPr lang="en-US" dirty="0"/>
              <a:t>Summary providing a brief snapshot of the FCOI and Other Support Requirements – nice gift for you when you receive the slides. </a:t>
            </a:r>
          </a:p>
          <a:p>
            <a:r>
              <a:rPr lang="en-US" dirty="0"/>
              <a:t>Appendix</a:t>
            </a:r>
          </a:p>
        </p:txBody>
      </p:sp>
      <p:sp>
        <p:nvSpPr>
          <p:cNvPr id="4" name="Slide Number Placeholder 3"/>
          <p:cNvSpPr>
            <a:spLocks noGrp="1"/>
          </p:cNvSpPr>
          <p:nvPr>
            <p:ph type="sldNum" sz="quarter" idx="5"/>
          </p:nvPr>
        </p:nvSpPr>
        <p:spPr/>
        <p:txBody>
          <a:bodyPr/>
          <a:lstStyle/>
          <a:p>
            <a:fld id="{EBD98385-F1D5-B84A-ABBF-D8781C4363E8}" type="slidenum">
              <a:rPr lang="en-US" smtClean="0"/>
              <a:pPr/>
              <a:t>36</a:t>
            </a:fld>
            <a:endParaRPr lang="en-US" dirty="0"/>
          </a:p>
        </p:txBody>
      </p:sp>
    </p:spTree>
    <p:extLst>
      <p:ext uri="{BB962C8B-B14F-4D97-AF65-F5344CB8AC3E}">
        <p14:creationId xmlns:p14="http://schemas.microsoft.com/office/powerpoint/2010/main" val="1215196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3</a:t>
            </a:fld>
            <a:endParaRPr lang="en-US" dirty="0"/>
          </a:p>
        </p:txBody>
      </p:sp>
    </p:spTree>
    <p:extLst>
      <p:ext uri="{BB962C8B-B14F-4D97-AF65-F5344CB8AC3E}">
        <p14:creationId xmlns:p14="http://schemas.microsoft.com/office/powerpoint/2010/main" val="243724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Consequence of incomplete or partial disclosure is </a:t>
            </a:r>
          </a:p>
          <a:p>
            <a:endParaRPr lang="en-US" dirty="0"/>
          </a:p>
          <a:p>
            <a:r>
              <a:rPr lang="en-US" dirty="0"/>
              <a:t>Bias in research and reporting affecting the scientific record – effects are compounded </a:t>
            </a:r>
          </a:p>
          <a:p>
            <a:r>
              <a:rPr lang="en-US" dirty="0"/>
              <a:t>Institutional reputation</a:t>
            </a:r>
          </a:p>
          <a:p>
            <a:endParaRPr lang="en-US" dirty="0"/>
          </a:p>
        </p:txBody>
      </p:sp>
      <p:sp>
        <p:nvSpPr>
          <p:cNvPr id="4" name="Slide Number Placeholder 3"/>
          <p:cNvSpPr>
            <a:spLocks noGrp="1"/>
          </p:cNvSpPr>
          <p:nvPr>
            <p:ph type="sldNum" sz="quarter" idx="5"/>
          </p:nvPr>
        </p:nvSpPr>
        <p:spPr/>
        <p:txBody>
          <a:bodyPr/>
          <a:lstStyle/>
          <a:p>
            <a:fld id="{EBD98385-F1D5-B84A-ABBF-D8781C4363E8}" type="slidenum">
              <a:rPr lang="en-US" smtClean="0"/>
              <a:pPr/>
              <a:t>6</a:t>
            </a:fld>
            <a:endParaRPr lang="en-US" dirty="0"/>
          </a:p>
        </p:txBody>
      </p:sp>
    </p:spTree>
    <p:extLst>
      <p:ext uri="{BB962C8B-B14F-4D97-AF65-F5344CB8AC3E}">
        <p14:creationId xmlns:p14="http://schemas.microsoft.com/office/powerpoint/2010/main" val="4242844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NOTE:  Recipient institutions must develop a policy that implements all FCOI requirements, which  may be more restrictive that the regulation, but not less.</a:t>
            </a:r>
          </a:p>
          <a:p>
            <a:endParaRPr lang="en-US" dirty="0"/>
          </a:p>
        </p:txBody>
      </p:sp>
      <p:sp>
        <p:nvSpPr>
          <p:cNvPr id="4" name="Slide Number Placeholder 3"/>
          <p:cNvSpPr>
            <a:spLocks noGrp="1"/>
          </p:cNvSpPr>
          <p:nvPr>
            <p:ph type="sldNum" sz="quarter" idx="5"/>
          </p:nvPr>
        </p:nvSpPr>
        <p:spPr/>
        <p:txBody>
          <a:bodyPr/>
          <a:lstStyle/>
          <a:p>
            <a:fld id="{EBD98385-F1D5-B84A-ABBF-D8781C4363E8}" type="slidenum">
              <a:rPr lang="en-US" smtClean="0"/>
              <a:pPr/>
              <a:t>8</a:t>
            </a:fld>
            <a:endParaRPr lang="en-US" dirty="0"/>
          </a:p>
        </p:txBody>
      </p:sp>
    </p:spTree>
    <p:extLst>
      <p:ext uri="{BB962C8B-B14F-4D97-AF65-F5344CB8AC3E}">
        <p14:creationId xmlns:p14="http://schemas.microsoft.com/office/powerpoint/2010/main" val="2207712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For second bullet - NIH Program Officials have scientific expertise and appropriate context to determine if the institution’s management plan appears reasonable to protect the NIH-funded research from bias given the nature of the SFI and the role of the investigator</a:t>
            </a:r>
          </a:p>
          <a:p>
            <a:endParaRPr lang="en-US" dirty="0"/>
          </a:p>
        </p:txBody>
      </p:sp>
      <p:sp>
        <p:nvSpPr>
          <p:cNvPr id="4" name="Slide Number Placeholder 3"/>
          <p:cNvSpPr>
            <a:spLocks noGrp="1"/>
          </p:cNvSpPr>
          <p:nvPr>
            <p:ph type="sldNum" sz="quarter" idx="5"/>
          </p:nvPr>
        </p:nvSpPr>
        <p:spPr/>
        <p:txBody>
          <a:bodyPr/>
          <a:lstStyle/>
          <a:p>
            <a:fld id="{EBD98385-F1D5-B84A-ABBF-D8781C4363E8}" type="slidenum">
              <a:rPr lang="en-US" smtClean="0"/>
              <a:pPr/>
              <a:t>10</a:t>
            </a:fld>
            <a:endParaRPr lang="en-US" dirty="0"/>
          </a:p>
        </p:txBody>
      </p:sp>
    </p:spTree>
    <p:extLst>
      <p:ext uri="{BB962C8B-B14F-4D97-AF65-F5344CB8AC3E}">
        <p14:creationId xmlns:p14="http://schemas.microsoft.com/office/powerpoint/2010/main" val="1122363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GPS language for responsibility  to provide accurate information, etc.</a:t>
            </a:r>
          </a:p>
        </p:txBody>
      </p:sp>
      <p:sp>
        <p:nvSpPr>
          <p:cNvPr id="4" name="Slide Number Placeholder 3"/>
          <p:cNvSpPr>
            <a:spLocks noGrp="1"/>
          </p:cNvSpPr>
          <p:nvPr>
            <p:ph type="sldNum" sz="quarter" idx="5"/>
          </p:nvPr>
        </p:nvSpPr>
        <p:spPr/>
        <p:txBody>
          <a:bodyPr/>
          <a:lstStyle/>
          <a:p>
            <a:fld id="{EBD98385-F1D5-B84A-ABBF-D8781C4363E8}" type="slidenum">
              <a:rPr lang="en-US" smtClean="0"/>
              <a:pPr/>
              <a:t>11</a:t>
            </a:fld>
            <a:endParaRPr lang="en-US" dirty="0"/>
          </a:p>
        </p:txBody>
      </p:sp>
    </p:spTree>
    <p:extLst>
      <p:ext uri="{BB962C8B-B14F-4D97-AF65-F5344CB8AC3E}">
        <p14:creationId xmlns:p14="http://schemas.microsoft.com/office/powerpoint/2010/main" val="199537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7176" rtl="0" eaLnBrk="1" fontAlgn="base" latinLnBrk="0" hangingPunct="1">
              <a:lnSpc>
                <a:spcPct val="100000"/>
              </a:lnSpc>
              <a:spcBef>
                <a:spcPct val="0"/>
              </a:spcBef>
              <a:spcAft>
                <a:spcPct val="0"/>
              </a:spcAft>
              <a:buClrTx/>
              <a:buSzTx/>
              <a:buFontTx/>
              <a:buNone/>
              <a:tabLst/>
              <a:defRPr/>
            </a:pPr>
            <a:fld id="{1C7659AF-0E9F-4EC6-A843-A3CE0AB49E8C}"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7176"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273502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D98385-F1D5-B84A-ABBF-D8781C4363E8}" type="slidenum">
              <a:rPr lang="en-US" smtClean="0"/>
              <a:pPr/>
              <a:t>13</a:t>
            </a:fld>
            <a:endParaRPr lang="en-US" dirty="0"/>
          </a:p>
        </p:txBody>
      </p:sp>
    </p:spTree>
    <p:extLst>
      <p:ext uri="{BB962C8B-B14F-4D97-AF65-F5344CB8AC3E}">
        <p14:creationId xmlns:p14="http://schemas.microsoft.com/office/powerpoint/2010/main" val="2990249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NSPM-33 Disclosure Requirements:</a:t>
            </a:r>
          </a:p>
          <a:p>
            <a:r>
              <a:rPr lang="en-US" dirty="0"/>
              <a:t>Organizational affiliations and employment.</a:t>
            </a:r>
          </a:p>
          <a:p>
            <a:r>
              <a:rPr lang="en-US" dirty="0"/>
              <a:t>Other support, contractual or otherwise, </a:t>
            </a:r>
            <a:r>
              <a:rPr lang="en-US" b="1" i="1" dirty="0"/>
              <a:t>direct and indirect</a:t>
            </a:r>
            <a:r>
              <a:rPr lang="en-US" dirty="0"/>
              <a:t>, including current and pending private and public sources of funding or income, both foreign and domestic</a:t>
            </a:r>
          </a:p>
          <a:p>
            <a:r>
              <a:rPr lang="en-US" dirty="0"/>
              <a:t>Current or pending participation in, or applications to, programs sponsored by foreign governments,  instrumentalities, or entities, including foreign government-sponsored talent recruitment programs</a:t>
            </a:r>
          </a:p>
          <a:p>
            <a:r>
              <a:rPr lang="en-US" dirty="0"/>
              <a:t>Positions and appointments, both domestic and foreign, including affiliations with foreign entities or governments. This includes titled academic, professional or institutional appointments, whether or not renumeration is received, and whether full-time, part-time or voluntary (including adjunct, visiting or honorary)</a:t>
            </a:r>
          </a:p>
          <a:p>
            <a:endParaRPr lang="en-US" dirty="0"/>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dirty="0">
                <a:effectLst/>
              </a:rPr>
              <a:t>NIH uses </a:t>
            </a:r>
            <a:r>
              <a:rPr lang="en-US" sz="1200" b="1" i="0" u="none" strike="noStrike" dirty="0">
                <a:solidFill>
                  <a:srgbClr val="000000"/>
                </a:solidFill>
                <a:effectLst/>
                <a:hlinkClick r:id="rId3"/>
              </a:rPr>
              <a:t>Just-in-Time</a:t>
            </a:r>
            <a:r>
              <a:rPr lang="en-US" sz="1200" b="0" i="0" dirty="0">
                <a:solidFill>
                  <a:srgbClr val="000000"/>
                </a:solidFill>
                <a:effectLst/>
              </a:rPr>
              <a:t> </a:t>
            </a:r>
            <a:r>
              <a:rPr lang="en-US" sz="1200" b="0" i="0" dirty="0">
                <a:effectLst/>
              </a:rPr>
              <a:t>procedures for certain programs and award mechanisms (each FOA will include specific guidance on the use). These procedures allow certain elements of an application to be submitted later in the application process, after review when the application is under consideration for funding. The standard application elements include other support information (active and pending) for senior/key personnel.</a:t>
            </a:r>
            <a:endParaRPr lang="en-US" sz="1200" dirty="0"/>
          </a:p>
          <a:p>
            <a:endParaRPr lang="en-US" dirty="0"/>
          </a:p>
          <a:p>
            <a:endParaRPr lang="en-US" dirty="0"/>
          </a:p>
        </p:txBody>
      </p:sp>
      <p:sp>
        <p:nvSpPr>
          <p:cNvPr id="4" name="Slide Number Placeholder 3"/>
          <p:cNvSpPr>
            <a:spLocks noGrp="1"/>
          </p:cNvSpPr>
          <p:nvPr>
            <p:ph type="sldNum" sz="quarter" idx="5"/>
          </p:nvPr>
        </p:nvSpPr>
        <p:spPr/>
        <p:txBody>
          <a:bodyPr/>
          <a:lstStyle/>
          <a:p>
            <a:fld id="{EBD98385-F1D5-B84A-ABBF-D8781C4363E8}" type="slidenum">
              <a:rPr lang="en-US" smtClean="0"/>
              <a:pPr/>
              <a:t>14</a:t>
            </a:fld>
            <a:endParaRPr lang="en-US" dirty="0"/>
          </a:p>
        </p:txBody>
      </p:sp>
    </p:spTree>
    <p:extLst>
      <p:ext uri="{BB962C8B-B14F-4D97-AF65-F5344CB8AC3E}">
        <p14:creationId xmlns:p14="http://schemas.microsoft.com/office/powerpoint/2010/main" val="3793075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CF82AFAF-5A4B-5C47-B403-1AB532082E29}" type="slidenum">
              <a:rPr lang="en-US"/>
              <a:pPr/>
              <a:t>‹#›</a:t>
            </a:fld>
            <a:endParaRPr lang="en-US" dirty="0"/>
          </a:p>
        </p:txBody>
      </p:sp>
    </p:spTree>
    <p:extLst>
      <p:ext uri="{BB962C8B-B14F-4D97-AF65-F5344CB8AC3E}">
        <p14:creationId xmlns:p14="http://schemas.microsoft.com/office/powerpoint/2010/main" val="2621947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BEC2B9A6-E7EC-9E4F-AB6A-26A4ED17DA22}" type="slidenum">
              <a:rPr lang="en-US"/>
              <a:pPr/>
              <a:t>‹#›</a:t>
            </a:fld>
            <a:endParaRPr lang="en-US" dirty="0"/>
          </a:p>
        </p:txBody>
      </p:sp>
    </p:spTree>
    <p:extLst>
      <p:ext uri="{BB962C8B-B14F-4D97-AF65-F5344CB8AC3E}">
        <p14:creationId xmlns:p14="http://schemas.microsoft.com/office/powerpoint/2010/main" val="797139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5400" y="1219200"/>
            <a:ext cx="2768600" cy="4724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219200"/>
            <a:ext cx="8102600" cy="4724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E2A3F9C7-ECB9-D34A-8A58-3C7B9F2AE751}" type="slidenum">
              <a:rPr lang="en-US"/>
              <a:pPr/>
              <a:t>‹#›</a:t>
            </a:fld>
            <a:endParaRPr lang="en-US" dirty="0"/>
          </a:p>
        </p:txBody>
      </p:sp>
    </p:spTree>
    <p:extLst>
      <p:ext uri="{BB962C8B-B14F-4D97-AF65-F5344CB8AC3E}">
        <p14:creationId xmlns:p14="http://schemas.microsoft.com/office/powerpoint/2010/main" val="651937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60583324-AE1C-3546-A724-4BA4670D7901}" type="slidenum">
              <a:rPr lang="en-US"/>
              <a:pPr/>
              <a:t>‹#›</a:t>
            </a:fld>
            <a:endParaRPr lang="en-US" dirty="0"/>
          </a:p>
        </p:txBody>
      </p:sp>
    </p:spTree>
    <p:extLst>
      <p:ext uri="{BB962C8B-B14F-4D97-AF65-F5344CB8AC3E}">
        <p14:creationId xmlns:p14="http://schemas.microsoft.com/office/powerpoint/2010/main" val="3467282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B3468414-309D-1545-8516-4272FDA8BBAD}" type="slidenum">
              <a:rPr lang="en-US"/>
              <a:pPr/>
              <a:t>‹#›</a:t>
            </a:fld>
            <a:endParaRPr lang="en-US" dirty="0"/>
          </a:p>
        </p:txBody>
      </p:sp>
    </p:spTree>
    <p:extLst>
      <p:ext uri="{BB962C8B-B14F-4D97-AF65-F5344CB8AC3E}">
        <p14:creationId xmlns:p14="http://schemas.microsoft.com/office/powerpoint/2010/main" val="2418844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43000"/>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43000"/>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FEE19172-03F7-3348-B569-171F00250647}" type="slidenum">
              <a:rPr lang="en-US"/>
              <a:pPr/>
              <a:t>‹#›</a:t>
            </a:fld>
            <a:endParaRPr lang="en-US" dirty="0"/>
          </a:p>
        </p:txBody>
      </p:sp>
    </p:spTree>
    <p:extLst>
      <p:ext uri="{BB962C8B-B14F-4D97-AF65-F5344CB8AC3E}">
        <p14:creationId xmlns:p14="http://schemas.microsoft.com/office/powerpoint/2010/main" val="1075380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14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53D1C1EC-6680-9B4C-AC2B-20645CBFBE05}" type="slidenum">
              <a:rPr lang="en-US"/>
              <a:pPr/>
              <a:t>‹#›</a:t>
            </a:fld>
            <a:endParaRPr lang="en-US" dirty="0"/>
          </a:p>
        </p:txBody>
      </p:sp>
    </p:spTree>
    <p:extLst>
      <p:ext uri="{BB962C8B-B14F-4D97-AF65-F5344CB8AC3E}">
        <p14:creationId xmlns:p14="http://schemas.microsoft.com/office/powerpoint/2010/main" val="737257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D303D29F-C580-5C4D-AAA1-94293C4E9288}" type="slidenum">
              <a:rPr lang="en-US"/>
              <a:pPr/>
              <a:t>‹#›</a:t>
            </a:fld>
            <a:endParaRPr lang="en-US" dirty="0"/>
          </a:p>
        </p:txBody>
      </p:sp>
    </p:spTree>
    <p:extLst>
      <p:ext uri="{BB962C8B-B14F-4D97-AF65-F5344CB8AC3E}">
        <p14:creationId xmlns:p14="http://schemas.microsoft.com/office/powerpoint/2010/main" val="4091097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E0544C4-E35C-7145-8F0C-14E842E56F07}" type="slidenum">
              <a:rPr lang="en-US"/>
              <a:pPr/>
              <a:t>‹#›</a:t>
            </a:fld>
            <a:endParaRPr lang="en-US" dirty="0"/>
          </a:p>
        </p:txBody>
      </p:sp>
    </p:spTree>
    <p:extLst>
      <p:ext uri="{BB962C8B-B14F-4D97-AF65-F5344CB8AC3E}">
        <p14:creationId xmlns:p14="http://schemas.microsoft.com/office/powerpoint/2010/main" val="935869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990601"/>
            <a:ext cx="4011084" cy="1019591"/>
          </a:xfrm>
        </p:spPr>
        <p:txBody>
          <a:bodyPr anchor="b"/>
          <a:lstStyle>
            <a:lvl1pPr algn="l">
              <a:defRPr sz="2000" b="1">
                <a:solidFill>
                  <a:srgbClr val="000000"/>
                </a:solidFill>
              </a:defRPr>
            </a:lvl1pPr>
          </a:lstStyle>
          <a:p>
            <a:r>
              <a:rPr lang="en-US"/>
              <a:t>Click to edit Master title style</a:t>
            </a:r>
          </a:p>
        </p:txBody>
      </p:sp>
      <p:sp>
        <p:nvSpPr>
          <p:cNvPr id="3" name="Content Placeholder 2"/>
          <p:cNvSpPr>
            <a:spLocks noGrp="1"/>
          </p:cNvSpPr>
          <p:nvPr>
            <p:ph idx="1"/>
          </p:nvPr>
        </p:nvSpPr>
        <p:spPr>
          <a:xfrm>
            <a:off x="4766733" y="990600"/>
            <a:ext cx="6815667" cy="5135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2010191"/>
            <a:ext cx="4011084" cy="41159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338BE5A4-5F52-0141-A746-9964904CDF30}" type="slidenum">
              <a:rPr lang="en-US"/>
              <a:pPr/>
              <a:t>‹#›</a:t>
            </a:fld>
            <a:endParaRPr lang="en-US" dirty="0"/>
          </a:p>
        </p:txBody>
      </p:sp>
    </p:spTree>
    <p:extLst>
      <p:ext uri="{BB962C8B-B14F-4D97-AF65-F5344CB8AC3E}">
        <p14:creationId xmlns:p14="http://schemas.microsoft.com/office/powerpoint/2010/main" val="815721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066800"/>
            <a:ext cx="73152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98703452-609A-F345-AAC0-1247A9502128}" type="slidenum">
              <a:rPr lang="en-US"/>
              <a:pPr/>
              <a:t>‹#›</a:t>
            </a:fld>
            <a:endParaRPr lang="en-US" dirty="0"/>
          </a:p>
        </p:txBody>
      </p:sp>
    </p:spTree>
    <p:extLst>
      <p:ext uri="{BB962C8B-B14F-4D97-AF65-F5344CB8AC3E}">
        <p14:creationId xmlns:p14="http://schemas.microsoft.com/office/powerpoint/2010/main" val="934714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31" name="Picture 7" descr="top_header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0"/>
            <a:ext cx="12192001" cy="917433"/>
          </a:xfrm>
          <a:prstGeom prst="rect">
            <a:avLst/>
          </a:prstGeom>
          <a:noFill/>
          <a:extLst>
            <a:ext uri="{909E8E84-426E-40dd-AFC4-6F175D3DCCD1}">
              <a14:hiddenFill xmlns=""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1524000" y="228601"/>
            <a:ext cx="10160000" cy="563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enter title</a:t>
            </a:r>
          </a:p>
        </p:txBody>
      </p:sp>
      <p:sp>
        <p:nvSpPr>
          <p:cNvPr id="1030" name="Rectangle 6"/>
          <p:cNvSpPr>
            <a:spLocks noGrp="1" noChangeArrowheads="1"/>
          </p:cNvSpPr>
          <p:nvPr>
            <p:ph type="sldNum" sz="quarter" idx="4"/>
          </p:nvPr>
        </p:nvSpPr>
        <p:spPr bwMode="auto">
          <a:xfrm>
            <a:off x="10210800" y="6551611"/>
            <a:ext cx="1828800" cy="155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1">
                <a:solidFill>
                  <a:srgbClr val="000000"/>
                </a:solidFill>
              </a:defRPr>
            </a:lvl1pPr>
          </a:lstStyle>
          <a:p>
            <a:fld id="{2C626EB7-FB23-9946-AC03-BE678F8DC972}" type="slidenum">
              <a:rPr lang="en-US" smtClean="0"/>
              <a:pPr/>
              <a:t>‹#›</a:t>
            </a:fld>
            <a:endParaRPr lang="en-US" dirty="0"/>
          </a:p>
        </p:txBody>
      </p:sp>
      <p:pic>
        <p:nvPicPr>
          <p:cNvPr id="1032" name="Picture 8" descr="logo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3558" y="6203612"/>
            <a:ext cx="457200" cy="457743"/>
          </a:xfrm>
          <a:prstGeom prst="rect">
            <a:avLst/>
          </a:prstGeom>
          <a:noFill/>
          <a:extLst>
            <a:ext uri="{909E8E84-426E-40dd-AFC4-6F175D3DCCD1}">
              <a14:hiddenFill xmlns="" xmlns:a14="http://schemas.microsoft.com/office/drawing/2010/main">
                <a:solidFill>
                  <a:srgbClr val="FFFFFF"/>
                </a:solidFill>
              </a14:hiddenFill>
            </a:ext>
          </a:extLst>
        </p:spPr>
      </p:pic>
      <p:sp>
        <p:nvSpPr>
          <p:cNvPr id="1027" name="Rectangle 3"/>
          <p:cNvSpPr>
            <a:spLocks noGrp="1" noChangeArrowheads="1"/>
          </p:cNvSpPr>
          <p:nvPr>
            <p:ph type="body" idx="1"/>
          </p:nvPr>
        </p:nvSpPr>
        <p:spPr bwMode="auto">
          <a:xfrm>
            <a:off x="609600" y="1066800"/>
            <a:ext cx="10972800" cy="4800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descr="OER_Master_Logo_2blue.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219200" y="6248400"/>
            <a:ext cx="2133600" cy="41295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r" rtl="0" eaLnBrk="1" fontAlgn="base" hangingPunct="1">
        <a:spcBef>
          <a:spcPct val="0"/>
        </a:spcBef>
        <a:spcAft>
          <a:spcPct val="0"/>
        </a:spcAft>
        <a:defRPr sz="2400" b="1">
          <a:solidFill>
            <a:schemeClr val="bg1"/>
          </a:solidFill>
          <a:latin typeface="+mj-lt"/>
          <a:ea typeface="+mj-ea"/>
          <a:cs typeface="+mj-cs"/>
        </a:defRPr>
      </a:lvl1pPr>
      <a:lvl2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2pPr>
      <a:lvl3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3pPr>
      <a:lvl4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4pPr>
      <a:lvl5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5pPr>
      <a:lvl6pPr marL="457200" algn="r" rtl="0" eaLnBrk="1" fontAlgn="base" hangingPunct="1">
        <a:spcBef>
          <a:spcPct val="0"/>
        </a:spcBef>
        <a:spcAft>
          <a:spcPct val="0"/>
        </a:spcAft>
        <a:defRPr sz="2400" b="1">
          <a:solidFill>
            <a:schemeClr val="bg1"/>
          </a:solidFill>
          <a:latin typeface="Arial" charset="0"/>
          <a:ea typeface="ＭＳ Ｐゴシック" charset="0"/>
          <a:cs typeface="Arial" charset="0"/>
        </a:defRPr>
      </a:lvl6pPr>
      <a:lvl7pPr marL="914400" algn="r" rtl="0" eaLnBrk="1" fontAlgn="base" hangingPunct="1">
        <a:spcBef>
          <a:spcPct val="0"/>
        </a:spcBef>
        <a:spcAft>
          <a:spcPct val="0"/>
        </a:spcAft>
        <a:defRPr sz="2400" b="1">
          <a:solidFill>
            <a:schemeClr val="bg1"/>
          </a:solidFill>
          <a:latin typeface="Arial" charset="0"/>
          <a:ea typeface="ＭＳ Ｐゴシック" charset="0"/>
          <a:cs typeface="Arial" charset="0"/>
        </a:defRPr>
      </a:lvl7pPr>
      <a:lvl8pPr marL="1371600" algn="r" rtl="0" eaLnBrk="1" fontAlgn="base" hangingPunct="1">
        <a:spcBef>
          <a:spcPct val="0"/>
        </a:spcBef>
        <a:spcAft>
          <a:spcPct val="0"/>
        </a:spcAft>
        <a:defRPr sz="2400" b="1">
          <a:solidFill>
            <a:schemeClr val="bg1"/>
          </a:solidFill>
          <a:latin typeface="Arial" charset="0"/>
          <a:ea typeface="ＭＳ Ｐゴシック" charset="0"/>
          <a:cs typeface="Arial" charset="0"/>
        </a:defRPr>
      </a:lvl8pPr>
      <a:lvl9pPr marL="1828800" algn="r" rtl="0" eaLnBrk="1" fontAlgn="base" hangingPunct="1">
        <a:spcBef>
          <a:spcPct val="0"/>
        </a:spcBef>
        <a:spcAft>
          <a:spcPct val="0"/>
        </a:spcAft>
        <a:defRPr sz="2400" b="1">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rgbClr val="003366"/>
          </a:solidFill>
          <a:latin typeface="+mn-lt"/>
          <a:ea typeface="Arial" charset="0"/>
          <a:cs typeface="+mn-cs"/>
        </a:defRPr>
      </a:lvl2pPr>
      <a:lvl3pPr marL="1143000" indent="-228600" algn="l" rtl="0" eaLnBrk="1" fontAlgn="base" hangingPunct="1">
        <a:spcBef>
          <a:spcPct val="20000"/>
        </a:spcBef>
        <a:spcAft>
          <a:spcPct val="0"/>
        </a:spcAft>
        <a:buChar char="•"/>
        <a:defRPr sz="2400">
          <a:solidFill>
            <a:schemeClr val="tx1"/>
          </a:solidFill>
          <a:latin typeface="+mn-lt"/>
          <a:ea typeface="Arial" charset="0"/>
          <a:cs typeface="+mn-cs"/>
        </a:defRPr>
      </a:lvl3pPr>
      <a:lvl4pPr marL="1600200" indent="-228600" algn="l" rtl="0" eaLnBrk="1" fontAlgn="base" hangingPunct="1">
        <a:spcBef>
          <a:spcPct val="20000"/>
        </a:spcBef>
        <a:spcAft>
          <a:spcPct val="0"/>
        </a:spcAft>
        <a:buChar char="–"/>
        <a:defRPr sz="2000">
          <a:solidFill>
            <a:schemeClr val="tx1"/>
          </a:solidFill>
          <a:latin typeface="+mn-lt"/>
          <a:ea typeface="Arial" charset="0"/>
          <a:cs typeface="+mn-cs"/>
        </a:defRPr>
      </a:lvl4pPr>
      <a:lvl5pPr marL="2057400" indent="-228600" algn="l" rtl="0" eaLnBrk="1" fontAlgn="base" hangingPunct="1">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8.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hyperlink" Target="https://research.wsu.edu/documents/2021/09/ndaa-2021.pdf/" TargetMode="External"/><Relationship Id="rId5" Type="http://schemas.openxmlformats.org/officeDocument/2006/relationships/hyperlink" Target="https://www.whitehouse.gov/wp-content/uploads/2022/01/010422-NSPM-33-Implementation-Guidance.pdf" TargetMode="External"/><Relationship Id="rId4" Type="http://schemas.openxmlformats.org/officeDocument/2006/relationships/hyperlink" Target="https://grants.nih.gov/grants/policy/nihgps/HTML5/section_2/2.5.1_just-in-time_procedures.htm" TargetMode="Externa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hyperlink" Target="https://grants.nih.gov/grants/glossary.htm#Senior/KeyPersonnel" TargetMode="Externa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hyperlink" Target="https://grants.nih.gov/grants/glossary.htm#OtherSignificantContributors(OSCs)"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hyperlink" Target="https://grants.nih.gov/grants/policy/nihgps/html5/section_2/2.5.1_just-in-time_procedures.htm"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hyperlink" Target="https://grants.nih.gov/grants/policy/nihgps/HTML5/section_2/2.5.1_just-in-time_procedures.htm?Highlight=Gifts%20are%20resources%20provided" TargetMode="Externa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hyperlink" Target="mailto:FCOICompliance@mail.nih.gov" TargetMode="External"/><Relationship Id="rId2" Type="http://schemas.openxmlformats.org/officeDocument/2006/relationships/slideLayout" Target="../slideLayouts/slideLayout2.xml"/><Relationship Id="rId1" Type="http://schemas.openxmlformats.org/officeDocument/2006/relationships/tags" Target="../tags/tag34.xml"/><Relationship Id="rId6" Type="http://schemas.openxmlformats.org/officeDocument/2006/relationships/hyperlink" Target="https://www.pngall.com/question-mark-png/download/30074" TargetMode="External"/><Relationship Id="rId5" Type="http://schemas.openxmlformats.org/officeDocument/2006/relationships/image" Target="../media/image10.png"/><Relationship Id="rId4" Type="http://schemas.openxmlformats.org/officeDocument/2006/relationships/hyperlink" Target="mailto:GrantsPolicy@mail.nih.gov" TargetMode="Externa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8" Type="http://schemas.openxmlformats.org/officeDocument/2006/relationships/hyperlink" Target="https://trumpwhitehouse.archives.gov/presidential-actions/presidential-memorandum-united-states-government-supported-research-development-national-security-policy/&#160;" TargetMode="External"/><Relationship Id="rId3" Type="http://schemas.openxmlformats.org/officeDocument/2006/relationships/hyperlink" Target="https://www.ecfr.gov/current/title-42/chapter-I/subchapter-D/part-50/subpart-F&#160;" TargetMode="External"/><Relationship Id="rId7" Type="http://schemas.openxmlformats.org/officeDocument/2006/relationships/hyperlink" Target="https://grants.nih.gov/grants/policy/nihgps/HTML5/section_2/2.5.1_just-in-time_procedures.htm&#160;" TargetMode="External"/><Relationship Id="rId2" Type="http://schemas.openxmlformats.org/officeDocument/2006/relationships/slideLayout" Target="../slideLayouts/slideLayout2.xml"/><Relationship Id="rId1" Type="http://schemas.openxmlformats.org/officeDocument/2006/relationships/tags" Target="../tags/tag36.xml"/><Relationship Id="rId6" Type="http://schemas.openxmlformats.org/officeDocument/2006/relationships/hyperlink" Target="https://grants.nih.gov/grants/policy/nihgps/HTML5/section_4/4.1.10_financial_conflict_of_interest.htm" TargetMode="External"/><Relationship Id="rId11" Type="http://schemas.openxmlformats.org/officeDocument/2006/relationships/hyperlink" Target="https://grants.nih.gov/faqs#/financial-conflict-of-interest.htm" TargetMode="External"/><Relationship Id="rId5" Type="http://schemas.openxmlformats.org/officeDocument/2006/relationships/hyperlink" Target="https://grants.nih.gov/grants/guide/notice-files/NOT-OD-22-210.html" TargetMode="External"/><Relationship Id="rId10" Type="http://schemas.openxmlformats.org/officeDocument/2006/relationships/hyperlink" Target="https://grants.nih.gov/faqs#/other-support-and-foreign-components.htm" TargetMode="External"/><Relationship Id="rId4" Type="http://schemas.openxmlformats.org/officeDocument/2006/relationships/hyperlink" Target="https://www.ecfr.gov/current/title-45/subtitle-A/subchapter-A/part-94&#160;" TargetMode="External"/><Relationship Id="rId9" Type="http://schemas.openxmlformats.org/officeDocument/2006/relationships/hyperlink" Target="https://www.congress.gov/bill/116th-congress/house-bill/6395/text?q=%7B%22search%22%3A%5B%22HR6395%22%2C%22HR6395%22%5D%7D&amp;r=1&amp;s=3&#160;"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s://www.ecfr.gov/current/title-42/chapter-I/subchapter-D/part-50#p-50.603(Investigator)" TargetMode="External"/><Relationship Id="rId13" Type="http://schemas.openxmlformats.org/officeDocument/2006/relationships/hyperlink" Target="https://www.ecfr.gov/current/title-42/chapter-I/subchapter-D/part-50/subpart-F#p-50.603(Institutional%20responsibilities)" TargetMode="External"/><Relationship Id="rId3" Type="http://schemas.openxmlformats.org/officeDocument/2006/relationships/notesSlide" Target="../notesSlides/notesSlide17.xml"/><Relationship Id="rId7" Type="http://schemas.openxmlformats.org/officeDocument/2006/relationships/hyperlink" Target="https://grants.nih.gov/grants/forms/othersupport.htm" TargetMode="External"/><Relationship Id="rId12" Type="http://schemas.openxmlformats.org/officeDocument/2006/relationships/hyperlink" Target="https://www.ecfr.gov/current/title-42/chapter-I/subchapter-D/part-50/subpart-Fp-50.603(Institutional%20responsibilities)" TargetMode="External"/><Relationship Id="rId2" Type="http://schemas.openxmlformats.org/officeDocument/2006/relationships/slideLayout" Target="../slideLayouts/slideLayout2.xml"/><Relationship Id="rId1" Type="http://schemas.openxmlformats.org/officeDocument/2006/relationships/tags" Target="../tags/tag37.xml"/><Relationship Id="rId6" Type="http://schemas.openxmlformats.org/officeDocument/2006/relationships/hyperlink" Target="https://grants.nih.gov/grants/policy/nihgps/HTML5/section_2/2.5.1_just-in-time_procedures.htm" TargetMode="External"/><Relationship Id="rId11" Type="http://schemas.openxmlformats.org/officeDocument/2006/relationships/hyperlink" Target="https://www.ecfr.gov/current/title-42/chapter-I/subchapter-D/part-50/subpart-Fp-50.603(Investigator)" TargetMode="External"/><Relationship Id="rId5" Type="http://schemas.openxmlformats.org/officeDocument/2006/relationships/hyperlink" Target="https://grants.nih.gov/grants/policy/nihgps/HTML5/section_4/4.1.10_financial_conflict_of_interest.htm" TargetMode="External"/><Relationship Id="rId10" Type="http://schemas.openxmlformats.org/officeDocument/2006/relationships/hyperlink" Target="https://www.ecfr.gov/current/title-42/chapter-I/subchapter-D/part-50/subpart-F#p-50.603(Significant%20financial%20interest)" TargetMode="External"/><Relationship Id="rId4" Type="http://schemas.openxmlformats.org/officeDocument/2006/relationships/hyperlink" Target="https://www.ecfr.gov/current/title-42/chapter-I/subchapter-D/part-50/subpart-F" TargetMode="External"/><Relationship Id="rId9" Type="http://schemas.openxmlformats.org/officeDocument/2006/relationships/hyperlink" Target="https://grants.nih.gov/grants/glossary.htm#Senior/KeyPersonnel" TargetMode="Externa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hyperlink" Target="https://www.ecfr.gov/current/title-42/chapter-I/subchapter-D/part-50/subpart-F" TargetMode="Externa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hyperlink" Target="https://grants.nih.gov/grants/policy/nihgps/HTML5/section_4/4.1.10_financial_conflict_of_interest.htm"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hyperlink" Target="https://www.ecfr.gov/current/title-42/chapter-I/subchapter-D/part-50/subpart-F#p-50.603(Investigator)" TargetMode="Externa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hyperlink" Target="https://www.ecfr.gov/current/title-42/chapter-I/subchapter-D/part-50#p-50.603(Significant%20financial%20interest)" TargetMode="Externa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309BCE-21F4-A153-0DB7-34AC71D692A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933651"/>
            <a:ext cx="12192000" cy="3110245"/>
          </a:xfrm>
          <a:prstGeom prst="rect">
            <a:avLst/>
          </a:prstGeom>
        </p:spPr>
      </p:pic>
      <p:sp>
        <p:nvSpPr>
          <p:cNvPr id="62470" name="Rectangle 6"/>
          <p:cNvSpPr>
            <a:spLocks noGrp="1" noChangeArrowheads="1"/>
          </p:cNvSpPr>
          <p:nvPr>
            <p:ph type="ctrTitle"/>
          </p:nvPr>
        </p:nvSpPr>
        <p:spPr>
          <a:xfrm>
            <a:off x="519764" y="4272784"/>
            <a:ext cx="10568539" cy="1194365"/>
          </a:xfrm>
        </p:spPr>
        <p:txBody>
          <a:bodyPr/>
          <a:lstStyle/>
          <a:p>
            <a:pPr algn="ctr"/>
            <a:r>
              <a:rPr lang="en-US" sz="3000" dirty="0">
                <a:solidFill>
                  <a:schemeClr val="tx1"/>
                </a:solidFill>
              </a:rPr>
              <a:t>Financial Conflict of Interest (FCOI) and Other Support </a:t>
            </a:r>
            <a:br>
              <a:rPr lang="en-US" sz="3000" dirty="0">
                <a:solidFill>
                  <a:schemeClr val="tx1"/>
                </a:solidFill>
              </a:rPr>
            </a:br>
            <a:r>
              <a:rPr lang="en-US" sz="3000" dirty="0">
                <a:solidFill>
                  <a:schemeClr val="tx1"/>
                </a:solidFill>
              </a:rPr>
              <a:t>NIH and Grantees Working Together </a:t>
            </a:r>
          </a:p>
        </p:txBody>
      </p:sp>
      <p:sp>
        <p:nvSpPr>
          <p:cNvPr id="62468" name="Rectangle 4"/>
          <p:cNvSpPr>
            <a:spLocks noGrp="1" noChangeArrowheads="1"/>
          </p:cNvSpPr>
          <p:nvPr>
            <p:ph type="subTitle" idx="1"/>
          </p:nvPr>
        </p:nvSpPr>
        <p:spPr>
          <a:xfrm>
            <a:off x="4023072" y="5565392"/>
            <a:ext cx="3956272" cy="1292608"/>
          </a:xfrm>
          <a:noFill/>
          <a:ln/>
        </p:spPr>
        <p:txBody>
          <a:bodyPr/>
          <a:lstStyle/>
          <a:p>
            <a:r>
              <a:rPr lang="en-US" sz="2400" b="1" dirty="0">
                <a:solidFill>
                  <a:srgbClr val="003399"/>
                </a:solidFill>
              </a:rPr>
              <a:t>Diane Dean</a:t>
            </a:r>
          </a:p>
          <a:p>
            <a:r>
              <a:rPr lang="en-US" sz="2400" b="1" dirty="0">
                <a:solidFill>
                  <a:srgbClr val="003399"/>
                </a:solidFill>
              </a:rPr>
              <a:t>Romeo Tengey</a:t>
            </a:r>
          </a:p>
          <a:p>
            <a:endParaRPr lang="en-US" sz="2000" b="1" dirty="0">
              <a:solidFill>
                <a:srgbClr val="003399"/>
              </a:solidFill>
            </a:endParaRPr>
          </a:p>
        </p:txBody>
      </p:sp>
      <p:sp>
        <p:nvSpPr>
          <p:cNvPr id="6" name="Slide Number Placeholder 3"/>
          <p:cNvSpPr>
            <a:spLocks noGrp="1"/>
          </p:cNvSpPr>
          <p:nvPr>
            <p:ph type="sldNum" sz="quarter" idx="10"/>
          </p:nvPr>
        </p:nvSpPr>
        <p:spPr/>
        <p:txBody>
          <a:bodyPr/>
          <a:lstStyle/>
          <a:p>
            <a:fld id="{816AE13B-C027-2549-9419-DDB505485113}" type="slidenum">
              <a:rPr lang="en-US" smtClean="0"/>
              <a:pPr/>
              <a:t>1</a:t>
            </a:fld>
            <a:endParaRPr lang="en-US" dirty="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2F115-EE8C-0C67-7646-907BE1050130}"/>
              </a:ext>
            </a:extLst>
          </p:cNvPr>
          <p:cNvSpPr>
            <a:spLocks noGrp="1"/>
          </p:cNvSpPr>
          <p:nvPr>
            <p:ph type="title"/>
          </p:nvPr>
        </p:nvSpPr>
        <p:spPr/>
        <p:txBody>
          <a:bodyPr/>
          <a:lstStyle/>
          <a:p>
            <a:r>
              <a:rPr lang="en-US" dirty="0"/>
              <a:t>How Information is Used by NIH</a:t>
            </a:r>
            <a:endParaRPr lang="en-US" dirty="0">
              <a:solidFill>
                <a:srgbClr val="CC3300"/>
              </a:solidFill>
            </a:endParaRPr>
          </a:p>
        </p:txBody>
      </p:sp>
      <p:sp>
        <p:nvSpPr>
          <p:cNvPr id="3" name="Content Placeholder 2">
            <a:extLst>
              <a:ext uri="{FF2B5EF4-FFF2-40B4-BE49-F238E27FC236}">
                <a16:creationId xmlns:a16="http://schemas.microsoft.com/office/drawing/2014/main" id="{554EC89F-7EF6-3685-99CA-E5B00765845D}"/>
              </a:ext>
            </a:extLst>
          </p:cNvPr>
          <p:cNvSpPr>
            <a:spLocks noGrp="1"/>
          </p:cNvSpPr>
          <p:nvPr>
            <p:ph idx="1"/>
          </p:nvPr>
        </p:nvSpPr>
        <p:spPr>
          <a:xfrm>
            <a:off x="423512" y="1241659"/>
            <a:ext cx="11616088" cy="5616341"/>
          </a:xfrm>
        </p:spPr>
        <p:txBody>
          <a:bodyPr/>
          <a:lstStyle/>
          <a:p>
            <a:r>
              <a:rPr lang="en-US" sz="2800" dirty="0"/>
              <a:t>NIH extramural staff review all FCOI reports</a:t>
            </a:r>
          </a:p>
          <a:p>
            <a:endParaRPr lang="en-US" sz="1800" dirty="0"/>
          </a:p>
          <a:p>
            <a:pPr>
              <a:spcBef>
                <a:spcPct val="30000"/>
              </a:spcBef>
              <a:defRPr/>
            </a:pPr>
            <a:r>
              <a:rPr lang="en-US" sz="2800" dirty="0"/>
              <a:t>NIH Program Officials:</a:t>
            </a:r>
          </a:p>
          <a:p>
            <a:pPr lvl="1">
              <a:spcBef>
                <a:spcPct val="30000"/>
              </a:spcBef>
              <a:defRPr/>
            </a:pPr>
            <a:r>
              <a:rPr lang="en-US" dirty="0"/>
              <a:t>have scientific expertise and knowledge of the funded project to determine if the institution’s actions are sufficient to manage the reported FCOI</a:t>
            </a:r>
            <a:endParaRPr lang="en-US" sz="3200" dirty="0"/>
          </a:p>
          <a:p>
            <a:pPr lvl="1">
              <a:spcBef>
                <a:spcPct val="30000"/>
              </a:spcBef>
              <a:defRPr/>
            </a:pPr>
            <a:r>
              <a:rPr lang="en-US" sz="2800" dirty="0"/>
              <a:t>may determine that more information or clarification is needed or that institution's actions are not sufficient to manage the FCOI</a:t>
            </a:r>
          </a:p>
        </p:txBody>
      </p:sp>
      <p:sp>
        <p:nvSpPr>
          <p:cNvPr id="4" name="Slide Number Placeholder 3">
            <a:extLst>
              <a:ext uri="{FF2B5EF4-FFF2-40B4-BE49-F238E27FC236}">
                <a16:creationId xmlns:a16="http://schemas.microsoft.com/office/drawing/2014/main" id="{24BE5300-E478-8903-2097-D904D0FDFDF2}"/>
              </a:ext>
            </a:extLst>
          </p:cNvPr>
          <p:cNvSpPr>
            <a:spLocks noGrp="1"/>
          </p:cNvSpPr>
          <p:nvPr>
            <p:ph type="sldNum" sz="quarter" idx="10"/>
          </p:nvPr>
        </p:nvSpPr>
        <p:spPr/>
        <p:txBody>
          <a:bodyPr/>
          <a:lstStyle/>
          <a:p>
            <a:fld id="{60583324-AE1C-3546-A724-4BA4670D7901}" type="slidenum">
              <a:rPr lang="en-US" smtClean="0"/>
              <a:pPr/>
              <a:t>10</a:t>
            </a:fld>
            <a:endParaRPr lang="en-US" dirty="0"/>
          </a:p>
        </p:txBody>
      </p:sp>
    </p:spTree>
    <p:custDataLst>
      <p:tags r:id="rId1"/>
    </p:custDataLst>
    <p:extLst>
      <p:ext uri="{BB962C8B-B14F-4D97-AF65-F5344CB8AC3E}">
        <p14:creationId xmlns:p14="http://schemas.microsoft.com/office/powerpoint/2010/main" val="90432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D5275-3C54-55BE-7F32-E212BC0CC983}"/>
              </a:ext>
            </a:extLst>
          </p:cNvPr>
          <p:cNvSpPr>
            <a:spLocks noGrp="1"/>
          </p:cNvSpPr>
          <p:nvPr>
            <p:ph type="title"/>
          </p:nvPr>
        </p:nvSpPr>
        <p:spPr/>
        <p:txBody>
          <a:bodyPr/>
          <a:lstStyle/>
          <a:p>
            <a:r>
              <a:rPr lang="en-US" dirty="0"/>
              <a:t>Who Is Responsible? </a:t>
            </a:r>
          </a:p>
        </p:txBody>
      </p:sp>
      <p:sp>
        <p:nvSpPr>
          <p:cNvPr id="3" name="Content Placeholder 2">
            <a:extLst>
              <a:ext uri="{FF2B5EF4-FFF2-40B4-BE49-F238E27FC236}">
                <a16:creationId xmlns:a16="http://schemas.microsoft.com/office/drawing/2014/main" id="{D8184858-2D5E-5AB7-E2A5-2A46E8E06DCC}"/>
              </a:ext>
            </a:extLst>
          </p:cNvPr>
          <p:cNvSpPr>
            <a:spLocks noGrp="1"/>
          </p:cNvSpPr>
          <p:nvPr>
            <p:ph idx="1"/>
          </p:nvPr>
        </p:nvSpPr>
        <p:spPr/>
        <p:txBody>
          <a:bodyPr/>
          <a:lstStyle/>
          <a:p>
            <a:pPr marL="0" indent="0">
              <a:buNone/>
            </a:pPr>
            <a:r>
              <a:rPr lang="en-US" b="1" dirty="0"/>
              <a:t>Who is responsible for ensuring that complete and accurate FCOI information is reported to NIH?</a:t>
            </a:r>
          </a:p>
          <a:p>
            <a:endParaRPr lang="en-US" dirty="0"/>
          </a:p>
          <a:p>
            <a:pPr lvl="1"/>
            <a:r>
              <a:rPr lang="en-US" u="sng" dirty="0"/>
              <a:t>Recipient institutions </a:t>
            </a:r>
            <a:r>
              <a:rPr lang="en-US" dirty="0"/>
              <a:t>are responsible for reporting complete and accurate FCOI information to NIH</a:t>
            </a:r>
            <a:br>
              <a:rPr lang="en-US" dirty="0"/>
            </a:br>
            <a:endParaRPr lang="en-US" sz="1400" dirty="0"/>
          </a:p>
          <a:p>
            <a:pPr lvl="1"/>
            <a:r>
              <a:rPr lang="en-US" u="sng" dirty="0"/>
              <a:t>Investigators</a:t>
            </a:r>
            <a:r>
              <a:rPr lang="en-US" dirty="0"/>
              <a:t> are responsible for disclosing complete and accurate SFI information to their institutions.</a:t>
            </a:r>
          </a:p>
          <a:p>
            <a:pPr lvl="1"/>
            <a:endParaRPr lang="en-US" sz="2400" dirty="0"/>
          </a:p>
          <a:p>
            <a:pPr marL="457200" lvl="1" indent="0">
              <a:buNone/>
            </a:pPr>
            <a:endParaRPr lang="en-US" dirty="0"/>
          </a:p>
        </p:txBody>
      </p:sp>
      <p:sp>
        <p:nvSpPr>
          <p:cNvPr id="4" name="Slide Number Placeholder 3">
            <a:extLst>
              <a:ext uri="{FF2B5EF4-FFF2-40B4-BE49-F238E27FC236}">
                <a16:creationId xmlns:a16="http://schemas.microsoft.com/office/drawing/2014/main" id="{85E0374B-471B-9904-1E74-D659AC670029}"/>
              </a:ext>
            </a:extLst>
          </p:cNvPr>
          <p:cNvSpPr>
            <a:spLocks noGrp="1"/>
          </p:cNvSpPr>
          <p:nvPr>
            <p:ph type="sldNum" sz="quarter" idx="10"/>
          </p:nvPr>
        </p:nvSpPr>
        <p:spPr/>
        <p:txBody>
          <a:bodyPr/>
          <a:lstStyle/>
          <a:p>
            <a:fld id="{60583324-AE1C-3546-A724-4BA4670D7901}" type="slidenum">
              <a:rPr lang="en-US" smtClean="0"/>
              <a:pPr/>
              <a:t>11</a:t>
            </a:fld>
            <a:endParaRPr lang="en-US" dirty="0"/>
          </a:p>
        </p:txBody>
      </p:sp>
    </p:spTree>
    <p:custDataLst>
      <p:tags r:id="rId1"/>
    </p:custDataLst>
    <p:extLst>
      <p:ext uri="{BB962C8B-B14F-4D97-AF65-F5344CB8AC3E}">
        <p14:creationId xmlns:p14="http://schemas.microsoft.com/office/powerpoint/2010/main" val="175375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Grp="1" noChangeArrowheads="1"/>
          </p:cNvSpPr>
          <p:nvPr>
            <p:ph type="title"/>
          </p:nvPr>
        </p:nvSpPr>
        <p:spPr>
          <a:xfrm>
            <a:off x="1981199" y="76201"/>
            <a:ext cx="10011103" cy="1139825"/>
          </a:xfrm>
        </p:spPr>
        <p:txBody>
          <a:bodyPr/>
          <a:lstStyle/>
          <a:p>
            <a:r>
              <a:rPr lang="en-US" altLang="en-US" dirty="0">
                <a:latin typeface="Tahoma" panose="020B0604030504040204" pitchFamily="34" charset="0"/>
                <a:ea typeface="Tahoma" panose="020B0604030504040204" pitchFamily="34" charset="0"/>
                <a:cs typeface="Tahoma" panose="020B0604030504040204" pitchFamily="34" charset="0"/>
              </a:rPr>
              <a:t>Financial Conflict of Interest (FCOI) </a:t>
            </a:r>
          </a:p>
        </p:txBody>
      </p:sp>
      <p:pic>
        <p:nvPicPr>
          <p:cNvPr id="584707" name="Picture 3">
            <a:extLst>
              <a:ext uri="{C183D7F6-B498-43B3-948B-1728B52AA6E4}">
                <adec:decorative xmlns:adec="http://schemas.microsoft.com/office/drawing/2017/decorative" val="1"/>
              </a:ext>
            </a:extLst>
          </p:cNvPr>
          <p:cNvPicPr>
            <a:picLocks noGrp="1" noChangeAspect="1" noChangeArrowheads="1"/>
          </p:cNvPicPr>
          <p:nvPr>
            <p:ph type="body" idx="1"/>
          </p:nvPr>
        </p:nvPicPr>
        <p:blipFill>
          <a:blip r:embed="rId4">
            <a:extLst>
              <a:ext uri="{28A0092B-C50C-407E-A947-70E740481C1C}">
                <a14:useLocalDpi xmlns:a14="http://schemas.microsoft.com/office/drawing/2010/main" val="0"/>
              </a:ext>
            </a:extLst>
          </a:blip>
          <a:srcRect/>
          <a:stretch>
            <a:fillRect/>
          </a:stretch>
        </p:blipFill>
        <p:spPr>
          <a:xfrm>
            <a:off x="2171079" y="1544639"/>
            <a:ext cx="2590800" cy="17113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grpSp>
        <p:nvGrpSpPr>
          <p:cNvPr id="2" name="Group 1" descr="diagram with Institution in the center with bidirectional arrows pointing to NIH and Investigators. Oversight Education &amp; Outreach occurs at NIH. Compliance (including accurate &amp; timely reporting) and Institutional Policy Implementation Management Oversite occurs at the Institution. Disclosure Compliance occurs at the Investigators. ">
            <a:extLst>
              <a:ext uri="{FF2B5EF4-FFF2-40B4-BE49-F238E27FC236}">
                <a16:creationId xmlns:a16="http://schemas.microsoft.com/office/drawing/2014/main" id="{1E01C209-B269-3A4B-829E-96DBEB0CBBCF}"/>
              </a:ext>
            </a:extLst>
          </p:cNvPr>
          <p:cNvGrpSpPr/>
          <p:nvPr/>
        </p:nvGrpSpPr>
        <p:grpSpPr>
          <a:xfrm>
            <a:off x="2286000" y="1524001"/>
            <a:ext cx="7794626" cy="5045075"/>
            <a:chOff x="2286000" y="1524001"/>
            <a:chExt cx="7794626" cy="5045075"/>
          </a:xfrm>
        </p:grpSpPr>
        <p:pic>
          <p:nvPicPr>
            <p:cNvPr id="584708" name="Picture 4" descr="MCj0281246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7800" y="2895600"/>
              <a:ext cx="1995488" cy="2057400"/>
            </a:xfrm>
            <a:prstGeom prst="rect">
              <a:avLst/>
            </a:prstGeom>
            <a:noFill/>
            <a:extLst>
              <a:ext uri="{909E8E84-426E-40DD-AFC4-6F175D3DCCD1}">
                <a14:hiddenFill xmlns:a14="http://schemas.microsoft.com/office/drawing/2010/main">
                  <a:solidFill>
                    <a:srgbClr val="FFFFFF"/>
                  </a:solidFill>
                </a14:hiddenFill>
              </a:ext>
            </a:extLst>
          </p:spPr>
        </p:pic>
        <p:pic>
          <p:nvPicPr>
            <p:cNvPr id="584709" name="Picture 5" descr="MCj0238286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58200" y="5029200"/>
              <a:ext cx="1524000" cy="1138238"/>
            </a:xfrm>
            <a:prstGeom prst="rect">
              <a:avLst/>
            </a:prstGeom>
            <a:noFill/>
            <a:extLst>
              <a:ext uri="{909E8E84-426E-40DD-AFC4-6F175D3DCCD1}">
                <a14:hiddenFill xmlns:a14="http://schemas.microsoft.com/office/drawing/2010/main">
                  <a:solidFill>
                    <a:srgbClr val="FFFFFF"/>
                  </a:solidFill>
                </a14:hiddenFill>
              </a:ext>
            </a:extLst>
          </p:spPr>
        </p:pic>
        <p:sp>
          <p:nvSpPr>
            <p:cNvPr id="584710" name="Text Box 6"/>
            <p:cNvSpPr txBox="1">
              <a:spLocks noChangeArrowheads="1"/>
            </p:cNvSpPr>
            <p:nvPr/>
          </p:nvSpPr>
          <p:spPr bwMode="auto">
            <a:xfrm>
              <a:off x="7504114" y="2565401"/>
              <a:ext cx="25114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000" b="1" dirty="0">
                  <a:solidFill>
                    <a:srgbClr val="00B050"/>
                  </a:solidFill>
                  <a:latin typeface="Arial" panose="020B0604020202020204" pitchFamily="34" charset="0"/>
                  <a:cs typeface="Arial" panose="020B0604020202020204" pitchFamily="34" charset="0"/>
                </a:rPr>
                <a:t>Compliance</a:t>
              </a:r>
            </a:p>
            <a:p>
              <a:pPr algn="ctr" fontAlgn="base">
                <a:spcBef>
                  <a:spcPct val="0"/>
                </a:spcBef>
                <a:spcAft>
                  <a:spcPct val="0"/>
                </a:spcAft>
              </a:pPr>
              <a:r>
                <a:rPr lang="en-US" altLang="en-US" sz="2000" b="1" dirty="0">
                  <a:solidFill>
                    <a:srgbClr val="00B050"/>
                  </a:solidFill>
                  <a:latin typeface="Arial" panose="020B0604020202020204" pitchFamily="34" charset="0"/>
                  <a:cs typeface="Arial" panose="020B0604020202020204" pitchFamily="34" charset="0"/>
                </a:rPr>
                <a:t>(including accurate</a:t>
              </a:r>
            </a:p>
            <a:p>
              <a:pPr algn="ctr" fontAlgn="base">
                <a:spcBef>
                  <a:spcPct val="0"/>
                </a:spcBef>
                <a:spcAft>
                  <a:spcPct val="0"/>
                </a:spcAft>
              </a:pPr>
              <a:r>
                <a:rPr lang="en-US" altLang="en-US" sz="2000" b="1" dirty="0">
                  <a:solidFill>
                    <a:srgbClr val="00B050"/>
                  </a:solidFill>
                  <a:latin typeface="Arial" panose="020B0604020202020204" pitchFamily="34" charset="0"/>
                  <a:cs typeface="Arial" panose="020B0604020202020204" pitchFamily="34" charset="0"/>
                </a:rPr>
                <a:t>&amp; timely reporting)</a:t>
              </a:r>
            </a:p>
          </p:txBody>
        </p:sp>
        <p:sp>
          <p:nvSpPr>
            <p:cNvPr id="584711" name="Text Box 7"/>
            <p:cNvSpPr txBox="1">
              <a:spLocks noChangeArrowheads="1"/>
            </p:cNvSpPr>
            <p:nvPr/>
          </p:nvSpPr>
          <p:spPr bwMode="auto">
            <a:xfrm>
              <a:off x="2286000" y="4191001"/>
              <a:ext cx="2438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000" b="1" dirty="0">
                  <a:solidFill>
                    <a:srgbClr val="00B050"/>
                  </a:solidFill>
                  <a:latin typeface="Arial" panose="020B0604020202020204" pitchFamily="34" charset="0"/>
                  <a:cs typeface="Arial" panose="020B0604020202020204" pitchFamily="34" charset="0"/>
                </a:rPr>
                <a:t>Institutional Policy</a:t>
              </a:r>
            </a:p>
            <a:p>
              <a:pPr algn="ctr" fontAlgn="base">
                <a:spcBef>
                  <a:spcPct val="0"/>
                </a:spcBef>
                <a:spcAft>
                  <a:spcPct val="0"/>
                </a:spcAft>
              </a:pPr>
              <a:r>
                <a:rPr lang="en-US" altLang="en-US" sz="2000" b="1" dirty="0">
                  <a:solidFill>
                    <a:srgbClr val="00B050"/>
                  </a:solidFill>
                  <a:latin typeface="Arial" panose="020B0604020202020204" pitchFamily="34" charset="0"/>
                  <a:cs typeface="Arial" panose="020B0604020202020204" pitchFamily="34" charset="0"/>
                </a:rPr>
                <a:t>Implementation</a:t>
              </a:r>
            </a:p>
            <a:p>
              <a:pPr algn="ctr" fontAlgn="base">
                <a:spcBef>
                  <a:spcPct val="0"/>
                </a:spcBef>
                <a:spcAft>
                  <a:spcPct val="0"/>
                </a:spcAft>
              </a:pPr>
              <a:r>
                <a:rPr lang="en-US" altLang="en-US" sz="2000" b="1" dirty="0">
                  <a:solidFill>
                    <a:srgbClr val="00B050"/>
                  </a:solidFill>
                  <a:latin typeface="Arial" panose="020B0604020202020204" pitchFamily="34" charset="0"/>
                  <a:cs typeface="Arial" panose="020B0604020202020204" pitchFamily="34" charset="0"/>
                </a:rPr>
                <a:t>Management</a:t>
              </a:r>
            </a:p>
            <a:p>
              <a:pPr algn="ctr" fontAlgn="base">
                <a:spcBef>
                  <a:spcPct val="0"/>
                </a:spcBef>
                <a:spcAft>
                  <a:spcPct val="0"/>
                </a:spcAft>
              </a:pPr>
              <a:r>
                <a:rPr lang="en-US" altLang="en-US" sz="2000" b="1" dirty="0">
                  <a:solidFill>
                    <a:srgbClr val="00B050"/>
                  </a:solidFill>
                  <a:latin typeface="Arial" panose="020B0604020202020204" pitchFamily="34" charset="0"/>
                  <a:cs typeface="Arial" panose="020B0604020202020204" pitchFamily="34" charset="0"/>
                </a:rPr>
                <a:t>Oversight</a:t>
              </a:r>
            </a:p>
          </p:txBody>
        </p:sp>
        <p:sp>
          <p:nvSpPr>
            <p:cNvPr id="584712" name="Text Box 8"/>
            <p:cNvSpPr txBox="1">
              <a:spLocks noChangeArrowheads="1"/>
            </p:cNvSpPr>
            <p:nvPr/>
          </p:nvSpPr>
          <p:spPr bwMode="auto">
            <a:xfrm>
              <a:off x="5486400" y="4876801"/>
              <a:ext cx="1409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000" b="1" dirty="0">
                  <a:solidFill>
                    <a:srgbClr val="00B050"/>
                  </a:solidFill>
                  <a:latin typeface="Arial" panose="020B0604020202020204" pitchFamily="34" charset="0"/>
                  <a:cs typeface="Arial" panose="020B0604020202020204" pitchFamily="34" charset="0"/>
                </a:rPr>
                <a:t>Institution</a:t>
              </a:r>
            </a:p>
          </p:txBody>
        </p:sp>
        <p:sp>
          <p:nvSpPr>
            <p:cNvPr id="584713" name="Text Box 9"/>
            <p:cNvSpPr txBox="1">
              <a:spLocks noChangeArrowheads="1"/>
            </p:cNvSpPr>
            <p:nvPr/>
          </p:nvSpPr>
          <p:spPr bwMode="auto">
            <a:xfrm>
              <a:off x="6400801" y="5715001"/>
              <a:ext cx="16240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000" b="1" dirty="0">
                  <a:solidFill>
                    <a:srgbClr val="00359E"/>
                  </a:solidFill>
                  <a:latin typeface="Arial" panose="020B0604020202020204" pitchFamily="34" charset="0"/>
                  <a:cs typeface="Arial" panose="020B0604020202020204" pitchFamily="34" charset="0"/>
                </a:rPr>
                <a:t>Disclosure</a:t>
              </a:r>
            </a:p>
            <a:p>
              <a:pPr algn="ctr" fontAlgn="base">
                <a:spcBef>
                  <a:spcPct val="0"/>
                </a:spcBef>
                <a:spcAft>
                  <a:spcPct val="0"/>
                </a:spcAft>
              </a:pPr>
              <a:r>
                <a:rPr lang="en-US" altLang="en-US" sz="2000" b="1" dirty="0">
                  <a:solidFill>
                    <a:srgbClr val="00359E"/>
                  </a:solidFill>
                  <a:latin typeface="Arial" panose="020B0604020202020204" pitchFamily="34" charset="0"/>
                  <a:cs typeface="Arial" panose="020B0604020202020204" pitchFamily="34" charset="0"/>
                </a:rPr>
                <a:t>Compliance</a:t>
              </a:r>
            </a:p>
          </p:txBody>
        </p:sp>
        <p:sp>
          <p:nvSpPr>
            <p:cNvPr id="584714" name="Text Box 10"/>
            <p:cNvSpPr txBox="1">
              <a:spLocks noChangeArrowheads="1"/>
            </p:cNvSpPr>
            <p:nvPr/>
          </p:nvSpPr>
          <p:spPr bwMode="auto">
            <a:xfrm>
              <a:off x="8458201" y="6172201"/>
              <a:ext cx="1622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000" b="1" dirty="0">
                  <a:solidFill>
                    <a:srgbClr val="00359E"/>
                  </a:solidFill>
                  <a:latin typeface="Arial" panose="020B0604020202020204" pitchFamily="34" charset="0"/>
                  <a:cs typeface="Arial" panose="020B0604020202020204" pitchFamily="34" charset="0"/>
                </a:rPr>
                <a:t>Investigator</a:t>
              </a:r>
            </a:p>
          </p:txBody>
        </p:sp>
        <p:sp>
          <p:nvSpPr>
            <p:cNvPr id="584715" name="Text Box 11"/>
            <p:cNvSpPr txBox="1">
              <a:spLocks noChangeArrowheads="1"/>
            </p:cNvSpPr>
            <p:nvPr/>
          </p:nvSpPr>
          <p:spPr bwMode="auto">
            <a:xfrm>
              <a:off x="4953000" y="1524001"/>
              <a:ext cx="2851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000" b="1" dirty="0">
                  <a:solidFill>
                    <a:srgbClr val="7030A0"/>
                  </a:solidFill>
                  <a:latin typeface="Arial" panose="020B0604020202020204" pitchFamily="34" charset="0"/>
                  <a:cs typeface="Arial" panose="020B0604020202020204" pitchFamily="34" charset="0"/>
                </a:rPr>
                <a:t>Oversight</a:t>
              </a:r>
            </a:p>
            <a:p>
              <a:pPr algn="ctr" fontAlgn="base">
                <a:spcBef>
                  <a:spcPct val="0"/>
                </a:spcBef>
                <a:spcAft>
                  <a:spcPct val="0"/>
                </a:spcAft>
              </a:pPr>
              <a:r>
                <a:rPr lang="en-US" altLang="en-US" sz="2000" b="1" dirty="0">
                  <a:solidFill>
                    <a:srgbClr val="7030A0"/>
                  </a:solidFill>
                  <a:latin typeface="Arial" panose="020B0604020202020204" pitchFamily="34" charset="0"/>
                  <a:cs typeface="Arial" panose="020B0604020202020204" pitchFamily="34" charset="0"/>
                </a:rPr>
                <a:t>Education &amp; Outreach</a:t>
              </a:r>
            </a:p>
          </p:txBody>
        </p:sp>
        <p:sp>
          <p:nvSpPr>
            <p:cNvPr id="584717" name="Line 13"/>
            <p:cNvSpPr>
              <a:spLocks noChangeShapeType="1"/>
            </p:cNvSpPr>
            <p:nvPr/>
          </p:nvSpPr>
          <p:spPr bwMode="auto">
            <a:xfrm>
              <a:off x="4724400" y="3048000"/>
              <a:ext cx="609600" cy="381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prstClr val="black"/>
                </a:solidFill>
                <a:latin typeface="Verdana" pitchFamily="34" charset="0"/>
                <a:cs typeface="Arial" charset="0"/>
              </a:endParaRPr>
            </a:p>
          </p:txBody>
        </p:sp>
        <p:sp>
          <p:nvSpPr>
            <p:cNvPr id="584718" name="Line 14"/>
            <p:cNvSpPr>
              <a:spLocks noChangeShapeType="1"/>
            </p:cNvSpPr>
            <p:nvPr/>
          </p:nvSpPr>
          <p:spPr bwMode="auto">
            <a:xfrm flipH="1" flipV="1">
              <a:off x="4876800" y="2667000"/>
              <a:ext cx="609600" cy="381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prstClr val="black"/>
                </a:solidFill>
                <a:latin typeface="Verdana" pitchFamily="34" charset="0"/>
                <a:cs typeface="Arial" charset="0"/>
              </a:endParaRPr>
            </a:p>
          </p:txBody>
        </p:sp>
        <p:sp>
          <p:nvSpPr>
            <p:cNvPr id="584719" name="Line 15"/>
            <p:cNvSpPr>
              <a:spLocks noChangeShapeType="1"/>
            </p:cNvSpPr>
            <p:nvPr/>
          </p:nvSpPr>
          <p:spPr bwMode="auto">
            <a:xfrm>
              <a:off x="7467600" y="4800600"/>
              <a:ext cx="914400" cy="5334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prstClr val="black"/>
                </a:solidFill>
                <a:latin typeface="Verdana" pitchFamily="34" charset="0"/>
                <a:cs typeface="Arial" charset="0"/>
              </a:endParaRPr>
            </a:p>
          </p:txBody>
        </p:sp>
        <p:sp>
          <p:nvSpPr>
            <p:cNvPr id="584721" name="Line 17"/>
            <p:cNvSpPr>
              <a:spLocks noChangeShapeType="1"/>
            </p:cNvSpPr>
            <p:nvPr/>
          </p:nvSpPr>
          <p:spPr bwMode="auto">
            <a:xfrm flipH="1" flipV="1">
              <a:off x="7239000" y="4953000"/>
              <a:ext cx="914400" cy="5334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prstClr val="black"/>
                </a:solidFill>
                <a:latin typeface="Verdana" pitchFamily="34" charset="0"/>
                <a:cs typeface="Arial" charset="0"/>
              </a:endParaRPr>
            </a:p>
          </p:txBody>
        </p:sp>
        <p:sp>
          <p:nvSpPr>
            <p:cNvPr id="3" name="TextBox 2"/>
            <p:cNvSpPr txBox="1"/>
            <p:nvPr/>
          </p:nvSpPr>
          <p:spPr>
            <a:xfrm>
              <a:off x="3048001" y="3200401"/>
              <a:ext cx="761999" cy="369332"/>
            </a:xfrm>
            <a:prstGeom prst="rect">
              <a:avLst/>
            </a:prstGeom>
            <a:noFill/>
          </p:spPr>
          <p:txBody>
            <a:bodyPr wrap="square" rtlCol="0">
              <a:spAutoFit/>
            </a:bodyPr>
            <a:lstStyle/>
            <a:p>
              <a:pPr fontAlgn="base">
                <a:spcBef>
                  <a:spcPct val="0"/>
                </a:spcBef>
                <a:spcAft>
                  <a:spcPct val="0"/>
                </a:spcAft>
              </a:pPr>
              <a:r>
                <a:rPr lang="en-US" b="1" dirty="0">
                  <a:solidFill>
                    <a:srgbClr val="7030A0"/>
                  </a:solidFill>
                  <a:latin typeface="Verdana" pitchFamily="34" charset="0"/>
                  <a:cs typeface="Arial" charset="0"/>
                </a:rPr>
                <a:t>NIH</a:t>
              </a:r>
            </a:p>
          </p:txBody>
        </p:sp>
      </p:grpSp>
    </p:spTree>
    <p:custDataLst>
      <p:tags r:id="rId1"/>
    </p:custDataLst>
    <p:extLst>
      <p:ext uri="{BB962C8B-B14F-4D97-AF65-F5344CB8AC3E}">
        <p14:creationId xmlns:p14="http://schemas.microsoft.com/office/powerpoint/2010/main" val="9679627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04D75-7309-298B-1FEA-2BAFEF41333F}"/>
              </a:ext>
            </a:extLst>
          </p:cNvPr>
          <p:cNvSpPr>
            <a:spLocks noGrp="1"/>
          </p:cNvSpPr>
          <p:nvPr>
            <p:ph type="title"/>
          </p:nvPr>
        </p:nvSpPr>
        <p:spPr/>
        <p:txBody>
          <a:bodyPr/>
          <a:lstStyle/>
          <a:p>
            <a:r>
              <a:rPr lang="en-US" dirty="0"/>
              <a:t>OTHER SUPPORT</a:t>
            </a:r>
          </a:p>
        </p:txBody>
      </p:sp>
      <p:graphicFrame>
        <p:nvGraphicFramePr>
          <p:cNvPr id="5" name="Content Placeholder 4" descr="Central circle labeled Senior/Key Personnel connecting out to 6 surrounding circles labeled: All Resources (foreign/domestic); Research Consulting Activities; In-Kind Contributions; Financial Support from all domestic and foreign entities; Supporting documentation for all foreign; and Immediate notification of changes and Undisclosed Other Support.">
            <a:extLst>
              <a:ext uri="{FF2B5EF4-FFF2-40B4-BE49-F238E27FC236}">
                <a16:creationId xmlns:a16="http://schemas.microsoft.com/office/drawing/2014/main" id="{CF4A81C0-9FA2-8F4D-A70B-0C637B072DDC}"/>
              </a:ext>
            </a:extLst>
          </p:cNvPr>
          <p:cNvGraphicFramePr>
            <a:graphicFrameLocks noGrp="1"/>
          </p:cNvGraphicFramePr>
          <p:nvPr>
            <p:ph idx="1"/>
            <p:extLst>
              <p:ext uri="{D42A27DB-BD31-4B8C-83A1-F6EECF244321}">
                <p14:modId xmlns:p14="http://schemas.microsoft.com/office/powerpoint/2010/main" val="3296886493"/>
              </p:ext>
            </p:extLst>
          </p:nvPr>
        </p:nvGraphicFramePr>
        <p:xfrm>
          <a:off x="609600" y="1394059"/>
          <a:ext cx="10972800" cy="48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a:extLst>
              <a:ext uri="{FF2B5EF4-FFF2-40B4-BE49-F238E27FC236}">
                <a16:creationId xmlns:a16="http://schemas.microsoft.com/office/drawing/2014/main" id="{F50C75DF-4046-A9CF-D03C-3C1E94601BA2}"/>
              </a:ext>
            </a:extLst>
          </p:cNvPr>
          <p:cNvSpPr>
            <a:spLocks noGrp="1"/>
          </p:cNvSpPr>
          <p:nvPr>
            <p:ph type="sldNum" sz="quarter" idx="10"/>
          </p:nvPr>
        </p:nvSpPr>
        <p:spPr/>
        <p:txBody>
          <a:bodyPr/>
          <a:lstStyle/>
          <a:p>
            <a:fld id="{CF82AFAF-5A4B-5C47-B403-1AB532082E29}" type="slidenum">
              <a:rPr lang="en-US" smtClean="0"/>
              <a:pPr/>
              <a:t>13</a:t>
            </a:fld>
            <a:endParaRPr lang="en-US" dirty="0"/>
          </a:p>
        </p:txBody>
      </p:sp>
    </p:spTree>
    <p:custDataLst>
      <p:tags r:id="rId1"/>
    </p:custDataLst>
    <p:extLst>
      <p:ext uri="{BB962C8B-B14F-4D97-AF65-F5344CB8AC3E}">
        <p14:creationId xmlns:p14="http://schemas.microsoft.com/office/powerpoint/2010/main" val="2954940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C314B-46E6-280C-966F-EEEA34D967D9}"/>
              </a:ext>
            </a:extLst>
          </p:cNvPr>
          <p:cNvSpPr>
            <a:spLocks noGrp="1"/>
          </p:cNvSpPr>
          <p:nvPr>
            <p:ph type="title"/>
          </p:nvPr>
        </p:nvSpPr>
        <p:spPr/>
        <p:txBody>
          <a:bodyPr/>
          <a:lstStyle/>
          <a:p>
            <a:pPr algn="r"/>
            <a:r>
              <a:rPr lang="en-US" dirty="0"/>
              <a:t>Other Support: Sources of Disclosure Requirements</a:t>
            </a:r>
          </a:p>
        </p:txBody>
      </p:sp>
      <p:sp>
        <p:nvSpPr>
          <p:cNvPr id="3" name="Content Placeholder 2">
            <a:extLst>
              <a:ext uri="{FF2B5EF4-FFF2-40B4-BE49-F238E27FC236}">
                <a16:creationId xmlns:a16="http://schemas.microsoft.com/office/drawing/2014/main" id="{7C2BDB84-EDDE-E798-46D7-602D707BDBB6}"/>
              </a:ext>
            </a:extLst>
          </p:cNvPr>
          <p:cNvSpPr>
            <a:spLocks noGrp="1"/>
          </p:cNvSpPr>
          <p:nvPr>
            <p:ph idx="1"/>
          </p:nvPr>
        </p:nvSpPr>
        <p:spPr>
          <a:xfrm>
            <a:off x="0" y="912796"/>
            <a:ext cx="12192000" cy="5562599"/>
          </a:xfrm>
        </p:spPr>
        <p:txBody>
          <a:bodyPr/>
          <a:lstStyle/>
          <a:p>
            <a:pPr marL="0" indent="0">
              <a:buNone/>
            </a:pPr>
            <a:r>
              <a:rPr lang="en-US" sz="2800" b="1" dirty="0"/>
              <a:t>Sources of Disclosure Requirements: </a:t>
            </a:r>
          </a:p>
          <a:p>
            <a:pPr marL="0" indent="0">
              <a:buNone/>
            </a:pPr>
            <a:endParaRPr lang="en-US" sz="1000" dirty="0"/>
          </a:p>
          <a:p>
            <a:r>
              <a:rPr lang="en-US" sz="2200" dirty="0"/>
              <a:t>NIH GPS, Section 2.5.1, </a:t>
            </a:r>
            <a:r>
              <a:rPr lang="en-US" sz="2200" dirty="0">
                <a:hlinkClick r:id="rId4"/>
              </a:rPr>
              <a:t>Just-In-Time Procedures</a:t>
            </a:r>
            <a:endParaRPr lang="en-US" sz="2200" dirty="0"/>
          </a:p>
          <a:p>
            <a:pPr lvl="1"/>
            <a:r>
              <a:rPr lang="en-US" sz="2000" b="0" i="0" dirty="0">
                <a:effectLst/>
              </a:rPr>
              <a:t>NIH requests </a:t>
            </a:r>
            <a:r>
              <a:rPr lang="en-US" sz="2000" dirty="0"/>
              <a:t>Information on other active and pending support as part of the Just-in-Time procedures. </a:t>
            </a:r>
            <a:br>
              <a:rPr lang="en-US" sz="2000" dirty="0"/>
            </a:br>
            <a:endParaRPr lang="en-US" sz="2000" dirty="0"/>
          </a:p>
          <a:p>
            <a:r>
              <a:rPr lang="en-US" sz="2200" dirty="0">
                <a:hlinkClick r:id="rId5"/>
              </a:rPr>
              <a:t>National Security Presidential Memorandum (NSPM)-33</a:t>
            </a:r>
            <a:endParaRPr lang="en-US" sz="2200" dirty="0"/>
          </a:p>
          <a:p>
            <a:pPr lvl="1"/>
            <a:r>
              <a:rPr lang="en-US" sz="2000" b="0" i="0" dirty="0">
                <a:effectLst/>
              </a:rPr>
              <a:t>NSPM-33 requires all federal research funding agencies to strengthen and standardize disclosure requirements for institutions and researchers receiving federally funded awards. NIH policies align with the NSPM-33 disclosure requirements.</a:t>
            </a:r>
            <a:br>
              <a:rPr lang="en-US" sz="2000" b="0" i="0" dirty="0">
                <a:effectLst/>
              </a:rPr>
            </a:br>
            <a:endParaRPr lang="en-US" sz="2000" dirty="0"/>
          </a:p>
          <a:p>
            <a:r>
              <a:rPr lang="en-US" sz="2200" dirty="0">
                <a:hlinkClick r:id="rId6"/>
              </a:rPr>
              <a:t>National Defense Authorization Act (NDAA) Section 223</a:t>
            </a:r>
            <a:r>
              <a:rPr lang="en-US" sz="2200" dirty="0"/>
              <a:t> </a:t>
            </a:r>
          </a:p>
          <a:p>
            <a:pPr lvl="1"/>
            <a:r>
              <a:rPr lang="en-US" sz="2000" dirty="0"/>
              <a:t>Disclosure of Funding Sources in Applications for Federal Research and Development Awards</a:t>
            </a:r>
          </a:p>
          <a:p>
            <a:pPr lvl="2">
              <a:buFont typeface="Courier New" panose="02070309020205020404" pitchFamily="49" charset="0"/>
              <a:buChar char="o"/>
            </a:pPr>
            <a:r>
              <a:rPr lang="en-US" sz="2000" dirty="0">
                <a:solidFill>
                  <a:srgbClr val="003366"/>
                </a:solidFill>
              </a:rPr>
              <a:t>Applies to all applicants for research and development awards from Federal Research Agencies</a:t>
            </a:r>
          </a:p>
          <a:p>
            <a:pPr lvl="1">
              <a:buFont typeface="Courier New" panose="02070309020205020404" pitchFamily="49" charset="0"/>
              <a:buChar char="o"/>
            </a:pPr>
            <a:endParaRPr lang="en-US" sz="1200" dirty="0"/>
          </a:p>
          <a:p>
            <a:pPr lvl="1">
              <a:buFont typeface="Courier New" panose="02070309020205020404" pitchFamily="49" charset="0"/>
              <a:buChar char="o"/>
            </a:pPr>
            <a:endParaRPr lang="en-US" sz="1400" i="1" dirty="0"/>
          </a:p>
          <a:p>
            <a:endParaRPr lang="en-US" sz="2400" dirty="0"/>
          </a:p>
          <a:p>
            <a:pPr marL="0" indent="0">
              <a:buNone/>
            </a:pPr>
            <a:endParaRPr lang="en-US" dirty="0"/>
          </a:p>
          <a:p>
            <a:pPr marL="0" indent="0">
              <a:buNone/>
            </a:pPr>
            <a:endParaRPr lang="en-US" dirty="0"/>
          </a:p>
        </p:txBody>
      </p:sp>
    </p:spTree>
    <p:custDataLst>
      <p:tags r:id="rId1"/>
    </p:custDataLst>
    <p:extLst>
      <p:ext uri="{BB962C8B-B14F-4D97-AF65-F5344CB8AC3E}">
        <p14:creationId xmlns:p14="http://schemas.microsoft.com/office/powerpoint/2010/main" val="2015150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8E652-205B-0C01-B5E6-F656B8C3CE6B}"/>
              </a:ext>
            </a:extLst>
          </p:cNvPr>
          <p:cNvSpPr>
            <a:spLocks noGrp="1"/>
          </p:cNvSpPr>
          <p:nvPr>
            <p:ph type="title"/>
          </p:nvPr>
        </p:nvSpPr>
        <p:spPr/>
        <p:txBody>
          <a:bodyPr/>
          <a:lstStyle/>
          <a:p>
            <a:r>
              <a:rPr lang="en-US" dirty="0"/>
              <a:t>Other Support: Purpose</a:t>
            </a:r>
          </a:p>
        </p:txBody>
      </p:sp>
      <p:sp>
        <p:nvSpPr>
          <p:cNvPr id="3" name="Content Placeholder 2">
            <a:extLst>
              <a:ext uri="{FF2B5EF4-FFF2-40B4-BE49-F238E27FC236}">
                <a16:creationId xmlns:a16="http://schemas.microsoft.com/office/drawing/2014/main" id="{F1DD8181-23B0-AE24-074C-83EBAB4DD8E6}"/>
              </a:ext>
            </a:extLst>
          </p:cNvPr>
          <p:cNvSpPr>
            <a:spLocks noGrp="1"/>
          </p:cNvSpPr>
          <p:nvPr>
            <p:ph idx="1"/>
          </p:nvPr>
        </p:nvSpPr>
        <p:spPr/>
        <p:txBody>
          <a:bodyPr/>
          <a:lstStyle/>
          <a:p>
            <a:pPr marL="0" indent="0">
              <a:buNone/>
            </a:pPr>
            <a:endParaRPr lang="en-US" dirty="0"/>
          </a:p>
          <a:p>
            <a:pPr marL="0" indent="0">
              <a:buNone/>
            </a:pPr>
            <a:r>
              <a:rPr lang="en-US" dirty="0"/>
              <a:t>To identify and resolve overlap in applications prior to award.</a:t>
            </a:r>
          </a:p>
          <a:p>
            <a:pPr lvl="1"/>
            <a:r>
              <a:rPr lang="en-US" dirty="0"/>
              <a:t>Overlap - scientific, budgetary, or commitment - is not permitted. </a:t>
            </a:r>
          </a:p>
          <a:p>
            <a:endParaRPr lang="en-US" dirty="0"/>
          </a:p>
        </p:txBody>
      </p:sp>
    </p:spTree>
    <p:custDataLst>
      <p:tags r:id="rId1"/>
    </p:custDataLst>
    <p:extLst>
      <p:ext uri="{BB962C8B-B14F-4D97-AF65-F5344CB8AC3E}">
        <p14:creationId xmlns:p14="http://schemas.microsoft.com/office/powerpoint/2010/main" val="778708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94C86-1796-F18F-7F04-F598DE3A4902}"/>
              </a:ext>
            </a:extLst>
          </p:cNvPr>
          <p:cNvSpPr>
            <a:spLocks noGrp="1"/>
          </p:cNvSpPr>
          <p:nvPr>
            <p:ph type="title"/>
          </p:nvPr>
        </p:nvSpPr>
        <p:spPr/>
        <p:txBody>
          <a:bodyPr/>
          <a:lstStyle/>
          <a:p>
            <a:r>
              <a:rPr lang="en-US" dirty="0"/>
              <a:t>Overlap</a:t>
            </a:r>
          </a:p>
        </p:txBody>
      </p:sp>
      <p:sp>
        <p:nvSpPr>
          <p:cNvPr id="3" name="Content Placeholder 2">
            <a:extLst>
              <a:ext uri="{FF2B5EF4-FFF2-40B4-BE49-F238E27FC236}">
                <a16:creationId xmlns:a16="http://schemas.microsoft.com/office/drawing/2014/main" id="{CEE3637C-9A09-397D-238C-0C78A2ED18C2}"/>
              </a:ext>
            </a:extLst>
          </p:cNvPr>
          <p:cNvSpPr>
            <a:spLocks noGrp="1"/>
          </p:cNvSpPr>
          <p:nvPr>
            <p:ph idx="1"/>
          </p:nvPr>
        </p:nvSpPr>
        <p:spPr>
          <a:xfrm>
            <a:off x="259882" y="1066800"/>
            <a:ext cx="11703518" cy="5045242"/>
          </a:xfrm>
        </p:spPr>
        <p:txBody>
          <a:bodyPr>
            <a:normAutofit fontScale="92500" lnSpcReduction="10000"/>
          </a:bodyPr>
          <a:lstStyle/>
          <a:p>
            <a:pPr marL="0" lvl="1" indent="0">
              <a:buNone/>
            </a:pPr>
            <a:r>
              <a:rPr lang="en-US" dirty="0"/>
              <a:t>Scientific overlap: </a:t>
            </a:r>
          </a:p>
          <a:p>
            <a:pPr marL="857250" lvl="2" indent="-457200"/>
            <a:r>
              <a:rPr lang="en-US" dirty="0"/>
              <a:t>Substantially the same research is proposed in more than one application or is submitted to two or more funding sources for review and funding consideration </a:t>
            </a:r>
          </a:p>
          <a:p>
            <a:pPr marL="857250" lvl="2" indent="-457200"/>
            <a:r>
              <a:rPr lang="en-US" dirty="0"/>
              <a:t>Specific research objective and the research design for accomplishing the objective are the same or closely related in two or more applications or awards, regardless of the funding source.</a:t>
            </a:r>
            <a:br>
              <a:rPr lang="en-US" dirty="0"/>
            </a:br>
            <a:endParaRPr lang="en-US" dirty="0"/>
          </a:p>
          <a:p>
            <a:pPr marL="0" lvl="1" indent="0">
              <a:buNone/>
            </a:pPr>
            <a:r>
              <a:rPr lang="en-US" dirty="0"/>
              <a:t>Budgetary overlap:</a:t>
            </a:r>
          </a:p>
          <a:p>
            <a:pPr marL="857250" lvl="2" indent="-457200"/>
            <a:r>
              <a:rPr lang="en-US" dirty="0"/>
              <a:t>Duplicate or equivalent budgetary items (e.g., equipment, salaries) are requested in an application but already provided by another source.</a:t>
            </a:r>
            <a:br>
              <a:rPr lang="en-US" dirty="0"/>
            </a:br>
            <a:endParaRPr lang="en-US" dirty="0"/>
          </a:p>
          <a:p>
            <a:pPr marL="0" indent="0">
              <a:buNone/>
            </a:pPr>
            <a:r>
              <a:rPr lang="en-US" sz="2800" dirty="0">
                <a:solidFill>
                  <a:srgbClr val="003366"/>
                </a:solidFill>
              </a:rPr>
              <a:t>Commitment overlap:</a:t>
            </a:r>
          </a:p>
          <a:p>
            <a:pPr lvl="1">
              <a:buFont typeface="Arial" panose="020B0604020202020204" pitchFamily="34" charset="0"/>
              <a:buChar char="•"/>
            </a:pPr>
            <a:r>
              <a:rPr lang="en-US" sz="2400" dirty="0">
                <a:solidFill>
                  <a:schemeClr val="tx1"/>
                </a:solidFill>
              </a:rPr>
              <a:t>An individual's time commitment exceeds 100 percent (i.e., 12 person months), whether or not salary support is requested in the application.</a:t>
            </a:r>
          </a:p>
          <a:p>
            <a:endParaRPr lang="en-US" dirty="0"/>
          </a:p>
        </p:txBody>
      </p:sp>
    </p:spTree>
    <p:custDataLst>
      <p:tags r:id="rId1"/>
    </p:custDataLst>
    <p:extLst>
      <p:ext uri="{BB962C8B-B14F-4D97-AF65-F5344CB8AC3E}">
        <p14:creationId xmlns:p14="http://schemas.microsoft.com/office/powerpoint/2010/main" val="561180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C38E3-64E5-4A5E-8A44-4CE623442F53}"/>
              </a:ext>
            </a:extLst>
          </p:cNvPr>
          <p:cNvSpPr>
            <a:spLocks noGrp="1"/>
          </p:cNvSpPr>
          <p:nvPr>
            <p:ph type="title"/>
          </p:nvPr>
        </p:nvSpPr>
        <p:spPr>
          <a:xfrm>
            <a:off x="838200" y="228600"/>
            <a:ext cx="11201400" cy="748058"/>
          </a:xfrm>
        </p:spPr>
        <p:txBody>
          <a:bodyPr>
            <a:normAutofit fontScale="90000"/>
          </a:bodyPr>
          <a:lstStyle/>
          <a:p>
            <a:r>
              <a:rPr lang="en-US" b="1" dirty="0"/>
              <a:t>Disclosure Requirements – Who?</a:t>
            </a:r>
            <a:br>
              <a:rPr lang="en-US" b="1" dirty="0"/>
            </a:br>
            <a:endParaRPr lang="en-US" b="1" dirty="0"/>
          </a:p>
        </p:txBody>
      </p:sp>
      <p:sp>
        <p:nvSpPr>
          <p:cNvPr id="3" name="Content Placeholder 2">
            <a:extLst>
              <a:ext uri="{FF2B5EF4-FFF2-40B4-BE49-F238E27FC236}">
                <a16:creationId xmlns:a16="http://schemas.microsoft.com/office/drawing/2014/main" id="{AD019FCE-3A71-FFE3-87C2-65482564C89E}"/>
              </a:ext>
            </a:extLst>
          </p:cNvPr>
          <p:cNvSpPr>
            <a:spLocks noGrp="1"/>
          </p:cNvSpPr>
          <p:nvPr>
            <p:ph idx="1"/>
          </p:nvPr>
        </p:nvSpPr>
        <p:spPr>
          <a:xfrm>
            <a:off x="228600" y="976659"/>
            <a:ext cx="11811000" cy="5271742"/>
          </a:xfrm>
        </p:spPr>
        <p:txBody>
          <a:bodyPr>
            <a:normAutofit lnSpcReduction="10000"/>
          </a:bodyPr>
          <a:lstStyle/>
          <a:p>
            <a:pPr marL="0" indent="0">
              <a:buNone/>
            </a:pPr>
            <a:r>
              <a:rPr lang="en-US" b="1" dirty="0"/>
              <a:t>Who must disclose?</a:t>
            </a:r>
            <a:endParaRPr lang="en-US" dirty="0">
              <a:solidFill>
                <a:srgbClr val="3B3B3B"/>
              </a:solidFill>
              <a:latin typeface="Source Sans Pro" panose="020B0503030403020204" pitchFamily="34" charset="0"/>
            </a:endParaRPr>
          </a:p>
          <a:p>
            <a:pPr marL="0" indent="0">
              <a:buNone/>
            </a:pPr>
            <a:endParaRPr lang="en-US" sz="1100" b="1" dirty="0"/>
          </a:p>
          <a:p>
            <a:pPr marL="0" indent="0" algn="l">
              <a:buNone/>
            </a:pPr>
            <a:r>
              <a:rPr lang="en-US" sz="2800" dirty="0"/>
              <a:t>Other Support information is requested for:</a:t>
            </a:r>
            <a:endParaRPr lang="en-US" sz="2800" i="0" dirty="0">
              <a:solidFill>
                <a:srgbClr val="3B3B3B"/>
              </a:solidFill>
              <a:effectLst/>
            </a:endParaRPr>
          </a:p>
          <a:p>
            <a:pPr marL="514350" indent="-457200"/>
            <a:r>
              <a:rPr lang="en-US" sz="2600" b="1" i="0" dirty="0">
                <a:solidFill>
                  <a:srgbClr val="003366"/>
                </a:solidFill>
                <a:effectLst/>
              </a:rPr>
              <a:t>All</a:t>
            </a:r>
            <a:r>
              <a:rPr lang="en-US" sz="2600" b="0" i="0" dirty="0">
                <a:solidFill>
                  <a:srgbClr val="003366"/>
                </a:solidFill>
                <a:effectLst/>
              </a:rPr>
              <a:t> individuals designated by the institution in an application as </a:t>
            </a:r>
            <a:r>
              <a:rPr lang="en-US" sz="2600" b="0" i="0" u="none" strike="noStrike" dirty="0">
                <a:solidFill>
                  <a:srgbClr val="337AB7"/>
                </a:solidFill>
                <a:effectLst/>
                <a:hlinkClick r:id="rId3"/>
              </a:rPr>
              <a:t>senior/key personnel</a:t>
            </a:r>
            <a:r>
              <a:rPr lang="en-US" sz="2600" b="0" i="0" dirty="0">
                <a:solidFill>
                  <a:srgbClr val="3B3B3B"/>
                </a:solidFill>
                <a:effectLst/>
              </a:rPr>
              <a:t>, </a:t>
            </a:r>
            <a:r>
              <a:rPr lang="en-US" sz="2600" b="1" i="0" dirty="0">
                <a:solidFill>
                  <a:srgbClr val="003366"/>
                </a:solidFill>
                <a:effectLst/>
              </a:rPr>
              <a:t>except</a:t>
            </a:r>
          </a:p>
          <a:p>
            <a:pPr marL="914400" lvl="1" indent="-457200"/>
            <a:r>
              <a:rPr lang="en-US" sz="2000" b="0" i="0" dirty="0">
                <a:solidFill>
                  <a:srgbClr val="003366"/>
                </a:solidFill>
                <a:effectLst/>
              </a:rPr>
              <a:t>Program Directors, training faculty, and other individuals involved in the oversight of training grants</a:t>
            </a:r>
          </a:p>
          <a:p>
            <a:pPr marL="914400" lvl="1" indent="-457200"/>
            <a:r>
              <a:rPr lang="en-US" sz="2000" b="0" i="0" dirty="0">
                <a:solidFill>
                  <a:srgbClr val="003366"/>
                </a:solidFill>
                <a:effectLst/>
              </a:rPr>
              <a:t>Individuals categorized as </a:t>
            </a:r>
            <a:r>
              <a:rPr lang="en-US" sz="2000" b="0" i="0" u="none" strike="noStrike" dirty="0">
                <a:solidFill>
                  <a:srgbClr val="337AB7"/>
                </a:solidFill>
                <a:effectLst/>
                <a:hlinkClick r:id="rId4"/>
              </a:rPr>
              <a:t>Other Significant Contributors</a:t>
            </a:r>
            <a:br>
              <a:rPr lang="en-US" sz="2200" b="0" i="0" u="none" strike="noStrike" dirty="0">
                <a:solidFill>
                  <a:srgbClr val="337AB7"/>
                </a:solidFill>
                <a:effectLst/>
              </a:rPr>
            </a:br>
            <a:endParaRPr lang="en-US" sz="1600" u="none" strike="noStrike" dirty="0">
              <a:solidFill>
                <a:srgbClr val="3B3B3B"/>
              </a:solidFill>
            </a:endParaRPr>
          </a:p>
          <a:p>
            <a:pPr marL="514350" indent="-457200"/>
            <a:r>
              <a:rPr lang="en-US" sz="2600" b="0" i="0" dirty="0">
                <a:solidFill>
                  <a:srgbClr val="003366"/>
                </a:solidFill>
                <a:effectLst/>
              </a:rPr>
              <a:t>All senior/key personnel, excluding consultants, in Research Performance Progress Report (RPPR) when there has been a change in active other support, </a:t>
            </a:r>
            <a:r>
              <a:rPr lang="en-US" sz="2600" b="1" i="0" dirty="0">
                <a:solidFill>
                  <a:srgbClr val="003366"/>
                </a:solidFill>
                <a:effectLst/>
              </a:rPr>
              <a:t>except</a:t>
            </a:r>
          </a:p>
          <a:p>
            <a:pPr marL="914400" lvl="1" indent="-457200"/>
            <a:r>
              <a:rPr lang="en-US" sz="2000" b="0" i="0" dirty="0">
                <a:solidFill>
                  <a:srgbClr val="003366"/>
                </a:solidFill>
                <a:effectLst/>
              </a:rPr>
              <a:t>Program Directors, training faculty, and other individuals involved in the oversight of training grants</a:t>
            </a:r>
          </a:p>
          <a:p>
            <a:pPr>
              <a:buFontTx/>
              <a:buChar char="•"/>
            </a:pPr>
            <a:endParaRPr lang="en-US" dirty="0"/>
          </a:p>
        </p:txBody>
      </p:sp>
    </p:spTree>
    <p:custDataLst>
      <p:tags r:id="rId1"/>
    </p:custDataLst>
    <p:extLst>
      <p:ext uri="{BB962C8B-B14F-4D97-AF65-F5344CB8AC3E}">
        <p14:creationId xmlns:p14="http://schemas.microsoft.com/office/powerpoint/2010/main" val="894483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8904F-3864-F6FD-C324-3A416D263D1B}"/>
              </a:ext>
            </a:extLst>
          </p:cNvPr>
          <p:cNvSpPr>
            <a:spLocks noGrp="1"/>
          </p:cNvSpPr>
          <p:nvPr>
            <p:ph type="title"/>
          </p:nvPr>
        </p:nvSpPr>
        <p:spPr/>
        <p:txBody>
          <a:bodyPr/>
          <a:lstStyle/>
          <a:p>
            <a:r>
              <a:rPr lang="en-US" dirty="0"/>
              <a:t>Disclosure Requirements - When?</a:t>
            </a:r>
          </a:p>
        </p:txBody>
      </p:sp>
      <p:sp>
        <p:nvSpPr>
          <p:cNvPr id="3" name="Content Placeholder 2">
            <a:extLst>
              <a:ext uri="{FF2B5EF4-FFF2-40B4-BE49-F238E27FC236}">
                <a16:creationId xmlns:a16="http://schemas.microsoft.com/office/drawing/2014/main" id="{4EF5DDBA-23E4-131B-91B6-047D6568AC9F}"/>
              </a:ext>
            </a:extLst>
          </p:cNvPr>
          <p:cNvSpPr>
            <a:spLocks noGrp="1"/>
          </p:cNvSpPr>
          <p:nvPr>
            <p:ph idx="1"/>
          </p:nvPr>
        </p:nvSpPr>
        <p:spPr>
          <a:xfrm>
            <a:off x="168167" y="945931"/>
            <a:ext cx="11871434" cy="5404355"/>
          </a:xfrm>
        </p:spPr>
        <p:txBody>
          <a:bodyPr/>
          <a:lstStyle/>
          <a:p>
            <a:pPr marL="0" indent="0">
              <a:buNone/>
            </a:pPr>
            <a:r>
              <a:rPr lang="en-US" sz="2600" b="1" dirty="0"/>
              <a:t>When is Other Support submitted?</a:t>
            </a:r>
          </a:p>
          <a:p>
            <a:r>
              <a:rPr lang="en-US" sz="2600" dirty="0"/>
              <a:t>When requested by NIH as part of the Just-In-Time procedures</a:t>
            </a:r>
          </a:p>
          <a:p>
            <a:pPr marL="0" indent="0">
              <a:buNone/>
            </a:pPr>
            <a:endParaRPr lang="en-US" sz="2600" dirty="0"/>
          </a:p>
          <a:p>
            <a:pPr>
              <a:spcBef>
                <a:spcPts val="20"/>
              </a:spcBef>
            </a:pPr>
            <a:r>
              <a:rPr lang="en-US" sz="2600" dirty="0"/>
              <a:t>When there has been a change in active Other Support for all senior/key personnel, it should be reflected in RPPRs</a:t>
            </a:r>
          </a:p>
          <a:p>
            <a:pPr marL="0" indent="0">
              <a:spcBef>
                <a:spcPts val="20"/>
              </a:spcBef>
              <a:buNone/>
            </a:pPr>
            <a:endParaRPr lang="en-US" sz="2400" dirty="0"/>
          </a:p>
          <a:p>
            <a:pPr>
              <a:spcBef>
                <a:spcPts val="20"/>
              </a:spcBef>
            </a:pPr>
            <a:r>
              <a:rPr lang="en-US" sz="2600" dirty="0">
                <a:effectLst/>
              </a:rPr>
              <a:t>When a recipient organization discovers that a PI or other Senior/Key personnel on an active NIH grant failed to disclose Other Support information</a:t>
            </a:r>
            <a:r>
              <a:rPr lang="en-US" sz="2600" u="sng" dirty="0">
                <a:effectLst/>
              </a:rPr>
              <a:t> </a:t>
            </a:r>
            <a:r>
              <a:rPr lang="en-US" sz="2600" dirty="0">
                <a:effectLst/>
              </a:rPr>
              <a:t>outside of </a:t>
            </a:r>
            <a:r>
              <a:rPr lang="en-US" sz="2600" dirty="0">
                <a:effectLst/>
                <a:hlinkClick r:id="rId4" tooltip="https://grants.nih.gov/grants/policy/nihgps/html5/section_2/2.5.1_just-in-time_procedures.htm#"/>
              </a:rPr>
              <a:t>Just-in-Time</a:t>
            </a:r>
            <a:r>
              <a:rPr lang="en-US" sz="2600" dirty="0">
                <a:effectLst/>
              </a:rPr>
              <a:t> or the RPPR, as applicable, the recipient must submit updated Other Support to the Grants Management Specialist named in the </a:t>
            </a:r>
            <a:r>
              <a:rPr lang="en-US" sz="2600" dirty="0">
                <a:effectLst/>
                <a:hlinkClick r:id="rId4" tooltip="https://grants.nih.gov/grants/policy/nihgps/html5/section_2/2.5.1_just-in-time_procedures.htm#"/>
              </a:rPr>
              <a:t>Notice of Award</a:t>
            </a:r>
            <a:r>
              <a:rPr lang="en-US" sz="2600" dirty="0">
                <a:effectLst/>
              </a:rPr>
              <a:t> </a:t>
            </a:r>
            <a:r>
              <a:rPr lang="en-US" sz="2600" b="1" dirty="0">
                <a:effectLst/>
              </a:rPr>
              <a:t>as soon as it becomes known</a:t>
            </a:r>
            <a:r>
              <a:rPr lang="en-US" sz="2600" dirty="0">
                <a:effectLst/>
              </a:rPr>
              <a:t>.</a:t>
            </a:r>
            <a:endParaRPr lang="en-US" sz="2600" dirty="0"/>
          </a:p>
          <a:p>
            <a:pPr>
              <a:spcBef>
                <a:spcPts val="20"/>
              </a:spcBef>
            </a:pPr>
            <a:endParaRPr lang="en-US" sz="2400" dirty="0"/>
          </a:p>
          <a:p>
            <a:endParaRPr lang="en-US" dirty="0"/>
          </a:p>
          <a:p>
            <a:endParaRPr lang="en-US" dirty="0"/>
          </a:p>
        </p:txBody>
      </p:sp>
      <p:sp>
        <p:nvSpPr>
          <p:cNvPr id="4" name="Slide Number Placeholder 3">
            <a:extLst>
              <a:ext uri="{FF2B5EF4-FFF2-40B4-BE49-F238E27FC236}">
                <a16:creationId xmlns:a16="http://schemas.microsoft.com/office/drawing/2014/main" id="{F6F0381A-8D20-EBFE-468D-8436F48DC72E}"/>
              </a:ext>
            </a:extLst>
          </p:cNvPr>
          <p:cNvSpPr>
            <a:spLocks noGrp="1"/>
          </p:cNvSpPr>
          <p:nvPr>
            <p:ph type="sldNum" sz="quarter" idx="10"/>
          </p:nvPr>
        </p:nvSpPr>
        <p:spPr/>
        <p:txBody>
          <a:bodyPr/>
          <a:lstStyle/>
          <a:p>
            <a:fld id="{60583324-AE1C-3546-A724-4BA4670D7901}" type="slidenum">
              <a:rPr lang="en-US"/>
              <a:pPr/>
              <a:t>18</a:t>
            </a:fld>
            <a:endParaRPr lang="en-US" dirty="0"/>
          </a:p>
        </p:txBody>
      </p:sp>
    </p:spTree>
    <p:custDataLst>
      <p:tags r:id="rId1"/>
    </p:custDataLst>
    <p:extLst>
      <p:ext uri="{BB962C8B-B14F-4D97-AF65-F5344CB8AC3E}">
        <p14:creationId xmlns:p14="http://schemas.microsoft.com/office/powerpoint/2010/main" val="3414437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975F8-D4B1-5F84-ADB8-61EFF437F37A}"/>
              </a:ext>
            </a:extLst>
          </p:cNvPr>
          <p:cNvSpPr>
            <a:spLocks noGrp="1"/>
          </p:cNvSpPr>
          <p:nvPr>
            <p:ph type="title"/>
          </p:nvPr>
        </p:nvSpPr>
        <p:spPr/>
        <p:txBody>
          <a:bodyPr/>
          <a:lstStyle/>
          <a:p>
            <a:r>
              <a:rPr lang="en-US" b="1" dirty="0"/>
              <a:t>Disclosure Requirements – What?</a:t>
            </a:r>
          </a:p>
        </p:txBody>
      </p:sp>
      <p:sp>
        <p:nvSpPr>
          <p:cNvPr id="3" name="Content Placeholder 2">
            <a:extLst>
              <a:ext uri="{FF2B5EF4-FFF2-40B4-BE49-F238E27FC236}">
                <a16:creationId xmlns:a16="http://schemas.microsoft.com/office/drawing/2014/main" id="{F525FB8E-8B0F-E6C3-9A12-1404F254514A}"/>
              </a:ext>
            </a:extLst>
          </p:cNvPr>
          <p:cNvSpPr>
            <a:spLocks noGrp="1"/>
          </p:cNvSpPr>
          <p:nvPr>
            <p:ph idx="1"/>
          </p:nvPr>
        </p:nvSpPr>
        <p:spPr>
          <a:xfrm>
            <a:off x="190500" y="1355035"/>
            <a:ext cx="11811000" cy="5502965"/>
          </a:xfrm>
        </p:spPr>
        <p:txBody>
          <a:bodyPr>
            <a:normAutofit/>
          </a:bodyPr>
          <a:lstStyle/>
          <a:p>
            <a:pPr marL="0" indent="0">
              <a:buNone/>
            </a:pPr>
            <a:r>
              <a:rPr lang="en-US" sz="2400" b="1" i="0" dirty="0">
                <a:solidFill>
                  <a:srgbClr val="3B3B3B"/>
                </a:solidFill>
                <a:effectLst/>
              </a:rPr>
              <a:t>What must be disclosed :</a:t>
            </a:r>
          </a:p>
          <a:p>
            <a:pPr marL="0" indent="0">
              <a:buNone/>
            </a:pPr>
            <a:endParaRPr lang="en-US" sz="1000" b="1" i="0" dirty="0">
              <a:solidFill>
                <a:srgbClr val="3B3B3B"/>
              </a:solidFill>
              <a:effectLst/>
              <a:latin typeface="Source Sans Pro"/>
            </a:endParaRPr>
          </a:p>
          <a:p>
            <a:r>
              <a:rPr lang="en-US" sz="2400" b="1" dirty="0"/>
              <a:t>All resources </a:t>
            </a:r>
            <a:r>
              <a:rPr lang="en-US" sz="2400" dirty="0"/>
              <a:t>made available to a researcher in support of and/or related</a:t>
            </a:r>
            <a:r>
              <a:rPr lang="en-US" sz="2400" b="0" i="0" dirty="0">
                <a:effectLst/>
              </a:rPr>
              <a:t> </a:t>
            </a:r>
            <a:r>
              <a:rPr lang="en-US" sz="2400" b="1" i="0" dirty="0">
                <a:effectLst/>
              </a:rPr>
              <a:t>to all of their research endeavors</a:t>
            </a:r>
            <a:r>
              <a:rPr lang="en-US" sz="2400" b="0" i="0" dirty="0">
                <a:effectLst/>
              </a:rPr>
              <a:t>, regardless of whether or not they have monetary value and regardless of whether they are based at the institution the researcher identifies for the current grant. This includes:</a:t>
            </a:r>
          </a:p>
          <a:p>
            <a:pPr lvl="2">
              <a:buFont typeface="Courier New" panose="02070309020205020404" pitchFamily="49" charset="0"/>
              <a:buChar char="o"/>
            </a:pPr>
            <a:r>
              <a:rPr lang="en-US" sz="2000" b="0" i="0" dirty="0">
                <a:solidFill>
                  <a:srgbClr val="003366"/>
                </a:solidFill>
                <a:effectLst/>
              </a:rPr>
              <a:t>Resources and/or financial support from </a:t>
            </a:r>
            <a:r>
              <a:rPr lang="en-US" sz="2000" b="1" i="0" dirty="0">
                <a:solidFill>
                  <a:srgbClr val="003366"/>
                </a:solidFill>
                <a:effectLst/>
              </a:rPr>
              <a:t>all</a:t>
            </a:r>
            <a:r>
              <a:rPr lang="en-US" sz="2000" b="0" i="0" dirty="0">
                <a:solidFill>
                  <a:srgbClr val="003366"/>
                </a:solidFill>
                <a:effectLst/>
              </a:rPr>
              <a:t> foreign and domestic entities, that are available to the researcher.</a:t>
            </a:r>
          </a:p>
          <a:p>
            <a:pPr lvl="2">
              <a:buFont typeface="Courier New" panose="02070309020205020404" pitchFamily="49" charset="0"/>
              <a:buChar char="o"/>
            </a:pPr>
            <a:r>
              <a:rPr lang="en-US" sz="2000" b="0" i="0" dirty="0">
                <a:solidFill>
                  <a:srgbClr val="003366"/>
                </a:solidFill>
                <a:effectLst/>
              </a:rPr>
              <a:t>Consulting agreements, when the PD/PI or other senior/key personnel will be conducting research as part of the consulting activities.</a:t>
            </a:r>
            <a:r>
              <a:rPr lang="en-US" sz="2000" dirty="0">
                <a:solidFill>
                  <a:srgbClr val="003366"/>
                </a:solidFill>
              </a:rPr>
              <a:t> </a:t>
            </a:r>
          </a:p>
          <a:p>
            <a:pPr lvl="2">
              <a:buFont typeface="Courier New" panose="02070309020205020404" pitchFamily="49" charset="0"/>
              <a:buChar char="o"/>
            </a:pPr>
            <a:r>
              <a:rPr lang="en-US" sz="2000" b="0" i="0" dirty="0">
                <a:solidFill>
                  <a:srgbClr val="003366"/>
                </a:solidFill>
                <a:effectLst/>
              </a:rPr>
              <a:t>In-kind contributions, e.g., office/laboratory space, equipment, supplies, etc.</a:t>
            </a:r>
          </a:p>
          <a:p>
            <a:pPr lvl="3">
              <a:buFont typeface="Wingdings" panose="05000000000000000000" pitchFamily="2" charset="2"/>
              <a:buChar char="§"/>
            </a:pPr>
            <a:r>
              <a:rPr lang="en-US" b="0" i="0" dirty="0">
                <a:solidFill>
                  <a:srgbClr val="003366"/>
                </a:solidFill>
                <a:effectLst/>
              </a:rPr>
              <a:t>If the time commitment or dollar value of the in-kind contribution is not readily ascertainable, the recipient </a:t>
            </a:r>
            <a:r>
              <a:rPr lang="en-US" b="1" i="0" dirty="0">
                <a:solidFill>
                  <a:srgbClr val="003366"/>
                </a:solidFill>
                <a:effectLst/>
              </a:rPr>
              <a:t>must</a:t>
            </a:r>
            <a:r>
              <a:rPr lang="en-US" b="0" i="0" dirty="0">
                <a:solidFill>
                  <a:srgbClr val="003366"/>
                </a:solidFill>
                <a:effectLst/>
              </a:rPr>
              <a:t> provide reasonable estimates.</a:t>
            </a:r>
          </a:p>
          <a:p>
            <a:endParaRPr lang="en-US" b="1" i="0" dirty="0">
              <a:solidFill>
                <a:srgbClr val="3B3B3B"/>
              </a:solidFill>
              <a:effectLst/>
              <a:latin typeface="Source Sans Pro" panose="020B0503030403020204" pitchFamily="34" charset="0"/>
            </a:endParaRPr>
          </a:p>
          <a:p>
            <a:pPr lvl="2"/>
            <a:endParaRPr lang="en-US" sz="2400" dirty="0"/>
          </a:p>
        </p:txBody>
      </p:sp>
    </p:spTree>
    <p:custDataLst>
      <p:tags r:id="rId1"/>
    </p:custDataLst>
    <p:extLst>
      <p:ext uri="{BB962C8B-B14F-4D97-AF65-F5344CB8AC3E}">
        <p14:creationId xmlns:p14="http://schemas.microsoft.com/office/powerpoint/2010/main" val="578120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B8DF6-ACF6-B835-E625-928BB0929315}"/>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4938B8C2-CE17-F028-53C1-D3657141A6D5}"/>
              </a:ext>
            </a:extLst>
          </p:cNvPr>
          <p:cNvSpPr>
            <a:spLocks noGrp="1"/>
          </p:cNvSpPr>
          <p:nvPr>
            <p:ph idx="1"/>
          </p:nvPr>
        </p:nvSpPr>
        <p:spPr>
          <a:xfrm>
            <a:off x="546538" y="1066799"/>
            <a:ext cx="10752083" cy="5092263"/>
          </a:xfrm>
        </p:spPr>
        <p:txBody>
          <a:bodyPr/>
          <a:lstStyle/>
          <a:p>
            <a:pPr marL="0" indent="0">
              <a:buNone/>
            </a:pPr>
            <a:r>
              <a:rPr lang="en-US" u="sng" dirty="0"/>
              <a:t>Key Topics:</a:t>
            </a:r>
          </a:p>
          <a:p>
            <a:pPr lvl="1"/>
            <a:r>
              <a:rPr lang="en-US" sz="3200" dirty="0"/>
              <a:t>Commitment Transparency</a:t>
            </a:r>
          </a:p>
          <a:p>
            <a:pPr lvl="1"/>
            <a:r>
              <a:rPr lang="en-US" sz="3200" dirty="0"/>
              <a:t>Financial Conflicts of Interest (FCOI)</a:t>
            </a:r>
          </a:p>
          <a:p>
            <a:pPr lvl="1"/>
            <a:r>
              <a:rPr lang="en-US" sz="3200" dirty="0"/>
              <a:t>Other Support </a:t>
            </a:r>
          </a:p>
          <a:p>
            <a:pPr lvl="1"/>
            <a:r>
              <a:rPr lang="en-US" sz="3200" dirty="0"/>
              <a:t>Disclosure Requirements for FCOI and Other Support</a:t>
            </a:r>
          </a:p>
          <a:p>
            <a:pPr lvl="2"/>
            <a:r>
              <a:rPr lang="en-US" sz="2800" dirty="0"/>
              <a:t>Who, What, Why, When?</a:t>
            </a:r>
          </a:p>
          <a:p>
            <a:pPr lvl="1"/>
            <a:r>
              <a:rPr lang="en-US" sz="3200" dirty="0"/>
              <a:t>Best Practices</a:t>
            </a:r>
          </a:p>
          <a:p>
            <a:endParaRPr lang="en-US" dirty="0"/>
          </a:p>
        </p:txBody>
      </p:sp>
    </p:spTree>
    <p:custDataLst>
      <p:tags r:id="rId1"/>
    </p:custDataLst>
    <p:extLst>
      <p:ext uri="{BB962C8B-B14F-4D97-AF65-F5344CB8AC3E}">
        <p14:creationId xmlns:p14="http://schemas.microsoft.com/office/powerpoint/2010/main" val="3315269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a:extLst>
              <a:ext uri="{FF2B5EF4-FFF2-40B4-BE49-F238E27FC236}">
                <a16:creationId xmlns:a16="http://schemas.microsoft.com/office/drawing/2014/main" id="{FD05E8C9-A299-4D7A-AA21-CBC12B6FDD8E}"/>
              </a:ext>
              <a:ext uri="{C183D7F6-B498-43B3-948B-1728B52AA6E4}">
                <adec:decorative xmlns:adec="http://schemas.microsoft.com/office/drawing/2017/decorative" val="1"/>
              </a:ext>
            </a:extLst>
          </p:cNvPr>
          <p:cNvSpPr>
            <a:spLocks noGrp="1"/>
          </p:cNvSpPr>
          <p:nvPr>
            <p:ph type="sldNum" sz="quarter" idx="4"/>
          </p:nvPr>
        </p:nvSpPr>
        <p:spPr>
          <a:xfrm>
            <a:off x="8656320" y="6356350"/>
            <a:ext cx="2743200" cy="365125"/>
          </a:xfrm>
          <a:prstGeom prst="rect">
            <a:avLst/>
          </a:prstGeom>
        </p:spPr>
        <p:txBody>
          <a:bodyPr anchor="ctr"/>
          <a:lstStyle>
            <a:defPPr>
              <a:defRPr lang="en-US"/>
            </a:defPPr>
            <a:lvl1pPr marL="0" algn="r" defTabSz="914400" rtl="0" eaLnBrk="1" latinLnBrk="0" hangingPunct="1">
              <a:defRPr sz="1050" kern="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DDB576-49B3-42E2-89EA-6E35EA8EF806}"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2" name="Title">
            <a:extLst>
              <a:ext uri="{FF2B5EF4-FFF2-40B4-BE49-F238E27FC236}">
                <a16:creationId xmlns:a16="http://schemas.microsoft.com/office/drawing/2014/main" id="{B8670CA6-84D3-4E1B-80ED-B086E7DB66BE}"/>
              </a:ext>
            </a:extLst>
          </p:cNvPr>
          <p:cNvSpPr>
            <a:spLocks noGrp="1"/>
          </p:cNvSpPr>
          <p:nvPr>
            <p:ph type="title"/>
          </p:nvPr>
        </p:nvSpPr>
        <p:spPr>
          <a:xfrm>
            <a:off x="1524000" y="0"/>
            <a:ext cx="10515600" cy="936901"/>
          </a:xfrm>
        </p:spPr>
        <p:txBody>
          <a:bodyPr/>
          <a:lstStyle/>
          <a:p>
            <a:r>
              <a:rPr lang="en-US" dirty="0"/>
              <a:t>Disclosure Requirements </a:t>
            </a:r>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a:xfrm>
            <a:off x="211756" y="1058779"/>
            <a:ext cx="11187764" cy="5297571"/>
          </a:xfrm>
        </p:spPr>
        <p:txBody>
          <a:bodyPr>
            <a:normAutofit fontScale="77500" lnSpcReduction="20000"/>
          </a:bodyPr>
          <a:lstStyle/>
          <a:p>
            <a:pPr marL="0" indent="0">
              <a:spcBef>
                <a:spcPts val="600"/>
              </a:spcBef>
              <a:spcAft>
                <a:spcPts val="600"/>
              </a:spcAft>
              <a:buNone/>
            </a:pPr>
            <a:r>
              <a:rPr lang="en-US" sz="3400" b="1" dirty="0"/>
              <a:t>Other Support does not include:</a:t>
            </a:r>
          </a:p>
          <a:p>
            <a:pPr>
              <a:spcBef>
                <a:spcPts val="600"/>
              </a:spcBef>
              <a:spcAft>
                <a:spcPts val="600"/>
              </a:spcAft>
            </a:pPr>
            <a:r>
              <a:rPr lang="en-US" sz="3300" dirty="0"/>
              <a:t>Training awards</a:t>
            </a:r>
          </a:p>
          <a:p>
            <a:pPr>
              <a:spcBef>
                <a:spcPts val="600"/>
              </a:spcBef>
              <a:spcAft>
                <a:spcPts val="600"/>
              </a:spcAft>
            </a:pPr>
            <a:r>
              <a:rPr lang="en-US" sz="3300" dirty="0"/>
              <a:t>Prizes</a:t>
            </a:r>
          </a:p>
          <a:p>
            <a:pPr>
              <a:spcBef>
                <a:spcPts val="600"/>
              </a:spcBef>
              <a:spcAft>
                <a:spcPts val="600"/>
              </a:spcAft>
            </a:pPr>
            <a:r>
              <a:rPr lang="en-US" sz="3300" dirty="0"/>
              <a:t>Gifts</a:t>
            </a:r>
          </a:p>
          <a:p>
            <a:pPr lvl="1">
              <a:spcBef>
                <a:spcPts val="600"/>
              </a:spcBef>
              <a:spcAft>
                <a:spcPts val="600"/>
              </a:spcAft>
            </a:pPr>
            <a:r>
              <a:rPr lang="en-US" sz="2900" dirty="0"/>
              <a:t>Gifts are resources provided where there is no expectation of anything (e.g., time, services, specific research activities, money, etc.) in return. An item or service given with the expectation of an associated time commitment is not a gift and is instead an in-kind contribution and must be reported as Other Support –NIH GPS </a:t>
            </a:r>
            <a:r>
              <a:rPr lang="en-US" sz="2900" dirty="0">
                <a:hlinkClick r:id="rId3"/>
              </a:rPr>
              <a:t>Section 2.5.1</a:t>
            </a:r>
            <a:endParaRPr lang="en-US" sz="2900" dirty="0"/>
          </a:p>
          <a:p>
            <a:pPr>
              <a:spcBef>
                <a:spcPts val="600"/>
              </a:spcBef>
              <a:spcAft>
                <a:spcPts val="600"/>
              </a:spcAft>
            </a:pPr>
            <a:r>
              <a:rPr lang="en-US" sz="3300" dirty="0"/>
              <a:t>Start-up support provided to the individual by the applicant organization</a:t>
            </a:r>
          </a:p>
          <a:p>
            <a:pPr>
              <a:spcBef>
                <a:spcPts val="600"/>
              </a:spcBef>
              <a:spcAft>
                <a:spcPts val="600"/>
              </a:spcAft>
            </a:pPr>
            <a:r>
              <a:rPr lang="en-US" sz="3300" dirty="0"/>
              <a:t>Consulting activities where the PD/PI or other senior/key personnel is </a:t>
            </a:r>
            <a:r>
              <a:rPr lang="en-US" sz="3300" i="1" dirty="0"/>
              <a:t>not conducting </a:t>
            </a:r>
            <a:r>
              <a:rPr lang="en-US" sz="3300" dirty="0"/>
              <a:t>research (e.g., no authorship or co-authorship of publications is anticipated from the activity)</a:t>
            </a:r>
          </a:p>
          <a:p>
            <a:endParaRPr lang="en-US" dirty="0"/>
          </a:p>
        </p:txBody>
      </p:sp>
    </p:spTree>
    <p:custDataLst>
      <p:tags r:id="rId1"/>
    </p:custDataLst>
    <p:extLst>
      <p:ext uri="{BB962C8B-B14F-4D97-AF65-F5344CB8AC3E}">
        <p14:creationId xmlns:p14="http://schemas.microsoft.com/office/powerpoint/2010/main" val="1949557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94C86-1796-F18F-7F04-F598DE3A4902}"/>
              </a:ext>
            </a:extLst>
          </p:cNvPr>
          <p:cNvSpPr>
            <a:spLocks noGrp="1"/>
          </p:cNvSpPr>
          <p:nvPr>
            <p:ph type="title"/>
          </p:nvPr>
        </p:nvSpPr>
        <p:spPr/>
        <p:txBody>
          <a:bodyPr/>
          <a:lstStyle/>
          <a:p>
            <a:r>
              <a:rPr lang="en-US" dirty="0"/>
              <a:t>How Other Support Information is Used by NIH</a:t>
            </a:r>
          </a:p>
        </p:txBody>
      </p:sp>
      <p:sp>
        <p:nvSpPr>
          <p:cNvPr id="3" name="Content Placeholder 2">
            <a:extLst>
              <a:ext uri="{FF2B5EF4-FFF2-40B4-BE49-F238E27FC236}">
                <a16:creationId xmlns:a16="http://schemas.microsoft.com/office/drawing/2014/main" id="{CEE3637C-9A09-397D-238C-0C78A2ED18C2}"/>
              </a:ext>
            </a:extLst>
          </p:cNvPr>
          <p:cNvSpPr>
            <a:spLocks noGrp="1"/>
          </p:cNvSpPr>
          <p:nvPr>
            <p:ph idx="1"/>
          </p:nvPr>
        </p:nvSpPr>
        <p:spPr>
          <a:xfrm>
            <a:off x="381000" y="1066800"/>
            <a:ext cx="11201400" cy="4800600"/>
          </a:xfrm>
        </p:spPr>
        <p:txBody>
          <a:bodyPr>
            <a:normAutofit/>
          </a:bodyPr>
          <a:lstStyle/>
          <a:p>
            <a:pPr marL="0" indent="0">
              <a:buNone/>
            </a:pPr>
            <a:r>
              <a:rPr lang="en-US" dirty="0"/>
              <a:t>NIH extramural staff review and assess other support information prior to award to ensure that:</a:t>
            </a:r>
          </a:p>
          <a:p>
            <a:pPr lvl="1"/>
            <a:r>
              <a:rPr lang="en-US" dirty="0"/>
              <a:t>Sufficient levels of effort are committed to the project</a:t>
            </a:r>
          </a:p>
          <a:p>
            <a:pPr lvl="1"/>
            <a:r>
              <a:rPr lang="en-US" dirty="0"/>
              <a:t>There is no scientific overlap</a:t>
            </a:r>
          </a:p>
          <a:p>
            <a:pPr lvl="1"/>
            <a:r>
              <a:rPr lang="en-US" dirty="0"/>
              <a:t>There is no budgetary overlap</a:t>
            </a:r>
          </a:p>
          <a:p>
            <a:pPr lvl="1"/>
            <a:r>
              <a:rPr lang="en-US" dirty="0"/>
              <a:t>There is no commitment overlap, </a:t>
            </a:r>
          </a:p>
          <a:p>
            <a:pPr lvl="1"/>
            <a:r>
              <a:rPr lang="en-US" dirty="0"/>
              <a:t>Only funds necessary to the approved project are included in the award</a:t>
            </a:r>
          </a:p>
          <a:p>
            <a:endParaRPr lang="en-US" dirty="0"/>
          </a:p>
        </p:txBody>
      </p:sp>
    </p:spTree>
    <p:custDataLst>
      <p:tags r:id="rId1"/>
    </p:custDataLst>
    <p:extLst>
      <p:ext uri="{BB962C8B-B14F-4D97-AF65-F5344CB8AC3E}">
        <p14:creationId xmlns:p14="http://schemas.microsoft.com/office/powerpoint/2010/main" val="23292500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50D33-74FF-B073-8D60-59CCF852C681}"/>
              </a:ext>
            </a:extLst>
          </p:cNvPr>
          <p:cNvSpPr>
            <a:spLocks noGrp="1"/>
          </p:cNvSpPr>
          <p:nvPr>
            <p:ph type="title"/>
          </p:nvPr>
        </p:nvSpPr>
        <p:spPr/>
        <p:txBody>
          <a:bodyPr/>
          <a:lstStyle/>
          <a:p>
            <a:r>
              <a:rPr lang="en-US" dirty="0"/>
              <a:t>Who is responsible?</a:t>
            </a:r>
          </a:p>
        </p:txBody>
      </p:sp>
      <p:sp>
        <p:nvSpPr>
          <p:cNvPr id="3" name="Content Placeholder 2">
            <a:extLst>
              <a:ext uri="{FF2B5EF4-FFF2-40B4-BE49-F238E27FC236}">
                <a16:creationId xmlns:a16="http://schemas.microsoft.com/office/drawing/2014/main" id="{8A90FAA7-7F47-ABA1-5B6E-AB636FA2675E}"/>
              </a:ext>
            </a:extLst>
          </p:cNvPr>
          <p:cNvSpPr>
            <a:spLocks noGrp="1"/>
          </p:cNvSpPr>
          <p:nvPr>
            <p:ph idx="1"/>
          </p:nvPr>
        </p:nvSpPr>
        <p:spPr/>
        <p:txBody>
          <a:bodyPr/>
          <a:lstStyle/>
          <a:p>
            <a:pPr marL="0" indent="0">
              <a:buNone/>
            </a:pPr>
            <a:r>
              <a:rPr lang="en-US" b="1" dirty="0"/>
              <a:t>Who is responsible for ensuring that complete and accurate other support information is reported to NIH?</a:t>
            </a:r>
          </a:p>
          <a:p>
            <a:endParaRPr lang="en-US" dirty="0"/>
          </a:p>
          <a:p>
            <a:pPr lvl="1"/>
            <a:r>
              <a:rPr lang="en-US" u="sng" dirty="0"/>
              <a:t>Recipient institutions </a:t>
            </a:r>
            <a:r>
              <a:rPr lang="en-US" dirty="0"/>
              <a:t>are responsible for reporting complete and accurate other support information to NIH.</a:t>
            </a:r>
            <a:br>
              <a:rPr lang="en-US" dirty="0"/>
            </a:br>
            <a:endParaRPr lang="en-US" dirty="0"/>
          </a:p>
          <a:p>
            <a:pPr lvl="1"/>
            <a:r>
              <a:rPr lang="en-US" u="sng" dirty="0"/>
              <a:t>Senior/Key Personnel </a:t>
            </a:r>
            <a:r>
              <a:rPr lang="en-US" dirty="0"/>
              <a:t>are responsible for disclosing complete and accurate other support information to their institutions.</a:t>
            </a:r>
          </a:p>
          <a:p>
            <a:pPr marL="0" indent="0">
              <a:buNone/>
            </a:pPr>
            <a:endParaRPr lang="en-US" dirty="0"/>
          </a:p>
        </p:txBody>
      </p:sp>
    </p:spTree>
    <p:custDataLst>
      <p:tags r:id="rId1"/>
    </p:custDataLst>
    <p:extLst>
      <p:ext uri="{BB962C8B-B14F-4D97-AF65-F5344CB8AC3E}">
        <p14:creationId xmlns:p14="http://schemas.microsoft.com/office/powerpoint/2010/main" val="1010017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5C148-36B1-4849-A36B-8C07C4F40E40}"/>
              </a:ext>
            </a:extLst>
          </p:cNvPr>
          <p:cNvSpPr>
            <a:spLocks noGrp="1"/>
          </p:cNvSpPr>
          <p:nvPr>
            <p:ph type="title"/>
          </p:nvPr>
        </p:nvSpPr>
        <p:spPr/>
        <p:txBody>
          <a:bodyPr/>
          <a:lstStyle/>
          <a:p>
            <a:r>
              <a:rPr lang="en-US" dirty="0"/>
              <a:t>Why is it important to disclose?</a:t>
            </a:r>
          </a:p>
        </p:txBody>
      </p:sp>
      <p:sp>
        <p:nvSpPr>
          <p:cNvPr id="3" name="Content Placeholder 2">
            <a:extLst>
              <a:ext uri="{FF2B5EF4-FFF2-40B4-BE49-F238E27FC236}">
                <a16:creationId xmlns:a16="http://schemas.microsoft.com/office/drawing/2014/main" id="{0DC10C6E-2E80-4E99-9175-26840E4AE859}"/>
              </a:ext>
            </a:extLst>
          </p:cNvPr>
          <p:cNvSpPr>
            <a:spLocks noGrp="1"/>
          </p:cNvSpPr>
          <p:nvPr>
            <p:ph idx="1"/>
          </p:nvPr>
        </p:nvSpPr>
        <p:spPr>
          <a:xfrm>
            <a:off x="110836" y="1043711"/>
            <a:ext cx="12081164" cy="5126180"/>
          </a:xfrm>
        </p:spPr>
        <p:txBody>
          <a:bodyPr>
            <a:normAutofit fontScale="25000" lnSpcReduction="20000"/>
          </a:bodyPr>
          <a:lstStyle/>
          <a:p>
            <a:pPr marL="457200" indent="-457200">
              <a:lnSpc>
                <a:spcPct val="120000"/>
              </a:lnSpc>
              <a:spcBef>
                <a:spcPts val="0"/>
              </a:spcBef>
              <a:spcAft>
                <a:spcPts val="600"/>
              </a:spcAft>
              <a:buFont typeface="+mj-lt"/>
              <a:buAutoNum type="arabicPeriod"/>
            </a:pPr>
            <a:r>
              <a:rPr lang="en-US" sz="7200" b="1" i="0" u="none" strike="noStrike" baseline="0" dirty="0">
                <a:solidFill>
                  <a:srgbClr val="0070C0"/>
                </a:solidFill>
              </a:rPr>
              <a:t>INTEGRITY</a:t>
            </a:r>
            <a:r>
              <a:rPr lang="en-US" sz="7200" b="1" i="0" u="none" strike="noStrike" baseline="0" dirty="0">
                <a:solidFill>
                  <a:srgbClr val="000000"/>
                </a:solidFill>
              </a:rPr>
              <a:t> – </a:t>
            </a:r>
            <a:r>
              <a:rPr lang="en-US" sz="7200" i="0" u="none" strike="noStrike" baseline="0" dirty="0">
                <a:solidFill>
                  <a:srgbClr val="000000"/>
                </a:solidFill>
              </a:rPr>
              <a:t>promotes transparency, honesty, accountability, objectivity, respect, freedom of inquiry, reciprocity, and merit-based competition throughout the research community</a:t>
            </a:r>
            <a:br>
              <a:rPr lang="en-US" sz="4900" i="0" u="none" strike="noStrike" baseline="0" dirty="0">
                <a:solidFill>
                  <a:srgbClr val="000000"/>
                </a:solidFill>
              </a:rPr>
            </a:br>
            <a:endParaRPr lang="en-US" sz="4900" i="0" u="none" strike="noStrike" baseline="0" dirty="0">
              <a:solidFill>
                <a:srgbClr val="000000"/>
              </a:solidFill>
            </a:endParaRPr>
          </a:p>
          <a:p>
            <a:pPr marL="457200" indent="-457200">
              <a:lnSpc>
                <a:spcPct val="120000"/>
              </a:lnSpc>
              <a:spcBef>
                <a:spcPts val="0"/>
              </a:spcBef>
              <a:spcAft>
                <a:spcPts val="600"/>
              </a:spcAft>
              <a:buFont typeface="+mj-lt"/>
              <a:buAutoNum type="arabicPeriod"/>
            </a:pPr>
            <a:r>
              <a:rPr lang="en-US" sz="7200" b="1" dirty="0">
                <a:solidFill>
                  <a:srgbClr val="0070C0"/>
                </a:solidFill>
              </a:rPr>
              <a:t>OVERLAP </a:t>
            </a:r>
            <a:r>
              <a:rPr lang="en-US" sz="7200" b="0" i="0" u="none" strike="noStrike" dirty="0">
                <a:solidFill>
                  <a:srgbClr val="000000"/>
                </a:solidFill>
                <a:effectLst/>
              </a:rPr>
              <a:t>– increases the risk of budgetary, commitment, and/or scientific overlap due to non-disclosure </a:t>
            </a:r>
            <a:r>
              <a:rPr lang="en-US" sz="7200" b="0" i="0" u="none" strike="noStrike" dirty="0">
                <a:solidFill>
                  <a:schemeClr val="tx1"/>
                </a:solidFill>
                <a:effectLst/>
              </a:rPr>
              <a:t>and diminishes the agency’s ability to adequately assess a researcher’s qualifications and capacity.</a:t>
            </a:r>
            <a:r>
              <a:rPr lang="en-US" sz="7200" b="0" i="0" dirty="0">
                <a:solidFill>
                  <a:schemeClr val="tx1"/>
                </a:solidFill>
                <a:effectLst/>
              </a:rPr>
              <a:t>​</a:t>
            </a:r>
            <a:r>
              <a:rPr lang="en-US" sz="7200" b="1" dirty="0">
                <a:solidFill>
                  <a:schemeClr val="tx1"/>
                </a:solidFill>
              </a:rPr>
              <a:t> </a:t>
            </a:r>
            <a:br>
              <a:rPr lang="en-US" sz="4900" b="1" dirty="0">
                <a:solidFill>
                  <a:schemeClr val="tx1"/>
                </a:solidFill>
              </a:rPr>
            </a:br>
            <a:endParaRPr lang="en-US" sz="4900" b="1" dirty="0">
              <a:solidFill>
                <a:schemeClr val="tx1"/>
              </a:solidFill>
            </a:endParaRPr>
          </a:p>
          <a:p>
            <a:pPr marL="457200" indent="-457200">
              <a:lnSpc>
                <a:spcPct val="120000"/>
              </a:lnSpc>
              <a:spcBef>
                <a:spcPts val="0"/>
              </a:spcBef>
              <a:spcAft>
                <a:spcPts val="600"/>
              </a:spcAft>
              <a:buFont typeface="+mj-lt"/>
              <a:buAutoNum type="arabicPeriod"/>
            </a:pPr>
            <a:r>
              <a:rPr lang="en-US" sz="7200" b="1" dirty="0">
                <a:solidFill>
                  <a:srgbClr val="0070C0"/>
                </a:solidFill>
              </a:rPr>
              <a:t>PROTECTING THE INSTITUTION’S REPUTATION </a:t>
            </a:r>
            <a:r>
              <a:rPr lang="en-US" sz="7200" dirty="0">
                <a:solidFill>
                  <a:srgbClr val="000000"/>
                </a:solidFill>
              </a:rPr>
              <a:t>– The public may question the institution’s scientific integrity. </a:t>
            </a:r>
            <a:br>
              <a:rPr lang="en-US" sz="4900" dirty="0">
                <a:solidFill>
                  <a:srgbClr val="000000"/>
                </a:solidFill>
              </a:rPr>
            </a:br>
            <a:endParaRPr lang="en-US" sz="4900" dirty="0">
              <a:solidFill>
                <a:srgbClr val="000000"/>
              </a:solidFill>
            </a:endParaRPr>
          </a:p>
          <a:p>
            <a:pPr marL="457200" indent="-457200">
              <a:lnSpc>
                <a:spcPct val="120000"/>
              </a:lnSpc>
              <a:spcBef>
                <a:spcPts val="0"/>
              </a:spcBef>
              <a:spcAft>
                <a:spcPts val="600"/>
              </a:spcAft>
              <a:buFont typeface="+mj-lt"/>
              <a:buAutoNum type="arabicPeriod"/>
            </a:pPr>
            <a:r>
              <a:rPr lang="en-US" sz="7200" b="1" dirty="0">
                <a:solidFill>
                  <a:srgbClr val="0070C0"/>
                </a:solidFill>
              </a:rPr>
              <a:t>COMPLIANCE</a:t>
            </a:r>
            <a:r>
              <a:rPr lang="en-US" sz="7200" dirty="0">
                <a:solidFill>
                  <a:srgbClr val="000000"/>
                </a:solidFill>
              </a:rPr>
              <a:t> – The failure to submit complete other support information and comply with the FCOI requirements represents a violation of the terms and conditions of NIH awards, including Federal regulations. Such noncompliance may impact funding decisions, compromise the objectivity of NIH-funded research, result in the loss of patent rights, etc.</a:t>
            </a:r>
          </a:p>
          <a:p>
            <a:pPr marL="803275" lvl="1" indent="-403225">
              <a:lnSpc>
                <a:spcPct val="120000"/>
              </a:lnSpc>
              <a:spcBef>
                <a:spcPts val="0"/>
              </a:spcBef>
              <a:spcAft>
                <a:spcPts val="600"/>
              </a:spcAft>
              <a:buFont typeface="Courier New" panose="02070309020205020404" pitchFamily="49" charset="0"/>
              <a:buChar char="o"/>
            </a:pPr>
            <a:r>
              <a:rPr lang="en-US" sz="6400" dirty="0">
                <a:solidFill>
                  <a:srgbClr val="000000"/>
                </a:solidFill>
              </a:rPr>
              <a:t>Institutions will implement and monitor corrective actions, examples:</a:t>
            </a:r>
          </a:p>
          <a:p>
            <a:pPr marL="1371600" lvl="2" indent="-571500">
              <a:lnSpc>
                <a:spcPct val="120000"/>
              </a:lnSpc>
              <a:spcBef>
                <a:spcPts val="0"/>
              </a:spcBef>
              <a:spcAft>
                <a:spcPts val="600"/>
              </a:spcAft>
              <a:buFont typeface="Wingdings" panose="05000000000000000000" pitchFamily="2" charset="2"/>
              <a:buChar char="Ø"/>
            </a:pPr>
            <a:r>
              <a:rPr lang="en-US" sz="6400" dirty="0">
                <a:solidFill>
                  <a:srgbClr val="000000"/>
                </a:solidFill>
              </a:rPr>
              <a:t>Report to NIH more frequently</a:t>
            </a:r>
          </a:p>
          <a:p>
            <a:pPr marL="1371600" lvl="2" indent="-571500">
              <a:lnSpc>
                <a:spcPct val="120000"/>
              </a:lnSpc>
              <a:spcBef>
                <a:spcPts val="0"/>
              </a:spcBef>
              <a:spcAft>
                <a:spcPts val="600"/>
              </a:spcAft>
              <a:buFont typeface="Wingdings" panose="05000000000000000000" pitchFamily="2" charset="2"/>
              <a:buChar char="Ø"/>
            </a:pPr>
            <a:r>
              <a:rPr lang="en-US" sz="6400" dirty="0">
                <a:solidFill>
                  <a:srgbClr val="000000"/>
                </a:solidFill>
              </a:rPr>
              <a:t>Refund/repay grant funds –(for overlap or biased research)</a:t>
            </a:r>
          </a:p>
          <a:p>
            <a:pPr marL="1371600" lvl="2" indent="-571500">
              <a:lnSpc>
                <a:spcPct val="120000"/>
              </a:lnSpc>
              <a:spcBef>
                <a:spcPts val="0"/>
              </a:spcBef>
              <a:spcAft>
                <a:spcPts val="600"/>
              </a:spcAft>
              <a:buFont typeface="Wingdings" panose="05000000000000000000" pitchFamily="2" charset="2"/>
              <a:buChar char="Ø"/>
            </a:pPr>
            <a:r>
              <a:rPr lang="en-US" sz="6400" dirty="0">
                <a:solidFill>
                  <a:srgbClr val="000000"/>
                </a:solidFill>
              </a:rPr>
              <a:t>Comply with Specific Award Conditions (SACs) imposed by NIH</a:t>
            </a:r>
            <a:endParaRPr lang="en-US" sz="6400" b="0" i="0" u="none" strike="noStrike" baseline="0" dirty="0">
              <a:solidFill>
                <a:srgbClr val="000000"/>
              </a:solidFill>
            </a:endParaRPr>
          </a:p>
        </p:txBody>
      </p:sp>
    </p:spTree>
    <p:custDataLst>
      <p:tags r:id="rId1"/>
    </p:custDataLst>
    <p:extLst>
      <p:ext uri="{BB962C8B-B14F-4D97-AF65-F5344CB8AC3E}">
        <p14:creationId xmlns:p14="http://schemas.microsoft.com/office/powerpoint/2010/main" val="2308095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666F52-505C-44F1-86BD-E6FDA2918BD3}"/>
              </a:ext>
            </a:extLst>
          </p:cNvPr>
          <p:cNvSpPr>
            <a:spLocks noGrp="1"/>
          </p:cNvSpPr>
          <p:nvPr>
            <p:ph type="ctrTitle"/>
          </p:nvPr>
        </p:nvSpPr>
        <p:spPr>
          <a:xfrm>
            <a:off x="914400" y="1371600"/>
            <a:ext cx="10363200" cy="1470025"/>
          </a:xfrm>
        </p:spPr>
        <p:txBody>
          <a:bodyPr/>
          <a:lstStyle/>
          <a:p>
            <a:pPr algn="ctr"/>
            <a:r>
              <a:rPr lang="en-US" sz="4000" dirty="0">
                <a:solidFill>
                  <a:srgbClr val="003366"/>
                </a:solidFill>
              </a:rPr>
              <a:t>Case Study 1 </a:t>
            </a:r>
          </a:p>
        </p:txBody>
      </p:sp>
      <p:sp>
        <p:nvSpPr>
          <p:cNvPr id="4" name="Slide Number Placeholder 3">
            <a:extLst>
              <a:ext uri="{FF2B5EF4-FFF2-40B4-BE49-F238E27FC236}">
                <a16:creationId xmlns:a16="http://schemas.microsoft.com/office/drawing/2014/main" id="{868827B2-2F14-48DE-8D6C-E45A2AAAC592}"/>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0583324-AE1C-3546-A724-4BA4670D7901}" type="slidenum">
              <a:rPr kumimoji="0" lang="en-US" sz="1000" b="1" i="0" u="none" strike="noStrike" kern="1200" cap="none" spc="0" normalizeH="0" baseline="0" noProof="0" smtClean="0">
                <a:ln>
                  <a:noFill/>
                </a:ln>
                <a:solidFill>
                  <a:srgbClr val="000000"/>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pic>
        <p:nvPicPr>
          <p:cNvPr id="7" name="Picture 6">
            <a:extLst>
              <a:ext uri="{FF2B5EF4-FFF2-40B4-BE49-F238E27FC236}">
                <a16:creationId xmlns:a16="http://schemas.microsoft.com/office/drawing/2014/main" id="{8555C7EA-6122-4E8D-B07D-8F47B42C980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848097" y="2743200"/>
            <a:ext cx="5170715" cy="2895600"/>
          </a:xfrm>
          <a:prstGeom prst="rect">
            <a:avLst/>
          </a:prstGeom>
        </p:spPr>
      </p:pic>
    </p:spTree>
    <p:custDataLst>
      <p:tags r:id="rId1"/>
    </p:custDataLst>
    <p:extLst>
      <p:ext uri="{BB962C8B-B14F-4D97-AF65-F5344CB8AC3E}">
        <p14:creationId xmlns:p14="http://schemas.microsoft.com/office/powerpoint/2010/main" val="2993215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65B3A-67AD-4DD8-989E-AAC580AD3E6A}"/>
              </a:ext>
            </a:extLst>
          </p:cNvPr>
          <p:cNvSpPr>
            <a:spLocks noGrp="1"/>
          </p:cNvSpPr>
          <p:nvPr>
            <p:ph type="title"/>
          </p:nvPr>
        </p:nvSpPr>
        <p:spPr/>
        <p:txBody>
          <a:bodyPr/>
          <a:lstStyle/>
          <a:p>
            <a:r>
              <a:rPr lang="en-US" dirty="0"/>
              <a:t>Case Study 1</a:t>
            </a:r>
          </a:p>
        </p:txBody>
      </p:sp>
      <p:sp>
        <p:nvSpPr>
          <p:cNvPr id="3" name="Content Placeholder 2">
            <a:extLst>
              <a:ext uri="{FF2B5EF4-FFF2-40B4-BE49-F238E27FC236}">
                <a16:creationId xmlns:a16="http://schemas.microsoft.com/office/drawing/2014/main" id="{E3386EB0-33D7-49A3-981F-E8C83C7F2D84}"/>
              </a:ext>
            </a:extLst>
          </p:cNvPr>
          <p:cNvSpPr>
            <a:spLocks noGrp="1"/>
          </p:cNvSpPr>
          <p:nvPr>
            <p:ph idx="1"/>
          </p:nvPr>
        </p:nvSpPr>
        <p:spPr>
          <a:xfrm>
            <a:off x="152400" y="914400"/>
            <a:ext cx="11811000" cy="5181600"/>
          </a:xfrm>
        </p:spPr>
        <p:txBody>
          <a:bodyPr/>
          <a:lstStyle/>
          <a:p>
            <a:pPr marL="0" indent="0">
              <a:buNone/>
            </a:pPr>
            <a:r>
              <a:rPr lang="en-US" sz="2400" dirty="0">
                <a:effectLst/>
                <a:ea typeface="Calibri" panose="020F0502020204030204" pitchFamily="34" charset="0"/>
                <a:cs typeface="Times New Roman" panose="02020603050405020304" pitchFamily="18" charset="0"/>
              </a:rPr>
              <a:t>Person A, a professor at 123 Medical University (domestic entity) failed to disclose the following to the university:</a:t>
            </a:r>
          </a:p>
          <a:p>
            <a:pPr lvl="1"/>
            <a:r>
              <a:rPr lang="en-US" sz="2000" dirty="0">
                <a:effectLst/>
                <a:ea typeface="Calibri" panose="020F0502020204030204" pitchFamily="34" charset="0"/>
                <a:cs typeface="Times New Roman" panose="02020603050405020304" pitchFamily="18" charset="0"/>
              </a:rPr>
              <a:t>various foreign affiliations, positions, foreign funding via grants, contracts, honors and awards, from 2012-2020.</a:t>
            </a:r>
          </a:p>
          <a:p>
            <a:pPr lvl="1"/>
            <a:r>
              <a:rPr lang="en-US" sz="2000" dirty="0">
                <a:effectLst/>
                <a:ea typeface="Calibri" panose="020F0502020204030204" pitchFamily="34" charset="0"/>
                <a:cs typeface="Times New Roman" panose="02020603050405020304" pitchFamily="18" charset="0"/>
              </a:rPr>
              <a:t>outside SFIs, which included a multi-million-dollar investment in another company, where Person A had ~57% equity and was the founder, president, and signing official. </a:t>
            </a:r>
          </a:p>
          <a:p>
            <a:pPr lvl="1"/>
            <a:r>
              <a:rPr lang="en-US" sz="2000" dirty="0">
                <a:ea typeface="Calibri" panose="020F0502020204030204" pitchFamily="34" charset="0"/>
                <a:cs typeface="Times New Roman" panose="02020603050405020304" pitchFamily="18" charset="0"/>
              </a:rPr>
              <a:t>Person A marked “no” on the University’s internal annual significant financial interest (SFI) disclosure form – a false statement</a:t>
            </a:r>
          </a:p>
          <a:p>
            <a:r>
              <a:rPr lang="en-US" sz="2400" dirty="0">
                <a:ea typeface="Calibri" panose="020F0502020204030204" pitchFamily="34" charset="0"/>
                <a:cs typeface="Times New Roman" panose="02020603050405020304" pitchFamily="18" charset="0"/>
              </a:rPr>
              <a:t>On NIH funded grants, the University declares that there are no FCOI to disclose or manage.</a:t>
            </a:r>
            <a:endParaRPr lang="en-US" sz="2400" dirty="0">
              <a:effectLst/>
              <a:ea typeface="Calibri" panose="020F0502020204030204" pitchFamily="34" charset="0"/>
              <a:cs typeface="Times New Roman" panose="02020603050405020304" pitchFamily="18" charset="0"/>
            </a:endParaRPr>
          </a:p>
          <a:p>
            <a:r>
              <a:rPr lang="en-US" sz="2400" dirty="0">
                <a:effectLst/>
                <a:ea typeface="Calibri" panose="020F0502020204030204" pitchFamily="34" charset="0"/>
                <a:cs typeface="Times New Roman" panose="02020603050405020304" pitchFamily="18" charset="0"/>
              </a:rPr>
              <a:t>The University became aware of this situation because NIH inquired about the company and Person A’s investments. </a:t>
            </a:r>
            <a:endParaRPr lang="en-US" sz="2400" dirty="0"/>
          </a:p>
        </p:txBody>
      </p:sp>
      <p:sp>
        <p:nvSpPr>
          <p:cNvPr id="4" name="Slide Number Placeholder 3">
            <a:extLst>
              <a:ext uri="{FF2B5EF4-FFF2-40B4-BE49-F238E27FC236}">
                <a16:creationId xmlns:a16="http://schemas.microsoft.com/office/drawing/2014/main" id="{C332E033-16FC-4C74-B270-E22FD6D5B6DF}"/>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0583324-AE1C-3546-A724-4BA4670D7901}" type="slidenum">
              <a:rPr kumimoji="0" lang="en-US" sz="1000" b="1" i="0" u="none" strike="noStrike" kern="1200" cap="none" spc="0" normalizeH="0" baseline="0" noProof="0" smtClean="0">
                <a:ln>
                  <a:noFill/>
                </a:ln>
                <a:solidFill>
                  <a:srgbClr val="000000"/>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Tree>
    <p:custDataLst>
      <p:tags r:id="rId1"/>
    </p:custDataLst>
    <p:extLst>
      <p:ext uri="{BB962C8B-B14F-4D97-AF65-F5344CB8AC3E}">
        <p14:creationId xmlns:p14="http://schemas.microsoft.com/office/powerpoint/2010/main" val="564125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DC59A-77BB-4A89-9228-6BE575B139FE}"/>
              </a:ext>
            </a:extLst>
          </p:cNvPr>
          <p:cNvSpPr>
            <a:spLocks noGrp="1"/>
          </p:cNvSpPr>
          <p:nvPr>
            <p:ph type="title"/>
          </p:nvPr>
        </p:nvSpPr>
        <p:spPr/>
        <p:txBody>
          <a:bodyPr/>
          <a:lstStyle/>
          <a:p>
            <a:r>
              <a:rPr lang="en-US" dirty="0"/>
              <a:t>Case Study 1 - Outcome</a:t>
            </a:r>
          </a:p>
        </p:txBody>
      </p:sp>
      <p:sp>
        <p:nvSpPr>
          <p:cNvPr id="3" name="Content Placeholder 2">
            <a:extLst>
              <a:ext uri="{FF2B5EF4-FFF2-40B4-BE49-F238E27FC236}">
                <a16:creationId xmlns:a16="http://schemas.microsoft.com/office/drawing/2014/main" id="{50A96E03-5BE7-423C-9670-61A16CF4F1B2}"/>
              </a:ext>
            </a:extLst>
          </p:cNvPr>
          <p:cNvSpPr>
            <a:spLocks noGrp="1"/>
          </p:cNvSpPr>
          <p:nvPr>
            <p:ph idx="1"/>
          </p:nvPr>
        </p:nvSpPr>
        <p:spPr>
          <a:xfrm>
            <a:off x="76200" y="914400"/>
            <a:ext cx="11963400" cy="5562600"/>
          </a:xfrm>
        </p:spPr>
        <p:txBody>
          <a:bodyPr/>
          <a:lstStyle/>
          <a:p>
            <a:pPr marL="0" indent="0">
              <a:buNone/>
            </a:pPr>
            <a:r>
              <a:rPr lang="en-US" sz="2200" dirty="0">
                <a:effectLst/>
                <a:ea typeface="Calibri" panose="020F0502020204030204" pitchFamily="34" charset="0"/>
                <a:cs typeface="Times New Roman" panose="02020603050405020304" pitchFamily="18" charset="0"/>
              </a:rPr>
              <a:t>Based on NIH’s findings and guidance:</a:t>
            </a:r>
          </a:p>
          <a:p>
            <a:r>
              <a:rPr lang="en-US" sz="2200" dirty="0">
                <a:effectLst/>
                <a:ea typeface="Calibri" panose="020F0502020204030204" pitchFamily="34" charset="0"/>
                <a:cs typeface="Times New Roman" panose="02020603050405020304" pitchFamily="18" charset="0"/>
              </a:rPr>
              <a:t>123 University investigated the issues, validated that there were FCOIs, conducted a retrospective FCOI review, and reported the details to NIH. </a:t>
            </a:r>
          </a:p>
          <a:p>
            <a:r>
              <a:rPr lang="en-US" sz="2200" dirty="0">
                <a:effectLst/>
                <a:ea typeface="Calibri" panose="020F0502020204030204" pitchFamily="34" charset="0"/>
                <a:cs typeface="Times New Roman" panose="02020603050405020304" pitchFamily="18" charset="0"/>
              </a:rPr>
              <a:t>NIH worked with the institution to develop a corrective action plan.</a:t>
            </a:r>
          </a:p>
          <a:p>
            <a:r>
              <a:rPr lang="en-US" sz="2200" dirty="0">
                <a:ea typeface="Calibri" panose="020F0502020204030204" pitchFamily="34" charset="0"/>
                <a:cs typeface="Times New Roman" panose="02020603050405020304" pitchFamily="18" charset="0"/>
              </a:rPr>
              <a:t>123 University </a:t>
            </a:r>
            <a:r>
              <a:rPr lang="en-US" sz="2200" dirty="0">
                <a:effectLst/>
                <a:ea typeface="Calibri" panose="020F0502020204030204" pitchFamily="34" charset="0"/>
                <a:cs typeface="Times New Roman" panose="02020603050405020304" pitchFamily="18" charset="0"/>
              </a:rPr>
              <a:t>implemented corrective actions on Person A and across the institution, which included:</a:t>
            </a:r>
            <a:r>
              <a:rPr lang="en-US" sz="2200" dirty="0">
                <a:ea typeface="Calibri" panose="020F0502020204030204" pitchFamily="34" charset="0"/>
                <a:cs typeface="Times New Roman" panose="02020603050405020304" pitchFamily="18" charset="0"/>
              </a:rPr>
              <a:t> </a:t>
            </a:r>
            <a:br>
              <a:rPr lang="en-US" sz="2200" dirty="0">
                <a:ea typeface="Calibri" panose="020F0502020204030204" pitchFamily="34" charset="0"/>
                <a:cs typeface="Times New Roman" panose="02020603050405020304" pitchFamily="18" charset="0"/>
              </a:rPr>
            </a:br>
            <a:endParaRPr lang="en-US" sz="1800" dirty="0">
              <a:ea typeface="Calibri" panose="020F0502020204030204" pitchFamily="34" charset="0"/>
              <a:cs typeface="Times New Roman" panose="02020603050405020304" pitchFamily="18" charset="0"/>
            </a:endParaRPr>
          </a:p>
          <a:p>
            <a:pPr lvl="1" indent="-344488">
              <a:lnSpc>
                <a:spcPct val="107000"/>
              </a:lnSpc>
              <a:spcBef>
                <a:spcPts val="0"/>
              </a:spcBef>
              <a:spcAft>
                <a:spcPts val="0"/>
              </a:spcAft>
              <a:buFont typeface="Courier New" panose="02070309020205020404" pitchFamily="49" charset="0"/>
              <a:buChar char="o"/>
            </a:pPr>
            <a:r>
              <a:rPr lang="en-US" sz="2000" dirty="0">
                <a:cs typeface="Times New Roman" panose="02020603050405020304" pitchFamily="18" charset="0"/>
              </a:rPr>
              <a:t>Refunding NIH-funded grants because of its failure to meet its own FCOI policies. </a:t>
            </a:r>
          </a:p>
          <a:p>
            <a:pPr lvl="1" indent="-344488">
              <a:lnSpc>
                <a:spcPct val="107000"/>
              </a:lnSpc>
              <a:spcBef>
                <a:spcPts val="0"/>
              </a:spcBef>
              <a:spcAft>
                <a:spcPts val="0"/>
              </a:spcAft>
              <a:buFont typeface="Courier New" panose="02070309020205020404" pitchFamily="49" charset="0"/>
              <a:buChar char="o"/>
            </a:pPr>
            <a:r>
              <a:rPr lang="en-US" sz="2000" dirty="0">
                <a:ea typeface="Calibri" panose="020F0502020204030204" pitchFamily="34" charset="0"/>
                <a:cs typeface="Times New Roman" panose="02020603050405020304" pitchFamily="18" charset="0"/>
              </a:rPr>
              <a:t>Person A was prohibited from participating in NIH-funded research activities for one fiscal year and replaced as PI and Sr./Key Personnel on NIH-funded grants.</a:t>
            </a:r>
          </a:p>
          <a:p>
            <a:pPr lvl="1" indent="-344488">
              <a:lnSpc>
                <a:spcPct val="107000"/>
              </a:lnSpc>
              <a:spcBef>
                <a:spcPts val="0"/>
              </a:spcBef>
              <a:spcAft>
                <a:spcPts val="0"/>
              </a:spcAft>
              <a:buFont typeface="Courier New" panose="02070309020205020404" pitchFamily="49" charset="0"/>
              <a:buChar char="o"/>
            </a:pPr>
            <a:r>
              <a:rPr lang="en-US" sz="2000" dirty="0">
                <a:ea typeface="Calibri" panose="020F0502020204030204" pitchFamily="34" charset="0"/>
                <a:cs typeface="Times New Roman" panose="02020603050405020304" pitchFamily="18" charset="0"/>
              </a:rPr>
              <a:t>Developing a robust plan in place for oversight of Person A’s activities; providing FCOI and disclosure trainings to Person A. </a:t>
            </a:r>
          </a:p>
          <a:p>
            <a:pPr lvl="1" indent="-344488">
              <a:lnSpc>
                <a:spcPct val="107000"/>
              </a:lnSpc>
              <a:spcBef>
                <a:spcPts val="0"/>
              </a:spcBef>
              <a:spcAft>
                <a:spcPts val="0"/>
              </a:spcAft>
              <a:buFont typeface="Courier New" panose="02070309020205020404" pitchFamily="49" charset="0"/>
              <a:buChar char="o"/>
            </a:pPr>
            <a:r>
              <a:rPr lang="en-US" sz="2000" dirty="0">
                <a:effectLst/>
                <a:ea typeface="Calibri" panose="020F0502020204030204" pitchFamily="34" charset="0"/>
                <a:cs typeface="Times New Roman" panose="02020603050405020304" pitchFamily="18" charset="0"/>
              </a:rPr>
              <a:t>Assessing its FCOI program, including its ability to identify and develop appropriate management plans for COI's stemming from faculty start-up companies and provide the outcome of the report to NIH.</a:t>
            </a:r>
            <a:endParaRPr lang="en-US" sz="2000" dirty="0"/>
          </a:p>
        </p:txBody>
      </p:sp>
      <p:sp>
        <p:nvSpPr>
          <p:cNvPr id="4" name="Slide Number Placeholder 3">
            <a:extLst>
              <a:ext uri="{FF2B5EF4-FFF2-40B4-BE49-F238E27FC236}">
                <a16:creationId xmlns:a16="http://schemas.microsoft.com/office/drawing/2014/main" id="{5CD9AA2C-9389-4373-832E-8C5A35EA07E0}"/>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0583324-AE1C-3546-A724-4BA4670D7901}" type="slidenum">
              <a:rPr kumimoji="0" lang="en-US" sz="1000" b="1" i="0" u="none" strike="noStrike" kern="1200" cap="none" spc="0" normalizeH="0" baseline="0" noProof="0" smtClean="0">
                <a:ln>
                  <a:noFill/>
                </a:ln>
                <a:solidFill>
                  <a:srgbClr val="000000"/>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Tree>
    <p:custDataLst>
      <p:tags r:id="rId1"/>
    </p:custDataLst>
    <p:extLst>
      <p:ext uri="{BB962C8B-B14F-4D97-AF65-F5344CB8AC3E}">
        <p14:creationId xmlns:p14="http://schemas.microsoft.com/office/powerpoint/2010/main" val="26710573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C9D84-4178-447E-BC20-3089E948AE8C}"/>
              </a:ext>
            </a:extLst>
          </p:cNvPr>
          <p:cNvSpPr>
            <a:spLocks noGrp="1"/>
          </p:cNvSpPr>
          <p:nvPr>
            <p:ph type="ctrTitle"/>
          </p:nvPr>
        </p:nvSpPr>
        <p:spPr>
          <a:xfrm>
            <a:off x="762000" y="1143000"/>
            <a:ext cx="10363200" cy="1470025"/>
          </a:xfrm>
        </p:spPr>
        <p:txBody>
          <a:bodyPr/>
          <a:lstStyle/>
          <a:p>
            <a:pPr algn="ctr"/>
            <a:r>
              <a:rPr lang="en-US" sz="4000" dirty="0">
                <a:solidFill>
                  <a:srgbClr val="003366"/>
                </a:solidFill>
              </a:rPr>
              <a:t>Case Study 2 </a:t>
            </a:r>
          </a:p>
        </p:txBody>
      </p:sp>
      <p:sp>
        <p:nvSpPr>
          <p:cNvPr id="4" name="Slide Number Placeholder 3">
            <a:extLst>
              <a:ext uri="{FF2B5EF4-FFF2-40B4-BE49-F238E27FC236}">
                <a16:creationId xmlns:a16="http://schemas.microsoft.com/office/drawing/2014/main" id="{F821FAD9-2F9C-4A25-91B0-A66C4C9826DC}"/>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F82AFAF-5A4B-5C47-B403-1AB532082E29}" type="slidenum">
              <a:rPr kumimoji="0" lang="en-US" sz="1000" b="1" i="0" u="none" strike="noStrike" kern="1200" cap="none" spc="0" normalizeH="0" baseline="0" noProof="0" smtClean="0">
                <a:ln>
                  <a:noFill/>
                </a:ln>
                <a:solidFill>
                  <a:srgbClr val="000000"/>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pic>
        <p:nvPicPr>
          <p:cNvPr id="5" name="Picture 4">
            <a:extLst>
              <a:ext uri="{FF2B5EF4-FFF2-40B4-BE49-F238E27FC236}">
                <a16:creationId xmlns:a16="http://schemas.microsoft.com/office/drawing/2014/main" id="{FCB58BFC-5738-4324-8384-818386931F7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697817" y="2591900"/>
            <a:ext cx="4796366" cy="3597275"/>
          </a:xfrm>
          <a:prstGeom prst="rect">
            <a:avLst/>
          </a:prstGeom>
        </p:spPr>
      </p:pic>
    </p:spTree>
    <p:custDataLst>
      <p:tags r:id="rId1"/>
    </p:custDataLst>
    <p:extLst>
      <p:ext uri="{BB962C8B-B14F-4D97-AF65-F5344CB8AC3E}">
        <p14:creationId xmlns:p14="http://schemas.microsoft.com/office/powerpoint/2010/main" val="1780588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AFE2F-61B3-40E2-BEFF-AED347C5BDDA}"/>
              </a:ext>
            </a:extLst>
          </p:cNvPr>
          <p:cNvSpPr>
            <a:spLocks noGrp="1"/>
          </p:cNvSpPr>
          <p:nvPr>
            <p:ph type="title"/>
          </p:nvPr>
        </p:nvSpPr>
        <p:spPr/>
        <p:txBody>
          <a:bodyPr/>
          <a:lstStyle/>
          <a:p>
            <a:r>
              <a:rPr lang="en-US" dirty="0"/>
              <a:t>Case Study 2</a:t>
            </a:r>
          </a:p>
        </p:txBody>
      </p:sp>
      <p:sp>
        <p:nvSpPr>
          <p:cNvPr id="3" name="Content Placeholder 2">
            <a:extLst>
              <a:ext uri="{FF2B5EF4-FFF2-40B4-BE49-F238E27FC236}">
                <a16:creationId xmlns:a16="http://schemas.microsoft.com/office/drawing/2014/main" id="{A473C8AD-40AB-4D6D-9900-C6999FFFEC76}"/>
              </a:ext>
            </a:extLst>
          </p:cNvPr>
          <p:cNvSpPr>
            <a:spLocks noGrp="1"/>
          </p:cNvSpPr>
          <p:nvPr>
            <p:ph idx="1"/>
          </p:nvPr>
        </p:nvSpPr>
        <p:spPr>
          <a:xfrm>
            <a:off x="304800" y="1066800"/>
            <a:ext cx="11811000" cy="5640386"/>
          </a:xfrm>
        </p:spPr>
        <p:txBody>
          <a:bodyPr/>
          <a:lstStyle/>
          <a:p>
            <a:pPr marL="514350" indent="-514350">
              <a:buFont typeface="+mj-lt"/>
              <a:buAutoNum type="arabicPeriod"/>
            </a:pPr>
            <a:r>
              <a:rPr lang="en-US" sz="2800" b="0" i="0" dirty="0">
                <a:solidFill>
                  <a:srgbClr val="212529"/>
                </a:solidFill>
                <a:effectLst/>
              </a:rPr>
              <a:t>Person D did not disclose the following to 123 Medical University:</a:t>
            </a:r>
          </a:p>
          <a:p>
            <a:pPr lvl="1"/>
            <a:r>
              <a:rPr lang="en-US" sz="2400" b="0" i="0" dirty="0">
                <a:solidFill>
                  <a:srgbClr val="002060"/>
                </a:solidFill>
                <a:effectLst/>
              </a:rPr>
              <a:t>foreign affiliations, foreign honor/awards, foreign funding</a:t>
            </a:r>
            <a:r>
              <a:rPr lang="en-US" sz="2400" dirty="0">
                <a:solidFill>
                  <a:srgbClr val="002060"/>
                </a:solidFill>
              </a:rPr>
              <a:t> </a:t>
            </a:r>
          </a:p>
          <a:p>
            <a:pPr lvl="1"/>
            <a:r>
              <a:rPr lang="en-US" sz="2400" dirty="0">
                <a:solidFill>
                  <a:srgbClr val="002060"/>
                </a:solidFill>
              </a:rPr>
              <a:t>Receipt of multiple foreign grants, where Person D is listed as PI, and devoting significant effort to these foreign funded grants (full-time contract at a foreign funded University). </a:t>
            </a:r>
          </a:p>
          <a:p>
            <a:pPr marL="514350" indent="-514350">
              <a:buFont typeface="+mj-lt"/>
              <a:buAutoNum type="arabicPeriod"/>
            </a:pPr>
            <a:r>
              <a:rPr lang="en-US" sz="2800" dirty="0"/>
              <a:t>Person D also had significant involvement, as PD/PI and Sr./Key Personnel, in many NIH-funded grants. </a:t>
            </a:r>
          </a:p>
          <a:p>
            <a:pPr marL="514350" indent="-514350">
              <a:buFont typeface="+mj-lt"/>
              <a:buAutoNum type="arabicPeriod"/>
            </a:pPr>
            <a:r>
              <a:rPr lang="en-US" sz="2800" dirty="0"/>
              <a:t>123 Medical University was not aware of Person D’s foreign affiliations and foreign funded grants, and therefore could not report/submit accurate </a:t>
            </a:r>
            <a:r>
              <a:rPr lang="en-US" sz="2800" b="0" i="0" dirty="0">
                <a:effectLst/>
              </a:rPr>
              <a:t>Other Support information, as required in the Just-in-Time information via eRA or in the RPPRs.</a:t>
            </a:r>
            <a:endParaRPr lang="en-US" sz="2800" dirty="0"/>
          </a:p>
        </p:txBody>
      </p:sp>
      <p:sp>
        <p:nvSpPr>
          <p:cNvPr id="4" name="Slide Number Placeholder 3">
            <a:extLst>
              <a:ext uri="{FF2B5EF4-FFF2-40B4-BE49-F238E27FC236}">
                <a16:creationId xmlns:a16="http://schemas.microsoft.com/office/drawing/2014/main" id="{1679CA05-9183-447E-B5A3-4CE1DD9E1102}"/>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0583324-AE1C-3546-A724-4BA4670D7901}" type="slidenum">
              <a:rPr kumimoji="0" lang="en-US" sz="1000" b="1" i="0" u="none" strike="noStrike" kern="1200" cap="none" spc="0" normalizeH="0" baseline="0" noProof="0" smtClean="0">
                <a:ln>
                  <a:noFill/>
                </a:ln>
                <a:solidFill>
                  <a:srgbClr val="000000"/>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Tree>
    <p:custDataLst>
      <p:tags r:id="rId1"/>
    </p:custDataLst>
    <p:extLst>
      <p:ext uri="{BB962C8B-B14F-4D97-AF65-F5344CB8AC3E}">
        <p14:creationId xmlns:p14="http://schemas.microsoft.com/office/powerpoint/2010/main" val="16220281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DC59A-77BB-4A89-9228-6BE575B139FE}"/>
              </a:ext>
            </a:extLst>
          </p:cNvPr>
          <p:cNvSpPr>
            <a:spLocks noGrp="1"/>
          </p:cNvSpPr>
          <p:nvPr>
            <p:ph type="title"/>
          </p:nvPr>
        </p:nvSpPr>
        <p:spPr/>
        <p:txBody>
          <a:bodyPr/>
          <a:lstStyle/>
          <a:p>
            <a:r>
              <a:rPr lang="en-US" dirty="0"/>
              <a:t>Case Study 2 - Outcome</a:t>
            </a:r>
          </a:p>
        </p:txBody>
      </p:sp>
      <p:sp>
        <p:nvSpPr>
          <p:cNvPr id="3" name="Content Placeholder 2">
            <a:extLst>
              <a:ext uri="{FF2B5EF4-FFF2-40B4-BE49-F238E27FC236}">
                <a16:creationId xmlns:a16="http://schemas.microsoft.com/office/drawing/2014/main" id="{50A96E03-5BE7-423C-9670-61A16CF4F1B2}"/>
              </a:ext>
            </a:extLst>
          </p:cNvPr>
          <p:cNvSpPr>
            <a:spLocks noGrp="1"/>
          </p:cNvSpPr>
          <p:nvPr>
            <p:ph idx="1"/>
          </p:nvPr>
        </p:nvSpPr>
        <p:spPr>
          <a:xfrm>
            <a:off x="152400" y="914399"/>
            <a:ext cx="12039600" cy="5637211"/>
          </a:xfrm>
        </p:spPr>
        <p:txBody>
          <a:bodyPr/>
          <a:lstStyle/>
          <a:p>
            <a:pPr marL="0" indent="0">
              <a:buNone/>
            </a:pPr>
            <a:r>
              <a:rPr lang="en-US" sz="2200" dirty="0">
                <a:effectLst/>
                <a:ea typeface="Calibri" panose="020F0502020204030204" pitchFamily="34" charset="0"/>
                <a:cs typeface="Times New Roman" panose="02020603050405020304" pitchFamily="18" charset="0"/>
              </a:rPr>
              <a:t>Based on NIH’s findings and guidance:</a:t>
            </a:r>
          </a:p>
          <a:p>
            <a:r>
              <a:rPr lang="en-US" sz="2200" dirty="0">
                <a:effectLst/>
                <a:ea typeface="Calibri" panose="020F0502020204030204" pitchFamily="34" charset="0"/>
                <a:cs typeface="Times New Roman" panose="02020603050405020304" pitchFamily="18" charset="0"/>
              </a:rPr>
              <a:t>NIH reported the foreign talents contract to 123 Medical University.</a:t>
            </a:r>
          </a:p>
          <a:p>
            <a:r>
              <a:rPr lang="en-US" sz="2200" dirty="0">
                <a:effectLst/>
                <a:ea typeface="Calibri" panose="020F0502020204030204" pitchFamily="34" charset="0"/>
                <a:cs typeface="Times New Roman" panose="02020603050405020304" pitchFamily="18" charset="0"/>
              </a:rPr>
              <a:t>123 Medical University investigated the issues and reported the details to NIH. </a:t>
            </a:r>
            <a:r>
              <a:rPr lang="en-US" sz="2200" dirty="0">
                <a:ea typeface="Calibri" panose="020F0502020204030204" pitchFamily="34" charset="0"/>
                <a:cs typeface="Times New Roman" panose="02020603050405020304" pitchFamily="18" charset="0"/>
              </a:rPr>
              <a:t>NIH reviewed/analyzed the details, which included commitment and budgetary overlap for Person D and found there was no scientific overlap.</a:t>
            </a:r>
          </a:p>
          <a:p>
            <a:r>
              <a:rPr lang="en-US" sz="2200" dirty="0">
                <a:effectLst/>
                <a:ea typeface="Calibri" panose="020F0502020204030204" pitchFamily="34" charset="0"/>
                <a:cs typeface="Times New Roman" panose="02020603050405020304" pitchFamily="18" charset="0"/>
              </a:rPr>
              <a:t>NIH worked with 123 University and negotiated the corrective action plan.</a:t>
            </a:r>
          </a:p>
          <a:p>
            <a:r>
              <a:rPr lang="en-US" sz="2200" dirty="0">
                <a:ea typeface="Calibri" panose="020F0502020204030204" pitchFamily="34" charset="0"/>
                <a:cs typeface="Times New Roman" panose="02020603050405020304" pitchFamily="18" charset="0"/>
              </a:rPr>
              <a:t>123 University </a:t>
            </a:r>
            <a:r>
              <a:rPr lang="en-US" sz="2200" dirty="0">
                <a:effectLst/>
                <a:ea typeface="Calibri" panose="020F0502020204030204" pitchFamily="34" charset="0"/>
                <a:cs typeface="Times New Roman" panose="02020603050405020304" pitchFamily="18" charset="0"/>
              </a:rPr>
              <a:t>implemented corrective actions on Person D, which included:</a:t>
            </a:r>
            <a:r>
              <a:rPr lang="en-US" sz="2200" dirty="0">
                <a:ea typeface="Calibri" panose="020F0502020204030204" pitchFamily="34" charset="0"/>
                <a:cs typeface="Times New Roman" panose="02020603050405020304" pitchFamily="18" charset="0"/>
              </a:rPr>
              <a:t> </a:t>
            </a:r>
          </a:p>
          <a:p>
            <a:pPr marL="855662" lvl="1" indent="-457200">
              <a:lnSpc>
                <a:spcPct val="107000"/>
              </a:lnSpc>
              <a:spcBef>
                <a:spcPts val="0"/>
              </a:spcBef>
              <a:spcAft>
                <a:spcPts val="0"/>
              </a:spcAft>
              <a:buFont typeface="+mj-lt"/>
              <a:buAutoNum type="arabicPeriod"/>
            </a:pPr>
            <a:r>
              <a:rPr lang="en-US" sz="2000" dirty="0">
                <a:ea typeface="Calibri" panose="020F0502020204030204" pitchFamily="34" charset="0"/>
                <a:cs typeface="Times New Roman" panose="02020603050405020304" pitchFamily="18" charset="0"/>
              </a:rPr>
              <a:t>Prohibiting Person D from participating as PI or Senior Key Personnel for a one-year period.</a:t>
            </a:r>
          </a:p>
          <a:p>
            <a:pPr marL="855662" lvl="1" indent="-457200">
              <a:lnSpc>
                <a:spcPct val="107000"/>
              </a:lnSpc>
              <a:spcBef>
                <a:spcPts val="0"/>
              </a:spcBef>
              <a:spcAft>
                <a:spcPts val="0"/>
              </a:spcAft>
              <a:buFont typeface="+mj-lt"/>
              <a:buAutoNum type="arabicPeriod"/>
            </a:pPr>
            <a:r>
              <a:rPr lang="en-US" sz="2000" dirty="0">
                <a:ea typeface="Calibri" panose="020F0502020204030204" pitchFamily="34" charset="0"/>
                <a:cs typeface="Times New Roman" panose="02020603050405020304" pitchFamily="18" charset="0"/>
              </a:rPr>
              <a:t>Replacing Person D as PI or Sr./Key Personnel on NIH-funded grants</a:t>
            </a:r>
          </a:p>
          <a:p>
            <a:pPr marL="855662" lvl="1" indent="-457200">
              <a:lnSpc>
                <a:spcPct val="107000"/>
              </a:lnSpc>
              <a:spcBef>
                <a:spcPts val="0"/>
              </a:spcBef>
              <a:spcAft>
                <a:spcPts val="0"/>
              </a:spcAft>
              <a:buFont typeface="+mj-lt"/>
              <a:buAutoNum type="arabicPeriod"/>
            </a:pPr>
            <a:r>
              <a:rPr lang="en-US" sz="2000" dirty="0">
                <a:ea typeface="Calibri" panose="020F0502020204030204" pitchFamily="34" charset="0"/>
                <a:cs typeface="Times New Roman" panose="02020603050405020304" pitchFamily="18" charset="0"/>
              </a:rPr>
              <a:t>Requesting a bilateral termination of an Investigator-initiated NIH-funded grant, where Person D was listed as PI</a:t>
            </a:r>
          </a:p>
          <a:p>
            <a:pPr marL="855662" lvl="1" indent="-457200">
              <a:lnSpc>
                <a:spcPct val="107000"/>
              </a:lnSpc>
              <a:spcBef>
                <a:spcPts val="0"/>
              </a:spcBef>
              <a:spcAft>
                <a:spcPts val="0"/>
              </a:spcAft>
              <a:buFont typeface="+mj-lt"/>
              <a:buAutoNum type="arabicPeriod"/>
            </a:pPr>
            <a:r>
              <a:rPr lang="en-US" sz="2000" dirty="0">
                <a:effectLst/>
                <a:ea typeface="Calibri" panose="020F0502020204030204" pitchFamily="34" charset="0"/>
                <a:cs typeface="Times New Roman" panose="02020603050405020304" pitchFamily="18" charset="0"/>
              </a:rPr>
              <a:t>Refunding Person D’s salary, fringe, and associated F&amp;A costs for </a:t>
            </a:r>
            <a:r>
              <a:rPr lang="en-US" sz="2000" dirty="0">
                <a:ea typeface="Calibri" panose="020F0502020204030204" pitchFamily="34" charset="0"/>
                <a:cs typeface="Times New Roman" panose="02020603050405020304" pitchFamily="18" charset="0"/>
              </a:rPr>
              <a:t>all fiscal years where commitment overlap was identified. </a:t>
            </a:r>
            <a:endParaRPr lang="en-US" sz="2000" dirty="0">
              <a:effectLst/>
              <a:ea typeface="Calibri" panose="020F0502020204030204" pitchFamily="34" charset="0"/>
              <a:cs typeface="Times New Roman" panose="02020603050405020304" pitchFamily="18" charset="0"/>
            </a:endParaRPr>
          </a:p>
          <a:p>
            <a:pPr marL="855662" lvl="1" indent="-457200">
              <a:lnSpc>
                <a:spcPct val="107000"/>
              </a:lnSpc>
              <a:spcBef>
                <a:spcPts val="0"/>
              </a:spcBef>
              <a:spcAft>
                <a:spcPts val="0"/>
              </a:spcAft>
              <a:buFont typeface="+mj-lt"/>
              <a:buAutoNum type="arabicPeriod"/>
            </a:pPr>
            <a:r>
              <a:rPr lang="en-US" sz="2000" dirty="0">
                <a:ea typeface="Calibri" panose="020F0502020204030204" pitchFamily="34" charset="0"/>
                <a:cs typeface="Times New Roman" panose="02020603050405020304" pitchFamily="18" charset="0"/>
              </a:rPr>
              <a:t>Developing a monitoring plan for oversight of Person D’s research activities, which included FCOI disclosure trainings. </a:t>
            </a:r>
          </a:p>
        </p:txBody>
      </p:sp>
      <p:sp>
        <p:nvSpPr>
          <p:cNvPr id="4" name="Slide Number Placeholder 3">
            <a:extLst>
              <a:ext uri="{FF2B5EF4-FFF2-40B4-BE49-F238E27FC236}">
                <a16:creationId xmlns:a16="http://schemas.microsoft.com/office/drawing/2014/main" id="{5CD9AA2C-9389-4373-832E-8C5A35EA07E0}"/>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0583324-AE1C-3546-A724-4BA4670D7901}" type="slidenum">
              <a:rPr kumimoji="0" lang="en-US" sz="1000" b="1" i="0" u="none" strike="noStrike" kern="1200" cap="none" spc="0" normalizeH="0" baseline="0" noProof="0" smtClean="0">
                <a:ln>
                  <a:noFill/>
                </a:ln>
                <a:solidFill>
                  <a:srgbClr val="000000"/>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Tree>
    <p:custDataLst>
      <p:tags r:id="rId1"/>
    </p:custDataLst>
    <p:extLst>
      <p:ext uri="{BB962C8B-B14F-4D97-AF65-F5344CB8AC3E}">
        <p14:creationId xmlns:p14="http://schemas.microsoft.com/office/powerpoint/2010/main" val="2231713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8670CA6-84D3-4E1B-80ED-B086E7DB66BE}"/>
              </a:ext>
            </a:extLst>
          </p:cNvPr>
          <p:cNvSpPr>
            <a:spLocks noGrp="1"/>
          </p:cNvSpPr>
          <p:nvPr>
            <p:ph type="title"/>
          </p:nvPr>
        </p:nvSpPr>
        <p:spPr/>
        <p:txBody>
          <a:bodyPr/>
          <a:lstStyle/>
          <a:p>
            <a:r>
              <a:rPr lang="en-US" dirty="0"/>
              <a:t>What is commitment transparency?</a:t>
            </a:r>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a:xfrm>
            <a:off x="413886" y="1280906"/>
            <a:ext cx="11521440" cy="4706008"/>
          </a:xfrm>
        </p:spPr>
        <p:txBody>
          <a:bodyPr/>
          <a:lstStyle/>
          <a:p>
            <a:pPr marL="0" indent="0" algn="ctr">
              <a:lnSpc>
                <a:spcPct val="100000"/>
              </a:lnSpc>
              <a:spcBef>
                <a:spcPts val="0"/>
              </a:spcBef>
              <a:spcAft>
                <a:spcPts val="600"/>
              </a:spcAft>
              <a:buNone/>
            </a:pPr>
            <a:r>
              <a:rPr lang="en-US" b="1" dirty="0"/>
              <a:t>Transparency and reporting of </a:t>
            </a:r>
            <a:r>
              <a:rPr lang="en-US" b="1" i="1" dirty="0"/>
              <a:t>all</a:t>
            </a:r>
            <a:r>
              <a:rPr lang="en-US" b="1" dirty="0"/>
              <a:t> research activities, domestic and foreign</a:t>
            </a:r>
          </a:p>
          <a:p>
            <a:pPr marL="0" indent="0" algn="ctr">
              <a:lnSpc>
                <a:spcPct val="100000"/>
              </a:lnSpc>
              <a:spcBef>
                <a:spcPts val="0"/>
              </a:spcBef>
              <a:spcAft>
                <a:spcPts val="600"/>
              </a:spcAft>
              <a:buNone/>
            </a:pPr>
            <a:endParaRPr lang="en-US" b="1" dirty="0"/>
          </a:p>
          <a:p>
            <a:pPr>
              <a:lnSpc>
                <a:spcPct val="100000"/>
              </a:lnSpc>
              <a:spcBef>
                <a:spcPts val="0"/>
              </a:spcBef>
              <a:spcAft>
                <a:spcPts val="600"/>
              </a:spcAft>
            </a:pPr>
            <a:r>
              <a:rPr lang="en-US" sz="2400" dirty="0"/>
              <a:t>Openness and transparency enables productive collaboration and helps ensure appropriate disclosure of potential conflicts of interest and commitment</a:t>
            </a:r>
          </a:p>
          <a:p>
            <a:pPr>
              <a:lnSpc>
                <a:spcPct val="100000"/>
              </a:lnSpc>
              <a:spcBef>
                <a:spcPts val="0"/>
              </a:spcBef>
              <a:spcAft>
                <a:spcPts val="600"/>
              </a:spcAft>
            </a:pPr>
            <a:r>
              <a:rPr lang="en-US" sz="2400" dirty="0">
                <a:ea typeface="Calibri" panose="020F0502020204030204" pitchFamily="34" charset="0"/>
                <a:cs typeface="Times New Roman" panose="02020603050405020304" pitchFamily="18" charset="0"/>
              </a:rPr>
              <a:t>The consequences of non-disclosure threatens the integrity of research, Federal interests, and distorts NIH funding decisions</a:t>
            </a:r>
          </a:p>
          <a:p>
            <a:pPr marL="0" indent="0">
              <a:buNone/>
            </a:pPr>
            <a:endParaRPr lang="en-US" dirty="0"/>
          </a:p>
        </p:txBody>
      </p:sp>
      <p:sp>
        <p:nvSpPr>
          <p:cNvPr id="5" name="Slide Number Placeholder">
            <a:extLst>
              <a:ext uri="{FF2B5EF4-FFF2-40B4-BE49-F238E27FC236}">
                <a16:creationId xmlns:a16="http://schemas.microsoft.com/office/drawing/2014/main" id="{FD05E8C9-A299-4D7A-AA21-CBC12B6FDD8E}"/>
              </a:ext>
              <a:ext uri="{C183D7F6-B498-43B3-948B-1728B52AA6E4}">
                <adec:decorative xmlns:adec="http://schemas.microsoft.com/office/drawing/2017/decorative" val="1"/>
              </a:ext>
            </a:extLst>
          </p:cNvPr>
          <p:cNvSpPr>
            <a:spLocks noGrp="1"/>
          </p:cNvSpPr>
          <p:nvPr>
            <p:ph type="sldNum" sz="quarter" idx="4"/>
          </p:nvPr>
        </p:nvSpPr>
        <p:spPr>
          <a:xfrm>
            <a:off x="8656320" y="6356350"/>
            <a:ext cx="2743200" cy="365125"/>
          </a:xfrm>
          <a:prstGeom prst="rect">
            <a:avLst/>
          </a:prstGeom>
        </p:spPr>
        <p:txBody>
          <a:bodyPr anchor="ctr"/>
          <a:lstStyle>
            <a:defPPr>
              <a:defRPr lang="en-US"/>
            </a:defPPr>
            <a:lvl1pPr marL="0" algn="r" defTabSz="914400" rtl="0" eaLnBrk="1" latinLnBrk="0" hangingPunct="1">
              <a:defRPr sz="1050" kern="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DDB576-49B3-42E2-89EA-6E35EA8EF806}" type="slidenum">
              <a:rPr lang="en-US" smtClean="0"/>
              <a:pPr/>
              <a:t>3</a:t>
            </a:fld>
            <a:endParaRPr lang="en-US" dirty="0"/>
          </a:p>
        </p:txBody>
      </p:sp>
    </p:spTree>
    <p:custDataLst>
      <p:tags r:id="rId1"/>
    </p:custDataLst>
    <p:extLst>
      <p:ext uri="{BB962C8B-B14F-4D97-AF65-F5344CB8AC3E}">
        <p14:creationId xmlns:p14="http://schemas.microsoft.com/office/powerpoint/2010/main" val="28756867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3EB0D-CA34-13F4-FB7E-FCB49D065988}"/>
              </a:ext>
            </a:extLst>
          </p:cNvPr>
          <p:cNvSpPr>
            <a:spLocks noGrp="1"/>
          </p:cNvSpPr>
          <p:nvPr>
            <p:ph type="title"/>
          </p:nvPr>
        </p:nvSpPr>
        <p:spPr/>
        <p:txBody>
          <a:bodyPr/>
          <a:lstStyle/>
          <a:p>
            <a:r>
              <a:rPr lang="en-US" dirty="0"/>
              <a:t>Verify Disclosures for FCOI and Other Support – Best Practices</a:t>
            </a:r>
          </a:p>
        </p:txBody>
      </p:sp>
      <p:sp>
        <p:nvSpPr>
          <p:cNvPr id="3" name="Content Placeholder 2">
            <a:extLst>
              <a:ext uri="{FF2B5EF4-FFF2-40B4-BE49-F238E27FC236}">
                <a16:creationId xmlns:a16="http://schemas.microsoft.com/office/drawing/2014/main" id="{049CB69E-BDBA-057E-01F4-DAE8DC7FFD1F}"/>
              </a:ext>
            </a:extLst>
          </p:cNvPr>
          <p:cNvSpPr>
            <a:spLocks noGrp="1"/>
          </p:cNvSpPr>
          <p:nvPr>
            <p:ph idx="1"/>
          </p:nvPr>
        </p:nvSpPr>
        <p:spPr>
          <a:xfrm>
            <a:off x="609600" y="1066800"/>
            <a:ext cx="11061147" cy="4733636"/>
          </a:xfrm>
        </p:spPr>
        <p:txBody>
          <a:bodyPr/>
          <a:lstStyle/>
          <a:p>
            <a:pPr marL="0" indent="0">
              <a:spcBef>
                <a:spcPts val="20"/>
              </a:spcBef>
              <a:buNone/>
            </a:pPr>
            <a:r>
              <a:rPr lang="en-US" sz="2400" dirty="0"/>
              <a:t>Possible approaches:</a:t>
            </a:r>
          </a:p>
          <a:p>
            <a:pPr lvl="1">
              <a:spcBef>
                <a:spcPts val="20"/>
              </a:spcBef>
            </a:pPr>
            <a:r>
              <a:rPr lang="en-US" sz="2000" dirty="0"/>
              <a:t>Search internet sites to determine if there is public information available about possible other interests or associations with another entity </a:t>
            </a:r>
            <a:endParaRPr lang="en-US" dirty="0"/>
          </a:p>
          <a:p>
            <a:pPr lvl="1">
              <a:spcBef>
                <a:spcPts val="20"/>
              </a:spcBef>
            </a:pPr>
            <a:r>
              <a:rPr lang="en-US" sz="2000" dirty="0"/>
              <a:t>Cross reference FCOI and other support disclosures </a:t>
            </a:r>
          </a:p>
          <a:p>
            <a:pPr lvl="1">
              <a:spcBef>
                <a:spcPts val="20"/>
              </a:spcBef>
            </a:pPr>
            <a:r>
              <a:rPr lang="en-US" sz="2000" dirty="0"/>
              <a:t>Compare information to previous disclosures</a:t>
            </a:r>
          </a:p>
          <a:p>
            <a:pPr lvl="1">
              <a:spcBef>
                <a:spcPts val="20"/>
              </a:spcBef>
            </a:pPr>
            <a:r>
              <a:rPr lang="en-US" sz="2000" dirty="0"/>
              <a:t>Review outside activity/consulting arrangements (approved and disapproved)</a:t>
            </a:r>
          </a:p>
          <a:p>
            <a:pPr lvl="1">
              <a:spcBef>
                <a:spcPts val="20"/>
              </a:spcBef>
            </a:pPr>
            <a:r>
              <a:rPr lang="en-US" sz="2000" dirty="0"/>
              <a:t>Review support included in publication citations provided by the Investigator in the grant application </a:t>
            </a:r>
          </a:p>
          <a:p>
            <a:pPr lvl="1">
              <a:spcBef>
                <a:spcPts val="20"/>
              </a:spcBef>
            </a:pPr>
            <a:r>
              <a:rPr lang="en-US" sz="2000" dirty="0"/>
              <a:t>Talk to investors about their disclosed financial interests and other support to verify and clarify information.   </a:t>
            </a:r>
          </a:p>
          <a:p>
            <a:pPr lvl="1">
              <a:spcBef>
                <a:spcPts val="20"/>
              </a:spcBef>
            </a:pPr>
            <a:r>
              <a:rPr lang="en-US" sz="2000" dirty="0"/>
              <a:t>Review pertinent data in Institutional files </a:t>
            </a:r>
          </a:p>
          <a:p>
            <a:pPr lvl="1">
              <a:spcBef>
                <a:spcPts val="20"/>
              </a:spcBef>
            </a:pPr>
            <a:r>
              <a:rPr lang="en-US" sz="2000" dirty="0"/>
              <a:t>Review travel information to determine the purpose, which may indicate other affiliations.</a:t>
            </a:r>
          </a:p>
          <a:p>
            <a:pPr lvl="1">
              <a:spcBef>
                <a:spcPts val="20"/>
              </a:spcBef>
            </a:pPr>
            <a:r>
              <a:rPr lang="en-US" sz="2000" dirty="0"/>
              <a:t>Require the Investigators to certify that they have fully and completely disclosed or face institutional disciplinary action</a:t>
            </a:r>
          </a:p>
          <a:p>
            <a:pPr marL="0" indent="0">
              <a:spcBef>
                <a:spcPts val="20"/>
              </a:spcBef>
              <a:buNone/>
            </a:pPr>
            <a:endParaRPr lang="en-US" sz="2400" dirty="0"/>
          </a:p>
          <a:p>
            <a:pPr>
              <a:spcBef>
                <a:spcPts val="20"/>
              </a:spcBef>
            </a:pPr>
            <a:endParaRPr lang="en-US" sz="2400" dirty="0"/>
          </a:p>
          <a:p>
            <a:endParaRPr lang="en-US" sz="2400" dirty="0"/>
          </a:p>
        </p:txBody>
      </p:sp>
      <p:sp>
        <p:nvSpPr>
          <p:cNvPr id="4" name="Slide Number Placeholder 3">
            <a:extLst>
              <a:ext uri="{FF2B5EF4-FFF2-40B4-BE49-F238E27FC236}">
                <a16:creationId xmlns:a16="http://schemas.microsoft.com/office/drawing/2014/main" id="{4AEC5133-A36C-16F5-CDCA-DF69556BA750}"/>
              </a:ext>
            </a:extLst>
          </p:cNvPr>
          <p:cNvSpPr>
            <a:spLocks noGrp="1"/>
          </p:cNvSpPr>
          <p:nvPr>
            <p:ph type="sldNum" sz="quarter" idx="10"/>
          </p:nvPr>
        </p:nvSpPr>
        <p:spPr/>
        <p:txBody>
          <a:bodyPr/>
          <a:lstStyle/>
          <a:p>
            <a:fld id="{60583324-AE1C-3546-A724-4BA4670D7901}" type="slidenum">
              <a:rPr lang="en-US"/>
              <a:pPr/>
              <a:t>30</a:t>
            </a:fld>
            <a:endParaRPr lang="en-US" dirty="0"/>
          </a:p>
        </p:txBody>
      </p:sp>
    </p:spTree>
    <p:custDataLst>
      <p:tags r:id="rId1"/>
    </p:custDataLst>
    <p:extLst>
      <p:ext uri="{BB962C8B-B14F-4D97-AF65-F5344CB8AC3E}">
        <p14:creationId xmlns:p14="http://schemas.microsoft.com/office/powerpoint/2010/main" val="1275949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27077-CA3D-B5F7-56AF-51354E1F5D8E}"/>
              </a:ext>
            </a:extLst>
          </p:cNvPr>
          <p:cNvSpPr>
            <a:spLocks noGrp="1"/>
          </p:cNvSpPr>
          <p:nvPr>
            <p:ph type="title"/>
          </p:nvPr>
        </p:nvSpPr>
        <p:spPr/>
        <p:txBody>
          <a:bodyPr/>
          <a:lstStyle/>
          <a:p>
            <a:r>
              <a:rPr lang="en-US" dirty="0"/>
              <a:t>Take aways</a:t>
            </a:r>
          </a:p>
        </p:txBody>
      </p:sp>
      <p:sp>
        <p:nvSpPr>
          <p:cNvPr id="3" name="Content Placeholder 2">
            <a:extLst>
              <a:ext uri="{FF2B5EF4-FFF2-40B4-BE49-F238E27FC236}">
                <a16:creationId xmlns:a16="http://schemas.microsoft.com/office/drawing/2014/main" id="{C0245CDC-7F4B-D801-A0B4-FA850CD7252D}"/>
              </a:ext>
            </a:extLst>
          </p:cNvPr>
          <p:cNvSpPr>
            <a:spLocks noGrp="1"/>
          </p:cNvSpPr>
          <p:nvPr>
            <p:ph idx="1"/>
          </p:nvPr>
        </p:nvSpPr>
        <p:spPr>
          <a:xfrm>
            <a:off x="304800" y="1066799"/>
            <a:ext cx="11734800" cy="5562599"/>
          </a:xfrm>
        </p:spPr>
        <p:txBody>
          <a:bodyPr/>
          <a:lstStyle/>
          <a:p>
            <a:r>
              <a:rPr lang="en-US" dirty="0"/>
              <a:t>FCOI focuses on Investigator financial interests</a:t>
            </a:r>
            <a:br>
              <a:rPr lang="en-US" dirty="0"/>
            </a:br>
            <a:endParaRPr lang="en-US" sz="2000" dirty="0"/>
          </a:p>
          <a:p>
            <a:r>
              <a:rPr lang="en-US" dirty="0"/>
              <a:t>Other Support focuses on all resources available to the investigator that are in support of their research endeavors</a:t>
            </a:r>
            <a:br>
              <a:rPr lang="en-US" dirty="0"/>
            </a:br>
            <a:endParaRPr lang="en-US" sz="2000" dirty="0"/>
          </a:p>
          <a:p>
            <a:r>
              <a:rPr lang="en-US" dirty="0"/>
              <a:t>Similarities between FCOI and Other Support:</a:t>
            </a:r>
          </a:p>
          <a:p>
            <a:pPr lvl="1"/>
            <a:r>
              <a:rPr lang="en-US" dirty="0"/>
              <a:t>NIH funding decisions may be affected</a:t>
            </a:r>
          </a:p>
          <a:p>
            <a:pPr lvl="1"/>
            <a:r>
              <a:rPr lang="en-US" dirty="0"/>
              <a:t>Both pertain to domestic and foreign entities and interests </a:t>
            </a:r>
            <a:endParaRPr lang="en-US" dirty="0">
              <a:solidFill>
                <a:srgbClr val="FF0000"/>
              </a:solidFill>
            </a:endParaRPr>
          </a:p>
          <a:p>
            <a:pPr lvl="1"/>
            <a:r>
              <a:rPr lang="en-US" dirty="0"/>
              <a:t>Accurate reporting to NIH hinges on the Investigator disclosing complete and accurate information to the institution.</a:t>
            </a:r>
          </a:p>
        </p:txBody>
      </p:sp>
      <p:sp>
        <p:nvSpPr>
          <p:cNvPr id="4" name="Slide Number Placeholder 3">
            <a:extLst>
              <a:ext uri="{FF2B5EF4-FFF2-40B4-BE49-F238E27FC236}">
                <a16:creationId xmlns:a16="http://schemas.microsoft.com/office/drawing/2014/main" id="{E90A411A-FA98-0F4F-37F2-F177069992EB}"/>
              </a:ext>
            </a:extLst>
          </p:cNvPr>
          <p:cNvSpPr>
            <a:spLocks noGrp="1"/>
          </p:cNvSpPr>
          <p:nvPr>
            <p:ph type="sldNum" sz="quarter" idx="10"/>
          </p:nvPr>
        </p:nvSpPr>
        <p:spPr/>
        <p:txBody>
          <a:bodyPr/>
          <a:lstStyle/>
          <a:p>
            <a:fld id="{60583324-AE1C-3546-A724-4BA4670D7901}" type="slidenum">
              <a:rPr lang="en-US" smtClean="0"/>
              <a:pPr/>
              <a:t>31</a:t>
            </a:fld>
            <a:endParaRPr lang="en-US" dirty="0"/>
          </a:p>
        </p:txBody>
      </p:sp>
    </p:spTree>
    <p:custDataLst>
      <p:tags r:id="rId1"/>
    </p:custDataLst>
    <p:extLst>
      <p:ext uri="{BB962C8B-B14F-4D97-AF65-F5344CB8AC3E}">
        <p14:creationId xmlns:p14="http://schemas.microsoft.com/office/powerpoint/2010/main" val="8113929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1E91C-934E-2D80-44F0-E7F5936B61C2}"/>
              </a:ext>
            </a:extLst>
          </p:cNvPr>
          <p:cNvSpPr>
            <a:spLocks noGrp="1"/>
          </p:cNvSpPr>
          <p:nvPr>
            <p:ph type="title"/>
          </p:nvPr>
        </p:nvSpPr>
        <p:spPr/>
        <p:txBody>
          <a:bodyPr/>
          <a:lstStyle/>
          <a:p>
            <a:r>
              <a:rPr lang="en-US" dirty="0"/>
              <a:t>Important Reminders</a:t>
            </a:r>
          </a:p>
        </p:txBody>
      </p:sp>
      <p:sp>
        <p:nvSpPr>
          <p:cNvPr id="3" name="Content Placeholder 2">
            <a:extLst>
              <a:ext uri="{FF2B5EF4-FFF2-40B4-BE49-F238E27FC236}">
                <a16:creationId xmlns:a16="http://schemas.microsoft.com/office/drawing/2014/main" id="{C49FAFD0-FAF3-1050-2601-ABA071A2F08E}"/>
              </a:ext>
            </a:extLst>
          </p:cNvPr>
          <p:cNvSpPr>
            <a:spLocks noGrp="1"/>
          </p:cNvSpPr>
          <p:nvPr>
            <p:ph idx="1"/>
          </p:nvPr>
        </p:nvSpPr>
        <p:spPr>
          <a:xfrm>
            <a:off x="304800" y="1066800"/>
            <a:ext cx="11734800" cy="4876800"/>
          </a:xfrm>
        </p:spPr>
        <p:txBody>
          <a:bodyPr/>
          <a:lstStyle/>
          <a:p>
            <a:r>
              <a:rPr lang="en-US" sz="2400" dirty="0">
                <a:solidFill>
                  <a:srgbClr val="000000"/>
                </a:solidFill>
              </a:rPr>
              <a:t>Recipients are required to </a:t>
            </a:r>
            <a:r>
              <a:rPr lang="en-US" sz="2400" dirty="0"/>
              <a:t>submit complete and accurate information to NIH</a:t>
            </a:r>
            <a:endParaRPr lang="en-US" dirty="0"/>
          </a:p>
          <a:p>
            <a:r>
              <a:rPr lang="en-US" sz="2400" dirty="0"/>
              <a:t>Institutions must ensure that investigators understand their disclosure responsibilities</a:t>
            </a:r>
          </a:p>
          <a:p>
            <a:r>
              <a:rPr lang="en-US" sz="2400" dirty="0"/>
              <a:t>Institutional policies must be current and align with NIH requirements and Federal regulations, although they can be more restrictive</a:t>
            </a:r>
            <a:endParaRPr lang="en-US" sz="2400" dirty="0">
              <a:solidFill>
                <a:srgbClr val="FF0000"/>
              </a:solidFill>
            </a:endParaRPr>
          </a:p>
          <a:p>
            <a:r>
              <a:rPr lang="en-US" sz="2400" dirty="0"/>
              <a:t>Institutions are expected to have systems, policies, and procedures in place by which they manage FCOI and Other Support</a:t>
            </a:r>
          </a:p>
          <a:p>
            <a:r>
              <a:rPr lang="en-US" sz="2400" dirty="0"/>
              <a:t>Institutions must comply with the Federal reporting requirements </a:t>
            </a:r>
          </a:p>
          <a:p>
            <a:r>
              <a:rPr lang="en-US" sz="2400" dirty="0"/>
              <a:t>Notify NIH immediately when there are changes to information that has been reported to NIH or when undisclosed information</a:t>
            </a:r>
            <a:r>
              <a:rPr lang="en-US" sz="2400" dirty="0">
                <a:solidFill>
                  <a:srgbClr val="000000"/>
                </a:solidFill>
              </a:rPr>
              <a:t> </a:t>
            </a:r>
            <a:r>
              <a:rPr lang="en-US" sz="2400" dirty="0"/>
              <a:t>has been discovered</a:t>
            </a:r>
          </a:p>
          <a:p>
            <a:r>
              <a:rPr lang="en-US" sz="2400" b="1" dirty="0"/>
              <a:t>When in doubt, ask early and often!</a:t>
            </a:r>
          </a:p>
          <a:p>
            <a:endParaRPr lang="en-US" dirty="0"/>
          </a:p>
        </p:txBody>
      </p:sp>
    </p:spTree>
    <p:custDataLst>
      <p:tags r:id="rId1"/>
    </p:custDataLst>
    <p:extLst>
      <p:ext uri="{BB962C8B-B14F-4D97-AF65-F5344CB8AC3E}">
        <p14:creationId xmlns:p14="http://schemas.microsoft.com/office/powerpoint/2010/main" val="6565187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A25EC-A1B2-8CD4-A5A8-FA6AB527B928}"/>
              </a:ext>
            </a:extLst>
          </p:cNvPr>
          <p:cNvSpPr>
            <a:spLocks noGrp="1"/>
          </p:cNvSpPr>
          <p:nvPr>
            <p:ph type="title"/>
          </p:nvPr>
        </p:nvSpPr>
        <p:spPr/>
        <p:txBody>
          <a:bodyPr/>
          <a:lstStyle/>
          <a:p>
            <a:r>
              <a:rPr lang="en-US" dirty="0"/>
              <a:t>Have Questions?</a:t>
            </a:r>
          </a:p>
        </p:txBody>
      </p:sp>
      <p:sp>
        <p:nvSpPr>
          <p:cNvPr id="3" name="Content Placeholder 2">
            <a:extLst>
              <a:ext uri="{FF2B5EF4-FFF2-40B4-BE49-F238E27FC236}">
                <a16:creationId xmlns:a16="http://schemas.microsoft.com/office/drawing/2014/main" id="{9EBC2B54-0B7B-5A9D-CADE-34CB66494CB7}"/>
              </a:ext>
            </a:extLst>
          </p:cNvPr>
          <p:cNvSpPr>
            <a:spLocks noGrp="1"/>
          </p:cNvSpPr>
          <p:nvPr>
            <p:ph idx="1"/>
          </p:nvPr>
        </p:nvSpPr>
        <p:spPr>
          <a:xfrm>
            <a:off x="144380" y="933651"/>
            <a:ext cx="11973826" cy="5331809"/>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2400" dirty="0"/>
              <a:t>If you have any more questions, please contact us at:</a:t>
            </a:r>
          </a:p>
          <a:p>
            <a:pPr marL="457200" lvl="1" indent="0" algn="ctr">
              <a:buNone/>
            </a:pPr>
            <a:r>
              <a:rPr lang="en-US" sz="1800" dirty="0"/>
              <a:t>FCOI Compliance: </a:t>
            </a:r>
            <a:r>
              <a:rPr lang="en-US" sz="1800" dirty="0">
                <a:hlinkClick r:id="rId3"/>
              </a:rPr>
              <a:t>FCOICompliance@mail.nih.gov</a:t>
            </a:r>
            <a:endParaRPr lang="en-US" sz="1800" dirty="0"/>
          </a:p>
          <a:p>
            <a:pPr marL="457200" lvl="1" indent="0" algn="ctr">
              <a:buNone/>
            </a:pPr>
            <a:r>
              <a:rPr lang="en-US" sz="1800" dirty="0"/>
              <a:t>Other Support: </a:t>
            </a:r>
            <a:r>
              <a:rPr lang="en-US" sz="1800" dirty="0">
                <a:hlinkClick r:id="rId4"/>
              </a:rPr>
              <a:t>GrantsPolicy@mail.nih.gov</a:t>
            </a:r>
            <a:endParaRPr lang="en-US" sz="1800" dirty="0"/>
          </a:p>
          <a:p>
            <a:pPr marL="0" indent="0">
              <a:buNone/>
            </a:pPr>
            <a:endParaRPr lang="en-US" dirty="0"/>
          </a:p>
        </p:txBody>
      </p:sp>
      <p:sp>
        <p:nvSpPr>
          <p:cNvPr id="4" name="Slide Number Placeholder 3">
            <a:extLst>
              <a:ext uri="{FF2B5EF4-FFF2-40B4-BE49-F238E27FC236}">
                <a16:creationId xmlns:a16="http://schemas.microsoft.com/office/drawing/2014/main" id="{02596140-E094-4B81-248F-B777E63BD928}"/>
              </a:ext>
            </a:extLst>
          </p:cNvPr>
          <p:cNvSpPr>
            <a:spLocks noGrp="1"/>
          </p:cNvSpPr>
          <p:nvPr>
            <p:ph type="sldNum" sz="quarter" idx="10"/>
          </p:nvPr>
        </p:nvSpPr>
        <p:spPr/>
        <p:txBody>
          <a:bodyPr/>
          <a:lstStyle/>
          <a:p>
            <a:fld id="{60583324-AE1C-3546-A724-4BA4670D7901}" type="slidenum">
              <a:rPr lang="en-US"/>
              <a:pPr/>
              <a:t>33</a:t>
            </a:fld>
            <a:endParaRPr lang="en-US" dirty="0"/>
          </a:p>
        </p:txBody>
      </p:sp>
      <p:pic>
        <p:nvPicPr>
          <p:cNvPr id="5" name="Content Placeholder 4">
            <a:extLst>
              <a:ext uri="{FF2B5EF4-FFF2-40B4-BE49-F238E27FC236}">
                <a16:creationId xmlns:a16="http://schemas.microsoft.com/office/drawing/2014/main" id="{14507BDC-D4EA-A7FD-1FC8-9E5F19C6E49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bwMode="auto">
          <a:xfrm>
            <a:off x="2425565" y="1009048"/>
            <a:ext cx="7430703" cy="38662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pic>
    </p:spTree>
    <p:custDataLst>
      <p:tags r:id="rId1"/>
    </p:custDataLst>
    <p:extLst>
      <p:ext uri="{BB962C8B-B14F-4D97-AF65-F5344CB8AC3E}">
        <p14:creationId xmlns:p14="http://schemas.microsoft.com/office/powerpoint/2010/main" val="9908554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E4274B-ECD7-09AF-82A8-11AE4C2BEC9C}"/>
              </a:ext>
            </a:extLst>
          </p:cNvPr>
          <p:cNvSpPr>
            <a:spLocks noGrp="1"/>
          </p:cNvSpPr>
          <p:nvPr>
            <p:ph type="title" idx="4294967295"/>
          </p:nvPr>
        </p:nvSpPr>
        <p:spPr bwMode="auto">
          <a:xfrm>
            <a:off x="609600" y="1066800"/>
            <a:ext cx="10972800" cy="4800600"/>
          </a:xfrm>
          <a:prstGeom prst="rect">
            <a:avLst/>
          </a:prstGeom>
          <a:noFill/>
          <a:ln>
            <a:noFill/>
            <a:prstDash/>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a:ln>
                <a:noFill/>
              </a:ln>
              <a:solidFill>
                <a:schemeClr val="tx1"/>
              </a:solidFill>
              <a:effectLst/>
              <a:uLnTx/>
              <a:uFillTx/>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5400" b="1" i="0" u="none" strike="noStrike" kern="0" cap="none" spc="0" normalizeH="0" baseline="0" noProof="0" dirty="0">
                <a:ln>
                  <a:noFill/>
                </a:ln>
                <a:solidFill>
                  <a:srgbClr val="0070C0"/>
                </a:solidFill>
                <a:effectLst/>
                <a:uLnTx/>
                <a:uFillTx/>
                <a:latin typeface="+mn-lt"/>
                <a:ea typeface="+mn-ea"/>
                <a:cs typeface="+mn-cs"/>
              </a:rPr>
              <a:t>Appendix</a:t>
            </a:r>
          </a:p>
        </p:txBody>
      </p:sp>
      <p:sp>
        <p:nvSpPr>
          <p:cNvPr id="4" name="Slide Number Placeholder 3">
            <a:extLst>
              <a:ext uri="{FF2B5EF4-FFF2-40B4-BE49-F238E27FC236}">
                <a16:creationId xmlns:a16="http://schemas.microsoft.com/office/drawing/2014/main" id="{0ADD1C11-387D-8B56-51C7-66B42FA3F3EC}"/>
              </a:ext>
            </a:extLst>
          </p:cNvPr>
          <p:cNvSpPr>
            <a:spLocks noGrp="1"/>
          </p:cNvSpPr>
          <p:nvPr>
            <p:ph type="sldNum" sz="quarter" idx="10"/>
          </p:nvPr>
        </p:nvSpPr>
        <p:spPr/>
        <p:txBody>
          <a:bodyPr/>
          <a:lstStyle/>
          <a:p>
            <a:fld id="{60583324-AE1C-3546-A724-4BA4670D7901}" type="slidenum">
              <a:rPr lang="en-US" smtClean="0"/>
              <a:pPr/>
              <a:t>34</a:t>
            </a:fld>
            <a:endParaRPr lang="en-US" dirty="0"/>
          </a:p>
        </p:txBody>
      </p:sp>
    </p:spTree>
    <p:custDataLst>
      <p:tags r:id="rId1"/>
    </p:custDataLst>
    <p:extLst>
      <p:ext uri="{BB962C8B-B14F-4D97-AF65-F5344CB8AC3E}">
        <p14:creationId xmlns:p14="http://schemas.microsoft.com/office/powerpoint/2010/main" val="24207116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C0201C-E195-2EE7-FC63-07594D2E138E}"/>
              </a:ext>
            </a:extLst>
          </p:cNvPr>
          <p:cNvSpPr>
            <a:spLocks noGrp="1"/>
          </p:cNvSpPr>
          <p:nvPr>
            <p:ph type="title"/>
          </p:nvPr>
        </p:nvSpPr>
        <p:spPr/>
        <p:txBody>
          <a:bodyPr/>
          <a:lstStyle/>
          <a:p>
            <a:r>
              <a:rPr lang="en-US" dirty="0"/>
              <a:t>References </a:t>
            </a:r>
          </a:p>
        </p:txBody>
      </p:sp>
      <p:sp>
        <p:nvSpPr>
          <p:cNvPr id="3" name="Content Placeholder 2">
            <a:extLst>
              <a:ext uri="{FF2B5EF4-FFF2-40B4-BE49-F238E27FC236}">
                <a16:creationId xmlns:a16="http://schemas.microsoft.com/office/drawing/2014/main" id="{0B8C064A-FE68-0B6A-C98C-4D91FEE40EA6}"/>
              </a:ext>
            </a:extLst>
          </p:cNvPr>
          <p:cNvSpPr>
            <a:spLocks noGrp="1"/>
          </p:cNvSpPr>
          <p:nvPr>
            <p:ph idx="1"/>
          </p:nvPr>
        </p:nvSpPr>
        <p:spPr>
          <a:xfrm>
            <a:off x="609600" y="1313381"/>
            <a:ext cx="10972800" cy="4800600"/>
          </a:xfrm>
        </p:spPr>
        <p:txBody>
          <a:bodyPr/>
          <a:lstStyle/>
          <a:p>
            <a:r>
              <a:rPr lang="en-US" sz="2000" dirty="0">
                <a:effectLst/>
                <a:ea typeface="Calibri" panose="020F0502020204030204" pitchFamily="34" charset="0"/>
                <a:cs typeface="Times New Roman"/>
                <a:hlinkClick r:id="rId3"/>
              </a:rPr>
              <a:t>42 CFR Part 50 Subpart F </a:t>
            </a:r>
            <a:r>
              <a:rPr lang="en-US" sz="2000" dirty="0">
                <a:effectLst/>
                <a:ea typeface="Calibri" panose="020F0502020204030204" pitchFamily="34" charset="0"/>
                <a:cs typeface="Times New Roman"/>
              </a:rPr>
              <a:t>– Promoting Objectivity In Research.</a:t>
            </a:r>
            <a:r>
              <a:rPr lang="en-US" sz="2000" dirty="0">
                <a:ea typeface="Calibri" panose="020F0502020204030204" pitchFamily="34" charset="0"/>
                <a:cs typeface="Times New Roman"/>
              </a:rPr>
              <a:t> </a:t>
            </a:r>
            <a:endParaRPr lang="en-US" sz="2000" dirty="0">
              <a:effectLst/>
              <a:ea typeface="Calibri" panose="020F0502020204030204" pitchFamily="34" charset="0"/>
              <a:cs typeface="Times New Roman" panose="02020603050405020304" pitchFamily="18" charset="0"/>
            </a:endParaRPr>
          </a:p>
          <a:p>
            <a:r>
              <a:rPr lang="en-US" sz="2000" dirty="0">
                <a:effectLst/>
                <a:ea typeface="Calibri" panose="020F0502020204030204" pitchFamily="34" charset="0"/>
                <a:cs typeface="Times New Roman"/>
                <a:hlinkClick r:id="rId4"/>
              </a:rPr>
              <a:t>45 CFR Part 94 </a:t>
            </a:r>
            <a:r>
              <a:rPr lang="en-US" sz="2000" dirty="0">
                <a:effectLst/>
                <a:ea typeface="Calibri" panose="020F0502020204030204" pitchFamily="34" charset="0"/>
                <a:cs typeface="Times New Roman"/>
              </a:rPr>
              <a:t>– Responsible Prospective Contractors.</a:t>
            </a:r>
            <a:r>
              <a:rPr lang="en-US" sz="2000" dirty="0">
                <a:ea typeface="Calibri" panose="020F0502020204030204" pitchFamily="34" charset="0"/>
                <a:cs typeface="Times New Roman"/>
              </a:rPr>
              <a:t> </a:t>
            </a:r>
            <a:endParaRPr lang="en-US" sz="2000" dirty="0">
              <a:effectLst/>
              <a:ea typeface="Calibri" panose="020F0502020204030204" pitchFamily="34" charset="0"/>
              <a:cs typeface="Times New Roman" panose="02020603050405020304" pitchFamily="18" charset="0"/>
            </a:endParaRPr>
          </a:p>
          <a:p>
            <a:r>
              <a:rPr lang="en-US" sz="2000" dirty="0">
                <a:effectLst/>
                <a:ea typeface="Calibri" panose="020F0502020204030204" pitchFamily="34" charset="0"/>
                <a:cs typeface="Times New Roman"/>
              </a:rPr>
              <a:t>NIH Guide Notice </a:t>
            </a:r>
            <a:r>
              <a:rPr lang="en-US" sz="2000" dirty="0">
                <a:solidFill>
                  <a:schemeClr val="accent5">
                    <a:lumMod val="50000"/>
                  </a:schemeClr>
                </a:solidFill>
                <a:cs typeface="Times New Roman"/>
                <a:hlinkClick r:id="rId5">
                  <a:extLst>
                    <a:ext uri="{A12FA001-AC4F-418D-AE19-62706E023703}">
                      <ahyp:hlinkClr xmlns:ahyp="http://schemas.microsoft.com/office/drawing/2018/hyperlinkcolor" val="tx"/>
                    </a:ext>
                  </a:extLst>
                </a:hlinkClick>
              </a:rPr>
              <a:t>NOT-OD-22-210</a:t>
            </a:r>
            <a:r>
              <a:rPr lang="en-US" sz="2000" dirty="0">
                <a:effectLst/>
                <a:ea typeface="Calibri" panose="020F0502020204030204" pitchFamily="34" charset="0"/>
                <a:cs typeface="Times New Roman"/>
              </a:rPr>
              <a:t>, Financial Conflict of Interest (FCOI) and Other Support Reminders</a:t>
            </a:r>
            <a:endParaRPr lang="en-US" sz="2000" dirty="0">
              <a:effectLst/>
              <a:ea typeface="Calibri" panose="020F0502020204030204" pitchFamily="34" charset="0"/>
              <a:cs typeface="Times New Roman" panose="02020603050405020304" pitchFamily="18" charset="0"/>
            </a:endParaRPr>
          </a:p>
          <a:p>
            <a:r>
              <a:rPr lang="en-US" sz="2000" dirty="0">
                <a:effectLst/>
                <a:ea typeface="Calibri" panose="020F0502020204030204" pitchFamily="34" charset="0"/>
                <a:cs typeface="Times New Roman"/>
              </a:rPr>
              <a:t>NIH GPS </a:t>
            </a:r>
            <a:r>
              <a:rPr lang="en-US" sz="2000" dirty="0">
                <a:effectLst/>
                <a:ea typeface="Calibri" panose="020F0502020204030204" pitchFamily="34" charset="0"/>
                <a:cs typeface="Times New Roman"/>
                <a:hlinkClick r:id="rId6"/>
              </a:rPr>
              <a:t>Section 4.1.10</a:t>
            </a:r>
            <a:r>
              <a:rPr lang="en-US" sz="2000" dirty="0">
                <a:effectLst/>
                <a:ea typeface="Calibri" panose="020F0502020204030204" pitchFamily="34" charset="0"/>
                <a:cs typeface="Times New Roman"/>
              </a:rPr>
              <a:t>, Financial Conflict of Interest.</a:t>
            </a:r>
          </a:p>
          <a:p>
            <a:pPr fontAlgn="auto">
              <a:spcBef>
                <a:spcPts val="0"/>
              </a:spcBef>
              <a:spcAft>
                <a:spcPts val="0"/>
              </a:spcAft>
              <a:buClr>
                <a:srgbClr val="00359E"/>
              </a:buClr>
              <a:buSzPct val="100000"/>
              <a:buFont typeface="Arial" pitchFamily="34" charset="0"/>
              <a:buChar char="•"/>
              <a:defRPr/>
            </a:pPr>
            <a:r>
              <a:rPr lang="en-US" sz="2000" dirty="0">
                <a:effectLst/>
                <a:ea typeface="Calibri" panose="020F0502020204030204" pitchFamily="34" charset="0"/>
                <a:cs typeface="Times New Roman"/>
              </a:rPr>
              <a:t>NIH GPS </a:t>
            </a:r>
            <a:r>
              <a:rPr lang="en-US" sz="2000" dirty="0">
                <a:effectLst/>
                <a:ea typeface="Calibri" panose="020F0502020204030204" pitchFamily="34" charset="0"/>
                <a:cs typeface="Times New Roman"/>
                <a:hlinkClick r:id="rId7"/>
              </a:rPr>
              <a:t>Section 2.5.1</a:t>
            </a:r>
            <a:r>
              <a:rPr lang="en-US" sz="2000" dirty="0">
                <a:effectLst/>
                <a:ea typeface="Calibri" panose="020F0502020204030204" pitchFamily="34" charset="0"/>
                <a:cs typeface="Times New Roman"/>
              </a:rPr>
              <a:t>, Just-In-Time Procedures. </a:t>
            </a:r>
          </a:p>
          <a:p>
            <a:pPr fontAlgn="auto">
              <a:spcBef>
                <a:spcPts val="0"/>
              </a:spcBef>
              <a:spcAft>
                <a:spcPts val="0"/>
              </a:spcAft>
              <a:buClr>
                <a:srgbClr val="00359E"/>
              </a:buClr>
              <a:buSzPct val="100000"/>
              <a:buFont typeface="Arial" pitchFamily="34" charset="0"/>
              <a:buChar char="•"/>
              <a:defRPr/>
            </a:pPr>
            <a:r>
              <a:rPr lang="en-US" sz="2000" dirty="0">
                <a:effectLst/>
                <a:ea typeface="Calibri" panose="020F0502020204030204" pitchFamily="34" charset="0"/>
                <a:cs typeface="Times New Roman"/>
                <a:hlinkClick r:id="rId8"/>
              </a:rPr>
              <a:t>National Security Presidential Memorandum (NSPM)-33</a:t>
            </a:r>
            <a:r>
              <a:rPr lang="en-US" sz="2000" dirty="0">
                <a:effectLst/>
                <a:ea typeface="Calibri" panose="020F0502020204030204" pitchFamily="34" charset="0"/>
                <a:cs typeface="Times New Roman"/>
              </a:rPr>
              <a:t>. </a:t>
            </a:r>
            <a:endParaRPr lang="en-US" sz="2000" dirty="0">
              <a:effectLst/>
              <a:ea typeface="Calibri" panose="020F0502020204030204" pitchFamily="34" charset="0"/>
              <a:cs typeface="Times New Roman" panose="02020603050405020304" pitchFamily="18" charset="0"/>
            </a:endParaRPr>
          </a:p>
          <a:p>
            <a:pPr fontAlgn="auto">
              <a:spcBef>
                <a:spcPts val="0"/>
              </a:spcBef>
              <a:spcAft>
                <a:spcPts val="0"/>
              </a:spcAft>
              <a:buClr>
                <a:srgbClr val="00359E"/>
              </a:buClr>
              <a:buSzPct val="100000"/>
              <a:buFont typeface="Arial" pitchFamily="34" charset="0"/>
              <a:buChar char="•"/>
              <a:defRPr/>
            </a:pPr>
            <a:r>
              <a:rPr lang="en-US" sz="2000" dirty="0">
                <a:effectLst/>
                <a:ea typeface="Calibri" panose="020F0502020204030204" pitchFamily="34" charset="0"/>
                <a:cs typeface="Times New Roman"/>
                <a:hlinkClick r:id="rId9"/>
              </a:rPr>
              <a:t>National Defense Authorization Act (NDAA) Section 223</a:t>
            </a:r>
            <a:r>
              <a:rPr lang="en-US" sz="2000" dirty="0">
                <a:effectLst/>
                <a:ea typeface="Calibri" panose="020F0502020204030204" pitchFamily="34" charset="0"/>
                <a:cs typeface="Times New Roman"/>
              </a:rPr>
              <a:t>.</a:t>
            </a:r>
          </a:p>
          <a:p>
            <a:pPr fontAlgn="auto">
              <a:spcBef>
                <a:spcPts val="0"/>
              </a:spcBef>
              <a:spcAft>
                <a:spcPts val="0"/>
              </a:spcAft>
              <a:buClr>
                <a:srgbClr val="00359E"/>
              </a:buClr>
              <a:buSzPct val="100000"/>
              <a:buFont typeface="Arial" pitchFamily="34" charset="0"/>
              <a:buChar char="•"/>
              <a:defRPr/>
            </a:pPr>
            <a:r>
              <a:rPr lang="en-US" sz="2000" dirty="0">
                <a:ea typeface="Calibri" panose="020F0502020204030204" pitchFamily="34" charset="0"/>
                <a:cs typeface="Times New Roman"/>
              </a:rPr>
              <a:t>Frequently Asked Questions (FAQs)</a:t>
            </a:r>
          </a:p>
          <a:p>
            <a:pPr lvl="1" fontAlgn="auto">
              <a:spcBef>
                <a:spcPts val="0"/>
              </a:spcBef>
              <a:spcAft>
                <a:spcPts val="0"/>
              </a:spcAft>
              <a:buClr>
                <a:srgbClr val="00359E"/>
              </a:buClr>
              <a:buSzPct val="100000"/>
              <a:buFont typeface="Arial" pitchFamily="34" charset="0"/>
              <a:buChar char="•"/>
              <a:defRPr/>
            </a:pPr>
            <a:r>
              <a:rPr lang="en-US" sz="2000" dirty="0">
                <a:ea typeface="Calibri" panose="020F0502020204030204" pitchFamily="34" charset="0"/>
                <a:cs typeface="Times New Roman"/>
                <a:hlinkClick r:id="rId10"/>
              </a:rPr>
              <a:t>Other Support</a:t>
            </a:r>
            <a:r>
              <a:rPr lang="en-US" sz="2000" dirty="0">
                <a:effectLst/>
                <a:ea typeface="Calibri" panose="020F0502020204030204" pitchFamily="34" charset="0"/>
                <a:cs typeface="Times New Roman"/>
                <a:hlinkClick r:id="rId10"/>
              </a:rPr>
              <a:t> </a:t>
            </a:r>
            <a:endParaRPr lang="en-US" sz="2000" dirty="0">
              <a:effectLst/>
              <a:ea typeface="Calibri" panose="020F0502020204030204" pitchFamily="34" charset="0"/>
              <a:cs typeface="Times New Roman"/>
            </a:endParaRPr>
          </a:p>
          <a:p>
            <a:pPr lvl="1" fontAlgn="auto">
              <a:spcBef>
                <a:spcPts val="0"/>
              </a:spcBef>
              <a:spcAft>
                <a:spcPts val="0"/>
              </a:spcAft>
              <a:buClr>
                <a:srgbClr val="00359E"/>
              </a:buClr>
              <a:buSzPct val="100000"/>
              <a:buFont typeface="Arial" pitchFamily="34" charset="0"/>
              <a:buChar char="•"/>
              <a:defRPr/>
            </a:pPr>
            <a:r>
              <a:rPr lang="en-US" sz="2000" dirty="0">
                <a:ea typeface="Calibri" panose="020F0502020204030204" pitchFamily="34" charset="0"/>
                <a:cs typeface="Times New Roman"/>
                <a:hlinkClick r:id="rId11"/>
              </a:rPr>
              <a:t>FCOI</a:t>
            </a:r>
            <a:endParaRPr lang="en-US" sz="2000" dirty="0">
              <a:effectLst/>
              <a:ea typeface="Calibri" panose="020F0502020204030204" pitchFamily="34" charset="0"/>
              <a:cs typeface="Times New Roman"/>
            </a:endParaRPr>
          </a:p>
          <a:p>
            <a:endParaRPr lang="en-US" dirty="0"/>
          </a:p>
        </p:txBody>
      </p:sp>
      <p:sp>
        <p:nvSpPr>
          <p:cNvPr id="2" name="Slide Number Placeholder 1">
            <a:extLst>
              <a:ext uri="{FF2B5EF4-FFF2-40B4-BE49-F238E27FC236}">
                <a16:creationId xmlns:a16="http://schemas.microsoft.com/office/drawing/2014/main" id="{506D90FC-6058-08C6-2B41-586B52CBBFAB}"/>
              </a:ext>
            </a:extLst>
          </p:cNvPr>
          <p:cNvSpPr>
            <a:spLocks noGrp="1"/>
          </p:cNvSpPr>
          <p:nvPr>
            <p:ph type="sldNum" sz="quarter" idx="4"/>
          </p:nvPr>
        </p:nvSpPr>
        <p:spPr>
          <a:xfrm>
            <a:off x="8656320" y="6356350"/>
            <a:ext cx="2743200" cy="365125"/>
          </a:xfrm>
          <a:prstGeom prst="rect">
            <a:avLst/>
          </a:prstGeom>
        </p:spPr>
        <p:txBody>
          <a:bodyPr anchor="ctr"/>
          <a:lstStyle>
            <a:defPPr>
              <a:defRPr lang="en-US"/>
            </a:defPPr>
            <a:lvl1pPr marL="0" algn="r" defTabSz="914400" rtl="0" eaLnBrk="1" latinLnBrk="0" hangingPunct="1">
              <a:defRPr sz="1050" kern="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DDB576-49B3-42E2-89EA-6E35EA8EF806}" type="slidenum">
              <a:rPr lang="en-US" smtClean="0"/>
              <a:pPr/>
              <a:t>35</a:t>
            </a:fld>
            <a:endParaRPr lang="en-US" dirty="0"/>
          </a:p>
        </p:txBody>
      </p:sp>
    </p:spTree>
    <p:custDataLst>
      <p:tags r:id="rId1"/>
    </p:custDataLst>
    <p:extLst>
      <p:ext uri="{BB962C8B-B14F-4D97-AF65-F5344CB8AC3E}">
        <p14:creationId xmlns:p14="http://schemas.microsoft.com/office/powerpoint/2010/main" val="34455722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EBC4B-59AF-F599-0DE9-2F48DFF0C37E}"/>
              </a:ext>
            </a:extLst>
          </p:cNvPr>
          <p:cNvSpPr>
            <a:spLocks noGrp="1"/>
          </p:cNvSpPr>
          <p:nvPr>
            <p:ph type="title"/>
          </p:nvPr>
        </p:nvSpPr>
        <p:spPr/>
        <p:txBody>
          <a:bodyPr/>
          <a:lstStyle/>
          <a:p>
            <a:r>
              <a:rPr lang="en-US" dirty="0"/>
              <a:t>Summary</a:t>
            </a:r>
          </a:p>
        </p:txBody>
      </p:sp>
      <p:graphicFrame>
        <p:nvGraphicFramePr>
          <p:cNvPr id="5" name="Table 5">
            <a:extLst>
              <a:ext uri="{FF2B5EF4-FFF2-40B4-BE49-F238E27FC236}">
                <a16:creationId xmlns:a16="http://schemas.microsoft.com/office/drawing/2014/main" id="{06D88EFC-6D83-D8B8-5948-F4AD3989FE6E}"/>
              </a:ext>
            </a:extLst>
          </p:cNvPr>
          <p:cNvGraphicFramePr>
            <a:graphicFrameLocks noGrp="1"/>
          </p:cNvGraphicFramePr>
          <p:nvPr>
            <p:ph idx="1"/>
            <p:extLst>
              <p:ext uri="{D42A27DB-BD31-4B8C-83A1-F6EECF244321}">
                <p14:modId xmlns:p14="http://schemas.microsoft.com/office/powerpoint/2010/main" val="4225216692"/>
              </p:ext>
            </p:extLst>
          </p:nvPr>
        </p:nvGraphicFramePr>
        <p:xfrm>
          <a:off x="80211" y="932848"/>
          <a:ext cx="12031577" cy="5211097"/>
        </p:xfrm>
        <a:graphic>
          <a:graphicData uri="http://schemas.openxmlformats.org/drawingml/2006/table">
            <a:tbl>
              <a:tblPr firstRow="1" bandRow="1">
                <a:tableStyleId>{5C22544A-7EE6-4342-B048-85BDC9FD1C3A}</a:tableStyleId>
              </a:tblPr>
              <a:tblGrid>
                <a:gridCol w="1809550">
                  <a:extLst>
                    <a:ext uri="{9D8B030D-6E8A-4147-A177-3AD203B41FA5}">
                      <a16:colId xmlns:a16="http://schemas.microsoft.com/office/drawing/2014/main" val="1819158894"/>
                    </a:ext>
                  </a:extLst>
                </a:gridCol>
                <a:gridCol w="4521313">
                  <a:extLst>
                    <a:ext uri="{9D8B030D-6E8A-4147-A177-3AD203B41FA5}">
                      <a16:colId xmlns:a16="http://schemas.microsoft.com/office/drawing/2014/main" val="783582068"/>
                    </a:ext>
                  </a:extLst>
                </a:gridCol>
                <a:gridCol w="5700714">
                  <a:extLst>
                    <a:ext uri="{9D8B030D-6E8A-4147-A177-3AD203B41FA5}">
                      <a16:colId xmlns:a16="http://schemas.microsoft.com/office/drawing/2014/main" val="213177126"/>
                    </a:ext>
                  </a:extLst>
                </a:gridCol>
              </a:tblGrid>
              <a:tr h="438536">
                <a:tc>
                  <a:txBody>
                    <a:bodyPr/>
                    <a:lstStyle/>
                    <a:p>
                      <a:pPr marL="0" marR="0">
                        <a:lnSpc>
                          <a:spcPct val="107000"/>
                        </a:lnSpc>
                        <a:spcBef>
                          <a:spcPts val="0"/>
                        </a:spcBef>
                        <a:spcAft>
                          <a:spcPts val="0"/>
                        </a:spcAft>
                      </a:pPr>
                      <a:r>
                        <a:rPr lang="en-US" sz="1400" b="1" dirty="0">
                          <a:solidFill>
                            <a:srgbClr val="000000"/>
                          </a:solidFill>
                          <a:effectLst/>
                          <a:latin typeface="Calibri"/>
                          <a:ea typeface="Calibri" panose="020F0502020204030204" pitchFamily="34" charset="0"/>
                          <a:cs typeface="Times New Roman"/>
                        </a:rPr>
                        <a:t>Requirements </a:t>
                      </a:r>
                      <a:endParaRPr lang="en-US" sz="1100" dirty="0">
                        <a:effectLst/>
                        <a:latin typeface="Calibri"/>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b="1" dirty="0">
                          <a:solidFill>
                            <a:srgbClr val="000000"/>
                          </a:solidFill>
                          <a:effectLst/>
                          <a:latin typeface="Calibri"/>
                          <a:ea typeface="Calibri" panose="020F0502020204030204" pitchFamily="34" charset="0"/>
                          <a:cs typeface="Times New Roman"/>
                        </a:rPr>
                        <a:t>Financial Conflict of Interest (FCOI)</a:t>
                      </a:r>
                      <a:endParaRPr lang="en-US" sz="1100" dirty="0">
                        <a:effectLst/>
                        <a:latin typeface="Calibri"/>
                        <a:ea typeface="Calibri" panose="020F0502020204030204" pitchFamily="34" charset="0"/>
                        <a:cs typeface="Times New Roman"/>
                      </a:endParaRPr>
                    </a:p>
                  </a:txBody>
                  <a:tcPr marL="68580" marR="68580" marT="0" marB="0"/>
                </a:tc>
                <a:tc>
                  <a:txBody>
                    <a:bodyPr/>
                    <a:lstStyle/>
                    <a:p>
                      <a:pPr marL="0" marR="0">
                        <a:lnSpc>
                          <a:spcPct val="107000"/>
                        </a:lnSpc>
                        <a:spcBef>
                          <a:spcPts val="0"/>
                        </a:spcBef>
                        <a:spcAft>
                          <a:spcPts val="0"/>
                        </a:spcAft>
                      </a:pPr>
                      <a:r>
                        <a:rPr lang="en-US" sz="1400" b="1" dirty="0">
                          <a:solidFill>
                            <a:srgbClr val="000000"/>
                          </a:solidFill>
                          <a:effectLst/>
                          <a:latin typeface="Calibri"/>
                          <a:ea typeface="Calibri" panose="020F0502020204030204" pitchFamily="34" charset="0"/>
                          <a:cs typeface="Times New Roman"/>
                        </a:rPr>
                        <a:t>Other Sources of Support </a:t>
                      </a:r>
                      <a:endParaRPr lang="en-US" sz="1100" dirty="0">
                        <a:effectLst/>
                        <a:latin typeface="Calibri"/>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37576124"/>
                  </a:ext>
                </a:extLst>
              </a:tr>
              <a:tr h="668569">
                <a:tc>
                  <a:txBody>
                    <a:bodyPr/>
                    <a:lstStyle/>
                    <a:p>
                      <a:pPr marL="0" marR="0">
                        <a:lnSpc>
                          <a:spcPct val="107000"/>
                        </a:lnSpc>
                        <a:spcBef>
                          <a:spcPts val="0"/>
                        </a:spcBef>
                        <a:spcAft>
                          <a:spcPts val="0"/>
                        </a:spcAft>
                      </a:pPr>
                      <a:r>
                        <a:rPr lang="en-US" sz="1400" b="1" dirty="0">
                          <a:effectLst/>
                          <a:latin typeface="Calibri"/>
                          <a:ea typeface="Calibri" panose="020F0502020204030204" pitchFamily="34" charset="0"/>
                          <a:cs typeface="Times New Roman"/>
                        </a:rPr>
                        <a:t>Source of Requirements</a:t>
                      </a:r>
                      <a:endParaRPr lang="en-US" sz="1400" dirty="0">
                        <a:effectLst/>
                        <a:latin typeface="Calibri"/>
                        <a:ea typeface="Calibri" panose="020F0502020204030204" pitchFamily="34" charset="0"/>
                        <a:cs typeface="Times New Roman"/>
                      </a:endParaRPr>
                    </a:p>
                  </a:txBody>
                  <a:tcPr marL="68580" marR="68580" marT="0" marB="0"/>
                </a:tc>
                <a:tc>
                  <a:txBody>
                    <a:bodyPr/>
                    <a:lstStyle/>
                    <a:p>
                      <a:pPr marL="0" marR="0">
                        <a:lnSpc>
                          <a:spcPct val="107000"/>
                        </a:lnSpc>
                        <a:spcBef>
                          <a:spcPts val="0"/>
                        </a:spcBef>
                        <a:spcAft>
                          <a:spcPts val="0"/>
                        </a:spcAft>
                      </a:pPr>
                      <a:r>
                        <a:rPr lang="en-US" sz="1400" u="sng" dirty="0">
                          <a:solidFill>
                            <a:srgbClr val="0070C0"/>
                          </a:solidFill>
                          <a:effectLst/>
                          <a:latin typeface="Calibri"/>
                          <a:ea typeface="Calibri" panose="020F0502020204030204" pitchFamily="34" charset="0"/>
                          <a:cs typeface="Times New Roman"/>
                          <a:hlinkClick r:id="rId4">
                            <a:extLst>
                              <a:ext uri="{A12FA001-AC4F-418D-AE19-62706E023703}">
                                <ahyp:hlinkClr xmlns:ahyp="http://schemas.microsoft.com/office/drawing/2018/hyperlinkcolor" val="tx"/>
                              </a:ext>
                            </a:extLst>
                          </a:hlinkClick>
                        </a:rPr>
                        <a:t>42 CFR Part 50 Subpart F</a:t>
                      </a:r>
                      <a:endParaRPr lang="en-US" sz="1400" dirty="0">
                        <a:solidFill>
                          <a:srgbClr val="0070C0"/>
                        </a:solidFill>
                        <a:effectLst/>
                        <a:latin typeface="Calibri"/>
                        <a:ea typeface="Calibri" panose="020F0502020204030204" pitchFamily="34" charset="0"/>
                        <a:cs typeface="Times New Roman"/>
                      </a:endParaRPr>
                    </a:p>
                    <a:p>
                      <a:pPr marL="0" marR="0">
                        <a:lnSpc>
                          <a:spcPct val="107000"/>
                        </a:lnSpc>
                        <a:spcBef>
                          <a:spcPts val="0"/>
                        </a:spcBef>
                        <a:spcAft>
                          <a:spcPts val="0"/>
                        </a:spcAft>
                      </a:pPr>
                      <a:r>
                        <a:rPr lang="en-US" sz="1400" dirty="0">
                          <a:effectLst/>
                          <a:latin typeface="Calibri"/>
                          <a:ea typeface="Calibri" panose="020F0502020204030204" pitchFamily="34" charset="0"/>
                          <a:cs typeface="Times New Roman"/>
                        </a:rPr>
                        <a:t>NIH GPS </a:t>
                      </a:r>
                      <a:r>
                        <a:rPr lang="en-US" sz="1400" u="sng" dirty="0">
                          <a:solidFill>
                            <a:srgbClr val="0070C0"/>
                          </a:solidFill>
                          <a:effectLst/>
                          <a:latin typeface="Calibri"/>
                          <a:ea typeface="Calibri" panose="020F0502020204030204" pitchFamily="34" charset="0"/>
                          <a:cs typeface="Times New Roman"/>
                          <a:hlinkClick r:id="rId5">
                            <a:extLst>
                              <a:ext uri="{A12FA001-AC4F-418D-AE19-62706E023703}">
                                <ahyp:hlinkClr xmlns:ahyp="http://schemas.microsoft.com/office/drawing/2018/hyperlinkcolor" val="tx"/>
                              </a:ext>
                            </a:extLst>
                          </a:hlinkClick>
                        </a:rPr>
                        <a:t>Section 4.1.10 Financial Conflict of Interest</a:t>
                      </a:r>
                      <a:r>
                        <a:rPr lang="en-US" sz="1400" dirty="0">
                          <a:solidFill>
                            <a:srgbClr val="0070C0"/>
                          </a:solidFill>
                          <a:effectLst/>
                          <a:latin typeface="Calibri"/>
                          <a:ea typeface="Calibri" panose="020F0502020204030204" pitchFamily="34" charset="0"/>
                          <a:cs typeface="Times New Roman"/>
                        </a:rPr>
                        <a:t> </a:t>
                      </a:r>
                    </a:p>
                  </a:txBody>
                  <a:tcPr marL="68580" marR="68580" marT="0" marB="0"/>
                </a:tc>
                <a:tc>
                  <a:txBody>
                    <a:bodyPr/>
                    <a:lstStyle/>
                    <a:p>
                      <a:pPr marL="0" marR="0">
                        <a:lnSpc>
                          <a:spcPct val="107000"/>
                        </a:lnSpc>
                        <a:spcBef>
                          <a:spcPts val="0"/>
                        </a:spcBef>
                        <a:spcAft>
                          <a:spcPts val="0"/>
                        </a:spcAft>
                      </a:pPr>
                      <a:r>
                        <a:rPr lang="en-US" sz="1400" dirty="0">
                          <a:effectLst/>
                          <a:latin typeface="Calibri"/>
                          <a:ea typeface="Calibri" panose="020F0502020204030204" pitchFamily="34" charset="0"/>
                          <a:cs typeface="Times New Roman"/>
                        </a:rPr>
                        <a:t>NIH GPS–Section </a:t>
                      </a:r>
                      <a:r>
                        <a:rPr lang="en-US" sz="1400" u="sng" dirty="0">
                          <a:solidFill>
                            <a:srgbClr val="0070C0"/>
                          </a:solidFill>
                          <a:effectLst/>
                          <a:latin typeface="Calibri"/>
                          <a:ea typeface="Calibri" panose="020F0502020204030204" pitchFamily="34" charset="0"/>
                          <a:cs typeface="Times New Roman"/>
                          <a:hlinkClick r:id="rId6">
                            <a:extLst>
                              <a:ext uri="{A12FA001-AC4F-418D-AE19-62706E023703}">
                                <ahyp:hlinkClr xmlns:ahyp="http://schemas.microsoft.com/office/drawing/2018/hyperlinkcolor" val="tx"/>
                              </a:ext>
                            </a:extLst>
                          </a:hlinkClick>
                        </a:rPr>
                        <a:t>2.5.1 Just-in-Time Procedures</a:t>
                      </a:r>
                      <a:r>
                        <a:rPr lang="en-US" sz="1400" dirty="0">
                          <a:solidFill>
                            <a:srgbClr val="0070C0"/>
                          </a:solidFill>
                          <a:effectLst/>
                          <a:latin typeface="Calibri"/>
                          <a:ea typeface="Calibri" panose="020F0502020204030204" pitchFamily="34" charset="0"/>
                          <a:cs typeface="Times New Roman"/>
                        </a:rPr>
                        <a:t> </a:t>
                      </a:r>
                    </a:p>
                    <a:p>
                      <a:pPr marL="0" marR="0">
                        <a:lnSpc>
                          <a:spcPct val="107000"/>
                        </a:lnSpc>
                        <a:spcBef>
                          <a:spcPts val="0"/>
                        </a:spcBef>
                        <a:spcAft>
                          <a:spcPts val="0"/>
                        </a:spcAft>
                      </a:pPr>
                      <a:r>
                        <a:rPr lang="en-US" sz="1400" dirty="0">
                          <a:solidFill>
                            <a:srgbClr val="0070C0"/>
                          </a:solidFill>
                          <a:effectLst/>
                          <a:latin typeface="Calibri"/>
                          <a:ea typeface="Calibri" panose="020F0502020204030204" pitchFamily="34" charset="0"/>
                          <a:cs typeface="Times New Roman"/>
                          <a:hlinkClick r:id="rId7">
                            <a:extLst>
                              <a:ext uri="{A12FA001-AC4F-418D-AE19-62706E023703}">
                                <ahyp:hlinkClr xmlns:ahyp="http://schemas.microsoft.com/office/drawing/2018/hyperlinkcolor" val="tx"/>
                              </a:ext>
                            </a:extLst>
                          </a:hlinkClick>
                        </a:rPr>
                        <a:t>Other Support</a:t>
                      </a:r>
                      <a:r>
                        <a:rPr lang="en-US" sz="1400" dirty="0">
                          <a:solidFill>
                            <a:srgbClr val="0070C0"/>
                          </a:solidFill>
                          <a:effectLst/>
                          <a:latin typeface="Calibri"/>
                          <a:ea typeface="Calibri" panose="020F0502020204030204" pitchFamily="34" charset="0"/>
                          <a:cs typeface="Times New Roman"/>
                        </a:rPr>
                        <a:t> </a:t>
                      </a:r>
                      <a:r>
                        <a:rPr lang="en-US" sz="1400" dirty="0">
                          <a:effectLst/>
                          <a:latin typeface="Calibri"/>
                          <a:ea typeface="Calibri" panose="020F0502020204030204" pitchFamily="34" charset="0"/>
                          <a:cs typeface="Times New Roman"/>
                        </a:rPr>
                        <a:t>Page</a:t>
                      </a:r>
                    </a:p>
                  </a:txBody>
                  <a:tcPr marL="68580" marR="68580" marT="0" marB="0"/>
                </a:tc>
                <a:extLst>
                  <a:ext uri="{0D108BD9-81ED-4DB2-BD59-A6C34878D82A}">
                    <a16:rowId xmlns:a16="http://schemas.microsoft.com/office/drawing/2014/main" val="2414194668"/>
                  </a:ext>
                </a:extLst>
              </a:tr>
              <a:tr h="351816">
                <a:tc>
                  <a:txBody>
                    <a:bodyPr/>
                    <a:lstStyle/>
                    <a:p>
                      <a:pPr marL="0" marR="0">
                        <a:lnSpc>
                          <a:spcPct val="107000"/>
                        </a:lnSpc>
                        <a:spcBef>
                          <a:spcPts val="0"/>
                        </a:spcBef>
                        <a:spcAft>
                          <a:spcPts val="0"/>
                        </a:spcAft>
                      </a:pPr>
                      <a:r>
                        <a:rPr lang="en-US" sz="1400" b="1" dirty="0">
                          <a:effectLst/>
                          <a:latin typeface="Calibri"/>
                          <a:ea typeface="Calibri" panose="020F0502020204030204" pitchFamily="34" charset="0"/>
                          <a:cs typeface="Times New Roman"/>
                        </a:rPr>
                        <a:t>Purpose of Disclosure</a:t>
                      </a:r>
                      <a:endParaRPr lang="en-US" sz="1400" dirty="0">
                        <a:effectLst/>
                        <a:latin typeface="Calibri"/>
                        <a:ea typeface="Calibri" panose="020F0502020204030204" pitchFamily="34" charset="0"/>
                        <a:cs typeface="Times New Roman"/>
                      </a:endParaRPr>
                    </a:p>
                  </a:txBody>
                  <a:tcPr marL="68580" marR="68580" marT="0" marB="0"/>
                </a:tc>
                <a:tc>
                  <a:txBody>
                    <a:bodyPr/>
                    <a:lstStyle/>
                    <a:p>
                      <a:pPr marL="0" marR="0">
                        <a:lnSpc>
                          <a:spcPct val="107000"/>
                        </a:lnSpc>
                        <a:spcBef>
                          <a:spcPts val="0"/>
                        </a:spcBef>
                        <a:spcAft>
                          <a:spcPts val="0"/>
                        </a:spcAft>
                      </a:pPr>
                      <a:r>
                        <a:rPr lang="en-US" sz="1400" dirty="0">
                          <a:effectLst/>
                          <a:latin typeface="Calibri"/>
                          <a:ea typeface="Calibri" panose="020F0502020204030204" pitchFamily="34" charset="0"/>
                          <a:cs typeface="Times New Roman"/>
                        </a:rPr>
                        <a:t>To promote objectivity in research </a:t>
                      </a:r>
                    </a:p>
                  </a:txBody>
                  <a:tcPr marL="68580" marR="68580" marT="0" marB="0"/>
                </a:tc>
                <a:tc>
                  <a:txBody>
                    <a:bodyPr/>
                    <a:lstStyle/>
                    <a:p>
                      <a:pPr marL="0" marR="0">
                        <a:lnSpc>
                          <a:spcPct val="107000"/>
                        </a:lnSpc>
                        <a:spcBef>
                          <a:spcPts val="0"/>
                        </a:spcBef>
                        <a:spcAft>
                          <a:spcPts val="0"/>
                        </a:spcAft>
                      </a:pPr>
                      <a:r>
                        <a:rPr lang="en-US" sz="1400" dirty="0">
                          <a:effectLst/>
                          <a:latin typeface="Calibri"/>
                          <a:ea typeface="Calibri" panose="020F0502020204030204" pitchFamily="34" charset="0"/>
                          <a:cs typeface="Times New Roman"/>
                        </a:rPr>
                        <a:t>To identify and resolve overlap in applications prior to award</a:t>
                      </a:r>
                    </a:p>
                  </a:txBody>
                  <a:tcPr marL="68580" marR="68580" marT="0" marB="0"/>
                </a:tc>
                <a:extLst>
                  <a:ext uri="{0D108BD9-81ED-4DB2-BD59-A6C34878D82A}">
                    <a16:rowId xmlns:a16="http://schemas.microsoft.com/office/drawing/2014/main" val="222175229"/>
                  </a:ext>
                </a:extLst>
              </a:tr>
              <a:tr h="1060359">
                <a:tc>
                  <a:txBody>
                    <a:bodyPr/>
                    <a:lstStyle/>
                    <a:p>
                      <a:pPr marL="0" marR="0">
                        <a:lnSpc>
                          <a:spcPct val="107000"/>
                        </a:lnSpc>
                        <a:spcBef>
                          <a:spcPts val="0"/>
                        </a:spcBef>
                        <a:spcAft>
                          <a:spcPts val="0"/>
                        </a:spcAft>
                      </a:pPr>
                      <a:r>
                        <a:rPr lang="en-US" sz="1400" b="1" dirty="0">
                          <a:effectLst/>
                          <a:latin typeface="Calibri"/>
                          <a:ea typeface="Calibri" panose="020F0502020204030204" pitchFamily="34" charset="0"/>
                          <a:cs typeface="Times New Roman"/>
                        </a:rPr>
                        <a:t>Who must disclose? </a:t>
                      </a:r>
                      <a:endParaRPr lang="en-US" sz="1400" dirty="0">
                        <a:effectLst/>
                        <a:latin typeface="Calibri"/>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solidFill>
                            <a:srgbClr val="0070C0"/>
                          </a:solidFill>
                          <a:effectLst/>
                          <a:latin typeface="Calibri"/>
                          <a:ea typeface="Calibri" panose="020F0502020204030204" pitchFamily="34" charset="0"/>
                          <a:cs typeface="Times New Roman"/>
                          <a:hlinkClick r:id="rId8">
                            <a:extLst>
                              <a:ext uri="{A12FA001-AC4F-418D-AE19-62706E023703}">
                                <ahyp:hlinkClr xmlns:ahyp="http://schemas.microsoft.com/office/drawing/2018/hyperlinkcolor" val="tx"/>
                              </a:ext>
                            </a:extLst>
                          </a:hlinkClick>
                        </a:rPr>
                        <a:t>Investigators</a:t>
                      </a:r>
                      <a:r>
                        <a:rPr lang="en-US" sz="1400" dirty="0">
                          <a:effectLst/>
                          <a:latin typeface="Calibri"/>
                          <a:ea typeface="Calibri" panose="020F0502020204030204" pitchFamily="34" charset="0"/>
                          <a:cs typeface="Times New Roman"/>
                        </a:rPr>
                        <a:t>:  the PD/PI and any other individual who is responsible for the design, conduct or reporting of NIH-funded research.  Other individuals may include collaborators and consultants.</a:t>
                      </a:r>
                    </a:p>
                  </a:txBody>
                  <a:tcPr marL="68580" marR="68580" marT="0" marB="0"/>
                </a:tc>
                <a:tc>
                  <a:txBody>
                    <a:bodyPr/>
                    <a:lstStyle/>
                    <a:p>
                      <a:pPr marL="0" marR="0">
                        <a:lnSpc>
                          <a:spcPct val="107000"/>
                        </a:lnSpc>
                        <a:spcBef>
                          <a:spcPts val="0"/>
                        </a:spcBef>
                        <a:spcAft>
                          <a:spcPts val="0"/>
                        </a:spcAft>
                      </a:pPr>
                      <a:r>
                        <a:rPr lang="en-US" sz="1400" dirty="0">
                          <a:effectLst/>
                          <a:latin typeface="Calibri"/>
                          <a:ea typeface="Calibri" panose="020F0502020204030204" pitchFamily="34" charset="0"/>
                          <a:cs typeface="Times New Roman"/>
                        </a:rPr>
                        <a:t>All individuals designated as </a:t>
                      </a:r>
                      <a:r>
                        <a:rPr lang="en-US" sz="1400" u="sng" dirty="0">
                          <a:solidFill>
                            <a:srgbClr val="0070C0"/>
                          </a:solidFill>
                          <a:effectLst/>
                          <a:latin typeface="Calibri"/>
                          <a:ea typeface="Calibri" panose="020F0502020204030204" pitchFamily="34" charset="0"/>
                          <a:cs typeface="Times New Roman"/>
                          <a:hlinkClick r:id="rId9">
                            <a:extLst>
                              <a:ext uri="{A12FA001-AC4F-418D-AE19-62706E023703}">
                                <ahyp:hlinkClr xmlns:ahyp="http://schemas.microsoft.com/office/drawing/2018/hyperlinkcolor" val="tx"/>
                              </a:ext>
                            </a:extLst>
                          </a:hlinkClick>
                        </a:rPr>
                        <a:t>Senior/key personnel</a:t>
                      </a:r>
                      <a:r>
                        <a:rPr lang="en-US" sz="1400" dirty="0">
                          <a:effectLst/>
                          <a:latin typeface="Calibri"/>
                          <a:ea typeface="Calibri" panose="020F0502020204030204" pitchFamily="34" charset="0"/>
                          <a:cs typeface="Times New Roman"/>
                        </a:rPr>
                        <a:t>, except Program Directors, training faculty, and other individuals involved in the oversight of training grants and Other Significant Contributors.</a:t>
                      </a:r>
                      <a:endParaRPr lang="en-US" sz="1400" dirty="0">
                        <a:effectLst/>
                        <a:latin typeface="Calibri"/>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06282692"/>
                  </a:ext>
                </a:extLst>
              </a:tr>
              <a:tr h="1060359">
                <a:tc>
                  <a:txBody>
                    <a:bodyPr/>
                    <a:lstStyle/>
                    <a:p>
                      <a:pPr marL="0" marR="0">
                        <a:lnSpc>
                          <a:spcPct val="107000"/>
                        </a:lnSpc>
                        <a:spcBef>
                          <a:spcPts val="0"/>
                        </a:spcBef>
                        <a:spcAft>
                          <a:spcPts val="0"/>
                        </a:spcAft>
                      </a:pPr>
                      <a:r>
                        <a:rPr lang="en-US" sz="1400" b="1" dirty="0">
                          <a:effectLst/>
                          <a:latin typeface="Calibri"/>
                          <a:ea typeface="Calibri" panose="020F0502020204030204" pitchFamily="34" charset="0"/>
                          <a:cs typeface="Times New Roman"/>
                        </a:rPr>
                        <a:t>What must be disclosed?</a:t>
                      </a:r>
                      <a:endParaRPr lang="en-US" sz="1400" dirty="0">
                        <a:effectLst/>
                        <a:latin typeface="Calibri"/>
                        <a:ea typeface="Calibri" panose="020F0502020204030204" pitchFamily="34" charset="0"/>
                        <a:cs typeface="Times New Roman"/>
                      </a:endParaRPr>
                    </a:p>
                  </a:txBody>
                  <a:tcPr marL="68580" marR="68580" marT="0" marB="0"/>
                </a:tc>
                <a:tc>
                  <a:txBody>
                    <a:bodyPr/>
                    <a:lstStyle/>
                    <a:p>
                      <a:pPr marL="0" marR="0">
                        <a:lnSpc>
                          <a:spcPct val="107000"/>
                        </a:lnSpc>
                        <a:spcBef>
                          <a:spcPts val="0"/>
                        </a:spcBef>
                        <a:spcAft>
                          <a:spcPts val="0"/>
                        </a:spcAft>
                      </a:pPr>
                      <a:r>
                        <a:rPr lang="en-US" sz="1400" u="sng" dirty="0">
                          <a:solidFill>
                            <a:srgbClr val="0070C0"/>
                          </a:solidFill>
                          <a:effectLst/>
                          <a:latin typeface="Calibri"/>
                          <a:ea typeface="Calibri" panose="020F0502020204030204" pitchFamily="34" charset="0"/>
                          <a:cs typeface="Times New Roman"/>
                          <a:hlinkClick r:id="rId10">
                            <a:extLst>
                              <a:ext uri="{A12FA001-AC4F-418D-AE19-62706E023703}">
                                <ahyp:hlinkClr xmlns:ahyp="http://schemas.microsoft.com/office/drawing/2018/hyperlinkcolor" val="tx"/>
                              </a:ext>
                            </a:extLst>
                          </a:hlinkClick>
                        </a:rPr>
                        <a:t>Significant Financial Interests</a:t>
                      </a:r>
                      <a:r>
                        <a:rPr lang="en-US" sz="1400" dirty="0">
                          <a:solidFill>
                            <a:srgbClr val="0070C0"/>
                          </a:solidFill>
                          <a:effectLst/>
                          <a:latin typeface="Calibri"/>
                          <a:ea typeface="Calibri" panose="020F0502020204030204" pitchFamily="34" charset="0"/>
                          <a:cs typeface="Times New Roman"/>
                        </a:rPr>
                        <a:t> </a:t>
                      </a:r>
                      <a:r>
                        <a:rPr lang="en-US" sz="1400" dirty="0">
                          <a:effectLst/>
                          <a:latin typeface="Calibri"/>
                          <a:ea typeface="Calibri" panose="020F0502020204030204" pitchFamily="34" charset="0"/>
                          <a:cs typeface="Times New Roman"/>
                        </a:rPr>
                        <a:t>(SFIs), both domestic and foreign, related to the </a:t>
                      </a:r>
                      <a:r>
                        <a:rPr lang="en-US" sz="1400" u="sng" dirty="0">
                          <a:solidFill>
                            <a:srgbClr val="0070C0"/>
                          </a:solidFill>
                          <a:effectLst/>
                          <a:latin typeface="Calibri"/>
                          <a:ea typeface="Calibri" panose="020F0502020204030204" pitchFamily="34" charset="0"/>
                          <a:cs typeface="Times New Roman"/>
                          <a:hlinkClick r:id="rId11">
                            <a:extLst>
                              <a:ext uri="{A12FA001-AC4F-418D-AE19-62706E023703}">
                                <ahyp:hlinkClr xmlns:ahyp="http://schemas.microsoft.com/office/drawing/2018/hyperlinkcolor" val="tx"/>
                              </a:ext>
                            </a:extLst>
                          </a:hlinkClick>
                        </a:rPr>
                        <a:t>Investigator’s </a:t>
                      </a:r>
                      <a:r>
                        <a:rPr lang="en-US" sz="1400" u="sng" dirty="0">
                          <a:solidFill>
                            <a:srgbClr val="0070C0"/>
                          </a:solidFill>
                          <a:effectLst/>
                          <a:latin typeface="Calibri"/>
                          <a:ea typeface="Calibri" panose="020F0502020204030204" pitchFamily="34" charset="0"/>
                          <a:cs typeface="Times New Roman"/>
                          <a:hlinkClick r:id="rId12">
                            <a:extLst>
                              <a:ext uri="{A12FA001-AC4F-418D-AE19-62706E023703}">
                                <ahyp:hlinkClr xmlns:ahyp="http://schemas.microsoft.com/office/drawing/2018/hyperlinkcolor" val="tx"/>
                              </a:ext>
                            </a:extLst>
                          </a:hlinkClick>
                        </a:rPr>
                        <a:t>institutional</a:t>
                      </a:r>
                      <a:r>
                        <a:rPr lang="en-US" sz="1400" u="sng" dirty="0">
                          <a:solidFill>
                            <a:srgbClr val="0070C0"/>
                          </a:solidFill>
                          <a:effectLst/>
                          <a:latin typeface="Calibri"/>
                          <a:ea typeface="Calibri" panose="020F0502020204030204" pitchFamily="34" charset="0"/>
                          <a:cs typeface="Times New Roman"/>
                          <a:hlinkClick r:id="rId13">
                            <a:extLst>
                              <a:ext uri="{A12FA001-AC4F-418D-AE19-62706E023703}">
                                <ahyp:hlinkClr xmlns:ahyp="http://schemas.microsoft.com/office/drawing/2018/hyperlinkcolor" val="tx"/>
                              </a:ext>
                            </a:extLst>
                          </a:hlinkClick>
                        </a:rPr>
                        <a:t> responsibilities</a:t>
                      </a:r>
                      <a:r>
                        <a:rPr lang="en-US" sz="1400" dirty="0">
                          <a:solidFill>
                            <a:srgbClr val="0070C0"/>
                          </a:solidFill>
                          <a:effectLst/>
                          <a:latin typeface="Calibri"/>
                          <a:ea typeface="Calibri" panose="020F0502020204030204" pitchFamily="34" charset="0"/>
                          <a:cs typeface="Times New Roman"/>
                        </a:rPr>
                        <a:t> </a:t>
                      </a:r>
                      <a:endParaRPr lang="en-US" sz="1400" dirty="0">
                        <a:solidFill>
                          <a:srgbClr val="0070C0"/>
                        </a:solidFill>
                      </a:endParaRPr>
                    </a:p>
                  </a:txBody>
                  <a:tcPr marL="68580" marR="68580" marT="0" marB="0"/>
                </a:tc>
                <a:tc>
                  <a:txBody>
                    <a:bodyPr/>
                    <a:lstStyle/>
                    <a:p>
                      <a:pPr marL="171450" marR="0" lvl="0" indent="-171450">
                        <a:lnSpc>
                          <a:spcPct val="107000"/>
                        </a:lnSpc>
                        <a:spcBef>
                          <a:spcPts val="0"/>
                        </a:spcBef>
                        <a:spcAft>
                          <a:spcPts val="0"/>
                        </a:spcAft>
                        <a:buFont typeface="Arial" panose="020B0604020202020204" pitchFamily="34" charset="0"/>
                        <a:buChar char="•"/>
                      </a:pPr>
                      <a:r>
                        <a:rPr lang="en-US" sz="1400" dirty="0">
                          <a:effectLst/>
                          <a:latin typeface="Calibri"/>
                          <a:ea typeface="Calibri" panose="020F0502020204030204" pitchFamily="34" charset="0"/>
                          <a:cs typeface="Times New Roman"/>
                        </a:rPr>
                        <a:t>All resources (domestic and foreign) made available to </a:t>
                      </a:r>
                      <a:r>
                        <a:rPr lang="en-US" sz="1400" u="sng" dirty="0">
                          <a:solidFill>
                            <a:srgbClr val="0070C0"/>
                          </a:solidFill>
                          <a:effectLst/>
                          <a:latin typeface="Calibri"/>
                          <a:ea typeface="Calibri" panose="020F0502020204030204" pitchFamily="34" charset="0"/>
                          <a:cs typeface="Times New Roman"/>
                          <a:hlinkClick r:id="rId9">
                            <a:extLst>
                              <a:ext uri="{A12FA001-AC4F-418D-AE19-62706E023703}">
                                <ahyp:hlinkClr xmlns:ahyp="http://schemas.microsoft.com/office/drawing/2018/hyperlinkcolor" val="tx"/>
                              </a:ext>
                            </a:extLst>
                          </a:hlinkClick>
                        </a:rPr>
                        <a:t>Senior/key personnel</a:t>
                      </a:r>
                      <a:r>
                        <a:rPr lang="en-US" sz="1400" dirty="0">
                          <a:effectLst/>
                          <a:latin typeface="Calibri"/>
                          <a:ea typeface="Calibri" panose="020F0502020204030204" pitchFamily="34" charset="0"/>
                          <a:cs typeface="Times New Roman"/>
                        </a:rPr>
                        <a:t> in support of and/or related to all their research endeavors.</a:t>
                      </a:r>
                    </a:p>
                    <a:p>
                      <a:pPr marL="171450" marR="0" lvl="0" indent="-171450">
                        <a:lnSpc>
                          <a:spcPct val="107000"/>
                        </a:lnSpc>
                        <a:spcBef>
                          <a:spcPts val="0"/>
                        </a:spcBef>
                        <a:spcAft>
                          <a:spcPts val="0"/>
                        </a:spcAft>
                        <a:buFont typeface="Arial" panose="020B0604020202020204" pitchFamily="34" charset="0"/>
                        <a:buChar char="•"/>
                      </a:pPr>
                      <a:r>
                        <a:rPr lang="en-US" sz="1400" dirty="0">
                          <a:effectLst/>
                          <a:latin typeface="Calibri"/>
                          <a:ea typeface="Calibri" panose="020F0502020204030204" pitchFamily="34" charset="0"/>
                          <a:cs typeface="Times New Roman"/>
                        </a:rPr>
                        <a:t>Includes Consulting agreements when the PD/PI or other </a:t>
                      </a:r>
                      <a:r>
                        <a:rPr lang="en-US" sz="1400" u="sng" dirty="0">
                          <a:solidFill>
                            <a:srgbClr val="0070C0"/>
                          </a:solidFill>
                          <a:effectLst/>
                          <a:latin typeface="Calibri"/>
                          <a:ea typeface="Calibri" panose="020F0502020204030204" pitchFamily="34" charset="0"/>
                          <a:cs typeface="Times New Roman"/>
                          <a:hlinkClick r:id="rId9">
                            <a:extLst>
                              <a:ext uri="{A12FA001-AC4F-418D-AE19-62706E023703}">
                                <ahyp:hlinkClr xmlns:ahyp="http://schemas.microsoft.com/office/drawing/2018/hyperlinkcolor" val="tx"/>
                              </a:ext>
                            </a:extLst>
                          </a:hlinkClick>
                        </a:rPr>
                        <a:t>Senior/key personnel</a:t>
                      </a:r>
                      <a:r>
                        <a:rPr lang="en-US" sz="1400" dirty="0">
                          <a:effectLst/>
                          <a:latin typeface="Calibri"/>
                          <a:ea typeface="Calibri" panose="020F0502020204030204" pitchFamily="34" charset="0"/>
                          <a:cs typeface="Times New Roman"/>
                        </a:rPr>
                        <a:t> will be conducting research and in-kind contributions.</a:t>
                      </a:r>
                    </a:p>
                  </a:txBody>
                  <a:tcPr marL="68580" marR="68580" marT="0" marB="0"/>
                </a:tc>
                <a:extLst>
                  <a:ext uri="{0D108BD9-81ED-4DB2-BD59-A6C34878D82A}">
                    <a16:rowId xmlns:a16="http://schemas.microsoft.com/office/drawing/2014/main" val="3839580269"/>
                  </a:ext>
                </a:extLst>
              </a:tr>
              <a:tr h="839153">
                <a:tc>
                  <a:txBody>
                    <a:bodyPr/>
                    <a:lstStyle/>
                    <a:p>
                      <a:pPr marL="0" marR="0">
                        <a:lnSpc>
                          <a:spcPct val="107000"/>
                        </a:lnSpc>
                        <a:spcBef>
                          <a:spcPts val="0"/>
                        </a:spcBef>
                        <a:spcAft>
                          <a:spcPts val="0"/>
                        </a:spcAft>
                      </a:pPr>
                      <a:r>
                        <a:rPr lang="en-US" sz="1400" b="1" dirty="0">
                          <a:effectLst/>
                          <a:latin typeface="Calibri"/>
                          <a:ea typeface="Calibri" panose="020F0502020204030204" pitchFamily="34" charset="0"/>
                          <a:cs typeface="Times New Roman"/>
                        </a:rPr>
                        <a:t>When is disclosure required?</a:t>
                      </a:r>
                      <a:endParaRPr lang="en-US" sz="1400" dirty="0">
                        <a:effectLst/>
                        <a:latin typeface="Calibri"/>
                        <a:ea typeface="Calibri" panose="020F0502020204030204" pitchFamily="34" charset="0"/>
                        <a:cs typeface="Times New Roman"/>
                      </a:endParaRPr>
                    </a:p>
                  </a:txBody>
                  <a:tcPr marL="68580" marR="68580" marT="0" marB="0"/>
                </a:tc>
                <a:tc>
                  <a:txBody>
                    <a:bodyPr/>
                    <a:lstStyle/>
                    <a:p>
                      <a:pPr marL="0" marR="0">
                        <a:lnSpc>
                          <a:spcPct val="107000"/>
                        </a:lnSpc>
                        <a:spcBef>
                          <a:spcPts val="0"/>
                        </a:spcBef>
                        <a:spcAft>
                          <a:spcPts val="0"/>
                        </a:spcAft>
                      </a:pPr>
                      <a:r>
                        <a:rPr lang="en-US" sz="1400" dirty="0">
                          <a:effectLst/>
                          <a:latin typeface="Calibri"/>
                          <a:ea typeface="Calibri" panose="020F0502020204030204" pitchFamily="34" charset="0"/>
                          <a:cs typeface="Times New Roman"/>
                        </a:rPr>
                        <a:t>-At the time of application</a:t>
                      </a:r>
                      <a:endParaRPr lang="en-US" sz="1400" dirty="0"/>
                    </a:p>
                    <a:p>
                      <a:pPr marL="0" marR="0">
                        <a:lnSpc>
                          <a:spcPct val="107000"/>
                        </a:lnSpc>
                        <a:spcBef>
                          <a:spcPts val="0"/>
                        </a:spcBef>
                        <a:spcAft>
                          <a:spcPts val="0"/>
                        </a:spcAft>
                      </a:pPr>
                      <a:r>
                        <a:rPr lang="en-US" sz="1400" dirty="0">
                          <a:effectLst/>
                          <a:latin typeface="Calibri"/>
                          <a:ea typeface="Calibri" panose="020F0502020204030204" pitchFamily="34" charset="0"/>
                          <a:cs typeface="Times New Roman"/>
                        </a:rPr>
                        <a:t>-Within 30 days of acquiring or discovering a new SFI</a:t>
                      </a:r>
                    </a:p>
                    <a:p>
                      <a:pPr marL="0" marR="0">
                        <a:lnSpc>
                          <a:spcPct val="107000"/>
                        </a:lnSpc>
                        <a:spcBef>
                          <a:spcPts val="0"/>
                        </a:spcBef>
                        <a:spcAft>
                          <a:spcPts val="0"/>
                        </a:spcAft>
                      </a:pPr>
                      <a:r>
                        <a:rPr lang="en-US" sz="1400" dirty="0">
                          <a:effectLst/>
                          <a:latin typeface="Calibri"/>
                          <a:ea typeface="Calibri" panose="020F0502020204030204" pitchFamily="34" charset="0"/>
                          <a:cs typeface="Times New Roman"/>
                        </a:rPr>
                        <a:t>-On an annual basis as prescribed by institution </a:t>
                      </a:r>
                    </a:p>
                  </a:txBody>
                  <a:tcPr marL="68580" marR="68580" marT="0" marB="0"/>
                </a:tc>
                <a:tc>
                  <a:txBody>
                    <a:bodyPr/>
                    <a:lstStyle/>
                    <a:p>
                      <a:pPr marL="171450" marR="0" indent="-171450">
                        <a:lnSpc>
                          <a:spcPct val="107000"/>
                        </a:lnSpc>
                        <a:spcBef>
                          <a:spcPts val="0"/>
                        </a:spcBef>
                        <a:spcAft>
                          <a:spcPts val="0"/>
                        </a:spcAft>
                        <a:buFont typeface="Arial" panose="020B0604020202020204" pitchFamily="34" charset="0"/>
                        <a:buChar char="•"/>
                      </a:pPr>
                      <a:r>
                        <a:rPr lang="en-US" sz="1400" dirty="0">
                          <a:effectLst/>
                          <a:latin typeface="Calibri"/>
                          <a:ea typeface="Calibri" panose="020F0502020204030204" pitchFamily="34" charset="0"/>
                          <a:cs typeface="Times New Roman"/>
                        </a:rPr>
                        <a:t>Competing Applications:  Just-in-Time Procedures</a:t>
                      </a:r>
                      <a:endParaRPr lang="en-US" sz="1400" dirty="0"/>
                    </a:p>
                    <a:p>
                      <a:pPr marL="171450" marR="0" indent="-171450">
                        <a:lnSpc>
                          <a:spcPct val="107000"/>
                        </a:lnSpc>
                        <a:spcBef>
                          <a:spcPts val="0"/>
                        </a:spcBef>
                        <a:spcAft>
                          <a:spcPts val="0"/>
                        </a:spcAft>
                        <a:buFont typeface="Arial" panose="020B0604020202020204" pitchFamily="34" charset="0"/>
                        <a:buChar char="•"/>
                      </a:pPr>
                      <a:r>
                        <a:rPr lang="en-US" sz="1400" dirty="0">
                          <a:effectLst/>
                          <a:latin typeface="Calibri"/>
                          <a:ea typeface="Calibri" panose="020F0502020204030204" pitchFamily="34" charset="0"/>
                          <a:cs typeface="Times New Roman"/>
                        </a:rPr>
                        <a:t>RPPR: When there has been a change in active Other Support </a:t>
                      </a:r>
                    </a:p>
                    <a:p>
                      <a:pPr marL="171450" marR="0" indent="-171450">
                        <a:lnSpc>
                          <a:spcPct val="107000"/>
                        </a:lnSpc>
                        <a:spcBef>
                          <a:spcPts val="0"/>
                        </a:spcBef>
                        <a:spcAft>
                          <a:spcPts val="0"/>
                        </a:spcAft>
                        <a:buFont typeface="Arial" panose="020B0604020202020204" pitchFamily="34" charset="0"/>
                        <a:buChar char="•"/>
                      </a:pPr>
                      <a:r>
                        <a:rPr lang="en-US" sz="1400" dirty="0">
                          <a:effectLst/>
                          <a:latin typeface="Calibri"/>
                          <a:ea typeface="Calibri" panose="020F0502020204030204" pitchFamily="34" charset="0"/>
                          <a:cs typeface="Times New Roman"/>
                        </a:rPr>
                        <a:t>Immediate notification to NIH of undisclosed Other Support</a:t>
                      </a:r>
                    </a:p>
                  </a:txBody>
                  <a:tcPr marL="68580" marR="68580" marT="0" marB="0"/>
                </a:tc>
                <a:extLst>
                  <a:ext uri="{0D108BD9-81ED-4DB2-BD59-A6C34878D82A}">
                    <a16:rowId xmlns:a16="http://schemas.microsoft.com/office/drawing/2014/main" val="865046423"/>
                  </a:ext>
                </a:extLst>
              </a:tr>
              <a:tr h="792305">
                <a:tc>
                  <a:txBody>
                    <a:bodyPr/>
                    <a:lstStyle/>
                    <a:p>
                      <a:pPr marL="0" marR="0">
                        <a:lnSpc>
                          <a:spcPct val="107000"/>
                        </a:lnSpc>
                        <a:spcBef>
                          <a:spcPts val="0"/>
                        </a:spcBef>
                        <a:spcAft>
                          <a:spcPts val="0"/>
                        </a:spcAft>
                      </a:pPr>
                      <a:r>
                        <a:rPr lang="en-US" sz="1400" b="1" dirty="0">
                          <a:effectLst/>
                          <a:latin typeface="Calibri"/>
                          <a:ea typeface="Calibri" panose="020F0502020204030204" pitchFamily="34" charset="0"/>
                          <a:cs typeface="Times New Roman"/>
                        </a:rPr>
                        <a:t>Who to disclose SFI and/or Other Support information to?</a:t>
                      </a:r>
                    </a:p>
                  </a:txBody>
                  <a:tcPr marL="68580" marR="68580" marT="0" marB="0"/>
                </a:tc>
                <a:tc>
                  <a:txBody>
                    <a:bodyPr/>
                    <a:lstStyle/>
                    <a:p>
                      <a:pPr marL="0" marR="0">
                        <a:lnSpc>
                          <a:spcPct val="107000"/>
                        </a:lnSpc>
                        <a:spcBef>
                          <a:spcPts val="0"/>
                        </a:spcBef>
                        <a:spcAft>
                          <a:spcPts val="0"/>
                        </a:spcAft>
                      </a:pPr>
                      <a:r>
                        <a:rPr lang="en-US" sz="1400" dirty="0">
                          <a:effectLst/>
                          <a:latin typeface="Calibri"/>
                          <a:ea typeface="Calibri" panose="020F0502020204030204" pitchFamily="34" charset="0"/>
                          <a:cs typeface="Times New Roman"/>
                        </a:rPr>
                        <a:t>Investigators disclose their SFIs to their institution.</a:t>
                      </a:r>
                      <a:endParaRPr lang="en-US" sz="1400" dirty="0"/>
                    </a:p>
                    <a:p>
                      <a:pPr marL="0" marR="0" lvl="0">
                        <a:lnSpc>
                          <a:spcPct val="107000"/>
                        </a:lnSpc>
                        <a:spcBef>
                          <a:spcPts val="0"/>
                        </a:spcBef>
                        <a:spcAft>
                          <a:spcPts val="0"/>
                        </a:spcAft>
                        <a:buNone/>
                      </a:pPr>
                      <a:r>
                        <a:rPr lang="en-US" sz="1400" dirty="0">
                          <a:effectLst/>
                          <a:latin typeface="Calibri"/>
                          <a:ea typeface="Calibri" panose="020F0502020204030204" pitchFamily="34" charset="0"/>
                          <a:cs typeface="Times New Roman"/>
                        </a:rPr>
                        <a:t>The institution reports identified FCOIs to NIH.  </a:t>
                      </a:r>
                    </a:p>
                  </a:txBody>
                  <a:tcPr marL="68580" marR="68580" marT="0" marB="0"/>
                </a:tc>
                <a:tc>
                  <a:txBody>
                    <a:bodyPr/>
                    <a:lstStyle/>
                    <a:p>
                      <a:pPr marL="0" marR="0">
                        <a:lnSpc>
                          <a:spcPct val="107000"/>
                        </a:lnSpc>
                        <a:spcBef>
                          <a:spcPts val="0"/>
                        </a:spcBef>
                        <a:spcAft>
                          <a:spcPts val="0"/>
                        </a:spcAft>
                      </a:pPr>
                      <a:r>
                        <a:rPr lang="en-US" sz="1400" dirty="0">
                          <a:effectLst/>
                          <a:latin typeface="Calibri"/>
                          <a:ea typeface="Calibri" panose="020F0502020204030204" pitchFamily="34" charset="0"/>
                          <a:cs typeface="Times New Roman"/>
                        </a:rPr>
                        <a:t>Senior/key personnel disclose their Other Support to their institution. The institution reports Other Support information to NIH</a:t>
                      </a:r>
                      <a:endParaRPr lang="en-US" sz="1400" dirty="0">
                        <a:effectLst/>
                        <a:latin typeface="Calibri"/>
                        <a:cs typeface="Times New Roman"/>
                      </a:endParaRPr>
                    </a:p>
                  </a:txBody>
                  <a:tcPr marL="68580" marR="68580" marT="0" marB="0"/>
                </a:tc>
                <a:extLst>
                  <a:ext uri="{0D108BD9-81ED-4DB2-BD59-A6C34878D82A}">
                    <a16:rowId xmlns:a16="http://schemas.microsoft.com/office/drawing/2014/main" val="682188784"/>
                  </a:ext>
                </a:extLst>
              </a:tr>
            </a:tbl>
          </a:graphicData>
        </a:graphic>
      </p:graphicFrame>
      <p:sp>
        <p:nvSpPr>
          <p:cNvPr id="4" name="Slide Number Placeholder 3">
            <a:extLst>
              <a:ext uri="{FF2B5EF4-FFF2-40B4-BE49-F238E27FC236}">
                <a16:creationId xmlns:a16="http://schemas.microsoft.com/office/drawing/2014/main" id="{7529F2CA-B1EF-C4E4-58F8-939E6958ADFF}"/>
              </a:ext>
            </a:extLst>
          </p:cNvPr>
          <p:cNvSpPr>
            <a:spLocks noGrp="1"/>
          </p:cNvSpPr>
          <p:nvPr>
            <p:ph type="sldNum" sz="quarter" idx="10"/>
          </p:nvPr>
        </p:nvSpPr>
        <p:spPr/>
        <p:txBody>
          <a:bodyPr/>
          <a:lstStyle/>
          <a:p>
            <a:fld id="{60583324-AE1C-3546-A724-4BA4670D7901}" type="slidenum">
              <a:rPr lang="en-US" smtClean="0"/>
              <a:pPr/>
              <a:t>36</a:t>
            </a:fld>
            <a:endParaRPr lang="en-US" dirty="0"/>
          </a:p>
        </p:txBody>
      </p:sp>
    </p:spTree>
    <p:custDataLst>
      <p:tags r:id="rId1"/>
    </p:custDataLst>
    <p:extLst>
      <p:ext uri="{BB962C8B-B14F-4D97-AF65-F5344CB8AC3E}">
        <p14:creationId xmlns:p14="http://schemas.microsoft.com/office/powerpoint/2010/main" val="2394005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63E734-1DE4-43F4-A27A-C31994390FD7}"/>
              </a:ext>
            </a:extLst>
          </p:cNvPr>
          <p:cNvSpPr>
            <a:spLocks noGrp="1"/>
          </p:cNvSpPr>
          <p:nvPr>
            <p:ph type="title"/>
          </p:nvPr>
        </p:nvSpPr>
        <p:spPr/>
        <p:txBody>
          <a:bodyPr/>
          <a:lstStyle/>
          <a:p>
            <a:r>
              <a:rPr lang="en-US" dirty="0"/>
              <a:t>Commitment Transparency</a:t>
            </a:r>
          </a:p>
        </p:txBody>
      </p:sp>
      <p:sp>
        <p:nvSpPr>
          <p:cNvPr id="2" name="Slide Number Placeholder 1">
            <a:extLst>
              <a:ext uri="{FF2B5EF4-FFF2-40B4-BE49-F238E27FC236}">
                <a16:creationId xmlns:a16="http://schemas.microsoft.com/office/drawing/2014/main" id="{A407F1EB-826A-4D06-A910-29CA01D90B91}"/>
              </a:ext>
              <a:ext uri="{C183D7F6-B498-43B3-948B-1728B52AA6E4}">
                <adec:decorative xmlns:adec="http://schemas.microsoft.com/office/drawing/2017/decorative" val="1"/>
              </a:ext>
            </a:extLst>
          </p:cNvPr>
          <p:cNvSpPr>
            <a:spLocks noGrp="1"/>
          </p:cNvSpPr>
          <p:nvPr>
            <p:ph type="sldNum" sz="quarter" idx="4"/>
          </p:nvPr>
        </p:nvSpPr>
        <p:spPr>
          <a:xfrm>
            <a:off x="8656320" y="6356350"/>
            <a:ext cx="2743200" cy="365125"/>
          </a:xfrm>
          <a:prstGeom prst="rect">
            <a:avLst/>
          </a:prstGeom>
        </p:spPr>
        <p:txBody>
          <a:bodyPr anchor="ctr"/>
          <a:lstStyle>
            <a:defPPr>
              <a:defRPr lang="en-US"/>
            </a:defPPr>
            <a:lvl1pPr marL="0" algn="r" defTabSz="914400" rtl="0" eaLnBrk="1" latinLnBrk="0" hangingPunct="1">
              <a:defRPr sz="1050" kern="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DDB576-49B3-42E2-89EA-6E35EA8EF806}" type="slidenum">
              <a:rPr lang="en-US" smtClean="0"/>
              <a:pPr/>
              <a:t>4</a:t>
            </a:fld>
            <a:endParaRPr lang="en-US" dirty="0"/>
          </a:p>
        </p:txBody>
      </p:sp>
      <p:sp>
        <p:nvSpPr>
          <p:cNvPr id="3" name="Content Placeholder 2">
            <a:extLst>
              <a:ext uri="{FF2B5EF4-FFF2-40B4-BE49-F238E27FC236}">
                <a16:creationId xmlns:a16="http://schemas.microsoft.com/office/drawing/2014/main" id="{1E32605F-8B7A-4A49-9F5A-37B3EE6D2D83}"/>
              </a:ext>
            </a:extLst>
          </p:cNvPr>
          <p:cNvSpPr>
            <a:spLocks noGrp="1"/>
          </p:cNvSpPr>
          <p:nvPr>
            <p:ph idx="1"/>
          </p:nvPr>
        </p:nvSpPr>
        <p:spPr>
          <a:xfrm>
            <a:off x="838200" y="1392396"/>
            <a:ext cx="10515600" cy="4351338"/>
          </a:xfrm>
        </p:spPr>
        <p:txBody>
          <a:bodyPr>
            <a:normAutofit/>
          </a:bodyPr>
          <a:lstStyle/>
          <a:p>
            <a:r>
              <a:rPr lang="en-US" dirty="0"/>
              <a:t>Key concepts:</a:t>
            </a:r>
          </a:p>
          <a:p>
            <a:pPr lvl="1"/>
            <a:r>
              <a:rPr lang="en-US" b="1" i="0" dirty="0">
                <a:effectLst/>
                <a:latin typeface="Arial" panose="020B0604020202020204" pitchFamily="34" charset="0"/>
              </a:rPr>
              <a:t>Financial Conflicts of Interest: </a:t>
            </a:r>
          </a:p>
          <a:p>
            <a:pPr lvl="2"/>
            <a:r>
              <a:rPr lang="en-US" dirty="0">
                <a:latin typeface="Arial" panose="020B0604020202020204" pitchFamily="34" charset="0"/>
              </a:rPr>
              <a:t>A </a:t>
            </a:r>
            <a:r>
              <a:rPr lang="en-US" b="0" i="0" dirty="0">
                <a:effectLst/>
                <a:latin typeface="Arial" panose="020B0604020202020204" pitchFamily="34" charset="0"/>
              </a:rPr>
              <a:t>financial interest/relationship which could directly and significantly affect the design, conduct, or reporting o</a:t>
            </a:r>
            <a:r>
              <a:rPr lang="en-US" dirty="0">
                <a:latin typeface="Arial" panose="020B0604020202020204" pitchFamily="34" charset="0"/>
              </a:rPr>
              <a:t>f NIH-funded research</a:t>
            </a:r>
            <a:endParaRPr lang="en-US" b="0" i="0" dirty="0">
              <a:effectLst/>
              <a:latin typeface="Arial" panose="020B0604020202020204" pitchFamily="34" charset="0"/>
            </a:endParaRPr>
          </a:p>
          <a:p>
            <a:pPr lvl="1"/>
            <a:r>
              <a:rPr lang="en-US" b="1" i="0" dirty="0">
                <a:effectLst/>
                <a:latin typeface="Arial" panose="020B0604020202020204" pitchFamily="34" charset="0"/>
              </a:rPr>
              <a:t>Other Support/Conflicts of Commitment </a:t>
            </a:r>
          </a:p>
          <a:p>
            <a:pPr lvl="2"/>
            <a:r>
              <a:rPr lang="en-US" b="0" i="0" dirty="0">
                <a:effectLst/>
                <a:latin typeface="Arial" panose="020B0604020202020204" pitchFamily="34" charset="0"/>
              </a:rPr>
              <a:t>Conflicting obligations between or among multiple employers or entities.</a:t>
            </a:r>
          </a:p>
        </p:txBody>
      </p:sp>
    </p:spTree>
    <p:custDataLst>
      <p:tags r:id="rId1"/>
    </p:custDataLst>
    <p:extLst>
      <p:ext uri="{BB962C8B-B14F-4D97-AF65-F5344CB8AC3E}">
        <p14:creationId xmlns:p14="http://schemas.microsoft.com/office/powerpoint/2010/main" val="3621397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4B987-846C-1118-4DDF-55AAD932DA57}"/>
              </a:ext>
            </a:extLst>
          </p:cNvPr>
          <p:cNvSpPr>
            <a:spLocks noGrp="1"/>
          </p:cNvSpPr>
          <p:nvPr>
            <p:ph type="title"/>
          </p:nvPr>
        </p:nvSpPr>
        <p:spPr/>
        <p:txBody>
          <a:bodyPr/>
          <a:lstStyle/>
          <a:p>
            <a:r>
              <a:rPr lang="en-US" dirty="0"/>
              <a:t>Financial Conflicts of Interest (FCOI)</a:t>
            </a:r>
          </a:p>
        </p:txBody>
      </p:sp>
      <p:sp>
        <p:nvSpPr>
          <p:cNvPr id="3" name="Content Placeholder 2">
            <a:extLst>
              <a:ext uri="{FF2B5EF4-FFF2-40B4-BE49-F238E27FC236}">
                <a16:creationId xmlns:a16="http://schemas.microsoft.com/office/drawing/2014/main" id="{F72118EF-538F-784F-54B9-970CAB64B1DA}"/>
              </a:ext>
            </a:extLst>
          </p:cNvPr>
          <p:cNvSpPr>
            <a:spLocks noGrp="1"/>
          </p:cNvSpPr>
          <p:nvPr>
            <p:ph idx="1"/>
          </p:nvPr>
        </p:nvSpPr>
        <p:spPr>
          <a:xfrm>
            <a:off x="420384" y="1118171"/>
            <a:ext cx="11049000" cy="4953000"/>
          </a:xfrm>
        </p:spPr>
        <p:txBody>
          <a:bodyPr/>
          <a:lstStyle/>
          <a:p>
            <a:pPr marL="0" indent="0" eaLnBrk="1" fontAlgn="auto" hangingPunct="1">
              <a:lnSpc>
                <a:spcPct val="120000"/>
              </a:lnSpc>
              <a:buSzPct val="120000"/>
              <a:buNone/>
              <a:defRPr/>
            </a:pPr>
            <a:r>
              <a:rPr lang="en-US" b="1" dirty="0">
                <a:cs typeface="Tahoma" pitchFamily="34" charset="0"/>
              </a:rPr>
              <a:t>Requirements</a:t>
            </a:r>
            <a:br>
              <a:rPr lang="en-US" b="1" dirty="0">
                <a:cs typeface="Tahoma" pitchFamily="34" charset="0"/>
              </a:rPr>
            </a:br>
            <a:endParaRPr lang="en-US" sz="1600" b="1" dirty="0">
              <a:cs typeface="Tahoma" pitchFamily="34" charset="0"/>
            </a:endParaRPr>
          </a:p>
          <a:p>
            <a:pPr lvl="1" fontAlgn="auto">
              <a:lnSpc>
                <a:spcPct val="120000"/>
              </a:lnSpc>
              <a:buSzPct val="120000"/>
              <a:defRPr/>
            </a:pPr>
            <a:r>
              <a:rPr lang="en-US" dirty="0">
                <a:cs typeface="Tahoma" pitchFamily="34" charset="0"/>
                <a:hlinkClick r:id="rId3"/>
              </a:rPr>
              <a:t>42 CFR Part 50 Subpart F </a:t>
            </a:r>
            <a:r>
              <a:rPr lang="en-US" dirty="0">
                <a:cs typeface="Tahoma" pitchFamily="34" charset="0"/>
              </a:rPr>
              <a:t>(grants and cooperative agreements)</a:t>
            </a:r>
            <a:br>
              <a:rPr lang="en-US" dirty="0">
                <a:solidFill>
                  <a:schemeClr val="accent6">
                    <a:lumMod val="75000"/>
                  </a:schemeClr>
                </a:solidFill>
                <a:cs typeface="Tahoma" pitchFamily="34" charset="0"/>
              </a:rPr>
            </a:br>
            <a:endParaRPr lang="en-US" sz="2000" dirty="0">
              <a:solidFill>
                <a:schemeClr val="accent6">
                  <a:lumMod val="75000"/>
                </a:schemeClr>
              </a:solidFill>
              <a:cs typeface="Tahoma" pitchFamily="34" charset="0"/>
            </a:endParaRPr>
          </a:p>
          <a:p>
            <a:pPr lvl="1"/>
            <a:r>
              <a:rPr lang="en-US" dirty="0">
                <a:cs typeface="Tahoma" pitchFamily="34" charset="0"/>
              </a:rPr>
              <a:t>NIH Grants Policy Statement (NIH GPS), </a:t>
            </a:r>
            <a:r>
              <a:rPr lang="en-US" dirty="0">
                <a:cs typeface="Tahoma" pitchFamily="34" charset="0"/>
                <a:hlinkClick r:id="rId4"/>
              </a:rPr>
              <a:t>Section 4.1.10</a:t>
            </a:r>
            <a:r>
              <a:rPr lang="en-US" dirty="0">
                <a:cs typeface="Tahoma" pitchFamily="34" charset="0"/>
              </a:rPr>
              <a:t>, Financial Conflict of Interest</a:t>
            </a:r>
            <a:endParaRPr lang="en-US" dirty="0"/>
          </a:p>
        </p:txBody>
      </p:sp>
      <p:sp>
        <p:nvSpPr>
          <p:cNvPr id="4" name="Slide Number Placeholder 3">
            <a:extLst>
              <a:ext uri="{FF2B5EF4-FFF2-40B4-BE49-F238E27FC236}">
                <a16:creationId xmlns:a16="http://schemas.microsoft.com/office/drawing/2014/main" id="{A32D3112-60D5-1E82-C99B-A06FFCFEB853}"/>
              </a:ext>
            </a:extLst>
          </p:cNvPr>
          <p:cNvSpPr>
            <a:spLocks noGrp="1"/>
          </p:cNvSpPr>
          <p:nvPr>
            <p:ph type="sldNum" sz="quarter" idx="10"/>
          </p:nvPr>
        </p:nvSpPr>
        <p:spPr/>
        <p:txBody>
          <a:bodyPr/>
          <a:lstStyle/>
          <a:p>
            <a:fld id="{60583324-AE1C-3546-A724-4BA4670D7901}" type="slidenum">
              <a:rPr lang="en-US" smtClean="0"/>
              <a:pPr/>
              <a:t>5</a:t>
            </a:fld>
            <a:endParaRPr lang="en-US" dirty="0"/>
          </a:p>
        </p:txBody>
      </p:sp>
    </p:spTree>
    <p:custDataLst>
      <p:tags r:id="rId1"/>
    </p:custDataLst>
    <p:extLst>
      <p:ext uri="{BB962C8B-B14F-4D97-AF65-F5344CB8AC3E}">
        <p14:creationId xmlns:p14="http://schemas.microsoft.com/office/powerpoint/2010/main" val="2063182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4CE82-FBDA-3740-CFC7-3952F93A010E}"/>
              </a:ext>
            </a:extLst>
          </p:cNvPr>
          <p:cNvSpPr>
            <a:spLocks noGrp="1"/>
          </p:cNvSpPr>
          <p:nvPr>
            <p:ph type="title"/>
          </p:nvPr>
        </p:nvSpPr>
        <p:spPr/>
        <p:txBody>
          <a:bodyPr/>
          <a:lstStyle/>
          <a:p>
            <a:r>
              <a:rPr lang="en-US" dirty="0"/>
              <a:t>Purpose</a:t>
            </a:r>
          </a:p>
        </p:txBody>
      </p:sp>
      <p:sp>
        <p:nvSpPr>
          <p:cNvPr id="3" name="Content Placeholder 2">
            <a:extLst>
              <a:ext uri="{FF2B5EF4-FFF2-40B4-BE49-F238E27FC236}">
                <a16:creationId xmlns:a16="http://schemas.microsoft.com/office/drawing/2014/main" id="{55A41CFB-4BF7-08BB-1686-982F9DBAE6FD}"/>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dirty="0"/>
              <a:t>To promote objectivity in research by establishing standards that provide a reasonable expectation that the design, conduct, and reporting of NIH-funded research grants or cooperative agreements will be free from bias resulting from Investigator financial conflicts of interest.</a:t>
            </a:r>
          </a:p>
        </p:txBody>
      </p:sp>
      <p:sp>
        <p:nvSpPr>
          <p:cNvPr id="4" name="Slide Number Placeholder 3">
            <a:extLst>
              <a:ext uri="{FF2B5EF4-FFF2-40B4-BE49-F238E27FC236}">
                <a16:creationId xmlns:a16="http://schemas.microsoft.com/office/drawing/2014/main" id="{35C6F44D-A966-85AE-D4D9-F741CE449EB2}"/>
              </a:ext>
            </a:extLst>
          </p:cNvPr>
          <p:cNvSpPr>
            <a:spLocks noGrp="1"/>
          </p:cNvSpPr>
          <p:nvPr>
            <p:ph type="sldNum" sz="quarter" idx="10"/>
          </p:nvPr>
        </p:nvSpPr>
        <p:spPr/>
        <p:txBody>
          <a:bodyPr/>
          <a:lstStyle/>
          <a:p>
            <a:fld id="{60583324-AE1C-3546-A724-4BA4670D7901}" type="slidenum">
              <a:rPr lang="en-US" smtClean="0"/>
              <a:pPr/>
              <a:t>6</a:t>
            </a:fld>
            <a:endParaRPr lang="en-US" dirty="0"/>
          </a:p>
        </p:txBody>
      </p:sp>
    </p:spTree>
    <p:custDataLst>
      <p:tags r:id="rId1"/>
    </p:custDataLst>
    <p:extLst>
      <p:ext uri="{BB962C8B-B14F-4D97-AF65-F5344CB8AC3E}">
        <p14:creationId xmlns:p14="http://schemas.microsoft.com/office/powerpoint/2010/main" val="634375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 Requirements – Who?</a:t>
            </a:r>
          </a:p>
        </p:txBody>
      </p:sp>
      <p:sp>
        <p:nvSpPr>
          <p:cNvPr id="3" name="Content Placeholder 2"/>
          <p:cNvSpPr>
            <a:spLocks noGrp="1"/>
          </p:cNvSpPr>
          <p:nvPr>
            <p:ph idx="1"/>
          </p:nvPr>
        </p:nvSpPr>
        <p:spPr/>
        <p:txBody>
          <a:bodyPr/>
          <a:lstStyle/>
          <a:p>
            <a:pPr marL="0" indent="0">
              <a:buNone/>
            </a:pPr>
            <a:r>
              <a:rPr lang="en-US" b="1" dirty="0"/>
              <a:t>Who must disclose?</a:t>
            </a:r>
          </a:p>
          <a:p>
            <a:pPr marL="57150" indent="0">
              <a:buNone/>
            </a:pPr>
            <a:endParaRPr lang="en-US" sz="1200" dirty="0">
              <a:hlinkClick r:id="rId3"/>
            </a:endParaRPr>
          </a:p>
          <a:p>
            <a:pPr marL="57150" indent="0">
              <a:buNone/>
            </a:pPr>
            <a:r>
              <a:rPr lang="en-US" sz="2800" dirty="0">
                <a:hlinkClick r:id="rId3"/>
              </a:rPr>
              <a:t>Investigators</a:t>
            </a:r>
            <a:endParaRPr lang="en-US" sz="2800" dirty="0">
              <a:solidFill>
                <a:srgbClr val="003366"/>
              </a:solidFill>
            </a:endParaRPr>
          </a:p>
          <a:p>
            <a:pPr marL="400050"/>
            <a:r>
              <a:rPr lang="en-US" sz="2400" dirty="0"/>
              <a:t>Investigator is defined by the regulation as the PD/PI and any other person, regardless of title or position, who is responsible for the design, conduct, or reporting of research that is proposed or funded by NIH. Other persons may include collaborators or consultants, for example.</a:t>
            </a:r>
          </a:p>
        </p:txBody>
      </p:sp>
      <p:sp>
        <p:nvSpPr>
          <p:cNvPr id="4" name="Slide Number Placeholder 3"/>
          <p:cNvSpPr>
            <a:spLocks noGrp="1"/>
          </p:cNvSpPr>
          <p:nvPr>
            <p:ph type="sldNum" sz="quarter" idx="10"/>
          </p:nvPr>
        </p:nvSpPr>
        <p:spPr/>
        <p:txBody>
          <a:bodyPr/>
          <a:lstStyle/>
          <a:p>
            <a:fld id="{60583324-AE1C-3546-A724-4BA4670D7901}" type="slidenum">
              <a:rPr lang="en-US" smtClean="0"/>
              <a:pPr/>
              <a:t>7</a:t>
            </a:fld>
            <a:endParaRPr lang="en-US" dirty="0"/>
          </a:p>
        </p:txBody>
      </p:sp>
    </p:spTree>
    <p:custDataLst>
      <p:tags r:id="rId1"/>
    </p:custDataLst>
    <p:extLst>
      <p:ext uri="{BB962C8B-B14F-4D97-AF65-F5344CB8AC3E}">
        <p14:creationId xmlns:p14="http://schemas.microsoft.com/office/powerpoint/2010/main" val="720764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 Requirements – What? </a:t>
            </a:r>
          </a:p>
        </p:txBody>
      </p:sp>
      <p:sp>
        <p:nvSpPr>
          <p:cNvPr id="3" name="Content Placeholder 2"/>
          <p:cNvSpPr>
            <a:spLocks noGrp="1"/>
          </p:cNvSpPr>
          <p:nvPr>
            <p:ph idx="1"/>
          </p:nvPr>
        </p:nvSpPr>
        <p:spPr>
          <a:xfrm>
            <a:off x="202131" y="914400"/>
            <a:ext cx="11532669" cy="5486400"/>
          </a:xfrm>
        </p:spPr>
        <p:txBody>
          <a:bodyPr/>
          <a:lstStyle/>
          <a:p>
            <a:pPr marL="0" indent="0">
              <a:buNone/>
            </a:pPr>
            <a:r>
              <a:rPr lang="en-US" b="1" dirty="0"/>
              <a:t>What must Investigators disclose?   </a:t>
            </a:r>
          </a:p>
          <a:p>
            <a:pPr marL="0" indent="0">
              <a:buNone/>
            </a:pPr>
            <a:r>
              <a:rPr lang="en-US" sz="1200" b="1" dirty="0"/>
              <a:t> </a:t>
            </a:r>
            <a:endParaRPr lang="en-US" sz="300" b="1" dirty="0"/>
          </a:p>
          <a:p>
            <a:r>
              <a:rPr lang="en-US" sz="2400" dirty="0"/>
              <a:t>Investigators disclose their </a:t>
            </a:r>
            <a:r>
              <a:rPr lang="en-US" sz="2400" dirty="0">
                <a:hlinkClick r:id="rId4"/>
              </a:rPr>
              <a:t>significant financial interests</a:t>
            </a:r>
            <a:r>
              <a:rPr lang="en-US" sz="2400" dirty="0"/>
              <a:t> (SFIs) and those of their spouse and dependent children to their institutions.  </a:t>
            </a:r>
          </a:p>
          <a:p>
            <a:pPr marL="0" indent="0">
              <a:buNone/>
            </a:pPr>
            <a:endParaRPr lang="en-US" sz="2000" dirty="0"/>
          </a:p>
          <a:p>
            <a:r>
              <a:rPr lang="en-US" sz="2400" dirty="0"/>
              <a:t>What is a significant financial interest?</a:t>
            </a:r>
          </a:p>
          <a:p>
            <a:pPr lvl="1"/>
            <a:r>
              <a:rPr lang="en-US" sz="2200" dirty="0"/>
              <a:t>Remuneration (for example salary and any payment for services, consultant fees, honoraria, and paid authorship) greater $5,000/year</a:t>
            </a:r>
          </a:p>
          <a:p>
            <a:pPr lvl="1"/>
            <a:r>
              <a:rPr lang="en-US" sz="2200" dirty="0"/>
              <a:t>Equity interest in a publicly traded entity (subject to a dollar threshold) and in all non-publicly traded entities (no threshold)</a:t>
            </a:r>
          </a:p>
          <a:p>
            <a:pPr lvl="1"/>
            <a:r>
              <a:rPr lang="en-US" sz="2200" dirty="0"/>
              <a:t>Intellectual property rights and interests (e.g., patents, copyrights) greater than $5,000/year</a:t>
            </a:r>
          </a:p>
          <a:p>
            <a:pPr lvl="1"/>
            <a:r>
              <a:rPr lang="en-US" sz="2200" dirty="0"/>
              <a:t>Reimbursed or sponsored travel (e.g., greater than $5,000/year)</a:t>
            </a:r>
          </a:p>
          <a:p>
            <a:pPr marL="57150" indent="0">
              <a:buNone/>
            </a:pPr>
            <a:endParaRPr lang="en-US" sz="2400" dirty="0"/>
          </a:p>
        </p:txBody>
      </p:sp>
      <p:sp>
        <p:nvSpPr>
          <p:cNvPr id="4" name="Slide Number Placeholder 3"/>
          <p:cNvSpPr>
            <a:spLocks noGrp="1"/>
          </p:cNvSpPr>
          <p:nvPr>
            <p:ph type="sldNum" sz="quarter" idx="10"/>
          </p:nvPr>
        </p:nvSpPr>
        <p:spPr/>
        <p:txBody>
          <a:bodyPr/>
          <a:lstStyle/>
          <a:p>
            <a:fld id="{60583324-AE1C-3546-A724-4BA4670D7901}" type="slidenum">
              <a:rPr lang="en-US" smtClean="0"/>
              <a:pPr/>
              <a:t>8</a:t>
            </a:fld>
            <a:endParaRPr lang="en-US" dirty="0"/>
          </a:p>
        </p:txBody>
      </p:sp>
    </p:spTree>
    <p:custDataLst>
      <p:tags r:id="rId1"/>
    </p:custDataLst>
    <p:extLst>
      <p:ext uri="{BB962C8B-B14F-4D97-AF65-F5344CB8AC3E}">
        <p14:creationId xmlns:p14="http://schemas.microsoft.com/office/powerpoint/2010/main" val="1478651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EB806-F5C1-EAB9-31E3-8EDCA0462D46}"/>
              </a:ext>
            </a:extLst>
          </p:cNvPr>
          <p:cNvSpPr>
            <a:spLocks noGrp="1"/>
          </p:cNvSpPr>
          <p:nvPr>
            <p:ph type="title"/>
          </p:nvPr>
        </p:nvSpPr>
        <p:spPr/>
        <p:txBody>
          <a:bodyPr/>
          <a:lstStyle/>
          <a:p>
            <a:r>
              <a:rPr lang="en-US" dirty="0"/>
              <a:t>Disclosure Requirements – When?</a:t>
            </a:r>
          </a:p>
        </p:txBody>
      </p:sp>
      <p:sp>
        <p:nvSpPr>
          <p:cNvPr id="3" name="Content Placeholder 2">
            <a:extLst>
              <a:ext uri="{FF2B5EF4-FFF2-40B4-BE49-F238E27FC236}">
                <a16:creationId xmlns:a16="http://schemas.microsoft.com/office/drawing/2014/main" id="{9E9E878C-B6D8-F243-70F2-B2490CBB1D07}"/>
              </a:ext>
            </a:extLst>
          </p:cNvPr>
          <p:cNvSpPr>
            <a:spLocks noGrp="1"/>
          </p:cNvSpPr>
          <p:nvPr>
            <p:ph idx="1"/>
          </p:nvPr>
        </p:nvSpPr>
        <p:spPr>
          <a:xfrm>
            <a:off x="202131" y="1280160"/>
            <a:ext cx="11989869" cy="4587240"/>
          </a:xfrm>
        </p:spPr>
        <p:txBody>
          <a:bodyPr/>
          <a:lstStyle/>
          <a:p>
            <a:pPr marL="0" indent="0">
              <a:buNone/>
            </a:pPr>
            <a:r>
              <a:rPr lang="en-US" b="1" dirty="0"/>
              <a:t>When must Investigators disclose this information to their institution?   </a:t>
            </a:r>
            <a:br>
              <a:rPr lang="en-US" sz="3600" b="1" dirty="0"/>
            </a:br>
            <a:endParaRPr lang="en-US" sz="1100" b="1" dirty="0"/>
          </a:p>
          <a:p>
            <a:pPr lvl="1"/>
            <a:r>
              <a:rPr lang="en-US" dirty="0"/>
              <a:t>At the time of application</a:t>
            </a:r>
          </a:p>
          <a:p>
            <a:pPr lvl="1"/>
            <a:r>
              <a:rPr lang="en-US" dirty="0"/>
              <a:t>Within 30 days of acquiring or discovering a new SFI</a:t>
            </a:r>
          </a:p>
          <a:p>
            <a:pPr lvl="1"/>
            <a:r>
              <a:rPr lang="en-US" dirty="0"/>
              <a:t>On an annual basis as prescribed by the institution</a:t>
            </a:r>
          </a:p>
          <a:p>
            <a:pPr lvl="1">
              <a:buFont typeface="Arial" panose="020B0604020202020204" pitchFamily="34" charset="0"/>
              <a:buChar char="•"/>
            </a:pPr>
            <a:endParaRPr lang="en-US" dirty="0"/>
          </a:p>
          <a:p>
            <a:pPr marL="0" indent="0">
              <a:buNone/>
            </a:pPr>
            <a:endParaRPr lang="en-US" dirty="0"/>
          </a:p>
          <a:p>
            <a:pPr marL="457200" lvl="1" indent="0">
              <a:buNone/>
            </a:pPr>
            <a:endParaRPr lang="en-US" dirty="0"/>
          </a:p>
          <a:p>
            <a:pPr marL="457200" lvl="1" indent="0">
              <a:buNone/>
            </a:pPr>
            <a:endParaRPr lang="en-US" dirty="0"/>
          </a:p>
          <a:p>
            <a:endParaRPr lang="en-US" dirty="0"/>
          </a:p>
        </p:txBody>
      </p:sp>
      <p:sp>
        <p:nvSpPr>
          <p:cNvPr id="4" name="Slide Number Placeholder 3">
            <a:extLst>
              <a:ext uri="{FF2B5EF4-FFF2-40B4-BE49-F238E27FC236}">
                <a16:creationId xmlns:a16="http://schemas.microsoft.com/office/drawing/2014/main" id="{F76150F0-A364-11AC-83CD-461A21C2BBBC}"/>
              </a:ext>
            </a:extLst>
          </p:cNvPr>
          <p:cNvSpPr>
            <a:spLocks noGrp="1"/>
          </p:cNvSpPr>
          <p:nvPr>
            <p:ph type="sldNum" sz="quarter" idx="10"/>
          </p:nvPr>
        </p:nvSpPr>
        <p:spPr/>
        <p:txBody>
          <a:bodyPr/>
          <a:lstStyle/>
          <a:p>
            <a:fld id="{60583324-AE1C-3546-A724-4BA4670D7901}" type="slidenum">
              <a:rPr lang="en-US" smtClean="0"/>
              <a:pPr/>
              <a:t>9</a:t>
            </a:fld>
            <a:endParaRPr lang="en-US" dirty="0"/>
          </a:p>
        </p:txBody>
      </p:sp>
    </p:spTree>
    <p:custDataLst>
      <p:tags r:id="rId1"/>
    </p:custDataLst>
    <p:extLst>
      <p:ext uri="{BB962C8B-B14F-4D97-AF65-F5344CB8AC3E}">
        <p14:creationId xmlns:p14="http://schemas.microsoft.com/office/powerpoint/2010/main" val="11034479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0E199BF55363479CEAAB0A8CEFE5E0" ma:contentTypeVersion="11" ma:contentTypeDescription="Create a new document." ma:contentTypeScope="" ma:versionID="0b698bef6d1886ba16218936c3cd2be0">
  <xsd:schema xmlns:xsd="http://www.w3.org/2001/XMLSchema" xmlns:xs="http://www.w3.org/2001/XMLSchema" xmlns:p="http://schemas.microsoft.com/office/2006/metadata/properties" xmlns:ns2="0ae9a103-98e1-4bf1-8022-414c0478094a" xmlns:ns3="e802c50a-a243-4052-b44b-6a95305777a1" targetNamespace="http://schemas.microsoft.com/office/2006/metadata/properties" ma:root="true" ma:fieldsID="6ce9da91719190bb7b67577d492cbb79" ns2:_="" ns3:_="">
    <xsd:import namespace="0ae9a103-98e1-4bf1-8022-414c0478094a"/>
    <xsd:import namespace="e802c50a-a243-4052-b44b-6a95305777a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e9a103-98e1-4bf1-8022-414c047809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ce9f98e-9ad5-43de-b59a-72d7e946aae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802c50a-a243-4052-b44b-6a95305777a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d1afdc37-3fe0-4b12-92f8-f6cf8595a5fa}" ma:internalName="TaxCatchAll" ma:showField="CatchAllData" ma:web="e802c50a-a243-4052-b44b-6a95305777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ae9a103-98e1-4bf1-8022-414c0478094a">
      <Terms xmlns="http://schemas.microsoft.com/office/infopath/2007/PartnerControls"/>
    </lcf76f155ced4ddcb4097134ff3c332f>
    <TaxCatchAll xmlns="e802c50a-a243-4052-b44b-6a95305777a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0BDB27-9E7E-4AE4-A23D-AA967A69EB73}">
  <ds:schemaRefs>
    <ds:schemaRef ds:uri="0ae9a103-98e1-4bf1-8022-414c0478094a"/>
    <ds:schemaRef ds:uri="e802c50a-a243-4052-b44b-6a95305777a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EEC9694-A4D8-4442-8D4A-036347845C6B}">
  <ds:schemaRefs>
    <ds:schemaRef ds:uri="http://purl.org/dc/elements/1.1/"/>
    <ds:schemaRef ds:uri="http://schemas.microsoft.com/office/2006/metadata/properties"/>
    <ds:schemaRef ds:uri="e802c50a-a243-4052-b44b-6a95305777a1"/>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0ae9a103-98e1-4bf1-8022-414c0478094a"/>
    <ds:schemaRef ds:uri="http://www.w3.org/XML/1998/namespace"/>
    <ds:schemaRef ds:uri="http://purl.org/dc/dcmitype/"/>
  </ds:schemaRefs>
</ds:datastoreItem>
</file>

<file path=customXml/itemProps3.xml><?xml version="1.0" encoding="utf-8"?>
<ds:datastoreItem xmlns:ds="http://schemas.openxmlformats.org/officeDocument/2006/customXml" ds:itemID="{003B1091-3D76-4FFB-9726-B99CBAD525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bordertemplaterevised</Template>
  <TotalTime>723</TotalTime>
  <Words>4131</Words>
  <Application>Microsoft Office PowerPoint</Application>
  <PresentationFormat>Widescreen</PresentationFormat>
  <Paragraphs>396</Paragraphs>
  <Slides>36</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-apple-system</vt:lpstr>
      <vt:lpstr>Arial</vt:lpstr>
      <vt:lpstr>Calibri</vt:lpstr>
      <vt:lpstr>Courier New</vt:lpstr>
      <vt:lpstr>Open Sans ExtraBold</vt:lpstr>
      <vt:lpstr>Source Sans Pro</vt:lpstr>
      <vt:lpstr>Tahoma</vt:lpstr>
      <vt:lpstr>ubunturegular</vt:lpstr>
      <vt:lpstr>Verdana</vt:lpstr>
      <vt:lpstr>Wingdings</vt:lpstr>
      <vt:lpstr>Default Design</vt:lpstr>
      <vt:lpstr>Financial Conflict of Interest (FCOI) and Other Support  NIH and Grantees Working Together </vt:lpstr>
      <vt:lpstr>Introduction</vt:lpstr>
      <vt:lpstr>What is commitment transparency?</vt:lpstr>
      <vt:lpstr>Commitment Transparency</vt:lpstr>
      <vt:lpstr>Financial Conflicts of Interest (FCOI)</vt:lpstr>
      <vt:lpstr>Purpose</vt:lpstr>
      <vt:lpstr>Disclosure Requirements – Who?</vt:lpstr>
      <vt:lpstr>Disclosure Requirements – What? </vt:lpstr>
      <vt:lpstr>Disclosure Requirements – When?</vt:lpstr>
      <vt:lpstr>How Information is Used by NIH</vt:lpstr>
      <vt:lpstr>Who Is Responsible? </vt:lpstr>
      <vt:lpstr>Financial Conflict of Interest (FCOI) </vt:lpstr>
      <vt:lpstr>OTHER SUPPORT</vt:lpstr>
      <vt:lpstr>Other Support: Sources of Disclosure Requirements</vt:lpstr>
      <vt:lpstr>Other Support: Purpose</vt:lpstr>
      <vt:lpstr>Overlap</vt:lpstr>
      <vt:lpstr>Disclosure Requirements – Who? </vt:lpstr>
      <vt:lpstr>Disclosure Requirements - When?</vt:lpstr>
      <vt:lpstr>Disclosure Requirements – What?</vt:lpstr>
      <vt:lpstr>Disclosure Requirements </vt:lpstr>
      <vt:lpstr>How Other Support Information is Used by NIH</vt:lpstr>
      <vt:lpstr>Who is responsible?</vt:lpstr>
      <vt:lpstr>Why is it important to disclose?</vt:lpstr>
      <vt:lpstr>Case Study 1 </vt:lpstr>
      <vt:lpstr>Case Study 1</vt:lpstr>
      <vt:lpstr>Case Study 1 - Outcome</vt:lpstr>
      <vt:lpstr>Case Study 2 </vt:lpstr>
      <vt:lpstr>Case Study 2</vt:lpstr>
      <vt:lpstr>Case Study 2 - Outcome</vt:lpstr>
      <vt:lpstr>Verify Disclosures for FCOI and Other Support – Best Practices</vt:lpstr>
      <vt:lpstr>Take aways</vt:lpstr>
      <vt:lpstr>Important Reminders</vt:lpstr>
      <vt:lpstr>Have Questions?</vt:lpstr>
      <vt:lpstr>   Appendix</vt:lpstr>
      <vt:lpstr>References </vt:lpstr>
      <vt:lpstr>Summary</vt:lpstr>
    </vt:vector>
  </TitlesOfParts>
  <Manager/>
  <Company>NIH/OER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Conflict of Interest (FCOI) and Other Support</dc:title>
  <dc:subject>OER PowerPoint (PPT) Template - 508 Compliant</dc:subject>
  <dc:creator/>
  <cp:keywords>OER PowerPoint (PPT) Template - 508 Compliant</cp:keywords>
  <cp:lastModifiedBy>Cummins, Sheri (NIH/OD) [E]</cp:lastModifiedBy>
  <cp:revision>5</cp:revision>
  <cp:lastPrinted>2007-05-02T11:32:32Z</cp:lastPrinted>
  <dcterms:created xsi:type="dcterms:W3CDTF">2019-09-23T13:57:40Z</dcterms:created>
  <dcterms:modified xsi:type="dcterms:W3CDTF">2023-02-01T11:54:54Z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0x010100980E199BF55363479CEAAB0A8CEFE5E0</vt:lpwstr>
  </property>
  <property fmtid="{D5CDD505-2E9C-101B-9397-08002B2CF9AE}" pid="4" name="MediaServiceImageTags">
    <vt:lpwstr/>
  </property>
  <property fmtid="{D5CDD505-2E9C-101B-9397-08002B2CF9AE}" pid="5" name="ArticulateGUID">
    <vt:lpwstr>C810ADA6-0106-47B8-A1B2-959866589669</vt:lpwstr>
  </property>
  <property fmtid="{D5CDD505-2E9C-101B-9397-08002B2CF9AE}" pid="6" name="ArticulatePath">
    <vt:lpwstr>FCOI and Other Support Slides (Final 01-30-2023)-02</vt:lpwstr>
  </property>
</Properties>
</file>