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  <p:sldMasterId id="2147483695" r:id="rId3"/>
    <p:sldMasterId id="2147483743" r:id="rId4"/>
    <p:sldMasterId id="2147483753" r:id="rId5"/>
    <p:sldMasterId id="2147483763" r:id="rId6"/>
    <p:sldMasterId id="2147483775" r:id="rId7"/>
    <p:sldMasterId id="2147483778" r:id="rId8"/>
  </p:sldMasterIdLst>
  <p:notesMasterIdLst>
    <p:notesMasterId r:id="rId26"/>
  </p:notesMasterIdLst>
  <p:sldIdLst>
    <p:sldId id="750" r:id="rId9"/>
    <p:sldId id="729" r:id="rId10"/>
    <p:sldId id="720" r:id="rId11"/>
    <p:sldId id="731" r:id="rId12"/>
    <p:sldId id="730" r:id="rId13"/>
    <p:sldId id="713" r:id="rId14"/>
    <p:sldId id="752" r:id="rId15"/>
    <p:sldId id="747" r:id="rId16"/>
    <p:sldId id="715" r:id="rId17"/>
    <p:sldId id="716" r:id="rId18"/>
    <p:sldId id="728" r:id="rId19"/>
    <p:sldId id="743" r:id="rId20"/>
    <p:sldId id="744" r:id="rId21"/>
    <p:sldId id="746" r:id="rId22"/>
    <p:sldId id="753" r:id="rId23"/>
    <p:sldId id="748" r:id="rId24"/>
    <p:sldId id="34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57" autoAdjust="0"/>
  </p:normalViewPr>
  <p:slideViewPr>
    <p:cSldViewPr snapToGrid="0" snapToObjects="1">
      <p:cViewPr>
        <p:scale>
          <a:sx n="90" d="100"/>
          <a:sy n="90" d="100"/>
        </p:scale>
        <p:origin x="2214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21C8F-5D07-6441-B8A7-D4825A229151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05515-E52A-7C4D-AECB-8907477DF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708025"/>
            <a:ext cx="47275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4D5A1-52F5-1547-8357-687832436F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803F8-AC79-4A2B-B4F8-5F35A487022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13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B317A-778A-43AE-8989-9D99F9ECC5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4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8EA48-6583-4C9B-BB83-40C607B1C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02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09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B4943-8368-5E46-933E-26EC952C42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9924" name="Date Placeholder 5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8D268-91D1-9348-B8F0-A33A7B2E9B5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9900" y="91757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l"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ior Slide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9900" y="1189038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849" y="6421974"/>
            <a:ext cx="5854677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9900" y="549275"/>
            <a:ext cx="8267700" cy="51704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1000"/>
              </a:spcAft>
              <a:buNone/>
              <a:defRPr sz="3600" b="1">
                <a:solidFill>
                  <a:srgbClr val="4963AE"/>
                </a:solidFill>
                <a:latin typeface="Arial"/>
                <a:cs typeface="Arial"/>
              </a:defRPr>
            </a:lvl1pPr>
            <a:lvl2pPr marL="0" indent="0">
              <a:spcBef>
                <a:spcPts val="576"/>
              </a:spcBef>
              <a:spcAft>
                <a:spcPts val="500"/>
              </a:spcAft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latin typeface="Arial"/>
                <a:cs typeface="Arial"/>
              </a:defRPr>
            </a:lvl3pPr>
            <a:lvl4pPr marL="4572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9144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04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9900" y="91757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C98221C7-C79F-B844-B021-5B598FB119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69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765E0C8-639C-394A-9675-76CD285E52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69900" y="91757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8739A193-0A72-664D-9537-EB3404DE42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8F41F995-0FEE-9344-9672-63A591BFA8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9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127500" y="917575"/>
            <a:ext cx="46355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F0BC4117-9B18-4841-A867-7F032A37E3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06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9E10832C-6046-0D4C-841B-68136C1296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5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000000"/>
                </a:solidFill>
              </a:defRPr>
            </a:lvl1pPr>
          </a:lstStyle>
          <a:p>
            <a:fld id="{0ABA211A-AE72-9542-A5A7-F3AA65CFB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99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8E74A53B-A68B-9345-8D7D-2B8685405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92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9900" y="91757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C98221C7-C79F-B844-B021-5B598FB119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1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81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765E0C8-639C-394A-9675-76CD285E52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08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69900" y="91757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8739A193-0A72-664D-9537-EB3404DE42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8F41F995-0FEE-9344-9672-63A591BFA8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26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127500" y="917575"/>
            <a:ext cx="46355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F0BC4117-9B18-4841-A867-7F032A37E3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61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9E10832C-6046-0D4C-841B-68136C1296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6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srgbClr val="000000"/>
                </a:solidFill>
              </a:defRPr>
            </a:lvl1pPr>
          </a:lstStyle>
          <a:p>
            <a:fld id="{0ABA211A-AE72-9542-A5A7-F3AA65CFB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97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8E74A53B-A68B-9345-8D7D-2B8685405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829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97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7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69900" y="91757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63" y="6356350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C1F05-0561-1C4F-99F7-4038C0254EDB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1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5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42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26729" y="917505"/>
            <a:ext cx="4636273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2" y="274642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8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72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42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2" y="274642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8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4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25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2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125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125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125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125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516925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0502-4E42-4014-B929-43D3AAD7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4FF2-5FDD-46D7-AF4D-5CC079E66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5912E-7C6C-40D3-8BC1-BDAC3145D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D8259-F792-4FD9-B1A3-3501123A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3FFB-33B2-47FD-A33B-E6A9AB04A59F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B1552-0F3A-4846-ACE2-E3B4235E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0737-7B24-420F-8B7D-7DEE26CF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8D3E-87D1-4911-A65A-7AA214C8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28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92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83058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10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900" y="917505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0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2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42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26729" y="917505"/>
            <a:ext cx="4636273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2" y="274642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8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4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702444" y="976313"/>
            <a:ext cx="4060556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63" y="6356350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E9BF1A-959C-2C45-BD19-5BB83C586FC5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09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42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2" y="274642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8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800">
                <a:latin typeface="Arial" pitchFamily="34" charset="0"/>
                <a:cs typeface="Arial" pitchFamily="34" charset="0"/>
              </a:defRPr>
            </a:lvl1pPr>
            <a:lvl2pPr marL="557199" indent="-214308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2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135000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63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Slide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7851" y="6421974"/>
            <a:ext cx="5854677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25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Presentation Title/Date Optional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9662" y="6438912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30" y="6446320"/>
            <a:ext cx="52493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r"/>
            <a:fld id="{8475E058-4C20-A242-8A48-FEF4035371A2}" type="slidenum">
              <a:rPr lang="en-US"/>
              <a:pPr algn="r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1188720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549275"/>
            <a:ext cx="8267700" cy="51704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750"/>
              </a:spcAft>
              <a:buNone/>
              <a:defRPr sz="2700" b="1">
                <a:solidFill>
                  <a:srgbClr val="4963AE"/>
                </a:solidFill>
                <a:latin typeface="Arial"/>
                <a:cs typeface="Arial"/>
              </a:defRPr>
            </a:lvl1pPr>
            <a:lvl2pPr marL="0" indent="0">
              <a:spcBef>
                <a:spcPts val="432"/>
              </a:spcBef>
              <a:spcAft>
                <a:spcPts val="375"/>
              </a:spcAft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2pPr>
            <a:lvl3pPr marL="0" indent="0">
              <a:lnSpc>
                <a:spcPct val="125000"/>
              </a:lnSpc>
              <a:spcAft>
                <a:spcPts val="750"/>
              </a:spcAft>
              <a:buNone/>
              <a:defRPr sz="1200">
                <a:latin typeface="Arial"/>
                <a:cs typeface="Arial"/>
              </a:defRPr>
            </a:lvl3pPr>
            <a:lvl4pPr marL="342892" indent="-137156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002A5C"/>
              </a:buClr>
              <a:buSzPct val="135000"/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685783" indent="-137156">
              <a:lnSpc>
                <a:spcPct val="125000"/>
              </a:lnSpc>
              <a:spcBef>
                <a:spcPts val="0"/>
              </a:spcBef>
              <a:spcAft>
                <a:spcPts val="750"/>
              </a:spcAft>
              <a:buClr>
                <a:srgbClr val="4963AE"/>
              </a:buClr>
              <a:buSzPct val="85000"/>
              <a:buFont typeface="Courier New"/>
              <a:buChar char="o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Add Headline</a:t>
            </a:r>
          </a:p>
          <a:p>
            <a:pPr lvl="1"/>
            <a:r>
              <a:rPr lang="en-US"/>
              <a:t>Level 1 Subhead</a:t>
            </a:r>
          </a:p>
          <a:p>
            <a:pPr lvl="2"/>
            <a:r>
              <a:rPr lang="en-US"/>
              <a:t>Body Text</a:t>
            </a:r>
          </a:p>
          <a:p>
            <a:pPr lvl="3"/>
            <a:r>
              <a:rPr lang="en-US"/>
              <a:t>Level 1 Bullet</a:t>
            </a:r>
          </a:p>
          <a:p>
            <a:pPr lvl="4"/>
            <a:r>
              <a:rPr lang="en-US"/>
              <a:t>Level 2 Bullet</a:t>
            </a:r>
          </a:p>
        </p:txBody>
      </p:sp>
    </p:spTree>
    <p:extLst>
      <p:ext uri="{BB962C8B-B14F-4D97-AF65-F5344CB8AC3E}">
        <p14:creationId xmlns:p14="http://schemas.microsoft.com/office/powerpoint/2010/main" val="3099475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25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2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125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125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125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125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555934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10502-4E42-4014-B929-43D3AAD7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4FF2-5FDD-46D7-AF4D-5CC079E66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5912E-7C6C-40D3-8BC1-BDAC3145D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D8259-F792-4FD9-B1A3-3501123A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3FFB-33B2-47FD-A33B-E6A9AB04A59F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B1552-0F3A-4846-ACE2-E3B4235E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0737-7B24-420F-8B7D-7DEE26CF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F8D3E-87D1-4911-A65A-7AA214C8E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2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01CE-133A-0041-A327-92B49CDC4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6CBEC-4BAA-9E42-8722-700BC66B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8D8F9-CDBD-C14B-8422-CC3F8262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AC0A-CD6D-9C40-A64F-BD337E32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6A264-0FE8-614F-9200-DB7E67FA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507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4BF55-D25F-FB48-93AF-DD5A576E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E32F-683B-064D-A485-A816D1401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3BF70-6EB8-8A4D-8B74-D96517F2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CBB92-82EB-7F4E-B10C-3888366F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3687F-1CE2-5948-BFA5-2591CA60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5616-003A-BD49-A279-DD0D22BB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A40BC-D070-9C44-BE66-56839B8A1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61A21-2372-1A47-B74C-DFC78FF9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20196-5493-D546-847C-C11D5F6E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BAF06-CFF1-DA49-8023-3EDC30AF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70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E8D5-5DD1-334C-A0C1-31F757C1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7844-7221-6C4A-BBAE-22E865E89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68AA4-16F1-AD4E-BA41-068474171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82CE4-B9A5-404E-8B88-DDB8BBEF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CC996-E00F-1D44-9B16-EC9440EF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E5F7C-095E-B840-AC88-6EAA8612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9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C4F8-450C-D141-ABAD-8554F471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609AB-8495-6649-8392-060E504AE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3A5B6-085D-0944-BB10-E685CB1B5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B54E8-162A-314E-9D69-888B23DC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28E85-80EF-C347-8C6A-FB950408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AB0BF-C6FE-3C42-A3EA-E7CB9A15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44210B-4C8E-544B-8AFE-674C7185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F3752-5FA0-7644-A0C4-048F00BA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58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5632-17C7-394A-A6C1-AC05269A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2CB64-572A-144D-80D8-9A4D8199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D8822-D2FF-3A47-A299-11202D21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2EDB2-41F7-9946-957D-CB5D1C1E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127500" y="917575"/>
            <a:ext cx="46355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63" y="6356350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9DD06-128F-A64A-8679-838706312DCE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36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120D05-E3E6-1E45-B93A-6C78AFE78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4DBE0-3FF2-E646-8728-F09F961B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E0B43-EAD4-FC46-8FDC-7E0B814F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19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B9F6-7E2A-B44C-A88A-5059731B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3B82-51F9-FC4D-B600-759CA565A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F866A-EBA9-1745-8032-43058C7E9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6C636-3418-654D-8738-5532314A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2281F-4A5C-C34D-93FC-AD8086CB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BA4FC-D32E-BC44-87E0-D6D39322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4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5AFB-2D56-7440-BB14-99F92DEF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567F6-E67B-184A-8583-F5F2D0268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5148E-C9C6-C048-B85C-CF76AB7F9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86C4C-9896-CB4A-857D-566FB022B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E46BE-C4C9-904B-97A1-D3946857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80535-E133-B24F-9C90-C01BF89C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3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B298-501B-EF47-80B7-4A61D938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AC68C-F88F-B046-8CC3-6C7A44D58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43A9B-9B56-1C4F-B2D8-792FB38E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23BF2-C4E0-6347-A707-DA2EB45CC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CFC35-A11B-7644-BF0E-12D830D3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6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77B92-89BC-3E47-A27E-98251E689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7BAE0-DAFF-604B-9E33-A60594C28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254A6-2DB7-D84D-AD02-13C4772B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8EE7D-DE40-8D49-8DD8-0C5F00B1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F18C8-A285-E746-B133-38C8AEEA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700" y="1397001"/>
            <a:ext cx="5029200" cy="21336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1329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6938"/>
            <a:ext cx="8229600" cy="1143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79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567" y="995888"/>
            <a:ext cx="66675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25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83001" y="3175000"/>
            <a:ext cx="3302000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125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125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125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125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292888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26727" y="274638"/>
            <a:ext cx="4636272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74638"/>
            <a:ext cx="355820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4126726" y="976313"/>
            <a:ext cx="4636273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06363" y="6356350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78196-7A8F-634C-8014-B16709B04E2D}" type="slidenum">
              <a:rPr lang="en-US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19138" y="6438900"/>
            <a:ext cx="0" cy="2238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69900" y="1189038"/>
            <a:ext cx="8293100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849" y="6421974"/>
            <a:ext cx="5854677" cy="381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9900" y="549275"/>
            <a:ext cx="8267700" cy="51704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Aft>
                <a:spcPts val="1000"/>
              </a:spcAft>
              <a:buNone/>
              <a:defRPr sz="3600" b="1">
                <a:solidFill>
                  <a:srgbClr val="4963AE"/>
                </a:solidFill>
                <a:latin typeface="Arial"/>
                <a:cs typeface="Arial"/>
              </a:defRPr>
            </a:lvl1pPr>
            <a:lvl2pPr marL="0" indent="0">
              <a:spcBef>
                <a:spcPts val="576"/>
              </a:spcBef>
              <a:spcAft>
                <a:spcPts val="500"/>
              </a:spcAft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latin typeface="Arial"/>
                <a:cs typeface="Arial"/>
              </a:defRPr>
            </a:lvl3pPr>
            <a:lvl4pPr marL="4572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914400" indent="-18288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63" y="6446838"/>
            <a:ext cx="523875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200">
                <a:solidFill>
                  <a:prstClr val="white"/>
                </a:solidFill>
                <a:latin typeface="Arial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F5D689-B8BF-7A41-85B6-47343A0EBC1D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2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2373D-D199-3747-B0F8-3CAD6695AAD9}" type="datetimeFigureOut">
              <a:rPr lang="en-US">
                <a:latin typeface="Arial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11/1/2021</a:t>
            </a:fld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6938"/>
            <a:ext cx="8229600" cy="1143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8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 descr="A-InteriorSlide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900" y="6356350"/>
            <a:ext cx="516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5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 descr="A-InteriorSlid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9638A1-504D-3B40-9427-EEE36B6F7BF4}" type="slidenum">
              <a:rPr lang="en-US" altLang="en-US"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900" y="6356350"/>
            <a:ext cx="516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0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 descr="A-InteriorSlid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63" y="6356350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9638A1-504D-3B40-9427-EEE36B6F7BF4}" type="slidenum">
              <a:rPr lang="en-US" altLang="en-US"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900" y="6356350"/>
            <a:ext cx="516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InteriorSlid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06" y="6356354"/>
            <a:ext cx="49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9662" y="6438912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5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1" r:id="rId7"/>
    <p:sldLayoutId id="2147483752" r:id="rId8"/>
  </p:sldLayoutIdLst>
  <p:hf hd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InteriorSlide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5906" y="6356354"/>
            <a:ext cx="490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19662" y="6438912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50791" y="6356354"/>
            <a:ext cx="5169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0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</p:sldLayoutIdLst>
  <p:hf hd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68E90-FFB0-3B4F-BD04-76ABCBD1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242DE-BBA9-7D49-853C-DA14D09E7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A3244-2F95-F243-99B9-5FC027333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CC8E-8F7E-8D41-ACC5-B41DA3C975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09AB8-4437-8949-AF0E-658D9C6C9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27788-51BB-A74D-B744-5AC2169EC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B44C-C145-7449-96B2-72ABD955A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ntact-TaglineSli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38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hf hd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66F5FB-7BF2-C242-BEE6-D773BD2C9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0B355-31DD-364A-8F5D-C0E68B4896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662" y="427893"/>
            <a:ext cx="738554" cy="984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FC456-AC7C-EF4D-9A20-C0EA9A499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21" y="427893"/>
            <a:ext cx="738554" cy="8264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174C98-734C-1841-B094-2A5CD67DBBB5}"/>
              </a:ext>
            </a:extLst>
          </p:cNvPr>
          <p:cNvSpPr/>
          <p:nvPr userDrawn="1"/>
        </p:nvSpPr>
        <p:spPr>
          <a:xfrm>
            <a:off x="1058672" y="582564"/>
            <a:ext cx="21313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National Institute of</a:t>
            </a:r>
          </a:p>
          <a:p>
            <a:r>
              <a:rPr lang="en-US" sz="1050" dirty="0">
                <a:solidFill>
                  <a:schemeClr val="bg1"/>
                </a:solidFill>
              </a:rPr>
              <a:t>General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137370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gms.nih.gov/research-training/resources/laboratory-safety-and-guidelines" TargetMode="Externa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gms.nih.gov/training/Pages/Laboratory-Safety-Training-and-Guidelines.aspx" TargetMode="Externa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769" y="1288208"/>
            <a:ext cx="8272463" cy="3119576"/>
          </a:xfrm>
        </p:spPr>
        <p:txBody>
          <a:bodyPr/>
          <a:lstStyle/>
          <a:p>
            <a:pPr algn="r"/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1500" dirty="0"/>
              <a:t>Jon Lorsch</a:t>
            </a:r>
            <a:br>
              <a:rPr lang="en-US" sz="1500" dirty="0"/>
            </a:br>
            <a:r>
              <a:rPr lang="en-US" sz="1500" dirty="0"/>
              <a:t>Director</a:t>
            </a:r>
            <a:br>
              <a:rPr lang="en-US" sz="1500" dirty="0"/>
            </a:br>
            <a:r>
              <a:rPr lang="en-US" sz="1500" dirty="0"/>
              <a:t>NIGMS</a:t>
            </a:r>
            <a:endParaRPr lang="en-US" sz="405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DA43DC-9DE7-4ADB-851A-5FF6CADDE0D0}"/>
              </a:ext>
            </a:extLst>
          </p:cNvPr>
          <p:cNvSpPr txBox="1">
            <a:spLocks/>
          </p:cNvSpPr>
          <p:nvPr/>
        </p:nvSpPr>
        <p:spPr>
          <a:xfrm>
            <a:off x="561453" y="1740622"/>
            <a:ext cx="8059992" cy="10168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39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342900">
              <a:defRPr/>
            </a:pPr>
            <a:r>
              <a:rPr lang="en-US" sz="3000" dirty="0">
                <a:solidFill>
                  <a:prstClr val="white"/>
                </a:solidFill>
              </a:rPr>
              <a:t>Developing a Culture of Safety in Biomedical Research</a:t>
            </a:r>
          </a:p>
        </p:txBody>
      </p:sp>
    </p:spTree>
    <p:extLst>
      <p:ext uri="{BB962C8B-B14F-4D97-AF65-F5344CB8AC3E}">
        <p14:creationId xmlns:p14="http://schemas.microsoft.com/office/powerpoint/2010/main" val="345653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475223-55EF-A748-B52A-0D8869892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342892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342892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9464D-B63B-094A-977C-00A26550C9AA}"/>
              </a:ext>
            </a:extLst>
          </p:cNvPr>
          <p:cNvSpPr txBox="1"/>
          <p:nvPr/>
        </p:nvSpPr>
        <p:spPr>
          <a:xfrm>
            <a:off x="462488" y="1491754"/>
            <a:ext cx="7658255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342892">
              <a:spcBef>
                <a:spcPts val="900"/>
              </a:spcBef>
              <a:spcAft>
                <a:spcPts val="450"/>
              </a:spcAft>
              <a:buClr>
                <a:srgbClr val="4963AE"/>
              </a:buClr>
              <a:buFont typeface="System Font Regular"/>
              <a:buChar char="●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R25s for safety training modules</a:t>
            </a:r>
          </a:p>
          <a:p>
            <a:pPr marL="600075" lvl="1" indent="-257175" defTabSz="342892">
              <a:spcBef>
                <a:spcPts val="900"/>
              </a:spcBef>
              <a:spcAft>
                <a:spcPts val="450"/>
              </a:spcAft>
              <a:buClr>
                <a:srgbClr val="4963AE"/>
              </a:buClr>
              <a:buFont typeface="System Font Regular"/>
              <a:buChar char="○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NOT-GM-20-047 (PAR-20-296)</a:t>
            </a:r>
          </a:p>
          <a:p>
            <a:pPr marL="257168" indent="-257168" defTabSz="342892">
              <a:spcBef>
                <a:spcPts val="900"/>
              </a:spcBef>
              <a:spcAft>
                <a:spcPts val="450"/>
              </a:spcAft>
              <a:buClr>
                <a:srgbClr val="4963AE"/>
              </a:buClr>
              <a:buFont typeface="System Font Regular"/>
              <a:buChar char="●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clearinghouse on the NIGMS website for links to safety training materials</a:t>
            </a:r>
          </a:p>
          <a:p>
            <a:pPr marL="600075" lvl="1" indent="-257175" defTabSz="342892">
              <a:spcBef>
                <a:spcPts val="900"/>
              </a:spcBef>
              <a:spcAft>
                <a:spcPts val="450"/>
              </a:spcAft>
              <a:buClr>
                <a:srgbClr val="4963AE"/>
              </a:buClr>
              <a:buFont typeface="System Font Regular"/>
              <a:buChar char="○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https://www.nigms.nih.gov/research-training/resources/laboratory-safety-and-guidelines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57175" indent="-257175" defTabSz="342892">
              <a:spcBef>
                <a:spcPts val="900"/>
              </a:spcBef>
              <a:spcAft>
                <a:spcPts val="450"/>
              </a:spcAft>
              <a:buClr>
                <a:srgbClr val="4963AE"/>
              </a:buClr>
              <a:buSzPct val="100000"/>
              <a:buFont typeface="System Font Regular"/>
              <a:buChar char="●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programs to teach to industry standards</a:t>
            </a:r>
          </a:p>
          <a:p>
            <a:pPr marL="257168" indent="-257168" defTabSz="342892">
              <a:spcBef>
                <a:spcPts val="900"/>
              </a:spcBef>
              <a:spcAft>
                <a:spcPts val="450"/>
              </a:spcAft>
              <a:buClr>
                <a:srgbClr val="4963AE"/>
              </a:buClr>
              <a:buFont typeface="System Font Regular"/>
              <a:buChar char="●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with professional societies?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A779D63-361F-DF47-A5C3-1ED64DEC6C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055" y="601808"/>
            <a:ext cx="2673802" cy="4993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63A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77065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AE6AA-593F-724D-9165-8F8476CD7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342892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342892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8DBDD-67FB-3141-A60B-64A80BECA9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179" y="289932"/>
            <a:ext cx="7204297" cy="53046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963A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ACS has been a leader on lab safety including new policies for its journals</a:t>
            </a:r>
          </a:p>
        </p:txBody>
      </p:sp>
      <p:grpSp>
        <p:nvGrpSpPr>
          <p:cNvPr id="9" name="Group 8" descr="c&amp;en Chemical &amp; Engineering News Headline ACS journals enact new safety policy by Jyllian Kemsley December 5, 2016">
            <a:extLst>
              <a:ext uri="{FF2B5EF4-FFF2-40B4-BE49-F238E27FC236}">
                <a16:creationId xmlns:a16="http://schemas.microsoft.com/office/drawing/2014/main" id="{0D791486-0135-44EA-BB9D-43FCCB1867E5}"/>
              </a:ext>
            </a:extLst>
          </p:cNvPr>
          <p:cNvGrpSpPr/>
          <p:nvPr/>
        </p:nvGrpSpPr>
        <p:grpSpPr>
          <a:xfrm>
            <a:off x="640070" y="1353692"/>
            <a:ext cx="7045406" cy="4687644"/>
            <a:chOff x="640070" y="1353692"/>
            <a:chExt cx="7045406" cy="46876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EF7C3C-5B56-7044-B38A-F13A76451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4640"/>
            <a:stretch/>
          </p:blipFill>
          <p:spPr>
            <a:xfrm>
              <a:off x="998578" y="1353692"/>
              <a:ext cx="6095845" cy="693474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BAB6BE-B4F3-7946-8072-01C6CA0E1B24}"/>
                </a:ext>
              </a:extLst>
            </p:cNvPr>
            <p:cNvGrpSpPr/>
            <p:nvPr/>
          </p:nvGrpSpPr>
          <p:grpSpPr>
            <a:xfrm>
              <a:off x="640070" y="2047166"/>
              <a:ext cx="7045406" cy="3994170"/>
              <a:chOff x="686549" y="2469143"/>
              <a:chExt cx="6217275" cy="352468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7A8D882-E0A7-5C4C-A000-43D13E5A0D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3456"/>
              <a:stretch/>
            </p:blipFill>
            <p:spPr>
              <a:xfrm>
                <a:off x="686549" y="2469143"/>
                <a:ext cx="6217275" cy="352468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80A0CF-E360-A840-9AE5-ECA404857684}"/>
                  </a:ext>
                </a:extLst>
              </p:cNvPr>
              <p:cNvSpPr/>
              <p:nvPr/>
            </p:nvSpPr>
            <p:spPr>
              <a:xfrm>
                <a:off x="5616241" y="2621452"/>
                <a:ext cx="1244441" cy="9615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892"/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596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102B-FD38-9240-9FBF-E3E191FC5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400" dirty="0"/>
              <a:t>MBOC Paper: https://</a:t>
            </a:r>
            <a:r>
              <a:rPr lang="en-US" sz="1400" dirty="0" err="1"/>
              <a:t>www.molbiolcell.org</a:t>
            </a:r>
            <a:r>
              <a:rPr lang="en-US" sz="1400" dirty="0"/>
              <a:t>/</a:t>
            </a:r>
            <a:r>
              <a:rPr lang="en-US" sz="1400" dirty="0" err="1"/>
              <a:t>doi</a:t>
            </a:r>
            <a:r>
              <a:rPr lang="en-US" sz="1400" dirty="0"/>
              <a:t>/10.1091/mbc.E20-03-0167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59726E-1554-164B-8CD9-1C7C3EA73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685800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565D7-21FD-5D44-9FAB-15879F4947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085" y="735806"/>
            <a:ext cx="8120744" cy="480672"/>
          </a:xfrm>
        </p:spPr>
        <p:txBody>
          <a:bodyPr/>
          <a:lstStyle/>
          <a:p>
            <a:r>
              <a:rPr lang="en-US" sz="2800" dirty="0"/>
              <a:t>Use Our Bully Pulpit (and Our Policies and $$$)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F4C6A3E-F0E9-0246-8E66-D9BA923A7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465" y="1499506"/>
            <a:ext cx="3102705" cy="4157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AD5D497-3AA3-6744-BB9A-425F5AD8D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32" y="1820250"/>
            <a:ext cx="5453917" cy="28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5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CC521-3867-EF40-9BE2-EC008BEB0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685800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CAF3F-2868-D449-A7A9-6680DBF51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806" y="293453"/>
            <a:ext cx="8150679" cy="8359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963A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Teach Students to Do Hazard Assessments as Part of Experimental Design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978841-E9BE-3541-8111-B9F2D2329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03" t="6777" r="9596" b="8479"/>
          <a:stretch/>
        </p:blipFill>
        <p:spPr>
          <a:xfrm>
            <a:off x="827315" y="1336151"/>
            <a:ext cx="7674427" cy="45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6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19DA-1744-E447-B87D-5ED7F5F15C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 Credit: UCLA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3BD202-2D4F-CD45-8266-B1FB02953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685800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8A2FC-1CCA-EF49-8B51-E59373ECAC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57" y="659606"/>
            <a:ext cx="8267700" cy="480672"/>
          </a:xfrm>
        </p:spPr>
        <p:txBody>
          <a:bodyPr/>
          <a:lstStyle/>
          <a:p>
            <a:r>
              <a:rPr lang="en-US" sz="2800" dirty="0"/>
              <a:t>Teach Students to Question Their Assumptions</a:t>
            </a:r>
          </a:p>
        </p:txBody>
      </p:sp>
      <p:pic>
        <p:nvPicPr>
          <p:cNvPr id="5" name="Picture 4" descr="student in lab coat">
            <a:extLst>
              <a:ext uri="{FF2B5EF4-FFF2-40B4-BE49-F238E27FC236}">
                <a16:creationId xmlns:a16="http://schemas.microsoft.com/office/drawing/2014/main" id="{666AC450-CE46-2C4D-B12A-D8F2CA80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60" y="1956038"/>
            <a:ext cx="6669281" cy="329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5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6CA8B-F1DF-084B-913A-70D9072F8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75E058-4C20-A242-8A48-FEF4035371A2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40082-5148-544F-8CF8-E2DBBA3E5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195" y="303615"/>
            <a:ext cx="7950769" cy="1020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963A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Bring Core Facilities into the Teaching Mission of the Institution?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D9CDA-03F1-4540-98F9-5E41F0CB7FFC}"/>
              </a:ext>
            </a:extLst>
          </p:cNvPr>
          <p:cNvSpPr txBox="1"/>
          <p:nvPr/>
        </p:nvSpPr>
        <p:spPr>
          <a:xfrm>
            <a:off x="655095" y="1542196"/>
            <a:ext cx="82841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25000"/>
              <a:buFont typeface="System Font Regular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Core facilities could be incorporated into lecture-based and active-learning courses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25000"/>
              <a:buFont typeface="System Font Regular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Could teach best practices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25000"/>
              <a:buFont typeface="System Font Regular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Could introduce students to the cores available for research, safety practices, SOPs, rigorous practices, etc. at the same time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25000"/>
              <a:buFont typeface="System Font Regular"/>
              <a:buChar char="●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Allows cores to provide additional value to institution</a:t>
            </a:r>
          </a:p>
        </p:txBody>
      </p:sp>
    </p:spTree>
    <p:extLst>
      <p:ext uri="{BB962C8B-B14F-4D97-AF65-F5344CB8AC3E}">
        <p14:creationId xmlns:p14="http://schemas.microsoft.com/office/powerpoint/2010/main" val="387648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454CF5E-F1EF-40D8-8922-D3697D4F0335}"/>
              </a:ext>
            </a:extLst>
          </p:cNvPr>
          <p:cNvSpPr/>
          <p:nvPr/>
        </p:nvSpPr>
        <p:spPr>
          <a:xfrm>
            <a:off x="156755" y="984179"/>
            <a:ext cx="5519058" cy="126589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Institutions</a:t>
            </a:r>
          </a:p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 Values and behaviors emphasize safety and respect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B2E46-B0D4-4836-BDF3-A5C36A97A3D1}"/>
              </a:ext>
            </a:extLst>
          </p:cNvPr>
          <p:cNvSpPr/>
          <p:nvPr/>
        </p:nvSpPr>
        <p:spPr>
          <a:xfrm>
            <a:off x="156754" y="2331229"/>
            <a:ext cx="5512526" cy="51598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Inclusive, supportive environments free from harassment and intimidation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47DC7-1036-4276-AFEB-82F997FCC497}"/>
              </a:ext>
            </a:extLst>
          </p:cNvPr>
          <p:cNvSpPr/>
          <p:nvPr/>
        </p:nvSpPr>
        <p:spPr>
          <a:xfrm>
            <a:off x="156754" y="2928364"/>
            <a:ext cx="5512526" cy="51598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Strong culture of safety in laboratory and clinical settings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6E32F-DA94-42B3-8F13-3386345D5633}"/>
              </a:ext>
            </a:extLst>
          </p:cNvPr>
          <p:cNvSpPr/>
          <p:nvPr/>
        </p:nvSpPr>
        <p:spPr>
          <a:xfrm>
            <a:off x="2867298" y="3525499"/>
            <a:ext cx="2801983" cy="7364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Safety training and oversight permeate all aspects of the enterprise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C6A11-774E-4BA6-B700-76ED9E34EED2}"/>
              </a:ext>
            </a:extLst>
          </p:cNvPr>
          <p:cNvSpPr/>
          <p:nvPr/>
        </p:nvSpPr>
        <p:spPr>
          <a:xfrm>
            <a:off x="156755" y="4344418"/>
            <a:ext cx="2638697" cy="7364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Individuals practice the highest standards for safety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8F0A98-05F2-435B-8ACF-5C265057706B}"/>
              </a:ext>
            </a:extLst>
          </p:cNvPr>
          <p:cNvSpPr/>
          <p:nvPr/>
        </p:nvSpPr>
        <p:spPr>
          <a:xfrm>
            <a:off x="156754" y="3528192"/>
            <a:ext cx="2638697" cy="7364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Laboratory and clinical leadership exemplify and reinforce the culture of safety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73528F-931E-4C10-B2DB-27391EB50A4F}"/>
              </a:ext>
            </a:extLst>
          </p:cNvPr>
          <p:cNvSpPr/>
          <p:nvPr/>
        </p:nvSpPr>
        <p:spPr>
          <a:xfrm>
            <a:off x="2867297" y="4343071"/>
            <a:ext cx="2801983" cy="7364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Hazards assessments are routine and pervasive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9C45E-6744-49F8-8224-C5A628D1359D}"/>
              </a:ext>
            </a:extLst>
          </p:cNvPr>
          <p:cNvSpPr/>
          <p:nvPr/>
        </p:nvSpPr>
        <p:spPr>
          <a:xfrm>
            <a:off x="2867296" y="5160646"/>
            <a:ext cx="2801983" cy="7364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Near miss accidents are widely reported, analyzed, and used to catalyze change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D01C86-CCAB-47E4-A602-C849B41C8B29}"/>
              </a:ext>
            </a:extLst>
          </p:cNvPr>
          <p:cNvSpPr/>
          <p:nvPr/>
        </p:nvSpPr>
        <p:spPr>
          <a:xfrm>
            <a:off x="150222" y="5160646"/>
            <a:ext cx="2645229" cy="7364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Collaborative working relationships among Health and Safety Officials, leadership, scientists, and clinicians</a:t>
            </a:r>
          </a:p>
        </p:txBody>
      </p:sp>
      <p:pic>
        <p:nvPicPr>
          <p:cNvPr id="17" name="Picture 16" descr="National Institute of General Medical Sciences logo">
            <a:extLst>
              <a:ext uri="{FF2B5EF4-FFF2-40B4-BE49-F238E27FC236}">
                <a16:creationId xmlns:a16="http://schemas.microsoft.com/office/drawing/2014/main" id="{993BAF11-A62C-45DD-990D-62F24BF8C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947" y="1230539"/>
            <a:ext cx="3285614" cy="6691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553124D-0C94-425A-A346-FBED2C75867D}"/>
              </a:ext>
            </a:extLst>
          </p:cNvPr>
          <p:cNvSpPr/>
          <p:nvPr/>
        </p:nvSpPr>
        <p:spPr>
          <a:xfrm>
            <a:off x="5781947" y="1986842"/>
            <a:ext cx="3285614" cy="903314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Training program funding announcements emphasize safety – required in the training plan and part of the scored review criteria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98F788-9656-4D43-8AF5-7B38918A08D3}"/>
              </a:ext>
            </a:extLst>
          </p:cNvPr>
          <p:cNvSpPr/>
          <p:nvPr/>
        </p:nvSpPr>
        <p:spPr>
          <a:xfrm>
            <a:off x="5781947" y="2977343"/>
            <a:ext cx="3285614" cy="903314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Supplements to training awards to develop a culture of safety and to create safe, supportive, and inclusive research training environments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F0B55C-BEF7-4FD2-B75D-E2F93B1C5733}"/>
              </a:ext>
            </a:extLst>
          </p:cNvPr>
          <p:cNvSpPr/>
          <p:nvPr/>
        </p:nvSpPr>
        <p:spPr>
          <a:xfrm>
            <a:off x="5781947" y="3967844"/>
            <a:ext cx="3285614" cy="903314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Funding announcement to develop training modules freely available to the community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2393C6-EF16-4790-AD47-C72270F83B23}"/>
              </a:ext>
            </a:extLst>
          </p:cNvPr>
          <p:cNvSpPr/>
          <p:nvPr/>
        </p:nvSpPr>
        <p:spPr>
          <a:xfrm>
            <a:off x="5781947" y="4993753"/>
            <a:ext cx="3285614" cy="903314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Promote safety through webpages, webinars, and meetings for training directors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FB210-BB75-4C5A-812B-D1A7313A4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2387600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Values and behaviors emphasize safety and respect</a:t>
            </a:r>
          </a:p>
        </p:txBody>
      </p:sp>
    </p:spTree>
    <p:extLst>
      <p:ext uri="{BB962C8B-B14F-4D97-AF65-F5344CB8AC3E}">
        <p14:creationId xmlns:p14="http://schemas.microsoft.com/office/powerpoint/2010/main" val="3773735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700" b="1">
                <a:latin typeface="Arial" charset="0"/>
                <a:cs typeface="Arial" charset="0"/>
              </a:rPr>
              <a:t>Questions or Comments?</a:t>
            </a:r>
            <a:endParaRPr lang="en-US" sz="27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2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FF23D-9B66-9E4D-A166-DE67DB57A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30" y="5287546"/>
            <a:ext cx="524933" cy="273844"/>
          </a:xfrm>
        </p:spPr>
        <p:txBody>
          <a:bodyPr/>
          <a:lstStyle/>
          <a:p>
            <a:pPr algn="r" defTabSz="685800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685800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69DDB-39DC-FF4C-8E7C-77D08A7D30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660" y="652715"/>
            <a:ext cx="8627708" cy="4822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63A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 You Know the Name Sheri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963A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Sangji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63A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988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30B5-6FAD-9D4C-863D-30911AD11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092" y="5707644"/>
            <a:ext cx="4391008" cy="169055"/>
          </a:xfrm>
        </p:spPr>
        <p:txBody>
          <a:bodyPr/>
          <a:lstStyle/>
          <a:p>
            <a:r>
              <a:rPr lang="en-US" sz="900" dirty="0"/>
              <a:t>https://</a:t>
            </a:r>
            <a:r>
              <a:rPr lang="en-US" sz="900" dirty="0" err="1"/>
              <a:t>cen.acs.org</a:t>
            </a:r>
            <a:r>
              <a:rPr lang="en-US" sz="900" dirty="0"/>
              <a:t>/safety/lab-safety/10-years-Sheri-Sangjis-death/97/i1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FF23D-9B66-9E4D-A166-DE67DB57A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342892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342892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69DDB-39DC-FF4C-8E7C-77D08A7D3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886" y="499772"/>
            <a:ext cx="8425543" cy="516621"/>
          </a:xfrm>
        </p:spPr>
        <p:txBody>
          <a:bodyPr/>
          <a:lstStyle/>
          <a:p>
            <a:r>
              <a:rPr lang="en-US" sz="2100" dirty="0"/>
              <a:t>Sheri </a:t>
            </a:r>
            <a:r>
              <a:rPr lang="en-US" sz="2100" dirty="0" err="1"/>
              <a:t>Sangji’s</a:t>
            </a:r>
            <a:r>
              <a:rPr lang="en-US" sz="2100" dirty="0"/>
              <a:t> Death Led to Criminal Charges against the PI and UCLA and to the Formation of the UC Center for Laboratory Safety</a:t>
            </a:r>
          </a:p>
        </p:txBody>
      </p:sp>
      <p:grpSp>
        <p:nvGrpSpPr>
          <p:cNvPr id="8" name="Group 7" descr="c&amp;en headline - 10 years after Sheri Sangji's death, are academic labs any safer? by Jyllian Kemsley">
            <a:extLst>
              <a:ext uri="{FF2B5EF4-FFF2-40B4-BE49-F238E27FC236}">
                <a16:creationId xmlns:a16="http://schemas.microsoft.com/office/drawing/2014/main" id="{29F9301D-69B2-2242-8EB4-E86D5D24CB5E}"/>
              </a:ext>
            </a:extLst>
          </p:cNvPr>
          <p:cNvGrpSpPr/>
          <p:nvPr/>
        </p:nvGrpSpPr>
        <p:grpSpPr>
          <a:xfrm>
            <a:off x="433339" y="1356234"/>
            <a:ext cx="3899176" cy="4406977"/>
            <a:chOff x="416675" y="1304885"/>
            <a:chExt cx="3965253" cy="44816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463C91-FDD1-0C48-90C9-006633397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675" y="1304885"/>
              <a:ext cx="3849279" cy="448166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DE35ED-F28E-7E44-9188-19A3364C2D7D}"/>
                </a:ext>
              </a:extLst>
            </p:cNvPr>
            <p:cNvSpPr/>
            <p:nvPr/>
          </p:nvSpPr>
          <p:spPr>
            <a:xfrm>
              <a:off x="3935002" y="2974369"/>
              <a:ext cx="446926" cy="136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0" name="Picture 9" descr="UC Center for Laboratory Safety website">
            <a:extLst>
              <a:ext uri="{FF2B5EF4-FFF2-40B4-BE49-F238E27FC236}">
                <a16:creationId xmlns:a16="http://schemas.microsoft.com/office/drawing/2014/main" id="{D0CF56F4-A012-0D45-9F16-018B4F45A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820" y="1378004"/>
            <a:ext cx="4260494" cy="46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6863-AD33-7047-A1B5-B25F5D4A4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851" y="5619303"/>
            <a:ext cx="5854677" cy="285750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blogs.sciencemag.org</a:t>
            </a:r>
            <a:r>
              <a:rPr lang="en-US" dirty="0"/>
              <a:t>/pipeline/archives/2006/03/08/</a:t>
            </a:r>
            <a:r>
              <a:rPr lang="en-US" dirty="0" err="1"/>
              <a:t>how_not_to_do_it_liquid_nitrogen_tanks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D3618-6985-4B44-836C-552CF2749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685800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BC732-4075-F94D-A74B-7A054C3C9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671" y="746692"/>
            <a:ext cx="8391072" cy="502444"/>
          </a:xfrm>
        </p:spPr>
        <p:txBody>
          <a:bodyPr/>
          <a:lstStyle/>
          <a:p>
            <a:r>
              <a:rPr lang="en-US" dirty="0"/>
              <a:t>2006 Liquid Nitrogen Tank Explosion at Texas A&amp;M</a:t>
            </a:r>
          </a:p>
        </p:txBody>
      </p:sp>
      <p:pic>
        <p:nvPicPr>
          <p:cNvPr id="5" name="Picture 4" descr="tanks of liquid nitrogen">
            <a:extLst>
              <a:ext uri="{FF2B5EF4-FFF2-40B4-BE49-F238E27FC236}">
                <a16:creationId xmlns:a16="http://schemas.microsoft.com/office/drawing/2014/main" id="{B7172B44-D684-4B4E-87D3-0A76D08F2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31" y="1988527"/>
            <a:ext cx="2057400" cy="3162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91FD72-1236-E24F-BB5D-175706E294F6}"/>
              </a:ext>
            </a:extLst>
          </p:cNvPr>
          <p:cNvSpPr txBox="1"/>
          <p:nvPr/>
        </p:nvSpPr>
        <p:spPr>
          <a:xfrm>
            <a:off x="386862" y="1666942"/>
            <a:ext cx="4729424" cy="352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spcBef>
                <a:spcPts val="450"/>
              </a:spcBef>
              <a:spcAft>
                <a:spcPts val="900"/>
              </a:spcAft>
              <a:buClr>
                <a:srgbClr val="4F81BD"/>
              </a:buClr>
              <a:buSzPct val="125000"/>
              <a:buFont typeface="System Font Regular"/>
              <a:buChar char="●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N</a:t>
            </a:r>
            <a:r>
              <a:rPr lang="en-US" sz="20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tank’s pressure release valves sealed at some point in the past</a:t>
            </a:r>
          </a:p>
          <a:p>
            <a:pPr marL="214313" indent="-214313" defTabSz="685800">
              <a:spcBef>
                <a:spcPts val="450"/>
              </a:spcBef>
              <a:spcAft>
                <a:spcPts val="900"/>
              </a:spcAft>
              <a:buClr>
                <a:srgbClr val="4F81BD"/>
              </a:buClr>
              <a:buSzPct val="125000"/>
              <a:buFont typeface="System Font Regular"/>
              <a:buChar char="●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to catastrophic failure in the middle of the night</a:t>
            </a:r>
          </a:p>
          <a:p>
            <a:pPr marL="214313" indent="-214313" defTabSz="685800">
              <a:spcBef>
                <a:spcPts val="450"/>
              </a:spcBef>
              <a:spcAft>
                <a:spcPts val="900"/>
              </a:spcAft>
              <a:buClr>
                <a:srgbClr val="4F81BD"/>
              </a:buClr>
              <a:buSzPct val="125000"/>
              <a:buFont typeface="System Font Regular"/>
              <a:buChar char="●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Destroyed the lab, blew out windows and door, blew hole in the floor, turned floor tiles into shrapnel, shot the tank into the mechanical room on the floor above</a:t>
            </a:r>
          </a:p>
        </p:txBody>
      </p:sp>
    </p:spTree>
    <p:extLst>
      <p:ext uri="{BB962C8B-B14F-4D97-AF65-F5344CB8AC3E}">
        <p14:creationId xmlns:p14="http://schemas.microsoft.com/office/powerpoint/2010/main" val="419837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1F44-2207-AB4F-A291-6E537D181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Left Photo Credit: Honolulu Fire Department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8F059-6396-104F-B61A-2106DFC7E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685800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685800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7C495-0C5B-3D49-A97F-6A7014C182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671" y="724921"/>
            <a:ext cx="8267700" cy="467275"/>
          </a:xfrm>
        </p:spPr>
        <p:txBody>
          <a:bodyPr/>
          <a:lstStyle/>
          <a:p>
            <a:r>
              <a:rPr lang="en-US" sz="3200" dirty="0"/>
              <a:t>2016 University of Hawaii Explosion</a:t>
            </a:r>
          </a:p>
        </p:txBody>
      </p:sp>
      <p:pic>
        <p:nvPicPr>
          <p:cNvPr id="5" name="Picture 4" descr="lab post explosion showing falling ceilings and wreckage ">
            <a:extLst>
              <a:ext uri="{FF2B5EF4-FFF2-40B4-BE49-F238E27FC236}">
                <a16:creationId xmlns:a16="http://schemas.microsoft.com/office/drawing/2014/main" id="{ADFFD35D-9E17-1447-A184-A98ECF353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6" y="1865645"/>
            <a:ext cx="2598626" cy="3454644"/>
          </a:xfrm>
          <a:prstGeom prst="rect">
            <a:avLst/>
          </a:prstGeom>
        </p:spPr>
      </p:pic>
      <p:pic>
        <p:nvPicPr>
          <p:cNvPr id="6" name="Picture 5" descr="Science headline - Report on UH lab explosion reveals deep, systemic safety failures - by Beryl Lieff Benderly July 7, 2016">
            <a:extLst>
              <a:ext uri="{FF2B5EF4-FFF2-40B4-BE49-F238E27FC236}">
                <a16:creationId xmlns:a16="http://schemas.microsoft.com/office/drawing/2014/main" id="{DBB1EAA2-219D-4947-8299-09A6048BB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862" y="1865645"/>
            <a:ext cx="3194935" cy="2693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250115-8444-B94D-9A65-781D3C433180}"/>
              </a:ext>
            </a:extLst>
          </p:cNvPr>
          <p:cNvSpPr txBox="1"/>
          <p:nvPr/>
        </p:nvSpPr>
        <p:spPr>
          <a:xfrm>
            <a:off x="157547" y="1440926"/>
            <a:ext cx="27432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spcBef>
                <a:spcPts val="450"/>
              </a:spcBef>
              <a:spcAft>
                <a:spcPts val="450"/>
              </a:spcAft>
              <a:buClr>
                <a:srgbClr val="4F81BD"/>
              </a:buClr>
              <a:buSzPct val="125000"/>
              <a:buFont typeface="System Font Regular"/>
              <a:buChar char="●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Bioenergy researchers growing bacteria under atmospheres containing H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</a:t>
            </a:r>
            <a:r>
              <a:rPr lang="en-US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14313" indent="-214313" defTabSz="685800">
              <a:spcBef>
                <a:spcPts val="450"/>
              </a:spcBef>
              <a:spcAft>
                <a:spcPts val="450"/>
              </a:spcAft>
              <a:buClr>
                <a:srgbClr val="4F81BD"/>
              </a:buClr>
              <a:buSzPct val="125000"/>
              <a:buFont typeface="System Font Regular"/>
              <a:buChar char="●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detonation “sentinel event”</a:t>
            </a:r>
          </a:p>
          <a:p>
            <a:pPr marL="214313" indent="-214313" defTabSz="685800">
              <a:spcBef>
                <a:spcPts val="450"/>
              </a:spcBef>
              <a:spcAft>
                <a:spcPts val="450"/>
              </a:spcAft>
              <a:buClr>
                <a:srgbClr val="4F81BD"/>
              </a:buClr>
              <a:buSzPct val="125000"/>
              <a:buFont typeface="System Font Regular"/>
              <a:buChar char="●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scaled up experiment, static electricity ignited gas mixture leading to tank explosion</a:t>
            </a:r>
          </a:p>
          <a:p>
            <a:pPr marL="214313" indent="-214313" defTabSz="685800">
              <a:spcBef>
                <a:spcPts val="450"/>
              </a:spcBef>
              <a:spcAft>
                <a:spcPts val="450"/>
              </a:spcAft>
              <a:buClr>
                <a:srgbClr val="4F81BD"/>
              </a:buClr>
              <a:buSzPct val="125000"/>
              <a:buFont typeface="System Font Regular"/>
              <a:buChar char="●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Postdoc lost arm and suffered other serious injury</a:t>
            </a:r>
          </a:p>
        </p:txBody>
      </p:sp>
    </p:spTree>
    <p:extLst>
      <p:ext uri="{BB962C8B-B14F-4D97-AF65-F5344CB8AC3E}">
        <p14:creationId xmlns:p14="http://schemas.microsoft.com/office/powerpoint/2010/main" val="32308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65F7-0C05-314A-874A-79673714B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770" y="5693472"/>
            <a:ext cx="4585081" cy="160604"/>
          </a:xfrm>
        </p:spPr>
        <p:txBody>
          <a:bodyPr/>
          <a:lstStyle/>
          <a:p>
            <a:r>
              <a:rPr lang="en-US" sz="750" dirty="0"/>
              <a:t>https://</a:t>
            </a:r>
            <a:r>
              <a:rPr lang="en-US" sz="750" dirty="0" err="1"/>
              <a:t>www.sciencemag.org</a:t>
            </a:r>
            <a:r>
              <a:rPr lang="en-US" sz="750" dirty="0"/>
              <a:t>/careers/2016/07/report-uh-lab-explosion-reveals-deep-systemic-safety-failures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09D57-C060-3C42-A86F-A64BDEF4D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342892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342892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BC09C-E5B1-FF49-8731-3643DF4743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370" y="170379"/>
            <a:ext cx="7585799" cy="474190"/>
          </a:xfrm>
        </p:spPr>
        <p:txBody>
          <a:bodyPr/>
          <a:lstStyle/>
          <a:p>
            <a:r>
              <a:rPr lang="en-US" sz="3200" dirty="0"/>
              <a:t>Some Other Tragic Lab Accidents in Recent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45A29-010C-1B45-87E0-0F35D83C8103}"/>
              </a:ext>
            </a:extLst>
          </p:cNvPr>
          <p:cNvSpPr txBox="1"/>
          <p:nvPr/>
        </p:nvSpPr>
        <p:spPr>
          <a:xfrm>
            <a:off x="342482" y="1469147"/>
            <a:ext cx="880151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 defTabSz="342892">
              <a:spcBef>
                <a:spcPts val="450"/>
              </a:spcBef>
              <a:spcAft>
                <a:spcPts val="450"/>
              </a:spcAft>
              <a:buClr>
                <a:srgbClr val="4F81BD"/>
              </a:buClr>
              <a:buFont typeface="System Font Regular"/>
              <a:buChar char="●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Chicago researcher working with attenuated strain of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Yersinia pestis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gets infected and dies</a:t>
            </a:r>
          </a:p>
          <a:p>
            <a:pPr marL="557199" lvl="1" indent="-214308" defTabSz="342892">
              <a:spcBef>
                <a:spcPts val="450"/>
              </a:spcBef>
              <a:spcAft>
                <a:spcPts val="450"/>
              </a:spcAft>
              <a:buClr>
                <a:srgbClr val="4F81BD"/>
              </a:buClr>
              <a:buFont typeface="System Font Regular"/>
              <a:buChar char="○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Strain was compromised in its ability to take up iron, but researcher had hemochromatosis</a:t>
            </a:r>
          </a:p>
          <a:p>
            <a:pPr marL="557199" lvl="1" indent="-214308" defTabSz="342892">
              <a:spcBef>
                <a:spcPts val="450"/>
              </a:spcBef>
              <a:spcAft>
                <a:spcPts val="450"/>
              </a:spcAft>
              <a:buClr>
                <a:srgbClr val="4F81BD"/>
              </a:buClr>
              <a:buFont typeface="System Font Regular"/>
              <a:buChar char="○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investigation cited “inconsistent use of gloves” as a likely factor</a:t>
            </a:r>
          </a:p>
          <a:p>
            <a:pPr marL="214308" indent="-214308" defTabSz="342892">
              <a:spcBef>
                <a:spcPts val="450"/>
              </a:spcBef>
              <a:spcAft>
                <a:spcPts val="450"/>
              </a:spcAft>
              <a:buClr>
                <a:srgbClr val="4F81BD"/>
              </a:buClr>
              <a:buFont typeface="System Font Regular"/>
              <a:buChar char="●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Yale student killed when hair became caught in lathe while working alone at night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01490-CCF6-0045-B10A-023C0AB51D75}"/>
              </a:ext>
            </a:extLst>
          </p:cNvPr>
          <p:cNvSpPr txBox="1"/>
          <p:nvPr/>
        </p:nvSpPr>
        <p:spPr>
          <a:xfrm>
            <a:off x="1302441" y="3906808"/>
            <a:ext cx="6731215" cy="181588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defTabSz="342892"/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“But UCCLS, which was founded at UC Los Angeles in the aftermath of the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Sangji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catastrophe, notes in the report that </a:t>
            </a:r>
            <a:r>
              <a: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other institutions also tolerate poor safety cultures and practices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therefore fittingly intends its report to also “serve as a direct call to action for researchers, administrators and [Environmental Health and Safety Office] staff not only at the UH, but at all institutions of higher education that conduct research.”</a:t>
            </a:r>
          </a:p>
        </p:txBody>
      </p:sp>
    </p:spTree>
    <p:extLst>
      <p:ext uri="{BB962C8B-B14F-4D97-AF65-F5344CB8AC3E}">
        <p14:creationId xmlns:p14="http://schemas.microsoft.com/office/powerpoint/2010/main" val="15578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09D57-C060-3C42-A86F-A64BDEF4D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342892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342892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BC09C-E5B1-FF49-8731-3643DF474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0370" y="170379"/>
            <a:ext cx="7585799" cy="4741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963A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Other Tragic Lab Accidents in Recent Years</a:t>
            </a:r>
          </a:p>
        </p:txBody>
      </p:sp>
      <p:pic>
        <p:nvPicPr>
          <p:cNvPr id="8" name="Picture 7" descr="A screenshot of a person&#10;&#10;Description automatically generated with low confidence">
            <a:extLst>
              <a:ext uri="{FF2B5EF4-FFF2-40B4-BE49-F238E27FC236}">
                <a16:creationId xmlns:a16="http://schemas.microsoft.com/office/drawing/2014/main" id="{89BD80E7-8576-3543-9821-AF6F0EF6B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268" y="1339702"/>
            <a:ext cx="4965511" cy="45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7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DB5F-D52D-C943-9E5F-D218A4970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grants.nih.gov</a:t>
            </a:r>
            <a:r>
              <a:rPr lang="en-US" dirty="0"/>
              <a:t>/grants/guide/pa-files/PAR-20-213.html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475223-55EF-A748-B52A-0D8869892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342892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342892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2AD3A-2EDA-1045-BCB0-86A7E75665C9}"/>
              </a:ext>
            </a:extLst>
          </p:cNvPr>
          <p:cNvSpPr txBox="1"/>
          <p:nvPr/>
        </p:nvSpPr>
        <p:spPr>
          <a:xfrm>
            <a:off x="315522" y="1750225"/>
            <a:ext cx="8651055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 defTabSz="342892">
              <a:spcBef>
                <a:spcPts val="450"/>
              </a:spcBef>
              <a:spcAft>
                <a:spcPts val="450"/>
              </a:spcAft>
              <a:buClr>
                <a:srgbClr val="4963AE"/>
              </a:buClr>
              <a:buFont typeface="System Font Regular"/>
              <a:buChar char="●"/>
            </a:pPr>
            <a:r>
              <a:rPr lang="en-US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Program Considerations: “Additionally, </a:t>
            </a:r>
            <a:r>
              <a:rPr lang="en-US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2"/>
              </a:rPr>
              <a:t>safety in research training</a:t>
            </a:r>
            <a:r>
              <a:rPr lang="en-US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should encompass (1) environments free from harassment and intimidation, in which everyone participating is treated in a respectful and supportive manner, (2) </a:t>
            </a:r>
            <a:r>
              <a:rPr lang="en-US" sz="16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laboratory and clinical settings where individuals exercise the highest standards of practice for chemical, biological and physical safety</a:t>
            </a:r>
            <a:r>
              <a:rPr lang="en-US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and (3) practices at the institutional leadership and research community levels that demonstrate core values and behaviors to </a:t>
            </a:r>
            <a:r>
              <a:rPr lang="en-US" sz="16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emphasize safety over competing goals</a:t>
            </a:r>
            <a:r>
              <a:rPr lang="en-US" sz="160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.”</a:t>
            </a:r>
          </a:p>
          <a:p>
            <a:pPr marL="214308" indent="-214308" defTabSz="342892">
              <a:spcBef>
                <a:spcPts val="450"/>
              </a:spcBef>
              <a:spcAft>
                <a:spcPts val="450"/>
              </a:spcAft>
              <a:buClr>
                <a:srgbClr val="4963AE"/>
              </a:buClr>
              <a:buFont typeface="System Font Regular"/>
              <a:buChar char="●"/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Letter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”ensures that  the research and clinical facilities as well as the laboratory and clinical practices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the safety of trainees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marL="214308" indent="-214308" defTabSz="342892">
              <a:spcBef>
                <a:spcPts val="450"/>
              </a:spcBef>
              <a:spcAft>
                <a:spcPts val="450"/>
              </a:spcAft>
              <a:buClr>
                <a:srgbClr val="4963AE"/>
              </a:buClr>
              <a:buFont typeface="System Font Regular"/>
              <a:buChar char="●"/>
            </a:pP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Criteria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the mechanism for ensuring that the trainees are learning the highest standards of practice in biomedical research (e.g., record keeping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robust? Will the Participating Faculty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teach laboratory safety throughout the didactic and mentored portions of the program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 Is there a clear institutional commitment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develop and promote a culture in which the highest standards of safety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scientific rigor, reproducibility, and responsible conduct of research are advanced?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evidence that the research facilities and laboratory practices ensure the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of trainees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0B157-6F23-F84B-9B05-6F3CB0D00EF1}"/>
              </a:ext>
            </a:extLst>
          </p:cNvPr>
          <p:cNvSpPr txBox="1"/>
          <p:nvPr/>
        </p:nvSpPr>
        <p:spPr>
          <a:xfrm>
            <a:off x="134670" y="1268204"/>
            <a:ext cx="5392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892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in all NIGMS training FOAs, e.g.: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C9F84B-9238-C948-9D36-490D826D70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055" y="601808"/>
            <a:ext cx="2673802" cy="499313"/>
          </a:xfrm>
        </p:spPr>
        <p:txBody>
          <a:bodyPr/>
          <a:lstStyle/>
          <a:p>
            <a:r>
              <a:rPr lang="en-US" sz="3600" dirty="0"/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38762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475223-55EF-A748-B52A-0D8869892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342892"/>
            <a:fld id="{8475E058-4C20-A242-8A48-FEF4035371A2}" type="slidenum">
              <a:rPr lang="en-US">
                <a:solidFill>
                  <a:prstClr val="white"/>
                </a:solidFill>
              </a:rPr>
              <a:pPr algn="r" defTabSz="342892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9464D-B63B-094A-977C-00A26550C9AA}"/>
              </a:ext>
            </a:extLst>
          </p:cNvPr>
          <p:cNvSpPr txBox="1"/>
          <p:nvPr/>
        </p:nvSpPr>
        <p:spPr>
          <a:xfrm>
            <a:off x="553614" y="1507106"/>
            <a:ext cx="818095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342892">
              <a:spcBef>
                <a:spcPts val="900"/>
              </a:spcBef>
              <a:spcAft>
                <a:spcPts val="900"/>
              </a:spcAft>
              <a:buClr>
                <a:srgbClr val="4963AE"/>
              </a:buClr>
              <a:buFont typeface="System Font Regular"/>
              <a:buChar char="●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a plenary presentation at the NIGMS Training, Workforce Development and Diversity Program Directors’ meeting about laboratory safety</a:t>
            </a:r>
          </a:p>
          <a:p>
            <a:pPr marL="600060" lvl="1" indent="-257168" defTabSz="342892">
              <a:spcBef>
                <a:spcPts val="900"/>
              </a:spcBef>
              <a:spcAft>
                <a:spcPts val="900"/>
              </a:spcAft>
              <a:buClr>
                <a:srgbClr val="4963AE"/>
              </a:buClr>
              <a:buFont typeface="System Font Regular"/>
              <a:buChar char="○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Craig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Merlic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Ph.D., UC Center for Laboratory Safety</a:t>
            </a:r>
          </a:p>
          <a:p>
            <a:pPr marL="600060" lvl="1" indent="-257168" defTabSz="342892">
              <a:spcBef>
                <a:spcPts val="900"/>
              </a:spcBef>
              <a:spcAft>
                <a:spcPts val="900"/>
              </a:spcAft>
              <a:buClr>
                <a:srgbClr val="4963AE"/>
              </a:buClr>
              <a:buFont typeface="System Font Regular"/>
              <a:buChar char="○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highly rated session at the meeting!</a:t>
            </a:r>
          </a:p>
          <a:p>
            <a:pPr marL="257167" indent="-257175" defTabSz="342892">
              <a:spcBef>
                <a:spcPts val="900"/>
              </a:spcBef>
              <a:spcAft>
                <a:spcPts val="900"/>
              </a:spcAft>
              <a:buClr>
                <a:srgbClr val="4963AE"/>
              </a:buClr>
              <a:buSzPct val="100000"/>
              <a:buFont typeface="System Font Regular"/>
              <a:buChar char="●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administrative supplements to NIGMS training grants to develop new curricular activities related to safety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01A7957-29B8-634B-BEFA-E26235102A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055" y="601808"/>
            <a:ext cx="2673802" cy="4993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963A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to do?</a:t>
            </a:r>
          </a:p>
        </p:txBody>
      </p:sp>
    </p:spTree>
    <p:extLst>
      <p:ext uri="{BB962C8B-B14F-4D97-AF65-F5344CB8AC3E}">
        <p14:creationId xmlns:p14="http://schemas.microsoft.com/office/powerpoint/2010/main" val="2462673775"/>
      </p:ext>
    </p:extLst>
  </p:cSld>
  <p:clrMapOvr>
    <a:masterClrMapping/>
  </p:clrMapOvr>
</p:sld>
</file>

<file path=ppt/theme/theme1.xml><?xml version="1.0" encoding="utf-8"?>
<a:theme xmlns:a="http://schemas.openxmlformats.org/drawingml/2006/main" name="12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ntact-Taglin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NIGMS-PowerPoint-Template-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3367A7-B725-405A-83C0-8A2629FA84CA}"/>
</file>

<file path=customXml/itemProps2.xml><?xml version="1.0" encoding="utf-8"?>
<ds:datastoreItem xmlns:ds="http://schemas.openxmlformats.org/officeDocument/2006/customXml" ds:itemID="{FB9EFD35-3F08-4A1C-AD73-090F0F4161B0}"/>
</file>

<file path=customXml/itemProps3.xml><?xml version="1.0" encoding="utf-8"?>
<ds:datastoreItem xmlns:ds="http://schemas.openxmlformats.org/officeDocument/2006/customXml" ds:itemID="{285DED2A-E95A-4789-B961-7A20E2FB500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6646</TotalTime>
  <Words>1036</Words>
  <Application>Microsoft Office PowerPoint</Application>
  <PresentationFormat>On-screen Show (4:3)</PresentationFormat>
  <Paragraphs>89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System Font Regular</vt:lpstr>
      <vt:lpstr>12_Interior Slide</vt:lpstr>
      <vt:lpstr>6_Interior Slide</vt:lpstr>
      <vt:lpstr>7_Interior Slide</vt:lpstr>
      <vt:lpstr>Interior Slide</vt:lpstr>
      <vt:lpstr>1_Interior Slide</vt:lpstr>
      <vt:lpstr>1_Office Theme</vt:lpstr>
      <vt:lpstr>1_Contact-Tagline Slide</vt:lpstr>
      <vt:lpstr>1_NIGMS-PowerPoint-Template-A</vt:lpstr>
      <vt:lpstr>    Jon Lorsch Director NIGMS</vt:lpstr>
      <vt:lpstr>Do You Know the Name Sheri Sangji?</vt:lpstr>
      <vt:lpstr>https://cen.acs.org/safety/lab-safety/10-years-Sheri-Sangjis-death/97/i1</vt:lpstr>
      <vt:lpstr>https://blogs.sciencemag.org/pipeline/archives/2006/03/08/how_not_to_do_it_liquid_nitrogen_tanks</vt:lpstr>
      <vt:lpstr>Left Photo Credit: Honolulu Fire Department</vt:lpstr>
      <vt:lpstr>https://www.sciencemag.org/careers/2016/07/report-uh-lab-explosion-reveals-deep-systemic-safety-failures</vt:lpstr>
      <vt:lpstr>Some Other Tragic Lab Accidents in Recent Years</vt:lpstr>
      <vt:lpstr>https://grants.nih.gov/grants/guide/pa-files/PAR-20-213.html</vt:lpstr>
      <vt:lpstr>What to do?</vt:lpstr>
      <vt:lpstr>What to do?</vt:lpstr>
      <vt:lpstr>ACS has been a leader on lab safety including new policies for its journals</vt:lpstr>
      <vt:lpstr>MBOC Paper: https://www.molbiolcell.org/doi/10.1091/mbc.E20-03-0167</vt:lpstr>
      <vt:lpstr>Teach Students to Do Hazard Assessments as Part of Experimental Design</vt:lpstr>
      <vt:lpstr>Photo Credit: UCLA</vt:lpstr>
      <vt:lpstr>Bring Core Facilities into the Teaching Mission of the Institution?</vt:lpstr>
      <vt:lpstr>Values and behaviors emphasize safety and respect</vt:lpstr>
      <vt:lpstr>Questions or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Culture of Safety in Biomedical Research</dc:title>
  <dc:creator>Microsoft Office User</dc:creator>
  <cp:lastModifiedBy>Cummins, Sheri (NIH/OD) [E]</cp:lastModifiedBy>
  <cp:revision>19</cp:revision>
  <dcterms:created xsi:type="dcterms:W3CDTF">2016-06-06T20:12:40Z</dcterms:created>
  <dcterms:modified xsi:type="dcterms:W3CDTF">2021-11-01T23:29:13Z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