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978" r:id="rId1"/>
    <p:sldMasterId id="2147483989" r:id="rId2"/>
    <p:sldMasterId id="2147483991" r:id="rId3"/>
  </p:sldMasterIdLst>
  <p:notesMasterIdLst>
    <p:notesMasterId r:id="rId36"/>
  </p:notesMasterIdLst>
  <p:handoutMasterIdLst>
    <p:handoutMasterId r:id="rId37"/>
  </p:handoutMasterIdLst>
  <p:sldIdLst>
    <p:sldId id="404" r:id="rId4"/>
    <p:sldId id="339" r:id="rId5"/>
    <p:sldId id="340" r:id="rId6"/>
    <p:sldId id="342" r:id="rId7"/>
    <p:sldId id="403" r:id="rId8"/>
    <p:sldId id="357" r:id="rId9"/>
    <p:sldId id="358" r:id="rId10"/>
    <p:sldId id="359" r:id="rId11"/>
    <p:sldId id="389" r:id="rId12"/>
    <p:sldId id="401" r:id="rId13"/>
    <p:sldId id="402" r:id="rId14"/>
    <p:sldId id="383" r:id="rId15"/>
    <p:sldId id="261" r:id="rId16"/>
    <p:sldId id="310" r:id="rId17"/>
    <p:sldId id="274" r:id="rId18"/>
    <p:sldId id="283" r:id="rId19"/>
    <p:sldId id="421" r:id="rId20"/>
    <p:sldId id="386" r:id="rId21"/>
    <p:sldId id="399" r:id="rId22"/>
    <p:sldId id="312" r:id="rId23"/>
    <p:sldId id="422" r:id="rId24"/>
    <p:sldId id="423" r:id="rId25"/>
    <p:sldId id="461" r:id="rId26"/>
    <p:sldId id="273" r:id="rId27"/>
    <p:sldId id="407" r:id="rId28"/>
    <p:sldId id="275" r:id="rId29"/>
    <p:sldId id="411" r:id="rId30"/>
    <p:sldId id="372" r:id="rId31"/>
    <p:sldId id="408" r:id="rId32"/>
    <p:sldId id="284" r:id="rId33"/>
    <p:sldId id="409" r:id="rId34"/>
    <p:sldId id="269" r:id="rId35"/>
  </p:sldIdLst>
  <p:sldSz cx="9144000" cy="6858000" type="screen4x3"/>
  <p:notesSz cx="6950075" cy="923607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nyderman, Joel (NIH/OD) [E]" initials="JAS" lastIdx="1" clrIdx="0"/>
  <p:cmAuthor id="1" name="Hancock, Kathy (NIH/OD) [E]" initials="HK([" lastIdx="1" clrIdx="1"/>
  <p:cmAuthor id="2" name="hancockk" initials="KRH" lastIdx="1" clrIdx="2"/>
  <p:cmAuthor id="3" name="Gray, Laura (NIH/OD) [E]" initials="GL([" lastIdx="2" clrIdx="3">
    <p:extLst>
      <p:ext uri="{19B8F6BF-5375-455C-9EA6-DF929625EA0E}">
        <p15:presenceInfo xmlns:p15="http://schemas.microsoft.com/office/powerpoint/2012/main" userId="S::graylf@nih.gov::7fcc57ce-a891-4ad6-a387-ed04151fe9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6600"/>
    <a:srgbClr val="003300"/>
    <a:srgbClr val="0066FF"/>
    <a:srgbClr val="FFCCCC"/>
    <a:srgbClr val="FF0000"/>
    <a:srgbClr val="FF3300"/>
    <a:srgbClr val="FFFF00"/>
    <a:srgbClr val="BABA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385" autoAdjust="0"/>
  </p:normalViewPr>
  <p:slideViewPr>
    <p:cSldViewPr>
      <p:cViewPr varScale="1">
        <p:scale>
          <a:sx n="98" d="100"/>
          <a:sy n="98" d="100"/>
        </p:scale>
        <p:origin x="3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8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3101" y="5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ustomXml" Target="../customXml/item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Relationship Id="rId20" Type="http://schemas.openxmlformats.org/officeDocument/2006/relationships/slide" Target="slides/slide17.xml"/><Relationship Id="rId4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11699" cy="46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377" y="2"/>
            <a:ext cx="3011699" cy="46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036"/>
            <a:ext cx="3011699" cy="46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377" y="8774036"/>
            <a:ext cx="3011699" cy="46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A44E19C-3468-4FB6-975E-7392045C7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08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11699" cy="46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377" y="2"/>
            <a:ext cx="3011699" cy="46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93738"/>
            <a:ext cx="4613275" cy="3460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677" y="4387811"/>
            <a:ext cx="5096722" cy="415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036"/>
            <a:ext cx="3011699" cy="46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377" y="8774036"/>
            <a:ext cx="3011699" cy="46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94C4ABED-1613-4581-859B-31B41555B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77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6AD40A-DA5C-40DB-BC32-6E4D0AAC5BA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701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4ABED-1613-4581-859B-31B41555B4A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61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4ABED-1613-4581-859B-31B41555B4A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06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72D63F-BDF0-4E8F-B7C4-96B35D02D8E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008" y="4387811"/>
            <a:ext cx="5560060" cy="4155205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85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964F18-997F-48A0-A60D-FCBEFCA6BBC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57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7BF0E0-6E11-4E06-BC62-9133B78E811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283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26725D-06BA-49AA-ADE0-E5E8C518E0D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97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D30420-1CFD-46E1-9343-5EF5F751747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03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4EBDF-1EBA-492B-AE2B-AACD71498A1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39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4ABED-1613-4581-859B-31B41555B4A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81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4ABED-1613-4581-859B-31B41555B4A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34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A58292-6440-4DF4-8E50-F62341B8975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557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7808E-8E78-4EFB-837A-D565DEDBB7E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77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93844-E418-4B69-ACFC-4274EBCF6F7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08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7DE0BA-5405-4548-96F9-B0EAFD5999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755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31A09D-E363-4849-A90A-0BF07B446FC8}" type="slidenum">
              <a:rPr lang="en-US" smtClean="0">
                <a:latin typeface="Times New Roman" charset="0"/>
              </a:rPr>
              <a:pPr/>
              <a:t>23</a:t>
            </a:fld>
            <a:endParaRPr lang="en-US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924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C118D-89A8-43D2-8102-91F9E46B238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975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C4ABED-1613-4581-859B-31B41555B4A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203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011683-2A54-4973-BBED-6CC525049DB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93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C4ABED-1613-4581-859B-31B41555B4A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47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7B1D3-3EAF-4283-B31A-7727A0D125E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677" y="4387811"/>
            <a:ext cx="5192410" cy="4155205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630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C4ABED-1613-4581-859B-31B41555B4A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73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3C1144-D5C8-491B-84BD-6313FA617DE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207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40ACB-82F5-44D0-A831-C082833AA17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6336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C4ABED-1613-4581-859B-31B41555B4A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363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B52AFD-6F40-484E-BE65-1CEB9DD565A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Clr>
                <a:srgbClr val="000099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89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8C1D70-7E88-4EEC-B439-F5B4ABE6C4A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21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72D63F-BDF0-4E8F-B7C4-96B35D02D8E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1" y="4416469"/>
            <a:ext cx="5608320" cy="4182345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36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09828-EFE6-407E-B218-C6611DB0ED4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008" y="4387811"/>
            <a:ext cx="5560060" cy="4155205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187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3E79F-AD92-4664-9D72-05C62703C5B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008" y="4387811"/>
            <a:ext cx="5560060" cy="4155205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46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AD8755-0F00-4D3B-930C-42023295536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008" y="4387811"/>
            <a:ext cx="5560060" cy="4155205"/>
          </a:xfrm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0D1670-A99B-461F-B721-59D9835A271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  <p:sp>
        <p:nvSpPr>
          <p:cNvPr id="10547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170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70629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590800"/>
            <a:ext cx="8686800" cy="12344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6482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6" name="Group 12"/>
          <p:cNvGrpSpPr/>
          <p:nvPr/>
        </p:nvGrpSpPr>
        <p:grpSpPr>
          <a:xfrm>
            <a:off x="3148584" y="3962400"/>
            <a:ext cx="2889504" cy="584775"/>
            <a:chOff x="3148584" y="4261104"/>
            <a:chExt cx="2889504" cy="584775"/>
          </a:xfrm>
        </p:grpSpPr>
        <p:sp>
          <p:nvSpPr>
            <p:cNvPr id="11" name="TextBox 10"/>
            <p:cNvSpPr txBox="1"/>
            <p:nvPr/>
          </p:nvSpPr>
          <p:spPr>
            <a:xfrm>
              <a:off x="4818888" y="4261104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spc="150" dirty="0">
                  <a:solidFill>
                    <a:srgbClr val="FFFFFF"/>
                  </a:solidFill>
                  <a:sym typeface="Wingdings"/>
                </a:rPr>
                <a:t></a:t>
              </a:r>
              <a:endParaRPr lang="en-US" sz="3200" spc="15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3148584" y="4261104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spc="150" dirty="0">
                  <a:solidFill>
                    <a:srgbClr val="FFFFFF"/>
                  </a:solidFill>
                  <a:sym typeface="Wingdings"/>
                </a:rPr>
                <a:t></a:t>
              </a:r>
              <a:endParaRPr lang="en-US" sz="3200" spc="15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4" name="Picture 13" descr="Picture of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-152400"/>
            <a:ext cx="8582459" cy="269420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  <a:defRPr baseline="0"/>
            </a:lvl1pPr>
            <a:lvl4pPr>
              <a:defRPr baseline="0">
                <a:solidFill>
                  <a:schemeClr val="accent4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‹#›</a:t>
            </a:fld>
            <a:endParaRPr lang="en-US" dirty="0">
              <a:solidFill>
                <a:srgbClr val="00359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  <a:defRPr sz="2800" b="1"/>
            </a:lvl1pPr>
            <a:lvl2pPr>
              <a:defRPr sz="2400" b="1">
                <a:solidFill>
                  <a:srgbClr val="00B050"/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67354-DD11-4383-9B01-76E970A6B5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4338E-04B4-46C1-9E65-61A5887434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1B603-FD84-4A6A-BB1C-EF8827F83E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5C3D5-84F0-4B43-B6DE-1D7EA82380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4B077-980B-4BE8-8BE3-78CB227B7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336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67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EAD2E-25FA-497D-9D8E-123B2E064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3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4958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832C17-77BE-4F8B-A784-6CD6C039D4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8" r:id="rId7"/>
    <p:sldLayoutId id="2147483993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800" b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b="1" kern="1200">
          <a:solidFill>
            <a:srgbClr val="00B05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b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b="1" kern="1200">
          <a:solidFill>
            <a:schemeClr val="accent6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b="1" kern="1200" baseline="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3" name="Title Placeholder 2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4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38" name="Picture 9" descr="OER Log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6351976"/>
            <a:ext cx="407988" cy="39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101600" y="101600"/>
            <a:ext cx="8940800" cy="6662057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1" fontAlgn="base" hangingPunct="1">
        <a:spcBef>
          <a:spcPts val="300"/>
        </a:spcBef>
        <a:spcAft>
          <a:spcPct val="0"/>
        </a:spcAft>
        <a:buClr>
          <a:schemeClr val="tx2"/>
        </a:buClr>
        <a:buFont typeface="Georgia" pitchFamily="18" charset="0"/>
        <a:buChar char="•"/>
        <a:defRPr sz="2800" b="1" i="0" kern="1200">
          <a:solidFill>
            <a:schemeClr val="tx2"/>
          </a:solidFill>
          <a:latin typeface="+mn-lt"/>
          <a:ea typeface="+mn-ea"/>
          <a:cs typeface="+mn-cs"/>
        </a:defRPr>
      </a:lvl1pPr>
      <a:lvl2pPr marL="657225" indent="-246063" algn="l" rtl="0" eaLnBrk="1" fontAlgn="base" hangingPunct="1">
        <a:spcBef>
          <a:spcPts val="300"/>
        </a:spcBef>
        <a:spcAft>
          <a:spcPct val="0"/>
        </a:spcAft>
        <a:buClr>
          <a:srgbClr val="00B050"/>
        </a:buClr>
        <a:buSzPct val="50000"/>
        <a:buFont typeface="Wingdings" pitchFamily="2" charset="2"/>
        <a:buChar char="q"/>
        <a:defRPr sz="2600" b="1" i="0" kern="1200" baseline="0">
          <a:solidFill>
            <a:srgbClr val="00B050"/>
          </a:solidFill>
          <a:latin typeface="+mn-lt"/>
          <a:ea typeface="+mn-ea"/>
          <a:cs typeface="+mn-cs"/>
        </a:defRPr>
      </a:lvl2pPr>
      <a:lvl3pPr marL="922338" indent="-219075" algn="l" rtl="0" eaLnBrk="1" fontAlgn="base" hangingPunct="1">
        <a:spcBef>
          <a:spcPts val="3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 b="1" i="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179513" indent="-200025" algn="l" rtl="0" eaLnBrk="1" fontAlgn="base" hangingPunct="1">
        <a:spcBef>
          <a:spcPts val="300"/>
        </a:spcBef>
        <a:spcAft>
          <a:spcPct val="0"/>
        </a:spcAft>
        <a:buClr>
          <a:schemeClr val="accent4"/>
        </a:buClr>
        <a:buFont typeface="Wingdings 2" pitchFamily="18" charset="2"/>
        <a:buChar char=""/>
        <a:defRPr sz="2200" b="1" i="0" kern="1200" baseline="0">
          <a:solidFill>
            <a:schemeClr val="accent4"/>
          </a:solidFill>
          <a:latin typeface="+mn-lt"/>
          <a:ea typeface="+mn-ea"/>
          <a:cs typeface="+mn-cs"/>
        </a:defRPr>
      </a:lvl4pPr>
      <a:lvl5pPr marL="1389063" indent="-182563" algn="l" rtl="0" eaLnBrk="1" fontAlgn="base" hangingPunct="1">
        <a:spcBef>
          <a:spcPts val="300"/>
        </a:spcBef>
        <a:spcAft>
          <a:spcPct val="0"/>
        </a:spcAft>
        <a:buClr>
          <a:schemeClr val="tx2"/>
        </a:buClr>
        <a:buFont typeface="Georgia" pitchFamily="18" charset="0"/>
        <a:buChar char="▫"/>
        <a:defRPr sz="2000" b="1" i="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   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534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B299E65-BC98-483A-8DDE-40B0893A437C}" type="slidenum">
              <a:rPr lang="en-US" smtClean="0">
                <a:solidFill>
                  <a:srgbClr val="00359E"/>
                </a:solidFill>
              </a:rPr>
              <a:pPr/>
              <a:t>‹#›</a:t>
            </a:fld>
            <a:endParaRPr lang="en-US" dirty="0">
              <a:solidFill>
                <a:srgbClr val="00359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26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" pitchFamily="2" charset="2"/>
        <a:buChar char="q"/>
        <a:defRPr sz="2400" b="1" kern="1200">
          <a:solidFill>
            <a:srgbClr val="00B0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000" b="1" kern="1200" baseline="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SzPct val="50000"/>
        <a:buFont typeface="Wingdings" pitchFamily="2" charset="2"/>
        <a:buChar char="q"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#Federal_Audit_Clearinghouse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#National_External_Audit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.nih.gov/grants/policy/nihgps/nihgps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grants.nih.gov/grants/guide/index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6.jpeg"/><Relationship Id="rId7" Type="http://schemas.openxmlformats.org/officeDocument/2006/relationships/hyperlink" Target="mailto:GrantsCompliance@nih.gov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aura.gray@nih.gov" TargetMode="External"/><Relationship Id="rId5" Type="http://schemas.openxmlformats.org/officeDocument/2006/relationships/hyperlink" Target="mailto:philip.smith2nih.gov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fr.gov/cgi-bin/text-idx?node=pt45.1.75&amp;rgn=div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300" dirty="0">
                <a:latin typeface="Arial" pitchFamily="34" charset="0"/>
                <a:cs typeface="Arial" pitchFamily="34" charset="0"/>
              </a:rPr>
              <a:t>Common Compliance Pitfalls and Strategies for Success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99" y="4724400"/>
            <a:ext cx="8001000" cy="609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chemeClr val="bg1"/>
              </a:solidFill>
            </a:endParaRPr>
          </a:p>
          <a:p>
            <a:pPr>
              <a:lnSpc>
                <a:spcPct val="10000"/>
              </a:lnSpc>
            </a:pPr>
            <a:endParaRPr lang="en-US" sz="900" dirty="0">
              <a:solidFill>
                <a:schemeClr val="bg1"/>
              </a:solidFill>
            </a:endParaRPr>
          </a:p>
          <a:p>
            <a:pPr>
              <a:lnSpc>
                <a:spcPct val="0"/>
              </a:lnSpc>
            </a:pPr>
            <a:endParaRPr lang="en-US" sz="1050" dirty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1050" dirty="0">
                <a:solidFill>
                  <a:schemeClr val="bg1"/>
                </a:solidFill>
              </a:rPr>
              <a:t>Division of Grants Compliance and Oversight</a:t>
            </a:r>
          </a:p>
          <a:p>
            <a:pPr>
              <a:lnSpc>
                <a:spcPct val="90000"/>
              </a:lnSpc>
            </a:pPr>
            <a:r>
              <a:rPr lang="en-US" sz="1050" dirty="0">
                <a:solidFill>
                  <a:schemeClr val="bg1"/>
                </a:solidFill>
              </a:rPr>
              <a:t>Office of Policy for Extramural Research Administration, OER</a:t>
            </a:r>
            <a:br>
              <a:rPr lang="en-US" sz="1050" dirty="0">
                <a:solidFill>
                  <a:schemeClr val="bg1"/>
                </a:solidFill>
              </a:rPr>
            </a:br>
            <a:r>
              <a:rPr lang="en-US" sz="1050" dirty="0">
                <a:solidFill>
                  <a:schemeClr val="bg1"/>
                </a:solidFill>
              </a:rPr>
              <a:t>National Institutes of Health, DHHS </a:t>
            </a:r>
          </a:p>
          <a:p>
            <a:pPr>
              <a:lnSpc>
                <a:spcPct val="90000"/>
              </a:lnSpc>
            </a:pPr>
            <a:endParaRPr lang="en-US" sz="105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050" b="1" dirty="0">
                <a:solidFill>
                  <a:schemeClr val="bg1"/>
                </a:solidFill>
              </a:rPr>
              <a:t> NIH Virtual Seminar – </a:t>
            </a:r>
            <a:r>
              <a:rPr lang="en-US" sz="1050" dirty="0">
                <a:solidFill>
                  <a:schemeClr val="bg1"/>
                </a:solidFill>
              </a:rPr>
              <a:t>Novem</a:t>
            </a:r>
            <a:r>
              <a:rPr lang="en-US" sz="1050" b="1" dirty="0">
                <a:solidFill>
                  <a:schemeClr val="bg1"/>
                </a:solidFill>
              </a:rPr>
              <a:t>ber 2021</a:t>
            </a:r>
          </a:p>
        </p:txBody>
      </p:sp>
      <p:sp>
        <p:nvSpPr>
          <p:cNvPr id="8" name="Rectangle 7"/>
          <p:cNvSpPr/>
          <p:nvPr/>
        </p:nvSpPr>
        <p:spPr>
          <a:xfrm>
            <a:off x="209549" y="5855946"/>
            <a:ext cx="4957177" cy="518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Aft>
                <a:spcPts val="300"/>
              </a:spcAft>
            </a:pPr>
            <a:r>
              <a:rPr lang="en-US" sz="1400" b="1" dirty="0">
                <a:solidFill>
                  <a:srgbClr val="4B4B65"/>
                </a:solidFill>
              </a:rPr>
              <a:t>Philip Smith, </a:t>
            </a:r>
            <a:r>
              <a:rPr lang="en-US" sz="1400" dirty="0">
                <a:solidFill>
                  <a:srgbClr val="4B4B65"/>
                </a:solidFill>
              </a:rPr>
              <a:t>Assistant Grants Compliance Officer</a:t>
            </a:r>
            <a:endParaRPr lang="en-US" sz="1400" b="1" dirty="0">
              <a:solidFill>
                <a:srgbClr val="4B4B65"/>
              </a:solidFill>
            </a:endParaRPr>
          </a:p>
          <a:p>
            <a:pPr algn="l">
              <a:lnSpc>
                <a:spcPct val="90000"/>
              </a:lnSpc>
              <a:spcAft>
                <a:spcPts val="300"/>
              </a:spcAft>
            </a:pPr>
            <a:r>
              <a:rPr lang="en-US" sz="1400" b="1" dirty="0">
                <a:solidFill>
                  <a:srgbClr val="4B4B65"/>
                </a:solidFill>
              </a:rPr>
              <a:t>Alesia Brody</a:t>
            </a:r>
            <a:r>
              <a:rPr lang="en-US" sz="1400" dirty="0">
                <a:solidFill>
                  <a:srgbClr val="4B4B65"/>
                </a:solidFill>
              </a:rPr>
              <a:t>, Assistant Grants Compliance Officer</a:t>
            </a:r>
          </a:p>
        </p:txBody>
      </p:sp>
      <p:pic>
        <p:nvPicPr>
          <p:cNvPr id="2" name="Picture 1" descr="NIH OER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175" y="6248400"/>
            <a:ext cx="2790825" cy="609600"/>
          </a:xfrm>
          <a:prstGeom prst="rect">
            <a:avLst/>
          </a:prstGeom>
        </p:spPr>
      </p:pic>
      <p:pic>
        <p:nvPicPr>
          <p:cNvPr id="12" name="Picture 11" descr="HHS-NIH-OER Logo Combo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80282"/>
          <a:stretch>
            <a:fillRect/>
          </a:stretch>
        </p:blipFill>
        <p:spPr>
          <a:xfrm>
            <a:off x="5470486" y="6248400"/>
            <a:ext cx="668971" cy="60959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376841"/>
          <a:ext cx="9135208" cy="5373341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420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4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9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159">
                <a:tc gridSpan="3">
                  <a:txBody>
                    <a:bodyPr/>
                    <a:lstStyle/>
                    <a:p>
                      <a:pPr marL="0" marR="0" lvl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00" b="1" i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36830" anchor="b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1600" b="1" i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3683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en-US" sz="2000" b="1" i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3683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65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Recipient Type</a:t>
                      </a:r>
                      <a:endParaRPr lang="en-US" sz="2000" b="1" i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Source of Audit Requirement</a:t>
                      </a:r>
                      <a:endParaRPr lang="en-US" sz="2000" b="1" i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2000" b="1" dirty="0">
                          <a:effectLst/>
                        </a:rPr>
                        <a:t>Where to Submit Audit Reports</a:t>
                      </a:r>
                    </a:p>
                  </a:txBody>
                  <a:tcPr marL="73025" marR="73025" marT="36830" marB="3683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7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</a:pPr>
                      <a:r>
                        <a:rPr lang="en-US" sz="1200" b="1" dirty="0">
                          <a:effectLst/>
                        </a:rPr>
                        <a:t>State &amp; Local Governments</a:t>
                      </a:r>
                      <a:endParaRPr lang="en-US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</a:pPr>
                      <a:r>
                        <a:rPr lang="en-US" sz="1200" b="1" dirty="0">
                          <a:effectLst/>
                        </a:rPr>
                        <a:t>45 CFR 75.501</a:t>
                      </a:r>
                      <a:endParaRPr lang="en-US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</a:pPr>
                      <a:r>
                        <a:rPr lang="en-US" sz="1200" b="1" u="sng" dirty="0">
                          <a:effectLst/>
                          <a:hlinkClick r:id="rId3" action="ppaction://hlinkfile"/>
                        </a:rPr>
                        <a:t>Federal Audit Clearinghouse</a:t>
                      </a:r>
                      <a:br>
                        <a:rPr lang="en-US" sz="1200" b="1" dirty="0">
                          <a:effectLst/>
                        </a:rPr>
                      </a:br>
                      <a:r>
                        <a:rPr lang="en-US" sz="1200" b="1" dirty="0">
                          <a:effectLst/>
                        </a:rPr>
                        <a:t>(See contact information in NIH GPS Part III)</a:t>
                      </a:r>
                      <a:endParaRPr lang="en-US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368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7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</a:pPr>
                      <a:r>
                        <a:rPr lang="en-US" sz="1200" b="1" dirty="0">
                          <a:effectLst/>
                        </a:rPr>
                        <a:t>Institutions of Higher Education</a:t>
                      </a:r>
                      <a:endParaRPr lang="en-US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</a:pPr>
                      <a:r>
                        <a:rPr lang="en-US" sz="1200" b="1" dirty="0">
                          <a:effectLst/>
                        </a:rPr>
                        <a:t>45 CFR 75.501</a:t>
                      </a:r>
                      <a:endParaRPr lang="en-US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</a:pPr>
                      <a:r>
                        <a:rPr lang="en-US" sz="1200" b="1" u="sng" dirty="0">
                          <a:effectLst/>
                          <a:hlinkClick r:id="rId3" action="ppaction://hlinkfile"/>
                        </a:rPr>
                        <a:t>Federal Audit Clearinghouse</a:t>
                      </a:r>
                      <a:br>
                        <a:rPr lang="en-US" sz="1200" b="1" dirty="0">
                          <a:effectLst/>
                        </a:rPr>
                      </a:br>
                      <a:r>
                        <a:rPr lang="en-US" sz="1200" b="1" dirty="0">
                          <a:effectLst/>
                        </a:rPr>
                        <a:t>(See contact information in NIH GPS Part III)</a:t>
                      </a:r>
                      <a:endParaRPr lang="en-US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368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87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</a:pPr>
                      <a:r>
                        <a:rPr lang="en-US" sz="1200" b="1" dirty="0">
                          <a:effectLst/>
                        </a:rPr>
                        <a:t>Non-Profits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</a:pPr>
                      <a:r>
                        <a:rPr lang="en-US" sz="1200" b="1" dirty="0">
                          <a:effectLst/>
                        </a:rPr>
                        <a:t>(including non-profit hospitals)</a:t>
                      </a:r>
                      <a:endParaRPr lang="en-US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</a:pPr>
                      <a:r>
                        <a:rPr lang="en-US" sz="1200" b="1" dirty="0">
                          <a:effectLst/>
                        </a:rPr>
                        <a:t>45 CFR 75.501</a:t>
                      </a:r>
                      <a:endParaRPr lang="en-US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</a:pPr>
                      <a:r>
                        <a:rPr lang="en-US" sz="1200" b="1" u="sng" dirty="0">
                          <a:effectLst/>
                          <a:hlinkClick r:id="rId3" action="ppaction://hlinkfile"/>
                        </a:rPr>
                        <a:t>Federal Audit Clearinghouse</a:t>
                      </a:r>
                      <a:br>
                        <a:rPr lang="en-US" sz="1200" b="1" dirty="0">
                          <a:effectLst/>
                        </a:rPr>
                      </a:br>
                      <a:r>
                        <a:rPr lang="en-US" sz="1200" b="1" dirty="0">
                          <a:effectLst/>
                        </a:rPr>
                        <a:t>(See contact information in NIH GPS Part III)</a:t>
                      </a:r>
                      <a:endParaRPr lang="en-US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368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39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</a:pPr>
                      <a:r>
                        <a:rPr lang="en-US" sz="1200" b="1" dirty="0">
                          <a:effectLst/>
                        </a:rPr>
                        <a:t>For-Profits 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</a:pPr>
                      <a:r>
                        <a:rPr lang="en-US" sz="1200" b="1" dirty="0">
                          <a:effectLst/>
                        </a:rPr>
                        <a:t>(including for-profit hospitals)</a:t>
                      </a:r>
                      <a:endParaRPr lang="en-US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</a:pPr>
                      <a:r>
                        <a:rPr lang="en-US" sz="1200" b="1" dirty="0">
                          <a:effectLst/>
                        </a:rPr>
                        <a:t>45 CFR 75.501(h) through 75.501(k) and 45 CFR 75.215</a:t>
                      </a:r>
                      <a:endParaRPr lang="en-US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</a:pPr>
                      <a:r>
                        <a:rPr lang="en-US" sz="1200" b="1" u="sng" dirty="0">
                          <a:effectLst/>
                          <a:hlinkClick r:id="rId4" action="ppaction://hlinkfile"/>
                        </a:rPr>
                        <a:t>National External Audit Review Center</a:t>
                      </a:r>
                      <a:br>
                        <a:rPr lang="en-US" sz="1200" b="1" dirty="0">
                          <a:effectLst/>
                        </a:rPr>
                      </a:br>
                      <a:r>
                        <a:rPr lang="en-US" sz="1200" b="1" dirty="0">
                          <a:effectLst/>
                        </a:rPr>
                        <a:t>(See contact information in NIH GPS Part III)</a:t>
                      </a:r>
                      <a:endParaRPr lang="en-US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3683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5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</a:pPr>
                      <a:r>
                        <a:rPr lang="en-US" sz="1200" b="1" dirty="0">
                          <a:effectLst/>
                        </a:rPr>
                        <a:t>Foreign Organizations</a:t>
                      </a:r>
                      <a:endParaRPr lang="en-US" sz="12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sng" dirty="0">
                          <a:effectLst/>
                        </a:rPr>
                        <a:t>NIH Grants Policy Statement</a:t>
                      </a:r>
                      <a:r>
                        <a:rPr lang="en-US" sz="1050" b="1" dirty="0">
                          <a:effectLst/>
                        </a:rPr>
                        <a:t> </a:t>
                      </a:r>
                      <a:r>
                        <a:rPr lang="en-US" sz="1200" b="1" dirty="0">
                          <a:effectLst/>
                        </a:rPr>
                        <a:t> (same as For-Profits)</a:t>
                      </a:r>
                      <a:endParaRPr lang="en-US" sz="1200" b="1" dirty="0">
                        <a:effectLst/>
                        <a:latin typeface="Times New Roman"/>
                      </a:endParaRPr>
                    </a:p>
                  </a:txBody>
                  <a:tcPr marL="73025" marR="73025" marT="36830" marB="36830"/>
                </a:tc>
                <a:tc>
                  <a:txBody>
                    <a:bodyPr/>
                    <a:lstStyle/>
                    <a:p>
                      <a:r>
                        <a:rPr lang="en-US" sz="1200" b="1" u="sng" dirty="0">
                          <a:effectLst/>
                          <a:hlinkClick r:id="rId4" action="ppaction://hlinkfile"/>
                        </a:rPr>
                        <a:t>National External Audit Review Center</a:t>
                      </a:r>
                      <a:endParaRPr lang="en-US" sz="1200" b="1" dirty="0">
                        <a:effectLst/>
                      </a:endParaRPr>
                    </a:p>
                    <a:p>
                      <a:r>
                        <a:rPr lang="en-US" sz="1200" b="1" dirty="0">
                          <a:effectLst/>
                        </a:rPr>
                        <a:t>(same as For-Profits, see contact information in NIH GPS Part III)</a:t>
                      </a:r>
                      <a:endParaRPr lang="en-US" sz="1200" b="1" dirty="0">
                        <a:effectLst/>
                        <a:latin typeface="Times New Roman"/>
                      </a:endParaRPr>
                    </a:p>
                  </a:txBody>
                  <a:tcPr marL="73025" marR="73025" marT="36830" marB="3683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"/>
            <a:ext cx="8763000" cy="1111664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Summary of Audit Requirements</a:t>
            </a:r>
          </a:p>
        </p:txBody>
      </p:sp>
    </p:spTree>
    <p:extLst>
      <p:ext uri="{BB962C8B-B14F-4D97-AF65-F5344CB8AC3E}">
        <p14:creationId xmlns:p14="http://schemas.microsoft.com/office/powerpoint/2010/main" val="740888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11664"/>
          </a:xfrm>
        </p:spPr>
        <p:txBody>
          <a:bodyPr>
            <a:noAutofit/>
          </a:bodyPr>
          <a:lstStyle/>
          <a:p>
            <a:r>
              <a:rPr lang="en-US" sz="440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Summary of Federal Requirement References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summary of federal requirement references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24000"/>
            <a:ext cx="914400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490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Compliance Requirements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8001000" cy="5120120"/>
          </a:xfrm>
        </p:spPr>
        <p:txBody>
          <a:bodyPr/>
          <a:lstStyle/>
          <a:p>
            <a:endParaRPr lang="en-US" sz="500" dirty="0"/>
          </a:p>
          <a:p>
            <a:r>
              <a:rPr lang="en-US" sz="2800" dirty="0"/>
              <a:t>NIH Grants Policy Statement (GPS)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6600"/>
                </a:solidFill>
              </a:rPr>
              <a:t>Including any addenda in effect as of the beginning date of the budget period</a:t>
            </a:r>
          </a:p>
          <a:p>
            <a:pPr marL="457200" lvl="1" indent="0">
              <a:buNone/>
            </a:pPr>
            <a:r>
              <a:rPr lang="en-US" sz="2400" dirty="0">
                <a:hlinkClick r:id="rId3"/>
              </a:rPr>
              <a:t>https://grants.nih.gov/grants/policy/nihgps/nihgps.pdf </a:t>
            </a:r>
            <a:endParaRPr lang="en-US" sz="2400" dirty="0"/>
          </a:p>
          <a:p>
            <a:pPr>
              <a:buFontTx/>
              <a:buNone/>
            </a:pPr>
            <a:endParaRPr lang="en-US" sz="1100" dirty="0">
              <a:solidFill>
                <a:schemeClr val="tx2"/>
              </a:solidFill>
            </a:endParaRPr>
          </a:p>
          <a:p>
            <a:r>
              <a:rPr lang="en-US" sz="2800" dirty="0"/>
              <a:t>Notice of Award (</a:t>
            </a:r>
            <a:r>
              <a:rPr lang="en-US" sz="2800" dirty="0" err="1"/>
              <a:t>NoA</a:t>
            </a:r>
            <a:r>
              <a:rPr lang="en-US" sz="2800" dirty="0"/>
              <a:t>)</a:t>
            </a:r>
          </a:p>
          <a:p>
            <a:pPr>
              <a:lnSpc>
                <a:spcPct val="10000"/>
              </a:lnSpc>
            </a:pPr>
            <a:endParaRPr lang="en-US" sz="2800" dirty="0"/>
          </a:p>
          <a:p>
            <a:r>
              <a:rPr lang="en-US" sz="2800" dirty="0"/>
              <a:t>NIH Guide to Grants and Contracts (for new requirements)</a:t>
            </a:r>
          </a:p>
          <a:p>
            <a:pPr>
              <a:buFontTx/>
              <a:buNone/>
            </a:pPr>
            <a:r>
              <a:rPr lang="en-US" sz="2200" dirty="0"/>
              <a:t>	</a:t>
            </a:r>
            <a:r>
              <a:rPr lang="en-US" sz="2400" dirty="0">
                <a:solidFill>
                  <a:schemeClr val="tx2"/>
                </a:solidFill>
                <a:hlinkClick r:id="rId4"/>
              </a:rPr>
              <a:t>http://grants.nih.gov/grants/guide/index.html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  <a:p>
            <a:pPr>
              <a:buFontTx/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4340" name="Picture 5" descr="National Institutes of Health, DHH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143000" y="5943601"/>
            <a:ext cx="4876800" cy="685799"/>
          </a:xfr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8FFDE6-3DFB-4928-8B98-06CCD2E7A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2007">
            <a:off x="7510598" y="5118669"/>
            <a:ext cx="1237294" cy="16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5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89037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Compliance Pitfalls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90712"/>
            <a:ext cx="8305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Excessive cost transfers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Allowable Costs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Administrative &amp; Clerical costs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Debarment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title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Compliance Pitfalls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 descr="picture that states &quot;I love being compliant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876800"/>
            <a:ext cx="19812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036638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Cost Transfers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8110538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0"/>
              </a:lnSpc>
            </a:pPr>
            <a:endParaRPr lang="en-US" sz="2400" dirty="0"/>
          </a:p>
          <a:p>
            <a:pPr indent="-285750"/>
            <a:r>
              <a:rPr lang="en-US" sz="2800" dirty="0"/>
              <a:t>Errors should be corrected within 90 days of when the error was discovered.  </a:t>
            </a:r>
          </a:p>
          <a:p>
            <a:pPr indent="-285750"/>
            <a:r>
              <a:rPr lang="en-US" sz="2800" dirty="0"/>
              <a:t>Transfers must be supported by:</a:t>
            </a:r>
          </a:p>
          <a:p>
            <a:pPr marL="1263650" lvl="2" indent="-457200">
              <a:lnSpc>
                <a:spcPct val="9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2"/>
                </a:solidFill>
              </a:rPr>
              <a:t>Documentation that fully explains how the error occurred</a:t>
            </a:r>
          </a:p>
          <a:p>
            <a:pPr marL="1263650" lvl="2" indent="-457200">
              <a:lnSpc>
                <a:spcPct val="9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accent2"/>
                </a:solidFill>
              </a:rPr>
              <a:t>Certification of the correctness of the new charge (by a responsible organizational official)</a:t>
            </a:r>
          </a:p>
          <a:p>
            <a:pPr indent="-285750">
              <a:lnSpc>
                <a:spcPct val="0"/>
              </a:lnSpc>
            </a:pPr>
            <a:endParaRPr lang="en-US" sz="2800" dirty="0"/>
          </a:p>
          <a:p>
            <a:pPr indent="-285750"/>
            <a:r>
              <a:rPr lang="en-US" sz="2800" dirty="0"/>
              <a:t>Transfers of costs from one project to another or from one competitive segment to the next solely to cover cost overruns are not allowable.</a:t>
            </a:r>
          </a:p>
          <a:p>
            <a:pPr indent="-285750">
              <a:lnSpc>
                <a:spcPct val="0"/>
              </a:lnSpc>
            </a:pPr>
            <a:endParaRPr lang="en-US" sz="2800" dirty="0"/>
          </a:p>
          <a:p>
            <a:pPr indent="-285750"/>
            <a:r>
              <a:rPr lang="en-US" sz="2800" dirty="0"/>
              <a:t>All charges to grants must be reasonable, allowable, allocable, and consistently applied.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265237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Allowable Costs:  Supplies and Entertainment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981200"/>
            <a:ext cx="8458200" cy="4191000"/>
          </a:xfrm>
        </p:spPr>
        <p:txBody>
          <a:bodyPr/>
          <a:lstStyle/>
          <a:p>
            <a:r>
              <a:rPr lang="en-US" sz="2800" dirty="0"/>
              <a:t>If the office supplies are not specifically allocable to the grant, they are considered general office supplies and should not be charged as a direct cost to the grant account.</a:t>
            </a:r>
          </a:p>
          <a:p>
            <a:pPr>
              <a:lnSpc>
                <a:spcPct val="50000"/>
              </a:lnSpc>
            </a:pPr>
            <a:endParaRPr lang="en-US" sz="2800" dirty="0"/>
          </a:p>
          <a:p>
            <a:r>
              <a:rPr lang="en-US" sz="2800" dirty="0"/>
              <a:t>Entertainment costs, such as food, are unallowable. </a:t>
            </a: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036637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More References:  Allowable Costs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458200" cy="44196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Meals are allowable </a:t>
            </a:r>
            <a:r>
              <a:rPr lang="en-US" sz="2800" dirty="0">
                <a:solidFill>
                  <a:srgbClr val="003399"/>
                </a:solidFill>
              </a:rPr>
              <a:t>on a research grant </a:t>
            </a:r>
            <a:r>
              <a:rPr lang="en-US" sz="2800" dirty="0"/>
              <a:t>when: </a:t>
            </a:r>
          </a:p>
          <a:p>
            <a:pPr marL="965200" lvl="1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they are provided to subjects or patients under study provided that such charges are not duplicated in participant’s per diem or subsistence allowances, if any; </a:t>
            </a:r>
          </a:p>
          <a:p>
            <a:pPr marL="965200" lvl="1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such costs are an integral and necessary part of a meeting or conference (i.e., a working meal where business is transacted), and </a:t>
            </a:r>
          </a:p>
          <a:p>
            <a:pPr marL="965200" lvl="1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such costs are specifically approved as part of the project activity, consistent with the terms of award.</a:t>
            </a:r>
          </a:p>
          <a:p>
            <a:pPr marL="450850" lvl="1" indent="0">
              <a:buNone/>
            </a:pPr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Administrative and Clerical Costs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dirty="0"/>
              <a:t>Salaries of administrative and clerical staff:</a:t>
            </a:r>
          </a:p>
          <a:p>
            <a:pPr marL="0" indent="0">
              <a:buNone/>
            </a:pPr>
            <a:endParaRPr lang="en-US" sz="1300" dirty="0"/>
          </a:p>
          <a:p>
            <a:pPr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/>
                </a:solidFill>
              </a:rPr>
              <a:t>Costs should normally be treated as indirect (F&amp;A) costs.  </a:t>
            </a:r>
          </a:p>
          <a:p>
            <a:pPr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/>
                </a:solidFill>
              </a:rPr>
              <a:t>NIH GPS 8.1.1.5 provides that direct charging of these costs may be appropriate only if all of the following conditions are met:</a:t>
            </a:r>
          </a:p>
          <a:p>
            <a:pPr marL="914400" lvl="1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Administrative or clerical services are integral to a project or activity</a:t>
            </a:r>
          </a:p>
          <a:p>
            <a:pPr marL="914400" lvl="1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Individuals involved can be specifically identified with the project or activity</a:t>
            </a:r>
          </a:p>
          <a:p>
            <a:pPr marL="914400" lvl="1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Such costs are explicitly included in the budget, and</a:t>
            </a:r>
          </a:p>
          <a:p>
            <a:pPr marL="914400" lvl="1" indent="-514350">
              <a:buClr>
                <a:schemeClr val="accent4"/>
              </a:buClr>
              <a:buFont typeface="+mj-lt"/>
              <a:buAutoNum type="arabicPeriod"/>
            </a:pPr>
            <a:r>
              <a:rPr lang="en-US" dirty="0">
                <a:solidFill>
                  <a:schemeClr val="accent4"/>
                </a:solidFill>
              </a:rPr>
              <a:t>The costs are not also recovered as indirect costs</a:t>
            </a:r>
          </a:p>
          <a:p>
            <a:pPr marL="0" indent="0">
              <a:buNone/>
            </a:pPr>
            <a:endParaRPr lang="en-US" dirty="0"/>
          </a:p>
          <a:p>
            <a:pPr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2"/>
                </a:solidFill>
              </a:rPr>
              <a:t>Such charges must also meet the criteria for allowable costs as described in NIH GPS 7.2.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48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"/>
            <a:ext cx="9144000" cy="1111664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More References – Administrative and Clerical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01000" cy="476872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300" dirty="0"/>
              <a:t>Salaries of administrative and clerical staff:</a:t>
            </a:r>
            <a:endParaRPr lang="en-US" sz="1800" dirty="0"/>
          </a:p>
          <a:p>
            <a:pPr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chemeClr val="accent2"/>
                </a:solidFill>
              </a:rPr>
              <a:t>NIH prior approval is not required to </a:t>
            </a:r>
            <a:r>
              <a:rPr lang="en-US" sz="3600" dirty="0" err="1">
                <a:solidFill>
                  <a:schemeClr val="accent2"/>
                </a:solidFill>
              </a:rPr>
              <a:t>rebudget</a:t>
            </a:r>
            <a:r>
              <a:rPr lang="en-US" sz="3600" dirty="0">
                <a:solidFill>
                  <a:schemeClr val="accent2"/>
                </a:solidFill>
              </a:rPr>
              <a:t> funds for salaries of administrative and clerical staff that are direct charged if conditions provided in NIH GPS 8.1.1.5 are met. </a:t>
            </a:r>
          </a:p>
          <a:p>
            <a:pPr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3400" dirty="0">
                <a:solidFill>
                  <a:schemeClr val="accent2"/>
                </a:solidFill>
              </a:rPr>
              <a:t>NIH prior approval required when:</a:t>
            </a:r>
          </a:p>
          <a:p>
            <a:pPr lvl="1">
              <a:buClr>
                <a:schemeClr val="accent1"/>
              </a:buClr>
            </a:pPr>
            <a:r>
              <a:rPr lang="en-US" sz="3100" dirty="0">
                <a:solidFill>
                  <a:schemeClr val="accent4"/>
                </a:solidFill>
              </a:rPr>
              <a:t>additional funds are requested for such a position or</a:t>
            </a:r>
          </a:p>
          <a:p>
            <a:pPr lvl="1">
              <a:buClr>
                <a:schemeClr val="accent1"/>
              </a:buClr>
            </a:pPr>
            <a:r>
              <a:rPr lang="en-US" sz="3100" dirty="0">
                <a:solidFill>
                  <a:schemeClr val="accent4"/>
                </a:solidFill>
              </a:rPr>
              <a:t>the incurrence of such costs constitutes a change in scope</a:t>
            </a:r>
          </a:p>
          <a:p>
            <a:pPr marL="514350" lvl="1" indent="0">
              <a:buClr>
                <a:schemeClr val="accent1"/>
              </a:buClr>
              <a:buNone/>
            </a:pPr>
            <a:endParaRPr lang="en-US" sz="1600" dirty="0"/>
          </a:p>
          <a:p>
            <a:pPr marL="457200" lvl="1" indent="0">
              <a:buNone/>
            </a:pPr>
            <a:endParaRPr lang="en-US" sz="1200" dirty="0">
              <a:solidFill>
                <a:schemeClr val="accent2"/>
              </a:solidFill>
            </a:endParaRPr>
          </a:p>
          <a:p>
            <a:pPr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3400" dirty="0">
                <a:solidFill>
                  <a:schemeClr val="accent2"/>
                </a:solidFill>
              </a:rPr>
              <a:t>For Modular grants, these costs must be included in the Personnel Justification.  Provide: </a:t>
            </a:r>
          </a:p>
          <a:p>
            <a:pPr lvl="1">
              <a:buClr>
                <a:schemeClr val="accent1"/>
              </a:buClr>
            </a:pPr>
            <a:r>
              <a:rPr lang="en-US" sz="3000" dirty="0">
                <a:solidFill>
                  <a:schemeClr val="accent4"/>
                </a:solidFill>
              </a:rPr>
              <a:t>the person’s name, percent effort and role.</a:t>
            </a:r>
          </a:p>
          <a:p>
            <a:pPr lvl="1">
              <a:buClr>
                <a:schemeClr val="accent1"/>
              </a:buClr>
            </a:pPr>
            <a:r>
              <a:rPr lang="en-US" sz="3000" dirty="0">
                <a:solidFill>
                  <a:schemeClr val="accent4"/>
                </a:solidFill>
              </a:rPr>
              <a:t>justification documenting how they will meet all four requirements in NIH GPS 8.1.1.5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accent4"/>
                </a:solidFill>
              </a:rPr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55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Compliance is……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754563"/>
          </a:xfrm>
        </p:spPr>
        <p:txBody>
          <a:bodyPr/>
          <a:lstStyle/>
          <a:p>
            <a:r>
              <a:rPr lang="en-US" dirty="0"/>
              <a:t>The effective management of public funds to maximize research outcomes</a:t>
            </a:r>
          </a:p>
          <a:p>
            <a:pPr>
              <a:lnSpc>
                <a:spcPct val="30000"/>
              </a:lnSpc>
            </a:pPr>
            <a:endParaRPr lang="en-US" dirty="0"/>
          </a:p>
          <a:p>
            <a:r>
              <a:rPr lang="en-US" dirty="0"/>
              <a:t>The avoidance of fraud, institutional mismanagement, and poor management of Federal funds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3" name="Picture 2" descr="Badge that states &quot;Yes, I'm Compliant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219581"/>
            <a:ext cx="2047059" cy="243283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Debarment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8305800" cy="4114800"/>
          </a:xfrm>
        </p:spPr>
        <p:txBody>
          <a:bodyPr/>
          <a:lstStyle/>
          <a:p>
            <a:r>
              <a:rPr lang="en-US" sz="2800" dirty="0"/>
              <a:t>Immediately report the situation to your Office of Sponsored Research and to each NIH awarding component.</a:t>
            </a:r>
          </a:p>
          <a:p>
            <a:pPr>
              <a:lnSpc>
                <a:spcPct val="40000"/>
              </a:lnSpc>
            </a:pPr>
            <a:endParaRPr lang="en-US" sz="2800" dirty="0"/>
          </a:p>
          <a:p>
            <a:r>
              <a:rPr lang="en-US" sz="2800" dirty="0"/>
              <a:t>Individuals debarred from eligibility cannot be paid from NIH grant funds and such charges are unallowable.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4B077-980B-4BE8-8BE3-78CB227B7BC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More References - Debarment</a:t>
            </a:r>
          </a:p>
        </p:txBody>
      </p:sp>
      <p:sp>
        <p:nvSpPr>
          <p:cNvPr id="34819" name="Content Placeholder 5"/>
          <p:cNvSpPr>
            <a:spLocks noGrp="1"/>
          </p:cNvSpPr>
          <p:nvPr>
            <p:ph idx="1"/>
          </p:nvPr>
        </p:nvSpPr>
        <p:spPr>
          <a:xfrm>
            <a:off x="533400" y="1752600"/>
            <a:ext cx="8153400" cy="4114800"/>
          </a:xfrm>
        </p:spPr>
        <p:txBody>
          <a:bodyPr/>
          <a:lstStyle/>
          <a:p>
            <a:r>
              <a:rPr lang="en-US"/>
              <a:t>Debarment </a:t>
            </a:r>
            <a:r>
              <a:rPr lang="en-US" dirty="0"/>
              <a:t>and Suspension is implemented as a term and condition of award</a:t>
            </a:r>
          </a:p>
          <a:p>
            <a:pPr lvl="1"/>
            <a:r>
              <a:rPr lang="en-US" dirty="0"/>
              <a:t>2 CFR Part 376 (HHS regulations that implement the government-wide debarment and suspension system guidance)</a:t>
            </a:r>
          </a:p>
          <a:p>
            <a:pPr lvl="1"/>
            <a:r>
              <a:rPr lang="en-US" dirty="0"/>
              <a:t>2 CFR Part 180 (OMB guidelines on government-wide debarment and suspension (</a:t>
            </a:r>
            <a:r>
              <a:rPr lang="en-US" dirty="0" err="1"/>
              <a:t>nonprocurement</a:t>
            </a:r>
            <a:r>
              <a:rPr lang="en-US" dirty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More References - Debarment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534400" cy="4343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n-US" sz="3000" dirty="0"/>
              <a:t>Prior to drawdown of funds for each grant award, recipients must report to the NIH funding IC if the recipient or any of its </a:t>
            </a:r>
            <a:r>
              <a:rPr lang="en-US" sz="3000" u="sng" dirty="0"/>
              <a:t>principals</a:t>
            </a:r>
            <a:r>
              <a:rPr lang="en-US" sz="3000" dirty="0"/>
              <a:t>: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200" dirty="0">
                <a:ea typeface="+mn-ea"/>
                <a:cs typeface="+mn-cs"/>
              </a:rPr>
              <a:t>Are presently excluded or disqualified;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200" dirty="0">
                <a:ea typeface="+mn-ea"/>
                <a:cs typeface="+mn-cs"/>
              </a:rPr>
              <a:t>Have been convicted within the preceding three years of any of the offenses listed in 2 CFR 180.800(a) or had a civil judgment for one of those offenses within that time period;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200" dirty="0">
                <a:ea typeface="+mn-ea"/>
                <a:cs typeface="+mn-cs"/>
              </a:rPr>
              <a:t>Are presently indicted for or otherwise criminally or civilly charged  by a governmental entity (Federal, State, or local) with commission of any of the offenses listed in 2 CFR 180.800(a); or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200" dirty="0">
                <a:ea typeface="+mn-ea"/>
                <a:cs typeface="+mn-cs"/>
              </a:rPr>
              <a:t>Have had one or more public transactions (Federal, State, or local) terminated within the preceding three years for cause or default.</a:t>
            </a:r>
            <a:endParaRPr lang="en-US" sz="2200" dirty="0"/>
          </a:p>
          <a:p>
            <a:pPr>
              <a:buFontTx/>
              <a:buNone/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7200" b="1" dirty="0">
                <a:latin typeface="Arial" pitchFamily="34" charset="0"/>
                <a:cs typeface="Arial" pitchFamily="34" charset="0"/>
              </a:rPr>
              <a:t>Case Studies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4B4B1-1E84-4B68-9243-8A9A1864C7E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" name="Picture 3" descr="Books on a shelf">
            <a:extLst>
              <a:ext uri="{FF2B5EF4-FFF2-40B4-BE49-F238E27FC236}">
                <a16:creationId xmlns:a16="http://schemas.microsoft.com/office/drawing/2014/main" id="{6D47E5FE-3C67-417B-B518-A06FCB2BB7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13" y="1715292"/>
            <a:ext cx="6785373" cy="452596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51B774-510C-4F5F-9C19-1611E858A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312" y="1715293"/>
            <a:ext cx="6785373" cy="4525963"/>
          </a:xfrm>
        </p:spPr>
        <p:txBody>
          <a:bodyPr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7982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1283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rial" pitchFamily="34" charset="0"/>
                <a:cs typeface="Arial" pitchFamily="34" charset="0"/>
              </a:rPr>
              <a:t>Case Study 1….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10538" cy="4191000"/>
          </a:xfrm>
        </p:spPr>
        <p:txBody>
          <a:bodyPr/>
          <a:lstStyle/>
          <a:p>
            <a:endParaRPr lang="en-US" dirty="0"/>
          </a:p>
          <a:p>
            <a:pPr>
              <a:buFontTx/>
              <a:buNone/>
            </a:pPr>
            <a:r>
              <a:rPr lang="en-US" sz="2800" dirty="0"/>
              <a:t>   A University employee transfers expenses from one account to another and annotates the cost transfer “to correct an accounting error.”</a:t>
            </a:r>
          </a:p>
          <a:p>
            <a:pPr>
              <a:buFontTx/>
              <a:buNone/>
            </a:pPr>
            <a:endParaRPr lang="en-US" sz="2800" dirty="0"/>
          </a:p>
          <a:p>
            <a:pPr>
              <a:buFontTx/>
              <a:buNone/>
            </a:pPr>
            <a:r>
              <a:rPr lang="en-US" sz="2800" dirty="0"/>
              <a:t>	Internal Audit takes exception.  Why?   </a:t>
            </a:r>
          </a:p>
        </p:txBody>
      </p:sp>
      <p:pic>
        <p:nvPicPr>
          <p:cNvPr id="17413" name="Picture 5" descr="Picture of a calculator" title="Picutre of a calcula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800600"/>
            <a:ext cx="2667000" cy="177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5AFFB-B8D6-4F0F-A3F3-83F41523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58F7E-C83C-4BD9-A233-054700AA1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Because it has been too long since this error occurred.</a:t>
            </a:r>
          </a:p>
          <a:p>
            <a:pPr marL="0" indent="0">
              <a:buNone/>
            </a:pPr>
            <a:r>
              <a:rPr lang="en-US" dirty="0"/>
              <a:t>2. Because there is no justification for this error.</a:t>
            </a:r>
          </a:p>
          <a:p>
            <a:pPr marL="0" indent="0">
              <a:buNone/>
            </a:pPr>
            <a:r>
              <a:rPr lang="en-US" dirty="0"/>
              <a:t>3. Because the transfer did not certify to the correctness of the new charge by a responsible organizational official of the recipient.</a:t>
            </a:r>
          </a:p>
          <a:p>
            <a:pPr marL="0" indent="0">
              <a:buNone/>
            </a:pPr>
            <a:r>
              <a:rPr lang="en-US" dirty="0"/>
              <a:t>4. All of the above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AD679-D72C-448B-8840-B9D487F1D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52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1283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rial" pitchFamily="34" charset="0"/>
                <a:cs typeface="Arial" pitchFamily="34" charset="0"/>
              </a:rPr>
              <a:t>Case Study 2…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110538" cy="4191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   You are asked by a PI to stop at an office supply store on your way to work and pick up a few items (pens, envelopes and paperclips).  The PI also asked you to get some donuts for a lab meeting that morning.  When you arrive at work, the PI tells you that all of the items should be charged to the grant.</a:t>
            </a:r>
          </a:p>
          <a:p>
            <a:pPr>
              <a:lnSpc>
                <a:spcPct val="30000"/>
              </a:lnSpc>
              <a:buFontTx/>
              <a:buNone/>
            </a:pPr>
            <a:r>
              <a:rPr lang="en-US" sz="2800" dirty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Your Departmental Administrator tells you that these purchases must come from Departmental funds.  Why?</a:t>
            </a:r>
          </a:p>
        </p:txBody>
      </p:sp>
      <p:pic>
        <p:nvPicPr>
          <p:cNvPr id="24582" name="Picture 6" descr="Picture of paperclips" title="papercli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1" y="5486400"/>
            <a:ext cx="2743200" cy="11099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5AFFB-B8D6-4F0F-A3F3-83F41523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58F7E-C83C-4BD9-A233-054700AA1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Because these costs do not apply directly to the grant.</a:t>
            </a:r>
          </a:p>
          <a:p>
            <a:pPr marL="0" indent="0">
              <a:buNone/>
            </a:pPr>
            <a:r>
              <a:rPr lang="en-US" dirty="0"/>
              <a:t>2. Because meals are never allowed to be charged to a grant.</a:t>
            </a:r>
          </a:p>
          <a:p>
            <a:pPr marL="0" indent="0">
              <a:buNone/>
            </a:pPr>
            <a:r>
              <a:rPr lang="en-US" dirty="0"/>
              <a:t>3. Because donuts are always overhead costs.</a:t>
            </a:r>
          </a:p>
          <a:p>
            <a:pPr marL="0" indent="0">
              <a:buNone/>
            </a:pPr>
            <a:r>
              <a:rPr lang="en-US" dirty="0"/>
              <a:t>4. Because this project couldn’t be done without more pens.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AD679-D72C-448B-8840-B9D487F1D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35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1283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rial" pitchFamily="34" charset="0"/>
                <a:cs typeface="Arial" pitchFamily="34" charset="0"/>
              </a:rPr>
              <a:t>Case Study 3….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8110538" cy="3276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sz="2800" dirty="0"/>
              <a:t>Dr. Admins from the University of Education submits a research grant application that seeks salaries of administrative and clerical staff as direct costs. 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Are these costs appropriate? 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</a:t>
            </a:r>
          </a:p>
        </p:txBody>
      </p:sp>
      <p:pic>
        <p:nvPicPr>
          <p:cNvPr id="50189" name="Picture 13" descr="A picutre of a laptop&#10;" title="Lap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572000"/>
            <a:ext cx="1979375" cy="198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92" name="Picture 16" descr="A picture of computer accessories&#10;" title="computer accessor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724400"/>
            <a:ext cx="2520374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5AFFB-B8D6-4F0F-A3F3-83F41523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58F7E-C83C-4BD9-A233-054700AA1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Yes, clerical staff are needed for all projects.</a:t>
            </a:r>
          </a:p>
          <a:p>
            <a:pPr marL="0" indent="0">
              <a:buNone/>
            </a:pPr>
            <a:r>
              <a:rPr lang="en-US" dirty="0"/>
              <a:t>2. Yes, if the project didn’t have clerical staff nothing would get done.</a:t>
            </a:r>
          </a:p>
          <a:p>
            <a:pPr marL="0" indent="0">
              <a:buNone/>
            </a:pPr>
            <a:r>
              <a:rPr lang="en-US" dirty="0"/>
              <a:t>3. Yes, charges to get the work done are allowable to the grant.</a:t>
            </a:r>
          </a:p>
          <a:p>
            <a:pPr marL="0" indent="0">
              <a:buNone/>
            </a:pPr>
            <a:r>
              <a:rPr lang="en-US" dirty="0"/>
              <a:t>4. No, these are indirect costs generally.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AD679-D72C-448B-8840-B9D487F1D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2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296400" cy="1111664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Recipient’s Responsibilities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449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Safeguarding all assets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Spending funds in accordance with the authorized purpose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Developing and implementing systems to ensure proper stewardship of funds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Financial management systems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Procurement systems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Payroll Distribution systems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Monitoring activities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Adherence to terms &amp; conditions of award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>
                <a:latin typeface="Arial" pitchFamily="34" charset="0"/>
                <a:cs typeface="Arial" pitchFamily="34" charset="0"/>
              </a:rPr>
              <a:t>Case Study 4….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81200"/>
            <a:ext cx="8534400" cy="4876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/>
              <a:t>	</a:t>
            </a:r>
            <a:r>
              <a:rPr lang="en-US" sz="2800" dirty="0"/>
              <a:t>You recently learned that a post-doc working on an NIH grant had not disclosed that her was debarred for defaulting on her </a:t>
            </a:r>
            <a:r>
              <a:rPr lang="en-US" dirty="0"/>
              <a:t>stud</a:t>
            </a:r>
            <a:r>
              <a:rPr lang="en-US" sz="2800" dirty="0"/>
              <a:t>ent loan.  Unfortunately, you determined that this situation has gone unreported for a period of three years and during that time her salary has been paid by NIH grant funds.  </a:t>
            </a:r>
          </a:p>
          <a:p>
            <a:pPr>
              <a:buFontTx/>
              <a:buNone/>
            </a:pPr>
            <a:endParaRPr lang="en-US" sz="2800" dirty="0"/>
          </a:p>
          <a:p>
            <a:pPr algn="ctr">
              <a:buFontTx/>
              <a:buNone/>
            </a:pPr>
            <a:r>
              <a:rPr lang="en-US" sz="2800" dirty="0"/>
              <a:t>Now what?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3" name="Picture 2" descr="picture of a road sign that states &quot;Default next exit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2" y="5334000"/>
            <a:ext cx="2846838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61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5AFFB-B8D6-4F0F-A3F3-83F41523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58F7E-C83C-4BD9-A233-054700AA1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Do not allow her salary to be charged to the NIH award going forward.</a:t>
            </a:r>
          </a:p>
          <a:p>
            <a:pPr marL="0" indent="0">
              <a:buNone/>
            </a:pPr>
            <a:r>
              <a:rPr lang="en-US" dirty="0"/>
              <a:t>2. Make sure all funds for that individual are paid with University not Federal funds.</a:t>
            </a:r>
          </a:p>
          <a:p>
            <a:pPr marL="0" indent="0">
              <a:buNone/>
            </a:pPr>
            <a:r>
              <a:rPr lang="en-US" dirty="0"/>
              <a:t>3. Immediately report the situation to your Office of Sponsored Research and the NIH ICs.</a:t>
            </a:r>
          </a:p>
          <a:p>
            <a:pPr marL="0" indent="0">
              <a:buNone/>
            </a:pPr>
            <a:r>
              <a:rPr lang="en-US" dirty="0"/>
              <a:t>4. Tell that individual they owe the NIH money.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AD679-D72C-448B-8840-B9D487F1D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305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89037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rial" pitchFamily="34" charset="0"/>
                <a:cs typeface="Arial" pitchFamily="34" charset="0"/>
              </a:rPr>
              <a:t>Questions?</a:t>
            </a:r>
          </a:p>
        </p:txBody>
      </p:sp>
      <p:pic>
        <p:nvPicPr>
          <p:cNvPr id="12" name="Picture 11" descr="HHS logo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80282"/>
          <a:stretch>
            <a:fillRect/>
          </a:stretch>
        </p:blipFill>
        <p:spPr>
          <a:xfrm>
            <a:off x="5321698" y="6062078"/>
            <a:ext cx="836215" cy="746308"/>
          </a:xfrm>
          <a:prstGeom prst="rect">
            <a:avLst/>
          </a:prstGeom>
          <a:ln>
            <a:noFill/>
          </a:ln>
        </p:spPr>
      </p:pic>
      <p:pic>
        <p:nvPicPr>
          <p:cNvPr id="2" name="Picture 1" descr="NIH Office of Extramural Research 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313" y="6198786"/>
            <a:ext cx="2790825" cy="609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305800" cy="50450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	</a:t>
            </a:r>
            <a:endParaRPr lang="en-US" sz="3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3800" dirty="0"/>
              <a:t>	Philip Smith, Assistant Grants Compliance Officer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800" dirty="0"/>
              <a:t>	</a:t>
            </a:r>
            <a:r>
              <a:rPr lang="en-US" sz="3800" dirty="0">
                <a:hlinkClick r:id="rId5"/>
              </a:rPr>
              <a:t>philip.smith2@nih.gov</a:t>
            </a:r>
            <a:endParaRPr lang="en-US" sz="3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3800" dirty="0"/>
              <a:t>	301-594-4493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38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3800" dirty="0"/>
              <a:t>	Alesia Brody, Assistant Grants Compliance Officer</a:t>
            </a:r>
            <a:endParaRPr lang="en-US" sz="38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3800" dirty="0"/>
              <a:t>	</a:t>
            </a:r>
            <a:r>
              <a:rPr lang="en-US" sz="3800" dirty="0">
                <a:solidFill>
                  <a:schemeClr val="tx2"/>
                </a:solidFill>
                <a:hlinkClick r:id="rId6"/>
              </a:rPr>
              <a:t>laura.gray@nih.gov</a:t>
            </a:r>
            <a:endParaRPr lang="en-US" sz="38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3800" dirty="0">
                <a:solidFill>
                  <a:schemeClr val="tx2"/>
                </a:solidFill>
              </a:rPr>
              <a:t>	</a:t>
            </a:r>
            <a:r>
              <a:rPr lang="en-US" sz="3800" dirty="0"/>
              <a:t>301-827-6926</a:t>
            </a:r>
            <a:endParaRPr lang="en-US" sz="38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3800" dirty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800" dirty="0"/>
              <a:t>	</a:t>
            </a:r>
            <a:r>
              <a:rPr lang="en-US" sz="3800" b="1" dirty="0">
                <a:solidFill>
                  <a:schemeClr val="tx2"/>
                </a:solidFill>
                <a:hlinkClick r:id="rId7"/>
              </a:rPr>
              <a:t>GrantsCompliance@nih.gov</a:t>
            </a:r>
            <a:endParaRPr lang="en-US" sz="38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sz="1600" dirty="0"/>
          </a:p>
        </p:txBody>
      </p:sp>
      <p:pic>
        <p:nvPicPr>
          <p:cNvPr id="4" name="Picture 3" descr="picture of a person wearing a shirt that states &quot;Everybody Loves a Compliance Person&quot;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22" y="1905000"/>
            <a:ext cx="1769269" cy="21335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Compliance Requirements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Institutional Policies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Organizational Structure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Purchasing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Accounting/Budgetary Controls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Payroll Distribution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Travel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Consulting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Property Management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Ethics/Conflict of Interest</a:t>
            </a:r>
          </a:p>
        </p:txBody>
      </p:sp>
      <p:pic>
        <p:nvPicPr>
          <p:cNvPr id="8197" name="Picture 5" descr="Picture of a building" title="Picture of buil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267200"/>
            <a:ext cx="32607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36C151-8A49-4E7E-B907-A3D78733055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29540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HHS Regulations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8229600" cy="4267200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r>
              <a:rPr lang="en-US" sz="2400" dirty="0"/>
              <a:t>45 CFR Part 75 – Public Welfare, Uniform Administrative Requirements, Cost Principles and Audit Requirements for HHS Awards </a:t>
            </a:r>
          </a:p>
          <a:p>
            <a:pPr lvl="1"/>
            <a:r>
              <a:rPr lang="en-US" dirty="0">
                <a:hlinkClick r:id="rId3"/>
              </a:rPr>
              <a:t>http://www.ecfr.gov/cgi-bin/text-idx?node=pt45.1.75&amp;rgn=div5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30000"/>
              </a:lnSpc>
              <a:buFontTx/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EAD2E-25FA-497D-9D8E-123B2E06401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60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Compliance Requirements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8458200" cy="48768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0"/>
              </a:lnSpc>
              <a:buFontTx/>
              <a:buNone/>
            </a:pPr>
            <a:endParaRPr lang="en-US" sz="2200" b="1" dirty="0"/>
          </a:p>
          <a:p>
            <a:pPr>
              <a:lnSpc>
                <a:spcPct val="0"/>
              </a:lnSpc>
              <a:buFontTx/>
              <a:buNone/>
            </a:pPr>
            <a:endParaRPr lang="en-US" sz="2200" b="1" dirty="0"/>
          </a:p>
          <a:p>
            <a:pPr>
              <a:lnSpc>
                <a:spcPct val="80000"/>
              </a:lnSpc>
              <a:buNone/>
            </a:pPr>
            <a:r>
              <a:rPr lang="en-US" sz="9200" b="1" dirty="0"/>
              <a:t>Administrative Requirements or Standards:</a:t>
            </a:r>
            <a:endParaRPr lang="en-US" sz="9200" dirty="0">
              <a:solidFill>
                <a:schemeClr val="accent4"/>
              </a:solidFill>
            </a:endParaRPr>
          </a:p>
          <a:p>
            <a:r>
              <a:rPr lang="en-US" sz="5500" dirty="0"/>
              <a:t>45 CFR Part 75 - Subpart C – Pre-Federal Award Requirements and Contents of Federal Awards (§ 75.200 – § 75.218)</a:t>
            </a:r>
          </a:p>
          <a:p>
            <a:pPr marL="0" indent="0">
              <a:buNone/>
            </a:pPr>
            <a:endParaRPr lang="en-US" sz="5500" dirty="0"/>
          </a:p>
          <a:p>
            <a:r>
              <a:rPr lang="en-US" sz="5500" dirty="0"/>
              <a:t>45 CFR Part 75 - Subpart D – Post Federal Award Requirements </a:t>
            </a:r>
          </a:p>
          <a:p>
            <a:pPr marL="400050" lvl="1" indent="0">
              <a:buNone/>
            </a:pPr>
            <a:r>
              <a:rPr lang="en-US" sz="5500" dirty="0">
                <a:solidFill>
                  <a:schemeClr val="accent1"/>
                </a:solidFill>
              </a:rPr>
              <a:t>(§ 75.300 –  § 75.391)</a:t>
            </a:r>
          </a:p>
          <a:p>
            <a:pPr marL="571500" lvl="1" indent="-171450">
              <a:buFontTx/>
              <a:buChar char="-"/>
            </a:pPr>
            <a:r>
              <a:rPr lang="en-US" sz="4900" dirty="0"/>
              <a:t>Standards for Financial and Program Management</a:t>
            </a:r>
          </a:p>
          <a:p>
            <a:pPr marL="571500" lvl="1" indent="-171450">
              <a:buFontTx/>
              <a:buChar char="-"/>
            </a:pPr>
            <a:r>
              <a:rPr lang="en-US" sz="4900" dirty="0"/>
              <a:t>Property Standards</a:t>
            </a:r>
          </a:p>
          <a:p>
            <a:pPr marL="571500" lvl="1" indent="-171450">
              <a:buFontTx/>
              <a:buChar char="-"/>
            </a:pPr>
            <a:r>
              <a:rPr lang="en-US" sz="4900" dirty="0"/>
              <a:t>Procurement Standards</a:t>
            </a:r>
          </a:p>
          <a:p>
            <a:pPr marL="571500" lvl="1" indent="-171450">
              <a:buFontTx/>
              <a:buChar char="-"/>
            </a:pPr>
            <a:r>
              <a:rPr lang="en-US" sz="4900" dirty="0"/>
              <a:t>Performance and Financial Monitoring and Reporting</a:t>
            </a:r>
          </a:p>
          <a:p>
            <a:pPr marL="571500" lvl="1" indent="-171450">
              <a:buFontTx/>
              <a:buChar char="-"/>
            </a:pPr>
            <a:r>
              <a:rPr lang="en-US" sz="4900" dirty="0"/>
              <a:t>Subrecipient Monitoring and Management</a:t>
            </a:r>
          </a:p>
          <a:p>
            <a:pPr marL="571500" lvl="1" indent="-171450">
              <a:buFontTx/>
              <a:buChar char="-"/>
            </a:pPr>
            <a:r>
              <a:rPr lang="en-US" sz="4900" dirty="0"/>
              <a:t>Record Retention and Access</a:t>
            </a:r>
          </a:p>
          <a:p>
            <a:pPr marL="571500" lvl="1" indent="-171450">
              <a:buFontTx/>
              <a:buChar char="-"/>
            </a:pPr>
            <a:r>
              <a:rPr lang="en-US" sz="4900" dirty="0"/>
              <a:t>Remedies and Noncompliance</a:t>
            </a:r>
          </a:p>
          <a:p>
            <a:pPr marL="571500" lvl="1" indent="-171450">
              <a:buFontTx/>
              <a:buChar char="-"/>
            </a:pPr>
            <a:r>
              <a:rPr lang="en-US" sz="4900" dirty="0"/>
              <a:t>Closeout</a:t>
            </a:r>
          </a:p>
          <a:p>
            <a:pPr marL="571500" lvl="1" indent="-171450">
              <a:buFontTx/>
              <a:buChar char="-"/>
            </a:pPr>
            <a:r>
              <a:rPr lang="en-US" sz="4900" dirty="0"/>
              <a:t>Post-Closeout Adjustments and Continuing Responsibilities</a:t>
            </a:r>
          </a:p>
          <a:p>
            <a:pPr marL="571500" lvl="1" indent="-171450">
              <a:buFontTx/>
              <a:buChar char="-"/>
            </a:pPr>
            <a:r>
              <a:rPr lang="en-US" sz="4900" dirty="0"/>
              <a:t>Collection and Amounts Due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4300" b="1" dirty="0">
              <a:solidFill>
                <a:schemeClr val="accent4"/>
              </a:solidFill>
            </a:endParaRPr>
          </a:p>
        </p:txBody>
      </p:sp>
      <p:pic>
        <p:nvPicPr>
          <p:cNvPr id="10244" name="Picture 4" descr="Office of Management and Budge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5807075"/>
            <a:ext cx="7696200" cy="1050925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4B077-980B-4BE8-8BE3-78CB227B7BC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rmAutofit/>
          </a:bodyPr>
          <a:lstStyle/>
          <a:p>
            <a:r>
              <a:rPr lang="en-US" sz="4000" dirty="0"/>
              <a:t> </a:t>
            </a:r>
            <a:r>
              <a:rPr lang="en-US" sz="4400" dirty="0">
                <a:latin typeface="Arial" pitchFamily="34" charset="0"/>
                <a:cs typeface="Arial" pitchFamily="34" charset="0"/>
              </a:rPr>
              <a:t>Compliance Requirements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8686800" cy="5181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900" b="1" dirty="0"/>
              <a:t>Cost Principles:</a:t>
            </a:r>
          </a:p>
          <a:p>
            <a:pPr>
              <a:buFontTx/>
              <a:buNone/>
            </a:pPr>
            <a:endParaRPr lang="en-US" sz="1800" b="1" dirty="0"/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45 CFR Part 75, Subpart </a:t>
            </a:r>
            <a:r>
              <a:rPr lang="en-US" sz="2400" b="1" dirty="0">
                <a:solidFill>
                  <a:schemeClr val="accent1"/>
                </a:solidFill>
              </a:rPr>
              <a:t>E  (</a:t>
            </a:r>
            <a:r>
              <a:rPr lang="en-US" sz="2400" dirty="0">
                <a:solidFill>
                  <a:schemeClr val="accent1"/>
                </a:solidFill>
              </a:rPr>
              <a:t>§ 75.400- § 75.477)</a:t>
            </a:r>
            <a:endParaRPr lang="en-US" sz="2400" b="1" dirty="0">
              <a:solidFill>
                <a:schemeClr val="accent1"/>
              </a:solidFill>
            </a:endParaRPr>
          </a:p>
          <a:p>
            <a:pPr lvl="2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B050"/>
                </a:solidFill>
              </a:rPr>
              <a:t>Institutions of Higher Education (IHE), State, Local Governments and Indian Tribes, and Non-profit Organizations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sz="1800" b="1" dirty="0">
              <a:solidFill>
                <a:srgbClr val="00B050"/>
              </a:solidFill>
            </a:endParaRPr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45 CFR Part 75, Appendix IX </a:t>
            </a:r>
            <a:r>
              <a:rPr lang="en-US" sz="2400" dirty="0"/>
              <a:t> </a:t>
            </a:r>
          </a:p>
          <a:p>
            <a:pPr lvl="2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B050"/>
                </a:solidFill>
              </a:rPr>
              <a:t>Hospitals 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sz="1800" dirty="0">
              <a:solidFill>
                <a:srgbClr val="00B050"/>
              </a:solidFill>
            </a:endParaRPr>
          </a:p>
          <a:p>
            <a:pPr lvl="1">
              <a:lnSpc>
                <a:spcPct val="20000"/>
              </a:lnSpc>
            </a:pPr>
            <a:endParaRPr lang="en-US" sz="2000" b="1" dirty="0"/>
          </a:p>
          <a:p>
            <a:pPr lvl="1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48 CFR Subpart 31.2 (Federal Acquisition Regulation) </a:t>
            </a:r>
            <a:r>
              <a:rPr lang="en-US" sz="2400" dirty="0"/>
              <a:t> </a:t>
            </a:r>
          </a:p>
          <a:p>
            <a:pPr lvl="2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2"/>
                </a:solidFill>
              </a:rPr>
              <a:t>For-Profit Institutions </a:t>
            </a:r>
          </a:p>
          <a:p>
            <a:pPr lvl="1"/>
            <a:endParaRPr lang="en-US" b="1" dirty="0"/>
          </a:p>
          <a:p>
            <a:pPr lvl="1">
              <a:buFontTx/>
              <a:buNone/>
            </a:pPr>
            <a:endParaRPr lang="en-US" sz="2000" b="1" dirty="0"/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4B077-980B-4BE8-8BE3-78CB227B7BC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Arial" pitchFamily="34" charset="0"/>
                <a:cs typeface="Arial" pitchFamily="34" charset="0"/>
              </a:rPr>
              <a:t>Compliance Requirements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52600"/>
            <a:ext cx="8686800" cy="51054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  <a:buFontTx/>
              <a:buNone/>
            </a:pPr>
            <a:r>
              <a:rPr lang="en-US" sz="3900" b="1" dirty="0"/>
              <a:t>Audit Requirements</a:t>
            </a:r>
            <a:r>
              <a:rPr lang="en-US" sz="3900" dirty="0"/>
              <a:t>:</a:t>
            </a:r>
            <a:endParaRPr lang="en-US" sz="2600" dirty="0">
              <a:solidFill>
                <a:schemeClr val="tx2"/>
              </a:solidFill>
            </a:endParaRPr>
          </a:p>
          <a:p>
            <a:pPr lvl="1"/>
            <a:r>
              <a:rPr lang="en-US" sz="2800" dirty="0">
                <a:solidFill>
                  <a:schemeClr val="accent1"/>
                </a:solidFill>
              </a:rPr>
              <a:t>45 CFR 75.501:</a:t>
            </a:r>
            <a:r>
              <a:rPr lang="en-US" sz="2800" dirty="0"/>
              <a:t> Institutions of Higher Education, States and Local Governments, and Non-Profit Organizations, including Non-Profit Hospitals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b="1" dirty="0">
                <a:solidFill>
                  <a:schemeClr val="accent1"/>
                </a:solidFill>
              </a:rPr>
              <a:t>45 CFR 75.501(h) through (k):</a:t>
            </a:r>
            <a:r>
              <a:rPr lang="en-US" sz="2800" b="1" dirty="0"/>
              <a:t> For-Profit Organizations, including For-Profit Hospitals</a:t>
            </a:r>
          </a:p>
          <a:p>
            <a:pPr marL="457200" lvl="1" indent="0">
              <a:buNone/>
            </a:pPr>
            <a:endParaRPr lang="en-US" sz="2800" b="1" dirty="0"/>
          </a:p>
          <a:p>
            <a:pPr lvl="1">
              <a:lnSpc>
                <a:spcPct val="20000"/>
              </a:lnSpc>
              <a:buFontTx/>
              <a:buNone/>
            </a:pPr>
            <a:endParaRPr lang="en-US" sz="2800" b="1" dirty="0"/>
          </a:p>
          <a:p>
            <a:pPr lvl="1"/>
            <a:r>
              <a:rPr lang="en-US" sz="2800" dirty="0">
                <a:solidFill>
                  <a:schemeClr val="accent1"/>
                </a:solidFill>
              </a:rPr>
              <a:t>NIH Grants Policy Statement:</a:t>
            </a:r>
            <a:r>
              <a:rPr lang="en-US" sz="2800" dirty="0"/>
              <a:t>  Foreign Organizations must follow the same requirements as For-Profit Organizations</a:t>
            </a:r>
            <a:endParaRPr lang="en-US" sz="2800" b="1" dirty="0"/>
          </a:p>
          <a:p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4B077-980B-4BE8-8BE3-78CB227B7BC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Audit Requirements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8458200" cy="4953000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/>
              <a:t>All NIH grant recipients that expend </a:t>
            </a:r>
            <a:r>
              <a:rPr lang="en-US" u="sng" dirty="0"/>
              <a:t>$750,000</a:t>
            </a:r>
            <a:r>
              <a:rPr lang="en-US" dirty="0"/>
              <a:t> or more within a year in Federal awards are subject to an audit requirement.</a:t>
            </a:r>
          </a:p>
          <a:p>
            <a:pPr marL="1200150" lvl="1" indent="-457200">
              <a:defRPr/>
            </a:pPr>
            <a:r>
              <a:rPr lang="en-US" sz="2600" dirty="0"/>
              <a:t>For-Profit and Foreign Organization audit requirement: </a:t>
            </a:r>
          </a:p>
          <a:p>
            <a:pPr marL="2057400" lvl="3" indent="-457200">
              <a:defRPr/>
            </a:pPr>
            <a:r>
              <a:rPr lang="en-US" sz="2200" dirty="0"/>
              <a:t>Expend $750,000 under one or more HHS awards (as a direct recipient and/or consortium participant)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dirty="0"/>
              <a:t>Audits are due within the earlier of 30 days after receipt of the auditor’s report(s) or 9 months after the end of the recipient’s audit period.</a:t>
            </a:r>
          </a:p>
          <a:p>
            <a:pPr lvl="0" eaLnBrk="1" fontAlgn="auto" hangingPunct="1">
              <a:spcAft>
                <a:spcPts val="1200"/>
              </a:spcAft>
              <a:buClr>
                <a:srgbClr val="00359E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359E"/>
                </a:solidFill>
              </a:rPr>
              <a:t>Recipients delinquent in submitting audits risk the imposition of sanctions and potential loss of Federal funds</a:t>
            </a:r>
            <a:r>
              <a:rPr lang="en-US" dirty="0">
                <a:solidFill>
                  <a:srgbClr val="CBCBFF">
                    <a:lumMod val="25000"/>
                  </a:srgbClr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1B603-FD84-4A6A-BB1C-EF8827F83E6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" name="Picture 2" descr="Audit Stamp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1" y="2971800"/>
            <a:ext cx="1313425" cy="107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86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R2012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00B050"/>
      </a:hlink>
      <a:folHlink>
        <a:srgbClr val="FFC000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ption 1 - Small Pics at Bottom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002DE325B4434C8407F2BB379023F4" ma:contentTypeVersion="13" ma:contentTypeDescription="Create a new document." ma:contentTypeScope="" ma:versionID="476e873166ae8478b0d17a674a725b4a">
  <xsd:schema xmlns:xsd="http://www.w3.org/2001/XMLSchema" xmlns:xs="http://www.w3.org/2001/XMLSchema" xmlns:p="http://schemas.microsoft.com/office/2006/metadata/properties" xmlns:ns2="64948b15-7def-430b-8648-1feb819ee410" xmlns:ns3="6bc68b66-932e-422c-b9b0-23fd53127af9" targetNamespace="http://schemas.microsoft.com/office/2006/metadata/properties" ma:root="true" ma:fieldsID="427813e36bbbb4baf921046a170b8e90" ns2:_="" ns3:_="">
    <xsd:import namespace="64948b15-7def-430b-8648-1feb819ee410"/>
    <xsd:import namespace="6bc68b66-932e-422c-b9b0-23fd53127af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48b15-7def-430b-8648-1feb819ee41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c68b66-932e-422c-b9b0-23fd53127a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957C02-816D-4B51-B804-C77610129E40}"/>
</file>

<file path=customXml/itemProps2.xml><?xml version="1.0" encoding="utf-8"?>
<ds:datastoreItem xmlns:ds="http://schemas.openxmlformats.org/officeDocument/2006/customXml" ds:itemID="{D62B5CC0-1BF5-4078-8A45-14BC85A8F6D5}"/>
</file>

<file path=customXml/itemProps3.xml><?xml version="1.0" encoding="utf-8"?>
<ds:datastoreItem xmlns:ds="http://schemas.openxmlformats.org/officeDocument/2006/customXml" ds:itemID="{E1C26FBF-63C7-403C-8F16-8613440C1495}"/>
</file>

<file path=docProps/app.xml><?xml version="1.0" encoding="utf-8"?>
<Properties xmlns="http://schemas.openxmlformats.org/officeDocument/2006/extended-properties" xmlns:vt="http://schemas.openxmlformats.org/officeDocument/2006/docPropsVTypes">
  <Template>OER2012</Template>
  <TotalTime>33351</TotalTime>
  <Words>1934</Words>
  <Application>Microsoft Office PowerPoint</Application>
  <PresentationFormat>On-screen Show (4:3)</PresentationFormat>
  <Paragraphs>288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Arial</vt:lpstr>
      <vt:lpstr>Bodoni MT Condensed</vt:lpstr>
      <vt:lpstr>Courier New</vt:lpstr>
      <vt:lpstr>Franklin Gothic Book</vt:lpstr>
      <vt:lpstr>Georgia</vt:lpstr>
      <vt:lpstr>Tahoma</vt:lpstr>
      <vt:lpstr>Times New Roman</vt:lpstr>
      <vt:lpstr>Trebuchet MS</vt:lpstr>
      <vt:lpstr>Wingdings</vt:lpstr>
      <vt:lpstr>Wingdings 2</vt:lpstr>
      <vt:lpstr>OER2012</vt:lpstr>
      <vt:lpstr>Urban</vt:lpstr>
      <vt:lpstr>Option 1 - Small Pics at Bottom</vt:lpstr>
      <vt:lpstr>Common Compliance Pitfalls and Strategies for Success</vt:lpstr>
      <vt:lpstr>Compliance is……</vt:lpstr>
      <vt:lpstr>Recipient’s Responsibilities</vt:lpstr>
      <vt:lpstr>Compliance Requirements</vt:lpstr>
      <vt:lpstr>HHS Regulations</vt:lpstr>
      <vt:lpstr>Compliance Requirements</vt:lpstr>
      <vt:lpstr> Compliance Requirements</vt:lpstr>
      <vt:lpstr>Compliance Requirements</vt:lpstr>
      <vt:lpstr>Audit Requirements </vt:lpstr>
      <vt:lpstr>Summary of Audit Requirements</vt:lpstr>
      <vt:lpstr>Summary of Federal Requirement References</vt:lpstr>
      <vt:lpstr>Compliance Requirements</vt:lpstr>
      <vt:lpstr>Compliance Pitfalls</vt:lpstr>
      <vt:lpstr> Compliance Pitfalls</vt:lpstr>
      <vt:lpstr>Cost Transfers</vt:lpstr>
      <vt:lpstr>Allowable Costs:  Supplies and Entertainment</vt:lpstr>
      <vt:lpstr>More References:  Allowable Costs</vt:lpstr>
      <vt:lpstr>Administrative and Clerical Costs </vt:lpstr>
      <vt:lpstr>More References – Administrative and Clerical Costs</vt:lpstr>
      <vt:lpstr>Debarment </vt:lpstr>
      <vt:lpstr>More References - Debarment</vt:lpstr>
      <vt:lpstr>More References - Debarment</vt:lpstr>
      <vt:lpstr>Case Studies</vt:lpstr>
      <vt:lpstr>Case Study 1….</vt:lpstr>
      <vt:lpstr>Test your Knowledge</vt:lpstr>
      <vt:lpstr>Case Study 2…</vt:lpstr>
      <vt:lpstr>Test your Knowledge</vt:lpstr>
      <vt:lpstr>Case Study 3….</vt:lpstr>
      <vt:lpstr>Test your Knowledge</vt:lpstr>
      <vt:lpstr>Case Study 4….</vt:lpstr>
      <vt:lpstr>Test your Knowledge</vt:lpstr>
      <vt:lpstr>Questions?</vt:lpstr>
    </vt:vector>
  </TitlesOfParts>
  <Company>OD/NIH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Compliance Pitfalls and Strategies for Success</dc:title>
  <dc:creator>Sue Kauble</dc:creator>
  <cp:lastModifiedBy>Cummins, Sheri (NIH/OD) [E]</cp:lastModifiedBy>
  <cp:revision>1038</cp:revision>
  <cp:lastPrinted>2019-05-08T14:35:07Z</cp:lastPrinted>
  <dcterms:created xsi:type="dcterms:W3CDTF">2004-03-11T15:39:24Z</dcterms:created>
  <dcterms:modified xsi:type="dcterms:W3CDTF">2021-10-22T00:04:33Z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ContentTypeId">
    <vt:lpwstr>0x0101005E002DE325B4434C8407F2BB379023F4</vt:lpwstr>
  </property>
</Properties>
</file>