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9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1564" r:id="rId5"/>
    <p:sldId id="1576" r:id="rId6"/>
    <p:sldId id="1585" r:id="rId7"/>
    <p:sldId id="1584" r:id="rId8"/>
    <p:sldId id="1581" r:id="rId9"/>
    <p:sldId id="1577" r:id="rId10"/>
    <p:sldId id="1578" r:id="rId11"/>
    <p:sldId id="1579" r:id="rId12"/>
    <p:sldId id="1580" r:id="rId13"/>
    <p:sldId id="1565" r:id="rId14"/>
    <p:sldId id="1566" r:id="rId15"/>
    <p:sldId id="1567" r:id="rId16"/>
    <p:sldId id="1568" r:id="rId17"/>
    <p:sldId id="1569" r:id="rId18"/>
    <p:sldId id="1570" r:id="rId19"/>
    <p:sldId id="1571" r:id="rId20"/>
    <p:sldId id="1572" r:id="rId21"/>
    <p:sldId id="1575" r:id="rId22"/>
    <p:sldId id="1563" r:id="rId23"/>
    <p:sldId id="1582" r:id="rId24"/>
    <p:sldId id="1583" r:id="rId25"/>
    <p:sldId id="1586" r:id="rId26"/>
    <p:sldId id="1374" r:id="rId27"/>
  </p:sldIdLst>
  <p:sldSz cx="9144000" cy="6858000" type="screen4x3"/>
  <p:notesSz cx="6934200" cy="9234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lly Rockey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C3BFF7"/>
    <a:srgbClr val="003399"/>
    <a:srgbClr val="EFE5F7"/>
    <a:srgbClr val="CCCCFF"/>
    <a:srgbClr val="B9E1FF"/>
    <a:srgbClr val="0000FF"/>
    <a:srgbClr val="3333FF"/>
    <a:srgbClr val="E1F2FF"/>
    <a:srgbClr val="EDF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7" autoAdjust="0"/>
    <p:restoredTop sz="86385" autoAdjust="0"/>
  </p:normalViewPr>
  <p:slideViewPr>
    <p:cSldViewPr>
      <p:cViewPr varScale="1">
        <p:scale>
          <a:sx n="98" d="100"/>
          <a:sy n="98" d="100"/>
        </p:scale>
        <p:origin x="3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124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7475" y="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0938"/>
            <a:ext cx="300513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475" y="8770938"/>
            <a:ext cx="300513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AD9DCF04-8AE1-CC49-80A1-1E9496B4418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81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86263"/>
            <a:ext cx="5546725" cy="415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0938"/>
            <a:ext cx="300513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70938"/>
            <a:ext cx="300513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EBD98385-F1D5-B84A-ABBF-D8781C4363E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1006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B1BEF-3F68-EE41-85E3-C1813BEF4FBA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1054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55"/>
              </a:spcBef>
              <a:spcAft>
                <a:spcPts val="0"/>
              </a:spcAft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7553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1479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2582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816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3146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2987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0620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sz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537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Wingdings" panose="05000000000000000000" pitchFamily="2" charset="2"/>
              <a:buAutoNum type="arabicPeriod"/>
            </a:pPr>
            <a:endParaRPr lang="en-US" sz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1225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09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3305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9603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996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0326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751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637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8243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959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1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None/>
            </a:pPr>
            <a:endParaRPr lang="en-US" sz="11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5487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sz="11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9304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sz="11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30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sz="11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98385-F1D5-B84A-ABBF-D8781C4363E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541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F82AFAF-5A4B-5C47-B403-1AB532082E2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947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EC2B9A6-E7EC-9E4F-AB6A-26A4ED17DA2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13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219200"/>
            <a:ext cx="2076450" cy="47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76950" cy="4724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2A3F9C7-ECB9-D34A-8A58-3C7B9F2AE75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937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0583324-AE1C-3546-A724-4BA4670D790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282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468414-309D-1545-8516-4272FDA8BBA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844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E19172-03F7-3348-B569-171F0025064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38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3D1C1EC-6680-9B4C-AC2B-20645CBFBE0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257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303D29F-C580-5C4D-AAA1-94293C4E928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097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0544C4-E35C-7145-8F0C-14E842E56F0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869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3008313" cy="1019591"/>
          </a:xfrm>
        </p:spPr>
        <p:txBody>
          <a:bodyPr anchor="b"/>
          <a:lstStyle>
            <a:lvl1pPr algn="l">
              <a:defRPr sz="2000" b="1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10191"/>
            <a:ext cx="3008313" cy="41159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38BE5A4-5F52-0141-A746-9964904CDF3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72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703452-609A-F345-AAC0-1247A950212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71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top_headers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91743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228600"/>
            <a:ext cx="7620000" cy="56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enter title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72400" y="6553200"/>
            <a:ext cx="1371600" cy="15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rgbClr val="000000"/>
                </a:solidFill>
              </a:defRPr>
            </a:lvl1pPr>
          </a:lstStyle>
          <a:p>
            <a:fld id="{2C626EB7-FB23-9946-AC03-BE678F8DC9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32" name="Picture 8" descr="logo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" y="6429315"/>
            <a:ext cx="310957" cy="3136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" name="Picture 2" descr="OER_Master_Logo_2blue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400800"/>
            <a:ext cx="1911246" cy="381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ra.nih.gov/help-tutorials/assist/era-training-assist.htm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funding/other-transactions.htm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tm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NIHODOTA@nih.gov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hyperlink" Target="mailto:NIHODOTA@nih.gov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hyperlink" Target="https://grants.nih.gov/funding/other-transactions.ht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scode.house.gov/view.xhtml?path=/prelim@title42/chapter6A/subchapter3&amp;edition=preli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scode.house.gov/view.xhtml?req=granuleid%3AUSC-prelim-title42-chapter6A&amp;edition=prelim" TargetMode="External"/><Relationship Id="rId4" Type="http://schemas.openxmlformats.org/officeDocument/2006/relationships/hyperlink" Target="http://uscode.house.gov/view.xhtml?req=(title:42%20section:285b-3%20edition:prelim)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heal.nih.gov/" TargetMode="External"/><Relationship Id="rId3" Type="http://schemas.openxmlformats.org/officeDocument/2006/relationships/hyperlink" Target="https://allofus.nih.gov/" TargetMode="External"/><Relationship Id="rId7" Type="http://schemas.openxmlformats.org/officeDocument/2006/relationships/hyperlink" Target="https://www.ninds.nih.gov/Current-Research/Trans-Agency-Activities/NINDS-Role-HEAL-Initiative/NINDS-Role-HEAL-Initiative-EPPIC" TargetMode="External"/><Relationship Id="rId12" Type="http://schemas.openxmlformats.org/officeDocument/2006/relationships/hyperlink" Target="https://commonfund.nih.gov/Sparc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hlbi.nih.gov/science/cure-sickle-cell-initiative" TargetMode="External"/><Relationship Id="rId11" Type="http://schemas.openxmlformats.org/officeDocument/2006/relationships/hyperlink" Target="https://datascience.nih.gov/strides" TargetMode="External"/><Relationship Id="rId5" Type="http://schemas.openxmlformats.org/officeDocument/2006/relationships/hyperlink" Target="https://commonfund.nih.gov/dataecosystem" TargetMode="External"/><Relationship Id="rId10" Type="http://schemas.openxmlformats.org/officeDocument/2006/relationships/hyperlink" Target="https://www.nhlbidatastage.org/about/" TargetMode="External"/><Relationship Id="rId4" Type="http://schemas.openxmlformats.org/officeDocument/2006/relationships/hyperlink" Target="https://www.cancer.gov/grants-training/grants-funding/cancer-grand-challenges" TargetMode="External"/><Relationship Id="rId9" Type="http://schemas.openxmlformats.org/officeDocument/2006/relationships/hyperlink" Target="https://commonfund.nih.gov/HuBMA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AE13B-C027-2549-9419-DDB505485113}" type="slidenum">
              <a:rPr lang="en-US"/>
              <a:pPr/>
              <a:t>1</a:t>
            </a:fld>
            <a:endParaRPr lang="en-US" dirty="0"/>
          </a:p>
        </p:txBody>
      </p:sp>
      <p:pic>
        <p:nvPicPr>
          <p:cNvPr id="62466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914400"/>
            <a:ext cx="6696075" cy="1524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4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78524" y="4648200"/>
            <a:ext cx="8839200" cy="381000"/>
          </a:xfrm>
        </p:spPr>
        <p:txBody>
          <a:bodyPr/>
          <a:lstStyle/>
          <a:p>
            <a:pPr algn="ctr"/>
            <a:br>
              <a:rPr lang="en-US" sz="2800" b="1" i="0" dirty="0">
                <a:solidFill>
                  <a:srgbClr val="000458"/>
                </a:solidFill>
                <a:effectLst/>
                <a:latin typeface="Open Sans" panose="020B0606030504020204" pitchFamily="34" charset="0"/>
              </a:rPr>
            </a:br>
            <a:r>
              <a:rPr lang="en-US" sz="2800" b="1" i="0" dirty="0">
                <a:solidFill>
                  <a:srgbClr val="000458"/>
                </a:solidFill>
                <a:effectLst/>
                <a:latin typeface="Open Sans" panose="020B0606030504020204" pitchFamily="34" charset="0"/>
              </a:rPr>
              <a:t>Beyond Grants and Contracts: </a:t>
            </a:r>
            <a:br>
              <a:rPr lang="en-US" sz="2800" b="1" i="0" dirty="0">
                <a:solidFill>
                  <a:srgbClr val="000458"/>
                </a:solidFill>
                <a:effectLst/>
                <a:latin typeface="Open Sans" panose="020B0606030504020204" pitchFamily="34" charset="0"/>
              </a:rPr>
            </a:br>
            <a:r>
              <a:rPr lang="en-US" sz="2800" b="1" i="0" dirty="0">
                <a:solidFill>
                  <a:srgbClr val="000458"/>
                </a:solidFill>
                <a:effectLst/>
                <a:latin typeface="Open Sans" panose="020B0606030504020204" pitchFamily="34" charset="0"/>
              </a:rPr>
              <a:t>Other Transactions</a:t>
            </a:r>
            <a:br>
              <a:rPr lang="en-US" sz="36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36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dirty="0">
                <a:solidFill>
                  <a:schemeClr val="accent5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November 3, 2021</a:t>
            </a:r>
            <a:br>
              <a:rPr lang="en-US" b="0" dirty="0">
                <a:solidFill>
                  <a:schemeClr val="accent5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dirty="0">
                <a:solidFill>
                  <a:schemeClr val="accent5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Office for Extramural Research (OER)  </a:t>
            </a:r>
            <a:br>
              <a:rPr lang="en-US" b="0" dirty="0">
                <a:solidFill>
                  <a:schemeClr val="accent5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dirty="0">
                <a:solidFill>
                  <a:schemeClr val="accent5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Office of Policy for Extramural Research Administration (OPERA)</a:t>
            </a:r>
            <a:br>
              <a:rPr lang="en-US" sz="1400" dirty="0">
                <a:solidFill>
                  <a:schemeClr val="accent5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400" dirty="0">
                <a:solidFill>
                  <a:schemeClr val="accent5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000" dirty="0">
                <a:solidFill>
                  <a:schemeClr val="accent5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Presented by OER/OPERA Staff</a:t>
            </a:r>
            <a:br>
              <a:rPr lang="en-US" sz="60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6000" b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070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6C31-829A-4D0E-A0A7-7032B4751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49226"/>
            <a:ext cx="7924800" cy="642938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NIH Awarding Instruments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CB4F1-397D-477E-87F3-0B0B5AC2F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410200"/>
          </a:xfrm>
        </p:spPr>
        <p:txBody>
          <a:bodyPr/>
          <a:lstStyle/>
          <a:p>
            <a:pPr marL="457200" lvl="1" indent="0">
              <a:buNone/>
            </a:pP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Grant Agreements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Cooperative Agreements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FAR-based Procurement Contracts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 Transactions Agreements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501113-DC59-4914-9327-81B8031664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13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6C31-829A-4D0E-A0A7-7032B4751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49226"/>
            <a:ext cx="7924800" cy="642938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OTs Used in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CB4F1-397D-477E-87F3-0B0B5AC2F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410200"/>
          </a:xfrm>
        </p:spPr>
        <p:txBody>
          <a:bodyPr/>
          <a:lstStyle/>
          <a:p>
            <a:pPr marL="0" indent="0">
              <a:buNone/>
            </a:pPr>
            <a:r>
              <a:rPr lang="en-US" sz="2800" b="0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Reasons to use OTs may include a combination of the following, among others: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en-US" sz="2800" b="0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Other Transactions Authority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en-US" sz="2800" b="0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Need for flexibility to negotiate terms and conditions appropriate for the specific program requiring fluid implementation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en-US" sz="2800" b="0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Science expected to be highly evolving, with requirements for additional aims or expertise added to, or removed from, the project throughout the term of execution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b="0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ntellectual property rights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en-US" sz="2800" b="0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Nontraditional research recipients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501113-DC59-4914-9327-81B8031664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18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6C31-829A-4D0E-A0A7-7032B4751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225"/>
            <a:ext cx="8229600" cy="642939"/>
          </a:xfrm>
        </p:spPr>
        <p:txBody>
          <a:bodyPr/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Research</a:t>
            </a:r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Opportunity Announcements (ROAs)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CB4F1-397D-477E-87F3-0B0B5AC2F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90600"/>
            <a:ext cx="9067800" cy="5334000"/>
          </a:xfrm>
        </p:spPr>
        <p:txBody>
          <a:bodyPr/>
          <a:lstStyle/>
          <a:p>
            <a:pPr marL="0" indent="0">
              <a:buNone/>
            </a:pPr>
            <a:endParaRPr lang="en-US" sz="2800" b="0" i="0" dirty="0">
              <a:solidFill>
                <a:srgbClr val="00206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0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ROAs may be located on NIH institutes, centers, or initiatives’ websites; NIH Guide for Grants and Contracts; sam.gov; and other locations known to industry for specific research initiatives </a:t>
            </a:r>
          </a:p>
          <a:p>
            <a:pPr marL="0" indent="0">
              <a:buNone/>
            </a:pPr>
            <a:endParaRPr lang="en-US" sz="2800" b="0" i="0" dirty="0">
              <a:solidFill>
                <a:srgbClr val="00206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0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NIH may reach potential applicants via other means, including but not limited to oral presentations, panel pitches, and targeted solicitations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501113-DC59-4914-9327-81B8031664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916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6C31-829A-4D0E-A0A7-7032B4751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49226"/>
            <a:ext cx="7924800" cy="642938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</a:rPr>
              <a:t>OT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CB4F1-397D-477E-87F3-0B0B5AC2F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90600"/>
            <a:ext cx="9067800" cy="5334000"/>
          </a:xfrm>
        </p:spPr>
        <p:txBody>
          <a:bodyPr/>
          <a:lstStyle/>
          <a:p>
            <a:pPr marL="0" indent="0">
              <a:buNone/>
            </a:pP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b="0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pecific instructions in ROAs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0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Apply through eRA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ASSIST (Application Submission System &amp; Interface for Submission Tracking)</a:t>
            </a:r>
            <a:endParaRPr lang="en-US" sz="2800" b="0" i="0" dirty="0">
              <a:solidFill>
                <a:srgbClr val="00206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5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 Guide for OTA Applications</a:t>
            </a:r>
            <a:r>
              <a:rPr lang="en-US" sz="2000" dirty="0">
                <a:solidFill>
                  <a:schemeClr val="accent5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200" b="0" i="0" u="none" strike="noStrike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https://era.nih.gov/help-tutorials/assist/era-training-assist.htm</a:t>
            </a:r>
            <a:endParaRPr lang="en-US" sz="2200" dirty="0">
              <a:solidFill>
                <a:schemeClr val="accent5">
                  <a:lumMod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501113-DC59-4914-9327-81B8031664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15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6C31-829A-4D0E-A0A7-7032B4751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49226"/>
            <a:ext cx="7924800" cy="642938"/>
          </a:xfrm>
        </p:spPr>
        <p:txBody>
          <a:bodyPr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OT Applications Reviewed/Evaluated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CB4F1-397D-477E-87F3-0B0B5AC2F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14400"/>
            <a:ext cx="9067800" cy="54102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sz="2800" b="0" i="0" dirty="0">
              <a:solidFill>
                <a:srgbClr val="00206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0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Scientific evaluation or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b="0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bjective review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0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Contents outlined in ROA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0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Performed by persons expert in field of endeavor for support requested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Financial capability review, risk analysis and budget analysis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501113-DC59-4914-9327-81B8031664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06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6C31-829A-4D0E-A0A7-7032B4751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49226"/>
            <a:ext cx="7924800" cy="642938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</a:rPr>
              <a:t>Staff on OT Award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CB4F1-397D-477E-87F3-0B0B5AC2F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90600"/>
            <a:ext cx="9067800" cy="5334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Many staff from all parties may work OT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minimum: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Recipient Business Official and Principal Investigator/Principal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NIH OT Agreements Officer, Agreements Specialist, and Program Official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501113-DC59-4914-9327-81B8031664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352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6C31-829A-4D0E-A0A7-7032B4751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49226"/>
            <a:ext cx="7924800" cy="642938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 Agreements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CB4F1-397D-477E-87F3-0B0B5AC2F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90600"/>
            <a:ext cx="9067800" cy="5334000"/>
          </a:xfrm>
        </p:spPr>
        <p:txBody>
          <a:bodyPr/>
          <a:lstStyle/>
          <a:p>
            <a:pPr marL="0" indent="0">
              <a:buNone/>
            </a:pP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Negotiations</a:t>
            </a:r>
            <a:r>
              <a:rPr lang="en-US" sz="2800" spc="-3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 P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rocess</a:t>
            </a:r>
            <a:r>
              <a:rPr lang="en-US" sz="2800" spc="-3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that</a:t>
            </a:r>
            <a:r>
              <a:rPr lang="en-US" sz="2800" spc="-3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involve</a:t>
            </a:r>
            <a:r>
              <a:rPr lang="en-US" sz="2800" spc="-3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discussing</a:t>
            </a:r>
            <a:r>
              <a:rPr lang="en-US" sz="2800" spc="-3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US" sz="2800" spc="-3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reaching</a:t>
            </a:r>
            <a:r>
              <a:rPr lang="en-US" sz="2800" spc="-3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agreement</a:t>
            </a:r>
            <a:r>
              <a:rPr lang="en-US" sz="2800" spc="-3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on</a:t>
            </a:r>
            <a:r>
              <a:rPr lang="en-US" sz="2800" spc="-2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the</a:t>
            </a:r>
            <a:r>
              <a:rPr lang="en-US" sz="2800" spc="-2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terms</a:t>
            </a:r>
            <a:r>
              <a:rPr lang="en-US" sz="2800" spc="-26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US" sz="2800" spc="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conditions</a:t>
            </a:r>
            <a:r>
              <a:rPr lang="en-US" sz="2800" spc="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for</a:t>
            </a:r>
            <a:r>
              <a:rPr lang="en-US" sz="2800" spc="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</a:t>
            </a:r>
            <a:r>
              <a:rPr lang="en-US" sz="2800" spc="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Other</a:t>
            </a:r>
            <a:r>
              <a:rPr lang="en-US" sz="2800" spc="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Transaction</a:t>
            </a:r>
            <a:r>
              <a:rPr lang="en-US" sz="2800" spc="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</a:t>
            </a:r>
            <a:r>
              <a:rPr lang="en-US" sz="2800" spc="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OT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modification</a:t>
            </a:r>
            <a:r>
              <a:rPr lang="en-US" sz="2800" spc="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between</a:t>
            </a:r>
            <a:r>
              <a:rPr lang="en-US" sz="2800" spc="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NIH</a:t>
            </a:r>
            <a:r>
              <a:rPr lang="en-US" sz="2800" spc="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US" sz="2800" spc="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applicant/recipient</a:t>
            </a:r>
            <a:endParaRPr lang="en-US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501113-DC59-4914-9327-81B8031664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32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6C31-829A-4D0E-A0A7-7032B4751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49226"/>
            <a:ext cx="7924800" cy="642938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 Agreement Terms &amp;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CB4F1-397D-477E-87F3-0B0B5AC2F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4102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minimum, OT sections include:</a:t>
            </a:r>
          </a:p>
          <a:p>
            <a:pPr marL="742950" marR="0" lvl="1" indent="-285750">
              <a:lnSpc>
                <a:spcPts val="1460"/>
              </a:lnSpc>
              <a:spcBef>
                <a:spcPts val="0"/>
              </a:spcBef>
              <a:spcAft>
                <a:spcPts val="0"/>
              </a:spcAft>
              <a:buSzPts val="12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endParaRPr lang="en-US" sz="1800" spc="-5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marR="0" lvl="1" indent="-285750">
              <a:lnSpc>
                <a:spcPts val="146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OT</a:t>
            </a:r>
            <a:r>
              <a:rPr lang="en-US" sz="1800" spc="-1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Identification</a:t>
            </a:r>
            <a:r>
              <a:rPr lang="en-US" sz="1800" spc="-20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Number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Parties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Other</a:t>
            </a:r>
            <a:r>
              <a:rPr lang="en-US" sz="1800" spc="-1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Transactions</a:t>
            </a:r>
            <a:r>
              <a:rPr lang="en-US" sz="1800" spc="-20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Authority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Description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Term</a:t>
            </a:r>
            <a:r>
              <a:rPr lang="en-US" sz="1800" spc="-10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of</a:t>
            </a:r>
            <a:r>
              <a:rPr lang="en-US" sz="1800" spc="-10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Execution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Termination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Modification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Accounting</a:t>
            </a:r>
            <a:r>
              <a:rPr lang="en-US" sz="1800" spc="-3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US" sz="1800" spc="-3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Management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Funding</a:t>
            </a:r>
          </a:p>
          <a:p>
            <a:pPr marL="742950" marR="0" lvl="1" indent="-285750">
              <a:lnSpc>
                <a:spcPts val="146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Obligation</a:t>
            </a:r>
            <a:r>
              <a:rPr lang="en-US" sz="1800" spc="-1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US" sz="1800" spc="-10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Payment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Cost</a:t>
            </a:r>
            <a:r>
              <a:rPr lang="en-US" sz="1800" spc="-10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Sharing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Audits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Disputes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Statutes</a:t>
            </a:r>
            <a:r>
              <a:rPr lang="en-US" sz="1800" spc="-1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US" sz="1800" spc="-10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Regulations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Flow</a:t>
            </a:r>
            <a:r>
              <a:rPr lang="en-US" sz="1800" spc="-10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Down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Reporting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Restrictions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AutoNum type="arabicPeriod"/>
              <a:tabLst>
                <a:tab pos="762000" algn="l"/>
              </a:tabLst>
            </a:pPr>
            <a:r>
              <a:rPr lang="en-US" sz="1800" spc="-5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Closeout</a:t>
            </a:r>
            <a:br>
              <a:rPr lang="en-US" sz="1800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sz="1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501113-DC59-4914-9327-81B8031664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150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6C31-829A-4D0E-A0A7-7032B4751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49226"/>
            <a:ext cx="7924800" cy="642938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CB4F1-397D-477E-87F3-0B0B5AC2F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90600"/>
            <a:ext cx="9067800" cy="5334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Agency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Institute/Center/Office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501113-DC59-4914-9327-81B8031664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90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1502-6979-4E8D-8D3D-22E3FBEF08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914400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NIH OT Informational Webpage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24E37B-071A-452B-BCC0-383A11A39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F442B7-F91B-4F43-B490-A8A14B915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9144000" cy="1371600"/>
          </a:xfrm>
        </p:spPr>
        <p:txBody>
          <a:bodyPr/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000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https://grants.nih.gov/funding/other-transactions.htm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endParaRPr lang="en-US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Picture 9" descr="Screen shot of NIH OT Webpage. Webpage located at https://grants.nih.gov/funding/other-transactions.htm. ">
            <a:extLst>
              <a:ext uri="{FF2B5EF4-FFF2-40B4-BE49-F238E27FC236}">
                <a16:creationId xmlns:a16="http://schemas.microsoft.com/office/drawing/2014/main" id="{BF8FF01D-B0BB-4A1C-B6C8-89EC17684F0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2862" y="1082959"/>
            <a:ext cx="5378275" cy="4692081"/>
          </a:xfrm>
          <a:prstGeom prst="rect">
            <a:avLst/>
          </a:prstGeom>
          <a:effectLst>
            <a:glow rad="127000">
              <a:srgbClr val="002060"/>
            </a:glow>
          </a:effectLst>
        </p:spPr>
      </p:pic>
    </p:spTree>
    <p:extLst>
      <p:ext uri="{BB962C8B-B14F-4D97-AF65-F5344CB8AC3E}">
        <p14:creationId xmlns:p14="http://schemas.microsoft.com/office/powerpoint/2010/main" val="2961201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1502-6979-4E8D-8D3D-22E3FBEF0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0"/>
            <a:ext cx="8001000" cy="914400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8A864-07AA-491F-9867-FBDF67652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334000"/>
          </a:xfrm>
          <a:solidFill>
            <a:schemeClr val="bg1"/>
          </a:solidFill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Welcome to our Conversation about NIH Other Transactions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Michelle G. Bulls, Director of OPERA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Kristin Ta, Senior Advisor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Cory Upmeyer, Other Transactions Policy Analyst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Kristin Wegner, Lead Other Transactions Policy Analyst</a:t>
            </a:r>
            <a:endParaRPr lang="en-US" sz="2000" dirty="0">
              <a:solidFill>
                <a:schemeClr val="accent6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24E37B-071A-452B-BCC0-383A11A396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418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1502-6979-4E8D-8D3D-22E3FBEF0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914400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NIH OT Contacts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24E37B-071A-452B-BCC0-383A11A396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F442B7-F91B-4F43-B490-A8A14B915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9144000" cy="1371600"/>
          </a:xfrm>
        </p:spPr>
        <p:txBody>
          <a:bodyPr/>
          <a:lstStyle/>
          <a:p>
            <a:pPr marL="0" indent="0">
              <a:buNone/>
            </a:pP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general OT information, contact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OER/OPERA Other Transactions</a:t>
            </a:r>
            <a:r>
              <a:rPr lang="en-US" sz="2800" kern="1200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Mailbox at </a:t>
            </a:r>
            <a:r>
              <a:rPr lang="en-US" sz="2800" kern="1200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NIHODOTA@nih.gov</a:t>
            </a:r>
            <a:endParaRPr lang="en-US" sz="2800" kern="1200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algn="l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kern="1200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For specific initiative information, contact NIH staff listed on the OT initiative ROA(s) or OT initiative websites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349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1502-6979-4E8D-8D3D-22E3FBEF0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914400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</a:t>
            </a:r>
          </a:p>
        </p:txBody>
      </p:sp>
      <p:pic>
        <p:nvPicPr>
          <p:cNvPr id="5" name="Graphic 4" descr="Thought bubble outline">
            <a:extLst>
              <a:ext uri="{FF2B5EF4-FFF2-40B4-BE49-F238E27FC236}">
                <a16:creationId xmlns:a16="http://schemas.microsoft.com/office/drawing/2014/main" id="{60B16657-6D24-4A99-8FE5-8A9E0DFE05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29691" y="810491"/>
            <a:ext cx="5715000" cy="5715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24E37B-071A-452B-BCC0-383A11A396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7812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1502-6979-4E8D-8D3D-22E3FBEF0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0"/>
            <a:ext cx="9067800" cy="914400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Recapitulation </a:t>
            </a:r>
            <a:b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i="0" dirty="0">
                <a:solidFill>
                  <a:srgbClr val="00045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Beyond Grants and Contracts: </a:t>
            </a:r>
            <a:r>
              <a:rPr lang="en-US" sz="3200" b="1" i="0" dirty="0">
                <a:solidFill>
                  <a:schemeClr val="accent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Other Transactions</a:t>
            </a:r>
            <a:endParaRPr lang="en-US" sz="32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8A864-07AA-491F-9867-FBDF67652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486400"/>
          </a:xfrm>
          <a:solidFill>
            <a:schemeClr val="bg1"/>
          </a:solidFill>
        </p:spPr>
        <p:txBody>
          <a:bodyPr/>
          <a:lstStyle/>
          <a:p>
            <a:pPr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Other Transactions Authorities (OTAs)</a:t>
            </a:r>
          </a:p>
          <a:p>
            <a:pPr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Other Transactions (OT)</a:t>
            </a:r>
          </a:p>
          <a:p>
            <a:pPr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Research Opportunity Announcements (ROAs)</a:t>
            </a:r>
          </a:p>
          <a:p>
            <a:pPr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Organization, Collaboration and Communication </a:t>
            </a:r>
          </a:p>
          <a:p>
            <a:pPr marR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sz="2800" dirty="0">
              <a:solidFill>
                <a:schemeClr val="accent5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" indent="0">
              <a:buNone/>
            </a:pPr>
            <a:endParaRPr lang="en-US" sz="2000" dirty="0">
              <a:solidFill>
                <a:schemeClr val="accent6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24E37B-071A-452B-BCC0-383A11A396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93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D1A5F9D-3289-4524-A3EA-CBB7986708E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152401"/>
            <a:ext cx="8305570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NIH OT Contact Information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72955" y="1122302"/>
            <a:ext cx="5370815" cy="5735697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113" name="Picture 112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325"/>
          <a:stretch/>
        </p:blipFill>
        <p:spPr>
          <a:xfrm flipH="1">
            <a:off x="0" y="1122301"/>
            <a:ext cx="9144000" cy="575052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B4481A6-CA28-41A6-A592-F27F86FD41D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-64590" y="1159086"/>
            <a:ext cx="3962400" cy="58673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Visit: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NIH Other Transactions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Web Page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https://grants.nih.gov/funding/other-transactions.htm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400" dirty="0">
              <a:solidFill>
                <a:schemeClr val="accent5">
                  <a:lumMod val="2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400" dirty="0">
              <a:solidFill>
                <a:schemeClr val="accent5">
                  <a:lumMod val="2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400" dirty="0">
              <a:solidFill>
                <a:schemeClr val="accent5">
                  <a:lumMod val="2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400" dirty="0">
              <a:solidFill>
                <a:schemeClr val="accent5">
                  <a:lumMod val="2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400" dirty="0">
              <a:solidFill>
                <a:schemeClr val="accent5">
                  <a:lumMod val="2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400" dirty="0">
              <a:solidFill>
                <a:schemeClr val="accent5">
                  <a:lumMod val="2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400" dirty="0">
              <a:solidFill>
                <a:schemeClr val="accent5">
                  <a:lumMod val="2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400" kern="1200" dirty="0">
              <a:solidFill>
                <a:schemeClr val="accent1">
                  <a:lumMod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5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441" y="1608355"/>
            <a:ext cx="4570559" cy="5249645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24E37B-071A-452B-BCC0-383A11A39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119448" y="5525027"/>
            <a:ext cx="428046" cy="2355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60583324-AE1C-3546-A724-4BA4670D7901}" type="slidenum">
              <a:rPr lang="en-US" sz="825">
                <a:solidFill>
                  <a:srgbClr val="898989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23</a:t>
            </a:fld>
            <a:endParaRPr lang="en-US" sz="825" dirty="0">
              <a:solidFill>
                <a:srgbClr val="898989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8" name="Graphic 107">
            <a:extLst>
              <a:ext uri="{FF2B5EF4-FFF2-40B4-BE49-F238E27FC236}">
                <a16:creationId xmlns:a16="http://schemas.microsoft.com/office/drawing/2014/main" id="{914F5A42-75EB-4F8B-BB73-5D914DE0C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10200" y="1818033"/>
            <a:ext cx="3463967" cy="34639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E179B3C-9D58-429A-A3FA-05AF5DB02D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5495026" y="5249645"/>
            <a:ext cx="3294313" cy="1332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Contact: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OER/OPERA OT Staff </a:t>
            </a:r>
            <a:r>
              <a:rPr lang="en-US" sz="2800" kern="1200" dirty="0">
                <a:solidFill>
                  <a:schemeClr val="accent5">
                    <a:lumMod val="2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NIHODOTA@nih.gov</a:t>
            </a:r>
            <a:endParaRPr lang="en-US" sz="2800" kern="1200" dirty="0">
              <a:solidFill>
                <a:schemeClr val="accent5">
                  <a:lumMod val="2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1010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1502-6979-4E8D-8D3D-22E3FBEF0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0"/>
            <a:ext cx="8001000" cy="914400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8A864-07AA-491F-9867-FBDF67652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334000"/>
          </a:xfrm>
          <a:solidFill>
            <a:schemeClr val="bg1"/>
          </a:solidFill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By the end of our session, you will be able to: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Characterize Other Transactions (OTs)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Identify Research Opportunity Announcements (ROAs)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Discuss OT policy implementation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Locate NIH’s contacts for Other Transactions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" indent="0">
              <a:buNone/>
            </a:pPr>
            <a:endParaRPr lang="en-US" sz="2000" dirty="0">
              <a:solidFill>
                <a:schemeClr val="accent6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24E37B-071A-452B-BCC0-383A11A396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235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1502-6979-4E8D-8D3D-22E3FBEF0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0"/>
            <a:ext cx="8001000" cy="914400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 Transactions Authority (OTA)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8A864-07AA-491F-9867-FBDF67652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486400"/>
          </a:xfrm>
          <a:solidFill>
            <a:schemeClr val="bg1"/>
          </a:solidFill>
        </p:spPr>
        <p:txBody>
          <a:bodyPr/>
          <a:lstStyle/>
          <a:p>
            <a:pPr marL="114300" indent="0">
              <a:buNone/>
            </a:pP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Allows for Federal Government agencies to enter into Other Transactions (OTs)</a:t>
            </a:r>
          </a:p>
          <a:p>
            <a:pPr marL="114300" indent="0">
              <a:buNone/>
            </a:pP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sz="2000" dirty="0">
              <a:solidFill>
                <a:schemeClr val="accent6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24E37B-071A-452B-BCC0-383A11A396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53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1502-6979-4E8D-8D3D-22E3FBEF0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0"/>
            <a:ext cx="8001000" cy="914400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 Transactions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8A864-07AA-491F-9867-FBDF67652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486400"/>
          </a:xfrm>
          <a:solidFill>
            <a:schemeClr val="bg1"/>
          </a:solidFill>
        </p:spPr>
        <p:txBody>
          <a:bodyPr/>
          <a:lstStyle/>
          <a:p>
            <a:pPr marL="114300" indent="0">
              <a:buNone/>
            </a:pP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Special type of legal instrument other than a contract, grant, or cooperative agreement</a:t>
            </a:r>
          </a:p>
          <a:p>
            <a:pPr marL="5715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subject to the FAR, nor grant regulations</a:t>
            </a:r>
          </a:p>
          <a:p>
            <a:pPr marL="5715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Subject to OT Authority that governs the initiative and to applicable legislative mandates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24E37B-071A-452B-BCC0-383A11A396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350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1502-6979-4E8D-8D3D-22E3FBEF0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0"/>
            <a:ext cx="8001000" cy="914400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OTA Origination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8A864-07AA-491F-9867-FBDF67652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486400"/>
          </a:xfrm>
          <a:solidFill>
            <a:schemeClr val="bg1"/>
          </a:solidFill>
        </p:spPr>
        <p:txBody>
          <a:bodyPr/>
          <a:lstStyle/>
          <a:p>
            <a:pPr marL="114300" indent="0">
              <a:buNone/>
            </a:pPr>
            <a:endParaRPr lang="en-US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1958: National Aeronautics and Space Administration </a:t>
            </a:r>
          </a:p>
          <a:p>
            <a:pPr marL="114300" indent="0">
              <a:buNone/>
            </a:pPr>
            <a:endParaRPr lang="en-US" sz="2000" dirty="0">
              <a:solidFill>
                <a:schemeClr val="accent6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24E37B-071A-452B-BCC0-383A11A396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8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1502-6979-4E8D-8D3D-22E3FBEF0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Federal </a:t>
            </a:r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Departments &amp; Agencies with OTA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8A864-07AA-491F-9867-FBDF67652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334000"/>
          </a:xfrm>
          <a:solidFill>
            <a:schemeClr val="bg1"/>
          </a:solidFill>
        </p:spPr>
        <p:txBody>
          <a:bodyPr/>
          <a:lstStyle/>
          <a:p>
            <a:pPr marL="114300" indent="0">
              <a:buNone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Congress has authorized many Federal Departments &amp; Agencies to use Other Transactions Authorities, including:</a:t>
            </a:r>
          </a:p>
          <a:p>
            <a:pPr marL="857250"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1958 – NASA (National Aeronautics and Space Administration)</a:t>
            </a:r>
          </a:p>
          <a:p>
            <a:pPr marL="857250"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1972 – NIH (National Institutes of Health)</a:t>
            </a:r>
          </a:p>
          <a:p>
            <a:pPr marL="857250"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1989 – DOD (Department of Defense)</a:t>
            </a:r>
          </a:p>
          <a:p>
            <a:pPr marL="857250"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1996 – FAA (Federal Aviation Administration)</a:t>
            </a:r>
          </a:p>
          <a:p>
            <a:pPr marL="857250"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1998 – DOT (Department of Transportation)</a:t>
            </a:r>
          </a:p>
          <a:p>
            <a:pPr marL="857250"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2002 – TSA (Transportation Security Administration)</a:t>
            </a:r>
          </a:p>
          <a:p>
            <a:pPr marL="857250"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2002 – DHS (Department of Homeland Security)</a:t>
            </a:r>
          </a:p>
          <a:p>
            <a:pPr marL="857250"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2005 – DOE (Department of Energy)</a:t>
            </a:r>
          </a:p>
          <a:p>
            <a:pPr marL="857250"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2006 – HHS (Department of Health and Human Services)</a:t>
            </a:r>
          </a:p>
          <a:p>
            <a:pPr marL="857250"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2011 – ARPA-E (Advanced Research Projects Agency – Energy)</a:t>
            </a:r>
          </a:p>
          <a:p>
            <a:pPr marL="114300" indent="0">
              <a:buNone/>
            </a:pPr>
            <a:endParaRPr lang="en-US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sz="2000" dirty="0">
              <a:solidFill>
                <a:schemeClr val="accent6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24E37B-071A-452B-BCC0-383A11A396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02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1502-6979-4E8D-8D3D-22E3FBEF0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0"/>
            <a:ext cx="8001000" cy="914400"/>
          </a:xfrm>
        </p:spPr>
        <p:txBody>
          <a:bodyPr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NIH Other Transactions Authorities</a:t>
            </a:r>
            <a:endParaRPr lang="en-US" sz="32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8A864-07AA-491F-9867-FBDF67652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3138" y="914400"/>
            <a:ext cx="9144000" cy="5486400"/>
          </a:xfrm>
          <a:solidFill>
            <a:schemeClr val="bg1"/>
          </a:solidFill>
        </p:spPr>
        <p:txBody>
          <a:bodyPr/>
          <a:lstStyle/>
          <a:p>
            <a:pPr marL="114300" indent="0">
              <a:buNone/>
            </a:pP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NIH currently has three active OTAs:</a:t>
            </a:r>
          </a:p>
          <a:p>
            <a:pPr marL="971550" lvl="1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PHSA sec. 402(n), 42 U.S.C. sec. 282(n)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5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NIH OTA for NIH Director’s unique research initiatives </a:t>
            </a:r>
          </a:p>
          <a:p>
            <a:pPr marL="971550" lvl="1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PHSA sec. 421(b)(3) 42 U.S.C. sec. 285b–3(b)(3)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5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NHLBI OTA for NHLBI Director’s functions</a:t>
            </a:r>
          </a:p>
          <a:p>
            <a:pPr marL="971550" lvl="1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PHSA sec. 480(e)(3)(C), 42 U.S.C. sec. 287a(e)(3)(C)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NCATS OTA for Cures Acceleration Flexible Research Awards</a:t>
            </a:r>
          </a:p>
          <a:p>
            <a:pPr marL="514350" lvl="1" indent="0">
              <a:buNone/>
            </a:pPr>
            <a:r>
              <a:rPr lang="pt-BR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  <a:p>
            <a:pPr marL="514350" lvl="1" indent="0">
              <a:buNone/>
            </a:pPr>
            <a:r>
              <a:rPr lang="pt-BR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*PHSA = Public Health Service Act</a:t>
            </a:r>
          </a:p>
          <a:p>
            <a:pPr marL="114300" indent="0">
              <a:buNone/>
            </a:pPr>
            <a:endParaRPr lang="en-US" sz="2000" dirty="0">
              <a:solidFill>
                <a:schemeClr val="accent6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24E37B-071A-452B-BCC0-383A11A396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41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1502-6979-4E8D-8D3D-22E3FBEF0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0"/>
            <a:ext cx="8001000" cy="914400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NIH OT Initiatives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8A864-07AA-491F-9867-FBDF67652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3138" y="914400"/>
            <a:ext cx="9144000" cy="5486400"/>
          </a:xfrm>
          <a:solidFill>
            <a:schemeClr val="bg1"/>
          </a:solidFill>
        </p:spPr>
        <p:txBody>
          <a:bodyPr/>
          <a:lstStyle/>
          <a:p>
            <a:pPr marL="114300" indent="0">
              <a:buNone/>
            </a:pPr>
            <a:endParaRPr lang="en-US" sz="800" dirty="0">
              <a:solidFill>
                <a:schemeClr val="accent5">
                  <a:lumMod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sz="2800" dirty="0">
                <a:solidFill>
                  <a:schemeClr val="accent5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NIH Initiatives under OTAs, include: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i="1" u="sng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All of Us </a:t>
            </a:r>
            <a:r>
              <a:rPr lang="en-US" sz="2400" u="sng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 Program</a:t>
            </a:r>
            <a:r>
              <a:rPr lang="en-US" sz="2400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u="sng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Cancer Grand Challenges</a:t>
            </a:r>
            <a:endParaRPr lang="en-US" sz="2400" dirty="0">
              <a:solidFill>
                <a:schemeClr val="accent5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u="sng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Common Fund Data Ecosystem</a:t>
            </a:r>
            <a:endParaRPr lang="en-US" sz="2400" dirty="0">
              <a:solidFill>
                <a:schemeClr val="accent5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u="sng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Cure Sickle Cell Initiative </a:t>
            </a:r>
            <a:r>
              <a:rPr lang="en-US" sz="2400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(CureSCi)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u="sng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Early Phase Pain Investigation Clinical Network </a:t>
            </a:r>
            <a:r>
              <a:rPr lang="en-US" sz="2400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(EPPIC-Net) 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u="sng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Helping to End Addiction Long-Term</a:t>
            </a:r>
            <a:r>
              <a:rPr lang="en-US" sz="2400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(HEAL) Initiative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u="sng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Human BioMolecular Atlas Program </a:t>
            </a:r>
            <a:r>
              <a:rPr lang="en-US" sz="2400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(HuBMAP) 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u="sng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NHLBI BioData Catalyst </a:t>
            </a:r>
            <a:endParaRPr lang="en-US" sz="2400" dirty="0">
              <a:solidFill>
                <a:schemeClr val="accent5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u="sng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Science and Technology Research Infrastructure for Discovery, Experimentation, and Sustainability Initiative </a:t>
            </a:r>
            <a:r>
              <a:rPr lang="en-US" sz="2400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(STRIDES) 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u="sng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Stimulating Peripheral Activity to Relieve Conditions </a:t>
            </a:r>
            <a:r>
              <a:rPr lang="en-US" sz="2400" dirty="0">
                <a:solidFill>
                  <a:schemeClr val="accent5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(SPARC) Program </a:t>
            </a:r>
            <a:endParaRPr lang="en-US" sz="2400" dirty="0">
              <a:solidFill>
                <a:schemeClr val="accent5">
                  <a:lumMod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sz="24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sz="2800" dirty="0">
              <a:solidFill>
                <a:schemeClr val="accent6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24E37B-071A-452B-BCC0-383A11A396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06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002DE325B4434C8407F2BB379023F4" ma:contentTypeVersion="13" ma:contentTypeDescription="Create a new document." ma:contentTypeScope="" ma:versionID="476e873166ae8478b0d17a674a725b4a">
  <xsd:schema xmlns:xsd="http://www.w3.org/2001/XMLSchema" xmlns:xs="http://www.w3.org/2001/XMLSchema" xmlns:p="http://schemas.microsoft.com/office/2006/metadata/properties" xmlns:ns2="64948b15-7def-430b-8648-1feb819ee410" xmlns:ns3="6bc68b66-932e-422c-b9b0-23fd53127af9" targetNamespace="http://schemas.microsoft.com/office/2006/metadata/properties" ma:root="true" ma:fieldsID="427813e36bbbb4baf921046a170b8e90" ns2:_="" ns3:_="">
    <xsd:import namespace="64948b15-7def-430b-8648-1feb819ee410"/>
    <xsd:import namespace="6bc68b66-932e-422c-b9b0-23fd53127af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948b15-7def-430b-8648-1feb819ee41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c68b66-932e-422c-b9b0-23fd53127a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DC0C4A8-432C-41A3-AA62-69795D03E0E3}"/>
</file>

<file path=customXml/itemProps2.xml><?xml version="1.0" encoding="utf-8"?>
<ds:datastoreItem xmlns:ds="http://schemas.openxmlformats.org/officeDocument/2006/customXml" ds:itemID="{003B1091-3D76-4FFB-9726-B99CBAD525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EC9694-A4D8-4442-8D4A-036347845C6B}">
  <ds:schemaRefs>
    <ds:schemaRef ds:uri="73b837e8-634e-46fe-a915-3621e98f7051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14383</TotalTime>
  <Words>1014</Words>
  <Application>Microsoft Office PowerPoint</Application>
  <PresentationFormat>On-screen Show (4:3)</PresentationFormat>
  <Paragraphs>204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Open Sans</vt:lpstr>
      <vt:lpstr>Wingdings</vt:lpstr>
      <vt:lpstr>Default Design</vt:lpstr>
      <vt:lpstr> Beyond Grants and Contracts:  Other Transactions  November 3, 2021 Office for Extramural Research (OER)   Office of Policy for Extramural Research Administration (OPERA)   Presented by OER/OPERA Staff </vt:lpstr>
      <vt:lpstr>Welcome</vt:lpstr>
      <vt:lpstr>Objectives</vt:lpstr>
      <vt:lpstr>Other Transactions Authority (OTA)</vt:lpstr>
      <vt:lpstr>Other Transactions</vt:lpstr>
      <vt:lpstr>OTA Origination</vt:lpstr>
      <vt:lpstr>Federal Departments &amp; Agencies with OTA</vt:lpstr>
      <vt:lpstr>NIH Other Transactions Authorities</vt:lpstr>
      <vt:lpstr>NIH OT Initiatives</vt:lpstr>
      <vt:lpstr>NIH Awarding Instruments</vt:lpstr>
      <vt:lpstr>OTs Used in Research</vt:lpstr>
      <vt:lpstr>Research Opportunity Announcements (ROAs)</vt:lpstr>
      <vt:lpstr>OT Applications</vt:lpstr>
      <vt:lpstr>OT Applications Reviewed/Evaluated</vt:lpstr>
      <vt:lpstr>Staff on OT Award</vt:lpstr>
      <vt:lpstr>OT Agreements Development</vt:lpstr>
      <vt:lpstr>OT Agreement Terms &amp; Conditions</vt:lpstr>
      <vt:lpstr>Lessons Learned</vt:lpstr>
      <vt:lpstr>NIH OT Informational Webpage</vt:lpstr>
      <vt:lpstr>NIH OT Contacts</vt:lpstr>
      <vt:lpstr>Questions</vt:lpstr>
      <vt:lpstr>Recapitulation  Beyond Grants and Contracts: Other Transactions</vt:lpstr>
      <vt:lpstr>NIH OT 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Institutes of Health  Office of the Director (OD)  Other Transaction (OT) Authority  Public Health Services Act 402 (n)(1)(C)</dc:title>
  <dc:creator>McCullough, Brandon (NIH/OD) [E]</dc:creator>
  <cp:lastModifiedBy>Cummins, Sheri (NIH/OD) [E]</cp:lastModifiedBy>
  <cp:revision>429</cp:revision>
  <cp:lastPrinted>2019-04-24T17:58:50Z</cp:lastPrinted>
  <dcterms:created xsi:type="dcterms:W3CDTF">2019-04-24T17:23:22Z</dcterms:created>
  <dcterms:modified xsi:type="dcterms:W3CDTF">2021-10-29T14:37:29Z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0x0101005E002DE325B4434C8407F2BB379023F4</vt:lpwstr>
  </property>
</Properties>
</file>