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3.xml" ContentType="application/vnd.openxmlformats-officedocument.presentationml.notesSlide+xml"/>
  <Override PartName="/ppt/tags/tag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7"/>
  </p:notesMasterIdLst>
  <p:handoutMasterIdLst>
    <p:handoutMasterId r:id="rId38"/>
  </p:handoutMasterIdLst>
  <p:sldIdLst>
    <p:sldId id="268" r:id="rId5"/>
    <p:sldId id="272" r:id="rId6"/>
    <p:sldId id="1749" r:id="rId7"/>
    <p:sldId id="1733" r:id="rId8"/>
    <p:sldId id="1725" r:id="rId9"/>
    <p:sldId id="1740" r:id="rId10"/>
    <p:sldId id="1748" r:id="rId11"/>
    <p:sldId id="1617" r:id="rId12"/>
    <p:sldId id="1753" r:id="rId13"/>
    <p:sldId id="1735" r:id="rId14"/>
    <p:sldId id="677" r:id="rId15"/>
    <p:sldId id="1754" r:id="rId16"/>
    <p:sldId id="1738" r:id="rId17"/>
    <p:sldId id="1750" r:id="rId18"/>
    <p:sldId id="1624" r:id="rId19"/>
    <p:sldId id="1575" r:id="rId20"/>
    <p:sldId id="1737" r:id="rId21"/>
    <p:sldId id="1743" r:id="rId22"/>
    <p:sldId id="1626" r:id="rId23"/>
    <p:sldId id="1755" r:id="rId24"/>
    <p:sldId id="1756" r:id="rId25"/>
    <p:sldId id="1744" r:id="rId26"/>
    <p:sldId id="1727" r:id="rId27"/>
    <p:sldId id="1751" r:id="rId28"/>
    <p:sldId id="1665" r:id="rId29"/>
    <p:sldId id="1534" r:id="rId30"/>
    <p:sldId id="377" r:id="rId31"/>
    <p:sldId id="1706" r:id="rId32"/>
    <p:sldId id="397" r:id="rId33"/>
    <p:sldId id="1752" r:id="rId34"/>
    <p:sldId id="1597" r:id="rId35"/>
    <p:sldId id="1609" r:id="rId36"/>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Helvetica" panose="020B0604020202020204" pitchFamily="34" charset="0"/>
      <p:regular r:id="rId45"/>
      <p:bold r:id="rId46"/>
      <p:italic r:id="rId47"/>
      <p:boldItalic r:id="rId48"/>
    </p:embeddedFont>
    <p:embeddedFont>
      <p:font typeface="Open Sans" panose="020B0606030504020204" pitchFamily="34" charset="0"/>
      <p:regular r:id="rId49"/>
      <p:bold r:id="rId50"/>
      <p:italic r:id="rId51"/>
      <p:boldItalic r:id="rId52"/>
    </p:embeddedFont>
    <p:embeddedFont>
      <p:font typeface="Open Sans ExtraBold" panose="020B0906030804020204" pitchFamily="34" charset="0"/>
      <p:bold r:id="rId53"/>
      <p:boldItalic r:id="rId54"/>
    </p:embeddedFont>
    <p:embeddedFont>
      <p:font typeface="Open Sans Light" panose="020B0306030504020204" pitchFamily="34" charset="0"/>
      <p:regular r:id="rId55"/>
      <p:italic r:id="rId56"/>
    </p:embeddedFont>
    <p:embeddedFont>
      <p:font typeface="Roboto" panose="02000000000000000000" pitchFamily="2" charset="0"/>
      <p:regular r:id="rId57"/>
      <p:bold r:id="rId58"/>
      <p:italic r:id="rId59"/>
      <p:boldItalic r:id="rId60"/>
    </p:embeddedFont>
    <p:embeddedFont>
      <p:font typeface="Roboto black" panose="02000000000000000000" pitchFamily="2" charset="0"/>
      <p:bold r:id="rId61"/>
      <p:boldItalic r:id="rId62"/>
    </p:embeddedFont>
    <p:embeddedFont>
      <p:font typeface="Roboto black" panose="02000000000000000000" pitchFamily="2" charset="0"/>
      <p:bold r:id="rId61"/>
      <p:boldItalic r:id="rId62"/>
    </p:embeddedFont>
    <p:embeddedFont>
      <p:font typeface="Roboto light" panose="02000000000000000000" pitchFamily="2" charset="0"/>
      <p:regular r:id="rId63"/>
      <p:italic r:id="rId64"/>
    </p:embeddedFont>
  </p:embeddedFontLst>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ahl, Lyndi (NIH/OD) [E]" initials="LL([" lastIdx="42" clrIdx="6">
    <p:extLst>
      <p:ext uri="{19B8F6BF-5375-455C-9EA6-DF929625EA0E}">
        <p15:presenceInfo xmlns:p15="http://schemas.microsoft.com/office/powerpoint/2012/main" userId="S::lahll@nih.gov::048a05dd-71d3-4674-841e-f01b09973677" providerId="AD"/>
      </p:ext>
    </p:extLst>
  </p:cmAuthor>
  <p:cmAuthor id="1" name="Evan Wowk" initials="EW" lastIdx="5" clrIdx="0">
    <p:extLst>
      <p:ext uri="{19B8F6BF-5375-455C-9EA6-DF929625EA0E}">
        <p15:presenceInfo xmlns:p15="http://schemas.microsoft.com/office/powerpoint/2012/main" userId="Evan Wowk" providerId="None"/>
      </p:ext>
    </p:extLst>
  </p:cmAuthor>
  <p:cmAuthor id="2" name="Sullivan, Elyse (NIH/OD) [E]" initials="SE([" lastIdx="7" clrIdx="1">
    <p:extLst>
      <p:ext uri="{19B8F6BF-5375-455C-9EA6-DF929625EA0E}">
        <p15:presenceInfo xmlns:p15="http://schemas.microsoft.com/office/powerpoint/2012/main" userId="S-1-5-21-12604286-656692736-1848903544-685449" providerId="AD"/>
      </p:ext>
    </p:extLst>
  </p:cmAuthor>
  <p:cmAuthor id="3" name="Black, Jodi (NIH/OD) [E]" initials="BJ([" lastIdx="4" clrIdx="2">
    <p:extLst>
      <p:ext uri="{19B8F6BF-5375-455C-9EA6-DF929625EA0E}">
        <p15:presenceInfo xmlns:p15="http://schemas.microsoft.com/office/powerpoint/2012/main" userId="415ebc30-718d-43aa-9d70-829f5221ab27" providerId="Windows Live"/>
      </p:ext>
    </p:extLst>
  </p:cmAuthor>
  <p:cmAuthor id="4" name="Corbett, Dawn (NIH/OD) [E]" initials="CD([" lastIdx="11" clrIdx="3">
    <p:extLst>
      <p:ext uri="{19B8F6BF-5375-455C-9EA6-DF929625EA0E}">
        <p15:presenceInfo xmlns:p15="http://schemas.microsoft.com/office/powerpoint/2012/main" userId="S-1-5-21-12604286-656692736-1848903544-878867" providerId="AD"/>
      </p:ext>
    </p:extLst>
  </p:cmAuthor>
  <p:cmAuthor id="5" name="Corbett, Dawn (NIH/OD) [E]" initials="CD([ [2]" lastIdx="15" clrIdx="4">
    <p:extLst>
      <p:ext uri="{19B8F6BF-5375-455C-9EA6-DF929625EA0E}">
        <p15:presenceInfo xmlns:p15="http://schemas.microsoft.com/office/powerpoint/2012/main" userId="S::dcorbett@nih.gov::c5e29d07-c94a-4ab8-8776-b9efeaea5497" providerId="AD"/>
      </p:ext>
    </p:extLst>
  </p:cmAuthor>
  <p:cmAuthor id="6" name="Kearney, Pamela (NIH/OD) [E]" initials="KP([" lastIdx="63" clrIdx="5">
    <p:extLst>
      <p:ext uri="{19B8F6BF-5375-455C-9EA6-DF929625EA0E}">
        <p15:presenceInfo xmlns:p15="http://schemas.microsoft.com/office/powerpoint/2012/main" userId="S::kearneyp@nih.gov::18c1122a-98f1-4fb8-a0ef-2d76a143ae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F7FC9"/>
    <a:srgbClr val="015396"/>
    <a:srgbClr val="FFFF00"/>
    <a:srgbClr val="F2F2F2"/>
    <a:srgbClr val="F5F5F5"/>
    <a:srgbClr val="3273A9"/>
    <a:srgbClr val="014175"/>
    <a:srgbClr val="7F7F7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70995" autoAdjust="0"/>
  </p:normalViewPr>
  <p:slideViewPr>
    <p:cSldViewPr snapToGrid="0">
      <p:cViewPr varScale="1">
        <p:scale>
          <a:sx n="81" d="100"/>
          <a:sy n="81" d="100"/>
        </p:scale>
        <p:origin x="186" y="78"/>
      </p:cViewPr>
      <p:guideLst/>
    </p:cSldViewPr>
  </p:slideViewPr>
  <p:outlineViewPr>
    <p:cViewPr>
      <p:scale>
        <a:sx n="33" d="100"/>
        <a:sy n="33" d="100"/>
      </p:scale>
      <p:origin x="0" y="-2181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1" d="100"/>
          <a:sy n="91" d="100"/>
        </p:scale>
        <p:origin x="183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font" Target="fonts/font25.fntdata"/><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font" Target="fonts/font2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font" Target="fonts/font26.fntdata"/><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openxmlformats.org/officeDocument/2006/relationships/font" Target="fonts/font21.fntdata"/><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FCB5DF-C115-4687-A952-41EF7D233071}" type="doc">
      <dgm:prSet loTypeId="urn:microsoft.com/office/officeart/2005/8/layout/process2" loCatId="process" qsTypeId="urn:microsoft.com/office/officeart/2005/8/quickstyle/simple2" qsCatId="simple" csTypeId="urn:microsoft.com/office/officeart/2005/8/colors/colorful4" csCatId="colorful" phldr="1"/>
      <dgm:spPr/>
      <dgm:t>
        <a:bodyPr/>
        <a:lstStyle/>
        <a:p>
          <a:endParaRPr lang="en-US"/>
        </a:p>
      </dgm:t>
    </dgm:pt>
    <dgm:pt modelId="{91B612C3-41A1-4726-9A42-56E1ED260308}">
      <dgm:prSet custT="1"/>
      <dgm:spPr/>
      <dgm:t>
        <a:bodyPr/>
        <a:lstStyle/>
        <a:p>
          <a:r>
            <a:rPr lang="en-US" sz="2100" baseline="0" dirty="0"/>
            <a:t>Does the study involve human participants?</a:t>
          </a:r>
          <a:endParaRPr lang="en-US" sz="2100" dirty="0"/>
        </a:p>
      </dgm:t>
    </dgm:pt>
    <dgm:pt modelId="{2608E0A3-5DF0-48F3-B09D-5CFEAA1482F4}" type="parTrans" cxnId="{3E4B201D-C7F4-45D5-90AD-918ED058F16E}">
      <dgm:prSet/>
      <dgm:spPr/>
      <dgm:t>
        <a:bodyPr/>
        <a:lstStyle/>
        <a:p>
          <a:endParaRPr lang="en-US" sz="1600"/>
        </a:p>
      </dgm:t>
    </dgm:pt>
    <dgm:pt modelId="{5DF11DFD-8BDB-400F-BE65-3A4D85820D63}" type="sibTrans" cxnId="{3E4B201D-C7F4-45D5-90AD-918ED058F16E}">
      <dgm:prSet custT="1"/>
      <dgm:spPr/>
      <dgm:t>
        <a:bodyPr/>
        <a:lstStyle/>
        <a:p>
          <a:endParaRPr lang="en-US" sz="2800"/>
        </a:p>
      </dgm:t>
    </dgm:pt>
    <dgm:pt modelId="{A9CDEF89-15FF-4913-981E-4C56177DE26D}">
      <dgm:prSet custT="1"/>
      <dgm:spPr/>
      <dgm:t>
        <a:bodyPr/>
        <a:lstStyle/>
        <a:p>
          <a:r>
            <a:rPr lang="en-US" sz="2100" baseline="0" dirty="0"/>
            <a:t>Are the participants prospectively assigned to an intervention?</a:t>
          </a:r>
          <a:endParaRPr lang="en-US" sz="2100" dirty="0"/>
        </a:p>
      </dgm:t>
      <dgm:extLst>
        <a:ext uri="{E40237B7-FDA0-4F09-8148-C483321AD2D9}">
          <dgm14:cNvPr xmlns:dgm14="http://schemas.microsoft.com/office/drawing/2010/diagram" id="0" name="" descr="The 4 questions to determine if the human subjects research is a clinical trial. &#10;1. Does the study involve human participants?&#10;2. Are the participants prospectively assigned to an intervention?&#10;3. Is the study designed to evaluate the effect of the intervention of the participants?&#10;4. Is the effect that will be evaluated a health-related biomedical or behavioral outcome?"/>
        </a:ext>
      </dgm:extLst>
    </dgm:pt>
    <dgm:pt modelId="{C1978B26-542E-40D9-A3B0-EC1BE963F84F}" type="parTrans" cxnId="{7C588B73-C97D-4FC9-A571-573F7A8201DE}">
      <dgm:prSet/>
      <dgm:spPr/>
      <dgm:t>
        <a:bodyPr/>
        <a:lstStyle/>
        <a:p>
          <a:endParaRPr lang="en-US" sz="1600"/>
        </a:p>
      </dgm:t>
    </dgm:pt>
    <dgm:pt modelId="{31E8323B-1E2A-40B6-8FE3-99FE0A977CB5}" type="sibTrans" cxnId="{7C588B73-C97D-4FC9-A571-573F7A8201DE}">
      <dgm:prSet custT="1"/>
      <dgm:spPr/>
      <dgm:t>
        <a:bodyPr/>
        <a:lstStyle/>
        <a:p>
          <a:endParaRPr lang="en-US" sz="2800"/>
        </a:p>
      </dgm:t>
    </dgm:pt>
    <dgm:pt modelId="{7F83AA88-6F0D-4466-854F-62ADC8D52BDA}">
      <dgm:prSet custT="1"/>
      <dgm:spPr/>
      <dgm:t>
        <a:bodyPr/>
        <a:lstStyle/>
        <a:p>
          <a:r>
            <a:rPr lang="en-US" sz="2100" baseline="0" dirty="0"/>
            <a:t>Is the study designed to evaluate the effect of the intervention of the participants?</a:t>
          </a:r>
          <a:endParaRPr lang="en-US" sz="2100" dirty="0"/>
        </a:p>
      </dgm:t>
    </dgm:pt>
    <dgm:pt modelId="{4A25F102-F061-433D-86A4-D7A23CAD7D7E}" type="parTrans" cxnId="{92B0BDC1-9A7E-411B-8082-D966871B43C9}">
      <dgm:prSet/>
      <dgm:spPr/>
      <dgm:t>
        <a:bodyPr/>
        <a:lstStyle/>
        <a:p>
          <a:endParaRPr lang="en-US" sz="1600"/>
        </a:p>
      </dgm:t>
    </dgm:pt>
    <dgm:pt modelId="{C1B66AD0-0349-47CF-BA9E-EF8534F43F4E}" type="sibTrans" cxnId="{92B0BDC1-9A7E-411B-8082-D966871B43C9}">
      <dgm:prSet custT="1"/>
      <dgm:spPr/>
      <dgm:t>
        <a:bodyPr/>
        <a:lstStyle/>
        <a:p>
          <a:endParaRPr lang="en-US" sz="2800"/>
        </a:p>
      </dgm:t>
    </dgm:pt>
    <dgm:pt modelId="{47A90C21-1BE0-4FBA-8560-5D075F5C78C8}">
      <dgm:prSet custT="1"/>
      <dgm:spPr/>
      <dgm:t>
        <a:bodyPr/>
        <a:lstStyle/>
        <a:p>
          <a:r>
            <a:rPr lang="en-US" sz="2100" baseline="0" dirty="0"/>
            <a:t>Is the effect that will be evaluated a health-related biomedical or behavioral outcome?</a:t>
          </a:r>
          <a:endParaRPr lang="en-US" sz="2100" dirty="0"/>
        </a:p>
      </dgm:t>
    </dgm:pt>
    <dgm:pt modelId="{0A5180CB-54F5-4709-AA23-D336BB319971}" type="parTrans" cxnId="{8968B1BE-A844-4013-BD9B-0FEE8C5D35A5}">
      <dgm:prSet/>
      <dgm:spPr/>
      <dgm:t>
        <a:bodyPr/>
        <a:lstStyle/>
        <a:p>
          <a:endParaRPr lang="en-US" sz="1600"/>
        </a:p>
      </dgm:t>
    </dgm:pt>
    <dgm:pt modelId="{513CE429-6C68-4A96-B194-400A7AC42D00}" type="sibTrans" cxnId="{8968B1BE-A844-4013-BD9B-0FEE8C5D35A5}">
      <dgm:prSet/>
      <dgm:spPr/>
      <dgm:t>
        <a:bodyPr/>
        <a:lstStyle/>
        <a:p>
          <a:endParaRPr lang="en-US" sz="1600"/>
        </a:p>
      </dgm:t>
    </dgm:pt>
    <dgm:pt modelId="{68FBA703-2AC3-4F90-A771-6AB5D86484F1}" type="pres">
      <dgm:prSet presAssocID="{B9FCB5DF-C115-4687-A952-41EF7D233071}" presName="linearFlow" presStyleCnt="0">
        <dgm:presLayoutVars>
          <dgm:resizeHandles val="exact"/>
        </dgm:presLayoutVars>
      </dgm:prSet>
      <dgm:spPr/>
    </dgm:pt>
    <dgm:pt modelId="{073143E7-E62E-4843-A1FD-E48453CD7DE4}" type="pres">
      <dgm:prSet presAssocID="{91B612C3-41A1-4726-9A42-56E1ED260308}" presName="node" presStyleLbl="node1" presStyleIdx="0" presStyleCnt="4" custScaleX="122405">
        <dgm:presLayoutVars>
          <dgm:bulletEnabled val="1"/>
        </dgm:presLayoutVars>
      </dgm:prSet>
      <dgm:spPr/>
    </dgm:pt>
    <dgm:pt modelId="{E7BB5858-C0E5-4424-8BDC-16D3F6D3E14E}" type="pres">
      <dgm:prSet presAssocID="{5DF11DFD-8BDB-400F-BE65-3A4D85820D63}" presName="sibTrans" presStyleLbl="sibTrans2D1" presStyleIdx="0" presStyleCnt="3"/>
      <dgm:spPr/>
    </dgm:pt>
    <dgm:pt modelId="{FA74E9C1-1EFB-4385-AD61-1F706FC42BF5}" type="pres">
      <dgm:prSet presAssocID="{5DF11DFD-8BDB-400F-BE65-3A4D85820D63}" presName="connectorText" presStyleLbl="sibTrans2D1" presStyleIdx="0" presStyleCnt="3"/>
      <dgm:spPr/>
    </dgm:pt>
    <dgm:pt modelId="{6474C722-8DA8-40BF-98DC-C4277721AEF4}" type="pres">
      <dgm:prSet presAssocID="{A9CDEF89-15FF-4913-981E-4C56177DE26D}" presName="node" presStyleLbl="node1" presStyleIdx="1" presStyleCnt="4" custScaleX="122405">
        <dgm:presLayoutVars>
          <dgm:bulletEnabled val="1"/>
        </dgm:presLayoutVars>
      </dgm:prSet>
      <dgm:spPr/>
    </dgm:pt>
    <dgm:pt modelId="{40A6E621-4AEA-48BD-902F-ED8E8BE53B77}" type="pres">
      <dgm:prSet presAssocID="{31E8323B-1E2A-40B6-8FE3-99FE0A977CB5}" presName="sibTrans" presStyleLbl="sibTrans2D1" presStyleIdx="1" presStyleCnt="3"/>
      <dgm:spPr/>
    </dgm:pt>
    <dgm:pt modelId="{C0F93A3E-AC7C-47DD-B543-60074017BC51}" type="pres">
      <dgm:prSet presAssocID="{31E8323B-1E2A-40B6-8FE3-99FE0A977CB5}" presName="connectorText" presStyleLbl="sibTrans2D1" presStyleIdx="1" presStyleCnt="3"/>
      <dgm:spPr/>
    </dgm:pt>
    <dgm:pt modelId="{B8620060-CCA5-4EDD-BEE7-BDEC1921D56F}" type="pres">
      <dgm:prSet presAssocID="{7F83AA88-6F0D-4466-854F-62ADC8D52BDA}" presName="node" presStyleLbl="node1" presStyleIdx="2" presStyleCnt="4" custScaleX="122405">
        <dgm:presLayoutVars>
          <dgm:bulletEnabled val="1"/>
        </dgm:presLayoutVars>
      </dgm:prSet>
      <dgm:spPr/>
    </dgm:pt>
    <dgm:pt modelId="{A98E9E63-1073-4AD8-A423-8A745FA6664C}" type="pres">
      <dgm:prSet presAssocID="{C1B66AD0-0349-47CF-BA9E-EF8534F43F4E}" presName="sibTrans" presStyleLbl="sibTrans2D1" presStyleIdx="2" presStyleCnt="3"/>
      <dgm:spPr/>
    </dgm:pt>
    <dgm:pt modelId="{3F0C6A78-28AB-45FE-B334-9EF9F9EAA8EA}" type="pres">
      <dgm:prSet presAssocID="{C1B66AD0-0349-47CF-BA9E-EF8534F43F4E}" presName="connectorText" presStyleLbl="sibTrans2D1" presStyleIdx="2" presStyleCnt="3"/>
      <dgm:spPr/>
    </dgm:pt>
    <dgm:pt modelId="{2D09311C-7FE3-4D86-A0C7-85F114B95DA6}" type="pres">
      <dgm:prSet presAssocID="{47A90C21-1BE0-4FBA-8560-5D075F5C78C8}" presName="node" presStyleLbl="node1" presStyleIdx="3" presStyleCnt="4" custScaleX="122405">
        <dgm:presLayoutVars>
          <dgm:bulletEnabled val="1"/>
        </dgm:presLayoutVars>
      </dgm:prSet>
      <dgm:spPr/>
    </dgm:pt>
  </dgm:ptLst>
  <dgm:cxnLst>
    <dgm:cxn modelId="{D4EFDA06-222A-4C3C-AAEF-BC507FBC0777}" type="presOf" srcId="{31E8323B-1E2A-40B6-8FE3-99FE0A977CB5}" destId="{40A6E621-4AEA-48BD-902F-ED8E8BE53B77}" srcOrd="0" destOrd="0" presId="urn:microsoft.com/office/officeart/2005/8/layout/process2"/>
    <dgm:cxn modelId="{3E4B201D-C7F4-45D5-90AD-918ED058F16E}" srcId="{B9FCB5DF-C115-4687-A952-41EF7D233071}" destId="{91B612C3-41A1-4726-9A42-56E1ED260308}" srcOrd="0" destOrd="0" parTransId="{2608E0A3-5DF0-48F3-B09D-5CFEAA1482F4}" sibTransId="{5DF11DFD-8BDB-400F-BE65-3A4D85820D63}"/>
    <dgm:cxn modelId="{631E653F-2441-4C8D-8181-E79E887ECE46}" type="presOf" srcId="{5DF11DFD-8BDB-400F-BE65-3A4D85820D63}" destId="{FA74E9C1-1EFB-4385-AD61-1F706FC42BF5}" srcOrd="1" destOrd="0" presId="urn:microsoft.com/office/officeart/2005/8/layout/process2"/>
    <dgm:cxn modelId="{9F7C2342-E901-4E5A-94B7-0E33BCF90C1B}" type="presOf" srcId="{B9FCB5DF-C115-4687-A952-41EF7D233071}" destId="{68FBA703-2AC3-4F90-A771-6AB5D86484F1}" srcOrd="0" destOrd="0" presId="urn:microsoft.com/office/officeart/2005/8/layout/process2"/>
    <dgm:cxn modelId="{CE935373-246F-4AA7-B827-77B0EE363EF3}" type="presOf" srcId="{7F83AA88-6F0D-4466-854F-62ADC8D52BDA}" destId="{B8620060-CCA5-4EDD-BEE7-BDEC1921D56F}" srcOrd="0" destOrd="0" presId="urn:microsoft.com/office/officeart/2005/8/layout/process2"/>
    <dgm:cxn modelId="{27A87673-92B3-4E5D-A3BC-95D3D98B6744}" type="presOf" srcId="{C1B66AD0-0349-47CF-BA9E-EF8534F43F4E}" destId="{A98E9E63-1073-4AD8-A423-8A745FA6664C}" srcOrd="0" destOrd="0" presId="urn:microsoft.com/office/officeart/2005/8/layout/process2"/>
    <dgm:cxn modelId="{7C588B73-C97D-4FC9-A571-573F7A8201DE}" srcId="{B9FCB5DF-C115-4687-A952-41EF7D233071}" destId="{A9CDEF89-15FF-4913-981E-4C56177DE26D}" srcOrd="1" destOrd="0" parTransId="{C1978B26-542E-40D9-A3B0-EC1BE963F84F}" sibTransId="{31E8323B-1E2A-40B6-8FE3-99FE0A977CB5}"/>
    <dgm:cxn modelId="{10706374-D93E-4BD7-8AD0-4D7E03A05AFB}" type="presOf" srcId="{C1B66AD0-0349-47CF-BA9E-EF8534F43F4E}" destId="{3F0C6A78-28AB-45FE-B334-9EF9F9EAA8EA}" srcOrd="1" destOrd="0" presId="urn:microsoft.com/office/officeart/2005/8/layout/process2"/>
    <dgm:cxn modelId="{A07A519A-D746-4050-A9B6-0AEA14385CE3}" type="presOf" srcId="{5DF11DFD-8BDB-400F-BE65-3A4D85820D63}" destId="{E7BB5858-C0E5-4424-8BDC-16D3F6D3E14E}" srcOrd="0" destOrd="0" presId="urn:microsoft.com/office/officeart/2005/8/layout/process2"/>
    <dgm:cxn modelId="{A5D181AB-4E98-49AF-9823-410E24F64560}" type="presOf" srcId="{91B612C3-41A1-4726-9A42-56E1ED260308}" destId="{073143E7-E62E-4843-A1FD-E48453CD7DE4}" srcOrd="0" destOrd="0" presId="urn:microsoft.com/office/officeart/2005/8/layout/process2"/>
    <dgm:cxn modelId="{8968B1BE-A844-4013-BD9B-0FEE8C5D35A5}" srcId="{B9FCB5DF-C115-4687-A952-41EF7D233071}" destId="{47A90C21-1BE0-4FBA-8560-5D075F5C78C8}" srcOrd="3" destOrd="0" parTransId="{0A5180CB-54F5-4709-AA23-D336BB319971}" sibTransId="{513CE429-6C68-4A96-B194-400A7AC42D00}"/>
    <dgm:cxn modelId="{92B0BDC1-9A7E-411B-8082-D966871B43C9}" srcId="{B9FCB5DF-C115-4687-A952-41EF7D233071}" destId="{7F83AA88-6F0D-4466-854F-62ADC8D52BDA}" srcOrd="2" destOrd="0" parTransId="{4A25F102-F061-433D-86A4-D7A23CAD7D7E}" sibTransId="{C1B66AD0-0349-47CF-BA9E-EF8534F43F4E}"/>
    <dgm:cxn modelId="{872B7CC3-915E-470C-95C4-8FDA2C6527B6}" type="presOf" srcId="{31E8323B-1E2A-40B6-8FE3-99FE0A977CB5}" destId="{C0F93A3E-AC7C-47DD-B543-60074017BC51}" srcOrd="1" destOrd="0" presId="urn:microsoft.com/office/officeart/2005/8/layout/process2"/>
    <dgm:cxn modelId="{129F32E3-D38D-4F1D-99AC-15EE797A8506}" type="presOf" srcId="{A9CDEF89-15FF-4913-981E-4C56177DE26D}" destId="{6474C722-8DA8-40BF-98DC-C4277721AEF4}" srcOrd="0" destOrd="0" presId="urn:microsoft.com/office/officeart/2005/8/layout/process2"/>
    <dgm:cxn modelId="{596ECDE7-6EC7-44FE-A5D2-B3D2E49312D8}" type="presOf" srcId="{47A90C21-1BE0-4FBA-8560-5D075F5C78C8}" destId="{2D09311C-7FE3-4D86-A0C7-85F114B95DA6}" srcOrd="0" destOrd="0" presId="urn:microsoft.com/office/officeart/2005/8/layout/process2"/>
    <dgm:cxn modelId="{6C2C50C3-F950-4C87-B7BF-F85D02254047}" type="presParOf" srcId="{68FBA703-2AC3-4F90-A771-6AB5D86484F1}" destId="{073143E7-E62E-4843-A1FD-E48453CD7DE4}" srcOrd="0" destOrd="0" presId="urn:microsoft.com/office/officeart/2005/8/layout/process2"/>
    <dgm:cxn modelId="{900E872D-A9A8-4732-BF17-6F3F7095325A}" type="presParOf" srcId="{68FBA703-2AC3-4F90-A771-6AB5D86484F1}" destId="{E7BB5858-C0E5-4424-8BDC-16D3F6D3E14E}" srcOrd="1" destOrd="0" presId="urn:microsoft.com/office/officeart/2005/8/layout/process2"/>
    <dgm:cxn modelId="{00B871BA-23DF-47FB-AB3E-E5A0454EDF42}" type="presParOf" srcId="{E7BB5858-C0E5-4424-8BDC-16D3F6D3E14E}" destId="{FA74E9C1-1EFB-4385-AD61-1F706FC42BF5}" srcOrd="0" destOrd="0" presId="urn:microsoft.com/office/officeart/2005/8/layout/process2"/>
    <dgm:cxn modelId="{AF3EE725-FE27-4E7C-AB9F-50C8BA68BAC9}" type="presParOf" srcId="{68FBA703-2AC3-4F90-A771-6AB5D86484F1}" destId="{6474C722-8DA8-40BF-98DC-C4277721AEF4}" srcOrd="2" destOrd="0" presId="urn:microsoft.com/office/officeart/2005/8/layout/process2"/>
    <dgm:cxn modelId="{0DF8C18A-BEEF-4FBD-AF7E-8C1EBF785B8C}" type="presParOf" srcId="{68FBA703-2AC3-4F90-A771-6AB5D86484F1}" destId="{40A6E621-4AEA-48BD-902F-ED8E8BE53B77}" srcOrd="3" destOrd="0" presId="urn:microsoft.com/office/officeart/2005/8/layout/process2"/>
    <dgm:cxn modelId="{65DBCA2E-8901-4400-9F2A-91C803213E96}" type="presParOf" srcId="{40A6E621-4AEA-48BD-902F-ED8E8BE53B77}" destId="{C0F93A3E-AC7C-47DD-B543-60074017BC51}" srcOrd="0" destOrd="0" presId="urn:microsoft.com/office/officeart/2005/8/layout/process2"/>
    <dgm:cxn modelId="{9BEABFE3-ECFD-4DCE-B0E2-518ADBB4739D}" type="presParOf" srcId="{68FBA703-2AC3-4F90-A771-6AB5D86484F1}" destId="{B8620060-CCA5-4EDD-BEE7-BDEC1921D56F}" srcOrd="4" destOrd="0" presId="urn:microsoft.com/office/officeart/2005/8/layout/process2"/>
    <dgm:cxn modelId="{52849DA5-F38B-4403-9006-268DB91719B6}" type="presParOf" srcId="{68FBA703-2AC3-4F90-A771-6AB5D86484F1}" destId="{A98E9E63-1073-4AD8-A423-8A745FA6664C}" srcOrd="5" destOrd="0" presId="urn:microsoft.com/office/officeart/2005/8/layout/process2"/>
    <dgm:cxn modelId="{95520BD9-A0F7-43D9-A293-9860277BBEE5}" type="presParOf" srcId="{A98E9E63-1073-4AD8-A423-8A745FA6664C}" destId="{3F0C6A78-28AB-45FE-B334-9EF9F9EAA8EA}" srcOrd="0" destOrd="0" presId="urn:microsoft.com/office/officeart/2005/8/layout/process2"/>
    <dgm:cxn modelId="{225D3255-B2AF-4D94-8945-5F6222099E96}" type="presParOf" srcId="{68FBA703-2AC3-4F90-A771-6AB5D86484F1}" destId="{2D09311C-7FE3-4D86-A0C7-85F114B95DA6}"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143E7-E62E-4843-A1FD-E48453CD7DE4}">
      <dsp:nvSpPr>
        <dsp:cNvPr id="0" name=""/>
        <dsp:cNvSpPr/>
      </dsp:nvSpPr>
      <dsp:spPr>
        <a:xfrm>
          <a:off x="1083649" y="4631"/>
          <a:ext cx="4215853" cy="86104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dirty="0"/>
            <a:t>Does the study involve human participants?</a:t>
          </a:r>
          <a:endParaRPr lang="en-US" sz="2100" kern="1200" dirty="0"/>
        </a:p>
      </dsp:txBody>
      <dsp:txXfrm>
        <a:off x="1108868" y="29850"/>
        <a:ext cx="4165415" cy="810607"/>
      </dsp:txXfrm>
    </dsp:sp>
    <dsp:sp modelId="{E7BB5858-C0E5-4424-8BDC-16D3F6D3E14E}">
      <dsp:nvSpPr>
        <dsp:cNvPr id="0" name=""/>
        <dsp:cNvSpPr/>
      </dsp:nvSpPr>
      <dsp:spPr>
        <a:xfrm rot="5400000">
          <a:off x="3030130" y="887203"/>
          <a:ext cx="322892" cy="38747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5400000">
        <a:off x="3075335" y="919492"/>
        <a:ext cx="232482" cy="226024"/>
      </dsp:txXfrm>
    </dsp:sp>
    <dsp:sp modelId="{6474C722-8DA8-40BF-98DC-C4277721AEF4}">
      <dsp:nvSpPr>
        <dsp:cNvPr id="0" name=""/>
        <dsp:cNvSpPr/>
      </dsp:nvSpPr>
      <dsp:spPr>
        <a:xfrm>
          <a:off x="1083649" y="1296200"/>
          <a:ext cx="4215853" cy="861045"/>
        </a:xfrm>
        <a:prstGeom prst="roundRect">
          <a:avLst>
            <a:gd name="adj" fmla="val 10000"/>
          </a:avLst>
        </a:prstGeom>
        <a:solidFill>
          <a:schemeClr val="accent4">
            <a:hueOff val="-7722"/>
            <a:satOff val="-132"/>
            <a:lumOff val="-228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dirty="0"/>
            <a:t>Are the participants prospectively assigned to an intervention?</a:t>
          </a:r>
          <a:endParaRPr lang="en-US" sz="2100" kern="1200" dirty="0"/>
        </a:p>
      </dsp:txBody>
      <dsp:txXfrm>
        <a:off x="1108868" y="1321419"/>
        <a:ext cx="4165415" cy="810607"/>
      </dsp:txXfrm>
    </dsp:sp>
    <dsp:sp modelId="{40A6E621-4AEA-48BD-902F-ED8E8BE53B77}">
      <dsp:nvSpPr>
        <dsp:cNvPr id="0" name=""/>
        <dsp:cNvSpPr/>
      </dsp:nvSpPr>
      <dsp:spPr>
        <a:xfrm rot="5400000">
          <a:off x="3030130" y="2178772"/>
          <a:ext cx="322892" cy="387470"/>
        </a:xfrm>
        <a:prstGeom prst="rightArrow">
          <a:avLst>
            <a:gd name="adj1" fmla="val 60000"/>
            <a:gd name="adj2" fmla="val 50000"/>
          </a:avLst>
        </a:prstGeom>
        <a:solidFill>
          <a:schemeClr val="accent4">
            <a:hueOff val="-11583"/>
            <a:satOff val="-197"/>
            <a:lumOff val="-3431"/>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5400000">
        <a:off x="3075335" y="2211061"/>
        <a:ext cx="232482" cy="226024"/>
      </dsp:txXfrm>
    </dsp:sp>
    <dsp:sp modelId="{B8620060-CCA5-4EDD-BEE7-BDEC1921D56F}">
      <dsp:nvSpPr>
        <dsp:cNvPr id="0" name=""/>
        <dsp:cNvSpPr/>
      </dsp:nvSpPr>
      <dsp:spPr>
        <a:xfrm>
          <a:off x="1083649" y="2587769"/>
          <a:ext cx="4215853" cy="861045"/>
        </a:xfrm>
        <a:prstGeom prst="roundRect">
          <a:avLst>
            <a:gd name="adj" fmla="val 10000"/>
          </a:avLst>
        </a:prstGeom>
        <a:solidFill>
          <a:schemeClr val="accent4">
            <a:hueOff val="-15444"/>
            <a:satOff val="-263"/>
            <a:lumOff val="-457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dirty="0"/>
            <a:t>Is the study designed to evaluate the effect of the intervention of the participants?</a:t>
          </a:r>
          <a:endParaRPr lang="en-US" sz="2100" kern="1200" dirty="0"/>
        </a:p>
      </dsp:txBody>
      <dsp:txXfrm>
        <a:off x="1108868" y="2612988"/>
        <a:ext cx="4165415" cy="810607"/>
      </dsp:txXfrm>
    </dsp:sp>
    <dsp:sp modelId="{A98E9E63-1073-4AD8-A423-8A745FA6664C}">
      <dsp:nvSpPr>
        <dsp:cNvPr id="0" name=""/>
        <dsp:cNvSpPr/>
      </dsp:nvSpPr>
      <dsp:spPr>
        <a:xfrm rot="5400000">
          <a:off x="3030130" y="3470341"/>
          <a:ext cx="322892" cy="387470"/>
        </a:xfrm>
        <a:prstGeom prst="rightArrow">
          <a:avLst>
            <a:gd name="adj1" fmla="val 60000"/>
            <a:gd name="adj2" fmla="val 50000"/>
          </a:avLst>
        </a:prstGeom>
        <a:solidFill>
          <a:schemeClr val="accent4">
            <a:hueOff val="-23166"/>
            <a:satOff val="-395"/>
            <a:lumOff val="-6863"/>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5400000">
        <a:off x="3075335" y="3502630"/>
        <a:ext cx="232482" cy="226024"/>
      </dsp:txXfrm>
    </dsp:sp>
    <dsp:sp modelId="{2D09311C-7FE3-4D86-A0C7-85F114B95DA6}">
      <dsp:nvSpPr>
        <dsp:cNvPr id="0" name=""/>
        <dsp:cNvSpPr/>
      </dsp:nvSpPr>
      <dsp:spPr>
        <a:xfrm>
          <a:off x="1083649" y="3879338"/>
          <a:ext cx="4215853" cy="861045"/>
        </a:xfrm>
        <a:prstGeom prst="roundRect">
          <a:avLst>
            <a:gd name="adj" fmla="val 10000"/>
          </a:avLst>
        </a:prstGeom>
        <a:solidFill>
          <a:schemeClr val="accent4">
            <a:hueOff val="-23166"/>
            <a:satOff val="-395"/>
            <a:lumOff val="-686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dirty="0"/>
            <a:t>Is the effect that will be evaluated a health-related biomedical or behavioral outcome?</a:t>
          </a:r>
          <a:endParaRPr lang="en-US" sz="2100" kern="1200" dirty="0"/>
        </a:p>
      </dsp:txBody>
      <dsp:txXfrm>
        <a:off x="1108868" y="3904557"/>
        <a:ext cx="4165415" cy="8106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81982-FD8B-4557-AA9F-C38C0C914B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A195A5-2775-42BA-A96A-B5878F8871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E80EA6-E01D-4D7F-8FC8-C686EEBFB8BE}" type="datetimeFigureOut">
              <a:rPr lang="en-US" smtClean="0"/>
              <a:t>10/24/2021</a:t>
            </a:fld>
            <a:endParaRPr lang="en-US"/>
          </a:p>
        </p:txBody>
      </p:sp>
      <p:sp>
        <p:nvSpPr>
          <p:cNvPr id="4" name="Footer Placeholder 3">
            <a:extLst>
              <a:ext uri="{FF2B5EF4-FFF2-40B4-BE49-F238E27FC236}">
                <a16:creationId xmlns:a16="http://schemas.microsoft.com/office/drawing/2014/main" id="{E95B6D30-58C2-469B-A61D-6A94B14BE0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B4AE37-13C7-4FAD-8DA3-D7482BE19B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E75DF9-316E-44DA-9308-C623ED40E237}" type="slidenum">
              <a:rPr lang="en-US" smtClean="0"/>
              <a:t>‹#›</a:t>
            </a:fld>
            <a:endParaRPr lang="en-US"/>
          </a:p>
        </p:txBody>
      </p:sp>
    </p:spTree>
    <p:extLst>
      <p:ext uri="{BB962C8B-B14F-4D97-AF65-F5344CB8AC3E}">
        <p14:creationId xmlns:p14="http://schemas.microsoft.com/office/powerpoint/2010/main" val="166971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8B03B-F6A5-45A5-9EDA-61BAA85D7791}" type="datetimeFigureOut">
              <a:rPr lang="en-US" smtClean="0"/>
              <a:t>10/24/2021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5629E-846D-43D2-99D5-7F47A1261E8B}" type="slidenum">
              <a:rPr lang="en-US" smtClean="0"/>
              <a:t>‹#›</a:t>
            </a:fld>
            <a:endParaRPr lang="en-US"/>
          </a:p>
        </p:txBody>
      </p:sp>
    </p:spTree>
    <p:extLst>
      <p:ext uri="{BB962C8B-B14F-4D97-AF65-F5344CB8AC3E}">
        <p14:creationId xmlns:p14="http://schemas.microsoft.com/office/powerpoint/2010/main" val="235906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grants.nih.gov/policy/clinical-trials/definition.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rants.nih.gov/ct-decision/index.ht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grants.nih.gov/grants/policy/faq_clinical_trial-specific_FOAs.htm#C"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grants.nih.gov/grants/Guidance-for-BESH-FOAs.pdf"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grants.nih.gov/grants/policy/faq_clinical_trial-specific_FOAs.htm#C"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grants.nih.gov/grants/Guidance-for-BESH-FOAs.pdf"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rants.nih.gov/policy/humansubjects/hs-decision.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a:t>
            </a:fld>
            <a:endParaRPr lang="en-US"/>
          </a:p>
        </p:txBody>
      </p:sp>
    </p:spTree>
    <p:extLst>
      <p:ext uri="{BB962C8B-B14F-4D97-AF65-F5344CB8AC3E}">
        <p14:creationId xmlns:p14="http://schemas.microsoft.com/office/powerpoint/2010/main" val="1024820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Guide Notice, </a:t>
            </a:r>
            <a:r>
              <a:rPr lang="en-US" b="0" i="0" dirty="0">
                <a:solidFill>
                  <a:srgbClr val="993366"/>
                </a:solidFill>
                <a:effectLst/>
                <a:latin typeface="+mn-lt"/>
              </a:rPr>
              <a:t>Inclusion of Children in Clinical Research: Change in NIH Definition: https://grants.nih.gov/grants/guide/notice-files/NOT-OD-16-010.html</a:t>
            </a:r>
          </a:p>
          <a:p>
            <a:endParaRPr lang="en-US" b="0" i="0" dirty="0">
              <a:solidFill>
                <a:srgbClr val="993366"/>
              </a:solidFill>
              <a:effectLst/>
              <a:latin typeface="+mn-lt"/>
            </a:endParaRPr>
          </a:p>
          <a:p>
            <a:r>
              <a:rPr lang="en-US" dirty="0">
                <a:latin typeface="+mn-lt"/>
              </a:rPr>
              <a:t>Guide Notice, </a:t>
            </a:r>
            <a:r>
              <a:rPr lang="en-US" b="0" i="0" dirty="0">
                <a:solidFill>
                  <a:srgbClr val="993366"/>
                </a:solidFill>
                <a:effectLst/>
                <a:latin typeface="+mn-lt"/>
              </a:rPr>
              <a:t>Amendment: NIH Policy and Guidelines on the Inclusion of Women and Minorities as Subjects in Clinical Research: https://grants.nih.gov/grants/guide/notice-files/NOT-OD-18-014.html</a:t>
            </a:r>
          </a:p>
          <a:p>
            <a:endParaRPr lang="en-US" b="0" i="0" dirty="0">
              <a:solidFill>
                <a:srgbClr val="993366"/>
              </a:solidFill>
              <a:effectLst/>
              <a:latin typeface="+mn-lt"/>
            </a:endParaRPr>
          </a:p>
          <a:p>
            <a:r>
              <a:rPr lang="en-US" b="0" i="0" dirty="0">
                <a:solidFill>
                  <a:srgbClr val="993366"/>
                </a:solidFill>
                <a:effectLst/>
                <a:latin typeface="+mn-lt"/>
              </a:rPr>
              <a:t>Guide Notice, Revision: NIH Policy and Guidelines on the Inclusion of Individuals Across the Lifespan as Participants in Research Involving Human Subjects: https://grants.nih.gov/grants/guide/notice-files/NOT-OD-18-116.html </a:t>
            </a:r>
          </a:p>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12</a:t>
            </a:fld>
            <a:endParaRPr lang="en-US"/>
          </a:p>
        </p:txBody>
      </p:sp>
    </p:spTree>
    <p:extLst>
      <p:ext uri="{BB962C8B-B14F-4D97-AF65-F5344CB8AC3E}">
        <p14:creationId xmlns:p14="http://schemas.microsoft.com/office/powerpoint/2010/main" val="3645949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mn-lt"/>
              </a:rPr>
              <a:t>Guide Notice, </a:t>
            </a:r>
            <a:r>
              <a:rPr lang="en-US" b="0" i="0" dirty="0">
                <a:solidFill>
                  <a:srgbClr val="993366"/>
                </a:solidFill>
                <a:effectLst/>
                <a:latin typeface="+mn-lt"/>
              </a:rPr>
              <a:t>Final NIH Policy on the Use of a Single Institutional Review Board for Multi-Site Research: https://grants.nih.gov/grants/guide/notice-files/not-od-16-094.html</a:t>
            </a:r>
          </a:p>
          <a:p>
            <a:endParaRPr lang="en-US" b="0" dirty="0"/>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13</a:t>
            </a:fld>
            <a:endParaRPr lang="en-US" dirty="0"/>
          </a:p>
        </p:txBody>
      </p:sp>
    </p:spTree>
    <p:extLst>
      <p:ext uri="{BB962C8B-B14F-4D97-AF65-F5344CB8AC3E}">
        <p14:creationId xmlns:p14="http://schemas.microsoft.com/office/powerpoint/2010/main" val="3807558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14</a:t>
            </a:fld>
            <a:endParaRPr lang="en-US"/>
          </a:p>
        </p:txBody>
      </p:sp>
    </p:spTree>
    <p:extLst>
      <p:ext uri="{BB962C8B-B14F-4D97-AF65-F5344CB8AC3E}">
        <p14:creationId xmlns:p14="http://schemas.microsoft.com/office/powerpoint/2010/main" val="3572003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Helpful resource: </a:t>
            </a:r>
            <a:r>
              <a:rPr lang="en-US" sz="1200" dirty="0">
                <a:hlinkClick r:id="rId3"/>
              </a:rPr>
              <a:t>https://grants.nih.gov/policy/clinical-trials/definition.htm</a:t>
            </a:r>
            <a:endParaRPr lang="en-US" sz="1200" dirty="0"/>
          </a:p>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15</a:t>
            </a:fld>
            <a:endParaRPr lang="en-US"/>
          </a:p>
        </p:txBody>
      </p:sp>
    </p:spTree>
    <p:extLst>
      <p:ext uri="{BB962C8B-B14F-4D97-AF65-F5344CB8AC3E}">
        <p14:creationId xmlns:p14="http://schemas.microsoft.com/office/powerpoint/2010/main" val="3696856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Website, Does your human subjects research study meet the NIH definition of a clinical trial?: </a:t>
            </a:r>
            <a:r>
              <a:rPr lang="en-US" sz="1200" dirty="0">
                <a:hlinkClick r:id="rId3"/>
              </a:rPr>
              <a:t>https://grants.nih.gov/ct-decision/index.htm</a:t>
            </a:r>
            <a:endParaRPr lang="en-US" sz="1200" dirty="0"/>
          </a:p>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17</a:t>
            </a:fld>
            <a:endParaRPr lang="en-US"/>
          </a:p>
        </p:txBody>
      </p:sp>
    </p:spTree>
    <p:extLst>
      <p:ext uri="{BB962C8B-B14F-4D97-AF65-F5344CB8AC3E}">
        <p14:creationId xmlns:p14="http://schemas.microsoft.com/office/powerpoint/2010/main" val="3008793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Guide Notice, </a:t>
            </a:r>
            <a:r>
              <a:rPr lang="en-US" b="0" i="0" dirty="0">
                <a:solidFill>
                  <a:srgbClr val="993366"/>
                </a:solidFill>
                <a:effectLst/>
                <a:latin typeface="+mn-lt"/>
              </a:rPr>
              <a:t>Policy on Funding Opportunity Announcements (FOA) for Clinical Trials: https://grants.nih.gov/grants/guide/notice-files/not-od-16-147.html</a:t>
            </a:r>
          </a:p>
          <a:p>
            <a:endParaRPr lang="en-US" dirty="0"/>
          </a:p>
        </p:txBody>
      </p:sp>
      <p:sp>
        <p:nvSpPr>
          <p:cNvPr id="4" name="Slide Number Placeholder 3"/>
          <p:cNvSpPr>
            <a:spLocks noGrp="1"/>
          </p:cNvSpPr>
          <p:nvPr>
            <p:ph type="sldNum" sz="quarter" idx="10"/>
          </p:nvPr>
        </p:nvSpPr>
        <p:spPr/>
        <p:txBody>
          <a:bodyPr/>
          <a:lstStyle/>
          <a:p>
            <a:fld id="{A585629E-846D-43D2-99D5-7F47A1261E8B}" type="slidenum">
              <a:rPr lang="en-US" smtClean="0"/>
              <a:t>18</a:t>
            </a:fld>
            <a:endParaRPr lang="en-US"/>
          </a:p>
        </p:txBody>
      </p:sp>
    </p:spTree>
    <p:extLst>
      <p:ext uri="{BB962C8B-B14F-4D97-AF65-F5344CB8AC3E}">
        <p14:creationId xmlns:p14="http://schemas.microsoft.com/office/powerpoint/2010/main" val="4168006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Guide Notice, </a:t>
            </a:r>
            <a:r>
              <a:rPr lang="en-US" b="0" i="0" dirty="0">
                <a:solidFill>
                  <a:srgbClr val="993366"/>
                </a:solidFill>
                <a:effectLst/>
                <a:latin typeface="+mn-lt"/>
              </a:rPr>
              <a:t>NIH Policy on the Dissemination of NIH-Funded Clinical Trial Information: https://grants.nih.gov/grants/guide/notice-files/not-od-16-149.html</a:t>
            </a:r>
            <a:endParaRPr lang="en-US" dirty="0">
              <a:latin typeface="+mn-lt"/>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19</a:t>
            </a:fld>
            <a:endParaRPr lang="en-US"/>
          </a:p>
        </p:txBody>
      </p:sp>
    </p:spTree>
    <p:extLst>
      <p:ext uri="{BB962C8B-B14F-4D97-AF65-F5344CB8AC3E}">
        <p14:creationId xmlns:p14="http://schemas.microsoft.com/office/powerpoint/2010/main" val="283579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73369" y="4400550"/>
            <a:ext cx="5486400" cy="3600450"/>
          </a:xfrm>
        </p:spPr>
        <p:txBody>
          <a:bodyPr/>
          <a:lstStyle/>
          <a:p>
            <a:r>
              <a:rPr lang="en-US" dirty="0">
                <a:latin typeface="+mn-lt"/>
              </a:rPr>
              <a:t>Guide Notice, </a:t>
            </a:r>
            <a:r>
              <a:rPr lang="en-US" b="0" i="0" dirty="0">
                <a:solidFill>
                  <a:srgbClr val="993366"/>
                </a:solidFill>
                <a:effectLst/>
                <a:latin typeface="+mn-lt"/>
              </a:rPr>
              <a:t>Delayed Enforcement and Short-Term Flexibilities for Some Requirements Affecting Prospective Basic Science Studies Involving Human Participants: https://grants.nih.gov/grants/guide/notice-files/NOT-OD-18-212.html </a:t>
            </a:r>
          </a:p>
          <a:p>
            <a:endParaRPr lang="en-US" b="0" i="0" dirty="0">
              <a:solidFill>
                <a:srgbClr val="993366"/>
              </a:solidFill>
              <a:effectLst/>
              <a:latin typeface="+mn-lt"/>
            </a:endParaRPr>
          </a:p>
          <a:p>
            <a:r>
              <a:rPr lang="en-US" dirty="0">
                <a:latin typeface="+mn-lt"/>
              </a:rPr>
              <a:t>Guide Notice: </a:t>
            </a:r>
            <a:r>
              <a:rPr lang="en-US" b="0" i="0" dirty="0">
                <a:solidFill>
                  <a:srgbClr val="993366"/>
                </a:solidFill>
                <a:effectLst/>
                <a:latin typeface="+mn-lt"/>
              </a:rPr>
              <a:t>Continued Extension of Certain Flexibilities for Prospective Basic Experimental Studies With Human Participants: https://grants.nih.gov/grants/guide/notice-files/NOT-OD-21-088.html</a:t>
            </a:r>
            <a:endParaRPr lang="en-US" dirty="0">
              <a:latin typeface="+mn-lt"/>
            </a:endParaRPr>
          </a:p>
          <a:p>
            <a:endParaRPr lang="en-US" dirty="0">
              <a:latin typeface="+mn-lt"/>
            </a:endParaRPr>
          </a:p>
          <a:p>
            <a:r>
              <a:rPr lang="en-US" dirty="0">
                <a:latin typeface="+mn-lt"/>
              </a:rPr>
              <a:t>New BESH website: https://grants.nih.gov/policy/clinical-trials/besh.htm</a:t>
            </a:r>
          </a:p>
          <a:p>
            <a:r>
              <a:rPr lang="en-US" dirty="0">
                <a:latin typeface="+mn-lt"/>
              </a:rPr>
              <a:t>RESOURCES for the BESH community:</a:t>
            </a:r>
          </a:p>
          <a:p>
            <a:pPr lvl="1"/>
            <a:r>
              <a:rPr lang="en-US" dirty="0">
                <a:latin typeface="+mn-lt"/>
              </a:rPr>
              <a:t>New funding opportunities specifically for BESH studies</a:t>
            </a:r>
          </a:p>
          <a:p>
            <a:pPr lvl="1"/>
            <a:r>
              <a:rPr lang="en-US" dirty="0">
                <a:latin typeface="+mn-lt"/>
                <a:hlinkClick r:id="rId3"/>
              </a:rPr>
              <a:t>BESH FAQs</a:t>
            </a:r>
            <a:r>
              <a:rPr lang="en-US" dirty="0">
                <a:latin typeface="+mn-lt"/>
              </a:rPr>
              <a:t>: https://grants.nih.gov/faqs#/clinical-trial-specific-foas.htm?anchor=header11627  </a:t>
            </a:r>
          </a:p>
          <a:p>
            <a:pPr lvl="1"/>
            <a:r>
              <a:rPr lang="en-US" dirty="0">
                <a:latin typeface="+mn-lt"/>
                <a:hlinkClick r:id="rId4"/>
              </a:rPr>
              <a:t>Guidance for Determining if a Study Falls Within a BESH FOA</a:t>
            </a:r>
            <a:r>
              <a:rPr lang="en-US" dirty="0">
                <a:latin typeface="+mn-lt"/>
              </a:rPr>
              <a:t>: https://grants.nih.gov/policy/clinical-trials/besh.htm#answering</a:t>
            </a:r>
          </a:p>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20</a:t>
            </a:fld>
            <a:endParaRPr lang="en-US"/>
          </a:p>
        </p:txBody>
      </p:sp>
    </p:spTree>
    <p:extLst>
      <p:ext uri="{BB962C8B-B14F-4D97-AF65-F5344CB8AC3E}">
        <p14:creationId xmlns:p14="http://schemas.microsoft.com/office/powerpoint/2010/main" val="2362012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73369" y="4400550"/>
            <a:ext cx="5486400" cy="3600450"/>
          </a:xfrm>
        </p:spPr>
        <p:txBody>
          <a:bodyPr/>
          <a:lstStyle/>
          <a:p>
            <a:r>
              <a:rPr lang="en-US" dirty="0">
                <a:latin typeface="+mn-lt"/>
              </a:rPr>
              <a:t>Guide Notice, </a:t>
            </a:r>
            <a:r>
              <a:rPr lang="en-US" b="0" i="0" dirty="0">
                <a:solidFill>
                  <a:srgbClr val="993366"/>
                </a:solidFill>
                <a:effectLst/>
                <a:latin typeface="+mn-lt"/>
              </a:rPr>
              <a:t>Delayed Enforcement and Short-Term Flexibilities for Some Requirements Affecting Prospective Basic Science Studies Involving Human Participants: https://grants.nih.gov/grants/guide/notice-files/NOT-OD-18-212.html </a:t>
            </a:r>
          </a:p>
          <a:p>
            <a:endParaRPr lang="en-US" b="0" i="0" dirty="0">
              <a:solidFill>
                <a:srgbClr val="993366"/>
              </a:solidFill>
              <a:effectLst/>
              <a:latin typeface="+mn-lt"/>
            </a:endParaRPr>
          </a:p>
          <a:p>
            <a:r>
              <a:rPr lang="en-US" dirty="0">
                <a:latin typeface="+mn-lt"/>
              </a:rPr>
              <a:t>Guide Notice: </a:t>
            </a:r>
            <a:r>
              <a:rPr lang="en-US" b="0" i="0" dirty="0">
                <a:solidFill>
                  <a:srgbClr val="993366"/>
                </a:solidFill>
                <a:effectLst/>
                <a:latin typeface="+mn-lt"/>
              </a:rPr>
              <a:t>Continued Extension of Certain Flexibilities for Prospective Basic Experimental Studies With Human Participants: https://grants.nih.gov/grants/guide/notice-files/NOT-OD-21-088.html</a:t>
            </a:r>
            <a:endParaRPr lang="en-US" dirty="0">
              <a:latin typeface="+mn-lt"/>
            </a:endParaRPr>
          </a:p>
          <a:p>
            <a:endParaRPr lang="en-US" dirty="0">
              <a:latin typeface="+mn-lt"/>
            </a:endParaRPr>
          </a:p>
          <a:p>
            <a:endParaRPr lang="en-US" dirty="0">
              <a:latin typeface="+mn-lt"/>
            </a:endParaRPr>
          </a:p>
          <a:p>
            <a:r>
              <a:rPr lang="en-US" dirty="0">
                <a:latin typeface="+mn-lt"/>
              </a:rPr>
              <a:t>RESOURCES for the BESH community:</a:t>
            </a:r>
          </a:p>
          <a:p>
            <a:pPr lvl="1"/>
            <a:r>
              <a:rPr lang="en-US" dirty="0">
                <a:latin typeface="+mn-lt"/>
              </a:rPr>
              <a:t>New funding opportunities specifically for BESH studies</a:t>
            </a:r>
          </a:p>
          <a:p>
            <a:pPr lvl="1"/>
            <a:r>
              <a:rPr lang="en-US" dirty="0">
                <a:latin typeface="+mn-lt"/>
                <a:hlinkClick r:id="rId3"/>
              </a:rPr>
              <a:t>FAQs</a:t>
            </a:r>
            <a:r>
              <a:rPr lang="en-US" dirty="0">
                <a:latin typeface="+mn-lt"/>
              </a:rPr>
              <a:t>: https://grants.nih.gov/faqs#/clinical-trial-specific-foas.htm?anchor=header11627 </a:t>
            </a:r>
          </a:p>
          <a:p>
            <a:pPr lvl="1"/>
            <a:r>
              <a:rPr lang="en-US" dirty="0">
                <a:latin typeface="+mn-lt"/>
                <a:hlinkClick r:id="rId4"/>
              </a:rPr>
              <a:t>Guidance for Determining if a Study Falls Within a BESH FOA</a:t>
            </a:r>
            <a:r>
              <a:rPr lang="en-US" dirty="0">
                <a:latin typeface="+mn-lt"/>
              </a:rPr>
              <a:t>: https://grants.nih.gov/policy/clinical-trials/besh.htm#answering </a:t>
            </a:r>
          </a:p>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21</a:t>
            </a:fld>
            <a:endParaRPr lang="en-US"/>
          </a:p>
        </p:txBody>
      </p:sp>
    </p:spTree>
    <p:extLst>
      <p:ext uri="{BB962C8B-B14F-4D97-AF65-F5344CB8AC3E}">
        <p14:creationId xmlns:p14="http://schemas.microsoft.com/office/powerpoint/2010/main" val="2448078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Guide Notice, </a:t>
            </a:r>
            <a:r>
              <a:rPr lang="en-US" b="0" i="0" dirty="0">
                <a:solidFill>
                  <a:srgbClr val="993366"/>
                </a:solidFill>
                <a:effectLst/>
                <a:latin typeface="+mn-lt"/>
              </a:rPr>
              <a:t>Policy on Good Clinical Practice Training for NIH Awardees Involved in NIH-funded Clinical Trials: https://grants.nih.gov/grants/guide/notice-files/not-od-16-148.html</a:t>
            </a:r>
            <a:endParaRPr lang="en-US" dirty="0">
              <a:latin typeface="+mn-lt"/>
            </a:endParaRPr>
          </a:p>
        </p:txBody>
      </p:sp>
      <p:sp>
        <p:nvSpPr>
          <p:cNvPr id="4" name="Slide Number Placeholder 3"/>
          <p:cNvSpPr>
            <a:spLocks noGrp="1"/>
          </p:cNvSpPr>
          <p:nvPr>
            <p:ph type="sldNum" sz="quarter" idx="10"/>
          </p:nvPr>
        </p:nvSpPr>
        <p:spPr/>
        <p:txBody>
          <a:bodyPr/>
          <a:lstStyle/>
          <a:p>
            <a:fld id="{A585629E-846D-43D2-99D5-7F47A1261E8B}" type="slidenum">
              <a:rPr lang="en-US" smtClean="0"/>
              <a:t>22</a:t>
            </a:fld>
            <a:endParaRPr lang="en-US"/>
          </a:p>
        </p:txBody>
      </p:sp>
    </p:spTree>
    <p:extLst>
      <p:ext uri="{BB962C8B-B14F-4D97-AF65-F5344CB8AC3E}">
        <p14:creationId xmlns:p14="http://schemas.microsoft.com/office/powerpoint/2010/main" val="3711940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5629E-846D-43D2-99D5-7F47A1261E8B}" type="slidenum">
              <a:rPr lang="en-US" smtClean="0"/>
              <a:t>4</a:t>
            </a:fld>
            <a:endParaRPr lang="en-US"/>
          </a:p>
        </p:txBody>
      </p:sp>
    </p:spTree>
    <p:extLst>
      <p:ext uri="{BB962C8B-B14F-4D97-AF65-F5344CB8AC3E}">
        <p14:creationId xmlns:p14="http://schemas.microsoft.com/office/powerpoint/2010/main" val="3582158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Guide Notice, NIH POLICY FOR DATA AND SAFETY MONITORING: https://grants.nih.gov/grants/guide/notice-files/not98-084.html</a:t>
            </a:r>
          </a:p>
          <a:p>
            <a:endParaRPr lang="en-US" dirty="0"/>
          </a:p>
          <a:p>
            <a:r>
              <a:rPr lang="en-US" dirty="0"/>
              <a:t>Guide Notice, FURTHER GUIDANCE ON A DATA AND SAFETY MONITORING FOR PHASE I AND PHASE II TRIALS: https://grants.nih.gov/grants/guide/notice-files/not-od-00-038.html</a:t>
            </a:r>
          </a:p>
          <a:p>
            <a:endParaRPr lang="en-US" dirty="0"/>
          </a:p>
        </p:txBody>
      </p:sp>
      <p:sp>
        <p:nvSpPr>
          <p:cNvPr id="4" name="Slide Number Placeholder 3"/>
          <p:cNvSpPr>
            <a:spLocks noGrp="1"/>
          </p:cNvSpPr>
          <p:nvPr>
            <p:ph type="sldNum" sz="quarter" idx="10"/>
          </p:nvPr>
        </p:nvSpPr>
        <p:spPr/>
        <p:txBody>
          <a:bodyPr/>
          <a:lstStyle/>
          <a:p>
            <a:fld id="{FD456BDA-8E23-4A27-A373-8E5F3F6057C9}"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23486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Website for Human subjects and clinical trials information form: https://grants.nih.gov/policy/clinical-trials/new-human-subject-clinical-trial-info-form.htm</a:t>
            </a:r>
          </a:p>
        </p:txBody>
      </p:sp>
      <p:sp>
        <p:nvSpPr>
          <p:cNvPr id="4" name="Slide Number Placeholder 3"/>
          <p:cNvSpPr>
            <a:spLocks noGrp="1"/>
          </p:cNvSpPr>
          <p:nvPr>
            <p:ph type="sldNum" sz="quarter" idx="5"/>
          </p:nvPr>
        </p:nvSpPr>
        <p:spPr/>
        <p:txBody>
          <a:bodyPr/>
          <a:lstStyle/>
          <a:p>
            <a:fld id="{A585629E-846D-43D2-99D5-7F47A1261E8B}" type="slidenum">
              <a:rPr lang="en-US" smtClean="0"/>
              <a:t>25</a:t>
            </a:fld>
            <a:endParaRPr lang="en-US"/>
          </a:p>
        </p:txBody>
      </p:sp>
    </p:spTree>
    <p:extLst>
      <p:ext uri="{BB962C8B-B14F-4D97-AF65-F5344CB8AC3E}">
        <p14:creationId xmlns:p14="http://schemas.microsoft.com/office/powerpoint/2010/main" val="801170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431800" y="706438"/>
            <a:ext cx="6303963" cy="3546475"/>
          </a:xfrm>
          <a:ln/>
        </p:spPr>
      </p:sp>
      <p:sp>
        <p:nvSpPr>
          <p:cNvPr id="49155" name="Notes Placeholder 2"/>
          <p:cNvSpPr>
            <a:spLocks noGrp="1"/>
          </p:cNvSpPr>
          <p:nvPr>
            <p:ph type="body" idx="1"/>
            <p:custDataLst>
              <p:tags r:id="rId1"/>
            </p:custDataLst>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6922F2B7-50DC-4147-91D7-6E2CA0733AB7}"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3700333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420688" y="701675"/>
            <a:ext cx="6264275" cy="3524250"/>
          </a:xfrm>
          <a:ln/>
        </p:spPr>
      </p:sp>
      <p:sp>
        <p:nvSpPr>
          <p:cNvPr id="49155" name="Notes Placeholder 2"/>
          <p:cNvSpPr>
            <a:spLocks noGrp="1"/>
          </p:cNvSpPr>
          <p:nvPr>
            <p:ph type="body" idx="1"/>
            <p:custDataLst>
              <p:tags r:id="rId1"/>
            </p:custDataLst>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6922F2B7-50DC-4147-91D7-6E2CA0733AB7}"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3563484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28</a:t>
            </a:fld>
            <a:endParaRPr lang="en-US"/>
          </a:p>
        </p:txBody>
      </p:sp>
    </p:spTree>
    <p:extLst>
      <p:ext uri="{BB962C8B-B14F-4D97-AF65-F5344CB8AC3E}">
        <p14:creationId xmlns:p14="http://schemas.microsoft.com/office/powerpoint/2010/main" val="2200731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OHRP website, </a:t>
            </a:r>
            <a:r>
              <a:rPr lang="en-US" b="0" i="0" dirty="0">
                <a:solidFill>
                  <a:srgbClr val="000000"/>
                </a:solidFill>
                <a:effectLst/>
                <a:latin typeface="+mn-lt"/>
              </a:rPr>
              <a:t>Extending an FWA to Cover Collaborating Investigators: https://www.hhs.gov/ohrp/regulations-and-policy/guidance/extension-of-institutional-fwa-via-individual-investigator-agreement/index.html</a:t>
            </a:r>
          </a:p>
          <a:p>
            <a:endParaRPr lang="en-US" b="0" i="0" dirty="0">
              <a:solidFill>
                <a:srgbClr val="000000"/>
              </a:solidFill>
              <a:effectLst/>
              <a:latin typeface="+mn-lt"/>
            </a:endParaRPr>
          </a:p>
          <a:p>
            <a:r>
              <a:rPr lang="en-US" dirty="0">
                <a:latin typeface="+mn-lt"/>
              </a:rPr>
              <a:t>Official version of 2018 requirements, 45 CFR 46: https://www.ecfr.gov/on/2018-07-19/title-45/subtitle-A/subchapter-A/part-46</a:t>
            </a:r>
          </a:p>
          <a:p>
            <a:endParaRPr lang="en-US" dirty="0">
              <a:latin typeface="+mn-lt"/>
            </a:endParaRPr>
          </a:p>
          <a:p>
            <a:endParaRPr lang="en-US" dirty="0">
              <a:latin typeface="+mn-lt"/>
            </a:endParaRPr>
          </a:p>
          <a:p>
            <a:r>
              <a:rPr lang="en-US" dirty="0">
                <a:latin typeface="+mn-lt"/>
              </a:rPr>
              <a:t>OHRP website, </a:t>
            </a:r>
            <a:r>
              <a:rPr lang="en-US" b="0" i="0" dirty="0">
                <a:solidFill>
                  <a:srgbClr val="000000"/>
                </a:solidFill>
                <a:effectLst/>
                <a:latin typeface="+mn-lt"/>
              </a:rPr>
              <a:t>Institutional Review Board (IRB) Authorization Agreement: https://www.hhs.gov/ohrp/register-irbs-and-obtain-fwas/forms/irb-authorization-agreement/index.html</a:t>
            </a:r>
            <a:endParaRPr lang="en-US" dirty="0">
              <a:latin typeface="+mn-lt"/>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29</a:t>
            </a:fld>
            <a:endParaRPr lang="en-US"/>
          </a:p>
        </p:txBody>
      </p:sp>
    </p:spTree>
    <p:extLst>
      <p:ext uri="{BB962C8B-B14F-4D97-AF65-F5344CB8AC3E}">
        <p14:creationId xmlns:p14="http://schemas.microsoft.com/office/powerpoint/2010/main" val="371230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NIH human subjects research home page: https://grants.nih.gov/policy/humansubjects.htm</a:t>
            </a:r>
          </a:p>
          <a:p>
            <a:endParaRPr lang="en-US" dirty="0"/>
          </a:p>
          <a:p>
            <a:r>
              <a:rPr lang="en-US" dirty="0"/>
              <a:t>NIH clinical trials requirements for grants and contracts: https://grants.nih.gov/policy/clinical-trials.htm</a:t>
            </a:r>
          </a:p>
          <a:p>
            <a:endParaRPr lang="en-US" dirty="0"/>
          </a:p>
          <a:p>
            <a:r>
              <a:rPr lang="en-US" dirty="0"/>
              <a:t>NIH Basic experimental studies involving humans (BESH): https://grants.nih.gov/policy/clinical-trials/besh.htm</a:t>
            </a:r>
          </a:p>
          <a:p>
            <a:endParaRPr lang="en-US" dirty="0"/>
          </a:p>
          <a:p>
            <a:r>
              <a:rPr lang="en-US" dirty="0"/>
              <a:t>Office for Human Research Protections home page: https://www.hhs.gov/ohrp/index.html </a:t>
            </a:r>
          </a:p>
        </p:txBody>
      </p:sp>
      <p:sp>
        <p:nvSpPr>
          <p:cNvPr id="4" name="Slide Number Placeholder 3"/>
          <p:cNvSpPr>
            <a:spLocks noGrp="1"/>
          </p:cNvSpPr>
          <p:nvPr>
            <p:ph type="sldNum" sz="quarter" idx="5"/>
          </p:nvPr>
        </p:nvSpPr>
        <p:spPr/>
        <p:txBody>
          <a:bodyPr/>
          <a:lstStyle/>
          <a:p>
            <a:fld id="{A585629E-846D-43D2-99D5-7F47A1261E8B}" type="slidenum">
              <a:rPr lang="en-US" smtClean="0"/>
              <a:t>31</a:t>
            </a:fld>
            <a:endParaRPr lang="en-US"/>
          </a:p>
        </p:txBody>
      </p:sp>
    </p:spTree>
    <p:extLst>
      <p:ext uri="{BB962C8B-B14F-4D97-AF65-F5344CB8AC3E}">
        <p14:creationId xmlns:p14="http://schemas.microsoft.com/office/powerpoint/2010/main" val="2217073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5</a:t>
            </a:fld>
            <a:endParaRPr lang="en-US"/>
          </a:p>
        </p:txBody>
      </p:sp>
    </p:spTree>
    <p:extLst>
      <p:ext uri="{BB962C8B-B14F-4D97-AF65-F5344CB8AC3E}">
        <p14:creationId xmlns:p14="http://schemas.microsoft.com/office/powerpoint/2010/main" val="2222425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Decision Tool: am I doing human subjects research?: </a:t>
            </a:r>
            <a:r>
              <a:rPr lang="en-US" sz="1200" dirty="0">
                <a:hlinkClick r:id="rId3"/>
              </a:rPr>
              <a:t>https://grants.nih.gov/policy/humansubjects/hs-decision.htm</a:t>
            </a:r>
            <a:endParaRPr lang="en-US" sz="1200" dirty="0"/>
          </a:p>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6</a:t>
            </a:fld>
            <a:endParaRPr lang="en-US"/>
          </a:p>
        </p:txBody>
      </p:sp>
    </p:spTree>
    <p:extLst>
      <p:ext uri="{BB962C8B-B14F-4D97-AF65-F5344CB8AC3E}">
        <p14:creationId xmlns:p14="http://schemas.microsoft.com/office/powerpoint/2010/main" val="1879119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 Notice, REQUIRED EDUCATION IN THE PROTECTION OF HUMAN RESEARCH PARTICIPANTS, published June 5, 2000: https://grants.nih.gov/grants/guide/notice-files/not-od-00-039.html</a:t>
            </a:r>
          </a:p>
          <a:p>
            <a:endParaRPr lang="en-US" dirty="0"/>
          </a:p>
          <a:p>
            <a:r>
              <a:rPr lang="en-US" dirty="0"/>
              <a:t>Guide Notice, REQUIRED EDUCATION IN THE PROTECTION OF HUMAN RESEARCH PARTICIPANTS published September 5, 2001: https://grants.nih.gov/grants/guide/notice-files/NOT-OD-01-061.html </a:t>
            </a:r>
          </a:p>
        </p:txBody>
      </p:sp>
      <p:sp>
        <p:nvSpPr>
          <p:cNvPr id="4" name="Slide Number Placeholder 3"/>
          <p:cNvSpPr>
            <a:spLocks noGrp="1"/>
          </p:cNvSpPr>
          <p:nvPr>
            <p:ph type="sldNum" sz="quarter" idx="5"/>
          </p:nvPr>
        </p:nvSpPr>
        <p:spPr/>
        <p:txBody>
          <a:bodyPr/>
          <a:lstStyle/>
          <a:p>
            <a:fld id="{A585629E-846D-43D2-99D5-7F47A1261E8B}" type="slidenum">
              <a:rPr lang="en-US" smtClean="0"/>
              <a:t>7</a:t>
            </a:fld>
            <a:endParaRPr lang="en-US"/>
          </a:p>
        </p:txBody>
      </p:sp>
    </p:spTree>
    <p:extLst>
      <p:ext uri="{BB962C8B-B14F-4D97-AF65-F5344CB8AC3E}">
        <p14:creationId xmlns:p14="http://schemas.microsoft.com/office/powerpoint/2010/main" val="1318365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Alternate text:  This graphic illustrates</a:t>
            </a:r>
            <a:r>
              <a:rPr lang="en-US" baseline="0" dirty="0"/>
              <a:t> a shield.</a:t>
            </a:r>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8307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Guide Notice, </a:t>
            </a:r>
            <a:r>
              <a:rPr lang="en-US" b="0" i="0" dirty="0">
                <a:solidFill>
                  <a:srgbClr val="993366"/>
                </a:solidFill>
                <a:effectLst/>
                <a:latin typeface="+mn-lt"/>
              </a:rPr>
              <a:t>Notice of Changes to NIH Policy for Issuing Certificates of Confidentiality: https://grants.nih.gov/grants/guide/notice-files/NOT-OD-17-109.html </a:t>
            </a:r>
            <a:r>
              <a:rPr lang="en-US" sz="1200" dirty="0">
                <a:latin typeface="+mn-lt"/>
              </a:rPr>
              <a:t> </a:t>
            </a:r>
          </a:p>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9</a:t>
            </a:fld>
            <a:endParaRPr lang="en-US"/>
          </a:p>
        </p:txBody>
      </p:sp>
    </p:spTree>
    <p:extLst>
      <p:ext uri="{BB962C8B-B14F-4D97-AF65-F5344CB8AC3E}">
        <p14:creationId xmlns:p14="http://schemas.microsoft.com/office/powerpoint/2010/main" val="689939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Guide Notice, </a:t>
            </a:r>
            <a:r>
              <a:rPr lang="en-US" b="0" i="0" dirty="0">
                <a:solidFill>
                  <a:srgbClr val="993366"/>
                </a:solidFill>
                <a:effectLst/>
                <a:latin typeface="+mn-lt"/>
              </a:rPr>
              <a:t>Changes to NIH Requirements Regarding Proposed Human Fetal Tissue Research: https://grants.nih.gov/grants/guide/notice-files/NOT-OD-19-128.html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993366"/>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993366"/>
                </a:solidFill>
                <a:effectLst/>
                <a:latin typeface="+mn-lt"/>
              </a:rPr>
              <a:t>Guide Notice, Clarifying Competing Application Instructions and Notice of Publication of Frequently Asked Questions (FAQs) Regarding Proposed Human Fetal Tissue Research: https://grants.nih.gov/grants/guide/notice-files/NOT-OD-19-137.html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10</a:t>
            </a:fld>
            <a:endParaRPr lang="en-US"/>
          </a:p>
        </p:txBody>
      </p:sp>
    </p:spTree>
    <p:extLst>
      <p:ext uri="{BB962C8B-B14F-4D97-AF65-F5344CB8AC3E}">
        <p14:creationId xmlns:p14="http://schemas.microsoft.com/office/powerpoint/2010/main" val="1911560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11</a:t>
            </a:fld>
            <a:endParaRPr lang="en-US"/>
          </a:p>
        </p:txBody>
      </p:sp>
    </p:spTree>
    <p:extLst>
      <p:ext uri="{BB962C8B-B14F-4D97-AF65-F5344CB8AC3E}">
        <p14:creationId xmlns:p14="http://schemas.microsoft.com/office/powerpoint/2010/main" val="2443609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2.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A8CA7AF4-081C-485E-AA83-245EC04C22FE}"/>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3112" r="9872" b="6760"/>
          <a:stretch/>
        </p:blipFill>
        <p:spPr>
          <a:xfrm flipH="1">
            <a:off x="0" y="0"/>
            <a:ext cx="12192000" cy="6858000"/>
          </a:xfrm>
          <a:prstGeom prst="rect">
            <a:avLst/>
          </a:prstGeom>
        </p:spPr>
      </p:pic>
      <p:sp>
        <p:nvSpPr>
          <p:cNvPr id="35" name="Freeform: Shape 34">
            <a:extLst>
              <a:ext uri="{FF2B5EF4-FFF2-40B4-BE49-F238E27FC236}">
                <a16:creationId xmlns:a16="http://schemas.microsoft.com/office/drawing/2014/main" id="{8AA14EA3-06EE-476D-9D97-570F8C7C0DCD}"/>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0F7FC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 Placeholder 2">
            <a:extLst>
              <a:ext uri="{FF2B5EF4-FFF2-40B4-BE49-F238E27FC236}">
                <a16:creationId xmlns:a16="http://schemas.microsoft.com/office/drawing/2014/main" id="{BFF22FD2-19C2-4E61-92E1-9BB23DE4C0D5}"/>
              </a:ext>
            </a:extLst>
          </p:cNvPr>
          <p:cNvSpPr>
            <a:spLocks noGrp="1"/>
          </p:cNvSpPr>
          <p:nvPr>
            <p:ph type="body" idx="10"/>
          </p:nvPr>
        </p:nvSpPr>
        <p:spPr>
          <a:xfrm>
            <a:off x="1111827" y="3639127"/>
            <a:ext cx="5723082" cy="2025504"/>
          </a:xfrm>
        </p:spPr>
        <p:txBody>
          <a:bodyPr>
            <a:normAutofit/>
          </a:bodyPr>
          <a:lstStyle>
            <a:lvl1pPr marL="0" indent="0" algn="l">
              <a:buNone/>
              <a:defRPr sz="1400" b="0" i="0" spc="100" baseline="0">
                <a:solidFill>
                  <a:schemeClr val="bg1"/>
                </a:solidFill>
                <a:latin typeface="Roboto light" panose="02000000000000000000" pitchFamily="2" charset="0"/>
                <a:ea typeface="Roboto light" panose="02000000000000000000" pitchFamily="2"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
        <p:nvSpPr>
          <p:cNvPr id="34" name="Title 1">
            <a:extLst>
              <a:ext uri="{FF2B5EF4-FFF2-40B4-BE49-F238E27FC236}">
                <a16:creationId xmlns:a16="http://schemas.microsoft.com/office/drawing/2014/main" id="{FAF30526-355F-4AEA-8C78-9C3EF90918AE}"/>
              </a:ext>
            </a:extLst>
          </p:cNvPr>
          <p:cNvSpPr>
            <a:spLocks noGrp="1"/>
          </p:cNvSpPr>
          <p:nvPr>
            <p:ph type="title" hasCustomPrompt="1"/>
          </p:nvPr>
        </p:nvSpPr>
        <p:spPr>
          <a:xfrm>
            <a:off x="1111827" y="924377"/>
            <a:ext cx="5723082" cy="2419187"/>
          </a:xfrm>
        </p:spPr>
        <p:txBody>
          <a:bodyPr anchor="b">
            <a:noAutofit/>
          </a:bodyPr>
          <a:lstStyle>
            <a:lvl1pPr algn="l">
              <a:defRPr sz="4000" b="0">
                <a:solidFill>
                  <a:schemeClr val="bg1"/>
                </a:solidFill>
                <a:latin typeface="Roboto black" panose="02000000000000000000" pitchFamily="2" charset="0"/>
                <a:ea typeface="Roboto black" panose="02000000000000000000" pitchFamily="2" charset="0"/>
                <a:cs typeface="Roboto bold" panose="02000000000000000000" pitchFamily="2" charset="0"/>
              </a:defRPr>
            </a:lvl1pPr>
          </a:lstStyle>
          <a:p>
            <a:r>
              <a:rPr lang="en-US" dirty="0"/>
              <a:t>Click To Edit Master Title Style</a:t>
            </a:r>
          </a:p>
        </p:txBody>
      </p:sp>
      <p:pic>
        <p:nvPicPr>
          <p:cNvPr id="39" name="Picture 38">
            <a:extLst>
              <a:ext uri="{FF2B5EF4-FFF2-40B4-BE49-F238E27FC236}">
                <a16:creationId xmlns:a16="http://schemas.microsoft.com/office/drawing/2014/main" id="{3E6371FF-7F77-41E5-B2E3-6D7DBEEC56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11827" y="5825967"/>
            <a:ext cx="4180786" cy="648066"/>
          </a:xfrm>
          <a:prstGeom prst="rect">
            <a:avLst/>
          </a:prstGeom>
        </p:spPr>
      </p:pic>
    </p:spTree>
    <p:custDataLst>
      <p:tags r:id="rId1"/>
    </p:custDataLst>
    <p:extLst>
      <p:ext uri="{BB962C8B-B14F-4D97-AF65-F5344CB8AC3E}">
        <p14:creationId xmlns:p14="http://schemas.microsoft.com/office/powerpoint/2010/main" val="339243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side image - bl">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708AC40-706E-4BDB-83F2-D9928B8E2166}"/>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5B0724C6-7FA0-4CD2-AEA1-3F66C7113541}"/>
              </a:ext>
            </a:extLst>
          </p:cNvPr>
          <p:cNvSpPr>
            <a:spLocks noGrp="1"/>
          </p:cNvSpPr>
          <p:nvPr>
            <p:ph type="pic" idx="1"/>
          </p:nvPr>
        </p:nvSpPr>
        <p:spPr>
          <a:xfrm>
            <a:off x="6196012" y="1825626"/>
            <a:ext cx="5157788" cy="4351338"/>
          </a:xfrm>
        </p:spPr>
        <p:txBody>
          <a:bodyPr/>
          <a:lstStyle>
            <a:lvl1pPr marL="0" indent="0">
              <a:buNone/>
              <a:defRPr sz="3200">
                <a:latin typeface="Roboto light" panose="02000000000000000000" pitchFamily="2" charset="0"/>
                <a:ea typeface="Roboto light" panose="02000000000000000000" pitchFamily="2"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2" name="Picture 11">
            <a:extLst>
              <a:ext uri="{FF2B5EF4-FFF2-40B4-BE49-F238E27FC236}">
                <a16:creationId xmlns:a16="http://schemas.microsoft.com/office/drawing/2014/main" id="{73A8EB3A-2AB4-4575-BB12-EF77D51317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0" name="Title 1">
            <a:extLst>
              <a:ext uri="{FF2B5EF4-FFF2-40B4-BE49-F238E27FC236}">
                <a16:creationId xmlns:a16="http://schemas.microsoft.com/office/drawing/2014/main" id="{2172C121-3194-4161-8CC3-9A3E84ACFEF9}"/>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15" name="Content Placeholder 3">
            <a:extLst>
              <a:ext uri="{FF2B5EF4-FFF2-40B4-BE49-F238E27FC236}">
                <a16:creationId xmlns:a16="http://schemas.microsoft.com/office/drawing/2014/main" id="{65A3BDEA-7DA6-447C-A34C-C52C39388EF0}"/>
              </a:ext>
            </a:extLst>
          </p:cNvPr>
          <p:cNvSpPr>
            <a:spLocks noGrp="1"/>
          </p:cNvSpPr>
          <p:nvPr>
            <p:ph sz="half" idx="2"/>
          </p:nvPr>
        </p:nvSpPr>
        <p:spPr>
          <a:xfrm>
            <a:off x="838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C9A638C7-9D21-41D4-A193-A46EB12C673A}"/>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06153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ight side image - g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C7FAED5-F1CD-4C47-945D-EF329A60D666}"/>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ontent Placeholder 3">
            <a:extLst>
              <a:ext uri="{FF2B5EF4-FFF2-40B4-BE49-F238E27FC236}">
                <a16:creationId xmlns:a16="http://schemas.microsoft.com/office/drawing/2014/main" id="{23B86F6F-4EB7-4E2D-9F4B-2B4C217F1616}"/>
              </a:ext>
            </a:extLst>
          </p:cNvPr>
          <p:cNvSpPr>
            <a:spLocks noGrp="1"/>
          </p:cNvSpPr>
          <p:nvPr>
            <p:ph sz="half" idx="2"/>
          </p:nvPr>
        </p:nvSpPr>
        <p:spPr>
          <a:xfrm>
            <a:off x="838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a:extLst>
              <a:ext uri="{FF2B5EF4-FFF2-40B4-BE49-F238E27FC236}">
                <a16:creationId xmlns:a16="http://schemas.microsoft.com/office/drawing/2014/main" id="{5B0724C6-7FA0-4CD2-AEA1-3F66C7113541}"/>
              </a:ext>
            </a:extLst>
          </p:cNvPr>
          <p:cNvSpPr>
            <a:spLocks noGrp="1"/>
          </p:cNvSpPr>
          <p:nvPr>
            <p:ph type="pic" idx="1"/>
          </p:nvPr>
        </p:nvSpPr>
        <p:spPr>
          <a:xfrm>
            <a:off x="6196012" y="1825626"/>
            <a:ext cx="5157788" cy="4351338"/>
          </a:xfrm>
        </p:spPr>
        <p:txBody>
          <a:bodyPr/>
          <a:lstStyle>
            <a:lvl1pPr marL="0" indent="0">
              <a:buNone/>
              <a:defRPr sz="3200">
                <a:latin typeface="Roboto light" panose="02000000000000000000" pitchFamily="2" charset="0"/>
                <a:ea typeface="Roboto light" panose="02000000000000000000" pitchFamily="2"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Slide Number Placeholder 5">
            <a:extLst>
              <a:ext uri="{FF2B5EF4-FFF2-40B4-BE49-F238E27FC236}">
                <a16:creationId xmlns:a16="http://schemas.microsoft.com/office/drawing/2014/main" id="{43E9A5BD-ECB0-4ACD-A6E7-B1E3D1AED4C4}"/>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SLIDE</a:t>
            </a:r>
            <a:r>
              <a:rPr lang="en-US" spc="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p>
        </p:txBody>
      </p:sp>
      <p:pic>
        <p:nvPicPr>
          <p:cNvPr id="12" name="Picture 11">
            <a:extLst>
              <a:ext uri="{FF2B5EF4-FFF2-40B4-BE49-F238E27FC236}">
                <a16:creationId xmlns:a16="http://schemas.microsoft.com/office/drawing/2014/main" id="{73A8EB3A-2AB4-4575-BB12-EF77D51317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5" name="Title 1">
            <a:extLst>
              <a:ext uri="{FF2B5EF4-FFF2-40B4-BE49-F238E27FC236}">
                <a16:creationId xmlns:a16="http://schemas.microsoft.com/office/drawing/2014/main" id="{6526C6A4-908C-47FC-BEA2-245DE14D8AC4}"/>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699C5BF3-7D4A-4B81-BE36-A37FAC416696}"/>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F7FC9"/>
              </a:solidFill>
            </a:endParaRPr>
          </a:p>
        </p:txBody>
      </p:sp>
    </p:spTree>
    <p:extLst>
      <p:ext uri="{BB962C8B-B14F-4D97-AF65-F5344CB8AC3E}">
        <p14:creationId xmlns:p14="http://schemas.microsoft.com/office/powerpoint/2010/main" val="2231065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 bl">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5759C0B9-E350-4A2E-B5D2-3BD8F0ADFFCD}"/>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15396">
              <a:alpha val="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800" b="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800" b="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CE4D6822-DA46-4178-96CE-42A2969DB8F9}"/>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SLIDE</a:t>
            </a:r>
            <a:r>
              <a:rPr lang="en-US" spc="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p>
        </p:txBody>
      </p:sp>
      <p:pic>
        <p:nvPicPr>
          <p:cNvPr id="15" name="Picture 14">
            <a:extLst>
              <a:ext uri="{FF2B5EF4-FFF2-40B4-BE49-F238E27FC236}">
                <a16:creationId xmlns:a16="http://schemas.microsoft.com/office/drawing/2014/main" id="{4AEF0E63-7AD8-43F6-9DD4-768A241274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4" name="Title 1">
            <a:extLst>
              <a:ext uri="{FF2B5EF4-FFF2-40B4-BE49-F238E27FC236}">
                <a16:creationId xmlns:a16="http://schemas.microsoft.com/office/drawing/2014/main" id="{45F4F52E-C7F5-49DD-9387-0A6764B8B4AD}"/>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Tree>
    <p:extLst>
      <p:ext uri="{BB962C8B-B14F-4D97-AF65-F5344CB8AC3E}">
        <p14:creationId xmlns:p14="http://schemas.microsoft.com/office/powerpoint/2010/main" val="370181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 gr">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4B3B700-5E85-4541-B05E-AF4D2CFD79F1}"/>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 Placeholder 2">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800" b="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800" b="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CE4D6822-DA46-4178-96CE-42A2969DB8F9}"/>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SLIDE</a:t>
            </a:r>
            <a:r>
              <a:rPr lang="en-US" spc="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p>
        </p:txBody>
      </p:sp>
      <p:sp>
        <p:nvSpPr>
          <p:cNvPr id="12" name="Title 1">
            <a:extLst>
              <a:ext uri="{FF2B5EF4-FFF2-40B4-BE49-F238E27FC236}">
                <a16:creationId xmlns:a16="http://schemas.microsoft.com/office/drawing/2014/main" id="{30803094-9A19-402B-B05B-810856B22FAA}"/>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4AEF0E63-7AD8-43F6-9DD4-768A241274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1" name="Rectangle 10">
            <a:extLst>
              <a:ext uri="{FF2B5EF4-FFF2-40B4-BE49-F238E27FC236}">
                <a16:creationId xmlns:a16="http://schemas.microsoft.com/office/drawing/2014/main" id="{B7F5989B-C511-41E3-A44B-3393ECA181D0}"/>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779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ust title - gr">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9AB0D557-CE01-4EC1-884C-A1ED18E2471A}"/>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Picture 19">
            <a:extLst>
              <a:ext uri="{FF2B5EF4-FFF2-40B4-BE49-F238E27FC236}">
                <a16:creationId xmlns:a16="http://schemas.microsoft.com/office/drawing/2014/main" id="{635AAC1B-11B5-41C0-AAB8-A09DE18D9F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37" name="Title 1">
            <a:extLst>
              <a:ext uri="{FF2B5EF4-FFF2-40B4-BE49-F238E27FC236}">
                <a16:creationId xmlns:a16="http://schemas.microsoft.com/office/drawing/2014/main" id="{B6EA4454-D411-4396-9F27-08BE99BC81B1}"/>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AEC81661-2C23-4A72-8E18-C921258EB1E5}"/>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8" name="Rectangle 7">
            <a:extLst>
              <a:ext uri="{FF2B5EF4-FFF2-40B4-BE49-F238E27FC236}">
                <a16:creationId xmlns:a16="http://schemas.microsoft.com/office/drawing/2014/main" id="{AA71C295-147D-43EE-90F0-6D1882D09A2F}"/>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488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gr">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23F9527-0614-4C7A-8523-464B549EED9C}"/>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F290A4CB-1B12-48BD-984E-69AB87CFD7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8" name="Slide Number Placeholder 5">
            <a:extLst>
              <a:ext uri="{FF2B5EF4-FFF2-40B4-BE49-F238E27FC236}">
                <a16:creationId xmlns:a16="http://schemas.microsoft.com/office/drawing/2014/main" id="{0DE7F698-6951-4D49-9371-0CA26DABC362}"/>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9" name="Rectangle 8">
            <a:extLst>
              <a:ext uri="{FF2B5EF4-FFF2-40B4-BE49-F238E27FC236}">
                <a16:creationId xmlns:a16="http://schemas.microsoft.com/office/drawing/2014/main" id="{F6FB901F-5593-4E0F-9D45-33F8ED143704}"/>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186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bl">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230D0FB-6F92-4219-9FE6-DAE0F5BC8793}"/>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8789624-F056-4DE1-837A-A4499C1D05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5" name="Slide Number Placeholder 5">
            <a:extLst>
              <a:ext uri="{FF2B5EF4-FFF2-40B4-BE49-F238E27FC236}">
                <a16:creationId xmlns:a16="http://schemas.microsoft.com/office/drawing/2014/main" id="{EB814721-4941-4465-99E1-E14A4FAB1EFE}"/>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552046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A8CA7AF4-081C-485E-AA83-245EC04C22FE}"/>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35" name="Freeform: Shape 34">
            <a:extLst>
              <a:ext uri="{FF2B5EF4-FFF2-40B4-BE49-F238E27FC236}">
                <a16:creationId xmlns:a16="http://schemas.microsoft.com/office/drawing/2014/main" id="{8AA14EA3-06EE-476D-9D97-570F8C7C0DCD}"/>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0F7FC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itle 1">
            <a:extLst>
              <a:ext uri="{FF2B5EF4-FFF2-40B4-BE49-F238E27FC236}">
                <a16:creationId xmlns:a16="http://schemas.microsoft.com/office/drawing/2014/main" id="{FAF30526-355F-4AEA-8C78-9C3EF90918AE}"/>
              </a:ext>
            </a:extLst>
          </p:cNvPr>
          <p:cNvSpPr>
            <a:spLocks noGrp="1"/>
          </p:cNvSpPr>
          <p:nvPr>
            <p:ph type="title" hasCustomPrompt="1"/>
          </p:nvPr>
        </p:nvSpPr>
        <p:spPr>
          <a:xfrm>
            <a:off x="1111827" y="924377"/>
            <a:ext cx="5723082" cy="2419187"/>
          </a:xfrm>
        </p:spPr>
        <p:txBody>
          <a:bodyPr anchor="b">
            <a:noAutofit/>
          </a:bodyPr>
          <a:lstStyle>
            <a:lvl1pPr algn="l">
              <a:defRPr sz="4000" b="0">
                <a:solidFill>
                  <a:schemeClr val="bg1"/>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Contact Us</a:t>
            </a:r>
          </a:p>
        </p:txBody>
      </p:sp>
      <p:pic>
        <p:nvPicPr>
          <p:cNvPr id="12" name="Picture 11">
            <a:extLst>
              <a:ext uri="{FF2B5EF4-FFF2-40B4-BE49-F238E27FC236}">
                <a16:creationId xmlns:a16="http://schemas.microsoft.com/office/drawing/2014/main" id="{8098D1CE-718B-43B5-9116-A2B693921B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11827" y="5825967"/>
            <a:ext cx="4180786" cy="648066"/>
          </a:xfrm>
          <a:prstGeom prst="rect">
            <a:avLst/>
          </a:prstGeom>
        </p:spPr>
      </p:pic>
    </p:spTree>
    <p:extLst>
      <p:ext uri="{BB962C8B-B14F-4D97-AF65-F5344CB8AC3E}">
        <p14:creationId xmlns:p14="http://schemas.microsoft.com/office/powerpoint/2010/main" val="2556844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ERNAL USE: For help, visit rippleeffect.com">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A8CA7AF4-081C-485E-AA83-245EC04C22FE}"/>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35" name="Freeform: Shape 34">
            <a:extLst>
              <a:ext uri="{FF2B5EF4-FFF2-40B4-BE49-F238E27FC236}">
                <a16:creationId xmlns:a16="http://schemas.microsoft.com/office/drawing/2014/main" id="{8AA14EA3-06EE-476D-9D97-570F8C7C0DCD}"/>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0F7FC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79BF2250-980C-47AF-AE61-6C032F7CB0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1827" y="5772469"/>
            <a:ext cx="3711976" cy="701564"/>
          </a:xfrm>
          <a:prstGeom prst="rect">
            <a:avLst/>
          </a:prstGeom>
        </p:spPr>
      </p:pic>
      <p:sp>
        <p:nvSpPr>
          <p:cNvPr id="13" name="TextBox 12">
            <a:extLst>
              <a:ext uri="{FF2B5EF4-FFF2-40B4-BE49-F238E27FC236}">
                <a16:creationId xmlns:a16="http://schemas.microsoft.com/office/drawing/2014/main" id="{A8D22A33-FAD6-45D5-BE5D-42DB9B19C0E4}"/>
              </a:ext>
            </a:extLst>
          </p:cNvPr>
          <p:cNvSpPr txBox="1"/>
          <p:nvPr userDrawn="1"/>
        </p:nvSpPr>
        <p:spPr>
          <a:xfrm>
            <a:off x="1111827" y="2020125"/>
            <a:ext cx="6663127" cy="1323439"/>
          </a:xfrm>
          <a:prstGeom prst="rect">
            <a:avLst/>
          </a:prstGeom>
          <a:noFill/>
        </p:spPr>
        <p:txBody>
          <a:bodyPr wrap="square" rtlCol="0" anchor="b">
            <a:spAutoFit/>
          </a:bodyPr>
          <a:lstStyle/>
          <a:p>
            <a:r>
              <a:rPr lang="en-US" sz="4000" dirty="0">
                <a:solidFill>
                  <a:schemeClr val="bg1"/>
                </a:solidFill>
                <a:latin typeface="Roboto Black" panose="02000000000000000000" pitchFamily="2" charset="0"/>
                <a:ea typeface="Roboto Black" panose="02000000000000000000" pitchFamily="2" charset="0"/>
              </a:rPr>
              <a:t>FOR MORE INFORMATION ABOUT THIS TEMPLATE:</a:t>
            </a:r>
          </a:p>
        </p:txBody>
      </p:sp>
      <p:grpSp>
        <p:nvGrpSpPr>
          <p:cNvPr id="14" name="Group 13">
            <a:extLst>
              <a:ext uri="{FF2B5EF4-FFF2-40B4-BE49-F238E27FC236}">
                <a16:creationId xmlns:a16="http://schemas.microsoft.com/office/drawing/2014/main" id="{2BA79B4E-5B84-476F-8561-6D633C747C77}"/>
              </a:ext>
            </a:extLst>
          </p:cNvPr>
          <p:cNvGrpSpPr/>
          <p:nvPr userDrawn="1"/>
        </p:nvGrpSpPr>
        <p:grpSpPr>
          <a:xfrm>
            <a:off x="1111827" y="3514406"/>
            <a:ext cx="4536141" cy="1994978"/>
            <a:chOff x="3845859" y="1601661"/>
            <a:chExt cx="4536141" cy="1994978"/>
          </a:xfrm>
        </p:grpSpPr>
        <p:sp>
          <p:nvSpPr>
            <p:cNvPr id="15" name="Text Placeholder 2">
              <a:extLst>
                <a:ext uri="{FF2B5EF4-FFF2-40B4-BE49-F238E27FC236}">
                  <a16:creationId xmlns:a16="http://schemas.microsoft.com/office/drawing/2014/main" id="{07A2B3FB-3053-4915-B11D-8EB96957EB34}"/>
                </a:ext>
              </a:extLst>
            </p:cNvPr>
            <p:cNvSpPr txBox="1">
              <a:spLocks/>
            </p:cNvSpPr>
            <p:nvPr/>
          </p:nvSpPr>
          <p:spPr>
            <a:xfrm>
              <a:off x="3845859" y="1827289"/>
              <a:ext cx="4536141"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800" spc="100" dirty="0">
                  <a:latin typeface="Roboto light" panose="02000000000000000000" pitchFamily="2" charset="0"/>
                  <a:ea typeface="Roboto light" panose="02000000000000000000" pitchFamily="2" charset="0"/>
                  <a:cs typeface="Open Sans" panose="020B0606030504020204" pitchFamily="34" charset="0"/>
                </a:rPr>
                <a:t>RIPPLEEFFECT.COM</a:t>
              </a:r>
            </a:p>
            <a:p>
              <a:endParaRPr lang="en-US" sz="1800" spc="100" dirty="0">
                <a:latin typeface="Roboto light" panose="02000000000000000000" pitchFamily="2" charset="0"/>
                <a:ea typeface="Roboto light" panose="02000000000000000000" pitchFamily="2" charset="0"/>
                <a:cs typeface="Open Sans" panose="020B0606030504020204" pitchFamily="34" charset="0"/>
              </a:endParaRPr>
            </a:p>
            <a:p>
              <a:r>
                <a:rPr lang="en-US" sz="1800" spc="100" dirty="0">
                  <a:latin typeface="Roboto light" panose="02000000000000000000" pitchFamily="2" charset="0"/>
                  <a:ea typeface="Roboto light" panose="02000000000000000000" pitchFamily="2" charset="0"/>
                  <a:cs typeface="Open Sans" panose="020B0606030504020204" pitchFamily="34" charset="0"/>
                </a:rPr>
                <a:t>@RIPPLEEFFECTCOM</a:t>
              </a:r>
            </a:p>
            <a:p>
              <a:endParaRPr lang="en-US" sz="1800" spc="100" dirty="0">
                <a:latin typeface="Roboto light" panose="02000000000000000000" pitchFamily="2" charset="0"/>
                <a:ea typeface="Roboto light" panose="02000000000000000000" pitchFamily="2" charset="0"/>
                <a:cs typeface="Open Sans" panose="020B0606030504020204" pitchFamily="34" charset="0"/>
              </a:endParaRPr>
            </a:p>
            <a:p>
              <a:r>
                <a:rPr lang="en-US" sz="1800" spc="100" dirty="0">
                  <a:latin typeface="Roboto light" panose="02000000000000000000" pitchFamily="2" charset="0"/>
                  <a:ea typeface="Roboto light" panose="02000000000000000000" pitchFamily="2" charset="0"/>
                  <a:cs typeface="Open Sans" panose="020B0606030504020204" pitchFamily="34" charset="0"/>
                </a:rPr>
                <a:t>/FUTURERIPPLER</a:t>
              </a:r>
            </a:p>
          </p:txBody>
        </p:sp>
        <p:sp>
          <p:nvSpPr>
            <p:cNvPr id="16" name="Text Placeholder 2">
              <a:extLst>
                <a:ext uri="{FF2B5EF4-FFF2-40B4-BE49-F238E27FC236}">
                  <a16:creationId xmlns:a16="http://schemas.microsoft.com/office/drawing/2014/main" id="{9934E20E-873E-444E-BB00-F4590C647016}"/>
                </a:ext>
              </a:extLst>
            </p:cNvPr>
            <p:cNvSpPr txBox="1">
              <a:spLocks/>
            </p:cNvSpPr>
            <p:nvPr/>
          </p:nvSpPr>
          <p:spPr>
            <a:xfrm>
              <a:off x="3845859" y="1601661"/>
              <a:ext cx="4536141" cy="225628"/>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spc="100" dirty="0">
                  <a:latin typeface="Roboto black" panose="02000000000000000000" pitchFamily="2" charset="0"/>
                  <a:ea typeface="Roboto black" panose="02000000000000000000" pitchFamily="2" charset="0"/>
                  <a:cs typeface="Open Sans ExtraBold" panose="020B0906030804020204" pitchFamily="34" charset="0"/>
                </a:rPr>
                <a:t>WEB</a:t>
              </a:r>
            </a:p>
          </p:txBody>
        </p:sp>
        <p:sp>
          <p:nvSpPr>
            <p:cNvPr id="17" name="Text Placeholder 2">
              <a:extLst>
                <a:ext uri="{FF2B5EF4-FFF2-40B4-BE49-F238E27FC236}">
                  <a16:creationId xmlns:a16="http://schemas.microsoft.com/office/drawing/2014/main" id="{CB1D76FA-FBCA-403D-88A4-802C1D921AD8}"/>
                </a:ext>
              </a:extLst>
            </p:cNvPr>
            <p:cNvSpPr txBox="1">
              <a:spLocks/>
            </p:cNvSpPr>
            <p:nvPr/>
          </p:nvSpPr>
          <p:spPr>
            <a:xfrm>
              <a:off x="3845859" y="2265050"/>
              <a:ext cx="4536141" cy="225628"/>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spc="100" dirty="0">
                  <a:latin typeface="Roboto black" panose="02000000000000000000" pitchFamily="2" charset="0"/>
                  <a:ea typeface="Roboto black" panose="02000000000000000000" pitchFamily="2" charset="0"/>
                  <a:cs typeface="Open Sans ExtraBold" panose="020B0906030804020204" pitchFamily="34" charset="0"/>
                </a:rPr>
                <a:t>TWITTER</a:t>
              </a:r>
            </a:p>
          </p:txBody>
        </p:sp>
        <p:sp>
          <p:nvSpPr>
            <p:cNvPr id="18" name="Text Placeholder 2">
              <a:extLst>
                <a:ext uri="{FF2B5EF4-FFF2-40B4-BE49-F238E27FC236}">
                  <a16:creationId xmlns:a16="http://schemas.microsoft.com/office/drawing/2014/main" id="{8BB45B8F-2254-4B1B-80E2-CE8653B35D5C}"/>
                </a:ext>
              </a:extLst>
            </p:cNvPr>
            <p:cNvSpPr txBox="1">
              <a:spLocks/>
            </p:cNvSpPr>
            <p:nvPr/>
          </p:nvSpPr>
          <p:spPr>
            <a:xfrm>
              <a:off x="3845859" y="2988172"/>
              <a:ext cx="4536141" cy="225628"/>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spc="100" dirty="0">
                  <a:latin typeface="Roboto black" panose="02000000000000000000" pitchFamily="2" charset="0"/>
                  <a:ea typeface="Roboto black" panose="02000000000000000000" pitchFamily="2" charset="0"/>
                  <a:cs typeface="Open Sans ExtraBold" panose="020B0906030804020204" pitchFamily="34" charset="0"/>
                </a:rPr>
                <a:t>FACEBOOK</a:t>
              </a:r>
            </a:p>
          </p:txBody>
        </p:sp>
      </p:grpSp>
    </p:spTree>
    <p:extLst>
      <p:ext uri="{BB962C8B-B14F-4D97-AF65-F5344CB8AC3E}">
        <p14:creationId xmlns:p14="http://schemas.microsoft.com/office/powerpoint/2010/main" val="3518345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5124218" y="6492875"/>
            <a:ext cx="5256697" cy="298628"/>
          </a:xfrm>
          <a:prstGeom prst="rect">
            <a:avLst/>
          </a:prstGeom>
        </p:spPr>
        <p:txBody>
          <a:bodyPr/>
          <a:lstStyle/>
          <a:p>
            <a:endParaRPr lang="en-US">
              <a:solidFill>
                <a:prstClr val="black"/>
              </a:solidFill>
              <a:latin typeface="Helvetica"/>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a:solidFill>
                <a:srgbClr val="20558A"/>
              </a:solidFill>
            </a:endParaRPr>
          </a:p>
        </p:txBody>
      </p:sp>
    </p:spTree>
    <p:extLst>
      <p:ext uri="{BB962C8B-B14F-4D97-AF65-F5344CB8AC3E}">
        <p14:creationId xmlns:p14="http://schemas.microsoft.com/office/powerpoint/2010/main" val="3565347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blu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FC8ACE6-E9F5-4BEA-9538-5824ABB70685}"/>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73649-5248-4A6A-B9CD-48C88FED478C}"/>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7301DAC-9CD1-487B-9237-981D9C492F0A}"/>
              </a:ext>
            </a:extLst>
          </p:cNvPr>
          <p:cNvSpPr>
            <a:spLocks noGrp="1"/>
          </p:cNvSpPr>
          <p:nvPr>
            <p:ph idx="1"/>
          </p:nvPr>
        </p:nvSpPr>
        <p:spPr/>
        <p:txBody>
          <a:bodyPr/>
          <a:lstStyle>
            <a:lvl1pPr>
              <a:defRPr baseline="0">
                <a:latin typeface="Roboto" panose="020B0604020202020204" charset="0"/>
                <a:ea typeface="Roboto light" panose="02000000000000000000" pitchFamily="2" charset="0"/>
                <a:cs typeface="Open Sans Light" panose="020B0306030504020204" pitchFamily="34" charset="0"/>
              </a:defRPr>
            </a:lvl1pPr>
            <a:lvl2pPr>
              <a:defRPr baseline="0">
                <a:latin typeface="Roboto" panose="020B0604020202020204" charset="0"/>
                <a:ea typeface="Roboto light" panose="02000000000000000000" pitchFamily="2" charset="0"/>
                <a:cs typeface="Open Sans Light" panose="020B0306030504020204" pitchFamily="34" charset="0"/>
              </a:defRPr>
            </a:lvl2pPr>
            <a:lvl3pPr>
              <a:defRPr baseline="0">
                <a:latin typeface="Roboto" panose="020B0604020202020204" charset="0"/>
                <a:ea typeface="Roboto light" panose="02000000000000000000" pitchFamily="2" charset="0"/>
                <a:cs typeface="Open Sans Light" panose="020B0306030504020204" pitchFamily="34" charset="0"/>
              </a:defRPr>
            </a:lvl3pPr>
            <a:lvl4pPr>
              <a:defRPr baseline="0">
                <a:latin typeface="Roboto" panose="020B0604020202020204" charset="0"/>
                <a:ea typeface="Roboto light" panose="02000000000000000000" pitchFamily="2" charset="0"/>
                <a:cs typeface="Open Sans Light" panose="020B0306030504020204" pitchFamily="34" charset="0"/>
              </a:defRPr>
            </a:lvl4pPr>
            <a:lvl5pPr>
              <a:defRPr baseline="0">
                <a:latin typeface="Roboto" panose="020B0604020202020204"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D155112-8A94-469F-9F92-86107BF0D9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8" name="Slide Number Placeholder 5">
            <a:extLst>
              <a:ext uri="{FF2B5EF4-FFF2-40B4-BE49-F238E27FC236}">
                <a16:creationId xmlns:a16="http://schemas.microsoft.com/office/drawing/2014/main" id="{8E582E60-A636-456B-BDE2-9D3F261BC430}"/>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7" name="Rectangle 6">
            <a:extLst>
              <a:ext uri="{FF2B5EF4-FFF2-40B4-BE49-F238E27FC236}">
                <a16:creationId xmlns:a16="http://schemas.microsoft.com/office/drawing/2014/main" id="{0EBB0CBA-9EAF-478D-96C2-FCB578B5B016}"/>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4284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Text Placeholder 2"/>
          <p:cNvSpPr>
            <a:spLocks noGrp="1"/>
          </p:cNvSpPr>
          <p:nvPr>
            <p:ph type="body" idx="1" hasCustomPrompt="1"/>
          </p:nvPr>
        </p:nvSpPr>
        <p:spPr>
          <a:xfrm>
            <a:off x="1199515" y="1572768"/>
            <a:ext cx="4389120" cy="639762"/>
          </a:xfrm>
        </p:spPr>
        <p:txBody>
          <a:bodyPr anchor="b">
            <a:noAutofit/>
          </a:bodyPr>
          <a:lstStyle>
            <a:lvl1pPr marL="0" indent="0">
              <a:buNone/>
              <a:defRPr sz="2000" b="0" cap="all" spc="100" baseline="0">
                <a:solidFill>
                  <a:srgbClr val="65666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hasCustomPrompt="1"/>
          </p:nvPr>
        </p:nvSpPr>
        <p:spPr>
          <a:xfrm>
            <a:off x="1199515" y="2259366"/>
            <a:ext cx="4389120" cy="3840480"/>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p:txBody>
      </p:sp>
      <p:sp>
        <p:nvSpPr>
          <p:cNvPr id="5" name="Text Placeholder 4"/>
          <p:cNvSpPr>
            <a:spLocks noGrp="1"/>
          </p:cNvSpPr>
          <p:nvPr>
            <p:ph type="body" sz="quarter" idx="3" hasCustomPrompt="1"/>
          </p:nvPr>
        </p:nvSpPr>
        <p:spPr>
          <a:xfrm>
            <a:off x="6790944" y="1572768"/>
            <a:ext cx="4389120" cy="639762"/>
          </a:xfrm>
        </p:spPr>
        <p:txBody>
          <a:bodyPr anchor="b">
            <a:noAutofit/>
          </a:bodyPr>
          <a:lstStyle>
            <a:lvl1pPr marL="0" indent="0">
              <a:buNone/>
              <a:defRPr lang="en-US" sz="2000" b="0" kern="1200" cap="all" spc="100" baseline="0" dirty="0" smtClean="0">
                <a:solidFill>
                  <a:srgbClr val="65666A"/>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dirty="0"/>
              <a:t>Click to edit text</a:t>
            </a:r>
          </a:p>
        </p:txBody>
      </p:sp>
      <p:sp>
        <p:nvSpPr>
          <p:cNvPr id="6" name="Content Placeholder 5"/>
          <p:cNvSpPr>
            <a:spLocks noGrp="1"/>
          </p:cNvSpPr>
          <p:nvPr>
            <p:ph sz="quarter" idx="4" hasCustomPrompt="1"/>
          </p:nvPr>
        </p:nvSpPr>
        <p:spPr>
          <a:xfrm>
            <a:off x="6790944" y="2259366"/>
            <a:ext cx="4389120" cy="3840480"/>
          </a:xfrm>
        </p:spPr>
        <p:txBody>
          <a:bodyPr/>
          <a:lstStyle>
            <a:lvl1pPr>
              <a:defRPr lang="en-US" sz="2800" b="0" kern="1200" dirty="0" smtClean="0">
                <a:solidFill>
                  <a:srgbClr val="65666A"/>
                </a:solidFill>
                <a:latin typeface="+mn-lt"/>
                <a:ea typeface="+mn-ea"/>
                <a:cs typeface="+mn-cs"/>
              </a:defRPr>
            </a:lvl1pPr>
            <a:lvl2pPr marL="457200" indent="-182880">
              <a:defRPr lang="en-US" sz="2400" kern="1200" dirty="0" smtClean="0">
                <a:solidFill>
                  <a:srgbClr val="65666A"/>
                </a:solidFill>
                <a:latin typeface="+mn-lt"/>
                <a:ea typeface="+mn-ea"/>
                <a:cs typeface="+mn-cs"/>
              </a:defRPr>
            </a:lvl2pPr>
            <a:lvl3pPr marL="685800" indent="-182880">
              <a:defRPr lang="en-US" sz="2000" kern="1200" dirty="0" smtClean="0">
                <a:solidFill>
                  <a:srgbClr val="65666A"/>
                </a:solidFill>
                <a:latin typeface="+mn-lt"/>
                <a:ea typeface="+mn-ea"/>
                <a:cs typeface="+mn-cs"/>
              </a:defRPr>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marL="457200" lvl="1" indent="-182880" algn="l" defTabSz="914400" rtl="0" eaLnBrk="1" latinLnBrk="0" hangingPunct="1">
              <a:spcBef>
                <a:spcPct val="20000"/>
              </a:spcBef>
              <a:buClr>
                <a:schemeClr val="tx2"/>
              </a:buClr>
              <a:buFont typeface="Arial" pitchFamily="34" charset="0"/>
              <a:buChar char="•"/>
            </a:pPr>
            <a:r>
              <a:rPr lang="en-US" dirty="0"/>
              <a:t>Second level</a:t>
            </a:r>
          </a:p>
          <a:p>
            <a:pPr marL="685800" lvl="2" indent="-182880" algn="l" defTabSz="914400" rtl="0" eaLnBrk="1" latinLnBrk="0" hangingPunct="1">
              <a:spcBef>
                <a:spcPct val="20000"/>
              </a:spcBef>
              <a:buClr>
                <a:schemeClr val="tx2"/>
              </a:buClr>
              <a:buFont typeface="Arial" pitchFamily="34" charset="0"/>
              <a:buChar char="•"/>
            </a:pPr>
            <a:r>
              <a:rPr lang="en-US" dirty="0"/>
              <a:t>Third level</a:t>
            </a:r>
          </a:p>
        </p:txBody>
      </p:sp>
      <p:sp>
        <p:nvSpPr>
          <p:cNvPr id="7" name="Date Placeholder 6"/>
          <p:cNvSpPr>
            <a:spLocks noGrp="1"/>
          </p:cNvSpPr>
          <p:nvPr>
            <p:ph type="dt" sz="half" idx="10"/>
          </p:nvPr>
        </p:nvSpPr>
        <p:spPr/>
        <p:txBody>
          <a:bodyPr/>
          <a:lstStyle/>
          <a:p>
            <a:fld id="{933586ED-8D7A-45D7-8222-6714277DB1EC}" type="datetime4">
              <a:rPr lang="en-US" smtClean="0"/>
              <a:pPr/>
              <a:t>October 24, 2021</a:t>
            </a:fld>
            <a:endParaRPr lang="en-US"/>
          </a:p>
        </p:txBody>
      </p:sp>
      <p:sp>
        <p:nvSpPr>
          <p:cNvPr id="8" name="Footer Placeholder 7"/>
          <p:cNvSpPr>
            <a:spLocks noGrp="1"/>
          </p:cNvSpPr>
          <p:nvPr>
            <p:ph type="ftr" sz="quarter" idx="11"/>
          </p:nvPr>
        </p:nvSpPr>
        <p:spPr>
          <a:xfrm>
            <a:off x="5124218" y="6492875"/>
            <a:ext cx="5256697" cy="298628"/>
          </a:xfrm>
          <a:prstGeom prst="rect">
            <a:avLst/>
          </a:prstGeom>
        </p:spPr>
        <p:txBody>
          <a:bodyPr/>
          <a:lstStyle/>
          <a:p>
            <a:endParaRPr lang="en-US">
              <a:solidFill>
                <a:prstClr val="black"/>
              </a:solidFill>
              <a:latin typeface="Helvetica"/>
            </a:endParaRPr>
          </a:p>
        </p:txBody>
      </p:sp>
      <p:sp>
        <p:nvSpPr>
          <p:cNvPr id="9" name="Slide Number Placeholder 8"/>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a:solidFill>
                <a:srgbClr val="20558A"/>
              </a:solidFill>
            </a:endParaRPr>
          </a:p>
        </p:txBody>
      </p:sp>
    </p:spTree>
    <p:extLst>
      <p:ext uri="{BB962C8B-B14F-4D97-AF65-F5344CB8AC3E}">
        <p14:creationId xmlns:p14="http://schemas.microsoft.com/office/powerpoint/2010/main" val="3516117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838200"/>
          </a:xfrm>
        </p:spPr>
        <p:txBody>
          <a:bodyPr>
            <a:normAutofit/>
          </a:bodyPr>
          <a:lstStyle>
            <a:lvl1pPr>
              <a:defRPr sz="2700"/>
            </a:lvl1pPr>
          </a:lstStyle>
          <a:p>
            <a:r>
              <a:rPr lang="en-US" dirty="0"/>
              <a:t>Click to edit Master title style</a:t>
            </a:r>
          </a:p>
        </p:txBody>
      </p:sp>
      <p:sp>
        <p:nvSpPr>
          <p:cNvPr id="3" name="Date Placeholder 13"/>
          <p:cNvSpPr>
            <a:spLocks noGrp="1"/>
          </p:cNvSpPr>
          <p:nvPr>
            <p:ph type="dt" sz="half" idx="10"/>
          </p:nvPr>
        </p:nvSpPr>
        <p:spPr/>
        <p:txBody>
          <a:bodyPr/>
          <a:lstStyle>
            <a:lvl1pPr>
              <a:defRPr/>
            </a:lvl1pPr>
          </a:lstStyle>
          <a:p>
            <a:pPr>
              <a:defRPr/>
            </a:pPr>
            <a:fld id="{3ED738AE-B7AE-4200-B391-6E27DE6D073A}" type="datetime1">
              <a:rPr lang="en-US" smtClean="0"/>
              <a:t>10/24/2021</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solidFill>
                  <a:schemeClr val="tx1"/>
                </a:solidFill>
              </a:defRPr>
            </a:lvl1pPr>
          </a:lstStyle>
          <a:p>
            <a:pPr>
              <a:defRPr/>
            </a:pPr>
            <a:fld id="{371CDBCC-57D6-4AF4-91B3-EB8BA5111C2A}" type="slidenum">
              <a:rPr lang="en-US"/>
              <a:pPr>
                <a:defRPr/>
              </a:pPr>
              <a:t>‹#›</a:t>
            </a:fld>
            <a:endParaRPr lang="en-US" dirty="0"/>
          </a:p>
        </p:txBody>
      </p:sp>
    </p:spTree>
    <p:extLst>
      <p:ext uri="{BB962C8B-B14F-4D97-AF65-F5344CB8AC3E}">
        <p14:creationId xmlns:p14="http://schemas.microsoft.com/office/powerpoint/2010/main" val="1770353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7469428A-4E72-44DA-8CBC-60F622B65A95}"/>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pPr/>
              <a:t>‹#›</a:t>
            </a:fld>
            <a:endParaRPr lang="en-US" dirty="0"/>
          </a:p>
        </p:txBody>
      </p:sp>
      <p:sp>
        <p:nvSpPr>
          <p:cNvPr id="5" name="Date Placeholder">
            <a:extLst>
              <a:ext uri="{FF2B5EF4-FFF2-40B4-BE49-F238E27FC236}">
                <a16:creationId xmlns:a16="http://schemas.microsoft.com/office/drawing/2014/main" id="{8A26D8D4-F173-426B-8A81-22F15A1C1AE6}"/>
              </a:ext>
            </a:extLst>
          </p:cNvPr>
          <p:cNvSpPr>
            <a:spLocks noGrp="1"/>
          </p:cNvSpPr>
          <p:nvPr>
            <p:ph type="dt" sz="half" idx="10"/>
          </p:nvPr>
        </p:nvSpPr>
        <p:spPr>
          <a:xfrm>
            <a:off x="4724400" y="6356350"/>
            <a:ext cx="2743200" cy="365125"/>
          </a:xfrm>
          <a:prstGeom prst="rect">
            <a:avLst/>
          </a:prstGeom>
        </p:spPr>
        <p:txBody>
          <a:bodyPr/>
          <a:lstStyle/>
          <a:p>
            <a:endParaRPr lang="en-US">
              <a:solidFill>
                <a:prstClr val="black">
                  <a:tint val="75000"/>
                </a:prstClr>
              </a:solidFill>
            </a:endParaRPr>
          </a:p>
        </p:txBody>
      </p:sp>
      <p:sp>
        <p:nvSpPr>
          <p:cNvPr id="4" name="Content Placeholder 2">
            <a:extLst>
              <a:ext uri="{FF2B5EF4-FFF2-40B4-BE49-F238E27FC236}">
                <a16:creationId xmlns:a16="http://schemas.microsoft.com/office/drawing/2014/main" id="{9669E520-893B-4E98-A798-692C9EB13B2E}"/>
              </a:ext>
            </a:extLst>
          </p:cNvPr>
          <p:cNvSpPr>
            <a:spLocks noGrp="1"/>
          </p:cNvSpPr>
          <p:nvPr>
            <p:ph sz="half" idx="2"/>
          </p:nvPr>
        </p:nvSpPr>
        <p:spPr>
          <a:xfrm>
            <a:off x="6172200" y="1825625"/>
            <a:ext cx="5181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a:extLst>
              <a:ext uri="{FF2B5EF4-FFF2-40B4-BE49-F238E27FC236}">
                <a16:creationId xmlns:a16="http://schemas.microsoft.com/office/drawing/2014/main" id="{6F247858-EE6D-4FFE-AB59-75E14C80C052}"/>
              </a:ext>
            </a:extLst>
          </p:cNvPr>
          <p:cNvSpPr>
            <a:spLocks noGrp="1"/>
          </p:cNvSpPr>
          <p:nvPr>
            <p:ph sz="half" idx="1"/>
          </p:nvPr>
        </p:nvSpPr>
        <p:spPr>
          <a:xfrm>
            <a:off x="838200" y="1825625"/>
            <a:ext cx="5181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517CA37C-95CD-4712-B4AC-DE407B517F86}"/>
              </a:ext>
            </a:extLst>
          </p:cNvPr>
          <p:cNvSpPr>
            <a:spLocks noGrp="1"/>
          </p:cNvSpPr>
          <p:nvPr>
            <p:ph type="title"/>
          </p:nvPr>
        </p:nvSpPr>
        <p:spPr>
          <a:xfrm>
            <a:off x="838200" y="365125"/>
            <a:ext cx="7309207"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325676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blu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FC8ACE6-E9F5-4BEA-9538-5824ABB70685}"/>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73649-5248-4A6A-B9CD-48C88FED478C}"/>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7301DAC-9CD1-487B-9237-981D9C492F0A}"/>
              </a:ext>
            </a:extLst>
          </p:cNvPr>
          <p:cNvSpPr>
            <a:spLocks noGrp="1"/>
          </p:cNvSpPr>
          <p:nvPr>
            <p:ph idx="1"/>
          </p:nvPr>
        </p:nvSpPr>
        <p:spPr/>
        <p:txBody>
          <a:bodyPr/>
          <a:lstStyle>
            <a:lvl1pPr>
              <a:defRPr baseline="0">
                <a:latin typeface="Roboto" panose="020B0604020202020204" charset="0"/>
                <a:ea typeface="Roboto light" panose="02000000000000000000" pitchFamily="2" charset="0"/>
                <a:cs typeface="Open Sans Light" panose="020B0306030504020204" pitchFamily="34" charset="0"/>
              </a:defRPr>
            </a:lvl1pPr>
            <a:lvl2pPr>
              <a:defRPr baseline="0">
                <a:latin typeface="Roboto" panose="020B0604020202020204" charset="0"/>
                <a:ea typeface="Roboto light" panose="02000000000000000000" pitchFamily="2" charset="0"/>
                <a:cs typeface="Open Sans Light" panose="020B0306030504020204" pitchFamily="34" charset="0"/>
              </a:defRPr>
            </a:lvl2pPr>
            <a:lvl3pPr>
              <a:defRPr baseline="0">
                <a:latin typeface="Roboto" panose="020B0604020202020204" charset="0"/>
                <a:ea typeface="Roboto light" panose="02000000000000000000" pitchFamily="2" charset="0"/>
                <a:cs typeface="Open Sans Light" panose="020B0306030504020204" pitchFamily="34" charset="0"/>
              </a:defRPr>
            </a:lvl3pPr>
            <a:lvl4pPr>
              <a:defRPr baseline="0">
                <a:latin typeface="Roboto" panose="020B0604020202020204" charset="0"/>
                <a:ea typeface="Roboto light" panose="02000000000000000000" pitchFamily="2" charset="0"/>
                <a:cs typeface="Open Sans Light" panose="020B0306030504020204" pitchFamily="34" charset="0"/>
              </a:defRPr>
            </a:lvl4pPr>
            <a:lvl5pPr>
              <a:defRPr baseline="0">
                <a:latin typeface="Roboto" panose="020B0604020202020204"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D155112-8A94-469F-9F92-86107BF0D9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8" name="Slide Number Placeholder 5">
            <a:extLst>
              <a:ext uri="{FF2B5EF4-FFF2-40B4-BE49-F238E27FC236}">
                <a16:creationId xmlns:a16="http://schemas.microsoft.com/office/drawing/2014/main" id="{8E582E60-A636-456B-BDE2-9D3F261BC430}"/>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7" name="Rectangle 6">
            <a:extLst>
              <a:ext uri="{FF2B5EF4-FFF2-40B4-BE49-F238E27FC236}">
                <a16:creationId xmlns:a16="http://schemas.microsoft.com/office/drawing/2014/main" id="{5F507E6C-EE73-41CA-B1AF-06C35EE17079}"/>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75AC3DC-505E-44E8-9208-A5AB45DCC02F}"/>
              </a:ext>
            </a:extLst>
          </p:cNvPr>
          <p:cNvSpPr/>
          <p:nvPr userDrawn="1"/>
        </p:nvSpPr>
        <p:spPr>
          <a:xfrm>
            <a:off x="8368146"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205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side title, right side bullets">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EB9E7051-91D7-4FC4-A363-5C7DF6C40F44}"/>
              </a:ext>
            </a:extLst>
          </p:cNvPr>
          <p:cNvSpPr/>
          <p:nvPr userDrawn="1"/>
        </p:nvSpPr>
        <p:spPr>
          <a:xfrm rot="18065706" flipV="1">
            <a:off x="-2675856" y="-303183"/>
            <a:ext cx="9271305" cy="5635216"/>
          </a:xfrm>
          <a:custGeom>
            <a:avLst/>
            <a:gdLst>
              <a:gd name="connsiteX0" fmla="*/ 0 w 9271305"/>
              <a:gd name="connsiteY0" fmla="*/ 2093333 h 5635216"/>
              <a:gd name="connsiteX1" fmla="*/ 1262535 w 9271305"/>
              <a:gd name="connsiteY1" fmla="*/ 0 h 5635216"/>
              <a:gd name="connsiteX2" fmla="*/ 9271305 w 9271305"/>
              <a:gd name="connsiteY2" fmla="*/ 0 h 5635216"/>
              <a:gd name="connsiteX3" fmla="*/ 5872583 w 9271305"/>
              <a:gd name="connsiteY3" fmla="*/ 5635216 h 5635216"/>
              <a:gd name="connsiteX4" fmla="*/ 0 w 9271305"/>
              <a:gd name="connsiteY4" fmla="*/ 2093333 h 563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305" h="5635216">
                <a:moveTo>
                  <a:pt x="0" y="2093333"/>
                </a:moveTo>
                <a:lnTo>
                  <a:pt x="1262535" y="0"/>
                </a:lnTo>
                <a:lnTo>
                  <a:pt x="9271305" y="0"/>
                </a:lnTo>
                <a:lnTo>
                  <a:pt x="5872583" y="5635216"/>
                </a:lnTo>
                <a:lnTo>
                  <a:pt x="0" y="2093333"/>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09B9BE3-14D9-46FE-98EF-DECF94A20364}"/>
              </a:ext>
            </a:extLst>
          </p:cNvPr>
          <p:cNvSpPr>
            <a:spLocks noGrp="1"/>
          </p:cNvSpPr>
          <p:nvPr>
            <p:ph type="title" hasCustomPrompt="1"/>
          </p:nvPr>
        </p:nvSpPr>
        <p:spPr>
          <a:xfrm>
            <a:off x="838200" y="365125"/>
            <a:ext cx="3566746" cy="5811837"/>
          </a:xfrm>
        </p:spPr>
        <p:txBody>
          <a:bodyPr/>
          <a:lstStyle>
            <a:lvl1pPr algn="ctr">
              <a:defRPr b="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AD72AA08-64D2-42DE-AA56-D11EA6446FF0}"/>
              </a:ext>
            </a:extLst>
          </p:cNvPr>
          <p:cNvSpPr>
            <a:spLocks noGrp="1"/>
          </p:cNvSpPr>
          <p:nvPr>
            <p:ph sz="half" idx="1"/>
          </p:nvPr>
        </p:nvSpPr>
        <p:spPr>
          <a:xfrm>
            <a:off x="4847491" y="365125"/>
            <a:ext cx="6802315" cy="5811837"/>
          </a:xfrm>
        </p:spPr>
        <p:txBody>
          <a:bodyPr anchor="ct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3520426F-F6B6-4036-8CE3-B1C68FA426E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9" name="Slide Number Placeholder 5">
            <a:extLst>
              <a:ext uri="{FF2B5EF4-FFF2-40B4-BE49-F238E27FC236}">
                <a16:creationId xmlns:a16="http://schemas.microsoft.com/office/drawing/2014/main" id="{3CD223EE-9D7C-4D8B-9FFF-C66556085D80}"/>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10" name="Rectangle 9">
            <a:extLst>
              <a:ext uri="{FF2B5EF4-FFF2-40B4-BE49-F238E27FC236}">
                <a16:creationId xmlns:a16="http://schemas.microsoft.com/office/drawing/2014/main" id="{A0CE4FE7-C7D9-4283-9302-6BA77B606872}"/>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42572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side title and bullets, right side chart">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6F1628C3-A68E-42C7-B30D-2F2C0B612F30}"/>
              </a:ext>
            </a:extLst>
          </p:cNvPr>
          <p:cNvSpPr/>
          <p:nvPr userDrawn="1"/>
        </p:nvSpPr>
        <p:spPr>
          <a:xfrm rot="18065706" flipV="1">
            <a:off x="-2675856" y="-303183"/>
            <a:ext cx="9271305" cy="5635216"/>
          </a:xfrm>
          <a:custGeom>
            <a:avLst/>
            <a:gdLst>
              <a:gd name="connsiteX0" fmla="*/ 0 w 9271305"/>
              <a:gd name="connsiteY0" fmla="*/ 2093333 h 5635216"/>
              <a:gd name="connsiteX1" fmla="*/ 1262535 w 9271305"/>
              <a:gd name="connsiteY1" fmla="*/ 0 h 5635216"/>
              <a:gd name="connsiteX2" fmla="*/ 9271305 w 9271305"/>
              <a:gd name="connsiteY2" fmla="*/ 0 h 5635216"/>
              <a:gd name="connsiteX3" fmla="*/ 5872583 w 9271305"/>
              <a:gd name="connsiteY3" fmla="*/ 5635216 h 5635216"/>
              <a:gd name="connsiteX4" fmla="*/ 0 w 9271305"/>
              <a:gd name="connsiteY4" fmla="*/ 2093333 h 563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305" h="5635216">
                <a:moveTo>
                  <a:pt x="0" y="2093333"/>
                </a:moveTo>
                <a:lnTo>
                  <a:pt x="1262535" y="0"/>
                </a:lnTo>
                <a:lnTo>
                  <a:pt x="9271305" y="0"/>
                </a:lnTo>
                <a:lnTo>
                  <a:pt x="5872583" y="5635216"/>
                </a:lnTo>
                <a:lnTo>
                  <a:pt x="0" y="2093333"/>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520426F-F6B6-4036-8CE3-B1C68FA426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2" name="Title 1">
            <a:extLst>
              <a:ext uri="{FF2B5EF4-FFF2-40B4-BE49-F238E27FC236}">
                <a16:creationId xmlns:a16="http://schemas.microsoft.com/office/drawing/2014/main" id="{DFE8810D-C59B-433A-BC42-EC98A4646682}"/>
              </a:ext>
            </a:extLst>
          </p:cNvPr>
          <p:cNvSpPr>
            <a:spLocks noGrp="1"/>
          </p:cNvSpPr>
          <p:nvPr>
            <p:ph type="title" hasCustomPrompt="1"/>
          </p:nvPr>
        </p:nvSpPr>
        <p:spPr>
          <a:xfrm>
            <a:off x="838200" y="365125"/>
            <a:ext cx="3566746" cy="1991213"/>
          </a:xfrm>
        </p:spPr>
        <p:txBody>
          <a:bodyPr/>
          <a:lstStyle>
            <a:lvl1pPr algn="l">
              <a:defRPr b="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F7A32664-656F-428F-B59A-74F760B6F3C7}"/>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21" name="Content Placeholder 2">
            <a:extLst>
              <a:ext uri="{FF2B5EF4-FFF2-40B4-BE49-F238E27FC236}">
                <a16:creationId xmlns:a16="http://schemas.microsoft.com/office/drawing/2014/main" id="{F6ED62DD-B8CF-4D76-8746-FADF94115A29}"/>
              </a:ext>
            </a:extLst>
          </p:cNvPr>
          <p:cNvSpPr>
            <a:spLocks noGrp="1"/>
          </p:cNvSpPr>
          <p:nvPr>
            <p:ph sz="half" idx="1"/>
          </p:nvPr>
        </p:nvSpPr>
        <p:spPr>
          <a:xfrm>
            <a:off x="838201" y="2611315"/>
            <a:ext cx="3566746" cy="3565647"/>
          </a:xfrm>
        </p:spPr>
        <p:txBody>
          <a:bodyPr anchor="t"/>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hart Placeholder 3">
            <a:extLst>
              <a:ext uri="{FF2B5EF4-FFF2-40B4-BE49-F238E27FC236}">
                <a16:creationId xmlns:a16="http://schemas.microsoft.com/office/drawing/2014/main" id="{84A645C2-8933-4162-B302-E910F5EBFC4A}"/>
              </a:ext>
            </a:extLst>
          </p:cNvPr>
          <p:cNvSpPr>
            <a:spLocks noGrp="1"/>
          </p:cNvSpPr>
          <p:nvPr>
            <p:ph type="chart" sz="quarter" idx="14"/>
          </p:nvPr>
        </p:nvSpPr>
        <p:spPr>
          <a:xfrm>
            <a:off x="4851400" y="365125"/>
            <a:ext cx="6813550" cy="5811838"/>
          </a:xfrm>
        </p:spPr>
        <p:txBody>
          <a:bodyPr/>
          <a:lstStyle/>
          <a:p>
            <a:endParaRPr lang="en-US"/>
          </a:p>
        </p:txBody>
      </p:sp>
      <p:sp>
        <p:nvSpPr>
          <p:cNvPr id="10" name="Rectangle 9">
            <a:extLst>
              <a:ext uri="{FF2B5EF4-FFF2-40B4-BE49-F238E27FC236}">
                <a16:creationId xmlns:a16="http://schemas.microsoft.com/office/drawing/2014/main" id="{4E017723-750C-442E-97A0-7CCDB5E1B39B}"/>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554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eft side title and description, right side photo">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E6547DBF-6DB0-42FE-A78C-E399E48925E0}"/>
              </a:ext>
            </a:extLst>
          </p:cNvPr>
          <p:cNvSpPr/>
          <p:nvPr userDrawn="1"/>
        </p:nvSpPr>
        <p:spPr>
          <a:xfrm rot="18065706" flipV="1">
            <a:off x="-2675856" y="-303183"/>
            <a:ext cx="9271305" cy="5635216"/>
          </a:xfrm>
          <a:custGeom>
            <a:avLst/>
            <a:gdLst>
              <a:gd name="connsiteX0" fmla="*/ 0 w 9271305"/>
              <a:gd name="connsiteY0" fmla="*/ 2093333 h 5635216"/>
              <a:gd name="connsiteX1" fmla="*/ 1262535 w 9271305"/>
              <a:gd name="connsiteY1" fmla="*/ 0 h 5635216"/>
              <a:gd name="connsiteX2" fmla="*/ 9271305 w 9271305"/>
              <a:gd name="connsiteY2" fmla="*/ 0 h 5635216"/>
              <a:gd name="connsiteX3" fmla="*/ 5872583 w 9271305"/>
              <a:gd name="connsiteY3" fmla="*/ 5635216 h 5635216"/>
              <a:gd name="connsiteX4" fmla="*/ 0 w 9271305"/>
              <a:gd name="connsiteY4" fmla="*/ 2093333 h 563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305" h="5635216">
                <a:moveTo>
                  <a:pt x="0" y="2093333"/>
                </a:moveTo>
                <a:lnTo>
                  <a:pt x="1262535" y="0"/>
                </a:lnTo>
                <a:lnTo>
                  <a:pt x="9271305" y="0"/>
                </a:lnTo>
                <a:lnTo>
                  <a:pt x="5872583" y="5635216"/>
                </a:lnTo>
                <a:lnTo>
                  <a:pt x="0" y="2093333"/>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0968752-0C12-4FF2-BA38-1CB7D466CFC3}"/>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520426F-F6B6-4036-8CE3-B1C68FA426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2" name="Title 1">
            <a:extLst>
              <a:ext uri="{FF2B5EF4-FFF2-40B4-BE49-F238E27FC236}">
                <a16:creationId xmlns:a16="http://schemas.microsoft.com/office/drawing/2014/main" id="{DFE8810D-C59B-433A-BC42-EC98A4646682}"/>
              </a:ext>
            </a:extLst>
          </p:cNvPr>
          <p:cNvSpPr>
            <a:spLocks noGrp="1"/>
          </p:cNvSpPr>
          <p:nvPr>
            <p:ph type="title" hasCustomPrompt="1"/>
          </p:nvPr>
        </p:nvSpPr>
        <p:spPr>
          <a:xfrm>
            <a:off x="838200" y="365125"/>
            <a:ext cx="3566746" cy="1991213"/>
          </a:xfrm>
        </p:spPr>
        <p:txBody>
          <a:bodyPr/>
          <a:lstStyle>
            <a:lvl1pPr algn="l">
              <a:defRPr b="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15" name="Content Placeholder 2">
            <a:extLst>
              <a:ext uri="{FF2B5EF4-FFF2-40B4-BE49-F238E27FC236}">
                <a16:creationId xmlns:a16="http://schemas.microsoft.com/office/drawing/2014/main" id="{522BE222-67B8-4ED7-94ED-B9CF45EEBEEF}"/>
              </a:ext>
            </a:extLst>
          </p:cNvPr>
          <p:cNvSpPr>
            <a:spLocks noGrp="1"/>
          </p:cNvSpPr>
          <p:nvPr>
            <p:ph sz="half" idx="13" hasCustomPrompt="1"/>
          </p:nvPr>
        </p:nvSpPr>
        <p:spPr>
          <a:xfrm>
            <a:off x="838200" y="2611315"/>
            <a:ext cx="3566746" cy="3565647"/>
          </a:xfrm>
        </p:spPr>
        <p:txBody>
          <a:bodyPr>
            <a:normAutofit/>
          </a:bodyPr>
          <a:lstStyle>
            <a:lvl1pPr marL="0" indent="0">
              <a:lnSpc>
                <a:spcPts val="2600"/>
              </a:lnSpc>
              <a:buNone/>
              <a:defRPr sz="1800" i="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a:latin typeface="Open Sans Light" panose="020B0306030504020204" pitchFamily="34" charset="0"/>
                <a:ea typeface="Open Sans Light" panose="020B0306030504020204" pitchFamily="34" charset="0"/>
                <a:cs typeface="Open Sans Light" panose="020B0306030504020204" pitchFamily="34" charset="0"/>
              </a:defRPr>
            </a:lvl2pPr>
            <a:lvl3pPr>
              <a:defRPr>
                <a:latin typeface="Open Sans Light" panose="020B0306030504020204" pitchFamily="34" charset="0"/>
                <a:ea typeface="Open Sans Light" panose="020B0306030504020204" pitchFamily="34" charset="0"/>
                <a:cs typeface="Open Sans Light" panose="020B0306030504020204" pitchFamily="34" charset="0"/>
              </a:defRPr>
            </a:lvl3pPr>
            <a:lvl4pPr>
              <a:defRPr>
                <a:latin typeface="Open Sans Light" panose="020B0306030504020204" pitchFamily="34" charset="0"/>
                <a:ea typeface="Open Sans Light" panose="020B0306030504020204" pitchFamily="34" charset="0"/>
                <a:cs typeface="Open Sans Light" panose="020B0306030504020204" pitchFamily="34" charset="0"/>
              </a:defRPr>
            </a:lvl4pPr>
            <a:lvl5pP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DESCRIPTION HERE</a:t>
            </a:r>
          </a:p>
        </p:txBody>
      </p:sp>
      <p:sp>
        <p:nvSpPr>
          <p:cNvPr id="9" name="Slide Number Placeholder 5">
            <a:extLst>
              <a:ext uri="{FF2B5EF4-FFF2-40B4-BE49-F238E27FC236}">
                <a16:creationId xmlns:a16="http://schemas.microsoft.com/office/drawing/2014/main" id="{A44BAE75-FEF4-475F-88E7-1301030EE87C}"/>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18" name="Content Placeholder 2">
            <a:extLst>
              <a:ext uri="{FF2B5EF4-FFF2-40B4-BE49-F238E27FC236}">
                <a16:creationId xmlns:a16="http://schemas.microsoft.com/office/drawing/2014/main" id="{0FAD967E-95D6-4926-82D7-413FF7D8DA2D}"/>
              </a:ext>
            </a:extLst>
          </p:cNvPr>
          <p:cNvSpPr>
            <a:spLocks noGrp="1"/>
          </p:cNvSpPr>
          <p:nvPr>
            <p:ph sz="half" idx="1"/>
          </p:nvPr>
        </p:nvSpPr>
        <p:spPr>
          <a:xfrm>
            <a:off x="4847491" y="365125"/>
            <a:ext cx="6802315" cy="5811837"/>
          </a:xfrm>
        </p:spPr>
        <p:txBody>
          <a:bodyPr numCol="1" anchor="t"/>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9483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g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C33FFE5-A5B6-4CF1-B958-5FDE10686838}"/>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2F73649-5248-4A6A-B9CD-48C88FED478C}"/>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7301DAC-9CD1-487B-9237-981D9C492F0A}"/>
              </a:ext>
            </a:extLst>
          </p:cNvPr>
          <p:cNvSpPr>
            <a:spLocks noGrp="1"/>
          </p:cNvSpPr>
          <p:nvPr>
            <p:ph idx="1"/>
          </p:nvPr>
        </p:nvSpPr>
        <p:spPr/>
        <p:txBody>
          <a:bodyPr/>
          <a:lstStyle>
            <a:lvl1pPr>
              <a:defRPr>
                <a:latin typeface="Roboto" panose="020B0604020202020204" charset="0"/>
                <a:ea typeface="Roboto" panose="020B0604020202020204" charset="0"/>
                <a:cs typeface="Open Sans Light" panose="020B0306030504020204" pitchFamily="34" charset="0"/>
              </a:defRPr>
            </a:lvl1pPr>
            <a:lvl2pPr>
              <a:defRPr>
                <a:latin typeface="Roboto" panose="020B0604020202020204" charset="0"/>
                <a:ea typeface="Roboto" panose="020B0604020202020204" charset="0"/>
                <a:cs typeface="Open Sans Light" panose="020B0306030504020204" pitchFamily="34" charset="0"/>
              </a:defRPr>
            </a:lvl2pPr>
            <a:lvl3pPr>
              <a:defRPr>
                <a:latin typeface="Roboto" panose="020B0604020202020204" charset="0"/>
                <a:ea typeface="Roboto" panose="020B0604020202020204" charset="0"/>
                <a:cs typeface="Open Sans Light" panose="020B0306030504020204" pitchFamily="34" charset="0"/>
              </a:defRPr>
            </a:lvl3pPr>
            <a:lvl4pPr>
              <a:defRPr>
                <a:latin typeface="Roboto" panose="020B0604020202020204" charset="0"/>
                <a:ea typeface="Roboto" panose="020B0604020202020204" charset="0"/>
                <a:cs typeface="Open Sans Light" panose="020B0306030504020204" pitchFamily="34" charset="0"/>
              </a:defRPr>
            </a:lvl4pPr>
            <a:lvl5pPr>
              <a:defRPr>
                <a:latin typeface="Roboto" panose="020B0604020202020204" charset="0"/>
                <a:ea typeface="Roboto" panose="020B060402020202020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D155112-8A94-469F-9F92-86107BF0D9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1" name="Slide Number Placeholder 5">
            <a:extLst>
              <a:ext uri="{FF2B5EF4-FFF2-40B4-BE49-F238E27FC236}">
                <a16:creationId xmlns:a16="http://schemas.microsoft.com/office/drawing/2014/main" id="{62FA88C0-8E8E-4EEC-B470-856E6830B5C5}"/>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12" name="Rectangle 11">
            <a:extLst>
              <a:ext uri="{FF2B5EF4-FFF2-40B4-BE49-F238E27FC236}">
                <a16:creationId xmlns:a16="http://schemas.microsoft.com/office/drawing/2014/main" id="{E4D82B24-D11E-49A0-B264-301FA72632EA}"/>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4853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bl">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CF53205-FBA3-49D8-AF1C-3599D3DE8657}"/>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defRPr>
                <a:latin typeface="Roboto" panose="020B0604020202020204" charset="0"/>
                <a:ea typeface="Roboto" panose="020B0604020202020204" charset="0"/>
                <a:cs typeface="Open Sans Light" panose="020B0306030504020204" pitchFamily="34" charset="0"/>
              </a:defRPr>
            </a:lvl1pPr>
            <a:lvl2pPr>
              <a:defRPr>
                <a:latin typeface="Roboto" panose="020B0604020202020204" charset="0"/>
                <a:ea typeface="Roboto" panose="020B0604020202020204" charset="0"/>
                <a:cs typeface="Open Sans Light" panose="020B0306030504020204" pitchFamily="34" charset="0"/>
              </a:defRPr>
            </a:lvl2pPr>
            <a:lvl3pPr>
              <a:defRPr>
                <a:latin typeface="Roboto" panose="020B0604020202020204" charset="0"/>
                <a:ea typeface="Roboto" panose="020B0604020202020204" charset="0"/>
                <a:cs typeface="Open Sans Light" panose="020B0306030504020204" pitchFamily="34" charset="0"/>
              </a:defRPr>
            </a:lvl3pPr>
            <a:lvl4pPr>
              <a:defRPr>
                <a:latin typeface="Roboto" panose="020B0604020202020204" charset="0"/>
                <a:ea typeface="Roboto" panose="020B0604020202020204" charset="0"/>
                <a:cs typeface="Open Sans Light" panose="020B0306030504020204" pitchFamily="34" charset="0"/>
              </a:defRPr>
            </a:lvl4pPr>
            <a:lvl5pPr>
              <a:defRPr>
                <a:latin typeface="Roboto" panose="020B0604020202020204" charset="0"/>
                <a:ea typeface="Roboto" panose="020B060402020202020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defRPr>
                <a:latin typeface="Roboto" panose="020B0604020202020204" charset="0"/>
                <a:ea typeface="Roboto" panose="020B0604020202020204" charset="0"/>
                <a:cs typeface="Open Sans Light" panose="020B0306030504020204" pitchFamily="34" charset="0"/>
              </a:defRPr>
            </a:lvl1pPr>
            <a:lvl2pPr>
              <a:defRPr>
                <a:latin typeface="Roboto" panose="020B0604020202020204" charset="0"/>
                <a:ea typeface="Roboto" panose="020B0604020202020204" charset="0"/>
                <a:cs typeface="Open Sans Light" panose="020B0306030504020204" pitchFamily="34" charset="0"/>
              </a:defRPr>
            </a:lvl2pPr>
            <a:lvl3pPr>
              <a:defRPr>
                <a:latin typeface="Roboto" panose="020B0604020202020204" charset="0"/>
                <a:ea typeface="Roboto" panose="020B0604020202020204" charset="0"/>
                <a:cs typeface="Open Sans Light" panose="020B0306030504020204" pitchFamily="34" charset="0"/>
              </a:defRPr>
            </a:lvl3pPr>
            <a:lvl4pPr>
              <a:defRPr>
                <a:latin typeface="Roboto" panose="020B0604020202020204" charset="0"/>
                <a:ea typeface="Roboto" panose="020B0604020202020204" charset="0"/>
                <a:cs typeface="Open Sans Light" panose="020B0306030504020204" pitchFamily="34" charset="0"/>
              </a:defRPr>
            </a:lvl4pPr>
            <a:lvl5pPr>
              <a:defRPr>
                <a:latin typeface="Roboto" panose="020B0604020202020204" charset="0"/>
                <a:ea typeface="Roboto" panose="020B060402020202020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418BE4BD-8521-4C4B-B5E6-CA395BF3E2D2}"/>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pic>
        <p:nvPicPr>
          <p:cNvPr id="11" name="Picture 10">
            <a:extLst>
              <a:ext uri="{FF2B5EF4-FFF2-40B4-BE49-F238E27FC236}">
                <a16:creationId xmlns:a16="http://schemas.microsoft.com/office/drawing/2014/main" id="{0CEAF0F3-FAE2-4730-901D-5D43A33848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2" name="Title 1">
            <a:extLst>
              <a:ext uri="{FF2B5EF4-FFF2-40B4-BE49-F238E27FC236}">
                <a16:creationId xmlns:a16="http://schemas.microsoft.com/office/drawing/2014/main" id="{7DDF9A14-A1EE-4EED-8E3D-8CAFE9CB45D7}"/>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CF8D635B-92D0-4462-A0B4-14B96F2DA2B9}"/>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54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 g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FC225D5-4E22-412C-AA45-AEA413B69BEC}"/>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Content Placeholder 2">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0CEAF0F3-FAE2-4730-901D-5D43A33848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4" name="Title 1">
            <a:extLst>
              <a:ext uri="{FF2B5EF4-FFF2-40B4-BE49-F238E27FC236}">
                <a16:creationId xmlns:a16="http://schemas.microsoft.com/office/drawing/2014/main" id="{C2029751-2628-4E6F-B4A4-32707B414D2F}"/>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7C48E9F2-3814-4420-9EC5-413563A30FE4}"/>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solidFill>
                <a:srgbClr val="0F7FC9"/>
              </a:solidFill>
              <a:latin typeface="Roboto black" panose="02000000000000000000" pitchFamily="2" charset="0"/>
              <a:ea typeface="Roboto black" panose="02000000000000000000" pitchFamily="2" charset="0"/>
            </a:endParaRPr>
          </a:p>
        </p:txBody>
      </p:sp>
      <p:sp>
        <p:nvSpPr>
          <p:cNvPr id="12" name="Rectangle 11">
            <a:extLst>
              <a:ext uri="{FF2B5EF4-FFF2-40B4-BE49-F238E27FC236}">
                <a16:creationId xmlns:a16="http://schemas.microsoft.com/office/drawing/2014/main" id="{29281934-B06C-4FC5-AF1A-E10A0A52EE65}"/>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392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48E5B-1AD2-44B7-B761-15D7A1413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E11EA67-2F6B-4F3E-95AC-3E985C19337C}"/>
              </a:ext>
            </a:extLst>
          </p:cNvPr>
          <p:cNvSpPr>
            <a:spLocks noGrp="1"/>
          </p:cNvSpPr>
          <p:nvPr>
            <p:ph type="sldNum" sz="quarter" idx="4"/>
          </p:nvPr>
        </p:nvSpPr>
        <p:spPr>
          <a:xfrm>
            <a:off x="8634453" y="6356350"/>
            <a:ext cx="2743200" cy="365125"/>
          </a:xfrm>
          <a:prstGeom prst="rect">
            <a:avLst/>
          </a:prstGeom>
        </p:spPr>
        <p:txBody>
          <a:bodyPr vert="horz" lIns="91440" tIns="45720" rIns="91440" bIns="45720" rtlCol="0"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Tree>
    <p:extLst>
      <p:ext uri="{BB962C8B-B14F-4D97-AF65-F5344CB8AC3E}">
        <p14:creationId xmlns:p14="http://schemas.microsoft.com/office/powerpoint/2010/main" val="4107697721"/>
      </p:ext>
    </p:extLst>
  </p:cSld>
  <p:clrMap bg1="lt1" tx1="dk1" bg2="lt2" tx2="dk2" accent1="accent1" accent2="accent2" accent3="accent3" accent4="accent4" accent5="accent5" accent6="accent6" hlink="hlink" folHlink="folHlink"/>
  <p:sldLayoutIdLst>
    <p:sldLayoutId id="2147483670" r:id="rId1"/>
    <p:sldLayoutId id="2147483695" r:id="rId2"/>
    <p:sldLayoutId id="2147483687" r:id="rId3"/>
    <p:sldLayoutId id="2147483682" r:id="rId4"/>
    <p:sldLayoutId id="2147483683" r:id="rId5"/>
    <p:sldLayoutId id="2147483693" r:id="rId6"/>
    <p:sldLayoutId id="2147483650" r:id="rId7"/>
    <p:sldLayoutId id="2147483652" r:id="rId8"/>
    <p:sldLayoutId id="2147483688" r:id="rId9"/>
    <p:sldLayoutId id="2147483664" r:id="rId10"/>
    <p:sldLayoutId id="2147483689" r:id="rId11"/>
    <p:sldLayoutId id="2147483653" r:id="rId12"/>
    <p:sldLayoutId id="2147483690" r:id="rId13"/>
    <p:sldLayoutId id="2147483663" r:id="rId14"/>
    <p:sldLayoutId id="2147483662" r:id="rId15"/>
    <p:sldLayoutId id="2147483684" r:id="rId16"/>
    <p:sldLayoutId id="2147483692" r:id="rId17"/>
    <p:sldLayoutId id="2147483694" r:id="rId18"/>
    <p:sldLayoutId id="2147483697" r:id="rId19"/>
    <p:sldLayoutId id="2147483700" r:id="rId20"/>
    <p:sldLayoutId id="2147483701" r:id="rId21"/>
    <p:sldLayoutId id="2147483704" r:id="rId22"/>
  </p:sldLayoutIdLst>
  <p:hf hdr="0" ftr="0" dt="0"/>
  <p:txStyles>
    <p:titleStyle>
      <a:lvl1pPr algn="l" defTabSz="914400" rtl="0" eaLnBrk="1" latinLnBrk="0" hangingPunct="1">
        <a:lnSpc>
          <a:spcPct val="90000"/>
        </a:lnSpc>
        <a:spcBef>
          <a:spcPct val="0"/>
        </a:spcBef>
        <a:buNone/>
        <a:defRPr sz="4400" b="0" kern="1200" spc="10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p:titleStyle>
    <p:bodyStyle>
      <a:lvl1pPr marL="228600" indent="-228600" algn="l" defTabSz="914400" rtl="0" eaLnBrk="1" latinLnBrk="0" hangingPunct="1">
        <a:lnSpc>
          <a:spcPct val="108000"/>
        </a:lnSpc>
        <a:spcBef>
          <a:spcPts val="1000"/>
        </a:spcBef>
        <a:buFont typeface="Arial" panose="020B0604020202020204" pitchFamily="34" charset="0"/>
        <a:buChar char="•"/>
        <a:defRPr sz="40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1pPr>
      <a:lvl2pPr marL="685800" indent="-228600" algn="l" defTabSz="914400" rtl="0" eaLnBrk="1" latinLnBrk="0" hangingPunct="1">
        <a:lnSpc>
          <a:spcPct val="108000"/>
        </a:lnSpc>
        <a:spcBef>
          <a:spcPts val="500"/>
        </a:spcBef>
        <a:buFont typeface="Arial" panose="020B0604020202020204" pitchFamily="34" charset="0"/>
        <a:buChar char="•"/>
        <a:defRPr sz="36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2pPr>
      <a:lvl3pPr marL="1143000" indent="-228600" algn="l" defTabSz="914400" rtl="0" eaLnBrk="1" latinLnBrk="0" hangingPunct="1">
        <a:lnSpc>
          <a:spcPct val="108000"/>
        </a:lnSpc>
        <a:spcBef>
          <a:spcPts val="500"/>
        </a:spcBef>
        <a:buFont typeface="Arial" panose="020B0604020202020204" pitchFamily="34" charset="0"/>
        <a:buChar char="•"/>
        <a:defRPr sz="32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3pPr>
      <a:lvl4pPr marL="1600200" indent="-228600" algn="l" defTabSz="914400" rtl="0" eaLnBrk="1" latinLnBrk="0" hangingPunct="1">
        <a:lnSpc>
          <a:spcPct val="108000"/>
        </a:lnSpc>
        <a:spcBef>
          <a:spcPts val="500"/>
        </a:spcBef>
        <a:buFont typeface="Arial" panose="020B0604020202020204" pitchFamily="34" charset="0"/>
        <a:buChar char="•"/>
        <a:defRPr sz="28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4pPr>
      <a:lvl5pPr marL="2057400" indent="-228600" algn="l" defTabSz="914400" rtl="0" eaLnBrk="1" latinLnBrk="0" hangingPunct="1">
        <a:lnSpc>
          <a:spcPct val="108000"/>
        </a:lnSpc>
        <a:spcBef>
          <a:spcPts val="500"/>
        </a:spcBef>
        <a:buFont typeface="Arial" panose="020B0604020202020204" pitchFamily="34" charset="0"/>
        <a:buChar char="•"/>
        <a:defRPr sz="24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rants.nih.gov/grants/guide/notice-files/NOT-OD-19-128.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grants.nih.gov/grants/guide/notice-files/NOT-OD-19-137.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grants.nih.gov/grants/guide/notice-files/NOT-OD-16-010.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grants.nih.gov/grants/guide/notice-files/NOT-OD-18-116.html" TargetMode="External"/><Relationship Id="rId4" Type="http://schemas.openxmlformats.org/officeDocument/2006/relationships/hyperlink" Target="https://grants.nih.gov/grants/guide/notice-files/NOT-OD-18-014.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grants.nih.gov/grants/guide/notice-files/not-od-16-094.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grants.nih.gov/grants/guide/notice-files/NOT-OD-18-116.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grants.nih.gov/ct-decision/index.ht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grants.nih.gov/grants/guide/notice-files/not-od-16-147.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rants.nih.gov/grants/guide/notice-files/not-od-16-149.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rants.nih.gov/policy/clinical-trials/besh.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grants.nih.gov/grants/guide/notice-files/NOT-OD-21-088.html" TargetMode="External"/><Relationship Id="rId5" Type="http://schemas.openxmlformats.org/officeDocument/2006/relationships/hyperlink" Target="https://grants.nih.gov/grants/guide/notice-files/NOT-OD-18-212.html" TargetMode="External"/><Relationship Id="rId4" Type="http://schemas.openxmlformats.org/officeDocument/2006/relationships/hyperlink" Target="https://nexus.od.nih.gov/all/2019/01/08/new-resources-available-for-basic-experimental-studies-with-humans-besh-funding-opportuniti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nexus.od.nih.gov/all/2019/01/08/new-resources-available-for-basic-experimental-studies-with-humans-besh-funding-opportunitie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grants.nih.gov/grants/guide/notice-files/NOT-OD-21-088.html" TargetMode="External"/><Relationship Id="rId4" Type="http://schemas.openxmlformats.org/officeDocument/2006/relationships/hyperlink" Target="https://grants.nih.gov/grants/guide/notice-files/NOT-OD-18-212.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grants.nih.gov/grants/guide/notice-files/not-od-16-148.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grants.nih.gov/grants/guide/notice-files/not98-084.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grants.nih.gov/grants/guide/notice-files/NOT-OD-19-126.html" TargetMode="External"/><Relationship Id="rId4" Type="http://schemas.openxmlformats.org/officeDocument/2006/relationships/hyperlink" Target="https://grants.nih.gov/grants/guide/notice-files/not-od-00-038.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grants.nih.gov/policy/clinical-trials/new-human-subject-clinical-trial-info-form.h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3.gi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hhs.gov/ohrp/regulations-and-policy/guidance/extension-of-institutional-fwa-via-individual-investigator-agreement/index.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hhs.gov/ohrp/register-irbs-and-obtain-fwas/forms/irb-authorization-agreement/index.html" TargetMode="External"/><Relationship Id="rId4" Type="http://schemas.openxmlformats.org/officeDocument/2006/relationships/hyperlink" Target="https://www.ecfr.gov/on/2018-07-19/title-45/subtitle-A/subchapter-A/part-46#46.11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hyperlink" Target="https://humansubjects.nih.gov/" TargetMode="External"/><Relationship Id="rId7"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hhs.gov/ohrp/" TargetMode="External"/><Relationship Id="rId5" Type="http://schemas.openxmlformats.org/officeDocument/2006/relationships/hyperlink" Target="https://grants.nih.gov/policy/clinical-trials/besh.htm" TargetMode="External"/><Relationship Id="rId4" Type="http://schemas.openxmlformats.org/officeDocument/2006/relationships/hyperlink" Target="https://grants.nih.gov/policy/clinical-trials.ht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grants.nih.gov/policy/humansubjects/hs-decision.ht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grants.nih.gov/grants/guide/notice-files/not-od-00-039.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grants.nih.gov/grants/guide/notice-files/NOT-OD-01-061.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rants.nih.gov/grants/guide/notice-files/NOT-OD-17-109.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6A890AC-585C-4BCC-AF0E-5364A74D6FC8}"/>
              </a:ext>
            </a:extLst>
          </p:cNvPr>
          <p:cNvSpPr>
            <a:spLocks noGrp="1"/>
          </p:cNvSpPr>
          <p:nvPr>
            <p:ph type="body" idx="10"/>
          </p:nvPr>
        </p:nvSpPr>
        <p:spPr>
          <a:xfrm>
            <a:off x="1111827" y="3759055"/>
            <a:ext cx="7454657" cy="1949767"/>
          </a:xfrm>
        </p:spPr>
        <p:txBody>
          <a:bodyPr>
            <a:normAutofit/>
          </a:bodyPr>
          <a:lstStyle/>
          <a:p>
            <a:pPr algn="just">
              <a:lnSpc>
                <a:spcPct val="110000"/>
              </a:lnSpc>
            </a:pPr>
            <a:r>
              <a:rPr lang="en-US" sz="1800" b="1" dirty="0"/>
              <a:t>Pamela Reed Kearney, M.D.</a:t>
            </a:r>
          </a:p>
          <a:p>
            <a:pPr algn="just">
              <a:lnSpc>
                <a:spcPct val="110000"/>
              </a:lnSpc>
            </a:pPr>
            <a:r>
              <a:rPr lang="en-US" sz="1800" dirty="0"/>
              <a:t>Director, Division of Human Subjects Research (NIH/OER)</a:t>
            </a:r>
          </a:p>
          <a:p>
            <a:pPr algn="just">
              <a:lnSpc>
                <a:spcPct val="110000"/>
              </a:lnSpc>
            </a:pPr>
            <a:r>
              <a:rPr lang="en-US" sz="1800" b="1" dirty="0"/>
              <a:t>Lyndi Lahl, R.N., M.S.</a:t>
            </a:r>
          </a:p>
          <a:p>
            <a:pPr algn="just">
              <a:lnSpc>
                <a:spcPct val="110000"/>
              </a:lnSpc>
            </a:pPr>
            <a:r>
              <a:rPr lang="en-US" sz="1800" dirty="0"/>
              <a:t>Human Subjects Officer (NIH/OER)</a:t>
            </a:r>
          </a:p>
        </p:txBody>
      </p:sp>
      <p:sp>
        <p:nvSpPr>
          <p:cNvPr id="4" name="Title 3">
            <a:extLst>
              <a:ext uri="{FF2B5EF4-FFF2-40B4-BE49-F238E27FC236}">
                <a16:creationId xmlns:a16="http://schemas.microsoft.com/office/drawing/2014/main" id="{55EAB18D-4CD3-4A83-BA9B-666911F21F34}"/>
              </a:ext>
            </a:extLst>
          </p:cNvPr>
          <p:cNvSpPr>
            <a:spLocks noGrp="1"/>
          </p:cNvSpPr>
          <p:nvPr>
            <p:ph type="title"/>
          </p:nvPr>
        </p:nvSpPr>
        <p:spPr>
          <a:xfrm>
            <a:off x="1111827" y="924377"/>
            <a:ext cx="7579786" cy="3551370"/>
          </a:xfrm>
        </p:spPr>
        <p:txBody>
          <a:bodyPr/>
          <a:lstStyle/>
          <a:p>
            <a:pPr>
              <a:spcAft>
                <a:spcPts val="1800"/>
              </a:spcAft>
            </a:pPr>
            <a:r>
              <a:rPr lang="en-US" sz="4400" b="1" dirty="0"/>
              <a:t>An Overview of NIH Policies </a:t>
            </a:r>
            <a:r>
              <a:rPr lang="en-US" b="1" dirty="0"/>
              <a:t>on Human Subjects</a:t>
            </a:r>
            <a:br>
              <a:rPr lang="en-US" b="1" dirty="0"/>
            </a:br>
            <a:br>
              <a:rPr lang="en-US" b="1" dirty="0"/>
            </a:br>
            <a:endParaRPr lang="en-US" i="1" dirty="0"/>
          </a:p>
        </p:txBody>
      </p:sp>
    </p:spTree>
    <p:extLst>
      <p:ext uri="{BB962C8B-B14F-4D97-AF65-F5344CB8AC3E}">
        <p14:creationId xmlns:p14="http://schemas.microsoft.com/office/powerpoint/2010/main" val="316020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0E225-08C9-4E23-999C-D114798BFE7F}"/>
              </a:ext>
            </a:extLst>
          </p:cNvPr>
          <p:cNvSpPr>
            <a:spLocks noGrp="1"/>
          </p:cNvSpPr>
          <p:nvPr>
            <p:ph type="title"/>
          </p:nvPr>
        </p:nvSpPr>
        <p:spPr>
          <a:xfrm>
            <a:off x="516134" y="185188"/>
            <a:ext cx="10515600" cy="911393"/>
          </a:xfrm>
        </p:spPr>
        <p:txBody>
          <a:bodyPr/>
          <a:lstStyle/>
          <a:p>
            <a:r>
              <a:rPr lang="en-US" dirty="0"/>
              <a:t>Human Fetal Tissue (HFT)</a:t>
            </a:r>
          </a:p>
        </p:txBody>
      </p:sp>
      <p:sp>
        <p:nvSpPr>
          <p:cNvPr id="3" name="Content Placeholder 2">
            <a:extLst>
              <a:ext uri="{FF2B5EF4-FFF2-40B4-BE49-F238E27FC236}">
                <a16:creationId xmlns:a16="http://schemas.microsoft.com/office/drawing/2014/main" id="{E703C22D-FD2D-4468-9A53-524A07C35EFC}"/>
              </a:ext>
            </a:extLst>
          </p:cNvPr>
          <p:cNvSpPr>
            <a:spLocks noGrp="1"/>
          </p:cNvSpPr>
          <p:nvPr>
            <p:ph idx="1"/>
          </p:nvPr>
        </p:nvSpPr>
        <p:spPr>
          <a:xfrm>
            <a:off x="516134" y="1334368"/>
            <a:ext cx="11159732" cy="4784195"/>
          </a:xfrm>
        </p:spPr>
        <p:txBody>
          <a:bodyPr>
            <a:normAutofit fontScale="62500" lnSpcReduction="20000"/>
          </a:bodyPr>
          <a:lstStyle/>
          <a:p>
            <a:r>
              <a:rPr lang="en-US" sz="4700" dirty="0"/>
              <a:t>NIH implemented the HHS Policy, effective June 5, 2019</a:t>
            </a:r>
          </a:p>
          <a:p>
            <a:r>
              <a:rPr lang="en-US" sz="4700" dirty="0"/>
              <a:t>Applicants must provide: </a:t>
            </a:r>
          </a:p>
          <a:p>
            <a:pPr lvl="1">
              <a:buClr>
                <a:srgbClr val="00B050"/>
              </a:buClr>
            </a:pPr>
            <a:r>
              <a:rPr lang="en-US" sz="4400" dirty="0"/>
              <a:t>a justification of the use of HFT, </a:t>
            </a:r>
          </a:p>
          <a:p>
            <a:pPr lvl="1">
              <a:buClr>
                <a:srgbClr val="00B050"/>
              </a:buClr>
            </a:pPr>
            <a:r>
              <a:rPr lang="en-US" sz="4400" dirty="0"/>
              <a:t>details regarding procurement and costs, </a:t>
            </a:r>
          </a:p>
          <a:p>
            <a:pPr lvl="1">
              <a:buClr>
                <a:srgbClr val="00B050"/>
              </a:buClr>
            </a:pPr>
            <a:r>
              <a:rPr lang="en-US" sz="4400" dirty="0"/>
              <a:t>information about how the applicant/contract offeror will use HFT </a:t>
            </a:r>
          </a:p>
          <a:p>
            <a:r>
              <a:rPr lang="en-US" sz="4700" dirty="0"/>
              <a:t>NIH will not accept modular budgets for applications for research involving HFT</a:t>
            </a:r>
          </a:p>
          <a:p>
            <a:r>
              <a:rPr lang="en-US" sz="4700" dirty="0"/>
              <a:t>Applications that do not address all required information will be administratively withdrawn and not reviewed</a:t>
            </a:r>
          </a:p>
        </p:txBody>
      </p:sp>
      <p:sp>
        <p:nvSpPr>
          <p:cNvPr id="4" name="Slide Number Placeholder 3">
            <a:extLst>
              <a:ext uri="{FF2B5EF4-FFF2-40B4-BE49-F238E27FC236}">
                <a16:creationId xmlns:a16="http://schemas.microsoft.com/office/drawing/2014/main" id="{AD9CF370-D159-46F4-B5C2-BFEDD89DCBB4}"/>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10</a:t>
            </a:fld>
            <a:endParaRPr lang="en-US" dirty="0">
              <a:latin typeface="Roboto black" panose="02000000000000000000" pitchFamily="2" charset="0"/>
              <a:ea typeface="Roboto black" panose="02000000000000000000" pitchFamily="2" charset="0"/>
            </a:endParaRPr>
          </a:p>
        </p:txBody>
      </p:sp>
      <p:sp>
        <p:nvSpPr>
          <p:cNvPr id="5" name="Rectangle: Rounded Corners 4" descr="Guide Notices #NOT-OD-19-128 and #NOT-OD-19-137 were Published July 26, 2019 and &amp; August 23, 2019, respectively, and are available on the NIH website">
            <a:extLst>
              <a:ext uri="{FF2B5EF4-FFF2-40B4-BE49-F238E27FC236}">
                <a16:creationId xmlns:a16="http://schemas.microsoft.com/office/drawing/2014/main" id="{E448F790-A982-4B2E-84B9-1650C2EC8E9A}"/>
              </a:ext>
            </a:extLst>
          </p:cNvPr>
          <p:cNvSpPr/>
          <p:nvPr/>
        </p:nvSpPr>
        <p:spPr>
          <a:xfrm>
            <a:off x="7964229" y="1854027"/>
            <a:ext cx="3988040" cy="1056387"/>
          </a:xfrm>
          <a:prstGeom prst="roundRect">
            <a:avLst/>
          </a:prstGeom>
          <a:solidFill>
            <a:srgbClr val="0F7F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Guide Notices </a:t>
            </a:r>
          </a:p>
          <a:p>
            <a:pPr algn="ctr"/>
            <a:r>
              <a:rPr lang="en-US" dirty="0">
                <a:solidFill>
                  <a:schemeClr val="bg1"/>
                </a:solidFill>
                <a:hlinkClick r:id="rId3">
                  <a:extLst>
                    <a:ext uri="{A12FA001-AC4F-418D-AE19-62706E023703}">
                      <ahyp:hlinkClr xmlns:ahyp="http://schemas.microsoft.com/office/drawing/2018/hyperlinkcolor" val="tx"/>
                    </a:ext>
                  </a:extLst>
                </a:hlinkClick>
              </a:rPr>
              <a:t>NOT-OD-19-128</a:t>
            </a:r>
            <a:r>
              <a:rPr lang="en-US" dirty="0">
                <a:solidFill>
                  <a:schemeClr val="bg1"/>
                </a:solidFill>
              </a:rPr>
              <a:t> &amp; </a:t>
            </a:r>
            <a:r>
              <a:rPr lang="en-US" dirty="0">
                <a:solidFill>
                  <a:schemeClr val="bg1"/>
                </a:solidFill>
                <a:hlinkClick r:id="rId4">
                  <a:extLst>
                    <a:ext uri="{A12FA001-AC4F-418D-AE19-62706E023703}">
                      <ahyp:hlinkClr xmlns:ahyp="http://schemas.microsoft.com/office/drawing/2018/hyperlinkcolor" val="tx"/>
                    </a:ext>
                  </a:extLst>
                </a:hlinkClick>
              </a:rPr>
              <a:t>NOT-OD-19-137</a:t>
            </a:r>
            <a:endParaRPr lang="en-US" dirty="0">
              <a:solidFill>
                <a:schemeClr val="bg1"/>
              </a:solidFill>
            </a:endParaRPr>
          </a:p>
          <a:p>
            <a:pPr algn="ctr"/>
            <a:r>
              <a:rPr lang="en-US" i="1" dirty="0">
                <a:solidFill>
                  <a:schemeClr val="bg1"/>
                </a:solidFill>
              </a:rPr>
              <a:t>Published</a:t>
            </a:r>
            <a:r>
              <a:rPr lang="en-US" dirty="0">
                <a:solidFill>
                  <a:schemeClr val="bg1"/>
                </a:solidFill>
              </a:rPr>
              <a:t> </a:t>
            </a:r>
          </a:p>
          <a:p>
            <a:pPr algn="ctr"/>
            <a:r>
              <a:rPr lang="en-US" dirty="0">
                <a:solidFill>
                  <a:schemeClr val="bg1"/>
                </a:solidFill>
              </a:rPr>
              <a:t>July 26, 2019 &amp; August 23, 2019</a:t>
            </a:r>
          </a:p>
        </p:txBody>
      </p:sp>
    </p:spTree>
    <p:extLst>
      <p:ext uri="{BB962C8B-B14F-4D97-AF65-F5344CB8AC3E}">
        <p14:creationId xmlns:p14="http://schemas.microsoft.com/office/powerpoint/2010/main" val="1059363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428" y="136525"/>
            <a:ext cx="8809311" cy="1014345"/>
          </a:xfrm>
        </p:spPr>
        <p:txBody>
          <a:bodyPr/>
          <a:lstStyle/>
          <a:p>
            <a:r>
              <a:rPr lang="en-US" dirty="0"/>
              <a:t>Inclusion </a:t>
            </a:r>
            <a:r>
              <a:rPr lang="en-US" sz="4000" dirty="0"/>
              <a:t>(1 of 2)</a:t>
            </a:r>
          </a:p>
        </p:txBody>
      </p:sp>
      <p:sp>
        <p:nvSpPr>
          <p:cNvPr id="9" name="Slide Number Placeholder 3">
            <a:extLst>
              <a:ext uri="{FF2B5EF4-FFF2-40B4-BE49-F238E27FC236}">
                <a16:creationId xmlns:a16="http://schemas.microsoft.com/office/drawing/2014/main" id="{384EBCE0-54AE-4FF8-B368-3AC4D17FF268}"/>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11</a:t>
            </a:fld>
            <a:endParaRPr lang="en-US" dirty="0">
              <a:latin typeface="Roboto black" panose="02000000000000000000" pitchFamily="2" charset="0"/>
              <a:ea typeface="Roboto black" panose="02000000000000000000" pitchFamily="2" charset="0"/>
            </a:endParaRPr>
          </a:p>
        </p:txBody>
      </p:sp>
      <p:sp>
        <p:nvSpPr>
          <p:cNvPr id="10242" name="Content Placeholder 1"/>
          <p:cNvSpPr>
            <a:spLocks noGrp="1"/>
          </p:cNvSpPr>
          <p:nvPr>
            <p:ph idx="1"/>
          </p:nvPr>
        </p:nvSpPr>
        <p:spPr bwMode="auto">
          <a:xfrm>
            <a:off x="539094" y="1576603"/>
            <a:ext cx="6645478" cy="43540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defRPr/>
            </a:pPr>
            <a:r>
              <a:rPr lang="en-US" altLang="en-US" sz="2800" dirty="0"/>
              <a:t>Inclusion of women and minorities in all NIH funded or supported clinical research mandated by law</a:t>
            </a:r>
            <a:endParaRPr lang="en-US" sz="2800" dirty="0">
              <a:solidFill>
                <a:schemeClr val="tx1">
                  <a:lumMod val="65000"/>
                  <a:lumOff val="35000"/>
                </a:schemeClr>
              </a:solidFill>
            </a:endParaRPr>
          </a:p>
          <a:p>
            <a:pPr>
              <a:defRPr/>
            </a:pPr>
            <a:r>
              <a:rPr lang="en-US" altLang="en-US" sz="2800" dirty="0"/>
              <a:t>Additional requirements for Phase III clinical trials </a:t>
            </a:r>
          </a:p>
          <a:p>
            <a:pPr lvl="1">
              <a:buClr>
                <a:srgbClr val="00B050"/>
              </a:buClr>
              <a:defRPr/>
            </a:pPr>
            <a:r>
              <a:rPr lang="en-US" altLang="en-US" sz="2400" dirty="0"/>
              <a:t>Can </a:t>
            </a:r>
            <a:r>
              <a:rPr lang="en-US" sz="2400" dirty="0"/>
              <a:t>study be expected to identify potential differences by sex/gender, race, and/or ethnicity</a:t>
            </a:r>
          </a:p>
        </p:txBody>
      </p:sp>
      <p:pic>
        <p:nvPicPr>
          <p:cNvPr id="5" name="Picture 4" descr="A group of photographs, showing an infant, child, male, and elderly female. This photograph illustrates the inclusion of women, minorities, and persons across the lifespan. &#10;&#10;">
            <a:extLst>
              <a:ext uri="{FF2B5EF4-FFF2-40B4-BE49-F238E27FC236}">
                <a16:creationId xmlns:a16="http://schemas.microsoft.com/office/drawing/2014/main" id="{48DFC4A7-2898-4732-B938-2EDD84AEC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2902" y="2237623"/>
            <a:ext cx="4565101" cy="2711748"/>
          </a:xfrm>
          <a:prstGeom prst="rect">
            <a:avLst/>
          </a:prstGeom>
        </p:spPr>
      </p:pic>
    </p:spTree>
    <p:extLst>
      <p:ext uri="{BB962C8B-B14F-4D97-AF65-F5344CB8AC3E}">
        <p14:creationId xmlns:p14="http://schemas.microsoft.com/office/powerpoint/2010/main" val="4035651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3D304-6C72-42F8-BDE1-FBC4AD33DA48}"/>
              </a:ext>
            </a:extLst>
          </p:cNvPr>
          <p:cNvSpPr>
            <a:spLocks noGrp="1"/>
          </p:cNvSpPr>
          <p:nvPr>
            <p:ph type="title"/>
          </p:nvPr>
        </p:nvSpPr>
        <p:spPr/>
        <p:txBody>
          <a:bodyPr/>
          <a:lstStyle/>
          <a:p>
            <a:r>
              <a:rPr lang="en-US" dirty="0"/>
              <a:t>Inclusion </a:t>
            </a:r>
            <a:r>
              <a:rPr lang="en-US" sz="4000" dirty="0"/>
              <a:t>(2 of 2)</a:t>
            </a:r>
          </a:p>
        </p:txBody>
      </p:sp>
      <p:sp>
        <p:nvSpPr>
          <p:cNvPr id="4" name="Slide Number Placeholder 3">
            <a:extLst>
              <a:ext uri="{FF2B5EF4-FFF2-40B4-BE49-F238E27FC236}">
                <a16:creationId xmlns:a16="http://schemas.microsoft.com/office/drawing/2014/main" id="{DBD339A2-63C0-4722-AE53-4D189B1D5931}"/>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12</a:t>
            </a:fld>
            <a:endParaRPr lang="en-US" dirty="0">
              <a:latin typeface="Roboto black" panose="02000000000000000000" pitchFamily="2" charset="0"/>
              <a:ea typeface="Roboto black" panose="02000000000000000000" pitchFamily="2" charset="0"/>
            </a:endParaRPr>
          </a:p>
        </p:txBody>
      </p:sp>
      <p:sp>
        <p:nvSpPr>
          <p:cNvPr id="5" name="Content Placeholder 1">
            <a:extLst>
              <a:ext uri="{FF2B5EF4-FFF2-40B4-BE49-F238E27FC236}">
                <a16:creationId xmlns:a16="http://schemas.microsoft.com/office/drawing/2014/main" id="{7B361494-9970-4C0F-981E-86B0231D896A}"/>
              </a:ext>
            </a:extLst>
          </p:cNvPr>
          <p:cNvSpPr>
            <a:spLocks noGrp="1"/>
          </p:cNvSpPr>
          <p:nvPr>
            <p:ph idx="1"/>
          </p:nvPr>
        </p:nvSpPr>
        <p:spPr bwMode="auto">
          <a:xfrm>
            <a:off x="838200" y="1690688"/>
            <a:ext cx="6346371" cy="3863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285750" indent="-285750">
              <a:defRPr/>
            </a:pPr>
            <a:r>
              <a:rPr lang="en-US" sz="2800" dirty="0"/>
              <a:t>Must include individuals across the lifespan when conducting clinical research, unless there is a scientific or ethical reason to exclude</a:t>
            </a:r>
            <a:endParaRPr lang="en-US" altLang="en-US" sz="2800" dirty="0"/>
          </a:p>
          <a:p>
            <a:pPr marL="285750" indent="-285750">
              <a:defRPr/>
            </a:pPr>
            <a:r>
              <a:rPr lang="en-US" altLang="en-US" sz="2800" dirty="0"/>
              <a:t>Policies Goal: ensure individuals are included in clinical research in a manner appropriate to the scientific question under study</a:t>
            </a:r>
            <a:endParaRPr lang="en-US" sz="2800" dirty="0"/>
          </a:p>
        </p:txBody>
      </p:sp>
      <p:sp>
        <p:nvSpPr>
          <p:cNvPr id="7" name="Rectangle: Rounded Corners 6" descr="Guide Notices #NOT-OD-16-010, #NOT-OD-18-104, &amp; #NOT-OD-18-116  were Published October 13, 2015, November 28, 2017,  &amp; December 19, 2017, respectively, and are available on the NIH website">
            <a:extLst>
              <a:ext uri="{FF2B5EF4-FFF2-40B4-BE49-F238E27FC236}">
                <a16:creationId xmlns:a16="http://schemas.microsoft.com/office/drawing/2014/main" id="{94E1C69C-4A71-4CE6-8B72-54633904DDE6}"/>
              </a:ext>
            </a:extLst>
          </p:cNvPr>
          <p:cNvSpPr/>
          <p:nvPr/>
        </p:nvSpPr>
        <p:spPr>
          <a:xfrm>
            <a:off x="7499860" y="3139198"/>
            <a:ext cx="4534745" cy="1724192"/>
          </a:xfrm>
          <a:prstGeom prst="roundRect">
            <a:avLst/>
          </a:prstGeom>
          <a:solidFill>
            <a:srgbClr val="0F7F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Guide Notices </a:t>
            </a:r>
          </a:p>
          <a:p>
            <a:pPr algn="ctr"/>
            <a:r>
              <a:rPr lang="en-US" dirty="0">
                <a:solidFill>
                  <a:srgbClr val="FFFFFF"/>
                </a:solidFill>
                <a:hlinkClick r:id="rId3">
                  <a:extLst>
                    <a:ext uri="{A12FA001-AC4F-418D-AE19-62706E023703}">
                      <ahyp:hlinkClr xmlns:ahyp="http://schemas.microsoft.com/office/drawing/2018/hyperlinkcolor" val="tx"/>
                    </a:ext>
                  </a:extLst>
                </a:hlinkClick>
              </a:rPr>
              <a:t>NOT-OD-16-010</a:t>
            </a:r>
            <a:r>
              <a:rPr lang="en-US" dirty="0">
                <a:solidFill>
                  <a:srgbClr val="FFFFFF"/>
                </a:solidFill>
              </a:rPr>
              <a:t>, </a:t>
            </a:r>
            <a:r>
              <a:rPr lang="en-US" dirty="0">
                <a:solidFill>
                  <a:schemeClr val="bg1"/>
                </a:solidFill>
                <a:hlinkClick r:id="rId4">
                  <a:extLst>
                    <a:ext uri="{A12FA001-AC4F-418D-AE19-62706E023703}">
                      <ahyp:hlinkClr xmlns:ahyp="http://schemas.microsoft.com/office/drawing/2018/hyperlinkcolor" val="tx"/>
                    </a:ext>
                  </a:extLst>
                </a:hlinkClick>
              </a:rPr>
              <a:t>NOT-OD-18-104 </a:t>
            </a:r>
            <a:r>
              <a:rPr lang="en-US" dirty="0">
                <a:solidFill>
                  <a:schemeClr val="bg1"/>
                </a:solidFill>
              </a:rPr>
              <a:t> </a:t>
            </a:r>
          </a:p>
          <a:p>
            <a:pPr algn="ctr"/>
            <a:r>
              <a:rPr lang="en-US" dirty="0">
                <a:solidFill>
                  <a:srgbClr val="FFFFFF"/>
                </a:solidFill>
              </a:rPr>
              <a:t>&amp; </a:t>
            </a:r>
            <a:r>
              <a:rPr lang="en-US" dirty="0">
                <a:solidFill>
                  <a:srgbClr val="FFFFFF"/>
                </a:solidFill>
                <a:hlinkClick r:id="rId5">
                  <a:extLst>
                    <a:ext uri="{A12FA001-AC4F-418D-AE19-62706E023703}">
                      <ahyp:hlinkClr xmlns:ahyp="http://schemas.microsoft.com/office/drawing/2018/hyperlinkcolor" val="tx"/>
                    </a:ext>
                  </a:extLst>
                </a:hlinkClick>
              </a:rPr>
              <a:t>NOT-OD-18-116</a:t>
            </a:r>
            <a:r>
              <a:rPr lang="en-US" dirty="0">
                <a:solidFill>
                  <a:srgbClr val="FFFFFF"/>
                </a:solidFill>
              </a:rPr>
              <a:t> </a:t>
            </a:r>
          </a:p>
          <a:p>
            <a:pPr algn="ctr"/>
            <a:r>
              <a:rPr lang="en-US" i="1" dirty="0">
                <a:solidFill>
                  <a:srgbClr val="FFFFFF"/>
                </a:solidFill>
              </a:rPr>
              <a:t>Published</a:t>
            </a:r>
            <a:r>
              <a:rPr lang="en-US" dirty="0">
                <a:solidFill>
                  <a:srgbClr val="FFFFFF"/>
                </a:solidFill>
              </a:rPr>
              <a:t> </a:t>
            </a:r>
          </a:p>
          <a:p>
            <a:pPr algn="ctr"/>
            <a:r>
              <a:rPr lang="en-US" dirty="0">
                <a:solidFill>
                  <a:srgbClr val="FFFFFF"/>
                </a:solidFill>
              </a:rPr>
              <a:t>October 13, 2015, </a:t>
            </a:r>
            <a:r>
              <a:rPr lang="en-US" dirty="0">
                <a:solidFill>
                  <a:schemeClr val="bg1"/>
                </a:solidFill>
              </a:rPr>
              <a:t>November 28, 2017</a:t>
            </a:r>
          </a:p>
          <a:p>
            <a:pPr algn="ctr"/>
            <a:r>
              <a:rPr lang="en-US" dirty="0">
                <a:solidFill>
                  <a:srgbClr val="FFFFFF"/>
                </a:solidFill>
              </a:rPr>
              <a:t> &amp; December 19, 2017</a:t>
            </a:r>
          </a:p>
        </p:txBody>
      </p:sp>
    </p:spTree>
    <p:extLst>
      <p:ext uri="{BB962C8B-B14F-4D97-AF65-F5344CB8AC3E}">
        <p14:creationId xmlns:p14="http://schemas.microsoft.com/office/powerpoint/2010/main" val="328258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5A1C1-F086-4917-8B0D-15358A47EB64}"/>
              </a:ext>
            </a:extLst>
          </p:cNvPr>
          <p:cNvSpPr>
            <a:spLocks noGrp="1"/>
          </p:cNvSpPr>
          <p:nvPr>
            <p:ph type="title"/>
          </p:nvPr>
        </p:nvSpPr>
        <p:spPr>
          <a:xfrm>
            <a:off x="838200" y="119273"/>
            <a:ext cx="10515600" cy="1325563"/>
          </a:xfrm>
        </p:spPr>
        <p:txBody>
          <a:bodyPr>
            <a:normAutofit/>
          </a:bodyPr>
          <a:lstStyle/>
          <a:p>
            <a:r>
              <a:rPr lang="en-US" dirty="0"/>
              <a:t>Single IRB Requirement</a:t>
            </a:r>
          </a:p>
        </p:txBody>
      </p:sp>
      <p:sp>
        <p:nvSpPr>
          <p:cNvPr id="3" name="Content Placeholder 2">
            <a:extLst>
              <a:ext uri="{FF2B5EF4-FFF2-40B4-BE49-F238E27FC236}">
                <a16:creationId xmlns:a16="http://schemas.microsoft.com/office/drawing/2014/main" id="{0803346B-C83E-4B1F-986E-2E5B4613C6F6}"/>
              </a:ext>
            </a:extLst>
          </p:cNvPr>
          <p:cNvSpPr>
            <a:spLocks noGrp="1"/>
          </p:cNvSpPr>
          <p:nvPr>
            <p:ph idx="1"/>
          </p:nvPr>
        </p:nvSpPr>
        <p:spPr>
          <a:xfrm>
            <a:off x="556844" y="1253331"/>
            <a:ext cx="11271739" cy="4351338"/>
          </a:xfrm>
        </p:spPr>
        <p:txBody>
          <a:bodyPr>
            <a:normAutofit lnSpcReduction="10000"/>
          </a:bodyPr>
          <a:lstStyle/>
          <a:p>
            <a:pPr marL="0" indent="0">
              <a:buNone/>
            </a:pPr>
            <a:r>
              <a:rPr lang="en-US" sz="3200" dirty="0">
                <a:solidFill>
                  <a:srgbClr val="002774"/>
                </a:solidFill>
              </a:rPr>
              <a:t>Revised Common Rule Cooperative Research Provision at 45 CFR 46.114(b)</a:t>
            </a:r>
          </a:p>
          <a:p>
            <a:pPr marL="457200" lvl="1" indent="-457200">
              <a:spcBef>
                <a:spcPts val="1000"/>
              </a:spcBef>
              <a:buClr>
                <a:srgbClr val="00B050"/>
              </a:buClr>
            </a:pPr>
            <a:r>
              <a:rPr lang="en-US" sz="2800" dirty="0"/>
              <a:t>All cooperative research projects are expected to abide by the cooperative research provision, when applicable </a:t>
            </a:r>
          </a:p>
          <a:p>
            <a:pPr marL="0" lvl="1" indent="0">
              <a:spcBef>
                <a:spcPts val="1000"/>
              </a:spcBef>
              <a:buClr>
                <a:schemeClr val="tx1"/>
              </a:buClr>
              <a:buNone/>
            </a:pPr>
            <a:endParaRPr lang="en-US" sz="2200" dirty="0">
              <a:solidFill>
                <a:srgbClr val="002774"/>
              </a:solidFill>
            </a:endParaRPr>
          </a:p>
          <a:p>
            <a:pPr marL="0" lvl="1" indent="0">
              <a:spcBef>
                <a:spcPts val="1000"/>
              </a:spcBef>
              <a:buClr>
                <a:schemeClr val="tx1"/>
              </a:buClr>
              <a:buNone/>
            </a:pPr>
            <a:r>
              <a:rPr lang="en-US" sz="3200" dirty="0">
                <a:solidFill>
                  <a:srgbClr val="002774"/>
                </a:solidFill>
              </a:rPr>
              <a:t>NIH sIRB Policy</a:t>
            </a:r>
          </a:p>
          <a:p>
            <a:pPr marL="457200" lvl="1" indent="-457200">
              <a:spcBef>
                <a:spcPts val="1000"/>
              </a:spcBef>
              <a:buClr>
                <a:srgbClr val="00B050"/>
              </a:buClr>
            </a:pPr>
            <a:r>
              <a:rPr lang="en-US" sz="2800" dirty="0"/>
              <a:t>Nonexempt human subjects research studies with more than one domestic site are expected to use a single IRB </a:t>
            </a:r>
          </a:p>
          <a:p>
            <a:pPr marL="0" indent="0">
              <a:buNone/>
            </a:pPr>
            <a:endParaRPr lang="en-US" sz="3200" dirty="0">
              <a:solidFill>
                <a:srgbClr val="002774"/>
              </a:solidFill>
            </a:endParaRPr>
          </a:p>
          <a:p>
            <a:pPr marL="0" indent="0">
              <a:buNone/>
            </a:pPr>
            <a:endParaRPr lang="en-US" sz="3000" dirty="0">
              <a:solidFill>
                <a:srgbClr val="002774"/>
              </a:solidFill>
            </a:endParaRPr>
          </a:p>
        </p:txBody>
      </p:sp>
      <p:sp>
        <p:nvSpPr>
          <p:cNvPr id="4" name="Slide Number Placeholder 3">
            <a:extLst>
              <a:ext uri="{FF2B5EF4-FFF2-40B4-BE49-F238E27FC236}">
                <a16:creationId xmlns:a16="http://schemas.microsoft.com/office/drawing/2014/main" id="{4B9B36A2-17CE-4D7A-94A1-685E1CDA9594}"/>
              </a:ext>
            </a:extLst>
          </p:cNvPr>
          <p:cNvSpPr>
            <a:spLocks noGrp="1"/>
          </p:cNvSpPr>
          <p:nvPr>
            <p:ph type="sldNum" sz="quarter" idx="10"/>
          </p:nvPr>
        </p:nvSpPr>
        <p:spPr bwMode="auto">
          <a:xfrm>
            <a:off x="7772400" y="6553200"/>
            <a:ext cx="1371600" cy="15557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defPPr>
              <a:defRPr lang="en-US"/>
            </a:defPPr>
            <a:lvl1pPr algn="r" rtl="0" fontAlgn="base">
              <a:spcBef>
                <a:spcPct val="0"/>
              </a:spcBef>
              <a:spcAft>
                <a:spcPct val="0"/>
              </a:spcAft>
              <a:defRPr sz="1000"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161627A0-52BE-49C3-90CB-787EE860760A}" type="slidenum">
              <a:rPr lang="en-US" smtClean="0"/>
              <a:pPr>
                <a:defRPr/>
              </a:pPr>
              <a:t>13</a:t>
            </a:fld>
            <a:endParaRPr lang="en-US" dirty="0">
              <a:solidFill>
                <a:srgbClr val="20558A"/>
              </a:solidFill>
            </a:endParaRPr>
          </a:p>
        </p:txBody>
      </p:sp>
      <p:sp>
        <p:nvSpPr>
          <p:cNvPr id="5" name="Rectangle: Rounded Corners 4" descr="Guide Notice # NOT-OD-18-116 is available on the NIH website, and was Published on September 7, 2017">
            <a:extLst>
              <a:ext uri="{FF2B5EF4-FFF2-40B4-BE49-F238E27FC236}">
                <a16:creationId xmlns:a16="http://schemas.microsoft.com/office/drawing/2014/main" id="{67DA4162-3214-40D5-A49B-F484EE5F848E}"/>
              </a:ext>
            </a:extLst>
          </p:cNvPr>
          <p:cNvSpPr/>
          <p:nvPr/>
        </p:nvSpPr>
        <p:spPr>
          <a:xfrm>
            <a:off x="9349543" y="4903256"/>
            <a:ext cx="2479040" cy="1402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Guide Notice  </a:t>
            </a:r>
          </a:p>
          <a:p>
            <a:pPr algn="ctr"/>
            <a:r>
              <a:rPr lang="en-US" dirty="0">
                <a:solidFill>
                  <a:schemeClr val="bg1"/>
                </a:solidFill>
                <a:hlinkClick r:id="rId3">
                  <a:extLst>
                    <a:ext uri="{A12FA001-AC4F-418D-AE19-62706E023703}">
                      <ahyp:hlinkClr xmlns:ahyp="http://schemas.microsoft.com/office/drawing/2018/hyperlinkcolor" val="tx"/>
                    </a:ext>
                  </a:extLst>
                </a:hlinkClick>
              </a:rPr>
              <a:t>NOT-OD-16-094</a:t>
            </a:r>
            <a:r>
              <a:rPr lang="en-US" dirty="0">
                <a:solidFill>
                  <a:schemeClr val="bg1"/>
                </a:solidFill>
                <a:hlinkClick r:id="rId4">
                  <a:extLst>
                    <a:ext uri="{A12FA001-AC4F-418D-AE19-62706E023703}">
                      <ahyp:hlinkClr xmlns:ahyp="http://schemas.microsoft.com/office/drawing/2018/hyperlinkcolor" val="tx"/>
                    </a:ext>
                  </a:extLst>
                </a:hlinkClick>
              </a:rPr>
              <a:t> </a:t>
            </a:r>
            <a:r>
              <a:rPr lang="en-US" i="1" dirty="0">
                <a:solidFill>
                  <a:schemeClr val="bg1"/>
                </a:solidFill>
              </a:rPr>
              <a:t>Published </a:t>
            </a:r>
          </a:p>
          <a:p>
            <a:pPr algn="ctr"/>
            <a:r>
              <a:rPr lang="en-US" dirty="0">
                <a:solidFill>
                  <a:schemeClr val="bg1"/>
                </a:solidFill>
              </a:rPr>
              <a:t>June 21, 2016</a:t>
            </a:r>
          </a:p>
        </p:txBody>
      </p:sp>
    </p:spTree>
    <p:extLst>
      <p:ext uri="{BB962C8B-B14F-4D97-AF65-F5344CB8AC3E}">
        <p14:creationId xmlns:p14="http://schemas.microsoft.com/office/powerpoint/2010/main" val="1608359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A151C1-0AC6-4C40-B033-6739ADF13F68}"/>
              </a:ext>
            </a:extLst>
          </p:cNvPr>
          <p:cNvSpPr>
            <a:spLocks noGrp="1"/>
          </p:cNvSpPr>
          <p:nvPr>
            <p:ph type="title"/>
          </p:nvPr>
        </p:nvSpPr>
        <p:spPr/>
        <p:txBody>
          <a:bodyPr/>
          <a:lstStyle/>
          <a:p>
            <a:r>
              <a:rPr lang="en-US" dirty="0"/>
              <a:t>Objectives</a:t>
            </a:r>
          </a:p>
        </p:txBody>
      </p:sp>
      <p:sp>
        <p:nvSpPr>
          <p:cNvPr id="6" name="Content Placeholder 5">
            <a:extLst>
              <a:ext uri="{FF2B5EF4-FFF2-40B4-BE49-F238E27FC236}">
                <a16:creationId xmlns:a16="http://schemas.microsoft.com/office/drawing/2014/main" id="{A0793C80-1FD1-493D-91A5-1A8101A26CE5}"/>
              </a:ext>
            </a:extLst>
          </p:cNvPr>
          <p:cNvSpPr>
            <a:spLocks noGrp="1"/>
          </p:cNvSpPr>
          <p:nvPr>
            <p:ph idx="1"/>
          </p:nvPr>
        </p:nvSpPr>
        <p:spPr>
          <a:xfrm>
            <a:off x="838200" y="1558925"/>
            <a:ext cx="10515600" cy="4351338"/>
          </a:xfrm>
        </p:spPr>
        <p:txBody>
          <a:bodyPr>
            <a:noAutofit/>
          </a:bodyPr>
          <a:lstStyle/>
          <a:p>
            <a:pPr lvl="0" fontAlgn="ctr"/>
            <a:r>
              <a:rPr lang="en-US" sz="2800" dirty="0">
                <a:solidFill>
                  <a:schemeClr val="bg1">
                    <a:lumMod val="75000"/>
                  </a:schemeClr>
                </a:solidFill>
                <a:ea typeface="Roboto" panose="020B0604020202020204" charset="0"/>
              </a:rPr>
              <a:t>Identify NIH policies pertaining to research involving human subjects </a:t>
            </a:r>
          </a:p>
          <a:p>
            <a:pPr lvl="0" fontAlgn="ctr">
              <a:buClr>
                <a:srgbClr val="00B050"/>
              </a:buClr>
            </a:pPr>
            <a:r>
              <a:rPr lang="en-US" sz="2800" b="1" dirty="0">
                <a:ea typeface="Roboto" panose="020B0604020202020204" charset="0"/>
              </a:rPr>
              <a:t>Determine when research involving human subjects is a clinical trial</a:t>
            </a:r>
          </a:p>
          <a:p>
            <a:pPr fontAlgn="ctr"/>
            <a:r>
              <a:rPr lang="en-US" sz="2800" dirty="0">
                <a:solidFill>
                  <a:schemeClr val="bg2">
                    <a:lumMod val="75000"/>
                  </a:schemeClr>
                </a:solidFill>
                <a:ea typeface="Roboto" panose="020B0604020202020204" charset="0"/>
              </a:rPr>
              <a:t>Review considerations when applying for NIH award for research that involves human subjects</a:t>
            </a:r>
          </a:p>
          <a:p>
            <a:pPr lvl="0" fontAlgn="ctr"/>
            <a:r>
              <a:rPr lang="en-US" sz="2800" dirty="0">
                <a:solidFill>
                  <a:schemeClr val="bg1">
                    <a:lumMod val="75000"/>
                  </a:schemeClr>
                </a:solidFill>
                <a:ea typeface="Roboto" panose="020B0604020202020204" charset="0"/>
              </a:rPr>
              <a:t>Identify NIH resources for investigators conducting research involving human subjects </a:t>
            </a:r>
          </a:p>
        </p:txBody>
      </p:sp>
      <p:sp>
        <p:nvSpPr>
          <p:cNvPr id="4" name="Slide Number Placeholder 3">
            <a:extLst>
              <a:ext uri="{FF2B5EF4-FFF2-40B4-BE49-F238E27FC236}">
                <a16:creationId xmlns:a16="http://schemas.microsoft.com/office/drawing/2014/main" id="{57D20301-3934-4672-A33A-E8DF0554B36F}"/>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14</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393869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B2308-C3FC-4BA0-BFA1-E04536F2CACB}"/>
              </a:ext>
            </a:extLst>
          </p:cNvPr>
          <p:cNvSpPr>
            <a:spLocks noGrp="1"/>
          </p:cNvSpPr>
          <p:nvPr>
            <p:ph type="title"/>
          </p:nvPr>
        </p:nvSpPr>
        <p:spPr>
          <a:xfrm>
            <a:off x="295926" y="136525"/>
            <a:ext cx="10515600" cy="1325563"/>
          </a:xfrm>
        </p:spPr>
        <p:txBody>
          <a:bodyPr/>
          <a:lstStyle/>
          <a:p>
            <a:r>
              <a:rPr lang="en-US" dirty="0"/>
              <a:t>How Does NIH Define a Clinical Trial?</a:t>
            </a:r>
          </a:p>
        </p:txBody>
      </p:sp>
      <p:sp>
        <p:nvSpPr>
          <p:cNvPr id="3" name="Content Placeholder 2">
            <a:extLst>
              <a:ext uri="{FF2B5EF4-FFF2-40B4-BE49-F238E27FC236}">
                <a16:creationId xmlns:a16="http://schemas.microsoft.com/office/drawing/2014/main" id="{160F43B9-E3FC-4EAE-822E-C0AF8BC243FF}"/>
              </a:ext>
            </a:extLst>
          </p:cNvPr>
          <p:cNvSpPr>
            <a:spLocks noGrp="1"/>
          </p:cNvSpPr>
          <p:nvPr>
            <p:ph idx="1"/>
          </p:nvPr>
        </p:nvSpPr>
        <p:spPr>
          <a:xfrm>
            <a:off x="693821" y="1349176"/>
            <a:ext cx="6259898" cy="4114537"/>
          </a:xfrm>
        </p:spPr>
        <p:txBody>
          <a:bodyPr>
            <a:normAutofit lnSpcReduction="10000"/>
          </a:bodyPr>
          <a:lstStyle/>
          <a:p>
            <a:pPr marL="0" indent="0">
              <a:lnSpc>
                <a:spcPct val="120000"/>
              </a:lnSpc>
              <a:spcBef>
                <a:spcPts val="0"/>
              </a:spcBef>
              <a:buNone/>
            </a:pPr>
            <a:r>
              <a:rPr lang="en-US" sz="2900" dirty="0">
                <a:ea typeface="Roboto" panose="020B0604020202020204" charset="0"/>
              </a:rPr>
              <a:t>A research study in which one or more </a:t>
            </a:r>
            <a:r>
              <a:rPr lang="en-US" sz="2900" b="1" dirty="0">
                <a:solidFill>
                  <a:srgbClr val="0070C0"/>
                </a:solidFill>
                <a:ea typeface="Roboto" panose="020B0604020202020204" charset="0"/>
              </a:rPr>
              <a:t>human subjects </a:t>
            </a:r>
            <a:r>
              <a:rPr lang="en-US" sz="2900" dirty="0">
                <a:ea typeface="Roboto" panose="020B0604020202020204" charset="0"/>
              </a:rPr>
              <a:t>are </a:t>
            </a:r>
            <a:r>
              <a:rPr lang="en-US" sz="2900" b="1" dirty="0">
                <a:solidFill>
                  <a:srgbClr val="0070C0"/>
                </a:solidFill>
                <a:ea typeface="Roboto" panose="020B0604020202020204" charset="0"/>
              </a:rPr>
              <a:t>prospectively assigned</a:t>
            </a:r>
            <a:r>
              <a:rPr lang="en-US" sz="2900" dirty="0">
                <a:solidFill>
                  <a:srgbClr val="0070C0"/>
                </a:solidFill>
                <a:ea typeface="Roboto" panose="020B0604020202020204" charset="0"/>
              </a:rPr>
              <a:t> </a:t>
            </a:r>
            <a:r>
              <a:rPr lang="en-US" sz="2900" dirty="0">
                <a:ea typeface="Roboto" panose="020B0604020202020204" charset="0"/>
              </a:rPr>
              <a:t>to one or more </a:t>
            </a:r>
            <a:r>
              <a:rPr lang="en-US" sz="2900" b="1" dirty="0">
                <a:solidFill>
                  <a:srgbClr val="0070C0"/>
                </a:solidFill>
                <a:ea typeface="Roboto" panose="020B0604020202020204" charset="0"/>
              </a:rPr>
              <a:t>interventions</a:t>
            </a:r>
            <a:r>
              <a:rPr lang="en-US" sz="2900" dirty="0">
                <a:ea typeface="Roboto" panose="020B0604020202020204" charset="0"/>
              </a:rPr>
              <a:t> (which may include placebo or other control) to evaluate the effects of those interventions on </a:t>
            </a:r>
            <a:r>
              <a:rPr lang="en-US" sz="2900" b="1" dirty="0">
                <a:solidFill>
                  <a:srgbClr val="0070C0"/>
                </a:solidFill>
                <a:ea typeface="Roboto" panose="020B0604020202020204" charset="0"/>
              </a:rPr>
              <a:t>health-related biomedical or behavioral outcomes</a:t>
            </a:r>
            <a:endParaRPr lang="en-US" dirty="0">
              <a:solidFill>
                <a:srgbClr val="0070C0"/>
              </a:solidFill>
              <a:ea typeface="Roboto" panose="020B0604020202020204" charset="0"/>
            </a:endParaRPr>
          </a:p>
          <a:p>
            <a:endParaRPr lang="en-US" dirty="0"/>
          </a:p>
        </p:txBody>
      </p:sp>
      <p:sp>
        <p:nvSpPr>
          <p:cNvPr id="4" name="Slide Number Placeholder 3">
            <a:extLst>
              <a:ext uri="{FF2B5EF4-FFF2-40B4-BE49-F238E27FC236}">
                <a16:creationId xmlns:a16="http://schemas.microsoft.com/office/drawing/2014/main" id="{AB435E24-EEB1-4D26-99FC-6C3227EA8D57}"/>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15</a:t>
            </a:fld>
            <a:endParaRPr lang="en-US" dirty="0">
              <a:latin typeface="Roboto black" panose="02000000000000000000" pitchFamily="2" charset="0"/>
              <a:ea typeface="Roboto black" panose="02000000000000000000" pitchFamily="2" charset="0"/>
            </a:endParaRPr>
          </a:p>
        </p:txBody>
      </p:sp>
      <p:pic>
        <p:nvPicPr>
          <p:cNvPr id="8" name="Picture 7" descr="NIH Definition of a Clinical Trial&#10;&#10;NIH's clinical trial definition encompasses a wide range of types of trials, including mechanistic trials, exploratory &amp; development trials, pilot/feasibility trials, other interventional trials, behavioral trials, and BESH trials. ">
            <a:extLst>
              <a:ext uri="{FF2B5EF4-FFF2-40B4-BE49-F238E27FC236}">
                <a16:creationId xmlns:a16="http://schemas.microsoft.com/office/drawing/2014/main" id="{23AE94FC-DF98-48DC-AAFC-3980367E60D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05715" y="1394287"/>
            <a:ext cx="6386286" cy="3852971"/>
          </a:xfrm>
          <a:prstGeom prst="rect">
            <a:avLst/>
          </a:prstGeom>
          <a:noFill/>
          <a:ln>
            <a:noFill/>
          </a:ln>
        </p:spPr>
      </p:pic>
    </p:spTree>
    <p:extLst>
      <p:ext uri="{BB962C8B-B14F-4D97-AF65-F5344CB8AC3E}">
        <p14:creationId xmlns:p14="http://schemas.microsoft.com/office/powerpoint/2010/main" val="3519139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8EB94-96C1-4D9D-A369-1A10AAF67489}"/>
              </a:ext>
            </a:extLst>
          </p:cNvPr>
          <p:cNvSpPr>
            <a:spLocks noGrp="1"/>
          </p:cNvSpPr>
          <p:nvPr>
            <p:ph type="title"/>
          </p:nvPr>
        </p:nvSpPr>
        <p:spPr>
          <a:xfrm>
            <a:off x="838200" y="126142"/>
            <a:ext cx="9448800" cy="803589"/>
          </a:xfrm>
        </p:spPr>
        <p:txBody>
          <a:bodyPr/>
          <a:lstStyle/>
          <a:p>
            <a:r>
              <a:rPr lang="en-US" dirty="0"/>
              <a:t>Clinical Trial Questionnaire</a:t>
            </a:r>
          </a:p>
        </p:txBody>
      </p:sp>
      <p:sp>
        <p:nvSpPr>
          <p:cNvPr id="3" name="Content Placeholder 2" descr="Answers determine:&#10;1. Appropriate FOA type&#10;2. Application form requirements &#10;3. Review criteria for evaluation&#10;4. Requirement for registration and results reporting&#10;5. Requirement for GCP training&#10;">
            <a:extLst>
              <a:ext uri="{FF2B5EF4-FFF2-40B4-BE49-F238E27FC236}">
                <a16:creationId xmlns:a16="http://schemas.microsoft.com/office/drawing/2014/main" id="{5D79275B-40BF-4FCB-B79D-9B3912C652DE}"/>
              </a:ext>
            </a:extLst>
          </p:cNvPr>
          <p:cNvSpPr>
            <a:spLocks noGrp="1"/>
          </p:cNvSpPr>
          <p:nvPr>
            <p:ph idx="1"/>
          </p:nvPr>
        </p:nvSpPr>
        <p:spPr>
          <a:xfrm>
            <a:off x="5559391" y="1324035"/>
            <a:ext cx="6383153" cy="4361094"/>
          </a:xfrm>
        </p:spPr>
        <p:txBody>
          <a:bodyPr>
            <a:normAutofit/>
          </a:bodyPr>
          <a:lstStyle/>
          <a:p>
            <a:pPr marL="0" indent="0">
              <a:buNone/>
            </a:pPr>
            <a:r>
              <a:rPr lang="en-US" sz="3200" dirty="0"/>
              <a:t>Answers determine:</a:t>
            </a:r>
          </a:p>
          <a:p>
            <a:pPr lvl="1" indent="-457200">
              <a:lnSpc>
                <a:spcPct val="88000"/>
              </a:lnSpc>
              <a:spcBef>
                <a:spcPts val="1200"/>
              </a:spcBef>
              <a:spcAft>
                <a:spcPts val="1200"/>
              </a:spcAft>
              <a:buClr>
                <a:srgbClr val="00B050"/>
              </a:buClr>
              <a:buFont typeface="Wingdings" panose="05000000000000000000" pitchFamily="2" charset="2"/>
              <a:buChar char="ü"/>
            </a:pPr>
            <a:r>
              <a:rPr lang="en-US" sz="2400" dirty="0"/>
              <a:t>Appropriate FOA type</a:t>
            </a:r>
          </a:p>
          <a:p>
            <a:pPr lvl="1" indent="-457200">
              <a:lnSpc>
                <a:spcPct val="88000"/>
              </a:lnSpc>
              <a:spcBef>
                <a:spcPts val="900"/>
              </a:spcBef>
              <a:spcAft>
                <a:spcPts val="1200"/>
              </a:spcAft>
              <a:buClr>
                <a:srgbClr val="00B050"/>
              </a:buClr>
              <a:buFont typeface="Wingdings" panose="05000000000000000000" pitchFamily="2" charset="2"/>
              <a:buChar char="ü"/>
            </a:pPr>
            <a:r>
              <a:rPr lang="en-US" sz="2400" dirty="0"/>
              <a:t>Application form requirements </a:t>
            </a:r>
          </a:p>
          <a:p>
            <a:pPr lvl="1" indent="-457200">
              <a:lnSpc>
                <a:spcPct val="88000"/>
              </a:lnSpc>
              <a:spcBef>
                <a:spcPts val="900"/>
              </a:spcBef>
              <a:spcAft>
                <a:spcPts val="1200"/>
              </a:spcAft>
              <a:buClr>
                <a:srgbClr val="00B050"/>
              </a:buClr>
              <a:buFont typeface="Wingdings" panose="05000000000000000000" pitchFamily="2" charset="2"/>
              <a:buChar char="ü"/>
            </a:pPr>
            <a:r>
              <a:rPr lang="en-US" sz="2400" dirty="0"/>
              <a:t>Review criteria for evaluation</a:t>
            </a:r>
          </a:p>
          <a:p>
            <a:pPr lvl="1" indent="-457200">
              <a:lnSpc>
                <a:spcPct val="88000"/>
              </a:lnSpc>
              <a:spcBef>
                <a:spcPts val="900"/>
              </a:spcBef>
              <a:spcAft>
                <a:spcPts val="1200"/>
              </a:spcAft>
              <a:buClr>
                <a:srgbClr val="00B050"/>
              </a:buClr>
              <a:buFont typeface="Wingdings" panose="05000000000000000000" pitchFamily="2" charset="2"/>
              <a:buChar char="ü"/>
            </a:pPr>
            <a:r>
              <a:rPr lang="en-US" sz="2400" dirty="0"/>
              <a:t>Requirement for registration and results reporting</a:t>
            </a:r>
          </a:p>
          <a:p>
            <a:pPr lvl="1" indent="-457200">
              <a:lnSpc>
                <a:spcPct val="88000"/>
              </a:lnSpc>
              <a:spcBef>
                <a:spcPts val="900"/>
              </a:spcBef>
              <a:spcAft>
                <a:spcPts val="1200"/>
              </a:spcAft>
              <a:buClr>
                <a:srgbClr val="00B050"/>
              </a:buClr>
              <a:buFont typeface="Wingdings" panose="05000000000000000000" pitchFamily="2" charset="2"/>
              <a:buChar char="ü"/>
            </a:pPr>
            <a:r>
              <a:rPr lang="en-US" sz="2400" dirty="0"/>
              <a:t>Requirement for GCP training</a:t>
            </a:r>
          </a:p>
        </p:txBody>
      </p:sp>
      <p:graphicFrame>
        <p:nvGraphicFramePr>
          <p:cNvPr id="5" name="Content Placeholder 9" descr="Decision chart for determining if a study is a clinical trial, if answer to all following questions is YES, study is a clinical trial: Does the study involve human participants? Are the participants prospectively assigned to an intervention? Is the study designed to evaluate the effect of the intervention of the participants? Is the effect that will be evaluated a health-related biomedical or behavioral outcome?&#10;&#10;&#10;&#10;">
            <a:extLst>
              <a:ext uri="{FF2B5EF4-FFF2-40B4-BE49-F238E27FC236}">
                <a16:creationId xmlns:a16="http://schemas.microsoft.com/office/drawing/2014/main" id="{E19A616E-0231-42F9-8B79-1AD2018C2F60}"/>
              </a:ext>
            </a:extLst>
          </p:cNvPr>
          <p:cNvGraphicFramePr>
            <a:graphicFrameLocks/>
          </p:cNvGraphicFramePr>
          <p:nvPr>
            <p:extLst>
              <p:ext uri="{D42A27DB-BD31-4B8C-83A1-F6EECF244321}">
                <p14:modId xmlns:p14="http://schemas.microsoft.com/office/powerpoint/2010/main" val="3018066736"/>
              </p:ext>
            </p:extLst>
          </p:nvPr>
        </p:nvGraphicFramePr>
        <p:xfrm>
          <a:off x="-190901" y="961128"/>
          <a:ext cx="6383153" cy="4745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descr="If Yes to all questions, study is a clinical trial">
            <a:extLst>
              <a:ext uri="{FF2B5EF4-FFF2-40B4-BE49-F238E27FC236}">
                <a16:creationId xmlns:a16="http://schemas.microsoft.com/office/drawing/2014/main" id="{6BA51014-4864-4484-A962-2EB3551D918E}"/>
              </a:ext>
            </a:extLst>
          </p:cNvPr>
          <p:cNvSpPr txBox="1"/>
          <p:nvPr/>
        </p:nvSpPr>
        <p:spPr>
          <a:xfrm>
            <a:off x="5487702" y="5244479"/>
            <a:ext cx="6526530" cy="461665"/>
          </a:xfrm>
          <a:prstGeom prst="rect">
            <a:avLst/>
          </a:prstGeom>
          <a:solidFill>
            <a:schemeClr val="accent1">
              <a:lumMod val="20000"/>
              <a:lumOff val="80000"/>
            </a:schemeClr>
          </a:solidFill>
        </p:spPr>
        <p:txBody>
          <a:bodyPr wrap="square" rtlCol="0">
            <a:spAutoFit/>
          </a:bodyPr>
          <a:lstStyle/>
          <a:p>
            <a:pPr algn="ctr"/>
            <a:r>
              <a:rPr lang="en-US" sz="2400" b="1" dirty="0"/>
              <a:t>**If YES to </a:t>
            </a:r>
            <a:r>
              <a:rPr lang="en-US" sz="2400" b="1" u="sng" dirty="0"/>
              <a:t>all </a:t>
            </a:r>
            <a:r>
              <a:rPr lang="en-US" sz="2400" b="1" dirty="0"/>
              <a:t>questions, study is a clinical trial</a:t>
            </a:r>
          </a:p>
        </p:txBody>
      </p:sp>
      <p:sp>
        <p:nvSpPr>
          <p:cNvPr id="4" name="Slide Number Placeholder 3">
            <a:extLst>
              <a:ext uri="{FF2B5EF4-FFF2-40B4-BE49-F238E27FC236}">
                <a16:creationId xmlns:a16="http://schemas.microsoft.com/office/drawing/2014/main" id="{E0E2F795-FD6A-4164-8CB8-C5A6D0D38D5C}"/>
              </a:ext>
            </a:extLst>
          </p:cNvPr>
          <p:cNvSpPr>
            <a:spLocks noGrp="1"/>
          </p:cNvSpPr>
          <p:nvPr>
            <p:ph type="sldNum" sz="quarter" idx="12"/>
          </p:nvPr>
        </p:nvSpPr>
        <p:spPr>
          <a:xfrm>
            <a:off x="648516" y="6242050"/>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16</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564816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EB1C-85B0-4B5F-88DC-5DCC7545D94C}"/>
              </a:ext>
            </a:extLst>
          </p:cNvPr>
          <p:cNvSpPr>
            <a:spLocks noGrp="1"/>
          </p:cNvSpPr>
          <p:nvPr>
            <p:ph type="title"/>
          </p:nvPr>
        </p:nvSpPr>
        <p:spPr>
          <a:xfrm>
            <a:off x="838200" y="206202"/>
            <a:ext cx="10515600" cy="1031703"/>
          </a:xfrm>
        </p:spPr>
        <p:txBody>
          <a:bodyPr/>
          <a:lstStyle/>
          <a:p>
            <a:r>
              <a:rPr lang="en-US" dirty="0"/>
              <a:t>Clinical Trial Decision Tool</a:t>
            </a:r>
          </a:p>
        </p:txBody>
      </p:sp>
      <p:sp>
        <p:nvSpPr>
          <p:cNvPr id="4" name="Slide Number Placeholder 3">
            <a:extLst>
              <a:ext uri="{FF2B5EF4-FFF2-40B4-BE49-F238E27FC236}">
                <a16:creationId xmlns:a16="http://schemas.microsoft.com/office/drawing/2014/main" id="{92B9D19E-EBBA-44F8-BB8F-D3F7069DC73F}"/>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17</a:t>
            </a:fld>
            <a:endParaRPr lang="en-US" dirty="0">
              <a:latin typeface="Roboto black" panose="02000000000000000000" pitchFamily="2" charset="0"/>
              <a:ea typeface="Roboto black" panose="02000000000000000000" pitchFamily="2" charset="0"/>
            </a:endParaRPr>
          </a:p>
        </p:txBody>
      </p:sp>
      <p:sp>
        <p:nvSpPr>
          <p:cNvPr id="3" name="Content Placeholder 2">
            <a:extLst>
              <a:ext uri="{FF2B5EF4-FFF2-40B4-BE49-F238E27FC236}">
                <a16:creationId xmlns:a16="http://schemas.microsoft.com/office/drawing/2014/main" id="{056D2ADA-28D3-41E4-8AF5-36794550F291}"/>
              </a:ext>
              <a:ext uri="{C183D7F6-B498-43B3-948B-1728B52AA6E4}">
                <adec:decorative xmlns:adec="http://schemas.microsoft.com/office/drawing/2017/decorative" val="1"/>
              </a:ext>
            </a:extLst>
          </p:cNvPr>
          <p:cNvSpPr>
            <a:spLocks noGrp="1"/>
          </p:cNvSpPr>
          <p:nvPr>
            <p:ph idx="1"/>
          </p:nvPr>
        </p:nvSpPr>
        <p:spPr/>
        <p:txBody>
          <a:bodyPr/>
          <a:lstStyle/>
          <a:p>
            <a:pPr marL="0" indent="0">
              <a:buNone/>
            </a:pPr>
            <a:r>
              <a:rPr lang="en-US" dirty="0"/>
              <a:t> </a:t>
            </a:r>
          </a:p>
        </p:txBody>
      </p:sp>
      <p:pic>
        <p:nvPicPr>
          <p:cNvPr id="5" name="Picture 4" descr="Clinical trial decision tool:  Does your Human Subjects Study Meet the NIH Definition of a Clinical Trial?">
            <a:extLst>
              <a:ext uri="{FF2B5EF4-FFF2-40B4-BE49-F238E27FC236}">
                <a16:creationId xmlns:a16="http://schemas.microsoft.com/office/drawing/2014/main" id="{00954B3B-B639-463F-98A7-6D32340C1A4C}"/>
              </a:ext>
            </a:extLst>
          </p:cNvPr>
          <p:cNvPicPr>
            <a:picLocks noChangeAspect="1"/>
          </p:cNvPicPr>
          <p:nvPr/>
        </p:nvPicPr>
        <p:blipFill>
          <a:blip r:embed="rId3"/>
          <a:stretch>
            <a:fillRect/>
          </a:stretch>
        </p:blipFill>
        <p:spPr>
          <a:xfrm>
            <a:off x="1152481" y="952780"/>
            <a:ext cx="10201319" cy="4952439"/>
          </a:xfrm>
          <a:prstGeom prst="rect">
            <a:avLst/>
          </a:prstGeom>
        </p:spPr>
      </p:pic>
      <p:sp>
        <p:nvSpPr>
          <p:cNvPr id="6" name="TextBox 5">
            <a:extLst>
              <a:ext uri="{FF2B5EF4-FFF2-40B4-BE49-F238E27FC236}">
                <a16:creationId xmlns:a16="http://schemas.microsoft.com/office/drawing/2014/main" id="{FBAE3687-E4D3-4916-B58F-53FE1834B24B}"/>
              </a:ext>
            </a:extLst>
          </p:cNvPr>
          <p:cNvSpPr txBox="1"/>
          <p:nvPr/>
        </p:nvSpPr>
        <p:spPr>
          <a:xfrm>
            <a:off x="1361871" y="5976908"/>
            <a:ext cx="9053119" cy="400110"/>
          </a:xfrm>
          <a:prstGeom prst="rect">
            <a:avLst/>
          </a:prstGeom>
          <a:noFill/>
        </p:spPr>
        <p:txBody>
          <a:bodyPr wrap="none" rtlCol="0">
            <a:spAutoFit/>
          </a:bodyPr>
          <a:lstStyle/>
          <a:p>
            <a:r>
              <a:rPr lang="en-US" sz="2000" dirty="0">
                <a:hlinkClick r:id="rId4"/>
              </a:rPr>
              <a:t>Does Your Human Subjects Research Study Meet the NIH Definition of a Clinical Trial?</a:t>
            </a:r>
            <a:endParaRPr lang="en-US" sz="2000" dirty="0"/>
          </a:p>
        </p:txBody>
      </p:sp>
    </p:spTree>
    <p:extLst>
      <p:ext uri="{BB962C8B-B14F-4D97-AF65-F5344CB8AC3E}">
        <p14:creationId xmlns:p14="http://schemas.microsoft.com/office/powerpoint/2010/main" val="1834789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256B3-E345-44BC-A000-44F8269B5129}"/>
              </a:ext>
            </a:extLst>
          </p:cNvPr>
          <p:cNvSpPr>
            <a:spLocks noGrp="1"/>
          </p:cNvSpPr>
          <p:nvPr>
            <p:ph type="title"/>
          </p:nvPr>
        </p:nvSpPr>
        <p:spPr>
          <a:xfrm>
            <a:off x="308934" y="95397"/>
            <a:ext cx="10515600" cy="1325563"/>
          </a:xfrm>
        </p:spPr>
        <p:txBody>
          <a:bodyPr/>
          <a:lstStyle/>
          <a:p>
            <a:r>
              <a:rPr lang="en-US" dirty="0"/>
              <a:t>Funding Opportunity Announcement (FOA) for Clinical Trials</a:t>
            </a:r>
          </a:p>
        </p:txBody>
      </p:sp>
      <p:sp>
        <p:nvSpPr>
          <p:cNvPr id="3" name="Content Placeholder 2">
            <a:extLst>
              <a:ext uri="{FF2B5EF4-FFF2-40B4-BE49-F238E27FC236}">
                <a16:creationId xmlns:a16="http://schemas.microsoft.com/office/drawing/2014/main" id="{77B70756-9A21-4E9D-85D3-3B6FAC81B52A}"/>
              </a:ext>
            </a:extLst>
          </p:cNvPr>
          <p:cNvSpPr>
            <a:spLocks noGrp="1"/>
          </p:cNvSpPr>
          <p:nvPr>
            <p:ph idx="1"/>
          </p:nvPr>
        </p:nvSpPr>
        <p:spPr>
          <a:xfrm>
            <a:off x="838200" y="1682139"/>
            <a:ext cx="10204048" cy="4436544"/>
          </a:xfrm>
        </p:spPr>
        <p:txBody>
          <a:bodyPr>
            <a:noAutofit/>
          </a:bodyPr>
          <a:lstStyle/>
          <a:p>
            <a:pPr lvl="1"/>
            <a:r>
              <a:rPr lang="en-US" sz="2800" dirty="0"/>
              <a:t>Applications involving clinical trials must be submitted to clinical-trial specific FOAs</a:t>
            </a:r>
          </a:p>
          <a:p>
            <a:pPr lvl="1"/>
            <a:r>
              <a:rPr lang="en-US" sz="2800" dirty="0"/>
              <a:t>Applications submitted to incorrect FOA </a:t>
            </a:r>
            <a:r>
              <a:rPr lang="en-US" sz="2800" b="1" dirty="0">
                <a:solidFill>
                  <a:srgbClr val="0070C0"/>
                </a:solidFill>
              </a:rPr>
              <a:t>will be administratively withdrawn</a:t>
            </a:r>
            <a:endParaRPr lang="en-US" sz="2800" dirty="0">
              <a:solidFill>
                <a:srgbClr val="0070C0"/>
              </a:solidFill>
            </a:endParaRPr>
          </a:p>
          <a:p>
            <a:pPr lvl="1"/>
            <a:r>
              <a:rPr lang="en-US" sz="2800" dirty="0"/>
              <a:t>Purpose:</a:t>
            </a:r>
          </a:p>
          <a:p>
            <a:pPr lvl="2">
              <a:buClr>
                <a:srgbClr val="00B050"/>
              </a:buClr>
            </a:pPr>
            <a:r>
              <a:rPr lang="en-US" sz="2400" dirty="0"/>
              <a:t>Improve NIH’s ability to identify proposed clinical trials</a:t>
            </a:r>
          </a:p>
          <a:p>
            <a:pPr lvl="2">
              <a:buClr>
                <a:srgbClr val="00B050"/>
              </a:buClr>
            </a:pPr>
            <a:r>
              <a:rPr lang="en-US" sz="2400" dirty="0"/>
              <a:t>Ensure key pieces of trial-specific information are submitted with each application</a:t>
            </a:r>
          </a:p>
          <a:p>
            <a:pPr lvl="2">
              <a:buClr>
                <a:srgbClr val="00B050"/>
              </a:buClr>
            </a:pPr>
            <a:r>
              <a:rPr lang="en-US" sz="2400" dirty="0"/>
              <a:t>Uniformly apply trial-specific review criteria</a:t>
            </a:r>
          </a:p>
        </p:txBody>
      </p:sp>
      <p:sp>
        <p:nvSpPr>
          <p:cNvPr id="4" name="Slide Number Placeholder 3">
            <a:extLst>
              <a:ext uri="{FF2B5EF4-FFF2-40B4-BE49-F238E27FC236}">
                <a16:creationId xmlns:a16="http://schemas.microsoft.com/office/drawing/2014/main" id="{C9DEC3F0-E505-46C8-98AC-086DF99ED05C}"/>
              </a:ext>
            </a:extLst>
          </p:cNvPr>
          <p:cNvSpPr>
            <a:spLocks noGrp="1"/>
          </p:cNvSpPr>
          <p:nvPr>
            <p:ph type="sldNum" sz="quarter" idx="12"/>
          </p:nvPr>
        </p:nvSpPr>
        <p:spPr>
          <a:xfrm>
            <a:off x="838200" y="6379862"/>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18</a:t>
            </a:fld>
            <a:endParaRPr lang="en-US" dirty="0">
              <a:latin typeface="Roboto black" panose="02000000000000000000" pitchFamily="2" charset="0"/>
              <a:ea typeface="Roboto black" panose="02000000000000000000" pitchFamily="2" charset="0"/>
            </a:endParaRPr>
          </a:p>
        </p:txBody>
      </p:sp>
      <p:sp>
        <p:nvSpPr>
          <p:cNvPr id="7" name="Rectangle: Rounded Corners 6" descr="Guide Notice #NOT-OD-16-147 was Published on September 16 2016 and is available on the NIH website. ">
            <a:extLst>
              <a:ext uri="{FF2B5EF4-FFF2-40B4-BE49-F238E27FC236}">
                <a16:creationId xmlns:a16="http://schemas.microsoft.com/office/drawing/2014/main" id="{CB039B8A-AD6A-4260-B166-DAC5ACF40FE8}"/>
              </a:ext>
            </a:extLst>
          </p:cNvPr>
          <p:cNvSpPr/>
          <p:nvPr/>
        </p:nvSpPr>
        <p:spPr>
          <a:xfrm>
            <a:off x="9626485" y="2853197"/>
            <a:ext cx="2240457" cy="116394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Guide Notice:</a:t>
            </a:r>
          </a:p>
          <a:p>
            <a:pPr algn="ctr"/>
            <a:r>
              <a:rPr lang="en-US" dirty="0">
                <a:solidFill>
                  <a:schemeClr val="bg1"/>
                </a:solidFill>
                <a:hlinkClick r:id="rId3">
                  <a:extLst>
                    <a:ext uri="{A12FA001-AC4F-418D-AE19-62706E023703}">
                      <ahyp:hlinkClr xmlns:ahyp="http://schemas.microsoft.com/office/drawing/2018/hyperlinkcolor" val="tx"/>
                    </a:ext>
                  </a:extLst>
                </a:hlinkClick>
              </a:rPr>
              <a:t>NOT-OD-16-147</a:t>
            </a:r>
            <a:endParaRPr lang="en-US" dirty="0">
              <a:solidFill>
                <a:schemeClr val="bg1"/>
              </a:solidFill>
            </a:endParaRPr>
          </a:p>
          <a:p>
            <a:pPr algn="ctr"/>
            <a:r>
              <a:rPr lang="en-US" dirty="0">
                <a:solidFill>
                  <a:schemeClr val="bg1"/>
                </a:solidFill>
              </a:rPr>
              <a:t>Published </a:t>
            </a:r>
          </a:p>
          <a:p>
            <a:pPr algn="ctr"/>
            <a:r>
              <a:rPr lang="en-US" dirty="0">
                <a:solidFill>
                  <a:schemeClr val="bg1"/>
                </a:solidFill>
              </a:rPr>
              <a:t>September 16, 2016</a:t>
            </a:r>
          </a:p>
        </p:txBody>
      </p:sp>
    </p:spTree>
    <p:extLst>
      <p:ext uri="{BB962C8B-B14F-4D97-AF65-F5344CB8AC3E}">
        <p14:creationId xmlns:p14="http://schemas.microsoft.com/office/powerpoint/2010/main" val="1892429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40518-A732-44C6-A9A3-1D37632EBA74}"/>
              </a:ext>
            </a:extLst>
          </p:cNvPr>
          <p:cNvSpPr>
            <a:spLocks noGrp="1"/>
          </p:cNvSpPr>
          <p:nvPr>
            <p:ph type="title"/>
          </p:nvPr>
        </p:nvSpPr>
        <p:spPr/>
        <p:txBody>
          <a:bodyPr/>
          <a:lstStyle/>
          <a:p>
            <a:r>
              <a:rPr lang="en-US" dirty="0"/>
              <a:t>Dissemination of NIH-Funded </a:t>
            </a:r>
            <a:br>
              <a:rPr lang="en-US" dirty="0"/>
            </a:br>
            <a:r>
              <a:rPr lang="en-US" dirty="0"/>
              <a:t>Clinical Trial Information</a:t>
            </a:r>
          </a:p>
        </p:txBody>
      </p:sp>
      <p:sp>
        <p:nvSpPr>
          <p:cNvPr id="3" name="Content Placeholder 2">
            <a:extLst>
              <a:ext uri="{FF2B5EF4-FFF2-40B4-BE49-F238E27FC236}">
                <a16:creationId xmlns:a16="http://schemas.microsoft.com/office/drawing/2014/main" id="{0B28E305-934F-4AD0-A28E-F95A889F55C4}"/>
              </a:ext>
            </a:extLst>
          </p:cNvPr>
          <p:cNvSpPr>
            <a:spLocks noGrp="1"/>
          </p:cNvSpPr>
          <p:nvPr>
            <p:ph idx="1"/>
          </p:nvPr>
        </p:nvSpPr>
        <p:spPr>
          <a:xfrm>
            <a:off x="838200" y="1690688"/>
            <a:ext cx="9278257" cy="3905250"/>
          </a:xfrm>
        </p:spPr>
        <p:txBody>
          <a:bodyPr>
            <a:normAutofit/>
          </a:bodyPr>
          <a:lstStyle/>
          <a:p>
            <a:pPr marL="0" indent="0">
              <a:buNone/>
            </a:pPr>
            <a:r>
              <a:rPr lang="en-US" sz="3200" dirty="0"/>
              <a:t>Policy Requires Registration and Reporting:</a:t>
            </a:r>
          </a:p>
          <a:p>
            <a:pPr lvl="1">
              <a:spcBef>
                <a:spcPts val="1800"/>
              </a:spcBef>
              <a:buClr>
                <a:srgbClr val="70AD47"/>
              </a:buClr>
            </a:pPr>
            <a:r>
              <a:rPr lang="en-US" sz="2600" b="1" dirty="0">
                <a:solidFill>
                  <a:schemeClr val="accent4"/>
                </a:solidFill>
              </a:rPr>
              <a:t>SUBMIT</a:t>
            </a:r>
            <a:r>
              <a:rPr lang="en-US" sz="2600" dirty="0"/>
              <a:t> - a plan in the application outlining compliance with the policy</a:t>
            </a:r>
          </a:p>
          <a:p>
            <a:pPr lvl="1">
              <a:spcBef>
                <a:spcPts val="1800"/>
              </a:spcBef>
              <a:buClr>
                <a:srgbClr val="70AD47"/>
              </a:buClr>
            </a:pPr>
            <a:r>
              <a:rPr lang="en-US" sz="2600" b="1" dirty="0">
                <a:solidFill>
                  <a:schemeClr val="accent4"/>
                </a:solidFill>
              </a:rPr>
              <a:t>REGISTER</a:t>
            </a:r>
            <a:r>
              <a:rPr lang="en-US" sz="2600" dirty="0"/>
              <a:t> - no later than 21 days after enrolling the first participant</a:t>
            </a:r>
          </a:p>
          <a:p>
            <a:pPr lvl="1">
              <a:spcBef>
                <a:spcPts val="1800"/>
              </a:spcBef>
              <a:buClr>
                <a:srgbClr val="70AD47"/>
              </a:buClr>
            </a:pPr>
            <a:r>
              <a:rPr lang="en-US" sz="2600" b="1" dirty="0">
                <a:solidFill>
                  <a:schemeClr val="accent4"/>
                </a:solidFill>
              </a:rPr>
              <a:t>REPORT</a:t>
            </a:r>
            <a:r>
              <a:rPr lang="en-US" sz="2600" b="1" dirty="0"/>
              <a:t> </a:t>
            </a:r>
            <a:r>
              <a:rPr lang="en-US" sz="2600" dirty="0"/>
              <a:t>- summary results no later than one year after primary completion date</a:t>
            </a:r>
          </a:p>
          <a:p>
            <a:pPr lvl="1"/>
            <a:endParaRPr lang="en-US" dirty="0"/>
          </a:p>
        </p:txBody>
      </p:sp>
      <p:sp>
        <p:nvSpPr>
          <p:cNvPr id="4" name="Slide Number Placeholder 3">
            <a:extLst>
              <a:ext uri="{FF2B5EF4-FFF2-40B4-BE49-F238E27FC236}">
                <a16:creationId xmlns:a16="http://schemas.microsoft.com/office/drawing/2014/main" id="{9ADBA8F1-FF9D-48CC-9033-8F2C74035148}"/>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19</a:t>
            </a:fld>
            <a:endParaRPr lang="en-US" dirty="0">
              <a:latin typeface="Roboto black" panose="02000000000000000000" pitchFamily="2" charset="0"/>
              <a:ea typeface="Roboto black" panose="02000000000000000000" pitchFamily="2" charset="0"/>
            </a:endParaRPr>
          </a:p>
        </p:txBody>
      </p:sp>
      <p:sp>
        <p:nvSpPr>
          <p:cNvPr id="7" name="Rectangle: Rounded Corners 6" descr="Guide Notice #NOT-OD-16-149&#10;was Published on September 16, 2016 and is available on the NIH website. ">
            <a:extLst>
              <a:ext uri="{FF2B5EF4-FFF2-40B4-BE49-F238E27FC236}">
                <a16:creationId xmlns:a16="http://schemas.microsoft.com/office/drawing/2014/main" id="{4810BEFA-88CA-48C1-9471-83A9E6CD46B0}"/>
              </a:ext>
            </a:extLst>
          </p:cNvPr>
          <p:cNvSpPr/>
          <p:nvPr/>
        </p:nvSpPr>
        <p:spPr>
          <a:xfrm>
            <a:off x="9709661" y="5013966"/>
            <a:ext cx="2246266" cy="116394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Guide Notice:</a:t>
            </a:r>
          </a:p>
          <a:p>
            <a:pPr algn="ctr"/>
            <a:r>
              <a:rPr lang="en-US" dirty="0">
                <a:solidFill>
                  <a:schemeClr val="bg1"/>
                </a:solidFill>
                <a:hlinkClick r:id="rId3">
                  <a:extLst>
                    <a:ext uri="{A12FA001-AC4F-418D-AE19-62706E023703}">
                      <ahyp:hlinkClr xmlns:ahyp="http://schemas.microsoft.com/office/drawing/2018/hyperlinkcolor" val="tx"/>
                    </a:ext>
                  </a:extLst>
                </a:hlinkClick>
              </a:rPr>
              <a:t>NOT-OD-16-149</a:t>
            </a:r>
            <a:endParaRPr lang="en-US" dirty="0">
              <a:solidFill>
                <a:schemeClr val="bg1"/>
              </a:solidFill>
            </a:endParaRPr>
          </a:p>
          <a:p>
            <a:pPr algn="ctr"/>
            <a:r>
              <a:rPr lang="en-US" dirty="0">
                <a:solidFill>
                  <a:schemeClr val="bg1"/>
                </a:solidFill>
              </a:rPr>
              <a:t>Published </a:t>
            </a:r>
          </a:p>
          <a:p>
            <a:pPr algn="ctr"/>
            <a:r>
              <a:rPr lang="en-US" dirty="0">
                <a:solidFill>
                  <a:schemeClr val="bg1"/>
                </a:solidFill>
              </a:rPr>
              <a:t>September 16, 2016</a:t>
            </a:r>
          </a:p>
        </p:txBody>
      </p:sp>
    </p:spTree>
    <p:extLst>
      <p:ext uri="{BB962C8B-B14F-4D97-AF65-F5344CB8AC3E}">
        <p14:creationId xmlns:p14="http://schemas.microsoft.com/office/powerpoint/2010/main" val="3871102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A151C1-0AC6-4C40-B033-6739ADF13F68}"/>
              </a:ext>
            </a:extLst>
          </p:cNvPr>
          <p:cNvSpPr>
            <a:spLocks noGrp="1"/>
          </p:cNvSpPr>
          <p:nvPr>
            <p:ph type="title"/>
          </p:nvPr>
        </p:nvSpPr>
        <p:spPr/>
        <p:txBody>
          <a:bodyPr/>
          <a:lstStyle/>
          <a:p>
            <a:r>
              <a:rPr lang="en-US" dirty="0"/>
              <a:t>Objectives</a:t>
            </a:r>
          </a:p>
        </p:txBody>
      </p:sp>
      <p:sp>
        <p:nvSpPr>
          <p:cNvPr id="6" name="Content Placeholder 5">
            <a:extLst>
              <a:ext uri="{FF2B5EF4-FFF2-40B4-BE49-F238E27FC236}">
                <a16:creationId xmlns:a16="http://schemas.microsoft.com/office/drawing/2014/main" id="{A0793C80-1FD1-493D-91A5-1A8101A26CE5}"/>
              </a:ext>
            </a:extLst>
          </p:cNvPr>
          <p:cNvSpPr>
            <a:spLocks noGrp="1"/>
          </p:cNvSpPr>
          <p:nvPr>
            <p:ph idx="1"/>
          </p:nvPr>
        </p:nvSpPr>
        <p:spPr>
          <a:xfrm>
            <a:off x="838200" y="1558925"/>
            <a:ext cx="10515600" cy="4351338"/>
          </a:xfrm>
        </p:spPr>
        <p:txBody>
          <a:bodyPr>
            <a:noAutofit/>
          </a:bodyPr>
          <a:lstStyle/>
          <a:p>
            <a:pPr lvl="0" fontAlgn="ctr"/>
            <a:r>
              <a:rPr lang="en-US" sz="2800" dirty="0">
                <a:ea typeface="Roboto" panose="020B0604020202020204" charset="0"/>
              </a:rPr>
              <a:t>Identify NIH policies pertaining to research involving human subjects </a:t>
            </a:r>
          </a:p>
          <a:p>
            <a:pPr fontAlgn="ctr"/>
            <a:r>
              <a:rPr lang="en-US" sz="2800" dirty="0">
                <a:ea typeface="Roboto" panose="020B0604020202020204" charset="0"/>
              </a:rPr>
              <a:t>Determine when research involving human subjects is a clinical trial</a:t>
            </a:r>
          </a:p>
          <a:p>
            <a:pPr fontAlgn="ctr"/>
            <a:r>
              <a:rPr lang="en-US" sz="2800" dirty="0">
                <a:ea typeface="Roboto" panose="020B0604020202020204" charset="0"/>
              </a:rPr>
              <a:t>Review considerations when applying for an NIH award for research that involves human subjects</a:t>
            </a:r>
          </a:p>
          <a:p>
            <a:pPr lvl="0" fontAlgn="ctr"/>
            <a:r>
              <a:rPr lang="en-US" sz="2800" dirty="0">
                <a:ea typeface="Roboto" panose="020B0604020202020204" charset="0"/>
              </a:rPr>
              <a:t>Identify NIH resources for investigators conducting research involving human subjects </a:t>
            </a:r>
          </a:p>
        </p:txBody>
      </p:sp>
      <p:sp>
        <p:nvSpPr>
          <p:cNvPr id="4" name="Slide Number Placeholder 3">
            <a:extLst>
              <a:ext uri="{FF2B5EF4-FFF2-40B4-BE49-F238E27FC236}">
                <a16:creationId xmlns:a16="http://schemas.microsoft.com/office/drawing/2014/main" id="{57D20301-3934-4672-A33A-E8DF0554B36F}"/>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51904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BFF18-8F03-464F-8740-175E3519C649}"/>
              </a:ext>
            </a:extLst>
          </p:cNvPr>
          <p:cNvSpPr>
            <a:spLocks noGrp="1"/>
          </p:cNvSpPr>
          <p:nvPr>
            <p:ph type="title"/>
          </p:nvPr>
        </p:nvSpPr>
        <p:spPr/>
        <p:txBody>
          <a:bodyPr/>
          <a:lstStyle/>
          <a:p>
            <a:r>
              <a:rPr lang="en-US" dirty="0"/>
              <a:t>Basic Experimental Studies with Humans (BESH) FOAs (1 of 2)</a:t>
            </a:r>
          </a:p>
        </p:txBody>
      </p:sp>
      <p:sp>
        <p:nvSpPr>
          <p:cNvPr id="3" name="Content Placeholder 2">
            <a:extLst>
              <a:ext uri="{FF2B5EF4-FFF2-40B4-BE49-F238E27FC236}">
                <a16:creationId xmlns:a16="http://schemas.microsoft.com/office/drawing/2014/main" id="{D5BB0311-4475-43DF-B73C-BF56F3EC5208}"/>
              </a:ext>
            </a:extLst>
          </p:cNvPr>
          <p:cNvSpPr>
            <a:spLocks noGrp="1"/>
          </p:cNvSpPr>
          <p:nvPr>
            <p:ph idx="1"/>
          </p:nvPr>
        </p:nvSpPr>
        <p:spPr>
          <a:xfrm>
            <a:off x="838200" y="2298540"/>
            <a:ext cx="10515600" cy="3744914"/>
          </a:xfrm>
        </p:spPr>
        <p:txBody>
          <a:bodyPr>
            <a:normAutofit/>
          </a:bodyPr>
          <a:lstStyle/>
          <a:p>
            <a:r>
              <a:rPr lang="en-US" sz="3300" dirty="0"/>
              <a:t>BESH studies meet definition for both:</a:t>
            </a:r>
          </a:p>
          <a:p>
            <a:pPr lvl="1">
              <a:buClr>
                <a:srgbClr val="00B050"/>
              </a:buClr>
            </a:pPr>
            <a:r>
              <a:rPr lang="en-US" sz="3100" dirty="0"/>
              <a:t>Basic Research</a:t>
            </a:r>
          </a:p>
          <a:p>
            <a:pPr lvl="1">
              <a:buClr>
                <a:srgbClr val="00B050"/>
              </a:buClr>
            </a:pPr>
            <a:r>
              <a:rPr lang="en-US" sz="3100" dirty="0"/>
              <a:t>NIH clinical trial</a:t>
            </a:r>
          </a:p>
          <a:p>
            <a:pPr marL="515937" lvl="1" indent="-457200"/>
            <a:r>
              <a:rPr lang="en-US" sz="3100" dirty="0">
                <a:hlinkClick r:id="rId3"/>
              </a:rPr>
              <a:t>NEW BESH Website</a:t>
            </a:r>
            <a:r>
              <a:rPr lang="en-US" sz="3100" dirty="0"/>
              <a:t>  </a:t>
            </a:r>
          </a:p>
          <a:p>
            <a:endParaRPr lang="en-US" dirty="0">
              <a:hlinkClick r:id="rId4"/>
            </a:endParaRPr>
          </a:p>
        </p:txBody>
      </p:sp>
      <p:sp>
        <p:nvSpPr>
          <p:cNvPr id="4" name="Slide Number Placeholder 3">
            <a:extLst>
              <a:ext uri="{FF2B5EF4-FFF2-40B4-BE49-F238E27FC236}">
                <a16:creationId xmlns:a16="http://schemas.microsoft.com/office/drawing/2014/main" id="{8F9636FB-DD4B-4068-9348-819C836F17D1}"/>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20</a:t>
            </a:fld>
            <a:endParaRPr lang="en-US" dirty="0">
              <a:latin typeface="Roboto black" panose="02000000000000000000" pitchFamily="2" charset="0"/>
              <a:ea typeface="Roboto black" panose="02000000000000000000" pitchFamily="2" charset="0"/>
            </a:endParaRPr>
          </a:p>
        </p:txBody>
      </p:sp>
      <p:sp>
        <p:nvSpPr>
          <p:cNvPr id="6" name="Rectangle: Rounded Corners 5" descr="Guide Notices #NOT-OD-18-212 &amp; #NOT-OD-19-126 were Published July 20, 2018 &amp; July 24, 2019&#10;respectively, and are available on the NIH website">
            <a:extLst>
              <a:ext uri="{FF2B5EF4-FFF2-40B4-BE49-F238E27FC236}">
                <a16:creationId xmlns:a16="http://schemas.microsoft.com/office/drawing/2014/main" id="{CAB2EAFF-1B49-4525-AF1D-0CE404F32AC4}"/>
              </a:ext>
            </a:extLst>
          </p:cNvPr>
          <p:cNvSpPr/>
          <p:nvPr/>
        </p:nvSpPr>
        <p:spPr>
          <a:xfrm>
            <a:off x="6630315" y="4051868"/>
            <a:ext cx="4293726" cy="1206046"/>
          </a:xfrm>
          <a:prstGeom prst="roundRect">
            <a:avLst/>
          </a:prstGeom>
          <a:solidFill>
            <a:srgbClr val="0F7F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en-US" dirty="0">
                <a:solidFill>
                  <a:schemeClr val="bg1"/>
                </a:solidFill>
              </a:rPr>
              <a:t>Guide Notices </a:t>
            </a:r>
          </a:p>
          <a:p>
            <a:pPr algn="ctr"/>
            <a:r>
              <a:rPr lang="en-US" dirty="0">
                <a:solidFill>
                  <a:schemeClr val="bg1"/>
                </a:solidFill>
                <a:hlinkClick r:id="rId5">
                  <a:extLst>
                    <a:ext uri="{A12FA001-AC4F-418D-AE19-62706E023703}">
                      <ahyp:hlinkClr xmlns:ahyp="http://schemas.microsoft.com/office/drawing/2018/hyperlinkcolor" val="tx"/>
                    </a:ext>
                  </a:extLst>
                </a:hlinkClick>
              </a:rPr>
              <a:t>NOT-OD-18-212</a:t>
            </a:r>
            <a:r>
              <a:rPr lang="en-US" dirty="0">
                <a:solidFill>
                  <a:schemeClr val="bg1"/>
                </a:solidFill>
              </a:rPr>
              <a:t> &amp; </a:t>
            </a:r>
            <a:r>
              <a:rPr lang="en-US" dirty="0">
                <a:solidFill>
                  <a:schemeClr val="bg1"/>
                </a:solidFill>
                <a:hlinkClick r:id="rId6">
                  <a:extLst>
                    <a:ext uri="{A12FA001-AC4F-418D-AE19-62706E023703}">
                      <ahyp:hlinkClr xmlns:ahyp="http://schemas.microsoft.com/office/drawing/2018/hyperlinkcolor" val="tx"/>
                    </a:ext>
                  </a:extLst>
                </a:hlinkClick>
              </a:rPr>
              <a:t>NOT-OD-21-088</a:t>
            </a:r>
            <a:endParaRPr lang="en-US" dirty="0">
              <a:solidFill>
                <a:schemeClr val="bg1"/>
              </a:solidFill>
            </a:endParaRPr>
          </a:p>
          <a:p>
            <a:pPr algn="ctr"/>
            <a:r>
              <a:rPr lang="en-US" i="1" dirty="0">
                <a:solidFill>
                  <a:schemeClr val="bg1"/>
                </a:solidFill>
              </a:rPr>
              <a:t>Published</a:t>
            </a:r>
            <a:r>
              <a:rPr lang="en-US" dirty="0">
                <a:solidFill>
                  <a:schemeClr val="bg1"/>
                </a:solidFill>
              </a:rPr>
              <a:t> </a:t>
            </a:r>
          </a:p>
          <a:p>
            <a:pPr algn="ctr"/>
            <a:r>
              <a:rPr lang="en-US" dirty="0">
                <a:solidFill>
                  <a:schemeClr val="bg1"/>
                </a:solidFill>
              </a:rPr>
              <a:t>July 20, 2018 &amp; March 23, 2021</a:t>
            </a:r>
          </a:p>
          <a:p>
            <a:pPr algn="ctr"/>
            <a:endParaRPr lang="en-US" dirty="0">
              <a:solidFill>
                <a:schemeClr val="bg1"/>
              </a:solidFill>
            </a:endParaRPr>
          </a:p>
        </p:txBody>
      </p:sp>
    </p:spTree>
    <p:extLst>
      <p:ext uri="{BB962C8B-B14F-4D97-AF65-F5344CB8AC3E}">
        <p14:creationId xmlns:p14="http://schemas.microsoft.com/office/powerpoint/2010/main" val="976555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BFF18-8F03-464F-8740-175E3519C649}"/>
              </a:ext>
            </a:extLst>
          </p:cNvPr>
          <p:cNvSpPr>
            <a:spLocks noGrp="1"/>
          </p:cNvSpPr>
          <p:nvPr>
            <p:ph type="title"/>
          </p:nvPr>
        </p:nvSpPr>
        <p:spPr>
          <a:xfrm>
            <a:off x="828235" y="243114"/>
            <a:ext cx="10515600" cy="1325563"/>
          </a:xfrm>
        </p:spPr>
        <p:txBody>
          <a:bodyPr/>
          <a:lstStyle/>
          <a:p>
            <a:r>
              <a:rPr lang="en-US" dirty="0"/>
              <a:t>Basic Experimental Studies with Humans (BESH) FOAs (2 of 2)</a:t>
            </a:r>
          </a:p>
        </p:txBody>
      </p:sp>
      <p:sp>
        <p:nvSpPr>
          <p:cNvPr id="3" name="Content Placeholder 2">
            <a:extLst>
              <a:ext uri="{FF2B5EF4-FFF2-40B4-BE49-F238E27FC236}">
                <a16:creationId xmlns:a16="http://schemas.microsoft.com/office/drawing/2014/main" id="{D5BB0311-4475-43DF-B73C-BF56F3EC5208}"/>
              </a:ext>
            </a:extLst>
          </p:cNvPr>
          <p:cNvSpPr>
            <a:spLocks noGrp="1"/>
          </p:cNvSpPr>
          <p:nvPr>
            <p:ph idx="1"/>
          </p:nvPr>
        </p:nvSpPr>
        <p:spPr>
          <a:xfrm>
            <a:off x="665680" y="1584099"/>
            <a:ext cx="10307986" cy="5030787"/>
          </a:xfrm>
        </p:spPr>
        <p:txBody>
          <a:bodyPr>
            <a:normAutofit/>
          </a:bodyPr>
          <a:lstStyle/>
          <a:p>
            <a:r>
              <a:rPr lang="en-US" sz="3300" b="1" dirty="0"/>
              <a:t>Interim flexibilities </a:t>
            </a:r>
            <a:r>
              <a:rPr lang="en-US" sz="3300" dirty="0"/>
              <a:t>for registration and results reporting through </a:t>
            </a:r>
            <a:r>
              <a:rPr lang="en-US" sz="3300" b="1" dirty="0"/>
              <a:t>September 24, 2023</a:t>
            </a:r>
            <a:r>
              <a:rPr lang="en-US" sz="3300" dirty="0"/>
              <a:t>.</a:t>
            </a:r>
            <a:endParaRPr lang="en-US" sz="3300" b="1" dirty="0"/>
          </a:p>
          <a:p>
            <a:r>
              <a:rPr lang="en-US" sz="3300" b="1" dirty="0"/>
              <a:t>Registration and results reporting is </a:t>
            </a:r>
            <a:r>
              <a:rPr lang="en-US" sz="3300" b="1" u="sng" dirty="0"/>
              <a:t>still expected</a:t>
            </a:r>
            <a:r>
              <a:rPr lang="en-US" sz="3300" b="1" dirty="0"/>
              <a:t> </a:t>
            </a:r>
            <a:r>
              <a:rPr lang="en-US" sz="3300" dirty="0"/>
              <a:t>for BESH FOAs, but with </a:t>
            </a:r>
            <a:r>
              <a:rPr lang="en-US" sz="3300" b="1" dirty="0"/>
              <a:t>flexibility</a:t>
            </a:r>
            <a:r>
              <a:rPr lang="en-US" sz="3300" dirty="0"/>
              <a:t> to use </a:t>
            </a:r>
            <a:r>
              <a:rPr lang="en-US" sz="3300" b="1" dirty="0"/>
              <a:t>alternative</a:t>
            </a:r>
            <a:r>
              <a:rPr lang="en-US" sz="3300" dirty="0"/>
              <a:t> publicly available </a:t>
            </a:r>
            <a:r>
              <a:rPr lang="en-US" sz="3300" b="1" dirty="0"/>
              <a:t>platforms</a:t>
            </a:r>
            <a:r>
              <a:rPr lang="en-US" sz="3300" dirty="0"/>
              <a:t> (other than Clinicaltrials.gov) </a:t>
            </a:r>
          </a:p>
          <a:p>
            <a:r>
              <a:rPr lang="en-US" sz="3300" b="1" dirty="0"/>
              <a:t>NOTE: This flexibility ONLY applies                            to BESH studies funded through BESH FOAs</a:t>
            </a:r>
          </a:p>
          <a:p>
            <a:endParaRPr lang="en-US" dirty="0">
              <a:hlinkClick r:id="rId3"/>
            </a:endParaRPr>
          </a:p>
        </p:txBody>
      </p:sp>
      <p:sp>
        <p:nvSpPr>
          <p:cNvPr id="4" name="Slide Number Placeholder 3">
            <a:extLst>
              <a:ext uri="{FF2B5EF4-FFF2-40B4-BE49-F238E27FC236}">
                <a16:creationId xmlns:a16="http://schemas.microsoft.com/office/drawing/2014/main" id="{8F9636FB-DD4B-4068-9348-819C836F17D1}"/>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21</a:t>
            </a:fld>
            <a:endParaRPr lang="en-US" dirty="0">
              <a:latin typeface="Roboto black" panose="02000000000000000000" pitchFamily="2" charset="0"/>
              <a:ea typeface="Roboto black" panose="02000000000000000000" pitchFamily="2" charset="0"/>
            </a:endParaRPr>
          </a:p>
        </p:txBody>
      </p:sp>
      <p:sp>
        <p:nvSpPr>
          <p:cNvPr id="6" name="Rectangle: Rounded Corners 5" descr="Guide Notices #NOT-OD-18-212 &amp; #NOT-OD-19-126 were Published July 20, 2018 &amp; July 24, 2019&#10;respectively, and are available on the NIH website">
            <a:extLst>
              <a:ext uri="{FF2B5EF4-FFF2-40B4-BE49-F238E27FC236}">
                <a16:creationId xmlns:a16="http://schemas.microsoft.com/office/drawing/2014/main" id="{CAB2EAFF-1B49-4525-AF1D-0CE404F32AC4}"/>
              </a:ext>
            </a:extLst>
          </p:cNvPr>
          <p:cNvSpPr/>
          <p:nvPr/>
        </p:nvSpPr>
        <p:spPr>
          <a:xfrm>
            <a:off x="7709588" y="4441461"/>
            <a:ext cx="4293726" cy="1206046"/>
          </a:xfrm>
          <a:prstGeom prst="roundRect">
            <a:avLst/>
          </a:prstGeom>
          <a:solidFill>
            <a:srgbClr val="0F7F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en-US" dirty="0">
                <a:solidFill>
                  <a:schemeClr val="bg1"/>
                </a:solidFill>
              </a:rPr>
              <a:t>Guide Notices </a:t>
            </a:r>
          </a:p>
          <a:p>
            <a:pPr algn="ctr"/>
            <a:r>
              <a:rPr lang="en-US" dirty="0">
                <a:solidFill>
                  <a:schemeClr val="bg1"/>
                </a:solidFill>
                <a:hlinkClick r:id="rId4">
                  <a:extLst>
                    <a:ext uri="{A12FA001-AC4F-418D-AE19-62706E023703}">
                      <ahyp:hlinkClr xmlns:ahyp="http://schemas.microsoft.com/office/drawing/2018/hyperlinkcolor" val="tx"/>
                    </a:ext>
                  </a:extLst>
                </a:hlinkClick>
              </a:rPr>
              <a:t>NOT-OD-18-212</a:t>
            </a:r>
            <a:r>
              <a:rPr lang="en-US" dirty="0">
                <a:solidFill>
                  <a:schemeClr val="bg1"/>
                </a:solidFill>
              </a:rPr>
              <a:t> &amp; </a:t>
            </a:r>
            <a:r>
              <a:rPr lang="en-US" dirty="0">
                <a:solidFill>
                  <a:schemeClr val="bg1"/>
                </a:solidFill>
                <a:hlinkClick r:id="rId5">
                  <a:extLst>
                    <a:ext uri="{A12FA001-AC4F-418D-AE19-62706E023703}">
                      <ahyp:hlinkClr xmlns:ahyp="http://schemas.microsoft.com/office/drawing/2018/hyperlinkcolor" val="tx"/>
                    </a:ext>
                  </a:extLst>
                </a:hlinkClick>
              </a:rPr>
              <a:t>NOT-OD-21-088</a:t>
            </a:r>
            <a:endParaRPr lang="en-US" dirty="0">
              <a:solidFill>
                <a:schemeClr val="bg1"/>
              </a:solidFill>
            </a:endParaRPr>
          </a:p>
          <a:p>
            <a:pPr algn="ctr"/>
            <a:r>
              <a:rPr lang="en-US" i="1" dirty="0">
                <a:solidFill>
                  <a:schemeClr val="bg1"/>
                </a:solidFill>
              </a:rPr>
              <a:t>Published</a:t>
            </a:r>
            <a:r>
              <a:rPr lang="en-US" dirty="0">
                <a:solidFill>
                  <a:schemeClr val="bg1"/>
                </a:solidFill>
              </a:rPr>
              <a:t> </a:t>
            </a:r>
          </a:p>
          <a:p>
            <a:pPr algn="ctr"/>
            <a:r>
              <a:rPr lang="en-US" dirty="0">
                <a:solidFill>
                  <a:schemeClr val="bg1"/>
                </a:solidFill>
              </a:rPr>
              <a:t>July 20, 2018 &amp; March 23, 2021</a:t>
            </a:r>
          </a:p>
          <a:p>
            <a:pPr algn="ctr"/>
            <a:endParaRPr lang="en-US" dirty="0">
              <a:solidFill>
                <a:schemeClr val="bg1"/>
              </a:solidFill>
            </a:endParaRPr>
          </a:p>
        </p:txBody>
      </p:sp>
    </p:spTree>
    <p:extLst>
      <p:ext uri="{BB962C8B-B14F-4D97-AF65-F5344CB8AC3E}">
        <p14:creationId xmlns:p14="http://schemas.microsoft.com/office/powerpoint/2010/main" val="1093802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256B3-E345-44BC-A000-44F8269B5129}"/>
              </a:ext>
            </a:extLst>
          </p:cNvPr>
          <p:cNvSpPr>
            <a:spLocks noGrp="1"/>
          </p:cNvSpPr>
          <p:nvPr>
            <p:ph type="title"/>
          </p:nvPr>
        </p:nvSpPr>
        <p:spPr>
          <a:xfrm>
            <a:off x="838200" y="114600"/>
            <a:ext cx="10515600" cy="1325563"/>
          </a:xfrm>
        </p:spPr>
        <p:txBody>
          <a:bodyPr/>
          <a:lstStyle/>
          <a:p>
            <a:r>
              <a:rPr lang="en-US" dirty="0"/>
              <a:t>Good Clinical Practice Training </a:t>
            </a:r>
            <a:br>
              <a:rPr lang="en-US" dirty="0"/>
            </a:br>
            <a:r>
              <a:rPr lang="en-US" dirty="0"/>
              <a:t>(GCP)</a:t>
            </a:r>
          </a:p>
        </p:txBody>
      </p:sp>
      <p:sp>
        <p:nvSpPr>
          <p:cNvPr id="3" name="Content Placeholder 2">
            <a:extLst>
              <a:ext uri="{FF2B5EF4-FFF2-40B4-BE49-F238E27FC236}">
                <a16:creationId xmlns:a16="http://schemas.microsoft.com/office/drawing/2014/main" id="{77B70756-9A21-4E9D-85D3-3B6FAC81B52A}"/>
              </a:ext>
            </a:extLst>
          </p:cNvPr>
          <p:cNvSpPr>
            <a:spLocks noGrp="1"/>
          </p:cNvSpPr>
          <p:nvPr>
            <p:ph idx="1"/>
          </p:nvPr>
        </p:nvSpPr>
        <p:spPr>
          <a:xfrm>
            <a:off x="838200" y="1405051"/>
            <a:ext cx="10515600" cy="4351338"/>
          </a:xfrm>
        </p:spPr>
        <p:txBody>
          <a:bodyPr>
            <a:normAutofit fontScale="85000" lnSpcReduction="20000"/>
          </a:bodyPr>
          <a:lstStyle/>
          <a:p>
            <a:r>
              <a:rPr lang="en-US" sz="3300" dirty="0"/>
              <a:t>All NIH-funded clinical investigators and clinical trial staff involved in the design, conduct, oversight, or management of clinical trials should be trained in GCP</a:t>
            </a:r>
          </a:p>
          <a:p>
            <a:pPr>
              <a:spcBef>
                <a:spcPts val="2000"/>
              </a:spcBef>
            </a:pPr>
            <a:r>
              <a:rPr lang="en-US" sz="3300" dirty="0"/>
              <a:t>GCP training can be achieved through :</a:t>
            </a:r>
          </a:p>
          <a:p>
            <a:pPr lvl="1">
              <a:spcBef>
                <a:spcPts val="900"/>
              </a:spcBef>
              <a:buClr>
                <a:srgbClr val="00B050"/>
              </a:buClr>
            </a:pPr>
            <a:r>
              <a:rPr lang="en-US" sz="2900" dirty="0"/>
              <a:t>class or course</a:t>
            </a:r>
          </a:p>
          <a:p>
            <a:pPr lvl="1">
              <a:spcBef>
                <a:spcPts val="900"/>
              </a:spcBef>
              <a:buClr>
                <a:srgbClr val="00B050"/>
              </a:buClr>
            </a:pPr>
            <a:r>
              <a:rPr lang="en-US" sz="2900" dirty="0"/>
              <a:t>academic training program</a:t>
            </a:r>
          </a:p>
          <a:p>
            <a:pPr lvl="1">
              <a:spcBef>
                <a:spcPts val="900"/>
              </a:spcBef>
              <a:buClr>
                <a:srgbClr val="00B050"/>
              </a:buClr>
            </a:pPr>
            <a:r>
              <a:rPr lang="en-US" sz="2900" dirty="0"/>
              <a:t>certification from a recognized clinical research professional organization</a:t>
            </a:r>
          </a:p>
          <a:p>
            <a:pPr marL="342900" indent="-342900">
              <a:spcBef>
                <a:spcPts val="1800"/>
              </a:spcBef>
              <a:tabLst>
                <a:tab pos="914400" algn="l"/>
              </a:tabLst>
            </a:pPr>
            <a:r>
              <a:rPr lang="en-US" sz="3300" dirty="0"/>
              <a:t>Training should be refreshed every 3 years</a:t>
            </a:r>
          </a:p>
        </p:txBody>
      </p:sp>
      <p:sp>
        <p:nvSpPr>
          <p:cNvPr id="4" name="Slide Number Placeholder 3">
            <a:extLst>
              <a:ext uri="{FF2B5EF4-FFF2-40B4-BE49-F238E27FC236}">
                <a16:creationId xmlns:a16="http://schemas.microsoft.com/office/drawing/2014/main" id="{C9DEC3F0-E505-46C8-98AC-086DF99ED05C}"/>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22</a:t>
            </a:fld>
            <a:endParaRPr lang="en-US" dirty="0">
              <a:latin typeface="Roboto black" panose="02000000000000000000" pitchFamily="2" charset="0"/>
              <a:ea typeface="Roboto black" panose="02000000000000000000" pitchFamily="2" charset="0"/>
            </a:endParaRPr>
          </a:p>
        </p:txBody>
      </p:sp>
      <p:pic>
        <p:nvPicPr>
          <p:cNvPr id="5" name="Picture 4" descr="A group of healthcare providers&#10;">
            <a:extLst>
              <a:ext uri="{FF2B5EF4-FFF2-40B4-BE49-F238E27FC236}">
                <a16:creationId xmlns:a16="http://schemas.microsoft.com/office/drawing/2014/main" id="{70386954-DDAF-4C38-B361-BD052130C40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738082" y="2294583"/>
            <a:ext cx="3122827" cy="1885122"/>
          </a:xfrm>
          <a:prstGeom prst="rect">
            <a:avLst/>
          </a:prstGeom>
        </p:spPr>
      </p:pic>
      <p:sp>
        <p:nvSpPr>
          <p:cNvPr id="7" name="Rectangle: Rounded Corners 6" descr="Guide Notice # NOT-OD-016-148 was Published on September 16, 2016 and is available on the NIH website. ">
            <a:extLst>
              <a:ext uri="{FF2B5EF4-FFF2-40B4-BE49-F238E27FC236}">
                <a16:creationId xmlns:a16="http://schemas.microsoft.com/office/drawing/2014/main" id="{00435B81-AE9D-462A-A87F-4FB2045861C1}"/>
              </a:ext>
            </a:extLst>
          </p:cNvPr>
          <p:cNvSpPr/>
          <p:nvPr/>
        </p:nvSpPr>
        <p:spPr>
          <a:xfrm>
            <a:off x="9112707" y="4598376"/>
            <a:ext cx="2373576" cy="116394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Guide Notice:</a:t>
            </a:r>
          </a:p>
          <a:p>
            <a:pPr algn="ctr"/>
            <a:r>
              <a:rPr lang="en-US" dirty="0">
                <a:solidFill>
                  <a:schemeClr val="bg1"/>
                </a:solidFill>
                <a:hlinkClick r:id="rId4">
                  <a:extLst>
                    <a:ext uri="{A12FA001-AC4F-418D-AE19-62706E023703}">
                      <ahyp:hlinkClr xmlns:ahyp="http://schemas.microsoft.com/office/drawing/2018/hyperlinkcolor" val="tx"/>
                    </a:ext>
                  </a:extLst>
                </a:hlinkClick>
              </a:rPr>
              <a:t>NOT-OD-16-148</a:t>
            </a:r>
            <a:endParaRPr lang="en-US" dirty="0">
              <a:solidFill>
                <a:schemeClr val="bg1"/>
              </a:solidFill>
            </a:endParaRPr>
          </a:p>
          <a:p>
            <a:pPr algn="ctr"/>
            <a:r>
              <a:rPr lang="en-US" dirty="0">
                <a:solidFill>
                  <a:schemeClr val="bg1"/>
                </a:solidFill>
              </a:rPr>
              <a:t>Published </a:t>
            </a:r>
          </a:p>
          <a:p>
            <a:pPr algn="ctr"/>
            <a:r>
              <a:rPr lang="en-US" dirty="0">
                <a:solidFill>
                  <a:schemeClr val="bg1"/>
                </a:solidFill>
              </a:rPr>
              <a:t>September 16, 2016</a:t>
            </a:r>
          </a:p>
        </p:txBody>
      </p:sp>
    </p:spTree>
    <p:extLst>
      <p:ext uri="{BB962C8B-B14F-4D97-AF65-F5344CB8AC3E}">
        <p14:creationId xmlns:p14="http://schemas.microsoft.com/office/powerpoint/2010/main" val="3336371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7" name="Rectangle 5"/>
          <p:cNvSpPr>
            <a:spLocks noGrp="1" noChangeArrowheads="1"/>
          </p:cNvSpPr>
          <p:nvPr>
            <p:ph type="title"/>
          </p:nvPr>
        </p:nvSpPr>
        <p:spPr>
          <a:xfrm>
            <a:off x="838200" y="149224"/>
            <a:ext cx="10515600" cy="1325563"/>
          </a:xfrm>
        </p:spPr>
        <p:txBody>
          <a:bodyPr>
            <a:normAutofit/>
          </a:bodyPr>
          <a:lstStyle/>
          <a:p>
            <a:r>
              <a:rPr lang="en-US" b="1" dirty="0">
                <a:solidFill>
                  <a:schemeClr val="accent1"/>
                </a:solidFill>
              </a:rPr>
              <a:t>Data and Safety Monitoring</a:t>
            </a:r>
          </a:p>
        </p:txBody>
      </p:sp>
      <p:sp>
        <p:nvSpPr>
          <p:cNvPr id="6" name="Slide Number Placeholder 3"/>
          <p:cNvSpPr>
            <a:spLocks noGrp="1"/>
          </p:cNvSpPr>
          <p:nvPr>
            <p:ph type="sldNum" sz="quarter" idx="12"/>
          </p:nvPr>
        </p:nvSpPr>
        <p:spPr/>
        <p:txBody>
          <a:bodyPr/>
          <a:lstStyle/>
          <a:p>
            <a:fld id="{C93608B9-8D40-47A1-B128-D616EC3A92D6}" type="slidenum">
              <a:rPr lang="en-US" sz="1200">
                <a:solidFill>
                  <a:srgbClr val="20558A"/>
                </a:solidFill>
              </a:rPr>
              <a:pPr/>
              <a:t>23</a:t>
            </a:fld>
            <a:endParaRPr lang="en-US" sz="1200" dirty="0">
              <a:solidFill>
                <a:srgbClr val="20558A"/>
              </a:solidFill>
            </a:endParaRPr>
          </a:p>
        </p:txBody>
      </p:sp>
      <p:sp>
        <p:nvSpPr>
          <p:cNvPr id="845829" name="Rectangle 6"/>
          <p:cNvSpPr>
            <a:spLocks noGrp="1" noChangeArrowheads="1"/>
          </p:cNvSpPr>
          <p:nvPr>
            <p:ph idx="1"/>
          </p:nvPr>
        </p:nvSpPr>
        <p:spPr>
          <a:xfrm>
            <a:off x="776515" y="1077912"/>
            <a:ext cx="9205685" cy="4702176"/>
          </a:xfrm>
        </p:spPr>
        <p:txBody>
          <a:bodyPr>
            <a:normAutofit/>
          </a:bodyPr>
          <a:lstStyle/>
          <a:p>
            <a:pPr>
              <a:spcBef>
                <a:spcPts val="600"/>
              </a:spcBef>
            </a:pPr>
            <a:r>
              <a:rPr lang="en-US" sz="3000" dirty="0">
                <a:latin typeface="Roboto" panose="020B0604020202020204" charset="0"/>
                <a:ea typeface="Roboto" panose="020B0604020202020204" charset="0"/>
              </a:rPr>
              <a:t>Clinical trials must submit a Data and Safety monitoring plan</a:t>
            </a:r>
          </a:p>
          <a:p>
            <a:pPr lvl="1">
              <a:spcBef>
                <a:spcPts val="600"/>
              </a:spcBef>
              <a:buClr>
                <a:srgbClr val="00B050"/>
              </a:buClr>
            </a:pPr>
            <a:r>
              <a:rPr lang="en-US" sz="2800" dirty="0">
                <a:latin typeface="Roboto" panose="020B0604020202020204" charset="0"/>
                <a:ea typeface="Roboto" panose="020B0604020202020204" charset="0"/>
              </a:rPr>
              <a:t>Address overall data and safety monitoring framework</a:t>
            </a:r>
          </a:p>
          <a:p>
            <a:pPr lvl="1">
              <a:spcBef>
                <a:spcPts val="600"/>
              </a:spcBef>
              <a:buClr>
                <a:srgbClr val="00B050"/>
              </a:buClr>
            </a:pPr>
            <a:r>
              <a:rPr lang="en-US" sz="2800" dirty="0">
                <a:latin typeface="Roboto" panose="020B0604020202020204" charset="0"/>
                <a:ea typeface="Roboto" panose="020B0604020202020204" charset="0"/>
              </a:rPr>
              <a:t>Describe procedures for adverse event reporting</a:t>
            </a:r>
          </a:p>
          <a:p>
            <a:pPr lvl="1">
              <a:spcBef>
                <a:spcPts val="600"/>
              </a:spcBef>
              <a:buClr>
                <a:srgbClr val="00B050"/>
              </a:buClr>
            </a:pPr>
            <a:r>
              <a:rPr lang="en-US" sz="2800" dirty="0">
                <a:latin typeface="Roboto" panose="020B0604020202020204" charset="0"/>
                <a:ea typeface="Roboto" panose="020B0604020202020204" charset="0"/>
              </a:rPr>
              <a:t>Identify the monitor (e.g., PI, independent safety monitor, DSMB, etc.)</a:t>
            </a:r>
          </a:p>
          <a:p>
            <a:pPr>
              <a:spcBef>
                <a:spcPts val="600"/>
              </a:spcBef>
            </a:pPr>
            <a:r>
              <a:rPr lang="en-US" sz="2800" dirty="0">
                <a:latin typeface="Roboto" panose="020B0604020202020204" charset="0"/>
                <a:ea typeface="Roboto" panose="020B0604020202020204" charset="0"/>
              </a:rPr>
              <a:t>Data and Safety </a:t>
            </a:r>
            <a:r>
              <a:rPr lang="en-US" sz="2800" dirty="0">
                <a:ea typeface="Roboto" panose="020B0604020202020204" charset="0"/>
              </a:rPr>
              <a:t>M</a:t>
            </a:r>
            <a:r>
              <a:rPr lang="en-US" sz="2800" dirty="0">
                <a:latin typeface="Roboto" panose="020B0604020202020204" charset="0"/>
                <a:ea typeface="Roboto" panose="020B0604020202020204" charset="0"/>
              </a:rPr>
              <a:t>onitoring </a:t>
            </a:r>
            <a:r>
              <a:rPr lang="en-US" sz="2800" dirty="0">
                <a:ea typeface="Roboto" panose="020B0604020202020204" charset="0"/>
              </a:rPr>
              <a:t>B</a:t>
            </a:r>
            <a:r>
              <a:rPr lang="en-US" sz="2800" dirty="0">
                <a:latin typeface="Roboto" panose="020B0604020202020204" charset="0"/>
                <a:ea typeface="Roboto" panose="020B0604020202020204" charset="0"/>
              </a:rPr>
              <a:t>oard (DSMB) generally required for NIH-defined phase III trials</a:t>
            </a:r>
          </a:p>
          <a:p>
            <a:pPr>
              <a:spcBef>
                <a:spcPts val="600"/>
              </a:spcBef>
            </a:pPr>
            <a:endParaRPr lang="en-US" sz="2800" dirty="0">
              <a:latin typeface="Roboto" panose="020B0604020202020204" charset="0"/>
              <a:ea typeface="Roboto" panose="020B0604020202020204" charset="0"/>
            </a:endParaRPr>
          </a:p>
          <a:p>
            <a:pPr>
              <a:spcBef>
                <a:spcPts val="600"/>
              </a:spcBef>
            </a:pPr>
            <a:endParaRPr lang="en-US" sz="2800" dirty="0">
              <a:latin typeface="Roboto" panose="020B0604020202020204" charset="0"/>
              <a:ea typeface="Roboto" panose="020B0604020202020204" charset="0"/>
            </a:endParaRPr>
          </a:p>
          <a:p>
            <a:pPr>
              <a:spcBef>
                <a:spcPts val="600"/>
              </a:spcBef>
            </a:pPr>
            <a:endParaRPr lang="en-US" sz="2800" dirty="0">
              <a:latin typeface="Roboto" panose="020B0604020202020204" charset="0"/>
              <a:ea typeface="Roboto" panose="020B0604020202020204" charset="0"/>
            </a:endParaRPr>
          </a:p>
          <a:p>
            <a:pPr marL="274320" lvl="1" indent="0">
              <a:lnSpc>
                <a:spcPct val="65000"/>
              </a:lnSpc>
              <a:buNone/>
            </a:pPr>
            <a:endParaRPr lang="en-US" sz="2400" b="1" dirty="0"/>
          </a:p>
        </p:txBody>
      </p:sp>
      <p:sp>
        <p:nvSpPr>
          <p:cNvPr id="8" name="Rectangle: Rounded Corners 7" descr="Guide Notices #NOT-98-084 &amp; #NOT-OD-00-038 were Published June 10, 1998 &amp; June 5, 2000 respectively, and are available on the NIH website">
            <a:extLst>
              <a:ext uri="{FF2B5EF4-FFF2-40B4-BE49-F238E27FC236}">
                <a16:creationId xmlns:a16="http://schemas.microsoft.com/office/drawing/2014/main" id="{F0483E8B-7E52-4C59-812E-C2C9CA8F1780}"/>
              </a:ext>
            </a:extLst>
          </p:cNvPr>
          <p:cNvSpPr/>
          <p:nvPr/>
        </p:nvSpPr>
        <p:spPr>
          <a:xfrm>
            <a:off x="8502992" y="1867353"/>
            <a:ext cx="3500322" cy="1206046"/>
          </a:xfrm>
          <a:prstGeom prst="roundRect">
            <a:avLst/>
          </a:prstGeom>
          <a:solidFill>
            <a:srgbClr val="0F7F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Guide Notices </a:t>
            </a:r>
          </a:p>
          <a:p>
            <a:pPr algn="ctr"/>
            <a:r>
              <a:rPr lang="en-US" dirty="0">
                <a:solidFill>
                  <a:schemeClr val="bg1"/>
                </a:solidFill>
                <a:hlinkClick r:id="rId3">
                  <a:extLst>
                    <a:ext uri="{A12FA001-AC4F-418D-AE19-62706E023703}">
                      <ahyp:hlinkClr xmlns:ahyp="http://schemas.microsoft.com/office/drawing/2018/hyperlinkcolor" val="tx"/>
                    </a:ext>
                  </a:extLst>
                </a:hlinkClick>
              </a:rPr>
              <a:t>NOT-98-084</a:t>
            </a:r>
            <a:r>
              <a:rPr lang="en-US" dirty="0">
                <a:solidFill>
                  <a:schemeClr val="bg1"/>
                </a:solidFill>
              </a:rPr>
              <a:t> &amp; </a:t>
            </a:r>
            <a:r>
              <a:rPr lang="en-US" dirty="0">
                <a:solidFill>
                  <a:schemeClr val="bg1"/>
                </a:solidFill>
                <a:hlinkClick r:id="rId4">
                  <a:extLst>
                    <a:ext uri="{A12FA001-AC4F-418D-AE19-62706E023703}">
                      <ahyp:hlinkClr xmlns:ahyp="http://schemas.microsoft.com/office/drawing/2018/hyperlinkcolor" val="tx"/>
                    </a:ext>
                  </a:extLst>
                </a:hlinkClick>
              </a:rPr>
              <a:t>NOT-OD-00-038</a:t>
            </a:r>
            <a:r>
              <a:rPr lang="en-US" dirty="0">
                <a:solidFill>
                  <a:schemeClr val="bg1"/>
                </a:solidFill>
                <a:hlinkClick r:id="rId5">
                  <a:extLst>
                    <a:ext uri="{A12FA001-AC4F-418D-AE19-62706E023703}">
                      <ahyp:hlinkClr xmlns:ahyp="http://schemas.microsoft.com/office/drawing/2018/hyperlinkcolor" val="tx"/>
                    </a:ext>
                  </a:extLst>
                </a:hlinkClick>
              </a:rPr>
              <a:t> </a:t>
            </a:r>
            <a:endParaRPr lang="en-US" dirty="0">
              <a:solidFill>
                <a:schemeClr val="bg1"/>
              </a:solidFill>
            </a:endParaRPr>
          </a:p>
          <a:p>
            <a:pPr algn="ctr"/>
            <a:r>
              <a:rPr lang="en-US" i="1" dirty="0">
                <a:solidFill>
                  <a:schemeClr val="bg1"/>
                </a:solidFill>
              </a:rPr>
              <a:t>Published</a:t>
            </a:r>
            <a:r>
              <a:rPr lang="en-US" dirty="0">
                <a:solidFill>
                  <a:schemeClr val="bg1"/>
                </a:solidFill>
              </a:rPr>
              <a:t> </a:t>
            </a:r>
          </a:p>
          <a:p>
            <a:pPr algn="ctr"/>
            <a:r>
              <a:rPr lang="en-US" dirty="0">
                <a:solidFill>
                  <a:schemeClr val="bg1"/>
                </a:solidFill>
              </a:rPr>
              <a:t>June 10, 1998 &amp; June 5, 2000</a:t>
            </a:r>
          </a:p>
        </p:txBody>
      </p:sp>
    </p:spTree>
    <p:extLst>
      <p:ext uri="{BB962C8B-B14F-4D97-AF65-F5344CB8AC3E}">
        <p14:creationId xmlns:p14="http://schemas.microsoft.com/office/powerpoint/2010/main" val="313236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A151C1-0AC6-4C40-B033-6739ADF13F68}"/>
              </a:ext>
            </a:extLst>
          </p:cNvPr>
          <p:cNvSpPr>
            <a:spLocks noGrp="1"/>
          </p:cNvSpPr>
          <p:nvPr>
            <p:ph type="title"/>
          </p:nvPr>
        </p:nvSpPr>
        <p:spPr/>
        <p:txBody>
          <a:bodyPr/>
          <a:lstStyle/>
          <a:p>
            <a:r>
              <a:rPr lang="en-US" dirty="0"/>
              <a:t>Objectives</a:t>
            </a:r>
          </a:p>
        </p:txBody>
      </p:sp>
      <p:sp>
        <p:nvSpPr>
          <p:cNvPr id="6" name="Content Placeholder 5">
            <a:extLst>
              <a:ext uri="{FF2B5EF4-FFF2-40B4-BE49-F238E27FC236}">
                <a16:creationId xmlns:a16="http://schemas.microsoft.com/office/drawing/2014/main" id="{A0793C80-1FD1-493D-91A5-1A8101A26CE5}"/>
              </a:ext>
            </a:extLst>
          </p:cNvPr>
          <p:cNvSpPr>
            <a:spLocks noGrp="1"/>
          </p:cNvSpPr>
          <p:nvPr>
            <p:ph idx="1"/>
          </p:nvPr>
        </p:nvSpPr>
        <p:spPr>
          <a:xfrm>
            <a:off x="838200" y="1690688"/>
            <a:ext cx="10515600" cy="4351338"/>
          </a:xfrm>
        </p:spPr>
        <p:txBody>
          <a:bodyPr>
            <a:noAutofit/>
          </a:bodyPr>
          <a:lstStyle/>
          <a:p>
            <a:pPr lvl="0" fontAlgn="ctr"/>
            <a:r>
              <a:rPr lang="en-US" sz="2800" dirty="0">
                <a:solidFill>
                  <a:schemeClr val="bg1">
                    <a:lumMod val="75000"/>
                  </a:schemeClr>
                </a:solidFill>
                <a:ea typeface="Roboto" panose="020B0604020202020204" charset="0"/>
              </a:rPr>
              <a:t>Identify NIH policies pertaining to research involving human subjects </a:t>
            </a:r>
          </a:p>
          <a:p>
            <a:pPr lvl="0" fontAlgn="ctr"/>
            <a:r>
              <a:rPr lang="en-US" sz="2800" dirty="0">
                <a:solidFill>
                  <a:schemeClr val="bg1">
                    <a:lumMod val="75000"/>
                  </a:schemeClr>
                </a:solidFill>
                <a:ea typeface="Roboto" panose="020B0604020202020204" charset="0"/>
              </a:rPr>
              <a:t>Determine when research involving human subjects is a clinical trial</a:t>
            </a:r>
          </a:p>
          <a:p>
            <a:pPr fontAlgn="ctr">
              <a:buClr>
                <a:srgbClr val="00B050"/>
              </a:buClr>
            </a:pPr>
            <a:r>
              <a:rPr lang="en-US" sz="2800" b="1" dirty="0">
                <a:ea typeface="Roboto" panose="020B0604020202020204" charset="0"/>
              </a:rPr>
              <a:t>Review considerations when applying for an NIH award for research that involves human subjects</a:t>
            </a:r>
          </a:p>
          <a:p>
            <a:pPr lvl="0" fontAlgn="ctr"/>
            <a:r>
              <a:rPr lang="en-US" sz="2800" dirty="0">
                <a:solidFill>
                  <a:schemeClr val="bg1">
                    <a:lumMod val="75000"/>
                  </a:schemeClr>
                </a:solidFill>
                <a:ea typeface="Roboto" panose="020B0604020202020204" charset="0"/>
              </a:rPr>
              <a:t>Identify NIH resources for investigators conducting research involving human subjects </a:t>
            </a:r>
          </a:p>
        </p:txBody>
      </p:sp>
      <p:sp>
        <p:nvSpPr>
          <p:cNvPr id="4" name="Slide Number Placeholder 3">
            <a:extLst>
              <a:ext uri="{FF2B5EF4-FFF2-40B4-BE49-F238E27FC236}">
                <a16:creationId xmlns:a16="http://schemas.microsoft.com/office/drawing/2014/main" id="{57D20301-3934-4672-A33A-E8DF0554B36F}"/>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24</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819120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49CEF-CE64-415F-B23A-A1E2DB649C7C}"/>
              </a:ext>
            </a:extLst>
          </p:cNvPr>
          <p:cNvSpPr>
            <a:spLocks noGrp="1"/>
          </p:cNvSpPr>
          <p:nvPr>
            <p:ph type="title"/>
          </p:nvPr>
        </p:nvSpPr>
        <p:spPr>
          <a:xfrm>
            <a:off x="298373" y="0"/>
            <a:ext cx="11177195" cy="1121597"/>
          </a:xfrm>
        </p:spPr>
        <p:txBody>
          <a:bodyPr>
            <a:normAutofit/>
          </a:bodyPr>
          <a:lstStyle/>
          <a:p>
            <a:r>
              <a:rPr lang="en-US" sz="3600" dirty="0"/>
              <a:t>Using the Human Subjects and Clinical </a:t>
            </a:r>
            <a:br>
              <a:rPr lang="en-US" sz="3600" dirty="0"/>
            </a:br>
            <a:r>
              <a:rPr lang="en-US" sz="3600" dirty="0"/>
              <a:t>Trial Form</a:t>
            </a:r>
          </a:p>
        </p:txBody>
      </p:sp>
      <p:graphicFrame>
        <p:nvGraphicFramePr>
          <p:cNvPr id="6" name="Content Placeholder 5" descr="Table showing form sections and which are required depending on answers in Clinical Trial questionnaire">
            <a:extLst>
              <a:ext uri="{FF2B5EF4-FFF2-40B4-BE49-F238E27FC236}">
                <a16:creationId xmlns:a16="http://schemas.microsoft.com/office/drawing/2014/main" id="{8778FC01-6C5E-44F9-A318-848CEA9681ED}"/>
              </a:ext>
            </a:extLst>
          </p:cNvPr>
          <p:cNvGraphicFramePr>
            <a:graphicFrameLocks noGrp="1"/>
          </p:cNvGraphicFramePr>
          <p:nvPr>
            <p:ph idx="1"/>
            <p:extLst>
              <p:ext uri="{D42A27DB-BD31-4B8C-83A1-F6EECF244321}">
                <p14:modId xmlns:p14="http://schemas.microsoft.com/office/powerpoint/2010/main" val="1308698994"/>
              </p:ext>
            </p:extLst>
          </p:nvPr>
        </p:nvGraphicFramePr>
        <p:xfrm>
          <a:off x="512554" y="1121597"/>
          <a:ext cx="10748832" cy="5425440"/>
        </p:xfrm>
        <a:graphic>
          <a:graphicData uri="http://schemas.openxmlformats.org/drawingml/2006/table">
            <a:tbl>
              <a:tblPr firstRow="1" firstCol="1" bandRow="1">
                <a:tableStyleId>{5C22544A-7EE6-4342-B048-85BDC9FD1C3A}</a:tableStyleId>
              </a:tblPr>
              <a:tblGrid>
                <a:gridCol w="3536764">
                  <a:extLst>
                    <a:ext uri="{9D8B030D-6E8A-4147-A177-3AD203B41FA5}">
                      <a16:colId xmlns:a16="http://schemas.microsoft.com/office/drawing/2014/main" val="2266456441"/>
                    </a:ext>
                  </a:extLst>
                </a:gridCol>
                <a:gridCol w="3746048">
                  <a:extLst>
                    <a:ext uri="{9D8B030D-6E8A-4147-A177-3AD203B41FA5}">
                      <a16:colId xmlns:a16="http://schemas.microsoft.com/office/drawing/2014/main" val="3323669986"/>
                    </a:ext>
                  </a:extLst>
                </a:gridCol>
                <a:gridCol w="3466020">
                  <a:extLst>
                    <a:ext uri="{9D8B030D-6E8A-4147-A177-3AD203B41FA5}">
                      <a16:colId xmlns:a16="http://schemas.microsoft.com/office/drawing/2014/main" val="1532680390"/>
                    </a:ext>
                  </a:extLst>
                </a:gridCol>
              </a:tblGrid>
              <a:tr h="960390">
                <a:tc>
                  <a:txBody>
                    <a:bodyPr/>
                    <a:lstStyle/>
                    <a:p>
                      <a:pPr algn="ctr"/>
                      <a:r>
                        <a:rPr lang="en-US" sz="2000" dirty="0"/>
                        <a:t>Form Section</a:t>
                      </a:r>
                    </a:p>
                  </a:txBody>
                  <a:tcPr anchor="ctr"/>
                </a:tc>
                <a:tc>
                  <a:txBody>
                    <a:bodyPr/>
                    <a:lstStyle/>
                    <a:p>
                      <a:pPr algn="ctr"/>
                      <a:r>
                        <a:rPr lang="en-US" sz="2000" dirty="0"/>
                        <a:t>If answered “No” to </a:t>
                      </a:r>
                      <a:r>
                        <a:rPr lang="en-US" sz="2000" u="sng" dirty="0"/>
                        <a:t>any</a:t>
                      </a:r>
                      <a:r>
                        <a:rPr lang="en-US" sz="2000" dirty="0"/>
                        <a:t> questions in Clinical Trial Questionnaire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If answered “Yes” to </a:t>
                      </a:r>
                      <a:r>
                        <a:rPr lang="en-US" sz="2000" u="sng" dirty="0"/>
                        <a:t>all</a:t>
                      </a:r>
                      <a:r>
                        <a:rPr lang="en-US" sz="2000" dirty="0"/>
                        <a:t> questions in Clinical Trial Questionnaire</a:t>
                      </a:r>
                    </a:p>
                  </a:txBody>
                  <a:tcPr anchor="ctr"/>
                </a:tc>
                <a:extLst>
                  <a:ext uri="{0D108BD9-81ED-4DB2-BD59-A6C34878D82A}">
                    <a16:rowId xmlns:a16="http://schemas.microsoft.com/office/drawing/2014/main" val="1241220975"/>
                  </a:ext>
                </a:extLst>
              </a:tr>
              <a:tr h="669362">
                <a:tc>
                  <a:txBody>
                    <a:bodyPr/>
                    <a:lstStyle/>
                    <a:p>
                      <a:pPr algn="l"/>
                      <a:r>
                        <a:rPr lang="en-US" sz="2000" b="1" dirty="0"/>
                        <a:t>Section 1</a:t>
                      </a:r>
                    </a:p>
                    <a:p>
                      <a:pPr algn="l"/>
                      <a:r>
                        <a:rPr lang="en-US" sz="2000" b="0" dirty="0"/>
                        <a:t>Basic Information</a:t>
                      </a:r>
                    </a:p>
                  </a:txBody>
                  <a:tcPr/>
                </a:tc>
                <a:tc>
                  <a:txBody>
                    <a:bodyPr/>
                    <a:lstStyle/>
                    <a:p>
                      <a:pPr algn="ctr"/>
                      <a:r>
                        <a:rPr lang="en-US" sz="2000" dirty="0"/>
                        <a:t>Required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Required</a:t>
                      </a:r>
                    </a:p>
                  </a:txBody>
                  <a:tcPr/>
                </a:tc>
                <a:extLst>
                  <a:ext uri="{0D108BD9-81ED-4DB2-BD59-A6C34878D82A}">
                    <a16:rowId xmlns:a16="http://schemas.microsoft.com/office/drawing/2014/main" val="1858126288"/>
                  </a:ext>
                </a:extLst>
              </a:tr>
              <a:tr h="669362">
                <a:tc>
                  <a:txBody>
                    <a:bodyPr/>
                    <a:lstStyle/>
                    <a:p>
                      <a:pPr algn="l"/>
                      <a:r>
                        <a:rPr lang="en-US" sz="2000" b="1" dirty="0"/>
                        <a:t>Section 2</a:t>
                      </a:r>
                    </a:p>
                    <a:p>
                      <a:pPr algn="l"/>
                      <a:r>
                        <a:rPr lang="en-US" sz="2000" dirty="0"/>
                        <a:t>Study Population Characteristics</a:t>
                      </a:r>
                    </a:p>
                  </a:txBody>
                  <a:tcPr/>
                </a:tc>
                <a:tc>
                  <a:txBody>
                    <a:bodyPr/>
                    <a:lstStyle/>
                    <a:p>
                      <a:pPr algn="ctr"/>
                      <a:r>
                        <a:rPr lang="en-US" sz="2000" dirty="0"/>
                        <a:t>Required; some fields optional if exemption 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Required</a:t>
                      </a:r>
                    </a:p>
                    <a:p>
                      <a:pPr algn="ctr"/>
                      <a:endParaRPr lang="en-US" sz="2000" dirty="0"/>
                    </a:p>
                  </a:txBody>
                  <a:tcPr/>
                </a:tc>
                <a:extLst>
                  <a:ext uri="{0D108BD9-81ED-4DB2-BD59-A6C34878D82A}">
                    <a16:rowId xmlns:a16="http://schemas.microsoft.com/office/drawing/2014/main" val="1384465074"/>
                  </a:ext>
                </a:extLst>
              </a:tr>
              <a:tr h="669362">
                <a:tc>
                  <a:txBody>
                    <a:bodyPr/>
                    <a:lstStyle/>
                    <a:p>
                      <a:pPr algn="l"/>
                      <a:r>
                        <a:rPr lang="en-US" sz="2000" b="1" dirty="0"/>
                        <a:t>Section 3</a:t>
                      </a:r>
                    </a:p>
                    <a:p>
                      <a:pPr algn="l"/>
                      <a:r>
                        <a:rPr lang="en-US" sz="2000" dirty="0"/>
                        <a:t>Protection and Monitoring Plans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Some fields required; some fields optional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Required</a:t>
                      </a:r>
                    </a:p>
                    <a:p>
                      <a:pPr algn="ctr"/>
                      <a:endParaRPr lang="en-US" sz="2000" dirty="0"/>
                    </a:p>
                  </a:txBody>
                  <a:tcPr/>
                </a:tc>
                <a:extLst>
                  <a:ext uri="{0D108BD9-81ED-4DB2-BD59-A6C34878D82A}">
                    <a16:rowId xmlns:a16="http://schemas.microsoft.com/office/drawing/2014/main" val="1482883724"/>
                  </a:ext>
                </a:extLst>
              </a:tr>
              <a:tr h="669362">
                <a:tc>
                  <a:txBody>
                    <a:bodyPr/>
                    <a:lstStyle/>
                    <a:p>
                      <a:pPr algn="l"/>
                      <a:r>
                        <a:rPr lang="en-US" sz="2000" b="1" dirty="0"/>
                        <a:t>Section 4</a:t>
                      </a:r>
                    </a:p>
                    <a:p>
                      <a:pPr algn="l"/>
                      <a:r>
                        <a:rPr lang="en-US" sz="2000" dirty="0"/>
                        <a:t>Protocol Synopsis</a:t>
                      </a:r>
                    </a:p>
                  </a:txBody>
                  <a:tcPr/>
                </a:tc>
                <a:tc>
                  <a:txBody>
                    <a:bodyPr/>
                    <a:lstStyle/>
                    <a:p>
                      <a:pPr algn="ctr"/>
                      <a:r>
                        <a:rPr lang="en-US" sz="2000" dirty="0"/>
                        <a:t>Not permitted</a:t>
                      </a:r>
                    </a:p>
                  </a:txBody>
                  <a:tcPr/>
                </a:tc>
                <a:tc>
                  <a:txBody>
                    <a:bodyPr/>
                    <a:lstStyle/>
                    <a:p>
                      <a:pPr algn="ctr"/>
                      <a:r>
                        <a:rPr lang="en-US" sz="2000" dirty="0"/>
                        <a:t>Required</a:t>
                      </a:r>
                    </a:p>
                  </a:txBody>
                  <a:tcPr/>
                </a:tc>
                <a:extLst>
                  <a:ext uri="{0D108BD9-81ED-4DB2-BD59-A6C34878D82A}">
                    <a16:rowId xmlns:a16="http://schemas.microsoft.com/office/drawing/2014/main" val="2945949935"/>
                  </a:ext>
                </a:extLst>
              </a:tr>
              <a:tr h="960390">
                <a:tc>
                  <a:txBody>
                    <a:bodyPr/>
                    <a:lstStyle/>
                    <a:p>
                      <a:pPr algn="l"/>
                      <a:r>
                        <a:rPr lang="en-US" sz="2000" b="1" dirty="0"/>
                        <a:t>Section 5</a:t>
                      </a:r>
                    </a:p>
                    <a:p>
                      <a:pPr algn="l"/>
                      <a:r>
                        <a:rPr lang="en-US" sz="2000" dirty="0"/>
                        <a:t>Other Clinical Trial-related Attachments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Not permitted</a:t>
                      </a:r>
                    </a:p>
                    <a:p>
                      <a:pPr algn="ctr"/>
                      <a:endParaRPr lang="en-US" sz="2000" dirty="0"/>
                    </a:p>
                  </a:txBody>
                  <a:tcPr/>
                </a:tc>
                <a:tc>
                  <a:txBody>
                    <a:bodyPr/>
                    <a:lstStyle/>
                    <a:p>
                      <a:pPr algn="ctr"/>
                      <a:r>
                        <a:rPr lang="en-US" sz="2000" dirty="0"/>
                        <a:t>Required </a:t>
                      </a:r>
                      <a:r>
                        <a:rPr lang="en-US" sz="2000" i="1" dirty="0"/>
                        <a:t>only</a:t>
                      </a:r>
                      <a:r>
                        <a:rPr lang="en-US" sz="2000" dirty="0"/>
                        <a:t> if specified in FOA</a:t>
                      </a:r>
                    </a:p>
                  </a:txBody>
                  <a:tcPr/>
                </a:tc>
                <a:extLst>
                  <a:ext uri="{0D108BD9-81ED-4DB2-BD59-A6C34878D82A}">
                    <a16:rowId xmlns:a16="http://schemas.microsoft.com/office/drawing/2014/main" val="129720509"/>
                  </a:ext>
                </a:extLst>
              </a:tr>
            </a:tbl>
          </a:graphicData>
        </a:graphic>
      </p:graphicFrame>
      <p:sp>
        <p:nvSpPr>
          <p:cNvPr id="4" name="Slide Number Placeholder 3">
            <a:extLst>
              <a:ext uri="{FF2B5EF4-FFF2-40B4-BE49-F238E27FC236}">
                <a16:creationId xmlns:a16="http://schemas.microsoft.com/office/drawing/2014/main" id="{ABA88AAC-09F7-423B-BF27-6AB6FEBC4021}"/>
              </a:ext>
            </a:extLst>
          </p:cNvPr>
          <p:cNvSpPr>
            <a:spLocks noGrp="1"/>
          </p:cNvSpPr>
          <p:nvPr>
            <p:ph type="sldNum" sz="quarter" idx="12"/>
          </p:nvPr>
        </p:nvSpPr>
        <p:spPr>
          <a:xfrm>
            <a:off x="799289" y="6492875"/>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25</a:t>
            </a:fld>
            <a:endParaRPr lang="en-US" dirty="0">
              <a:latin typeface="Roboto black" panose="02000000000000000000" pitchFamily="2" charset="0"/>
              <a:ea typeface="Roboto black" panose="02000000000000000000" pitchFamily="2" charset="0"/>
            </a:endParaRPr>
          </a:p>
        </p:txBody>
      </p:sp>
      <p:sp>
        <p:nvSpPr>
          <p:cNvPr id="3" name="TextBox 2">
            <a:extLst>
              <a:ext uri="{FF2B5EF4-FFF2-40B4-BE49-F238E27FC236}">
                <a16:creationId xmlns:a16="http://schemas.microsoft.com/office/drawing/2014/main" id="{E31E38A4-1F03-4EBF-BCB8-3FD20905B9CC}"/>
              </a:ext>
            </a:extLst>
          </p:cNvPr>
          <p:cNvSpPr txBox="1"/>
          <p:nvPr/>
        </p:nvSpPr>
        <p:spPr>
          <a:xfrm>
            <a:off x="4532459" y="6092765"/>
            <a:ext cx="6070059" cy="400110"/>
          </a:xfrm>
          <a:prstGeom prst="rect">
            <a:avLst/>
          </a:prstGeom>
          <a:noFill/>
        </p:spPr>
        <p:txBody>
          <a:bodyPr wrap="square" rtlCol="0">
            <a:spAutoFit/>
          </a:bodyPr>
          <a:lstStyle/>
          <a:p>
            <a:r>
              <a:rPr lang="en-US" sz="2000" dirty="0">
                <a:hlinkClick r:id="rId3"/>
              </a:rPr>
              <a:t>Human Subjects and Clinical Trials Information Form </a:t>
            </a:r>
            <a:endParaRPr lang="en-US" sz="2000" dirty="0"/>
          </a:p>
        </p:txBody>
      </p:sp>
    </p:spTree>
    <p:extLst>
      <p:ext uri="{BB962C8B-B14F-4D97-AF65-F5344CB8AC3E}">
        <p14:creationId xmlns:p14="http://schemas.microsoft.com/office/powerpoint/2010/main" val="783123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14462" y="309847"/>
            <a:ext cx="9945539" cy="932763"/>
          </a:xfrm>
        </p:spPr>
        <p:txBody>
          <a:bodyPr>
            <a:noAutofit/>
          </a:bodyPr>
          <a:lstStyle/>
          <a:p>
            <a:r>
              <a:rPr lang="en-US" dirty="0">
                <a:solidFill>
                  <a:schemeClr val="accent1"/>
                </a:solidFill>
              </a:rPr>
              <a:t>Plan Protection of Human Subjects (1 of 3)</a:t>
            </a:r>
            <a:endParaRPr lang="en-US" dirty="0">
              <a:effectLst>
                <a:outerShdw blurRad="38100" dist="38100" dir="2700000" algn="tl">
                  <a:srgbClr val="000000">
                    <a:alpha val="43137"/>
                  </a:srgbClr>
                </a:outerShdw>
              </a:effectLst>
            </a:endParaRPr>
          </a:p>
        </p:txBody>
      </p:sp>
      <p:sp>
        <p:nvSpPr>
          <p:cNvPr id="7" name="Slide Number Placeholder 3">
            <a:extLst>
              <a:ext uri="{FF2B5EF4-FFF2-40B4-BE49-F238E27FC236}">
                <a16:creationId xmlns:a16="http://schemas.microsoft.com/office/drawing/2014/main" id="{1CEB2B52-A33A-4489-AE66-B0F12223697D}"/>
              </a:ext>
            </a:extLst>
          </p:cNvPr>
          <p:cNvSpPr>
            <a:spLocks noGrp="1"/>
          </p:cNvSpPr>
          <p:nvPr>
            <p:ph type="sldNum" sz="quarter" idx="12"/>
          </p:nvPr>
        </p:nvSpPr>
        <p:spPr>
          <a:xfrm>
            <a:off x="491358" y="6321193"/>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26</a:t>
            </a:fld>
            <a:endParaRPr lang="en-US" dirty="0">
              <a:latin typeface="Roboto black" panose="02000000000000000000" pitchFamily="2" charset="0"/>
              <a:ea typeface="Roboto black" panose="02000000000000000000" pitchFamily="2" charset="0"/>
            </a:endParaRPr>
          </a:p>
        </p:txBody>
      </p:sp>
      <p:sp>
        <p:nvSpPr>
          <p:cNvPr id="15363" name="Content Placeholder 2"/>
          <p:cNvSpPr>
            <a:spLocks noGrp="1"/>
          </p:cNvSpPr>
          <p:nvPr>
            <p:ph idx="1"/>
          </p:nvPr>
        </p:nvSpPr>
        <p:spPr>
          <a:xfrm>
            <a:off x="1014740" y="1453326"/>
            <a:ext cx="9296579" cy="4714010"/>
          </a:xfrm>
        </p:spPr>
        <p:txBody>
          <a:bodyPr>
            <a:normAutofit fontScale="62500" lnSpcReduction="20000"/>
          </a:bodyPr>
          <a:lstStyle/>
          <a:p>
            <a:pPr marL="0" indent="0">
              <a:lnSpc>
                <a:spcPct val="130000"/>
              </a:lnSpc>
              <a:spcBef>
                <a:spcPts val="0"/>
              </a:spcBef>
              <a:spcAft>
                <a:spcPts val="600"/>
              </a:spcAft>
              <a:buNone/>
            </a:pPr>
            <a:r>
              <a:rPr lang="en-US" b="1" dirty="0">
                <a:solidFill>
                  <a:schemeClr val="accent1"/>
                </a:solidFill>
                <a:cs typeface="Tahoma" charset="0"/>
              </a:rPr>
              <a:t>1. Risks</a:t>
            </a:r>
          </a:p>
          <a:p>
            <a:pPr lvl="1">
              <a:lnSpc>
                <a:spcPct val="130000"/>
              </a:lnSpc>
              <a:spcBef>
                <a:spcPts val="0"/>
              </a:spcBef>
              <a:spcAft>
                <a:spcPts val="600"/>
              </a:spcAft>
              <a:buClr>
                <a:srgbClr val="00B050"/>
              </a:buClr>
            </a:pPr>
            <a:r>
              <a:rPr lang="en-US" sz="3800" dirty="0">
                <a:solidFill>
                  <a:schemeClr val="tx1">
                    <a:lumMod val="75000"/>
                    <a:lumOff val="25000"/>
                  </a:schemeClr>
                </a:solidFill>
                <a:cs typeface="Tahoma" charset="0"/>
              </a:rPr>
              <a:t>Study population, assignment and procedures</a:t>
            </a:r>
          </a:p>
          <a:p>
            <a:pPr lvl="1">
              <a:lnSpc>
                <a:spcPct val="130000"/>
              </a:lnSpc>
              <a:spcBef>
                <a:spcPts val="0"/>
              </a:spcBef>
              <a:spcAft>
                <a:spcPts val="600"/>
              </a:spcAft>
              <a:buClr>
                <a:srgbClr val="00B050"/>
              </a:buClr>
            </a:pPr>
            <a:r>
              <a:rPr lang="en-US" sz="3800" dirty="0">
                <a:solidFill>
                  <a:schemeClr val="tx1">
                    <a:lumMod val="75000"/>
                    <a:lumOff val="25000"/>
                  </a:schemeClr>
                </a:solidFill>
                <a:cs typeface="Tahoma" charset="0"/>
              </a:rPr>
              <a:t>Sources of materials –access to identifiers </a:t>
            </a:r>
          </a:p>
          <a:p>
            <a:pPr lvl="1">
              <a:lnSpc>
                <a:spcPct val="130000"/>
              </a:lnSpc>
              <a:spcBef>
                <a:spcPts val="0"/>
              </a:spcBef>
              <a:spcAft>
                <a:spcPts val="600"/>
              </a:spcAft>
              <a:buClr>
                <a:srgbClr val="00B050"/>
              </a:buClr>
            </a:pPr>
            <a:r>
              <a:rPr lang="en-US" sz="3800" dirty="0">
                <a:solidFill>
                  <a:schemeClr val="tx1">
                    <a:lumMod val="75000"/>
                    <a:lumOff val="25000"/>
                  </a:schemeClr>
                </a:solidFill>
                <a:cs typeface="Tahoma" charset="0"/>
              </a:rPr>
              <a:t>Potential Risks for ALL research interventions: physical, psychological, social, legal</a:t>
            </a:r>
          </a:p>
          <a:p>
            <a:pPr marL="0" indent="0">
              <a:lnSpc>
                <a:spcPct val="130000"/>
              </a:lnSpc>
              <a:spcBef>
                <a:spcPts val="0"/>
              </a:spcBef>
              <a:spcAft>
                <a:spcPts val="600"/>
              </a:spcAft>
              <a:buNone/>
            </a:pPr>
            <a:r>
              <a:rPr lang="en-US" b="1" dirty="0">
                <a:solidFill>
                  <a:schemeClr val="accent1"/>
                </a:solidFill>
                <a:cs typeface="Tahoma" charset="0"/>
              </a:rPr>
              <a:t>2. Adequacy of Protection Against Risks</a:t>
            </a:r>
          </a:p>
          <a:p>
            <a:pPr lvl="1">
              <a:lnSpc>
                <a:spcPct val="130000"/>
              </a:lnSpc>
              <a:spcBef>
                <a:spcPts val="0"/>
              </a:spcBef>
              <a:spcAft>
                <a:spcPts val="600"/>
              </a:spcAft>
              <a:buClr>
                <a:srgbClr val="00B050"/>
              </a:buClr>
            </a:pPr>
            <a:r>
              <a:rPr lang="en-US" sz="3800" dirty="0">
                <a:solidFill>
                  <a:schemeClr val="tx1">
                    <a:lumMod val="75000"/>
                    <a:lumOff val="25000"/>
                  </a:schemeClr>
                </a:solidFill>
                <a:cs typeface="Tahoma" charset="0"/>
              </a:rPr>
              <a:t>The consenting process</a:t>
            </a:r>
          </a:p>
          <a:p>
            <a:pPr lvl="1">
              <a:lnSpc>
                <a:spcPct val="130000"/>
              </a:lnSpc>
              <a:spcBef>
                <a:spcPts val="0"/>
              </a:spcBef>
              <a:spcAft>
                <a:spcPts val="600"/>
              </a:spcAft>
              <a:buClr>
                <a:srgbClr val="00B050"/>
              </a:buClr>
            </a:pPr>
            <a:r>
              <a:rPr lang="en-US" sz="3800" dirty="0">
                <a:solidFill>
                  <a:schemeClr val="tx1">
                    <a:lumMod val="75000"/>
                    <a:lumOff val="25000"/>
                  </a:schemeClr>
                </a:solidFill>
                <a:cs typeface="Tahoma" charset="0"/>
              </a:rPr>
              <a:t>Procedures to minimize identified risks, including protecting participant privacy</a:t>
            </a:r>
          </a:p>
          <a:p>
            <a:pPr lvl="1">
              <a:lnSpc>
                <a:spcPct val="130000"/>
              </a:lnSpc>
              <a:spcBef>
                <a:spcPts val="0"/>
              </a:spcBef>
              <a:spcAft>
                <a:spcPts val="600"/>
              </a:spcAft>
              <a:buClr>
                <a:srgbClr val="00B050"/>
              </a:buClr>
            </a:pPr>
            <a:r>
              <a:rPr lang="en-US" sz="3800" dirty="0">
                <a:solidFill>
                  <a:schemeClr val="tx1">
                    <a:lumMod val="75000"/>
                    <a:lumOff val="25000"/>
                  </a:schemeClr>
                </a:solidFill>
                <a:cs typeface="Tahoma" charset="0"/>
              </a:rPr>
              <a:t>Additional protections for vulnerable subjects</a:t>
            </a:r>
          </a:p>
        </p:txBody>
      </p:sp>
      <p:pic>
        <p:nvPicPr>
          <p:cNvPr id="1026" name="Picture 2" descr="umbrella and blocks that spell RISK that demonstrate protection against ri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6139" y="2076823"/>
            <a:ext cx="2245861" cy="22383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3439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93915" y="179308"/>
            <a:ext cx="10414000" cy="1251593"/>
          </a:xfrm>
        </p:spPr>
        <p:txBody>
          <a:bodyPr>
            <a:noAutofit/>
          </a:bodyPr>
          <a:lstStyle/>
          <a:p>
            <a:r>
              <a:rPr lang="en-US" dirty="0">
                <a:solidFill>
                  <a:schemeClr val="accent1"/>
                </a:solidFill>
              </a:rPr>
              <a:t>Plan Protection of Human Subjects </a:t>
            </a:r>
            <a:br>
              <a:rPr lang="en-US" dirty="0">
                <a:solidFill>
                  <a:schemeClr val="accent1"/>
                </a:solidFill>
              </a:rPr>
            </a:br>
            <a:r>
              <a:rPr lang="en-US" dirty="0">
                <a:solidFill>
                  <a:schemeClr val="accent1"/>
                </a:solidFill>
              </a:rPr>
              <a:t>(2 of 3)</a:t>
            </a:r>
            <a:endParaRPr lang="en-US" dirty="0"/>
          </a:p>
        </p:txBody>
      </p:sp>
      <p:sp>
        <p:nvSpPr>
          <p:cNvPr id="9" name="Slide Number Placeholder 3">
            <a:extLst>
              <a:ext uri="{FF2B5EF4-FFF2-40B4-BE49-F238E27FC236}">
                <a16:creationId xmlns:a16="http://schemas.microsoft.com/office/drawing/2014/main" id="{670B9C33-77BF-473C-B40C-9D0EB8C10C73}"/>
              </a:ext>
            </a:extLst>
          </p:cNvPr>
          <p:cNvSpPr>
            <a:spLocks noGrp="1"/>
          </p:cNvSpPr>
          <p:nvPr>
            <p:ph type="sldNum" sz="quarter" idx="12"/>
          </p:nvPr>
        </p:nvSpPr>
        <p:spPr>
          <a:xfrm>
            <a:off x="446105" y="6355584"/>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27</a:t>
            </a:fld>
            <a:endParaRPr lang="en-US" dirty="0">
              <a:latin typeface="Roboto black" panose="02000000000000000000" pitchFamily="2" charset="0"/>
              <a:ea typeface="Roboto black" panose="02000000000000000000" pitchFamily="2" charset="0"/>
            </a:endParaRPr>
          </a:p>
        </p:txBody>
      </p:sp>
      <p:sp>
        <p:nvSpPr>
          <p:cNvPr id="15363" name="Content Placeholder 2"/>
          <p:cNvSpPr>
            <a:spLocks noGrp="1"/>
          </p:cNvSpPr>
          <p:nvPr>
            <p:ph idx="1"/>
          </p:nvPr>
        </p:nvSpPr>
        <p:spPr>
          <a:xfrm>
            <a:off x="772886" y="1482297"/>
            <a:ext cx="8610600" cy="4474027"/>
          </a:xfrm>
        </p:spPr>
        <p:txBody>
          <a:bodyPr>
            <a:normAutofit fontScale="85000" lnSpcReduction="10000"/>
          </a:bodyPr>
          <a:lstStyle/>
          <a:p>
            <a:pPr marL="347663" indent="-347663">
              <a:lnSpc>
                <a:spcPct val="120000"/>
              </a:lnSpc>
              <a:spcBef>
                <a:spcPts val="0"/>
              </a:spcBef>
              <a:spcAft>
                <a:spcPts val="600"/>
              </a:spcAft>
              <a:buNone/>
            </a:pPr>
            <a:r>
              <a:rPr lang="en-US" sz="2800" b="1" dirty="0">
                <a:solidFill>
                  <a:schemeClr val="accent1"/>
                </a:solidFill>
              </a:rPr>
              <a:t>3. </a:t>
            </a:r>
            <a:r>
              <a:rPr lang="en-US" sz="3300" b="1" dirty="0">
                <a:solidFill>
                  <a:schemeClr val="accent1"/>
                </a:solidFill>
              </a:rPr>
              <a:t>Potential Benefits of Research to Human Subjects and Others</a:t>
            </a:r>
          </a:p>
          <a:p>
            <a:pPr lvl="1">
              <a:lnSpc>
                <a:spcPct val="120000"/>
              </a:lnSpc>
              <a:spcBef>
                <a:spcPts val="0"/>
              </a:spcBef>
              <a:spcAft>
                <a:spcPts val="600"/>
              </a:spcAft>
              <a:buClr>
                <a:srgbClr val="00B050"/>
              </a:buClr>
            </a:pPr>
            <a:r>
              <a:rPr lang="en-US" sz="3300" dirty="0">
                <a:solidFill>
                  <a:schemeClr val="tx1">
                    <a:lumMod val="75000"/>
                    <a:lumOff val="25000"/>
                  </a:schemeClr>
                </a:solidFill>
              </a:rPr>
              <a:t>Discuss risks in relation to anticipated benefits </a:t>
            </a:r>
          </a:p>
          <a:p>
            <a:pPr lvl="1">
              <a:lnSpc>
                <a:spcPct val="120000"/>
              </a:lnSpc>
              <a:spcBef>
                <a:spcPts val="0"/>
              </a:spcBef>
              <a:spcAft>
                <a:spcPts val="600"/>
              </a:spcAft>
              <a:buClr>
                <a:srgbClr val="00B050"/>
              </a:buClr>
            </a:pPr>
            <a:r>
              <a:rPr lang="en-US" sz="3300" dirty="0">
                <a:solidFill>
                  <a:schemeClr val="tx1">
                    <a:lumMod val="75000"/>
                    <a:lumOff val="25000"/>
                  </a:schemeClr>
                </a:solidFill>
              </a:rPr>
              <a:t>In some cases, there is no direct benefit to subjects</a:t>
            </a:r>
          </a:p>
          <a:p>
            <a:pPr lvl="1">
              <a:lnSpc>
                <a:spcPct val="120000"/>
              </a:lnSpc>
              <a:spcBef>
                <a:spcPts val="0"/>
              </a:spcBef>
              <a:spcAft>
                <a:spcPts val="600"/>
              </a:spcAft>
              <a:buClr>
                <a:srgbClr val="00B050"/>
              </a:buClr>
            </a:pPr>
            <a:r>
              <a:rPr lang="en-US" sz="3300" dirty="0">
                <a:solidFill>
                  <a:schemeClr val="tx1">
                    <a:lumMod val="75000"/>
                    <a:lumOff val="25000"/>
                  </a:schemeClr>
                </a:solidFill>
              </a:rPr>
              <a:t>Do not include financial compensation </a:t>
            </a:r>
          </a:p>
          <a:p>
            <a:pPr marL="0" indent="0">
              <a:lnSpc>
                <a:spcPct val="120000"/>
              </a:lnSpc>
              <a:spcBef>
                <a:spcPts val="0"/>
              </a:spcBef>
              <a:spcAft>
                <a:spcPts val="600"/>
              </a:spcAft>
              <a:buNone/>
            </a:pPr>
            <a:r>
              <a:rPr lang="en-US" sz="3300" b="1" dirty="0">
                <a:solidFill>
                  <a:schemeClr val="accent1"/>
                </a:solidFill>
              </a:rPr>
              <a:t>4. Importance of Knowledge to be Gained</a:t>
            </a:r>
          </a:p>
          <a:p>
            <a:pPr lvl="1">
              <a:lnSpc>
                <a:spcPct val="120000"/>
              </a:lnSpc>
              <a:spcBef>
                <a:spcPts val="0"/>
              </a:spcBef>
              <a:spcAft>
                <a:spcPts val="600"/>
              </a:spcAft>
              <a:buClr>
                <a:srgbClr val="00B050"/>
              </a:buClr>
            </a:pPr>
            <a:r>
              <a:rPr lang="en-US" sz="3300" dirty="0">
                <a:solidFill>
                  <a:schemeClr val="tx1">
                    <a:lumMod val="75000"/>
                    <a:lumOff val="25000"/>
                  </a:schemeClr>
                </a:solidFill>
              </a:rPr>
              <a:t>Discuss in relation to risks</a:t>
            </a:r>
          </a:p>
        </p:txBody>
      </p:sp>
      <p:pic>
        <p:nvPicPr>
          <p:cNvPr id="7" name="Picture 6" descr="This image of the scales displays how the benefits of research to human subjects and others should out weigh the risks." title="Sca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5084" y="2749498"/>
            <a:ext cx="3258719" cy="1955232"/>
          </a:xfrm>
          <a:prstGeom prst="rect">
            <a:avLst/>
          </a:prstGeom>
        </p:spPr>
      </p:pic>
    </p:spTree>
    <p:custDataLst>
      <p:tags r:id="rId1"/>
    </p:custDataLst>
    <p:extLst>
      <p:ext uri="{BB962C8B-B14F-4D97-AF65-F5344CB8AC3E}">
        <p14:creationId xmlns:p14="http://schemas.microsoft.com/office/powerpoint/2010/main" val="3760102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6DAA5-D274-43C5-8297-AAF64D0872AF}"/>
              </a:ext>
            </a:extLst>
          </p:cNvPr>
          <p:cNvSpPr>
            <a:spLocks noGrp="1"/>
          </p:cNvSpPr>
          <p:nvPr>
            <p:ph type="title"/>
          </p:nvPr>
        </p:nvSpPr>
        <p:spPr>
          <a:xfrm>
            <a:off x="243877" y="136610"/>
            <a:ext cx="10515600" cy="1311444"/>
          </a:xfrm>
        </p:spPr>
        <p:txBody>
          <a:bodyPr>
            <a:normAutofit/>
          </a:bodyPr>
          <a:lstStyle/>
          <a:p>
            <a:r>
              <a:rPr lang="en-US" dirty="0">
                <a:solidFill>
                  <a:schemeClr val="accent1"/>
                </a:solidFill>
              </a:rPr>
              <a:t>Plan Protection of Human Subjects </a:t>
            </a:r>
            <a:br>
              <a:rPr lang="en-US" dirty="0">
                <a:solidFill>
                  <a:schemeClr val="accent1"/>
                </a:solidFill>
              </a:rPr>
            </a:br>
            <a:r>
              <a:rPr lang="en-US" dirty="0">
                <a:solidFill>
                  <a:schemeClr val="accent1"/>
                </a:solidFill>
              </a:rPr>
              <a:t>(3 of 3)</a:t>
            </a:r>
            <a:endParaRPr lang="en-US" dirty="0"/>
          </a:p>
        </p:txBody>
      </p:sp>
      <p:sp>
        <p:nvSpPr>
          <p:cNvPr id="5" name="Content Placeholder 4">
            <a:extLst>
              <a:ext uri="{FF2B5EF4-FFF2-40B4-BE49-F238E27FC236}">
                <a16:creationId xmlns:a16="http://schemas.microsoft.com/office/drawing/2014/main" id="{1894E218-6D88-4E64-BA27-627531D33426}"/>
              </a:ext>
            </a:extLst>
          </p:cNvPr>
          <p:cNvSpPr txBox="1">
            <a:spLocks noGrp="1"/>
          </p:cNvSpPr>
          <p:nvPr>
            <p:ph idx="1"/>
          </p:nvPr>
        </p:nvSpPr>
        <p:spPr>
          <a:xfrm>
            <a:off x="505134" y="1459194"/>
            <a:ext cx="10934594" cy="4669232"/>
          </a:xfrm>
          <a:prstGeom prst="rect">
            <a:avLst/>
          </a:prstGeom>
          <a:noFill/>
        </p:spPr>
        <p:txBody>
          <a:bodyPr wrap="square" rtlCol="0">
            <a:noAutofit/>
          </a:bodyPr>
          <a:lstStyle/>
          <a:p>
            <a:pPr lvl="1">
              <a:lnSpc>
                <a:spcPct val="110000"/>
              </a:lnSpc>
              <a:spcBef>
                <a:spcPts val="0"/>
              </a:spcBef>
              <a:spcAft>
                <a:spcPts val="600"/>
              </a:spcAft>
            </a:pPr>
            <a:r>
              <a:rPr lang="en-US" sz="2800" b="1" dirty="0">
                <a:solidFill>
                  <a:schemeClr val="accent1"/>
                </a:solidFill>
                <a:cs typeface="Tahoma" charset="0"/>
              </a:rPr>
              <a:t>Don’t assume reviewers will understand what you mean</a:t>
            </a:r>
          </a:p>
          <a:p>
            <a:pPr lvl="2">
              <a:lnSpc>
                <a:spcPct val="110000"/>
              </a:lnSpc>
              <a:spcBef>
                <a:spcPts val="0"/>
              </a:spcBef>
              <a:spcAft>
                <a:spcPts val="600"/>
              </a:spcAft>
              <a:buClr>
                <a:srgbClr val="00B050"/>
              </a:buClr>
            </a:pPr>
            <a:r>
              <a:rPr lang="en-US" sz="2600" dirty="0">
                <a:cs typeface="Tahoma" charset="0"/>
              </a:rPr>
              <a:t>Explain how, what, when, where, why and who</a:t>
            </a:r>
          </a:p>
          <a:p>
            <a:pPr lvl="1">
              <a:lnSpc>
                <a:spcPct val="110000"/>
              </a:lnSpc>
              <a:spcBef>
                <a:spcPts val="0"/>
              </a:spcBef>
              <a:spcAft>
                <a:spcPts val="600"/>
              </a:spcAft>
            </a:pPr>
            <a:r>
              <a:rPr lang="en-US" sz="2800" b="1" dirty="0">
                <a:solidFill>
                  <a:schemeClr val="accent1"/>
                </a:solidFill>
                <a:cs typeface="Tahoma" charset="0"/>
              </a:rPr>
              <a:t>Common human subject issues identified in peer review:</a:t>
            </a:r>
          </a:p>
          <a:p>
            <a:pPr lvl="2">
              <a:lnSpc>
                <a:spcPct val="110000"/>
              </a:lnSpc>
              <a:spcBef>
                <a:spcPts val="0"/>
              </a:spcBef>
              <a:spcAft>
                <a:spcPts val="600"/>
              </a:spcAft>
              <a:buClr>
                <a:srgbClr val="00B050"/>
              </a:buClr>
            </a:pPr>
            <a:r>
              <a:rPr lang="en-US" sz="2600" dirty="0"/>
              <a:t>Physical or psychological risks not adequately addressed</a:t>
            </a:r>
          </a:p>
          <a:p>
            <a:pPr lvl="2">
              <a:lnSpc>
                <a:spcPct val="110000"/>
              </a:lnSpc>
              <a:spcBef>
                <a:spcPts val="0"/>
              </a:spcBef>
              <a:spcAft>
                <a:spcPts val="600"/>
              </a:spcAft>
              <a:buClr>
                <a:srgbClr val="00B050"/>
              </a:buClr>
            </a:pPr>
            <a:r>
              <a:rPr lang="en-US" sz="2600" dirty="0"/>
              <a:t>Inadequate protections for vulnerable populations</a:t>
            </a:r>
          </a:p>
          <a:p>
            <a:pPr lvl="2">
              <a:lnSpc>
                <a:spcPct val="110000"/>
              </a:lnSpc>
              <a:spcBef>
                <a:spcPts val="0"/>
              </a:spcBef>
              <a:spcAft>
                <a:spcPts val="600"/>
              </a:spcAft>
              <a:buClr>
                <a:srgbClr val="00B050"/>
              </a:buClr>
            </a:pPr>
            <a:r>
              <a:rPr lang="en-US" sz="2600" dirty="0"/>
              <a:t>Source of specimen and/or data </a:t>
            </a:r>
          </a:p>
          <a:p>
            <a:pPr lvl="2">
              <a:lnSpc>
                <a:spcPct val="110000"/>
              </a:lnSpc>
              <a:spcBef>
                <a:spcPts val="0"/>
              </a:spcBef>
              <a:spcAft>
                <a:spcPts val="600"/>
              </a:spcAft>
              <a:buClr>
                <a:srgbClr val="00B050"/>
              </a:buClr>
            </a:pPr>
            <a:r>
              <a:rPr lang="en-US" sz="2600" dirty="0"/>
              <a:t>Incidental findings not addressed</a:t>
            </a:r>
          </a:p>
          <a:p>
            <a:pPr lvl="2">
              <a:lnSpc>
                <a:spcPct val="110000"/>
              </a:lnSpc>
              <a:spcBef>
                <a:spcPts val="0"/>
              </a:spcBef>
              <a:spcAft>
                <a:spcPts val="600"/>
              </a:spcAft>
              <a:buClr>
                <a:srgbClr val="00B050"/>
              </a:buClr>
            </a:pPr>
            <a:r>
              <a:rPr lang="en-US" sz="2600" dirty="0"/>
              <a:t>Missing or inadequate Data &amp; Safety Monitoring Plans</a:t>
            </a:r>
          </a:p>
        </p:txBody>
      </p:sp>
      <p:sp>
        <p:nvSpPr>
          <p:cNvPr id="4" name="Slide Number Placeholder 3">
            <a:extLst>
              <a:ext uri="{FF2B5EF4-FFF2-40B4-BE49-F238E27FC236}">
                <a16:creationId xmlns:a16="http://schemas.microsoft.com/office/drawing/2014/main" id="{BDC1643D-F16E-4037-AA6E-3471AFFB7B1C}"/>
              </a:ext>
            </a:extLst>
          </p:cNvPr>
          <p:cNvSpPr>
            <a:spLocks noGrp="1"/>
          </p:cNvSpPr>
          <p:nvPr>
            <p:ph type="sldNum" sz="quarter" idx="12"/>
          </p:nvPr>
        </p:nvSpPr>
        <p:spPr>
          <a:xfrm>
            <a:off x="838200" y="6310312"/>
            <a:ext cx="2743200" cy="365125"/>
          </a:xfrm>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28</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722870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706" y="502071"/>
            <a:ext cx="8839200" cy="1066800"/>
          </a:xfrm>
        </p:spPr>
        <p:txBody>
          <a:bodyPr>
            <a:normAutofit fontScale="90000"/>
          </a:bodyPr>
          <a:lstStyle/>
          <a:p>
            <a:pPr algn="ctr"/>
            <a:r>
              <a:rPr lang="en-US" dirty="0"/>
              <a:t>Multi-site Study Considerations</a:t>
            </a:r>
            <a:br>
              <a:rPr lang="en-US" dirty="0"/>
            </a:b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161627A0-52BE-49C3-90CB-787EE860760A}" type="slidenum">
              <a:rPr lang="en-US" sz="1200">
                <a:solidFill>
                  <a:schemeClr val="accent1"/>
                </a:solidFill>
              </a:rPr>
              <a:pPr>
                <a:defRPr/>
              </a:pPr>
              <a:t>29</a:t>
            </a:fld>
            <a:endParaRPr lang="en-US" sz="1200" dirty="0">
              <a:solidFill>
                <a:schemeClr val="accent1"/>
              </a:solidFill>
            </a:endParaRPr>
          </a:p>
        </p:txBody>
      </p:sp>
      <p:sp>
        <p:nvSpPr>
          <p:cNvPr id="3" name="Content Placeholder 2"/>
          <p:cNvSpPr>
            <a:spLocks noGrp="1"/>
          </p:cNvSpPr>
          <p:nvPr>
            <p:ph idx="1"/>
          </p:nvPr>
        </p:nvSpPr>
        <p:spPr>
          <a:xfrm>
            <a:off x="567155" y="1439779"/>
            <a:ext cx="11356139" cy="5173803"/>
          </a:xfrm>
        </p:spPr>
        <p:txBody>
          <a:bodyPr>
            <a:noAutofit/>
          </a:bodyPr>
          <a:lstStyle/>
          <a:p>
            <a:pPr>
              <a:lnSpc>
                <a:spcPct val="100000"/>
              </a:lnSpc>
              <a:spcBef>
                <a:spcPts val="0"/>
              </a:spcBef>
              <a:spcAft>
                <a:spcPts val="600"/>
              </a:spcAft>
            </a:pPr>
            <a:r>
              <a:rPr lang="en-US" sz="3200" dirty="0">
                <a:solidFill>
                  <a:schemeClr val="tx1">
                    <a:lumMod val="75000"/>
                    <a:lumOff val="25000"/>
                  </a:schemeClr>
                </a:solidFill>
              </a:rPr>
              <a:t>In general, funding recipient is considered engaged in human subjects (HS) research when nonexempt research involves HS</a:t>
            </a:r>
          </a:p>
          <a:p>
            <a:pPr>
              <a:lnSpc>
                <a:spcPct val="100000"/>
              </a:lnSpc>
              <a:spcBef>
                <a:spcPts val="0"/>
              </a:spcBef>
              <a:spcAft>
                <a:spcPts val="600"/>
              </a:spcAft>
            </a:pPr>
            <a:r>
              <a:rPr lang="en-US" sz="3200" b="1" dirty="0">
                <a:solidFill>
                  <a:schemeClr val="accent4"/>
                </a:solidFill>
              </a:rPr>
              <a:t>All</a:t>
            </a:r>
            <a:r>
              <a:rPr lang="en-US" sz="3200" dirty="0">
                <a:solidFill>
                  <a:schemeClr val="tx1">
                    <a:lumMod val="75000"/>
                    <a:lumOff val="25000"/>
                  </a:schemeClr>
                </a:solidFill>
              </a:rPr>
              <a:t> engaged sites must have:</a:t>
            </a:r>
          </a:p>
          <a:p>
            <a:pPr lvl="1">
              <a:lnSpc>
                <a:spcPct val="100000"/>
              </a:lnSpc>
              <a:spcBef>
                <a:spcPts val="0"/>
              </a:spcBef>
              <a:spcAft>
                <a:spcPts val="600"/>
              </a:spcAft>
              <a:buClr>
                <a:srgbClr val="00B050"/>
              </a:buClr>
            </a:pPr>
            <a:r>
              <a:rPr lang="en-US" sz="2800" dirty="0">
                <a:solidFill>
                  <a:schemeClr val="tx1">
                    <a:lumMod val="75000"/>
                    <a:lumOff val="25000"/>
                  </a:schemeClr>
                </a:solidFill>
              </a:rPr>
              <a:t>FWA (can be covered under recipient’s FWA)</a:t>
            </a:r>
          </a:p>
          <a:p>
            <a:pPr lvl="3">
              <a:lnSpc>
                <a:spcPct val="100000"/>
              </a:lnSpc>
              <a:spcBef>
                <a:spcPts val="0"/>
              </a:spcBef>
              <a:spcAft>
                <a:spcPts val="600"/>
              </a:spcAft>
              <a:buClr>
                <a:srgbClr val="00B050"/>
              </a:buClr>
            </a:pPr>
            <a:r>
              <a:rPr lang="en-US" sz="2400" dirty="0">
                <a:solidFill>
                  <a:schemeClr val="tx1">
                    <a:lumMod val="75000"/>
                    <a:lumOff val="25000"/>
                  </a:schemeClr>
                </a:solidFill>
                <a:hlinkClick r:id="rId3"/>
              </a:rPr>
              <a:t>Extending a FWA to Cover Collaborating Investigators</a:t>
            </a:r>
            <a:endParaRPr lang="en-US" sz="2400" dirty="0">
              <a:solidFill>
                <a:schemeClr val="tx1">
                  <a:lumMod val="75000"/>
                  <a:lumOff val="25000"/>
                </a:schemeClr>
              </a:solidFill>
            </a:endParaRPr>
          </a:p>
          <a:p>
            <a:pPr lvl="1">
              <a:lnSpc>
                <a:spcPct val="100000"/>
              </a:lnSpc>
              <a:spcBef>
                <a:spcPts val="0"/>
              </a:spcBef>
              <a:spcAft>
                <a:spcPts val="600"/>
              </a:spcAft>
              <a:buClrTx/>
            </a:pPr>
            <a:r>
              <a:rPr lang="en-US" sz="2800" dirty="0">
                <a:solidFill>
                  <a:schemeClr val="tx1">
                    <a:lumMod val="75000"/>
                    <a:lumOff val="25000"/>
                  </a:schemeClr>
                </a:solidFill>
              </a:rPr>
              <a:t>IRB Approval</a:t>
            </a:r>
          </a:p>
          <a:p>
            <a:pPr lvl="2">
              <a:lnSpc>
                <a:spcPct val="100000"/>
              </a:lnSpc>
              <a:spcBef>
                <a:spcPts val="0"/>
              </a:spcBef>
              <a:spcAft>
                <a:spcPts val="600"/>
              </a:spcAft>
              <a:buClr>
                <a:srgbClr val="00B050"/>
              </a:buClr>
            </a:pPr>
            <a:r>
              <a:rPr lang="en-US" sz="2800" dirty="0">
                <a:solidFill>
                  <a:schemeClr val="tx1">
                    <a:lumMod val="75000"/>
                    <a:lumOff val="25000"/>
                  </a:schemeClr>
                </a:solidFill>
              </a:rPr>
              <a:t>U.S. sites to rely on one IRB </a:t>
            </a:r>
            <a:r>
              <a:rPr lang="en-US" sz="2800" dirty="0"/>
              <a:t>under </a:t>
            </a:r>
            <a:r>
              <a:rPr lang="en-US" sz="2800" dirty="0">
                <a:hlinkClick r:id="rId4"/>
              </a:rPr>
              <a:t>45 CFR 46.114 </a:t>
            </a:r>
            <a:endParaRPr lang="en-US" sz="2800" dirty="0"/>
          </a:p>
          <a:p>
            <a:pPr lvl="3">
              <a:lnSpc>
                <a:spcPct val="100000"/>
              </a:lnSpc>
              <a:spcBef>
                <a:spcPts val="0"/>
              </a:spcBef>
              <a:spcAft>
                <a:spcPts val="600"/>
              </a:spcAft>
              <a:buClr>
                <a:srgbClr val="00B050"/>
              </a:buClr>
            </a:pPr>
            <a:r>
              <a:rPr lang="en-US" sz="2400" dirty="0">
                <a:solidFill>
                  <a:schemeClr val="tx1">
                    <a:lumMod val="75000"/>
                    <a:lumOff val="25000"/>
                  </a:schemeClr>
                </a:solidFill>
                <a:hlinkClick r:id="rId5"/>
              </a:rPr>
              <a:t>OHRP Institutional Review Board (IRB) Authorization Agreement</a:t>
            </a:r>
            <a:endParaRPr lang="en-US" sz="2400" dirty="0">
              <a:solidFill>
                <a:schemeClr val="tx1">
                  <a:lumMod val="75000"/>
                  <a:lumOff val="25000"/>
                </a:schemeClr>
              </a:solidFill>
            </a:endParaRPr>
          </a:p>
          <a:p>
            <a:pPr lvl="3">
              <a:lnSpc>
                <a:spcPct val="120000"/>
              </a:lnSpc>
            </a:pPr>
            <a:endParaRPr lang="en-US" sz="2400" dirty="0">
              <a:solidFill>
                <a:schemeClr val="tx1">
                  <a:lumMod val="75000"/>
                  <a:lumOff val="25000"/>
                </a:schemeClr>
              </a:solidFill>
            </a:endParaRPr>
          </a:p>
        </p:txBody>
      </p:sp>
      <p:sp>
        <p:nvSpPr>
          <p:cNvPr id="5" name="Slide Number Placeholder 3">
            <a:extLst>
              <a:ext uri="{FF2B5EF4-FFF2-40B4-BE49-F238E27FC236}">
                <a16:creationId xmlns:a16="http://schemas.microsoft.com/office/drawing/2014/main" id="{9BEC8EFA-A5A0-49E3-BC81-3D5E5B349F64}"/>
              </a:ext>
              <a:ext uri="{C183D7F6-B498-43B3-948B-1728B52AA6E4}">
                <adec:decorative xmlns:adec="http://schemas.microsoft.com/office/drawing/2017/decorative" val="1"/>
              </a:ext>
            </a:extLst>
          </p:cNvPr>
          <p:cNvSpPr>
            <a:spLocks noGrp="1"/>
          </p:cNvSpPr>
          <p:nvPr>
            <p:ph type="sldNum" sz="quarter" idx="12"/>
          </p:nvPr>
        </p:nvSpPr>
        <p:spPr>
          <a:xfrm>
            <a:off x="838200" y="6379862"/>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29</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957258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A151C1-0AC6-4C40-B033-6739ADF13F68}"/>
              </a:ext>
            </a:extLst>
          </p:cNvPr>
          <p:cNvSpPr>
            <a:spLocks noGrp="1"/>
          </p:cNvSpPr>
          <p:nvPr>
            <p:ph type="title"/>
          </p:nvPr>
        </p:nvSpPr>
        <p:spPr/>
        <p:txBody>
          <a:bodyPr/>
          <a:lstStyle/>
          <a:p>
            <a:r>
              <a:rPr lang="en-US" dirty="0"/>
              <a:t>Objectives</a:t>
            </a:r>
          </a:p>
        </p:txBody>
      </p:sp>
      <p:sp>
        <p:nvSpPr>
          <p:cNvPr id="6" name="Content Placeholder 5">
            <a:extLst>
              <a:ext uri="{FF2B5EF4-FFF2-40B4-BE49-F238E27FC236}">
                <a16:creationId xmlns:a16="http://schemas.microsoft.com/office/drawing/2014/main" id="{A0793C80-1FD1-493D-91A5-1A8101A26CE5}"/>
              </a:ext>
            </a:extLst>
          </p:cNvPr>
          <p:cNvSpPr>
            <a:spLocks noGrp="1"/>
          </p:cNvSpPr>
          <p:nvPr>
            <p:ph idx="1"/>
          </p:nvPr>
        </p:nvSpPr>
        <p:spPr>
          <a:xfrm>
            <a:off x="838200" y="1558925"/>
            <a:ext cx="10515600" cy="4351338"/>
          </a:xfrm>
        </p:spPr>
        <p:txBody>
          <a:bodyPr>
            <a:noAutofit/>
          </a:bodyPr>
          <a:lstStyle/>
          <a:p>
            <a:pPr lvl="0" fontAlgn="ctr">
              <a:buClr>
                <a:srgbClr val="00B050"/>
              </a:buClr>
            </a:pPr>
            <a:r>
              <a:rPr lang="en-US" sz="2800" b="1" dirty="0">
                <a:ea typeface="Roboto" panose="020B0604020202020204" charset="0"/>
              </a:rPr>
              <a:t>Identify NIH policies pertaining to research involving human subjects </a:t>
            </a:r>
          </a:p>
          <a:p>
            <a:pPr fontAlgn="ctr"/>
            <a:r>
              <a:rPr lang="en-US" sz="2800" dirty="0">
                <a:solidFill>
                  <a:schemeClr val="bg2">
                    <a:lumMod val="75000"/>
                  </a:schemeClr>
                </a:solidFill>
                <a:ea typeface="Roboto" panose="020B0604020202020204" charset="0"/>
              </a:rPr>
              <a:t>Determine when research involving human subjects is a clinical trial</a:t>
            </a:r>
          </a:p>
          <a:p>
            <a:pPr fontAlgn="ctr"/>
            <a:r>
              <a:rPr lang="en-US" sz="2800" dirty="0">
                <a:solidFill>
                  <a:schemeClr val="bg2">
                    <a:lumMod val="75000"/>
                  </a:schemeClr>
                </a:solidFill>
                <a:ea typeface="Roboto" panose="020B0604020202020204" charset="0"/>
              </a:rPr>
              <a:t>Review considerations when applying for NIH award for research that involves human subjects</a:t>
            </a:r>
          </a:p>
          <a:p>
            <a:pPr lvl="0" fontAlgn="ctr"/>
            <a:r>
              <a:rPr lang="en-US" sz="2800" dirty="0">
                <a:solidFill>
                  <a:schemeClr val="bg2">
                    <a:lumMod val="75000"/>
                  </a:schemeClr>
                </a:solidFill>
                <a:ea typeface="Roboto" panose="020B0604020202020204" charset="0"/>
              </a:rPr>
              <a:t>Identify NIH resources for investigators conducting research involving human subjects </a:t>
            </a:r>
          </a:p>
        </p:txBody>
      </p:sp>
      <p:sp>
        <p:nvSpPr>
          <p:cNvPr id="4" name="Slide Number Placeholder 3">
            <a:extLst>
              <a:ext uri="{FF2B5EF4-FFF2-40B4-BE49-F238E27FC236}">
                <a16:creationId xmlns:a16="http://schemas.microsoft.com/office/drawing/2014/main" id="{57D20301-3934-4672-A33A-E8DF0554B36F}"/>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3</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235085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A151C1-0AC6-4C40-B033-6739ADF13F68}"/>
              </a:ext>
            </a:extLst>
          </p:cNvPr>
          <p:cNvSpPr>
            <a:spLocks noGrp="1"/>
          </p:cNvSpPr>
          <p:nvPr>
            <p:ph type="title"/>
          </p:nvPr>
        </p:nvSpPr>
        <p:spPr>
          <a:xfrm>
            <a:off x="838200" y="233362"/>
            <a:ext cx="10515600" cy="1325563"/>
          </a:xfrm>
        </p:spPr>
        <p:txBody>
          <a:bodyPr/>
          <a:lstStyle/>
          <a:p>
            <a:r>
              <a:rPr lang="en-US" dirty="0"/>
              <a:t>Objectives</a:t>
            </a:r>
          </a:p>
        </p:txBody>
      </p:sp>
      <p:sp>
        <p:nvSpPr>
          <p:cNvPr id="6" name="Content Placeholder 5">
            <a:extLst>
              <a:ext uri="{FF2B5EF4-FFF2-40B4-BE49-F238E27FC236}">
                <a16:creationId xmlns:a16="http://schemas.microsoft.com/office/drawing/2014/main" id="{A0793C80-1FD1-493D-91A5-1A8101A26CE5}"/>
              </a:ext>
            </a:extLst>
          </p:cNvPr>
          <p:cNvSpPr>
            <a:spLocks noGrp="1"/>
          </p:cNvSpPr>
          <p:nvPr>
            <p:ph idx="1"/>
          </p:nvPr>
        </p:nvSpPr>
        <p:spPr>
          <a:xfrm>
            <a:off x="838200" y="1558925"/>
            <a:ext cx="10515600" cy="4351338"/>
          </a:xfrm>
        </p:spPr>
        <p:txBody>
          <a:bodyPr>
            <a:noAutofit/>
          </a:bodyPr>
          <a:lstStyle/>
          <a:p>
            <a:pPr lvl="0" fontAlgn="ctr"/>
            <a:r>
              <a:rPr lang="en-US" sz="2800" dirty="0">
                <a:solidFill>
                  <a:schemeClr val="accent3"/>
                </a:solidFill>
                <a:ea typeface="Roboto" panose="020B0604020202020204" charset="0"/>
              </a:rPr>
              <a:t>Identify NIH policies pertaining to research involving human subjects </a:t>
            </a:r>
          </a:p>
          <a:p>
            <a:pPr lvl="0" fontAlgn="ctr"/>
            <a:r>
              <a:rPr lang="en-US" sz="2800" dirty="0">
                <a:solidFill>
                  <a:schemeClr val="accent3"/>
                </a:solidFill>
                <a:ea typeface="Roboto" panose="020B0604020202020204" charset="0"/>
              </a:rPr>
              <a:t>Determine when research involving human subjects is a clinical trial</a:t>
            </a:r>
          </a:p>
          <a:p>
            <a:pPr fontAlgn="ctr"/>
            <a:r>
              <a:rPr lang="en-US" sz="2800" dirty="0">
                <a:solidFill>
                  <a:schemeClr val="accent3"/>
                </a:solidFill>
                <a:ea typeface="Roboto" panose="020B0604020202020204" charset="0"/>
              </a:rPr>
              <a:t>Review considerations when applying for an NIH award for research that involves human subjects</a:t>
            </a:r>
          </a:p>
          <a:p>
            <a:pPr lvl="0" fontAlgn="ctr">
              <a:buClr>
                <a:srgbClr val="00B050"/>
              </a:buClr>
            </a:pPr>
            <a:r>
              <a:rPr lang="en-US" sz="2800" b="1" dirty="0">
                <a:ea typeface="Roboto" panose="020B0604020202020204" charset="0"/>
              </a:rPr>
              <a:t>Identify NIH resources for investigators conducting research involving human subjects </a:t>
            </a:r>
          </a:p>
        </p:txBody>
      </p:sp>
      <p:sp>
        <p:nvSpPr>
          <p:cNvPr id="4" name="Slide Number Placeholder 3">
            <a:extLst>
              <a:ext uri="{FF2B5EF4-FFF2-40B4-BE49-F238E27FC236}">
                <a16:creationId xmlns:a16="http://schemas.microsoft.com/office/drawing/2014/main" id="{57D20301-3934-4672-A33A-E8DF0554B36F}"/>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30</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160930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C4857F-190B-49E5-9BAC-FFF9ED58A680}"/>
              </a:ext>
            </a:extLst>
          </p:cNvPr>
          <p:cNvSpPr>
            <a:spLocks noGrp="1"/>
          </p:cNvSpPr>
          <p:nvPr>
            <p:ph type="title"/>
          </p:nvPr>
        </p:nvSpPr>
        <p:spPr>
          <a:xfrm>
            <a:off x="297266" y="175038"/>
            <a:ext cx="11605146" cy="1454051"/>
          </a:xfrm>
        </p:spPr>
        <p:txBody>
          <a:bodyPr>
            <a:normAutofit/>
          </a:bodyPr>
          <a:lstStyle/>
          <a:p>
            <a:r>
              <a:rPr lang="en-US" dirty="0">
                <a:solidFill>
                  <a:schemeClr val="accent1"/>
                </a:solidFill>
              </a:rPr>
              <a:t>Useful Resources: Human Subjects Protections and Inclusion</a:t>
            </a:r>
          </a:p>
        </p:txBody>
      </p:sp>
      <p:sp>
        <p:nvSpPr>
          <p:cNvPr id="7" name="Content Placeholder 6">
            <a:extLst>
              <a:ext uri="{FF2B5EF4-FFF2-40B4-BE49-F238E27FC236}">
                <a16:creationId xmlns:a16="http://schemas.microsoft.com/office/drawing/2014/main" id="{70931E16-5EA4-4076-AF10-9ED57F3917C8}"/>
              </a:ext>
            </a:extLst>
          </p:cNvPr>
          <p:cNvSpPr>
            <a:spLocks noGrp="1"/>
          </p:cNvSpPr>
          <p:nvPr>
            <p:ph idx="1"/>
          </p:nvPr>
        </p:nvSpPr>
        <p:spPr>
          <a:xfrm>
            <a:off x="3644531" y="1489454"/>
            <a:ext cx="7960615" cy="4891281"/>
          </a:xfrm>
        </p:spPr>
        <p:txBody>
          <a:bodyPr anchor="ctr">
            <a:normAutofit lnSpcReduction="10000"/>
          </a:bodyPr>
          <a:lstStyle/>
          <a:p>
            <a:pPr>
              <a:lnSpc>
                <a:spcPct val="100000"/>
              </a:lnSpc>
              <a:spcBef>
                <a:spcPts val="600"/>
              </a:spcBef>
              <a:spcAft>
                <a:spcPts val="1800"/>
              </a:spcAft>
            </a:pPr>
            <a:r>
              <a:rPr lang="en-US" sz="3200" dirty="0">
                <a:ea typeface="Roboto" panose="020B0604020202020204" charset="0"/>
                <a:hlinkClick r:id="rId3"/>
              </a:rPr>
              <a:t>NIH Human Subjects Research Home Page</a:t>
            </a:r>
            <a:endParaRPr lang="en-US" sz="3200" dirty="0">
              <a:ea typeface="Roboto" panose="020B0604020202020204" charset="0"/>
            </a:endParaRPr>
          </a:p>
          <a:p>
            <a:pPr>
              <a:lnSpc>
                <a:spcPct val="100000"/>
              </a:lnSpc>
              <a:spcBef>
                <a:spcPts val="600"/>
              </a:spcBef>
              <a:spcAft>
                <a:spcPts val="1800"/>
              </a:spcAft>
            </a:pPr>
            <a:r>
              <a:rPr lang="en-US" sz="3200" dirty="0">
                <a:solidFill>
                  <a:schemeClr val="accent1"/>
                </a:solidFill>
                <a:ea typeface="Roboto" panose="020B0604020202020204" charset="0"/>
                <a:hlinkClick r:id="rId4"/>
              </a:rPr>
              <a:t>NIH Clinical Trial Requirements for Grants and Contracts</a:t>
            </a:r>
            <a:endParaRPr lang="en-US" sz="3200" dirty="0">
              <a:solidFill>
                <a:schemeClr val="accent1"/>
              </a:solidFill>
              <a:ea typeface="Roboto" panose="020B0604020202020204" charset="0"/>
            </a:endParaRPr>
          </a:p>
          <a:p>
            <a:pPr>
              <a:lnSpc>
                <a:spcPct val="100000"/>
              </a:lnSpc>
              <a:spcBef>
                <a:spcPts val="600"/>
              </a:spcBef>
              <a:spcAft>
                <a:spcPts val="1800"/>
              </a:spcAft>
            </a:pPr>
            <a:r>
              <a:rPr lang="en-US" sz="3200" dirty="0">
                <a:solidFill>
                  <a:schemeClr val="accent1"/>
                </a:solidFill>
                <a:ea typeface="Roboto" panose="020B0604020202020204" charset="0"/>
                <a:hlinkClick r:id="rId5"/>
              </a:rPr>
              <a:t>NIH Basic Experimental Studies Involving Humans (BESH) </a:t>
            </a:r>
            <a:endParaRPr lang="en-US" sz="3200" dirty="0">
              <a:solidFill>
                <a:schemeClr val="accent1"/>
              </a:solidFill>
              <a:ea typeface="Roboto" panose="020B0604020202020204" charset="0"/>
            </a:endParaRPr>
          </a:p>
          <a:p>
            <a:pPr>
              <a:lnSpc>
                <a:spcPct val="100000"/>
              </a:lnSpc>
              <a:spcBef>
                <a:spcPts val="600"/>
              </a:spcBef>
              <a:spcAft>
                <a:spcPts val="1800"/>
              </a:spcAft>
            </a:pPr>
            <a:r>
              <a:rPr lang="en-US" sz="3200" dirty="0">
                <a:ea typeface="Roboto" panose="020B0604020202020204" charset="0"/>
                <a:hlinkClick r:id="rId6"/>
              </a:rPr>
              <a:t>Office for Human Research Protections (OHRP) Home Page</a:t>
            </a:r>
            <a:endParaRPr lang="en-US" sz="3200" dirty="0">
              <a:ea typeface="Roboto" panose="020B0604020202020204" charset="0"/>
            </a:endParaRPr>
          </a:p>
          <a:p>
            <a:pPr>
              <a:lnSpc>
                <a:spcPct val="120000"/>
              </a:lnSpc>
              <a:spcBef>
                <a:spcPts val="600"/>
              </a:spcBef>
              <a:spcAft>
                <a:spcPts val="1800"/>
              </a:spcAft>
            </a:pPr>
            <a:endParaRPr lang="en-US" sz="2000" dirty="0">
              <a:solidFill>
                <a:schemeClr val="accent1"/>
              </a:solidFill>
            </a:endParaRPr>
          </a:p>
        </p:txBody>
      </p:sp>
      <p:pic>
        <p:nvPicPr>
          <p:cNvPr id="11" name="Graphic 10" descr="Lightbulb for the resource page">
            <a:extLst>
              <a:ext uri="{FF2B5EF4-FFF2-40B4-BE49-F238E27FC236}">
                <a16:creationId xmlns:a16="http://schemas.microsoft.com/office/drawing/2014/main" id="{D8A2784A-4DB7-4D4E-8107-5ABFD789C73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0254" y="1629089"/>
            <a:ext cx="3620021" cy="3620021"/>
          </a:xfrm>
          <a:prstGeom prst="rect">
            <a:avLst/>
          </a:prstGeom>
        </p:spPr>
      </p:pic>
      <p:sp>
        <p:nvSpPr>
          <p:cNvPr id="9" name="Slide Number Placeholder 4">
            <a:extLst>
              <a:ext uri="{FF2B5EF4-FFF2-40B4-BE49-F238E27FC236}">
                <a16:creationId xmlns:a16="http://schemas.microsoft.com/office/drawing/2014/main" id="{4A401431-4566-4205-8F2C-F1171B39584C}"/>
              </a:ext>
            </a:extLst>
          </p:cNvPr>
          <p:cNvSpPr txBox="1">
            <a:spLocks/>
          </p:cNvSpPr>
          <p:nvPr/>
        </p:nvSpPr>
        <p:spPr>
          <a:xfrm>
            <a:off x="297266" y="6441417"/>
            <a:ext cx="1278985" cy="314067"/>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400" kern="12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pc="50">
                <a:solidFill>
                  <a:srgbClr val="898989"/>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rgbClr val="898989"/>
                </a:solidFill>
                <a:latin typeface="Roboto light" panose="02000000000000000000" pitchFamily="2" charset="0"/>
                <a:ea typeface="Roboto light" panose="02000000000000000000" pitchFamily="2" charset="0"/>
                <a:cs typeface="Open Sans" panose="020B0606030504020204" pitchFamily="34" charset="0"/>
              </a:rPr>
              <a:t> |</a:t>
            </a:r>
            <a:r>
              <a:rPr lang="en-US">
                <a:solidFill>
                  <a:srgbClr val="898989"/>
                </a:solidFill>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chemeClr val="accent4"/>
                </a:solidFill>
                <a:latin typeface="Roboto black" panose="02000000000000000000" pitchFamily="2" charset="0"/>
                <a:ea typeface="Roboto black" panose="02000000000000000000" pitchFamily="2" charset="0"/>
              </a:rPr>
              <a:pPr>
                <a:lnSpc>
                  <a:spcPct val="90000"/>
                </a:lnSpc>
                <a:spcAft>
                  <a:spcPts val="600"/>
                </a:spcAft>
              </a:pPr>
              <a:t>31</a:t>
            </a:fld>
            <a:endParaRPr lang="en-US" dirty="0">
              <a:solidFill>
                <a:schemeClr val="accent4"/>
              </a:soli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092414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7207C-92CC-4F4B-BD06-49F21C86A7A8}"/>
              </a:ext>
            </a:extLst>
          </p:cNvPr>
          <p:cNvSpPr>
            <a:spLocks noGrp="1"/>
          </p:cNvSpPr>
          <p:nvPr>
            <p:ph type="title"/>
          </p:nvPr>
        </p:nvSpPr>
        <p:spPr>
          <a:xfrm>
            <a:off x="1030713" y="3071021"/>
            <a:ext cx="4805996" cy="1297115"/>
          </a:xfrm>
        </p:spPr>
        <p:txBody>
          <a:bodyPr vert="horz" lIns="91440" tIns="45720" rIns="91440" bIns="45720" rtlCol="0" anchor="t">
            <a:normAutofit/>
          </a:bodyPr>
          <a:lstStyle/>
          <a:p>
            <a:r>
              <a:rPr lang="en-US" sz="5400" dirty="0">
                <a:solidFill>
                  <a:schemeClr val="accent1"/>
                </a:solidFill>
              </a:rPr>
              <a:t>Questions</a:t>
            </a:r>
          </a:p>
        </p:txBody>
      </p:sp>
      <p:pic>
        <p:nvPicPr>
          <p:cNvPr id="8" name="Graphic 7">
            <a:extLst>
              <a:ext uri="{FF2B5EF4-FFF2-40B4-BE49-F238E27FC236}">
                <a16:creationId xmlns:a16="http://schemas.microsoft.com/office/drawing/2014/main" id="{015670E2-684D-48F3-ABA3-9C422847451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63559" y="1774979"/>
            <a:ext cx="4141760" cy="4141760"/>
          </a:xfrm>
          <a:prstGeom prst="rect">
            <a:avLst/>
          </a:prstGeom>
        </p:spPr>
      </p:pic>
      <p:sp>
        <p:nvSpPr>
          <p:cNvPr id="4" name="Slide Number Placeholder 3">
            <a:extLst>
              <a:ext uri="{FF2B5EF4-FFF2-40B4-BE49-F238E27FC236}">
                <a16:creationId xmlns:a16="http://schemas.microsoft.com/office/drawing/2014/main" id="{3DB32793-0706-47C9-8A74-C0AC9B003068}"/>
              </a:ext>
            </a:extLst>
          </p:cNvPr>
          <p:cNvSpPr>
            <a:spLocks noGrp="1"/>
          </p:cNvSpPr>
          <p:nvPr>
            <p:ph type="sldNum" sz="quarter" idx="12"/>
          </p:nvPr>
        </p:nvSpPr>
        <p:spPr>
          <a:xfrm>
            <a:off x="372897" y="6458834"/>
            <a:ext cx="1029181" cy="314067"/>
          </a:xfrm>
        </p:spPr>
        <p:txBody>
          <a:bodyPr vert="horz" lIns="91440" tIns="45720" rIns="91440" bIns="45720" rtlCol="0" anchor="ctr">
            <a:normAutofit/>
          </a:bodyPr>
          <a:lstStyle/>
          <a:p>
            <a:pPr algn="r">
              <a:lnSpc>
                <a:spcPct val="90000"/>
              </a:lnSpc>
              <a:spcAft>
                <a:spcPts val="600"/>
              </a:spcAft>
            </a:pPr>
            <a:r>
              <a:rPr lang="en-US" b="1" spc="50" dirty="0">
                <a:solidFill>
                  <a:srgbClr val="898989"/>
                </a:solidFill>
                <a:latin typeface="+mn-lt"/>
                <a:ea typeface="+mn-ea"/>
                <a:cs typeface="+mn-cs"/>
              </a:rPr>
              <a:t>SLIDE</a:t>
            </a:r>
            <a:r>
              <a:rPr lang="en-US" b="1" spc="100" dirty="0">
                <a:solidFill>
                  <a:srgbClr val="898989"/>
                </a:solidFill>
                <a:latin typeface="+mn-lt"/>
                <a:ea typeface="+mn-ea"/>
                <a:cs typeface="+mn-cs"/>
              </a:rPr>
              <a:t> |</a:t>
            </a:r>
            <a:r>
              <a:rPr lang="en-US" b="1" dirty="0">
                <a:solidFill>
                  <a:srgbClr val="898989"/>
                </a:solidFill>
                <a:latin typeface="+mn-lt"/>
                <a:ea typeface="+mn-ea"/>
                <a:cs typeface="+mn-cs"/>
              </a:rPr>
              <a:t> </a:t>
            </a:r>
            <a:fld id="{A7DDB576-49B3-42E2-89EA-6E35EA8EF806}" type="slidenum">
              <a:rPr lang="en-US" b="1">
                <a:solidFill>
                  <a:schemeClr val="accent4"/>
                </a:solidFill>
                <a:latin typeface="+mn-lt"/>
                <a:ea typeface="+mn-ea"/>
                <a:cs typeface="+mn-cs"/>
              </a:rPr>
              <a:pPr algn="r">
                <a:lnSpc>
                  <a:spcPct val="90000"/>
                </a:lnSpc>
                <a:spcAft>
                  <a:spcPts val="600"/>
                </a:spcAft>
              </a:pPr>
              <a:t>32</a:t>
            </a:fld>
            <a:endParaRPr lang="en-US" b="1" dirty="0">
              <a:solidFill>
                <a:schemeClr val="accent4"/>
              </a:solidFill>
              <a:latin typeface="+mn-lt"/>
              <a:ea typeface="+mn-ea"/>
              <a:cs typeface="+mn-cs"/>
            </a:endParaRPr>
          </a:p>
        </p:txBody>
      </p:sp>
    </p:spTree>
    <p:extLst>
      <p:ext uri="{BB962C8B-B14F-4D97-AF65-F5344CB8AC3E}">
        <p14:creationId xmlns:p14="http://schemas.microsoft.com/office/powerpoint/2010/main" val="3819776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B02D86-2AB0-4FBE-9C7D-9E1A5B3FAD02}"/>
              </a:ext>
            </a:extLst>
          </p:cNvPr>
          <p:cNvSpPr>
            <a:spLocks noGrp="1"/>
          </p:cNvSpPr>
          <p:nvPr>
            <p:ph type="title"/>
          </p:nvPr>
        </p:nvSpPr>
        <p:spPr>
          <a:xfrm>
            <a:off x="378668" y="255163"/>
            <a:ext cx="9679305" cy="770251"/>
          </a:xfrm>
        </p:spPr>
        <p:txBody>
          <a:bodyPr/>
          <a:lstStyle/>
          <a:p>
            <a:r>
              <a:rPr lang="en-US" dirty="0"/>
              <a:t>Human Subjects Research Policies</a:t>
            </a:r>
          </a:p>
        </p:txBody>
      </p:sp>
      <p:sp>
        <p:nvSpPr>
          <p:cNvPr id="2" name="Slide Number Placeholder 1">
            <a:extLst>
              <a:ext uri="{FF2B5EF4-FFF2-40B4-BE49-F238E27FC236}">
                <a16:creationId xmlns:a16="http://schemas.microsoft.com/office/drawing/2014/main" id="{9A1F70AA-DED9-4BBE-A47F-A50B25A2F7F7}"/>
              </a:ext>
            </a:extLst>
          </p:cNvPr>
          <p:cNvSpPr>
            <a:spLocks noGrp="1"/>
          </p:cNvSpPr>
          <p:nvPr>
            <p:ph type="sldNum" sz="quarter" idx="12"/>
          </p:nvPr>
        </p:nvSpPr>
        <p:spPr/>
        <p:txBody>
          <a:bodyPr/>
          <a:lstStyle/>
          <a:p>
            <a:fld id="{4E145064-9D3C-45D4-9025-07C0526170CE}" type="slidenum">
              <a:rPr lang="en-US" smtClean="0"/>
              <a:pPr/>
              <a:t>4</a:t>
            </a:fld>
            <a:endParaRPr lang="en-US" dirty="0"/>
          </a:p>
        </p:txBody>
      </p:sp>
      <p:sp>
        <p:nvSpPr>
          <p:cNvPr id="3" name="Flowchart: Connector 2" descr="There are many human subjects research policies at NIH. ">
            <a:extLst>
              <a:ext uri="{FF2B5EF4-FFF2-40B4-BE49-F238E27FC236}">
                <a16:creationId xmlns:a16="http://schemas.microsoft.com/office/drawing/2014/main" id="{00165B22-F0E2-4E8A-A24D-E2E9B717BF9D}"/>
              </a:ext>
            </a:extLst>
          </p:cNvPr>
          <p:cNvSpPr/>
          <p:nvPr/>
        </p:nvSpPr>
        <p:spPr>
          <a:xfrm>
            <a:off x="5392524" y="2618192"/>
            <a:ext cx="1595914" cy="1464396"/>
          </a:xfrm>
          <a:prstGeom prst="flowChartConnector">
            <a:avLst/>
          </a:prstGeom>
          <a:solidFill>
            <a:schemeClr val="bg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t>Human Subjects Research</a:t>
            </a:r>
          </a:p>
        </p:txBody>
      </p:sp>
      <p:sp>
        <p:nvSpPr>
          <p:cNvPr id="7" name="Rectangle 6" descr="human subjects education">
            <a:extLst>
              <a:ext uri="{FF2B5EF4-FFF2-40B4-BE49-F238E27FC236}">
                <a16:creationId xmlns:a16="http://schemas.microsoft.com/office/drawing/2014/main" id="{2B614BB4-42A8-4AF2-8000-322F6298F2AD}"/>
              </a:ext>
            </a:extLst>
          </p:cNvPr>
          <p:cNvSpPr/>
          <p:nvPr/>
        </p:nvSpPr>
        <p:spPr>
          <a:xfrm>
            <a:off x="789666" y="4294585"/>
            <a:ext cx="1470659"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Human Subjects Education</a:t>
            </a:r>
          </a:p>
        </p:txBody>
      </p:sp>
      <p:sp>
        <p:nvSpPr>
          <p:cNvPr id="12" name="Rectangle 11" descr="certificates of confidentiality">
            <a:extLst>
              <a:ext uri="{FF2B5EF4-FFF2-40B4-BE49-F238E27FC236}">
                <a16:creationId xmlns:a16="http://schemas.microsoft.com/office/drawing/2014/main" id="{8F835612-72B2-4527-BDC5-B5DBF4E019D1}"/>
              </a:ext>
            </a:extLst>
          </p:cNvPr>
          <p:cNvSpPr/>
          <p:nvPr/>
        </p:nvSpPr>
        <p:spPr>
          <a:xfrm>
            <a:off x="4204959" y="1281585"/>
            <a:ext cx="1755174"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Certificates of Confidentiality</a:t>
            </a:r>
          </a:p>
        </p:txBody>
      </p:sp>
      <p:sp>
        <p:nvSpPr>
          <p:cNvPr id="15" name="Rectangle 14" descr="human fetal tissue">
            <a:extLst>
              <a:ext uri="{FF2B5EF4-FFF2-40B4-BE49-F238E27FC236}">
                <a16:creationId xmlns:a16="http://schemas.microsoft.com/office/drawing/2014/main" id="{BB81A973-3716-4786-A8F5-1ABD3FEE9184}"/>
              </a:ext>
            </a:extLst>
          </p:cNvPr>
          <p:cNvSpPr/>
          <p:nvPr/>
        </p:nvSpPr>
        <p:spPr>
          <a:xfrm>
            <a:off x="6267522" y="4654691"/>
            <a:ext cx="1283970" cy="9767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Human Fetal Tissue</a:t>
            </a:r>
          </a:p>
        </p:txBody>
      </p:sp>
      <p:sp>
        <p:nvSpPr>
          <p:cNvPr id="14" name="Rectangle 13" descr="inclusion of women and minorities">
            <a:extLst>
              <a:ext uri="{FF2B5EF4-FFF2-40B4-BE49-F238E27FC236}">
                <a16:creationId xmlns:a16="http://schemas.microsoft.com/office/drawing/2014/main" id="{4AF1D1DB-B72A-4205-AA14-811AED6AD33E}"/>
              </a:ext>
            </a:extLst>
          </p:cNvPr>
          <p:cNvSpPr/>
          <p:nvPr/>
        </p:nvSpPr>
        <p:spPr>
          <a:xfrm>
            <a:off x="2313016" y="2866905"/>
            <a:ext cx="1470660"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Inclusion</a:t>
            </a:r>
            <a:r>
              <a:rPr lang="en-US" sz="2000" b="1" dirty="0"/>
              <a:t> </a:t>
            </a:r>
            <a:r>
              <a:rPr lang="en-US" sz="2000" b="1" dirty="0">
                <a:solidFill>
                  <a:schemeClr val="tx1"/>
                </a:solidFill>
              </a:rPr>
              <a:t>of</a:t>
            </a:r>
            <a:r>
              <a:rPr lang="en-US" sz="2000" b="1" dirty="0"/>
              <a:t> </a:t>
            </a:r>
            <a:r>
              <a:rPr lang="en-US" sz="2000" b="1" dirty="0">
                <a:solidFill>
                  <a:schemeClr val="tx1"/>
                </a:solidFill>
              </a:rPr>
              <a:t>Women</a:t>
            </a:r>
            <a:r>
              <a:rPr lang="en-US" sz="2000" b="1" dirty="0"/>
              <a:t> </a:t>
            </a:r>
            <a:r>
              <a:rPr lang="en-US" sz="2000" b="1" dirty="0">
                <a:solidFill>
                  <a:schemeClr val="tx1"/>
                </a:solidFill>
              </a:rPr>
              <a:t>and</a:t>
            </a:r>
            <a:r>
              <a:rPr lang="en-US" sz="2000" b="1" dirty="0"/>
              <a:t> </a:t>
            </a:r>
            <a:r>
              <a:rPr lang="en-US" sz="2000" b="1" dirty="0">
                <a:solidFill>
                  <a:schemeClr val="tx1"/>
                </a:solidFill>
              </a:rPr>
              <a:t>Minorities</a:t>
            </a:r>
          </a:p>
        </p:txBody>
      </p:sp>
      <p:sp>
        <p:nvSpPr>
          <p:cNvPr id="13" name="Rectangle 12" descr="inclusion across the lifespan">
            <a:extLst>
              <a:ext uri="{FF2B5EF4-FFF2-40B4-BE49-F238E27FC236}">
                <a16:creationId xmlns:a16="http://schemas.microsoft.com/office/drawing/2014/main" id="{78608760-A261-4C5F-871B-0C87C0A122F5}"/>
              </a:ext>
            </a:extLst>
          </p:cNvPr>
          <p:cNvSpPr/>
          <p:nvPr/>
        </p:nvSpPr>
        <p:spPr>
          <a:xfrm>
            <a:off x="1908463" y="1560849"/>
            <a:ext cx="1470660"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Inclusion</a:t>
            </a:r>
            <a:r>
              <a:rPr lang="en-US" sz="2000" b="1" dirty="0"/>
              <a:t> </a:t>
            </a:r>
            <a:r>
              <a:rPr lang="en-US" sz="2000" b="1" dirty="0">
                <a:solidFill>
                  <a:schemeClr val="tx1"/>
                </a:solidFill>
              </a:rPr>
              <a:t>across</a:t>
            </a:r>
            <a:r>
              <a:rPr lang="en-US" sz="2000" b="1" dirty="0"/>
              <a:t> </a:t>
            </a:r>
            <a:r>
              <a:rPr lang="en-US" sz="2000" b="1" dirty="0">
                <a:solidFill>
                  <a:schemeClr val="tx1"/>
                </a:solidFill>
              </a:rPr>
              <a:t>the</a:t>
            </a:r>
            <a:r>
              <a:rPr lang="en-US" sz="2000" b="1" dirty="0"/>
              <a:t> </a:t>
            </a:r>
            <a:r>
              <a:rPr lang="en-US" sz="2000" b="1" dirty="0">
                <a:solidFill>
                  <a:schemeClr val="tx1"/>
                </a:solidFill>
              </a:rPr>
              <a:t>lifespan</a:t>
            </a:r>
            <a:r>
              <a:rPr lang="en-US" sz="2000" b="1" dirty="0"/>
              <a:t> </a:t>
            </a:r>
          </a:p>
        </p:txBody>
      </p:sp>
      <p:sp>
        <p:nvSpPr>
          <p:cNvPr id="10" name="Rectangle 9" descr="clinical trials policies">
            <a:extLst>
              <a:ext uri="{FF2B5EF4-FFF2-40B4-BE49-F238E27FC236}">
                <a16:creationId xmlns:a16="http://schemas.microsoft.com/office/drawing/2014/main" id="{00919164-C448-4071-8F85-15E5983C100B}"/>
              </a:ext>
            </a:extLst>
          </p:cNvPr>
          <p:cNvSpPr/>
          <p:nvPr/>
        </p:nvSpPr>
        <p:spPr>
          <a:xfrm>
            <a:off x="8628808" y="3308355"/>
            <a:ext cx="1371600"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Clinical</a:t>
            </a:r>
            <a:r>
              <a:rPr lang="en-US" sz="2000" b="1" dirty="0"/>
              <a:t> </a:t>
            </a:r>
            <a:r>
              <a:rPr lang="en-US" sz="2000" b="1" dirty="0">
                <a:solidFill>
                  <a:schemeClr val="tx1"/>
                </a:solidFill>
              </a:rPr>
              <a:t>Trials</a:t>
            </a:r>
            <a:r>
              <a:rPr lang="en-US" sz="2000" b="1" dirty="0"/>
              <a:t> </a:t>
            </a:r>
            <a:r>
              <a:rPr lang="en-US" sz="2000" b="1" dirty="0">
                <a:solidFill>
                  <a:schemeClr val="tx1"/>
                </a:solidFill>
              </a:rPr>
              <a:t>Policies</a:t>
            </a:r>
          </a:p>
        </p:txBody>
      </p:sp>
      <p:sp>
        <p:nvSpPr>
          <p:cNvPr id="9" name="Rectangle 8" descr="funding opportunity announcement policies">
            <a:extLst>
              <a:ext uri="{FF2B5EF4-FFF2-40B4-BE49-F238E27FC236}">
                <a16:creationId xmlns:a16="http://schemas.microsoft.com/office/drawing/2014/main" id="{BBC6BF81-4F99-43AA-8598-D2E26058F939}"/>
              </a:ext>
            </a:extLst>
          </p:cNvPr>
          <p:cNvSpPr/>
          <p:nvPr/>
        </p:nvSpPr>
        <p:spPr>
          <a:xfrm>
            <a:off x="9597737" y="1379965"/>
            <a:ext cx="1371600"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FOA Policies</a:t>
            </a:r>
          </a:p>
        </p:txBody>
      </p:sp>
      <p:sp>
        <p:nvSpPr>
          <p:cNvPr id="17" name="Rectangle 16" descr="basic experimental studies with humans">
            <a:extLst>
              <a:ext uri="{FF2B5EF4-FFF2-40B4-BE49-F238E27FC236}">
                <a16:creationId xmlns:a16="http://schemas.microsoft.com/office/drawing/2014/main" id="{617B0697-0702-496F-BCAD-A2194BD3D79B}"/>
              </a:ext>
            </a:extLst>
          </p:cNvPr>
          <p:cNvSpPr/>
          <p:nvPr/>
        </p:nvSpPr>
        <p:spPr>
          <a:xfrm>
            <a:off x="10914888" y="2495299"/>
            <a:ext cx="914400"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BESH</a:t>
            </a:r>
          </a:p>
        </p:txBody>
      </p:sp>
      <p:sp>
        <p:nvSpPr>
          <p:cNvPr id="18" name="Rectangle 17" descr="good clinical practice training">
            <a:extLst>
              <a:ext uri="{FF2B5EF4-FFF2-40B4-BE49-F238E27FC236}">
                <a16:creationId xmlns:a16="http://schemas.microsoft.com/office/drawing/2014/main" id="{8F80A9F6-39C4-4DFB-BEF4-73C8FE482386}"/>
              </a:ext>
            </a:extLst>
          </p:cNvPr>
          <p:cNvSpPr/>
          <p:nvPr/>
        </p:nvSpPr>
        <p:spPr>
          <a:xfrm>
            <a:off x="3678691" y="4252967"/>
            <a:ext cx="1283970"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GCP</a:t>
            </a:r>
            <a:r>
              <a:rPr lang="en-US" sz="2000" b="1" dirty="0"/>
              <a:t> </a:t>
            </a:r>
            <a:r>
              <a:rPr lang="en-US" sz="2000" b="1" dirty="0">
                <a:solidFill>
                  <a:schemeClr val="tx1"/>
                </a:solidFill>
              </a:rPr>
              <a:t>Training</a:t>
            </a:r>
          </a:p>
        </p:txBody>
      </p:sp>
      <p:sp>
        <p:nvSpPr>
          <p:cNvPr id="16" name="Rectangle 15" descr="disseminating clinical trial information">
            <a:extLst>
              <a:ext uri="{FF2B5EF4-FFF2-40B4-BE49-F238E27FC236}">
                <a16:creationId xmlns:a16="http://schemas.microsoft.com/office/drawing/2014/main" id="{A9032510-6F3D-4241-A44B-8AE5E6939A6B}"/>
              </a:ext>
            </a:extLst>
          </p:cNvPr>
          <p:cNvSpPr/>
          <p:nvPr/>
        </p:nvSpPr>
        <p:spPr>
          <a:xfrm>
            <a:off x="6399697" y="1131690"/>
            <a:ext cx="1697656"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Disseminating Clinical Trial Information</a:t>
            </a:r>
          </a:p>
        </p:txBody>
      </p:sp>
      <p:sp>
        <p:nvSpPr>
          <p:cNvPr id="41" name="Rectangle 40" descr="data and safety monitoring">
            <a:extLst>
              <a:ext uri="{FF2B5EF4-FFF2-40B4-BE49-F238E27FC236}">
                <a16:creationId xmlns:a16="http://schemas.microsoft.com/office/drawing/2014/main" id="{EC1F1C26-B43F-4AFA-AFEC-734E32341E6E}"/>
              </a:ext>
              <a:ext uri="{C183D7F6-B498-43B3-948B-1728B52AA6E4}">
                <adec:decorative xmlns:adec="http://schemas.microsoft.com/office/drawing/2017/decorative" val="0"/>
              </a:ext>
            </a:extLst>
          </p:cNvPr>
          <p:cNvSpPr/>
          <p:nvPr/>
        </p:nvSpPr>
        <p:spPr>
          <a:xfrm>
            <a:off x="10077462" y="4523381"/>
            <a:ext cx="1620594"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Data</a:t>
            </a:r>
            <a:r>
              <a:rPr lang="en-US" sz="2000" b="1" dirty="0"/>
              <a:t> </a:t>
            </a:r>
            <a:r>
              <a:rPr lang="en-US" sz="2000" b="1" dirty="0">
                <a:solidFill>
                  <a:schemeClr val="tx1"/>
                </a:solidFill>
              </a:rPr>
              <a:t>and</a:t>
            </a:r>
            <a:r>
              <a:rPr lang="en-US" sz="2000" b="1" dirty="0"/>
              <a:t> </a:t>
            </a:r>
            <a:r>
              <a:rPr lang="en-US" sz="2000" b="1" dirty="0">
                <a:solidFill>
                  <a:schemeClr val="tx1"/>
                </a:solidFill>
              </a:rPr>
              <a:t>Safety</a:t>
            </a:r>
            <a:r>
              <a:rPr lang="en-US" sz="2000" b="1" dirty="0"/>
              <a:t> </a:t>
            </a:r>
            <a:r>
              <a:rPr lang="en-US" sz="2000" b="1" dirty="0">
                <a:solidFill>
                  <a:schemeClr val="tx1"/>
                </a:solidFill>
              </a:rPr>
              <a:t>Monitoring</a:t>
            </a:r>
            <a:r>
              <a:rPr lang="en-US" sz="2000" b="1" dirty="0"/>
              <a:t> </a:t>
            </a:r>
          </a:p>
        </p:txBody>
      </p:sp>
      <p:cxnSp>
        <p:nvCxnSpPr>
          <p:cNvPr id="20" name="Straight Connector 19">
            <a:extLst>
              <a:ext uri="{FF2B5EF4-FFF2-40B4-BE49-F238E27FC236}">
                <a16:creationId xmlns:a16="http://schemas.microsoft.com/office/drawing/2014/main" id="{E7EFE339-83FD-4DCA-9AE7-A722082028D1}"/>
              </a:ext>
              <a:ext uri="{C183D7F6-B498-43B3-948B-1728B52AA6E4}">
                <adec:decorative xmlns:adec="http://schemas.microsoft.com/office/drawing/2017/decorative" val="1"/>
              </a:ext>
            </a:extLst>
          </p:cNvPr>
          <p:cNvCxnSpPr>
            <a:cxnSpLocks/>
          </p:cNvCxnSpPr>
          <p:nvPr/>
        </p:nvCxnSpPr>
        <p:spPr>
          <a:xfrm flipH="1">
            <a:off x="6514799" y="2035920"/>
            <a:ext cx="695064" cy="649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A14E371-63E3-4FD6-80DD-B332889E9EB6}"/>
              </a:ext>
              <a:ext uri="{C183D7F6-B498-43B3-948B-1728B52AA6E4}">
                <adec:decorative xmlns:adec="http://schemas.microsoft.com/office/drawing/2017/decorative" val="1"/>
              </a:ext>
            </a:extLst>
          </p:cNvPr>
          <p:cNvCxnSpPr>
            <a:cxnSpLocks/>
            <a:stCxn id="9" idx="1"/>
          </p:cNvCxnSpPr>
          <p:nvPr/>
        </p:nvCxnSpPr>
        <p:spPr>
          <a:xfrm flipH="1">
            <a:off x="6909507" y="1837165"/>
            <a:ext cx="2688230" cy="1152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EFC10E8-49A0-4600-80AA-3430D76DF3A5}"/>
              </a:ext>
              <a:ext uri="{C183D7F6-B498-43B3-948B-1728B52AA6E4}">
                <adec:decorative xmlns:adec="http://schemas.microsoft.com/office/drawing/2017/decorative" val="1"/>
              </a:ext>
            </a:extLst>
          </p:cNvPr>
          <p:cNvCxnSpPr>
            <a:cxnSpLocks/>
            <a:stCxn id="15" idx="0"/>
          </p:cNvCxnSpPr>
          <p:nvPr/>
        </p:nvCxnSpPr>
        <p:spPr>
          <a:xfrm flipH="1" flipV="1">
            <a:off x="6514799" y="3976914"/>
            <a:ext cx="394708" cy="6777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7393FB6-1595-4CF4-B1B4-3C2FE72CECB4}"/>
              </a:ext>
              <a:ext uri="{C183D7F6-B498-43B3-948B-1728B52AA6E4}">
                <adec:decorative xmlns:adec="http://schemas.microsoft.com/office/drawing/2017/decorative" val="1"/>
              </a:ext>
            </a:extLst>
          </p:cNvPr>
          <p:cNvCxnSpPr>
            <a:cxnSpLocks/>
            <a:stCxn id="14" idx="3"/>
          </p:cNvCxnSpPr>
          <p:nvPr/>
        </p:nvCxnSpPr>
        <p:spPr>
          <a:xfrm flipV="1">
            <a:off x="3783676" y="3205220"/>
            <a:ext cx="1671100" cy="1188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194000-B2F0-4915-AC91-31F69F47489A}"/>
              </a:ext>
              <a:ext uri="{C183D7F6-B498-43B3-948B-1728B52AA6E4}">
                <adec:decorative xmlns:adec="http://schemas.microsoft.com/office/drawing/2017/decorative" val="1"/>
              </a:ext>
            </a:extLst>
          </p:cNvPr>
          <p:cNvCxnSpPr>
            <a:cxnSpLocks/>
            <a:stCxn id="13" idx="3"/>
          </p:cNvCxnSpPr>
          <p:nvPr/>
        </p:nvCxnSpPr>
        <p:spPr>
          <a:xfrm>
            <a:off x="3379123" y="2018049"/>
            <a:ext cx="2298080" cy="902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4D7BB9F-4231-4902-BFCE-4F11811EA947}"/>
              </a:ext>
              <a:ext uri="{C183D7F6-B498-43B3-948B-1728B52AA6E4}">
                <adec:decorative xmlns:adec="http://schemas.microsoft.com/office/drawing/2017/decorative" val="1"/>
              </a:ext>
            </a:extLst>
          </p:cNvPr>
          <p:cNvCxnSpPr>
            <a:cxnSpLocks/>
          </p:cNvCxnSpPr>
          <p:nvPr/>
        </p:nvCxnSpPr>
        <p:spPr>
          <a:xfrm>
            <a:off x="5514975" y="2212823"/>
            <a:ext cx="332239" cy="472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2BBB57E-4619-4F6B-B883-8E163018DF61}"/>
              </a:ext>
              <a:ext uri="{C183D7F6-B498-43B3-948B-1728B52AA6E4}">
                <adec:decorative xmlns:adec="http://schemas.microsoft.com/office/drawing/2017/decorative" val="1"/>
              </a:ext>
            </a:extLst>
          </p:cNvPr>
          <p:cNvCxnSpPr>
            <a:cxnSpLocks/>
            <a:stCxn id="17" idx="1"/>
          </p:cNvCxnSpPr>
          <p:nvPr/>
        </p:nvCxnSpPr>
        <p:spPr>
          <a:xfrm flipH="1">
            <a:off x="6950542" y="2952499"/>
            <a:ext cx="3964346" cy="343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C5C03E-6977-4E88-AA5A-F5914D9C337C}"/>
              </a:ext>
              <a:ext uri="{C183D7F6-B498-43B3-948B-1728B52AA6E4}">
                <adec:decorative xmlns:adec="http://schemas.microsoft.com/office/drawing/2017/decorative" val="1"/>
              </a:ext>
            </a:extLst>
          </p:cNvPr>
          <p:cNvCxnSpPr>
            <a:cxnSpLocks/>
            <a:endCxn id="3" idx="3"/>
          </p:cNvCxnSpPr>
          <p:nvPr/>
        </p:nvCxnSpPr>
        <p:spPr>
          <a:xfrm flipV="1">
            <a:off x="4962661" y="3868132"/>
            <a:ext cx="663579" cy="384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8DD3239-62D2-4D91-A671-13E058E9B518}"/>
              </a:ext>
              <a:ext uri="{C183D7F6-B498-43B3-948B-1728B52AA6E4}">
                <adec:decorative xmlns:adec="http://schemas.microsoft.com/office/drawing/2017/decorative" val="1"/>
              </a:ext>
            </a:extLst>
          </p:cNvPr>
          <p:cNvCxnSpPr>
            <a:cxnSpLocks/>
            <a:stCxn id="10" idx="1"/>
          </p:cNvCxnSpPr>
          <p:nvPr/>
        </p:nvCxnSpPr>
        <p:spPr>
          <a:xfrm flipH="1" flipV="1">
            <a:off x="6950542" y="3549089"/>
            <a:ext cx="1678266" cy="2164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6A71EC7-D868-433A-967C-F2A07971B705}"/>
              </a:ext>
              <a:ext uri="{C183D7F6-B498-43B3-948B-1728B52AA6E4}">
                <adec:decorative xmlns:adec="http://schemas.microsoft.com/office/drawing/2017/decorative" val="1"/>
              </a:ext>
            </a:extLst>
          </p:cNvPr>
          <p:cNvCxnSpPr>
            <a:cxnSpLocks/>
            <a:stCxn id="41" idx="1"/>
            <a:endCxn id="3" idx="5"/>
          </p:cNvCxnSpPr>
          <p:nvPr/>
        </p:nvCxnSpPr>
        <p:spPr>
          <a:xfrm flipH="1" flipV="1">
            <a:off x="6754722" y="3868132"/>
            <a:ext cx="3322740" cy="11124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7ACF79-1E39-45A1-93D2-A8F68FA8F1DA}"/>
              </a:ext>
              <a:ext uri="{C183D7F6-B498-43B3-948B-1728B52AA6E4}">
                <adec:decorative xmlns:adec="http://schemas.microsoft.com/office/drawing/2017/decorative" val="1"/>
              </a:ext>
            </a:extLst>
          </p:cNvPr>
          <p:cNvCxnSpPr>
            <a:cxnSpLocks/>
          </p:cNvCxnSpPr>
          <p:nvPr/>
        </p:nvCxnSpPr>
        <p:spPr>
          <a:xfrm flipV="1">
            <a:off x="2260325" y="3549089"/>
            <a:ext cx="3254650" cy="76272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030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B74B-9315-4F4F-BA34-51B7819D8159}"/>
              </a:ext>
            </a:extLst>
          </p:cNvPr>
          <p:cNvSpPr>
            <a:spLocks noGrp="1"/>
          </p:cNvSpPr>
          <p:nvPr>
            <p:ph type="title"/>
          </p:nvPr>
        </p:nvSpPr>
        <p:spPr>
          <a:xfrm>
            <a:off x="400098" y="320675"/>
            <a:ext cx="10619874" cy="1325563"/>
          </a:xfrm>
        </p:spPr>
        <p:txBody>
          <a:bodyPr/>
          <a:lstStyle/>
          <a:p>
            <a:r>
              <a:rPr lang="en-US" dirty="0"/>
              <a:t>When do NIH Human Subjects Policies Apply?</a:t>
            </a:r>
          </a:p>
        </p:txBody>
      </p:sp>
      <p:sp>
        <p:nvSpPr>
          <p:cNvPr id="3" name="Content Placeholder 2">
            <a:extLst>
              <a:ext uri="{FF2B5EF4-FFF2-40B4-BE49-F238E27FC236}">
                <a16:creationId xmlns:a16="http://schemas.microsoft.com/office/drawing/2014/main" id="{D39ED4CB-6582-42D4-9661-10E497237348}"/>
              </a:ext>
            </a:extLst>
          </p:cNvPr>
          <p:cNvSpPr>
            <a:spLocks noGrp="1"/>
          </p:cNvSpPr>
          <p:nvPr>
            <p:ph idx="1"/>
          </p:nvPr>
        </p:nvSpPr>
        <p:spPr/>
        <p:txBody>
          <a:bodyPr>
            <a:normAutofit/>
          </a:bodyPr>
          <a:lstStyle/>
          <a:p>
            <a:pPr>
              <a:spcBef>
                <a:spcPts val="1200"/>
              </a:spcBef>
            </a:pPr>
            <a:r>
              <a:rPr lang="en-US" sz="3200" dirty="0"/>
              <a:t>Research activities that involve Human Subjects (HS)</a:t>
            </a:r>
          </a:p>
          <a:p>
            <a:pPr lvl="1">
              <a:spcBef>
                <a:spcPts val="1200"/>
              </a:spcBef>
              <a:buClr>
                <a:srgbClr val="00B050"/>
              </a:buClr>
            </a:pPr>
            <a:r>
              <a:rPr lang="en-US" sz="2800" dirty="0"/>
              <a:t>Human subjects defined in the </a:t>
            </a:r>
            <a:r>
              <a:rPr lang="en-US" sz="2800" b="1" dirty="0">
                <a:solidFill>
                  <a:schemeClr val="accent4"/>
                </a:solidFill>
              </a:rPr>
              <a:t>Common Rule</a:t>
            </a:r>
          </a:p>
          <a:p>
            <a:pPr lvl="1">
              <a:spcBef>
                <a:spcPts val="1200"/>
              </a:spcBef>
              <a:buClr>
                <a:srgbClr val="00B050"/>
              </a:buClr>
            </a:pPr>
            <a:r>
              <a:rPr lang="en-US" sz="2800" dirty="0"/>
              <a:t>Some HS policies apply to </a:t>
            </a:r>
            <a:r>
              <a:rPr lang="en-US" sz="2800" b="1" dirty="0">
                <a:solidFill>
                  <a:schemeClr val="accent4"/>
                </a:solidFill>
              </a:rPr>
              <a:t>clinical research </a:t>
            </a:r>
            <a:r>
              <a:rPr lang="en-US" sz="2800" dirty="0"/>
              <a:t>(e.g., Inclusion) </a:t>
            </a:r>
          </a:p>
          <a:p>
            <a:pPr lvl="1">
              <a:spcBef>
                <a:spcPts val="1200"/>
              </a:spcBef>
              <a:buClr>
                <a:srgbClr val="00B050"/>
              </a:buClr>
            </a:pPr>
            <a:r>
              <a:rPr lang="en-US" sz="2800" dirty="0"/>
              <a:t>Some HS policies apply only to </a:t>
            </a:r>
            <a:r>
              <a:rPr lang="en-US" sz="2800" b="1" dirty="0">
                <a:solidFill>
                  <a:schemeClr val="accent4"/>
                </a:solidFill>
              </a:rPr>
              <a:t>clinical trials </a:t>
            </a:r>
            <a:r>
              <a:rPr lang="en-US" sz="2800" dirty="0"/>
              <a:t>(e.g., Data and Safety Monitoring)</a:t>
            </a:r>
          </a:p>
          <a:p>
            <a:pPr>
              <a:spcBef>
                <a:spcPts val="1200"/>
              </a:spcBef>
            </a:pPr>
            <a:r>
              <a:rPr lang="en-US" sz="3200" dirty="0"/>
              <a:t>NIH policies complementary or in addition to the Common Rule</a:t>
            </a:r>
          </a:p>
          <a:p>
            <a:endParaRPr lang="en-US" dirty="0"/>
          </a:p>
        </p:txBody>
      </p:sp>
      <p:sp>
        <p:nvSpPr>
          <p:cNvPr id="4" name="Slide Number Placeholder 3">
            <a:extLst>
              <a:ext uri="{FF2B5EF4-FFF2-40B4-BE49-F238E27FC236}">
                <a16:creationId xmlns:a16="http://schemas.microsoft.com/office/drawing/2014/main" id="{F4476C17-4CB5-4977-BB2D-1A593D0B36EB}"/>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5</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314047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8EB49-21F3-4B0E-B8A2-BD9DAC61A3B7}"/>
              </a:ext>
            </a:extLst>
          </p:cNvPr>
          <p:cNvSpPr>
            <a:spLocks noGrp="1"/>
          </p:cNvSpPr>
          <p:nvPr>
            <p:ph type="title"/>
          </p:nvPr>
        </p:nvSpPr>
        <p:spPr>
          <a:xfrm>
            <a:off x="838200" y="136525"/>
            <a:ext cx="10515600" cy="1143635"/>
          </a:xfrm>
        </p:spPr>
        <p:txBody>
          <a:bodyPr>
            <a:noAutofit/>
          </a:bodyPr>
          <a:lstStyle/>
          <a:p>
            <a:r>
              <a:rPr lang="en-US" dirty="0"/>
              <a:t>Decision Tool: Am I Doing Human Subjects Research</a:t>
            </a:r>
          </a:p>
        </p:txBody>
      </p:sp>
      <p:sp>
        <p:nvSpPr>
          <p:cNvPr id="4" name="Slide Number Placeholder 3">
            <a:extLst>
              <a:ext uri="{FF2B5EF4-FFF2-40B4-BE49-F238E27FC236}">
                <a16:creationId xmlns:a16="http://schemas.microsoft.com/office/drawing/2014/main" id="{C719E8AC-F51E-4AA5-BD45-A35E8551A6CC}"/>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6</a:t>
            </a:fld>
            <a:endParaRPr lang="en-US" dirty="0">
              <a:latin typeface="Roboto black" panose="02000000000000000000" pitchFamily="2" charset="0"/>
              <a:ea typeface="Roboto black" panose="02000000000000000000" pitchFamily="2" charset="0"/>
            </a:endParaRPr>
          </a:p>
        </p:txBody>
      </p:sp>
      <p:pic>
        <p:nvPicPr>
          <p:cNvPr id="5" name="Content Placeholder 4" descr="NIH website with Decision Tool: Am I doing Human Subjects Research Question One">
            <a:extLst>
              <a:ext uri="{FF2B5EF4-FFF2-40B4-BE49-F238E27FC236}">
                <a16:creationId xmlns:a16="http://schemas.microsoft.com/office/drawing/2014/main" id="{E2EE1ABE-4DD2-42EB-A6E5-382F8BF22B9C}"/>
              </a:ext>
            </a:extLst>
          </p:cNvPr>
          <p:cNvPicPr>
            <a:picLocks noGrp="1" noChangeAspect="1"/>
          </p:cNvPicPr>
          <p:nvPr>
            <p:ph idx="1"/>
          </p:nvPr>
        </p:nvPicPr>
        <p:blipFill>
          <a:blip r:embed="rId3"/>
          <a:stretch>
            <a:fillRect/>
          </a:stretch>
        </p:blipFill>
        <p:spPr>
          <a:xfrm>
            <a:off x="1309475" y="1415424"/>
            <a:ext cx="10386973" cy="4557359"/>
          </a:xfrm>
          <a:prstGeom prst="rect">
            <a:avLst/>
          </a:prstGeom>
        </p:spPr>
      </p:pic>
      <p:sp>
        <p:nvSpPr>
          <p:cNvPr id="3" name="TextBox 2">
            <a:extLst>
              <a:ext uri="{FF2B5EF4-FFF2-40B4-BE49-F238E27FC236}">
                <a16:creationId xmlns:a16="http://schemas.microsoft.com/office/drawing/2014/main" id="{203D11E2-A5E8-440A-A6C5-0FC7F7A596F7}"/>
              </a:ext>
            </a:extLst>
          </p:cNvPr>
          <p:cNvSpPr txBox="1"/>
          <p:nvPr/>
        </p:nvSpPr>
        <p:spPr>
          <a:xfrm>
            <a:off x="1673157" y="6048758"/>
            <a:ext cx="7975068" cy="523220"/>
          </a:xfrm>
          <a:prstGeom prst="rect">
            <a:avLst/>
          </a:prstGeom>
          <a:noFill/>
        </p:spPr>
        <p:txBody>
          <a:bodyPr wrap="none" rtlCol="0">
            <a:spAutoFit/>
          </a:bodyPr>
          <a:lstStyle/>
          <a:p>
            <a:r>
              <a:rPr lang="en-US" sz="2800" dirty="0">
                <a:hlinkClick r:id="rId4"/>
              </a:rPr>
              <a:t>Decision Tool: Am I Doing Human Subjects Research? </a:t>
            </a:r>
            <a:endParaRPr lang="en-US" sz="2800" dirty="0"/>
          </a:p>
        </p:txBody>
      </p:sp>
    </p:spTree>
    <p:extLst>
      <p:ext uri="{BB962C8B-B14F-4D97-AF65-F5344CB8AC3E}">
        <p14:creationId xmlns:p14="http://schemas.microsoft.com/office/powerpoint/2010/main" val="2661033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7F55-7437-4AD3-91D3-AD61008D4897}"/>
              </a:ext>
            </a:extLst>
          </p:cNvPr>
          <p:cNvSpPr>
            <a:spLocks noGrp="1"/>
          </p:cNvSpPr>
          <p:nvPr>
            <p:ph type="title"/>
          </p:nvPr>
        </p:nvSpPr>
        <p:spPr>
          <a:xfrm>
            <a:off x="462451" y="208548"/>
            <a:ext cx="10976811" cy="1325563"/>
          </a:xfrm>
        </p:spPr>
        <p:txBody>
          <a:bodyPr>
            <a:normAutofit/>
          </a:bodyPr>
          <a:lstStyle/>
          <a:p>
            <a:r>
              <a:rPr lang="en-US" dirty="0"/>
              <a:t>Required Education In the Protection </a:t>
            </a:r>
            <a:br>
              <a:rPr lang="en-US" dirty="0"/>
            </a:br>
            <a:r>
              <a:rPr lang="en-US" dirty="0"/>
              <a:t>of Human Research Participants</a:t>
            </a:r>
          </a:p>
        </p:txBody>
      </p:sp>
      <p:sp>
        <p:nvSpPr>
          <p:cNvPr id="4" name="Slide Number Placeholder 3">
            <a:extLst>
              <a:ext uri="{FF2B5EF4-FFF2-40B4-BE49-F238E27FC236}">
                <a16:creationId xmlns:a16="http://schemas.microsoft.com/office/drawing/2014/main" id="{B279FF60-57D6-45A9-9966-7608B1969329}"/>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7</a:t>
            </a:fld>
            <a:endParaRPr lang="en-US" dirty="0">
              <a:latin typeface="Roboto black" panose="02000000000000000000" pitchFamily="2" charset="0"/>
              <a:ea typeface="Roboto black" panose="02000000000000000000" pitchFamily="2" charset="0"/>
            </a:endParaRPr>
          </a:p>
        </p:txBody>
      </p:sp>
      <p:sp>
        <p:nvSpPr>
          <p:cNvPr id="6" name="TextBox 5">
            <a:extLst>
              <a:ext uri="{FF2B5EF4-FFF2-40B4-BE49-F238E27FC236}">
                <a16:creationId xmlns:a16="http://schemas.microsoft.com/office/drawing/2014/main" id="{17148F70-A9F9-4928-A63E-F206C6FF480B}"/>
              </a:ext>
            </a:extLst>
          </p:cNvPr>
          <p:cNvSpPr txBox="1"/>
          <p:nvPr/>
        </p:nvSpPr>
        <p:spPr>
          <a:xfrm>
            <a:off x="1120344" y="1844125"/>
            <a:ext cx="8815527" cy="3539430"/>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accent4"/>
                </a:solidFill>
              </a:rPr>
              <a:t>All key personnel </a:t>
            </a:r>
            <a:r>
              <a:rPr lang="en-US" sz="3200" dirty="0"/>
              <a:t>must have education on the protection of human research participants:</a:t>
            </a:r>
          </a:p>
          <a:p>
            <a:pPr marL="742950" lvl="1" indent="-285750">
              <a:buClr>
                <a:srgbClr val="00B050"/>
              </a:buClr>
              <a:buFont typeface="Arial" panose="020B0604020202020204" pitchFamily="34" charset="0"/>
              <a:buChar char="•"/>
            </a:pPr>
            <a:r>
              <a:rPr lang="en-US" sz="3200" dirty="0"/>
              <a:t>Individuals responsible for design and conduct of the research</a:t>
            </a:r>
          </a:p>
          <a:p>
            <a:pPr marL="742950" lvl="1" indent="-285750">
              <a:buClr>
                <a:srgbClr val="00B050"/>
              </a:buClr>
              <a:buFont typeface="Arial" panose="020B0604020202020204" pitchFamily="34" charset="0"/>
              <a:buChar char="•"/>
            </a:pPr>
            <a:r>
              <a:rPr lang="en-US" sz="3200" dirty="0"/>
              <a:t>Also applies to key personnel at performance sites </a:t>
            </a:r>
          </a:p>
          <a:p>
            <a:pPr marL="285750" indent="-285750">
              <a:buFont typeface="Arial" panose="020B0604020202020204" pitchFamily="34" charset="0"/>
              <a:buChar char="•"/>
            </a:pPr>
            <a:r>
              <a:rPr lang="en-US" sz="3200" dirty="0"/>
              <a:t>One-time training</a:t>
            </a:r>
          </a:p>
        </p:txBody>
      </p:sp>
      <p:sp>
        <p:nvSpPr>
          <p:cNvPr id="7" name="Rectangle: Rounded Corners 6" descr="Guide Notices #NOT-OD-00-039 was published on June 5, 2000. Guide Notice #NOT-OD-11-061 was Published September 5, 2001. Both these guide notices are available on the NIH website. ">
            <a:extLst>
              <a:ext uri="{FF2B5EF4-FFF2-40B4-BE49-F238E27FC236}">
                <a16:creationId xmlns:a16="http://schemas.microsoft.com/office/drawing/2014/main" id="{FAC0402F-FE03-4302-987C-6FEC50EF133D}"/>
              </a:ext>
            </a:extLst>
          </p:cNvPr>
          <p:cNvSpPr/>
          <p:nvPr/>
        </p:nvSpPr>
        <p:spPr>
          <a:xfrm>
            <a:off x="7835141" y="4441205"/>
            <a:ext cx="3979869" cy="1325564"/>
          </a:xfrm>
          <a:prstGeom prst="roundRect">
            <a:avLst/>
          </a:prstGeom>
          <a:solidFill>
            <a:srgbClr val="0F7F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Guide Notices </a:t>
            </a:r>
          </a:p>
          <a:p>
            <a:pPr algn="ctr"/>
            <a:r>
              <a:rPr lang="en-US" dirty="0">
                <a:solidFill>
                  <a:schemeClr val="bg1"/>
                </a:solidFill>
                <a:hlinkClick r:id="rId3">
                  <a:extLst>
                    <a:ext uri="{A12FA001-AC4F-418D-AE19-62706E023703}">
                      <ahyp:hlinkClr xmlns:ahyp="http://schemas.microsoft.com/office/drawing/2018/hyperlinkcolor" val="tx"/>
                    </a:ext>
                  </a:extLst>
                </a:hlinkClick>
              </a:rPr>
              <a:t>NOT-OD-00-039</a:t>
            </a:r>
            <a:r>
              <a:rPr lang="en-US" dirty="0">
                <a:solidFill>
                  <a:schemeClr val="bg1"/>
                </a:solidFill>
              </a:rPr>
              <a:t>  &amp;  </a:t>
            </a:r>
            <a:r>
              <a:rPr lang="en-US" dirty="0">
                <a:solidFill>
                  <a:schemeClr val="bg1"/>
                </a:solidFill>
                <a:hlinkClick r:id="rId4">
                  <a:extLst>
                    <a:ext uri="{A12FA001-AC4F-418D-AE19-62706E023703}">
                      <ahyp:hlinkClr xmlns:ahyp="http://schemas.microsoft.com/office/drawing/2018/hyperlinkcolor" val="tx"/>
                    </a:ext>
                  </a:extLst>
                </a:hlinkClick>
              </a:rPr>
              <a:t>NOT-OD-11-061</a:t>
            </a:r>
            <a:endParaRPr lang="en-US" dirty="0">
              <a:solidFill>
                <a:schemeClr val="bg1"/>
              </a:solidFill>
            </a:endParaRPr>
          </a:p>
          <a:p>
            <a:pPr algn="ctr"/>
            <a:r>
              <a:rPr lang="en-US" i="1" dirty="0">
                <a:solidFill>
                  <a:schemeClr val="bg1"/>
                </a:solidFill>
              </a:rPr>
              <a:t>Published</a:t>
            </a:r>
            <a:r>
              <a:rPr lang="en-US" dirty="0">
                <a:solidFill>
                  <a:schemeClr val="bg1"/>
                </a:solidFill>
              </a:rPr>
              <a:t> </a:t>
            </a:r>
          </a:p>
          <a:p>
            <a:pPr algn="ctr"/>
            <a:r>
              <a:rPr lang="en-US" dirty="0">
                <a:solidFill>
                  <a:schemeClr val="bg1"/>
                </a:solidFill>
              </a:rPr>
              <a:t>June 5, 2000  &amp;  September 5, 2001</a:t>
            </a:r>
          </a:p>
        </p:txBody>
      </p:sp>
    </p:spTree>
    <p:extLst>
      <p:ext uri="{BB962C8B-B14F-4D97-AF65-F5344CB8AC3E}">
        <p14:creationId xmlns:p14="http://schemas.microsoft.com/office/powerpoint/2010/main" val="3370968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36786" y="214565"/>
            <a:ext cx="11755213" cy="1143000"/>
          </a:xfrm>
        </p:spPr>
        <p:txBody>
          <a:bodyPr>
            <a:noAutofit/>
          </a:bodyPr>
          <a:lstStyle/>
          <a:p>
            <a:pPr>
              <a:defRPr/>
            </a:pPr>
            <a:r>
              <a:rPr lang="en-US" dirty="0"/>
              <a:t>Certificates of Confidentiality (C</a:t>
            </a:r>
            <a:r>
              <a:rPr lang="en-US" cap="none" dirty="0"/>
              <a:t>o</a:t>
            </a:r>
            <a:r>
              <a:rPr lang="en-US" dirty="0"/>
              <a:t>C) </a:t>
            </a:r>
            <a:r>
              <a:rPr lang="en-US" sz="4000" dirty="0"/>
              <a:t>(1 of 2)</a:t>
            </a:r>
          </a:p>
        </p:txBody>
      </p:sp>
      <p:sp>
        <p:nvSpPr>
          <p:cNvPr id="8" name="Slide Number Placeholder 3">
            <a:extLst>
              <a:ext uri="{FF2B5EF4-FFF2-40B4-BE49-F238E27FC236}">
                <a16:creationId xmlns:a16="http://schemas.microsoft.com/office/drawing/2014/main" id="{371196F8-B07D-472C-A917-7DC85E7A2F1F}"/>
              </a:ext>
            </a:extLst>
          </p:cNvPr>
          <p:cNvSpPr>
            <a:spLocks noGrp="1"/>
          </p:cNvSpPr>
          <p:nvPr>
            <p:ph type="sldNum" sz="quarter" idx="12"/>
          </p:nvPr>
        </p:nvSpPr>
        <p:spPr>
          <a:xfrm>
            <a:off x="446105" y="6355584"/>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8</a:t>
            </a:fld>
            <a:endParaRPr lang="en-US" dirty="0">
              <a:latin typeface="Roboto black" panose="02000000000000000000" pitchFamily="2" charset="0"/>
              <a:ea typeface="Roboto black" panose="02000000000000000000" pitchFamily="2" charset="0"/>
            </a:endParaRPr>
          </a:p>
        </p:txBody>
      </p:sp>
      <p:pic>
        <p:nvPicPr>
          <p:cNvPr id="9" name="Picture 4" descr="Shield&#10;&#10;The image of the shield with the words CoC written across shows how certificates of confidentiality are needed for certain studies to protect participants while in research">
            <a:extLst>
              <a:ext uri="{FF2B5EF4-FFF2-40B4-BE49-F238E27FC236}">
                <a16:creationId xmlns:a16="http://schemas.microsoft.com/office/drawing/2014/main" id="{D37AD85A-9C9D-40BE-A315-8C6BA0243EF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134600" y="3994221"/>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307C15-A4DE-4FB5-B2BA-C3A4E1A46428}"/>
              </a:ext>
            </a:extLst>
          </p:cNvPr>
          <p:cNvSpPr txBox="1"/>
          <p:nvPr/>
        </p:nvSpPr>
        <p:spPr>
          <a:xfrm>
            <a:off x="10823687" y="4659049"/>
            <a:ext cx="795338" cy="461665"/>
          </a:xfrm>
          <a:prstGeom prst="rect">
            <a:avLst/>
          </a:prstGeom>
          <a:noFill/>
        </p:spPr>
        <p:txBody>
          <a:bodyPr wrap="square" rtlCol="0">
            <a:spAutoFit/>
          </a:bodyPr>
          <a:lstStyle/>
          <a:p>
            <a:r>
              <a:rPr lang="en-US" sz="2400" b="1" dirty="0" err="1"/>
              <a:t>CoC</a:t>
            </a:r>
            <a:endParaRPr lang="en-US" sz="2400" b="1" dirty="0"/>
          </a:p>
        </p:txBody>
      </p:sp>
      <p:sp>
        <p:nvSpPr>
          <p:cNvPr id="3" name="Content Placeholder 2">
            <a:extLst>
              <a:ext uri="{FF2B5EF4-FFF2-40B4-BE49-F238E27FC236}">
                <a16:creationId xmlns:a16="http://schemas.microsoft.com/office/drawing/2014/main" id="{A025D109-9F22-4CE1-84A2-1F1DE5F13576}"/>
              </a:ext>
            </a:extLst>
          </p:cNvPr>
          <p:cNvSpPr>
            <a:spLocks noGrp="1"/>
          </p:cNvSpPr>
          <p:nvPr>
            <p:ph idx="1"/>
          </p:nvPr>
        </p:nvSpPr>
        <p:spPr>
          <a:xfrm>
            <a:off x="955482" y="1079901"/>
            <a:ext cx="10990083" cy="4971720"/>
          </a:xfrm>
        </p:spPr>
        <p:txBody>
          <a:bodyPr>
            <a:normAutofit fontScale="92500" lnSpcReduction="20000"/>
          </a:bodyPr>
          <a:lstStyle/>
          <a:p>
            <a:pPr>
              <a:lnSpc>
                <a:spcPct val="120000"/>
              </a:lnSpc>
              <a:spcBef>
                <a:spcPts val="0"/>
              </a:spcBef>
            </a:pPr>
            <a:r>
              <a:rPr lang="en-US" sz="3000" dirty="0"/>
              <a:t>Applicable NIH research ongoing or awarded as of December 13, 2016 is deemed to be issued a Certificate</a:t>
            </a:r>
          </a:p>
          <a:p>
            <a:pPr>
              <a:lnSpc>
                <a:spcPct val="120000"/>
              </a:lnSpc>
              <a:spcBef>
                <a:spcPts val="0"/>
              </a:spcBef>
            </a:pPr>
            <a:r>
              <a:rPr lang="en-US" sz="3000" b="1" dirty="0">
                <a:solidFill>
                  <a:schemeClr val="accent4"/>
                </a:solidFill>
              </a:rPr>
              <a:t>Must not disclose identifiable, sensitive information </a:t>
            </a:r>
            <a:r>
              <a:rPr lang="en-US" sz="3000" dirty="0"/>
              <a:t>:</a:t>
            </a:r>
          </a:p>
          <a:p>
            <a:pPr lvl="1">
              <a:lnSpc>
                <a:spcPct val="120000"/>
              </a:lnSpc>
              <a:spcBef>
                <a:spcPts val="0"/>
              </a:spcBef>
              <a:buClr>
                <a:srgbClr val="00B050"/>
              </a:buClr>
            </a:pPr>
            <a:r>
              <a:rPr lang="en-US" sz="2600" dirty="0"/>
              <a:t>In any Federal, State, or local civil, criminal, administrative, legislative, or other proceeding</a:t>
            </a:r>
          </a:p>
          <a:p>
            <a:pPr lvl="1">
              <a:lnSpc>
                <a:spcPct val="120000"/>
              </a:lnSpc>
              <a:spcBef>
                <a:spcPts val="0"/>
              </a:spcBef>
              <a:buClr>
                <a:srgbClr val="00B050"/>
              </a:buClr>
            </a:pPr>
            <a:r>
              <a:rPr lang="en-US" sz="2600" dirty="0"/>
              <a:t>To any other person not connected with the research</a:t>
            </a:r>
          </a:p>
          <a:p>
            <a:pPr>
              <a:lnSpc>
                <a:spcPct val="120000"/>
              </a:lnSpc>
              <a:spcBef>
                <a:spcPts val="0"/>
              </a:spcBef>
            </a:pPr>
            <a:r>
              <a:rPr lang="en-US" sz="3000" dirty="0"/>
              <a:t>Disclosure permitted </a:t>
            </a:r>
            <a:r>
              <a:rPr lang="en-US" sz="3000" b="1" dirty="0">
                <a:solidFill>
                  <a:schemeClr val="accent4"/>
                </a:solidFill>
              </a:rPr>
              <a:t>only</a:t>
            </a:r>
            <a:r>
              <a:rPr lang="en-US" sz="3000" dirty="0"/>
              <a:t> when:</a:t>
            </a:r>
          </a:p>
          <a:p>
            <a:pPr lvl="1">
              <a:lnSpc>
                <a:spcPct val="120000"/>
              </a:lnSpc>
              <a:buClr>
                <a:srgbClr val="00B050"/>
              </a:buClr>
            </a:pPr>
            <a:r>
              <a:rPr lang="en-US" sz="2600" dirty="0"/>
              <a:t>Required by Federal, State, or local laws (e.g., reporting child or elder abuse, mandatory disease reporting)</a:t>
            </a:r>
          </a:p>
          <a:p>
            <a:pPr lvl="1">
              <a:lnSpc>
                <a:spcPct val="120000"/>
              </a:lnSpc>
              <a:buClr>
                <a:srgbClr val="00B050"/>
              </a:buClr>
            </a:pPr>
            <a:r>
              <a:rPr lang="en-US" sz="2600" dirty="0"/>
              <a:t>With participants’ consent</a:t>
            </a:r>
          </a:p>
          <a:p>
            <a:pPr lvl="1">
              <a:lnSpc>
                <a:spcPct val="120000"/>
              </a:lnSpc>
              <a:buClr>
                <a:srgbClr val="00B050"/>
              </a:buClr>
            </a:pPr>
            <a:r>
              <a:rPr lang="en-US" sz="2600" dirty="0"/>
              <a:t>For other scientific research</a:t>
            </a:r>
          </a:p>
          <a:p>
            <a:pPr lvl="1">
              <a:lnSpc>
                <a:spcPct val="110000"/>
              </a:lnSpc>
            </a:pPr>
            <a:endParaRPr lang="en-US" sz="2800" dirty="0"/>
          </a:p>
          <a:p>
            <a:endParaRPr lang="en-US" dirty="0"/>
          </a:p>
        </p:txBody>
      </p:sp>
    </p:spTree>
    <p:extLst>
      <p:ext uri="{BB962C8B-B14F-4D97-AF65-F5344CB8AC3E}">
        <p14:creationId xmlns:p14="http://schemas.microsoft.com/office/powerpoint/2010/main" val="3807366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0F2B-0E64-40E1-89ED-65B3DBE01B99}"/>
              </a:ext>
            </a:extLst>
          </p:cNvPr>
          <p:cNvSpPr>
            <a:spLocks noGrp="1"/>
          </p:cNvSpPr>
          <p:nvPr>
            <p:ph type="title"/>
          </p:nvPr>
        </p:nvSpPr>
        <p:spPr>
          <a:xfrm>
            <a:off x="466928" y="365125"/>
            <a:ext cx="11725072" cy="1325563"/>
          </a:xfrm>
        </p:spPr>
        <p:txBody>
          <a:bodyPr/>
          <a:lstStyle/>
          <a:p>
            <a:r>
              <a:rPr lang="en-US" dirty="0"/>
              <a:t>Certificates of Confidentiality (CoC) </a:t>
            </a:r>
            <a:r>
              <a:rPr lang="en-US" sz="4000" dirty="0"/>
              <a:t>(2 of 2)</a:t>
            </a:r>
          </a:p>
        </p:txBody>
      </p:sp>
      <p:sp>
        <p:nvSpPr>
          <p:cNvPr id="4" name="Slide Number Placeholder 3">
            <a:extLst>
              <a:ext uri="{FF2B5EF4-FFF2-40B4-BE49-F238E27FC236}">
                <a16:creationId xmlns:a16="http://schemas.microsoft.com/office/drawing/2014/main" id="{99C22FD8-8BCF-4AF8-A94F-BB2CBB963563}"/>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9</a:t>
            </a:fld>
            <a:endParaRPr lang="en-US" dirty="0">
              <a:latin typeface="Roboto black" panose="02000000000000000000" pitchFamily="2" charset="0"/>
              <a:ea typeface="Roboto black" panose="02000000000000000000" pitchFamily="2" charset="0"/>
            </a:endParaRPr>
          </a:p>
        </p:txBody>
      </p:sp>
      <p:sp>
        <p:nvSpPr>
          <p:cNvPr id="5" name="Content Placeholder 2">
            <a:extLst>
              <a:ext uri="{FF2B5EF4-FFF2-40B4-BE49-F238E27FC236}">
                <a16:creationId xmlns:a16="http://schemas.microsoft.com/office/drawing/2014/main" id="{D6720E81-803E-48DC-AA38-39BB5A8CFCBB}"/>
              </a:ext>
            </a:extLst>
          </p:cNvPr>
          <p:cNvSpPr>
            <a:spLocks noGrp="1"/>
          </p:cNvSpPr>
          <p:nvPr>
            <p:ph idx="1"/>
          </p:nvPr>
        </p:nvSpPr>
        <p:spPr>
          <a:xfrm>
            <a:off x="-104354" y="1690688"/>
            <a:ext cx="9982200" cy="4351338"/>
          </a:xfrm>
        </p:spPr>
        <p:txBody>
          <a:bodyPr>
            <a:noAutofit/>
          </a:bodyPr>
          <a:lstStyle/>
          <a:p>
            <a:pPr lvl="2">
              <a:lnSpc>
                <a:spcPct val="100000"/>
              </a:lnSpc>
              <a:spcBef>
                <a:spcPts val="0"/>
              </a:spcBef>
              <a:spcAft>
                <a:spcPts val="600"/>
              </a:spcAft>
            </a:pPr>
            <a:r>
              <a:rPr lang="en-US" sz="2800" dirty="0"/>
              <a:t>CoC protects “covered information”</a:t>
            </a:r>
          </a:p>
          <a:p>
            <a:pPr lvl="3">
              <a:lnSpc>
                <a:spcPct val="100000"/>
              </a:lnSpc>
              <a:spcBef>
                <a:spcPts val="0"/>
              </a:spcBef>
              <a:spcAft>
                <a:spcPts val="600"/>
              </a:spcAft>
              <a:buClr>
                <a:srgbClr val="00B050"/>
              </a:buClr>
            </a:pPr>
            <a:r>
              <a:rPr lang="en-US" sz="2600" dirty="0"/>
              <a:t>Names or any information, documents, or biospecimens </a:t>
            </a:r>
          </a:p>
          <a:p>
            <a:pPr lvl="3">
              <a:lnSpc>
                <a:spcPct val="100000"/>
              </a:lnSpc>
              <a:spcBef>
                <a:spcPts val="0"/>
              </a:spcBef>
              <a:spcAft>
                <a:spcPts val="600"/>
              </a:spcAft>
              <a:buClr>
                <a:srgbClr val="00B050"/>
              </a:buClr>
            </a:pPr>
            <a:r>
              <a:rPr lang="en-US" sz="2600" dirty="0"/>
              <a:t>If there is a small risk that covered information can be combined with other data to determine individual’s identity</a:t>
            </a:r>
          </a:p>
          <a:p>
            <a:pPr lvl="2">
              <a:lnSpc>
                <a:spcPct val="100000"/>
              </a:lnSpc>
              <a:spcBef>
                <a:spcPts val="0"/>
              </a:spcBef>
              <a:spcAft>
                <a:spcPts val="600"/>
              </a:spcAft>
            </a:pPr>
            <a:r>
              <a:rPr lang="en-US" sz="2800" dirty="0"/>
              <a:t>CoC applies to all copies of the data</a:t>
            </a:r>
          </a:p>
          <a:p>
            <a:pPr lvl="3">
              <a:lnSpc>
                <a:spcPct val="100000"/>
              </a:lnSpc>
              <a:spcBef>
                <a:spcPts val="0"/>
              </a:spcBef>
              <a:spcAft>
                <a:spcPts val="600"/>
              </a:spcAft>
              <a:buClr>
                <a:srgbClr val="00B050"/>
              </a:buClr>
            </a:pPr>
            <a:r>
              <a:rPr lang="en-US" sz="2600" dirty="0"/>
              <a:t>Secondary researchers must uphold CoC protections</a:t>
            </a:r>
          </a:p>
          <a:p>
            <a:pPr lvl="2">
              <a:lnSpc>
                <a:spcPct val="100000"/>
              </a:lnSpc>
              <a:spcBef>
                <a:spcPts val="0"/>
              </a:spcBef>
              <a:spcAft>
                <a:spcPts val="600"/>
              </a:spcAft>
            </a:pPr>
            <a:r>
              <a:rPr lang="en-US" sz="2800" dirty="0"/>
              <a:t>Covered information protected in perpetuity</a:t>
            </a:r>
          </a:p>
          <a:p>
            <a:pPr lvl="2"/>
            <a:endParaRPr lang="en-US" sz="2400" dirty="0"/>
          </a:p>
          <a:p>
            <a:pPr lvl="2"/>
            <a:endParaRPr lang="en-US" sz="2400" dirty="0"/>
          </a:p>
          <a:p>
            <a:pPr marL="914400" lvl="2" indent="0">
              <a:buNone/>
            </a:pPr>
            <a:endParaRPr lang="en-US" sz="2400" dirty="0"/>
          </a:p>
          <a:p>
            <a:pPr marL="914400" lvl="2" indent="0">
              <a:buNone/>
            </a:pPr>
            <a:endParaRPr lang="en-US" sz="2400" dirty="0"/>
          </a:p>
        </p:txBody>
      </p:sp>
      <p:sp>
        <p:nvSpPr>
          <p:cNvPr id="6" name="Rectangle: Rounded Corners 5" descr="Guide Notice #NOT-OD-17-109 was Published on September 7, 2017 and is available on the NIH website.">
            <a:extLst>
              <a:ext uri="{FF2B5EF4-FFF2-40B4-BE49-F238E27FC236}">
                <a16:creationId xmlns:a16="http://schemas.microsoft.com/office/drawing/2014/main" id="{B7AC81CF-9A86-4F3A-BAB5-6F8120E7AB52}"/>
              </a:ext>
            </a:extLst>
          </p:cNvPr>
          <p:cNvSpPr/>
          <p:nvPr/>
        </p:nvSpPr>
        <p:spPr>
          <a:xfrm>
            <a:off x="9585960" y="3105416"/>
            <a:ext cx="2479040" cy="1402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Guide Notice  </a:t>
            </a:r>
          </a:p>
          <a:p>
            <a:pPr algn="ctr"/>
            <a:r>
              <a:rPr lang="en-US" dirty="0">
                <a:solidFill>
                  <a:schemeClr val="bg1"/>
                </a:solidFill>
                <a:hlinkClick r:id="rId3">
                  <a:extLst>
                    <a:ext uri="{A12FA001-AC4F-418D-AE19-62706E023703}">
                      <ahyp:hlinkClr xmlns:ahyp="http://schemas.microsoft.com/office/drawing/2018/hyperlinkcolor" val="tx"/>
                    </a:ext>
                  </a:extLst>
                </a:hlinkClick>
              </a:rPr>
              <a:t>NOT-OD-17-109</a:t>
            </a:r>
            <a:endParaRPr lang="en-US" dirty="0">
              <a:solidFill>
                <a:schemeClr val="bg1"/>
              </a:solidFill>
            </a:endParaRPr>
          </a:p>
          <a:p>
            <a:pPr algn="ctr"/>
            <a:r>
              <a:rPr lang="en-US" i="1" dirty="0">
                <a:solidFill>
                  <a:schemeClr val="bg1"/>
                </a:solidFill>
              </a:rPr>
              <a:t>Published </a:t>
            </a:r>
          </a:p>
          <a:p>
            <a:pPr algn="ctr"/>
            <a:r>
              <a:rPr lang="en-US" dirty="0">
                <a:solidFill>
                  <a:schemeClr val="bg1"/>
                </a:solidFill>
              </a:rPr>
              <a:t>September 7, 2017</a:t>
            </a:r>
          </a:p>
        </p:txBody>
      </p:sp>
    </p:spTree>
    <p:extLst>
      <p:ext uri="{BB962C8B-B14F-4D97-AF65-F5344CB8AC3E}">
        <p14:creationId xmlns:p14="http://schemas.microsoft.com/office/powerpoint/2010/main" val="33850617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OFFICE THEME" val="oGLACYI6"/>
  <p:tag name="ARTICULATE_SLIDE_COUNT" val="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0F7FCD"/>
      </a:accent1>
      <a:accent2>
        <a:srgbClr val="0B5F99"/>
      </a:accent2>
      <a:accent3>
        <a:srgbClr val="BFBFBF"/>
      </a:accent3>
      <a:accent4>
        <a:srgbClr val="015596"/>
      </a:accent4>
      <a:accent5>
        <a:srgbClr val="014273"/>
      </a:accent5>
      <a:accent6>
        <a:srgbClr val="073F6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002DE325B4434C8407F2BB379023F4" ma:contentTypeVersion="13" ma:contentTypeDescription="Create a new document." ma:contentTypeScope="" ma:versionID="476e873166ae8478b0d17a674a725b4a">
  <xsd:schema xmlns:xsd="http://www.w3.org/2001/XMLSchema" xmlns:xs="http://www.w3.org/2001/XMLSchema" xmlns:p="http://schemas.microsoft.com/office/2006/metadata/properties" xmlns:ns2="64948b15-7def-430b-8648-1feb819ee410" xmlns:ns3="6bc68b66-932e-422c-b9b0-23fd53127af9" targetNamespace="http://schemas.microsoft.com/office/2006/metadata/properties" ma:root="true" ma:fieldsID="427813e36bbbb4baf921046a170b8e90" ns2:_="" ns3:_="">
    <xsd:import namespace="64948b15-7def-430b-8648-1feb819ee410"/>
    <xsd:import namespace="6bc68b66-932e-422c-b9b0-23fd53127a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48b15-7def-430b-8648-1feb819ee4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c68b66-932e-422c-b9b0-23fd53127af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0788E8-2A98-42AC-9DBF-47746E9C9AA8}"/>
</file>

<file path=customXml/itemProps2.xml><?xml version="1.0" encoding="utf-8"?>
<ds:datastoreItem xmlns:ds="http://schemas.openxmlformats.org/officeDocument/2006/customXml" ds:itemID="{10D8602D-F32D-492F-9E06-70FC473F4869}">
  <ds:schemaRefs>
    <ds:schemaRef ds:uri="http://schemas.microsoft.com/sharepoint/v3/contenttype/forms"/>
  </ds:schemaRefs>
</ds:datastoreItem>
</file>

<file path=customXml/itemProps3.xml><?xml version="1.0" encoding="utf-8"?>
<ds:datastoreItem xmlns:ds="http://schemas.openxmlformats.org/officeDocument/2006/customXml" ds:itemID="{6DA89212-0EE5-4CF4-A9D7-A11421D8C2B4}">
  <ds:schemaRefs>
    <ds:schemaRef ds:uri="0b516ab0-04e4-4c88-99cd-523706b96b1a"/>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589fc4a7-9825-4918-b2d3-6237c872ffbf"/>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17761</TotalTime>
  <Words>3014</Words>
  <Application>Microsoft Office PowerPoint</Application>
  <PresentationFormat>Widescreen</PresentationFormat>
  <Paragraphs>371</Paragraphs>
  <Slides>32</Slides>
  <Notes>26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Open Sans ExtraBold</vt:lpstr>
      <vt:lpstr>Open Sans</vt:lpstr>
      <vt:lpstr>Arial</vt:lpstr>
      <vt:lpstr>Roboto black</vt:lpstr>
      <vt:lpstr>Helvetica</vt:lpstr>
      <vt:lpstr>Open Sans Light</vt:lpstr>
      <vt:lpstr>Calibri</vt:lpstr>
      <vt:lpstr>Roboto light</vt:lpstr>
      <vt:lpstr>Roboto black</vt:lpstr>
      <vt:lpstr>Roboto</vt:lpstr>
      <vt:lpstr>Wingdings</vt:lpstr>
      <vt:lpstr>Calibri Light</vt:lpstr>
      <vt:lpstr>Office Theme</vt:lpstr>
      <vt:lpstr>An Overview of NIH Policies on Human Subjects  </vt:lpstr>
      <vt:lpstr>Objectives</vt:lpstr>
      <vt:lpstr>Objectives</vt:lpstr>
      <vt:lpstr>Human Subjects Research Policies</vt:lpstr>
      <vt:lpstr>When do NIH Human Subjects Policies Apply?</vt:lpstr>
      <vt:lpstr>Decision Tool: Am I Doing Human Subjects Research</vt:lpstr>
      <vt:lpstr>Required Education In the Protection  of Human Research Participants</vt:lpstr>
      <vt:lpstr>Certificates of Confidentiality (CoC) (1 of 2)</vt:lpstr>
      <vt:lpstr>Certificates of Confidentiality (CoC) (2 of 2)</vt:lpstr>
      <vt:lpstr>Human Fetal Tissue (HFT)</vt:lpstr>
      <vt:lpstr>Inclusion (1 of 2)</vt:lpstr>
      <vt:lpstr>Inclusion (2 of 2)</vt:lpstr>
      <vt:lpstr>Single IRB Requirement</vt:lpstr>
      <vt:lpstr>Objectives</vt:lpstr>
      <vt:lpstr>How Does NIH Define a Clinical Trial?</vt:lpstr>
      <vt:lpstr>Clinical Trial Questionnaire</vt:lpstr>
      <vt:lpstr>Clinical Trial Decision Tool</vt:lpstr>
      <vt:lpstr>Funding Opportunity Announcement (FOA) for Clinical Trials</vt:lpstr>
      <vt:lpstr>Dissemination of NIH-Funded  Clinical Trial Information</vt:lpstr>
      <vt:lpstr>Basic Experimental Studies with Humans (BESH) FOAs (1 of 2)</vt:lpstr>
      <vt:lpstr>Basic Experimental Studies with Humans (BESH) FOAs (2 of 2)</vt:lpstr>
      <vt:lpstr>Good Clinical Practice Training  (GCP)</vt:lpstr>
      <vt:lpstr>Data and Safety Monitoring</vt:lpstr>
      <vt:lpstr>Objectives</vt:lpstr>
      <vt:lpstr>Using the Human Subjects and Clinical  Trial Form</vt:lpstr>
      <vt:lpstr>Plan Protection of Human Subjects (1 of 3)</vt:lpstr>
      <vt:lpstr>Plan Protection of Human Subjects  (2 of 3)</vt:lpstr>
      <vt:lpstr>Plan Protection of Human Subjects  (3 of 3)</vt:lpstr>
      <vt:lpstr>Multi-site Study Considerations </vt:lpstr>
      <vt:lpstr>Objectives</vt:lpstr>
      <vt:lpstr>Useful Resources: Human Subjects Protections and Inclusion</vt:lpstr>
      <vt:lpstr>Questions</vt:lpstr>
    </vt:vector>
  </TitlesOfParts>
  <Company>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Regionals Presentation on Human Subjects, Clinical Trials, and Inclusion</dc:title>
  <dc:subject>NIH Regionals Presentation on Human Subjects, Clinical Trials, and Inclusion</dc:subject>
  <dc:creator>Kathy Chen</dc:creator>
  <cp:keywords>NIH regionals, human subjects, clinical trials, inclusion</cp:keywords>
  <dc:description>This document was built to meet Section 508c standards.</dc:description>
  <cp:lastModifiedBy>Cummins, Sheri (NIH/OD) [E]</cp:lastModifiedBy>
  <cp:revision>453</cp:revision>
  <dcterms:created xsi:type="dcterms:W3CDTF">2017-11-13T14:56:05Z</dcterms:created>
  <dcterms:modified xsi:type="dcterms:W3CDTF">2021-10-24T13:24:27Z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0x0101005E002DE325B4434C8407F2BB379023F4</vt:lpwstr>
  </property>
  <property fmtid="{D5CDD505-2E9C-101B-9397-08002B2CF9AE}" pid="3" name="ArticulateGUID">
    <vt:lpwstr>D22FB651-98F1-4739-87DE-22D0CA90BC28</vt:lpwstr>
  </property>
  <property fmtid="{D5CDD505-2E9C-101B-9397-08002B2CF9AE}" pid="4" name="ArticulatePath">
    <vt:lpwstr>https://rippleeffect.sharepoint.com/projects/active/OER/CTComms/2_SlideDeck/New OER Templates/OER_template3</vt:lpwstr>
  </property>
  <property fmtid="{D5CDD505-2E9C-101B-9397-08002B2CF9AE}" pid="5" name="Language">
    <vt:lpwstr>English</vt:lpwstr>
  </property>
</Properties>
</file>