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7"/>
  </p:notesMasterIdLst>
  <p:sldIdLst>
    <p:sldId id="256" r:id="rId3"/>
    <p:sldId id="259" r:id="rId4"/>
    <p:sldId id="257" r:id="rId5"/>
    <p:sldId id="258" r:id="rId6"/>
    <p:sldId id="260" r:id="rId7"/>
    <p:sldId id="501" r:id="rId8"/>
    <p:sldId id="262" r:id="rId9"/>
    <p:sldId id="504" r:id="rId10"/>
    <p:sldId id="500" r:id="rId11"/>
    <p:sldId id="499" r:id="rId12"/>
    <p:sldId id="496" r:id="rId13"/>
    <p:sldId id="497" r:id="rId14"/>
    <p:sldId id="263" r:id="rId15"/>
    <p:sldId id="5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48" autoAdjust="0"/>
    <p:restoredTop sz="86449" autoAdjust="0"/>
  </p:normalViewPr>
  <p:slideViewPr>
    <p:cSldViewPr snapToGrid="0">
      <p:cViewPr varScale="1">
        <p:scale>
          <a:sx n="74" d="100"/>
          <a:sy n="74" d="100"/>
        </p:scale>
        <p:origin x="72"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ACC62-A2C2-4038-84CA-609AC78A7E63}" type="datetimeFigureOut">
              <a:rPr lang="en-US" smtClean="0"/>
              <a:t>11/4/2021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34621-7AA5-4BEE-8AF5-024988A5FE4D}" type="slidenum">
              <a:rPr lang="en-US" smtClean="0"/>
              <a:t>‹#›</a:t>
            </a:fld>
            <a:endParaRPr lang="en-US" dirty="0"/>
          </a:p>
        </p:txBody>
      </p:sp>
    </p:spTree>
    <p:extLst>
      <p:ext uri="{BB962C8B-B14F-4D97-AF65-F5344CB8AC3E}">
        <p14:creationId xmlns:p14="http://schemas.microsoft.com/office/powerpoint/2010/main" val="171098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a:prstGeom prst="rect">
            <a:avLst/>
          </a:prstGeom>
          <a:noFill/>
          <a:ln w="12700">
            <a:solidFill>
              <a:prstClr val="black"/>
            </a:solidFill>
          </a:ln>
        </p:spPr>
      </p:sp>
      <p:sp>
        <p:nvSpPr>
          <p:cNvPr id="3" name="Notes Placeholder 2"/>
          <p:cNvSpPr>
            <a:spLocks noGrp="1"/>
          </p:cNvSpPr>
          <p:nvPr>
            <p:ph type="body" idx="1"/>
          </p:nvPr>
        </p:nvSpPr>
        <p:spPr>
          <a:xfrm>
            <a:off x="685800" y="4481513"/>
            <a:ext cx="5486400" cy="3668712"/>
          </a:xfrm>
          <a:prstGeom prst="rect">
            <a:avLst/>
          </a:prstGeom>
        </p:spPr>
        <p:txBody>
          <a:bodyPr/>
          <a:lstStyle/>
          <a:p>
            <a:endParaRPr lang="en-US" dirty="0"/>
          </a:p>
        </p:txBody>
      </p:sp>
    </p:spTree>
    <p:extLst>
      <p:ext uri="{BB962C8B-B14F-4D97-AF65-F5344CB8AC3E}">
        <p14:creationId xmlns:p14="http://schemas.microsoft.com/office/powerpoint/2010/main" val="402702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4.gif"/><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346C-9405-46B7-A5E6-8196B7119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95F875-1AA9-41C9-BDFF-4B5F5F0FB7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98C2B7-FD22-4094-B5DF-0400E06BA2F6}"/>
              </a:ext>
            </a:extLst>
          </p:cNvPr>
          <p:cNvSpPr>
            <a:spLocks noGrp="1"/>
          </p:cNvSpPr>
          <p:nvPr>
            <p:ph type="dt" sz="half" idx="10"/>
          </p:nvPr>
        </p:nvSpPr>
        <p:spPr/>
        <p:txBody>
          <a:bodyPr/>
          <a:lstStyle/>
          <a:p>
            <a:fld id="{2551E961-6579-4EE5-987F-BE6493DC3FAA}" type="datetime1">
              <a:rPr lang="en-US" smtClean="0"/>
              <a:t>11/4/2021</a:t>
            </a:fld>
            <a:endParaRPr lang="en-US" dirty="0"/>
          </a:p>
        </p:txBody>
      </p:sp>
      <p:sp>
        <p:nvSpPr>
          <p:cNvPr id="5" name="Footer Placeholder 4">
            <a:extLst>
              <a:ext uri="{FF2B5EF4-FFF2-40B4-BE49-F238E27FC236}">
                <a16:creationId xmlns:a16="http://schemas.microsoft.com/office/drawing/2014/main" id="{6C613EA3-25E7-4690-9A91-026E837320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C36FBD-35DF-4D01-86CD-0AE916970F55}"/>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1583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01FB-E354-47C4-BCB8-759F60E8C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C8DF90-64CF-4486-BD6A-B11E12973E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E76DA-3950-40F0-8DAB-E756BD459A86}"/>
              </a:ext>
            </a:extLst>
          </p:cNvPr>
          <p:cNvSpPr>
            <a:spLocks noGrp="1"/>
          </p:cNvSpPr>
          <p:nvPr>
            <p:ph type="dt" sz="half" idx="10"/>
          </p:nvPr>
        </p:nvSpPr>
        <p:spPr/>
        <p:txBody>
          <a:bodyPr/>
          <a:lstStyle/>
          <a:p>
            <a:fld id="{61621F67-E78B-4E25-BF73-0FCB8F37683C}" type="datetime1">
              <a:rPr lang="en-US" smtClean="0"/>
              <a:t>11/4/2021</a:t>
            </a:fld>
            <a:endParaRPr lang="en-US" dirty="0"/>
          </a:p>
        </p:txBody>
      </p:sp>
      <p:sp>
        <p:nvSpPr>
          <p:cNvPr id="5" name="Footer Placeholder 4">
            <a:extLst>
              <a:ext uri="{FF2B5EF4-FFF2-40B4-BE49-F238E27FC236}">
                <a16:creationId xmlns:a16="http://schemas.microsoft.com/office/drawing/2014/main" id="{4336924C-B2E5-48FA-8083-D7A7016C07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2691FE-E48C-4CC7-8B33-55C574E4A504}"/>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45866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647FA4-392F-4D8D-8FB7-83E26943C3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BFE762-12AD-4E71-9752-199FFEBD6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A0D4A-39C7-4652-B0F6-11E61E02A74A}"/>
              </a:ext>
            </a:extLst>
          </p:cNvPr>
          <p:cNvSpPr>
            <a:spLocks noGrp="1"/>
          </p:cNvSpPr>
          <p:nvPr>
            <p:ph type="dt" sz="half" idx="10"/>
          </p:nvPr>
        </p:nvSpPr>
        <p:spPr/>
        <p:txBody>
          <a:bodyPr/>
          <a:lstStyle/>
          <a:p>
            <a:fld id="{A2C29A75-6061-4342-B212-42CB96BFD5CE}" type="datetime1">
              <a:rPr lang="en-US" smtClean="0"/>
              <a:t>11/4/2021</a:t>
            </a:fld>
            <a:endParaRPr lang="en-US" dirty="0"/>
          </a:p>
        </p:txBody>
      </p:sp>
      <p:sp>
        <p:nvSpPr>
          <p:cNvPr id="5" name="Footer Placeholder 4">
            <a:extLst>
              <a:ext uri="{FF2B5EF4-FFF2-40B4-BE49-F238E27FC236}">
                <a16:creationId xmlns:a16="http://schemas.microsoft.com/office/drawing/2014/main" id="{ED794137-F13A-441A-924E-C926605C1C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5BE5B3-18CE-4F97-83BF-BE599BBFB305}"/>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680167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new title bgd large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1166" y="0"/>
            <a:ext cx="12213167" cy="6858000"/>
          </a:xfrm>
          <a:prstGeom prst="rect">
            <a:avLst/>
          </a:prstGeom>
        </p:spPr>
      </p:pic>
      <p:sp>
        <p:nvSpPr>
          <p:cNvPr id="10" name="Rectangle 45"/>
          <p:cNvSpPr>
            <a:spLocks noChangeArrowheads="1"/>
          </p:cNvSpPr>
          <p:nvPr userDrawn="1"/>
        </p:nvSpPr>
        <p:spPr bwMode="auto">
          <a:xfrm>
            <a:off x="-9331" y="0"/>
            <a:ext cx="12213168" cy="152400"/>
          </a:xfrm>
          <a:prstGeom prst="rect">
            <a:avLst/>
          </a:prstGeom>
          <a:solidFill>
            <a:srgbClr val="CC0000"/>
          </a:solidFill>
          <a:ln w="9525">
            <a:noFill/>
            <a:miter lim="800000"/>
            <a:headEnd/>
            <a:tailEnd/>
          </a:ln>
          <a:effectLst/>
        </p:spPr>
        <p:txBody>
          <a:bodyPr wrap="none" anchor="ctr"/>
          <a:lstStyle/>
          <a:p>
            <a:pPr>
              <a:defRPr/>
            </a:pPr>
            <a:endParaRPr lang="en-US" sz="1800" dirty="0">
              <a:latin typeface="Arial"/>
            </a:endParaRPr>
          </a:p>
        </p:txBody>
      </p:sp>
      <p:sp>
        <p:nvSpPr>
          <p:cNvPr id="11" name="Rectangle 3"/>
          <p:cNvSpPr>
            <a:spLocks noGrp="1" noChangeArrowheads="1"/>
          </p:cNvSpPr>
          <p:nvPr>
            <p:ph type="subTitle" idx="1" hasCustomPrompt="1"/>
          </p:nvPr>
        </p:nvSpPr>
        <p:spPr>
          <a:xfrm>
            <a:off x="1525058" y="381000"/>
            <a:ext cx="9099551" cy="1822450"/>
          </a:xfrm>
          <a:prstGeom prst="rect">
            <a:avLst/>
          </a:prstGeom>
        </p:spPr>
        <p:txBody>
          <a:bodyPr anchor="ctr"/>
          <a:lstStyle>
            <a:lvl1pPr algn="ctr">
              <a:buFontTx/>
              <a:buNone/>
              <a:defRPr sz="3200" baseline="0">
                <a:solidFill>
                  <a:schemeClr val="bg1"/>
                </a:solidFill>
              </a:defRPr>
            </a:lvl1pPr>
          </a:lstStyle>
          <a:p>
            <a:r>
              <a:rPr lang="en-US" dirty="0"/>
              <a:t>Click to add title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52204" y="6224522"/>
            <a:ext cx="2525504" cy="441614"/>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0" y="6006581"/>
            <a:ext cx="924388" cy="699537"/>
          </a:xfrm>
          <a:prstGeom prst="rect">
            <a:avLst/>
          </a:prstGeom>
        </p:spPr>
      </p:pic>
    </p:spTree>
    <p:extLst>
      <p:ext uri="{BB962C8B-B14F-4D97-AF65-F5344CB8AC3E}">
        <p14:creationId xmlns:p14="http://schemas.microsoft.com/office/powerpoint/2010/main" val="249648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575A5D"/>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8"/>
          <p:cNvSpPr>
            <a:spLocks noGrp="1" noChangeArrowheads="1"/>
          </p:cNvSpPr>
          <p:nvPr>
            <p:ph type="sldNum" sz="quarter" idx="4"/>
          </p:nvPr>
        </p:nvSpPr>
        <p:spPr bwMode="auto">
          <a:xfrm>
            <a:off x="643466"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dirty="0"/>
          </a:p>
        </p:txBody>
      </p:sp>
      <p:sp>
        <p:nvSpPr>
          <p:cNvPr id="9" name="Rectangle 36"/>
          <p:cNvSpPr>
            <a:spLocks noGrp="1" noChangeArrowheads="1"/>
          </p:cNvSpPr>
          <p:nvPr>
            <p:ph type="title" hasCustomPrompt="1"/>
          </p:nvPr>
        </p:nvSpPr>
        <p:spPr bwMode="auto">
          <a:xfrm>
            <a:off x="562274" y="144464"/>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spTree>
    <p:extLst>
      <p:ext uri="{BB962C8B-B14F-4D97-AF65-F5344CB8AC3E}">
        <p14:creationId xmlns:p14="http://schemas.microsoft.com/office/powerpoint/2010/main" val="3085084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9C0EE74-1F2C-4D2D-91EC-B282DFC749DA}" type="slidenum">
              <a:rPr lang="en-US" smtClean="0"/>
              <a:pPr>
                <a:defRPr/>
              </a:pPr>
              <a:t>‹#›</a:t>
            </a:fld>
            <a:endParaRPr lang="en-US" dirty="0"/>
          </a:p>
        </p:txBody>
      </p:sp>
      <p:sp>
        <p:nvSpPr>
          <p:cNvPr id="4" name="Title 3"/>
          <p:cNvSpPr>
            <a:spLocks noGrp="1"/>
          </p:cNvSpPr>
          <p:nvPr>
            <p:ph type="title" hasCustomPrompt="1"/>
          </p:nvPr>
        </p:nvSpPr>
        <p:spPr>
          <a:xfrm>
            <a:off x="563033" y="144464"/>
            <a:ext cx="11059584" cy="846137"/>
          </a:xfrm>
        </p:spPr>
        <p:txBody>
          <a:bodyPr/>
          <a:lstStyle/>
          <a:p>
            <a:r>
              <a:rPr lang="en-US" dirty="0"/>
              <a:t>Click to add title</a:t>
            </a:r>
          </a:p>
        </p:txBody>
      </p:sp>
      <p:sp>
        <p:nvSpPr>
          <p:cNvPr id="6" name="Picture Placeholder 5"/>
          <p:cNvSpPr>
            <a:spLocks noGrp="1"/>
          </p:cNvSpPr>
          <p:nvPr>
            <p:ph type="pic" sz="quarter" idx="11"/>
          </p:nvPr>
        </p:nvSpPr>
        <p:spPr>
          <a:xfrm>
            <a:off x="643467" y="1357313"/>
            <a:ext cx="10979151" cy="4367212"/>
          </a:xfrm>
        </p:spPr>
        <p:txBody>
          <a:bodyPr/>
          <a:lstStyle>
            <a:lvl1pPr>
              <a:buFontTx/>
              <a:buNone/>
              <a:defRPr/>
            </a:lvl1pPr>
          </a:lstStyle>
          <a:p>
            <a:endParaRPr lang="en-US" dirty="0"/>
          </a:p>
        </p:txBody>
      </p:sp>
      <p:sp>
        <p:nvSpPr>
          <p:cNvPr id="8" name="Text Placeholder 7"/>
          <p:cNvSpPr>
            <a:spLocks noGrp="1"/>
          </p:cNvSpPr>
          <p:nvPr>
            <p:ph type="body" sz="quarter" idx="12"/>
          </p:nvPr>
        </p:nvSpPr>
        <p:spPr>
          <a:xfrm>
            <a:off x="643467" y="5854701"/>
            <a:ext cx="10979151" cy="295275"/>
          </a:xfrm>
        </p:spPr>
        <p:txBody>
          <a:bodyPr>
            <a:noAutofit/>
          </a:bodyPr>
          <a:lstStyle>
            <a:lvl1pPr>
              <a:buFontTx/>
              <a:buNone/>
              <a:defRPr sz="1400"/>
            </a:lvl1pPr>
            <a:lvl2pPr>
              <a:defRPr sz="1400"/>
            </a:lvl2pPr>
            <a:lvl3pPr>
              <a:defRPr sz="1400"/>
            </a:lvl3pPr>
            <a:lvl4pPr>
              <a:defRPr sz="1400"/>
            </a:lvl4pPr>
            <a:lvl5pPr>
              <a:defRPr sz="1400"/>
            </a:lvl5pPr>
          </a:lstStyle>
          <a:p>
            <a:pPr lvl="0"/>
            <a:endParaRPr lang="en-US" dirty="0"/>
          </a:p>
        </p:txBody>
      </p:sp>
    </p:spTree>
    <p:extLst>
      <p:ext uri="{BB962C8B-B14F-4D97-AF65-F5344CB8AC3E}">
        <p14:creationId xmlns:p14="http://schemas.microsoft.com/office/powerpoint/2010/main" val="1071872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2A4F199F-5620-4BF4-87B3-75C3427C29EB}" type="slidenum">
              <a:rPr lang="en-US"/>
              <a:pPr>
                <a:defRPr/>
              </a:pPr>
              <a:t>‹#›</a:t>
            </a:fld>
            <a:endParaRPr lang="en-US" dirty="0"/>
          </a:p>
        </p:txBody>
      </p:sp>
    </p:spTree>
    <p:extLst>
      <p:ext uri="{BB962C8B-B14F-4D97-AF65-F5344CB8AC3E}">
        <p14:creationId xmlns:p14="http://schemas.microsoft.com/office/powerpoint/2010/main" val="128510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8"/>
          <p:cNvSpPr>
            <a:spLocks noGrp="1" noChangeArrowheads="1"/>
          </p:cNvSpPr>
          <p:nvPr>
            <p:ph type="sldNum" sz="quarter" idx="10"/>
          </p:nvPr>
        </p:nvSpPr>
        <p:spPr>
          <a:ln/>
        </p:spPr>
        <p:txBody>
          <a:bodyPr/>
          <a:lstStyle>
            <a:lvl1pPr>
              <a:defRPr/>
            </a:lvl1pPr>
          </a:lstStyle>
          <a:p>
            <a:pPr>
              <a:defRPr/>
            </a:pPr>
            <a:fld id="{704163BB-A9E4-45FA-A154-B7168CE68608}" type="slidenum">
              <a:rPr lang="en-US"/>
              <a:pPr>
                <a:defRPr/>
              </a:pPr>
              <a:t>‹#›</a:t>
            </a:fld>
            <a:endParaRPr lang="en-US" dirty="0"/>
          </a:p>
        </p:txBody>
      </p:sp>
    </p:spTree>
    <p:extLst>
      <p:ext uri="{BB962C8B-B14F-4D97-AF65-F5344CB8AC3E}">
        <p14:creationId xmlns:p14="http://schemas.microsoft.com/office/powerpoint/2010/main" val="1853605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1613" y="196347"/>
            <a:ext cx="10972800" cy="72573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sldNum" sz="quarter" idx="10"/>
          </p:nvPr>
        </p:nvSpPr>
        <p:spPr>
          <a:ln/>
        </p:spPr>
        <p:txBody>
          <a:bodyPr/>
          <a:lstStyle>
            <a:lvl1pPr>
              <a:defRPr/>
            </a:lvl1pPr>
          </a:lstStyle>
          <a:p>
            <a:pPr>
              <a:defRPr/>
            </a:pPr>
            <a:fld id="{50330698-E3C1-4D28-AAE8-F64A5063BE0D}" type="slidenum">
              <a:rPr lang="en-US"/>
              <a:pPr>
                <a:defRPr/>
              </a:pPr>
              <a:t>‹#›</a:t>
            </a:fld>
            <a:endParaRPr lang="en-US" dirty="0"/>
          </a:p>
        </p:txBody>
      </p:sp>
    </p:spTree>
    <p:extLst>
      <p:ext uri="{BB962C8B-B14F-4D97-AF65-F5344CB8AC3E}">
        <p14:creationId xmlns:p14="http://schemas.microsoft.com/office/powerpoint/2010/main" val="1350210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28"/>
          <p:cNvSpPr>
            <a:spLocks noGrp="1" noChangeArrowheads="1"/>
          </p:cNvSpPr>
          <p:nvPr>
            <p:ph type="sldNum" sz="quarter" idx="10"/>
          </p:nvPr>
        </p:nvSpPr>
        <p:spPr>
          <a:ln/>
        </p:spPr>
        <p:txBody>
          <a:bodyPr/>
          <a:lstStyle>
            <a:lvl1pPr>
              <a:defRPr/>
            </a:lvl1pPr>
          </a:lstStyle>
          <a:p>
            <a:pPr>
              <a:defRPr/>
            </a:pPr>
            <a:fld id="{87A42AFF-E73B-487B-9783-10FFC85EF676}" type="slidenum">
              <a:rPr lang="en-US"/>
              <a:pPr>
                <a:defRPr/>
              </a:pPr>
              <a:t>‹#›</a:t>
            </a:fld>
            <a:endParaRPr lang="en-US" dirty="0"/>
          </a:p>
        </p:txBody>
      </p:sp>
    </p:spTree>
    <p:extLst>
      <p:ext uri="{BB962C8B-B14F-4D97-AF65-F5344CB8AC3E}">
        <p14:creationId xmlns:p14="http://schemas.microsoft.com/office/powerpoint/2010/main" val="3565814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F06DED65-1D12-479A-8F23-EE0EEE44FA49}" type="slidenum">
              <a:rPr lang="en-US"/>
              <a:pPr>
                <a:defRPr/>
              </a:pPr>
              <a:t>‹#›</a:t>
            </a:fld>
            <a:endParaRPr lang="en-US" dirty="0"/>
          </a:p>
        </p:txBody>
      </p:sp>
    </p:spTree>
    <p:extLst>
      <p:ext uri="{BB962C8B-B14F-4D97-AF65-F5344CB8AC3E}">
        <p14:creationId xmlns:p14="http://schemas.microsoft.com/office/powerpoint/2010/main" val="13358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82BA-B4F5-4772-90DB-59E4289FAE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FD7C2-B0A5-4509-BE2E-D1789DD5A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AF8A87-B80E-4F16-9F2D-219EE60A2B35}"/>
              </a:ext>
            </a:extLst>
          </p:cNvPr>
          <p:cNvSpPr>
            <a:spLocks noGrp="1"/>
          </p:cNvSpPr>
          <p:nvPr>
            <p:ph type="dt" sz="half" idx="10"/>
          </p:nvPr>
        </p:nvSpPr>
        <p:spPr/>
        <p:txBody>
          <a:bodyPr/>
          <a:lstStyle/>
          <a:p>
            <a:fld id="{03294D2F-2553-4841-B534-1F1A3CE39917}" type="datetime1">
              <a:rPr lang="en-US" smtClean="0"/>
              <a:t>11/4/2021</a:t>
            </a:fld>
            <a:endParaRPr lang="en-US" dirty="0"/>
          </a:p>
        </p:txBody>
      </p:sp>
      <p:sp>
        <p:nvSpPr>
          <p:cNvPr id="5" name="Footer Placeholder 4">
            <a:extLst>
              <a:ext uri="{FF2B5EF4-FFF2-40B4-BE49-F238E27FC236}">
                <a16:creationId xmlns:a16="http://schemas.microsoft.com/office/drawing/2014/main" id="{55C0B7AA-E8C2-40FA-8352-ED21570731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FF4A76-AFDE-40D8-B809-42FA3A821D85}"/>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276138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5264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1252643"/>
            <a:ext cx="6815667" cy="4873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566177"/>
            <a:ext cx="4011084" cy="35599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0C82D15B-4040-4AA2-96A9-33723CFC8967}" type="slidenum">
              <a:rPr lang="en-US"/>
              <a:pPr>
                <a:defRPr/>
              </a:pPr>
              <a:t>‹#›</a:t>
            </a:fld>
            <a:endParaRPr lang="en-US" dirty="0"/>
          </a:p>
        </p:txBody>
      </p:sp>
    </p:spTree>
    <p:extLst>
      <p:ext uri="{BB962C8B-B14F-4D97-AF65-F5344CB8AC3E}">
        <p14:creationId xmlns:p14="http://schemas.microsoft.com/office/powerpoint/2010/main" val="468636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a:xfrm>
            <a:off x="643466" y="6384925"/>
            <a:ext cx="778933" cy="374650"/>
          </a:xfrm>
        </p:spPr>
        <p:txBody>
          <a:bodyPr/>
          <a:lstStyle/>
          <a:p>
            <a:pPr>
              <a:defRPr/>
            </a:pPr>
            <a:fld id="{49C0EE74-1F2C-4D2D-91EC-B282DFC749DA}" type="slidenum">
              <a:rPr lang="en-US" smtClean="0"/>
              <a:pPr>
                <a:defRPr/>
              </a:pPr>
              <a:t>‹#›</a:t>
            </a:fld>
            <a:endParaRPr lang="en-US" dirty="0"/>
          </a:p>
        </p:txBody>
      </p:sp>
      <p:pic>
        <p:nvPicPr>
          <p:cNvPr id="10" name="Picture 9" descr="new bgd lrg copy.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2000" cy="6858000"/>
          </a:xfrm>
          <a:prstGeom prst="rect">
            <a:avLst/>
          </a:prstGeom>
        </p:spPr>
      </p:pic>
      <p:pic>
        <p:nvPicPr>
          <p:cNvPr id="12" name="Picture 15" descr="DHHS Logo"/>
          <p:cNvPicPr>
            <a:picLocks noChangeAspect="1" noChangeArrowheads="1"/>
          </p:cNvPicPr>
          <p:nvPr userDrawn="1"/>
        </p:nvPicPr>
        <p:blipFill>
          <a:blip r:embed="rId4"/>
          <a:srcRect/>
          <a:stretch>
            <a:fillRect/>
          </a:stretch>
        </p:blipFill>
        <p:spPr bwMode="auto">
          <a:xfrm>
            <a:off x="4225769" y="3958755"/>
            <a:ext cx="1117539" cy="838156"/>
          </a:xfrm>
          <a:prstGeom prst="rect">
            <a:avLst/>
          </a:prstGeom>
          <a:noFill/>
          <a:ln w="9525">
            <a:noFill/>
            <a:miter lim="800000"/>
            <a:headEnd/>
            <a:tailEnd/>
          </a:ln>
        </p:spPr>
      </p:pic>
      <p:sp>
        <p:nvSpPr>
          <p:cNvPr id="14" name="Rectangle 45"/>
          <p:cNvSpPr>
            <a:spLocks noChangeArrowheads="1"/>
          </p:cNvSpPr>
          <p:nvPr userDrawn="1"/>
        </p:nvSpPr>
        <p:spPr bwMode="auto">
          <a:xfrm>
            <a:off x="0" y="0"/>
            <a:ext cx="12192000" cy="152400"/>
          </a:xfrm>
          <a:prstGeom prst="rect">
            <a:avLst/>
          </a:prstGeom>
          <a:solidFill>
            <a:srgbClr val="CC0000"/>
          </a:solidFill>
          <a:ln w="9525">
            <a:noFill/>
            <a:miter lim="800000"/>
            <a:headEnd/>
            <a:tailEnd/>
          </a:ln>
          <a:effectLst/>
        </p:spPr>
        <p:txBody>
          <a:bodyPr wrap="none" anchor="ctr"/>
          <a:lstStyle/>
          <a:p>
            <a:pPr>
              <a:defRPr/>
            </a:pPr>
            <a:endParaRPr lang="en-US" sz="1800" dirty="0">
              <a:latin typeface="Arial"/>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59094" y="4098036"/>
            <a:ext cx="3200207" cy="559594"/>
          </a:xfrm>
          <a:prstGeom prst="rect">
            <a:avLst/>
          </a:prstGeom>
        </p:spPr>
      </p:pic>
    </p:spTree>
    <p:extLst>
      <p:ext uri="{BB962C8B-B14F-4D97-AF65-F5344CB8AC3E}">
        <p14:creationId xmlns:p14="http://schemas.microsoft.com/office/powerpoint/2010/main" val="204279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0049-6946-4FB0-B918-15DB8A537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F0B0A0-23C9-430E-8F80-6BF58C590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F0C4F5-816B-4BFF-B63F-5CD8B88397ED}"/>
              </a:ext>
            </a:extLst>
          </p:cNvPr>
          <p:cNvSpPr>
            <a:spLocks noGrp="1"/>
          </p:cNvSpPr>
          <p:nvPr>
            <p:ph type="dt" sz="half" idx="10"/>
          </p:nvPr>
        </p:nvSpPr>
        <p:spPr/>
        <p:txBody>
          <a:bodyPr/>
          <a:lstStyle/>
          <a:p>
            <a:fld id="{DCCD4030-D275-4395-8281-998EF76C9834}" type="datetime1">
              <a:rPr lang="en-US" smtClean="0"/>
              <a:t>11/4/2021</a:t>
            </a:fld>
            <a:endParaRPr lang="en-US" dirty="0"/>
          </a:p>
        </p:txBody>
      </p:sp>
      <p:sp>
        <p:nvSpPr>
          <p:cNvPr id="5" name="Footer Placeholder 4">
            <a:extLst>
              <a:ext uri="{FF2B5EF4-FFF2-40B4-BE49-F238E27FC236}">
                <a16:creationId xmlns:a16="http://schemas.microsoft.com/office/drawing/2014/main" id="{53F30903-D425-49ED-B958-790E4647DE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2E148C-726E-4118-90AD-0971C4D2513A}"/>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124210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3A5A-0547-4260-83A7-1BD3295373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4E96C-32B5-4F83-956D-EF28DFEC02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15F00A-2DE8-4AA8-94AD-C230DD86D3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AD1214-34CB-45BB-AAD4-7CA99E8B7F04}"/>
              </a:ext>
            </a:extLst>
          </p:cNvPr>
          <p:cNvSpPr>
            <a:spLocks noGrp="1"/>
          </p:cNvSpPr>
          <p:nvPr>
            <p:ph type="dt" sz="half" idx="10"/>
          </p:nvPr>
        </p:nvSpPr>
        <p:spPr/>
        <p:txBody>
          <a:bodyPr/>
          <a:lstStyle/>
          <a:p>
            <a:fld id="{C3157C82-8C50-4E47-88CD-B6A206CB1E3F}" type="datetime1">
              <a:rPr lang="en-US" smtClean="0"/>
              <a:t>11/4/2021</a:t>
            </a:fld>
            <a:endParaRPr lang="en-US" dirty="0"/>
          </a:p>
        </p:txBody>
      </p:sp>
      <p:sp>
        <p:nvSpPr>
          <p:cNvPr id="6" name="Footer Placeholder 5">
            <a:extLst>
              <a:ext uri="{FF2B5EF4-FFF2-40B4-BE49-F238E27FC236}">
                <a16:creationId xmlns:a16="http://schemas.microsoft.com/office/drawing/2014/main" id="{51858F79-ADC1-47E8-8DA6-06805CF694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00938A0-C816-4824-B653-EE82DFD88CBF}"/>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250042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CEAFE-F9FE-420C-9BA3-7BE4786DF4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47ADFD-C54B-407C-B9DF-685D1B27C7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85AD96-1A34-48BC-909F-A504BA8AEF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60B68-9AA8-45F4-A5C7-CD99E6A8A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ECF1D4-D97D-488D-BEF1-0BA8B8A14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DE7F1C-CD06-45BB-8968-FD4C34D37C25}"/>
              </a:ext>
            </a:extLst>
          </p:cNvPr>
          <p:cNvSpPr>
            <a:spLocks noGrp="1"/>
          </p:cNvSpPr>
          <p:nvPr>
            <p:ph type="dt" sz="half" idx="10"/>
          </p:nvPr>
        </p:nvSpPr>
        <p:spPr/>
        <p:txBody>
          <a:bodyPr/>
          <a:lstStyle/>
          <a:p>
            <a:fld id="{C2FE3E32-AF52-4FEB-B131-CA1A3D08D4E1}" type="datetime1">
              <a:rPr lang="en-US" smtClean="0"/>
              <a:t>11/4/2021</a:t>
            </a:fld>
            <a:endParaRPr lang="en-US" dirty="0"/>
          </a:p>
        </p:txBody>
      </p:sp>
      <p:sp>
        <p:nvSpPr>
          <p:cNvPr id="8" name="Footer Placeholder 7">
            <a:extLst>
              <a:ext uri="{FF2B5EF4-FFF2-40B4-BE49-F238E27FC236}">
                <a16:creationId xmlns:a16="http://schemas.microsoft.com/office/drawing/2014/main" id="{FE9742FD-D5B2-4EEE-8A90-4C5707E3FEE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DF83D7A-DD98-4E09-81AE-A0EC09A4E3F1}"/>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53253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8490-A4B4-4187-B0C8-31AD468089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84A6DF-21EB-4629-9AB6-36A9A3EF0840}"/>
              </a:ext>
            </a:extLst>
          </p:cNvPr>
          <p:cNvSpPr>
            <a:spLocks noGrp="1"/>
          </p:cNvSpPr>
          <p:nvPr>
            <p:ph type="dt" sz="half" idx="10"/>
          </p:nvPr>
        </p:nvSpPr>
        <p:spPr/>
        <p:txBody>
          <a:bodyPr/>
          <a:lstStyle/>
          <a:p>
            <a:fld id="{9274A96E-625D-48FE-8966-319BD2010F9A}" type="datetime1">
              <a:rPr lang="en-US" smtClean="0"/>
              <a:t>11/4/2021</a:t>
            </a:fld>
            <a:endParaRPr lang="en-US" dirty="0"/>
          </a:p>
        </p:txBody>
      </p:sp>
      <p:sp>
        <p:nvSpPr>
          <p:cNvPr id="4" name="Footer Placeholder 3">
            <a:extLst>
              <a:ext uri="{FF2B5EF4-FFF2-40B4-BE49-F238E27FC236}">
                <a16:creationId xmlns:a16="http://schemas.microsoft.com/office/drawing/2014/main" id="{3ECA83B0-E6E4-40C1-8163-0EBDE8E95B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FF9363-F3E7-4EF7-BF97-E189BDBD14AF}"/>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109850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8BCA0F-C260-4D1B-B179-6646107C4381}"/>
              </a:ext>
            </a:extLst>
          </p:cNvPr>
          <p:cNvSpPr>
            <a:spLocks noGrp="1"/>
          </p:cNvSpPr>
          <p:nvPr>
            <p:ph type="dt" sz="half" idx="10"/>
          </p:nvPr>
        </p:nvSpPr>
        <p:spPr/>
        <p:txBody>
          <a:bodyPr/>
          <a:lstStyle/>
          <a:p>
            <a:fld id="{BFDC4C91-E2D4-47AE-9F1E-42B004FF14E9}" type="datetime1">
              <a:rPr lang="en-US" smtClean="0"/>
              <a:t>11/4/2021</a:t>
            </a:fld>
            <a:endParaRPr lang="en-US" dirty="0"/>
          </a:p>
        </p:txBody>
      </p:sp>
      <p:sp>
        <p:nvSpPr>
          <p:cNvPr id="3" name="Footer Placeholder 2">
            <a:extLst>
              <a:ext uri="{FF2B5EF4-FFF2-40B4-BE49-F238E27FC236}">
                <a16:creationId xmlns:a16="http://schemas.microsoft.com/office/drawing/2014/main" id="{792F8CA1-5FC1-45D1-B9BA-51FA168120B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246D8F2-9179-4AF2-BA6E-27B228194A62}"/>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20378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60A03-806D-415E-8F83-0D4AE9A3B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49B18-9B32-4AFD-A340-6B0AE5C9C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4CB4C3-9286-4346-8FFB-901814FAB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AC7511-2E74-4E85-8527-8753B6CCE486}"/>
              </a:ext>
            </a:extLst>
          </p:cNvPr>
          <p:cNvSpPr>
            <a:spLocks noGrp="1"/>
          </p:cNvSpPr>
          <p:nvPr>
            <p:ph type="dt" sz="half" idx="10"/>
          </p:nvPr>
        </p:nvSpPr>
        <p:spPr/>
        <p:txBody>
          <a:bodyPr/>
          <a:lstStyle/>
          <a:p>
            <a:fld id="{CBE12CC3-5AEB-4BC0-965B-9CE91B1E19F8}" type="datetime1">
              <a:rPr lang="en-US" smtClean="0"/>
              <a:t>11/4/2021</a:t>
            </a:fld>
            <a:endParaRPr lang="en-US" dirty="0"/>
          </a:p>
        </p:txBody>
      </p:sp>
      <p:sp>
        <p:nvSpPr>
          <p:cNvPr id="6" name="Footer Placeholder 5">
            <a:extLst>
              <a:ext uri="{FF2B5EF4-FFF2-40B4-BE49-F238E27FC236}">
                <a16:creationId xmlns:a16="http://schemas.microsoft.com/office/drawing/2014/main" id="{D2300D4C-0007-4E14-826F-A7AA6E07EB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638D5C7-B4FD-49E0-877C-116DDB1AC26B}"/>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292655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436BD-F6E3-4371-BA05-86CE140C2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D720FA-8129-482F-A2B6-467D091B69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1A03C57-131F-4463-B7A7-EA536BBFA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A3D1C-10BF-4DCD-8C10-361372FFF829}"/>
              </a:ext>
            </a:extLst>
          </p:cNvPr>
          <p:cNvSpPr>
            <a:spLocks noGrp="1"/>
          </p:cNvSpPr>
          <p:nvPr>
            <p:ph type="dt" sz="half" idx="10"/>
          </p:nvPr>
        </p:nvSpPr>
        <p:spPr/>
        <p:txBody>
          <a:bodyPr/>
          <a:lstStyle/>
          <a:p>
            <a:fld id="{9A1F9927-38CF-42E8-AB88-11F65D7BC406}" type="datetime1">
              <a:rPr lang="en-US" smtClean="0"/>
              <a:t>11/4/2021</a:t>
            </a:fld>
            <a:endParaRPr lang="en-US" dirty="0"/>
          </a:p>
        </p:txBody>
      </p:sp>
      <p:sp>
        <p:nvSpPr>
          <p:cNvPr id="6" name="Footer Placeholder 5">
            <a:extLst>
              <a:ext uri="{FF2B5EF4-FFF2-40B4-BE49-F238E27FC236}">
                <a16:creationId xmlns:a16="http://schemas.microsoft.com/office/drawing/2014/main" id="{8FA3B1B9-84DB-488E-B864-93F25DFD14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ED4821-7F0D-4027-8359-81E347F7FFF5}"/>
              </a:ext>
            </a:extLst>
          </p:cNvPr>
          <p:cNvSpPr>
            <a:spLocks noGrp="1"/>
          </p:cNvSpPr>
          <p:nvPr>
            <p:ph type="sldNum" sz="quarter" idx="12"/>
          </p:nvPr>
        </p:nvSpPr>
        <p:spPr/>
        <p:txBody>
          <a:bodyPr/>
          <a:lstStyle/>
          <a:p>
            <a:fld id="{1F066F68-3144-4DA0-82FC-0B14CFF860E2}" type="slidenum">
              <a:rPr lang="en-US" smtClean="0"/>
              <a:t>‹#›</a:t>
            </a:fld>
            <a:endParaRPr lang="en-US" dirty="0"/>
          </a:p>
        </p:txBody>
      </p:sp>
    </p:spTree>
    <p:extLst>
      <p:ext uri="{BB962C8B-B14F-4D97-AF65-F5344CB8AC3E}">
        <p14:creationId xmlns:p14="http://schemas.microsoft.com/office/powerpoint/2010/main" val="744568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microsoft.com/office/2007/relationships/hdphoto" Target="../media/hdphoto1.wdp"/><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865BE-4031-477C-891F-196B23B5E4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56855B-B217-48AF-A955-5C51415621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99274-CD97-4C30-A44F-9B0F7D124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68A7D-5A3A-48B9-91D0-8CF1F7D7F772}" type="datetime1">
              <a:rPr lang="en-US" smtClean="0"/>
              <a:t>11/4/2021</a:t>
            </a:fld>
            <a:endParaRPr lang="en-US" dirty="0"/>
          </a:p>
        </p:txBody>
      </p:sp>
      <p:sp>
        <p:nvSpPr>
          <p:cNvPr id="5" name="Footer Placeholder 4">
            <a:extLst>
              <a:ext uri="{FF2B5EF4-FFF2-40B4-BE49-F238E27FC236}">
                <a16:creationId xmlns:a16="http://schemas.microsoft.com/office/drawing/2014/main" id="{F8C42B83-B13F-4050-BBD1-FBE99AFDE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C2C01A7-4117-48BF-A1A0-C40F59DF5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66F68-3144-4DA0-82FC-0B14CFF860E2}" type="slidenum">
              <a:rPr lang="en-US" smtClean="0"/>
              <a:t>‹#›</a:t>
            </a:fld>
            <a:endParaRPr lang="en-US" dirty="0"/>
          </a:p>
        </p:txBody>
      </p:sp>
    </p:spTree>
    <p:extLst>
      <p:ext uri="{BB962C8B-B14F-4D97-AF65-F5344CB8AC3E}">
        <p14:creationId xmlns:p14="http://schemas.microsoft.com/office/powerpoint/2010/main" val="2988464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45521"/>
            <a:ext cx="10972800" cy="4525963"/>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p:txBody>
      </p:sp>
      <p:sp>
        <p:nvSpPr>
          <p:cNvPr id="7" name="Rectangle 28"/>
          <p:cNvSpPr>
            <a:spLocks noGrp="1" noChangeArrowheads="1"/>
          </p:cNvSpPr>
          <p:nvPr>
            <p:ph type="sldNum" sz="quarter" idx="4"/>
          </p:nvPr>
        </p:nvSpPr>
        <p:spPr bwMode="auto">
          <a:xfrm>
            <a:off x="643466" y="6384925"/>
            <a:ext cx="778933"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ＭＳ Ｐゴシック" pitchFamily="48" charset="-128"/>
                <a:cs typeface="+mn-cs"/>
              </a:defRPr>
            </a:lvl1pPr>
          </a:lstStyle>
          <a:p>
            <a:pPr>
              <a:defRPr/>
            </a:pPr>
            <a:fld id="{49C0EE74-1F2C-4D2D-91EC-B282DFC749DA}" type="slidenum">
              <a:rPr lang="en-US" smtClean="0"/>
              <a:pPr>
                <a:defRPr/>
              </a:pPr>
              <a:t>‹#›</a:t>
            </a:fld>
            <a:endParaRPr lang="en-US" dirty="0"/>
          </a:p>
        </p:txBody>
      </p:sp>
      <p:pic>
        <p:nvPicPr>
          <p:cNvPr id="9" name="Picture 30"/>
          <p:cNvPicPr>
            <a:picLocks noChangeAspect="1" noChangeArrowheads="1"/>
          </p:cNvPicPr>
          <p:nvPr userDrawn="1"/>
        </p:nvPicPr>
        <p:blipFill>
          <a:blip r:embed="rId12">
            <a:extLst>
              <a:ext uri="{BEBA8EAE-BF5A-486C-A8C5-ECC9F3942E4B}">
                <a14:imgProps xmlns:a14="http://schemas.microsoft.com/office/drawing/2010/main">
                  <a14:imgLayer r:embed="rId13">
                    <a14:imgEffect>
                      <a14:saturation sat="0"/>
                    </a14:imgEffect>
                  </a14:imgLayer>
                </a14:imgProps>
              </a:ext>
            </a:extLst>
          </a:blip>
          <a:srcRect/>
          <a:stretch>
            <a:fillRect/>
          </a:stretch>
        </p:blipFill>
        <p:spPr bwMode="auto">
          <a:xfrm>
            <a:off x="0" y="101601"/>
            <a:ext cx="12192000" cy="981075"/>
          </a:xfrm>
          <a:prstGeom prst="rect">
            <a:avLst/>
          </a:prstGeom>
          <a:noFill/>
          <a:ln w="9525">
            <a:noFill/>
            <a:miter lim="800000"/>
            <a:headEnd/>
            <a:tailEnd/>
          </a:ln>
        </p:spPr>
      </p:pic>
      <p:sp>
        <p:nvSpPr>
          <p:cNvPr id="10" name="Rectangle 32"/>
          <p:cNvSpPr>
            <a:spLocks noChangeArrowheads="1"/>
          </p:cNvSpPr>
          <p:nvPr userDrawn="1"/>
        </p:nvSpPr>
        <p:spPr bwMode="auto">
          <a:xfrm>
            <a:off x="0" y="1"/>
            <a:ext cx="12192000" cy="104775"/>
          </a:xfrm>
          <a:prstGeom prst="rect">
            <a:avLst/>
          </a:prstGeom>
          <a:solidFill>
            <a:srgbClr val="CC0000"/>
          </a:solidFill>
          <a:ln w="9525">
            <a:noFill/>
            <a:miter lim="800000"/>
            <a:headEnd/>
            <a:tailEnd/>
          </a:ln>
          <a:effectLst/>
        </p:spPr>
        <p:txBody>
          <a:bodyPr wrap="none" anchor="ctr"/>
          <a:lstStyle/>
          <a:p>
            <a:pPr>
              <a:defRPr/>
            </a:pPr>
            <a:endParaRPr lang="en-US" sz="1800" dirty="0">
              <a:latin typeface="Arial" charset="0"/>
              <a:ea typeface="ＭＳ Ｐゴシック" pitchFamily="48" charset="-128"/>
              <a:cs typeface="+mn-cs"/>
            </a:endParaRPr>
          </a:p>
        </p:txBody>
      </p:sp>
      <p:sp>
        <p:nvSpPr>
          <p:cNvPr id="11" name="Line 33"/>
          <p:cNvSpPr>
            <a:spLocks noChangeShapeType="1"/>
          </p:cNvSpPr>
          <p:nvPr userDrawn="1"/>
        </p:nvSpPr>
        <p:spPr bwMode="auto">
          <a:xfrm flipH="1">
            <a:off x="711200" y="6311900"/>
            <a:ext cx="8348133" cy="0"/>
          </a:xfrm>
          <a:prstGeom prst="line">
            <a:avLst/>
          </a:prstGeom>
          <a:ln>
            <a:solidFill>
              <a:srgbClr val="C0143C"/>
            </a:solidFill>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dirty="0">
              <a:latin typeface="Arial" charset="0"/>
              <a:ea typeface="+mn-ea"/>
              <a:cs typeface="+mn-cs"/>
            </a:endParaRPr>
          </a:p>
        </p:txBody>
      </p:sp>
      <p:sp>
        <p:nvSpPr>
          <p:cNvPr id="18" name="Rectangle 36"/>
          <p:cNvSpPr>
            <a:spLocks noGrp="1" noChangeArrowheads="1"/>
          </p:cNvSpPr>
          <p:nvPr>
            <p:ph type="title"/>
          </p:nvPr>
        </p:nvSpPr>
        <p:spPr bwMode="auto">
          <a:xfrm>
            <a:off x="562274" y="144464"/>
            <a:ext cx="11059583" cy="846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add title</a:t>
            </a:r>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08969" y="6093522"/>
            <a:ext cx="2497720" cy="436756"/>
          </a:xfrm>
          <a:prstGeom prst="rect">
            <a:avLst/>
          </a:prstGeom>
        </p:spPr>
      </p:pic>
    </p:spTree>
    <p:extLst>
      <p:ext uri="{BB962C8B-B14F-4D97-AF65-F5344CB8AC3E}">
        <p14:creationId xmlns:p14="http://schemas.microsoft.com/office/powerpoint/2010/main" val="3845396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457200" rtl="0" eaLnBrk="1" latinLnBrk="0" hangingPunct="1">
        <a:spcBef>
          <a:spcPct val="0"/>
        </a:spcBef>
        <a:buNone/>
        <a:defRPr sz="3200" b="0" i="0" kern="1200">
          <a:solidFill>
            <a:schemeClr val="bg1"/>
          </a:solidFill>
          <a:latin typeface="Arial"/>
          <a:ea typeface="+mj-ea"/>
          <a:cs typeface="Arial"/>
        </a:defRPr>
      </a:lvl1pPr>
    </p:titleStyle>
    <p:bodyStyle>
      <a:lvl1pPr marL="341313" indent="-341313" algn="l" defTabSz="457200" rtl="0" eaLnBrk="1" latinLnBrk="0" hangingPunct="1">
        <a:spcBef>
          <a:spcPct val="20000"/>
        </a:spcBef>
        <a:buClr>
          <a:srgbClr val="C0143C"/>
        </a:buClr>
        <a:buFont typeface="Wingdings" charset="2"/>
        <a:buChar char="§"/>
        <a:defRPr sz="3000" b="0" i="0" kern="1200">
          <a:solidFill>
            <a:schemeClr val="tx1"/>
          </a:solidFill>
          <a:latin typeface="Arial"/>
          <a:ea typeface="+mn-ea"/>
          <a:cs typeface="Arial"/>
        </a:defRPr>
      </a:lvl1pPr>
      <a:lvl2pPr marL="742950" indent="-285750" algn="l" defTabSz="457200" rtl="0" eaLnBrk="1" latinLnBrk="0" hangingPunct="1">
        <a:spcBef>
          <a:spcPct val="20000"/>
        </a:spcBef>
        <a:buClr>
          <a:srgbClr val="575A5D"/>
        </a:buClr>
        <a:buFont typeface="Wingdings" charset="2"/>
        <a:buChar char="§"/>
        <a:defRPr sz="2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reporter.nih.gov/"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hyperlink" Target="https://suadvance.syr.edu/mentoring-resources/" TargetMode="External"/><Relationship Id="rId3" Type="http://schemas.openxmlformats.org/officeDocument/2006/relationships/hyperlink" Target="https://mentoringgroup.com/books/skills-for-sucessful-mentoring.pdf" TargetMode="External"/><Relationship Id="rId7" Type="http://schemas.openxmlformats.org/officeDocument/2006/relationships/hyperlink" Target="https://www.nationalacademies.org/our-work/the-science-of-effective-mentoring-in-stemm" TargetMode="External"/><Relationship Id="rId2" Type="http://schemas.openxmlformats.org/officeDocument/2006/relationships/hyperlink" Target="https://www.youtube.com/watch?v=90PxBN3wDdk" TargetMode="External"/><Relationship Id="rId1" Type="http://schemas.openxmlformats.org/officeDocument/2006/relationships/slideLayout" Target="../slideLayouts/slideLayout2.xml"/><Relationship Id="rId6" Type="http://schemas.openxmlformats.org/officeDocument/2006/relationships/hyperlink" Target="https://nrmnet.net/" TargetMode="External"/><Relationship Id="rId5" Type="http://schemas.openxmlformats.org/officeDocument/2006/relationships/hyperlink" Target="https://mentoringgroup.com/books/the-mentors-guide.pdf" TargetMode="External"/><Relationship Id="rId4" Type="http://schemas.openxmlformats.org/officeDocument/2006/relationships/hyperlink" Target="https://mentoringgroup.com/books/mentees-guide.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mccarthymentoring.com/why-mentoring-what-the-stats-say/" TargetMode="External"/><Relationship Id="rId2" Type="http://schemas.openxmlformats.org/officeDocument/2006/relationships/hyperlink" Target="https://nationalmentoringday.org/facts-and-faq/"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women-ahead.org/press/turning-the-dial" TargetMode="External"/><Relationship Id="rId4" Type="http://schemas.openxmlformats.org/officeDocument/2006/relationships/hyperlink" Target="https://www.forbes.com/sites/lisaquast/2011/10/31/how-becoming-a-mentor-can-boost-your-career/#31204bee5f5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teach.com/resources/teaching-mentor/"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nap.edu/resource/25568/Montgomery%20and%20Page%20-%20Mentoring.pdf" TargetMode="Externa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4A7B33-43CA-411B-9680-0E75A809C81A}"/>
              </a:ext>
            </a:extLst>
          </p:cNvPr>
          <p:cNvSpPr>
            <a:spLocks noGrp="1"/>
          </p:cNvSpPr>
          <p:nvPr>
            <p:ph type="ctrTitle"/>
          </p:nvPr>
        </p:nvSpPr>
        <p:spPr>
          <a:xfrm>
            <a:off x="1329766" y="1146412"/>
            <a:ext cx="9449994" cy="2402006"/>
          </a:xfrm>
        </p:spPr>
        <p:txBody>
          <a:bodyPr anchor="b">
            <a:normAutofit/>
          </a:bodyPr>
          <a:lstStyle/>
          <a:p>
            <a:pPr algn="l"/>
            <a:r>
              <a:rPr lang="en-US" sz="4800" b="1" dirty="0">
                <a:effectLst/>
                <a:latin typeface="Calibri" panose="020F0502020204030204" pitchFamily="34" charset="0"/>
                <a:ea typeface="Calibri" panose="020F0502020204030204" pitchFamily="34" charset="0"/>
              </a:rPr>
              <a:t>After-Hours Session: </a:t>
            </a:r>
            <a:br>
              <a:rPr lang="en-US" sz="4800" b="1" dirty="0">
                <a:effectLst/>
                <a:latin typeface="Calibri" panose="020F0502020204030204" pitchFamily="34" charset="0"/>
                <a:ea typeface="Calibri" panose="020F0502020204030204" pitchFamily="34" charset="0"/>
              </a:rPr>
            </a:br>
            <a:r>
              <a:rPr lang="en-US" sz="4800" b="1" dirty="0">
                <a:effectLst/>
                <a:latin typeface="Calibri" panose="020F0502020204030204" pitchFamily="34" charset="0"/>
                <a:ea typeface="Calibri" panose="020F0502020204030204" pitchFamily="34" charset="0"/>
              </a:rPr>
              <a:t>Developing and Optimizing Your Mentor Relationships</a:t>
            </a:r>
            <a:r>
              <a:rPr lang="en-US" sz="4800" dirty="0">
                <a:effectLst/>
                <a:latin typeface="Calibri" panose="020F0502020204030204" pitchFamily="34" charset="0"/>
                <a:ea typeface="Calibri" panose="020F0502020204030204" pitchFamily="34" charset="0"/>
              </a:rPr>
              <a:t> </a:t>
            </a:r>
            <a:endParaRPr lang="en-US" sz="4800" dirty="0"/>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98A3516A-DEC9-48F7-850E-BB3030965061}"/>
              </a:ext>
            </a:extLst>
          </p:cNvPr>
          <p:cNvSpPr>
            <a:spLocks noGrp="1"/>
          </p:cNvSpPr>
          <p:nvPr>
            <p:ph type="subTitle" idx="1"/>
          </p:nvPr>
        </p:nvSpPr>
        <p:spPr>
          <a:xfrm>
            <a:off x="1329765" y="4892722"/>
            <a:ext cx="6387155" cy="1078173"/>
          </a:xfrm>
        </p:spPr>
        <p:txBody>
          <a:bodyPr anchor="ctr">
            <a:normAutofit/>
          </a:bodyPr>
          <a:lstStyle/>
          <a:p>
            <a:r>
              <a:rPr lang="en-US" dirty="0">
                <a:solidFill>
                  <a:srgbClr val="FFFFFF"/>
                </a:solidFill>
                <a:latin typeface="Calibri" panose="020F0502020204030204" pitchFamily="34" charset="0"/>
                <a:ea typeface="Calibri" panose="020F0502020204030204" pitchFamily="34" charset="0"/>
              </a:rPr>
              <a:t>NIH Virtual Seminar</a:t>
            </a:r>
          </a:p>
          <a:p>
            <a:r>
              <a:rPr lang="en-US" dirty="0">
                <a:solidFill>
                  <a:srgbClr val="FFFFFF"/>
                </a:solidFill>
                <a:effectLst/>
                <a:latin typeface="Calibri" panose="020F0502020204030204" pitchFamily="34" charset="0"/>
                <a:ea typeface="Calibri" panose="020F0502020204030204" pitchFamily="34" charset="0"/>
              </a:rPr>
              <a:t>Thursday, November 4, 2021 </a:t>
            </a:r>
          </a:p>
        </p:txBody>
      </p:sp>
      <p:pic>
        <p:nvPicPr>
          <p:cNvPr id="4" name="Picture 3" descr="NIH Logo">
            <a:extLst>
              <a:ext uri="{FF2B5EF4-FFF2-40B4-BE49-F238E27FC236}">
                <a16:creationId xmlns:a16="http://schemas.microsoft.com/office/drawing/2014/main" id="{B30AC072-2E3F-460B-9DF0-B8E8585220D2}"/>
              </a:ext>
            </a:extLst>
          </p:cNvPr>
          <p:cNvPicPr>
            <a:picLocks noChangeAspect="1"/>
          </p:cNvPicPr>
          <p:nvPr/>
        </p:nvPicPr>
        <p:blipFill>
          <a:blip r:embed="rId2"/>
          <a:stretch>
            <a:fillRect/>
          </a:stretch>
        </p:blipFill>
        <p:spPr>
          <a:xfrm>
            <a:off x="9109484" y="1"/>
            <a:ext cx="3082499" cy="1391919"/>
          </a:xfrm>
          <a:prstGeom prst="rect">
            <a:avLst/>
          </a:prstGeom>
        </p:spPr>
      </p:pic>
    </p:spTree>
    <p:extLst>
      <p:ext uri="{BB962C8B-B14F-4D97-AF65-F5344CB8AC3E}">
        <p14:creationId xmlns:p14="http://schemas.microsoft.com/office/powerpoint/2010/main" val="382848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BAA6F4-858C-49FA-87DC-D025FDC4BB75}"/>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dirty="0">
                <a:solidFill>
                  <a:srgbClr val="FFFFFF"/>
                </a:solidFill>
                <a:latin typeface="+mj-lt"/>
                <a:ea typeface="+mj-ea"/>
                <a:cs typeface="+mj-cs"/>
              </a:rPr>
              <a:t>Finding a Mentor for Your Career in Science</a:t>
            </a: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4CE62C79-0165-4EA6-8F35-482F1F7B1EDE}"/>
              </a:ext>
            </a:extLst>
          </p:cNvPr>
          <p:cNvSpPr>
            <a:spLocks noGrp="1"/>
          </p:cNvSpPr>
          <p:nvPr>
            <p:ph type="body" idx="1"/>
          </p:nvPr>
        </p:nvSpPr>
        <p:spPr>
          <a:xfrm>
            <a:off x="1127208" y="4756265"/>
            <a:ext cx="4393278" cy="1244483"/>
          </a:xfrm>
        </p:spPr>
        <p:txBody>
          <a:bodyPr vert="horz" lIns="91440" tIns="45720" rIns="91440" bIns="45720" rtlCol="0" anchor="t">
            <a:normAutofit lnSpcReduction="10000"/>
          </a:bodyPr>
          <a:lstStyle/>
          <a:p>
            <a:r>
              <a:rPr lang="en-US" sz="2400" kern="1200" dirty="0">
                <a:solidFill>
                  <a:srgbClr val="FFFFFF"/>
                </a:solidFill>
                <a:latin typeface="+mn-lt"/>
                <a:ea typeface="+mn-ea"/>
                <a:cs typeface="+mn-cs"/>
              </a:rPr>
              <a:t>Using NIH </a:t>
            </a:r>
            <a:r>
              <a:rPr lang="en-US" sz="2400" kern="1200" dirty="0" err="1">
                <a:solidFill>
                  <a:srgbClr val="FFFFFF"/>
                </a:solidFill>
                <a:latin typeface="+mn-lt"/>
                <a:ea typeface="+mn-ea"/>
                <a:cs typeface="+mn-cs"/>
              </a:rPr>
              <a:t>RePORTER</a:t>
            </a:r>
            <a:endParaRPr lang="en-US" sz="2400" kern="1200" dirty="0">
              <a:solidFill>
                <a:srgbClr val="FFFFFF"/>
              </a:solidFill>
              <a:latin typeface="+mn-lt"/>
              <a:ea typeface="+mn-ea"/>
              <a:cs typeface="+mn-cs"/>
            </a:endParaRPr>
          </a:p>
          <a:p>
            <a:r>
              <a:rPr lang="en-US" dirty="0">
                <a:solidFill>
                  <a:srgbClr val="FFFFFF"/>
                </a:solidFill>
              </a:rPr>
              <a:t>Dr. Nicole Redmond, MD, PhD</a:t>
            </a:r>
          </a:p>
          <a:p>
            <a:r>
              <a:rPr lang="en-US" sz="2400" kern="1200" dirty="0">
                <a:solidFill>
                  <a:srgbClr val="FFFFFF"/>
                </a:solidFill>
                <a:latin typeface="+mn-lt"/>
                <a:ea typeface="+mn-ea"/>
                <a:cs typeface="+mn-cs"/>
              </a:rPr>
              <a:t>http://reporter.nih.gov/</a:t>
            </a:r>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Microscope">
            <a:extLst>
              <a:ext uri="{FF2B5EF4-FFF2-40B4-BE49-F238E27FC236}">
                <a16:creationId xmlns:a16="http://schemas.microsoft.com/office/drawing/2014/main" id="{EEA75308-6E4F-4616-BA42-8044383A1F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sp>
        <p:nvSpPr>
          <p:cNvPr id="5" name="Slide Number Placeholder 4">
            <a:extLst>
              <a:ext uri="{FF2B5EF4-FFF2-40B4-BE49-F238E27FC236}">
                <a16:creationId xmlns:a16="http://schemas.microsoft.com/office/drawing/2014/main" id="{E03E208C-E705-401B-A4CD-783918EA82C5}"/>
              </a:ext>
            </a:extLst>
          </p:cNvPr>
          <p:cNvSpPr>
            <a:spLocks noGrp="1"/>
          </p:cNvSpPr>
          <p:nvPr>
            <p:ph type="sldNum" sz="quarter" idx="12"/>
          </p:nvPr>
        </p:nvSpPr>
        <p:spPr/>
        <p:txBody>
          <a:bodyPr/>
          <a:lstStyle/>
          <a:p>
            <a:fld id="{1F066F68-3144-4DA0-82FC-0B14CFF860E2}" type="slidenum">
              <a:rPr lang="en-US" smtClean="0"/>
              <a:t>10</a:t>
            </a:fld>
            <a:endParaRPr lang="en-US" dirty="0"/>
          </a:p>
        </p:txBody>
      </p:sp>
    </p:spTree>
    <p:extLst>
      <p:ext uri="{BB962C8B-B14F-4D97-AF65-F5344CB8AC3E}">
        <p14:creationId xmlns:p14="http://schemas.microsoft.com/office/powerpoint/2010/main" val="260222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C07E8-5206-45A1-AB96-76BAFE6081A1}"/>
              </a:ext>
            </a:extLst>
          </p:cNvPr>
          <p:cNvSpPr>
            <a:spLocks noGrp="1"/>
          </p:cNvSpPr>
          <p:nvPr>
            <p:ph type="title"/>
          </p:nvPr>
        </p:nvSpPr>
        <p:spPr/>
        <p:txBody>
          <a:bodyPr/>
          <a:lstStyle/>
          <a:p>
            <a:r>
              <a:rPr lang="en-US" dirty="0"/>
              <a:t>NIH’s Research Portfolio Online Reporting Tools (</a:t>
            </a:r>
            <a:r>
              <a:rPr lang="en-US" dirty="0" err="1"/>
              <a:t>RePORT</a:t>
            </a:r>
            <a:r>
              <a:rPr lang="en-US" dirty="0"/>
              <a:t>): </a:t>
            </a:r>
            <a:r>
              <a:rPr lang="en-US" dirty="0" err="1"/>
              <a:t>RePORTER</a:t>
            </a:r>
            <a:r>
              <a:rPr lang="en-US" dirty="0"/>
              <a:t> &amp; Matchmaker</a:t>
            </a:r>
          </a:p>
        </p:txBody>
      </p:sp>
      <p:sp>
        <p:nvSpPr>
          <p:cNvPr id="4" name="Rectangle 3">
            <a:extLst>
              <a:ext uri="{FF2B5EF4-FFF2-40B4-BE49-F238E27FC236}">
                <a16:creationId xmlns:a16="http://schemas.microsoft.com/office/drawing/2014/main" id="{AA55690F-CFC3-4351-A10F-0CCA5282099A}"/>
              </a:ext>
            </a:extLst>
          </p:cNvPr>
          <p:cNvSpPr/>
          <p:nvPr/>
        </p:nvSpPr>
        <p:spPr>
          <a:xfrm>
            <a:off x="1828800" y="6281380"/>
            <a:ext cx="6629400" cy="369332"/>
          </a:xfrm>
          <a:prstGeom prst="rect">
            <a:avLst/>
          </a:prstGeom>
        </p:spPr>
        <p:txBody>
          <a:bodyPr wrap="square">
            <a:spAutoFit/>
          </a:bodyPr>
          <a:lstStyle/>
          <a:p>
            <a:pPr defTabSz="457200"/>
            <a:r>
              <a:rPr lang="en-US" dirty="0">
                <a:solidFill>
                  <a:prstClr val="black"/>
                </a:solidFill>
                <a:latin typeface="Arial"/>
                <a:hlinkClick r:id="rId3"/>
              </a:rPr>
              <a:t>http://reporter.nih.gov</a:t>
            </a:r>
            <a:endParaRPr lang="en-US" dirty="0">
              <a:solidFill>
                <a:prstClr val="black"/>
              </a:solidFill>
              <a:latin typeface="Arial"/>
            </a:endParaRPr>
          </a:p>
        </p:txBody>
      </p:sp>
      <p:pic>
        <p:nvPicPr>
          <p:cNvPr id="9" name="Picture 8" descr="Reporter.nih.gov circled in red&#10;Matchmaker description and red arrow pointing to options - similar projects or highlighted circle for similar program officials.">
            <a:extLst>
              <a:ext uri="{FF2B5EF4-FFF2-40B4-BE49-F238E27FC236}">
                <a16:creationId xmlns:a16="http://schemas.microsoft.com/office/drawing/2014/main" id="{8CFDB4C9-352D-4175-98E6-19EE2FB13B2A}"/>
              </a:ext>
            </a:extLst>
          </p:cNvPr>
          <p:cNvPicPr>
            <a:picLocks noChangeAspect="1"/>
          </p:cNvPicPr>
          <p:nvPr/>
        </p:nvPicPr>
        <p:blipFill rotWithShape="1">
          <a:blip r:embed="rId4"/>
          <a:srcRect b="7037"/>
          <a:stretch/>
        </p:blipFill>
        <p:spPr>
          <a:xfrm>
            <a:off x="1524000" y="1137920"/>
            <a:ext cx="9144000" cy="4710430"/>
          </a:xfrm>
          <a:prstGeom prst="rect">
            <a:avLst/>
          </a:prstGeom>
        </p:spPr>
      </p:pic>
      <p:sp>
        <p:nvSpPr>
          <p:cNvPr id="10" name="Oval 9" descr="NIH RePORTER.NIH.GOV">
            <a:extLst>
              <a:ext uri="{FF2B5EF4-FFF2-40B4-BE49-F238E27FC236}">
                <a16:creationId xmlns:a16="http://schemas.microsoft.com/office/drawing/2014/main" id="{77D3ECA8-5503-44DE-9EF3-FC6239AE1125}"/>
              </a:ext>
            </a:extLst>
          </p:cNvPr>
          <p:cNvSpPr/>
          <p:nvPr/>
        </p:nvSpPr>
        <p:spPr>
          <a:xfrm>
            <a:off x="2209800" y="1219200"/>
            <a:ext cx="1524000" cy="53340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grpSp>
        <p:nvGrpSpPr>
          <p:cNvPr id="18" name="Group 17" descr="Screenshot circling reporter.nih.gov.&#10;Matchmaker in RePORTER.NIH.GOV features similar projects and similar program officials.  Matchmaker allows you to enter manuscript abstracts, research bios, or other scientific text, and retrieve a list of similar projects from the RePORTER database to help find individuals">
            <a:extLst>
              <a:ext uri="{FF2B5EF4-FFF2-40B4-BE49-F238E27FC236}">
                <a16:creationId xmlns:a16="http://schemas.microsoft.com/office/drawing/2014/main" id="{8E2A6AE3-6E2C-4219-A94A-10207C297A25}"/>
              </a:ext>
            </a:extLst>
          </p:cNvPr>
          <p:cNvGrpSpPr/>
          <p:nvPr/>
        </p:nvGrpSpPr>
        <p:grpSpPr>
          <a:xfrm>
            <a:off x="1934819" y="1661479"/>
            <a:ext cx="8627236" cy="4540981"/>
            <a:chOff x="410819" y="1661478"/>
            <a:chExt cx="8627236" cy="4540981"/>
          </a:xfrm>
        </p:grpSpPr>
        <p:grpSp>
          <p:nvGrpSpPr>
            <p:cNvPr id="17" name="Group 16">
              <a:extLst>
                <a:ext uri="{FF2B5EF4-FFF2-40B4-BE49-F238E27FC236}">
                  <a16:creationId xmlns:a16="http://schemas.microsoft.com/office/drawing/2014/main" id="{27CAC556-ECDA-42DF-914F-6F25777677E4}"/>
                </a:ext>
              </a:extLst>
            </p:cNvPr>
            <p:cNvGrpSpPr/>
            <p:nvPr/>
          </p:nvGrpSpPr>
          <p:grpSpPr>
            <a:xfrm>
              <a:off x="410819" y="2251821"/>
              <a:ext cx="8627236" cy="3950638"/>
              <a:chOff x="410819" y="2251821"/>
              <a:chExt cx="8627236" cy="3950638"/>
            </a:xfrm>
          </p:grpSpPr>
          <p:pic>
            <p:nvPicPr>
              <p:cNvPr id="13" name="Picture 12">
                <a:extLst>
                  <a:ext uri="{FF2B5EF4-FFF2-40B4-BE49-F238E27FC236}">
                    <a16:creationId xmlns:a16="http://schemas.microsoft.com/office/drawing/2014/main" id="{9BA84B17-533C-4B13-924F-702988DF6BB9}"/>
                  </a:ext>
                </a:extLst>
              </p:cNvPr>
              <p:cNvPicPr>
                <a:picLocks noChangeAspect="1"/>
              </p:cNvPicPr>
              <p:nvPr/>
            </p:nvPicPr>
            <p:blipFill rotWithShape="1">
              <a:blip r:embed="rId5"/>
              <a:srcRect l="27500" t="21852" r="7501" b="30741"/>
              <a:stretch/>
            </p:blipFill>
            <p:spPr>
              <a:xfrm>
                <a:off x="410819" y="2251821"/>
                <a:ext cx="8627236" cy="3539379"/>
              </a:xfrm>
              <a:prstGeom prst="rect">
                <a:avLst/>
              </a:prstGeom>
            </p:spPr>
          </p:pic>
          <p:sp>
            <p:nvSpPr>
              <p:cNvPr id="14" name="Rectangle 13">
                <a:extLst>
                  <a:ext uri="{FF2B5EF4-FFF2-40B4-BE49-F238E27FC236}">
                    <a16:creationId xmlns:a16="http://schemas.microsoft.com/office/drawing/2014/main" id="{FFDF785A-21B4-4694-86E4-E50A63A81A53}"/>
                  </a:ext>
                </a:extLst>
              </p:cNvPr>
              <p:cNvSpPr/>
              <p:nvPr/>
            </p:nvSpPr>
            <p:spPr>
              <a:xfrm>
                <a:off x="685800" y="4386577"/>
                <a:ext cx="5233116" cy="1815882"/>
              </a:xfrm>
              <a:prstGeom prst="rect">
                <a:avLst/>
              </a:prstGeom>
              <a:solidFill>
                <a:schemeClr val="bg1"/>
              </a:solidFill>
            </p:spPr>
            <p:txBody>
              <a:bodyPr wrap="square">
                <a:spAutoFit/>
              </a:bodyPr>
              <a:lstStyle/>
              <a:p>
                <a:pPr defTabSz="457200" fontAlgn="base"/>
                <a:r>
                  <a:rPr lang="en-US" sz="1600" dirty="0">
                    <a:solidFill>
                      <a:prstClr val="black"/>
                    </a:solidFill>
                    <a:latin typeface="Arial"/>
                  </a:rPr>
                  <a:t>Matchmaker allows you to enter manuscript abstracts, research bios, or other scientific text, and retrieve a list of similar projects from the RePORTER database.  After you submit your text (up to 15,000 characters in length), Matchmaker will analyze it for key terms and concepts, then pull up the top 100 most-similar NIH-funded projects, ranked by match score.</a:t>
                </a:r>
              </a:p>
            </p:txBody>
          </p:sp>
        </p:grpSp>
        <p:sp>
          <p:nvSpPr>
            <p:cNvPr id="16" name="Arrow: Down 15" descr="Arrow pointing to Matchmaker">
              <a:extLst>
                <a:ext uri="{FF2B5EF4-FFF2-40B4-BE49-F238E27FC236}">
                  <a16:creationId xmlns:a16="http://schemas.microsoft.com/office/drawing/2014/main" id="{10D8C9E9-55B0-4E66-956D-7B1C4F6E6E1C}"/>
                </a:ext>
              </a:extLst>
            </p:cNvPr>
            <p:cNvSpPr/>
            <p:nvPr/>
          </p:nvSpPr>
          <p:spPr>
            <a:xfrm>
              <a:off x="6955971" y="1661478"/>
              <a:ext cx="838200" cy="1157922"/>
            </a:xfrm>
            <a:prstGeom prst="downArrow">
              <a:avLst/>
            </a:prstGeom>
            <a:solidFill>
              <a:srgbClr val="C5472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grpSp>
      <p:sp>
        <p:nvSpPr>
          <p:cNvPr id="3" name="Slide Number Placeholder 2">
            <a:extLst>
              <a:ext uri="{FF2B5EF4-FFF2-40B4-BE49-F238E27FC236}">
                <a16:creationId xmlns:a16="http://schemas.microsoft.com/office/drawing/2014/main" id="{C989BA69-5A39-4532-95A2-524570B89C56}"/>
              </a:ext>
            </a:extLst>
          </p:cNvPr>
          <p:cNvSpPr>
            <a:spLocks noGrp="1"/>
          </p:cNvSpPr>
          <p:nvPr>
            <p:ph type="sldNum" sz="quarter" idx="10"/>
          </p:nvPr>
        </p:nvSpPr>
        <p:spPr/>
        <p:txBody>
          <a:bodyPr/>
          <a:lstStyle/>
          <a:p>
            <a:pPr>
              <a:defRPr/>
            </a:pPr>
            <a:fld id="{87A42AFF-E73B-487B-9783-10FFC85EF676}" type="slidenum">
              <a:rPr lang="en-US" smtClean="0"/>
              <a:pPr>
                <a:defRPr/>
              </a:pPr>
              <a:t>11</a:t>
            </a:fld>
            <a:endParaRPr lang="en-US" dirty="0"/>
          </a:p>
        </p:txBody>
      </p:sp>
    </p:spTree>
    <p:extLst>
      <p:ext uri="{BB962C8B-B14F-4D97-AF65-F5344CB8AC3E}">
        <p14:creationId xmlns:p14="http://schemas.microsoft.com/office/powerpoint/2010/main" val="79590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IH RePORTER  Matchmaker Screenshot of Results ">
            <a:extLst>
              <a:ext uri="{FF2B5EF4-FFF2-40B4-BE49-F238E27FC236}">
                <a16:creationId xmlns:a16="http://schemas.microsoft.com/office/drawing/2014/main" id="{B82D85B9-9377-45A5-9B1E-75C8C8EE3725}"/>
              </a:ext>
            </a:extLst>
          </p:cNvPr>
          <p:cNvPicPr>
            <a:picLocks noChangeAspect="1"/>
          </p:cNvPicPr>
          <p:nvPr/>
        </p:nvPicPr>
        <p:blipFill rotWithShape="1">
          <a:blip r:embed="rId2"/>
          <a:srcRect t="14445" r="1037" b="14132"/>
          <a:stretch/>
        </p:blipFill>
        <p:spPr>
          <a:xfrm>
            <a:off x="562274" y="1119817"/>
            <a:ext cx="10659968" cy="4932691"/>
          </a:xfrm>
          <a:prstGeom prst="rect">
            <a:avLst/>
          </a:prstGeom>
        </p:spPr>
      </p:pic>
      <p:sp>
        <p:nvSpPr>
          <p:cNvPr id="2" name="Title 1">
            <a:extLst>
              <a:ext uri="{FF2B5EF4-FFF2-40B4-BE49-F238E27FC236}">
                <a16:creationId xmlns:a16="http://schemas.microsoft.com/office/drawing/2014/main" id="{EF4C07E8-5206-45A1-AB96-76BAFE6081A1}"/>
              </a:ext>
            </a:extLst>
          </p:cNvPr>
          <p:cNvSpPr>
            <a:spLocks noGrp="1"/>
          </p:cNvSpPr>
          <p:nvPr>
            <p:ph type="title"/>
          </p:nvPr>
        </p:nvSpPr>
        <p:spPr>
          <a:xfrm>
            <a:off x="562274" y="144464"/>
            <a:ext cx="11361996" cy="846137"/>
          </a:xfrm>
        </p:spPr>
        <p:txBody>
          <a:bodyPr/>
          <a:lstStyle/>
          <a:p>
            <a:r>
              <a:rPr lang="en-US" dirty="0"/>
              <a:t>NIH’s Research Portfolio Online Reporting Tools (</a:t>
            </a:r>
            <a:r>
              <a:rPr lang="en-US" dirty="0" err="1"/>
              <a:t>RePORT</a:t>
            </a:r>
            <a:r>
              <a:rPr lang="en-US" dirty="0"/>
              <a:t>): Matchmaker Results</a:t>
            </a:r>
          </a:p>
        </p:txBody>
      </p:sp>
      <p:sp>
        <p:nvSpPr>
          <p:cNvPr id="8" name="Oval 7" descr="Screenshot of NIH's Research Portfolio Online Reporting Tools (RePORT) Matchmaker Results.">
            <a:extLst>
              <a:ext uri="{FF2B5EF4-FFF2-40B4-BE49-F238E27FC236}">
                <a16:creationId xmlns:a16="http://schemas.microsoft.com/office/drawing/2014/main" id="{98366F54-64F8-4399-9F3C-379B0EAB18CB}"/>
              </a:ext>
            </a:extLst>
          </p:cNvPr>
          <p:cNvSpPr/>
          <p:nvPr/>
        </p:nvSpPr>
        <p:spPr>
          <a:xfrm>
            <a:off x="626858" y="2540000"/>
            <a:ext cx="685800" cy="77216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sp>
        <p:nvSpPr>
          <p:cNvPr id="10" name="Oval 9" descr="NIH RePORTER Screenshot of Results circling Institute/Center in the center of the screen&#10;">
            <a:extLst>
              <a:ext uri="{FF2B5EF4-FFF2-40B4-BE49-F238E27FC236}">
                <a16:creationId xmlns:a16="http://schemas.microsoft.com/office/drawing/2014/main" id="{DC469ABD-69DE-448E-8CE5-403B7B68DBD3}"/>
              </a:ext>
            </a:extLst>
          </p:cNvPr>
          <p:cNvSpPr/>
          <p:nvPr/>
        </p:nvSpPr>
        <p:spPr>
          <a:xfrm>
            <a:off x="2305594" y="2367280"/>
            <a:ext cx="1463040" cy="144780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sp>
        <p:nvSpPr>
          <p:cNvPr id="11" name="Oval 10" descr="NIH RePORTER Screenshot of Results circling Study Section on the right side of the screen.">
            <a:extLst>
              <a:ext uri="{FF2B5EF4-FFF2-40B4-BE49-F238E27FC236}">
                <a16:creationId xmlns:a16="http://schemas.microsoft.com/office/drawing/2014/main" id="{A25C5E06-1AA9-4598-9B2D-4031FF17627C}"/>
              </a:ext>
            </a:extLst>
          </p:cNvPr>
          <p:cNvSpPr/>
          <p:nvPr/>
        </p:nvSpPr>
        <p:spPr>
          <a:xfrm>
            <a:off x="8337006" y="2311400"/>
            <a:ext cx="1143000" cy="1447800"/>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a:endParaRPr>
          </a:p>
        </p:txBody>
      </p:sp>
      <p:sp>
        <p:nvSpPr>
          <p:cNvPr id="3" name="Slide Number Placeholder 2">
            <a:extLst>
              <a:ext uri="{FF2B5EF4-FFF2-40B4-BE49-F238E27FC236}">
                <a16:creationId xmlns:a16="http://schemas.microsoft.com/office/drawing/2014/main" id="{122E49E5-271A-4522-91AE-4ED78932D41D}"/>
              </a:ext>
            </a:extLst>
          </p:cNvPr>
          <p:cNvSpPr>
            <a:spLocks noGrp="1"/>
          </p:cNvSpPr>
          <p:nvPr>
            <p:ph type="sldNum" sz="quarter" idx="10"/>
          </p:nvPr>
        </p:nvSpPr>
        <p:spPr/>
        <p:txBody>
          <a:bodyPr/>
          <a:lstStyle/>
          <a:p>
            <a:pPr>
              <a:defRPr/>
            </a:pPr>
            <a:fld id="{87A42AFF-E73B-487B-9783-10FFC85EF676}" type="slidenum">
              <a:rPr lang="en-US" smtClean="0"/>
              <a:pPr>
                <a:defRPr/>
              </a:pPr>
              <a:t>12</a:t>
            </a:fld>
            <a:endParaRPr lang="en-US" dirty="0"/>
          </a:p>
        </p:txBody>
      </p:sp>
    </p:spTree>
    <p:extLst>
      <p:ext uri="{BB962C8B-B14F-4D97-AF65-F5344CB8AC3E}">
        <p14:creationId xmlns:p14="http://schemas.microsoft.com/office/powerpoint/2010/main" val="330650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6890AC-A265-40C7-86A0-35CC45AF937C}"/>
              </a:ext>
            </a:extLst>
          </p:cNvPr>
          <p:cNvSpPr>
            <a:spLocks noGrp="1"/>
          </p:cNvSpPr>
          <p:nvPr>
            <p:ph type="title"/>
          </p:nvPr>
        </p:nvSpPr>
        <p:spPr>
          <a:xfrm>
            <a:off x="0" y="649480"/>
            <a:ext cx="3776445" cy="3387497"/>
          </a:xfrm>
        </p:spPr>
        <p:txBody>
          <a:bodyPr anchor="b">
            <a:normAutofit/>
          </a:bodyPr>
          <a:lstStyle/>
          <a:p>
            <a:pPr algn="r"/>
            <a:r>
              <a:rPr lang="en-US" sz="4000" b="1" dirty="0">
                <a:solidFill>
                  <a:srgbClr val="FFFFFF"/>
                </a:solidFill>
              </a:rPr>
              <a:t>Resources: </a:t>
            </a:r>
            <a:r>
              <a:rPr lang="en-US" sz="3200" dirty="0">
                <a:solidFill>
                  <a:srgbClr val="FFFFFF"/>
                </a:solidFill>
              </a:rPr>
              <a:t>YouTube, Podcasts, eBooks, &amp; Toolkits</a:t>
            </a:r>
            <a:endParaRPr lang="en-US" sz="4000" dirty="0">
              <a:solidFill>
                <a:srgbClr val="FFFFFF"/>
              </a:solidFill>
            </a:endParaRPr>
          </a:p>
        </p:txBody>
      </p:sp>
      <p:sp>
        <p:nvSpPr>
          <p:cNvPr id="3" name="Content Placeholder 2">
            <a:extLst>
              <a:ext uri="{FF2B5EF4-FFF2-40B4-BE49-F238E27FC236}">
                <a16:creationId xmlns:a16="http://schemas.microsoft.com/office/drawing/2014/main" id="{6F541ADC-F923-4BEE-98AC-65609023B8AA}"/>
              </a:ext>
            </a:extLst>
          </p:cNvPr>
          <p:cNvSpPr>
            <a:spLocks noGrp="1"/>
          </p:cNvSpPr>
          <p:nvPr>
            <p:ph idx="1"/>
          </p:nvPr>
        </p:nvSpPr>
        <p:spPr>
          <a:xfrm>
            <a:off x="4810259" y="649480"/>
            <a:ext cx="6555347" cy="5546047"/>
          </a:xfrm>
        </p:spPr>
        <p:txBody>
          <a:bodyPr anchor="ctr">
            <a:normAutofit fontScale="92500" lnSpcReduction="10000"/>
          </a:bodyPr>
          <a:lstStyle/>
          <a:p>
            <a:pPr>
              <a:spcBef>
                <a:spcPts val="0"/>
              </a:spcBef>
            </a:pPr>
            <a:r>
              <a:rPr lang="en-US" sz="2200" b="1" dirty="0">
                <a:effectLst/>
                <a:latin typeface="Calibri" panose="020F0502020204030204" pitchFamily="34" charset="0"/>
                <a:ea typeface="Times New Roman" panose="02020603050405020304" pitchFamily="18" charset="0"/>
              </a:rPr>
              <a:t>Developing &amp; Optimizing Your Mentoring Relationship</a:t>
            </a:r>
          </a:p>
          <a:p>
            <a:pPr lvl="1">
              <a:spcBef>
                <a:spcPts val="0"/>
              </a:spcBef>
              <a:buFont typeface="Courier New" panose="02070309020205020404" pitchFamily="49" charset="0"/>
              <a:buChar char="o"/>
            </a:pPr>
            <a:r>
              <a:rPr lang="en-US" sz="2200" dirty="0">
                <a:latin typeface="Calibri" panose="020F0502020204030204" pitchFamily="34" charset="0"/>
                <a:ea typeface="Times New Roman" panose="02020603050405020304" pitchFamily="18" charset="0"/>
              </a:rPr>
              <a:t>2020 NIH Virtual Seminar, Nicole Redmond, MD, PhD, MPH, FACP -  </a:t>
            </a:r>
            <a:r>
              <a:rPr lang="en-US" sz="2200" dirty="0">
                <a:hlinkClick r:id="rId2"/>
              </a:rPr>
              <a:t>Developing &amp; Optimizing Your Mentoring Relationships – YouTube</a:t>
            </a:r>
            <a:endParaRPr lang="en-US" sz="2200" dirty="0">
              <a:effectLst/>
              <a:latin typeface="Calibri" panose="020F0502020204030204" pitchFamily="34" charset="0"/>
              <a:ea typeface="Times New Roman" panose="02020603050405020304" pitchFamily="18" charset="0"/>
            </a:endParaRPr>
          </a:p>
          <a:p>
            <a:pPr>
              <a:spcBef>
                <a:spcPts val="0"/>
              </a:spcBef>
            </a:pPr>
            <a:endParaRPr lang="en-US" sz="2200" dirty="0">
              <a:latin typeface="Calibri" panose="020F0502020204030204" pitchFamily="34" charset="0"/>
              <a:ea typeface="Times New Roman" panose="02020603050405020304" pitchFamily="18" charset="0"/>
            </a:endParaRPr>
          </a:p>
          <a:p>
            <a:pPr>
              <a:spcBef>
                <a:spcPts val="0"/>
              </a:spcBef>
            </a:pPr>
            <a:r>
              <a:rPr lang="en-US" sz="2200" b="1" dirty="0">
                <a:effectLst/>
                <a:latin typeface="Calibri" panose="020F0502020204030204" pitchFamily="34" charset="0"/>
                <a:ea typeface="Times New Roman" panose="02020603050405020304" pitchFamily="18" charset="0"/>
              </a:rPr>
              <a:t>International Mentoring Group (</a:t>
            </a:r>
            <a:r>
              <a:rPr lang="en-US" sz="2200" b="1" dirty="0">
                <a:latin typeface="Calibri" panose="020F0502020204030204" pitchFamily="34" charset="0"/>
                <a:ea typeface="Times New Roman" panose="02020603050405020304" pitchFamily="18" charset="0"/>
              </a:rPr>
              <a:t>I-</a:t>
            </a:r>
            <a:r>
              <a:rPr lang="en-US" sz="2200" b="1" dirty="0">
                <a:effectLst/>
                <a:latin typeface="Calibri" panose="020F0502020204030204" pitchFamily="34" charset="0"/>
                <a:ea typeface="Times New Roman" panose="02020603050405020304" pitchFamily="18" charset="0"/>
              </a:rPr>
              <a:t>mentoring) eBooks</a:t>
            </a:r>
            <a:endParaRPr lang="en-US" sz="2200" b="1"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2200" u="sng" dirty="0">
                <a:effectLst/>
                <a:latin typeface="Calibri" panose="020F0502020204030204" pitchFamily="34" charset="0"/>
                <a:ea typeface="Times New Roman" panose="02020603050405020304" pitchFamily="18" charset="0"/>
                <a:hlinkClick r:id="rId3"/>
              </a:rPr>
              <a:t>https://mentoringgroup.com/books/skills-for-sucessful-mentoring.pdf</a:t>
            </a:r>
            <a:endParaRPr lang="en-US" sz="22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2200" u="sng" dirty="0">
                <a:effectLst/>
                <a:latin typeface="Calibri" panose="020F0502020204030204" pitchFamily="34" charset="0"/>
                <a:ea typeface="Times New Roman" panose="02020603050405020304" pitchFamily="18" charset="0"/>
                <a:hlinkClick r:id="rId4"/>
              </a:rPr>
              <a:t>https://mentoringgroup.com/books/mentees-guide.pdf</a:t>
            </a:r>
            <a:endParaRPr lang="en-US" sz="2200"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2200" u="sng" dirty="0">
                <a:effectLst/>
                <a:latin typeface="Calibri" panose="020F0502020204030204" pitchFamily="34" charset="0"/>
                <a:ea typeface="Times New Roman" panose="02020603050405020304" pitchFamily="18" charset="0"/>
                <a:hlinkClick r:id="rId5"/>
              </a:rPr>
              <a:t>https://mentoringgroup.com/books/the-mentors-guide.pdf</a:t>
            </a:r>
            <a:endParaRPr lang="en-US" sz="2200" dirty="0">
              <a:effectLst/>
              <a:latin typeface="Calibri" panose="020F0502020204030204" pitchFamily="34" charset="0"/>
              <a:ea typeface="Calibri" panose="020F0502020204030204" pitchFamily="34" charset="0"/>
            </a:endParaRPr>
          </a:p>
          <a:p>
            <a:pPr>
              <a:spcBef>
                <a:spcPts val="0"/>
              </a:spcBef>
            </a:pPr>
            <a:endParaRPr lang="en-US" sz="2200" u="sng" dirty="0">
              <a:effectLst/>
              <a:latin typeface="Calibri" panose="020F0502020204030204" pitchFamily="34" charset="0"/>
              <a:ea typeface="Times New Roman" panose="02020603050405020304" pitchFamily="18" charset="0"/>
            </a:endParaRPr>
          </a:p>
          <a:p>
            <a:pPr>
              <a:spcBef>
                <a:spcPts val="0"/>
              </a:spcBef>
            </a:pPr>
            <a:r>
              <a:rPr lang="en-US" sz="2200" b="1" dirty="0">
                <a:effectLst/>
                <a:latin typeface="Calibri" panose="020F0502020204030204" pitchFamily="34" charset="0"/>
                <a:ea typeface="Times New Roman" panose="02020603050405020304" pitchFamily="18" charset="0"/>
              </a:rPr>
              <a:t>National Research Mentoring Network</a:t>
            </a:r>
          </a:p>
          <a:p>
            <a:pPr lvl="1">
              <a:spcBef>
                <a:spcPts val="0"/>
              </a:spcBef>
              <a:buFont typeface="Courier New" panose="02070309020205020404" pitchFamily="49" charset="0"/>
              <a:buChar char="o"/>
            </a:pPr>
            <a:r>
              <a:rPr lang="en-US" sz="2200" dirty="0">
                <a:effectLst/>
                <a:latin typeface="Calibri" panose="020F0502020204030204" pitchFamily="34" charset="0"/>
                <a:ea typeface="Times New Roman" panose="02020603050405020304" pitchFamily="18" charset="0"/>
                <a:hlinkClick r:id="rId6"/>
              </a:rPr>
              <a:t>NRMN </a:t>
            </a:r>
            <a:r>
              <a:rPr lang="en-US" sz="2200" dirty="0">
                <a:latin typeface="Calibri" panose="020F0502020204030204" pitchFamily="34" charset="0"/>
                <a:ea typeface="Times New Roman" panose="02020603050405020304" pitchFamily="18" charset="0"/>
                <a:hlinkClick r:id="rId6"/>
              </a:rPr>
              <a:t>Internet Website</a:t>
            </a:r>
            <a:r>
              <a:rPr lang="en-US" sz="2200" dirty="0">
                <a:latin typeface="Calibri" panose="020F0502020204030204" pitchFamily="34" charset="0"/>
                <a:ea typeface="Times New Roman" panose="02020603050405020304" pitchFamily="18" charset="0"/>
              </a:rPr>
              <a:t> at NRMN.NET</a:t>
            </a:r>
          </a:p>
          <a:p>
            <a:pPr>
              <a:spcBef>
                <a:spcPts val="0"/>
              </a:spcBef>
            </a:pPr>
            <a:endParaRPr lang="en-US" sz="2200" b="1" dirty="0">
              <a:latin typeface="Calibri" panose="020F0502020204030204" pitchFamily="34" charset="0"/>
              <a:ea typeface="Times New Roman" panose="02020603050405020304" pitchFamily="18" charset="0"/>
            </a:endParaRPr>
          </a:p>
          <a:p>
            <a:pPr>
              <a:spcBef>
                <a:spcPts val="0"/>
              </a:spcBef>
            </a:pPr>
            <a:r>
              <a:rPr lang="en-US" sz="2200" b="1" dirty="0">
                <a:effectLst/>
                <a:latin typeface="Calibri" panose="020F0502020204030204" pitchFamily="34" charset="0"/>
                <a:ea typeface="Times New Roman" panose="02020603050405020304" pitchFamily="18" charset="0"/>
              </a:rPr>
              <a:t>The Science of Effective Mentoring in STEMM</a:t>
            </a:r>
          </a:p>
          <a:p>
            <a:pPr lvl="1">
              <a:spcBef>
                <a:spcPts val="0"/>
              </a:spcBef>
              <a:buFont typeface="Courier New" panose="02070309020205020404" pitchFamily="49" charset="0"/>
              <a:buChar char="o"/>
            </a:pPr>
            <a:r>
              <a:rPr lang="en-US" sz="2200" dirty="0">
                <a:latin typeface="Calibri" panose="020F0502020204030204" pitchFamily="34" charset="0"/>
                <a:ea typeface="Times New Roman" panose="02020603050405020304" pitchFamily="18" charset="0"/>
              </a:rPr>
              <a:t>The National Academies of Sciences Engineering Medicine </a:t>
            </a:r>
            <a:r>
              <a:rPr lang="en-US" sz="2200" dirty="0">
                <a:latin typeface="Calibri" panose="020F0502020204030204" pitchFamily="34" charset="0"/>
                <a:ea typeface="Times New Roman" panose="02020603050405020304" pitchFamily="18" charset="0"/>
                <a:hlinkClick r:id="rId7"/>
              </a:rPr>
              <a:t>Podcast</a:t>
            </a:r>
            <a:endParaRPr lang="en-US" sz="2200" dirty="0">
              <a:latin typeface="Calibri" panose="020F0502020204030204" pitchFamily="34" charset="0"/>
              <a:ea typeface="Times New Roman" panose="02020603050405020304" pitchFamily="18" charset="0"/>
            </a:endParaRPr>
          </a:p>
          <a:p>
            <a:pPr lvl="1">
              <a:spcBef>
                <a:spcPts val="0"/>
              </a:spcBef>
            </a:pPr>
            <a:endParaRPr lang="en-US" sz="2200" b="1" dirty="0">
              <a:effectLst/>
              <a:latin typeface="Calibri" panose="020F0502020204030204" pitchFamily="34" charset="0"/>
              <a:ea typeface="Times New Roman" panose="02020603050405020304" pitchFamily="18" charset="0"/>
            </a:endParaRPr>
          </a:p>
          <a:p>
            <a:pPr>
              <a:spcBef>
                <a:spcPts val="0"/>
              </a:spcBef>
            </a:pPr>
            <a:r>
              <a:rPr lang="en-US" sz="2200" b="1" dirty="0">
                <a:effectLst/>
                <a:latin typeface="Calibri" panose="020F0502020204030204" pitchFamily="34" charset="0"/>
                <a:ea typeface="Times New Roman" panose="02020603050405020304" pitchFamily="18" charset="0"/>
              </a:rPr>
              <a:t>Syracuse Advance Mentoring Toolkit</a:t>
            </a:r>
            <a:endParaRPr lang="en-US" sz="2200" b="1" dirty="0">
              <a:effectLst/>
              <a:latin typeface="Calibri" panose="020F0502020204030204" pitchFamily="34" charset="0"/>
              <a:ea typeface="Calibri" panose="020F0502020204030204" pitchFamily="34" charset="0"/>
            </a:endParaRPr>
          </a:p>
          <a:p>
            <a:pPr lvl="1">
              <a:spcBef>
                <a:spcPts val="0"/>
              </a:spcBef>
              <a:buFont typeface="Courier New" panose="02070309020205020404" pitchFamily="49" charset="0"/>
              <a:buChar char="o"/>
            </a:pPr>
            <a:r>
              <a:rPr lang="en-US" sz="2200" u="sng" dirty="0">
                <a:effectLst/>
                <a:latin typeface="Calibri" panose="020F0502020204030204" pitchFamily="34" charset="0"/>
                <a:ea typeface="Times New Roman" panose="02020603050405020304" pitchFamily="18" charset="0"/>
                <a:hlinkClick r:id="rId8"/>
              </a:rPr>
              <a:t>Syracuse Advance</a:t>
            </a:r>
            <a:r>
              <a:rPr lang="en-US" sz="2200" dirty="0">
                <a:effectLst/>
                <a:latin typeface="Calibri" panose="020F0502020204030204" pitchFamily="34" charset="0"/>
                <a:ea typeface="Times New Roman" panose="02020603050405020304" pitchFamily="18" charset="0"/>
                <a:hlinkClick r:id="rId8"/>
              </a:rPr>
              <a:t> </a:t>
            </a:r>
            <a:r>
              <a:rPr lang="en-US" sz="2200" dirty="0">
                <a:effectLst/>
                <a:latin typeface="Calibri" panose="020F0502020204030204" pitchFamily="34" charset="0"/>
                <a:ea typeface="Times New Roman" panose="02020603050405020304" pitchFamily="18" charset="0"/>
              </a:rPr>
              <a:t>Mentoring Toolkit  </a:t>
            </a:r>
            <a:endParaRPr lang="en-US" sz="2200" dirty="0">
              <a:effectLst/>
              <a:latin typeface="Calibri" panose="020F0502020204030204" pitchFamily="34" charset="0"/>
              <a:ea typeface="Calibri" panose="020F0502020204030204" pitchFamily="34" charset="0"/>
            </a:endParaRPr>
          </a:p>
          <a:p>
            <a:endParaRPr lang="en-US" sz="2000" dirty="0"/>
          </a:p>
        </p:txBody>
      </p:sp>
      <p:sp>
        <p:nvSpPr>
          <p:cNvPr id="5" name="Slide Number Placeholder 4">
            <a:extLst>
              <a:ext uri="{FF2B5EF4-FFF2-40B4-BE49-F238E27FC236}">
                <a16:creationId xmlns:a16="http://schemas.microsoft.com/office/drawing/2014/main" id="{CDC1D0C4-8A81-4FA2-8866-A3796DBF0ACB}"/>
              </a:ext>
            </a:extLst>
          </p:cNvPr>
          <p:cNvSpPr>
            <a:spLocks noGrp="1"/>
          </p:cNvSpPr>
          <p:nvPr>
            <p:ph type="sldNum" sz="quarter" idx="12"/>
          </p:nvPr>
        </p:nvSpPr>
        <p:spPr/>
        <p:txBody>
          <a:bodyPr/>
          <a:lstStyle/>
          <a:p>
            <a:fld id="{1F066F68-3144-4DA0-82FC-0B14CFF860E2}" type="slidenum">
              <a:rPr lang="en-US" smtClean="0"/>
              <a:t>13</a:t>
            </a:fld>
            <a:endParaRPr lang="en-US" dirty="0"/>
          </a:p>
        </p:txBody>
      </p:sp>
    </p:spTree>
    <p:extLst>
      <p:ext uri="{BB962C8B-B14F-4D97-AF65-F5344CB8AC3E}">
        <p14:creationId xmlns:p14="http://schemas.microsoft.com/office/powerpoint/2010/main" val="2750498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0E6DA-0C87-46E0-AB32-5C1159E6045F}"/>
              </a:ext>
            </a:extLst>
          </p:cNvPr>
          <p:cNvSpPr>
            <a:spLocks noGrp="1"/>
          </p:cNvSpPr>
          <p:nvPr>
            <p:ph type="title"/>
          </p:nvPr>
        </p:nvSpPr>
        <p:spPr>
          <a:xfrm>
            <a:off x="5894173" y="2766218"/>
            <a:ext cx="5459627" cy="1325563"/>
          </a:xfrm>
        </p:spPr>
        <p:txBody>
          <a:bodyPr>
            <a:normAutofit fontScale="90000"/>
          </a:bodyPr>
          <a:lstStyle/>
          <a:p>
            <a:r>
              <a:rPr lang="en-US" dirty="0"/>
              <a:t>Thank you for joining our After-Hours Session</a:t>
            </a:r>
            <a:br>
              <a:rPr lang="en-US" dirty="0"/>
            </a:br>
            <a:endParaRPr lang="en-US" dirty="0"/>
          </a:p>
        </p:txBody>
      </p:sp>
      <p:pic>
        <p:nvPicPr>
          <p:cNvPr id="38" name="Graphic 37" descr="Smiling Face with No Fill">
            <a:extLst>
              <a:ext uri="{FF2B5EF4-FFF2-40B4-BE49-F238E27FC236}">
                <a16:creationId xmlns:a16="http://schemas.microsoft.com/office/drawing/2014/main" id="{61F6A95F-BCCE-411B-92D9-BE4F7B0289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64184"/>
            <a:ext cx="3876165" cy="3876165"/>
          </a:xfrm>
          <a:prstGeom prst="rect">
            <a:avLst/>
          </a:prstGeom>
        </p:spPr>
      </p:pic>
      <p:sp>
        <p:nvSpPr>
          <p:cNvPr id="4" name="Slide Number Placeholder 3">
            <a:extLst>
              <a:ext uri="{FF2B5EF4-FFF2-40B4-BE49-F238E27FC236}">
                <a16:creationId xmlns:a16="http://schemas.microsoft.com/office/drawing/2014/main" id="{4037992A-4CBC-46BD-B32F-BE6AB8375359}"/>
              </a:ext>
            </a:extLst>
          </p:cNvPr>
          <p:cNvSpPr>
            <a:spLocks noGrp="1"/>
          </p:cNvSpPr>
          <p:nvPr>
            <p:ph type="sldNum" sz="quarter" idx="12"/>
          </p:nvPr>
        </p:nvSpPr>
        <p:spPr/>
        <p:txBody>
          <a:bodyPr>
            <a:normAutofit/>
          </a:bodyPr>
          <a:lstStyle/>
          <a:p>
            <a:pPr>
              <a:spcAft>
                <a:spcPts val="600"/>
              </a:spcAft>
            </a:pPr>
            <a:fld id="{1F066F68-3144-4DA0-82FC-0B14CFF860E2}" type="slidenum">
              <a:rPr lang="en-US" sz="1100">
                <a:solidFill>
                  <a:srgbClr val="FFFFFF"/>
                </a:solidFill>
              </a:rPr>
              <a:pPr>
                <a:spcAft>
                  <a:spcPts val="600"/>
                </a:spcAft>
              </a:pPr>
              <a:t>14</a:t>
            </a:fld>
            <a:endParaRPr lang="en-US" sz="1100">
              <a:solidFill>
                <a:srgbClr val="FFFFFF"/>
              </a:solidFill>
            </a:endParaRPr>
          </a:p>
        </p:txBody>
      </p:sp>
    </p:spTree>
    <p:extLst>
      <p:ext uri="{BB962C8B-B14F-4D97-AF65-F5344CB8AC3E}">
        <p14:creationId xmlns:p14="http://schemas.microsoft.com/office/powerpoint/2010/main" val="413097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0D1F77-5902-4731-8F97-425BBD1E6645}"/>
              </a:ext>
            </a:extLst>
          </p:cNvPr>
          <p:cNvSpPr>
            <a:spLocks noGrp="1"/>
          </p:cNvSpPr>
          <p:nvPr>
            <p:ph type="title"/>
          </p:nvPr>
        </p:nvSpPr>
        <p:spPr>
          <a:xfrm>
            <a:off x="7462826" y="71585"/>
            <a:ext cx="4426174" cy="1655483"/>
          </a:xfrm>
        </p:spPr>
        <p:txBody>
          <a:bodyPr anchor="b">
            <a:normAutofit/>
          </a:bodyPr>
          <a:lstStyle/>
          <a:p>
            <a:r>
              <a:rPr lang="en-US" sz="4000" b="1" dirty="0"/>
              <a:t>Session Overview</a:t>
            </a:r>
          </a:p>
        </p:txBody>
      </p:sp>
      <p:pic>
        <p:nvPicPr>
          <p:cNvPr id="5" name="Picture 4" descr="Three people in white lab coats with microscope and paperwork.">
            <a:extLst>
              <a:ext uri="{FF2B5EF4-FFF2-40B4-BE49-F238E27FC236}">
                <a16:creationId xmlns:a16="http://schemas.microsoft.com/office/drawing/2014/main" id="{63394DFB-2A1C-402D-B008-9A6140AB5C57}"/>
              </a:ext>
            </a:extLst>
          </p:cNvPr>
          <p:cNvPicPr>
            <a:picLocks noChangeAspect="1"/>
          </p:cNvPicPr>
          <p:nvPr/>
        </p:nvPicPr>
        <p:blipFill rotWithShape="1">
          <a:blip r:embed="rId2"/>
          <a:srcRect l="1223" r="-2" b="-2"/>
          <a:stretch/>
        </p:blipFill>
        <p:spPr>
          <a:xfrm>
            <a:off x="20" y="-184395"/>
            <a:ext cx="7335500" cy="6408311"/>
          </a:xfrm>
          <a:prstGeom prst="rect">
            <a:avLst/>
          </a:prstGeom>
        </p:spPr>
      </p:pic>
      <p:sp>
        <p:nvSpPr>
          <p:cNvPr id="3" name="Content Placeholder 2">
            <a:extLst>
              <a:ext uri="{FF2B5EF4-FFF2-40B4-BE49-F238E27FC236}">
                <a16:creationId xmlns:a16="http://schemas.microsoft.com/office/drawing/2014/main" id="{CB37D6A5-F88A-4932-9965-770AFE095264}"/>
              </a:ext>
            </a:extLst>
          </p:cNvPr>
          <p:cNvSpPr>
            <a:spLocks noGrp="1"/>
          </p:cNvSpPr>
          <p:nvPr>
            <p:ph idx="1"/>
          </p:nvPr>
        </p:nvSpPr>
        <p:spPr>
          <a:xfrm>
            <a:off x="7462826" y="2418408"/>
            <a:ext cx="4426174" cy="3540265"/>
          </a:xfrm>
        </p:spPr>
        <p:txBody>
          <a:bodyPr>
            <a:normAutofit/>
          </a:bodyPr>
          <a:lstStyle/>
          <a:p>
            <a:pPr marR="0" lvl="0">
              <a:spcBef>
                <a:spcPts val="0"/>
              </a:spcBef>
              <a:spcAft>
                <a:spcPts val="0"/>
              </a:spcAft>
              <a:buFont typeface="Wingdings" panose="05000000000000000000" pitchFamily="2" charset="2"/>
              <a:buChar char="q"/>
            </a:pPr>
            <a:r>
              <a:rPr lang="en-US" sz="2000" dirty="0">
                <a:effectLst/>
                <a:latin typeface="Calibri" panose="020F0502020204030204" pitchFamily="34" charset="0"/>
                <a:ea typeface="Times New Roman" panose="02020603050405020304" pitchFamily="18" charset="0"/>
              </a:rPr>
              <a:t>Impact of Mentorship Relationships</a:t>
            </a:r>
          </a:p>
          <a:p>
            <a:pPr marL="0" marR="0" lvl="0" indent="0">
              <a:spcBef>
                <a:spcPts val="0"/>
              </a:spcBef>
              <a:spcAft>
                <a:spcPts val="0"/>
              </a:spcAft>
              <a:buNone/>
            </a:pPr>
            <a:endParaRPr lang="en-US" sz="2000" dirty="0">
              <a:effectLst/>
              <a:latin typeface="Calibri" panose="020F0502020204030204" pitchFamily="34" charset="0"/>
              <a:ea typeface="Times New Roman" panose="02020603050405020304" pitchFamily="18" charset="0"/>
            </a:endParaRPr>
          </a:p>
          <a:p>
            <a:pPr marR="0" lvl="0">
              <a:spcBef>
                <a:spcPts val="0"/>
              </a:spcBef>
              <a:spcAft>
                <a:spcPts val="0"/>
              </a:spcAft>
              <a:buFont typeface="Wingdings" panose="05000000000000000000" pitchFamily="2" charset="2"/>
              <a:buChar char="q"/>
            </a:pPr>
            <a:r>
              <a:rPr lang="en-US" sz="2000" dirty="0">
                <a:effectLst/>
                <a:latin typeface="Calibri" panose="020F0502020204030204" pitchFamily="34" charset="0"/>
                <a:ea typeface="Calibri" panose="020F0502020204030204" pitchFamily="34" charset="0"/>
              </a:rPr>
              <a:t>Panel Discussion on </a:t>
            </a:r>
            <a:r>
              <a:rPr lang="en-US" sz="2000" dirty="0">
                <a:latin typeface="Calibri" panose="020F0502020204030204" pitchFamily="34" charset="0"/>
                <a:ea typeface="Calibri" panose="020F0502020204030204" pitchFamily="34" charset="0"/>
              </a:rPr>
              <a:t>Developing and Optimizing Mentor Relationships</a:t>
            </a:r>
          </a:p>
          <a:p>
            <a:pPr marL="0" marR="0" lvl="0"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marR="0" lvl="0">
              <a:spcBef>
                <a:spcPts val="0"/>
              </a:spcBef>
              <a:spcAft>
                <a:spcPts val="0"/>
              </a:spcAft>
              <a:buFont typeface="Wingdings" panose="05000000000000000000" pitchFamily="2" charset="2"/>
              <a:buChar char="q"/>
            </a:pPr>
            <a:r>
              <a:rPr lang="en-US" sz="2000" dirty="0">
                <a:effectLst/>
                <a:latin typeface="Calibri" panose="020F0502020204030204" pitchFamily="34" charset="0"/>
                <a:ea typeface="Calibri" panose="020F0502020204030204" pitchFamily="34" charset="0"/>
              </a:rPr>
              <a:t>Sharing Resources on Finding a Mentoring and Cultivating Mentor Relationships</a:t>
            </a:r>
          </a:p>
          <a:p>
            <a:endParaRPr lang="en-US" sz="2000" dirty="0"/>
          </a:p>
        </p:txBody>
      </p:sp>
      <p:sp>
        <p:nvSpPr>
          <p:cNvPr id="37" name="Rectangle 3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D63351B-5E12-4625-A0A2-852044989D88}"/>
              </a:ext>
            </a:extLst>
          </p:cNvPr>
          <p:cNvSpPr>
            <a:spLocks noGrp="1"/>
          </p:cNvSpPr>
          <p:nvPr>
            <p:ph type="sldNum" sz="quarter" idx="12"/>
          </p:nvPr>
        </p:nvSpPr>
        <p:spPr>
          <a:xfrm>
            <a:off x="11704320" y="6459376"/>
            <a:ext cx="448056" cy="365125"/>
          </a:xfrm>
        </p:spPr>
        <p:txBody>
          <a:bodyPr>
            <a:normAutofit/>
          </a:bodyPr>
          <a:lstStyle/>
          <a:p>
            <a:pPr>
              <a:spcAft>
                <a:spcPts val="600"/>
              </a:spcAft>
            </a:pPr>
            <a:fld id="{1F066F68-3144-4DA0-82FC-0B14CFF860E2}" type="slidenum">
              <a:rPr lang="en-US" sz="1100">
                <a:solidFill>
                  <a:srgbClr val="FFFFFF"/>
                </a:solidFill>
              </a:rPr>
              <a:pPr>
                <a:spcAft>
                  <a:spcPts val="600"/>
                </a:spcAft>
              </a:pPr>
              <a:t>2</a:t>
            </a:fld>
            <a:endParaRPr lang="en-US" sz="1100">
              <a:solidFill>
                <a:srgbClr val="FFFFFF"/>
              </a:solidFill>
            </a:endParaRPr>
          </a:p>
        </p:txBody>
      </p:sp>
    </p:spTree>
    <p:extLst>
      <p:ext uri="{BB962C8B-B14F-4D97-AF65-F5344CB8AC3E}">
        <p14:creationId xmlns:p14="http://schemas.microsoft.com/office/powerpoint/2010/main" val="209766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33EDA0D-F54B-48BB-9910-7DB6A5FB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3A73256-0EB9-4289-A040-E77C05B42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84FE2E0-0356-4DC9-A129-5C677E5BB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AF9516E-11D6-4EBA-B6FD-722514EE9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E68CD86-EBCA-4577-B9FD-960CCEE8C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25FB5-519F-4F53-A596-86B4795FF365}"/>
              </a:ext>
            </a:extLst>
          </p:cNvPr>
          <p:cNvSpPr>
            <a:spLocks noGrp="1"/>
          </p:cNvSpPr>
          <p:nvPr>
            <p:ph type="title"/>
          </p:nvPr>
        </p:nvSpPr>
        <p:spPr>
          <a:xfrm>
            <a:off x="1371599" y="377651"/>
            <a:ext cx="9748522" cy="1325563"/>
          </a:xfrm>
        </p:spPr>
        <p:txBody>
          <a:bodyPr>
            <a:normAutofit/>
          </a:bodyPr>
          <a:lstStyle/>
          <a:p>
            <a:r>
              <a:rPr lang="en-US" sz="4000">
                <a:solidFill>
                  <a:srgbClr val="FFFFFF"/>
                </a:solidFill>
              </a:rPr>
              <a:t>Moderator and Panelists</a:t>
            </a:r>
            <a:endParaRPr lang="en-US" sz="4000" dirty="0">
              <a:solidFill>
                <a:srgbClr val="FFFFFF"/>
              </a:solidFill>
            </a:endParaRPr>
          </a:p>
        </p:txBody>
      </p:sp>
      <p:pic>
        <p:nvPicPr>
          <p:cNvPr id="9" name="Picture 8" descr="Rosalina Bray, MSc, CEP, NIH Extramural Staff Training Officer, Office of Extramural Research&#10;">
            <a:extLst>
              <a:ext uri="{FF2B5EF4-FFF2-40B4-BE49-F238E27FC236}">
                <a16:creationId xmlns:a16="http://schemas.microsoft.com/office/drawing/2014/main" id="{6AC0FDBF-9CB2-401E-90C2-E13E41B0CFEE}"/>
              </a:ext>
            </a:extLst>
          </p:cNvPr>
          <p:cNvPicPr>
            <a:picLocks noChangeAspect="1"/>
          </p:cNvPicPr>
          <p:nvPr/>
        </p:nvPicPr>
        <p:blipFill rotWithShape="1">
          <a:blip r:embed="rId2"/>
          <a:srcRect l="222" r="225" b="3"/>
          <a:stretch/>
        </p:blipFill>
        <p:spPr>
          <a:xfrm>
            <a:off x="752959" y="182489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4" name="Picture 3" descr="Photo Dr. Alison Gammie&#10;Alison Gammie, Ph.D., Director Training, Workforce Development and Diversity, NIH National Institute of General Medical Sciences&#10;">
            <a:extLst>
              <a:ext uri="{FF2B5EF4-FFF2-40B4-BE49-F238E27FC236}">
                <a16:creationId xmlns:a16="http://schemas.microsoft.com/office/drawing/2014/main" id="{0F6B110F-D93E-47D0-8920-988E751AD8EF}"/>
              </a:ext>
            </a:extLst>
          </p:cNvPr>
          <p:cNvPicPr>
            <a:picLocks noChangeAspect="1"/>
          </p:cNvPicPr>
          <p:nvPr/>
        </p:nvPicPr>
        <p:blipFill rotWithShape="1">
          <a:blip r:embed="rId3"/>
          <a:srcRect/>
          <a:stretch/>
        </p:blipFill>
        <p:spPr>
          <a:xfrm>
            <a:off x="3499728" y="1824895"/>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7" name="Picture 6" descr="Dr. Nicole Redmond">
            <a:extLst>
              <a:ext uri="{FF2B5EF4-FFF2-40B4-BE49-F238E27FC236}">
                <a16:creationId xmlns:a16="http://schemas.microsoft.com/office/drawing/2014/main" id="{368A4B63-A2CE-4580-B09B-011331A1785C}"/>
              </a:ext>
            </a:extLst>
          </p:cNvPr>
          <p:cNvPicPr>
            <a:picLocks noChangeAspect="1"/>
          </p:cNvPicPr>
          <p:nvPr/>
        </p:nvPicPr>
        <p:blipFill rotWithShape="1">
          <a:blip r:embed="rId4"/>
          <a:srcRect r="-6" b="-6"/>
          <a:stretch/>
        </p:blipFill>
        <p:spPr>
          <a:xfrm>
            <a:off x="6290116" y="1829464"/>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Picture 4" descr="Fatima Sancheznieto, PhD., Assistant Researcher, National Research Mentoring Network">
            <a:extLst>
              <a:ext uri="{FF2B5EF4-FFF2-40B4-BE49-F238E27FC236}">
                <a16:creationId xmlns:a16="http://schemas.microsoft.com/office/drawing/2014/main" id="{941AAB36-F168-436A-891D-70697C199EAC}"/>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19816" y="1780864"/>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3" name="Content Placeholder 2" descr="Nicole Redmond, MD, PhD, MPH, Program Officer, NIH National Heart, Lung, and Blood Institute&#10;">
            <a:extLst>
              <a:ext uri="{FF2B5EF4-FFF2-40B4-BE49-F238E27FC236}">
                <a16:creationId xmlns:a16="http://schemas.microsoft.com/office/drawing/2014/main" id="{0B4D78D9-8939-4DC5-A337-C26C8CD8DA58}"/>
              </a:ext>
            </a:extLst>
          </p:cNvPr>
          <p:cNvSpPr>
            <a:spLocks noGrp="1"/>
          </p:cNvSpPr>
          <p:nvPr>
            <p:ph idx="1"/>
          </p:nvPr>
        </p:nvSpPr>
        <p:spPr>
          <a:xfrm>
            <a:off x="1371598" y="4503762"/>
            <a:ext cx="9748523" cy="1727792"/>
          </a:xfrm>
        </p:spPr>
        <p:txBody>
          <a:bodyPr anchor="ctr">
            <a:normAutofit fontScale="92500" lnSpcReduction="20000"/>
          </a:bodyPr>
          <a:lstStyle/>
          <a:p>
            <a:r>
              <a:rPr lang="en-US" sz="2000" dirty="0"/>
              <a:t>Rosalina Bray, MSc, CEP, NIH Extramural Staff Training Officer, Office of Extramural Research</a:t>
            </a:r>
          </a:p>
          <a:p>
            <a:r>
              <a:rPr lang="en-US" sz="2000" dirty="0"/>
              <a:t>Alison Gammie, Ph.D., Director, Training, Workforce Development and Diversity, NIH National Institute of General Medical Sciences</a:t>
            </a:r>
          </a:p>
          <a:p>
            <a:r>
              <a:rPr lang="en-US" sz="2000" dirty="0"/>
              <a:t>Nicole Redmond, MD, PhD, MPH, Program Officer, NIH National Heart, Lung, and Blood Institute</a:t>
            </a:r>
          </a:p>
          <a:p>
            <a:r>
              <a:rPr lang="en-US" sz="2000" dirty="0"/>
              <a:t>Fatima </a:t>
            </a:r>
            <a:r>
              <a:rPr lang="en-US" sz="2000" dirty="0" err="1"/>
              <a:t>Sancheznieto</a:t>
            </a:r>
            <a:r>
              <a:rPr lang="en-US" sz="2000" dirty="0"/>
              <a:t>, PhD., Assistant Researcher, National Research Mentoring Network</a:t>
            </a:r>
          </a:p>
          <a:p>
            <a:endParaRPr lang="en-US" sz="2000" dirty="0"/>
          </a:p>
        </p:txBody>
      </p:sp>
      <p:sp>
        <p:nvSpPr>
          <p:cNvPr id="8" name="Slide Number Placeholder 7">
            <a:extLst>
              <a:ext uri="{FF2B5EF4-FFF2-40B4-BE49-F238E27FC236}">
                <a16:creationId xmlns:a16="http://schemas.microsoft.com/office/drawing/2014/main" id="{F412CE1A-2507-4BA2-A84A-65AF2D766B89}"/>
              </a:ext>
            </a:extLst>
          </p:cNvPr>
          <p:cNvSpPr>
            <a:spLocks noGrp="1"/>
          </p:cNvSpPr>
          <p:nvPr>
            <p:ph type="sldNum" sz="quarter" idx="12"/>
          </p:nvPr>
        </p:nvSpPr>
        <p:spPr>
          <a:xfrm>
            <a:off x="11704320" y="6455664"/>
            <a:ext cx="448056" cy="365125"/>
          </a:xfrm>
        </p:spPr>
        <p:txBody>
          <a:bodyPr>
            <a:normAutofit/>
          </a:bodyPr>
          <a:lstStyle/>
          <a:p>
            <a:pPr>
              <a:spcAft>
                <a:spcPts val="600"/>
              </a:spcAft>
            </a:pPr>
            <a:fld id="{1F066F68-3144-4DA0-82FC-0B14CFF860E2}" type="slidenum">
              <a:rPr lang="en-US" sz="1100" smtClean="0"/>
              <a:pPr>
                <a:spcAft>
                  <a:spcPts val="600"/>
                </a:spcAft>
              </a:pPr>
              <a:t>3</a:t>
            </a:fld>
            <a:endParaRPr lang="en-US" sz="1100"/>
          </a:p>
        </p:txBody>
      </p:sp>
    </p:spTree>
    <p:extLst>
      <p:ext uri="{BB962C8B-B14F-4D97-AF65-F5344CB8AC3E}">
        <p14:creationId xmlns:p14="http://schemas.microsoft.com/office/powerpoint/2010/main" val="369295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C1D44-FA7C-43DD-A5F4-C3D452BFA5CF}"/>
              </a:ext>
            </a:extLst>
          </p:cNvPr>
          <p:cNvSpPr>
            <a:spLocks noGrp="1"/>
          </p:cNvSpPr>
          <p:nvPr>
            <p:ph type="title"/>
          </p:nvPr>
        </p:nvSpPr>
        <p:spPr>
          <a:xfrm>
            <a:off x="1136397" y="234553"/>
            <a:ext cx="6529736" cy="1642970"/>
          </a:xfrm>
        </p:spPr>
        <p:txBody>
          <a:bodyPr anchor="b">
            <a:normAutofit/>
          </a:bodyPr>
          <a:lstStyle/>
          <a:p>
            <a:r>
              <a:rPr lang="en-US" sz="3700" b="1" dirty="0"/>
              <a:t>Data on Career Success with a Mentor/Mentor Network</a:t>
            </a:r>
          </a:p>
        </p:txBody>
      </p:sp>
      <p:sp>
        <p:nvSpPr>
          <p:cNvPr id="3" name="Content Placeholder 2">
            <a:extLst>
              <a:ext uri="{FF2B5EF4-FFF2-40B4-BE49-F238E27FC236}">
                <a16:creationId xmlns:a16="http://schemas.microsoft.com/office/drawing/2014/main" id="{A7DBD931-D3D7-4038-BE88-3777C3EB71E4}"/>
              </a:ext>
            </a:extLst>
          </p:cNvPr>
          <p:cNvSpPr>
            <a:spLocks noGrp="1"/>
          </p:cNvSpPr>
          <p:nvPr>
            <p:ph idx="1"/>
          </p:nvPr>
        </p:nvSpPr>
        <p:spPr>
          <a:xfrm>
            <a:off x="1144923" y="2405894"/>
            <a:ext cx="5677044" cy="3535083"/>
          </a:xfrm>
        </p:spPr>
        <p:txBody>
          <a:bodyPr anchor="t">
            <a:normAutofit/>
          </a:bodyPr>
          <a:lstStyle/>
          <a:p>
            <a:pPr>
              <a:buFont typeface="Arial" panose="020B0604020202020204" pitchFamily="34" charset="0"/>
              <a:buChar char="•"/>
            </a:pPr>
            <a:r>
              <a:rPr lang="en-US" sz="2000" dirty="0"/>
              <a:t>Of those with a mentor, 97% say they are valuable – </a:t>
            </a:r>
            <a:r>
              <a:rPr lang="en-US" sz="2000" dirty="0">
                <a:hlinkClick r:id="rId2"/>
              </a:rPr>
              <a:t>National Mentoring Day.org </a:t>
            </a:r>
            <a:endParaRPr lang="en-US" sz="2000" dirty="0"/>
          </a:p>
          <a:p>
            <a:pPr>
              <a:buFont typeface="Arial" panose="020B0604020202020204" pitchFamily="34" charset="0"/>
              <a:buChar char="•"/>
            </a:pPr>
            <a:r>
              <a:rPr lang="en-US" sz="2000" dirty="0"/>
              <a:t>89% of those who have been mentored will also go on to mentor others - </a:t>
            </a:r>
            <a:r>
              <a:rPr lang="en-US" sz="2000" dirty="0">
                <a:hlinkClick r:id="rId3"/>
              </a:rPr>
              <a:t>McCarthyMentoring.com</a:t>
            </a:r>
            <a:endParaRPr lang="en-US" sz="2000" dirty="0"/>
          </a:p>
          <a:p>
            <a:pPr>
              <a:buFont typeface="Arial" panose="020B0604020202020204" pitchFamily="34" charset="0"/>
              <a:buChar char="•"/>
            </a:pPr>
            <a:r>
              <a:rPr lang="en-US" sz="2000" dirty="0"/>
              <a:t>Mentees are promoted 5 times more often than those without mentors - </a:t>
            </a:r>
            <a:r>
              <a:rPr lang="en-US" sz="2000" dirty="0">
                <a:hlinkClick r:id="rId4"/>
              </a:rPr>
              <a:t>Forbes.com</a:t>
            </a:r>
            <a:r>
              <a:rPr lang="en-US" sz="2000" dirty="0"/>
              <a:t> </a:t>
            </a:r>
          </a:p>
          <a:p>
            <a:pPr>
              <a:buFont typeface="Arial" panose="020B0604020202020204" pitchFamily="34" charset="0"/>
              <a:buChar char="•"/>
            </a:pPr>
            <a:r>
              <a:rPr lang="en-US" sz="2000" dirty="0"/>
              <a:t>87% of mentors and mentees feel empowered by their mentoring relationships and have developed greater confidence - </a:t>
            </a:r>
            <a:r>
              <a:rPr lang="en-US" sz="2000" dirty="0">
                <a:hlinkClick r:id="rId5"/>
              </a:rPr>
              <a:t>Women-ahead.org</a:t>
            </a:r>
            <a:endParaRPr lang="en-US" sz="2000" dirty="0"/>
          </a:p>
        </p:txBody>
      </p:sp>
      <p:sp>
        <p:nvSpPr>
          <p:cNvPr id="52" name="Rectangle 5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Icon picture of two suits one with a plant stem as a face and another as a watering pot. Vision of one person encouraging another.">
            <a:extLst>
              <a:ext uri="{FF2B5EF4-FFF2-40B4-BE49-F238E27FC236}">
                <a16:creationId xmlns:a16="http://schemas.microsoft.com/office/drawing/2014/main" id="{2EDA25F0-A0F4-48AE-B73D-ED3F2223D993}"/>
              </a:ext>
            </a:extLst>
          </p:cNvPr>
          <p:cNvPicPr>
            <a:picLocks noChangeAspect="1"/>
          </p:cNvPicPr>
          <p:nvPr/>
        </p:nvPicPr>
        <p:blipFill rotWithShape="1">
          <a:blip r:embed="rId6"/>
          <a:srcRect l="14267" r="2" b="2"/>
          <a:stretch/>
        </p:blipFill>
        <p:spPr>
          <a:xfrm>
            <a:off x="7279167" y="1807464"/>
            <a:ext cx="4170530" cy="3243047"/>
          </a:xfrm>
          <a:prstGeom prst="rect">
            <a:avLst/>
          </a:prstGeom>
        </p:spPr>
      </p:pic>
      <p:sp>
        <p:nvSpPr>
          <p:cNvPr id="6" name="Slide Number Placeholder 5">
            <a:extLst>
              <a:ext uri="{FF2B5EF4-FFF2-40B4-BE49-F238E27FC236}">
                <a16:creationId xmlns:a16="http://schemas.microsoft.com/office/drawing/2014/main" id="{6D2416F8-DDFA-49EC-A5A4-4AF4963A6D1F}"/>
              </a:ext>
            </a:extLst>
          </p:cNvPr>
          <p:cNvSpPr>
            <a:spLocks noGrp="1"/>
          </p:cNvSpPr>
          <p:nvPr>
            <p:ph type="sldNum" sz="quarter" idx="12"/>
          </p:nvPr>
        </p:nvSpPr>
        <p:spPr/>
        <p:txBody>
          <a:bodyPr/>
          <a:lstStyle/>
          <a:p>
            <a:fld id="{1F066F68-3144-4DA0-82FC-0B14CFF860E2}" type="slidenum">
              <a:rPr lang="en-US" smtClean="0"/>
              <a:t>4</a:t>
            </a:fld>
            <a:endParaRPr lang="en-US" dirty="0"/>
          </a:p>
        </p:txBody>
      </p:sp>
    </p:spTree>
    <p:extLst>
      <p:ext uri="{BB962C8B-B14F-4D97-AF65-F5344CB8AC3E}">
        <p14:creationId xmlns:p14="http://schemas.microsoft.com/office/powerpoint/2010/main" val="260808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DA7C-C056-472A-B568-94ADCDEEF506}"/>
              </a:ext>
            </a:extLst>
          </p:cNvPr>
          <p:cNvSpPr>
            <a:spLocks noGrp="1"/>
          </p:cNvSpPr>
          <p:nvPr>
            <p:ph type="title"/>
          </p:nvPr>
        </p:nvSpPr>
        <p:spPr>
          <a:xfrm>
            <a:off x="838200" y="392421"/>
            <a:ext cx="10515600" cy="1325563"/>
          </a:xfrm>
        </p:spPr>
        <p:txBody>
          <a:bodyPr/>
          <a:lstStyle/>
          <a:p>
            <a:r>
              <a:rPr lang="en-US" b="1" dirty="0"/>
              <a:t>Mentor Resource from Teach.com </a:t>
            </a:r>
          </a:p>
        </p:txBody>
      </p:sp>
      <p:pic>
        <p:nvPicPr>
          <p:cNvPr id="5" name="Content Placeholder 4" descr="Part of Infographic on &quot;How to Find a Life-Changing Mentor&quot; Describing Proven Benefits of Having a Mentor&#10;">
            <a:extLst>
              <a:ext uri="{FF2B5EF4-FFF2-40B4-BE49-F238E27FC236}">
                <a16:creationId xmlns:a16="http://schemas.microsoft.com/office/drawing/2014/main" id="{1BF6833E-43A9-44EE-8B9C-EF8DAB24B153}"/>
              </a:ext>
            </a:extLst>
          </p:cNvPr>
          <p:cNvPicPr>
            <a:picLocks noGrp="1" noChangeAspect="1"/>
          </p:cNvPicPr>
          <p:nvPr>
            <p:ph idx="1"/>
          </p:nvPr>
        </p:nvPicPr>
        <p:blipFill>
          <a:blip r:embed="rId2"/>
          <a:stretch>
            <a:fillRect/>
          </a:stretch>
        </p:blipFill>
        <p:spPr>
          <a:xfrm>
            <a:off x="246857" y="1979216"/>
            <a:ext cx="6221409" cy="4351338"/>
          </a:xfrm>
        </p:spPr>
      </p:pic>
      <p:pic>
        <p:nvPicPr>
          <p:cNvPr id="7" name="Picture 6" descr="Common Mentoring styles, Learn what style of mentoring will be most beneficial to your situation.">
            <a:extLst>
              <a:ext uri="{FF2B5EF4-FFF2-40B4-BE49-F238E27FC236}">
                <a16:creationId xmlns:a16="http://schemas.microsoft.com/office/drawing/2014/main" id="{0C5D9E0B-6E01-4E9A-B182-FEE80A0A5C20}"/>
              </a:ext>
            </a:extLst>
          </p:cNvPr>
          <p:cNvPicPr>
            <a:picLocks noChangeAspect="1"/>
          </p:cNvPicPr>
          <p:nvPr/>
        </p:nvPicPr>
        <p:blipFill>
          <a:blip r:embed="rId3"/>
          <a:stretch>
            <a:fillRect/>
          </a:stretch>
        </p:blipFill>
        <p:spPr>
          <a:xfrm>
            <a:off x="6096000" y="1690688"/>
            <a:ext cx="6029325" cy="1885950"/>
          </a:xfrm>
          <a:prstGeom prst="rect">
            <a:avLst/>
          </a:prstGeom>
        </p:spPr>
      </p:pic>
      <p:pic>
        <p:nvPicPr>
          <p:cNvPr id="9" name="Picture 8" descr="7 Places to Find a Mentor">
            <a:extLst>
              <a:ext uri="{FF2B5EF4-FFF2-40B4-BE49-F238E27FC236}">
                <a16:creationId xmlns:a16="http://schemas.microsoft.com/office/drawing/2014/main" id="{9E351108-FB45-43EE-AD47-C11FC60F1749}"/>
              </a:ext>
            </a:extLst>
          </p:cNvPr>
          <p:cNvPicPr>
            <a:picLocks noChangeAspect="1"/>
          </p:cNvPicPr>
          <p:nvPr/>
        </p:nvPicPr>
        <p:blipFill>
          <a:blip r:embed="rId4"/>
          <a:stretch>
            <a:fillRect/>
          </a:stretch>
        </p:blipFill>
        <p:spPr>
          <a:xfrm>
            <a:off x="6192042" y="3388122"/>
            <a:ext cx="5933284" cy="1352550"/>
          </a:xfrm>
          <a:prstGeom prst="rect">
            <a:avLst/>
          </a:prstGeom>
        </p:spPr>
      </p:pic>
      <p:pic>
        <p:nvPicPr>
          <p:cNvPr id="11" name="Picture 10" descr="Full post can be found at: &#10;https://teach.com/resources/teaching-mentor">
            <a:extLst>
              <a:ext uri="{FF2B5EF4-FFF2-40B4-BE49-F238E27FC236}">
                <a16:creationId xmlns:a16="http://schemas.microsoft.com/office/drawing/2014/main" id="{4F73CA4B-65A3-4385-9329-69BFC4F31259}"/>
              </a:ext>
            </a:extLst>
          </p:cNvPr>
          <p:cNvPicPr>
            <a:picLocks noChangeAspect="1"/>
          </p:cNvPicPr>
          <p:nvPr/>
        </p:nvPicPr>
        <p:blipFill>
          <a:blip r:embed="rId5"/>
          <a:stretch>
            <a:fillRect/>
          </a:stretch>
        </p:blipFill>
        <p:spPr>
          <a:xfrm>
            <a:off x="6372224" y="4754959"/>
            <a:ext cx="5476875" cy="1200150"/>
          </a:xfrm>
          <a:prstGeom prst="rect">
            <a:avLst/>
          </a:prstGeom>
        </p:spPr>
      </p:pic>
      <p:sp>
        <p:nvSpPr>
          <p:cNvPr id="13" name="TextBox 12">
            <a:extLst>
              <a:ext uri="{FF2B5EF4-FFF2-40B4-BE49-F238E27FC236}">
                <a16:creationId xmlns:a16="http://schemas.microsoft.com/office/drawing/2014/main" id="{42C9B4DB-B60D-4AB4-B4B9-815D252726E1}"/>
              </a:ext>
            </a:extLst>
          </p:cNvPr>
          <p:cNvSpPr txBox="1"/>
          <p:nvPr/>
        </p:nvSpPr>
        <p:spPr>
          <a:xfrm>
            <a:off x="7162800" y="6126480"/>
            <a:ext cx="4632807" cy="369332"/>
          </a:xfrm>
          <a:prstGeom prst="rect">
            <a:avLst/>
          </a:prstGeom>
          <a:noFill/>
        </p:spPr>
        <p:txBody>
          <a:bodyPr wrap="none" rtlCol="0">
            <a:spAutoFit/>
          </a:bodyPr>
          <a:lstStyle/>
          <a:p>
            <a:r>
              <a:rPr lang="en-US" dirty="0">
                <a:hlinkClick r:id="rId6"/>
              </a:rPr>
              <a:t>https://teach.com/resources/teaching-mentor/</a:t>
            </a:r>
            <a:endParaRPr lang="en-US" dirty="0"/>
          </a:p>
        </p:txBody>
      </p:sp>
      <p:sp>
        <p:nvSpPr>
          <p:cNvPr id="12" name="Slide Number Placeholder 11">
            <a:extLst>
              <a:ext uri="{FF2B5EF4-FFF2-40B4-BE49-F238E27FC236}">
                <a16:creationId xmlns:a16="http://schemas.microsoft.com/office/drawing/2014/main" id="{AAA881E2-53DC-40D7-8650-50DDFDD380B0}"/>
              </a:ext>
            </a:extLst>
          </p:cNvPr>
          <p:cNvSpPr>
            <a:spLocks noGrp="1"/>
          </p:cNvSpPr>
          <p:nvPr>
            <p:ph type="sldNum" sz="quarter" idx="12"/>
          </p:nvPr>
        </p:nvSpPr>
        <p:spPr/>
        <p:txBody>
          <a:bodyPr/>
          <a:lstStyle/>
          <a:p>
            <a:fld id="{1F066F68-3144-4DA0-82FC-0B14CFF860E2}" type="slidenum">
              <a:rPr lang="en-US" smtClean="0"/>
              <a:t>5</a:t>
            </a:fld>
            <a:endParaRPr lang="en-US" dirty="0"/>
          </a:p>
        </p:txBody>
      </p:sp>
    </p:spTree>
    <p:extLst>
      <p:ext uri="{BB962C8B-B14F-4D97-AF65-F5344CB8AC3E}">
        <p14:creationId xmlns:p14="http://schemas.microsoft.com/office/powerpoint/2010/main" val="4116661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AC5C11-3632-4F9F-92C1-377BD4C6FBFB}"/>
              </a:ext>
            </a:extLst>
          </p:cNvPr>
          <p:cNvSpPr>
            <a:spLocks noGrp="1"/>
          </p:cNvSpPr>
          <p:nvPr>
            <p:ph type="title"/>
          </p:nvPr>
        </p:nvSpPr>
        <p:spPr>
          <a:xfrm>
            <a:off x="699715" y="288404"/>
            <a:ext cx="7170656" cy="977442"/>
          </a:xfrm>
        </p:spPr>
        <p:txBody>
          <a:bodyPr vert="horz" lIns="91440" tIns="45720" rIns="91440" bIns="45720" rtlCol="0" anchor="ctr">
            <a:normAutofit/>
          </a:bodyPr>
          <a:lstStyle/>
          <a:p>
            <a:r>
              <a:rPr lang="en-US" sz="4000" dirty="0">
                <a:solidFill>
                  <a:srgbClr val="FFFFFF"/>
                </a:solidFill>
              </a:rPr>
              <a:t>Needs of Mentees and Mentors</a:t>
            </a:r>
          </a:p>
        </p:txBody>
      </p:sp>
      <p:pic>
        <p:nvPicPr>
          <p:cNvPr id="10" name="Content Placeholder 9" descr="Figure 2. Core needs of mentee and mentor for effective mentoring. In mentoring relationships there are (A) shared needs of mentees and mentors; (B) core needs of mentees, including personalization, guidance, correction, affirmation, and agency; and (C) core needs of mentors, including space to grow, openness, active participation, value, and correction">
            <a:extLst>
              <a:ext uri="{FF2B5EF4-FFF2-40B4-BE49-F238E27FC236}">
                <a16:creationId xmlns:a16="http://schemas.microsoft.com/office/drawing/2014/main" id="{2BE60823-B67A-4313-9640-AE76EBC3565A}"/>
              </a:ext>
            </a:extLst>
          </p:cNvPr>
          <p:cNvPicPr>
            <a:picLocks noGrp="1" noChangeAspect="1"/>
          </p:cNvPicPr>
          <p:nvPr>
            <p:ph idx="1"/>
          </p:nvPr>
        </p:nvPicPr>
        <p:blipFill>
          <a:blip r:embed="rId2"/>
          <a:stretch>
            <a:fillRect/>
          </a:stretch>
        </p:blipFill>
        <p:spPr>
          <a:xfrm>
            <a:off x="182878" y="2127238"/>
            <a:ext cx="6232605" cy="3084842"/>
          </a:xfrm>
          <a:prstGeom prst="rect">
            <a:avLst/>
          </a:prstGeom>
        </p:spPr>
      </p:pic>
      <p:pic>
        <p:nvPicPr>
          <p:cNvPr id="12" name="Picture 11" descr="Figure 2. Core needs of mentee and mentor for effective mentoring. In mentoring relationships there are (A) shared needs of mentees and mentors; (B) core needs of mentees, including personalization, guidance, correction, affirmation, and agency; and (C) core needs of mentors, including space to grow, openness, active participation, value, and correction">
            <a:extLst>
              <a:ext uri="{FF2B5EF4-FFF2-40B4-BE49-F238E27FC236}">
                <a16:creationId xmlns:a16="http://schemas.microsoft.com/office/drawing/2014/main" id="{D6F5E3AB-9EF5-4E1C-887A-572E781EE347}"/>
              </a:ext>
            </a:extLst>
          </p:cNvPr>
          <p:cNvPicPr>
            <a:picLocks noChangeAspect="1"/>
          </p:cNvPicPr>
          <p:nvPr/>
        </p:nvPicPr>
        <p:blipFill>
          <a:blip r:embed="rId3"/>
          <a:stretch>
            <a:fillRect/>
          </a:stretch>
        </p:blipFill>
        <p:spPr>
          <a:xfrm>
            <a:off x="6263085" y="1645920"/>
            <a:ext cx="5136435" cy="2455467"/>
          </a:xfrm>
          <a:prstGeom prst="rect">
            <a:avLst/>
          </a:prstGeom>
        </p:spPr>
      </p:pic>
      <p:pic>
        <p:nvPicPr>
          <p:cNvPr id="16" name="Picture 15" descr="Figure 2. Core needs of mentee and mentor for effective mentoring. In mentoring relationships there are (A) shared needs of mentees and mentors; (B) core needs of mentees, including personalization, guidance, correction, affirmation, and agency; and (C) core needs of mentors, including space to grow, openness, active participation, value, and correction">
            <a:extLst>
              <a:ext uri="{FF2B5EF4-FFF2-40B4-BE49-F238E27FC236}">
                <a16:creationId xmlns:a16="http://schemas.microsoft.com/office/drawing/2014/main" id="{A492E5A0-77A5-44FF-AD82-4F2DE322CD30}"/>
              </a:ext>
            </a:extLst>
          </p:cNvPr>
          <p:cNvPicPr>
            <a:picLocks noChangeAspect="1"/>
          </p:cNvPicPr>
          <p:nvPr/>
        </p:nvPicPr>
        <p:blipFill>
          <a:blip r:embed="rId4"/>
          <a:stretch>
            <a:fillRect/>
          </a:stretch>
        </p:blipFill>
        <p:spPr>
          <a:xfrm>
            <a:off x="6339284" y="3997473"/>
            <a:ext cx="5325412" cy="2712111"/>
          </a:xfrm>
          <a:prstGeom prst="rect">
            <a:avLst/>
          </a:prstGeom>
        </p:spPr>
      </p:pic>
      <p:sp>
        <p:nvSpPr>
          <p:cNvPr id="20" name="TextBox 19" descr="Source: Montgomery &amp; Page (2019). Mentoring beyond Hierarchies: Multi Mentor Systems and Models, Duke University. Commissioned by National Academies of Sciences Engineering Medicine&#10;">
            <a:extLst>
              <a:ext uri="{FF2B5EF4-FFF2-40B4-BE49-F238E27FC236}">
                <a16:creationId xmlns:a16="http://schemas.microsoft.com/office/drawing/2014/main" id="{6FB7AA9A-FC6E-4C7D-BADF-A831C939BB4D}"/>
              </a:ext>
            </a:extLst>
          </p:cNvPr>
          <p:cNvSpPr txBox="1"/>
          <p:nvPr/>
        </p:nvSpPr>
        <p:spPr>
          <a:xfrm>
            <a:off x="275804" y="5934670"/>
            <a:ext cx="6886996" cy="923330"/>
          </a:xfrm>
          <a:prstGeom prst="rect">
            <a:avLst/>
          </a:prstGeom>
          <a:noFill/>
        </p:spPr>
        <p:txBody>
          <a:bodyPr wrap="square" rtlCol="0">
            <a:spAutoFit/>
          </a:bodyPr>
          <a:lstStyle/>
          <a:p>
            <a:r>
              <a:rPr lang="en-US" dirty="0"/>
              <a:t>Source: </a:t>
            </a:r>
            <a:r>
              <a:rPr lang="en-US" dirty="0">
                <a:hlinkClick r:id="rId5"/>
              </a:rPr>
              <a:t>Montgomery &amp; Page (2019). Mentoring beyond Hierarchies: Multi Mentor Systems and Models, Duke University. Commissioned by National Academies of Sciences Engineering Medicine</a:t>
            </a:r>
            <a:endParaRPr lang="en-US" dirty="0"/>
          </a:p>
        </p:txBody>
      </p:sp>
      <p:sp>
        <p:nvSpPr>
          <p:cNvPr id="4" name="Slide Number Placeholder 3">
            <a:extLst>
              <a:ext uri="{FF2B5EF4-FFF2-40B4-BE49-F238E27FC236}">
                <a16:creationId xmlns:a16="http://schemas.microsoft.com/office/drawing/2014/main" id="{1989710A-68AB-4244-B6DC-6C6848ABBD56}"/>
              </a:ext>
            </a:extLst>
          </p:cNvPr>
          <p:cNvSpPr>
            <a:spLocks noGrp="1"/>
          </p:cNvSpPr>
          <p:nvPr>
            <p:ph type="sldNum" sz="quarter" idx="12"/>
          </p:nvPr>
        </p:nvSpPr>
        <p:spPr>
          <a:xfrm>
            <a:off x="11704320" y="6452940"/>
            <a:ext cx="448056" cy="365760"/>
          </a:xfrm>
        </p:spPr>
        <p:txBody>
          <a:bodyPr vert="horz" lIns="91440" tIns="45720" rIns="91440" bIns="45720" rtlCol="0" anchor="ctr">
            <a:normAutofit/>
          </a:bodyPr>
          <a:lstStyle/>
          <a:p>
            <a:pPr>
              <a:spcAft>
                <a:spcPts val="600"/>
              </a:spcAft>
            </a:pPr>
            <a:fld id="{1F066F68-3144-4DA0-82FC-0B14CFF860E2}" type="slidenum">
              <a:rPr lang="en-US" sz="1100" smtClean="0">
                <a:solidFill>
                  <a:schemeClr val="tx1">
                    <a:lumMod val="50000"/>
                    <a:lumOff val="50000"/>
                  </a:schemeClr>
                </a:solidFill>
              </a:rPr>
              <a:pPr>
                <a:spcAft>
                  <a:spcPts val="600"/>
                </a:spcAft>
              </a:pPr>
              <a:t>6</a:t>
            </a:fld>
            <a:endParaRPr lang="en-US" sz="1100">
              <a:solidFill>
                <a:schemeClr val="tx1">
                  <a:lumMod val="50000"/>
                  <a:lumOff val="50000"/>
                </a:schemeClr>
              </a:solidFill>
            </a:endParaRPr>
          </a:p>
        </p:txBody>
      </p:sp>
    </p:spTree>
    <p:extLst>
      <p:ext uri="{BB962C8B-B14F-4D97-AF65-F5344CB8AC3E}">
        <p14:creationId xmlns:p14="http://schemas.microsoft.com/office/powerpoint/2010/main" val="3932079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0D1F77-5902-4731-8F97-425BBD1E664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Panel Discussion Topics</a:t>
            </a:r>
          </a:p>
        </p:txBody>
      </p:sp>
      <p:sp>
        <p:nvSpPr>
          <p:cNvPr id="3" name="Content Placeholder 2">
            <a:extLst>
              <a:ext uri="{FF2B5EF4-FFF2-40B4-BE49-F238E27FC236}">
                <a16:creationId xmlns:a16="http://schemas.microsoft.com/office/drawing/2014/main" id="{CB37D6A5-F88A-4932-9965-770AFE095264}"/>
              </a:ext>
            </a:extLst>
          </p:cNvPr>
          <p:cNvSpPr>
            <a:spLocks noGrp="1"/>
          </p:cNvSpPr>
          <p:nvPr>
            <p:ph idx="1"/>
          </p:nvPr>
        </p:nvSpPr>
        <p:spPr>
          <a:xfrm>
            <a:off x="1371599" y="2318197"/>
            <a:ext cx="9724031" cy="3683358"/>
          </a:xfrm>
        </p:spPr>
        <p:txBody>
          <a:bodyPr anchor="ctr">
            <a:normAutofit/>
          </a:bodyPr>
          <a:lstStyle/>
          <a:p>
            <a:pPr marL="514350" marR="0" lvl="0" indent="-514350">
              <a:lnSpc>
                <a:spcPct val="105000"/>
              </a:lnSpc>
              <a:spcBef>
                <a:spcPts val="0"/>
              </a:spcBef>
              <a:spcAft>
                <a:spcPts val="0"/>
              </a:spcAft>
              <a:buFont typeface="+mj-lt"/>
              <a:buAutoNum type="romanUcPeriod"/>
            </a:pPr>
            <a:r>
              <a:rPr lang="en-US" dirty="0">
                <a:effectLst/>
                <a:latin typeface="Calibri" panose="020F0502020204030204" pitchFamily="34" charset="0"/>
                <a:ea typeface="Times New Roman" panose="02020603050405020304" pitchFamily="18" charset="0"/>
              </a:rPr>
              <a:t>Importance of  having a mentor or mentor network for career/professional success</a:t>
            </a:r>
            <a:endParaRPr lang="en-US" dirty="0">
              <a:effectLst/>
              <a:latin typeface="Calibri" panose="020F0502020204030204" pitchFamily="34" charset="0"/>
              <a:ea typeface="Calibri" panose="020F0502020204030204" pitchFamily="34" charset="0"/>
            </a:endParaRPr>
          </a:p>
          <a:p>
            <a:pPr marL="514350" marR="0" lvl="0" indent="-514350">
              <a:lnSpc>
                <a:spcPct val="105000"/>
              </a:lnSpc>
              <a:spcBef>
                <a:spcPts val="0"/>
              </a:spcBef>
              <a:spcAft>
                <a:spcPts val="0"/>
              </a:spcAft>
              <a:buFont typeface="+mj-lt"/>
              <a:buAutoNum type="romanUcPeriod"/>
            </a:pPr>
            <a:r>
              <a:rPr lang="en-US" dirty="0">
                <a:effectLst/>
                <a:latin typeface="Calibri" panose="020F0502020204030204" pitchFamily="34" charset="0"/>
                <a:ea typeface="Times New Roman" panose="02020603050405020304" pitchFamily="18" charset="0"/>
              </a:rPr>
              <a:t>Beneficial Mentoring Relationships</a:t>
            </a:r>
            <a:endParaRPr lang="en-US" dirty="0">
              <a:effectLst/>
              <a:latin typeface="Calibri" panose="020F0502020204030204" pitchFamily="34" charset="0"/>
              <a:ea typeface="Calibri" panose="020F0502020204030204" pitchFamily="34" charset="0"/>
            </a:endParaRPr>
          </a:p>
          <a:p>
            <a:pPr marL="514350" marR="0" lvl="0" indent="-514350">
              <a:lnSpc>
                <a:spcPct val="105000"/>
              </a:lnSpc>
              <a:spcBef>
                <a:spcPts val="0"/>
              </a:spcBef>
              <a:spcAft>
                <a:spcPts val="0"/>
              </a:spcAft>
              <a:buFont typeface="+mj-lt"/>
              <a:buAutoNum type="romanUcPeriod"/>
            </a:pPr>
            <a:r>
              <a:rPr lang="en-US" dirty="0">
                <a:effectLst/>
                <a:latin typeface="Calibri" panose="020F0502020204030204" pitchFamily="34" charset="0"/>
                <a:ea typeface="Times New Roman" panose="02020603050405020304" pitchFamily="18" charset="0"/>
              </a:rPr>
              <a:t>Finding and Approaching a potential mentor(s) to support your goals, aspirations, and interests</a:t>
            </a:r>
          </a:p>
          <a:p>
            <a:pPr marL="514350" marR="0" lvl="0" indent="-514350">
              <a:lnSpc>
                <a:spcPct val="105000"/>
              </a:lnSpc>
              <a:spcBef>
                <a:spcPts val="0"/>
              </a:spcBef>
              <a:spcAft>
                <a:spcPts val="800"/>
              </a:spcAft>
              <a:buFont typeface="+mj-lt"/>
              <a:buAutoNum type="romanUcPeriod"/>
            </a:pPr>
            <a:r>
              <a:rPr lang="en-US" dirty="0">
                <a:effectLst/>
                <a:latin typeface="Calibri" panose="020F0502020204030204" pitchFamily="34" charset="0"/>
                <a:ea typeface="Times New Roman" panose="02020603050405020304" pitchFamily="18" charset="0"/>
              </a:rPr>
              <a:t>Nurturing mentor relationships</a:t>
            </a:r>
          </a:p>
          <a:p>
            <a:pPr marL="514350" marR="0" lvl="0" indent="-514350">
              <a:lnSpc>
                <a:spcPct val="105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rPr>
              <a:t>Resources on Mentors and Mentorship</a:t>
            </a:r>
            <a:endParaRPr lang="en-US" dirty="0">
              <a:effectLst/>
              <a:latin typeface="Calibri" panose="020F0502020204030204" pitchFamily="34" charset="0"/>
              <a:ea typeface="Calibri" panose="020F0502020204030204" pitchFamily="34" charset="0"/>
            </a:endParaRPr>
          </a:p>
          <a:p>
            <a:endParaRPr lang="en-US" sz="2000" dirty="0"/>
          </a:p>
        </p:txBody>
      </p:sp>
      <p:sp>
        <p:nvSpPr>
          <p:cNvPr id="4" name="Slide Number Placeholder 3">
            <a:extLst>
              <a:ext uri="{FF2B5EF4-FFF2-40B4-BE49-F238E27FC236}">
                <a16:creationId xmlns:a16="http://schemas.microsoft.com/office/drawing/2014/main" id="{2D04B913-CBC9-4FA9-BFEA-2657C67E49E3}"/>
              </a:ext>
            </a:extLst>
          </p:cNvPr>
          <p:cNvSpPr>
            <a:spLocks noGrp="1"/>
          </p:cNvSpPr>
          <p:nvPr>
            <p:ph type="sldNum" sz="quarter" idx="12"/>
          </p:nvPr>
        </p:nvSpPr>
        <p:spPr/>
        <p:txBody>
          <a:bodyPr/>
          <a:lstStyle/>
          <a:p>
            <a:fld id="{1F066F68-3144-4DA0-82FC-0B14CFF860E2}" type="slidenum">
              <a:rPr lang="en-US" smtClean="0"/>
              <a:t>7</a:t>
            </a:fld>
            <a:endParaRPr lang="en-US" dirty="0"/>
          </a:p>
        </p:txBody>
      </p:sp>
    </p:spTree>
    <p:extLst>
      <p:ext uri="{BB962C8B-B14F-4D97-AF65-F5344CB8AC3E}">
        <p14:creationId xmlns:p14="http://schemas.microsoft.com/office/powerpoint/2010/main" val="42194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BB65E49-5337-40E3-9DBD-146D14EA0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
            <a:ext cx="12192000" cy="452261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59509F-94DC-4952-A3B5-1EFAA2F52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68276" y="5"/>
            <a:ext cx="4023722" cy="4522603"/>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B1AF2CB-1EFE-4962-A8DC-2D3CE4736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7200" y="-5"/>
            <a:ext cx="11743606" cy="4513113"/>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32531E-9E20-48D1-A119-C05304D9E8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 y="-9506"/>
            <a:ext cx="12200801" cy="4532114"/>
          </a:xfrm>
          <a:prstGeom prst="rect">
            <a:avLst/>
          </a:prstGeom>
          <a:gradFill>
            <a:gsLst>
              <a:gs pos="0">
                <a:srgbClr val="000000">
                  <a:alpha val="51000"/>
                </a:srgbClr>
              </a:gs>
              <a:gs pos="74000">
                <a:schemeClr val="accent1">
                  <a:alpha val="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7AA014B-79A8-4BEC-893F-423182880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679585"/>
          </a:xfrm>
          <a:prstGeom prst="rect">
            <a:avLst/>
          </a:prstGeom>
          <a:gradFill>
            <a:gsLst>
              <a:gs pos="20000">
                <a:schemeClr val="accent1">
                  <a:alpha val="9000"/>
                </a:schemeClr>
              </a:gs>
              <a:gs pos="100000">
                <a:srgbClr val="000000">
                  <a:alpha val="67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25FB5-519F-4F53-A596-86B4795FF365}"/>
              </a:ext>
            </a:extLst>
          </p:cNvPr>
          <p:cNvSpPr>
            <a:spLocks noGrp="1"/>
          </p:cNvSpPr>
          <p:nvPr>
            <p:ph type="title"/>
          </p:nvPr>
        </p:nvSpPr>
        <p:spPr>
          <a:xfrm>
            <a:off x="1371598" y="533514"/>
            <a:ext cx="9617105" cy="1999602"/>
          </a:xfrm>
        </p:spPr>
        <p:txBody>
          <a:bodyPr vert="horz" lIns="91440" tIns="45720" rIns="91440" bIns="45720" rtlCol="0" anchor="b">
            <a:normAutofit/>
          </a:bodyPr>
          <a:lstStyle/>
          <a:p>
            <a:r>
              <a:rPr lang="en-US" sz="4800" kern="1200" dirty="0">
                <a:solidFill>
                  <a:srgbClr val="FFFFFF"/>
                </a:solidFill>
                <a:latin typeface="+mj-lt"/>
                <a:ea typeface="+mj-ea"/>
                <a:cs typeface="+mj-cs"/>
              </a:rPr>
              <a:t>Panel Discussion</a:t>
            </a:r>
          </a:p>
        </p:txBody>
      </p:sp>
      <p:pic>
        <p:nvPicPr>
          <p:cNvPr id="4" name="Picture 3" descr="Alison Gammie, Ph.D., Director Training, Workforce Development and Diversity, NIH National Institute of General Medical Sciences&#10;">
            <a:extLst>
              <a:ext uri="{FF2B5EF4-FFF2-40B4-BE49-F238E27FC236}">
                <a16:creationId xmlns:a16="http://schemas.microsoft.com/office/drawing/2014/main" id="{0F6B110F-D93E-47D0-8920-988E751AD8EF}"/>
              </a:ext>
            </a:extLst>
          </p:cNvPr>
          <p:cNvPicPr>
            <a:picLocks noChangeAspect="1"/>
          </p:cNvPicPr>
          <p:nvPr/>
        </p:nvPicPr>
        <p:blipFill rotWithShape="1">
          <a:blip r:embed="rId2"/>
          <a:srcRect/>
          <a:stretch/>
        </p:blipFill>
        <p:spPr>
          <a:xfrm>
            <a:off x="898211" y="357962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7" name="Picture 6" descr="Nicole Redmond, MD, PhD, MPH, Program Officer, NIH National Heart, Lung, and Blood Institute&#10;&#10;">
            <a:extLst>
              <a:ext uri="{FF2B5EF4-FFF2-40B4-BE49-F238E27FC236}">
                <a16:creationId xmlns:a16="http://schemas.microsoft.com/office/drawing/2014/main" id="{368A4B63-A2CE-4580-B09B-011331A1785C}"/>
              </a:ext>
            </a:extLst>
          </p:cNvPr>
          <p:cNvPicPr>
            <a:picLocks noChangeAspect="1"/>
          </p:cNvPicPr>
          <p:nvPr/>
        </p:nvPicPr>
        <p:blipFill rotWithShape="1">
          <a:blip r:embed="rId3"/>
          <a:srcRect r="-6" b="-6"/>
          <a:stretch/>
        </p:blipFill>
        <p:spPr>
          <a:xfrm>
            <a:off x="3647150" y="357962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5" name="Picture 4" descr="Fatima Sancheznieto, PhD, Assistant Researcher, National Research Mentoring Network">
            <a:extLst>
              <a:ext uri="{FF2B5EF4-FFF2-40B4-BE49-F238E27FC236}">
                <a16:creationId xmlns:a16="http://schemas.microsoft.com/office/drawing/2014/main" id="{941AAB36-F168-436A-891D-70697C199EA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87282" y="357962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pic>
        <p:nvPicPr>
          <p:cNvPr id="9" name="Picture 8" descr="Rosalina Bray, MSc, CEP, NIH Extramural Staff Training Officer, Office of Extramural Research&#10;">
            <a:extLst>
              <a:ext uri="{FF2B5EF4-FFF2-40B4-BE49-F238E27FC236}">
                <a16:creationId xmlns:a16="http://schemas.microsoft.com/office/drawing/2014/main" id="{6AC0FDBF-9CB2-401E-90C2-E13E41B0CFEE}"/>
              </a:ext>
            </a:extLst>
          </p:cNvPr>
          <p:cNvPicPr>
            <a:picLocks noChangeAspect="1"/>
          </p:cNvPicPr>
          <p:nvPr/>
        </p:nvPicPr>
        <p:blipFill rotWithShape="1">
          <a:blip r:embed="rId5"/>
          <a:srcRect l="222" r="225" b="3"/>
          <a:stretch/>
        </p:blipFill>
        <p:spPr>
          <a:xfrm>
            <a:off x="9051869" y="3579621"/>
            <a:ext cx="2282932" cy="228293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p:spPr>
      </p:pic>
      <p:sp>
        <p:nvSpPr>
          <p:cNvPr id="8" name="Slide Number Placeholder 7">
            <a:extLst>
              <a:ext uri="{FF2B5EF4-FFF2-40B4-BE49-F238E27FC236}">
                <a16:creationId xmlns:a16="http://schemas.microsoft.com/office/drawing/2014/main" id="{F412CE1A-2507-4BA2-A84A-65AF2D766B8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1F066F68-3144-4DA0-82FC-0B14CFF860E2}" type="slidenum">
              <a:rPr lang="en-US" sz="1100">
                <a:solidFill>
                  <a:schemeClr val="tx1">
                    <a:lumMod val="50000"/>
                    <a:lumOff val="50000"/>
                  </a:schemeClr>
                </a:solidFill>
              </a:rPr>
              <a:pPr>
                <a:spcAft>
                  <a:spcPts val="600"/>
                </a:spcAft>
              </a:pPr>
              <a:t>8</a:t>
            </a:fld>
            <a:endParaRPr lang="en-US" sz="1100">
              <a:solidFill>
                <a:schemeClr val="tx1">
                  <a:lumMod val="50000"/>
                  <a:lumOff val="50000"/>
                </a:schemeClr>
              </a:solidFill>
            </a:endParaRPr>
          </a:p>
        </p:txBody>
      </p:sp>
    </p:spTree>
    <p:extLst>
      <p:ext uri="{BB962C8B-B14F-4D97-AF65-F5344CB8AC3E}">
        <p14:creationId xmlns:p14="http://schemas.microsoft.com/office/powerpoint/2010/main" val="22899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B844A3CB-B482-4CE5-A0A6-E7662E68BA13}"/>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Resources</a:t>
            </a:r>
          </a:p>
        </p:txBody>
      </p:sp>
      <p:pic>
        <p:nvPicPr>
          <p:cNvPr id="6" name="Picture 5" descr="Icon picture of two suits one with a plant stem as a face and another as a watering pot. Vision of one person encouraging another.">
            <a:extLst>
              <a:ext uri="{FF2B5EF4-FFF2-40B4-BE49-F238E27FC236}">
                <a16:creationId xmlns:a16="http://schemas.microsoft.com/office/drawing/2014/main" id="{C218FDE8-DE16-4E46-801C-68773D5DFF3D}"/>
              </a:ext>
            </a:extLst>
          </p:cNvPr>
          <p:cNvPicPr>
            <a:picLocks noChangeAspect="1"/>
          </p:cNvPicPr>
          <p:nvPr/>
        </p:nvPicPr>
        <p:blipFill>
          <a:blip r:embed="rId2"/>
          <a:stretch>
            <a:fillRect/>
          </a:stretch>
        </p:blipFill>
        <p:spPr>
          <a:xfrm>
            <a:off x="4502428" y="1020417"/>
            <a:ext cx="7225748" cy="4817165"/>
          </a:xfrm>
          <a:prstGeom prst="rect">
            <a:avLst/>
          </a:prstGeom>
        </p:spPr>
      </p:pic>
      <p:sp>
        <p:nvSpPr>
          <p:cNvPr id="7" name="Slide Number Placeholder 6">
            <a:extLst>
              <a:ext uri="{FF2B5EF4-FFF2-40B4-BE49-F238E27FC236}">
                <a16:creationId xmlns:a16="http://schemas.microsoft.com/office/drawing/2014/main" id="{35702548-B170-4B3F-8737-D66698AFAFE5}"/>
              </a:ext>
            </a:extLst>
          </p:cNvPr>
          <p:cNvSpPr>
            <a:spLocks noGrp="1"/>
          </p:cNvSpPr>
          <p:nvPr>
            <p:ph type="sldNum" sz="quarter" idx="12"/>
          </p:nvPr>
        </p:nvSpPr>
        <p:spPr/>
        <p:txBody>
          <a:bodyPr/>
          <a:lstStyle/>
          <a:p>
            <a:fld id="{1F066F68-3144-4DA0-82FC-0B14CFF860E2}" type="slidenum">
              <a:rPr lang="en-US" smtClean="0"/>
              <a:t>9</a:t>
            </a:fld>
            <a:endParaRPr lang="en-US" dirty="0"/>
          </a:p>
        </p:txBody>
      </p:sp>
    </p:spTree>
    <p:extLst>
      <p:ext uri="{BB962C8B-B14F-4D97-AF65-F5344CB8AC3E}">
        <p14:creationId xmlns:p14="http://schemas.microsoft.com/office/powerpoint/2010/main" val="682140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E5901C-ECAE-4C98-A9EA-2708FE157DA8}"/>
</file>

<file path=customXml/itemProps2.xml><?xml version="1.0" encoding="utf-8"?>
<ds:datastoreItem xmlns:ds="http://schemas.openxmlformats.org/officeDocument/2006/customXml" ds:itemID="{E9AC06DD-7AD1-474C-B68A-7E6AD9DB64D7}"/>
</file>

<file path=customXml/itemProps3.xml><?xml version="1.0" encoding="utf-8"?>
<ds:datastoreItem xmlns:ds="http://schemas.openxmlformats.org/officeDocument/2006/customXml" ds:itemID="{D21802EE-A4A1-49D9-BA56-21406ED1C230}"/>
</file>

<file path=docProps/app.xml><?xml version="1.0" encoding="utf-8"?>
<Properties xmlns="http://schemas.openxmlformats.org/officeDocument/2006/extended-properties" xmlns:vt="http://schemas.openxmlformats.org/officeDocument/2006/docPropsVTypes">
  <TotalTime>795</TotalTime>
  <Words>558</Words>
  <Application>Microsoft Office PowerPoint</Application>
  <PresentationFormat>Widescreen</PresentationFormat>
  <Paragraphs>70</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Courier New</vt:lpstr>
      <vt:lpstr>Lucida Grande</vt:lpstr>
      <vt:lpstr>Wingdings</vt:lpstr>
      <vt:lpstr>Office Theme</vt:lpstr>
      <vt:lpstr>1_Office Theme</vt:lpstr>
      <vt:lpstr>After-Hours Session:  Developing and Optimizing Your Mentor Relationships </vt:lpstr>
      <vt:lpstr>Session Overview</vt:lpstr>
      <vt:lpstr>Moderator and Panelists</vt:lpstr>
      <vt:lpstr>Data on Career Success with a Mentor/Mentor Network</vt:lpstr>
      <vt:lpstr>Mentor Resource from Teach.com </vt:lpstr>
      <vt:lpstr>Needs of Mentees and Mentors</vt:lpstr>
      <vt:lpstr>Panel Discussion Topics</vt:lpstr>
      <vt:lpstr>Panel Discussion</vt:lpstr>
      <vt:lpstr>Resources</vt:lpstr>
      <vt:lpstr>Finding a Mentor for Your Career in Science</vt:lpstr>
      <vt:lpstr>NIH’s Research Portfolio Online Reporting Tools (RePORT): RePORTER &amp; Matchmaker</vt:lpstr>
      <vt:lpstr>NIH’s Research Portfolio Online Reporting Tools (RePORT): Matchmaker Results</vt:lpstr>
      <vt:lpstr>Resources: YouTube, Podcasts, eBooks, &amp; Toolkits</vt:lpstr>
      <vt:lpstr>Thank you for joining our After-Hours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After Hours Session: Developing and Optimizing Your Mentor Relationships </dc:title>
  <dc:creator>Bray, Rosalina (NIH/OD) [E]</dc:creator>
  <cp:lastModifiedBy>Bray, Rosalina (NIH/OD) [E]</cp:lastModifiedBy>
  <cp:revision>28</cp:revision>
  <dcterms:created xsi:type="dcterms:W3CDTF">2021-11-02T15:51:00Z</dcterms:created>
  <dcterms:modified xsi:type="dcterms:W3CDTF">2021-11-04T18:41:25Z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