
<file path=[Content_Types].xml><?xml version="1.0" encoding="utf-8"?>
<Types xmlns="http://schemas.openxmlformats.org/package/2006/content-types">
  <Default Extension="bin" ContentType="application/vnd.openxmlformats-officedocument.oleObject"/>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ppt/tags/tag1.xml" ContentType="application/vnd.openxmlformats-officedocument.presentationml.tags+xml"/>
  <Override PartName="/ppt/tags/tag2.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25" r:id="rId4"/>
  </p:sldMasterIdLst>
  <p:notesMasterIdLst>
    <p:notesMasterId r:id="rId44"/>
  </p:notesMasterIdLst>
  <p:handoutMasterIdLst>
    <p:handoutMasterId r:id="rId45"/>
  </p:handoutMasterIdLst>
  <p:sldIdLst>
    <p:sldId id="696" r:id="rId5"/>
    <p:sldId id="323" r:id="rId6"/>
    <p:sldId id="2413" r:id="rId7"/>
    <p:sldId id="2407" r:id="rId8"/>
    <p:sldId id="2397" r:id="rId9"/>
    <p:sldId id="267" r:id="rId10"/>
    <p:sldId id="2398" r:id="rId11"/>
    <p:sldId id="2441" r:id="rId12"/>
    <p:sldId id="2460" r:id="rId13"/>
    <p:sldId id="2461" r:id="rId14"/>
    <p:sldId id="2467" r:id="rId15"/>
    <p:sldId id="2474" r:id="rId16"/>
    <p:sldId id="2468" r:id="rId17"/>
    <p:sldId id="2469" r:id="rId18"/>
    <p:sldId id="2449" r:id="rId19"/>
    <p:sldId id="2452" r:id="rId20"/>
    <p:sldId id="2450" r:id="rId21"/>
    <p:sldId id="2453" r:id="rId22"/>
    <p:sldId id="2454" r:id="rId23"/>
    <p:sldId id="2470" r:id="rId24"/>
    <p:sldId id="2457" r:id="rId25"/>
    <p:sldId id="2475" r:id="rId26"/>
    <p:sldId id="2476" r:id="rId27"/>
    <p:sldId id="2471" r:id="rId28"/>
    <p:sldId id="2455" r:id="rId29"/>
    <p:sldId id="2456" r:id="rId30"/>
    <p:sldId id="2462" r:id="rId31"/>
    <p:sldId id="2459" r:id="rId32"/>
    <p:sldId id="2463" r:id="rId33"/>
    <p:sldId id="2464" r:id="rId34"/>
    <p:sldId id="2473" r:id="rId35"/>
    <p:sldId id="2420" r:id="rId36"/>
    <p:sldId id="2465" r:id="rId37"/>
    <p:sldId id="296" r:id="rId38"/>
    <p:sldId id="297" r:id="rId39"/>
    <p:sldId id="298" r:id="rId40"/>
    <p:sldId id="2394" r:id="rId41"/>
    <p:sldId id="2466" r:id="rId42"/>
    <p:sldId id="2440" r:id="rId43"/>
  </p:sldIdLst>
  <p:sldSz cx="9144000" cy="6858000" type="screen4x3"/>
  <p:notesSz cx="7010400" cy="92964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ini, Brian (NIH/NINR) [E]" initials="AB([" lastIdx="5" clrIdx="0">
    <p:extLst>
      <p:ext uri="{19B8F6BF-5375-455C-9EA6-DF929625EA0E}">
        <p15:presenceInfo xmlns:p15="http://schemas.microsoft.com/office/powerpoint/2012/main" userId="S-1-5-21-12604286-656692736-1848903544-7638" providerId="AD"/>
      </p:ext>
    </p:extLst>
  </p:cmAuthor>
  <p:cmAuthor id="2" name="Hine, Sean (NIH/NCI) [E]" initials="HS([" lastIdx="1" clrIdx="1">
    <p:extLst>
      <p:ext uri="{19B8F6BF-5375-455C-9EA6-DF929625EA0E}">
        <p15:presenceInfo xmlns:p15="http://schemas.microsoft.com/office/powerpoint/2012/main" userId="S::hines@nih.gov::82c12765-aa4b-4325-ada6-d5c3e61683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B17EDC"/>
    <a:srgbClr val="FB73EB"/>
    <a:srgbClr val="F37B8A"/>
    <a:srgbClr val="FFFF66"/>
    <a:srgbClr val="0000FF"/>
    <a:srgbClr val="FFFF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p:cViewPr varScale="1">
        <p:scale>
          <a:sx n="98" d="100"/>
          <a:sy n="98" d="100"/>
        </p:scale>
        <p:origin x="390" y="252"/>
      </p:cViewPr>
      <p:guideLst>
        <p:guide orient="horz" pos="2160"/>
        <p:guide pos="2880"/>
      </p:guideLst>
    </p:cSldViewPr>
  </p:slideViewPr>
  <p:outlineViewPr>
    <p:cViewPr>
      <p:scale>
        <a:sx n="33" d="100"/>
        <a:sy n="33" d="100"/>
      </p:scale>
      <p:origin x="0" y="-1605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6" d="100"/>
          <a:sy n="66" d="100"/>
        </p:scale>
        <p:origin x="-1986" y="-9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3038649"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240643" name="Rectangle 3"/>
          <p:cNvSpPr>
            <a:spLocks noGrp="1" noChangeArrowheads="1"/>
          </p:cNvSpPr>
          <p:nvPr>
            <p:ph type="dt" sz="quarter" idx="1"/>
          </p:nvPr>
        </p:nvSpPr>
        <p:spPr bwMode="auto">
          <a:xfrm>
            <a:off x="3973369" y="0"/>
            <a:ext cx="3037031"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r" defTabSz="922338" eaLnBrk="0" hangingPunct="0">
              <a:defRPr sz="1200">
                <a:latin typeface="Times New Roman" charset="0"/>
                <a:ea typeface="+mn-ea"/>
              </a:defRPr>
            </a:lvl1pPr>
          </a:lstStyle>
          <a:p>
            <a:pPr>
              <a:defRPr/>
            </a:pPr>
            <a:endParaRPr lang="en-US"/>
          </a:p>
        </p:txBody>
      </p:sp>
      <p:sp>
        <p:nvSpPr>
          <p:cNvPr id="240644" name="Rectangle 4"/>
          <p:cNvSpPr>
            <a:spLocks noGrp="1" noChangeArrowheads="1"/>
          </p:cNvSpPr>
          <p:nvPr>
            <p:ph type="ftr" sz="quarter" idx="2"/>
          </p:nvPr>
        </p:nvSpPr>
        <p:spPr bwMode="auto">
          <a:xfrm>
            <a:off x="0" y="8832850"/>
            <a:ext cx="3038649"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240645" name="Rectangle 5"/>
          <p:cNvSpPr>
            <a:spLocks noGrp="1" noChangeArrowheads="1"/>
          </p:cNvSpPr>
          <p:nvPr>
            <p:ph type="sldNum" sz="quarter" idx="3"/>
          </p:nvPr>
        </p:nvSpPr>
        <p:spPr bwMode="auto">
          <a:xfrm>
            <a:off x="3973369" y="8832850"/>
            <a:ext cx="3037031"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r" defTabSz="922338" eaLnBrk="0" hangingPunct="0">
              <a:defRPr sz="1200">
                <a:latin typeface="Times New Roman" pitchFamily="-108" charset="0"/>
              </a:defRPr>
            </a:lvl1pPr>
          </a:lstStyle>
          <a:p>
            <a:pPr>
              <a:defRPr/>
            </a:pPr>
            <a:fld id="{B06BFA41-FDDB-4CB2-B3CC-7D25749898F7}" type="slidenum">
              <a:rPr lang="en-US"/>
              <a:pPr>
                <a:defRPr/>
              </a:pPr>
              <a:t>‹#›</a:t>
            </a:fld>
            <a:endParaRPr lang="en-US"/>
          </a:p>
        </p:txBody>
      </p:sp>
    </p:spTree>
    <p:extLst>
      <p:ext uri="{BB962C8B-B14F-4D97-AF65-F5344CB8AC3E}">
        <p14:creationId xmlns:p14="http://schemas.microsoft.com/office/powerpoint/2010/main" val="243444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649"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5123" name="Rectangle 3"/>
          <p:cNvSpPr>
            <a:spLocks noGrp="1" noChangeArrowheads="1"/>
          </p:cNvSpPr>
          <p:nvPr>
            <p:ph type="dt" idx="1"/>
          </p:nvPr>
        </p:nvSpPr>
        <p:spPr bwMode="auto">
          <a:xfrm>
            <a:off x="3973369" y="0"/>
            <a:ext cx="3037031"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r" defTabSz="922338" eaLnBrk="0" hangingPunct="0">
              <a:defRPr sz="1200">
                <a:latin typeface="Times New Roman" charset="0"/>
                <a:ea typeface="+mn-ea"/>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79513" y="698500"/>
            <a:ext cx="4649787"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1" y="4416426"/>
            <a:ext cx="5140960" cy="4181475"/>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8649"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973369" y="8832850"/>
            <a:ext cx="3037031"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r" defTabSz="922338" eaLnBrk="0" hangingPunct="0">
              <a:defRPr sz="1200">
                <a:latin typeface="Times New Roman" pitchFamily="-108" charset="0"/>
              </a:defRPr>
            </a:lvl1pPr>
          </a:lstStyle>
          <a:p>
            <a:pPr>
              <a:defRPr/>
            </a:pPr>
            <a:fld id="{903E8BCF-6E96-4C74-B992-BA29E33F15D9}" type="slidenum">
              <a:rPr lang="en-US"/>
              <a:pPr>
                <a:defRPr/>
              </a:pPr>
              <a:t>‹#›</a:t>
            </a:fld>
            <a:endParaRPr lang="en-US"/>
          </a:p>
        </p:txBody>
      </p:sp>
    </p:spTree>
    <p:extLst>
      <p:ext uri="{BB962C8B-B14F-4D97-AF65-F5344CB8AC3E}">
        <p14:creationId xmlns:p14="http://schemas.microsoft.com/office/powerpoint/2010/main" val="1537697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55CC00F-E771-4AA5-8F02-B06B67FEEDED}" type="slidenum">
              <a:rPr lang="en-US" smtClean="0"/>
              <a:pPr/>
              <a:t>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CF91DBE-C03A-4C4E-933E-F0E83DE174C1}" type="slidenum">
              <a:rPr lang="en-US" smtClean="0"/>
              <a:pPr/>
              <a:t>36</a:t>
            </a:fld>
            <a:endParaRPr lang="en-US"/>
          </a:p>
        </p:txBody>
      </p:sp>
      <p:sp>
        <p:nvSpPr>
          <p:cNvPr id="71683" name="Rectangle 2"/>
          <p:cNvSpPr>
            <a:spLocks noGrp="1" noRot="1" noChangeAspect="1" noChangeArrowheads="1" noTextEdit="1"/>
          </p:cNvSpPr>
          <p:nvPr>
            <p:ph type="sldImg"/>
          </p:nvPr>
        </p:nvSpPr>
        <p:spPr>
          <a:xfrm>
            <a:off x="1144588" y="687388"/>
            <a:ext cx="4572000" cy="3429000"/>
          </a:xfrm>
          <a:ln/>
        </p:spPr>
      </p:sp>
      <p:sp>
        <p:nvSpPr>
          <p:cNvPr id="716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59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10DF2E7-C317-4DB9-844F-CBD40EC45DEC}" type="slidenum">
              <a:rPr lang="en-US"/>
              <a:pPr/>
              <a:t>37</a:t>
            </a:fld>
            <a:endParaRPr lang="en-US"/>
          </a:p>
        </p:txBody>
      </p:sp>
      <p:sp>
        <p:nvSpPr>
          <p:cNvPr id="1305602" name="Rectangle 2"/>
          <p:cNvSpPr>
            <a:spLocks noGrp="1" noRot="1" noChangeAspect="1" noChangeArrowheads="1" noTextEdit="1"/>
          </p:cNvSpPr>
          <p:nvPr>
            <p:ph type="sldImg"/>
          </p:nvPr>
        </p:nvSpPr>
        <p:spPr>
          <a:ln/>
        </p:spPr>
      </p:sp>
      <p:sp>
        <p:nvSpPr>
          <p:cNvPr id="130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449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79A80CB-BD6A-43AF-82D8-9197EA572948}" type="slidenum">
              <a:rPr lang="en-US" smtClean="0"/>
              <a:pPr/>
              <a:t>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47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ADC60B0-0024-4475-8282-2528D405BFE7}" type="slidenum">
              <a:rPr lang="en-US" smtClean="0"/>
              <a:pPr/>
              <a:t>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305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5F9A7FA-2BAF-4970-A88F-D2EB23F1BE25}" type="slidenum">
              <a:rPr lang="en-US" smtClean="0"/>
              <a:pPr/>
              <a:t>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4688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CAFD401-2D42-45D8-A662-C7877F3E0EF8}"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6837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CAFD401-2D42-45D8-A662-C7877F3E0EF8}"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733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83A9485-3D3E-4734-ABEF-FC338DF11CB8}" type="slidenum">
              <a:rPr lang="en-US" smtClean="0"/>
              <a:pPr/>
              <a:t>16</a:t>
            </a:fld>
            <a:endParaRPr lang="en-US"/>
          </a:p>
        </p:txBody>
      </p:sp>
      <p:sp>
        <p:nvSpPr>
          <p:cNvPr id="44035" name="Rectangle 2"/>
          <p:cNvSpPr>
            <a:spLocks noGrp="1" noRot="1" noChangeAspect="1" noChangeArrowheads="1" noTextEdit="1"/>
          </p:cNvSpPr>
          <p:nvPr>
            <p:ph type="sldImg"/>
          </p:nvPr>
        </p:nvSpPr>
        <p:spPr>
          <a:xfrm>
            <a:off x="1143000" y="687388"/>
            <a:ext cx="4572000" cy="3429000"/>
          </a:xfrm>
          <a:ln/>
        </p:spPr>
      </p:sp>
      <p:sp>
        <p:nvSpPr>
          <p:cNvPr id="44036" name="Rectangle 3"/>
          <p:cNvSpPr>
            <a:spLocks noGrp="1" noChangeArrowheads="1"/>
          </p:cNvSpPr>
          <p:nvPr>
            <p:ph type="body" idx="1"/>
          </p:nvPr>
        </p:nvSpPr>
        <p:spPr>
          <a:xfrm>
            <a:off x="685800" y="4344025"/>
            <a:ext cx="5486400" cy="4112926"/>
          </a:xfrm>
          <a:noFill/>
          <a:ln/>
        </p:spPr>
        <p:txBody>
          <a:bodyPr/>
          <a:lstStyle/>
          <a:p>
            <a:pPr eaLnBrk="1" hangingPunct="1"/>
            <a:endParaRPr lang="en-US"/>
          </a:p>
        </p:txBody>
      </p:sp>
    </p:spTree>
    <p:extLst>
      <p:ext uri="{BB962C8B-B14F-4D97-AF65-F5344CB8AC3E}">
        <p14:creationId xmlns:p14="http://schemas.microsoft.com/office/powerpoint/2010/main" val="43683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440152F-97EE-4005-8056-D99BC330D6FD}" type="slidenum">
              <a:rPr lang="en-US" smtClean="0"/>
              <a:pPr/>
              <a:t>34</a:t>
            </a:fld>
            <a:endParaRPr lang="en-US"/>
          </a:p>
        </p:txBody>
      </p:sp>
      <p:sp>
        <p:nvSpPr>
          <p:cNvPr id="69635" name="Rectangle 2"/>
          <p:cNvSpPr>
            <a:spLocks noGrp="1" noRot="1" noChangeAspect="1" noChangeArrowheads="1" noTextEdit="1"/>
          </p:cNvSpPr>
          <p:nvPr>
            <p:ph type="sldImg"/>
          </p:nvPr>
        </p:nvSpPr>
        <p:spPr>
          <a:xfrm>
            <a:off x="1143000" y="687388"/>
            <a:ext cx="4572000" cy="3429000"/>
          </a:xfrm>
          <a:ln/>
        </p:spPr>
      </p:sp>
      <p:sp>
        <p:nvSpPr>
          <p:cNvPr id="69636" name="Rectangle 3"/>
          <p:cNvSpPr>
            <a:spLocks noGrp="1" noChangeArrowheads="1"/>
          </p:cNvSpPr>
          <p:nvPr>
            <p:ph type="body" idx="1"/>
          </p:nvPr>
        </p:nvSpPr>
        <p:spPr>
          <a:xfrm>
            <a:off x="762000" y="4272197"/>
            <a:ext cx="5486400" cy="4111365"/>
          </a:xfrm>
          <a:noFill/>
          <a:ln/>
        </p:spPr>
        <p:txBody>
          <a:bodyPr/>
          <a:lstStyle/>
          <a:p>
            <a:pPr eaLnBrk="1" hangingPunct="1"/>
            <a:endParaRPr lang="en-US" dirty="0"/>
          </a:p>
        </p:txBody>
      </p:sp>
    </p:spTree>
    <p:extLst>
      <p:ext uri="{BB962C8B-B14F-4D97-AF65-F5344CB8AC3E}">
        <p14:creationId xmlns:p14="http://schemas.microsoft.com/office/powerpoint/2010/main" val="186415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D83C833-3347-4DFC-8F12-DBAE9D0AD56A}" type="slidenum">
              <a:rPr lang="en-US" smtClean="0"/>
              <a:pPr/>
              <a:t>35</a:t>
            </a:fld>
            <a:endParaRPr lang="en-US"/>
          </a:p>
        </p:txBody>
      </p:sp>
      <p:sp>
        <p:nvSpPr>
          <p:cNvPr id="70659" name="Rectangle 2"/>
          <p:cNvSpPr>
            <a:spLocks noGrp="1" noRot="1" noChangeAspect="1" noChangeArrowheads="1" noTextEdit="1"/>
          </p:cNvSpPr>
          <p:nvPr>
            <p:ph type="sldImg"/>
          </p:nvPr>
        </p:nvSpPr>
        <p:spPr>
          <a:ln/>
        </p:spPr>
      </p:sp>
      <p:sp>
        <p:nvSpPr>
          <p:cNvPr id="70660" name="Rectangle 4"/>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1134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C9A545C6-0AE8-4554-AD1B-2B7EEAD5CA6B}" type="slidenum">
              <a:rPr lang="en-US" smtClean="0"/>
              <a:pPr>
                <a:defRPr/>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70541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110954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221773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221593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267339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264587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3314391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1A0D39-B368-4224-8451-619C3D07B9C8}" type="slidenum">
              <a:rPr lang="en-US" smtClean="0"/>
              <a:pPr>
                <a:defRPr/>
              </a:pPr>
              <a:t>‹#›</a:t>
            </a:fld>
            <a:endParaRPr lang="en-US"/>
          </a:p>
        </p:txBody>
      </p:sp>
    </p:spTree>
    <p:extLst>
      <p:ext uri="{BB962C8B-B14F-4D97-AF65-F5344CB8AC3E}">
        <p14:creationId xmlns:p14="http://schemas.microsoft.com/office/powerpoint/2010/main" val="3960364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A5CA77-8C12-48B1-B032-85832C327585}" type="slidenum">
              <a:rPr lang="en-US" smtClean="0"/>
              <a:pPr>
                <a:defRPr/>
              </a:pPr>
              <a:t>‹#›</a:t>
            </a:fld>
            <a:endParaRPr lang="en-US"/>
          </a:p>
        </p:txBody>
      </p:sp>
    </p:spTree>
    <p:extLst>
      <p:ext uri="{BB962C8B-B14F-4D97-AF65-F5344CB8AC3E}">
        <p14:creationId xmlns:p14="http://schemas.microsoft.com/office/powerpoint/2010/main" val="79322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0" y="6400800"/>
            <a:ext cx="427833" cy="365125"/>
          </a:xfrm>
        </p:spPr>
        <p:txBody>
          <a:bodyPr/>
          <a:lstStyle/>
          <a:p>
            <a:pPr>
              <a:defRPr/>
            </a:pPr>
            <a:fld id="{0645263D-CFE2-4AA9-BA72-7BF9433896C3}" type="slidenum">
              <a:rPr lang="en-US" smtClean="0"/>
              <a:pPr>
                <a:defRPr/>
              </a:pPr>
              <a:t>‹#›</a:t>
            </a:fld>
            <a:endParaRPr lang="en-US" dirty="0"/>
          </a:p>
        </p:txBody>
      </p:sp>
      <p:pic>
        <p:nvPicPr>
          <p:cNvPr id="7" name="Picture 6">
            <a:extLst>
              <a:ext uri="{FF2B5EF4-FFF2-40B4-BE49-F238E27FC236}">
                <a16:creationId xmlns:a16="http://schemas.microsoft.com/office/drawing/2014/main" id="{5A105237-A4B5-43A5-8CC8-73FDC7825952}"/>
              </a:ext>
            </a:extLst>
          </p:cNvPr>
          <p:cNvPicPr>
            <a:picLocks noChangeAspect="1"/>
          </p:cNvPicPr>
          <p:nvPr userDrawn="1"/>
        </p:nvPicPr>
        <p:blipFill>
          <a:blip r:embed="rId2"/>
          <a:stretch>
            <a:fillRect/>
          </a:stretch>
        </p:blipFill>
        <p:spPr>
          <a:xfrm>
            <a:off x="5876235" y="6248400"/>
            <a:ext cx="448365" cy="446870"/>
          </a:xfrm>
          <a:prstGeom prst="rect">
            <a:avLst/>
          </a:prstGeom>
        </p:spPr>
      </p:pic>
      <p:pic>
        <p:nvPicPr>
          <p:cNvPr id="8" name="Picture 7">
            <a:extLst>
              <a:ext uri="{FF2B5EF4-FFF2-40B4-BE49-F238E27FC236}">
                <a16:creationId xmlns:a16="http://schemas.microsoft.com/office/drawing/2014/main" id="{579B2D65-74EA-4B70-A868-9E285B1FE342}"/>
              </a:ext>
            </a:extLst>
          </p:cNvPr>
          <p:cNvPicPr>
            <a:picLocks noChangeAspect="1"/>
          </p:cNvPicPr>
          <p:nvPr userDrawn="1"/>
        </p:nvPicPr>
        <p:blipFill>
          <a:blip r:embed="rId3"/>
          <a:stretch>
            <a:fillRect/>
          </a:stretch>
        </p:blipFill>
        <p:spPr>
          <a:xfrm>
            <a:off x="6409050" y="6257341"/>
            <a:ext cx="2582550" cy="395991"/>
          </a:xfrm>
          <a:prstGeom prst="rect">
            <a:avLst/>
          </a:prstGeom>
        </p:spPr>
      </p:pic>
    </p:spTree>
    <p:extLst>
      <p:ext uri="{BB962C8B-B14F-4D97-AF65-F5344CB8AC3E}">
        <p14:creationId xmlns:p14="http://schemas.microsoft.com/office/powerpoint/2010/main" val="302284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59C467A2-F7F7-4CD6-83FE-8788B88E77CA}" type="slidenum">
              <a:rPr lang="en-US" smtClean="0"/>
              <a:pPr>
                <a:defRPr/>
              </a:pPr>
              <a:t>‹#›</a:t>
            </a:fld>
            <a:endParaRPr lang="en-US"/>
          </a:p>
        </p:txBody>
      </p:sp>
    </p:spTree>
    <p:extLst>
      <p:ext uri="{BB962C8B-B14F-4D97-AF65-F5344CB8AC3E}">
        <p14:creationId xmlns:p14="http://schemas.microsoft.com/office/powerpoint/2010/main" val="148775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BDC5D8-3B49-4D1E-A5EB-F64643600993}" type="slidenum">
              <a:rPr lang="en-US" smtClean="0"/>
              <a:pPr>
                <a:defRPr/>
              </a:pPr>
              <a:t>‹#›</a:t>
            </a:fld>
            <a:endParaRPr lang="en-US"/>
          </a:p>
        </p:txBody>
      </p:sp>
    </p:spTree>
    <p:extLst>
      <p:ext uri="{BB962C8B-B14F-4D97-AF65-F5344CB8AC3E}">
        <p14:creationId xmlns:p14="http://schemas.microsoft.com/office/powerpoint/2010/main" val="27140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5A5496-1A91-4873-8F52-7CCF584B1740}" type="slidenum">
              <a:rPr lang="en-US" smtClean="0"/>
              <a:pPr>
                <a:defRPr/>
              </a:pPr>
              <a:t>‹#›</a:t>
            </a:fld>
            <a:endParaRPr lang="en-US"/>
          </a:p>
        </p:txBody>
      </p:sp>
    </p:spTree>
    <p:extLst>
      <p:ext uri="{BB962C8B-B14F-4D97-AF65-F5344CB8AC3E}">
        <p14:creationId xmlns:p14="http://schemas.microsoft.com/office/powerpoint/2010/main" val="156148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8597E6-DFE6-4FF2-A965-13EB38C0DCF4}" type="slidenum">
              <a:rPr lang="en-US" smtClean="0"/>
              <a:pPr>
                <a:defRPr/>
              </a:pPr>
              <a:t>‹#›</a:t>
            </a:fld>
            <a:endParaRPr lang="en-US"/>
          </a:p>
        </p:txBody>
      </p:sp>
    </p:spTree>
    <p:extLst>
      <p:ext uri="{BB962C8B-B14F-4D97-AF65-F5344CB8AC3E}">
        <p14:creationId xmlns:p14="http://schemas.microsoft.com/office/powerpoint/2010/main" val="122330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B061425-4909-4FA5-8232-A565C87DF346}" type="slidenum">
              <a:rPr lang="en-US" smtClean="0"/>
              <a:pPr>
                <a:defRPr/>
              </a:pPr>
              <a:t>‹#›</a:t>
            </a:fld>
            <a:endParaRPr lang="en-US"/>
          </a:p>
        </p:txBody>
      </p:sp>
    </p:spTree>
    <p:extLst>
      <p:ext uri="{BB962C8B-B14F-4D97-AF65-F5344CB8AC3E}">
        <p14:creationId xmlns:p14="http://schemas.microsoft.com/office/powerpoint/2010/main" val="3739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867D6C-A98E-4508-A419-EDD868F7ED54}" type="slidenum">
              <a:rPr lang="en-US" smtClean="0"/>
              <a:pPr>
                <a:defRPr/>
              </a:pPr>
              <a:t>‹#›</a:t>
            </a:fld>
            <a:endParaRPr lang="en-US"/>
          </a:p>
        </p:txBody>
      </p:sp>
    </p:spTree>
    <p:extLst>
      <p:ext uri="{BB962C8B-B14F-4D97-AF65-F5344CB8AC3E}">
        <p14:creationId xmlns:p14="http://schemas.microsoft.com/office/powerpoint/2010/main" val="100858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81DD159-C98B-47D5-A764-317F1AB788FF}" type="slidenum">
              <a:rPr lang="en-US" smtClean="0"/>
              <a:pPr>
                <a:defRPr/>
              </a:pPr>
              <a:t>‹#›</a:t>
            </a:fld>
            <a:endParaRPr lang="en-US"/>
          </a:p>
        </p:txBody>
      </p:sp>
    </p:spTree>
    <p:extLst>
      <p:ext uri="{BB962C8B-B14F-4D97-AF65-F5344CB8AC3E}">
        <p14:creationId xmlns:p14="http://schemas.microsoft.com/office/powerpoint/2010/main" val="401026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2252055714"/>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 id="2147484439" r:id="rId14"/>
    <p:sldLayoutId id="2147484440" r:id="rId15"/>
    <p:sldLayoutId id="2147484441" r:id="rId16"/>
    <p:sldLayoutId id="214748444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hyperlink" Target="https://grants.nih.gov/policy/humansubjects/single-irb-policy-multi-site-research.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grants.nih.gov/grants/olaw/olaw.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grants.nih.gov/grants/policy/policy.htm" TargetMode="External"/><Relationship Id="rId4" Type="http://schemas.openxmlformats.org/officeDocument/2006/relationships/hyperlink" Target="http://ofm.od.nih.gov/"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grants.nih.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grants.nih.gov/grants/outreach.htm" TargetMode="External"/><Relationship Id="rId4" Type="http://schemas.openxmlformats.org/officeDocument/2006/relationships/hyperlink" Target="mailto:grantscompliance@mail.nih.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grants.nih.gov/grants/stafflist_gmos.htm" TargetMode="External"/><Relationship Id="rId7" Type="http://schemas.openxmlformats.org/officeDocument/2006/relationships/hyperlink" Target="http://oamp.od.nih.gov/dfa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grantspolicy@mail.nih.gov" TargetMode="External"/><Relationship Id="rId5" Type="http://schemas.openxmlformats.org/officeDocument/2006/relationships/hyperlink" Target="http://grants.nih.gov/grants/giwelcome.htm" TargetMode="External"/><Relationship Id="rId4" Type="http://schemas.openxmlformats.org/officeDocument/2006/relationships/hyperlink" Target="http://grants.nih.gov/grants/oer.ht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mailto:sean.hine@nih.gov" TargetMode="External"/><Relationship Id="rId4" Type="http://schemas.openxmlformats.org/officeDocument/2006/relationships/hyperlink" Target="mailto:crystal.Wolfrey@nih.g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ctrTitle"/>
          </p:nvPr>
        </p:nvSpPr>
        <p:spPr>
          <a:xfrm>
            <a:off x="609600" y="1524000"/>
            <a:ext cx="8077200" cy="1143000"/>
          </a:xfrm>
        </p:spPr>
        <p:txBody>
          <a:bodyPr>
            <a:noAutofit/>
          </a:bodyPr>
          <a:lstStyle/>
          <a:p>
            <a:pPr>
              <a:defRPr/>
            </a:pPr>
            <a:r>
              <a:rPr lang="en-US" sz="4800" b="1" dirty="0"/>
              <a:t>Advanced Administrative Topics: </a:t>
            </a:r>
            <a:r>
              <a:rPr lang="en-US" sz="4800" b="1" dirty="0">
                <a:solidFill>
                  <a:srgbClr val="FFC000"/>
                </a:solidFill>
              </a:rPr>
              <a:t>Pre-Award</a:t>
            </a:r>
            <a:endParaRPr lang="en-US" sz="4800" dirty="0">
              <a:solidFill>
                <a:schemeClr val="tx1"/>
              </a:solidFill>
            </a:endParaRPr>
          </a:p>
        </p:txBody>
      </p:sp>
      <p:sp>
        <p:nvSpPr>
          <p:cNvPr id="6147" name="Rectangle 4"/>
          <p:cNvSpPr>
            <a:spLocks noGrp="1" noChangeArrowheads="1"/>
          </p:cNvSpPr>
          <p:nvPr>
            <p:ph type="subTitle" idx="1"/>
          </p:nvPr>
        </p:nvSpPr>
        <p:spPr>
          <a:xfrm>
            <a:off x="609600" y="3200400"/>
            <a:ext cx="8153400" cy="2590800"/>
          </a:xfrm>
          <a:noFill/>
        </p:spPr>
        <p:txBody>
          <a:bodyPr>
            <a:normAutofit/>
          </a:bodyPr>
          <a:lstStyle/>
          <a:p>
            <a:pPr marR="0" eaLnBrk="1" hangingPunct="1">
              <a:lnSpc>
                <a:spcPct val="90000"/>
              </a:lnSpc>
            </a:pPr>
            <a:endParaRPr lang="en-US" sz="900" dirty="0"/>
          </a:p>
          <a:p>
            <a:r>
              <a:rPr lang="en-US" sz="2400" b="1" dirty="0"/>
              <a:t>NIH Virtual Seminar on Program </a:t>
            </a:r>
          </a:p>
          <a:p>
            <a:r>
              <a:rPr lang="en-US" sz="2400" b="1" dirty="0"/>
              <a:t>Funding and Grants Administration</a:t>
            </a:r>
          </a:p>
          <a:p>
            <a:r>
              <a:rPr lang="en-US" sz="2400" dirty="0"/>
              <a:t>November 1, 2021</a:t>
            </a:r>
          </a:p>
          <a:p>
            <a:pPr marR="0" algn="ctr" eaLnBrk="1" hangingPunct="1">
              <a:lnSpc>
                <a:spcPct val="90000"/>
              </a:lnSpc>
            </a:pPr>
            <a:endParaRPr lang="en-US" sz="2400" dirty="0"/>
          </a:p>
          <a:p>
            <a:pPr marR="0" algn="ctr" eaLnBrk="1" hangingPunct="1">
              <a:lnSpc>
                <a:spcPct val="90000"/>
              </a:lnSpc>
            </a:pPr>
            <a:endParaRPr lang="en-US" sz="2800" dirty="0"/>
          </a:p>
        </p:txBody>
      </p:sp>
    </p:spTree>
    <p:custDataLst>
      <p:tags r:id="rId1"/>
    </p:custData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3AFB-7A6A-49EA-90A8-EDF06782F5AA}"/>
              </a:ext>
            </a:extLst>
          </p:cNvPr>
          <p:cNvSpPr>
            <a:spLocks noGrp="1"/>
          </p:cNvSpPr>
          <p:nvPr>
            <p:ph type="title"/>
          </p:nvPr>
        </p:nvSpPr>
        <p:spPr/>
        <p:txBody>
          <a:bodyPr/>
          <a:lstStyle/>
          <a:p>
            <a:r>
              <a:rPr lang="en-US" dirty="0"/>
              <a:t>Human Subjects - </a:t>
            </a:r>
            <a:r>
              <a:rPr lang="en-US" dirty="0" err="1"/>
              <a:t>sIRB</a:t>
            </a:r>
            <a:endParaRPr lang="en-US" dirty="0"/>
          </a:p>
        </p:txBody>
      </p:sp>
      <p:sp>
        <p:nvSpPr>
          <p:cNvPr id="3" name="Content Placeholder 2">
            <a:extLst>
              <a:ext uri="{FF2B5EF4-FFF2-40B4-BE49-F238E27FC236}">
                <a16:creationId xmlns:a16="http://schemas.microsoft.com/office/drawing/2014/main" id="{4F3A9484-9871-429D-844D-D436A70FDC04}"/>
              </a:ext>
            </a:extLst>
          </p:cNvPr>
          <p:cNvSpPr>
            <a:spLocks noGrp="1"/>
          </p:cNvSpPr>
          <p:nvPr>
            <p:ph idx="1"/>
          </p:nvPr>
        </p:nvSpPr>
        <p:spPr>
          <a:xfrm>
            <a:off x="982132" y="1981200"/>
            <a:ext cx="7704667" cy="3332816"/>
          </a:xfrm>
        </p:spPr>
        <p:txBody>
          <a:bodyPr/>
          <a:lstStyle/>
          <a:p>
            <a:r>
              <a:rPr lang="en-US" dirty="0"/>
              <a:t>See the NIH’s </a:t>
            </a:r>
            <a:r>
              <a:rPr lang="en-US" dirty="0" err="1"/>
              <a:t>sIRB</a:t>
            </a:r>
            <a:r>
              <a:rPr lang="en-US" dirty="0"/>
              <a:t> webpage which includes all kinds of information: </a:t>
            </a:r>
            <a:r>
              <a:rPr lang="en-US" dirty="0">
                <a:hlinkClick r:id="rId2"/>
              </a:rPr>
              <a:t>https://grants.nih.gov/policy/humansubjects/single-irb-policy-multi-site-research.htm</a:t>
            </a:r>
            <a:endParaRPr lang="en-US" dirty="0"/>
          </a:p>
          <a:p>
            <a:endParaRPr lang="en-US" dirty="0"/>
          </a:p>
        </p:txBody>
      </p:sp>
    </p:spTree>
    <p:extLst>
      <p:ext uri="{BB962C8B-B14F-4D97-AF65-F5344CB8AC3E}">
        <p14:creationId xmlns:p14="http://schemas.microsoft.com/office/powerpoint/2010/main" val="407577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58E1-8F64-4566-B955-6AA56288DCB2}"/>
              </a:ext>
            </a:extLst>
          </p:cNvPr>
          <p:cNvSpPr>
            <a:spLocks noGrp="1"/>
          </p:cNvSpPr>
          <p:nvPr>
            <p:ph type="title"/>
          </p:nvPr>
        </p:nvSpPr>
        <p:spPr/>
        <p:txBody>
          <a:bodyPr/>
          <a:lstStyle/>
          <a:p>
            <a:r>
              <a:rPr lang="en-US" dirty="0"/>
              <a:t>Ready for Another?</a:t>
            </a:r>
          </a:p>
        </p:txBody>
      </p:sp>
      <p:sp>
        <p:nvSpPr>
          <p:cNvPr id="3" name="Content Placeholder 2">
            <a:extLst>
              <a:ext uri="{FF2B5EF4-FFF2-40B4-BE49-F238E27FC236}">
                <a16:creationId xmlns:a16="http://schemas.microsoft.com/office/drawing/2014/main" id="{3C8B637D-0711-40B4-A72B-FF8C830C4F09}"/>
              </a:ext>
            </a:extLst>
          </p:cNvPr>
          <p:cNvSpPr>
            <a:spLocks noGrp="1"/>
          </p:cNvSpPr>
          <p:nvPr>
            <p:ph idx="1"/>
          </p:nvPr>
        </p:nvSpPr>
        <p:spPr>
          <a:xfrm>
            <a:off x="953558" y="2057400"/>
            <a:ext cx="7704667" cy="3332816"/>
          </a:xfrm>
        </p:spPr>
        <p:txBody>
          <a:bodyPr/>
          <a:lstStyle/>
          <a:p>
            <a:r>
              <a:rPr lang="en-US" dirty="0"/>
              <a:t>The Research Plan for an application describes pre-clinical research that must be completed before the human subject’s research can be fully planned and described.</a:t>
            </a:r>
            <a:br>
              <a:rPr lang="en-US" dirty="0"/>
            </a:br>
            <a:r>
              <a:rPr lang="en-US" dirty="0"/>
              <a:t>What is this called?  </a:t>
            </a:r>
            <a:r>
              <a:rPr lang="en-US" b="1" dirty="0"/>
              <a:t>ENTER IN THE CHAT</a:t>
            </a:r>
          </a:p>
          <a:p>
            <a:pPr marL="457200" lvl="1" indent="0">
              <a:buNone/>
            </a:pPr>
            <a:r>
              <a:rPr lang="en-US" dirty="0"/>
              <a:t>A - Delayed Start of Human Subjects Research</a:t>
            </a:r>
          </a:p>
          <a:p>
            <a:pPr marL="457200" lvl="1" indent="0">
              <a:buNone/>
            </a:pPr>
            <a:r>
              <a:rPr lang="en-US" dirty="0"/>
              <a:t>B - Delayed Onset of Human Subjects Research</a:t>
            </a:r>
          </a:p>
          <a:p>
            <a:pPr marL="457200" lvl="1" indent="0">
              <a:buNone/>
            </a:pPr>
            <a:r>
              <a:rPr lang="en-US" dirty="0"/>
              <a:t>C - Nuts and the application should not be submitted</a:t>
            </a:r>
          </a:p>
        </p:txBody>
      </p:sp>
    </p:spTree>
    <p:extLst>
      <p:ext uri="{BB962C8B-B14F-4D97-AF65-F5344CB8AC3E}">
        <p14:creationId xmlns:p14="http://schemas.microsoft.com/office/powerpoint/2010/main" val="3226580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58E1-8F64-4566-B955-6AA56288DCB2}"/>
              </a:ext>
            </a:extLst>
          </p:cNvPr>
          <p:cNvSpPr>
            <a:spLocks noGrp="1"/>
          </p:cNvSpPr>
          <p:nvPr>
            <p:ph type="title"/>
          </p:nvPr>
        </p:nvSpPr>
        <p:spPr/>
        <p:txBody>
          <a:bodyPr/>
          <a:lstStyle/>
          <a:p>
            <a:r>
              <a:rPr lang="en-US" dirty="0"/>
              <a:t>And the Answer is...</a:t>
            </a:r>
          </a:p>
        </p:txBody>
      </p:sp>
      <p:sp>
        <p:nvSpPr>
          <p:cNvPr id="3" name="Content Placeholder 2">
            <a:extLst>
              <a:ext uri="{FF2B5EF4-FFF2-40B4-BE49-F238E27FC236}">
                <a16:creationId xmlns:a16="http://schemas.microsoft.com/office/drawing/2014/main" id="{3C8B637D-0711-40B4-A72B-FF8C830C4F09}"/>
              </a:ext>
            </a:extLst>
          </p:cNvPr>
          <p:cNvSpPr>
            <a:spLocks noGrp="1"/>
          </p:cNvSpPr>
          <p:nvPr>
            <p:ph idx="1"/>
          </p:nvPr>
        </p:nvSpPr>
        <p:spPr>
          <a:xfrm>
            <a:off x="953558" y="2057400"/>
            <a:ext cx="7704667" cy="3332816"/>
          </a:xfrm>
        </p:spPr>
        <p:txBody>
          <a:bodyPr/>
          <a:lstStyle/>
          <a:p>
            <a:r>
              <a:rPr lang="en-US" dirty="0"/>
              <a:t>The Research Plan for an application describes pre-clinical research that must be completed before the human subject’s research can be fully planned and described.  What is this called?</a:t>
            </a:r>
          </a:p>
          <a:p>
            <a:pPr marL="0" indent="0">
              <a:buNone/>
            </a:pPr>
            <a:r>
              <a:rPr lang="en-US" dirty="0"/>
              <a:t>	A - Delayed Start of Human Subjects Research</a:t>
            </a:r>
          </a:p>
          <a:p>
            <a:pPr marL="457200" lvl="1" indent="0">
              <a:buNone/>
            </a:pPr>
            <a:r>
              <a:rPr lang="en-US" b="1" dirty="0"/>
              <a:t>B - Delayed Onset of Human Subjects Research</a:t>
            </a:r>
          </a:p>
          <a:p>
            <a:pPr marL="457200" lvl="1" indent="0">
              <a:buNone/>
            </a:pPr>
            <a:r>
              <a:rPr lang="en-US" dirty="0"/>
              <a:t>C - Nuts and the application should not be submitted</a:t>
            </a:r>
          </a:p>
        </p:txBody>
      </p:sp>
    </p:spTree>
    <p:extLst>
      <p:ext uri="{BB962C8B-B14F-4D97-AF65-F5344CB8AC3E}">
        <p14:creationId xmlns:p14="http://schemas.microsoft.com/office/powerpoint/2010/main" val="325070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4653-6CC6-4D1A-88CC-1D103273AF36}"/>
              </a:ext>
            </a:extLst>
          </p:cNvPr>
          <p:cNvSpPr>
            <a:spLocks noGrp="1"/>
          </p:cNvSpPr>
          <p:nvPr>
            <p:ph type="title"/>
          </p:nvPr>
        </p:nvSpPr>
        <p:spPr>
          <a:xfrm>
            <a:off x="982133" y="172384"/>
            <a:ext cx="7704667" cy="1371600"/>
          </a:xfrm>
        </p:spPr>
        <p:txBody>
          <a:bodyPr/>
          <a:lstStyle/>
          <a:p>
            <a:r>
              <a:rPr lang="en-US" dirty="0"/>
              <a:t>Can an Award be Issued?</a:t>
            </a:r>
          </a:p>
        </p:txBody>
      </p:sp>
      <p:sp>
        <p:nvSpPr>
          <p:cNvPr id="3" name="Content Placeholder 2">
            <a:extLst>
              <a:ext uri="{FF2B5EF4-FFF2-40B4-BE49-F238E27FC236}">
                <a16:creationId xmlns:a16="http://schemas.microsoft.com/office/drawing/2014/main" id="{50D94538-9884-4A98-A168-7B1069FA005B}"/>
              </a:ext>
            </a:extLst>
          </p:cNvPr>
          <p:cNvSpPr>
            <a:spLocks noGrp="1"/>
          </p:cNvSpPr>
          <p:nvPr>
            <p:ph idx="1"/>
          </p:nvPr>
        </p:nvSpPr>
        <p:spPr>
          <a:xfrm>
            <a:off x="982133" y="1600200"/>
            <a:ext cx="7704667" cy="4399616"/>
          </a:xfrm>
        </p:spPr>
        <p:txBody>
          <a:bodyPr>
            <a:normAutofit fontScale="92500" lnSpcReduction="10000"/>
          </a:bodyPr>
          <a:lstStyle/>
          <a:p>
            <a:r>
              <a:rPr lang="en-US" dirty="0"/>
              <a:t>While the PI is conducting the pre-clinical studies, NIH will issue the award indicating that no human subject activities should be initiated in the study until their involvement can be fully described. </a:t>
            </a:r>
          </a:p>
          <a:p>
            <a:r>
              <a:rPr lang="en-US" dirty="0"/>
              <a:t>This restriction will allow the release of award funds and allow the PI to start working without the need for an FWA or IRB review and approval. </a:t>
            </a:r>
          </a:p>
          <a:p>
            <a:r>
              <a:rPr lang="en-US" dirty="0"/>
              <a:t>Once the PI is prepared to begin research involving human subjects, the PI must submit to the IC the completed Protection of Human Subjects section, the FWA number, the IRB approval date and documentation of human subjects education by the key personnel. </a:t>
            </a:r>
          </a:p>
          <a:p>
            <a:pPr marL="0" indent="0">
              <a:buNone/>
            </a:pPr>
            <a:endParaRPr lang="en-US" dirty="0"/>
          </a:p>
        </p:txBody>
      </p:sp>
    </p:spTree>
    <p:extLst>
      <p:ext uri="{BB962C8B-B14F-4D97-AF65-F5344CB8AC3E}">
        <p14:creationId xmlns:p14="http://schemas.microsoft.com/office/powerpoint/2010/main" val="20649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BCB4-94FD-45F4-994C-E3843B1D8065}"/>
              </a:ext>
            </a:extLst>
          </p:cNvPr>
          <p:cNvSpPr>
            <a:spLocks noGrp="1"/>
          </p:cNvSpPr>
          <p:nvPr>
            <p:ph type="title"/>
          </p:nvPr>
        </p:nvSpPr>
        <p:spPr>
          <a:xfrm>
            <a:off x="982133" y="457201"/>
            <a:ext cx="7704667" cy="990599"/>
          </a:xfrm>
        </p:spPr>
        <p:txBody>
          <a:bodyPr>
            <a:normAutofit fontScale="90000"/>
          </a:bodyPr>
          <a:lstStyle/>
          <a:p>
            <a:r>
              <a:rPr lang="en-US" dirty="0"/>
              <a:t>How is this award different from delayed start of HS research?</a:t>
            </a:r>
          </a:p>
        </p:txBody>
      </p:sp>
      <p:sp>
        <p:nvSpPr>
          <p:cNvPr id="3" name="Content Placeholder 2">
            <a:extLst>
              <a:ext uri="{FF2B5EF4-FFF2-40B4-BE49-F238E27FC236}">
                <a16:creationId xmlns:a16="http://schemas.microsoft.com/office/drawing/2014/main" id="{C559E7EA-5449-4634-A6CD-4D1286577B73}"/>
              </a:ext>
            </a:extLst>
          </p:cNvPr>
          <p:cNvSpPr>
            <a:spLocks noGrp="1"/>
          </p:cNvSpPr>
          <p:nvPr>
            <p:ph idx="1"/>
          </p:nvPr>
        </p:nvSpPr>
        <p:spPr>
          <a:xfrm>
            <a:off x="982133" y="1752600"/>
            <a:ext cx="7704667" cy="4247216"/>
          </a:xfrm>
        </p:spPr>
        <p:txBody>
          <a:bodyPr>
            <a:normAutofit fontScale="92500" lnSpcReduction="10000"/>
          </a:bodyPr>
          <a:lstStyle/>
          <a:p>
            <a:r>
              <a:rPr lang="en-US" dirty="0"/>
              <a:t>Because the application did not include definite plans for human subjects research – NIH must review and approve those plans post award.</a:t>
            </a:r>
          </a:p>
          <a:p>
            <a:r>
              <a:rPr lang="en-US" dirty="0"/>
              <a:t>Awardees must submit a new or revised human subjects section that clearly describes risk, protections, benefits and importance of the knowledge to be gained by the revised or new activities.  </a:t>
            </a:r>
          </a:p>
          <a:p>
            <a:r>
              <a:rPr lang="en-US" dirty="0"/>
              <a:t>The initiation of the human subjects research requires NIH prior approval – if not approved the award would require renegotiation or phase-out. </a:t>
            </a:r>
          </a:p>
          <a:p>
            <a:r>
              <a:rPr lang="en-US" b="1" dirty="0"/>
              <a:t>Not just submission of the IRB when it has been approved</a:t>
            </a:r>
          </a:p>
          <a:p>
            <a:endParaRPr lang="en-US" dirty="0"/>
          </a:p>
        </p:txBody>
      </p:sp>
    </p:spTree>
    <p:extLst>
      <p:ext uri="{BB962C8B-B14F-4D97-AF65-F5344CB8AC3E}">
        <p14:creationId xmlns:p14="http://schemas.microsoft.com/office/powerpoint/2010/main" val="367321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4819-E6A0-46D3-B0E3-0439563087F3}"/>
              </a:ext>
            </a:extLst>
          </p:cNvPr>
          <p:cNvSpPr>
            <a:spLocks noGrp="1"/>
          </p:cNvSpPr>
          <p:nvPr>
            <p:ph type="title"/>
          </p:nvPr>
        </p:nvSpPr>
        <p:spPr/>
        <p:txBody>
          <a:bodyPr/>
          <a:lstStyle/>
          <a:p>
            <a:r>
              <a:rPr lang="en-US" dirty="0"/>
              <a:t>SWITCHING GEARS</a:t>
            </a:r>
          </a:p>
        </p:txBody>
      </p:sp>
      <p:pic>
        <p:nvPicPr>
          <p:cNvPr id="5" name="Picture 4" descr="Man with crazy grin in car with steering wheel on right shifting gears with left hand">
            <a:extLst>
              <a:ext uri="{FF2B5EF4-FFF2-40B4-BE49-F238E27FC236}">
                <a16:creationId xmlns:a16="http://schemas.microsoft.com/office/drawing/2014/main" id="{F90CEA14-6834-472B-A742-A0EEC0AE6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92" y="1905000"/>
            <a:ext cx="6914947" cy="3886200"/>
          </a:xfrm>
          <a:prstGeom prst="rect">
            <a:avLst/>
          </a:prstGeom>
        </p:spPr>
      </p:pic>
    </p:spTree>
    <p:extLst>
      <p:ext uri="{BB962C8B-B14F-4D97-AF65-F5344CB8AC3E}">
        <p14:creationId xmlns:p14="http://schemas.microsoft.com/office/powerpoint/2010/main" val="396638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03329" y="86064"/>
            <a:ext cx="7470742" cy="980736"/>
          </a:xfrm>
        </p:spPr>
        <p:txBody>
          <a:bodyPr>
            <a:normAutofit/>
          </a:bodyPr>
          <a:lstStyle/>
          <a:p>
            <a:pPr algn="ctr" eaLnBrk="1" hangingPunct="1"/>
            <a:r>
              <a:rPr lang="en-US" dirty="0"/>
              <a:t>Changes Prior to Award</a:t>
            </a:r>
          </a:p>
        </p:txBody>
      </p:sp>
      <p:sp>
        <p:nvSpPr>
          <p:cNvPr id="8196" name="Rectangle 3"/>
          <p:cNvSpPr>
            <a:spLocks noGrp="1" noChangeArrowheads="1"/>
          </p:cNvSpPr>
          <p:nvPr>
            <p:ph type="body" idx="1"/>
          </p:nvPr>
        </p:nvSpPr>
        <p:spPr>
          <a:xfrm>
            <a:off x="990600" y="3048000"/>
            <a:ext cx="7696200" cy="3154363"/>
          </a:xfrm>
        </p:spPr>
        <p:txBody>
          <a:bodyPr>
            <a:normAutofit/>
          </a:bodyPr>
          <a:lstStyle/>
          <a:p>
            <a:pPr eaLnBrk="1" hangingPunct="1"/>
            <a:endParaRPr lang="en-US" sz="2400" dirty="0"/>
          </a:p>
          <a:p>
            <a:r>
              <a:rPr lang="en-US" sz="2800" dirty="0"/>
              <a:t>There are approximately nine months between the submission of an application and the NIH making an award.  </a:t>
            </a:r>
          </a:p>
          <a:p>
            <a:r>
              <a:rPr lang="en-US" sz="2800" dirty="0"/>
              <a:t>In those nine months – things can change – PI’s move, get new jobs, plans change.</a:t>
            </a:r>
          </a:p>
          <a:p>
            <a:pPr>
              <a:lnSpc>
                <a:spcPct val="80000"/>
              </a:lnSpc>
            </a:pPr>
            <a:endParaRPr lang="en-US" sz="2800" dirty="0"/>
          </a:p>
        </p:txBody>
      </p:sp>
      <p:sp>
        <p:nvSpPr>
          <p:cNvPr id="5" name="Slide Number Placeholder 4">
            <a:extLst>
              <a:ext uri="{FF2B5EF4-FFF2-40B4-BE49-F238E27FC236}">
                <a16:creationId xmlns:a16="http://schemas.microsoft.com/office/drawing/2014/main" id="{10E17B6A-C67C-461D-80A3-9AE14E6ACA1A}"/>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16</a:t>
            </a:fld>
            <a:endParaRPr lang="en-US" sz="1200" dirty="0"/>
          </a:p>
        </p:txBody>
      </p:sp>
      <p:pic>
        <p:nvPicPr>
          <p:cNvPr id="6" name="Picture 5" descr="Did You Know?">
            <a:extLst>
              <a:ext uri="{FF2B5EF4-FFF2-40B4-BE49-F238E27FC236}">
                <a16:creationId xmlns:a16="http://schemas.microsoft.com/office/drawing/2014/main" id="{2DDEB31D-4208-480B-B94A-7548E6F50231}"/>
              </a:ext>
            </a:extLst>
          </p:cNvPr>
          <p:cNvPicPr>
            <a:picLocks noChangeAspect="1"/>
          </p:cNvPicPr>
          <p:nvPr/>
        </p:nvPicPr>
        <p:blipFill rotWithShape="1">
          <a:blip r:embed="rId3"/>
          <a:srcRect b="8572"/>
          <a:stretch/>
        </p:blipFill>
        <p:spPr>
          <a:xfrm>
            <a:off x="3276600" y="1085850"/>
            <a:ext cx="2943225" cy="2438400"/>
          </a:xfrm>
          <a:prstGeom prst="rect">
            <a:avLst/>
          </a:prstGeom>
        </p:spPr>
      </p:pic>
    </p:spTree>
    <p:extLst>
      <p:ext uri="{BB962C8B-B14F-4D97-AF65-F5344CB8AC3E}">
        <p14:creationId xmlns:p14="http://schemas.microsoft.com/office/powerpoint/2010/main" val="121606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32C4-16D2-41BA-9CB7-97080D3B8F34}"/>
              </a:ext>
            </a:extLst>
          </p:cNvPr>
          <p:cNvSpPr>
            <a:spLocks noGrp="1"/>
          </p:cNvSpPr>
          <p:nvPr>
            <p:ph type="title"/>
          </p:nvPr>
        </p:nvSpPr>
        <p:spPr/>
        <p:txBody>
          <a:bodyPr/>
          <a:lstStyle/>
          <a:p>
            <a:r>
              <a:rPr lang="en-US" dirty="0"/>
              <a:t>Close your eyes...and imagine the following...</a:t>
            </a:r>
          </a:p>
        </p:txBody>
      </p:sp>
      <p:sp>
        <p:nvSpPr>
          <p:cNvPr id="3" name="Content Placeholder 2">
            <a:extLst>
              <a:ext uri="{FF2B5EF4-FFF2-40B4-BE49-F238E27FC236}">
                <a16:creationId xmlns:a16="http://schemas.microsoft.com/office/drawing/2014/main" id="{A17B37EA-4A63-42EB-BA2B-05BA1EFEA3C6}"/>
              </a:ext>
            </a:extLst>
          </p:cNvPr>
          <p:cNvSpPr>
            <a:spLocks noGrp="1"/>
          </p:cNvSpPr>
          <p:nvPr>
            <p:ph idx="1"/>
          </p:nvPr>
        </p:nvSpPr>
        <p:spPr>
          <a:xfrm>
            <a:off x="982133" y="4953000"/>
            <a:ext cx="7704667" cy="1046816"/>
          </a:xfrm>
        </p:spPr>
        <p:txBody>
          <a:bodyPr/>
          <a:lstStyle/>
          <a:p>
            <a:r>
              <a:rPr lang="en-US" dirty="0"/>
              <a:t>Don’t fall asleep on us...yet! </a:t>
            </a:r>
          </a:p>
        </p:txBody>
      </p:sp>
      <p:pic>
        <p:nvPicPr>
          <p:cNvPr id="2050" name="Picture 2" descr="Meditation GIFs | Tenor">
            <a:extLst>
              <a:ext uri="{FF2B5EF4-FFF2-40B4-BE49-F238E27FC236}">
                <a16:creationId xmlns:a16="http://schemas.microsoft.com/office/drawing/2014/main" id="{2AAC6AA8-62AA-4E3B-AB8D-78C82751A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262" y="2286000"/>
            <a:ext cx="3803476"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9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E05D-E086-406F-A1BF-7BEF5C8EB16C}"/>
              </a:ext>
            </a:extLst>
          </p:cNvPr>
          <p:cNvSpPr>
            <a:spLocks noGrp="1"/>
          </p:cNvSpPr>
          <p:nvPr>
            <p:ph type="title"/>
          </p:nvPr>
        </p:nvSpPr>
        <p:spPr/>
        <p:txBody>
          <a:bodyPr/>
          <a:lstStyle/>
          <a:p>
            <a:r>
              <a:rPr lang="en-US" dirty="0"/>
              <a:t>Here is the situation...</a:t>
            </a:r>
          </a:p>
        </p:txBody>
      </p:sp>
      <p:sp>
        <p:nvSpPr>
          <p:cNvPr id="3" name="Content Placeholder 2">
            <a:extLst>
              <a:ext uri="{FF2B5EF4-FFF2-40B4-BE49-F238E27FC236}">
                <a16:creationId xmlns:a16="http://schemas.microsoft.com/office/drawing/2014/main" id="{581DAF70-3BEE-4085-94F8-5E99CDD7649D}"/>
              </a:ext>
            </a:extLst>
          </p:cNvPr>
          <p:cNvSpPr>
            <a:spLocks noGrp="1"/>
          </p:cNvSpPr>
          <p:nvPr>
            <p:ph idx="1"/>
          </p:nvPr>
        </p:nvSpPr>
        <p:spPr/>
        <p:txBody>
          <a:bodyPr>
            <a:normAutofit lnSpcReduction="10000"/>
          </a:bodyPr>
          <a:lstStyle/>
          <a:p>
            <a:r>
              <a:rPr lang="en-US" dirty="0"/>
              <a:t>PI submits a competing application to an R01 Request for Application from Exemplary University in New Jersey...</a:t>
            </a:r>
          </a:p>
          <a:p>
            <a:r>
              <a:rPr lang="en-US" dirty="0"/>
              <a:t>Six months later, the PI lands a dandy job on the West Coast...</a:t>
            </a:r>
          </a:p>
          <a:p>
            <a:r>
              <a:rPr lang="en-US" dirty="0"/>
              <a:t>The PI tells all in his lab about the move and the grant is going with them!</a:t>
            </a:r>
          </a:p>
          <a:p>
            <a:r>
              <a:rPr lang="en-US" dirty="0"/>
              <a:t>The PI contacts NIH’s Program Official...let’s listen in on that call...</a:t>
            </a:r>
          </a:p>
          <a:p>
            <a:endParaRPr lang="en-US" dirty="0"/>
          </a:p>
        </p:txBody>
      </p:sp>
    </p:spTree>
    <p:extLst>
      <p:ext uri="{BB962C8B-B14F-4D97-AF65-F5344CB8AC3E}">
        <p14:creationId xmlns:p14="http://schemas.microsoft.com/office/powerpoint/2010/main" val="12475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18C7-6EDB-45DD-B152-0F5AFE6A7E05}"/>
              </a:ext>
            </a:extLst>
          </p:cNvPr>
          <p:cNvSpPr>
            <a:spLocks noGrp="1"/>
          </p:cNvSpPr>
          <p:nvPr>
            <p:ph type="title"/>
          </p:nvPr>
        </p:nvSpPr>
        <p:spPr>
          <a:xfrm>
            <a:off x="982133" y="457201"/>
            <a:ext cx="7704667" cy="1676399"/>
          </a:xfrm>
        </p:spPr>
        <p:txBody>
          <a:bodyPr/>
          <a:lstStyle/>
          <a:p>
            <a:r>
              <a:rPr lang="en-US" dirty="0"/>
              <a:t>Can a PI move prior to making a competing award...</a:t>
            </a:r>
          </a:p>
        </p:txBody>
      </p:sp>
      <p:sp>
        <p:nvSpPr>
          <p:cNvPr id="3" name="Content Placeholder 2">
            <a:extLst>
              <a:ext uri="{FF2B5EF4-FFF2-40B4-BE49-F238E27FC236}">
                <a16:creationId xmlns:a16="http://schemas.microsoft.com/office/drawing/2014/main" id="{0C34B992-B3F5-4108-A04C-B983BE18D333}"/>
              </a:ext>
            </a:extLst>
          </p:cNvPr>
          <p:cNvSpPr>
            <a:spLocks noGrp="1"/>
          </p:cNvSpPr>
          <p:nvPr>
            <p:ph idx="1"/>
          </p:nvPr>
        </p:nvSpPr>
        <p:spPr>
          <a:xfrm>
            <a:off x="982133" y="2895600"/>
            <a:ext cx="7704667" cy="3332816"/>
          </a:xfrm>
        </p:spPr>
        <p:txBody>
          <a:bodyPr>
            <a:normAutofit fontScale="92500" lnSpcReduction="20000"/>
          </a:bodyPr>
          <a:lstStyle/>
          <a:p>
            <a:r>
              <a:rPr lang="en-US" dirty="0"/>
              <a:t>Typically, it is possible to change a grant recipient prior to award</a:t>
            </a:r>
          </a:p>
          <a:p>
            <a:r>
              <a:rPr lang="en-US" dirty="0"/>
              <a:t>Important to understand what is allowed per the funding opportunity announcement (FOA)</a:t>
            </a:r>
          </a:p>
          <a:p>
            <a:r>
              <a:rPr lang="en-US" dirty="0"/>
              <a:t>Also, important to consider what the grant will be doing!</a:t>
            </a:r>
          </a:p>
          <a:p>
            <a:r>
              <a:rPr lang="en-US" dirty="0"/>
              <a:t>It is important to contact NIH Program and Grants Management Officials early in the process</a:t>
            </a:r>
          </a:p>
          <a:p>
            <a:r>
              <a:rPr lang="en-US" dirty="0"/>
              <a:t>The applicant MUST relinquish their interest</a:t>
            </a:r>
          </a:p>
          <a:p>
            <a:r>
              <a:rPr lang="en-US" dirty="0"/>
              <a:t>A transfer application MUST be submitted</a:t>
            </a:r>
          </a:p>
        </p:txBody>
      </p:sp>
      <p:sp>
        <p:nvSpPr>
          <p:cNvPr id="4" name="TextBox 3">
            <a:extLst>
              <a:ext uri="{FF2B5EF4-FFF2-40B4-BE49-F238E27FC236}">
                <a16:creationId xmlns:a16="http://schemas.microsoft.com/office/drawing/2014/main" id="{76545D83-928E-4566-95EE-A180548756DA}"/>
              </a:ext>
            </a:extLst>
          </p:cNvPr>
          <p:cNvSpPr txBox="1"/>
          <p:nvPr/>
        </p:nvSpPr>
        <p:spPr>
          <a:xfrm>
            <a:off x="3505200" y="2000250"/>
            <a:ext cx="2743200" cy="646331"/>
          </a:xfrm>
          <a:prstGeom prst="rect">
            <a:avLst/>
          </a:prstGeom>
          <a:noFill/>
        </p:spPr>
        <p:txBody>
          <a:bodyPr wrap="square" rtlCol="0">
            <a:spAutoFit/>
          </a:bodyPr>
          <a:lstStyle/>
          <a:p>
            <a:pPr algn="ctr"/>
            <a:r>
              <a:rPr lang="en-US" sz="3600" dirty="0"/>
              <a:t>Sure-</a:t>
            </a:r>
            <a:r>
              <a:rPr lang="en-US" sz="3600" dirty="0" err="1"/>
              <a:t>ish</a:t>
            </a:r>
            <a:r>
              <a:rPr lang="en-US" sz="3600" dirty="0"/>
              <a:t>...</a:t>
            </a:r>
          </a:p>
        </p:txBody>
      </p:sp>
    </p:spTree>
    <p:extLst>
      <p:ext uri="{BB962C8B-B14F-4D97-AF65-F5344CB8AC3E}">
        <p14:creationId xmlns:p14="http://schemas.microsoft.com/office/powerpoint/2010/main" val="11317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xfrm>
            <a:off x="152400" y="6441276"/>
            <a:ext cx="5314517" cy="365125"/>
          </a:xfrm>
          <a:noFill/>
        </p:spPr>
        <p:txBody>
          <a:bodyPr/>
          <a:lstStyle/>
          <a:p>
            <a:fld id="{E5A353DF-BA0D-4FBB-863D-A4E0D7C3A0CB}" type="slidenum">
              <a:rPr lang="en-US" sz="1200" smtClean="0"/>
              <a:pPr/>
              <a:t>2</a:t>
            </a:fld>
            <a:endParaRPr lang="en-US" sz="1200"/>
          </a:p>
        </p:txBody>
      </p:sp>
      <p:sp>
        <p:nvSpPr>
          <p:cNvPr id="4099" name="Rectangle 2"/>
          <p:cNvSpPr>
            <a:spLocks noGrp="1" noChangeArrowheads="1"/>
          </p:cNvSpPr>
          <p:nvPr>
            <p:ph type="title"/>
          </p:nvPr>
        </p:nvSpPr>
        <p:spPr>
          <a:xfrm>
            <a:off x="901383" y="746760"/>
            <a:ext cx="7402512" cy="955675"/>
          </a:xfrm>
        </p:spPr>
        <p:txBody>
          <a:bodyPr/>
          <a:lstStyle/>
          <a:p>
            <a:pPr algn="ctr" eaLnBrk="1" hangingPunct="1"/>
            <a:r>
              <a:rPr lang="en-US" dirty="0"/>
              <a:t>Presenters</a:t>
            </a:r>
          </a:p>
        </p:txBody>
      </p:sp>
      <p:sp>
        <p:nvSpPr>
          <p:cNvPr id="4100" name="Rectangle 3"/>
          <p:cNvSpPr>
            <a:spLocks noGrp="1" noChangeArrowheads="1"/>
          </p:cNvSpPr>
          <p:nvPr>
            <p:ph type="body" idx="1"/>
          </p:nvPr>
        </p:nvSpPr>
        <p:spPr>
          <a:xfrm>
            <a:off x="609600" y="1212689"/>
            <a:ext cx="8229600" cy="4770864"/>
          </a:xfrm>
        </p:spPr>
        <p:txBody>
          <a:bodyPr>
            <a:normAutofit fontScale="92500" lnSpcReduction="10000"/>
          </a:bodyPr>
          <a:lstStyle/>
          <a:p>
            <a:pPr algn="ctr">
              <a:lnSpc>
                <a:spcPct val="90000"/>
              </a:lnSpc>
            </a:pPr>
            <a:endParaRPr lang="en-US" sz="1800" dirty="0"/>
          </a:p>
          <a:p>
            <a:pPr marL="0" indent="0" algn="ctr">
              <a:lnSpc>
                <a:spcPct val="90000"/>
              </a:lnSpc>
              <a:buNone/>
            </a:pPr>
            <a:endParaRPr lang="en-US" dirty="0"/>
          </a:p>
          <a:p>
            <a:pPr marL="0" indent="0" algn="ctr">
              <a:lnSpc>
                <a:spcPct val="90000"/>
              </a:lnSpc>
              <a:buNone/>
            </a:pPr>
            <a:endParaRPr lang="en-US" dirty="0"/>
          </a:p>
          <a:p>
            <a:pPr marL="0" indent="0" algn="ctr">
              <a:lnSpc>
                <a:spcPct val="90000"/>
              </a:lnSpc>
              <a:buNone/>
            </a:pPr>
            <a:r>
              <a:rPr lang="en-US" dirty="0"/>
              <a:t>Crystal Wolfrey</a:t>
            </a:r>
          </a:p>
          <a:p>
            <a:pPr marL="0" indent="0" algn="ctr">
              <a:lnSpc>
                <a:spcPct val="90000"/>
              </a:lnSpc>
              <a:buNone/>
            </a:pPr>
            <a:r>
              <a:rPr lang="en-US" dirty="0"/>
              <a:t>Chief Grants Management Officer</a:t>
            </a:r>
          </a:p>
          <a:p>
            <a:pPr marL="0" indent="0" algn="ctr">
              <a:lnSpc>
                <a:spcPct val="90000"/>
              </a:lnSpc>
              <a:buNone/>
            </a:pPr>
            <a:r>
              <a:rPr lang="en-US" dirty="0"/>
              <a:t>National Cancer Institute</a:t>
            </a:r>
          </a:p>
          <a:p>
            <a:pPr marL="0" indent="0" algn="ctr">
              <a:lnSpc>
                <a:spcPct val="90000"/>
              </a:lnSpc>
              <a:buNone/>
            </a:pPr>
            <a:r>
              <a:rPr lang="en-US" dirty="0"/>
              <a:t>****************************</a:t>
            </a:r>
          </a:p>
          <a:p>
            <a:pPr marL="0" indent="0" algn="ctr">
              <a:lnSpc>
                <a:spcPct val="90000"/>
              </a:lnSpc>
              <a:buNone/>
            </a:pPr>
            <a:r>
              <a:rPr lang="en-US" dirty="0"/>
              <a:t>Sean Hine</a:t>
            </a:r>
          </a:p>
          <a:p>
            <a:pPr marL="0" indent="0" algn="ctr">
              <a:buNone/>
            </a:pPr>
            <a:r>
              <a:rPr lang="en-US" dirty="0"/>
              <a:t>Branch Chief</a:t>
            </a:r>
          </a:p>
          <a:p>
            <a:pPr marL="0" indent="0" algn="ctr">
              <a:buNone/>
            </a:pPr>
            <a:r>
              <a:rPr lang="en-US" dirty="0"/>
              <a:t>National Cancer Institute</a:t>
            </a:r>
          </a:p>
          <a:p>
            <a:pPr marL="0" indent="0" algn="ctr">
              <a:buNone/>
            </a:pPr>
            <a:r>
              <a:rPr lang="en-US" dirty="0"/>
              <a:t>****************************</a:t>
            </a:r>
          </a:p>
          <a:p>
            <a:pPr algn="ctr">
              <a:lnSpc>
                <a:spcPct val="90000"/>
              </a:lnSpc>
            </a:pPr>
            <a:endParaRPr lang="en-US" dirty="0"/>
          </a:p>
          <a:p>
            <a:pPr algn="ctr" eaLnBrk="1" hangingPunct="1">
              <a:lnSpc>
                <a:spcPct val="90000"/>
              </a:lnSpc>
              <a:buFont typeface="Wingdings" pitchFamily="2" charset="2"/>
              <a:buNone/>
            </a:pPr>
            <a:endParaRPr lang="en-US" dirty="0"/>
          </a:p>
          <a:p>
            <a:pPr algn="ctr" eaLnBrk="1" hangingPunct="1">
              <a:lnSpc>
                <a:spcPct val="90000"/>
              </a:lnSpc>
              <a:buFont typeface="Wingdings" pitchFamily="2" charset="2"/>
              <a:buNone/>
            </a:pPr>
            <a:endParaRPr lang="en-US" sz="2800" dirty="0"/>
          </a:p>
        </p:txBody>
      </p:sp>
    </p:spTree>
    <p:extLst>
      <p:ext uri="{BB962C8B-B14F-4D97-AF65-F5344CB8AC3E}">
        <p14:creationId xmlns:p14="http://schemas.microsoft.com/office/powerpoint/2010/main" val="349829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CE80-2905-4BEA-9BD9-9CC862114993}"/>
              </a:ext>
            </a:extLst>
          </p:cNvPr>
          <p:cNvSpPr>
            <a:spLocks noGrp="1"/>
          </p:cNvSpPr>
          <p:nvPr>
            <p:ph type="title"/>
          </p:nvPr>
        </p:nvSpPr>
        <p:spPr/>
        <p:txBody>
          <a:bodyPr/>
          <a:lstStyle/>
          <a:p>
            <a:r>
              <a:rPr lang="en-US" dirty="0"/>
              <a:t>What if the move is </a:t>
            </a:r>
            <a:br>
              <a:rPr lang="en-US" dirty="0"/>
            </a:br>
            <a:r>
              <a:rPr lang="en-US" dirty="0"/>
              <a:t>outside the U.S.?</a:t>
            </a:r>
          </a:p>
        </p:txBody>
      </p:sp>
      <p:sp>
        <p:nvSpPr>
          <p:cNvPr id="3" name="Content Placeholder 2">
            <a:extLst>
              <a:ext uri="{FF2B5EF4-FFF2-40B4-BE49-F238E27FC236}">
                <a16:creationId xmlns:a16="http://schemas.microsoft.com/office/drawing/2014/main" id="{03E534F7-1CD5-492D-BE04-B95FBD410CCC}"/>
              </a:ext>
            </a:extLst>
          </p:cNvPr>
          <p:cNvSpPr>
            <a:spLocks noGrp="1"/>
          </p:cNvSpPr>
          <p:nvPr>
            <p:ph idx="1"/>
          </p:nvPr>
        </p:nvSpPr>
        <p:spPr>
          <a:xfrm>
            <a:off x="719666" y="2362200"/>
            <a:ext cx="7704667" cy="3962401"/>
          </a:xfrm>
        </p:spPr>
        <p:txBody>
          <a:bodyPr>
            <a:normAutofit fontScale="92500"/>
          </a:bodyPr>
          <a:lstStyle/>
          <a:p>
            <a:r>
              <a:rPr lang="en-US" dirty="0"/>
              <a:t>Possible… .but it is complicated</a:t>
            </a:r>
          </a:p>
          <a:p>
            <a:pPr lvl="1"/>
            <a:r>
              <a:rPr lang="en-US" dirty="0"/>
              <a:t>Needs to be permitted by the Funding Opportunity Announcement</a:t>
            </a:r>
          </a:p>
          <a:p>
            <a:pPr lvl="1"/>
            <a:r>
              <a:rPr lang="en-US" dirty="0"/>
              <a:t>Grant still needs to be relinquished by the original applicant</a:t>
            </a:r>
          </a:p>
          <a:p>
            <a:pPr lvl="1"/>
            <a:r>
              <a:rPr lang="en-US" dirty="0"/>
              <a:t>Prior approval requirement – change of recipient organization AND adding a foreign component</a:t>
            </a:r>
          </a:p>
          <a:p>
            <a:pPr lvl="1"/>
            <a:r>
              <a:rPr lang="en-US" dirty="0"/>
              <a:t>Need to consider the scope of the originally submitted application</a:t>
            </a:r>
          </a:p>
          <a:p>
            <a:pPr lvl="1"/>
            <a:r>
              <a:rPr lang="en-US" dirty="0"/>
              <a:t>Must go to the IC’s Council for review and approval</a:t>
            </a:r>
          </a:p>
          <a:p>
            <a:r>
              <a:rPr lang="en-US" dirty="0"/>
              <a:t>It can take a while so sooner it is known, the better to start discussing</a:t>
            </a:r>
          </a:p>
          <a:p>
            <a:endParaRPr lang="en-US" dirty="0"/>
          </a:p>
        </p:txBody>
      </p:sp>
    </p:spTree>
    <p:extLst>
      <p:ext uri="{BB962C8B-B14F-4D97-AF65-F5344CB8AC3E}">
        <p14:creationId xmlns:p14="http://schemas.microsoft.com/office/powerpoint/2010/main" val="108870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637CE-D7D4-4A3B-8229-98020762CA35}"/>
              </a:ext>
            </a:extLst>
          </p:cNvPr>
          <p:cNvSpPr>
            <a:spLocks noGrp="1"/>
          </p:cNvSpPr>
          <p:nvPr>
            <p:ph idx="1"/>
          </p:nvPr>
        </p:nvSpPr>
        <p:spPr/>
        <p:txBody>
          <a:bodyPr/>
          <a:lstStyle/>
          <a:p>
            <a:r>
              <a:rPr lang="en-US" dirty="0"/>
              <a:t>For the next 5 minutes, we will address as many questions as we can…</a:t>
            </a:r>
          </a:p>
          <a:p>
            <a:r>
              <a:rPr lang="en-US" dirty="0"/>
              <a:t>If they are too involved, we may need to skip it.  However, please feel free to contact us via e-mail (or attend one of the many Meet the Expert sessions!)</a:t>
            </a:r>
          </a:p>
        </p:txBody>
      </p:sp>
      <p:pic>
        <p:nvPicPr>
          <p:cNvPr id="2052" name="Picture 4" descr="Lightning Q&amp;A Round I, You Got a Question? - YouTube">
            <a:extLst>
              <a:ext uri="{FF2B5EF4-FFF2-40B4-BE49-F238E27FC236}">
                <a16:creationId xmlns:a16="http://schemas.microsoft.com/office/drawing/2014/main" id="{1F37ABD2-7672-49DB-A5A8-93186833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320"/>
            <a:ext cx="5105400" cy="2461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C6A24B-06E4-46B6-B7E8-68BBACED5FD9}"/>
              </a:ext>
            </a:extLst>
          </p:cNvPr>
          <p:cNvSpPr>
            <a:spLocks noGrp="1"/>
          </p:cNvSpPr>
          <p:nvPr>
            <p:ph type="title"/>
          </p:nvPr>
        </p:nvSpPr>
        <p:spPr>
          <a:xfrm>
            <a:off x="982133" y="-1981200"/>
            <a:ext cx="7704667" cy="1981200"/>
          </a:xfrm>
        </p:spPr>
        <p:txBody>
          <a:bodyPr vert="horz" lIns="91440" tIns="45720" rIns="91440" bIns="45720" rtlCol="0" anchor="b">
            <a:normAutofit/>
          </a:bodyPr>
          <a:lstStyle/>
          <a:p>
            <a:r>
              <a:rPr lang="en-US" dirty="0"/>
              <a:t>Lightning Round Q&amp;A</a:t>
            </a:r>
          </a:p>
        </p:txBody>
      </p:sp>
    </p:spTree>
    <p:extLst>
      <p:ext uri="{BB962C8B-B14F-4D97-AF65-F5344CB8AC3E}">
        <p14:creationId xmlns:p14="http://schemas.microsoft.com/office/powerpoint/2010/main" val="3882238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EFFE-3C6C-440C-B136-E62F98C71121}"/>
              </a:ext>
            </a:extLst>
          </p:cNvPr>
          <p:cNvSpPr>
            <a:spLocks noGrp="1"/>
          </p:cNvSpPr>
          <p:nvPr>
            <p:ph type="title"/>
          </p:nvPr>
        </p:nvSpPr>
        <p:spPr/>
        <p:txBody>
          <a:bodyPr/>
          <a:lstStyle/>
          <a:p>
            <a:r>
              <a:rPr lang="en-US" dirty="0"/>
              <a:t>Let’s get into some details...</a:t>
            </a:r>
          </a:p>
        </p:txBody>
      </p:sp>
      <p:sp>
        <p:nvSpPr>
          <p:cNvPr id="3" name="Content Placeholder 2">
            <a:extLst>
              <a:ext uri="{FF2B5EF4-FFF2-40B4-BE49-F238E27FC236}">
                <a16:creationId xmlns:a16="http://schemas.microsoft.com/office/drawing/2014/main" id="{13187CD8-D2C7-433B-AC82-1369A916DF84}"/>
              </a:ext>
            </a:extLst>
          </p:cNvPr>
          <p:cNvSpPr>
            <a:spLocks noGrp="1"/>
          </p:cNvSpPr>
          <p:nvPr>
            <p:ph idx="1"/>
          </p:nvPr>
        </p:nvSpPr>
        <p:spPr/>
        <p:txBody>
          <a:bodyPr>
            <a:normAutofit fontScale="92500"/>
          </a:bodyPr>
          <a:lstStyle/>
          <a:p>
            <a:r>
              <a:rPr lang="en-US" dirty="0"/>
              <a:t>Application is submitted in response to an NIH Funding Opportunity Announcement (FOA) with very specific requirements</a:t>
            </a:r>
          </a:p>
          <a:p>
            <a:pPr lvl="1"/>
            <a:r>
              <a:rPr lang="en-US" dirty="0"/>
              <a:t>Example – NCI’s Outstanding Investigator Award</a:t>
            </a:r>
          </a:p>
          <a:p>
            <a:r>
              <a:rPr lang="en-US" dirty="0"/>
              <a:t>Application is reviewed and scores well – meets the IC’s funding policies for the program</a:t>
            </a:r>
          </a:p>
          <a:p>
            <a:r>
              <a:rPr lang="en-US" dirty="0"/>
              <a:t>The application is being reviewed by the Grants Management Specialist...who reaches out to the AOR to discuss.</a:t>
            </a:r>
          </a:p>
        </p:txBody>
      </p:sp>
    </p:spTree>
    <p:extLst>
      <p:ext uri="{BB962C8B-B14F-4D97-AF65-F5344CB8AC3E}">
        <p14:creationId xmlns:p14="http://schemas.microsoft.com/office/powerpoint/2010/main" val="116736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long hair&#10;&#10;Description automatically generated with low confidence">
            <a:extLst>
              <a:ext uri="{FF2B5EF4-FFF2-40B4-BE49-F238E27FC236}">
                <a16:creationId xmlns:a16="http://schemas.microsoft.com/office/drawing/2014/main" id="{91255FD0-B7A6-4B15-A290-08FA63DC1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90600"/>
            <a:ext cx="4152899" cy="4630482"/>
          </a:xfrm>
          <a:prstGeom prst="rect">
            <a:avLst/>
          </a:prstGeom>
        </p:spPr>
      </p:pic>
      <p:sp>
        <p:nvSpPr>
          <p:cNvPr id="3" name="Title 2">
            <a:extLst>
              <a:ext uri="{FF2B5EF4-FFF2-40B4-BE49-F238E27FC236}">
                <a16:creationId xmlns:a16="http://schemas.microsoft.com/office/drawing/2014/main" id="{7EF60D77-61C4-428D-AD68-9F0ABB5AE160}"/>
              </a:ext>
            </a:extLst>
          </p:cNvPr>
          <p:cNvSpPr>
            <a:spLocks noGrp="1"/>
          </p:cNvSpPr>
          <p:nvPr>
            <p:ph type="title"/>
          </p:nvPr>
        </p:nvSpPr>
        <p:spPr>
          <a:xfrm>
            <a:off x="982133" y="-1981200"/>
            <a:ext cx="7704667" cy="1981200"/>
          </a:xfrm>
        </p:spPr>
        <p:txBody>
          <a:bodyPr vert="horz" lIns="91440" tIns="45720" rIns="91440" bIns="45720" rtlCol="0" anchor="b">
            <a:normAutofit/>
          </a:bodyPr>
          <a:lstStyle/>
          <a:p>
            <a:r>
              <a:rPr lang="en-US" dirty="0"/>
              <a:t>Negotiation</a:t>
            </a:r>
          </a:p>
        </p:txBody>
      </p:sp>
    </p:spTree>
    <p:extLst>
      <p:ext uri="{BB962C8B-B14F-4D97-AF65-F5344CB8AC3E}">
        <p14:creationId xmlns:p14="http://schemas.microsoft.com/office/powerpoint/2010/main" val="261719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37F8-3E49-40BC-92B5-F8D91C64F1F1}"/>
              </a:ext>
            </a:extLst>
          </p:cNvPr>
          <p:cNvSpPr>
            <a:spLocks noGrp="1"/>
          </p:cNvSpPr>
          <p:nvPr>
            <p:ph type="title"/>
          </p:nvPr>
        </p:nvSpPr>
        <p:spPr>
          <a:xfrm>
            <a:off x="982132" y="685800"/>
            <a:ext cx="7704667" cy="1981200"/>
          </a:xfrm>
        </p:spPr>
        <p:txBody>
          <a:bodyPr/>
          <a:lstStyle/>
          <a:p>
            <a:r>
              <a:rPr lang="en-US" dirty="0"/>
              <a:t>What did we learn from this??</a:t>
            </a:r>
          </a:p>
        </p:txBody>
      </p:sp>
      <p:sp>
        <p:nvSpPr>
          <p:cNvPr id="3" name="Content Placeholder 2">
            <a:extLst>
              <a:ext uri="{FF2B5EF4-FFF2-40B4-BE49-F238E27FC236}">
                <a16:creationId xmlns:a16="http://schemas.microsoft.com/office/drawing/2014/main" id="{F7190BD8-6E30-4BCA-9E2F-0C44DCA25275}"/>
              </a:ext>
            </a:extLst>
          </p:cNvPr>
          <p:cNvSpPr>
            <a:spLocks noGrp="1"/>
          </p:cNvSpPr>
          <p:nvPr>
            <p:ph idx="1"/>
          </p:nvPr>
        </p:nvSpPr>
        <p:spPr>
          <a:xfrm>
            <a:off x="982132" y="2209800"/>
            <a:ext cx="7704667" cy="3505200"/>
          </a:xfrm>
        </p:spPr>
        <p:txBody>
          <a:bodyPr>
            <a:normAutofit lnSpcReduction="10000"/>
          </a:bodyPr>
          <a:lstStyle/>
          <a:p>
            <a:r>
              <a:rPr lang="en-US" dirty="0"/>
              <a:t>Many FOAs have very specific requirements for the award – things like a requirement to relinquish other funding or requirements for time and effort of the investigator, limitations on foreign components, requirements for attendance at meetings, etc.</a:t>
            </a:r>
          </a:p>
          <a:p>
            <a:r>
              <a:rPr lang="en-US" dirty="0"/>
              <a:t>Cooperative Agreements also have special terms and conditions</a:t>
            </a:r>
          </a:p>
          <a:p>
            <a:r>
              <a:rPr lang="en-US" dirty="0"/>
              <a:t>The IC will not be able to ignore or waive those requirements at the time of award</a:t>
            </a:r>
          </a:p>
        </p:txBody>
      </p:sp>
      <p:sp>
        <p:nvSpPr>
          <p:cNvPr id="4" name="TextBox 3">
            <a:extLst>
              <a:ext uri="{FF2B5EF4-FFF2-40B4-BE49-F238E27FC236}">
                <a16:creationId xmlns:a16="http://schemas.microsoft.com/office/drawing/2014/main" id="{3421099E-699D-411A-A9AE-E724DCC6D67B}"/>
              </a:ext>
            </a:extLst>
          </p:cNvPr>
          <p:cNvSpPr txBox="1"/>
          <p:nvPr/>
        </p:nvSpPr>
        <p:spPr>
          <a:xfrm>
            <a:off x="2362200" y="76200"/>
            <a:ext cx="4724400" cy="1323439"/>
          </a:xfrm>
          <a:prstGeom prst="rect">
            <a:avLst/>
          </a:prstGeom>
          <a:solidFill>
            <a:schemeClr val="accent1"/>
          </a:solidFill>
        </p:spPr>
        <p:txBody>
          <a:bodyPr wrap="square" rtlCol="0">
            <a:spAutoFit/>
          </a:bodyPr>
          <a:lstStyle/>
          <a:p>
            <a:pPr algn="ctr"/>
            <a:r>
              <a:rPr lang="en-US" sz="4000" dirty="0"/>
              <a:t>READ THE FOA CAREFULLY!!!</a:t>
            </a:r>
          </a:p>
        </p:txBody>
      </p:sp>
    </p:spTree>
    <p:extLst>
      <p:ext uri="{BB962C8B-B14F-4D97-AF65-F5344CB8AC3E}">
        <p14:creationId xmlns:p14="http://schemas.microsoft.com/office/powerpoint/2010/main" val="38763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F78D4-1118-421D-B372-0171AE0762FB}"/>
              </a:ext>
            </a:extLst>
          </p:cNvPr>
          <p:cNvSpPr>
            <a:spLocks noGrp="1"/>
          </p:cNvSpPr>
          <p:nvPr>
            <p:ph idx="1"/>
          </p:nvPr>
        </p:nvSpPr>
        <p:spPr>
          <a:xfrm>
            <a:off x="990600" y="2590800"/>
            <a:ext cx="7704667" cy="3866216"/>
          </a:xfrm>
        </p:spPr>
        <p:txBody>
          <a:bodyPr/>
          <a:lstStyle/>
          <a:p>
            <a:pPr marL="0" indent="0">
              <a:buNone/>
            </a:pPr>
            <a:r>
              <a:rPr lang="en-US" dirty="0"/>
              <a:t>A recipient has received an award to support their last year of the competitive segment in FY2021 – start date was December 1</a:t>
            </a:r>
            <a:r>
              <a:rPr lang="en-US" baseline="30000" dirty="0"/>
              <a:t>st</a:t>
            </a:r>
            <a:r>
              <a:rPr lang="en-US" dirty="0"/>
              <a:t>.  However,  they are anxious to not have a gap in funding...So, can they submit a competing renewal early knowing that if it reviews well it would be in the wrong fiscal year?</a:t>
            </a:r>
          </a:p>
          <a:p>
            <a:pPr marL="0" indent="0">
              <a:buNone/>
            </a:pPr>
            <a:r>
              <a:rPr lang="en-US" sz="2400" b="1" dirty="0"/>
              <a:t>Enter Yes or No in the Chat…</a:t>
            </a:r>
            <a:endParaRPr lang="en-US" b="1" dirty="0"/>
          </a:p>
          <a:p>
            <a:pPr marL="0" indent="0">
              <a:buNone/>
            </a:pPr>
            <a:endParaRPr lang="en-US" dirty="0"/>
          </a:p>
        </p:txBody>
      </p:sp>
      <p:pic>
        <p:nvPicPr>
          <p:cNvPr id="6" name="Picture 5" descr="Greed Riddler question mark with caption Riddle me this?">
            <a:extLst>
              <a:ext uri="{FF2B5EF4-FFF2-40B4-BE49-F238E27FC236}">
                <a16:creationId xmlns:a16="http://schemas.microsoft.com/office/drawing/2014/main" id="{42B120F5-6A79-4549-AE3C-F79876D7E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5715000" cy="2590800"/>
          </a:xfrm>
          <a:prstGeom prst="rect">
            <a:avLst/>
          </a:prstGeom>
        </p:spPr>
      </p:pic>
      <p:sp>
        <p:nvSpPr>
          <p:cNvPr id="2" name="Title 1">
            <a:extLst>
              <a:ext uri="{FF2B5EF4-FFF2-40B4-BE49-F238E27FC236}">
                <a16:creationId xmlns:a16="http://schemas.microsoft.com/office/drawing/2014/main" id="{E573B890-EB98-429C-822E-8DAA4519C241}"/>
              </a:ext>
            </a:extLst>
          </p:cNvPr>
          <p:cNvSpPr>
            <a:spLocks noGrp="1"/>
          </p:cNvSpPr>
          <p:nvPr>
            <p:ph type="title"/>
          </p:nvPr>
        </p:nvSpPr>
        <p:spPr>
          <a:xfrm>
            <a:off x="982133" y="-1981200"/>
            <a:ext cx="7704667" cy="1981200"/>
          </a:xfrm>
        </p:spPr>
        <p:txBody>
          <a:bodyPr vert="horz" lIns="91440" tIns="45720" rIns="91440" bIns="45720" rtlCol="0" anchor="b">
            <a:normAutofit/>
          </a:bodyPr>
          <a:lstStyle/>
          <a:p>
            <a:r>
              <a:rPr lang="en-US" dirty="0"/>
              <a:t>Riddle me this?</a:t>
            </a:r>
          </a:p>
        </p:txBody>
      </p:sp>
    </p:spTree>
    <p:extLst>
      <p:ext uri="{BB962C8B-B14F-4D97-AF65-F5344CB8AC3E}">
        <p14:creationId xmlns:p14="http://schemas.microsoft.com/office/powerpoint/2010/main" val="3855249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1038-B3A2-4102-BDAA-B742D77A9288}"/>
              </a:ext>
            </a:extLst>
          </p:cNvPr>
          <p:cNvSpPr>
            <a:spLocks noGrp="1"/>
          </p:cNvSpPr>
          <p:nvPr>
            <p:ph type="title"/>
          </p:nvPr>
        </p:nvSpPr>
        <p:spPr/>
        <p:txBody>
          <a:bodyPr/>
          <a:lstStyle/>
          <a:p>
            <a:r>
              <a:rPr lang="en-US" dirty="0"/>
              <a:t>And the Answer is...</a:t>
            </a:r>
          </a:p>
        </p:txBody>
      </p:sp>
      <p:sp>
        <p:nvSpPr>
          <p:cNvPr id="3" name="Content Placeholder 2">
            <a:extLst>
              <a:ext uri="{FF2B5EF4-FFF2-40B4-BE49-F238E27FC236}">
                <a16:creationId xmlns:a16="http://schemas.microsoft.com/office/drawing/2014/main" id="{1BD6EC52-799B-4CE7-9111-1FB8FF9E2C53}"/>
              </a:ext>
            </a:extLst>
          </p:cNvPr>
          <p:cNvSpPr>
            <a:spLocks noGrp="1"/>
          </p:cNvSpPr>
          <p:nvPr>
            <p:ph idx="1"/>
          </p:nvPr>
        </p:nvSpPr>
        <p:spPr>
          <a:xfrm>
            <a:off x="982133" y="1981200"/>
            <a:ext cx="7704667" cy="4018616"/>
          </a:xfrm>
        </p:spPr>
        <p:txBody>
          <a:bodyPr>
            <a:normAutofit fontScale="92500"/>
          </a:bodyPr>
          <a:lstStyle/>
          <a:p>
            <a:r>
              <a:rPr lang="en-US" dirty="0"/>
              <a:t>YES...But...there are somethings to consider...</a:t>
            </a:r>
          </a:p>
          <a:p>
            <a:r>
              <a:rPr lang="en-US" dirty="0"/>
              <a:t>Funding a Type 2 in the same year the Type 5 was funded would be funding more than 12 months from one appropriation – not generally allowed.  </a:t>
            </a:r>
          </a:p>
          <a:p>
            <a:r>
              <a:rPr lang="en-US" dirty="0"/>
              <a:t>Typically, the IC should allow the support for the type 5 to continue and consider the type 2 in the following Fiscal Year.  </a:t>
            </a:r>
          </a:p>
          <a:p>
            <a:r>
              <a:rPr lang="en-US" dirty="0"/>
              <a:t>But as we said at the outset – not all ICs work the same – so…</a:t>
            </a:r>
          </a:p>
          <a:p>
            <a:r>
              <a:rPr lang="en-US" dirty="0"/>
              <a:t>The applicant should contact the IC to discuss the potential impact of submitting a competing renewal early.</a:t>
            </a:r>
          </a:p>
        </p:txBody>
      </p:sp>
    </p:spTree>
    <p:extLst>
      <p:ext uri="{BB962C8B-B14F-4D97-AF65-F5344CB8AC3E}">
        <p14:creationId xmlns:p14="http://schemas.microsoft.com/office/powerpoint/2010/main" val="18303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40E3-BE1A-485E-808F-A00B9FFA6904}"/>
              </a:ext>
            </a:extLst>
          </p:cNvPr>
          <p:cNvSpPr>
            <a:spLocks noGrp="1"/>
          </p:cNvSpPr>
          <p:nvPr>
            <p:ph type="title"/>
          </p:nvPr>
        </p:nvSpPr>
        <p:spPr/>
        <p:txBody>
          <a:bodyPr/>
          <a:lstStyle/>
          <a:p>
            <a:r>
              <a:rPr lang="en-US" dirty="0"/>
              <a:t>What if you are a new NIH applicant?</a:t>
            </a:r>
          </a:p>
        </p:txBody>
      </p:sp>
      <p:sp>
        <p:nvSpPr>
          <p:cNvPr id="3" name="Content Placeholder 2">
            <a:extLst>
              <a:ext uri="{FF2B5EF4-FFF2-40B4-BE49-F238E27FC236}">
                <a16:creationId xmlns:a16="http://schemas.microsoft.com/office/drawing/2014/main" id="{DF352DB4-7B56-4381-B4A8-80F72EB6573F}"/>
              </a:ext>
            </a:extLst>
          </p:cNvPr>
          <p:cNvSpPr>
            <a:spLocks noGrp="1"/>
          </p:cNvSpPr>
          <p:nvPr>
            <p:ph idx="1"/>
          </p:nvPr>
        </p:nvSpPr>
        <p:spPr/>
        <p:txBody>
          <a:bodyPr/>
          <a:lstStyle/>
          <a:p>
            <a:r>
              <a:rPr lang="en-US" dirty="0"/>
              <a:t>There is a LOT to know and consider...</a:t>
            </a:r>
          </a:p>
          <a:p>
            <a:pPr lvl="1"/>
            <a:r>
              <a:rPr lang="en-US" dirty="0"/>
              <a:t>Need to know a lot of different things...DUNS, SAM, </a:t>
            </a:r>
            <a:r>
              <a:rPr lang="en-US" dirty="0" err="1"/>
              <a:t>eRA</a:t>
            </a:r>
            <a:r>
              <a:rPr lang="en-US" dirty="0"/>
              <a:t>, FWAs, Animal Assurances, IRB, IACUC, and on, and on, and on...</a:t>
            </a:r>
          </a:p>
          <a:p>
            <a:pPr lvl="1"/>
            <a:r>
              <a:rPr lang="en-US" dirty="0"/>
              <a:t>All of the policies that may potentially apply to you</a:t>
            </a:r>
          </a:p>
          <a:p>
            <a:pPr lvl="1"/>
            <a:r>
              <a:rPr lang="en-US" dirty="0"/>
              <a:t>Reporting requirements IF you get an award</a:t>
            </a:r>
          </a:p>
          <a:p>
            <a:pPr lvl="1"/>
            <a:endParaRPr lang="en-US" dirty="0"/>
          </a:p>
          <a:p>
            <a:pPr lvl="1"/>
            <a:endParaRPr lang="en-US" dirty="0"/>
          </a:p>
        </p:txBody>
      </p:sp>
    </p:spTree>
    <p:extLst>
      <p:ext uri="{BB962C8B-B14F-4D97-AF65-F5344CB8AC3E}">
        <p14:creationId xmlns:p14="http://schemas.microsoft.com/office/powerpoint/2010/main" val="16898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1B7B-8D39-4852-BFF0-637B280E33BB}"/>
              </a:ext>
            </a:extLst>
          </p:cNvPr>
          <p:cNvSpPr>
            <a:spLocks noGrp="1"/>
          </p:cNvSpPr>
          <p:nvPr>
            <p:ph type="title"/>
          </p:nvPr>
        </p:nvSpPr>
        <p:spPr/>
        <p:txBody>
          <a:bodyPr/>
          <a:lstStyle/>
          <a:p>
            <a:r>
              <a:rPr lang="en-US" dirty="0"/>
              <a:t>Purely Hypothetical  Situation...;)</a:t>
            </a:r>
          </a:p>
        </p:txBody>
      </p:sp>
      <p:sp>
        <p:nvSpPr>
          <p:cNvPr id="3" name="Content Placeholder 2">
            <a:extLst>
              <a:ext uri="{FF2B5EF4-FFF2-40B4-BE49-F238E27FC236}">
                <a16:creationId xmlns:a16="http://schemas.microsoft.com/office/drawing/2014/main" id="{DAD87D44-84D8-403D-B582-FB40F2DF9F04}"/>
              </a:ext>
            </a:extLst>
          </p:cNvPr>
          <p:cNvSpPr>
            <a:spLocks noGrp="1"/>
          </p:cNvSpPr>
          <p:nvPr>
            <p:ph idx="1"/>
          </p:nvPr>
        </p:nvSpPr>
        <p:spPr/>
        <p:txBody>
          <a:bodyPr/>
          <a:lstStyle/>
          <a:p>
            <a:r>
              <a:rPr lang="en-US" dirty="0"/>
              <a:t>Applicant is a small-business concern</a:t>
            </a:r>
          </a:p>
          <a:p>
            <a:r>
              <a:rPr lang="en-US" dirty="0"/>
              <a:t>Will be applying to the NIH Small Business Program</a:t>
            </a:r>
          </a:p>
          <a:p>
            <a:r>
              <a:rPr lang="en-US" dirty="0"/>
              <a:t>Brand new company – got up and running in 2020 – but feeling good about what they are doing and the research they are proposing.</a:t>
            </a:r>
          </a:p>
        </p:txBody>
      </p:sp>
      <p:pic>
        <p:nvPicPr>
          <p:cNvPr id="6" name="Picture 5" descr="Meme of Rocket from Gaurdians of the Gallaxy winking with caption &quot;It's all good we got this&quot;">
            <a:extLst>
              <a:ext uri="{FF2B5EF4-FFF2-40B4-BE49-F238E27FC236}">
                <a16:creationId xmlns:a16="http://schemas.microsoft.com/office/drawing/2014/main" id="{546D2D3D-552C-4AA0-B20F-513F8379C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704454"/>
            <a:ext cx="3108131" cy="2528888"/>
          </a:xfrm>
          <a:prstGeom prst="rect">
            <a:avLst/>
          </a:prstGeom>
        </p:spPr>
      </p:pic>
    </p:spTree>
    <p:extLst>
      <p:ext uri="{BB962C8B-B14F-4D97-AF65-F5344CB8AC3E}">
        <p14:creationId xmlns:p14="http://schemas.microsoft.com/office/powerpoint/2010/main" val="38526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E4CB-A9F5-42E3-BE90-F422BDE4152E}"/>
              </a:ext>
            </a:extLst>
          </p:cNvPr>
          <p:cNvSpPr>
            <a:spLocks noGrp="1"/>
          </p:cNvSpPr>
          <p:nvPr>
            <p:ph type="title"/>
          </p:nvPr>
        </p:nvSpPr>
        <p:spPr/>
        <p:txBody>
          <a:bodyPr/>
          <a:lstStyle/>
          <a:p>
            <a:r>
              <a:rPr lang="en-US" dirty="0"/>
              <a:t>Moving along...</a:t>
            </a:r>
          </a:p>
        </p:txBody>
      </p:sp>
      <p:sp>
        <p:nvSpPr>
          <p:cNvPr id="3" name="Content Placeholder 2">
            <a:extLst>
              <a:ext uri="{FF2B5EF4-FFF2-40B4-BE49-F238E27FC236}">
                <a16:creationId xmlns:a16="http://schemas.microsoft.com/office/drawing/2014/main" id="{092A5E6A-AB19-406B-85AB-87BAD4D621E3}"/>
              </a:ext>
            </a:extLst>
          </p:cNvPr>
          <p:cNvSpPr>
            <a:spLocks noGrp="1"/>
          </p:cNvSpPr>
          <p:nvPr>
            <p:ph idx="1"/>
          </p:nvPr>
        </p:nvSpPr>
        <p:spPr/>
        <p:txBody>
          <a:bodyPr/>
          <a:lstStyle/>
          <a:p>
            <a:r>
              <a:rPr lang="en-US" dirty="0"/>
              <a:t>Application is reviewed and receives a good score!</a:t>
            </a:r>
          </a:p>
          <a:p>
            <a:r>
              <a:rPr lang="en-US" dirty="0"/>
              <a:t>Meets the IC’s funding policy for SBIRs</a:t>
            </a:r>
          </a:p>
          <a:p>
            <a:r>
              <a:rPr lang="en-US" dirty="0"/>
              <a:t>No issues with the IC’s council review</a:t>
            </a:r>
          </a:p>
        </p:txBody>
      </p:sp>
      <p:pic>
        <p:nvPicPr>
          <p:cNvPr id="2050" name="Picture 2" descr="things are going well absolutely no complaints - Baby fist | Meme Generator">
            <a:extLst>
              <a:ext uri="{FF2B5EF4-FFF2-40B4-BE49-F238E27FC236}">
                <a16:creationId xmlns:a16="http://schemas.microsoft.com/office/drawing/2014/main" id="{4CED4FA9-D9EF-4DB9-BC2A-A913E77D1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743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69C1-F658-4A33-9854-D8C7C1ACE87B}"/>
              </a:ext>
            </a:extLst>
          </p:cNvPr>
          <p:cNvSpPr>
            <a:spLocks noGrp="1"/>
          </p:cNvSpPr>
          <p:nvPr>
            <p:ph type="title"/>
          </p:nvPr>
        </p:nvSpPr>
        <p:spPr/>
        <p:txBody>
          <a:bodyPr/>
          <a:lstStyle/>
          <a:p>
            <a:r>
              <a:rPr lang="en-US" dirty="0"/>
              <a:t>Quick logistics…</a:t>
            </a:r>
          </a:p>
        </p:txBody>
      </p:sp>
      <p:sp>
        <p:nvSpPr>
          <p:cNvPr id="3" name="Content Placeholder 2">
            <a:extLst>
              <a:ext uri="{FF2B5EF4-FFF2-40B4-BE49-F238E27FC236}">
                <a16:creationId xmlns:a16="http://schemas.microsoft.com/office/drawing/2014/main" id="{47929B5F-D225-4C0A-89C3-D043C2D2E68A}"/>
              </a:ext>
            </a:extLst>
          </p:cNvPr>
          <p:cNvSpPr>
            <a:spLocks noGrp="1"/>
          </p:cNvSpPr>
          <p:nvPr>
            <p:ph idx="1"/>
          </p:nvPr>
        </p:nvSpPr>
        <p:spPr>
          <a:xfrm>
            <a:off x="982133" y="2133600"/>
            <a:ext cx="7704667" cy="3866216"/>
          </a:xfrm>
        </p:spPr>
        <p:txBody>
          <a:bodyPr>
            <a:normAutofit fontScale="92500" lnSpcReduction="20000"/>
          </a:bodyPr>
          <a:lstStyle/>
          <a:p>
            <a:r>
              <a:rPr lang="en-US" dirty="0"/>
              <a:t>You are all muted with no video</a:t>
            </a:r>
          </a:p>
          <a:p>
            <a:r>
              <a:rPr lang="en-US" dirty="0"/>
              <a:t>You are welcome to put questions in the Q&amp;A however…</a:t>
            </a:r>
          </a:p>
          <a:p>
            <a:pPr lvl="1"/>
            <a:r>
              <a:rPr lang="en-US" dirty="0"/>
              <a:t>This session relies heavily on case studies – real-life examples of issues that have occurred</a:t>
            </a:r>
          </a:p>
          <a:p>
            <a:pPr lvl="1"/>
            <a:r>
              <a:rPr lang="en-US" dirty="0"/>
              <a:t>We will be trying to cover a number of topics – directly and indirectly -  throughout</a:t>
            </a:r>
          </a:p>
          <a:p>
            <a:pPr lvl="1"/>
            <a:r>
              <a:rPr lang="en-US" dirty="0"/>
              <a:t>We will most likely not have ample time to cover Q&amp;A but we have some plans in the presentation...</a:t>
            </a:r>
          </a:p>
          <a:p>
            <a:pPr lvl="1"/>
            <a:r>
              <a:rPr lang="en-US" dirty="0"/>
              <a:t>You are welcome to enter questions in the chat – NIH Grants Officials will do their best to respond throughout!</a:t>
            </a:r>
          </a:p>
          <a:p>
            <a:pPr lvl="1"/>
            <a:r>
              <a:rPr lang="en-US" dirty="0"/>
              <a:t>Head to the NIH and/or individual IC booths to discussion your questions further!</a:t>
            </a:r>
          </a:p>
        </p:txBody>
      </p:sp>
    </p:spTree>
    <p:extLst>
      <p:ext uri="{BB962C8B-B14F-4D97-AF65-F5344CB8AC3E}">
        <p14:creationId xmlns:p14="http://schemas.microsoft.com/office/powerpoint/2010/main" val="151072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64BD-7F7A-4855-9D66-201CF49D52DE}"/>
              </a:ext>
            </a:extLst>
          </p:cNvPr>
          <p:cNvSpPr>
            <a:spLocks noGrp="1"/>
          </p:cNvSpPr>
          <p:nvPr>
            <p:ph type="title"/>
          </p:nvPr>
        </p:nvSpPr>
        <p:spPr/>
        <p:txBody>
          <a:bodyPr/>
          <a:lstStyle/>
          <a:p>
            <a:r>
              <a:rPr lang="en-US" dirty="0"/>
              <a:t>The application now arrives to the Grants Management Specialist...</a:t>
            </a:r>
          </a:p>
        </p:txBody>
      </p:sp>
      <p:sp>
        <p:nvSpPr>
          <p:cNvPr id="3" name="Content Placeholder 2">
            <a:extLst>
              <a:ext uri="{FF2B5EF4-FFF2-40B4-BE49-F238E27FC236}">
                <a16:creationId xmlns:a16="http://schemas.microsoft.com/office/drawing/2014/main" id="{80FB6819-BAF9-4396-BF5C-709A3779DEE4}"/>
              </a:ext>
            </a:extLst>
          </p:cNvPr>
          <p:cNvSpPr>
            <a:spLocks noGrp="1"/>
          </p:cNvSpPr>
          <p:nvPr>
            <p:ph idx="1"/>
          </p:nvPr>
        </p:nvSpPr>
        <p:spPr/>
        <p:txBody>
          <a:bodyPr/>
          <a:lstStyle/>
          <a:p>
            <a:r>
              <a:rPr lang="en-US" dirty="0"/>
              <a:t>A Grants Management Specialist is responsible for evaluating the applicant’s ability to manage the Federal award.</a:t>
            </a:r>
          </a:p>
          <a:p>
            <a:r>
              <a:rPr lang="en-US" dirty="0"/>
              <a:t>New NIH applicants and awardees do not have any track record with NIH therefore, they inherently have higher risk to the Federal Government as award recipients.  </a:t>
            </a:r>
          </a:p>
          <a:p>
            <a:r>
              <a:rPr lang="en-US" dirty="0"/>
              <a:t>Let’s listen in on the call that takes place between the Specialist and the Authorized Organizational Official...</a:t>
            </a:r>
          </a:p>
        </p:txBody>
      </p:sp>
    </p:spTree>
    <p:extLst>
      <p:ext uri="{BB962C8B-B14F-4D97-AF65-F5344CB8AC3E}">
        <p14:creationId xmlns:p14="http://schemas.microsoft.com/office/powerpoint/2010/main" val="128785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5606-3D09-4157-B542-B19E46F584D1}"/>
              </a:ext>
            </a:extLst>
          </p:cNvPr>
          <p:cNvSpPr>
            <a:spLocks noGrp="1"/>
          </p:cNvSpPr>
          <p:nvPr>
            <p:ph type="title"/>
          </p:nvPr>
        </p:nvSpPr>
        <p:spPr>
          <a:xfrm>
            <a:off x="990600" y="1447800"/>
            <a:ext cx="7704667" cy="1066801"/>
          </a:xfrm>
        </p:spPr>
        <p:txBody>
          <a:bodyPr/>
          <a:lstStyle/>
          <a:p>
            <a:r>
              <a:rPr lang="en-US" dirty="0"/>
              <a:t>How does this get resolved...</a:t>
            </a:r>
          </a:p>
        </p:txBody>
      </p:sp>
      <p:pic>
        <p:nvPicPr>
          <p:cNvPr id="5" name="Content Placeholder 4" descr="A baby with a hand on its head&#10;&#10;Description automatically generated with low confidence">
            <a:extLst>
              <a:ext uri="{FF2B5EF4-FFF2-40B4-BE49-F238E27FC236}">
                <a16:creationId xmlns:a16="http://schemas.microsoft.com/office/drawing/2014/main" id="{B67D8AB9-FD18-432F-9F17-21073E04222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0"/>
            <a:ext cx="1905000" cy="1777566"/>
          </a:xfrm>
        </p:spPr>
      </p:pic>
      <p:sp>
        <p:nvSpPr>
          <p:cNvPr id="6" name="Content Placeholder 2">
            <a:extLst>
              <a:ext uri="{FF2B5EF4-FFF2-40B4-BE49-F238E27FC236}">
                <a16:creationId xmlns:a16="http://schemas.microsoft.com/office/drawing/2014/main" id="{C69B9452-7710-4E4B-B849-53008350A767}"/>
              </a:ext>
            </a:extLst>
          </p:cNvPr>
          <p:cNvSpPr txBox="1">
            <a:spLocks/>
          </p:cNvSpPr>
          <p:nvPr/>
        </p:nvSpPr>
        <p:spPr>
          <a:xfrm>
            <a:off x="982133" y="2667000"/>
            <a:ext cx="7704667" cy="3332816"/>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t>Requires a LOT of communication between the NIH Officials (Program and Grants Management) and the AOR</a:t>
            </a:r>
          </a:p>
          <a:p>
            <a:r>
              <a:rPr lang="en-US" dirty="0"/>
              <a:t>The applicant putting together policies and procedures that can be followed in their management of the award</a:t>
            </a:r>
          </a:p>
          <a:p>
            <a:pPr lvl="1"/>
            <a:r>
              <a:rPr lang="en-US" dirty="0"/>
              <a:t>NIH does not need to “approve” the documents – but they do need to available if requested</a:t>
            </a:r>
          </a:p>
          <a:p>
            <a:r>
              <a:rPr lang="en-US" dirty="0"/>
              <a:t>Financials may be limited or not available at all – that is ok!</a:t>
            </a:r>
          </a:p>
          <a:p>
            <a:r>
              <a:rPr lang="en-US" dirty="0"/>
              <a:t>NIH may consider special award conditions to mitigate the risk for all involved</a:t>
            </a:r>
          </a:p>
        </p:txBody>
      </p:sp>
    </p:spTree>
    <p:extLst>
      <p:ext uri="{BB962C8B-B14F-4D97-AF65-F5344CB8AC3E}">
        <p14:creationId xmlns:p14="http://schemas.microsoft.com/office/powerpoint/2010/main" val="15633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6B7B-6000-4899-8940-42D733760892}"/>
              </a:ext>
            </a:extLst>
          </p:cNvPr>
          <p:cNvSpPr>
            <a:spLocks noGrp="1"/>
          </p:cNvSpPr>
          <p:nvPr>
            <p:ph type="title"/>
          </p:nvPr>
        </p:nvSpPr>
        <p:spPr/>
        <p:txBody>
          <a:bodyPr/>
          <a:lstStyle/>
          <a:p>
            <a:r>
              <a:rPr lang="en-US" dirty="0"/>
              <a:t>New Applicant – Additional Considerations</a:t>
            </a:r>
          </a:p>
        </p:txBody>
      </p:sp>
      <p:sp>
        <p:nvSpPr>
          <p:cNvPr id="3" name="Content Placeholder 2">
            <a:extLst>
              <a:ext uri="{FF2B5EF4-FFF2-40B4-BE49-F238E27FC236}">
                <a16:creationId xmlns:a16="http://schemas.microsoft.com/office/drawing/2014/main" id="{580573C5-FA9E-4B6E-80D3-ABF3F4EC60D4}"/>
              </a:ext>
            </a:extLst>
          </p:cNvPr>
          <p:cNvSpPr>
            <a:spLocks noGrp="1"/>
          </p:cNvSpPr>
          <p:nvPr>
            <p:ph idx="1"/>
          </p:nvPr>
        </p:nvSpPr>
        <p:spPr>
          <a:xfrm>
            <a:off x="982133" y="2666999"/>
            <a:ext cx="7704667" cy="3733799"/>
          </a:xfrm>
        </p:spPr>
        <p:txBody>
          <a:bodyPr>
            <a:normAutofit fontScale="92500" lnSpcReduction="20000"/>
          </a:bodyPr>
          <a:lstStyle/>
          <a:p>
            <a:r>
              <a:rPr lang="en-US" dirty="0"/>
              <a:t>NIH is required to assess not only the merit of the application but also to consider the ability of the applicant to manage the grant funds</a:t>
            </a:r>
          </a:p>
          <a:p>
            <a:r>
              <a:rPr lang="en-US" dirty="0"/>
              <a:t>Main items that would be considered:</a:t>
            </a:r>
          </a:p>
          <a:p>
            <a:pPr lvl="1"/>
            <a:r>
              <a:rPr lang="en-US" dirty="0"/>
              <a:t>Financial management standards – policies, audits</a:t>
            </a:r>
          </a:p>
          <a:p>
            <a:pPr lvl="1"/>
            <a:r>
              <a:rPr lang="en-US" dirty="0"/>
              <a:t>Will request financial records to assess capital ratio</a:t>
            </a:r>
          </a:p>
          <a:p>
            <a:pPr lvl="1"/>
            <a:r>
              <a:rPr lang="en-US" dirty="0"/>
              <a:t>Documentation on the organizational structure</a:t>
            </a:r>
          </a:p>
          <a:p>
            <a:pPr lvl="1"/>
            <a:r>
              <a:rPr lang="en-US" dirty="0"/>
              <a:t>Other policies and procedures that may be dictated based on the nature of the grant application</a:t>
            </a:r>
          </a:p>
          <a:p>
            <a:r>
              <a:rPr lang="en-US" dirty="0"/>
              <a:t>All other requirements for NIH applications would still apply</a:t>
            </a:r>
          </a:p>
          <a:p>
            <a:endParaRPr lang="en-US" dirty="0"/>
          </a:p>
        </p:txBody>
      </p:sp>
    </p:spTree>
    <p:extLst>
      <p:ext uri="{BB962C8B-B14F-4D97-AF65-F5344CB8AC3E}">
        <p14:creationId xmlns:p14="http://schemas.microsoft.com/office/powerpoint/2010/main" val="40490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5321-39CA-4975-AE4B-E41178D915C6}"/>
              </a:ext>
            </a:extLst>
          </p:cNvPr>
          <p:cNvSpPr>
            <a:spLocks noGrp="1"/>
          </p:cNvSpPr>
          <p:nvPr>
            <p:ph type="title"/>
          </p:nvPr>
        </p:nvSpPr>
        <p:spPr/>
        <p:txBody>
          <a:bodyPr/>
          <a:lstStyle/>
          <a:p>
            <a:r>
              <a:rPr lang="en-US" dirty="0"/>
              <a:t>Take comfort though...</a:t>
            </a:r>
          </a:p>
        </p:txBody>
      </p:sp>
      <p:sp>
        <p:nvSpPr>
          <p:cNvPr id="3" name="Content Placeholder 2">
            <a:extLst>
              <a:ext uri="{FF2B5EF4-FFF2-40B4-BE49-F238E27FC236}">
                <a16:creationId xmlns:a16="http://schemas.microsoft.com/office/drawing/2014/main" id="{EA074A91-422C-4F06-AC43-9D3ED56F532A}"/>
              </a:ext>
            </a:extLst>
          </p:cNvPr>
          <p:cNvSpPr>
            <a:spLocks noGrp="1"/>
          </p:cNvSpPr>
          <p:nvPr>
            <p:ph idx="1"/>
          </p:nvPr>
        </p:nvSpPr>
        <p:spPr/>
        <p:txBody>
          <a:bodyPr/>
          <a:lstStyle/>
          <a:p>
            <a:r>
              <a:rPr lang="en-US" dirty="0"/>
              <a:t>NIH IC Officials are here to help!</a:t>
            </a:r>
          </a:p>
          <a:p>
            <a:pPr lvl="1"/>
            <a:r>
              <a:rPr lang="en-US" dirty="0"/>
              <a:t>There are a lot of resources available</a:t>
            </a:r>
          </a:p>
          <a:p>
            <a:pPr lvl="1"/>
            <a:r>
              <a:rPr lang="en-US" dirty="0"/>
              <a:t>Technical assistance site visits (in-person or virtual) can be conducted</a:t>
            </a:r>
          </a:p>
          <a:p>
            <a:pPr lvl="1"/>
            <a:r>
              <a:rPr lang="en-US" dirty="0"/>
              <a:t>Templates are out there!</a:t>
            </a:r>
          </a:p>
          <a:p>
            <a:r>
              <a:rPr lang="en-US" dirty="0"/>
              <a:t>We want to get to a win-win for all involved!</a:t>
            </a:r>
          </a:p>
        </p:txBody>
      </p:sp>
    </p:spTree>
    <p:extLst>
      <p:ext uri="{BB962C8B-B14F-4D97-AF65-F5344CB8AC3E}">
        <p14:creationId xmlns:p14="http://schemas.microsoft.com/office/powerpoint/2010/main" val="2241113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81000" y="243192"/>
            <a:ext cx="8229600" cy="758757"/>
          </a:xfrm>
        </p:spPr>
        <p:txBody>
          <a:bodyPr/>
          <a:lstStyle/>
          <a:p>
            <a:pPr eaLnBrk="1" hangingPunct="1"/>
            <a:r>
              <a:rPr lang="en-US" dirty="0"/>
              <a:t>Resources…</a:t>
            </a:r>
          </a:p>
        </p:txBody>
      </p:sp>
      <p:sp>
        <p:nvSpPr>
          <p:cNvPr id="33796" name="Rectangle 3"/>
          <p:cNvSpPr>
            <a:spLocks noGrp="1" noChangeArrowheads="1"/>
          </p:cNvSpPr>
          <p:nvPr>
            <p:ph type="body" idx="1"/>
          </p:nvPr>
        </p:nvSpPr>
        <p:spPr>
          <a:xfrm>
            <a:off x="1080818" y="1121220"/>
            <a:ext cx="6829964" cy="5155660"/>
          </a:xfrm>
        </p:spPr>
        <p:txBody>
          <a:bodyPr>
            <a:normAutofit fontScale="92500" lnSpcReduction="20000"/>
          </a:bodyPr>
          <a:lstStyle/>
          <a:p>
            <a:pPr eaLnBrk="1" hangingPunct="1">
              <a:lnSpc>
                <a:spcPct val="80000"/>
              </a:lnSpc>
              <a:buFont typeface="Wingdings" pitchFamily="2" charset="2"/>
              <a:buNone/>
            </a:pPr>
            <a:r>
              <a:rPr lang="en-US" sz="1400" dirty="0"/>
              <a:t>I.  </a:t>
            </a:r>
            <a:r>
              <a:rPr lang="en-US" sz="2400" b="1" dirty="0"/>
              <a:t>Your Organization</a:t>
            </a:r>
          </a:p>
          <a:p>
            <a:pPr lvl="1" eaLnBrk="1" hangingPunct="1">
              <a:lnSpc>
                <a:spcPct val="80000"/>
              </a:lnSpc>
              <a:buFont typeface="Wingdings" panose="05000000000000000000" pitchFamily="2" charset="2"/>
              <a:buChar char="§"/>
            </a:pPr>
            <a:r>
              <a:rPr lang="en-US" sz="2000" dirty="0"/>
              <a:t>Sponsored Programs Office</a:t>
            </a:r>
          </a:p>
          <a:p>
            <a:pPr lvl="1" eaLnBrk="1" hangingPunct="1">
              <a:lnSpc>
                <a:spcPct val="80000"/>
              </a:lnSpc>
              <a:buFont typeface="Wingdings" panose="05000000000000000000" pitchFamily="2" charset="2"/>
              <a:buChar char="§"/>
            </a:pPr>
            <a:r>
              <a:rPr lang="en-US" sz="2000" dirty="0"/>
              <a:t>Accounting Office</a:t>
            </a:r>
          </a:p>
          <a:p>
            <a:pPr lvl="1" eaLnBrk="1" hangingPunct="1">
              <a:lnSpc>
                <a:spcPct val="80000"/>
              </a:lnSpc>
              <a:buFont typeface="Wingdings" panose="05000000000000000000" pitchFamily="2" charset="2"/>
              <a:buChar char="§"/>
            </a:pPr>
            <a:r>
              <a:rPr lang="en-US" sz="2000" dirty="0"/>
              <a:t>Internal Auditor</a:t>
            </a:r>
          </a:p>
          <a:p>
            <a:pPr lvl="1" eaLnBrk="1" hangingPunct="1">
              <a:lnSpc>
                <a:spcPct val="80000"/>
              </a:lnSpc>
              <a:buFont typeface="Wingdings" panose="05000000000000000000" pitchFamily="2" charset="2"/>
              <a:buChar char="§"/>
            </a:pPr>
            <a:r>
              <a:rPr lang="en-US" sz="2000" dirty="0"/>
              <a:t>IRBs</a:t>
            </a:r>
          </a:p>
          <a:p>
            <a:pPr lvl="1" eaLnBrk="1" hangingPunct="1">
              <a:lnSpc>
                <a:spcPct val="80000"/>
              </a:lnSpc>
              <a:buFont typeface="Wingdings" panose="05000000000000000000" pitchFamily="2" charset="2"/>
              <a:buChar char="§"/>
            </a:pPr>
            <a:r>
              <a:rPr lang="en-US" sz="2000" dirty="0"/>
              <a:t>IACUCs</a:t>
            </a:r>
          </a:p>
          <a:p>
            <a:pPr lvl="1" eaLnBrk="1" hangingPunct="1">
              <a:lnSpc>
                <a:spcPct val="80000"/>
              </a:lnSpc>
              <a:buFont typeface="Wingdings" pitchFamily="2" charset="2"/>
              <a:buNone/>
            </a:pPr>
            <a:endParaRPr lang="en-US" sz="700" dirty="0"/>
          </a:p>
          <a:p>
            <a:pPr eaLnBrk="1" hangingPunct="1">
              <a:lnSpc>
                <a:spcPct val="80000"/>
              </a:lnSpc>
              <a:buFont typeface="Wingdings" pitchFamily="2" charset="2"/>
              <a:buNone/>
            </a:pPr>
            <a:r>
              <a:rPr lang="en-US" sz="1400" dirty="0"/>
              <a:t>II.  </a:t>
            </a:r>
            <a:r>
              <a:rPr lang="en-US" sz="2400" b="1" dirty="0"/>
              <a:t>NIH</a:t>
            </a:r>
          </a:p>
          <a:p>
            <a:pPr lvl="1" eaLnBrk="1" hangingPunct="1">
              <a:lnSpc>
                <a:spcPct val="80000"/>
              </a:lnSpc>
              <a:buFont typeface="Wingdings" panose="05000000000000000000" pitchFamily="2" charset="2"/>
              <a:buChar char="§"/>
            </a:pPr>
            <a:r>
              <a:rPr lang="en-US" sz="2000" dirty="0"/>
              <a:t>Grants Management Specialist</a:t>
            </a:r>
          </a:p>
          <a:p>
            <a:pPr lvl="1" eaLnBrk="1" hangingPunct="1">
              <a:lnSpc>
                <a:spcPct val="80000"/>
              </a:lnSpc>
              <a:buFont typeface="Wingdings" panose="05000000000000000000" pitchFamily="2" charset="2"/>
              <a:buChar char="§"/>
            </a:pPr>
            <a:r>
              <a:rPr lang="en-US" sz="2000" dirty="0"/>
              <a:t>Program Administrator</a:t>
            </a:r>
          </a:p>
          <a:p>
            <a:pPr lvl="1" eaLnBrk="1" hangingPunct="1">
              <a:lnSpc>
                <a:spcPct val="80000"/>
              </a:lnSpc>
              <a:buFont typeface="Wingdings" panose="05000000000000000000" pitchFamily="2" charset="2"/>
              <a:buChar char="§"/>
            </a:pPr>
            <a:r>
              <a:rPr lang="en-US" sz="2000" dirty="0"/>
              <a:t>Office of Laboratory Animal Welfare (OLAW) </a:t>
            </a:r>
            <a:r>
              <a:rPr lang="en-US" sz="2000" dirty="0">
                <a:hlinkClick r:id="rId3" tooltip="Office of Laboratory Animal Welfare site"/>
              </a:rPr>
              <a:t>http://grants.nih.gov/grants/olaw/olaw.htm</a:t>
            </a:r>
            <a:endParaRPr lang="en-US" sz="2000" dirty="0"/>
          </a:p>
          <a:p>
            <a:pPr lvl="1" eaLnBrk="1" hangingPunct="1">
              <a:lnSpc>
                <a:spcPct val="80000"/>
              </a:lnSpc>
              <a:buFont typeface="Wingdings" panose="05000000000000000000" pitchFamily="2" charset="2"/>
              <a:buChar char="§"/>
            </a:pPr>
            <a:r>
              <a:rPr lang="en-US" sz="2000" dirty="0"/>
              <a:t>Office of Financial Management   </a:t>
            </a:r>
            <a:r>
              <a:rPr lang="en-US" sz="2000" dirty="0">
                <a:hlinkClick r:id="rId4" tooltip="Office of Financial Management"/>
              </a:rPr>
              <a:t>http://ofm.od.nih.gov</a:t>
            </a:r>
            <a:endParaRPr lang="en-US" sz="2000" dirty="0"/>
          </a:p>
          <a:p>
            <a:pPr lvl="1" eaLnBrk="1" hangingPunct="1">
              <a:lnSpc>
                <a:spcPct val="80000"/>
              </a:lnSpc>
              <a:buFont typeface="Wingdings" panose="05000000000000000000" pitchFamily="2" charset="2"/>
              <a:buChar char="§"/>
            </a:pPr>
            <a:r>
              <a:rPr lang="en-US" sz="2000" dirty="0"/>
              <a:t>Grants Policy &amp; Guidance</a:t>
            </a:r>
          </a:p>
          <a:p>
            <a:pPr lvl="1" eaLnBrk="1" hangingPunct="1">
              <a:lnSpc>
                <a:spcPct val="80000"/>
              </a:lnSpc>
              <a:buFont typeface="Wingdings" panose="05000000000000000000" pitchFamily="2" charset="2"/>
              <a:buChar char="§"/>
            </a:pPr>
            <a:r>
              <a:rPr lang="en-US" sz="2000" dirty="0">
                <a:hlinkClick r:id="rId5" tooltip="Grants Policy &amp; Guidance site"/>
              </a:rPr>
              <a:t>http://grants.nih.gov/grants/policy/policy.htm </a:t>
            </a:r>
            <a:endParaRPr lang="en-US" sz="800" dirty="0"/>
          </a:p>
          <a:p>
            <a:pPr eaLnBrk="1" hangingPunct="1">
              <a:lnSpc>
                <a:spcPct val="80000"/>
              </a:lnSpc>
              <a:buFont typeface="Wingdings" pitchFamily="2" charset="2"/>
              <a:buNone/>
            </a:pPr>
            <a:r>
              <a:rPr lang="en-US" sz="1400" dirty="0"/>
              <a:t>III.  </a:t>
            </a:r>
            <a:r>
              <a:rPr lang="en-US" sz="2400" b="1" dirty="0"/>
              <a:t>DHHS</a:t>
            </a:r>
          </a:p>
          <a:p>
            <a:pPr lvl="1" eaLnBrk="1" hangingPunct="1">
              <a:lnSpc>
                <a:spcPct val="80000"/>
              </a:lnSpc>
              <a:buFont typeface="Wingdings" panose="05000000000000000000" pitchFamily="2" charset="2"/>
              <a:buChar char="§"/>
            </a:pPr>
            <a:r>
              <a:rPr lang="en-US" sz="2000" dirty="0"/>
              <a:t>Office for Human Research Protections (OHRP)</a:t>
            </a:r>
          </a:p>
          <a:p>
            <a:pPr lvl="1" eaLnBrk="1" hangingPunct="1">
              <a:lnSpc>
                <a:spcPct val="80000"/>
              </a:lnSpc>
              <a:buFont typeface="Wingdings" pitchFamily="2" charset="2"/>
              <a:buAutoNum type="arabicPeriod"/>
            </a:pPr>
            <a:endParaRPr lang="en-US" sz="2000" dirty="0"/>
          </a:p>
        </p:txBody>
      </p:sp>
      <p:sp>
        <p:nvSpPr>
          <p:cNvPr id="5" name="Slide Number Placeholder 4">
            <a:extLst>
              <a:ext uri="{FF2B5EF4-FFF2-40B4-BE49-F238E27FC236}">
                <a16:creationId xmlns:a16="http://schemas.microsoft.com/office/drawing/2014/main" id="{08E0E7F6-CC0F-4DC1-80C0-8C70D5A725E2}"/>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34</a:t>
            </a:fld>
            <a:endParaRPr lang="en-US" sz="1200" dirty="0"/>
          </a:p>
        </p:txBody>
      </p:sp>
    </p:spTree>
    <p:extLst>
      <p:ext uri="{BB962C8B-B14F-4D97-AF65-F5344CB8AC3E}">
        <p14:creationId xmlns:p14="http://schemas.microsoft.com/office/powerpoint/2010/main" val="368006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762000" y="304800"/>
            <a:ext cx="8229600" cy="836578"/>
          </a:xfrm>
        </p:spPr>
        <p:txBody>
          <a:bodyPr/>
          <a:lstStyle/>
          <a:p>
            <a:pPr eaLnBrk="1" hangingPunct="1"/>
            <a:r>
              <a:rPr lang="en-US" dirty="0"/>
              <a:t>Resources for Compliance</a:t>
            </a:r>
          </a:p>
        </p:txBody>
      </p:sp>
      <p:sp>
        <p:nvSpPr>
          <p:cNvPr id="34820" name="Rectangle 3"/>
          <p:cNvSpPr>
            <a:spLocks noGrp="1" noChangeArrowheads="1"/>
          </p:cNvSpPr>
          <p:nvPr>
            <p:ph type="body" idx="1"/>
          </p:nvPr>
        </p:nvSpPr>
        <p:spPr>
          <a:xfrm>
            <a:off x="1219200" y="1600200"/>
            <a:ext cx="7162800" cy="4873098"/>
          </a:xfrm>
        </p:spPr>
        <p:txBody>
          <a:bodyPr>
            <a:normAutofit fontScale="92500"/>
          </a:bodyPr>
          <a:lstStyle/>
          <a:p>
            <a:pPr marL="339725" indent="-339725" eaLnBrk="1" hangingPunct="1">
              <a:lnSpc>
                <a:spcPct val="80000"/>
              </a:lnSpc>
              <a:buFont typeface="Wingdings" pitchFamily="2" charset="2"/>
              <a:buNone/>
            </a:pPr>
            <a:r>
              <a:rPr lang="en-US" sz="3000" dirty="0"/>
              <a:t>Tips, methods, what to do?  So many resources, only a select few are named here.  </a:t>
            </a:r>
          </a:p>
          <a:p>
            <a:pPr marL="339725" indent="-339725" eaLnBrk="1" hangingPunct="1">
              <a:lnSpc>
                <a:spcPct val="80000"/>
              </a:lnSpc>
              <a:buClr>
                <a:schemeClr val="tx1"/>
              </a:buClr>
            </a:pPr>
            <a:endParaRPr lang="en-US" sz="1600" dirty="0">
              <a:solidFill>
                <a:schemeClr val="accent2"/>
              </a:solidFill>
            </a:endParaRPr>
          </a:p>
          <a:p>
            <a:pPr marL="339725" indent="-339725" eaLnBrk="1" hangingPunct="1">
              <a:lnSpc>
                <a:spcPct val="80000"/>
              </a:lnSpc>
              <a:buClr>
                <a:schemeClr val="tx1"/>
              </a:buClr>
            </a:pPr>
            <a:r>
              <a:rPr lang="en-US" sz="2400" dirty="0"/>
              <a:t>NIH Grants Compliance and Oversight – website has compendium of observations, and presentations</a:t>
            </a:r>
          </a:p>
          <a:p>
            <a:pPr marL="339725" indent="-339725" eaLnBrk="1" hangingPunct="1">
              <a:lnSpc>
                <a:spcPct val="80000"/>
              </a:lnSpc>
              <a:buClr>
                <a:schemeClr val="tx1"/>
              </a:buClr>
              <a:buFont typeface="Wingdings" pitchFamily="2" charset="2"/>
              <a:buNone/>
            </a:pPr>
            <a:r>
              <a:rPr lang="en-US" sz="2400" dirty="0"/>
              <a:t>	</a:t>
            </a:r>
            <a:r>
              <a:rPr lang="en-US" sz="2400" dirty="0">
                <a:hlinkClick r:id="rId3" tooltip="NIH Grants Compliance and Oversight "/>
              </a:rPr>
              <a:t>http://grants.nih.gov/grants/compliance/compliance.htm </a:t>
            </a:r>
            <a:endParaRPr lang="en-US" sz="2400" dirty="0"/>
          </a:p>
          <a:p>
            <a:pPr marL="339725" indent="-339725" eaLnBrk="1" hangingPunct="1">
              <a:lnSpc>
                <a:spcPct val="80000"/>
              </a:lnSpc>
              <a:buClr>
                <a:schemeClr val="tx1"/>
              </a:buClr>
              <a:buFont typeface="Wingdings" pitchFamily="2" charset="2"/>
              <a:buNone/>
            </a:pPr>
            <a:endParaRPr lang="en-US" sz="2400" dirty="0"/>
          </a:p>
          <a:p>
            <a:pPr marL="339725" indent="-339725" eaLnBrk="1" hangingPunct="1">
              <a:lnSpc>
                <a:spcPct val="80000"/>
              </a:lnSpc>
              <a:buClr>
                <a:schemeClr val="tx1"/>
              </a:buClr>
            </a:pPr>
            <a:r>
              <a:rPr lang="en-US" sz="2400" dirty="0"/>
              <a:t>NIH Grants Compliance Inbox</a:t>
            </a:r>
          </a:p>
          <a:p>
            <a:pPr marL="339725" indent="-339725" eaLnBrk="1" hangingPunct="1">
              <a:lnSpc>
                <a:spcPct val="80000"/>
              </a:lnSpc>
              <a:buClr>
                <a:schemeClr val="tx1"/>
              </a:buClr>
              <a:buFont typeface="Wingdings" pitchFamily="2" charset="2"/>
              <a:buNone/>
            </a:pPr>
            <a:r>
              <a:rPr lang="en-US" sz="2400" dirty="0"/>
              <a:t>	</a:t>
            </a:r>
            <a:r>
              <a:rPr lang="en-US" sz="2400" dirty="0">
                <a:hlinkClick r:id="rId4" tooltip="NIH Grants Compliance Inbox"/>
              </a:rPr>
              <a:t>grantscompliance@mail.nih.gov</a:t>
            </a:r>
            <a:r>
              <a:rPr lang="en-US" sz="2400" dirty="0"/>
              <a:t> </a:t>
            </a:r>
          </a:p>
          <a:p>
            <a:pPr marL="339725" indent="-339725" eaLnBrk="1" hangingPunct="1">
              <a:lnSpc>
                <a:spcPct val="80000"/>
              </a:lnSpc>
              <a:buClr>
                <a:schemeClr val="tx1"/>
              </a:buClr>
              <a:buFont typeface="Wingdings" pitchFamily="2" charset="2"/>
              <a:buNone/>
            </a:pPr>
            <a:endParaRPr lang="en-US" sz="2400" dirty="0"/>
          </a:p>
          <a:p>
            <a:pPr marL="339725" indent="-339725" eaLnBrk="1" hangingPunct="1">
              <a:lnSpc>
                <a:spcPct val="80000"/>
              </a:lnSpc>
              <a:buClr>
                <a:schemeClr val="tx1"/>
              </a:buClr>
            </a:pPr>
            <a:r>
              <a:rPr lang="en-US" sz="2400" dirty="0"/>
              <a:t>NIH Outreach Activities </a:t>
            </a:r>
          </a:p>
          <a:p>
            <a:pPr marL="339725" indent="-339725" eaLnBrk="1" hangingPunct="1">
              <a:lnSpc>
                <a:spcPct val="80000"/>
              </a:lnSpc>
              <a:buClr>
                <a:schemeClr val="tx1"/>
              </a:buClr>
              <a:buNone/>
            </a:pPr>
            <a:r>
              <a:rPr lang="en-US" sz="2400" dirty="0"/>
              <a:t>	</a:t>
            </a:r>
            <a:r>
              <a:rPr lang="en-US" sz="2400" dirty="0">
                <a:hlinkClick r:id="rId5" tooltip="NIH Outreach Activities"/>
              </a:rPr>
              <a:t>http://grants.nih.gov/grants/outreach.htm </a:t>
            </a:r>
            <a:endParaRPr lang="en-US" sz="2400" dirty="0"/>
          </a:p>
          <a:p>
            <a:pPr marL="339725" indent="-339725" eaLnBrk="1" hangingPunct="1">
              <a:lnSpc>
                <a:spcPct val="80000"/>
              </a:lnSpc>
              <a:buClr>
                <a:schemeClr val="tx1"/>
              </a:buClr>
              <a:buFont typeface="Wingdings" pitchFamily="2" charset="2"/>
              <a:buNone/>
            </a:pPr>
            <a:endParaRPr lang="en-US" sz="2400" dirty="0"/>
          </a:p>
        </p:txBody>
      </p:sp>
      <p:sp>
        <p:nvSpPr>
          <p:cNvPr id="5" name="Slide Number Placeholder 4">
            <a:extLst>
              <a:ext uri="{FF2B5EF4-FFF2-40B4-BE49-F238E27FC236}">
                <a16:creationId xmlns:a16="http://schemas.microsoft.com/office/drawing/2014/main" id="{AE8DA21A-DF16-4611-ACF3-781676BE11B6}"/>
              </a:ext>
            </a:extLst>
          </p:cNvPr>
          <p:cNvSpPr txBox="1">
            <a:spLocks/>
          </p:cNvSpPr>
          <p:nvPr/>
        </p:nvSpPr>
        <p:spPr>
          <a:xfrm>
            <a:off x="1972647" y="6108173"/>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mtClean="0"/>
              <a:pPr/>
              <a:t>35</a:t>
            </a:fld>
            <a:endParaRPr lang="en-US" dirty="0"/>
          </a:p>
        </p:txBody>
      </p:sp>
      <p:sp>
        <p:nvSpPr>
          <p:cNvPr id="6" name="Slide Number Placeholder 4">
            <a:extLst>
              <a:ext uri="{FF2B5EF4-FFF2-40B4-BE49-F238E27FC236}">
                <a16:creationId xmlns:a16="http://schemas.microsoft.com/office/drawing/2014/main" id="{15175F12-F395-4092-AEC9-E5F5755A5C17}"/>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35</a:t>
            </a:fld>
            <a:endParaRPr lang="en-US" sz="1200" dirty="0"/>
          </a:p>
        </p:txBody>
      </p:sp>
    </p:spTree>
    <p:extLst>
      <p:ext uri="{BB962C8B-B14F-4D97-AF65-F5344CB8AC3E}">
        <p14:creationId xmlns:p14="http://schemas.microsoft.com/office/powerpoint/2010/main" val="3756412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838200" y="152400"/>
            <a:ext cx="8229600" cy="739302"/>
          </a:xfrm>
        </p:spPr>
        <p:txBody>
          <a:bodyPr>
            <a:normAutofit/>
          </a:bodyPr>
          <a:lstStyle/>
          <a:p>
            <a:pPr eaLnBrk="1" hangingPunct="1"/>
            <a:r>
              <a:rPr lang="en-US" dirty="0"/>
              <a:t>Select Resources at the NIH</a:t>
            </a:r>
          </a:p>
        </p:txBody>
      </p:sp>
      <p:sp>
        <p:nvSpPr>
          <p:cNvPr id="35844" name="Rectangle 3"/>
          <p:cNvSpPr>
            <a:spLocks noGrp="1" noChangeArrowheads="1"/>
          </p:cNvSpPr>
          <p:nvPr>
            <p:ph type="body" idx="1"/>
          </p:nvPr>
        </p:nvSpPr>
        <p:spPr>
          <a:xfrm>
            <a:off x="1158240" y="1173805"/>
            <a:ext cx="7299960" cy="5379395"/>
          </a:xfrm>
        </p:spPr>
        <p:txBody>
          <a:bodyPr>
            <a:normAutofit lnSpcReduction="10000"/>
          </a:bodyPr>
          <a:lstStyle/>
          <a:p>
            <a:pPr eaLnBrk="1" hangingPunct="1">
              <a:lnSpc>
                <a:spcPct val="80000"/>
              </a:lnSpc>
              <a:buFont typeface="Wingdings" pitchFamily="2" charset="2"/>
              <a:buNone/>
            </a:pPr>
            <a:r>
              <a:rPr lang="en-US" sz="2400" dirty="0"/>
              <a:t>Grants Management Specialist on the Notice of Award or in eRA; as backup </a:t>
            </a:r>
            <a:r>
              <a:rPr lang="en-US" dirty="0"/>
              <a:t>contact the </a:t>
            </a:r>
            <a:r>
              <a:rPr lang="en-US" sz="2400" dirty="0"/>
              <a:t>Chief GMO of IC:                                        </a:t>
            </a:r>
          </a:p>
          <a:p>
            <a:pPr eaLnBrk="1" hangingPunct="1">
              <a:lnSpc>
                <a:spcPct val="80000"/>
              </a:lnSpc>
              <a:buFont typeface="Wingdings" pitchFamily="2" charset="2"/>
              <a:buNone/>
            </a:pPr>
            <a:r>
              <a:rPr lang="en-US" sz="1900" dirty="0">
                <a:hlinkClick r:id="rId3" tooltip="Contact list for Chief GMOs at ICs"/>
              </a:rPr>
              <a:t>http://grants.nih.gov/grants/stafflist_gmos.htm </a:t>
            </a:r>
            <a:endParaRPr lang="en-US" sz="1900" dirty="0"/>
          </a:p>
          <a:p>
            <a:pPr eaLnBrk="1" hangingPunct="1">
              <a:lnSpc>
                <a:spcPct val="80000"/>
              </a:lnSpc>
              <a:buFont typeface="Wingdings" pitchFamily="2" charset="2"/>
              <a:buNone/>
            </a:pPr>
            <a:endParaRPr lang="en-US" sz="1000" dirty="0"/>
          </a:p>
          <a:p>
            <a:pPr eaLnBrk="1" hangingPunct="1">
              <a:lnSpc>
                <a:spcPct val="80000"/>
              </a:lnSpc>
              <a:buFont typeface="Wingdings" pitchFamily="2" charset="2"/>
              <a:buNone/>
            </a:pPr>
            <a:r>
              <a:rPr lang="en-US" sz="2400" dirty="0"/>
              <a:t>Program Official on the Notice of Award</a:t>
            </a:r>
            <a:endParaRPr lang="en-US" sz="900" dirty="0"/>
          </a:p>
          <a:p>
            <a:pPr eaLnBrk="1" hangingPunct="1">
              <a:lnSpc>
                <a:spcPct val="80000"/>
              </a:lnSpc>
              <a:buFont typeface="Wingdings" pitchFamily="2" charset="2"/>
              <a:buNone/>
            </a:pPr>
            <a:endParaRPr lang="en-US" sz="900" dirty="0"/>
          </a:p>
          <a:p>
            <a:pPr eaLnBrk="1" hangingPunct="1">
              <a:lnSpc>
                <a:spcPct val="80000"/>
              </a:lnSpc>
              <a:buFont typeface="Wingdings" pitchFamily="2" charset="2"/>
              <a:buNone/>
            </a:pPr>
            <a:r>
              <a:rPr lang="en-US" sz="2400" dirty="0"/>
              <a:t>Office of Extramural Research: </a:t>
            </a:r>
            <a:r>
              <a:rPr lang="en-US" sz="1900" dirty="0">
                <a:hlinkClick r:id="rId4" tooltip="NIH Grants page"/>
              </a:rPr>
              <a:t>http://grants.nih.gov/grants/oer.htm </a:t>
            </a:r>
            <a:endParaRPr lang="en-US" sz="1900" dirty="0"/>
          </a:p>
          <a:p>
            <a:pPr eaLnBrk="1" hangingPunct="1">
              <a:lnSpc>
                <a:spcPct val="80000"/>
              </a:lnSpc>
              <a:buFont typeface="Wingdings" pitchFamily="2" charset="2"/>
              <a:buNone/>
            </a:pPr>
            <a:endParaRPr lang="en-US" sz="1000" dirty="0"/>
          </a:p>
          <a:p>
            <a:pPr eaLnBrk="1" hangingPunct="1">
              <a:lnSpc>
                <a:spcPct val="80000"/>
              </a:lnSpc>
              <a:buNone/>
            </a:pPr>
            <a:r>
              <a:rPr lang="en-US" sz="2400" dirty="0"/>
              <a:t>NIH Grants Information: </a:t>
            </a:r>
            <a:r>
              <a:rPr lang="en-US" sz="1900" dirty="0">
                <a:hlinkClick r:id="rId5" tooltip="NIH Grants Information"/>
              </a:rPr>
              <a:t>http://grants.nih.gov/grants/giwelcome.htm</a:t>
            </a:r>
            <a:endParaRPr lang="en-US" sz="1900" dirty="0"/>
          </a:p>
          <a:p>
            <a:pPr eaLnBrk="1" hangingPunct="1">
              <a:lnSpc>
                <a:spcPct val="80000"/>
              </a:lnSpc>
              <a:buFont typeface="Wingdings" pitchFamily="2" charset="2"/>
              <a:buNone/>
            </a:pPr>
            <a:endParaRPr lang="en-US" sz="1000" dirty="0"/>
          </a:p>
          <a:p>
            <a:pPr eaLnBrk="1" hangingPunct="1">
              <a:lnSpc>
                <a:spcPct val="80000"/>
              </a:lnSpc>
              <a:buFont typeface="Wingdings" pitchFamily="2" charset="2"/>
              <a:buNone/>
            </a:pPr>
            <a:r>
              <a:rPr lang="en-US" sz="2400" dirty="0"/>
              <a:t>NIH Grants Policy Inbox (policy questions not specific                to the </a:t>
            </a:r>
            <a:r>
              <a:rPr lang="en-US" sz="2400" dirty="0" err="1"/>
              <a:t>NoA</a:t>
            </a:r>
            <a:r>
              <a:rPr lang="en-US" sz="2400" dirty="0"/>
              <a:t>):  </a:t>
            </a:r>
            <a:r>
              <a:rPr lang="en-US" sz="1900" dirty="0">
                <a:hlinkClick r:id="rId6" tooltip="NIH Grants Policy Inbox"/>
              </a:rPr>
              <a:t>grantspolicy@mail.nih.gov</a:t>
            </a:r>
            <a:r>
              <a:rPr lang="en-US" sz="1900" dirty="0"/>
              <a:t> </a:t>
            </a:r>
          </a:p>
          <a:p>
            <a:pPr eaLnBrk="1" hangingPunct="1">
              <a:lnSpc>
                <a:spcPct val="80000"/>
              </a:lnSpc>
              <a:buFont typeface="Wingdings" pitchFamily="2" charset="2"/>
              <a:buNone/>
            </a:pPr>
            <a:endParaRPr lang="en-US" sz="1000" dirty="0"/>
          </a:p>
          <a:p>
            <a:pPr eaLnBrk="1" hangingPunct="1">
              <a:lnSpc>
                <a:spcPct val="80000"/>
              </a:lnSpc>
              <a:buNone/>
            </a:pPr>
            <a:r>
              <a:rPr lang="en-US" sz="2400" dirty="0"/>
              <a:t>Division of Financial Advisory Services: </a:t>
            </a:r>
            <a:r>
              <a:rPr lang="en-US" sz="1800" dirty="0">
                <a:hlinkClick r:id="rId7" tooltip="Division of Financial Advisory Services"/>
              </a:rPr>
              <a:t>http://oamp.od.nih.gov/dfas </a:t>
            </a:r>
            <a:endParaRPr lang="en-US" sz="1800" dirty="0"/>
          </a:p>
          <a:p>
            <a:pPr eaLnBrk="1" hangingPunct="1">
              <a:lnSpc>
                <a:spcPct val="80000"/>
              </a:lnSpc>
              <a:buFont typeface="Wingdings" pitchFamily="2" charset="2"/>
              <a:buNone/>
            </a:pPr>
            <a:endParaRPr lang="en-US" sz="1900" dirty="0"/>
          </a:p>
          <a:p>
            <a:pPr eaLnBrk="1" hangingPunct="1">
              <a:lnSpc>
                <a:spcPct val="80000"/>
              </a:lnSpc>
              <a:buFont typeface="Wingdings" pitchFamily="2" charset="2"/>
              <a:buNone/>
            </a:pPr>
            <a:endParaRPr lang="en-US" sz="1000" dirty="0"/>
          </a:p>
        </p:txBody>
      </p:sp>
      <p:sp>
        <p:nvSpPr>
          <p:cNvPr id="5" name="Slide Number Placeholder 4">
            <a:extLst>
              <a:ext uri="{FF2B5EF4-FFF2-40B4-BE49-F238E27FC236}">
                <a16:creationId xmlns:a16="http://schemas.microsoft.com/office/drawing/2014/main" id="{4103557A-4F0C-47D6-B9BF-9C0F00E0C3C6}"/>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36</a:t>
            </a:fld>
            <a:endParaRPr lang="en-US" sz="1200" dirty="0"/>
          </a:p>
        </p:txBody>
      </p:sp>
    </p:spTree>
    <p:extLst>
      <p:ext uri="{BB962C8B-B14F-4D97-AF65-F5344CB8AC3E}">
        <p14:creationId xmlns:p14="http://schemas.microsoft.com/office/powerpoint/2010/main" val="15080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a:xfrm>
            <a:off x="1578628" y="2590800"/>
            <a:ext cx="7565372" cy="1063158"/>
          </a:xfrm>
        </p:spPr>
        <p:txBody>
          <a:bodyPr>
            <a:normAutofit fontScale="90000"/>
          </a:bodyPr>
          <a:lstStyle/>
          <a:p>
            <a:r>
              <a:rPr lang="en-US" dirty="0">
                <a:solidFill>
                  <a:srgbClr val="990099"/>
                </a:solidFill>
              </a:rPr>
              <a:t>Questions?? Feel free to </a:t>
            </a:r>
            <a:br>
              <a:rPr lang="en-US" dirty="0">
                <a:solidFill>
                  <a:srgbClr val="990099"/>
                </a:solidFill>
              </a:rPr>
            </a:br>
            <a:r>
              <a:rPr lang="en-US" dirty="0">
                <a:solidFill>
                  <a:srgbClr val="990099"/>
                </a:solidFill>
              </a:rPr>
              <a:t>contact us via e-mail:</a:t>
            </a:r>
            <a:br>
              <a:rPr lang="en-US" dirty="0">
                <a:solidFill>
                  <a:srgbClr val="990099"/>
                </a:solidFill>
              </a:rPr>
            </a:br>
            <a:r>
              <a:rPr lang="en-US" dirty="0">
                <a:solidFill>
                  <a:srgbClr val="990099"/>
                </a:solidFill>
              </a:rPr>
              <a:t>Crystal Wolfrey - </a:t>
            </a:r>
            <a:r>
              <a:rPr lang="en-US" dirty="0">
                <a:solidFill>
                  <a:srgbClr val="990099"/>
                </a:solidFill>
                <a:hlinkClick r:id="rId4"/>
              </a:rPr>
              <a:t>crystal.wolfrey@nih.gov</a:t>
            </a:r>
            <a:br>
              <a:rPr lang="en-US" dirty="0">
                <a:solidFill>
                  <a:srgbClr val="990099"/>
                </a:solidFill>
              </a:rPr>
            </a:br>
            <a:br>
              <a:rPr lang="en-US" dirty="0">
                <a:solidFill>
                  <a:srgbClr val="990099"/>
                </a:solidFill>
              </a:rPr>
            </a:br>
            <a:r>
              <a:rPr lang="en-US" dirty="0">
                <a:solidFill>
                  <a:srgbClr val="990099"/>
                </a:solidFill>
              </a:rPr>
              <a:t>Sean Hine – </a:t>
            </a:r>
            <a:br>
              <a:rPr lang="en-US" dirty="0">
                <a:solidFill>
                  <a:srgbClr val="990099"/>
                </a:solidFill>
              </a:rPr>
            </a:br>
            <a:r>
              <a:rPr lang="en-US" dirty="0">
                <a:solidFill>
                  <a:srgbClr val="990099"/>
                </a:solidFill>
                <a:hlinkClick r:id="rId5"/>
              </a:rPr>
              <a:t>sean.hine@nih.gov</a:t>
            </a:r>
            <a:br>
              <a:rPr lang="en-US" dirty="0">
                <a:solidFill>
                  <a:srgbClr val="990099"/>
                </a:solidFill>
              </a:rPr>
            </a:br>
            <a:br>
              <a:rPr lang="en-US" dirty="0">
                <a:solidFill>
                  <a:srgbClr val="990099"/>
                </a:solidFill>
              </a:rPr>
            </a:br>
            <a:br>
              <a:rPr lang="en-US" dirty="0">
                <a:solidFill>
                  <a:srgbClr val="990099"/>
                </a:solidFill>
              </a:rPr>
            </a:br>
            <a:endParaRPr lang="en-US" dirty="0">
              <a:solidFill>
                <a:srgbClr val="990099"/>
              </a:solidFill>
            </a:endParaRPr>
          </a:p>
        </p:txBody>
      </p:sp>
      <p:graphicFrame>
        <p:nvGraphicFramePr>
          <p:cNvPr id="1304579" name="Object 3">
            <a:extLst>
              <a:ext uri="{C183D7F6-B498-43B3-948B-1728B52AA6E4}">
                <adec:decorative xmlns:adec="http://schemas.microsoft.com/office/drawing/2017/decorative" val="1"/>
              </a:ext>
            </a:extLst>
          </p:cNvPr>
          <p:cNvGraphicFramePr>
            <a:graphicFrameLocks noGrp="1" noChangeAspect="1"/>
          </p:cNvGraphicFramePr>
          <p:nvPr>
            <p:ph idx="1"/>
            <p:extLst>
              <p:ext uri="{D42A27DB-BD31-4B8C-83A1-F6EECF244321}">
                <p14:modId xmlns:p14="http://schemas.microsoft.com/office/powerpoint/2010/main" val="1989515563"/>
              </p:ext>
            </p:extLst>
          </p:nvPr>
        </p:nvGraphicFramePr>
        <p:xfrm>
          <a:off x="762000" y="589150"/>
          <a:ext cx="1968500" cy="3393992"/>
        </p:xfrm>
        <a:graphic>
          <a:graphicData uri="http://schemas.openxmlformats.org/presentationml/2006/ole">
            <mc:AlternateContent xmlns:mc="http://schemas.openxmlformats.org/markup-compatibility/2006">
              <mc:Choice xmlns:v="urn:schemas-microsoft-com:vml" Requires="v">
                <p:oleObj spid="_x0000_s1033" name="Clip" r:id="rId6" imgW="1857600" imgH="3995640" progId="">
                  <p:embed/>
                </p:oleObj>
              </mc:Choice>
              <mc:Fallback>
                <p:oleObj name="Clip" r:id="rId6" imgW="1857600" imgH="3995640" progId="">
                  <p:embed/>
                  <p:pic>
                    <p:nvPicPr>
                      <p:cNvPr id="130457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89150"/>
                        <a:ext cx="1968500" cy="3393992"/>
                      </a:xfrm>
                      <a:prstGeom prst="rect">
                        <a:avLst/>
                      </a:prstGeom>
                      <a:noFill/>
                    </p:spPr>
                  </p:pic>
                </p:oleObj>
              </mc:Fallback>
            </mc:AlternateContent>
          </a:graphicData>
        </a:graphic>
      </p:graphicFrame>
      <p:sp>
        <p:nvSpPr>
          <p:cNvPr id="4" name="Slide Number Placeholder 4">
            <a:extLst>
              <a:ext uri="{FF2B5EF4-FFF2-40B4-BE49-F238E27FC236}">
                <a16:creationId xmlns:a16="http://schemas.microsoft.com/office/drawing/2014/main" id="{C5F4E1E3-0B80-441D-8E07-F8304C8365BA}"/>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37</a:t>
            </a:fld>
            <a:endParaRPr lang="en-US" sz="1200" dirty="0"/>
          </a:p>
        </p:txBody>
      </p:sp>
    </p:spTree>
    <p:extLst>
      <p:ext uri="{BB962C8B-B14F-4D97-AF65-F5344CB8AC3E}">
        <p14:creationId xmlns:p14="http://schemas.microsoft.com/office/powerpoint/2010/main" val="26571832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04579"/>
                                        </p:tgtEl>
                                        <p:attrNameLst>
                                          <p:attrName>style.visibility</p:attrName>
                                        </p:attrNameLst>
                                      </p:cBhvr>
                                      <p:to>
                                        <p:strVal val="visible"/>
                                      </p:to>
                                    </p:set>
                                    <p:anim calcmode="lin" valueType="num">
                                      <p:cBhvr additive="base">
                                        <p:cTn id="7" dur="500" fill="hold"/>
                                        <p:tgtEl>
                                          <p:spTgt spid="1304579"/>
                                        </p:tgtEl>
                                        <p:attrNameLst>
                                          <p:attrName>ppt_x</p:attrName>
                                        </p:attrNameLst>
                                      </p:cBhvr>
                                      <p:tavLst>
                                        <p:tav tm="0">
                                          <p:val>
                                            <p:strVal val="0-#ppt_w/2"/>
                                          </p:val>
                                        </p:tav>
                                        <p:tav tm="100000">
                                          <p:val>
                                            <p:strVal val="#ppt_x"/>
                                          </p:val>
                                        </p:tav>
                                      </p:tavLst>
                                    </p:anim>
                                    <p:anim calcmode="lin" valueType="num">
                                      <p:cBhvr additive="base">
                                        <p:cTn id="8" dur="500" fill="hold"/>
                                        <p:tgtEl>
                                          <p:spTgt spid="1304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FA66-BE3C-4506-AE2C-B829E8368B70}"/>
              </a:ext>
            </a:extLst>
          </p:cNvPr>
          <p:cNvSpPr>
            <a:spLocks noGrp="1"/>
          </p:cNvSpPr>
          <p:nvPr>
            <p:ph type="title"/>
          </p:nvPr>
        </p:nvSpPr>
        <p:spPr/>
        <p:txBody>
          <a:bodyPr/>
          <a:lstStyle/>
          <a:p>
            <a:r>
              <a:rPr lang="en-US" dirty="0"/>
              <a:t>Haven’t had enough of us??</a:t>
            </a:r>
          </a:p>
        </p:txBody>
      </p:sp>
      <p:sp>
        <p:nvSpPr>
          <p:cNvPr id="3" name="Content Placeholder 2">
            <a:extLst>
              <a:ext uri="{FF2B5EF4-FFF2-40B4-BE49-F238E27FC236}">
                <a16:creationId xmlns:a16="http://schemas.microsoft.com/office/drawing/2014/main" id="{DD3C1935-FD4B-4674-B1BB-91ADA725ADCB}"/>
              </a:ext>
            </a:extLst>
          </p:cNvPr>
          <p:cNvSpPr>
            <a:spLocks noGrp="1"/>
          </p:cNvSpPr>
          <p:nvPr>
            <p:ph idx="1"/>
          </p:nvPr>
        </p:nvSpPr>
        <p:spPr/>
        <p:txBody>
          <a:bodyPr/>
          <a:lstStyle/>
          <a:p>
            <a:r>
              <a:rPr lang="en-US" dirty="0"/>
              <a:t>Join us tomorrow (11/2) at 4:00 as we conduct an Advance Administrative Topics: Post-Award</a:t>
            </a:r>
          </a:p>
          <a:p>
            <a:r>
              <a:rPr lang="en-US" dirty="0"/>
              <a:t>Yep...that was just a shameless plug </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38533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4D87-51B1-454E-8969-7FE43AC5A497}"/>
              </a:ext>
            </a:extLst>
          </p:cNvPr>
          <p:cNvSpPr>
            <a:spLocks noGrp="1"/>
          </p:cNvSpPr>
          <p:nvPr>
            <p:ph type="title"/>
          </p:nvPr>
        </p:nvSpPr>
        <p:spPr/>
        <p:txBody>
          <a:bodyPr/>
          <a:lstStyle/>
          <a:p>
            <a:r>
              <a:rPr lang="en-US" dirty="0"/>
              <a:t>We have a few minutes…</a:t>
            </a:r>
          </a:p>
        </p:txBody>
      </p:sp>
      <p:sp>
        <p:nvSpPr>
          <p:cNvPr id="3" name="Content Placeholder 2">
            <a:extLst>
              <a:ext uri="{FF2B5EF4-FFF2-40B4-BE49-F238E27FC236}">
                <a16:creationId xmlns:a16="http://schemas.microsoft.com/office/drawing/2014/main" id="{C06F19DF-497C-4805-B38B-128D5995B148}"/>
              </a:ext>
            </a:extLst>
          </p:cNvPr>
          <p:cNvSpPr>
            <a:spLocks noGrp="1"/>
          </p:cNvSpPr>
          <p:nvPr>
            <p:ph idx="1"/>
          </p:nvPr>
        </p:nvSpPr>
        <p:spPr/>
        <p:txBody>
          <a:bodyPr/>
          <a:lstStyle/>
          <a:p>
            <a:r>
              <a:rPr lang="en-US" dirty="0"/>
              <a:t>Bring on the questions!!</a:t>
            </a:r>
          </a:p>
          <a:p>
            <a:r>
              <a:rPr lang="en-US" dirty="0"/>
              <a:t>Enter your questions in the Q&amp;A and we will address what we can!</a:t>
            </a:r>
          </a:p>
        </p:txBody>
      </p:sp>
    </p:spTree>
    <p:extLst>
      <p:ext uri="{BB962C8B-B14F-4D97-AF65-F5344CB8AC3E}">
        <p14:creationId xmlns:p14="http://schemas.microsoft.com/office/powerpoint/2010/main" val="377833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070728" y="268736"/>
            <a:ext cx="7920872" cy="1371600"/>
          </a:xfrm>
        </p:spPr>
        <p:txBody>
          <a:bodyPr>
            <a:normAutofit/>
          </a:bodyPr>
          <a:lstStyle/>
          <a:p>
            <a:r>
              <a:rPr lang="en-US" sz="3600" dirty="0"/>
              <a:t>NIH Perspective...</a:t>
            </a:r>
            <a:r>
              <a:rPr lang="en-US" sz="4000" dirty="0"/>
              <a:t> a </a:t>
            </a:r>
            <a:br>
              <a:rPr lang="en-US" sz="4000" dirty="0"/>
            </a:br>
            <a:r>
              <a:rPr lang="en-US" sz="4000" dirty="0"/>
              <a:t>Few Things to Remember</a:t>
            </a:r>
            <a:endParaRPr lang="en-US" dirty="0"/>
          </a:p>
        </p:txBody>
      </p:sp>
      <p:sp>
        <p:nvSpPr>
          <p:cNvPr id="15364" name="Rectangle 3"/>
          <p:cNvSpPr>
            <a:spLocks noGrp="1" noChangeArrowheads="1"/>
          </p:cNvSpPr>
          <p:nvPr>
            <p:ph type="body" idx="1"/>
          </p:nvPr>
        </p:nvSpPr>
        <p:spPr>
          <a:xfrm>
            <a:off x="1369330" y="1884848"/>
            <a:ext cx="7323667" cy="4704416"/>
          </a:xfrm>
        </p:spPr>
        <p:txBody>
          <a:bodyPr/>
          <a:lstStyle/>
          <a:p>
            <a:pPr lvl="1" eaLnBrk="1" hangingPunct="1"/>
            <a:r>
              <a:rPr lang="en-US" sz="2400" dirty="0"/>
              <a:t>Must support federal policy, to enforce applicable laws, cost principles and administrative requirements</a:t>
            </a:r>
          </a:p>
          <a:p>
            <a:pPr lvl="1" eaLnBrk="1" hangingPunct="1"/>
            <a:r>
              <a:rPr lang="en-US" sz="2400" dirty="0"/>
              <a:t>Stewards of federal funds</a:t>
            </a:r>
          </a:p>
          <a:p>
            <a:pPr lvl="1" eaLnBrk="1" hangingPunct="1"/>
            <a:r>
              <a:rPr lang="en-US" sz="2400" dirty="0"/>
              <a:t>Some IC’s have a relatively broad mission; others are (by comparison) relatively narrow</a:t>
            </a:r>
          </a:p>
          <a:p>
            <a:pPr lvl="1" eaLnBrk="1" hangingPunct="1"/>
            <a:r>
              <a:rPr lang="en-US" sz="2400" dirty="0"/>
              <a:t>Larger IC’s have more funds which can mean more flexibilities</a:t>
            </a:r>
          </a:p>
          <a:p>
            <a:pPr lvl="1" eaLnBrk="1" hangingPunct="1"/>
            <a:r>
              <a:rPr lang="en-US" sz="2400" dirty="0"/>
              <a:t>Not all IC’s fund the same grant mechanisms</a:t>
            </a:r>
          </a:p>
          <a:p>
            <a:pPr lvl="1" eaLnBrk="1" hangingPunct="1"/>
            <a:endParaRPr lang="en-US" sz="2400" dirty="0"/>
          </a:p>
          <a:p>
            <a:pPr eaLnBrk="1" hangingPunct="1"/>
            <a:endParaRPr lang="en-US" dirty="0"/>
          </a:p>
        </p:txBody>
      </p:sp>
      <p:sp>
        <p:nvSpPr>
          <p:cNvPr id="5" name="Slide Number Placeholder 4">
            <a:extLst>
              <a:ext uri="{FF2B5EF4-FFF2-40B4-BE49-F238E27FC236}">
                <a16:creationId xmlns:a16="http://schemas.microsoft.com/office/drawing/2014/main" id="{A81D46A6-63A8-4915-81A1-44A241865FB6}"/>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4</a:t>
            </a:fld>
            <a:endParaRPr lang="en-US" sz="1200" dirty="0"/>
          </a:p>
        </p:txBody>
      </p:sp>
    </p:spTree>
    <p:extLst>
      <p:ext uri="{BB962C8B-B14F-4D97-AF65-F5344CB8AC3E}">
        <p14:creationId xmlns:p14="http://schemas.microsoft.com/office/powerpoint/2010/main" val="2617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04800" y="350066"/>
            <a:ext cx="9144000" cy="1371600"/>
          </a:xfrm>
        </p:spPr>
        <p:txBody>
          <a:bodyPr>
            <a:noAutofit/>
          </a:bodyPr>
          <a:lstStyle/>
          <a:p>
            <a:pPr algn="ctr" eaLnBrk="1" hangingPunct="1"/>
            <a:r>
              <a:rPr lang="en-US" sz="3200" dirty="0"/>
              <a:t>NIH Perspective: Additional Considerations</a:t>
            </a:r>
          </a:p>
        </p:txBody>
      </p:sp>
      <p:sp>
        <p:nvSpPr>
          <p:cNvPr id="16388" name="Rectangle 3"/>
          <p:cNvSpPr>
            <a:spLocks noGrp="1" noChangeArrowheads="1"/>
          </p:cNvSpPr>
          <p:nvPr>
            <p:ph type="body" idx="1"/>
          </p:nvPr>
        </p:nvSpPr>
        <p:spPr>
          <a:xfrm>
            <a:off x="914400" y="1893363"/>
            <a:ext cx="7734300" cy="4217581"/>
          </a:xfrm>
        </p:spPr>
        <p:txBody>
          <a:bodyPr>
            <a:normAutofit/>
          </a:bodyPr>
          <a:lstStyle/>
          <a:p>
            <a:pPr eaLnBrk="1" hangingPunct="1">
              <a:lnSpc>
                <a:spcPct val="90000"/>
              </a:lnSpc>
              <a:buFont typeface="Wingdings" pitchFamily="2" charset="2"/>
              <a:buNone/>
            </a:pPr>
            <a:r>
              <a:rPr lang="en-US" dirty="0"/>
              <a:t>Additional considerations </a:t>
            </a:r>
            <a:r>
              <a:rPr lang="en-US" sz="2400" dirty="0"/>
              <a:t>we consider in making decisions in 'tough' situations:</a:t>
            </a:r>
          </a:p>
          <a:p>
            <a:r>
              <a:rPr lang="en-US" dirty="0"/>
              <a:t>Will an action create a precedent which will limit flexibility in the future?</a:t>
            </a:r>
          </a:p>
          <a:p>
            <a:r>
              <a:rPr lang="en-US" dirty="0"/>
              <a:t>Is an action consistent with NIH, HHS or other Federal policy?  </a:t>
            </a:r>
          </a:p>
          <a:p>
            <a:r>
              <a:rPr lang="en-US" dirty="0"/>
              <a:t>How would this play if presented on the evening news or the front page of ......?</a:t>
            </a:r>
          </a:p>
          <a:p>
            <a:pPr eaLnBrk="1" hangingPunct="1">
              <a:lnSpc>
                <a:spcPct val="90000"/>
              </a:lnSpc>
              <a:buFont typeface="Wingdings" pitchFamily="2" charset="2"/>
              <a:buNone/>
            </a:pPr>
            <a:endParaRPr lang="en-US" sz="2600" dirty="0"/>
          </a:p>
        </p:txBody>
      </p:sp>
      <p:sp>
        <p:nvSpPr>
          <p:cNvPr id="5" name="Slide Number Placeholder 4">
            <a:extLst>
              <a:ext uri="{FF2B5EF4-FFF2-40B4-BE49-F238E27FC236}">
                <a16:creationId xmlns:a16="http://schemas.microsoft.com/office/drawing/2014/main" id="{E6F8DDF0-1F01-4FB2-9BF0-74801B902B6E}"/>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5</a:t>
            </a:fld>
            <a:endParaRPr lang="en-US" sz="1200" dirty="0"/>
          </a:p>
        </p:txBody>
      </p:sp>
    </p:spTree>
    <p:extLst>
      <p:ext uri="{BB962C8B-B14F-4D97-AF65-F5344CB8AC3E}">
        <p14:creationId xmlns:p14="http://schemas.microsoft.com/office/powerpoint/2010/main" val="322487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43000" y="384702"/>
            <a:ext cx="7086600" cy="1546811"/>
          </a:xfrm>
        </p:spPr>
        <p:txBody>
          <a:bodyPr>
            <a:noAutofit/>
          </a:bodyPr>
          <a:lstStyle/>
          <a:p>
            <a:pPr algn="ctr" eaLnBrk="1" hangingPunct="1"/>
            <a:r>
              <a:rPr lang="en-US" sz="3200" dirty="0"/>
              <a:t>Questions We Ask When Considering Challenging Complex  Situations </a:t>
            </a:r>
            <a:br>
              <a:rPr lang="en-US" sz="3200" dirty="0"/>
            </a:br>
            <a:endParaRPr lang="en-US" sz="3200" dirty="0"/>
          </a:p>
        </p:txBody>
      </p:sp>
      <p:sp>
        <p:nvSpPr>
          <p:cNvPr id="18436" name="Rectangle 3"/>
          <p:cNvSpPr>
            <a:spLocks noGrp="1" noChangeArrowheads="1"/>
          </p:cNvSpPr>
          <p:nvPr>
            <p:ph type="body" idx="1"/>
          </p:nvPr>
        </p:nvSpPr>
        <p:spPr>
          <a:xfrm>
            <a:off x="1295400" y="2374372"/>
            <a:ext cx="6858000" cy="3916363"/>
          </a:xfrm>
        </p:spPr>
        <p:txBody>
          <a:bodyPr>
            <a:normAutofit/>
          </a:bodyPr>
          <a:lstStyle/>
          <a:p>
            <a:r>
              <a:rPr lang="en-US" sz="2800" dirty="0"/>
              <a:t>What is in the best interest of the science?</a:t>
            </a:r>
          </a:p>
          <a:p>
            <a:r>
              <a:rPr lang="en-US" sz="2800" dirty="0"/>
              <a:t>What is in the best interest of the recipient?</a:t>
            </a:r>
          </a:p>
          <a:p>
            <a:pPr eaLnBrk="1" hangingPunct="1"/>
            <a:r>
              <a:rPr lang="en-US" sz="2800" dirty="0"/>
              <a:t>What is in the best interests of the PI(s)?</a:t>
            </a:r>
          </a:p>
          <a:p>
            <a:pPr eaLnBrk="1" hangingPunct="1"/>
            <a:r>
              <a:rPr lang="en-US" sz="2800" dirty="0"/>
              <a:t>Is there an opportunity for a 'win/win’?</a:t>
            </a:r>
          </a:p>
          <a:p>
            <a:pPr eaLnBrk="1" hangingPunct="1"/>
            <a:r>
              <a:rPr lang="en-US" sz="2800" dirty="0"/>
              <a:t>Can we get to a “yes?”</a:t>
            </a:r>
          </a:p>
          <a:p>
            <a:pPr eaLnBrk="1" hangingPunct="1"/>
            <a:endParaRPr lang="en-US" sz="2400" dirty="0"/>
          </a:p>
          <a:p>
            <a:pPr eaLnBrk="1" hangingPunct="1"/>
            <a:endParaRPr lang="en-US" sz="2400" dirty="0"/>
          </a:p>
        </p:txBody>
      </p:sp>
      <p:sp>
        <p:nvSpPr>
          <p:cNvPr id="5" name="Slide Number Placeholder 4">
            <a:extLst>
              <a:ext uri="{FF2B5EF4-FFF2-40B4-BE49-F238E27FC236}">
                <a16:creationId xmlns:a16="http://schemas.microsoft.com/office/drawing/2014/main" id="{CA0C6914-E590-4B0E-9247-BEF10ADA4BD4}"/>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6</a:t>
            </a:fld>
            <a:endParaRPr lang="en-US" sz="1200" dirty="0"/>
          </a:p>
        </p:txBody>
      </p:sp>
    </p:spTree>
    <p:extLst>
      <p:ext uri="{BB962C8B-B14F-4D97-AF65-F5344CB8AC3E}">
        <p14:creationId xmlns:p14="http://schemas.microsoft.com/office/powerpoint/2010/main" val="155823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43000" y="617563"/>
            <a:ext cx="2667000" cy="1444098"/>
          </a:xfrm>
        </p:spPr>
        <p:txBody>
          <a:bodyPr>
            <a:noAutofit/>
          </a:bodyPr>
          <a:lstStyle/>
          <a:p>
            <a:pPr algn="ctr" eaLnBrk="1" hangingPunct="1"/>
            <a:r>
              <a:rPr lang="en-US" sz="3200" dirty="0"/>
              <a:t>Situations we will explore involving…</a:t>
            </a:r>
            <a:br>
              <a:rPr lang="en-US" sz="3200" dirty="0"/>
            </a:br>
            <a:endParaRPr lang="en-US" sz="3200" dirty="0"/>
          </a:p>
        </p:txBody>
      </p:sp>
      <p:sp>
        <p:nvSpPr>
          <p:cNvPr id="18436" name="Rectangle 3"/>
          <p:cNvSpPr>
            <a:spLocks noGrp="1" noChangeArrowheads="1"/>
          </p:cNvSpPr>
          <p:nvPr>
            <p:ph type="body" idx="1"/>
          </p:nvPr>
        </p:nvSpPr>
        <p:spPr>
          <a:xfrm>
            <a:off x="1676400" y="2061661"/>
            <a:ext cx="6858000" cy="3916363"/>
          </a:xfrm>
        </p:spPr>
        <p:txBody>
          <a:bodyPr>
            <a:normAutofit/>
          </a:bodyPr>
          <a:lstStyle/>
          <a:p>
            <a:r>
              <a:rPr lang="en-US" sz="2800" dirty="0"/>
              <a:t>Human Subjects – Single IRB</a:t>
            </a:r>
          </a:p>
          <a:p>
            <a:r>
              <a:rPr lang="en-US" sz="2800" dirty="0"/>
              <a:t>Changes prior to award</a:t>
            </a:r>
          </a:p>
          <a:p>
            <a:r>
              <a:rPr lang="en-US" sz="2800" dirty="0"/>
              <a:t>Understanding the FOA before Submission</a:t>
            </a:r>
          </a:p>
          <a:p>
            <a:r>
              <a:rPr lang="en-US" sz="2800" dirty="0"/>
              <a:t>Submitting a competitive renewal</a:t>
            </a:r>
          </a:p>
          <a:p>
            <a:pPr eaLnBrk="1" hangingPunct="1"/>
            <a:r>
              <a:rPr lang="en-US" sz="2800" dirty="0"/>
              <a:t>Brand new applicants to NIH...what to expect!</a:t>
            </a:r>
          </a:p>
        </p:txBody>
      </p:sp>
      <p:sp>
        <p:nvSpPr>
          <p:cNvPr id="5" name="Slide Number Placeholder 4">
            <a:extLst>
              <a:ext uri="{FF2B5EF4-FFF2-40B4-BE49-F238E27FC236}">
                <a16:creationId xmlns:a16="http://schemas.microsoft.com/office/drawing/2014/main" id="{3103FCD8-36A7-4BFD-9C9A-A70F9D2AA104}"/>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7</a:t>
            </a:fld>
            <a:endParaRPr lang="en-US" sz="1200" dirty="0"/>
          </a:p>
        </p:txBody>
      </p:sp>
      <p:pic>
        <p:nvPicPr>
          <p:cNvPr id="6" name="Picture 5" descr="A close up of a card&#10;&#10;Description automatically generated">
            <a:extLst>
              <a:ext uri="{FF2B5EF4-FFF2-40B4-BE49-F238E27FC236}">
                <a16:creationId xmlns:a16="http://schemas.microsoft.com/office/drawing/2014/main" id="{EAC3029C-5706-4388-AB51-C595C452616D}"/>
              </a:ext>
            </a:extLst>
          </p:cNvPr>
          <p:cNvPicPr>
            <a:picLocks noChangeAspect="1"/>
          </p:cNvPicPr>
          <p:nvPr/>
        </p:nvPicPr>
        <p:blipFill rotWithShape="1">
          <a:blip r:embed="rId3">
            <a:extLst>
              <a:ext uri="{28A0092B-C50C-407E-A947-70E740481C1C}">
                <a14:useLocalDpi xmlns:a14="http://schemas.microsoft.com/office/drawing/2010/main" val="0"/>
              </a:ext>
            </a:extLst>
          </a:blip>
          <a:srcRect b="8058"/>
          <a:stretch/>
        </p:blipFill>
        <p:spPr>
          <a:xfrm>
            <a:off x="6172200" y="29729"/>
            <a:ext cx="2895600" cy="2288238"/>
          </a:xfrm>
          <a:prstGeom prst="rect">
            <a:avLst/>
          </a:prstGeom>
        </p:spPr>
      </p:pic>
    </p:spTree>
    <p:extLst>
      <p:ext uri="{BB962C8B-B14F-4D97-AF65-F5344CB8AC3E}">
        <p14:creationId xmlns:p14="http://schemas.microsoft.com/office/powerpoint/2010/main" val="89319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5F38-8503-4159-8344-1F229A52AB0E}"/>
              </a:ext>
            </a:extLst>
          </p:cNvPr>
          <p:cNvSpPr>
            <a:spLocks noGrp="1"/>
          </p:cNvSpPr>
          <p:nvPr>
            <p:ph type="title"/>
          </p:nvPr>
        </p:nvSpPr>
        <p:spPr/>
        <p:txBody>
          <a:bodyPr/>
          <a:lstStyle/>
          <a:p>
            <a:r>
              <a:rPr lang="en-US" dirty="0"/>
              <a:t>Human Subjects – Single IRB</a:t>
            </a:r>
          </a:p>
        </p:txBody>
      </p:sp>
      <p:sp>
        <p:nvSpPr>
          <p:cNvPr id="3" name="Content Placeholder 2">
            <a:extLst>
              <a:ext uri="{FF2B5EF4-FFF2-40B4-BE49-F238E27FC236}">
                <a16:creationId xmlns:a16="http://schemas.microsoft.com/office/drawing/2014/main" id="{E2826D61-04FD-4E86-AB0C-74C9034D1B10}"/>
              </a:ext>
            </a:extLst>
          </p:cNvPr>
          <p:cNvSpPr>
            <a:spLocks noGrp="1"/>
          </p:cNvSpPr>
          <p:nvPr>
            <p:ph idx="1"/>
          </p:nvPr>
        </p:nvSpPr>
        <p:spPr>
          <a:xfrm>
            <a:off x="982132" y="2133600"/>
            <a:ext cx="7704667" cy="3332816"/>
          </a:xfrm>
        </p:spPr>
        <p:txBody>
          <a:bodyPr>
            <a:normAutofit fontScale="92500" lnSpcReduction="20000"/>
          </a:bodyPr>
          <a:lstStyle/>
          <a:p>
            <a:pPr marL="0" indent="0">
              <a:buNone/>
            </a:pPr>
            <a:r>
              <a:rPr lang="en-US" dirty="0"/>
              <a:t>Today, a Grants Management Specialist is reviewing a competing R01 which has 3 performance sites and human subjects research involved as a multi-site study.  How many performance sites will need to provide certification of IRB approval to NIH for the award to be issued?</a:t>
            </a:r>
          </a:p>
          <a:p>
            <a:pPr marL="0" indent="0">
              <a:buNone/>
            </a:pPr>
            <a:r>
              <a:rPr lang="en-US" dirty="0"/>
              <a:t>0</a:t>
            </a:r>
          </a:p>
          <a:p>
            <a:pPr marL="0" indent="0">
              <a:buNone/>
            </a:pPr>
            <a:r>
              <a:rPr lang="en-US" dirty="0"/>
              <a:t>1</a:t>
            </a:r>
          </a:p>
          <a:p>
            <a:pPr marL="0" indent="0">
              <a:buNone/>
            </a:pPr>
            <a:r>
              <a:rPr lang="en-US" dirty="0"/>
              <a:t>2</a:t>
            </a:r>
          </a:p>
          <a:p>
            <a:pPr marL="0" indent="0">
              <a:buNone/>
            </a:pPr>
            <a:r>
              <a:rPr lang="en-US" dirty="0"/>
              <a:t>3</a:t>
            </a:r>
          </a:p>
          <a:p>
            <a:pPr marL="0" indent="0">
              <a:buNone/>
            </a:pPr>
            <a:endParaRPr lang="en-US" dirty="0"/>
          </a:p>
        </p:txBody>
      </p:sp>
      <p:sp>
        <p:nvSpPr>
          <p:cNvPr id="4" name="TextBox 3">
            <a:extLst>
              <a:ext uri="{FF2B5EF4-FFF2-40B4-BE49-F238E27FC236}">
                <a16:creationId xmlns:a16="http://schemas.microsoft.com/office/drawing/2014/main" id="{CF0C2B7B-6AB2-4195-BE8D-554D1E044F89}"/>
              </a:ext>
            </a:extLst>
          </p:cNvPr>
          <p:cNvSpPr txBox="1"/>
          <p:nvPr/>
        </p:nvSpPr>
        <p:spPr>
          <a:xfrm>
            <a:off x="2480775" y="5436907"/>
            <a:ext cx="4886915" cy="707886"/>
          </a:xfrm>
          <a:prstGeom prst="rect">
            <a:avLst/>
          </a:prstGeom>
          <a:noFill/>
        </p:spPr>
        <p:txBody>
          <a:bodyPr wrap="none" rtlCol="0">
            <a:spAutoFit/>
          </a:bodyPr>
          <a:lstStyle/>
          <a:p>
            <a:r>
              <a:rPr lang="en-US" sz="4000" b="1" dirty="0"/>
              <a:t>ENTER IN THE CHAT!</a:t>
            </a:r>
          </a:p>
        </p:txBody>
      </p:sp>
    </p:spTree>
    <p:extLst>
      <p:ext uri="{BB962C8B-B14F-4D97-AF65-F5344CB8AC3E}">
        <p14:creationId xmlns:p14="http://schemas.microsoft.com/office/powerpoint/2010/main" val="77889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2F07-B577-428A-AD97-2551EA0284FD}"/>
              </a:ext>
            </a:extLst>
          </p:cNvPr>
          <p:cNvSpPr>
            <a:spLocks noGrp="1"/>
          </p:cNvSpPr>
          <p:nvPr>
            <p:ph type="title"/>
          </p:nvPr>
        </p:nvSpPr>
        <p:spPr/>
        <p:txBody>
          <a:bodyPr/>
          <a:lstStyle/>
          <a:p>
            <a:r>
              <a:rPr lang="en-US" dirty="0"/>
              <a:t>Drumroll please....</a:t>
            </a:r>
          </a:p>
        </p:txBody>
      </p:sp>
      <p:sp>
        <p:nvSpPr>
          <p:cNvPr id="3" name="Content Placeholder 2">
            <a:extLst>
              <a:ext uri="{FF2B5EF4-FFF2-40B4-BE49-F238E27FC236}">
                <a16:creationId xmlns:a16="http://schemas.microsoft.com/office/drawing/2014/main" id="{CDBFF306-1741-4854-8A8C-012AF8D140CD}"/>
              </a:ext>
            </a:extLst>
          </p:cNvPr>
          <p:cNvSpPr>
            <a:spLocks noGrp="1"/>
          </p:cNvSpPr>
          <p:nvPr>
            <p:ph idx="1"/>
          </p:nvPr>
        </p:nvSpPr>
        <p:spPr/>
        <p:txBody>
          <a:bodyPr/>
          <a:lstStyle/>
          <a:p>
            <a:r>
              <a:rPr lang="en-US" dirty="0"/>
              <a:t>The answer is 1!</a:t>
            </a:r>
          </a:p>
          <a:p>
            <a:r>
              <a:rPr lang="en-US" dirty="0"/>
              <a:t>This is due to the single IRB policy – one IRB will be serving as the IRB of record for a multi-site study</a:t>
            </a:r>
          </a:p>
          <a:p>
            <a:r>
              <a:rPr lang="en-US" dirty="0"/>
              <a:t>But...how could the answer change if...</a:t>
            </a:r>
          </a:p>
          <a:p>
            <a:endParaRPr lang="en-US" dirty="0"/>
          </a:p>
        </p:txBody>
      </p:sp>
      <p:sp>
        <p:nvSpPr>
          <p:cNvPr id="4" name="TextBox 3">
            <a:extLst>
              <a:ext uri="{FF2B5EF4-FFF2-40B4-BE49-F238E27FC236}">
                <a16:creationId xmlns:a16="http://schemas.microsoft.com/office/drawing/2014/main" id="{81EE13BA-3BAD-4AAE-B5D5-8FF776C2131B}"/>
              </a:ext>
            </a:extLst>
          </p:cNvPr>
          <p:cNvSpPr txBox="1"/>
          <p:nvPr/>
        </p:nvSpPr>
        <p:spPr>
          <a:xfrm rot="19774267">
            <a:off x="883508" y="2995018"/>
            <a:ext cx="4940241" cy="1754326"/>
          </a:xfrm>
          <a:prstGeom prst="rect">
            <a:avLst/>
          </a:prstGeom>
          <a:solidFill>
            <a:schemeClr val="accent1"/>
          </a:solidFill>
        </p:spPr>
        <p:txBody>
          <a:bodyPr wrap="square" rtlCol="0">
            <a:spAutoFit/>
          </a:bodyPr>
          <a:lstStyle/>
          <a:p>
            <a:r>
              <a:rPr lang="en-US" sz="3600" dirty="0"/>
              <a:t>Each of the performance sites are conducting unique studies?</a:t>
            </a:r>
          </a:p>
        </p:txBody>
      </p:sp>
      <p:sp>
        <p:nvSpPr>
          <p:cNvPr id="5" name="TextBox 4">
            <a:extLst>
              <a:ext uri="{FF2B5EF4-FFF2-40B4-BE49-F238E27FC236}">
                <a16:creationId xmlns:a16="http://schemas.microsoft.com/office/drawing/2014/main" id="{3004C2EA-82D5-4FCF-AA45-6A8FAB24910E}"/>
              </a:ext>
            </a:extLst>
          </p:cNvPr>
          <p:cNvSpPr txBox="1"/>
          <p:nvPr/>
        </p:nvSpPr>
        <p:spPr>
          <a:xfrm rot="1825943">
            <a:off x="2654167" y="2399135"/>
            <a:ext cx="5252855" cy="1077218"/>
          </a:xfrm>
          <a:prstGeom prst="rect">
            <a:avLst/>
          </a:prstGeom>
          <a:solidFill>
            <a:schemeClr val="accent1"/>
          </a:solidFill>
        </p:spPr>
        <p:txBody>
          <a:bodyPr wrap="square" rtlCol="0">
            <a:spAutoFit/>
          </a:bodyPr>
          <a:lstStyle/>
          <a:p>
            <a:r>
              <a:rPr lang="en-US" sz="3200" dirty="0"/>
              <a:t>Only one site is conducting multiple, unique studies?</a:t>
            </a:r>
          </a:p>
        </p:txBody>
      </p:sp>
    </p:spTree>
    <p:extLst>
      <p:ext uri="{BB962C8B-B14F-4D97-AF65-F5344CB8AC3E}">
        <p14:creationId xmlns:p14="http://schemas.microsoft.com/office/powerpoint/2010/main" val="300275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25"/>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ADA04-E63A-4CAD-B1AA-1D7F41F6E0FE}">
  <ds:schemaRefs>
    <ds:schemaRef ds:uri="http://schemas.microsoft.com/sharepoint/v3/contenttype/forms"/>
  </ds:schemaRefs>
</ds:datastoreItem>
</file>

<file path=customXml/itemProps2.xml><?xml version="1.0" encoding="utf-8"?>
<ds:datastoreItem xmlns:ds="http://schemas.openxmlformats.org/officeDocument/2006/customXml" ds:itemID="{EB5B88BA-8C73-47D0-A2BB-BEA84BC117C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AF5A89A-F2A8-49DE-8E1A-756CB75BB86E}"/>
</file>

<file path=docProps/app.xml><?xml version="1.0" encoding="utf-8"?>
<Properties xmlns="http://schemas.openxmlformats.org/officeDocument/2006/extended-properties" xmlns:vt="http://schemas.openxmlformats.org/officeDocument/2006/docPropsVTypes">
  <Template>TM03457496[[fn=Parallax]]</Template>
  <TotalTime>34291</TotalTime>
  <Words>2371</Words>
  <Application>Microsoft Office PowerPoint</Application>
  <PresentationFormat>On-screen Show (4:3)</PresentationFormat>
  <Paragraphs>241</Paragraphs>
  <Slides>39</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Corbel</vt:lpstr>
      <vt:lpstr>Times New Roman</vt:lpstr>
      <vt:lpstr>Wingdings</vt:lpstr>
      <vt:lpstr>Parallax</vt:lpstr>
      <vt:lpstr>Clip</vt:lpstr>
      <vt:lpstr>Advanced Administrative Topics: Pre-Award</vt:lpstr>
      <vt:lpstr>Presenters</vt:lpstr>
      <vt:lpstr>Quick logistics…</vt:lpstr>
      <vt:lpstr>NIH Perspective... a  Few Things to Remember</vt:lpstr>
      <vt:lpstr>NIH Perspective: Additional Considerations</vt:lpstr>
      <vt:lpstr>Questions We Ask When Considering Challenging Complex  Situations  </vt:lpstr>
      <vt:lpstr>Situations we will explore involving… </vt:lpstr>
      <vt:lpstr>Human Subjects – Single IRB</vt:lpstr>
      <vt:lpstr>Drumroll please....</vt:lpstr>
      <vt:lpstr>Human Subjects - sIRB</vt:lpstr>
      <vt:lpstr>Ready for Another?</vt:lpstr>
      <vt:lpstr>And the Answer is...</vt:lpstr>
      <vt:lpstr>Can an Award be Issued?</vt:lpstr>
      <vt:lpstr>How is this award different from delayed start of HS research?</vt:lpstr>
      <vt:lpstr>SWITCHING GEARS</vt:lpstr>
      <vt:lpstr>Changes Prior to Award</vt:lpstr>
      <vt:lpstr>Close your eyes...and imagine the following...</vt:lpstr>
      <vt:lpstr>Here is the situation...</vt:lpstr>
      <vt:lpstr>Can a PI move prior to making a competing award...</vt:lpstr>
      <vt:lpstr>What if the move is  outside the U.S.?</vt:lpstr>
      <vt:lpstr>Lightning Round Q&amp;A</vt:lpstr>
      <vt:lpstr>Let’s get into some details...</vt:lpstr>
      <vt:lpstr>Negotiation</vt:lpstr>
      <vt:lpstr>What did we learn from this??</vt:lpstr>
      <vt:lpstr>Riddle me this?</vt:lpstr>
      <vt:lpstr>And the Answer is...</vt:lpstr>
      <vt:lpstr>What if you are a new NIH applicant?</vt:lpstr>
      <vt:lpstr>Purely Hypothetical  Situation...;)</vt:lpstr>
      <vt:lpstr>Moving along...</vt:lpstr>
      <vt:lpstr>The application now arrives to the Grants Management Specialist...</vt:lpstr>
      <vt:lpstr>How does this get resolved...</vt:lpstr>
      <vt:lpstr>New Applicant – Additional Considerations</vt:lpstr>
      <vt:lpstr>Take comfort though...</vt:lpstr>
      <vt:lpstr>Resources…</vt:lpstr>
      <vt:lpstr>Resources for Compliance</vt:lpstr>
      <vt:lpstr>Select Resources at the NIH</vt:lpstr>
      <vt:lpstr>Questions?? Feel free to  contact us via e-mail: Crystal Wolfrey - crystal.wolfrey@nih.gov  Sean Hine –  sean.hine@nih.gov   </vt:lpstr>
      <vt:lpstr>Haven’t had enough of us??</vt:lpstr>
      <vt:lpstr>We have a few minutes…</vt:lpstr>
    </vt:vector>
  </TitlesOfParts>
  <Company>OD/OIT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UPDATE -- 1999</dc:title>
  <dc:creator>Carol Alderson</dc:creator>
  <cp:lastModifiedBy>Cummins, Sheri (NIH/OD) [E]</cp:lastModifiedBy>
  <cp:revision>1182</cp:revision>
  <cp:lastPrinted>2016-02-25T16:57:10Z</cp:lastPrinted>
  <dcterms:created xsi:type="dcterms:W3CDTF">2011-03-04T00:36:21Z</dcterms:created>
  <dcterms:modified xsi:type="dcterms:W3CDTF">2021-11-02T19:41:32Z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