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3.xml" ContentType="application/vnd.openxmlformats-officedocument.customXmlProperties+xml"/>
  <Override PartName="/ppt/tags/tag1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25" r:id="rId4"/>
  </p:sldMasterIdLst>
  <p:notesMasterIdLst>
    <p:notesMasterId r:id="rId44"/>
  </p:notesMasterIdLst>
  <p:handoutMasterIdLst>
    <p:handoutMasterId r:id="rId45"/>
  </p:handoutMasterIdLst>
  <p:sldIdLst>
    <p:sldId id="696" r:id="rId5"/>
    <p:sldId id="2440" r:id="rId6"/>
    <p:sldId id="2413" r:id="rId7"/>
    <p:sldId id="2451" r:id="rId8"/>
    <p:sldId id="2460" r:id="rId9"/>
    <p:sldId id="265" r:id="rId10"/>
    <p:sldId id="2399" r:id="rId11"/>
    <p:sldId id="2441" r:id="rId12"/>
    <p:sldId id="2452" r:id="rId13"/>
    <p:sldId id="2453" r:id="rId14"/>
    <p:sldId id="2454" r:id="rId15"/>
    <p:sldId id="2455" r:id="rId16"/>
    <p:sldId id="2457" r:id="rId17"/>
    <p:sldId id="2461" r:id="rId18"/>
    <p:sldId id="2462" r:id="rId19"/>
    <p:sldId id="2456" r:id="rId20"/>
    <p:sldId id="2470" r:id="rId21"/>
    <p:sldId id="2471" r:id="rId22"/>
    <p:sldId id="2472" r:id="rId23"/>
    <p:sldId id="2473" r:id="rId24"/>
    <p:sldId id="2424" r:id="rId25"/>
    <p:sldId id="2403" r:id="rId26"/>
    <p:sldId id="2463" r:id="rId27"/>
    <p:sldId id="2464" r:id="rId28"/>
    <p:sldId id="2465" r:id="rId29"/>
    <p:sldId id="2466" r:id="rId30"/>
    <p:sldId id="2467" r:id="rId31"/>
    <p:sldId id="2468" r:id="rId32"/>
    <p:sldId id="2469" r:id="rId33"/>
    <p:sldId id="2407" r:id="rId34"/>
    <p:sldId id="2411" r:id="rId35"/>
    <p:sldId id="2435" r:id="rId36"/>
    <p:sldId id="2436" r:id="rId37"/>
    <p:sldId id="2437" r:id="rId38"/>
    <p:sldId id="296" r:id="rId39"/>
    <p:sldId id="297" r:id="rId40"/>
    <p:sldId id="298" r:id="rId41"/>
    <p:sldId id="2444" r:id="rId42"/>
    <p:sldId id="2445" r:id="rId43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ini, Brian (NIH/NINR) [E]" initials="AB([" lastIdx="3" clrIdx="0">
    <p:extLst>
      <p:ext uri="{19B8F6BF-5375-455C-9EA6-DF929625EA0E}">
        <p15:presenceInfo xmlns:p15="http://schemas.microsoft.com/office/powerpoint/2012/main" userId="S-1-5-21-12604286-656692736-1848903544-7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B17EDC"/>
    <a:srgbClr val="FB73EB"/>
    <a:srgbClr val="F37B8A"/>
    <a:srgbClr val="FFFF66"/>
    <a:srgbClr val="0000FF"/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>
      <p:cViewPr varScale="1">
        <p:scale>
          <a:sx n="74" d="100"/>
          <a:sy n="74" d="100"/>
        </p:scale>
        <p:origin x="34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196"/>
    </p:cViewPr>
  </p:sorterViewPr>
  <p:notesViewPr>
    <p:cSldViewPr>
      <p:cViewPr>
        <p:scale>
          <a:sx n="66" d="100"/>
          <a:sy n="66" d="100"/>
        </p:scale>
        <p:origin x="1797" y="-706"/>
      </p:cViewPr>
      <p:guideLst>
        <p:guide orient="horz" pos="2926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832850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fld id="{B06BFA41-FDDB-4CB2-B3CC-7D2574989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69" y="0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8500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26"/>
            <a:ext cx="514096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69" y="8832850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1" rIns="92146" bIns="46071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fld id="{903E8BCF-6E96-4C74-B992-BA29E33F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CC00F-E771-4AA5-8F02-B06B67FEEDE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3C833-3347-4DFC-8F12-DBAE9D0AD56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90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1DBE-C03A-4C4E-933E-F0E83DE174C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2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DF2E7-C317-4DB9-844F-CBD40EC45DEC}" type="slidenum">
              <a:rPr lang="en-US"/>
              <a:pPr/>
              <a:t>38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A80CB-BD6A-43AF-82D8-9197EA57294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C60B0-0024-4475-8282-2528D405BF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5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9A7FA-2BAF-4970-A88F-D2EB23F1BE2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FD401-2D42-45D8-A662-C7877F3E0EF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A9485-3D3E-4734-ABEF-FC338DF11C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1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A9485-3D3E-4734-ABEF-FC338DF11CB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A9485-3D3E-4734-ABEF-FC338DF11CB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0152F-97EE-4005-8056-D99BC330D6F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272197"/>
            <a:ext cx="5486400" cy="411136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9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C9A545C6-0AE8-4554-AD1B-2B7EEAD5CA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0541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260F-2E9F-4BB9-AFDE-BE6275BEE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260F-2E9F-4BB9-AFDE-BE6275BEE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260F-2E9F-4BB9-AFDE-BE6275BEE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3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260F-2E9F-4BB9-AFDE-BE6275BEE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260F-2E9F-4BB9-AFDE-BE6275BEE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260F-2E9F-4BB9-AFDE-BE6275BEE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1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A0D39-B368-4224-8451-619C3D07B9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5CA77-8C12-48B1-B032-85832C327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2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427833" cy="365125"/>
          </a:xfrm>
        </p:spPr>
        <p:txBody>
          <a:bodyPr/>
          <a:lstStyle/>
          <a:p>
            <a:pPr>
              <a:defRPr/>
            </a:pPr>
            <a:fld id="{0645263D-CFE2-4AA9-BA72-7BF9433896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05237-A4B5-43A5-8CC8-73FDC7825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6235" y="6248400"/>
            <a:ext cx="448365" cy="446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B2D65-74EA-4B70-A868-9E285B1FE3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9050" y="6257341"/>
            <a:ext cx="258255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59C467A2-F7F7-4CD6-83FE-8788B88E7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DC5D8-3B49-4D1E-A5EB-F64643600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A5496-1A91-4873-8F52-7CCF584B1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597E6-DFE6-4FF2-A965-13EB38C0D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61425-4909-4FA5-8232-A565C87DF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67D6C-A98E-4508-A419-EDD868F7ED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DD159-C98B-47D5-A764-317F1AB788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65E260F-2E9F-4BB9-AFDE-BE6275BEE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  <p:sldLayoutId id="2147484439" r:id="rId14"/>
    <p:sldLayoutId id="2147484440" r:id="rId15"/>
    <p:sldLayoutId id="2147484441" r:id="rId16"/>
    <p:sldLayoutId id="21474844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ra.nih.gov/files/HSS_user_guide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olaw/olaw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nts.nih.gov/grants/policy/policy.htm" TargetMode="External"/><Relationship Id="rId4" Type="http://schemas.openxmlformats.org/officeDocument/2006/relationships/hyperlink" Target="http://ofm.od.nih.gov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compliance/compliance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nts.nih.gov/grants/outreach.htm" TargetMode="External"/><Relationship Id="rId4" Type="http://schemas.openxmlformats.org/officeDocument/2006/relationships/hyperlink" Target="mailto:grantscompliance@mail.nih.g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stafflist_gmos.htm" TargetMode="External"/><Relationship Id="rId7" Type="http://schemas.openxmlformats.org/officeDocument/2006/relationships/hyperlink" Target="http://oamp.od.nih.gov/dfa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rantspolicy@mail.nih.gov" TargetMode="External"/><Relationship Id="rId5" Type="http://schemas.openxmlformats.org/officeDocument/2006/relationships/hyperlink" Target="http://grants.nih.gov/grants/giwelcome.htm" TargetMode="External"/><Relationship Id="rId4" Type="http://schemas.openxmlformats.org/officeDocument/2006/relationships/hyperlink" Target="http://grants.nih.gov/grants/oer.ht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mailto:sean.hine@nih.gov" TargetMode="External"/><Relationship Id="rId4" Type="http://schemas.openxmlformats.org/officeDocument/2006/relationships/hyperlink" Target="mailto:crystal.Wolfrey@nih.gov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77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/>
              <a:t>Advanced Administrative Topics: </a:t>
            </a:r>
            <a:r>
              <a:rPr lang="en-US" sz="4800" b="1" dirty="0">
                <a:solidFill>
                  <a:srgbClr val="FFC000"/>
                </a:solidFill>
              </a:rPr>
              <a:t>Post-Award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00400"/>
            <a:ext cx="8153400" cy="2590800"/>
          </a:xfrm>
          <a:noFill/>
        </p:spPr>
        <p:txBody>
          <a:bodyPr>
            <a:normAutofit/>
          </a:bodyPr>
          <a:lstStyle/>
          <a:p>
            <a:pPr marR="0" eaLnBrk="1" hangingPunct="1">
              <a:lnSpc>
                <a:spcPct val="90000"/>
              </a:lnSpc>
            </a:pPr>
            <a:endParaRPr lang="en-US" sz="900" dirty="0"/>
          </a:p>
          <a:p>
            <a:r>
              <a:rPr lang="en-US" sz="2400" b="1" dirty="0"/>
              <a:t>NIH Virtual Seminar on Program </a:t>
            </a:r>
          </a:p>
          <a:p>
            <a:r>
              <a:rPr lang="en-US" sz="2400" b="1" dirty="0"/>
              <a:t>Funding and Grants Administration</a:t>
            </a:r>
          </a:p>
          <a:p>
            <a:r>
              <a:rPr lang="en-US" sz="2400" dirty="0"/>
              <a:t>November 2, 2021</a:t>
            </a:r>
          </a:p>
          <a:p>
            <a:pPr marR="0" algn="ctr" eaLnBrk="1" hangingPunct="1">
              <a:lnSpc>
                <a:spcPct val="90000"/>
              </a:lnSpc>
            </a:pPr>
            <a:endParaRPr lang="en-US" sz="2400" dirty="0"/>
          </a:p>
          <a:p>
            <a:pPr marR="0" algn="ctr"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14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32004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511F-5527-4EB0-A56A-542E0ADF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Scope and Prior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5624F-C45F-46C5-8739-0ABF3E73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667000"/>
            <a:ext cx="8009467" cy="365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stated in the NIH Grants Policy Statement, section 8.1.2.5, a change in scope requires NIH prior approval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In general, the PD/PI may make changes in the 	methodology, 	approach, or other aspects of the project 	objectives. However, the recipient must obtain prior 	approval from the NIH awarding IC for a change in scope. </a:t>
            </a:r>
          </a:p>
          <a:p>
            <a:r>
              <a:rPr lang="en-US" dirty="0"/>
              <a:t>It is the grant recipient’s responsibility to initially assess whether a plan will result in a change in scope that requires approval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0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7B2B-5CA1-4044-B447-17170F9B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constitutes a change in scope?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EEF3-7981-4E0C-A57D-DE68CDF53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133600"/>
            <a:ext cx="7704667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are a # of </a:t>
            </a:r>
            <a:r>
              <a:rPr lang="en-US" i="1" dirty="0"/>
              <a:t>potential indicators</a:t>
            </a:r>
            <a:r>
              <a:rPr lang="en-US" dirty="0"/>
              <a:t> of a change in scope which are:</a:t>
            </a:r>
          </a:p>
          <a:p>
            <a:pPr lvl="1"/>
            <a:r>
              <a:rPr lang="en-US" dirty="0"/>
              <a:t>Change in the specific aims approved at the time of award</a:t>
            </a:r>
          </a:p>
          <a:p>
            <a:pPr lvl="1"/>
            <a:r>
              <a:rPr lang="en-US" dirty="0"/>
              <a:t>Substitution of one animal model for another</a:t>
            </a:r>
          </a:p>
          <a:p>
            <a:pPr lvl="1"/>
            <a:r>
              <a:rPr lang="en-US" dirty="0"/>
              <a:t>Change from the approved use of live vertebrate animals</a:t>
            </a:r>
          </a:p>
          <a:p>
            <a:pPr lvl="1"/>
            <a:r>
              <a:rPr lang="en-US" dirty="0"/>
              <a:t>Change from the approved involvement of human subjects that would result in an increased risk (which has a # of situations!)</a:t>
            </a:r>
          </a:p>
          <a:p>
            <a:pPr lvl="1"/>
            <a:r>
              <a:rPr lang="en-US" dirty="0"/>
              <a:t>Shift of the research emphasis from one disease area to another</a:t>
            </a:r>
          </a:p>
          <a:p>
            <a:pPr lvl="1"/>
            <a:r>
              <a:rPr lang="en-US" dirty="0"/>
              <a:t>A clinical hold by FDA under a study involving an IND or an IDE</a:t>
            </a:r>
          </a:p>
          <a:p>
            <a:pPr lvl="1"/>
            <a:r>
              <a:rPr lang="en-US" dirty="0"/>
              <a:t>Application of a new technology</a:t>
            </a:r>
          </a:p>
          <a:p>
            <a:pPr lvl="1"/>
            <a:r>
              <a:rPr lang="en-US" dirty="0"/>
              <a:t>Transfer of the performance of substantive programmatic work to a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1"/>
            <a:r>
              <a:rPr lang="en-US" dirty="0"/>
              <a:t>Change in personnel</a:t>
            </a:r>
          </a:p>
          <a:p>
            <a:pPr lvl="1"/>
            <a:r>
              <a:rPr lang="en-US" dirty="0"/>
              <a:t>Significant </a:t>
            </a:r>
            <a:r>
              <a:rPr lang="en-US" dirty="0" err="1"/>
              <a:t>rebudgeting</a:t>
            </a:r>
            <a:endParaRPr lang="en-US" dirty="0"/>
          </a:p>
          <a:p>
            <a:pPr lvl="1"/>
            <a:r>
              <a:rPr lang="en-US" dirty="0"/>
              <a:t>Incurrence of research patient costs that were not previously approved by NIH</a:t>
            </a:r>
          </a:p>
          <a:p>
            <a:pPr lvl="1"/>
            <a:r>
              <a:rPr lang="en-US" dirty="0"/>
              <a:t>Purchase of equipment exceeding $25K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5D3E-D74F-4736-9FD6-20376F67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4732867" cy="1981200"/>
          </a:xfrm>
        </p:spPr>
        <p:txBody>
          <a:bodyPr/>
          <a:lstStyle/>
          <a:p>
            <a:r>
              <a:rPr lang="en-US" dirty="0"/>
              <a:t>More on “indicators”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0F874-0018-47DB-AA1C-1F2852228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3657600"/>
            <a:ext cx="7704667" cy="2494616"/>
          </a:xfrm>
        </p:spPr>
        <p:txBody>
          <a:bodyPr/>
          <a:lstStyle/>
          <a:p>
            <a:r>
              <a:rPr lang="en-US" dirty="0"/>
              <a:t>Change in scope may not be cut and dried</a:t>
            </a:r>
          </a:p>
          <a:p>
            <a:r>
              <a:rPr lang="en-US" dirty="0"/>
              <a:t>Contact NIH IC Officials to discuss!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Meme of actor Gene Wilder in Willy Wonka with caption - Apparently there is this &quot;grey area&quot;.">
            <a:extLst>
              <a:ext uri="{FF2B5EF4-FFF2-40B4-BE49-F238E27FC236}">
                <a16:creationId xmlns:a16="http://schemas.microsoft.com/office/drawing/2014/main" id="{B352EBC6-E9FF-4B08-9375-4849BF502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4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DA06-13F0-455F-89DE-4EA11C4D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doesn’t love Human Subjects reporting???</a:t>
            </a:r>
          </a:p>
        </p:txBody>
      </p:sp>
      <p:pic>
        <p:nvPicPr>
          <p:cNvPr id="5" name="Picture 4" descr="man clapping hands enthusiastically mouthing &quot;It's just the best&quot;">
            <a:extLst>
              <a:ext uri="{FF2B5EF4-FFF2-40B4-BE49-F238E27FC236}">
                <a16:creationId xmlns:a16="http://schemas.microsoft.com/office/drawing/2014/main" id="{365FC970-C6A4-4FE5-9508-A2DCA265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09826"/>
            <a:ext cx="530352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d you Know? flashing in thought bubble">
            <a:extLst>
              <a:ext uri="{FF2B5EF4-FFF2-40B4-BE49-F238E27FC236}">
                <a16:creationId xmlns:a16="http://schemas.microsoft.com/office/drawing/2014/main" id="{721F77BE-77B1-462F-B3A8-50B3CF4FE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2286000" cy="2286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F68FFE-D0EA-40EF-AF54-702887485B56}"/>
              </a:ext>
            </a:extLst>
          </p:cNvPr>
          <p:cNvSpPr txBox="1">
            <a:spLocks/>
          </p:cNvSpPr>
          <p:nvPr/>
        </p:nvSpPr>
        <p:spPr>
          <a:xfrm>
            <a:off x="914400" y="2583727"/>
            <a:ext cx="7704667" cy="333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One of the major issues with human subjects reporting that occurs on annual progress reports and drives NIH officials a bit batty...  What is it?</a:t>
            </a:r>
          </a:p>
          <a:p>
            <a:pPr marL="0" indent="0">
              <a:buNone/>
            </a:pPr>
            <a:r>
              <a:rPr lang="en-US" dirty="0"/>
              <a:t>A – IRB approval date is not included on the face page</a:t>
            </a:r>
          </a:p>
          <a:p>
            <a:pPr marL="0" indent="0">
              <a:buNone/>
            </a:pPr>
            <a:r>
              <a:rPr lang="en-US" dirty="0"/>
              <a:t>B – The Human Subjects System (HSS) and CT.gov records do not match</a:t>
            </a:r>
          </a:p>
          <a:p>
            <a:pPr marL="0" indent="0">
              <a:buNone/>
            </a:pPr>
            <a:r>
              <a:rPr lang="en-US" dirty="0"/>
              <a:t>C – Inclusion table is not included</a:t>
            </a:r>
          </a:p>
          <a:p>
            <a:pPr marL="0" indent="0">
              <a:buNone/>
            </a:pPr>
            <a:r>
              <a:rPr lang="en-US" dirty="0"/>
              <a:t>D – Excessive use of memes and gifs (or is that just this presentation?)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4CF4-EB10-4E32-A63B-A95565DFB882}"/>
              </a:ext>
            </a:extLst>
          </p:cNvPr>
          <p:cNvSpPr txBox="1"/>
          <p:nvPr/>
        </p:nvSpPr>
        <p:spPr>
          <a:xfrm>
            <a:off x="2590800" y="5562600"/>
            <a:ext cx="4886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ENTER IN THE CHAT!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5A0C4-87EF-4734-9CFE-9A951B99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1981200"/>
            <a:ext cx="7704667" cy="1981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35553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F68FFE-D0EA-40EF-AF54-702887485B56}"/>
              </a:ext>
            </a:extLst>
          </p:cNvPr>
          <p:cNvSpPr txBox="1">
            <a:spLocks/>
          </p:cNvSpPr>
          <p:nvPr/>
        </p:nvSpPr>
        <p:spPr>
          <a:xfrm>
            <a:off x="982133" y="2667000"/>
            <a:ext cx="7704667" cy="333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One of the major issues with human subjects reporting occurs on annual progress reports that drives NIH officials a bit batty...  What is it?</a:t>
            </a:r>
          </a:p>
          <a:p>
            <a:pPr marL="0" indent="0">
              <a:buNone/>
            </a:pPr>
            <a:r>
              <a:rPr lang="en-US" dirty="0"/>
              <a:t>A – IRB approval date is not included on the face page</a:t>
            </a:r>
          </a:p>
          <a:p>
            <a:pPr marL="0" indent="0">
              <a:buNone/>
            </a:pPr>
            <a:r>
              <a:rPr lang="en-US" b="1" dirty="0"/>
              <a:t>B – The Human Subjects System (HSS) and CT.gov records do not match</a:t>
            </a:r>
          </a:p>
          <a:p>
            <a:pPr marL="0" indent="0">
              <a:buNone/>
            </a:pPr>
            <a:r>
              <a:rPr lang="en-US" dirty="0"/>
              <a:t>C – Inclusion table is not included</a:t>
            </a:r>
          </a:p>
          <a:p>
            <a:pPr marL="0" indent="0">
              <a:buNone/>
            </a:pPr>
            <a:r>
              <a:rPr lang="en-US" dirty="0"/>
              <a:t>D – Excessive use of memes and gifs (or is that just this presentation?)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095842-D678-4053-BFBE-2542E481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And the Answer is...</a:t>
            </a:r>
          </a:p>
        </p:txBody>
      </p:sp>
    </p:spTree>
    <p:extLst>
      <p:ext uri="{BB962C8B-B14F-4D97-AF65-F5344CB8AC3E}">
        <p14:creationId xmlns:p14="http://schemas.microsoft.com/office/powerpoint/2010/main" val="102979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F7DB-C024-432E-A2F0-322313CE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 make HSS and you easier...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FBFCE-CCC2-45E0-A5D2-61423872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 your records!</a:t>
            </a:r>
          </a:p>
          <a:p>
            <a:pPr lvl="1"/>
            <a:r>
              <a:rPr lang="en-US" dirty="0"/>
              <a:t>Ensure everything is matching up</a:t>
            </a:r>
          </a:p>
          <a:p>
            <a:r>
              <a:rPr lang="en-US" dirty="0"/>
              <a:t>NIH has a great user guide out there! </a:t>
            </a:r>
          </a:p>
          <a:p>
            <a:pPr lvl="1"/>
            <a:r>
              <a:rPr lang="en-US" dirty="0">
                <a:hlinkClick r:id="rId2"/>
              </a:rPr>
              <a:t>https://era.nih.gov/files/HSS_user_guide.pdf</a:t>
            </a:r>
            <a:endParaRPr lang="en-US" dirty="0"/>
          </a:p>
          <a:p>
            <a:r>
              <a:rPr lang="en-US" dirty="0"/>
              <a:t>Best advice...remember to populate HSS with what you have in CT.gov before you submit the RPPR (see p.17 of the User Guide)</a:t>
            </a:r>
          </a:p>
          <a:p>
            <a:r>
              <a:rPr lang="en-US" dirty="0"/>
              <a:t>IMPORTANT!!!!  It is critical that the registration in CT.gov is done in compliance with the regulations!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7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456C-7CA3-477B-83C1-717717EC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twist on a transfer situation...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4ACBB-EFD3-4476-B94D-4A415EDF9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this...</a:t>
            </a:r>
          </a:p>
          <a:p>
            <a:pPr lvl="1"/>
            <a:r>
              <a:rPr lang="en-US" dirty="0"/>
              <a:t>Grant transferred in March 2019</a:t>
            </a:r>
          </a:p>
          <a:p>
            <a:pPr lvl="1"/>
            <a:r>
              <a:rPr lang="en-US" dirty="0"/>
              <a:t>Previous grant recipient relinquished $185K</a:t>
            </a:r>
          </a:p>
          <a:p>
            <a:pPr lvl="1"/>
            <a:r>
              <a:rPr lang="en-US" dirty="0"/>
              <a:t>Funds were moved from the old to the new recipient via Notices of Award issued by the IC</a:t>
            </a:r>
          </a:p>
          <a:p>
            <a:pPr lvl="1"/>
            <a:endParaRPr lang="en-US" dirty="0"/>
          </a:p>
        </p:txBody>
      </p:sp>
      <p:pic>
        <p:nvPicPr>
          <p:cNvPr id="5" name="Picture 4" descr="So far, so good - says Spongebob Squarepants">
            <a:extLst>
              <a:ext uri="{FF2B5EF4-FFF2-40B4-BE49-F238E27FC236}">
                <a16:creationId xmlns:a16="http://schemas.microsoft.com/office/drawing/2014/main" id="{FB5CB12F-602E-49F8-98CA-90109EB91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758">
            <a:off x="2878488" y="3091399"/>
            <a:ext cx="3176587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6DB9-166F-4D18-9F2C-29C6B95B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situation...(cont.)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F1A05-B644-4F23-A6DE-8AB8C539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previous recipient contacts the NIH IC saying they relinquished too much!</a:t>
            </a:r>
          </a:p>
          <a:p>
            <a:pPr lvl="1"/>
            <a:r>
              <a:rPr lang="en-US" dirty="0"/>
              <a:t>Rather than $185K being relinquished it should have been $150K</a:t>
            </a:r>
          </a:p>
          <a:p>
            <a:r>
              <a:rPr lang="en-US" dirty="0"/>
              <a:t>What can the awarding IC do?</a:t>
            </a:r>
          </a:p>
          <a:p>
            <a:pPr marL="0" indent="0">
              <a:buNone/>
            </a:pPr>
            <a:r>
              <a:rPr lang="en-US" dirty="0"/>
              <a:t>A – Tell the previous recipient too bad so sad...</a:t>
            </a:r>
          </a:p>
          <a:p>
            <a:pPr marL="0" indent="0">
              <a:buNone/>
            </a:pPr>
            <a:r>
              <a:rPr lang="en-US" dirty="0"/>
              <a:t>B – Restore the funds by moving money back to the prev. recipient from the new recipient</a:t>
            </a:r>
          </a:p>
          <a:p>
            <a:pPr marL="0" indent="0">
              <a:buNone/>
            </a:pPr>
            <a:r>
              <a:rPr lang="en-US" dirty="0"/>
              <a:t>C – Start a </a:t>
            </a:r>
            <a:r>
              <a:rPr lang="en-US" dirty="0" err="1"/>
              <a:t>gofundme</a:t>
            </a:r>
            <a:r>
              <a:rPr lang="en-US" dirty="0"/>
              <a:t> page for the previous recipient</a:t>
            </a:r>
          </a:p>
          <a:p>
            <a:pPr marL="0" indent="0">
              <a:buNone/>
            </a:pPr>
            <a:r>
              <a:rPr lang="en-US" dirty="0"/>
              <a:t>D – It depends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5693C-4F90-4D09-ADC2-DD9DDD0E7700}"/>
              </a:ext>
            </a:extLst>
          </p:cNvPr>
          <p:cNvSpPr txBox="1"/>
          <p:nvPr/>
        </p:nvSpPr>
        <p:spPr>
          <a:xfrm>
            <a:off x="2599569" y="5650098"/>
            <a:ext cx="3944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ENTER IN THE CHAT!</a:t>
            </a:r>
          </a:p>
        </p:txBody>
      </p:sp>
    </p:spTree>
    <p:extLst>
      <p:ext uri="{BB962C8B-B14F-4D97-AF65-F5344CB8AC3E}">
        <p14:creationId xmlns:p14="http://schemas.microsoft.com/office/powerpoint/2010/main" val="3469986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DF7A-3400-465D-920B-8A3BEA1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Answer is...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7E53F-435F-41EF-B241-0882B7E34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can the awarding IC do?</a:t>
            </a:r>
          </a:p>
          <a:p>
            <a:pPr marL="0" indent="0">
              <a:buNone/>
            </a:pPr>
            <a:r>
              <a:rPr lang="en-US" dirty="0"/>
              <a:t>A – Tell the previous recipient too bad so sad...</a:t>
            </a:r>
          </a:p>
          <a:p>
            <a:pPr marL="0" indent="0">
              <a:buNone/>
            </a:pPr>
            <a:r>
              <a:rPr lang="en-US" dirty="0"/>
              <a:t>B – Restore the funds by moving money back to the prev. recipient from the new recipient</a:t>
            </a:r>
          </a:p>
          <a:p>
            <a:pPr marL="0" indent="0">
              <a:buNone/>
            </a:pPr>
            <a:r>
              <a:rPr lang="en-US" dirty="0"/>
              <a:t>C – Start a </a:t>
            </a:r>
            <a:r>
              <a:rPr lang="en-US" dirty="0" err="1"/>
              <a:t>gofundme</a:t>
            </a:r>
            <a:r>
              <a:rPr lang="en-US" dirty="0"/>
              <a:t> page for the previous recipient</a:t>
            </a:r>
          </a:p>
          <a:p>
            <a:pPr marL="0" indent="0">
              <a:buNone/>
            </a:pPr>
            <a:r>
              <a:rPr lang="en-US" b="1" dirty="0"/>
              <a:t>D – It depends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2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441276"/>
            <a:ext cx="5314517" cy="365125"/>
          </a:xfrm>
          <a:noFill/>
        </p:spPr>
        <p:txBody>
          <a:bodyPr/>
          <a:lstStyle/>
          <a:p>
            <a:fld id="{E5A353DF-BA0D-4FBB-863D-A4E0D7C3A0CB}" type="slidenum">
              <a:rPr lang="en-US" sz="1200" smtClean="0"/>
              <a:pPr/>
              <a:t>2</a:t>
            </a:fld>
            <a:endParaRPr 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01383" y="746760"/>
            <a:ext cx="7402512" cy="955675"/>
          </a:xfrm>
        </p:spPr>
        <p:txBody>
          <a:bodyPr/>
          <a:lstStyle/>
          <a:p>
            <a:pPr algn="ctr" eaLnBrk="1" hangingPunct="1"/>
            <a:r>
              <a:rPr lang="en-US" dirty="0"/>
              <a:t>Presenters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2689"/>
            <a:ext cx="8229600" cy="477086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endParaRPr lang="en-US" sz="1800" dirty="0"/>
          </a:p>
          <a:p>
            <a:pPr marL="0" indent="0" algn="ctr">
              <a:lnSpc>
                <a:spcPct val="90000"/>
              </a:lnSpc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Crystal Wolfrey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Chief Grants Management Officer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National Cancer Institute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****************************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Sean Hine</a:t>
            </a:r>
          </a:p>
          <a:p>
            <a:pPr marL="0" indent="0" algn="ctr">
              <a:buNone/>
            </a:pPr>
            <a:r>
              <a:rPr lang="en-US" dirty="0"/>
              <a:t>Branch Chief</a:t>
            </a:r>
          </a:p>
          <a:p>
            <a:pPr marL="0" indent="0" algn="ctr">
              <a:buNone/>
            </a:pPr>
            <a:r>
              <a:rPr lang="en-US" dirty="0"/>
              <a:t>National Cancer Institute</a:t>
            </a:r>
          </a:p>
          <a:p>
            <a:pPr marL="0" indent="0" algn="ctr">
              <a:buNone/>
            </a:pPr>
            <a:r>
              <a:rPr lang="en-US" dirty="0"/>
              <a:t>****************************</a:t>
            </a:r>
          </a:p>
          <a:p>
            <a:pPr algn="ctr">
              <a:lnSpc>
                <a:spcPct val="90000"/>
              </a:lnSpc>
            </a:pPr>
            <a:endParaRPr lang="en-US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51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EBAF-A419-4640-ACB8-9847D428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“It Depends”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A521-454B-4CC6-85D5-5E6E40FB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matters a lot in these situations</a:t>
            </a:r>
          </a:p>
          <a:p>
            <a:pPr lvl="1"/>
            <a:r>
              <a:rPr lang="en-US" dirty="0"/>
              <a:t>If it is reasonably close (within a month or two) to the time of the transfer, a negotiation can be worked out with all parties</a:t>
            </a:r>
          </a:p>
          <a:p>
            <a:pPr lvl="1"/>
            <a:r>
              <a:rPr lang="en-US" dirty="0"/>
              <a:t>If it is too far removed (multiple months), it is highly likely that the new recipient already spent the funds</a:t>
            </a:r>
          </a:p>
          <a:p>
            <a:r>
              <a:rPr lang="en-US" dirty="0"/>
              <a:t>Additionally, depending on the timing, it could bring into question the previous recipient’s financial management standards</a:t>
            </a:r>
          </a:p>
        </p:txBody>
      </p:sp>
    </p:spTree>
    <p:extLst>
      <p:ext uri="{BB962C8B-B14F-4D97-AF65-F5344CB8AC3E}">
        <p14:creationId xmlns:p14="http://schemas.microsoft.com/office/powerpoint/2010/main" val="113835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37CE-D7D4-4A3B-8229-98020762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see if we have any questions in the chat…</a:t>
            </a:r>
          </a:p>
          <a:p>
            <a:r>
              <a:rPr lang="en-US" dirty="0"/>
              <a:t>For the next 5 minutes, we will address as many questions as we can…</a:t>
            </a:r>
          </a:p>
          <a:p>
            <a:r>
              <a:rPr lang="en-US" dirty="0"/>
              <a:t>If they are too involved, we may need to skip it.  However, please feel free to contact us via e-mail (or attend one of the many Meet the Expert sessions!)</a:t>
            </a:r>
          </a:p>
        </p:txBody>
      </p:sp>
      <p:pic>
        <p:nvPicPr>
          <p:cNvPr id="2052" name="Picture 4" descr="Lightning Q&amp;A Round I, You Got a Question? - YouTube">
            <a:extLst>
              <a:ext uri="{FF2B5EF4-FFF2-40B4-BE49-F238E27FC236}">
                <a16:creationId xmlns:a16="http://schemas.microsoft.com/office/drawing/2014/main" id="{1F37ABD2-7672-49DB-A5A8-93186833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20"/>
            <a:ext cx="5105400" cy="24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1B9919-DBD7-4C24-9175-EE24BF5F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1981200"/>
            <a:ext cx="7704667" cy="1981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Lightning Round Q&amp;A</a:t>
            </a:r>
          </a:p>
        </p:txBody>
      </p:sp>
    </p:spTree>
    <p:extLst>
      <p:ext uri="{BB962C8B-B14F-4D97-AF65-F5344CB8AC3E}">
        <p14:creationId xmlns:p14="http://schemas.microsoft.com/office/powerpoint/2010/main" val="3805108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44817"/>
            <a:ext cx="5314517" cy="365125"/>
          </a:xfrm>
          <a:noFill/>
        </p:spPr>
        <p:txBody>
          <a:bodyPr/>
          <a:lstStyle/>
          <a:p>
            <a:fld id="{BC97CE80-FE09-425E-962E-42773264A316}" type="slidenum">
              <a:rPr lang="en-US" sz="1200" smtClean="0"/>
              <a:pPr/>
              <a:t>22</a:t>
            </a:fld>
            <a:endParaRPr lang="en-US" sz="12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58" y="76200"/>
            <a:ext cx="7775542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Change in Effort for Key Personnel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7377" y="1421980"/>
            <a:ext cx="7219195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competing R01 application lists the PI with a 2.4 calendar month effort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PI’s effort on the subsequent RPPRs (as shown on the participant table):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Year 2 = 2.0 CM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Year 3 = 1.6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TRUE OR FALSE – The recipient did NOT need to request prior approval for a reduction in effort of more then 25%?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8F65E-5E63-4187-AFEE-CBB5845F3A58}"/>
              </a:ext>
            </a:extLst>
          </p:cNvPr>
          <p:cNvSpPr txBox="1"/>
          <p:nvPr/>
        </p:nvSpPr>
        <p:spPr>
          <a:xfrm>
            <a:off x="2743200" y="5867400"/>
            <a:ext cx="455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ENTER IN THE CHAT!</a:t>
            </a:r>
          </a:p>
        </p:txBody>
      </p:sp>
    </p:spTree>
    <p:extLst>
      <p:ext uri="{BB962C8B-B14F-4D97-AF65-F5344CB8AC3E}">
        <p14:creationId xmlns:p14="http://schemas.microsoft.com/office/powerpoint/2010/main" val="56151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3035-95FA-4B12-A372-7AE23A74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Answer is...</a:t>
            </a:r>
          </a:p>
        </p:txBody>
      </p:sp>
      <p:pic>
        <p:nvPicPr>
          <p:cNvPr id="5" name="Content Placeholder 4" descr="False - thumbs down">
            <a:extLst>
              <a:ext uri="{FF2B5EF4-FFF2-40B4-BE49-F238E27FC236}">
                <a16:creationId xmlns:a16="http://schemas.microsoft.com/office/drawing/2014/main" id="{5BFC3EF4-D0EA-4914-A681-A538F94F6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2667000"/>
            <a:ext cx="3332163" cy="3332163"/>
          </a:xfrm>
        </p:spPr>
      </p:pic>
    </p:spTree>
    <p:extLst>
      <p:ext uri="{BB962C8B-B14F-4D97-AF65-F5344CB8AC3E}">
        <p14:creationId xmlns:p14="http://schemas.microsoft.com/office/powerpoint/2010/main" val="322770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3CB7-AE9B-4506-83C2-6D0B3BBE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58ED-28D9-4C63-926D-2A5E4F4A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case, the approved level is the competing year</a:t>
            </a:r>
          </a:p>
          <a:p>
            <a:r>
              <a:rPr lang="en-US" dirty="0"/>
              <a:t>Year 2’s RPPR is not a “resetting” of the approved level</a:t>
            </a:r>
          </a:p>
          <a:p>
            <a:pPr lvl="1"/>
            <a:r>
              <a:rPr lang="en-US" dirty="0"/>
              <a:t>Decreasing to 2.0 CM does not need prior approval – less than a 25% reduction</a:t>
            </a:r>
          </a:p>
          <a:p>
            <a:r>
              <a:rPr lang="en-US" dirty="0"/>
              <a:t>Year 3 however IS a greater than 25% reduction – goes from 2.4 CM in the competing year to 1.6 CM in year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3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182C-5877-490D-843D-54EB0D6E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the NIH IC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1FA5-607C-4793-9BC3-63C79148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Contact the award recipient organization to confirm what is being reported</a:t>
            </a:r>
          </a:p>
          <a:p>
            <a:r>
              <a:rPr lang="en-US" dirty="0"/>
              <a:t>If the report is accurate, NIH would address the retroactive request – Grants Management and Program would need an official request and would consider the change</a:t>
            </a:r>
          </a:p>
          <a:p>
            <a:r>
              <a:rPr lang="en-US" dirty="0"/>
              <a:t>Grants Management would discuss the recipient organization’s policies/procedures for evaluating effort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68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B1AF-7058-4B16-9EAB-0F8B07BB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" y="304800"/>
            <a:ext cx="8458200" cy="1371600"/>
          </a:xfrm>
        </p:spPr>
        <p:txBody>
          <a:bodyPr/>
          <a:lstStyle/>
          <a:p>
            <a:r>
              <a:rPr lang="en-US" dirty="0"/>
              <a:t>You ready for something </a:t>
            </a:r>
            <a:br>
              <a:rPr lang="en-US" dirty="0"/>
            </a:br>
            <a:r>
              <a:rPr lang="en-US" dirty="0"/>
              <a:t>really good???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44F5-12B7-4082-92E6-3952DE88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62592"/>
            <a:ext cx="7704667" cy="3332816"/>
          </a:xfrm>
        </p:spPr>
        <p:txBody>
          <a:bodyPr/>
          <a:lstStyle/>
          <a:p>
            <a:r>
              <a:rPr lang="en-US" dirty="0"/>
              <a:t>Competing R01 is funded in Fiscal Year 2020 for Dr. Slick.</a:t>
            </a:r>
          </a:p>
          <a:p>
            <a:r>
              <a:rPr lang="en-US" dirty="0"/>
              <a:t>The Year 2 RPPR comes in...the Other Support is showing some interesting items...</a:t>
            </a:r>
          </a:p>
          <a:p>
            <a:pPr lvl="1"/>
            <a:r>
              <a:rPr lang="en-US" dirty="0"/>
              <a:t>A previously unreported DOD grant that was funded in FY2020 is listed showing the same title as a P20 which was also funded in FY2020</a:t>
            </a:r>
          </a:p>
          <a:p>
            <a:pPr lvl="1"/>
            <a:r>
              <a:rPr lang="en-US" dirty="0"/>
              <a:t>Even better – there may be potential overlap between all three funded applications (R01, DOD and P20)</a:t>
            </a:r>
          </a:p>
          <a:p>
            <a:endParaRPr lang="en-US" dirty="0"/>
          </a:p>
        </p:txBody>
      </p:sp>
      <p:pic>
        <p:nvPicPr>
          <p:cNvPr id="5" name="Picture 4" descr="Stephen Colbert wearing 3D glasses and eating popcorn with caption - This is getting good.">
            <a:extLst>
              <a:ext uri="{FF2B5EF4-FFF2-40B4-BE49-F238E27FC236}">
                <a16:creationId xmlns:a16="http://schemas.microsoft.com/office/drawing/2014/main" id="{53B39962-F849-4377-9698-C8B9FAE6B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41" y="4724400"/>
            <a:ext cx="3616450" cy="23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746B-695F-4B19-B2AC-EFF3CCD0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 wait...there is more...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B69B-95E3-48C0-8324-4DBBD621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NIH Policy became involved in the conversation – Other Support is no joke!</a:t>
            </a:r>
          </a:p>
          <a:p>
            <a:r>
              <a:rPr lang="en-US" dirty="0"/>
              <a:t>These grants crossed Awarding Agencies and Programs...</a:t>
            </a:r>
          </a:p>
          <a:p>
            <a:r>
              <a:rPr lang="en-US" dirty="0"/>
              <a:t>Let’s sit back and hear what these conversations were like between the NIH Grants Management and Program Official...</a:t>
            </a:r>
          </a:p>
        </p:txBody>
      </p:sp>
    </p:spTree>
    <p:extLst>
      <p:ext uri="{BB962C8B-B14F-4D97-AF65-F5344CB8AC3E}">
        <p14:creationId xmlns:p14="http://schemas.microsoft.com/office/powerpoint/2010/main" val="2714546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8255-2B09-42AC-989B-9D8D7193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one end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E951-7AF8-4D63-B461-1E3E92DA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133600"/>
            <a:ext cx="7704667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NIH Program Officials conducted a thorough side-by-side analysis of all of the projects</a:t>
            </a:r>
          </a:p>
          <a:p>
            <a:pPr lvl="1"/>
            <a:r>
              <a:rPr lang="en-US" dirty="0"/>
              <a:t>A lot of exchanges occurred via e-mail between the NIH and the grant recipient.  </a:t>
            </a:r>
          </a:p>
          <a:p>
            <a:r>
              <a:rPr lang="en-US" dirty="0"/>
              <a:t>The recipient previously negotiated with the DOD to reduce the scope of that award to resolve the overlap with the two NIH grants</a:t>
            </a:r>
          </a:p>
          <a:p>
            <a:pPr lvl="1"/>
            <a:r>
              <a:rPr lang="en-US" dirty="0"/>
              <a:t>NIH obtained a copy of that negotiation</a:t>
            </a:r>
          </a:p>
          <a:p>
            <a:r>
              <a:rPr lang="en-US" dirty="0"/>
              <a:t>However, there was still existing overlap between the two NIH grants – the R01 and P20</a:t>
            </a:r>
          </a:p>
          <a:p>
            <a:r>
              <a:rPr lang="en-US" dirty="0"/>
              <a:t>The NIH </a:t>
            </a:r>
            <a:r>
              <a:rPr lang="en-US"/>
              <a:t>IC decided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Fund the P20 per normal – it is a shorter project period and a multi-project grant</a:t>
            </a:r>
          </a:p>
          <a:p>
            <a:pPr lvl="1"/>
            <a:r>
              <a:rPr lang="en-US" dirty="0"/>
              <a:t>Delay funding on the R01 – an extension (for 3 months) was provided to allow the recipient time to address the overlap with the IC.  A plan will need to be submitted by the deadline or the grant will be ended.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55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B39E-F095-47FB-9396-2C519B54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 note...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528571-94CE-4D1C-9579-F6D37E12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608" y="2095500"/>
            <a:ext cx="7704667" cy="3332816"/>
          </a:xfrm>
        </p:spPr>
        <p:txBody>
          <a:bodyPr/>
          <a:lstStyle/>
          <a:p>
            <a:r>
              <a:rPr lang="en-US" dirty="0"/>
              <a:t>Even with a complete mess, the NIH IC was still seeking to find a win/win!</a:t>
            </a:r>
          </a:p>
        </p:txBody>
      </p:sp>
      <p:pic>
        <p:nvPicPr>
          <p:cNvPr id="2050" name="Picture 2" descr="We Wanna Try Everything Stephen Stotch GIF - We Wanna Try Everything  Stephen Stotch South Park - Discover &amp;amp; Share GIFs">
            <a:extLst>
              <a:ext uri="{FF2B5EF4-FFF2-40B4-BE49-F238E27FC236}">
                <a16:creationId xmlns:a16="http://schemas.microsoft.com/office/drawing/2014/main" id="{A637CA05-8F59-442D-97D7-0C80BF7E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69C1-F658-4A33-9854-D8C7C1AC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logistics…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9B5F-D225-4C0A-89C3-D043C2D2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133600"/>
            <a:ext cx="7704667" cy="38662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are all muted with no video</a:t>
            </a:r>
          </a:p>
          <a:p>
            <a:r>
              <a:rPr lang="en-US" dirty="0"/>
              <a:t>You are welcome to put questions in the Q&amp;A however…</a:t>
            </a:r>
          </a:p>
          <a:p>
            <a:pPr lvl="1"/>
            <a:r>
              <a:rPr lang="en-US" dirty="0"/>
              <a:t>This session relies heavily on case studies – real-life examples of issues that have occurred</a:t>
            </a:r>
          </a:p>
          <a:p>
            <a:pPr lvl="1"/>
            <a:r>
              <a:rPr lang="en-US" dirty="0"/>
              <a:t>We will be trying to cover a number of topics – directly and indirectly -  throughout</a:t>
            </a:r>
          </a:p>
          <a:p>
            <a:pPr lvl="1"/>
            <a:r>
              <a:rPr lang="en-US" dirty="0"/>
              <a:t>We will most likely not have ample time to cover Q&amp;A but we have some plans in the presentation...</a:t>
            </a:r>
          </a:p>
          <a:p>
            <a:pPr lvl="1"/>
            <a:r>
              <a:rPr lang="en-US" dirty="0"/>
              <a:t>You are welcome to enter questions in the chat – NIH Grants Officials will do their best to respond throughout!</a:t>
            </a:r>
          </a:p>
          <a:p>
            <a:pPr lvl="1"/>
            <a:r>
              <a:rPr lang="en-US" dirty="0"/>
              <a:t>Head to the NIH and/or individual IC booths to discussion your questions further!</a:t>
            </a:r>
          </a:p>
        </p:txBody>
      </p:sp>
    </p:spTree>
    <p:extLst>
      <p:ext uri="{BB962C8B-B14F-4D97-AF65-F5344CB8AC3E}">
        <p14:creationId xmlns:p14="http://schemas.microsoft.com/office/powerpoint/2010/main" val="1510726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652" y="6340475"/>
            <a:ext cx="5314517" cy="365125"/>
          </a:xfrm>
          <a:noFill/>
        </p:spPr>
        <p:txBody>
          <a:bodyPr/>
          <a:lstStyle/>
          <a:p>
            <a:fld id="{BC97CE80-FE09-425E-962E-42773264A316}" type="slidenum">
              <a:rPr lang="en-US" sz="1200" smtClean="0"/>
              <a:pPr/>
              <a:t>30</a:t>
            </a:fld>
            <a:endParaRPr lang="en-US" sz="12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44305"/>
            <a:ext cx="7470742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Changes, Delays and Balances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1235075"/>
            <a:ext cx="73914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Biomedical research is does not always proceed as planned</a:t>
            </a:r>
            <a:endParaRPr lang="en-US" sz="2800" i="1" dirty="0"/>
          </a:p>
          <a:p>
            <a:pPr marL="800100" lvl="1" indent="-342900">
              <a:lnSpc>
                <a:spcPct val="80000"/>
              </a:lnSpc>
            </a:pPr>
            <a:r>
              <a:rPr lang="en-US" sz="2400" dirty="0"/>
              <a:t>Projects are delayed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/>
              <a:t>Balances accrue in the project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/>
              <a:t>Progress points the research in a different direction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/>
              <a:t>Changes in scope require prior approval per NIH GPS 8.2.1.5</a:t>
            </a:r>
          </a:p>
        </p:txBody>
      </p:sp>
    </p:spTree>
    <p:extLst>
      <p:ext uri="{BB962C8B-B14F-4D97-AF65-F5344CB8AC3E}">
        <p14:creationId xmlns:p14="http://schemas.microsoft.com/office/powerpoint/2010/main" val="3753068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6412" y="6350488"/>
            <a:ext cx="5314517" cy="365125"/>
          </a:xfrm>
          <a:noFill/>
        </p:spPr>
        <p:txBody>
          <a:bodyPr/>
          <a:lstStyle/>
          <a:p>
            <a:fld id="{BC97CE80-FE09-425E-962E-42773264A316}" type="slidenum">
              <a:rPr lang="en-US" sz="1200" smtClean="0"/>
              <a:pPr/>
              <a:t>31</a:t>
            </a:fld>
            <a:endParaRPr lang="en-US" sz="12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729"/>
            <a:ext cx="7470742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Unanticipated Events </a:t>
            </a:r>
            <a:br>
              <a:rPr lang="en-US" dirty="0"/>
            </a:br>
            <a:r>
              <a:rPr lang="en-US" dirty="0"/>
              <a:t>(aka Stuff Happens)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46909"/>
            <a:ext cx="7554223" cy="509356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4000" dirty="0"/>
              <a:t>Most problems start out small….</a:t>
            </a:r>
          </a:p>
          <a:p>
            <a:pPr algn="ctr">
              <a:lnSpc>
                <a:spcPct val="80000"/>
              </a:lnSpc>
              <a:buNone/>
            </a:pPr>
            <a:endParaRPr lang="en-US" sz="32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800" i="1" dirty="0"/>
              <a:t>Only when unaddressed and/or left unchecked can they grow into ugly monsters.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1660F-34A6-4318-ADDE-0ADCAA3743C7}"/>
              </a:ext>
            </a:extLst>
          </p:cNvPr>
          <p:cNvSpPr txBox="1"/>
          <p:nvPr/>
        </p:nvSpPr>
        <p:spPr>
          <a:xfrm>
            <a:off x="3048000" y="4876800"/>
            <a:ext cx="3810000" cy="1219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anyone think of some widespread something that happened in 2020 that may have caused issues???  We will give you .5 seconds!</a:t>
            </a:r>
          </a:p>
        </p:txBody>
      </p:sp>
    </p:spTree>
    <p:extLst>
      <p:ext uri="{BB962C8B-B14F-4D97-AF65-F5344CB8AC3E}">
        <p14:creationId xmlns:p14="http://schemas.microsoft.com/office/powerpoint/2010/main" val="27032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C69C-63F7-4FB8-AC9D-DF539947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2A9D-C88B-48C5-A6D8-163C3F64E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Here is the situation…</a:t>
            </a:r>
          </a:p>
          <a:p>
            <a:r>
              <a:rPr lang="en-US" dirty="0"/>
              <a:t>5 Year grant</a:t>
            </a:r>
          </a:p>
          <a:p>
            <a:r>
              <a:rPr lang="en-US" dirty="0"/>
              <a:t>No concerns with years 1 &amp; 2…the accrual portion of the grant is set to begin in year 3</a:t>
            </a:r>
          </a:p>
          <a:p>
            <a:r>
              <a:rPr lang="en-US" dirty="0"/>
              <a:t>Year 3’s progress report arrives…the Program Official notes that thus far, only 10 of the planned 100 patients have been accrued and a significant balance is reported</a:t>
            </a:r>
          </a:p>
          <a:p>
            <a:r>
              <a:rPr lang="en-US" dirty="0"/>
              <a:t>Accrual was supposed to be completed by the end of year 4, but the RPPR indicates that the timeline is now showing completion of the accrual in year 5.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98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uston we have a problem : OTMemes">
            <a:extLst>
              <a:ext uri="{FF2B5EF4-FFF2-40B4-BE49-F238E27FC236}">
                <a16:creationId xmlns:a16="http://schemas.microsoft.com/office/drawing/2014/main" id="{9C24555D-D0CD-4F00-807F-6FE9545A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8" y="1219200"/>
            <a:ext cx="753691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ACF1F-31FB-45EA-9CD9-5CDC90A1E252}"/>
              </a:ext>
            </a:extLst>
          </p:cNvPr>
          <p:cNvSpPr txBox="1"/>
          <p:nvPr/>
        </p:nvSpPr>
        <p:spPr>
          <a:xfrm>
            <a:off x="2819400" y="152400"/>
            <a:ext cx="3657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Let’s listen to a discussion between Grants Management and Program...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EC47DD-0C1B-4C57-8DF6-B0AFF4D7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1981200"/>
            <a:ext cx="7704667" cy="1981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 Have a Problem</a:t>
            </a:r>
          </a:p>
        </p:txBody>
      </p:sp>
    </p:spTree>
    <p:extLst>
      <p:ext uri="{BB962C8B-B14F-4D97-AF65-F5344CB8AC3E}">
        <p14:creationId xmlns:p14="http://schemas.microsoft.com/office/powerpoint/2010/main" val="5439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9074-51A7-47FC-B784-957188A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Issues?  </a:t>
            </a:r>
            <a:br>
              <a:rPr lang="en-US" dirty="0"/>
            </a:br>
            <a:r>
              <a:rPr lang="en-US" dirty="0"/>
              <a:t>What can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2123-8894-459F-8273-8BEAB8F4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First, get in touch with NIH – the sooner the better!</a:t>
            </a:r>
          </a:p>
          <a:p>
            <a:r>
              <a:rPr lang="en-US" dirty="0"/>
              <a:t>There are options that can be considered:</a:t>
            </a:r>
          </a:p>
          <a:p>
            <a:pPr lvl="1"/>
            <a:r>
              <a:rPr lang="en-US" dirty="0"/>
              <a:t>Mid project period extensions </a:t>
            </a:r>
          </a:p>
          <a:p>
            <a:pPr lvl="1"/>
            <a:r>
              <a:rPr lang="en-US" dirty="0"/>
              <a:t>Interim reporting/milestones</a:t>
            </a:r>
          </a:p>
          <a:p>
            <a:pPr lvl="1"/>
            <a:r>
              <a:rPr lang="en-US" dirty="0"/>
              <a:t>Restructuring the budgets (accounting for the new timeline)</a:t>
            </a:r>
          </a:p>
          <a:p>
            <a:pPr lvl="1"/>
            <a:r>
              <a:rPr lang="en-US" dirty="0"/>
              <a:t>Worst case – phasing out the grant</a:t>
            </a:r>
          </a:p>
          <a:p>
            <a:r>
              <a:rPr lang="en-US" dirty="0"/>
              <a:t>Future year funds in a grant are not guaranteed!</a:t>
            </a:r>
          </a:p>
          <a:p>
            <a:r>
              <a:rPr lang="en-US" dirty="0"/>
              <a:t>However, NIH is here to help in any way we can.</a:t>
            </a:r>
          </a:p>
        </p:txBody>
      </p:sp>
    </p:spTree>
    <p:extLst>
      <p:ext uri="{BB962C8B-B14F-4D97-AF65-F5344CB8AC3E}">
        <p14:creationId xmlns:p14="http://schemas.microsoft.com/office/powerpoint/2010/main" val="36282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13251"/>
            <a:ext cx="5314517" cy="365125"/>
          </a:xfrm>
          <a:noFill/>
        </p:spPr>
        <p:txBody>
          <a:bodyPr/>
          <a:lstStyle/>
          <a:p>
            <a:fld id="{845377C7-8C6F-44E1-9D2D-F56C4876DDDF}" type="slidenum">
              <a:rPr lang="en-US" sz="1200" smtClean="0"/>
              <a:pPr/>
              <a:t>35</a:t>
            </a:fld>
            <a:endParaRPr lang="en-US" sz="1200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3192"/>
            <a:ext cx="8229600" cy="758757"/>
          </a:xfrm>
        </p:spPr>
        <p:txBody>
          <a:bodyPr/>
          <a:lstStyle/>
          <a:p>
            <a:pPr eaLnBrk="1" hangingPunct="1"/>
            <a:r>
              <a:rPr lang="en-US" dirty="0"/>
              <a:t>Resources…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157591"/>
            <a:ext cx="6781800" cy="51556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I.  </a:t>
            </a:r>
            <a:r>
              <a:rPr lang="en-US" sz="2400" b="1" dirty="0"/>
              <a:t>Your Organization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Sponsored Programs Office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Accounting Office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Internal Auditor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IRBs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IACUCs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II.  </a:t>
            </a:r>
            <a:r>
              <a:rPr lang="en-US" sz="2400" b="1" dirty="0"/>
              <a:t>NIH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Grants Management Specialist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Program Administrator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Office of Laboratory Animal Welfare (OLAW) </a:t>
            </a:r>
            <a:r>
              <a:rPr lang="en-US" sz="2000" dirty="0">
                <a:hlinkClick r:id="rId3" tooltip="Office of Laboratory Animal Welfare site"/>
              </a:rPr>
              <a:t>http://grants.nih.gov/grants/olaw/olaw.htm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Office of Financial Management   </a:t>
            </a:r>
            <a:r>
              <a:rPr lang="en-US" sz="2000" dirty="0">
                <a:hlinkClick r:id="rId4" tooltip="Office of Financial Management"/>
              </a:rPr>
              <a:t>http://ofm.od.nih.gov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Grants Policy &amp; Guidance</a:t>
            </a:r>
            <a:br>
              <a:rPr lang="en-US" sz="2000" dirty="0"/>
            </a:br>
            <a:r>
              <a:rPr lang="en-US" sz="2000" dirty="0">
                <a:hlinkClick r:id="rId5" tooltip="Grants Policy &amp; Guidance"/>
              </a:rPr>
              <a:t>http://grants.nih.gov/grants/policy/policy.htm </a:t>
            </a:r>
            <a:endParaRPr lang="en-US" sz="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III.  </a:t>
            </a:r>
            <a:r>
              <a:rPr lang="en-US" sz="2400" b="1" dirty="0"/>
              <a:t>HHS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Office for Human Research Protections (OHRP)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0432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15513"/>
            <a:ext cx="5314517" cy="365125"/>
          </a:xfrm>
          <a:noFill/>
        </p:spPr>
        <p:txBody>
          <a:bodyPr/>
          <a:lstStyle/>
          <a:p>
            <a:fld id="{154855E4-0C07-4FE5-A5AA-9957A8D6149D}" type="slidenum">
              <a:rPr lang="en-US" sz="1200" smtClean="0"/>
              <a:pPr/>
              <a:t>36</a:t>
            </a:fld>
            <a:endParaRPr lang="en-US" sz="12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9924"/>
            <a:ext cx="8229600" cy="836578"/>
          </a:xfrm>
        </p:spPr>
        <p:txBody>
          <a:bodyPr/>
          <a:lstStyle/>
          <a:p>
            <a:pPr eaLnBrk="1" hangingPunct="1"/>
            <a:r>
              <a:rPr lang="en-US" dirty="0"/>
              <a:t>Resources for Compliance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089" y="1600200"/>
            <a:ext cx="7696200" cy="4625502"/>
          </a:xfrm>
        </p:spPr>
        <p:txBody>
          <a:bodyPr>
            <a:normAutofit lnSpcReduction="10000"/>
          </a:bodyPr>
          <a:lstStyle/>
          <a:p>
            <a:pPr marL="339725" indent="-3397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/>
              <a:t>Tips, methods, what to do?  So many resources, only a select few are named here.  </a:t>
            </a: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</a:pPr>
            <a:endParaRPr lang="en-US" sz="1600" dirty="0">
              <a:solidFill>
                <a:schemeClr val="accent2"/>
              </a:solidFill>
            </a:endParaRP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NIH Grants Compliance and Oversight – website has compendium of observations, and presentations</a:t>
            </a: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3" tooltip="NIH Grants Compliance and Oversight"/>
              </a:rPr>
              <a:t>http://grants.nih.gov/grants/compliance/compliance.htm </a:t>
            </a:r>
            <a:endParaRPr lang="en-US" sz="2400" dirty="0"/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dirty="0"/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NIH Grants Compliance Inbox</a:t>
            </a: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4" tooltip="NIH Grants Compliance Inbox"/>
              </a:rPr>
              <a:t>grantscompliance@mail.nih.gov</a:t>
            </a:r>
            <a:r>
              <a:rPr lang="en-US" sz="2400" dirty="0"/>
              <a:t> </a:t>
            </a: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dirty="0"/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NIH Outreach Activities </a:t>
            </a:r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5" tooltip="NIH Outreach Activities"/>
              </a:rPr>
              <a:t>http://grants.nih.gov/grants/outreach.htm </a:t>
            </a:r>
            <a:endParaRPr lang="en-US" sz="2400" dirty="0"/>
          </a:p>
          <a:p>
            <a:pPr marL="339725" indent="-33972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052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89914" y="6366415"/>
            <a:ext cx="5314517" cy="365125"/>
          </a:xfrm>
          <a:noFill/>
        </p:spPr>
        <p:txBody>
          <a:bodyPr/>
          <a:lstStyle/>
          <a:p>
            <a:fld id="{1C7C65B3-FE60-429D-88BB-692618222881}" type="slidenum">
              <a:rPr lang="en-US" sz="1200" smtClean="0"/>
              <a:pPr/>
              <a:t>37</a:t>
            </a:fld>
            <a:endParaRPr lang="en-US" sz="12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6163"/>
            <a:ext cx="8229600" cy="73930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Select Resources at the NIH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73805"/>
            <a:ext cx="7848600" cy="537939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Grants Management Specialist on the Notice of Award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- If unknown, contact Chief GMO of IC: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dirty="0">
                <a:hlinkClick r:id="rId3" tooltip="staff link"/>
              </a:rPr>
              <a:t>http://grants.nih.gov/grants/stafflist_gmos.htm</a:t>
            </a:r>
            <a:r>
              <a:rPr lang="en-US" sz="19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Program Official on the Notice of Award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Office of Extramural Research: </a:t>
            </a:r>
            <a:r>
              <a:rPr lang="en-US" sz="1900" dirty="0">
                <a:hlinkClick r:id="rId4" tooltip="Office of Extramural Research"/>
              </a:rPr>
              <a:t>http://grants.nih.gov/grants/oer.htm</a:t>
            </a:r>
            <a:r>
              <a:rPr lang="en-US" sz="19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/>
              <a:t>NIH Grants Information: </a:t>
            </a:r>
            <a:r>
              <a:rPr lang="en-US" sz="1900" dirty="0">
                <a:hlinkClick r:id="rId5" tooltip="NIH Grants Information"/>
              </a:rPr>
              <a:t>http://grants.nih.gov/grants/giwelcome.htm</a:t>
            </a:r>
            <a:endParaRPr lang="en-US" sz="19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NIH Grants Policy Inbox (policy questions not specific  to the </a:t>
            </a:r>
            <a:r>
              <a:rPr lang="en-US" sz="2400" dirty="0" err="1"/>
              <a:t>NoA</a:t>
            </a:r>
            <a:r>
              <a:rPr lang="en-US" sz="2400" dirty="0"/>
              <a:t>):  </a:t>
            </a:r>
            <a:r>
              <a:rPr lang="en-US" sz="1900" dirty="0">
                <a:hlinkClick r:id="rId6" tooltip="NIH Grants Policy Inbox "/>
              </a:rPr>
              <a:t>grantspolicy@mail.nih.gov </a:t>
            </a:r>
            <a:endParaRPr lang="en-US" sz="19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/>
              <a:t>Division of Financial Advisory Services: </a:t>
            </a:r>
            <a:r>
              <a:rPr lang="en-US" sz="1800" dirty="0">
                <a:hlinkClick r:id="rId7" tooltip="Division of Financial Advisory Services"/>
              </a:rPr>
              <a:t>http://oamp.od.nih.gov/dfas</a:t>
            </a:r>
            <a:r>
              <a:rPr lang="en-US" sz="1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9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174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8628" y="2590800"/>
            <a:ext cx="7565372" cy="10631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90099"/>
                </a:solidFill>
              </a:rPr>
              <a:t>Questions?? Feel free to </a:t>
            </a:r>
            <a:br>
              <a:rPr lang="en-US" dirty="0">
                <a:solidFill>
                  <a:srgbClr val="990099"/>
                </a:solidFill>
              </a:rPr>
            </a:br>
            <a:r>
              <a:rPr lang="en-US" dirty="0">
                <a:solidFill>
                  <a:srgbClr val="990099"/>
                </a:solidFill>
              </a:rPr>
              <a:t>contact us via e-mail:</a:t>
            </a:r>
            <a:br>
              <a:rPr lang="en-US" dirty="0">
                <a:solidFill>
                  <a:srgbClr val="990099"/>
                </a:solidFill>
              </a:rPr>
            </a:br>
            <a:r>
              <a:rPr lang="en-US" dirty="0">
                <a:solidFill>
                  <a:srgbClr val="990099"/>
                </a:solidFill>
              </a:rPr>
              <a:t>Crystal Wolfrey - </a:t>
            </a:r>
            <a:r>
              <a:rPr lang="en-US" dirty="0">
                <a:solidFill>
                  <a:srgbClr val="990099"/>
                </a:solidFill>
                <a:hlinkClick r:id="rId4"/>
              </a:rPr>
              <a:t>crystal.wolfrey@nih.gov</a:t>
            </a:r>
            <a:br>
              <a:rPr lang="en-US" dirty="0">
                <a:solidFill>
                  <a:srgbClr val="990099"/>
                </a:solidFill>
              </a:rPr>
            </a:br>
            <a:br>
              <a:rPr lang="en-US" dirty="0">
                <a:solidFill>
                  <a:srgbClr val="990099"/>
                </a:solidFill>
              </a:rPr>
            </a:br>
            <a:r>
              <a:rPr lang="en-US" dirty="0">
                <a:solidFill>
                  <a:srgbClr val="990099"/>
                </a:solidFill>
              </a:rPr>
              <a:t>Sean Hine – </a:t>
            </a:r>
            <a:br>
              <a:rPr lang="en-US" dirty="0">
                <a:solidFill>
                  <a:srgbClr val="990099"/>
                </a:solidFill>
              </a:rPr>
            </a:br>
            <a:r>
              <a:rPr lang="en-US" dirty="0">
                <a:solidFill>
                  <a:srgbClr val="990099"/>
                </a:solidFill>
                <a:hlinkClick r:id="rId5"/>
              </a:rPr>
              <a:t>sean.hine@nih.gov</a:t>
            </a:r>
            <a:br>
              <a:rPr lang="en-US" dirty="0">
                <a:solidFill>
                  <a:srgbClr val="990099"/>
                </a:solidFill>
              </a:rPr>
            </a:br>
            <a:br>
              <a:rPr lang="en-US" dirty="0">
                <a:solidFill>
                  <a:srgbClr val="990099"/>
                </a:solidFill>
              </a:rPr>
            </a:br>
            <a:br>
              <a:rPr lang="en-US" dirty="0">
                <a:solidFill>
                  <a:srgbClr val="990099"/>
                </a:solidFill>
              </a:rPr>
            </a:br>
            <a:endParaRPr lang="en-US" dirty="0">
              <a:solidFill>
                <a:srgbClr val="990099"/>
              </a:solidFill>
            </a:endParaRPr>
          </a:p>
        </p:txBody>
      </p:sp>
      <p:graphicFrame>
        <p:nvGraphicFramePr>
          <p:cNvPr id="130457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770119"/>
              </p:ext>
            </p:extLst>
          </p:nvPr>
        </p:nvGraphicFramePr>
        <p:xfrm>
          <a:off x="762000" y="589150"/>
          <a:ext cx="1968500" cy="339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6" imgW="1857600" imgH="3995640" progId="">
                  <p:embed/>
                </p:oleObj>
              </mc:Choice>
              <mc:Fallback>
                <p:oleObj name="Clip" r:id="rId6" imgW="1857600" imgH="3995640" progId="">
                  <p:embed/>
                  <p:pic>
                    <p:nvPicPr>
                      <p:cNvPr id="130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89150"/>
                        <a:ext cx="1968500" cy="3393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5F4E1E3-0B80-441D-8E07-F8304C8365BA}"/>
              </a:ext>
            </a:extLst>
          </p:cNvPr>
          <p:cNvSpPr txBox="1">
            <a:spLocks/>
          </p:cNvSpPr>
          <p:nvPr/>
        </p:nvSpPr>
        <p:spPr>
          <a:xfrm>
            <a:off x="152400" y="6435839"/>
            <a:ext cx="53145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CE80-FE09-425E-962E-42773264A316}" type="slidenum">
              <a:rPr lang="en-US" sz="1200" smtClean="0"/>
              <a:pPr/>
              <a:t>38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89947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4D87-51B1-454E-8969-7FE43AC5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few minutes…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19DF-497C-4805-B38B-128D5995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 on the questions!!</a:t>
            </a:r>
          </a:p>
          <a:p>
            <a:r>
              <a:rPr lang="en-US" dirty="0"/>
              <a:t>Enter your questions in the Q&amp;A and we will address what we can!</a:t>
            </a:r>
          </a:p>
        </p:txBody>
      </p:sp>
    </p:spTree>
    <p:extLst>
      <p:ext uri="{BB962C8B-B14F-4D97-AF65-F5344CB8AC3E}">
        <p14:creationId xmlns:p14="http://schemas.microsoft.com/office/powerpoint/2010/main" val="377833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D3BF-4FEF-4D91-8573-B76526D3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period of time is considered “Post Award?”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807C-2C43-433D-9033-94AAE97FC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time after the initial competing award is made</a:t>
            </a:r>
          </a:p>
          <a:p>
            <a:r>
              <a:rPr lang="en-US" dirty="0"/>
              <a:t>Annual reports are considered a post-award period</a:t>
            </a:r>
          </a:p>
          <a:p>
            <a:r>
              <a:rPr lang="en-US" dirty="0"/>
              <a:t>This is the time where much of the “action” happens!</a:t>
            </a:r>
          </a:p>
        </p:txBody>
      </p:sp>
    </p:spTree>
    <p:extLst>
      <p:ext uri="{BB962C8B-B14F-4D97-AF65-F5344CB8AC3E}">
        <p14:creationId xmlns:p14="http://schemas.microsoft.com/office/powerpoint/2010/main" val="14159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0728" y="268736"/>
            <a:ext cx="7920872" cy="1371600"/>
          </a:xfrm>
        </p:spPr>
        <p:txBody>
          <a:bodyPr>
            <a:normAutofit/>
          </a:bodyPr>
          <a:lstStyle/>
          <a:p>
            <a:r>
              <a:rPr lang="en-US" sz="3600" dirty="0"/>
              <a:t>NIH Perspective...</a:t>
            </a:r>
            <a:r>
              <a:rPr lang="en-US" sz="4000" dirty="0"/>
              <a:t> </a:t>
            </a:r>
            <a:r>
              <a:rPr lang="en-US" sz="3600" dirty="0"/>
              <a:t>a </a:t>
            </a:r>
            <a:br>
              <a:rPr lang="en-US" sz="3600" dirty="0"/>
            </a:br>
            <a:r>
              <a:rPr lang="en-US" sz="3600" dirty="0"/>
              <a:t>Few Things to Remember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9330" y="2096548"/>
            <a:ext cx="7323667" cy="4704416"/>
          </a:xfrm>
        </p:spPr>
        <p:txBody>
          <a:bodyPr/>
          <a:lstStyle/>
          <a:p>
            <a:pPr lvl="1" eaLnBrk="1" hangingPunct="1"/>
            <a:r>
              <a:rPr lang="en-US" sz="2400" dirty="0"/>
              <a:t>We must support federal policy, to enforce applicable laws, cost principles and administrative requirements</a:t>
            </a:r>
          </a:p>
          <a:p>
            <a:pPr lvl="1" eaLnBrk="1" hangingPunct="1"/>
            <a:r>
              <a:rPr lang="en-US" sz="2400" dirty="0"/>
              <a:t>We must act as stewards of federal funds</a:t>
            </a:r>
          </a:p>
          <a:p>
            <a:pPr lvl="1" eaLnBrk="1" hangingPunct="1"/>
            <a:r>
              <a:rPr lang="en-US" sz="2400" dirty="0"/>
              <a:t>Some IC’s have a relatively broad mission; others are (by comparison) relatively narrow</a:t>
            </a:r>
          </a:p>
          <a:p>
            <a:pPr lvl="1" eaLnBrk="1" hangingPunct="1"/>
            <a:r>
              <a:rPr lang="en-US" sz="2400" dirty="0"/>
              <a:t>Larger IC’s have more funds which can mean more flexibilities</a:t>
            </a:r>
          </a:p>
          <a:p>
            <a:pPr lvl="1" eaLnBrk="1" hangingPunct="1"/>
            <a:r>
              <a:rPr lang="en-US" sz="2400" dirty="0"/>
              <a:t>Not all IC’s fund the same grant mechanisms</a:t>
            </a:r>
          </a:p>
          <a:p>
            <a:pPr lvl="1" eaLnBrk="1" hangingPunct="1"/>
            <a:r>
              <a:rPr lang="en-US" sz="2400" dirty="0"/>
              <a:t>The correct answer often really is...”it depends”</a:t>
            </a:r>
          </a:p>
          <a:p>
            <a:pPr lvl="1" eaLnBrk="1" hangingPunct="1"/>
            <a:endParaRPr lang="en-US" sz="2400" dirty="0"/>
          </a:p>
          <a:p>
            <a:pPr eaLnBrk="1" hangingPunct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D46A6-63A8-4915-81A1-44A241865FB6}"/>
              </a:ext>
            </a:extLst>
          </p:cNvPr>
          <p:cNvSpPr txBox="1">
            <a:spLocks/>
          </p:cNvSpPr>
          <p:nvPr/>
        </p:nvSpPr>
        <p:spPr>
          <a:xfrm>
            <a:off x="152400" y="6435839"/>
            <a:ext cx="53145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CE80-FE09-425E-962E-42773264A316}" type="slidenum">
              <a:rPr lang="en-US" sz="1200" smtClean="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7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5371"/>
            <a:ext cx="5314517" cy="365125"/>
          </a:xfrm>
          <a:noFill/>
        </p:spPr>
        <p:txBody>
          <a:bodyPr/>
          <a:lstStyle/>
          <a:p>
            <a:fld id="{D7D2B9D8-AE10-4E3C-B8BC-6669762FBA2A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066"/>
            <a:ext cx="9144000" cy="1371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/>
              <a:t>NIH Perspective When Considering Challenging Complex Situations During Post-Award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7391400" cy="361233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Have we "listened" enough to really understand all the issues and objectives of the situation?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is in the best interest of the science?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will best serve the investment of the taxpayer in the project?</a:t>
            </a:r>
          </a:p>
          <a:p>
            <a:r>
              <a:rPr lang="en-US" dirty="0"/>
              <a:t>Do we have the necessary funds to support the proposed arrangements? </a:t>
            </a:r>
          </a:p>
          <a:p>
            <a:r>
              <a:rPr lang="en-US" dirty="0"/>
              <a:t>How would this play if presented on the evening news or the front page of ......?</a:t>
            </a:r>
          </a:p>
          <a:p>
            <a:r>
              <a:rPr lang="en-US" sz="2400" dirty="0"/>
              <a:t>Is there an opportunity for a 'win/win’?</a:t>
            </a:r>
          </a:p>
          <a:p>
            <a:r>
              <a:rPr lang="en-US" dirty="0"/>
              <a:t>Can we get to a “yes”</a:t>
            </a:r>
            <a:endParaRPr lang="en-US" sz="2400" dirty="0"/>
          </a:p>
          <a:p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3552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263769" cy="365125"/>
          </a:xfrm>
          <a:noFill/>
        </p:spPr>
        <p:txBody>
          <a:bodyPr/>
          <a:lstStyle/>
          <a:p>
            <a:fld id="{A4139501-E187-4B31-A353-1CF822941357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4702"/>
            <a:ext cx="7086600" cy="154681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/>
              <a:t>Issues and Scenarios for Today’s Discussion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061661"/>
            <a:ext cx="6858000" cy="3916363"/>
          </a:xfrm>
        </p:spPr>
        <p:txBody>
          <a:bodyPr>
            <a:normAutofit/>
          </a:bodyPr>
          <a:lstStyle/>
          <a:p>
            <a:r>
              <a:rPr lang="en-US" sz="2800" dirty="0"/>
              <a:t>Change in Scope</a:t>
            </a:r>
          </a:p>
          <a:p>
            <a:r>
              <a:rPr lang="en-US" sz="2800" dirty="0"/>
              <a:t>NIH’s Human Subjects System (HSS) &amp; you!</a:t>
            </a:r>
          </a:p>
          <a:p>
            <a:r>
              <a:rPr lang="en-US" sz="2800" dirty="0"/>
              <a:t>Effort Changes</a:t>
            </a:r>
          </a:p>
          <a:p>
            <a:r>
              <a:rPr lang="en-US" sz="2800" dirty="0"/>
              <a:t>Scientific/budgetary overlap</a:t>
            </a:r>
          </a:p>
          <a:p>
            <a:r>
              <a:rPr lang="en-US" sz="2800" dirty="0"/>
              <a:t>Changes and delays in the research and large balances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95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18A6-073B-4C9A-9BD7-615237DA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– What is Scope?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8A1C-C2FB-45B4-AE21-2CC6A34F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4876800"/>
            <a:ext cx="7704667" cy="1123016"/>
          </a:xfrm>
        </p:spPr>
        <p:txBody>
          <a:bodyPr/>
          <a:lstStyle/>
          <a:p>
            <a:r>
              <a:rPr lang="en-US" dirty="0" err="1"/>
              <a:t>Ummm</a:t>
            </a:r>
            <a:r>
              <a:rPr lang="en-US" dirty="0"/>
              <a:t>…maybe not what we have in mind here…</a:t>
            </a:r>
          </a:p>
        </p:txBody>
      </p:sp>
      <p:pic>
        <p:nvPicPr>
          <p:cNvPr id="7" name="Picture 6" descr="Scope mouthwash">
            <a:extLst>
              <a:ext uri="{FF2B5EF4-FFF2-40B4-BE49-F238E27FC236}">
                <a16:creationId xmlns:a16="http://schemas.microsoft.com/office/drawing/2014/main" id="{4E6762D0-154E-417A-A762-DED8D4993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38" y="1828800"/>
            <a:ext cx="392545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B00E-6981-4EDE-B562-0A6CD416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in NIH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1BE5-80C0-41BF-95D5-A789C2556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is the direction, aims, objectives, purposes, or type of research training, identified in the project</a:t>
            </a:r>
          </a:p>
          <a:p>
            <a:r>
              <a:rPr lang="en-US" dirty="0"/>
              <a:t>Stated/identified in the original, peer-reviewed application</a:t>
            </a:r>
          </a:p>
          <a:p>
            <a:r>
              <a:rPr lang="en-US" dirty="0"/>
              <a:t>Is the basis for which the budget is requested and awarded</a:t>
            </a:r>
          </a:p>
          <a:p>
            <a:r>
              <a:rPr lang="en-US" dirty="0"/>
              <a:t>Unless negotiated otherwise, is approved with the award</a:t>
            </a:r>
          </a:p>
        </p:txBody>
      </p:sp>
    </p:spTree>
    <p:extLst>
      <p:ext uri="{BB962C8B-B14F-4D97-AF65-F5344CB8AC3E}">
        <p14:creationId xmlns:p14="http://schemas.microsoft.com/office/powerpoint/2010/main" val="3682409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B88BA-8C73-47D0-A2BB-BEA84BC117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1ADA04-E63A-4CAD-B1AA-1D7F41F6E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C36CC-6ECA-43A4-982D-F4D98514482E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28994</TotalTime>
  <Words>2482</Words>
  <Application>Microsoft Office PowerPoint</Application>
  <PresentationFormat>On-screen Show (4:3)</PresentationFormat>
  <Paragraphs>268</Paragraphs>
  <Slides>39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Corbel</vt:lpstr>
      <vt:lpstr>Times New Roman</vt:lpstr>
      <vt:lpstr>Wingdings</vt:lpstr>
      <vt:lpstr>Parallax</vt:lpstr>
      <vt:lpstr>Clip</vt:lpstr>
      <vt:lpstr>Advanced Administrative Topics: Post-Award</vt:lpstr>
      <vt:lpstr>Presenters</vt:lpstr>
      <vt:lpstr>Quick logistics…</vt:lpstr>
      <vt:lpstr>What period of time is considered “Post Award?”</vt:lpstr>
      <vt:lpstr>NIH Perspective... a  Few Things to Remember</vt:lpstr>
      <vt:lpstr>NIH Perspective When Considering Challenging Complex Situations During Post-Award</vt:lpstr>
      <vt:lpstr>Issues and Scenarios for Today’s Discussion </vt:lpstr>
      <vt:lpstr>The Basics – What is Scope?</vt:lpstr>
      <vt:lpstr>Scope in NIH Grants</vt:lpstr>
      <vt:lpstr>Change in Scope and Prior Approval</vt:lpstr>
      <vt:lpstr>What constitutes a change in scope?</vt:lpstr>
      <vt:lpstr>More on “indicators”</vt:lpstr>
      <vt:lpstr>Who doesn’t love Human Subjects reporting???</vt:lpstr>
      <vt:lpstr>Did you Know?</vt:lpstr>
      <vt:lpstr>And the Answer is...</vt:lpstr>
      <vt:lpstr>How to help make HSS and you easier...</vt:lpstr>
      <vt:lpstr>A twist on a transfer situation...</vt:lpstr>
      <vt:lpstr>Transfer situation...(cont.)</vt:lpstr>
      <vt:lpstr>And the Answer is...</vt:lpstr>
      <vt:lpstr>Why “It Depends”</vt:lpstr>
      <vt:lpstr>Lightning Round Q&amp;A</vt:lpstr>
      <vt:lpstr>Change in Effort for Key Personnel</vt:lpstr>
      <vt:lpstr>And the Answer is...</vt:lpstr>
      <vt:lpstr>Why false?</vt:lpstr>
      <vt:lpstr>What would the NIH IC do?</vt:lpstr>
      <vt:lpstr>You ready for something  really good???  </vt:lpstr>
      <vt:lpstr>Oh wait...there is more...</vt:lpstr>
      <vt:lpstr>Where did this one end up?</vt:lpstr>
      <vt:lpstr>Important to note...</vt:lpstr>
      <vt:lpstr>Changes, Delays and Balances</vt:lpstr>
      <vt:lpstr>Unanticipated Events  (aka Stuff Happens)</vt:lpstr>
      <vt:lpstr>Progress Issues</vt:lpstr>
      <vt:lpstr>We Have a Problem</vt:lpstr>
      <vt:lpstr>Progress Issues?   What can be done?</vt:lpstr>
      <vt:lpstr>Resources…</vt:lpstr>
      <vt:lpstr>Resources for Compliance</vt:lpstr>
      <vt:lpstr>Select Resources at the NIH</vt:lpstr>
      <vt:lpstr>Questions?? Feel free to  contact us via e-mail: Crystal Wolfrey - crystal.wolfrey@nih.gov  Sean Hine –  sean.hine@nih.gov   </vt:lpstr>
      <vt:lpstr>We have a few minutes…</vt:lpstr>
    </vt:vector>
  </TitlesOfParts>
  <Company>OD/OIT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Administrative Topics: Post-Award</dc:title>
  <dc:creator>Carol Alderson</dc:creator>
  <cp:lastModifiedBy>Cummins, Sheri (NIH/OD) [E]</cp:lastModifiedBy>
  <cp:revision>1150</cp:revision>
  <cp:lastPrinted>2016-02-25T16:57:10Z</cp:lastPrinted>
  <dcterms:created xsi:type="dcterms:W3CDTF">2011-03-04T00:36:21Z</dcterms:created>
  <dcterms:modified xsi:type="dcterms:W3CDTF">2021-11-01T00:38:10Z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