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8" r:id="rId2"/>
  </p:sldMasterIdLst>
  <p:notesMasterIdLst>
    <p:notesMasterId r:id="rId30"/>
  </p:notesMasterIdLst>
  <p:sldIdLst>
    <p:sldId id="261" r:id="rId3"/>
    <p:sldId id="327" r:id="rId4"/>
    <p:sldId id="384" r:id="rId5"/>
    <p:sldId id="484" r:id="rId6"/>
    <p:sldId id="501" r:id="rId7"/>
    <p:sldId id="338" r:id="rId8"/>
    <p:sldId id="521" r:id="rId9"/>
    <p:sldId id="416" r:id="rId10"/>
    <p:sldId id="525" r:id="rId11"/>
    <p:sldId id="489" r:id="rId12"/>
    <p:sldId id="524" r:id="rId13"/>
    <p:sldId id="485" r:id="rId14"/>
    <p:sldId id="513" r:id="rId15"/>
    <p:sldId id="514" r:id="rId16"/>
    <p:sldId id="515" r:id="rId17"/>
    <p:sldId id="512" r:id="rId18"/>
    <p:sldId id="330" r:id="rId19"/>
    <p:sldId id="386" r:id="rId20"/>
    <p:sldId id="339" r:id="rId21"/>
    <p:sldId id="340" r:id="rId22"/>
    <p:sldId id="343" r:id="rId23"/>
    <p:sldId id="344" r:id="rId24"/>
    <p:sldId id="347" r:id="rId25"/>
    <p:sldId id="350" r:id="rId26"/>
    <p:sldId id="348" r:id="rId27"/>
    <p:sldId id="336" r:id="rId28"/>
    <p:sldId id="4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onika (HHS/OASH) (CTR)" initials="TM((" lastIdx="4" clrIdx="0">
    <p:extLst>
      <p:ext uri="{19B8F6BF-5375-455C-9EA6-DF929625EA0E}">
        <p15:presenceInfo xmlns:p15="http://schemas.microsoft.com/office/powerpoint/2012/main" userId="S-1-5-21-1747495209-1248221918-2216747781-174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78"/>
    <a:srgbClr val="31F757"/>
    <a:srgbClr val="CC99FF"/>
    <a:srgbClr val="0027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3" autoAdjust="0"/>
    <p:restoredTop sz="89307" autoAdjust="0"/>
  </p:normalViewPr>
  <p:slideViewPr>
    <p:cSldViewPr snapToGrid="0" showGuides="1">
      <p:cViewPr varScale="1">
        <p:scale>
          <a:sx n="86" d="100"/>
          <a:sy n="86" d="100"/>
        </p:scale>
        <p:origin x="90" y="438"/>
      </p:cViewPr>
      <p:guideLst>
        <p:guide orient="horz" pos="2160"/>
        <p:guide pos="3840"/>
      </p:guideLst>
    </p:cSldViewPr>
  </p:slideViewPr>
  <p:outlineViewPr>
    <p:cViewPr>
      <p:scale>
        <a:sx n="33" d="100"/>
        <a:sy n="33" d="100"/>
      </p:scale>
      <p:origin x="0" y="-7062"/>
    </p:cViewPr>
  </p:outlineViewPr>
  <p:notesTextViewPr>
    <p:cViewPr>
      <p:scale>
        <a:sx n="3" d="2"/>
        <a:sy n="3" d="2"/>
      </p:scale>
      <p:origin x="0" y="0"/>
    </p:cViewPr>
  </p:notesTextViewPr>
  <p:sorterViewPr>
    <p:cViewPr varScale="1">
      <p:scale>
        <a:sx n="100" d="100"/>
        <a:sy n="100" d="100"/>
      </p:scale>
      <p:origin x="0" y="-7592"/>
    </p:cViewPr>
  </p:sorterViewPr>
  <p:notesViewPr>
    <p:cSldViewPr snapToGrid="0" showGuides="1">
      <p:cViewPr>
        <p:scale>
          <a:sx n="200" d="100"/>
          <a:sy n="200" d="100"/>
        </p:scale>
        <p:origin x="-690" y="-58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D750-247A-4C80-8EA4-BAC62305FD2C}"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AEA6F-6A0E-4FE3-A78D-15F87EAF086E}" type="slidenum">
              <a:rPr lang="en-US" smtClean="0"/>
              <a:t>‹#›</a:t>
            </a:fld>
            <a:endParaRPr lang="en-US"/>
          </a:p>
        </p:txBody>
      </p:sp>
    </p:spTree>
    <p:extLst>
      <p:ext uri="{BB962C8B-B14F-4D97-AF65-F5344CB8AC3E}">
        <p14:creationId xmlns:p14="http://schemas.microsoft.com/office/powerpoint/2010/main" val="12055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69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16</a:t>
            </a:fld>
            <a:endParaRPr lang="en-US"/>
          </a:p>
        </p:txBody>
      </p:sp>
    </p:spTree>
    <p:extLst>
      <p:ext uri="{BB962C8B-B14F-4D97-AF65-F5344CB8AC3E}">
        <p14:creationId xmlns:p14="http://schemas.microsoft.com/office/powerpoint/2010/main" val="93496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1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baseline="0" dirty="0"/>
          </a:p>
        </p:txBody>
      </p:sp>
      <p:sp>
        <p:nvSpPr>
          <p:cNvPr id="4" name="Slide Number Placeholder 3"/>
          <p:cNvSpPr>
            <a:spLocks noGrp="1"/>
          </p:cNvSpPr>
          <p:nvPr>
            <p:ph type="sldNum" sz="quarter" idx="10"/>
          </p:nvPr>
        </p:nvSpPr>
        <p:spPr/>
        <p:txBody>
          <a:bodyPr/>
          <a:lstStyle/>
          <a:p>
            <a:fld id="{31AAEA6F-6A0E-4FE3-A78D-15F87EAF086E}" type="slidenum">
              <a:rPr lang="en-US" smtClean="0"/>
              <a:t>4</a:t>
            </a:fld>
            <a:endParaRPr lang="en-US"/>
          </a:p>
        </p:txBody>
      </p:sp>
    </p:spTree>
    <p:extLst>
      <p:ext uri="{BB962C8B-B14F-4D97-AF65-F5344CB8AC3E}">
        <p14:creationId xmlns:p14="http://schemas.microsoft.com/office/powerpoint/2010/main" val="349824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5</a:t>
            </a:fld>
            <a:endParaRPr lang="en-US"/>
          </a:p>
        </p:txBody>
      </p:sp>
    </p:spTree>
    <p:extLst>
      <p:ext uri="{BB962C8B-B14F-4D97-AF65-F5344CB8AC3E}">
        <p14:creationId xmlns:p14="http://schemas.microsoft.com/office/powerpoint/2010/main" val="7512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373CF-5D29-4BF0-927D-9013F4BA8B18}" type="slidenum">
              <a:rPr lang="en-US" smtClean="0"/>
              <a:t>6</a:t>
            </a:fld>
            <a:endParaRPr lang="en-US"/>
          </a:p>
        </p:txBody>
      </p:sp>
    </p:spTree>
    <p:extLst>
      <p:ext uri="{BB962C8B-B14F-4D97-AF65-F5344CB8AC3E}">
        <p14:creationId xmlns:p14="http://schemas.microsoft.com/office/powerpoint/2010/main" val="96364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373CF-5D29-4BF0-927D-9013F4BA8B18}" type="slidenum">
              <a:rPr lang="en-US" smtClean="0"/>
              <a:t>7</a:t>
            </a:fld>
            <a:endParaRPr lang="en-US" dirty="0"/>
          </a:p>
        </p:txBody>
      </p:sp>
    </p:spTree>
    <p:extLst>
      <p:ext uri="{BB962C8B-B14F-4D97-AF65-F5344CB8AC3E}">
        <p14:creationId xmlns:p14="http://schemas.microsoft.com/office/powerpoint/2010/main" val="177237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8</a:t>
            </a:fld>
            <a:endParaRPr lang="en-US"/>
          </a:p>
        </p:txBody>
      </p:sp>
    </p:spTree>
    <p:extLst>
      <p:ext uri="{BB962C8B-B14F-4D97-AF65-F5344CB8AC3E}">
        <p14:creationId xmlns:p14="http://schemas.microsoft.com/office/powerpoint/2010/main" val="35550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0573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13</a:t>
            </a:fld>
            <a:endParaRPr lang="en-US"/>
          </a:p>
        </p:txBody>
      </p:sp>
    </p:spTree>
    <p:extLst>
      <p:ext uri="{BB962C8B-B14F-4D97-AF65-F5344CB8AC3E}">
        <p14:creationId xmlns:p14="http://schemas.microsoft.com/office/powerpoint/2010/main" val="2620462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306082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353327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160068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276833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42287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683416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364247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3064296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397839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45201"/>
            <a:ext cx="729672" cy="729672"/>
          </a:xfrm>
          <a:prstGeom prst="rect">
            <a:avLst/>
          </a:prstGeom>
        </p:spPr>
      </p:pic>
    </p:spTree>
    <p:extLst>
      <p:ext uri="{BB962C8B-B14F-4D97-AF65-F5344CB8AC3E}">
        <p14:creationId xmlns:p14="http://schemas.microsoft.com/office/powerpoint/2010/main" val="402072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02A808B7-C663-444D-8554-2EB12485EF0B}"/>
              </a:ext>
            </a:extLst>
          </p:cNvPr>
          <p:cNvSpPr txBox="1"/>
          <p:nvPr userDrawn="1"/>
        </p:nvSpPr>
        <p:spPr>
          <a:xfrm>
            <a:off x="1233681"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5" name="TextBox 14">
            <a:extLst>
              <a:ext uri="{FF2B5EF4-FFF2-40B4-BE49-F238E27FC236}">
                <a16:creationId xmlns:a16="http://schemas.microsoft.com/office/drawing/2014/main" id="{B2A9E0A1-7231-47F2-8D67-24CB2FFF3917}"/>
              </a:ext>
            </a:extLst>
          </p:cNvPr>
          <p:cNvSpPr txBox="1"/>
          <p:nvPr userDrawn="1"/>
        </p:nvSpPr>
        <p:spPr>
          <a:xfrm>
            <a:off x="1228484"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22976"/>
            <a:ext cx="704850" cy="704850"/>
          </a:xfrm>
          <a:prstGeom prst="rect">
            <a:avLst/>
          </a:prstGeom>
        </p:spPr>
      </p:pic>
    </p:spTree>
    <p:extLst>
      <p:ext uri="{BB962C8B-B14F-4D97-AF65-F5344CB8AC3E}">
        <p14:creationId xmlns:p14="http://schemas.microsoft.com/office/powerpoint/2010/main" val="42856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02A808B7-C663-444D-8554-2EB12485EF0B}"/>
              </a:ext>
            </a:extLst>
          </p:cNvPr>
          <p:cNvSpPr txBox="1"/>
          <p:nvPr userDrawn="1"/>
        </p:nvSpPr>
        <p:spPr>
          <a:xfrm>
            <a:off x="1293058"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8" name="TextBox 17">
            <a:extLst>
              <a:ext uri="{FF2B5EF4-FFF2-40B4-BE49-F238E27FC236}">
                <a16:creationId xmlns:a16="http://schemas.microsoft.com/office/drawing/2014/main" id="{B2A9E0A1-7231-47F2-8D67-24CB2FFF3917}"/>
              </a:ext>
            </a:extLst>
          </p:cNvPr>
          <p:cNvSpPr txBox="1"/>
          <p:nvPr userDrawn="1"/>
        </p:nvSpPr>
        <p:spPr>
          <a:xfrm>
            <a:off x="127599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0" name="Picture 9"/>
          <p:cNvPicPr>
            <a:picLocks noChangeAspect="1"/>
          </p:cNvPicPr>
          <p:nvPr userDrawn="1"/>
        </p:nvPicPr>
        <p:blipFill>
          <a:blip r:embed="rId3"/>
          <a:stretch>
            <a:fillRect/>
          </a:stretch>
        </p:blipFill>
        <p:spPr>
          <a:xfrm>
            <a:off x="450938" y="6045201"/>
            <a:ext cx="729672" cy="729672"/>
          </a:xfrm>
          <a:prstGeom prst="rect">
            <a:avLst/>
          </a:prstGeom>
        </p:spPr>
      </p:pic>
    </p:spTree>
    <p:extLst>
      <p:ext uri="{BB962C8B-B14F-4D97-AF65-F5344CB8AC3E}">
        <p14:creationId xmlns:p14="http://schemas.microsoft.com/office/powerpoint/2010/main" val="420119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a16="http://schemas.microsoft.com/office/drawing/2014/main" id="{02A808B7-C663-444D-8554-2EB12485EF0B}"/>
              </a:ext>
            </a:extLst>
          </p:cNvPr>
          <p:cNvSpPr txBox="1"/>
          <p:nvPr userDrawn="1"/>
        </p:nvSpPr>
        <p:spPr>
          <a:xfrm>
            <a:off x="1209927"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7" name="TextBox 16">
            <a:extLst>
              <a:ext uri="{FF2B5EF4-FFF2-40B4-BE49-F238E27FC236}">
                <a16:creationId xmlns:a16="http://schemas.microsoft.com/office/drawing/2014/main" id="{B2A9E0A1-7231-47F2-8D67-24CB2FFF3917}"/>
              </a:ext>
            </a:extLst>
          </p:cNvPr>
          <p:cNvSpPr txBox="1"/>
          <p:nvPr userDrawn="1"/>
        </p:nvSpPr>
        <p:spPr>
          <a:xfrm>
            <a:off x="1204736"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2" name="Picture 1"/>
          <p:cNvPicPr>
            <a:picLocks noChangeAspect="1"/>
          </p:cNvPicPr>
          <p:nvPr userDrawn="1"/>
        </p:nvPicPr>
        <p:blipFill>
          <a:blip r:embed="rId3"/>
          <a:stretch>
            <a:fillRect/>
          </a:stretch>
        </p:blipFill>
        <p:spPr>
          <a:xfrm>
            <a:off x="450938" y="5982115"/>
            <a:ext cx="731583" cy="725487"/>
          </a:xfrm>
          <a:prstGeom prst="rect">
            <a:avLst/>
          </a:prstGeom>
        </p:spPr>
      </p:pic>
    </p:spTree>
    <p:extLst>
      <p:ext uri="{BB962C8B-B14F-4D97-AF65-F5344CB8AC3E}">
        <p14:creationId xmlns:p14="http://schemas.microsoft.com/office/powerpoint/2010/main" val="25965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71DC85-EC2C-4AFD-BBBB-99C62CBAF78C}"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88DF-E8C4-4103-B929-85F66CBF3D20}" type="slidenum">
              <a:rPr lang="en-US" smtClean="0"/>
              <a:pPr/>
              <a:t>‹#›</a:t>
            </a:fld>
            <a:endParaRPr lang="en-US"/>
          </a:p>
        </p:txBody>
      </p:sp>
    </p:spTree>
    <p:extLst>
      <p:ext uri="{BB962C8B-B14F-4D97-AF65-F5344CB8AC3E}">
        <p14:creationId xmlns:p14="http://schemas.microsoft.com/office/powerpoint/2010/main" val="131998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85130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2933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4173490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1.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011711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 id="2147483687" r:id="rId6"/>
  </p:sldLayoutIdLst>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pPr fontAlgn="base">
              <a:spcBef>
                <a:spcPct val="0"/>
              </a:spcBef>
              <a:spcAft>
                <a:spcPct val="0"/>
              </a:spcAft>
            </a:pPr>
            <a:fld id="{2C626EB7-FB23-9946-AC03-BE678F8DC972}" type="slidenum">
              <a:rPr lang="en-US" smtClean="0"/>
              <a:pPr fontAlgn="base">
                <a:spcBef>
                  <a:spcPct val="0"/>
                </a:spcBef>
                <a:spcAft>
                  <a:spcPct val="0"/>
                </a:spcAft>
              </a:pPr>
              <a:t>‹#›</a:t>
            </a:fld>
            <a:endParaRPr lang="en-US" dirty="0"/>
          </a:p>
        </p:txBody>
      </p:sp>
      <p:pic>
        <p:nvPicPr>
          <p:cNvPr id="1032" name="Picture 8" descr="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OER_Master_Logo_2blu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extLst>
      <p:ext uri="{BB962C8B-B14F-4D97-AF65-F5344CB8AC3E}">
        <p14:creationId xmlns:p14="http://schemas.microsoft.com/office/powerpoint/2010/main" val="12154516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emf"/><Relationship Id="rId1" Type="http://schemas.openxmlformats.org/officeDocument/2006/relationships/slideLayout" Target="../slideLayouts/slideLayout4.xml"/><Relationship Id="rId4" Type="http://schemas.openxmlformats.org/officeDocument/2006/relationships/hyperlink" Target="https://ori.hhs.gov/case_summa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policy/nihgps/HTML5/section_8/8.1.2_prior_approval_requirements.htm?Highlight=relinquish#Change" TargetMode="External"/><Relationship Id="rId2" Type="http://schemas.openxmlformats.org/officeDocument/2006/relationships/hyperlink" Target="https://grants.nih.gov/grants/policy/nihgps/HTML5/section_8/8.1.3_requests_for_prior_approval.htm" TargetMode="Externa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evaamenedo.es/blog/2015/05/09/que-ve-un-reclutador/" TargetMode="External"/><Relationship Id="rId2" Type="http://schemas.openxmlformats.org/officeDocument/2006/relationships/image" Target="../media/image33.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policy/nihgps/HTML5/section_8/8.1.2_prior_approval_requirements.htm#Change3" TargetMode="External"/><Relationship Id="rId2" Type="http://schemas.openxmlformats.org/officeDocument/2006/relationships/hyperlink" Target="https://grants.nih.gov/grants/policy/nihgps/HTML5/section_8/8.1.2_prior_approval_requirements.htm?Highlight=suspension#Change4"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ori.hhs.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ori.hhs.gov/sites/default/files/42_cfr_parts_50_and_93_2005.pdf"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solidFill>
                  <a:schemeClr val="tx1"/>
                </a:solidFill>
              </a:rPr>
              <a:t>Research Misconduct and Integrity</a:t>
            </a:r>
          </a:p>
        </p:txBody>
      </p:sp>
      <p:sp>
        <p:nvSpPr>
          <p:cNvPr id="3" name="Subtitle 2"/>
          <p:cNvSpPr>
            <a:spLocks noGrp="1"/>
          </p:cNvSpPr>
          <p:nvPr>
            <p:ph type="subTitle" idx="1"/>
          </p:nvPr>
        </p:nvSpPr>
        <p:spPr>
          <a:xfrm>
            <a:off x="1828800" y="3810000"/>
            <a:ext cx="8534400" cy="1752600"/>
          </a:xfrm>
        </p:spPr>
        <p:txBody>
          <a:bodyPr/>
          <a:lstStyle/>
          <a:p>
            <a:r>
              <a:rPr lang="en-US" sz="2800" dirty="0"/>
              <a:t>Patricia Valdez, Ph.D.</a:t>
            </a:r>
          </a:p>
          <a:p>
            <a:r>
              <a:rPr lang="en-US" sz="2800" dirty="0"/>
              <a:t>NIH Extramural Research Integrity Officer</a:t>
            </a:r>
          </a:p>
          <a:p>
            <a:r>
              <a:rPr lang="en-US" sz="2800" dirty="0"/>
              <a:t>October 2020</a:t>
            </a:r>
          </a:p>
          <a:p>
            <a:r>
              <a:rPr lang="en-US" sz="2800" dirty="0"/>
              <a:t>NIH Virtual Seminar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AFAF-5A4B-5C47-B403-1AB532082E29}"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199925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or supervision and inadequate trianing"/>
          <p:cNvPicPr>
            <a:picLocks noChangeAspect="1"/>
          </p:cNvPicPr>
          <p:nvPr/>
        </p:nvPicPr>
        <p:blipFill>
          <a:blip r:embed="rId2"/>
          <a:stretch>
            <a:fillRect/>
          </a:stretch>
        </p:blipFill>
        <p:spPr>
          <a:xfrm>
            <a:off x="1078007" y="3182477"/>
            <a:ext cx="7834766" cy="2215982"/>
          </a:xfrm>
          <a:prstGeom prst="rect">
            <a:avLst/>
          </a:prstGeom>
        </p:spPr>
      </p:pic>
      <p:pic>
        <p:nvPicPr>
          <p:cNvPr id="13" name="Picture 12" descr="personal circumstances"/>
          <p:cNvPicPr>
            <a:picLocks noChangeAspect="1"/>
          </p:cNvPicPr>
          <p:nvPr/>
        </p:nvPicPr>
        <p:blipFill>
          <a:blip r:embed="rId3"/>
          <a:stretch>
            <a:fillRect/>
          </a:stretch>
        </p:blipFill>
        <p:spPr>
          <a:xfrm>
            <a:off x="6109322" y="1161864"/>
            <a:ext cx="6082678" cy="1938365"/>
          </a:xfrm>
          <a:prstGeom prst="rect">
            <a:avLst/>
          </a:prstGeom>
        </p:spPr>
      </p:pic>
      <p:pic>
        <p:nvPicPr>
          <p:cNvPr id="14" name="Picture 13" descr="competitive pressures"/>
          <p:cNvPicPr>
            <a:picLocks noChangeAspect="1"/>
          </p:cNvPicPr>
          <p:nvPr/>
        </p:nvPicPr>
        <p:blipFill>
          <a:blip r:embed="rId4"/>
          <a:stretch>
            <a:fillRect/>
          </a:stretch>
        </p:blipFill>
        <p:spPr>
          <a:xfrm>
            <a:off x="-19357" y="897290"/>
            <a:ext cx="6010254" cy="1901820"/>
          </a:xfrm>
          <a:prstGeom prst="rect">
            <a:avLst/>
          </a:prstGeom>
        </p:spPr>
      </p:pic>
      <p:pic>
        <p:nvPicPr>
          <p:cNvPr id="6" name="Picture 5" descr="Office of Research Integrit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5357" y="5990898"/>
            <a:ext cx="2408617" cy="867102"/>
          </a:xfrm>
          <a:prstGeom prst="rect">
            <a:avLst/>
          </a:prstGeom>
        </p:spPr>
      </p:pic>
      <p:sp>
        <p:nvSpPr>
          <p:cNvPr id="2" name="Title 1">
            <a:extLst>
              <a:ext uri="{FF2B5EF4-FFF2-40B4-BE49-F238E27FC236}">
                <a16:creationId xmlns:a16="http://schemas.microsoft.com/office/drawing/2014/main" id="{4C182CF0-A29F-43F7-9231-118E03175B6F}"/>
              </a:ext>
            </a:extLst>
          </p:cNvPr>
          <p:cNvSpPr>
            <a:spLocks noGrp="1"/>
          </p:cNvSpPr>
          <p:nvPr>
            <p:ph type="title" idx="4294967295"/>
          </p:nvPr>
        </p:nvSpPr>
        <p:spPr>
          <a:xfrm>
            <a:off x="103490" y="18864"/>
            <a:ext cx="10972800" cy="1143000"/>
          </a:xfrm>
        </p:spPr>
        <p:txBody>
          <a:bodyPr>
            <a:normAutofit/>
          </a:bodyPr>
          <a:lstStyle/>
          <a:p>
            <a:pPr>
              <a:lnSpc>
                <a:spcPct val="80000"/>
              </a:lnSpc>
            </a:pPr>
            <a:r>
              <a:rPr lang="en-US" sz="2300" dirty="0">
                <a:latin typeface="Calibri" panose="020F0502020204030204" pitchFamily="34" charset="0"/>
                <a:cs typeface="Calibri" panose="020F0502020204030204" pitchFamily="34" charset="0"/>
              </a:rPr>
              <a:t>What leads to Research Misconduct? </a:t>
            </a:r>
            <a:br>
              <a:rPr lang="en-US" sz="2300" dirty="0">
                <a:latin typeface="Calibri" panose="020F0502020204030204" pitchFamily="34" charset="0"/>
                <a:cs typeface="Calibri" panose="020F0502020204030204" pitchFamily="34" charset="0"/>
              </a:rPr>
            </a:br>
            <a:r>
              <a:rPr lang="en-US" sz="2300" dirty="0">
                <a:latin typeface="Calibri" panose="020F0502020204030204" pitchFamily="34" charset="0"/>
                <a:cs typeface="Calibri" panose="020F0502020204030204" pitchFamily="34" charset="0"/>
              </a:rPr>
              <a:t>Statements From Case Interviews</a:t>
            </a:r>
          </a:p>
        </p:txBody>
      </p:sp>
    </p:spTree>
    <p:extLst>
      <p:ext uri="{BB962C8B-B14F-4D97-AF65-F5344CB8AC3E}">
        <p14:creationId xmlns:p14="http://schemas.microsoft.com/office/powerpoint/2010/main" val="1609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77800"/>
            <a:ext cx="8583950" cy="394855"/>
          </a:xfrm>
        </p:spPr>
        <p:txBody>
          <a:bodyPr>
            <a:noAutofit/>
          </a:bodyPr>
          <a:lstStyle/>
          <a:p>
            <a:r>
              <a:rPr lang="en-US" dirty="0">
                <a:latin typeface="Calibri" panose="020F0502020204030204" pitchFamily="34" charset="0"/>
                <a:cs typeface="Calibri" panose="020F0502020204030204" pitchFamily="34" charset="0"/>
              </a:rPr>
              <a:t>Scenario 1- Are you liable for research misconduct?</a:t>
            </a:r>
          </a:p>
        </p:txBody>
      </p:sp>
      <p:pic>
        <p:nvPicPr>
          <p:cNvPr id="3" name="Picture 2" descr="donut shape with 4 sections including Use vivid and reliable data; Never plagiarize; Verify data; and Avoid placeholder images"/>
          <p:cNvPicPr>
            <a:picLocks noChangeAspect="1"/>
          </p:cNvPicPr>
          <p:nvPr/>
        </p:nvPicPr>
        <p:blipFill>
          <a:blip r:embed="rId2"/>
          <a:stretch>
            <a:fillRect/>
          </a:stretch>
        </p:blipFill>
        <p:spPr>
          <a:xfrm>
            <a:off x="5948855" y="1314823"/>
            <a:ext cx="4284862" cy="4130140"/>
          </a:xfrm>
          <a:prstGeom prst="rect">
            <a:avLst/>
          </a:prstGeom>
        </p:spPr>
      </p:pic>
      <p:sp>
        <p:nvSpPr>
          <p:cNvPr id="4" name="Rectangle 3"/>
          <p:cNvSpPr/>
          <p:nvPr/>
        </p:nvSpPr>
        <p:spPr>
          <a:xfrm>
            <a:off x="381306" y="930887"/>
            <a:ext cx="7082539" cy="1200329"/>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You submit an NIH grant application not aware that the data and/or text included by others were falsified/fabricated and plagiarized.</a:t>
            </a:r>
          </a:p>
        </p:txBody>
      </p:sp>
      <p:sp>
        <p:nvSpPr>
          <p:cNvPr id="5" name="Rectangle 4"/>
          <p:cNvSpPr/>
          <p:nvPr/>
        </p:nvSpPr>
        <p:spPr>
          <a:xfrm>
            <a:off x="503848" y="2716990"/>
            <a:ext cx="5014084" cy="230832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Decisions by an ALJ on two of the recent ORI cases established that a PI and/or corresponding author, can be liable for research misconduct even if he/she was completely unaware of any falsification or plagiarism.</a:t>
            </a:r>
          </a:p>
        </p:txBody>
      </p:sp>
      <p:sp>
        <p:nvSpPr>
          <p:cNvPr id="6" name="Oval 5">
            <a:extLst>
              <a:ext uri="{C183D7F6-B498-43B3-948B-1728B52AA6E4}">
                <adec:decorative xmlns:adec="http://schemas.microsoft.com/office/drawing/2017/decorative" val="1"/>
              </a:ext>
            </a:extLst>
          </p:cNvPr>
          <p:cNvSpPr/>
          <p:nvPr/>
        </p:nvSpPr>
        <p:spPr>
          <a:xfrm>
            <a:off x="6848559" y="1531051"/>
            <a:ext cx="1556327" cy="306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C183D7F6-B498-43B3-948B-1728B52AA6E4}">
                <adec:decorative xmlns:adec="http://schemas.microsoft.com/office/drawing/2017/decorative" val="1"/>
              </a:ext>
            </a:extLst>
          </p:cNvPr>
          <p:cNvSpPr/>
          <p:nvPr/>
        </p:nvSpPr>
        <p:spPr>
          <a:xfrm>
            <a:off x="9153068" y="2481899"/>
            <a:ext cx="1080649" cy="189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C183D7F6-B498-43B3-948B-1728B52AA6E4}">
                <adec:decorative xmlns:adec="http://schemas.microsoft.com/office/drawing/2017/decorative" val="1"/>
              </a:ext>
            </a:extLst>
          </p:cNvPr>
          <p:cNvSpPr/>
          <p:nvPr/>
        </p:nvSpPr>
        <p:spPr>
          <a:xfrm>
            <a:off x="6022429" y="2406869"/>
            <a:ext cx="1250730" cy="466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C183D7F6-B498-43B3-948B-1728B52AA6E4}">
                <adec:decorative xmlns:adec="http://schemas.microsoft.com/office/drawing/2017/decorative" val="1"/>
              </a:ext>
            </a:extLst>
          </p:cNvPr>
          <p:cNvSpPr/>
          <p:nvPr/>
        </p:nvSpPr>
        <p:spPr>
          <a:xfrm>
            <a:off x="7637222" y="4493173"/>
            <a:ext cx="1556327"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40501" y="2138220"/>
            <a:ext cx="688330" cy="461665"/>
          </a:xfrm>
          <a:prstGeom prst="rect">
            <a:avLst/>
          </a:prstGeom>
          <a:noFill/>
        </p:spPr>
        <p:txBody>
          <a:bodyPr wrap="none" rtlCol="0">
            <a:spAutoFit/>
          </a:bodyPr>
          <a:lstStyle/>
          <a:p>
            <a:r>
              <a:rPr lang="en-US" sz="2400" dirty="0">
                <a:solidFill>
                  <a:srgbClr val="FF0000"/>
                </a:solidFill>
                <a:latin typeface="Calibri" panose="020F0502020204030204" pitchFamily="34" charset="0"/>
                <a:cs typeface="Calibri" panose="020F0502020204030204" pitchFamily="34" charset="0"/>
              </a:rPr>
              <a:t>Yes!</a:t>
            </a:r>
          </a:p>
        </p:txBody>
      </p:sp>
      <p:pic>
        <p:nvPicPr>
          <p:cNvPr id="11" name="Picture 10" descr="ORI_logo-round4-4"/>
          <p:cNvPicPr>
            <a:picLocks noChangeAspect="1" noChangeArrowheads="1"/>
          </p:cNvPicPr>
          <p:nvPr/>
        </p:nvPicPr>
        <p:blipFill>
          <a:blip r:embed="rId3" cstate="print"/>
          <a:srcRect l="3305" t="8815" r="5785" b="16254"/>
          <a:stretch>
            <a:fillRect/>
          </a:stretch>
        </p:blipFill>
        <p:spPr bwMode="auto">
          <a:xfrm>
            <a:off x="9343641" y="6041362"/>
            <a:ext cx="2444660" cy="664237"/>
          </a:xfrm>
          <a:prstGeom prst="rect">
            <a:avLst/>
          </a:prstGeom>
          <a:noFill/>
          <a:ln w="9525">
            <a:noFill/>
            <a:miter lim="800000"/>
            <a:headEnd/>
            <a:tailEnd/>
          </a:ln>
        </p:spPr>
      </p:pic>
    </p:spTree>
    <p:extLst>
      <p:ext uri="{BB962C8B-B14F-4D97-AF65-F5344CB8AC3E}">
        <p14:creationId xmlns:p14="http://schemas.microsoft.com/office/powerpoint/2010/main" val="35048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27" y="177699"/>
            <a:ext cx="6477165" cy="506926"/>
          </a:xfrm>
        </p:spPr>
        <p:txBody>
          <a:bodyPr>
            <a:noAutofit/>
          </a:bodyPr>
          <a:lstStyle/>
          <a:p>
            <a:r>
              <a:rPr lang="en-US" dirty="0">
                <a:solidFill>
                  <a:schemeClr val="tx1"/>
                </a:solidFill>
                <a:latin typeface="Calibri" panose="020F0502020204030204" pitchFamily="34" charset="0"/>
                <a:cs typeface="Calibri" panose="020F0502020204030204" pitchFamily="34" charset="0"/>
              </a:rPr>
              <a:t>Steps in Research Misconduct Proceedings</a:t>
            </a:r>
          </a:p>
        </p:txBody>
      </p:sp>
      <p:sp>
        <p:nvSpPr>
          <p:cNvPr id="54" name="TextBox 53"/>
          <p:cNvSpPr txBox="1"/>
          <p:nvPr/>
        </p:nvSpPr>
        <p:spPr>
          <a:xfrm>
            <a:off x="4048225" y="1311057"/>
            <a:ext cx="902811" cy="338554"/>
          </a:xfrm>
          <a:prstGeom prst="rect">
            <a:avLst/>
          </a:prstGeom>
          <a:noFill/>
        </p:spPr>
        <p:txBody>
          <a:bodyPr wrap="none" rtlCol="0">
            <a:spAutoFit/>
          </a:bodyPr>
          <a:lstStyle/>
          <a:p>
            <a:r>
              <a:rPr lang="en-US" sz="1600" dirty="0"/>
              <a:t>60 days</a:t>
            </a:r>
          </a:p>
        </p:txBody>
      </p:sp>
      <p:sp>
        <p:nvSpPr>
          <p:cNvPr id="59" name="TextBox 58"/>
          <p:cNvSpPr txBox="1"/>
          <p:nvPr/>
        </p:nvSpPr>
        <p:spPr>
          <a:xfrm>
            <a:off x="5625229" y="1231804"/>
            <a:ext cx="1016625" cy="338554"/>
          </a:xfrm>
          <a:prstGeom prst="rect">
            <a:avLst/>
          </a:prstGeom>
          <a:noFill/>
        </p:spPr>
        <p:txBody>
          <a:bodyPr wrap="none" rtlCol="0">
            <a:spAutoFit/>
          </a:bodyPr>
          <a:lstStyle/>
          <a:p>
            <a:r>
              <a:rPr lang="en-US" sz="1600" dirty="0"/>
              <a:t>120 days</a:t>
            </a:r>
          </a:p>
        </p:txBody>
      </p:sp>
      <p:sp>
        <p:nvSpPr>
          <p:cNvPr id="25" name="Line Callout 1 24"/>
          <p:cNvSpPr/>
          <p:nvPr/>
        </p:nvSpPr>
        <p:spPr>
          <a:xfrm>
            <a:off x="121110" y="3519638"/>
            <a:ext cx="2860078" cy="1727655"/>
          </a:xfrm>
          <a:prstGeom prst="borderCallout1">
            <a:avLst>
              <a:gd name="adj1" fmla="val 1329"/>
              <a:gd name="adj2" fmla="val 1270"/>
              <a:gd name="adj3" fmla="val -10582"/>
              <a:gd name="adj4" fmla="val -9213"/>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Institutional officials</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Funding agency</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Journal</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ORI</a:t>
            </a:r>
          </a:p>
        </p:txBody>
      </p:sp>
      <p:sp>
        <p:nvSpPr>
          <p:cNvPr id="26" name="Line Callout 1 25"/>
          <p:cNvSpPr/>
          <p:nvPr/>
        </p:nvSpPr>
        <p:spPr>
          <a:xfrm>
            <a:off x="2852110" y="1632782"/>
            <a:ext cx="4213708" cy="1663063"/>
          </a:xfrm>
          <a:prstGeom prst="borderCallout1">
            <a:avLst>
              <a:gd name="adj1" fmla="val 1329"/>
              <a:gd name="adj2" fmla="val 1270"/>
              <a:gd name="adj3" fmla="val -17044"/>
              <a:gd name="adj4" fmla="val -8898"/>
            </a:avLst>
          </a:prstGeom>
          <a:solidFill>
            <a:schemeClr val="tx1">
              <a:lumMod val="85000"/>
            </a:schemeClr>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defRPr/>
            </a:pPr>
            <a:r>
              <a:rPr lang="en-US" sz="2400" dirty="0">
                <a:solidFill>
                  <a:schemeClr val="bg1"/>
                </a:solidFill>
                <a:latin typeface="Calibri" panose="020F0502020204030204" pitchFamily="34" charset="0"/>
                <a:cs typeface="Calibri" panose="020F0502020204030204" pitchFamily="34" charset="0"/>
              </a:rPr>
              <a:t>Research Integrity Officer (RIO)</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Initial assessment</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Organizes the remaining institutional processes </a:t>
            </a:r>
          </a:p>
        </p:txBody>
      </p:sp>
      <p:sp>
        <p:nvSpPr>
          <p:cNvPr id="28" name="Line Callout 1 27"/>
          <p:cNvSpPr/>
          <p:nvPr/>
        </p:nvSpPr>
        <p:spPr>
          <a:xfrm>
            <a:off x="7298761" y="1244969"/>
            <a:ext cx="3077454" cy="1035776"/>
          </a:xfrm>
          <a:prstGeom prst="borderCallout1">
            <a:avLst>
              <a:gd name="adj1" fmla="val 1329"/>
              <a:gd name="adj2" fmla="val 1270"/>
              <a:gd name="adj3" fmla="val 1158"/>
              <a:gd name="adj4" fmla="val -17252"/>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Agree</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Insufficient evidence for ORI finding</a:t>
            </a:r>
          </a:p>
        </p:txBody>
      </p:sp>
      <p:sp>
        <p:nvSpPr>
          <p:cNvPr id="29" name="Line Callout 1 28"/>
          <p:cNvSpPr/>
          <p:nvPr/>
        </p:nvSpPr>
        <p:spPr>
          <a:xfrm>
            <a:off x="7298761" y="2431978"/>
            <a:ext cx="4608965" cy="2950412"/>
          </a:xfrm>
          <a:prstGeom prst="borderCallout1">
            <a:avLst>
              <a:gd name="adj1" fmla="val 50528"/>
              <a:gd name="adj2" fmla="val 99776"/>
              <a:gd name="adj3" fmla="val 50337"/>
              <a:gd name="adj4" fmla="val 116529"/>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2400" dirty="0">
                <a:solidFill>
                  <a:schemeClr val="bg1"/>
                </a:solidFill>
                <a:latin typeface="Calibri" panose="020F0502020204030204" pitchFamily="34" charset="0"/>
                <a:cs typeface="Calibri" panose="020F0502020204030204" pitchFamily="34" charset="0"/>
              </a:rPr>
              <a:t>Recommend Administrative Actions:</a:t>
            </a:r>
          </a:p>
          <a:p>
            <a:pPr marL="285750" indent="-28575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Fix research record</a:t>
            </a:r>
          </a:p>
          <a:p>
            <a:pPr marL="285750" indent="-28575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Require special certification(s)</a:t>
            </a:r>
          </a:p>
          <a:p>
            <a:pPr marL="285750" indent="-28575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Suspend/terminate PHS-funding</a:t>
            </a:r>
          </a:p>
          <a:p>
            <a:pPr marL="285750" indent="-28575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Supervise offender(s)</a:t>
            </a:r>
          </a:p>
          <a:p>
            <a:pPr marL="285750" indent="-28575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Prohibit PHS-advisory role</a:t>
            </a:r>
          </a:p>
          <a:p>
            <a:pPr marL="285750" indent="-285750">
              <a:buFont typeface="Arial" panose="020B0604020202020204" pitchFamily="34" charset="0"/>
              <a:buChar char="•"/>
              <a:defRPr/>
            </a:pPr>
            <a:r>
              <a:rPr lang="en-US" sz="2400" dirty="0">
                <a:solidFill>
                  <a:schemeClr val="bg1"/>
                </a:solidFill>
                <a:latin typeface="Calibri" panose="020F0502020204030204" pitchFamily="34" charset="0"/>
                <a:cs typeface="Calibri" panose="020F0502020204030204" pitchFamily="34" charset="0"/>
              </a:rPr>
              <a:t>Debar from future funding</a:t>
            </a:r>
          </a:p>
        </p:txBody>
      </p:sp>
      <p:sp>
        <p:nvSpPr>
          <p:cNvPr id="31" name="TextBox 30"/>
          <p:cNvSpPr txBox="1"/>
          <p:nvPr/>
        </p:nvSpPr>
        <p:spPr>
          <a:xfrm>
            <a:off x="3168560" y="3375099"/>
            <a:ext cx="3755456" cy="1938992"/>
          </a:xfrm>
          <a:prstGeom prst="rect">
            <a:avLst/>
          </a:prstGeom>
          <a:solidFill>
            <a:schemeClr val="bg1"/>
          </a:solidFill>
          <a:ln>
            <a:solidFill>
              <a:srgbClr val="00277E"/>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1" dirty="0">
                <a:solidFill>
                  <a:srgbClr val="C00000"/>
                </a:solidFill>
                <a:latin typeface="Calibri" panose="020F0502020204030204" pitchFamily="34" charset="0"/>
                <a:cs typeface="Calibri" panose="020F0502020204030204" pitchFamily="34" charset="0"/>
              </a:rPr>
              <a:t>All ORI Findings are published in The Federal Register, the ORI website and newsletter, and the NIH website</a:t>
            </a:r>
          </a:p>
        </p:txBody>
      </p:sp>
      <p:sp>
        <p:nvSpPr>
          <p:cNvPr id="23" name="Line Callout 1 22"/>
          <p:cNvSpPr/>
          <p:nvPr/>
        </p:nvSpPr>
        <p:spPr>
          <a:xfrm>
            <a:off x="188927" y="1311057"/>
            <a:ext cx="2575294" cy="1984788"/>
          </a:xfrm>
          <a:prstGeom prst="borderCallout1">
            <a:avLst>
              <a:gd name="adj1" fmla="val 1329"/>
              <a:gd name="adj2" fmla="val 1270"/>
              <a:gd name="adj3" fmla="val -19208"/>
              <a:gd name="adj4" fmla="val -3772"/>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Colleagues	</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Peer reviewer	s</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Coauthors	</a:t>
            </a:r>
          </a:p>
          <a:p>
            <a:pPr marL="111125" indent="-111125">
              <a:buFont typeface="Arial" pitchFamily="34" charset="0"/>
              <a:buChar char="•"/>
              <a:defRPr/>
            </a:pPr>
            <a:r>
              <a:rPr lang="en-US" sz="2400" dirty="0">
                <a:solidFill>
                  <a:schemeClr val="bg1"/>
                </a:solidFill>
                <a:latin typeface="Calibri" panose="020F0502020204030204" pitchFamily="34" charset="0"/>
                <a:cs typeface="Calibri" panose="020F0502020204030204" pitchFamily="34" charset="0"/>
              </a:rPr>
              <a:t>Journal editors</a:t>
            </a:r>
          </a:p>
        </p:txBody>
      </p:sp>
      <p:pic>
        <p:nvPicPr>
          <p:cNvPr id="30" name="Picture 29" descr="ORI_logo-round4-4"/>
          <p:cNvPicPr>
            <a:picLocks noChangeAspect="1" noChangeArrowheads="1"/>
          </p:cNvPicPr>
          <p:nvPr/>
        </p:nvPicPr>
        <p:blipFill>
          <a:blip r:embed="rId3" cstate="print"/>
          <a:srcRect l="3305" t="8815" r="5785" b="16254"/>
          <a:stretch>
            <a:fillRect/>
          </a:stretch>
        </p:blipFill>
        <p:spPr bwMode="auto">
          <a:xfrm>
            <a:off x="10029337" y="6053956"/>
            <a:ext cx="1919370" cy="707460"/>
          </a:xfrm>
          <a:prstGeom prst="rect">
            <a:avLst/>
          </a:prstGeom>
          <a:noFill/>
          <a:ln w="9525">
            <a:noFill/>
            <a:miter lim="800000"/>
            <a:headEnd/>
            <a:tailEnd/>
          </a:ln>
        </p:spPr>
      </p:pic>
      <p:sp>
        <p:nvSpPr>
          <p:cNvPr id="5" name="TextBox 4"/>
          <p:cNvSpPr txBox="1"/>
          <p:nvPr/>
        </p:nvSpPr>
        <p:spPr>
          <a:xfrm>
            <a:off x="201962" y="783304"/>
            <a:ext cx="1479764" cy="461665"/>
          </a:xfrm>
          <a:prstGeom prst="rect">
            <a:avLst/>
          </a:prstGeom>
          <a:noFill/>
          <a:ln>
            <a:solidFill>
              <a:schemeClr val="tx1"/>
            </a:solidFill>
          </a:ln>
        </p:spPr>
        <p:txBody>
          <a:bodyPr wrap="none" rtlCol="0">
            <a:spAutoFit/>
          </a:bodyPr>
          <a:lstStyle/>
          <a:p>
            <a:r>
              <a:rPr lang="en-US" sz="2400" b="1" dirty="0">
                <a:solidFill>
                  <a:srgbClr val="C00000"/>
                </a:solidFill>
                <a:latin typeface="Calibri" panose="020F0502020204030204" pitchFamily="34" charset="0"/>
                <a:cs typeface="Calibri" panose="020F0502020204030204" pitchFamily="34" charset="0"/>
              </a:rPr>
              <a:t>Allegation</a:t>
            </a:r>
          </a:p>
        </p:txBody>
      </p:sp>
      <p:sp>
        <p:nvSpPr>
          <p:cNvPr id="6" name="TextBox 5"/>
          <p:cNvSpPr txBox="1"/>
          <p:nvPr/>
        </p:nvSpPr>
        <p:spPr>
          <a:xfrm>
            <a:off x="1986753" y="783304"/>
            <a:ext cx="1695016" cy="461665"/>
          </a:xfrm>
          <a:prstGeom prst="rect">
            <a:avLst/>
          </a:prstGeom>
          <a:noFill/>
          <a:ln>
            <a:solidFill>
              <a:schemeClr val="tx1"/>
            </a:solidFill>
          </a:ln>
        </p:spPr>
        <p:txBody>
          <a:bodyPr wrap="none" rtlCol="0">
            <a:spAutoFit/>
          </a:bodyPr>
          <a:lstStyle/>
          <a:p>
            <a:r>
              <a:rPr lang="en-US" sz="2400" b="1" dirty="0">
                <a:solidFill>
                  <a:srgbClr val="C00000"/>
                </a:solidFill>
                <a:latin typeface="Calibri" panose="020F0502020204030204" pitchFamily="34" charset="0"/>
                <a:cs typeface="Calibri" panose="020F0502020204030204" pitchFamily="34" charset="0"/>
              </a:rPr>
              <a:t>Assessment</a:t>
            </a:r>
          </a:p>
        </p:txBody>
      </p:sp>
      <p:sp>
        <p:nvSpPr>
          <p:cNvPr id="7" name="TextBox 6"/>
          <p:cNvSpPr txBox="1"/>
          <p:nvPr/>
        </p:nvSpPr>
        <p:spPr>
          <a:xfrm>
            <a:off x="4016035" y="786342"/>
            <a:ext cx="1093313" cy="461665"/>
          </a:xfrm>
          <a:prstGeom prst="rect">
            <a:avLst/>
          </a:prstGeom>
          <a:noFill/>
          <a:ln>
            <a:solidFill>
              <a:schemeClr val="tx1"/>
            </a:solidFill>
          </a:ln>
        </p:spPr>
        <p:txBody>
          <a:bodyPr wrap="none" rtlCol="0">
            <a:spAutoFit/>
          </a:bodyPr>
          <a:lstStyle/>
          <a:p>
            <a:r>
              <a:rPr lang="en-US" sz="2400" b="1" dirty="0">
                <a:solidFill>
                  <a:srgbClr val="C00000"/>
                </a:solidFill>
                <a:latin typeface="Calibri" panose="020F0502020204030204" pitchFamily="34" charset="0"/>
                <a:cs typeface="Calibri" panose="020F0502020204030204" pitchFamily="34" charset="0"/>
              </a:rPr>
              <a:t>Inquiry</a:t>
            </a:r>
          </a:p>
        </p:txBody>
      </p:sp>
      <p:sp>
        <p:nvSpPr>
          <p:cNvPr id="32" name="TextBox 31"/>
          <p:cNvSpPr txBox="1"/>
          <p:nvPr/>
        </p:nvSpPr>
        <p:spPr>
          <a:xfrm>
            <a:off x="5433104" y="789817"/>
            <a:ext cx="1831334" cy="409023"/>
          </a:xfrm>
          <a:prstGeom prst="rect">
            <a:avLst/>
          </a:prstGeom>
          <a:noFill/>
          <a:ln>
            <a:solidFill>
              <a:schemeClr val="tx1"/>
            </a:solidFill>
          </a:ln>
        </p:spPr>
        <p:txBody>
          <a:bodyPr wrap="none" rtlCol="0">
            <a:spAutoFit/>
          </a:bodyPr>
          <a:lstStyle/>
          <a:p>
            <a:pPr algn="ctr" defTabSz="711200">
              <a:lnSpc>
                <a:spcPct val="85000"/>
              </a:lnSpc>
              <a:spcBef>
                <a:spcPct val="0"/>
              </a:spcBef>
            </a:pPr>
            <a:r>
              <a:rPr lang="en-US" sz="2400" b="1" dirty="0">
                <a:solidFill>
                  <a:srgbClr val="C00000"/>
                </a:solidFill>
                <a:latin typeface="Calibri" panose="020F0502020204030204" pitchFamily="34" charset="0"/>
                <a:cs typeface="Calibri" panose="020F0502020204030204" pitchFamily="34" charset="0"/>
              </a:rPr>
              <a:t>Investigation</a:t>
            </a:r>
          </a:p>
        </p:txBody>
      </p:sp>
      <p:sp>
        <p:nvSpPr>
          <p:cNvPr id="8" name="TextBox 7"/>
          <p:cNvSpPr txBox="1"/>
          <p:nvPr/>
        </p:nvSpPr>
        <p:spPr>
          <a:xfrm>
            <a:off x="7675593" y="475885"/>
            <a:ext cx="1366849" cy="722955"/>
          </a:xfrm>
          <a:prstGeom prst="rect">
            <a:avLst/>
          </a:prstGeom>
          <a:noFill/>
          <a:ln>
            <a:solidFill>
              <a:schemeClr val="tx1"/>
            </a:solidFill>
          </a:ln>
        </p:spPr>
        <p:txBody>
          <a:bodyPr wrap="none" rtlCol="0">
            <a:spAutoFit/>
          </a:bodyPr>
          <a:lstStyle/>
          <a:p>
            <a:pPr algn="ctr" defTabSz="711200">
              <a:lnSpc>
                <a:spcPct val="85000"/>
              </a:lnSpc>
              <a:spcBef>
                <a:spcPct val="0"/>
              </a:spcBef>
            </a:pPr>
            <a:r>
              <a:rPr lang="en-US" sz="2400" b="1" dirty="0">
                <a:solidFill>
                  <a:srgbClr val="C00000"/>
                </a:solidFill>
                <a:latin typeface="Calibri" panose="020F0502020204030204" pitchFamily="34" charset="0"/>
                <a:cs typeface="Calibri" panose="020F0502020204030204" pitchFamily="34" charset="0"/>
              </a:rPr>
              <a:t>ORI</a:t>
            </a:r>
          </a:p>
          <a:p>
            <a:pPr algn="ctr" defTabSz="711200">
              <a:lnSpc>
                <a:spcPct val="85000"/>
              </a:lnSpc>
              <a:spcBef>
                <a:spcPct val="0"/>
              </a:spcBef>
            </a:pPr>
            <a:r>
              <a:rPr lang="en-US" sz="2400" b="1" dirty="0">
                <a:solidFill>
                  <a:srgbClr val="C00000"/>
                </a:solidFill>
                <a:latin typeface="Calibri" panose="020F0502020204030204" pitchFamily="34" charset="0"/>
                <a:cs typeface="Calibri" panose="020F0502020204030204" pitchFamily="34" charset="0"/>
              </a:rPr>
              <a:t>oversight</a:t>
            </a:r>
          </a:p>
        </p:txBody>
      </p:sp>
      <p:sp>
        <p:nvSpPr>
          <p:cNvPr id="3" name="Right Arrow 2">
            <a:extLst>
              <a:ext uri="{C183D7F6-B498-43B3-948B-1728B52AA6E4}">
                <adec:decorative xmlns:adec="http://schemas.microsoft.com/office/drawing/2017/decorative" val="1"/>
              </a:ext>
            </a:extLst>
          </p:cNvPr>
          <p:cNvSpPr/>
          <p:nvPr/>
        </p:nvSpPr>
        <p:spPr>
          <a:xfrm>
            <a:off x="1715548" y="956443"/>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C183D7F6-B498-43B3-948B-1728B52AA6E4}">
                <adec:decorative xmlns:adec="http://schemas.microsoft.com/office/drawing/2017/decorative" val="1"/>
              </a:ext>
            </a:extLst>
          </p:cNvPr>
          <p:cNvSpPr/>
          <p:nvPr/>
        </p:nvSpPr>
        <p:spPr>
          <a:xfrm>
            <a:off x="5126146" y="919660"/>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C183D7F6-B498-43B3-948B-1728B52AA6E4}">
                <adec:decorative xmlns:adec="http://schemas.microsoft.com/office/drawing/2017/decorative" val="1"/>
              </a:ext>
            </a:extLst>
          </p:cNvPr>
          <p:cNvSpPr/>
          <p:nvPr/>
        </p:nvSpPr>
        <p:spPr>
          <a:xfrm>
            <a:off x="3723025" y="914404"/>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a:extLst>
              <a:ext uri="{C183D7F6-B498-43B3-948B-1728B52AA6E4}">
                <adec:decorative xmlns:adec="http://schemas.microsoft.com/office/drawing/2017/decorative" val="1"/>
              </a:ext>
            </a:extLst>
          </p:cNvPr>
          <p:cNvSpPr/>
          <p:nvPr/>
        </p:nvSpPr>
        <p:spPr>
          <a:xfrm>
            <a:off x="7291268" y="846087"/>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a:extLst>
              <a:ext uri="{C183D7F6-B498-43B3-948B-1728B52AA6E4}">
                <adec:decorative xmlns:adec="http://schemas.microsoft.com/office/drawing/2017/decorative" val="1"/>
              </a:ext>
            </a:extLst>
          </p:cNvPr>
          <p:cNvSpPr/>
          <p:nvPr/>
        </p:nvSpPr>
        <p:spPr>
          <a:xfrm>
            <a:off x="1313792" y="3111062"/>
            <a:ext cx="262758" cy="506508"/>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3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9" grpId="0"/>
      <p:bldP spid="25" grpId="0" animBg="1"/>
      <p:bldP spid="26" grpId="0" animBg="1"/>
      <p:bldP spid="28" grpId="0" animBg="1"/>
      <p:bldP spid="29" grpId="0" animBg="1"/>
      <p:bldP spid="31" grpId="0" animBg="1"/>
      <p:bldP spid="23" grpId="0" animBg="1"/>
      <p:bldP spid="5" grpId="0" animBg="1"/>
      <p:bldP spid="6" grpId="0" animBg="1"/>
      <p:bldP spid="7" grpId="0" animBg="1"/>
      <p:bldP spid="32" grpId="0" animBg="1"/>
      <p:bldP spid="8" grpId="0" animBg="1"/>
      <p:bldP spid="3" grpId="0" animBg="1"/>
      <p:bldP spid="18" grpId="0" animBg="1"/>
      <p:bldP spid="19" grpId="0" animBg="1"/>
      <p:bldP spid="20"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3" y="110515"/>
            <a:ext cx="7504145" cy="572658"/>
          </a:xfrm>
        </p:spPr>
        <p:txBody>
          <a:bodyPr>
            <a:noAutofit/>
          </a:bodyPr>
          <a:lstStyle/>
          <a:p>
            <a:r>
              <a:rPr lang="en-US" dirty="0">
                <a:latin typeface="Calibri" panose="020F0502020204030204" pitchFamily="34" charset="0"/>
                <a:cs typeface="Calibri" panose="020F0502020204030204" pitchFamily="34" charset="0"/>
              </a:rPr>
              <a:t>Case Example:</a:t>
            </a:r>
          </a:p>
        </p:txBody>
      </p:sp>
      <p:sp>
        <p:nvSpPr>
          <p:cNvPr id="3" name="Rectangle 2"/>
          <p:cNvSpPr/>
          <p:nvPr/>
        </p:nvSpPr>
        <p:spPr>
          <a:xfrm>
            <a:off x="450443" y="808084"/>
            <a:ext cx="10722054" cy="4339650"/>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Mentor first suspected research misconduct when his Postdoc </a:t>
            </a:r>
          </a:p>
          <a:p>
            <a:r>
              <a:rPr lang="en-US" sz="2400" dirty="0">
                <a:latin typeface="Calibri" panose="020F0502020204030204" pitchFamily="34" charset="0"/>
                <a:cs typeface="Calibri" panose="020F0502020204030204" pitchFamily="34" charset="0"/>
              </a:rPr>
              <a:t>was leaving the laboratory, because:</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Records, reagents, and samples were missing for a large majority of work reported in papers. </a:t>
            </a:r>
          </a:p>
          <a:p>
            <a:pPr marL="742950" lvl="1"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Experimental Records: </a:t>
            </a:r>
          </a:p>
          <a:p>
            <a:pPr marL="12001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Only a single laboratory notebook with 107 pages for 5 years of work</a:t>
            </a:r>
          </a:p>
          <a:p>
            <a:pPr marL="12001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Lack of primary data </a:t>
            </a:r>
          </a:p>
          <a:p>
            <a:pPr lvl="2"/>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Mentor arranged for backup of personal network drive and the entire group drive</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Asked the Respondent for electronic data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Respondent promised to upload data from his/her computer to the group drive</a:t>
            </a:r>
          </a:p>
        </p:txBody>
      </p:sp>
      <p:pic>
        <p:nvPicPr>
          <p:cNvPr id="4" name="Picture 3" descr="Office of Research Integrity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5357" y="5990898"/>
            <a:ext cx="2408617" cy="867102"/>
          </a:xfrm>
          <a:prstGeom prst="rect">
            <a:avLst/>
          </a:prstGeom>
        </p:spPr>
      </p:pic>
    </p:spTree>
    <p:extLst>
      <p:ext uri="{BB962C8B-B14F-4D97-AF65-F5344CB8AC3E}">
        <p14:creationId xmlns:p14="http://schemas.microsoft.com/office/powerpoint/2010/main" val="37623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65" y="55880"/>
            <a:ext cx="5593080" cy="497449"/>
          </a:xfrm>
        </p:spPr>
        <p:txBody>
          <a:bodyPr>
            <a:noAutofit/>
          </a:bodyPr>
          <a:lstStyle/>
          <a:p>
            <a:r>
              <a:rPr lang="en-US" b="0" dirty="0">
                <a:latin typeface="Calibri" panose="020F0502020204030204" pitchFamily="34" charset="0"/>
                <a:cs typeface="Calibri" panose="020F0502020204030204" pitchFamily="34" charset="0"/>
              </a:rPr>
              <a:t>Misconduct Investigation Found……..</a:t>
            </a:r>
          </a:p>
        </p:txBody>
      </p:sp>
      <p:pic>
        <p:nvPicPr>
          <p:cNvPr id="3" name="Picture 2">
            <a:extLs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345" y="1303283"/>
            <a:ext cx="6075261" cy="3702381"/>
          </a:xfrm>
          <a:prstGeom prst="rect">
            <a:avLst/>
          </a:prstGeom>
          <a:noFill/>
          <a:ln>
            <a:solidFill>
              <a:srgbClr val="C00000"/>
            </a:solidFill>
          </a:ln>
        </p:spPr>
      </p:pic>
      <p:sp>
        <p:nvSpPr>
          <p:cNvPr id="4" name="Rectangle 3"/>
          <p:cNvSpPr/>
          <p:nvPr/>
        </p:nvSpPr>
        <p:spPr>
          <a:xfrm>
            <a:off x="311321" y="964764"/>
            <a:ext cx="5373859" cy="1569660"/>
          </a:xfrm>
          <a:prstGeom prst="rect">
            <a:avLst/>
          </a:prstGeom>
        </p:spPr>
        <p:txBody>
          <a:bodyPr wrap="square">
            <a:spAutoFit/>
          </a:bodyPr>
          <a:lstStyle/>
          <a:p>
            <a:r>
              <a:rPr lang="en-US" sz="2400" dirty="0">
                <a:solidFill>
                  <a:srgbClr val="102B62"/>
                </a:solidFill>
                <a:latin typeface="Calibri" panose="020F0502020204030204" pitchFamily="34" charset="0"/>
                <a:ea typeface="+mj-ea"/>
                <a:cs typeface="Calibri" panose="020F0502020204030204" pitchFamily="34" charset="0"/>
              </a:rPr>
              <a:t>Respondent’s uploaded files: </a:t>
            </a:r>
          </a:p>
          <a:p>
            <a:r>
              <a:rPr lang="en-US" sz="2400" dirty="0">
                <a:solidFill>
                  <a:srgbClr val="102B62"/>
                </a:solidFill>
                <a:latin typeface="Calibri" panose="020F0502020204030204" pitchFamily="34" charset="0"/>
                <a:ea typeface="+mj-ea"/>
                <a:cs typeface="Calibri" panose="020F0502020204030204" pitchFamily="34" charset="0"/>
              </a:rPr>
              <a:t>Contained data taken from sequencing runs performed 2 years before he/she joined the lab in 2009</a:t>
            </a:r>
            <a:endParaRPr lang="en-US" sz="2400" dirty="0">
              <a:latin typeface="Calibri" panose="020F0502020204030204" pitchFamily="34" charset="0"/>
              <a:cs typeface="Calibri" panose="020F0502020204030204" pitchFamily="34" charset="0"/>
            </a:endParaRPr>
          </a:p>
        </p:txBody>
      </p:sp>
      <p:sp>
        <p:nvSpPr>
          <p:cNvPr id="5" name="Rectangle 4"/>
          <p:cNvSpPr/>
          <p:nvPr/>
        </p:nvSpPr>
        <p:spPr>
          <a:xfrm>
            <a:off x="311321" y="2945859"/>
            <a:ext cx="5200356" cy="1200329"/>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 total, the renamed files constitute a set of 38, with names between ss-01 and ss-40.</a:t>
            </a:r>
          </a:p>
        </p:txBody>
      </p:sp>
      <p:sp>
        <p:nvSpPr>
          <p:cNvPr id="6" name="Oval 5">
            <a:extLst>
              <a:ext uri="{C183D7F6-B498-43B3-948B-1728B52AA6E4}">
                <adec:decorative xmlns:adec="http://schemas.microsoft.com/office/drawing/2017/decorative" val="1"/>
              </a:ext>
            </a:extLst>
          </p:cNvPr>
          <p:cNvSpPr/>
          <p:nvPr/>
        </p:nvSpPr>
        <p:spPr>
          <a:xfrm>
            <a:off x="5543842" y="1082566"/>
            <a:ext cx="783386" cy="306362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C183D7F6-B498-43B3-948B-1728B52AA6E4}">
                <adec:decorative xmlns:adec="http://schemas.microsoft.com/office/drawing/2017/decorative" val="1"/>
              </a:ext>
            </a:extLst>
          </p:cNvPr>
          <p:cNvSpPr/>
          <p:nvPr/>
        </p:nvSpPr>
        <p:spPr>
          <a:xfrm>
            <a:off x="7724735" y="1035270"/>
            <a:ext cx="783386" cy="3063622"/>
          </a:xfrm>
          <a:prstGeom prst="ellipse">
            <a:avLst/>
          </a:prstGeom>
          <a:noFill/>
          <a:ln w="285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C183D7F6-B498-43B3-948B-1728B52AA6E4}">
                <adec:decorative xmlns:adec="http://schemas.microsoft.com/office/drawing/2017/decorative" val="1"/>
              </a:ext>
            </a:extLst>
          </p:cNvPr>
          <p:cNvSpPr/>
          <p:nvPr/>
        </p:nvSpPr>
        <p:spPr>
          <a:xfrm>
            <a:off x="9406384" y="2648607"/>
            <a:ext cx="783386" cy="2448910"/>
          </a:xfrm>
          <a:prstGeom prst="ellipse">
            <a:avLst/>
          </a:prstGeom>
          <a:noFill/>
          <a:ln w="285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C183D7F6-B498-43B3-948B-1728B52AA6E4}">
                <adec:decorative xmlns:adec="http://schemas.microsoft.com/office/drawing/2017/decorative" val="1"/>
              </a:ext>
            </a:extLst>
          </p:cNvPr>
          <p:cNvSpPr/>
          <p:nvPr/>
        </p:nvSpPr>
        <p:spPr>
          <a:xfrm>
            <a:off x="11187883" y="1660633"/>
            <a:ext cx="604723" cy="1902373"/>
          </a:xfrm>
          <a:prstGeom prst="ellipse">
            <a:avLst/>
          </a:prstGeom>
          <a:noFill/>
          <a:ln w="285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C183D7F6-B498-43B3-948B-1728B52AA6E4}">
                <adec:decorative xmlns:adec="http://schemas.microsoft.com/office/drawing/2017/decorative" val="1"/>
              </a:ext>
            </a:extLst>
          </p:cNvPr>
          <p:cNvSpPr/>
          <p:nvPr/>
        </p:nvSpPr>
        <p:spPr>
          <a:xfrm>
            <a:off x="10184151" y="1418897"/>
            <a:ext cx="604723" cy="1229710"/>
          </a:xfrm>
          <a:prstGeom prst="ellipse">
            <a:avLst/>
          </a:prstGeom>
          <a:noFill/>
          <a:ln w="285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43842" y="735724"/>
            <a:ext cx="1710725" cy="369332"/>
          </a:xfrm>
          <a:prstGeom prst="rect">
            <a:avLst/>
          </a:prstGeom>
          <a:solidFill>
            <a:srgbClr val="92D050"/>
          </a:solidFill>
          <a:ln>
            <a:solidFill>
              <a:srgbClr val="92D050"/>
            </a:solidFill>
          </a:ln>
        </p:spPr>
        <p:txBody>
          <a:bodyPr wrap="none" rtlCol="0">
            <a:spAutoFit/>
          </a:bodyPr>
          <a:lstStyle/>
          <a:p>
            <a:r>
              <a:rPr lang="en-US" dirty="0"/>
              <a:t>2007 data by h</a:t>
            </a:r>
          </a:p>
        </p:txBody>
      </p:sp>
      <p:sp>
        <p:nvSpPr>
          <p:cNvPr id="12" name="TextBox 11"/>
          <p:cNvSpPr txBox="1"/>
          <p:nvPr/>
        </p:nvSpPr>
        <p:spPr>
          <a:xfrm>
            <a:off x="8597089" y="804044"/>
            <a:ext cx="1813317" cy="369332"/>
          </a:xfrm>
          <a:prstGeom prst="rect">
            <a:avLst/>
          </a:prstGeom>
          <a:solidFill>
            <a:schemeClr val="tx1">
              <a:lumMod val="20000"/>
              <a:lumOff val="80000"/>
            </a:schemeClr>
          </a:solidFill>
          <a:ln>
            <a:solidFill>
              <a:schemeClr val="tx1">
                <a:lumMod val="40000"/>
                <a:lumOff val="60000"/>
              </a:schemeClr>
            </a:solidFill>
          </a:ln>
        </p:spPr>
        <p:txBody>
          <a:bodyPr wrap="none" rtlCol="0">
            <a:spAutoFit/>
          </a:bodyPr>
          <a:lstStyle/>
          <a:p>
            <a:r>
              <a:rPr lang="en-US" dirty="0"/>
              <a:t>2010 data by </a:t>
            </a:r>
            <a:r>
              <a:rPr lang="en-US" dirty="0" err="1"/>
              <a:t>ss</a:t>
            </a:r>
            <a:endParaRPr lang="en-US" dirty="0"/>
          </a:p>
        </p:txBody>
      </p:sp>
    </p:spTree>
    <p:extLst>
      <p:ext uri="{BB962C8B-B14F-4D97-AF65-F5344CB8AC3E}">
        <p14:creationId xmlns:p14="http://schemas.microsoft.com/office/powerpoint/2010/main" val="19669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5943"/>
            <a:ext cx="9857390" cy="563562"/>
          </a:xfrm>
        </p:spPr>
        <p:txBody>
          <a:bodyPr>
            <a:noAutofit/>
          </a:bodyPr>
          <a:lstStyle/>
          <a:p>
            <a:r>
              <a:rPr lang="en-US" dirty="0">
                <a:latin typeface="Calibri" panose="020F0502020204030204" pitchFamily="34" charset="0"/>
                <a:cs typeface="Calibri" panose="020F0502020204030204" pitchFamily="34" charset="0"/>
              </a:rPr>
              <a:t>Reused DNA sequencing files in Electronic Records</a:t>
            </a:r>
          </a:p>
        </p:txBody>
      </p:sp>
      <p:pic>
        <p:nvPicPr>
          <p:cNvPr id="5" name="Picture 4">
            <a:extLs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5310" y="828890"/>
            <a:ext cx="8282152" cy="4394748"/>
          </a:xfrm>
          <a:prstGeom prst="rect">
            <a:avLst/>
          </a:prstGeom>
          <a:noFill/>
          <a:ln>
            <a:noFill/>
          </a:ln>
        </p:spPr>
      </p:pic>
      <p:sp>
        <p:nvSpPr>
          <p:cNvPr id="6" name="Rectangle 5"/>
          <p:cNvSpPr/>
          <p:nvPr/>
        </p:nvSpPr>
        <p:spPr>
          <a:xfrm>
            <a:off x="8756431" y="2065113"/>
            <a:ext cx="3225362" cy="1938992"/>
          </a:xfrm>
          <a:prstGeom prst="rect">
            <a:avLst/>
          </a:prstGeom>
        </p:spPr>
        <p:txBody>
          <a:bodyPr wrap="square">
            <a:spAutoFit/>
          </a:bodyPr>
          <a:lstStyle/>
          <a:p>
            <a:pPr lvl="0"/>
            <a:r>
              <a:rPr lang="en-US" sz="2400" dirty="0">
                <a:solidFill>
                  <a:prstClr val="black"/>
                </a:solidFill>
                <a:latin typeface="Calibri" panose="020F0502020204030204" pitchFamily="34" charset="0"/>
                <a:cs typeface="Calibri" panose="020F0502020204030204" pitchFamily="34" charset="0"/>
              </a:rPr>
              <a:t>Copied files show the same sequence run (here lane 53) in 2007 and dated October 11, 2010.</a:t>
            </a:r>
          </a:p>
        </p:txBody>
      </p:sp>
      <p:sp>
        <p:nvSpPr>
          <p:cNvPr id="7" name="Rectangle 6">
            <a:extLst>
              <a:ext uri="{C183D7F6-B498-43B3-948B-1728B52AA6E4}">
                <adec:decorative xmlns:adec="http://schemas.microsoft.com/office/drawing/2017/decorative" val="1"/>
              </a:ext>
            </a:extLst>
          </p:cNvPr>
          <p:cNvSpPr/>
          <p:nvPr/>
        </p:nvSpPr>
        <p:spPr>
          <a:xfrm>
            <a:off x="6696075" y="2133597"/>
            <a:ext cx="1047750" cy="1333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6629399" y="4381497"/>
            <a:ext cx="1114425" cy="1714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6696075" y="3162296"/>
            <a:ext cx="1676400" cy="31432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C183D7F6-B498-43B3-948B-1728B52AA6E4}">
                <adec:decorative xmlns:adec="http://schemas.microsoft.com/office/drawing/2017/decorative" val="1"/>
              </a:ext>
            </a:extLst>
          </p:cNvPr>
          <p:cNvSpPr/>
          <p:nvPr/>
        </p:nvSpPr>
        <p:spPr>
          <a:xfrm>
            <a:off x="6696075" y="1762122"/>
            <a:ext cx="571500" cy="1143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C183D7F6-B498-43B3-948B-1728B52AA6E4}">
                <adec:decorative xmlns:adec="http://schemas.microsoft.com/office/drawing/2017/decorative" val="1"/>
              </a:ext>
            </a:extLst>
          </p:cNvPr>
          <p:cNvSpPr/>
          <p:nvPr/>
        </p:nvSpPr>
        <p:spPr>
          <a:xfrm>
            <a:off x="6638925" y="4029072"/>
            <a:ext cx="571500" cy="1143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C183D7F6-B498-43B3-948B-1728B52AA6E4}">
                <adec:decorative xmlns:adec="http://schemas.microsoft.com/office/drawing/2017/decorative" val="1"/>
              </a:ext>
            </a:extLst>
          </p:cNvPr>
          <p:cNvSpPr/>
          <p:nvPr/>
        </p:nvSpPr>
        <p:spPr>
          <a:xfrm>
            <a:off x="2428875" y="852593"/>
            <a:ext cx="1095375" cy="295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C183D7F6-B498-43B3-948B-1728B52AA6E4}">
                <adec:decorative xmlns:adec="http://schemas.microsoft.com/office/drawing/2017/decorative" val="1"/>
              </a:ext>
            </a:extLst>
          </p:cNvPr>
          <p:cNvSpPr/>
          <p:nvPr/>
        </p:nvSpPr>
        <p:spPr>
          <a:xfrm>
            <a:off x="2428875" y="3119543"/>
            <a:ext cx="1095375" cy="295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ORI_logo-round4-4"/>
          <p:cNvPicPr>
            <a:picLocks noChangeAspect="1" noChangeArrowheads="1"/>
          </p:cNvPicPr>
          <p:nvPr/>
        </p:nvPicPr>
        <p:blipFill>
          <a:blip r:embed="rId3" cstate="print"/>
          <a:srcRect l="3305" t="8815" r="5785" b="16254"/>
          <a:stretch>
            <a:fillRect/>
          </a:stretch>
        </p:blipFill>
        <p:spPr bwMode="auto">
          <a:xfrm>
            <a:off x="9574743" y="6080282"/>
            <a:ext cx="2245558" cy="610139"/>
          </a:xfrm>
          <a:prstGeom prst="rect">
            <a:avLst/>
          </a:prstGeom>
          <a:noFill/>
          <a:ln w="9525">
            <a:noFill/>
            <a:miter lim="800000"/>
            <a:headEnd/>
            <a:tailEnd/>
          </a:ln>
        </p:spPr>
      </p:pic>
      <p:sp>
        <p:nvSpPr>
          <p:cNvPr id="3" name="Rectangle 2"/>
          <p:cNvSpPr/>
          <p:nvPr/>
        </p:nvSpPr>
        <p:spPr>
          <a:xfrm>
            <a:off x="8036097" y="5326933"/>
            <a:ext cx="3687228" cy="369332"/>
          </a:xfrm>
          <a:prstGeom prst="rect">
            <a:avLst/>
          </a:prstGeom>
        </p:spPr>
        <p:txBody>
          <a:bodyPr wrap="none">
            <a:spAutoFit/>
          </a:bodyPr>
          <a:lstStyle/>
          <a:p>
            <a:r>
              <a:rPr lang="en-US" dirty="0">
                <a:hlinkClick r:id="rId4"/>
              </a:rPr>
              <a:t>https://ori.hhs.gov/case_summary</a:t>
            </a:r>
            <a:r>
              <a:rPr lang="en-US" dirty="0">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29143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C183D7F6-B498-43B3-948B-1728B52AA6E4}">
                <adec:decorative xmlns:adec="http://schemas.microsoft.com/office/drawing/2017/decorative" val="1"/>
              </a:ext>
            </a:extLst>
          </p:cNvPr>
          <p:cNvSpPr txBox="1"/>
          <p:nvPr/>
        </p:nvSpPr>
        <p:spPr>
          <a:xfrm>
            <a:off x="981906" y="2781302"/>
            <a:ext cx="967434" cy="243098"/>
          </a:xfrm>
          <a:prstGeom prst="rect">
            <a:avLst/>
          </a:prstGeom>
          <a:noFill/>
        </p:spPr>
        <p:txBody>
          <a:bodyPr wrap="square" rtlCol="0">
            <a:spAutoFit/>
          </a:bodyPr>
          <a:lstStyle/>
          <a:p>
            <a:endParaRPr lang="en-US" sz="1200" b="1" dirty="0">
              <a:solidFill>
                <a:prstClr val="white"/>
              </a:solidFill>
            </a:endParaRPr>
          </a:p>
        </p:txBody>
      </p:sp>
      <p:sp>
        <p:nvSpPr>
          <p:cNvPr id="47" name="TextBox 46">
            <a:extLst>
              <a:ext uri="{C183D7F6-B498-43B3-948B-1728B52AA6E4}">
                <adec:decorative xmlns:adec="http://schemas.microsoft.com/office/drawing/2017/decorative" val="1"/>
              </a:ext>
            </a:extLst>
          </p:cNvPr>
          <p:cNvSpPr txBox="1"/>
          <p:nvPr/>
        </p:nvSpPr>
        <p:spPr>
          <a:xfrm>
            <a:off x="8183224" y="2476502"/>
            <a:ext cx="682160" cy="243098"/>
          </a:xfrm>
          <a:prstGeom prst="rect">
            <a:avLst/>
          </a:prstGeom>
          <a:noFill/>
        </p:spPr>
        <p:txBody>
          <a:bodyPr wrap="square" rtlCol="0">
            <a:spAutoFit/>
          </a:bodyPr>
          <a:lstStyle/>
          <a:p>
            <a:endParaRPr lang="en-US" sz="1200" b="1" dirty="0">
              <a:solidFill>
                <a:prstClr val="white"/>
              </a:solidFill>
            </a:endParaRPr>
          </a:p>
        </p:txBody>
      </p:sp>
      <p:sp>
        <p:nvSpPr>
          <p:cNvPr id="34" name="TextBox 33">
            <a:extLst>
              <a:ext uri="{C183D7F6-B498-43B3-948B-1728B52AA6E4}">
                <adec:decorative xmlns:adec="http://schemas.microsoft.com/office/drawing/2017/decorative" val="1"/>
              </a:ext>
            </a:extLst>
          </p:cNvPr>
          <p:cNvSpPr txBox="1"/>
          <p:nvPr/>
        </p:nvSpPr>
        <p:spPr>
          <a:xfrm>
            <a:off x="7836976" y="3877374"/>
            <a:ext cx="485062" cy="276999"/>
          </a:xfrm>
          <a:prstGeom prst="rect">
            <a:avLst/>
          </a:prstGeom>
          <a:noFill/>
        </p:spPr>
        <p:txBody>
          <a:bodyPr wrap="square" rtlCol="0">
            <a:spAutoFit/>
          </a:bodyPr>
          <a:lstStyle/>
          <a:p>
            <a:r>
              <a:rPr lang="en-US" sz="1200" b="1" dirty="0">
                <a:solidFill>
                  <a:srgbClr val="002060"/>
                </a:solidFill>
              </a:rPr>
              <a:t> </a:t>
            </a:r>
          </a:p>
        </p:txBody>
      </p:sp>
      <p:sp>
        <p:nvSpPr>
          <p:cNvPr id="37" name="TextBox 36">
            <a:extLst>
              <a:ext uri="{C183D7F6-B498-43B3-948B-1728B52AA6E4}">
                <adec:decorative xmlns:adec="http://schemas.microsoft.com/office/drawing/2017/decorative" val="1"/>
              </a:ext>
            </a:extLst>
          </p:cNvPr>
          <p:cNvSpPr txBox="1"/>
          <p:nvPr/>
        </p:nvSpPr>
        <p:spPr>
          <a:xfrm>
            <a:off x="2095396" y="4584833"/>
            <a:ext cx="485062" cy="276999"/>
          </a:xfrm>
          <a:prstGeom prst="rect">
            <a:avLst/>
          </a:prstGeom>
          <a:noFill/>
        </p:spPr>
        <p:txBody>
          <a:bodyPr wrap="square" rtlCol="0">
            <a:spAutoFit/>
          </a:bodyPr>
          <a:lstStyle/>
          <a:p>
            <a:r>
              <a:rPr lang="en-US" sz="1200" b="1" dirty="0">
                <a:solidFill>
                  <a:srgbClr val="002060"/>
                </a:solidFill>
              </a:rPr>
              <a:t> </a:t>
            </a:r>
          </a:p>
        </p:txBody>
      </p:sp>
      <p:sp>
        <p:nvSpPr>
          <p:cNvPr id="57" name="TextBox 56">
            <a:extLst>
              <a:ext uri="{C183D7F6-B498-43B3-948B-1728B52AA6E4}">
                <adec:decorative xmlns:adec="http://schemas.microsoft.com/office/drawing/2017/decorative" val="1"/>
              </a:ext>
            </a:extLst>
          </p:cNvPr>
          <p:cNvSpPr txBox="1"/>
          <p:nvPr/>
        </p:nvSpPr>
        <p:spPr>
          <a:xfrm>
            <a:off x="6229330" y="5449492"/>
            <a:ext cx="554358" cy="276999"/>
          </a:xfrm>
          <a:prstGeom prst="rect">
            <a:avLst/>
          </a:prstGeom>
          <a:noFill/>
        </p:spPr>
        <p:txBody>
          <a:bodyPr wrap="square" rtlCol="0">
            <a:spAutoFit/>
          </a:bodyPr>
          <a:lstStyle/>
          <a:p>
            <a:r>
              <a:rPr lang="en-US" sz="1200" b="1" dirty="0">
                <a:solidFill>
                  <a:srgbClr val="002060"/>
                </a:solidFill>
              </a:rPr>
              <a:t> </a:t>
            </a:r>
          </a:p>
        </p:txBody>
      </p:sp>
      <p:grpSp>
        <p:nvGrpSpPr>
          <p:cNvPr id="3" name="Group 2">
            <a:extLst>
              <a:ext uri="{C183D7F6-B498-43B3-948B-1728B52AA6E4}">
                <adec:decorative xmlns:adec="http://schemas.microsoft.com/office/drawing/2017/decorative" val="1"/>
              </a:ext>
            </a:extLst>
          </p:cNvPr>
          <p:cNvGrpSpPr/>
          <p:nvPr/>
        </p:nvGrpSpPr>
        <p:grpSpPr>
          <a:xfrm>
            <a:off x="1084435" y="1168289"/>
            <a:ext cx="6436826" cy="4528313"/>
            <a:chOff x="1652725" y="1658468"/>
            <a:chExt cx="6812198" cy="4914763"/>
          </a:xfrm>
        </p:grpSpPr>
        <p:sp>
          <p:nvSpPr>
            <p:cNvPr id="51" name="Oval 50"/>
            <p:cNvSpPr/>
            <p:nvPr/>
          </p:nvSpPr>
          <p:spPr>
            <a:xfrm>
              <a:off x="1698363" y="1658468"/>
              <a:ext cx="6766560" cy="4914763"/>
            </a:xfrm>
            <a:prstGeom prst="ellipse">
              <a:avLst/>
            </a:prstGeom>
            <a:solidFill>
              <a:schemeClr val="accent4"/>
            </a:solid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a:solidFill>
                  <a:srgbClr val="002060"/>
                </a:solidFill>
              </a:endParaRPr>
            </a:p>
          </p:txBody>
        </p:sp>
        <p:sp>
          <p:nvSpPr>
            <p:cNvPr id="31" name="TextBox 30"/>
            <p:cNvSpPr txBox="1"/>
            <p:nvPr/>
          </p:nvSpPr>
          <p:spPr>
            <a:xfrm>
              <a:off x="4547715" y="5989255"/>
              <a:ext cx="842099" cy="317496"/>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NASA</a:t>
              </a:r>
            </a:p>
          </p:txBody>
        </p:sp>
        <p:sp>
          <p:nvSpPr>
            <p:cNvPr id="32" name="TextBox 31"/>
            <p:cNvSpPr txBox="1"/>
            <p:nvPr/>
          </p:nvSpPr>
          <p:spPr>
            <a:xfrm>
              <a:off x="3014759" y="2211403"/>
              <a:ext cx="688990" cy="317496"/>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DOE</a:t>
              </a:r>
            </a:p>
          </p:txBody>
        </p:sp>
        <p:sp>
          <p:nvSpPr>
            <p:cNvPr id="35" name="TextBox 34"/>
            <p:cNvSpPr txBox="1"/>
            <p:nvPr/>
          </p:nvSpPr>
          <p:spPr>
            <a:xfrm>
              <a:off x="4469294" y="1896981"/>
              <a:ext cx="1129886" cy="307777"/>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NIST/DOC</a:t>
              </a:r>
            </a:p>
          </p:txBody>
        </p:sp>
        <p:sp>
          <p:nvSpPr>
            <p:cNvPr id="38" name="TextBox 37"/>
            <p:cNvSpPr txBox="1"/>
            <p:nvPr/>
          </p:nvSpPr>
          <p:spPr>
            <a:xfrm>
              <a:off x="7732780" y="3947163"/>
              <a:ext cx="602866" cy="317496"/>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DOI</a:t>
              </a:r>
            </a:p>
          </p:txBody>
        </p:sp>
        <p:sp>
          <p:nvSpPr>
            <p:cNvPr id="39" name="TextBox 38"/>
            <p:cNvSpPr txBox="1"/>
            <p:nvPr/>
          </p:nvSpPr>
          <p:spPr>
            <a:xfrm>
              <a:off x="1652725" y="3733801"/>
              <a:ext cx="669851" cy="317496"/>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NSF</a:t>
              </a:r>
            </a:p>
          </p:txBody>
        </p:sp>
        <p:sp>
          <p:nvSpPr>
            <p:cNvPr id="40" name="TextBox 39"/>
            <p:cNvSpPr txBox="1"/>
            <p:nvPr/>
          </p:nvSpPr>
          <p:spPr>
            <a:xfrm>
              <a:off x="6284976" y="2118362"/>
              <a:ext cx="688990" cy="317496"/>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DOD</a:t>
              </a:r>
            </a:p>
          </p:txBody>
        </p:sp>
        <p:sp>
          <p:nvSpPr>
            <p:cNvPr id="52" name="TextBox 51"/>
            <p:cNvSpPr txBox="1"/>
            <p:nvPr/>
          </p:nvSpPr>
          <p:spPr>
            <a:xfrm>
              <a:off x="2774649" y="5452471"/>
              <a:ext cx="535877" cy="317496"/>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VA</a:t>
              </a:r>
            </a:p>
          </p:txBody>
        </p:sp>
        <p:sp>
          <p:nvSpPr>
            <p:cNvPr id="74" name="TextBox 73"/>
            <p:cNvSpPr txBox="1"/>
            <p:nvPr/>
          </p:nvSpPr>
          <p:spPr>
            <a:xfrm>
              <a:off x="6665980" y="5394962"/>
              <a:ext cx="600075" cy="307777"/>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DOJ</a:t>
              </a:r>
              <a:endParaRPr lang="en-US" sz="1200" b="1" dirty="0">
                <a:solidFill>
                  <a:srgbClr val="002060"/>
                </a:solidFill>
                <a:latin typeface="Arial" pitchFamily="34" charset="0"/>
                <a:cs typeface="Arial" pitchFamily="34" charset="0"/>
              </a:endParaRPr>
            </a:p>
          </p:txBody>
        </p:sp>
        <p:sp>
          <p:nvSpPr>
            <p:cNvPr id="56" name="TextBox 55"/>
            <p:cNvSpPr txBox="1"/>
            <p:nvPr/>
          </p:nvSpPr>
          <p:spPr>
            <a:xfrm>
              <a:off x="7275580" y="2726473"/>
              <a:ext cx="755248" cy="307777"/>
            </a:xfrm>
            <a:prstGeom prst="rect">
              <a:avLst/>
            </a:prstGeom>
            <a:noFill/>
          </p:spPr>
          <p:txBody>
            <a:bodyPr wrap="square" rtlCol="0">
              <a:spAutoFit/>
            </a:bodyPr>
            <a:lstStyle/>
            <a:p>
              <a:r>
                <a:rPr lang="en-US" sz="1400" b="1" dirty="0">
                  <a:solidFill>
                    <a:srgbClr val="002060"/>
                  </a:solidFill>
                  <a:latin typeface="Arial" pitchFamily="34" charset="0"/>
                  <a:cs typeface="Arial" pitchFamily="34" charset="0"/>
                </a:rPr>
                <a:t>USDA</a:t>
              </a:r>
            </a:p>
          </p:txBody>
        </p:sp>
      </p:grpSp>
      <p:grpSp>
        <p:nvGrpSpPr>
          <p:cNvPr id="5" name="Group 4">
            <a:extLst>
              <a:ext uri="{C183D7F6-B498-43B3-948B-1728B52AA6E4}">
                <adec:decorative xmlns:adec="http://schemas.microsoft.com/office/drawing/2017/decorative" val="1"/>
              </a:ext>
            </a:extLst>
          </p:cNvPr>
          <p:cNvGrpSpPr/>
          <p:nvPr/>
        </p:nvGrpSpPr>
        <p:grpSpPr>
          <a:xfrm>
            <a:off x="2051870" y="1793151"/>
            <a:ext cx="4631458" cy="3203086"/>
            <a:chOff x="2246376" y="2240280"/>
            <a:chExt cx="5486400" cy="3474720"/>
          </a:xfrm>
        </p:grpSpPr>
        <p:sp>
          <p:nvSpPr>
            <p:cNvPr id="6" name="Oval 5"/>
            <p:cNvSpPr/>
            <p:nvPr/>
          </p:nvSpPr>
          <p:spPr>
            <a:xfrm>
              <a:off x="2246376" y="2240280"/>
              <a:ext cx="5486400" cy="3474720"/>
            </a:xfrm>
            <a:prstGeom prst="ellipse">
              <a:avLst/>
            </a:prstGeom>
            <a:solidFill>
              <a:schemeClr val="tx1">
                <a:lumMod val="10000"/>
                <a:lumOff val="90000"/>
              </a:schemeClr>
            </a:solid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solidFill>
                  <a:srgbClr val="002060"/>
                </a:solidFill>
                <a:latin typeface="Arial" pitchFamily="34" charset="0"/>
                <a:cs typeface="Arial" pitchFamily="34" charset="0"/>
              </a:endParaRPr>
            </a:p>
          </p:txBody>
        </p:sp>
        <p:sp>
          <p:nvSpPr>
            <p:cNvPr id="10" name="TextBox 9"/>
            <p:cNvSpPr txBox="1"/>
            <p:nvPr/>
          </p:nvSpPr>
          <p:spPr>
            <a:xfrm>
              <a:off x="3340310" y="2651759"/>
              <a:ext cx="868216" cy="448026"/>
            </a:xfrm>
            <a:prstGeom prst="rect">
              <a:avLst/>
            </a:prstGeom>
            <a:solidFill>
              <a:schemeClr val="tx1">
                <a:lumMod val="10000"/>
                <a:lumOff val="90000"/>
              </a:schemeClr>
            </a:solidFill>
          </p:spPr>
          <p:txBody>
            <a:bodyPr wrap="square" rtlCol="0">
              <a:spAutoFit/>
            </a:bodyPr>
            <a:lstStyle/>
            <a:p>
              <a:r>
                <a:rPr lang="en-US" b="1" dirty="0">
                  <a:solidFill>
                    <a:srgbClr val="002060"/>
                  </a:solidFill>
                  <a:latin typeface="Arial" pitchFamily="34" charset="0"/>
                  <a:cs typeface="Arial" pitchFamily="34" charset="0"/>
                </a:rPr>
                <a:t>FDA</a:t>
              </a:r>
            </a:p>
          </p:txBody>
        </p:sp>
        <p:sp>
          <p:nvSpPr>
            <p:cNvPr id="11" name="TextBox 10"/>
            <p:cNvSpPr txBox="1"/>
            <p:nvPr/>
          </p:nvSpPr>
          <p:spPr>
            <a:xfrm>
              <a:off x="5751576" y="2651760"/>
              <a:ext cx="609600" cy="307777"/>
            </a:xfrm>
            <a:prstGeom prst="rect">
              <a:avLst/>
            </a:prstGeom>
            <a:solidFill>
              <a:schemeClr val="tx1">
                <a:lumMod val="10000"/>
                <a:lumOff val="90000"/>
              </a:schemeClr>
            </a:solidFill>
          </p:spPr>
          <p:txBody>
            <a:bodyPr wrap="square" rtlCol="0">
              <a:spAutoFit/>
            </a:bodyPr>
            <a:lstStyle/>
            <a:p>
              <a:r>
                <a:rPr lang="en-US" sz="1400" b="1" dirty="0">
                  <a:solidFill>
                    <a:srgbClr val="FF0000"/>
                  </a:solidFill>
                  <a:latin typeface="Arial" pitchFamily="34" charset="0"/>
                  <a:cs typeface="Arial" pitchFamily="34" charset="0"/>
                </a:rPr>
                <a:t>OIG</a:t>
              </a:r>
            </a:p>
          </p:txBody>
        </p:sp>
        <p:sp>
          <p:nvSpPr>
            <p:cNvPr id="12" name="TextBox 11"/>
            <p:cNvSpPr txBox="1"/>
            <p:nvPr/>
          </p:nvSpPr>
          <p:spPr>
            <a:xfrm>
              <a:off x="4684776" y="2362200"/>
              <a:ext cx="838200" cy="369332"/>
            </a:xfrm>
            <a:prstGeom prst="rect">
              <a:avLst/>
            </a:prstGeom>
            <a:solidFill>
              <a:schemeClr val="tx1">
                <a:lumMod val="10000"/>
                <a:lumOff val="90000"/>
              </a:schemeClr>
            </a:solidFill>
          </p:spPr>
          <p:txBody>
            <a:bodyPr wrap="square" rtlCol="0">
              <a:spAutoFit/>
            </a:bodyPr>
            <a:lstStyle/>
            <a:p>
              <a:r>
                <a:rPr lang="en-US" b="1" dirty="0">
                  <a:solidFill>
                    <a:srgbClr val="002060"/>
                  </a:solidFill>
                  <a:latin typeface="Arial" pitchFamily="34" charset="0"/>
                  <a:cs typeface="Arial" pitchFamily="34" charset="0"/>
                </a:rPr>
                <a:t>CDC</a:t>
              </a:r>
            </a:p>
          </p:txBody>
        </p:sp>
        <p:sp>
          <p:nvSpPr>
            <p:cNvPr id="18" name="TextBox 17"/>
            <p:cNvSpPr txBox="1"/>
            <p:nvPr/>
          </p:nvSpPr>
          <p:spPr>
            <a:xfrm>
              <a:off x="6437376" y="3261361"/>
              <a:ext cx="762000" cy="276999"/>
            </a:xfrm>
            <a:prstGeom prst="rect">
              <a:avLst/>
            </a:prstGeom>
            <a:solidFill>
              <a:schemeClr val="tx1">
                <a:lumMod val="10000"/>
                <a:lumOff val="90000"/>
              </a:schemeClr>
            </a:solidFill>
          </p:spPr>
          <p:txBody>
            <a:bodyPr wrap="square" rtlCol="0">
              <a:spAutoFit/>
            </a:bodyPr>
            <a:lstStyle/>
            <a:p>
              <a:r>
                <a:rPr lang="en-US" sz="1200" dirty="0">
                  <a:solidFill>
                    <a:srgbClr val="002060"/>
                  </a:solidFill>
                  <a:latin typeface="Arial" pitchFamily="34" charset="0"/>
                  <a:cs typeface="Arial" pitchFamily="34" charset="0"/>
                </a:rPr>
                <a:t>AHRQ</a:t>
              </a:r>
            </a:p>
          </p:txBody>
        </p:sp>
        <p:sp>
          <p:nvSpPr>
            <p:cNvPr id="26" name="TextBox 25"/>
            <p:cNvSpPr txBox="1"/>
            <p:nvPr/>
          </p:nvSpPr>
          <p:spPr>
            <a:xfrm>
              <a:off x="4303777" y="5013961"/>
              <a:ext cx="600075" cy="276999"/>
            </a:xfrm>
            <a:prstGeom prst="rect">
              <a:avLst/>
            </a:prstGeom>
            <a:solidFill>
              <a:schemeClr val="tx1">
                <a:lumMod val="10000"/>
                <a:lumOff val="90000"/>
              </a:schemeClr>
            </a:solidFill>
          </p:spPr>
          <p:txBody>
            <a:bodyPr wrap="square" rtlCol="0">
              <a:spAutoFit/>
            </a:bodyPr>
            <a:lstStyle/>
            <a:p>
              <a:endParaRPr lang="en-US" sz="1200" strike="sngStrike" dirty="0">
                <a:solidFill>
                  <a:srgbClr val="002060"/>
                </a:solidFill>
                <a:latin typeface="Arial" pitchFamily="34" charset="0"/>
                <a:cs typeface="Arial" pitchFamily="34" charset="0"/>
              </a:endParaRPr>
            </a:p>
          </p:txBody>
        </p:sp>
        <p:sp>
          <p:nvSpPr>
            <p:cNvPr id="27" name="TextBox 26"/>
            <p:cNvSpPr txBox="1"/>
            <p:nvPr/>
          </p:nvSpPr>
          <p:spPr>
            <a:xfrm>
              <a:off x="4645614" y="5194019"/>
              <a:ext cx="800100" cy="434041"/>
            </a:xfrm>
            <a:prstGeom prst="rect">
              <a:avLst/>
            </a:prstGeom>
            <a:solidFill>
              <a:schemeClr val="tx1">
                <a:lumMod val="10000"/>
                <a:lumOff val="90000"/>
              </a:schemeClr>
            </a:solidFill>
          </p:spPr>
          <p:txBody>
            <a:bodyPr wrap="square" rtlCol="0">
              <a:spAutoFit/>
            </a:bodyPr>
            <a:lstStyle/>
            <a:p>
              <a:r>
                <a:rPr lang="en-US" sz="2000" b="1" dirty="0">
                  <a:solidFill>
                    <a:srgbClr val="002060"/>
                  </a:solidFill>
                  <a:latin typeface="Arial" pitchFamily="34" charset="0"/>
                  <a:cs typeface="Arial" pitchFamily="34" charset="0"/>
                </a:rPr>
                <a:t>NIH</a:t>
              </a:r>
            </a:p>
          </p:txBody>
        </p:sp>
        <p:sp>
          <p:nvSpPr>
            <p:cNvPr id="28" name="TextBox 27"/>
            <p:cNvSpPr txBox="1"/>
            <p:nvPr/>
          </p:nvSpPr>
          <p:spPr>
            <a:xfrm>
              <a:off x="5751577" y="4785362"/>
              <a:ext cx="533399" cy="276999"/>
            </a:xfrm>
            <a:prstGeom prst="rect">
              <a:avLst/>
            </a:prstGeom>
            <a:solidFill>
              <a:schemeClr val="tx1">
                <a:lumMod val="10000"/>
                <a:lumOff val="90000"/>
              </a:schemeClr>
            </a:solidFill>
          </p:spPr>
          <p:txBody>
            <a:bodyPr wrap="square" rtlCol="0">
              <a:spAutoFit/>
            </a:bodyPr>
            <a:lstStyle/>
            <a:p>
              <a:endParaRPr lang="en-US" sz="1200" strike="sngStrike" dirty="0">
                <a:solidFill>
                  <a:srgbClr val="002060"/>
                </a:solidFill>
                <a:latin typeface="Arial" pitchFamily="34" charset="0"/>
                <a:cs typeface="Arial" pitchFamily="34" charset="0"/>
              </a:endParaRPr>
            </a:p>
          </p:txBody>
        </p:sp>
        <p:sp>
          <p:nvSpPr>
            <p:cNvPr id="30" name="TextBox 29"/>
            <p:cNvSpPr txBox="1"/>
            <p:nvPr/>
          </p:nvSpPr>
          <p:spPr>
            <a:xfrm>
              <a:off x="6513576" y="4251961"/>
              <a:ext cx="666750" cy="276999"/>
            </a:xfrm>
            <a:prstGeom prst="rect">
              <a:avLst/>
            </a:prstGeom>
            <a:solidFill>
              <a:schemeClr val="tx1">
                <a:lumMod val="10000"/>
                <a:lumOff val="90000"/>
              </a:schemeClr>
            </a:solidFill>
          </p:spPr>
          <p:txBody>
            <a:bodyPr wrap="square" rtlCol="0">
              <a:spAutoFit/>
            </a:bodyPr>
            <a:lstStyle/>
            <a:p>
              <a:endParaRPr lang="en-US" sz="1200" strike="sngStrike" dirty="0">
                <a:solidFill>
                  <a:srgbClr val="002060"/>
                </a:solidFill>
                <a:latin typeface="Arial" pitchFamily="34" charset="0"/>
                <a:cs typeface="Arial" pitchFamily="34" charset="0"/>
              </a:endParaRPr>
            </a:p>
          </p:txBody>
        </p:sp>
        <p:sp>
          <p:nvSpPr>
            <p:cNvPr id="48" name="TextBox 47"/>
            <p:cNvSpPr txBox="1"/>
            <p:nvPr/>
          </p:nvSpPr>
          <p:spPr>
            <a:xfrm>
              <a:off x="6665976" y="4023359"/>
              <a:ext cx="845532" cy="373356"/>
            </a:xfrm>
            <a:prstGeom prst="rect">
              <a:avLst/>
            </a:prstGeom>
            <a:solidFill>
              <a:schemeClr val="tx1">
                <a:lumMod val="10000"/>
                <a:lumOff val="90000"/>
              </a:schemeClr>
            </a:solidFill>
          </p:spPr>
          <p:txBody>
            <a:bodyPr wrap="square" rtlCol="0">
              <a:spAutoFit/>
            </a:bodyPr>
            <a:lstStyle/>
            <a:p>
              <a:r>
                <a:rPr lang="en-US" sz="1400" b="1" dirty="0">
                  <a:solidFill>
                    <a:srgbClr val="FF0000"/>
                  </a:solidFill>
                  <a:latin typeface="Arial" pitchFamily="34" charset="0"/>
                  <a:cs typeface="Arial" pitchFamily="34" charset="0"/>
                </a:rPr>
                <a:t>OHRP</a:t>
              </a:r>
            </a:p>
          </p:txBody>
        </p:sp>
        <p:sp>
          <p:nvSpPr>
            <p:cNvPr id="49" name="TextBox 48"/>
            <p:cNvSpPr txBox="1"/>
            <p:nvPr/>
          </p:nvSpPr>
          <p:spPr>
            <a:xfrm>
              <a:off x="6284976" y="4785360"/>
              <a:ext cx="600075" cy="307777"/>
            </a:xfrm>
            <a:prstGeom prst="rect">
              <a:avLst/>
            </a:prstGeom>
            <a:solidFill>
              <a:schemeClr val="tx1">
                <a:lumMod val="10000"/>
                <a:lumOff val="90000"/>
              </a:schemeClr>
            </a:solidFill>
          </p:spPr>
          <p:txBody>
            <a:bodyPr wrap="square" rtlCol="0">
              <a:spAutoFit/>
            </a:bodyPr>
            <a:lstStyle/>
            <a:p>
              <a:r>
                <a:rPr lang="en-US" sz="1400" dirty="0">
                  <a:solidFill>
                    <a:srgbClr val="002060"/>
                  </a:solidFill>
                  <a:latin typeface="Arial" pitchFamily="34" charset="0"/>
                  <a:cs typeface="Arial" pitchFamily="34" charset="0"/>
                </a:rPr>
                <a:t>IHS</a:t>
              </a:r>
            </a:p>
          </p:txBody>
        </p:sp>
        <p:sp>
          <p:nvSpPr>
            <p:cNvPr id="53" name="TextBox 52"/>
            <p:cNvSpPr txBox="1"/>
            <p:nvPr/>
          </p:nvSpPr>
          <p:spPr>
            <a:xfrm>
              <a:off x="2398776" y="4029179"/>
              <a:ext cx="981689" cy="336020"/>
            </a:xfrm>
            <a:prstGeom prst="rect">
              <a:avLst/>
            </a:prstGeom>
            <a:solidFill>
              <a:schemeClr val="tx1">
                <a:lumMod val="10000"/>
                <a:lumOff val="90000"/>
              </a:schemeClr>
            </a:solidFill>
          </p:spPr>
          <p:txBody>
            <a:bodyPr wrap="square" rtlCol="0">
              <a:spAutoFit/>
            </a:bodyPr>
            <a:lstStyle/>
            <a:p>
              <a:r>
                <a:rPr lang="en-US" sz="1200" dirty="0">
                  <a:solidFill>
                    <a:srgbClr val="002060"/>
                  </a:solidFill>
                  <a:latin typeface="Arial" pitchFamily="34" charset="0"/>
                  <a:cs typeface="Arial" pitchFamily="34" charset="0"/>
                </a:rPr>
                <a:t>SAMHSA</a:t>
              </a:r>
            </a:p>
          </p:txBody>
        </p:sp>
        <p:sp>
          <p:nvSpPr>
            <p:cNvPr id="55" name="TextBox 54"/>
            <p:cNvSpPr txBox="1"/>
            <p:nvPr/>
          </p:nvSpPr>
          <p:spPr>
            <a:xfrm>
              <a:off x="2474976" y="3489961"/>
              <a:ext cx="800100" cy="307777"/>
            </a:xfrm>
            <a:prstGeom prst="rect">
              <a:avLst/>
            </a:prstGeom>
            <a:solidFill>
              <a:schemeClr val="tx1">
                <a:lumMod val="10000"/>
                <a:lumOff val="90000"/>
              </a:schemeClr>
            </a:solidFill>
          </p:spPr>
          <p:txBody>
            <a:bodyPr wrap="square" rtlCol="0">
              <a:spAutoFit/>
            </a:bodyPr>
            <a:lstStyle/>
            <a:p>
              <a:r>
                <a:rPr lang="en-US" sz="1400" b="1" dirty="0">
                  <a:solidFill>
                    <a:srgbClr val="FF0000"/>
                  </a:solidFill>
                  <a:latin typeface="Arial" pitchFamily="34" charset="0"/>
                  <a:cs typeface="Arial" pitchFamily="34" charset="0"/>
                </a:rPr>
                <a:t>OGC</a:t>
              </a:r>
            </a:p>
          </p:txBody>
        </p:sp>
        <p:sp>
          <p:nvSpPr>
            <p:cNvPr id="70" name="TextBox 69"/>
            <p:cNvSpPr txBox="1"/>
            <p:nvPr/>
          </p:nvSpPr>
          <p:spPr>
            <a:xfrm>
              <a:off x="2932175" y="4754880"/>
              <a:ext cx="906292" cy="300490"/>
            </a:xfrm>
            <a:prstGeom prst="rect">
              <a:avLst/>
            </a:prstGeom>
            <a:solidFill>
              <a:schemeClr val="tx1">
                <a:lumMod val="10000"/>
                <a:lumOff val="90000"/>
              </a:schemeClr>
            </a:solidFill>
          </p:spPr>
          <p:txBody>
            <a:bodyPr wrap="square" rtlCol="0">
              <a:spAutoFit/>
            </a:bodyPr>
            <a:lstStyle/>
            <a:p>
              <a:r>
                <a:rPr lang="en-US" sz="1200" dirty="0">
                  <a:solidFill>
                    <a:srgbClr val="002060"/>
                  </a:solidFill>
                  <a:latin typeface="Arial" pitchFamily="34" charset="0"/>
                  <a:cs typeface="Arial" pitchFamily="34" charset="0"/>
                </a:rPr>
                <a:t>HRSA</a:t>
              </a:r>
            </a:p>
          </p:txBody>
        </p:sp>
      </p:grpSp>
      <p:grpSp>
        <p:nvGrpSpPr>
          <p:cNvPr id="7" name="Group 6">
            <a:extLst>
              <a:ext uri="{C183D7F6-B498-43B3-948B-1728B52AA6E4}">
                <adec:decorative xmlns:adec="http://schemas.microsoft.com/office/drawing/2017/decorative" val="1"/>
              </a:ext>
            </a:extLst>
          </p:cNvPr>
          <p:cNvGrpSpPr/>
          <p:nvPr/>
        </p:nvGrpSpPr>
        <p:grpSpPr>
          <a:xfrm>
            <a:off x="-119020" y="804253"/>
            <a:ext cx="9237149" cy="4450920"/>
            <a:chOff x="144717" y="1219201"/>
            <a:chExt cx="10156952" cy="5290457"/>
          </a:xfrm>
        </p:grpSpPr>
        <p:sp>
          <p:nvSpPr>
            <p:cNvPr id="59" name="TextBox 58"/>
            <p:cNvSpPr txBox="1"/>
            <p:nvPr/>
          </p:nvSpPr>
          <p:spPr>
            <a:xfrm>
              <a:off x="8029313" y="5877581"/>
              <a:ext cx="1600200" cy="523220"/>
            </a:xfrm>
            <a:prstGeom prst="rect">
              <a:avLst/>
            </a:prstGeom>
            <a:noFill/>
          </p:spPr>
          <p:txBody>
            <a:bodyPr wrap="square" rtlCol="0">
              <a:spAutoFit/>
            </a:bodyPr>
            <a:lstStyle/>
            <a:p>
              <a:pPr algn="ctr"/>
              <a:r>
                <a:rPr lang="en-US" sz="1400" dirty="0">
                  <a:latin typeface="Arial" pitchFamily="34" charset="0"/>
                  <a:cs typeface="Arial" pitchFamily="34" charset="0"/>
                </a:rPr>
                <a:t>US Colleges &amp; Universities</a:t>
              </a:r>
            </a:p>
          </p:txBody>
        </p:sp>
        <p:sp>
          <p:nvSpPr>
            <p:cNvPr id="60" name="TextBox 59"/>
            <p:cNvSpPr txBox="1"/>
            <p:nvPr/>
          </p:nvSpPr>
          <p:spPr>
            <a:xfrm>
              <a:off x="896806" y="1481317"/>
              <a:ext cx="1676400" cy="738664"/>
            </a:xfrm>
            <a:prstGeom prst="rect">
              <a:avLst/>
            </a:prstGeom>
            <a:noFill/>
          </p:spPr>
          <p:txBody>
            <a:bodyPr wrap="square" rtlCol="0">
              <a:spAutoFit/>
            </a:bodyPr>
            <a:lstStyle/>
            <a:p>
              <a:pPr algn="ctr"/>
              <a:r>
                <a:rPr lang="en-US" sz="1400" dirty="0">
                  <a:latin typeface="Arial" pitchFamily="34" charset="0"/>
                  <a:cs typeface="Arial" pitchFamily="34" charset="0"/>
                </a:rPr>
                <a:t>Association of  American Medical Colleges</a:t>
              </a:r>
            </a:p>
          </p:txBody>
        </p:sp>
        <p:sp>
          <p:nvSpPr>
            <p:cNvPr id="62" name="TextBox 61"/>
            <p:cNvSpPr txBox="1"/>
            <p:nvPr/>
          </p:nvSpPr>
          <p:spPr>
            <a:xfrm>
              <a:off x="722376" y="2620481"/>
              <a:ext cx="861133" cy="523220"/>
            </a:xfrm>
            <a:prstGeom prst="rect">
              <a:avLst/>
            </a:prstGeom>
            <a:noFill/>
          </p:spPr>
          <p:txBody>
            <a:bodyPr wrap="none" rtlCol="0">
              <a:spAutoFit/>
            </a:bodyPr>
            <a:lstStyle/>
            <a:p>
              <a:r>
                <a:rPr lang="en-US" sz="1400" dirty="0">
                  <a:latin typeface="Arial" pitchFamily="34" charset="0"/>
                  <a:cs typeface="Arial" pitchFamily="34" charset="0"/>
                </a:rPr>
                <a:t>Medical</a:t>
              </a:r>
            </a:p>
            <a:p>
              <a:r>
                <a:rPr lang="en-US" sz="1400" dirty="0">
                  <a:latin typeface="Arial" pitchFamily="34" charset="0"/>
                  <a:cs typeface="Arial" pitchFamily="34" charset="0"/>
                </a:rPr>
                <a:t> Centers</a:t>
              </a:r>
            </a:p>
          </p:txBody>
        </p:sp>
        <p:sp>
          <p:nvSpPr>
            <p:cNvPr id="63" name="TextBox 62"/>
            <p:cNvSpPr txBox="1"/>
            <p:nvPr/>
          </p:nvSpPr>
          <p:spPr>
            <a:xfrm>
              <a:off x="1383929" y="6201881"/>
              <a:ext cx="1184940" cy="307777"/>
            </a:xfrm>
            <a:prstGeom prst="rect">
              <a:avLst/>
            </a:prstGeom>
            <a:noFill/>
          </p:spPr>
          <p:txBody>
            <a:bodyPr wrap="none" rtlCol="0">
              <a:spAutoFit/>
            </a:bodyPr>
            <a:lstStyle/>
            <a:p>
              <a:r>
                <a:rPr lang="en-US" sz="1400" dirty="0">
                  <a:latin typeface="Arial" pitchFamily="34" charset="0"/>
                  <a:cs typeface="Arial" pitchFamily="34" charset="0"/>
                </a:rPr>
                <a:t>Clinical sites</a:t>
              </a:r>
            </a:p>
          </p:txBody>
        </p:sp>
        <p:sp>
          <p:nvSpPr>
            <p:cNvPr id="64" name="TextBox 63"/>
            <p:cNvSpPr txBox="1"/>
            <p:nvPr/>
          </p:nvSpPr>
          <p:spPr>
            <a:xfrm>
              <a:off x="396826" y="3802790"/>
              <a:ext cx="1090363" cy="523220"/>
            </a:xfrm>
            <a:prstGeom prst="rect">
              <a:avLst/>
            </a:prstGeom>
            <a:noFill/>
          </p:spPr>
          <p:txBody>
            <a:bodyPr wrap="none" rtlCol="0">
              <a:spAutoFit/>
            </a:bodyPr>
            <a:lstStyle/>
            <a:p>
              <a:pPr algn="ctr"/>
              <a:r>
                <a:rPr lang="en-US" sz="1400" dirty="0">
                  <a:latin typeface="Arial" pitchFamily="34" charset="0"/>
                  <a:cs typeface="Arial" pitchFamily="34" charset="0"/>
                </a:rPr>
                <a:t>Biotech </a:t>
              </a:r>
            </a:p>
            <a:p>
              <a:pPr algn="ctr"/>
              <a:r>
                <a:rPr lang="en-US" sz="1400" dirty="0">
                  <a:latin typeface="Arial" pitchFamily="34" charset="0"/>
                  <a:cs typeface="Arial" pitchFamily="34" charset="0"/>
                </a:rPr>
                <a:t>Companies</a:t>
              </a:r>
            </a:p>
          </p:txBody>
        </p:sp>
        <p:sp>
          <p:nvSpPr>
            <p:cNvPr id="65" name="TextBox 64"/>
            <p:cNvSpPr txBox="1"/>
            <p:nvPr/>
          </p:nvSpPr>
          <p:spPr>
            <a:xfrm>
              <a:off x="4009604" y="1219201"/>
              <a:ext cx="2362200" cy="307777"/>
            </a:xfrm>
            <a:prstGeom prst="rect">
              <a:avLst/>
            </a:prstGeom>
            <a:noFill/>
          </p:spPr>
          <p:txBody>
            <a:bodyPr wrap="square" rtlCol="0">
              <a:spAutoFit/>
            </a:bodyPr>
            <a:lstStyle/>
            <a:p>
              <a:r>
                <a:rPr lang="en-US" sz="1400" dirty="0">
                  <a:latin typeface="Arial" pitchFamily="34" charset="0"/>
                  <a:cs typeface="Arial" pitchFamily="34" charset="0"/>
                </a:rPr>
                <a:t>International Universities</a:t>
              </a:r>
            </a:p>
          </p:txBody>
        </p:sp>
        <p:sp>
          <p:nvSpPr>
            <p:cNvPr id="75" name="TextBox 74"/>
            <p:cNvSpPr txBox="1"/>
            <p:nvPr/>
          </p:nvSpPr>
          <p:spPr>
            <a:xfrm>
              <a:off x="8517044" y="4697769"/>
              <a:ext cx="1506711" cy="877992"/>
            </a:xfrm>
            <a:prstGeom prst="rect">
              <a:avLst/>
            </a:prstGeom>
            <a:noFill/>
          </p:spPr>
          <p:txBody>
            <a:bodyPr wrap="square" rtlCol="0">
              <a:spAutoFit/>
            </a:bodyPr>
            <a:lstStyle/>
            <a:p>
              <a:pPr algn="ctr"/>
              <a:r>
                <a:rPr lang="en-US" sz="1400" dirty="0">
                  <a:latin typeface="Arial" pitchFamily="34" charset="0"/>
                  <a:cs typeface="Arial" pitchFamily="34" charset="0"/>
                </a:rPr>
                <a:t>National Academy of Science</a:t>
              </a:r>
            </a:p>
          </p:txBody>
        </p:sp>
        <p:sp>
          <p:nvSpPr>
            <p:cNvPr id="76" name="TextBox 75"/>
            <p:cNvSpPr txBox="1"/>
            <p:nvPr/>
          </p:nvSpPr>
          <p:spPr>
            <a:xfrm>
              <a:off x="7091627" y="1268059"/>
              <a:ext cx="2405147" cy="877992"/>
            </a:xfrm>
            <a:prstGeom prst="rect">
              <a:avLst/>
            </a:prstGeom>
            <a:noFill/>
          </p:spPr>
          <p:txBody>
            <a:bodyPr wrap="square" rtlCol="0">
              <a:spAutoFit/>
            </a:bodyPr>
            <a:lstStyle/>
            <a:p>
              <a:pPr algn="ctr"/>
              <a:r>
                <a:rPr lang="en-US" sz="1400" dirty="0">
                  <a:latin typeface="Arial" pitchFamily="34" charset="0"/>
                  <a:cs typeface="Arial" pitchFamily="34" charset="0"/>
                </a:rPr>
                <a:t>American Association for the Advancement of Science</a:t>
              </a:r>
            </a:p>
          </p:txBody>
        </p:sp>
        <p:sp>
          <p:nvSpPr>
            <p:cNvPr id="77" name="TextBox 76"/>
            <p:cNvSpPr txBox="1"/>
            <p:nvPr/>
          </p:nvSpPr>
          <p:spPr>
            <a:xfrm>
              <a:off x="144717" y="4895171"/>
              <a:ext cx="1620952" cy="1134072"/>
            </a:xfrm>
            <a:prstGeom prst="rect">
              <a:avLst/>
            </a:prstGeom>
            <a:noFill/>
          </p:spPr>
          <p:txBody>
            <a:bodyPr wrap="square" rtlCol="0">
              <a:spAutoFit/>
            </a:bodyPr>
            <a:lstStyle/>
            <a:p>
              <a:pPr algn="ctr"/>
              <a:r>
                <a:rPr lang="en-US" sz="1400" dirty="0">
                  <a:latin typeface="Arial" pitchFamily="34" charset="0"/>
                  <a:cs typeface="Arial" pitchFamily="34" charset="0"/>
                </a:rPr>
                <a:t>Association of  American University Professors</a:t>
              </a:r>
            </a:p>
          </p:txBody>
        </p:sp>
        <p:sp>
          <p:nvSpPr>
            <p:cNvPr id="78" name="TextBox 77"/>
            <p:cNvSpPr txBox="1"/>
            <p:nvPr/>
          </p:nvSpPr>
          <p:spPr>
            <a:xfrm>
              <a:off x="8522835" y="2801248"/>
              <a:ext cx="1778834" cy="621910"/>
            </a:xfrm>
            <a:prstGeom prst="rect">
              <a:avLst/>
            </a:prstGeom>
            <a:noFill/>
          </p:spPr>
          <p:txBody>
            <a:bodyPr wrap="square" rtlCol="0">
              <a:spAutoFit/>
            </a:bodyPr>
            <a:lstStyle/>
            <a:p>
              <a:pPr algn="ctr"/>
              <a:r>
                <a:rPr lang="en-US" sz="1400" dirty="0">
                  <a:latin typeface="Arial" pitchFamily="34" charset="0"/>
                  <a:cs typeface="Arial" pitchFamily="34" charset="0"/>
                </a:rPr>
                <a:t>Council of Graduate Schools</a:t>
              </a:r>
            </a:p>
          </p:txBody>
        </p:sp>
      </p:grpSp>
      <p:grpSp>
        <p:nvGrpSpPr>
          <p:cNvPr id="2" name="Group 1">
            <a:extLst>
              <a:ext uri="{C183D7F6-B498-43B3-948B-1728B52AA6E4}">
                <adec:decorative xmlns:adec="http://schemas.microsoft.com/office/drawing/2017/decorative" val="1"/>
              </a:ext>
            </a:extLst>
          </p:cNvPr>
          <p:cNvGrpSpPr/>
          <p:nvPr/>
        </p:nvGrpSpPr>
        <p:grpSpPr>
          <a:xfrm>
            <a:off x="3021662" y="2516107"/>
            <a:ext cx="2775742" cy="1884471"/>
            <a:chOff x="3389376" y="2819400"/>
            <a:chExt cx="3124200" cy="2286000"/>
          </a:xfrm>
          <a:solidFill>
            <a:schemeClr val="bg1"/>
          </a:solidFill>
        </p:grpSpPr>
        <p:sp>
          <p:nvSpPr>
            <p:cNvPr id="68" name="Oval 67"/>
            <p:cNvSpPr/>
            <p:nvPr/>
          </p:nvSpPr>
          <p:spPr>
            <a:xfrm>
              <a:off x="3389376" y="2819400"/>
              <a:ext cx="3124200" cy="2286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2" descr="C:\Users\Celeste\Pictures\Office_of_Research_Integrity_logo.png"/>
            <p:cNvPicPr>
              <a:picLocks noChangeAspect="1" noChangeArrowheads="1"/>
            </p:cNvPicPr>
            <p:nvPr/>
          </p:nvPicPr>
          <p:blipFill>
            <a:blip r:embed="rId3" cstate="print"/>
            <a:srcRect/>
            <a:stretch>
              <a:fillRect/>
            </a:stretch>
          </p:blipFill>
          <p:spPr bwMode="auto">
            <a:xfrm>
              <a:off x="3914698" y="3217594"/>
              <a:ext cx="2096541" cy="755098"/>
            </a:xfrm>
            <a:prstGeom prst="rect">
              <a:avLst/>
            </a:prstGeom>
            <a:grpFill/>
          </p:spPr>
        </p:pic>
        <p:sp>
          <p:nvSpPr>
            <p:cNvPr id="66" name="TextBox 65"/>
            <p:cNvSpPr txBox="1"/>
            <p:nvPr/>
          </p:nvSpPr>
          <p:spPr>
            <a:xfrm>
              <a:off x="3637892" y="4050631"/>
              <a:ext cx="2625810" cy="393194"/>
            </a:xfrm>
            <a:prstGeom prst="rect">
              <a:avLst/>
            </a:prstGeom>
            <a:grpFill/>
          </p:spPr>
          <p:txBody>
            <a:bodyPr wrap="square" rtlCol="0">
              <a:spAutoFit/>
            </a:bodyPr>
            <a:lstStyle/>
            <a:p>
              <a:pPr algn="ctr"/>
              <a:r>
                <a:rPr lang="en-US" b="1" dirty="0">
                  <a:solidFill>
                    <a:srgbClr val="002060"/>
                  </a:solidFill>
                  <a:latin typeface="Arial" pitchFamily="34" charset="0"/>
                  <a:cs typeface="Arial" pitchFamily="34" charset="0"/>
                </a:rPr>
                <a:t>Public Health Service</a:t>
              </a:r>
            </a:p>
          </p:txBody>
        </p:sp>
        <p:cxnSp>
          <p:nvCxnSpPr>
            <p:cNvPr id="67" name="Straight Connector 66"/>
            <p:cNvCxnSpPr/>
            <p:nvPr/>
          </p:nvCxnSpPr>
          <p:spPr>
            <a:xfrm>
              <a:off x="4227576" y="4038600"/>
              <a:ext cx="1295400" cy="0"/>
            </a:xfrm>
            <a:prstGeom prst="line">
              <a:avLst/>
            </a:prstGeom>
            <a:grpFill/>
            <a:ln w="28575"/>
          </p:spPr>
          <p:style>
            <a:lnRef idx="1">
              <a:schemeClr val="accent1"/>
            </a:lnRef>
            <a:fillRef idx="0">
              <a:schemeClr val="accent1"/>
            </a:fillRef>
            <a:effectRef idx="0">
              <a:schemeClr val="accent1"/>
            </a:effectRef>
            <a:fontRef idx="minor">
              <a:schemeClr val="tx1"/>
            </a:fontRef>
          </p:style>
        </p:cxnSp>
      </p:grpSp>
      <p:pic>
        <p:nvPicPr>
          <p:cNvPr id="54" name="Picture 53" descr="ORI_logo-round4-4"/>
          <p:cNvPicPr>
            <a:picLocks noChangeAspect="1" noChangeArrowheads="1"/>
          </p:cNvPicPr>
          <p:nvPr/>
        </p:nvPicPr>
        <p:blipFill>
          <a:blip r:embed="rId4" cstate="print"/>
          <a:srcRect l="3305" t="8815" r="5785" b="16254"/>
          <a:stretch>
            <a:fillRect/>
          </a:stretch>
        </p:blipFill>
        <p:spPr bwMode="auto">
          <a:xfrm>
            <a:off x="9343641" y="6041362"/>
            <a:ext cx="2444660" cy="664237"/>
          </a:xfrm>
          <a:prstGeom prst="rect">
            <a:avLst/>
          </a:prstGeom>
          <a:noFill/>
          <a:ln w="9525">
            <a:noFill/>
            <a:miter lim="800000"/>
            <a:headEnd/>
            <a:tailEnd/>
          </a:ln>
        </p:spPr>
      </p:pic>
      <p:sp>
        <p:nvSpPr>
          <p:cNvPr id="58" name="Title 49"/>
          <p:cNvSpPr>
            <a:spLocks noGrp="1"/>
          </p:cNvSpPr>
          <p:nvPr>
            <p:ph type="title"/>
          </p:nvPr>
        </p:nvSpPr>
        <p:spPr>
          <a:xfrm>
            <a:off x="288278" y="142251"/>
            <a:ext cx="6553486" cy="662001"/>
          </a:xfrm>
        </p:spPr>
        <p:txBody>
          <a:bodyPr>
            <a:noAutofit/>
          </a:bodyPr>
          <a:lstStyle/>
          <a:p>
            <a:r>
              <a:rPr lang="en-US" dirty="0">
                <a:latin typeface="Calibri" panose="020F0502020204030204" pitchFamily="34" charset="0"/>
                <a:cs typeface="Calibri" panose="020F0502020204030204" pitchFamily="34" charset="0"/>
              </a:rPr>
              <a:t>Supporting Coordination &amp; Collaboration </a:t>
            </a:r>
          </a:p>
        </p:txBody>
      </p:sp>
    </p:spTree>
    <p:extLst>
      <p:ext uri="{BB962C8B-B14F-4D97-AF65-F5344CB8AC3E}">
        <p14:creationId xmlns:p14="http://schemas.microsoft.com/office/powerpoint/2010/main" val="36815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74400" cy="563563"/>
          </a:xfrm>
        </p:spPr>
        <p:txBody>
          <a:bodyPr/>
          <a:lstStyle/>
          <a:p>
            <a:pPr algn="ctr"/>
            <a:r>
              <a:rPr lang="en-US" sz="2800" dirty="0"/>
              <a:t>When Should Institutions Contact the NIH?</a:t>
            </a:r>
          </a:p>
        </p:txBody>
      </p:sp>
      <p:sp>
        <p:nvSpPr>
          <p:cNvPr id="3" name="Content Placeholder 2"/>
          <p:cNvSpPr>
            <a:spLocks noGrp="1"/>
          </p:cNvSpPr>
          <p:nvPr>
            <p:ph idx="1"/>
          </p:nvPr>
        </p:nvSpPr>
        <p:spPr/>
        <p:txBody>
          <a:bodyPr/>
          <a:lstStyle/>
          <a:p>
            <a:r>
              <a:rPr lang="en-US" dirty="0"/>
              <a:t>Special Circumstances (42 CFR 93)</a:t>
            </a:r>
          </a:p>
          <a:p>
            <a:pPr lvl="1"/>
            <a:r>
              <a:rPr lang="en-US" dirty="0"/>
              <a:t>Special circumstances that may impact the NIH-supported research, public safety, human subjects, animal welfare, or federal funds</a:t>
            </a:r>
          </a:p>
          <a:p>
            <a:r>
              <a:rPr lang="en-US" dirty="0"/>
              <a:t>Changes in Project and Budget (GPS 8.1)</a:t>
            </a:r>
          </a:p>
          <a:p>
            <a:pPr lvl="1"/>
            <a:r>
              <a:rPr lang="en-US" dirty="0"/>
              <a:t>Developments that have a significant impact on the award-supported activities; also in the case of problems, delays, or adverse conditions which materially impair the ability to meet the objectives of the award.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pic>
        <p:nvPicPr>
          <p:cNvPr id="5" name="Picture 4" title="&quot;&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37776" y="5029200"/>
            <a:ext cx="1676400" cy="1676400"/>
          </a:xfrm>
          <a:prstGeom prst="rect">
            <a:avLst/>
          </a:prstGeom>
        </p:spPr>
      </p:pic>
    </p:spTree>
    <p:extLst>
      <p:ext uri="{BB962C8B-B14F-4D97-AF65-F5344CB8AC3E}">
        <p14:creationId xmlns:p14="http://schemas.microsoft.com/office/powerpoint/2010/main" val="299436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071CD-9DFD-4C28-82FB-E03423ABC37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544C4-E35C-7145-8F0C-14E842E56F07}"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4" name="Title 3">
            <a:extLst>
              <a:ext uri="{FF2B5EF4-FFF2-40B4-BE49-F238E27FC236}">
                <a16:creationId xmlns:a16="http://schemas.microsoft.com/office/drawing/2014/main" id="{D710E8B6-ED1B-4401-A3DE-88051A644138}"/>
              </a:ext>
            </a:extLst>
          </p:cNvPr>
          <p:cNvSpPr>
            <a:spLocks noGrp="1"/>
          </p:cNvSpPr>
          <p:nvPr>
            <p:ph type="title" idx="4294967295"/>
          </p:nvPr>
        </p:nvSpPr>
        <p:spPr>
          <a:xfrm>
            <a:off x="1016000" y="3268352"/>
            <a:ext cx="10160000" cy="563563"/>
          </a:xfrm>
        </p:spPr>
        <p:txBody>
          <a:bodyPr/>
          <a:lstStyle/>
          <a:p>
            <a:pPr algn="ctr" rtl="0" eaLnBrk="1" fontAlgn="base" latinLnBrk="0" hangingPunct="1"/>
            <a:r>
              <a:rPr lang="en-US" sz="3600" b="1" i="0" spc="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CASE STUDY</a:t>
            </a:r>
            <a:endParaRPr lang="en-US" dirty="0">
              <a:effectLst/>
            </a:endParaRPr>
          </a:p>
        </p:txBody>
      </p:sp>
    </p:spTree>
    <p:extLst>
      <p:ext uri="{BB962C8B-B14F-4D97-AF65-F5344CB8AC3E}">
        <p14:creationId xmlns:p14="http://schemas.microsoft.com/office/powerpoint/2010/main" val="110204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dirty="0"/>
              <a:t>Part 1</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dirty="0"/>
              <a:t>Rebecca RIO assembles an investigation committee to review allegations of falsified data in an NIH grant application and multiple NIH-supported publications belonging to the PI, Dr. Smith. </a:t>
            </a:r>
          </a:p>
          <a:p>
            <a:pPr>
              <a:spcBef>
                <a:spcPts val="1200"/>
              </a:spcBef>
              <a:spcAft>
                <a:spcPts val="200"/>
              </a:spcAft>
            </a:pPr>
            <a:r>
              <a:rPr lang="en-US" sz="2400" b="1" dirty="0"/>
              <a:t>Shortly after the investigation begins, Dr. Smith sends an email to his lab asking that the person responsible for the data falsification come forward immediately to end the investigation. One of the lab members forwards the email to Rebecca RIO.</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58922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1"/>
            <a:ext cx="10998200" cy="563563"/>
          </a:xfrm>
        </p:spPr>
        <p:txBody>
          <a:bodyPr/>
          <a:lstStyle/>
          <a:p>
            <a:pPr algn="ctr"/>
            <a:r>
              <a:rPr lang="en-US" sz="2800" dirty="0"/>
              <a:t>Everyone’s Responsibility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26" name="Oval 25" title="&quot;&quot;"/>
          <p:cNvSpPr/>
          <p:nvPr/>
        </p:nvSpPr>
        <p:spPr>
          <a:xfrm>
            <a:off x="4665517" y="2648938"/>
            <a:ext cx="1936573" cy="1936573"/>
          </a:xfrm>
          <a:prstGeom prst="ellipse">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7" name="TextBox 26" title="&quot;&quot;"/>
          <p:cNvSpPr txBox="1"/>
          <p:nvPr/>
        </p:nvSpPr>
        <p:spPr>
          <a:xfrm>
            <a:off x="4671406" y="2963801"/>
            <a:ext cx="1932594" cy="122916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a:cs typeface="Arial"/>
              </a:rPr>
              <a:t>Integrity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a:cs typeface="Arial"/>
              </a:rPr>
              <a:t>Stewardship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a:cs typeface="Arial"/>
              </a:rPr>
              <a:t>Protection</a:t>
            </a:r>
          </a:p>
        </p:txBody>
      </p:sp>
      <p:pic>
        <p:nvPicPr>
          <p:cNvPr id="23" name="Picture 2" title="Office of Research Integri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2083" y="1692431"/>
            <a:ext cx="2504184" cy="68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920" y="1170986"/>
            <a:ext cx="2243243" cy="1300061"/>
          </a:xfrm>
          <a:prstGeom prst="rect">
            <a:avLst/>
          </a:prstGeom>
        </p:spPr>
      </p:pic>
      <p:pic>
        <p:nvPicPr>
          <p:cNvPr id="25" name="Picture 24"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9920" y="2505550"/>
            <a:ext cx="2542919" cy="392033"/>
          </a:xfrm>
          <a:prstGeom prst="rect">
            <a:avLst/>
          </a:prstGeom>
        </p:spPr>
      </p:pic>
      <p:pic>
        <p:nvPicPr>
          <p:cNvPr id="20" name="Content Placeholder 4" title="institutions"/>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158438" y="3327190"/>
            <a:ext cx="2373369" cy="1912720"/>
          </a:xfrm>
        </p:spPr>
      </p:pic>
      <p:sp>
        <p:nvSpPr>
          <p:cNvPr id="21" name="TextBox 20" title="universities"/>
          <p:cNvSpPr txBox="1"/>
          <p:nvPr/>
        </p:nvSpPr>
        <p:spPr>
          <a:xfrm>
            <a:off x="2442608" y="4733690"/>
            <a:ext cx="21287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Engravers MT" panose="02090707080505020304" pitchFamily="18" charset="0"/>
                <a:ea typeface="ＭＳ Ｐゴシック"/>
                <a:cs typeface="Arial"/>
              </a:rPr>
              <a:t>UNIVERSITY</a:t>
            </a:r>
          </a:p>
        </p:txBody>
      </p:sp>
      <p:pic>
        <p:nvPicPr>
          <p:cNvPr id="22" name="Picture 21" title="Journals"/>
          <p:cNvPicPr>
            <a:picLocks noChangeAspect="1"/>
          </p:cNvPicPr>
          <p:nvPr/>
        </p:nvPicPr>
        <p:blipFill>
          <a:blip r:embed="rId7"/>
          <a:stretch>
            <a:fillRect/>
          </a:stretch>
        </p:blipFill>
        <p:spPr>
          <a:xfrm>
            <a:off x="6934200" y="3617225"/>
            <a:ext cx="2156899" cy="2248852"/>
          </a:xfrm>
          <a:prstGeom prst="rect">
            <a:avLst/>
          </a:prstGeom>
        </p:spPr>
      </p:pic>
      <p:pic>
        <p:nvPicPr>
          <p:cNvPr id="28" name="Picture 27" title="researchers and administrators"/>
          <p:cNvPicPr>
            <a:picLocks noChangeAspect="1"/>
          </p:cNvPicPr>
          <p:nvPr/>
        </p:nvPicPr>
        <p:blipFill rotWithShape="1">
          <a:blip r:embed="rId8" cstate="print">
            <a:extLst>
              <a:ext uri="{28A0092B-C50C-407E-A947-70E740481C1C}">
                <a14:useLocalDpi xmlns:a14="http://schemas.microsoft.com/office/drawing/2010/main" val="0"/>
              </a:ext>
            </a:extLst>
          </a:blip>
          <a:srcRect l="4445" t="3333" r="83333" b="67778"/>
          <a:stretch/>
        </p:blipFill>
        <p:spPr>
          <a:xfrm>
            <a:off x="5425684" y="5041467"/>
            <a:ext cx="517916" cy="1224165"/>
          </a:xfrm>
          <a:prstGeom prst="rect">
            <a:avLst/>
          </a:prstGeom>
        </p:spPr>
      </p:pic>
      <p:cxnSp>
        <p:nvCxnSpPr>
          <p:cNvPr id="6" name="Straight Arrow Connector 5">
            <a:extLst>
              <a:ext uri="{FF2B5EF4-FFF2-40B4-BE49-F238E27FC236}">
                <a16:creationId xmlns:a16="http://schemas.microsoft.com/office/drawing/2014/main" id="{C854A8D8-946F-413B-9340-0251F64BFF94}"/>
              </a:ext>
              <a:ext uri="{C183D7F6-B498-43B3-948B-1728B52AA6E4}">
                <adec:decorative xmlns:adec="http://schemas.microsoft.com/office/drawing/2017/decorative" val="1"/>
              </a:ext>
            </a:extLst>
          </p:cNvPr>
          <p:cNvCxnSpPr/>
          <p:nvPr/>
        </p:nvCxnSpPr>
        <p:spPr>
          <a:xfrm>
            <a:off x="4665517" y="2485604"/>
            <a:ext cx="287483" cy="333796"/>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3C713A1-AA8A-4685-8810-3604EEA78084}"/>
              </a:ext>
              <a:ext uri="{C183D7F6-B498-43B3-948B-1728B52AA6E4}">
                <adec:decorative xmlns:adec="http://schemas.microsoft.com/office/drawing/2017/decorative" val="1"/>
              </a:ext>
            </a:extLst>
          </p:cNvPr>
          <p:cNvCxnSpPr>
            <a:cxnSpLocks/>
          </p:cNvCxnSpPr>
          <p:nvPr/>
        </p:nvCxnSpPr>
        <p:spPr>
          <a:xfrm flipV="1">
            <a:off x="4485774" y="4232913"/>
            <a:ext cx="330203" cy="245881"/>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47B55B2A-F7A6-411A-8DCB-E1FDAF6A709F}"/>
              </a:ext>
              <a:ext uri="{C183D7F6-B498-43B3-948B-1728B52AA6E4}">
                <adec:decorative xmlns:adec="http://schemas.microsoft.com/office/drawing/2017/decorative" val="1"/>
              </a:ext>
            </a:extLst>
          </p:cNvPr>
          <p:cNvCxnSpPr>
            <a:cxnSpLocks/>
          </p:cNvCxnSpPr>
          <p:nvPr/>
        </p:nvCxnSpPr>
        <p:spPr>
          <a:xfrm flipH="1" flipV="1">
            <a:off x="6632787" y="3995123"/>
            <a:ext cx="377613" cy="19784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B6E2619-2E99-4BBF-BD11-76569913353F}"/>
              </a:ext>
              <a:ext uri="{C183D7F6-B498-43B3-948B-1728B52AA6E4}">
                <adec:decorative xmlns:adec="http://schemas.microsoft.com/office/drawing/2017/decorative" val="1"/>
              </a:ext>
            </a:extLst>
          </p:cNvPr>
          <p:cNvCxnSpPr>
            <a:cxnSpLocks/>
          </p:cNvCxnSpPr>
          <p:nvPr/>
        </p:nvCxnSpPr>
        <p:spPr>
          <a:xfrm flipH="1">
            <a:off x="6485769" y="2676470"/>
            <a:ext cx="417671" cy="247381"/>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D8CC418-2F53-428B-9C91-9BEA49D69D98}"/>
              </a:ext>
              <a:ext uri="{C183D7F6-B498-43B3-948B-1728B52AA6E4}">
                <adec:decorative xmlns:adec="http://schemas.microsoft.com/office/drawing/2017/decorative" val="1"/>
              </a:ext>
            </a:extLst>
          </p:cNvPr>
          <p:cNvCxnSpPr>
            <a:cxnSpLocks/>
          </p:cNvCxnSpPr>
          <p:nvPr/>
        </p:nvCxnSpPr>
        <p:spPr>
          <a:xfrm flipH="1" flipV="1">
            <a:off x="5649544" y="4641076"/>
            <a:ext cx="13097" cy="380997"/>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45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AF62-774E-4573-A180-A6A1B56F079F}"/>
              </a:ext>
            </a:extLst>
          </p:cNvPr>
          <p:cNvSpPr>
            <a:spLocks noGrp="1"/>
          </p:cNvSpPr>
          <p:nvPr>
            <p:ph type="title"/>
          </p:nvPr>
        </p:nvSpPr>
        <p:spPr>
          <a:xfrm>
            <a:off x="990600" y="350837"/>
            <a:ext cx="10160000" cy="563563"/>
          </a:xfrm>
        </p:spPr>
        <p:txBody>
          <a:bodyPr/>
          <a:lstStyle/>
          <a:p>
            <a:pPr algn="ctr"/>
            <a:r>
              <a:rPr lang="en-US" sz="3200" dirty="0"/>
              <a:t>Question</a:t>
            </a:r>
          </a:p>
        </p:txBody>
      </p:sp>
      <p:sp>
        <p:nvSpPr>
          <p:cNvPr id="3" name="Content Placeholder 2">
            <a:extLst>
              <a:ext uri="{FF2B5EF4-FFF2-40B4-BE49-F238E27FC236}">
                <a16:creationId xmlns:a16="http://schemas.microsoft.com/office/drawing/2014/main" id="{0EB3598C-55A2-4769-8F76-929C81D7F50E}"/>
              </a:ext>
            </a:extLst>
          </p:cNvPr>
          <p:cNvSpPr>
            <a:spLocks noGrp="1"/>
          </p:cNvSpPr>
          <p:nvPr>
            <p:ph idx="1"/>
          </p:nvPr>
        </p:nvSpPr>
        <p:spPr/>
        <p:txBody>
          <a:bodyPr/>
          <a:lstStyle/>
          <a:p>
            <a:pPr>
              <a:spcBef>
                <a:spcPts val="1200"/>
              </a:spcBef>
              <a:spcAft>
                <a:spcPts val="200"/>
              </a:spcAft>
            </a:pPr>
            <a:r>
              <a:rPr lang="en-US" sz="2400" b="1" dirty="0"/>
              <a:t>What should Rebecca RIO do about Dr. Smith’s actions?</a:t>
            </a:r>
          </a:p>
          <a:p>
            <a:pPr marL="0" indent="0">
              <a:buNone/>
            </a:pPr>
            <a:endParaRPr lang="en-US" dirty="0"/>
          </a:p>
        </p:txBody>
      </p:sp>
      <p:sp>
        <p:nvSpPr>
          <p:cNvPr id="4" name="Slide Number Placeholder 3">
            <a:extLst>
              <a:ext uri="{FF2B5EF4-FFF2-40B4-BE49-F238E27FC236}">
                <a16:creationId xmlns:a16="http://schemas.microsoft.com/office/drawing/2014/main" id="{E3F052F3-0845-4808-8CA6-3AD3E5831D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pic>
        <p:nvPicPr>
          <p:cNvPr id="6" name="Picture 5">
            <a:extLst>
              <a:ext uri="{FF2B5EF4-FFF2-40B4-BE49-F238E27FC236}">
                <a16:creationId xmlns:a16="http://schemas.microsoft.com/office/drawing/2014/main" id="{77DAD95A-B39C-4F9D-8D43-929F3271C71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743200"/>
            <a:ext cx="2554224" cy="3048000"/>
          </a:xfrm>
          <a:prstGeom prst="rect">
            <a:avLst/>
          </a:prstGeom>
        </p:spPr>
      </p:pic>
    </p:spTree>
    <p:extLst>
      <p:ext uri="{BB962C8B-B14F-4D97-AF65-F5344CB8AC3E}">
        <p14:creationId xmlns:p14="http://schemas.microsoft.com/office/powerpoint/2010/main" val="313118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dirty="0"/>
              <a:t>Part 2</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dirty="0"/>
              <a:t>Rebecca RIO and university officials decide to place Dr. Smith on Administrative Leave while the investigation continues. Dr. Smith is not allowed on campus and is prohibited from communicating with members of his lab. </a:t>
            </a:r>
          </a:p>
          <a:p>
            <a:pPr>
              <a:spcBef>
                <a:spcPts val="1200"/>
              </a:spcBef>
              <a:spcAft>
                <a:spcPts val="200"/>
              </a:spcAft>
            </a:pPr>
            <a:r>
              <a:rPr lang="en-US" sz="2400" b="1" dirty="0"/>
              <a:t>Rebecca RIO and university officials decide that Paula Postdoc is senior enough to oversee work on the NIH project.</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108706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AF62-774E-4573-A180-A6A1B56F079F}"/>
              </a:ext>
            </a:extLst>
          </p:cNvPr>
          <p:cNvSpPr>
            <a:spLocks noGrp="1"/>
          </p:cNvSpPr>
          <p:nvPr>
            <p:ph type="title"/>
          </p:nvPr>
        </p:nvSpPr>
        <p:spPr>
          <a:xfrm>
            <a:off x="990600" y="350837"/>
            <a:ext cx="10160000" cy="563563"/>
          </a:xfrm>
        </p:spPr>
        <p:txBody>
          <a:bodyPr/>
          <a:lstStyle/>
          <a:p>
            <a:pPr algn="ctr"/>
            <a:r>
              <a:rPr lang="en-US" sz="3200" dirty="0"/>
              <a:t>Questions</a:t>
            </a:r>
          </a:p>
        </p:txBody>
      </p:sp>
      <p:sp>
        <p:nvSpPr>
          <p:cNvPr id="3" name="Content Placeholder 2">
            <a:extLst>
              <a:ext uri="{FF2B5EF4-FFF2-40B4-BE49-F238E27FC236}">
                <a16:creationId xmlns:a16="http://schemas.microsoft.com/office/drawing/2014/main" id="{0EB3598C-55A2-4769-8F76-929C81D7F50E}"/>
              </a:ext>
            </a:extLst>
          </p:cNvPr>
          <p:cNvSpPr>
            <a:spLocks noGrp="1"/>
          </p:cNvSpPr>
          <p:nvPr>
            <p:ph idx="1"/>
          </p:nvPr>
        </p:nvSpPr>
        <p:spPr/>
        <p:txBody>
          <a:bodyPr/>
          <a:lstStyle/>
          <a:p>
            <a:pPr>
              <a:spcBef>
                <a:spcPts val="1200"/>
              </a:spcBef>
              <a:spcAft>
                <a:spcPts val="200"/>
              </a:spcAft>
              <a:buFont typeface="Arial" panose="020B0604020202020204" pitchFamily="34" charset="0"/>
              <a:buChar char="•"/>
            </a:pPr>
            <a:r>
              <a:rPr lang="en-US" sz="2400" b="1" dirty="0"/>
              <a:t>Who needs to be notified about Dr. Smith’s change of status? </a:t>
            </a:r>
          </a:p>
          <a:p>
            <a:pPr>
              <a:spcBef>
                <a:spcPts val="1200"/>
              </a:spcBef>
              <a:spcAft>
                <a:spcPts val="200"/>
              </a:spcAft>
              <a:buFont typeface="Arial" panose="020B0604020202020204" pitchFamily="34" charset="0"/>
              <a:buChar char="•"/>
            </a:pPr>
            <a:r>
              <a:rPr lang="en-US" sz="2400" b="1" dirty="0">
                <a:hlinkClick r:id="rId2"/>
              </a:rPr>
              <a:t>NIH GPS 8.1.3 Requests for Prior Approval</a:t>
            </a:r>
            <a:r>
              <a:rPr lang="en-US" sz="2400" b="1" dirty="0"/>
              <a:t>         </a:t>
            </a:r>
            <a:endParaRPr lang="en-US" sz="2400" b="1" dirty="0">
              <a:hlinkClick r:id="rId3"/>
            </a:endParaRPr>
          </a:p>
          <a:p>
            <a:pPr>
              <a:spcBef>
                <a:spcPts val="1200"/>
              </a:spcBef>
              <a:spcAft>
                <a:spcPts val="200"/>
              </a:spcAft>
              <a:buFont typeface="Arial" panose="020B0604020202020204" pitchFamily="34" charset="0"/>
              <a:buChar char="•"/>
            </a:pPr>
            <a:r>
              <a:rPr lang="en-US" sz="2400" b="1" dirty="0">
                <a:hlinkClick r:id="rId3"/>
              </a:rPr>
              <a:t>NIH GPS 8.1.2.6 Change in Status, Including Absence of PD/PI and Other Senior/Key Personnel Named in the </a:t>
            </a:r>
            <a:r>
              <a:rPr lang="en-US" sz="2400" b="1" dirty="0" err="1">
                <a:hlinkClick r:id="rId3"/>
              </a:rPr>
              <a:t>NoA</a:t>
            </a:r>
            <a:endParaRPr lang="en-US" sz="2400" b="1" dirty="0"/>
          </a:p>
          <a:p>
            <a:pPr marL="0" indent="0">
              <a:buNone/>
            </a:pPr>
            <a:endParaRPr lang="en-US" dirty="0"/>
          </a:p>
        </p:txBody>
      </p:sp>
      <p:sp>
        <p:nvSpPr>
          <p:cNvPr id="4" name="Slide Number Placeholder 3">
            <a:extLst>
              <a:ext uri="{FF2B5EF4-FFF2-40B4-BE49-F238E27FC236}">
                <a16:creationId xmlns:a16="http://schemas.microsoft.com/office/drawing/2014/main" id="{E3F052F3-0845-4808-8CA6-3AD3E5831D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pic>
        <p:nvPicPr>
          <p:cNvPr id="15" name="Picture 14">
            <a:extLst>
              <a:ext uri="{FF2B5EF4-FFF2-40B4-BE49-F238E27FC236}">
                <a16:creationId xmlns:a16="http://schemas.microsoft.com/office/drawing/2014/main" id="{20010677-21FF-4D37-8822-C832256AC89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363604"/>
            <a:ext cx="2628900" cy="2628900"/>
          </a:xfrm>
          <a:prstGeom prst="rect">
            <a:avLst/>
          </a:prstGeom>
        </p:spPr>
      </p:pic>
    </p:spTree>
    <p:extLst>
      <p:ext uri="{BB962C8B-B14F-4D97-AF65-F5344CB8AC3E}">
        <p14:creationId xmlns:p14="http://schemas.microsoft.com/office/powerpoint/2010/main" val="23568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dirty="0"/>
              <a:t>Part 3</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dirty="0"/>
              <a:t>Several months later, the investigation continues, and Dr. Smith notifies university officials that he has a tentative job offer at a new university out of state. The job offer requires that he bring the NIH grant with him, so Dr. Smith asks his current university to transfer the active NIH grant to his new university. </a:t>
            </a:r>
          </a:p>
          <a:p>
            <a:pPr>
              <a:spcBef>
                <a:spcPts val="1200"/>
              </a:spcBef>
              <a:spcAft>
                <a:spcPts val="200"/>
              </a:spcAft>
            </a:pPr>
            <a:r>
              <a:rPr lang="en-US" sz="2400" b="1" dirty="0"/>
              <a:t>Rebecca RIO and other university officials have reservations about transferring the grant, especially since the data in the application may be unreliable. </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290666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AF62-774E-4573-A180-A6A1B56F079F}"/>
              </a:ext>
            </a:extLst>
          </p:cNvPr>
          <p:cNvSpPr>
            <a:spLocks noGrp="1"/>
          </p:cNvSpPr>
          <p:nvPr>
            <p:ph type="title"/>
          </p:nvPr>
        </p:nvSpPr>
        <p:spPr>
          <a:xfrm>
            <a:off x="990600" y="350837"/>
            <a:ext cx="10160000" cy="563563"/>
          </a:xfrm>
        </p:spPr>
        <p:txBody>
          <a:bodyPr/>
          <a:lstStyle/>
          <a:p>
            <a:pPr algn="ctr"/>
            <a:r>
              <a:rPr lang="en-US" sz="3200" dirty="0"/>
              <a:t>Questions</a:t>
            </a:r>
          </a:p>
        </p:txBody>
      </p:sp>
      <p:sp>
        <p:nvSpPr>
          <p:cNvPr id="3" name="Content Placeholder 2">
            <a:extLst>
              <a:ext uri="{FF2B5EF4-FFF2-40B4-BE49-F238E27FC236}">
                <a16:creationId xmlns:a16="http://schemas.microsoft.com/office/drawing/2014/main" id="{0EB3598C-55A2-4769-8F76-929C81D7F50E}"/>
              </a:ext>
            </a:extLst>
          </p:cNvPr>
          <p:cNvSpPr>
            <a:spLocks noGrp="1"/>
          </p:cNvSpPr>
          <p:nvPr>
            <p:ph idx="1"/>
          </p:nvPr>
        </p:nvSpPr>
        <p:spPr/>
        <p:txBody>
          <a:bodyPr/>
          <a:lstStyle/>
          <a:p>
            <a:pPr>
              <a:spcBef>
                <a:spcPts val="1200"/>
              </a:spcBef>
              <a:spcAft>
                <a:spcPts val="200"/>
              </a:spcAft>
              <a:buFont typeface="Arial" panose="020B0604020202020204" pitchFamily="34" charset="0"/>
              <a:buChar char="•"/>
            </a:pPr>
            <a:r>
              <a:rPr lang="en-US" sz="2400" b="1" dirty="0"/>
              <a:t>Should Rebecca RIO mention the ongoing investigation to the new institution? </a:t>
            </a:r>
          </a:p>
          <a:p>
            <a:pPr>
              <a:spcBef>
                <a:spcPts val="1200"/>
              </a:spcBef>
              <a:spcAft>
                <a:spcPts val="200"/>
              </a:spcAft>
              <a:buFont typeface="Arial" panose="020B0604020202020204" pitchFamily="34" charset="0"/>
              <a:buChar char="•"/>
            </a:pPr>
            <a:r>
              <a:rPr lang="en-US" sz="2400" b="1" dirty="0"/>
              <a:t>Should the new university ask Dr. Smith if he is currently under investigation or if his former institution made findings of research misconduct against him?</a:t>
            </a:r>
          </a:p>
          <a:p>
            <a:pPr>
              <a:spcBef>
                <a:spcPts val="1200"/>
              </a:spcBef>
              <a:spcAft>
                <a:spcPts val="200"/>
              </a:spcAft>
              <a:buFont typeface="Arial" panose="020B0604020202020204" pitchFamily="34" charset="0"/>
              <a:buChar char="•"/>
            </a:pPr>
            <a:r>
              <a:rPr lang="en-US" sz="2400" b="1" dirty="0"/>
              <a:t>Should Rebecca RIO mention the ongoing investigation to the NIH?</a:t>
            </a:r>
          </a:p>
        </p:txBody>
      </p:sp>
      <p:sp>
        <p:nvSpPr>
          <p:cNvPr id="4" name="Slide Number Placeholder 3">
            <a:extLst>
              <a:ext uri="{FF2B5EF4-FFF2-40B4-BE49-F238E27FC236}">
                <a16:creationId xmlns:a16="http://schemas.microsoft.com/office/drawing/2014/main" id="{E3F052F3-0845-4808-8CA6-3AD3E5831D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pic>
        <p:nvPicPr>
          <p:cNvPr id="18" name="Picture 17" descr="two people talking">
            <a:extLst>
              <a:ext uri="{FF2B5EF4-FFF2-40B4-BE49-F238E27FC236}">
                <a16:creationId xmlns:a16="http://schemas.microsoft.com/office/drawing/2014/main" id="{DF556904-1432-48E7-8B2C-E17D2CA177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1000" y="3800684"/>
            <a:ext cx="3810000" cy="2533650"/>
          </a:xfrm>
          <a:prstGeom prst="rect">
            <a:avLst/>
          </a:prstGeom>
        </p:spPr>
      </p:pic>
      <p:sp>
        <p:nvSpPr>
          <p:cNvPr id="19" name="TextBox 18">
            <a:extLst>
              <a:ext uri="{FF2B5EF4-FFF2-40B4-BE49-F238E27FC236}">
                <a16:creationId xmlns:a16="http://schemas.microsoft.com/office/drawing/2014/main" id="{7970B1C5-0670-4F9A-8F51-DC2C97D82F68}"/>
              </a:ext>
            </a:extLst>
          </p:cNvPr>
          <p:cNvSpPr txBox="1"/>
          <p:nvPr/>
        </p:nvSpPr>
        <p:spPr>
          <a:xfrm>
            <a:off x="4191000" y="6334334"/>
            <a:ext cx="3810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ＭＳ Ｐゴシック"/>
                <a:cs typeface="Arial"/>
                <a:hlinkClick r:id="rId3" tooltip="http://evaamenedo.es/blog/2015/05/09/que-ve-un-reclutador/"/>
              </a:rPr>
              <a:t>This Photo</a:t>
            </a:r>
            <a:r>
              <a:rPr kumimoji="0" lang="en-US" sz="900" b="0" i="0" u="none" strike="noStrike" kern="1200" cap="none" spc="0" normalizeH="0" baseline="0" noProof="0">
                <a:ln>
                  <a:noFill/>
                </a:ln>
                <a:solidFill>
                  <a:srgbClr val="000000"/>
                </a:solidFill>
                <a:effectLst/>
                <a:uLnTx/>
                <a:uFillTx/>
                <a:latin typeface="Arial"/>
                <a:ea typeface="ＭＳ Ｐゴシック"/>
                <a:cs typeface="Arial"/>
              </a:rPr>
              <a:t> by Unknown Author is licensed under </a:t>
            </a:r>
            <a:r>
              <a:rPr kumimoji="0" lang="en-US" sz="900" b="0" i="0" u="none" strike="noStrike" kern="1200" cap="none" spc="0" normalizeH="0" baseline="0" noProof="0">
                <a:ln>
                  <a:noFill/>
                </a:ln>
                <a:solidFill>
                  <a:srgbClr val="000000"/>
                </a:solidFill>
                <a:effectLst/>
                <a:uLnTx/>
                <a:uFillTx/>
                <a:latin typeface="Arial"/>
                <a:ea typeface="ＭＳ Ｐゴシック"/>
                <a:cs typeface="Arial"/>
                <a:hlinkClick r:id="rId4" tooltip="https://creativecommons.org/licenses/by-nc-nd/3.0/"/>
              </a:rPr>
              <a:t>CC BY-NC-ND</a:t>
            </a:r>
            <a:endParaRPr kumimoji="0" lang="en-US" sz="900" b="0" i="0" u="none" strike="noStrike" kern="1200" cap="none" spc="0" normalizeH="0" baseline="0" noProof="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29474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AF62-774E-4573-A180-A6A1B56F079F}"/>
              </a:ext>
            </a:extLst>
          </p:cNvPr>
          <p:cNvSpPr>
            <a:spLocks noGrp="1"/>
          </p:cNvSpPr>
          <p:nvPr>
            <p:ph type="title"/>
          </p:nvPr>
        </p:nvSpPr>
        <p:spPr>
          <a:xfrm>
            <a:off x="990600" y="350837"/>
            <a:ext cx="10160000" cy="563563"/>
          </a:xfrm>
        </p:spPr>
        <p:txBody>
          <a:bodyPr/>
          <a:lstStyle/>
          <a:p>
            <a:pPr algn="ctr"/>
            <a:r>
              <a:rPr lang="en-US" sz="3200" dirty="0"/>
              <a:t>More Questions</a:t>
            </a:r>
          </a:p>
        </p:txBody>
      </p:sp>
      <p:sp>
        <p:nvSpPr>
          <p:cNvPr id="3" name="Content Placeholder 2">
            <a:extLst>
              <a:ext uri="{FF2B5EF4-FFF2-40B4-BE49-F238E27FC236}">
                <a16:creationId xmlns:a16="http://schemas.microsoft.com/office/drawing/2014/main" id="{0EB3598C-55A2-4769-8F76-929C81D7F50E}"/>
              </a:ext>
            </a:extLst>
          </p:cNvPr>
          <p:cNvSpPr>
            <a:spLocks noGrp="1"/>
          </p:cNvSpPr>
          <p:nvPr>
            <p:ph idx="1"/>
          </p:nvPr>
        </p:nvSpPr>
        <p:spPr/>
        <p:txBody>
          <a:bodyPr/>
          <a:lstStyle/>
          <a:p>
            <a:pPr>
              <a:spcBef>
                <a:spcPts val="1200"/>
              </a:spcBef>
              <a:spcAft>
                <a:spcPts val="200"/>
              </a:spcAft>
              <a:buFont typeface="Arial" panose="020B0604020202020204" pitchFamily="34" charset="0"/>
              <a:buChar char="•"/>
            </a:pPr>
            <a:r>
              <a:rPr lang="en-US" sz="2400" b="1" dirty="0"/>
              <a:t>What are some options the university could consider for the active award? </a:t>
            </a:r>
          </a:p>
          <a:p>
            <a:pPr lvl="1">
              <a:spcBef>
                <a:spcPts val="1200"/>
              </a:spcBef>
              <a:spcAft>
                <a:spcPts val="200"/>
              </a:spcAft>
              <a:buFont typeface="Arial" panose="020B0604020202020204" pitchFamily="34" charset="0"/>
              <a:buChar char="•"/>
            </a:pPr>
            <a:r>
              <a:rPr lang="en-US" sz="2200" b="1" dirty="0"/>
              <a:t>Keep the award and request a change of PI and a change of scope, if possible, given the data issues; </a:t>
            </a:r>
          </a:p>
          <a:p>
            <a:pPr lvl="1">
              <a:spcBef>
                <a:spcPts val="1200"/>
              </a:spcBef>
              <a:spcAft>
                <a:spcPts val="200"/>
              </a:spcAft>
              <a:buFont typeface="Arial" panose="020B0604020202020204" pitchFamily="34" charset="0"/>
              <a:buChar char="•"/>
            </a:pPr>
            <a:r>
              <a:rPr lang="en-US" sz="2200" b="1" dirty="0"/>
              <a:t>terminate the award; or </a:t>
            </a:r>
          </a:p>
          <a:p>
            <a:pPr lvl="1">
              <a:spcBef>
                <a:spcPts val="1200"/>
              </a:spcBef>
              <a:spcAft>
                <a:spcPts val="200"/>
              </a:spcAft>
              <a:buFont typeface="Arial" panose="020B0604020202020204" pitchFamily="34" charset="0"/>
              <a:buChar char="•"/>
            </a:pPr>
            <a:r>
              <a:rPr lang="en-US" sz="2200" b="1" dirty="0"/>
              <a:t>relinquish the grant for transfer to the new university? </a:t>
            </a:r>
          </a:p>
          <a:p>
            <a:pPr>
              <a:spcBef>
                <a:spcPts val="1200"/>
              </a:spcBef>
              <a:spcAft>
                <a:spcPts val="200"/>
              </a:spcAft>
              <a:buFont typeface="Arial" panose="020B0604020202020204" pitchFamily="34" charset="0"/>
              <a:buChar char="•"/>
            </a:pPr>
            <a:r>
              <a:rPr lang="en-US" sz="2400" b="1" dirty="0"/>
              <a:t>What do you think is the best course of action?</a:t>
            </a:r>
          </a:p>
          <a:p>
            <a:pPr>
              <a:spcBef>
                <a:spcPts val="1200"/>
              </a:spcBef>
              <a:spcAft>
                <a:spcPts val="200"/>
              </a:spcAft>
              <a:buFont typeface="Arial" panose="020B0604020202020204" pitchFamily="34" charset="0"/>
              <a:buChar char="•"/>
            </a:pPr>
            <a:r>
              <a:rPr lang="en-US" sz="2400" b="1" dirty="0"/>
              <a:t>Who should be informed?</a:t>
            </a:r>
          </a:p>
          <a:p>
            <a:pPr>
              <a:spcBef>
                <a:spcPts val="1200"/>
              </a:spcBef>
              <a:spcAft>
                <a:spcPts val="200"/>
              </a:spcAft>
            </a:pPr>
            <a:r>
              <a:rPr lang="en-US" sz="2400" b="1" dirty="0">
                <a:hlinkClick r:id="rId2"/>
              </a:rPr>
              <a:t>NIH GPS 8.1.2.5 Change in Scope</a:t>
            </a:r>
            <a:r>
              <a:rPr lang="en-US" sz="2400" b="1" dirty="0"/>
              <a:t>      </a:t>
            </a:r>
          </a:p>
          <a:p>
            <a:pPr>
              <a:spcBef>
                <a:spcPts val="1200"/>
              </a:spcBef>
              <a:spcAft>
                <a:spcPts val="200"/>
              </a:spcAft>
            </a:pPr>
            <a:r>
              <a:rPr lang="en-US" sz="2400" b="1" dirty="0">
                <a:hlinkClick r:id="rId3"/>
              </a:rPr>
              <a:t>NIH GPS 8.1.2.7 Change of Recipient Organization</a:t>
            </a:r>
            <a:endParaRPr lang="en-US" sz="2400" b="1" dirty="0"/>
          </a:p>
          <a:p>
            <a:pPr marL="0" indent="0">
              <a:buNone/>
            </a:pPr>
            <a:endParaRPr lang="en-US" dirty="0"/>
          </a:p>
        </p:txBody>
      </p:sp>
      <p:sp>
        <p:nvSpPr>
          <p:cNvPr id="4" name="Slide Number Placeholder 3">
            <a:extLst>
              <a:ext uri="{FF2B5EF4-FFF2-40B4-BE49-F238E27FC236}">
                <a16:creationId xmlns:a16="http://schemas.microsoft.com/office/drawing/2014/main" id="{E3F052F3-0845-4808-8CA6-3AD3E5831D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2526823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20687-1C0C-4A03-9937-EB2A665E4A8D}"/>
              </a:ext>
            </a:extLst>
          </p:cNvPr>
          <p:cNvSpPr>
            <a:spLocks noGrp="1"/>
          </p:cNvSpPr>
          <p:nvPr>
            <p:ph type="title" idx="4294967295"/>
          </p:nvPr>
        </p:nvSpPr>
        <p:spPr/>
        <p:txBody>
          <a:bodyPr/>
          <a:lstStyle/>
          <a:p>
            <a:r>
              <a:rPr lang="en-US" dirty="0"/>
              <a:t>NIH Research Integrity Website</a:t>
            </a:r>
          </a:p>
        </p:txBody>
      </p:sp>
      <p:sp>
        <p:nvSpPr>
          <p:cNvPr id="2" name="Slide Number Placeholder 1">
            <a:extLst>
              <a:ext uri="{FF2B5EF4-FFF2-40B4-BE49-F238E27FC236}">
                <a16:creationId xmlns:a16="http://schemas.microsoft.com/office/drawing/2014/main" id="{DA0DE5A5-D122-47A1-A20C-B7D63F38B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544C4-E35C-7145-8F0C-14E842E56F07}"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pic>
        <p:nvPicPr>
          <p:cNvPr id="3" name="Picture 2" descr="Research Integrity section of grants.nih.gov website">
            <a:extLst>
              <a:ext uri="{FF2B5EF4-FFF2-40B4-BE49-F238E27FC236}">
                <a16:creationId xmlns:a16="http://schemas.microsoft.com/office/drawing/2014/main" id="{44ED49EF-E4DB-4BEE-9108-C83483C4D043}"/>
              </a:ext>
            </a:extLst>
          </p:cNvPr>
          <p:cNvPicPr>
            <a:picLocks noChangeAspect="1"/>
          </p:cNvPicPr>
          <p:nvPr/>
        </p:nvPicPr>
        <p:blipFill>
          <a:blip r:embed="rId2"/>
          <a:stretch>
            <a:fillRect/>
          </a:stretch>
        </p:blipFill>
        <p:spPr>
          <a:xfrm>
            <a:off x="87625" y="0"/>
            <a:ext cx="12016750" cy="6858000"/>
          </a:xfrm>
          <a:prstGeom prst="rect">
            <a:avLst/>
          </a:prstGeom>
        </p:spPr>
      </p:pic>
      <p:sp>
        <p:nvSpPr>
          <p:cNvPr id="4" name="Oval 3">
            <a:extLst>
              <a:ext uri="{FF2B5EF4-FFF2-40B4-BE49-F238E27FC236}">
                <a16:creationId xmlns:a16="http://schemas.microsoft.com/office/drawing/2014/main" id="{AAC3DF11-ADFC-4699-95D2-A954456DB6C0}"/>
              </a:ext>
              <a:ext uri="{C183D7F6-B498-43B3-948B-1728B52AA6E4}">
                <adec:decorative xmlns:adec="http://schemas.microsoft.com/office/drawing/2017/decorative" val="1"/>
              </a:ext>
            </a:extLst>
          </p:cNvPr>
          <p:cNvSpPr/>
          <p:nvPr/>
        </p:nvSpPr>
        <p:spPr>
          <a:xfrm>
            <a:off x="9906000" y="6361113"/>
            <a:ext cx="1295400" cy="38417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5" name="TextBox 4">
            <a:extLst>
              <a:ext uri="{FF2B5EF4-FFF2-40B4-BE49-F238E27FC236}">
                <a16:creationId xmlns:a16="http://schemas.microsoft.com/office/drawing/2014/main" id="{4B9C9ECA-14D4-430D-B843-0B2F7DFD3D6D}"/>
              </a:ext>
            </a:extLst>
          </p:cNvPr>
          <p:cNvSpPr txBox="1"/>
          <p:nvPr/>
        </p:nvSpPr>
        <p:spPr>
          <a:xfrm>
            <a:off x="1515259" y="0"/>
            <a:ext cx="9161482" cy="523220"/>
          </a:xfrm>
          <a:prstGeom prst="rect">
            <a:avLst/>
          </a:prstGeom>
          <a:solidFill>
            <a:schemeClr val="bg1"/>
          </a:solid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ＭＳ Ｐゴシック"/>
                <a:cs typeface="Arial"/>
              </a:rPr>
              <a:t>https://grants.nih.gov/policy/research_integrity/index.htm</a:t>
            </a:r>
          </a:p>
        </p:txBody>
      </p:sp>
    </p:spTree>
    <p:extLst>
      <p:ext uri="{BB962C8B-B14F-4D97-AF65-F5344CB8AC3E}">
        <p14:creationId xmlns:p14="http://schemas.microsoft.com/office/powerpoint/2010/main" val="3650475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CF97-EBBB-4052-99DA-F3BD5F777032}"/>
              </a:ext>
            </a:extLst>
          </p:cNvPr>
          <p:cNvSpPr>
            <a:spLocks noGrp="1"/>
          </p:cNvSpPr>
          <p:nvPr>
            <p:ph type="title" idx="4294967295"/>
          </p:nvPr>
        </p:nvSpPr>
        <p:spPr/>
        <p:txBody>
          <a:bodyPr/>
          <a:lstStyle/>
          <a:p>
            <a:pPr algn="ctr"/>
            <a:r>
              <a:rPr lang="en-US" dirty="0"/>
              <a:t>Questions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87063" y="283570"/>
            <a:ext cx="7924800" cy="5519342"/>
          </a:xfrm>
          <a:prstGeom prst="rect">
            <a:avLst/>
          </a:prstGeom>
          <a:ln>
            <a:solidFill>
              <a:schemeClr val="tx1"/>
            </a:solidFill>
          </a:ln>
        </p:spPr>
      </p:pic>
      <p:pic>
        <p:nvPicPr>
          <p:cNvPr id="3" name="Picture 2" descr="ORI_logo-round4-4"/>
          <p:cNvPicPr>
            <a:picLocks noChangeAspect="1" noChangeArrowheads="1"/>
          </p:cNvPicPr>
          <p:nvPr/>
        </p:nvPicPr>
        <p:blipFill>
          <a:blip r:embed="rId3" cstate="print"/>
          <a:srcRect l="3305" t="8815" r="5785" b="16254"/>
          <a:stretch>
            <a:fillRect/>
          </a:stretch>
        </p:blipFill>
        <p:spPr bwMode="auto">
          <a:xfrm>
            <a:off x="9343641" y="6041362"/>
            <a:ext cx="2444660" cy="664237"/>
          </a:xfrm>
          <a:prstGeom prst="rect">
            <a:avLst/>
          </a:prstGeom>
          <a:noFill/>
          <a:ln w="9525">
            <a:noFill/>
            <a:miter lim="800000"/>
            <a:headEnd/>
            <a:tailEnd/>
          </a:ln>
        </p:spPr>
      </p:pic>
    </p:spTree>
    <p:extLst>
      <p:ext uri="{BB962C8B-B14F-4D97-AF65-F5344CB8AC3E}">
        <p14:creationId xmlns:p14="http://schemas.microsoft.com/office/powerpoint/2010/main" val="47060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E7AC-D80D-4D3A-8372-FABD48AA28FC}"/>
              </a:ext>
            </a:extLst>
          </p:cNvPr>
          <p:cNvSpPr>
            <a:spLocks noGrp="1"/>
          </p:cNvSpPr>
          <p:nvPr>
            <p:ph type="title"/>
          </p:nvPr>
        </p:nvSpPr>
        <p:spPr>
          <a:xfrm>
            <a:off x="1066800" y="228601"/>
            <a:ext cx="10160000" cy="563563"/>
          </a:xfrm>
        </p:spPr>
        <p:txBody>
          <a:bodyPr/>
          <a:lstStyle/>
          <a:p>
            <a:pPr algn="ctr"/>
            <a:r>
              <a:rPr lang="en-US" sz="2800" dirty="0"/>
              <a:t>Overview of Allegation Review Process</a:t>
            </a:r>
          </a:p>
        </p:txBody>
      </p:sp>
      <p:sp>
        <p:nvSpPr>
          <p:cNvPr id="3" name="Slide Number Placeholder 2">
            <a:extLst>
              <a:ext uri="{FF2B5EF4-FFF2-40B4-BE49-F238E27FC236}">
                <a16:creationId xmlns:a16="http://schemas.microsoft.com/office/drawing/2014/main" id="{21771AAC-3040-41A3-9954-826A26C3F9BB}"/>
              </a:ext>
            </a:extLst>
          </p:cNvPr>
          <p:cNvSpPr>
            <a:spLocks noGrp="1"/>
          </p:cNvSpPr>
          <p:nvPr>
            <p:ph type="sldNum" sz="quarter" idx="10"/>
          </p:nvPr>
        </p:nvSpPr>
        <p:spPr>
          <a:xfrm>
            <a:off x="10353996" y="6553201"/>
            <a:ext cx="1828800" cy="1555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D29F-C580-5C4D-AAA1-94293C4E9288}"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srgbClr val="000000"/>
              </a:solidFill>
              <a:effectLst/>
              <a:uLnTx/>
              <a:uFillTx/>
              <a:latin typeface="Arial"/>
              <a:ea typeface="ＭＳ Ｐゴシック"/>
              <a:cs typeface="Arial"/>
            </a:endParaRPr>
          </a:p>
        </p:txBody>
      </p:sp>
      <p:grpSp>
        <p:nvGrpSpPr>
          <p:cNvPr id="9" name="Group 8" descr="diagram with research misconduct, sexual harassment, grant fraud, foreign influence and peer review integrity all pointing to allegation entry box which points to initial assessment box with points to actions to consider depending on outcome of assessment box">
            <a:extLst>
              <a:ext uri="{FF2B5EF4-FFF2-40B4-BE49-F238E27FC236}">
                <a16:creationId xmlns:a16="http://schemas.microsoft.com/office/drawing/2014/main" id="{6458290B-4AA8-457A-BF45-8E10D95B7B63}"/>
              </a:ext>
            </a:extLst>
          </p:cNvPr>
          <p:cNvGrpSpPr/>
          <p:nvPr/>
        </p:nvGrpSpPr>
        <p:grpSpPr>
          <a:xfrm>
            <a:off x="3005568" y="1137823"/>
            <a:ext cx="5910100" cy="5564998"/>
            <a:chOff x="3005568" y="1137823"/>
            <a:chExt cx="5910100" cy="5564998"/>
          </a:xfrm>
        </p:grpSpPr>
        <p:sp>
          <p:nvSpPr>
            <p:cNvPr id="5" name="TextBox 4">
              <a:extLst>
                <a:ext uri="{FF2B5EF4-FFF2-40B4-BE49-F238E27FC236}">
                  <a16:creationId xmlns:a16="http://schemas.microsoft.com/office/drawing/2014/main" id="{BC08A711-D483-42EB-A401-B7B11EEECFFA}"/>
                </a:ext>
              </a:extLst>
            </p:cNvPr>
            <p:cNvSpPr txBox="1"/>
            <p:nvPr/>
          </p:nvSpPr>
          <p:spPr>
            <a:xfrm>
              <a:off x="3005568" y="1137823"/>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Misconduct</a:t>
              </a:r>
            </a:p>
          </p:txBody>
        </p:sp>
        <p:sp>
          <p:nvSpPr>
            <p:cNvPr id="6" name="TextBox 5">
              <a:extLst>
                <a:ext uri="{FF2B5EF4-FFF2-40B4-BE49-F238E27FC236}">
                  <a16:creationId xmlns:a16="http://schemas.microsoft.com/office/drawing/2014/main" id="{5EF3EA5C-4EA1-4EB7-BDD3-62E62578D68C}"/>
                </a:ext>
              </a:extLst>
            </p:cNvPr>
            <p:cNvSpPr txBox="1"/>
            <p:nvPr/>
          </p:nvSpPr>
          <p:spPr>
            <a:xfrm>
              <a:off x="6357276" y="1137823"/>
              <a:ext cx="1120821"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Foreign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Influence</a:t>
              </a:r>
            </a:p>
          </p:txBody>
        </p:sp>
        <p:sp>
          <p:nvSpPr>
            <p:cNvPr id="7" name="TextBox 6">
              <a:extLst>
                <a:ext uri="{FF2B5EF4-FFF2-40B4-BE49-F238E27FC236}">
                  <a16:creationId xmlns:a16="http://schemas.microsoft.com/office/drawing/2014/main" id="{716EBFD2-E4DE-400F-A3BA-88E42C0374D8}"/>
                </a:ext>
              </a:extLst>
            </p:cNvPr>
            <p:cNvSpPr txBox="1"/>
            <p:nvPr/>
          </p:nvSpPr>
          <p:spPr>
            <a:xfrm>
              <a:off x="7358832" y="1137823"/>
              <a:ext cx="1556836"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Peer Review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Integrity</a:t>
              </a:r>
            </a:p>
          </p:txBody>
        </p:sp>
        <p:sp>
          <p:nvSpPr>
            <p:cNvPr id="8" name="TextBox 7">
              <a:extLst>
                <a:ext uri="{FF2B5EF4-FFF2-40B4-BE49-F238E27FC236}">
                  <a16:creationId xmlns:a16="http://schemas.microsoft.com/office/drawing/2014/main" id="{F6198392-C139-4496-90DD-43C6B6725124}"/>
                </a:ext>
              </a:extLst>
            </p:cNvPr>
            <p:cNvSpPr txBox="1"/>
            <p:nvPr/>
          </p:nvSpPr>
          <p:spPr>
            <a:xfrm>
              <a:off x="4306905" y="1137823"/>
              <a:ext cx="1428597"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Sexual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Harassment</a:t>
              </a:r>
            </a:p>
          </p:txBody>
        </p:sp>
        <p:cxnSp>
          <p:nvCxnSpPr>
            <p:cNvPr id="10" name="Straight Arrow Connector 9">
              <a:extLst>
                <a:ext uri="{FF2B5EF4-FFF2-40B4-BE49-F238E27FC236}">
                  <a16:creationId xmlns:a16="http://schemas.microsoft.com/office/drawing/2014/main" id="{AD1B9969-FED0-467E-8732-587BD8AA4C7E}"/>
                </a:ext>
                <a:ext uri="{C183D7F6-B498-43B3-948B-1728B52AA6E4}">
                  <adec:decorative xmlns:adec="http://schemas.microsoft.com/office/drawing/2017/decorative" val="1"/>
                </a:ext>
              </a:extLst>
            </p:cNvPr>
            <p:cNvCxnSpPr>
              <a:cxnSpLocks/>
            </p:cNvCxnSpPr>
            <p:nvPr/>
          </p:nvCxnSpPr>
          <p:spPr>
            <a:xfrm>
              <a:off x="5045595" y="1745320"/>
              <a:ext cx="435350" cy="390313"/>
            </a:xfrm>
            <a:prstGeom prst="straightConnector1">
              <a:avLst/>
            </a:prstGeom>
            <a:noFill/>
            <a:ln w="28575" cap="flat" cmpd="sng" algn="ctr">
              <a:solidFill>
                <a:sysClr val="windowText" lastClr="000000"/>
              </a:solidFill>
              <a:prstDash val="solid"/>
              <a:miter lim="800000"/>
              <a:tailEnd type="triangle"/>
            </a:ln>
            <a:effectLst/>
          </p:spPr>
        </p:cxnSp>
        <p:cxnSp>
          <p:nvCxnSpPr>
            <p:cNvPr id="11" name="Straight Arrow Connector 10">
              <a:extLst>
                <a:ext uri="{FF2B5EF4-FFF2-40B4-BE49-F238E27FC236}">
                  <a16:creationId xmlns:a16="http://schemas.microsoft.com/office/drawing/2014/main" id="{B8E5096D-3545-4BFC-9D21-6F81396D15AD}"/>
                </a:ext>
                <a:ext uri="{C183D7F6-B498-43B3-948B-1728B52AA6E4}">
                  <adec:decorative xmlns:adec="http://schemas.microsoft.com/office/drawing/2017/decorative" val="1"/>
                </a:ext>
              </a:extLst>
            </p:cNvPr>
            <p:cNvCxnSpPr>
              <a:cxnSpLocks/>
            </p:cNvCxnSpPr>
            <p:nvPr/>
          </p:nvCxnSpPr>
          <p:spPr>
            <a:xfrm>
              <a:off x="4139808" y="1745320"/>
              <a:ext cx="944586" cy="453194"/>
            </a:xfrm>
            <a:prstGeom prst="straightConnector1">
              <a:avLst/>
            </a:prstGeom>
            <a:noFill/>
            <a:ln w="28575" cap="flat" cmpd="sng" algn="ctr">
              <a:solidFill>
                <a:sysClr val="windowText" lastClr="000000"/>
              </a:solidFill>
              <a:prstDash val="solid"/>
              <a:miter lim="800000"/>
              <a:tailEnd type="triangle"/>
            </a:ln>
            <a:effectLst/>
          </p:spPr>
        </p:cxnSp>
        <p:cxnSp>
          <p:nvCxnSpPr>
            <p:cNvPr id="12" name="Straight Arrow Connector 11">
              <a:extLst>
                <a:ext uri="{FF2B5EF4-FFF2-40B4-BE49-F238E27FC236}">
                  <a16:creationId xmlns:a16="http://schemas.microsoft.com/office/drawing/2014/main" id="{E49E4A83-95A9-460E-887D-1B19F670B25E}"/>
                </a:ext>
                <a:ext uri="{C183D7F6-B498-43B3-948B-1728B52AA6E4}">
                  <adec:decorative xmlns:adec="http://schemas.microsoft.com/office/drawing/2017/decorative" val="1"/>
                </a:ext>
              </a:extLst>
            </p:cNvPr>
            <p:cNvCxnSpPr>
              <a:cxnSpLocks/>
            </p:cNvCxnSpPr>
            <p:nvPr/>
          </p:nvCxnSpPr>
          <p:spPr>
            <a:xfrm>
              <a:off x="6832382" y="1749300"/>
              <a:ext cx="0" cy="354984"/>
            </a:xfrm>
            <a:prstGeom prst="straightConnector1">
              <a:avLst/>
            </a:prstGeom>
            <a:noFill/>
            <a:ln w="28575" cap="flat" cmpd="sng" algn="ctr">
              <a:solidFill>
                <a:sysClr val="windowText" lastClr="000000"/>
              </a:solidFill>
              <a:prstDash val="solid"/>
              <a:miter lim="800000"/>
              <a:tailEnd type="triangle"/>
            </a:ln>
            <a:effectLst/>
          </p:spPr>
        </p:cxnSp>
        <p:cxnSp>
          <p:nvCxnSpPr>
            <p:cNvPr id="13" name="Straight Arrow Connector 12">
              <a:extLst>
                <a:ext uri="{FF2B5EF4-FFF2-40B4-BE49-F238E27FC236}">
                  <a16:creationId xmlns:a16="http://schemas.microsoft.com/office/drawing/2014/main" id="{E29F2CA5-36D1-43E0-B61D-4398D9E2E57B}"/>
                </a:ext>
                <a:ext uri="{C183D7F6-B498-43B3-948B-1728B52AA6E4}">
                  <adec:decorative xmlns:adec="http://schemas.microsoft.com/office/drawing/2017/decorative" val="1"/>
                </a:ext>
              </a:extLst>
            </p:cNvPr>
            <p:cNvCxnSpPr>
              <a:cxnSpLocks/>
            </p:cNvCxnSpPr>
            <p:nvPr/>
          </p:nvCxnSpPr>
          <p:spPr>
            <a:xfrm flipH="1">
              <a:off x="7184783" y="1726619"/>
              <a:ext cx="498848" cy="433078"/>
            </a:xfrm>
            <a:prstGeom prst="straightConnector1">
              <a:avLst/>
            </a:prstGeom>
            <a:noFill/>
            <a:ln w="28575" cap="flat" cmpd="sng" algn="ctr">
              <a:solidFill>
                <a:sysClr val="windowText" lastClr="000000"/>
              </a:solidFill>
              <a:prstDash val="solid"/>
              <a:miter lim="800000"/>
              <a:tailEnd type="triangle"/>
            </a:ln>
            <a:effectLst/>
          </p:spPr>
        </p:cxnSp>
        <p:sp>
          <p:nvSpPr>
            <p:cNvPr id="19" name="TextBox 18">
              <a:extLst>
                <a:ext uri="{FF2B5EF4-FFF2-40B4-BE49-F238E27FC236}">
                  <a16:creationId xmlns:a16="http://schemas.microsoft.com/office/drawing/2014/main" id="{4D7742EC-4AA5-4F8B-A35B-DC7F811B273D}"/>
                </a:ext>
              </a:extLst>
            </p:cNvPr>
            <p:cNvSpPr txBox="1"/>
            <p:nvPr/>
          </p:nvSpPr>
          <p:spPr>
            <a:xfrm>
              <a:off x="5627545" y="1137823"/>
              <a:ext cx="787396"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Grant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a:ea typeface="ＭＳ Ｐゴシック"/>
                  <a:cs typeface="Arial"/>
                </a:rPr>
                <a:t>Fraud</a:t>
              </a:r>
            </a:p>
          </p:txBody>
        </p:sp>
        <p:cxnSp>
          <p:nvCxnSpPr>
            <p:cNvPr id="20" name="Straight Arrow Connector 19">
              <a:extLst>
                <a:ext uri="{FF2B5EF4-FFF2-40B4-BE49-F238E27FC236}">
                  <a16:creationId xmlns:a16="http://schemas.microsoft.com/office/drawing/2014/main" id="{6659FB92-5621-46D6-9A4E-EF8CF1ABEA02}"/>
                </a:ext>
                <a:ext uri="{C183D7F6-B498-43B3-948B-1728B52AA6E4}">
                  <adec:decorative xmlns:adec="http://schemas.microsoft.com/office/drawing/2017/decorative" val="1"/>
                </a:ext>
              </a:extLst>
            </p:cNvPr>
            <p:cNvCxnSpPr>
              <a:cxnSpLocks/>
            </p:cNvCxnSpPr>
            <p:nvPr/>
          </p:nvCxnSpPr>
          <p:spPr>
            <a:xfrm flipH="1">
              <a:off x="6011435" y="1735308"/>
              <a:ext cx="1" cy="382969"/>
            </a:xfrm>
            <a:prstGeom prst="straightConnector1">
              <a:avLst/>
            </a:prstGeom>
            <a:noFill/>
            <a:ln w="28575" cap="flat" cmpd="sng" algn="ctr">
              <a:solidFill>
                <a:sysClr val="windowText" lastClr="000000"/>
              </a:solidFill>
              <a:prstDash val="solid"/>
              <a:miter lim="800000"/>
              <a:tailEnd type="triangle"/>
            </a:ln>
            <a:effectLst/>
          </p:spPr>
        </p:cxnSp>
        <p:cxnSp>
          <p:nvCxnSpPr>
            <p:cNvPr id="29" name="Straight Arrow Connector 28">
              <a:extLst>
                <a:ext uri="{FF2B5EF4-FFF2-40B4-BE49-F238E27FC236}">
                  <a16:creationId xmlns:a16="http://schemas.microsoft.com/office/drawing/2014/main" id="{6753ECDE-13C2-41BA-B3A5-6BBBFC73C229}"/>
                </a:ext>
                <a:ext uri="{C183D7F6-B498-43B3-948B-1728B52AA6E4}">
                  <adec:decorative xmlns:adec="http://schemas.microsoft.com/office/drawing/2017/decorative" val="1"/>
                </a:ext>
              </a:extLst>
            </p:cNvPr>
            <p:cNvCxnSpPr>
              <a:cxnSpLocks/>
            </p:cNvCxnSpPr>
            <p:nvPr/>
          </p:nvCxnSpPr>
          <p:spPr>
            <a:xfrm>
              <a:off x="6120194" y="2783207"/>
              <a:ext cx="0" cy="355018"/>
            </a:xfrm>
            <a:prstGeom prst="straightConnector1">
              <a:avLst/>
            </a:prstGeom>
            <a:noFill/>
            <a:ln w="28575" cap="flat" cmpd="sng" algn="ctr">
              <a:solidFill>
                <a:sysClr val="windowText" lastClr="000000"/>
              </a:solidFill>
              <a:prstDash val="solid"/>
              <a:miter lim="800000"/>
              <a:tailEnd type="triangle"/>
            </a:ln>
            <a:effectLst/>
          </p:spPr>
        </p:cxnSp>
        <p:sp>
          <p:nvSpPr>
            <p:cNvPr id="14" name="Rectangle: Rounded Corners 13">
              <a:extLst>
                <a:ext uri="{FF2B5EF4-FFF2-40B4-BE49-F238E27FC236}">
                  <a16:creationId xmlns:a16="http://schemas.microsoft.com/office/drawing/2014/main" id="{E79055B0-AB78-4F25-85DD-514B84C8CA1F}"/>
                </a:ext>
              </a:extLst>
            </p:cNvPr>
            <p:cNvSpPr/>
            <p:nvPr/>
          </p:nvSpPr>
          <p:spPr>
            <a:xfrm>
              <a:off x="5109681" y="2155218"/>
              <a:ext cx="2095352" cy="608404"/>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2" name="TextBox 21">
              <a:extLst>
                <a:ext uri="{FF2B5EF4-FFF2-40B4-BE49-F238E27FC236}">
                  <a16:creationId xmlns:a16="http://schemas.microsoft.com/office/drawing/2014/main" id="{73E278C9-F198-470F-A624-AB5422B83320}"/>
                </a:ext>
              </a:extLst>
            </p:cNvPr>
            <p:cNvSpPr txBox="1"/>
            <p:nvPr/>
          </p:nvSpPr>
          <p:spPr>
            <a:xfrm>
              <a:off x="5421418" y="2198432"/>
              <a:ext cx="1471878" cy="58477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ALLEGATION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ENTRY</a:t>
              </a:r>
            </a:p>
          </p:txBody>
        </p:sp>
        <p:sp>
          <p:nvSpPr>
            <p:cNvPr id="90" name="Rectangle: Rounded Corners 89">
              <a:extLst>
                <a:ext uri="{FF2B5EF4-FFF2-40B4-BE49-F238E27FC236}">
                  <a16:creationId xmlns:a16="http://schemas.microsoft.com/office/drawing/2014/main" id="{DED023F1-3C86-4D6B-A6BD-4622985DC94F}"/>
                </a:ext>
              </a:extLst>
            </p:cNvPr>
            <p:cNvSpPr/>
            <p:nvPr/>
          </p:nvSpPr>
          <p:spPr>
            <a:xfrm>
              <a:off x="5099124" y="3222723"/>
              <a:ext cx="2095352" cy="608404"/>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91" name="TextBox 90">
              <a:extLst>
                <a:ext uri="{FF2B5EF4-FFF2-40B4-BE49-F238E27FC236}">
                  <a16:creationId xmlns:a16="http://schemas.microsoft.com/office/drawing/2014/main" id="{4B7E49CE-B08F-4680-AB9A-1438300256CC}"/>
                </a:ext>
              </a:extLst>
            </p:cNvPr>
            <p:cNvSpPr txBox="1"/>
            <p:nvPr/>
          </p:nvSpPr>
          <p:spPr>
            <a:xfrm>
              <a:off x="5355558" y="3254507"/>
              <a:ext cx="1582486" cy="58477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INITIAL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ASSESSMENT</a:t>
              </a:r>
            </a:p>
          </p:txBody>
        </p:sp>
        <p:cxnSp>
          <p:nvCxnSpPr>
            <p:cNvPr id="92" name="Straight Arrow Connector 91">
              <a:extLst>
                <a:ext uri="{FF2B5EF4-FFF2-40B4-BE49-F238E27FC236}">
                  <a16:creationId xmlns:a16="http://schemas.microsoft.com/office/drawing/2014/main" id="{CED7A7F9-3EF7-402A-84CA-BB69D32A5CA0}"/>
                </a:ext>
                <a:ext uri="{C183D7F6-B498-43B3-948B-1728B52AA6E4}">
                  <adec:decorative xmlns:adec="http://schemas.microsoft.com/office/drawing/2017/decorative" val="1"/>
                </a:ext>
              </a:extLst>
            </p:cNvPr>
            <p:cNvCxnSpPr>
              <a:cxnSpLocks/>
            </p:cNvCxnSpPr>
            <p:nvPr/>
          </p:nvCxnSpPr>
          <p:spPr>
            <a:xfrm>
              <a:off x="6146800" y="3850712"/>
              <a:ext cx="0" cy="355018"/>
            </a:xfrm>
            <a:prstGeom prst="straightConnector1">
              <a:avLst/>
            </a:prstGeom>
            <a:noFill/>
            <a:ln w="28575" cap="flat" cmpd="sng" algn="ctr">
              <a:solidFill>
                <a:sysClr val="windowText" lastClr="000000"/>
              </a:solidFill>
              <a:prstDash val="solid"/>
              <a:miter lim="800000"/>
              <a:tailEnd type="triangle"/>
            </a:ln>
            <a:effectLst/>
          </p:spPr>
        </p:cxnSp>
        <p:sp>
          <p:nvSpPr>
            <p:cNvPr id="98" name="Rectangle: Rounded Corners 97">
              <a:extLst>
                <a:ext uri="{FF2B5EF4-FFF2-40B4-BE49-F238E27FC236}">
                  <a16:creationId xmlns:a16="http://schemas.microsoft.com/office/drawing/2014/main" id="{3A464091-D6D8-4691-8686-E7FCA0DA644B}"/>
                </a:ext>
              </a:extLst>
            </p:cNvPr>
            <p:cNvSpPr/>
            <p:nvPr/>
          </p:nvSpPr>
          <p:spPr>
            <a:xfrm>
              <a:off x="3943940" y="4279901"/>
              <a:ext cx="4449731" cy="2273300"/>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123" name="TextBox 122">
              <a:extLst>
                <a:ext uri="{FF2B5EF4-FFF2-40B4-BE49-F238E27FC236}">
                  <a16:creationId xmlns:a16="http://schemas.microsoft.com/office/drawing/2014/main" id="{E31DDF0A-AA57-4B61-99C9-9DAE0FFE7F4F}"/>
                </a:ext>
              </a:extLst>
            </p:cNvPr>
            <p:cNvSpPr txBox="1"/>
            <p:nvPr/>
          </p:nvSpPr>
          <p:spPr>
            <a:xfrm>
              <a:off x="4010323" y="4886939"/>
              <a:ext cx="4449750" cy="1815882"/>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Contact institution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Remove individual from peer review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Refer to agency/office with oversight responsibility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Administrative actions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Regulatory actions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ＭＳ Ｐゴシック"/>
                <a:cs typeface="Arial"/>
              </a:endParaRPr>
            </a:p>
          </p:txBody>
        </p:sp>
        <p:sp>
          <p:nvSpPr>
            <p:cNvPr id="4" name="TextBox 3">
              <a:extLst>
                <a:ext uri="{FF2B5EF4-FFF2-40B4-BE49-F238E27FC236}">
                  <a16:creationId xmlns:a16="http://schemas.microsoft.com/office/drawing/2014/main" id="{3C2C48ED-4B3D-4CE2-997D-61B6992D2E46}"/>
                </a:ext>
              </a:extLst>
            </p:cNvPr>
            <p:cNvSpPr txBox="1"/>
            <p:nvPr/>
          </p:nvSpPr>
          <p:spPr>
            <a:xfrm>
              <a:off x="3974323" y="4359632"/>
              <a:ext cx="4366067"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ACTIONS TO CONSIDER, DEPENDING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Arial"/>
                </a:rPr>
                <a:t>OUTCOME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ＭＳ Ｐゴシック"/>
                <a:cs typeface="Arial"/>
              </a:endParaRPr>
            </a:p>
          </p:txBody>
        </p:sp>
      </p:grpSp>
    </p:spTree>
    <p:extLst>
      <p:ext uri="{BB962C8B-B14F-4D97-AF65-F5344CB8AC3E}">
        <p14:creationId xmlns:p14="http://schemas.microsoft.com/office/powerpoint/2010/main" val="128267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551" y="2347691"/>
            <a:ext cx="10363200" cy="1309909"/>
          </a:xfrm>
        </p:spPr>
        <p:txBody>
          <a:bodyPr>
            <a:normAutofit/>
          </a:bodyPr>
          <a:lstStyle/>
          <a:p>
            <a:r>
              <a:rPr lang="en-US" sz="3600" u="sng" dirty="0">
                <a:latin typeface="Calibri" panose="020F0502020204030204" pitchFamily="34" charset="0"/>
                <a:cs typeface="Calibri" panose="020F0502020204030204" pitchFamily="34" charset="0"/>
              </a:rPr>
              <a:t>Research Misconduct and Integrity</a:t>
            </a:r>
            <a:endParaRPr lang="en-US" sz="36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630620" y="3657600"/>
            <a:ext cx="8534400" cy="1752600"/>
          </a:xfrm>
        </p:spPr>
        <p:txBody>
          <a:bodyPr>
            <a:noAutofit/>
          </a:bodyPr>
          <a:lstStyle/>
          <a:p>
            <a:r>
              <a:rPr lang="en-US" b="0" dirty="0" err="1">
                <a:latin typeface="Calibri" panose="020F0502020204030204" pitchFamily="34" charset="0"/>
                <a:cs typeface="Calibri" panose="020F0502020204030204" pitchFamily="34" charset="0"/>
              </a:rPr>
              <a:t>Ranjini</a:t>
            </a:r>
            <a:r>
              <a:rPr lang="en-US" b="0" dirty="0">
                <a:latin typeface="Calibri" panose="020F0502020204030204" pitchFamily="34" charset="0"/>
                <a:cs typeface="Calibri" panose="020F0502020204030204" pitchFamily="34" charset="0"/>
              </a:rPr>
              <a:t> Ambalavanar, Ph.D.</a:t>
            </a:r>
          </a:p>
          <a:p>
            <a:r>
              <a:rPr lang="en-US" dirty="0">
                <a:latin typeface="Calibri" panose="020F0502020204030204" pitchFamily="34" charset="0"/>
                <a:cs typeface="Calibri" panose="020F0502020204030204" pitchFamily="34" charset="0"/>
              </a:rPr>
              <a:t>Division of Investigative Oversight (DIO)</a:t>
            </a:r>
          </a:p>
          <a:p>
            <a:r>
              <a:rPr lang="en-US" b="0" dirty="0">
                <a:latin typeface="Calibri" panose="020F0502020204030204" pitchFamily="34" charset="0"/>
                <a:cs typeface="Calibri" panose="020F0502020204030204" pitchFamily="34" charset="0"/>
              </a:rPr>
              <a:t>Office of Research Integrity (ORI)</a:t>
            </a:r>
          </a:p>
          <a:p>
            <a:r>
              <a:rPr lang="en-US" b="0" dirty="0">
                <a:latin typeface="Calibri" panose="020F0502020204030204" pitchFamily="34" charset="0"/>
                <a:cs typeface="Calibri" panose="020F0502020204030204" pitchFamily="34" charset="0"/>
              </a:rPr>
              <a:t>October 2020</a:t>
            </a:r>
          </a:p>
        </p:txBody>
      </p:sp>
      <p:pic>
        <p:nvPicPr>
          <p:cNvPr id="4" name="Picture 3" descr="ORI_logo-round4-4"/>
          <p:cNvPicPr>
            <a:picLocks noChangeAspect="1" noChangeArrowheads="1"/>
          </p:cNvPicPr>
          <p:nvPr/>
        </p:nvPicPr>
        <p:blipFill>
          <a:blip r:embed="rId3" cstate="print"/>
          <a:srcRect l="3305" t="8815" r="5785" b="16254"/>
          <a:stretch>
            <a:fillRect/>
          </a:stretch>
        </p:blipFill>
        <p:spPr bwMode="auto">
          <a:xfrm>
            <a:off x="302547" y="5725833"/>
            <a:ext cx="2030749" cy="748513"/>
          </a:xfrm>
          <a:prstGeom prst="rect">
            <a:avLst/>
          </a:prstGeom>
          <a:noFill/>
          <a:ln w="9525">
            <a:noFill/>
            <a:miter lim="800000"/>
            <a:headEnd/>
            <a:tailEnd/>
          </a:ln>
        </p:spPr>
      </p:pic>
    </p:spTree>
    <p:extLst>
      <p:ext uri="{BB962C8B-B14F-4D97-AF65-F5344CB8AC3E}">
        <p14:creationId xmlns:p14="http://schemas.microsoft.com/office/powerpoint/2010/main" val="129109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47" y="87788"/>
            <a:ext cx="8899539" cy="588274"/>
          </a:xfrm>
        </p:spPr>
        <p:txBody>
          <a:bodyPr>
            <a:noAutofit/>
          </a:bodyPr>
          <a:lstStyle/>
          <a:p>
            <a:r>
              <a:rPr lang="en-US" dirty="0">
                <a:latin typeface="Calibri" panose="020F0502020204030204" pitchFamily="34" charset="0"/>
                <a:cs typeface="Calibri" panose="020F0502020204030204" pitchFamily="34" charset="0"/>
              </a:rPr>
              <a:t>Office of Research Integrity – ORI  </a:t>
            </a:r>
            <a:r>
              <a:rPr lang="en-US" dirty="0">
                <a:hlinkClick r:id="rId3"/>
              </a:rPr>
              <a:t>https://ori.hhs.gov/</a:t>
            </a:r>
            <a:endParaRPr lang="en-US" dirty="0">
              <a:solidFill>
                <a:schemeClr val="tx2"/>
              </a:solidFill>
              <a:latin typeface="Calibri" panose="020F0502020204030204" pitchFamily="34" charset="0"/>
              <a:cs typeface="Calibri" panose="020F0502020204030204" pitchFamily="34" charset="0"/>
            </a:endParaRPr>
          </a:p>
        </p:txBody>
      </p:sp>
      <p:sp>
        <p:nvSpPr>
          <p:cNvPr id="7" name="TextBox 6"/>
          <p:cNvSpPr txBox="1"/>
          <p:nvPr/>
        </p:nvSpPr>
        <p:spPr>
          <a:xfrm>
            <a:off x="2210433" y="651698"/>
            <a:ext cx="6621518" cy="1791260"/>
          </a:xfrm>
          <a:prstGeom prst="rect">
            <a:avLst/>
          </a:prstGeom>
          <a:solidFill>
            <a:schemeClr val="accent1"/>
          </a:solidFill>
          <a:ln w="28575">
            <a:solidFill>
              <a:srgbClr val="C00000"/>
            </a:solidFill>
          </a:ln>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MISSION</a:t>
            </a:r>
          </a:p>
          <a:p>
            <a:pPr algn="ctr">
              <a:lnSpc>
                <a:spcPct val="90000"/>
              </a:lnSpc>
              <a:defRPr/>
            </a:pPr>
            <a:r>
              <a:rPr lang="en-US" sz="2400" dirty="0">
                <a:solidFill>
                  <a:schemeClr val="bg1"/>
                </a:solidFill>
                <a:latin typeface="Calibri" panose="020F0502020204030204" pitchFamily="34" charset="0"/>
                <a:cs typeface="Calibri" panose="020F0502020204030204" pitchFamily="34" charset="0"/>
              </a:rPr>
              <a:t>To promote the integrity of PHS-supported extramural and intramural research programs by responding effectively to allegations of research misconduct and promoting research integrity</a:t>
            </a:r>
          </a:p>
        </p:txBody>
      </p:sp>
      <p:sp>
        <p:nvSpPr>
          <p:cNvPr id="10" name="Right Arrow 9">
            <a:extLst>
              <a:ext uri="{C183D7F6-B498-43B3-948B-1728B52AA6E4}">
                <adec:decorative xmlns:adec="http://schemas.microsoft.com/office/drawing/2017/decorative" val="1"/>
              </a:ext>
            </a:extLst>
          </p:cNvPr>
          <p:cNvSpPr/>
          <p:nvPr/>
        </p:nvSpPr>
        <p:spPr>
          <a:xfrm rot="16200000">
            <a:off x="4025365" y="2471631"/>
            <a:ext cx="365760" cy="2743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Right Arrow 10">
            <a:extLst>
              <a:ext uri="{C183D7F6-B498-43B3-948B-1728B52AA6E4}">
                <adec:decorative xmlns:adec="http://schemas.microsoft.com/office/drawing/2017/decorative" val="1"/>
              </a:ext>
            </a:extLst>
          </p:cNvPr>
          <p:cNvSpPr/>
          <p:nvPr/>
        </p:nvSpPr>
        <p:spPr>
          <a:xfrm rot="16200000">
            <a:off x="6903146" y="2449757"/>
            <a:ext cx="365760" cy="2743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Oval 14"/>
          <p:cNvSpPr/>
          <p:nvPr/>
        </p:nvSpPr>
        <p:spPr>
          <a:xfrm>
            <a:off x="846110" y="3239692"/>
            <a:ext cx="4298485" cy="1433895"/>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anose="020F0502020204030204" pitchFamily="34" charset="0"/>
                <a:cs typeface="Calibri" panose="020F0502020204030204" pitchFamily="34" charset="0"/>
              </a:rPr>
              <a:t>Oversight Review of research misconduct Investigations</a:t>
            </a:r>
          </a:p>
        </p:txBody>
      </p:sp>
      <p:sp>
        <p:nvSpPr>
          <p:cNvPr id="16" name="TextBox 15"/>
          <p:cNvSpPr txBox="1"/>
          <p:nvPr/>
        </p:nvSpPr>
        <p:spPr>
          <a:xfrm>
            <a:off x="1016876" y="2734259"/>
            <a:ext cx="9574924" cy="461665"/>
          </a:xfrm>
          <a:prstGeom prst="rect">
            <a:avLst/>
          </a:prstGeom>
          <a:solidFill>
            <a:schemeClr val="tx2">
              <a:lumMod val="40000"/>
              <a:lumOff val="60000"/>
            </a:schemeClr>
          </a:solidFill>
          <a:ln w="28575">
            <a:solidFill>
              <a:srgbClr val="C00000"/>
            </a:solidFill>
          </a:ln>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  GOAL</a:t>
            </a:r>
            <a:r>
              <a:rPr lang="en-US" sz="2400" dirty="0">
                <a:solidFill>
                  <a:schemeClr val="bg1"/>
                </a:solidFill>
                <a:latin typeface="Calibri" panose="020F0502020204030204" pitchFamily="34" charset="0"/>
                <a:cs typeface="Calibri" panose="020F0502020204030204" pitchFamily="34" charset="0"/>
              </a:rPr>
              <a:t> </a:t>
            </a:r>
          </a:p>
        </p:txBody>
      </p:sp>
      <p:sp>
        <p:nvSpPr>
          <p:cNvPr id="12" name="TextBox 11"/>
          <p:cNvSpPr txBox="1"/>
          <p:nvPr/>
        </p:nvSpPr>
        <p:spPr>
          <a:xfrm>
            <a:off x="433648" y="4720302"/>
            <a:ext cx="5123411" cy="461665"/>
          </a:xfrm>
          <a:prstGeom prst="rect">
            <a:avLst/>
          </a:prstGeom>
          <a:solidFill>
            <a:schemeClr val="tx2">
              <a:lumMod val="40000"/>
              <a:lumOff val="60000"/>
            </a:schemeClr>
          </a:solidFill>
          <a:ln w="28575">
            <a:solidFill>
              <a:srgbClr val="C00000"/>
            </a:solidFill>
          </a:ln>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Division of Investigative Oversight</a:t>
            </a:r>
            <a:endParaRPr lang="en-US" sz="2400"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6388141" y="4720302"/>
            <a:ext cx="5123411" cy="461665"/>
          </a:xfrm>
          <a:prstGeom prst="rect">
            <a:avLst/>
          </a:prstGeom>
          <a:solidFill>
            <a:schemeClr val="tx2">
              <a:lumMod val="40000"/>
              <a:lumOff val="60000"/>
            </a:schemeClr>
          </a:solidFill>
          <a:ln w="28575">
            <a:solidFill>
              <a:srgbClr val="C00000"/>
            </a:solidFill>
          </a:ln>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Division of Education and Integrity</a:t>
            </a:r>
            <a:endParaRPr lang="en-US" sz="2400" dirty="0">
              <a:solidFill>
                <a:schemeClr val="bg1"/>
              </a:solidFill>
              <a:latin typeface="Calibri" panose="020F0502020204030204" pitchFamily="34" charset="0"/>
              <a:cs typeface="Calibri" panose="020F0502020204030204" pitchFamily="34" charset="0"/>
            </a:endParaRPr>
          </a:p>
        </p:txBody>
      </p:sp>
      <p:sp>
        <p:nvSpPr>
          <p:cNvPr id="22" name="Oval 21"/>
          <p:cNvSpPr/>
          <p:nvPr/>
        </p:nvSpPr>
        <p:spPr>
          <a:xfrm>
            <a:off x="6718835" y="3236739"/>
            <a:ext cx="4190999" cy="1399257"/>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anose="020F0502020204030204" pitchFamily="34" charset="0"/>
                <a:cs typeface="Calibri" panose="020F0502020204030204" pitchFamily="34" charset="0"/>
              </a:rPr>
              <a:t>Education in Responsible Conduct of Research</a:t>
            </a:r>
          </a:p>
        </p:txBody>
      </p:sp>
      <p:pic>
        <p:nvPicPr>
          <p:cNvPr id="23" name="Picture 22" descr="Office of Research Integrity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200" y="6023865"/>
            <a:ext cx="1981200" cy="713232"/>
          </a:xfrm>
          <a:prstGeom prst="rect">
            <a:avLst/>
          </a:prstGeom>
        </p:spPr>
      </p:pic>
      <p:sp>
        <p:nvSpPr>
          <p:cNvPr id="3" name="Rectangle 2"/>
          <p:cNvSpPr/>
          <p:nvPr/>
        </p:nvSpPr>
        <p:spPr>
          <a:xfrm>
            <a:off x="5229325" y="3700964"/>
            <a:ext cx="1489510" cy="461665"/>
          </a:xfrm>
          <a:prstGeom prst="rect">
            <a:avLst/>
          </a:prstGeom>
        </p:spPr>
        <p:txBody>
          <a:bodyPr wrap="none">
            <a:spAutoFit/>
          </a:bodyPr>
          <a:lstStyle/>
          <a:p>
            <a:r>
              <a:rPr lang="en-US" sz="2400" b="1" dirty="0">
                <a:latin typeface="Calibri" panose="020F0502020204030204" pitchFamily="34" charset="0"/>
                <a:cs typeface="Calibri" panose="020F0502020204030204" pitchFamily="34" charset="0"/>
              </a:rPr>
              <a:t>Functions </a:t>
            </a:r>
            <a:endParaRPr lang="en-US" sz="2400" b="1" dirty="0"/>
          </a:p>
        </p:txBody>
      </p:sp>
    </p:spTree>
    <p:extLst>
      <p:ext uri="{BB962C8B-B14F-4D97-AF65-F5344CB8AC3E}">
        <p14:creationId xmlns:p14="http://schemas.microsoft.com/office/powerpoint/2010/main" val="378619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5" grpId="0" animBg="1"/>
      <p:bldP spid="16" grpId="0" animBg="1"/>
      <p:bldP spid="2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0544" y="776342"/>
            <a:ext cx="6869346" cy="1126030"/>
          </a:xfrm>
        </p:spPr>
        <p:txBody>
          <a:bodyPr>
            <a:noAutofit/>
          </a:bodyPr>
          <a:lstStyle/>
          <a:p>
            <a:pPr marL="0" indent="0">
              <a:buNone/>
            </a:pPr>
            <a:r>
              <a:rPr lang="en-US" sz="2400" dirty="0">
                <a:solidFill>
                  <a:schemeClr val="tx1"/>
                </a:solidFill>
                <a:latin typeface="Calibri" panose="020F0502020204030204" pitchFamily="34" charset="0"/>
                <a:cs typeface="Calibri" panose="020F0502020204030204" pitchFamily="34" charset="0"/>
              </a:rPr>
              <a:t>Fabrication, falsification, or plagiarism in proposing, performing, or reviewing research, or in reporting research results.</a:t>
            </a:r>
          </a:p>
        </p:txBody>
      </p:sp>
      <p:pic>
        <p:nvPicPr>
          <p:cNvPr id="7" name="Picture 6" descr="ORI_logo-round4-4"/>
          <p:cNvPicPr>
            <a:picLocks noChangeAspect="1" noChangeArrowheads="1"/>
          </p:cNvPicPr>
          <p:nvPr/>
        </p:nvPicPr>
        <p:blipFill>
          <a:blip r:embed="rId3" cstate="print"/>
          <a:srcRect l="3305" t="8815" r="5785" b="16254"/>
          <a:stretch>
            <a:fillRect/>
          </a:stretch>
        </p:blipFill>
        <p:spPr bwMode="auto">
          <a:xfrm>
            <a:off x="9696235" y="5963716"/>
            <a:ext cx="2145428" cy="790783"/>
          </a:xfrm>
          <a:prstGeom prst="rect">
            <a:avLst/>
          </a:prstGeom>
          <a:noFill/>
          <a:ln w="9525">
            <a:noFill/>
            <a:miter lim="800000"/>
            <a:headEnd/>
            <a:tailEnd/>
          </a:ln>
        </p:spPr>
      </p:pic>
      <p:sp>
        <p:nvSpPr>
          <p:cNvPr id="10" name="Rectangle 9"/>
          <p:cNvSpPr/>
          <p:nvPr/>
        </p:nvSpPr>
        <p:spPr>
          <a:xfrm>
            <a:off x="130543" y="2036618"/>
            <a:ext cx="9707139" cy="3046988"/>
          </a:xfrm>
          <a:prstGeom prst="rect">
            <a:avLst/>
          </a:prstGeom>
        </p:spPr>
        <p:txBody>
          <a:bodyPr wrap="square">
            <a:spAutoFit/>
          </a:bodyPr>
          <a:lstStyle/>
          <a:p>
            <a:pPr marL="342900" indent="-342900">
              <a:buAutoNum type="alphaLcParenBoth"/>
            </a:pPr>
            <a:r>
              <a:rPr lang="en-US" sz="2400" dirty="0">
                <a:latin typeface="Calibri" panose="020F0502020204030204" pitchFamily="34" charset="0"/>
                <a:cs typeface="Calibri" panose="020F0502020204030204" pitchFamily="34" charset="0"/>
              </a:rPr>
              <a:t>Fabrication is making up data or results and recording or reporting them.</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(b) Falsification is manipulating research materials, equipment, or processes, or changing or omitting data or results such that the research is not accurately represented in the research record.</a:t>
            </a:r>
          </a:p>
          <a:p>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(c) Plagiarism is the appropriation of another person's ideas, processes, results, or words without giving appropriate credit.</a:t>
            </a:r>
          </a:p>
        </p:txBody>
      </p:sp>
      <p:pic>
        <p:nvPicPr>
          <p:cNvPr id="9" name="Picture 3" descr="Federal Regi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41" y="1447828"/>
            <a:ext cx="2183016" cy="2773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09600" y="84051"/>
            <a:ext cx="10972800" cy="625397"/>
          </a:xfrm>
        </p:spPr>
        <p:txBody>
          <a:bodyPr>
            <a:normAutofit/>
          </a:bodyPr>
          <a:lstStyle/>
          <a:p>
            <a:r>
              <a:rPr lang="en-US" dirty="0">
                <a:solidFill>
                  <a:schemeClr val="tx1"/>
                </a:solidFill>
                <a:latin typeface="Calibri" panose="020F0502020204030204" pitchFamily="34" charset="0"/>
                <a:cs typeface="Calibri" panose="020F0502020204030204" pitchFamily="34" charset="0"/>
              </a:rPr>
              <a:t>Research misconduct - 42 CFR § 93.103</a:t>
            </a:r>
            <a:endParaRPr lang="en-US" dirty="0">
              <a:latin typeface="Calibri" panose="020F0502020204030204" pitchFamily="34" charset="0"/>
              <a:cs typeface="Calibri" panose="020F0502020204030204" pitchFamily="34" charset="0"/>
            </a:endParaRPr>
          </a:p>
        </p:txBody>
      </p:sp>
      <p:sp>
        <p:nvSpPr>
          <p:cNvPr id="3" name="Rectangle 2"/>
          <p:cNvSpPr/>
          <p:nvPr/>
        </p:nvSpPr>
        <p:spPr>
          <a:xfrm>
            <a:off x="9291145" y="4270837"/>
            <a:ext cx="2900855" cy="830997"/>
          </a:xfrm>
          <a:prstGeom prst="rect">
            <a:avLst/>
          </a:prstGeom>
        </p:spPr>
        <p:txBody>
          <a:bodyPr wrap="square">
            <a:spAutoFit/>
          </a:bodyPr>
          <a:lstStyle/>
          <a:p>
            <a:r>
              <a:rPr lang="en-US" sz="2400" i="1" dirty="0">
                <a:latin typeface="Calibri" panose="020F0502020204030204" pitchFamily="34" charset="0"/>
                <a:cs typeface="Calibri" panose="020F0502020204030204" pitchFamily="34" charset="0"/>
                <a:hlinkClick r:id="rId5"/>
              </a:rPr>
              <a:t>PHS Policies on Research Misconduct </a:t>
            </a:r>
            <a:r>
              <a:rPr lang="en-US" sz="2400" i="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01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177800"/>
            <a:ext cx="10972800" cy="823239"/>
          </a:xfrm>
        </p:spPr>
        <p:txBody>
          <a:bodyPr/>
          <a:lstStyle/>
          <a:p>
            <a:r>
              <a:rPr lang="en-US" dirty="0"/>
              <a:t>Research </a:t>
            </a:r>
            <a:r>
              <a:rPr lang="en-US" dirty="0">
                <a:latin typeface="Arial" panose="020B0604020202020204" pitchFamily="34" charset="0"/>
                <a:cs typeface="Arial" panose="020B0604020202020204" pitchFamily="34" charset="0"/>
              </a:rPr>
              <a:t>Misconduct</a:t>
            </a:r>
            <a:r>
              <a:rPr lang="en-US" dirty="0"/>
              <a:t> Findings are made when</a:t>
            </a:r>
          </a:p>
        </p:txBody>
      </p:sp>
      <p:sp>
        <p:nvSpPr>
          <p:cNvPr id="3" name="Content Placeholder 2"/>
          <p:cNvSpPr>
            <a:spLocks noGrp="1"/>
          </p:cNvSpPr>
          <p:nvPr>
            <p:ph idx="1"/>
          </p:nvPr>
        </p:nvSpPr>
        <p:spPr>
          <a:xfrm>
            <a:off x="231195" y="1062649"/>
            <a:ext cx="6152628" cy="3454875"/>
          </a:xfrm>
        </p:spPr>
        <p:txBody>
          <a:bodyPr>
            <a:normAutofit/>
          </a:bodyPr>
          <a:lstStyle/>
          <a:p>
            <a:pPr marL="457200" indent="-457200">
              <a:spcBef>
                <a:spcPct val="0"/>
              </a:spcBef>
            </a:pPr>
            <a:r>
              <a:rPr lang="en-US" sz="2400" dirty="0">
                <a:solidFill>
                  <a:schemeClr val="tx1"/>
                </a:solidFill>
              </a:rPr>
              <a:t>The allegation is proven by a preponderance of the evidence</a:t>
            </a:r>
          </a:p>
          <a:p>
            <a:pPr marL="457200" indent="-457200">
              <a:spcBef>
                <a:spcPct val="0"/>
              </a:spcBef>
            </a:pPr>
            <a:endParaRPr lang="en-US" sz="2400" dirty="0">
              <a:solidFill>
                <a:schemeClr val="tx1"/>
              </a:solidFill>
            </a:endParaRPr>
          </a:p>
          <a:p>
            <a:pPr marL="457200" indent="-457200">
              <a:spcBef>
                <a:spcPct val="0"/>
              </a:spcBef>
            </a:pPr>
            <a:r>
              <a:rPr lang="en-US" sz="2400" dirty="0">
                <a:solidFill>
                  <a:schemeClr val="tx1"/>
                </a:solidFill>
              </a:rPr>
              <a:t>The misconduct is committed intentionally, knowingly, or recklessly.</a:t>
            </a:r>
          </a:p>
          <a:p>
            <a:pPr marL="457200" indent="-457200">
              <a:spcBef>
                <a:spcPct val="0"/>
              </a:spcBef>
            </a:pPr>
            <a:endParaRPr lang="en-US" sz="2400" dirty="0">
              <a:solidFill>
                <a:schemeClr val="tx1"/>
              </a:solidFill>
            </a:endParaRPr>
          </a:p>
          <a:p>
            <a:pPr marL="457200" indent="-457200">
              <a:spcBef>
                <a:spcPct val="0"/>
              </a:spcBef>
            </a:pPr>
            <a:r>
              <a:rPr lang="en-US" sz="2400" dirty="0">
                <a:solidFill>
                  <a:schemeClr val="tx1"/>
                </a:solidFill>
              </a:rPr>
              <a:t>There is a significant departure from accepted practices of the relevant research community.</a:t>
            </a:r>
          </a:p>
        </p:txBody>
      </p:sp>
      <p:pic>
        <p:nvPicPr>
          <p:cNvPr id="5" name="Picture 4" descr="ORI_logo-round4-4"/>
          <p:cNvPicPr>
            <a:picLocks noChangeAspect="1" noChangeArrowheads="1"/>
          </p:cNvPicPr>
          <p:nvPr/>
        </p:nvPicPr>
        <p:blipFill>
          <a:blip r:embed="rId3" cstate="print"/>
          <a:srcRect l="3305" t="8815" r="5785" b="16254"/>
          <a:stretch>
            <a:fillRect/>
          </a:stretch>
        </p:blipFill>
        <p:spPr bwMode="auto">
          <a:xfrm>
            <a:off x="9336842" y="5978694"/>
            <a:ext cx="2245558" cy="610139"/>
          </a:xfrm>
          <a:prstGeom prst="rect">
            <a:avLst/>
          </a:prstGeom>
          <a:noFill/>
          <a:ln w="9525">
            <a:noFill/>
            <a:miter lim="800000"/>
            <a:headEnd/>
            <a:tailEnd/>
          </a:ln>
        </p:spPr>
      </p:pic>
      <p:grpSp>
        <p:nvGrpSpPr>
          <p:cNvPr id="6" name="Group 5" descr="triangle with Who at the top point FFP at the left point and Intent at the right point. The phrase &quot;Significant departure&quot; is along the edge from FFP to Who. The phrase &quot;No hones error/differences in opinion&quot; is along the edge between Who and Intent. And the phrase &quot;Preponderance of the evidence&quot; is along the edge between FFP and Intent.">
            <a:extLst>
              <a:ext uri="{FF2B5EF4-FFF2-40B4-BE49-F238E27FC236}">
                <a16:creationId xmlns:a16="http://schemas.microsoft.com/office/drawing/2014/main" id="{A92F25B7-EEB8-470B-BE22-0F8EBED3E3E0}"/>
              </a:ext>
            </a:extLst>
          </p:cNvPr>
          <p:cNvGrpSpPr/>
          <p:nvPr/>
        </p:nvGrpSpPr>
        <p:grpSpPr>
          <a:xfrm>
            <a:off x="6537158" y="1995290"/>
            <a:ext cx="5510463" cy="2871967"/>
            <a:chOff x="6537158" y="1995290"/>
            <a:chExt cx="5510463" cy="2871967"/>
          </a:xfrm>
        </p:grpSpPr>
        <p:grpSp>
          <p:nvGrpSpPr>
            <p:cNvPr id="2" name="Group 1"/>
            <p:cNvGrpSpPr/>
            <p:nvPr/>
          </p:nvGrpSpPr>
          <p:grpSpPr>
            <a:xfrm>
              <a:off x="6687074" y="1995290"/>
              <a:ext cx="5141132" cy="2803310"/>
              <a:chOff x="6687074" y="1375180"/>
              <a:chExt cx="5141132" cy="2803310"/>
            </a:xfrm>
          </p:grpSpPr>
          <p:sp>
            <p:nvSpPr>
              <p:cNvPr id="15" name="Isosceles Triangle 14"/>
              <p:cNvSpPr/>
              <p:nvPr/>
            </p:nvSpPr>
            <p:spPr>
              <a:xfrm>
                <a:off x="7379718" y="1837985"/>
                <a:ext cx="3807694" cy="20664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962865" y="1375180"/>
                <a:ext cx="583667" cy="329472"/>
              </a:xfrm>
              <a:prstGeom prst="rect">
                <a:avLst/>
              </a:prstGeom>
              <a:noFill/>
            </p:spPr>
            <p:txBody>
              <a:bodyPr wrap="none" rtlCol="0">
                <a:spAutoFit/>
              </a:bodyPr>
              <a:lstStyle/>
              <a:p>
                <a:r>
                  <a:rPr lang="en-US" sz="2400" dirty="0"/>
                  <a:t>Who</a:t>
                </a:r>
                <a:endParaRPr lang="en-US" dirty="0"/>
              </a:p>
            </p:txBody>
          </p:sp>
          <p:sp>
            <p:nvSpPr>
              <p:cNvPr id="17" name="TextBox 16"/>
              <p:cNvSpPr txBox="1"/>
              <p:nvPr/>
            </p:nvSpPr>
            <p:spPr>
              <a:xfrm>
                <a:off x="11130581" y="3695264"/>
                <a:ext cx="697625" cy="329472"/>
              </a:xfrm>
              <a:prstGeom prst="rect">
                <a:avLst/>
              </a:prstGeom>
              <a:noFill/>
            </p:spPr>
            <p:txBody>
              <a:bodyPr wrap="none" rtlCol="0">
                <a:spAutoFit/>
              </a:bodyPr>
              <a:lstStyle/>
              <a:p>
                <a:r>
                  <a:rPr lang="en-US" sz="2400" dirty="0"/>
                  <a:t>Intent</a:t>
                </a:r>
                <a:endParaRPr lang="en-US" dirty="0"/>
              </a:p>
            </p:txBody>
          </p:sp>
          <p:sp>
            <p:nvSpPr>
              <p:cNvPr id="18" name="TextBox 17"/>
              <p:cNvSpPr txBox="1"/>
              <p:nvPr/>
            </p:nvSpPr>
            <p:spPr>
              <a:xfrm>
                <a:off x="6687074" y="3695264"/>
                <a:ext cx="466502" cy="329472"/>
              </a:xfrm>
              <a:prstGeom prst="rect">
                <a:avLst/>
              </a:prstGeom>
              <a:noFill/>
            </p:spPr>
            <p:txBody>
              <a:bodyPr wrap="none" rtlCol="0">
                <a:spAutoFit/>
              </a:bodyPr>
              <a:lstStyle/>
              <a:p>
                <a:r>
                  <a:rPr lang="en-US" sz="2400" dirty="0"/>
                  <a:t>FFP</a:t>
                </a:r>
                <a:endParaRPr lang="en-US" dirty="0"/>
              </a:p>
            </p:txBody>
          </p:sp>
          <p:sp>
            <p:nvSpPr>
              <p:cNvPr id="19" name="TextBox 18"/>
              <p:cNvSpPr txBox="1"/>
              <p:nvPr/>
            </p:nvSpPr>
            <p:spPr>
              <a:xfrm rot="2943731">
                <a:off x="9726423" y="2499123"/>
                <a:ext cx="2178793" cy="229545"/>
              </a:xfrm>
              <a:prstGeom prst="rect">
                <a:avLst/>
              </a:prstGeom>
              <a:noFill/>
            </p:spPr>
            <p:txBody>
              <a:bodyPr wrap="square" rtlCol="0">
                <a:spAutoFit/>
              </a:bodyPr>
              <a:lstStyle/>
              <a:p>
                <a:r>
                  <a:rPr lang="en-US" sz="1400" dirty="0"/>
                  <a:t>No honest error/differences in opinion</a:t>
                </a:r>
              </a:p>
            </p:txBody>
          </p:sp>
          <p:sp>
            <p:nvSpPr>
              <p:cNvPr id="20" name="TextBox 19"/>
              <p:cNvSpPr txBox="1"/>
              <p:nvPr/>
            </p:nvSpPr>
            <p:spPr>
              <a:xfrm rot="18659583">
                <a:off x="7577927" y="2646122"/>
                <a:ext cx="1222662" cy="229545"/>
              </a:xfrm>
              <a:prstGeom prst="rect">
                <a:avLst/>
              </a:prstGeom>
              <a:noFill/>
            </p:spPr>
            <p:txBody>
              <a:bodyPr wrap="none" rtlCol="0">
                <a:spAutoFit/>
              </a:bodyPr>
              <a:lstStyle/>
              <a:p>
                <a:r>
                  <a:rPr lang="en-US" sz="1400" dirty="0"/>
                  <a:t>Significant departure</a:t>
                </a:r>
              </a:p>
            </p:txBody>
          </p:sp>
          <p:sp>
            <p:nvSpPr>
              <p:cNvPr id="21" name="TextBox 20"/>
              <p:cNvSpPr txBox="1"/>
              <p:nvPr/>
            </p:nvSpPr>
            <p:spPr>
              <a:xfrm>
                <a:off x="8041170" y="3958842"/>
                <a:ext cx="1843390" cy="219648"/>
              </a:xfrm>
              <a:prstGeom prst="rect">
                <a:avLst/>
              </a:prstGeom>
              <a:noFill/>
            </p:spPr>
            <p:txBody>
              <a:bodyPr wrap="none" rtlCol="0">
                <a:spAutoFit/>
              </a:bodyPr>
              <a:lstStyle/>
              <a:p>
                <a:r>
                  <a:rPr lang="en-US" sz="1400" dirty="0"/>
                  <a:t>Preponderance of the evidence</a:t>
                </a:r>
              </a:p>
            </p:txBody>
          </p:sp>
        </p:grpSp>
        <p:sp>
          <p:nvSpPr>
            <p:cNvPr id="4" name="Oval 3"/>
            <p:cNvSpPr/>
            <p:nvPr/>
          </p:nvSpPr>
          <p:spPr>
            <a:xfrm>
              <a:off x="6537158" y="4241615"/>
              <a:ext cx="934453" cy="6256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173298" y="4249625"/>
              <a:ext cx="874323" cy="6176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71278" y="1995290"/>
              <a:ext cx="934453" cy="4656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507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8973" y="1970079"/>
            <a:ext cx="7391400" cy="533400"/>
          </a:xfrm>
          <a:prstGeom prst="rect">
            <a:avLst/>
          </a:prstGeom>
          <a:gradFill flip="none" rotWithShape="1">
            <a:gsLst>
              <a:gs pos="0">
                <a:srgbClr val="FF0000"/>
              </a:gs>
              <a:gs pos="12000">
                <a:srgbClr val="85C2FF"/>
              </a:gs>
              <a:gs pos="27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dirty="0">
                <a:solidFill>
                  <a:schemeClr val="tx1"/>
                </a:solidFill>
              </a:rPr>
              <a:t>Lab 1</a:t>
            </a:r>
          </a:p>
        </p:txBody>
      </p:sp>
      <p:sp>
        <p:nvSpPr>
          <p:cNvPr id="3" name="Title 2"/>
          <p:cNvSpPr>
            <a:spLocks noGrp="1"/>
          </p:cNvSpPr>
          <p:nvPr>
            <p:ph type="title"/>
          </p:nvPr>
        </p:nvSpPr>
        <p:spPr>
          <a:xfrm>
            <a:off x="4721463" y="116659"/>
            <a:ext cx="5176589" cy="738661"/>
          </a:xfrm>
        </p:spPr>
        <p:txBody>
          <a:bodyPr>
            <a:noAutofit/>
          </a:bodyPr>
          <a:lstStyle/>
          <a:p>
            <a:r>
              <a:rPr lang="en-US" dirty="0">
                <a:solidFill>
                  <a:schemeClr val="tx1">
                    <a:lumMod val="75000"/>
                  </a:schemeClr>
                </a:solidFill>
                <a:latin typeface="Calibri" panose="020F0502020204030204" pitchFamily="34" charset="0"/>
                <a:cs typeface="Calibri" panose="020F0502020204030204" pitchFamily="34" charset="0"/>
              </a:rPr>
              <a:t>A Slippery Slope Leading to Misconduct? </a:t>
            </a: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4728973" y="3680113"/>
            <a:ext cx="7391400" cy="533400"/>
          </a:xfrm>
          <a:prstGeom prst="rect">
            <a:avLst/>
          </a:prstGeom>
          <a:gradFill flip="none" rotWithShape="0">
            <a:gsLst>
              <a:gs pos="37000">
                <a:schemeClr val="tx1"/>
              </a:gs>
              <a:gs pos="22000">
                <a:srgbClr val="FF0000"/>
              </a:gs>
              <a:gs pos="61000">
                <a:schemeClr val="tx1">
                  <a:lumMod val="20000"/>
                  <a:lumOff val="80000"/>
                </a:schemeClr>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Lab 3</a:t>
            </a:r>
          </a:p>
        </p:txBody>
      </p:sp>
      <p:sp>
        <p:nvSpPr>
          <p:cNvPr id="6" name="Rectangle 5"/>
          <p:cNvSpPr/>
          <p:nvPr/>
        </p:nvSpPr>
        <p:spPr>
          <a:xfrm>
            <a:off x="4728973" y="2876149"/>
            <a:ext cx="7391400" cy="533400"/>
          </a:xfrm>
          <a:prstGeom prst="rect">
            <a:avLst/>
          </a:prstGeom>
          <a:gradFill flip="none" rotWithShape="1">
            <a:gsLst>
              <a:gs pos="5000">
                <a:srgbClr val="FF0000"/>
              </a:gs>
              <a:gs pos="24000">
                <a:srgbClr val="85C2FF"/>
              </a:gs>
              <a:gs pos="81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Lab 2</a:t>
            </a:r>
          </a:p>
        </p:txBody>
      </p:sp>
      <p:sp>
        <p:nvSpPr>
          <p:cNvPr id="7" name="TextBox 6"/>
          <p:cNvSpPr txBox="1"/>
          <p:nvPr/>
        </p:nvSpPr>
        <p:spPr>
          <a:xfrm>
            <a:off x="6879285" y="4396747"/>
            <a:ext cx="3116053" cy="646331"/>
          </a:xfrm>
          <a:prstGeom prst="rect">
            <a:avLst/>
          </a:prstGeom>
          <a:solidFill>
            <a:schemeClr val="tx1"/>
          </a:solidFill>
        </p:spPr>
        <p:txBody>
          <a:bodyPr wrap="square" rtlCol="0">
            <a:spAutoFit/>
          </a:bodyPr>
          <a:lstStyle/>
          <a:p>
            <a:r>
              <a:rPr lang="en-US" b="1" dirty="0">
                <a:solidFill>
                  <a:schemeClr val="bg1"/>
                </a:solidFill>
              </a:rPr>
              <a:t>Questionable Research Practices/Sloppy Science</a:t>
            </a:r>
          </a:p>
        </p:txBody>
      </p:sp>
      <p:sp>
        <p:nvSpPr>
          <p:cNvPr id="8" name="TextBox 7"/>
          <p:cNvSpPr txBox="1"/>
          <p:nvPr/>
        </p:nvSpPr>
        <p:spPr>
          <a:xfrm>
            <a:off x="10133918" y="4426391"/>
            <a:ext cx="1986455" cy="646331"/>
          </a:xfrm>
          <a:prstGeom prst="rect">
            <a:avLst/>
          </a:prstGeom>
          <a:noFill/>
          <a:ln>
            <a:solidFill>
              <a:schemeClr val="tx1"/>
            </a:solidFill>
          </a:ln>
        </p:spPr>
        <p:txBody>
          <a:bodyPr wrap="square" rtlCol="0">
            <a:spAutoFit/>
          </a:bodyPr>
          <a:lstStyle/>
          <a:p>
            <a:r>
              <a:rPr lang="en-US" b="1" dirty="0"/>
              <a:t>High Degree of Integrity</a:t>
            </a:r>
          </a:p>
        </p:txBody>
      </p:sp>
      <p:sp>
        <p:nvSpPr>
          <p:cNvPr id="9" name="TextBox 8"/>
          <p:cNvSpPr txBox="1"/>
          <p:nvPr/>
        </p:nvSpPr>
        <p:spPr>
          <a:xfrm>
            <a:off x="5026046" y="4410305"/>
            <a:ext cx="1467068" cy="646331"/>
          </a:xfrm>
          <a:prstGeom prst="rect">
            <a:avLst/>
          </a:prstGeom>
          <a:solidFill>
            <a:schemeClr val="bg1"/>
          </a:solidFill>
          <a:ln>
            <a:solidFill>
              <a:schemeClr val="tx1"/>
            </a:solidFill>
          </a:ln>
        </p:spPr>
        <p:txBody>
          <a:bodyPr wrap="none" rtlCol="0">
            <a:spAutoFit/>
          </a:bodyPr>
          <a:lstStyle/>
          <a:p>
            <a:r>
              <a:rPr lang="en-US" b="1" dirty="0">
                <a:solidFill>
                  <a:srgbClr val="FF0000"/>
                </a:solidFill>
              </a:rPr>
              <a:t>Research </a:t>
            </a:r>
          </a:p>
          <a:p>
            <a:r>
              <a:rPr lang="en-US" b="1" dirty="0">
                <a:solidFill>
                  <a:srgbClr val="FF0000"/>
                </a:solidFill>
              </a:rPr>
              <a:t>Misconduct</a:t>
            </a:r>
          </a:p>
        </p:txBody>
      </p:sp>
      <p:sp>
        <p:nvSpPr>
          <p:cNvPr id="4" name="Rectangle 3"/>
          <p:cNvSpPr/>
          <p:nvPr/>
        </p:nvSpPr>
        <p:spPr>
          <a:xfrm>
            <a:off x="4783225" y="1075858"/>
            <a:ext cx="6687464" cy="707886"/>
          </a:xfrm>
          <a:prstGeom prst="rect">
            <a:avLst/>
          </a:prstGeom>
          <a:solidFill>
            <a:schemeClr val="accent1">
              <a:lumMod val="20000"/>
              <a:lumOff val="80000"/>
            </a:schemeClr>
          </a:solidFill>
          <a:ln>
            <a:solidFill>
              <a:srgbClr val="C00000"/>
            </a:solidFill>
          </a:ln>
        </p:spPr>
        <p:txBody>
          <a:bodyPr wrap="square">
            <a:spAutoFit/>
          </a:bodyPr>
          <a:lstStyle/>
          <a:p>
            <a:r>
              <a:rPr lang="en-US" sz="2000" dirty="0"/>
              <a:t>Most of the scientists conduct research with a high degree of integrity contributing to advancement in science</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022" y="462144"/>
            <a:ext cx="4417854" cy="5435913"/>
          </a:xfrm>
          <a:prstGeom prst="rect">
            <a:avLst/>
          </a:prstGeom>
        </p:spPr>
      </p:pic>
      <p:sp>
        <p:nvSpPr>
          <p:cNvPr id="12" name="Oval 11">
            <a:extLst>
              <a:ext uri="{C183D7F6-B498-43B3-948B-1728B52AA6E4}">
                <adec:decorative xmlns:adec="http://schemas.microsoft.com/office/drawing/2017/decorative" val="1"/>
              </a:ext>
            </a:extLst>
          </p:cNvPr>
          <p:cNvSpPr/>
          <p:nvPr/>
        </p:nvSpPr>
        <p:spPr>
          <a:xfrm>
            <a:off x="78673" y="378372"/>
            <a:ext cx="3699739" cy="6295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C183D7F6-B498-43B3-948B-1728B52AA6E4}">
                <adec:decorative xmlns:adec="http://schemas.microsoft.com/office/drawing/2017/decorative" val="1"/>
              </a:ext>
            </a:extLst>
          </p:cNvPr>
          <p:cNvSpPr/>
          <p:nvPr/>
        </p:nvSpPr>
        <p:spPr>
          <a:xfrm>
            <a:off x="4721463" y="4241915"/>
            <a:ext cx="2076234" cy="9831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Office of Research Integrity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5357" y="5990898"/>
            <a:ext cx="2408617" cy="867102"/>
          </a:xfrm>
          <a:prstGeom prst="rect">
            <a:avLst/>
          </a:prstGeom>
        </p:spPr>
      </p:pic>
    </p:spTree>
    <p:extLst>
      <p:ext uri="{BB962C8B-B14F-4D97-AF65-F5344CB8AC3E}">
        <p14:creationId xmlns:p14="http://schemas.microsoft.com/office/powerpoint/2010/main" val="41417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4"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73" y="153164"/>
            <a:ext cx="5252018" cy="810172"/>
          </a:xfrm>
        </p:spPr>
        <p:txBody>
          <a:bodyPr>
            <a:normAutofit fontScale="90000"/>
          </a:bodyPr>
          <a:lstStyle/>
          <a:p>
            <a:r>
              <a:rPr lang="en-US" dirty="0"/>
              <a:t>Do you Have a Role in Preventing </a:t>
            </a:r>
            <a:br>
              <a:rPr lang="en-US" dirty="0"/>
            </a:br>
            <a:r>
              <a:rPr lang="en-US" dirty="0"/>
              <a:t>Research Misconduct?</a:t>
            </a:r>
          </a:p>
        </p:txBody>
      </p:sp>
      <p:pic>
        <p:nvPicPr>
          <p:cNvPr id="4" name="Picture 3" descr="graphic with What's Your Role? in the middle and around it are Institutions, Researchers, Funding Agencies, Journals &amp; Peer Reviewers, Whistleblowers and Government Regulatory Agencies"/>
          <p:cNvPicPr>
            <a:picLocks noChangeAspect="1"/>
          </p:cNvPicPr>
          <p:nvPr/>
        </p:nvPicPr>
        <p:blipFill>
          <a:blip r:embed="rId2"/>
          <a:stretch>
            <a:fillRect/>
          </a:stretch>
        </p:blipFill>
        <p:spPr>
          <a:xfrm>
            <a:off x="5206054" y="903787"/>
            <a:ext cx="6298069" cy="4519448"/>
          </a:xfrm>
          <a:prstGeom prst="rect">
            <a:avLst/>
          </a:prstGeom>
        </p:spPr>
      </p:pic>
      <p:grpSp>
        <p:nvGrpSpPr>
          <p:cNvPr id="5" name="Group 4" descr="Triangle with these phrases along each edge - Perceived Pressure, Rationalization, and Opportunity"/>
          <p:cNvGrpSpPr/>
          <p:nvPr/>
        </p:nvGrpSpPr>
        <p:grpSpPr>
          <a:xfrm>
            <a:off x="872358" y="1693044"/>
            <a:ext cx="4232659" cy="2892741"/>
            <a:chOff x="3834417" y="1246258"/>
            <a:chExt cx="3689301" cy="2892992"/>
          </a:xfrm>
          <a:solidFill>
            <a:srgbClr val="92D050"/>
          </a:solidFill>
        </p:grpSpPr>
        <p:sp>
          <p:nvSpPr>
            <p:cNvPr id="6" name="Isosceles Triangle 5"/>
            <p:cNvSpPr/>
            <p:nvPr/>
          </p:nvSpPr>
          <p:spPr>
            <a:xfrm>
              <a:off x="3834417" y="1246258"/>
              <a:ext cx="3689301" cy="255537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dirty="0"/>
            </a:p>
          </p:txBody>
        </p:sp>
        <p:sp>
          <p:nvSpPr>
            <p:cNvPr id="7" name="Rectangle 6"/>
            <p:cNvSpPr/>
            <p:nvPr/>
          </p:nvSpPr>
          <p:spPr>
            <a:xfrm rot="18524992">
              <a:off x="3455675" y="2242708"/>
              <a:ext cx="2226378" cy="333256"/>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161AF8"/>
                  </a:solidFill>
                </a:rPr>
                <a:t>Perceived Pressure</a:t>
              </a:r>
            </a:p>
          </p:txBody>
        </p:sp>
        <p:sp>
          <p:nvSpPr>
            <p:cNvPr id="8" name="Rectangle 7"/>
            <p:cNvSpPr/>
            <p:nvPr/>
          </p:nvSpPr>
          <p:spPr>
            <a:xfrm rot="3037292">
              <a:off x="5866835" y="2186745"/>
              <a:ext cx="1734023" cy="333256"/>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161AF8"/>
                  </a:solidFill>
                </a:rPr>
                <a:t>Rationalization</a:t>
              </a:r>
            </a:p>
          </p:txBody>
        </p:sp>
        <p:sp>
          <p:nvSpPr>
            <p:cNvPr id="9" name="Rectangle 8"/>
            <p:cNvSpPr/>
            <p:nvPr/>
          </p:nvSpPr>
          <p:spPr>
            <a:xfrm>
              <a:off x="4977725" y="3801636"/>
              <a:ext cx="1402686" cy="337614"/>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161AF8"/>
                  </a:solidFill>
                </a:rPr>
                <a:t>Opportunity</a:t>
              </a:r>
            </a:p>
          </p:txBody>
        </p:sp>
      </p:grpSp>
      <p:sp>
        <p:nvSpPr>
          <p:cNvPr id="10" name="TextBox 9"/>
          <p:cNvSpPr txBox="1"/>
          <p:nvPr/>
        </p:nvSpPr>
        <p:spPr>
          <a:xfrm>
            <a:off x="620708" y="5035954"/>
            <a:ext cx="448430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Adopted from </a:t>
            </a:r>
            <a:r>
              <a:rPr lang="en-US" dirty="0" err="1"/>
              <a:t>Cressey’s</a:t>
            </a:r>
            <a:r>
              <a:rPr lang="en-US" dirty="0"/>
              <a:t> Fraud Triangle</a:t>
            </a:r>
          </a:p>
        </p:txBody>
      </p:sp>
      <p:sp>
        <p:nvSpPr>
          <p:cNvPr id="11" name="Oval 10">
            <a:extLst>
              <a:ext uri="{C183D7F6-B498-43B3-948B-1728B52AA6E4}">
                <adec:decorative xmlns:adec="http://schemas.microsoft.com/office/drawing/2017/decorative" val="1"/>
              </a:ext>
            </a:extLst>
          </p:cNvPr>
          <p:cNvSpPr/>
          <p:nvPr/>
        </p:nvSpPr>
        <p:spPr>
          <a:xfrm>
            <a:off x="7381241" y="1777506"/>
            <a:ext cx="1611367" cy="70293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67587" y="1147549"/>
            <a:ext cx="3018775" cy="369332"/>
          </a:xfrm>
          <a:prstGeom prst="rect">
            <a:avLst/>
          </a:prstGeom>
          <a:noFill/>
        </p:spPr>
        <p:txBody>
          <a:bodyPr wrap="none" rtlCol="0">
            <a:spAutoFit/>
          </a:bodyPr>
          <a:lstStyle/>
          <a:p>
            <a:r>
              <a:rPr lang="en-US" dirty="0"/>
              <a:t>Starts with the Researchers</a:t>
            </a:r>
          </a:p>
        </p:txBody>
      </p:sp>
      <p:pic>
        <p:nvPicPr>
          <p:cNvPr id="13" name="Picture 12" descr="Office of Research Integrity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5357" y="5990898"/>
            <a:ext cx="2408617" cy="867102"/>
          </a:xfrm>
          <a:prstGeom prst="rect">
            <a:avLst/>
          </a:prstGeom>
        </p:spPr>
      </p:pic>
    </p:spTree>
    <p:extLst>
      <p:ext uri="{BB962C8B-B14F-4D97-AF65-F5344CB8AC3E}">
        <p14:creationId xmlns:p14="http://schemas.microsoft.com/office/powerpoint/2010/main" val="35366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theme/theme1.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2_bordertemplaterevised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10039</TotalTime>
  <Words>1379</Words>
  <Application>Microsoft Office PowerPoint</Application>
  <PresentationFormat>Widescreen</PresentationFormat>
  <Paragraphs>234</Paragraphs>
  <Slides>27</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Engravers MT</vt:lpstr>
      <vt:lpstr>Times New Roman</vt:lpstr>
      <vt:lpstr>Wingdings</vt:lpstr>
      <vt:lpstr>1_OASH Slide Master</vt:lpstr>
      <vt:lpstr>2_bordertemplaterevised (1)</vt:lpstr>
      <vt:lpstr>Research Misconduct and Integrity</vt:lpstr>
      <vt:lpstr>Everyone’s Responsibility</vt:lpstr>
      <vt:lpstr>Overview of Allegation Review Process</vt:lpstr>
      <vt:lpstr>Research Misconduct and Integrity</vt:lpstr>
      <vt:lpstr>Office of Research Integrity – ORI  https://ori.hhs.gov/</vt:lpstr>
      <vt:lpstr>Research misconduct - 42 CFR § 93.103</vt:lpstr>
      <vt:lpstr>Research Misconduct Findings are made when</vt:lpstr>
      <vt:lpstr>A Slippery Slope Leading to Misconduct? </vt:lpstr>
      <vt:lpstr>Do you Have a Role in Preventing  Research Misconduct?</vt:lpstr>
      <vt:lpstr>What leads to Research Misconduct?  Statements From Case Interviews</vt:lpstr>
      <vt:lpstr>Scenario 1- Are you liable for research misconduct?</vt:lpstr>
      <vt:lpstr>Steps in Research Misconduct Proceedings</vt:lpstr>
      <vt:lpstr>Case Example:</vt:lpstr>
      <vt:lpstr>Misconduct Investigation Found……..</vt:lpstr>
      <vt:lpstr>Reused DNA sequencing files in Electronic Records</vt:lpstr>
      <vt:lpstr>Supporting Coordination &amp; Collaboration </vt:lpstr>
      <vt:lpstr>When Should Institutions Contact the NIH?</vt:lpstr>
      <vt:lpstr>CASE STUDY</vt:lpstr>
      <vt:lpstr>Part 1</vt:lpstr>
      <vt:lpstr>Question</vt:lpstr>
      <vt:lpstr>Part 2</vt:lpstr>
      <vt:lpstr>Questions</vt:lpstr>
      <vt:lpstr>Part 3</vt:lpstr>
      <vt:lpstr>Questions</vt:lpstr>
      <vt:lpstr>More Questions</vt:lpstr>
      <vt:lpstr>NIH Research Integrity Website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Misconduct &amp; Integrity</dc:title>
  <dc:creator>Thomas, Monika (HHS/OASH) (CTR)</dc:creator>
  <cp:lastModifiedBy>Cummins, Sheri (NIH/OD) [E]</cp:lastModifiedBy>
  <cp:revision>378</cp:revision>
  <dcterms:created xsi:type="dcterms:W3CDTF">2018-06-27T13:57:09Z</dcterms:created>
  <dcterms:modified xsi:type="dcterms:W3CDTF">2020-11-04T14:42:50Z</dcterms:modified>
</cp:coreProperties>
</file>