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91" r:id="rId5"/>
    <p:sldId id="260" r:id="rId6"/>
    <p:sldId id="261" r:id="rId7"/>
    <p:sldId id="263" r:id="rId8"/>
    <p:sldId id="262" r:id="rId9"/>
    <p:sldId id="264" r:id="rId10"/>
    <p:sldId id="294" r:id="rId11"/>
    <p:sldId id="295" r:id="rId12"/>
    <p:sldId id="303" r:id="rId13"/>
    <p:sldId id="266" r:id="rId14"/>
    <p:sldId id="267" r:id="rId15"/>
    <p:sldId id="265" r:id="rId16"/>
    <p:sldId id="269" r:id="rId17"/>
    <p:sldId id="305" r:id="rId18"/>
    <p:sldId id="306" r:id="rId19"/>
    <p:sldId id="307" r:id="rId20"/>
    <p:sldId id="301" r:id="rId21"/>
    <p:sldId id="302" r:id="rId22"/>
    <p:sldId id="308" r:id="rId23"/>
    <p:sldId id="296" r:id="rId24"/>
    <p:sldId id="300" r:id="rId25"/>
    <p:sldId id="314" r:id="rId26"/>
    <p:sldId id="310" r:id="rId27"/>
    <p:sldId id="311" r:id="rId28"/>
    <p:sldId id="312" r:id="rId29"/>
    <p:sldId id="278" r:id="rId30"/>
    <p:sldId id="279" r:id="rId31"/>
    <p:sldId id="280" r:id="rId32"/>
    <p:sldId id="297" r:id="rId33"/>
    <p:sldId id="281" r:id="rId34"/>
    <p:sldId id="287" r:id="rId35"/>
    <p:sldId id="288" r:id="rId36"/>
    <p:sldId id="2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let, Michelle (NIH/NINR) [E]" initials="HM([" lastIdx="22" clrIdx="0">
    <p:extLst>
      <p:ext uri="{19B8F6BF-5375-455C-9EA6-DF929625EA0E}">
        <p15:presenceInfo xmlns:p15="http://schemas.microsoft.com/office/powerpoint/2012/main" userId="S::hamletm@nih.gov::3880510d-01c7-4a19-a4ee-221cedba2a04" providerId="AD"/>
      </p:ext>
    </p:extLst>
  </p:cmAuthor>
  <p:cmAuthor id="2" name="Matocha, Martha (NIH/NINR) [E]" initials="MM([" lastIdx="13" clrIdx="1">
    <p:extLst>
      <p:ext uri="{19B8F6BF-5375-455C-9EA6-DF929625EA0E}">
        <p15:presenceInfo xmlns:p15="http://schemas.microsoft.com/office/powerpoint/2012/main" userId="S::matocham@nih.gov::8dc1adb8-4c06-40da-8e0a-e26a138a7b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7FC9"/>
    <a:srgbClr val="F58344"/>
    <a:srgbClr val="20558A"/>
    <a:srgbClr val="126B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1669" autoAdjust="0"/>
  </p:normalViewPr>
  <p:slideViewPr>
    <p:cSldViewPr snapToGrid="0">
      <p:cViewPr varScale="1">
        <p:scale>
          <a:sx n="89" d="100"/>
          <a:sy n="89" d="100"/>
        </p:scale>
        <p:origin x="120" y="40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5" d="100"/>
          <a:sy n="85" d="100"/>
        </p:scale>
        <p:origin x="3885" y="7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A3CAE-3210-497A-856E-9F1FFF2E5D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CB6E0D-14E7-44A4-AE54-B2DBA02A12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712511-1CF3-47EE-9278-261710F3CD79}" type="datetimeFigureOut">
              <a:rPr lang="en-US" smtClean="0"/>
              <a:t>10/29/2020</a:t>
            </a:fld>
            <a:endParaRPr lang="en-US"/>
          </a:p>
        </p:txBody>
      </p:sp>
      <p:sp>
        <p:nvSpPr>
          <p:cNvPr id="4" name="Footer Placeholder 3">
            <a:extLst>
              <a:ext uri="{FF2B5EF4-FFF2-40B4-BE49-F238E27FC236}">
                <a16:creationId xmlns:a16="http://schemas.microsoft.com/office/drawing/2014/main" id="{CE29FA1C-265A-4E8C-8F70-125B762221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737F47-D64C-4542-9CD7-4493FEBCD9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4C0739-3480-4636-A53C-1F3FFC56D0CA}" type="slidenum">
              <a:rPr lang="en-US" smtClean="0"/>
              <a:t>‹#›</a:t>
            </a:fld>
            <a:endParaRPr lang="en-US"/>
          </a:p>
        </p:txBody>
      </p:sp>
    </p:spTree>
    <p:extLst>
      <p:ext uri="{BB962C8B-B14F-4D97-AF65-F5344CB8AC3E}">
        <p14:creationId xmlns:p14="http://schemas.microsoft.com/office/powerpoint/2010/main" val="627466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2B5C9-D031-42E1-AD3D-91099F0109D3}" type="datetimeFigureOut">
              <a:rPr lang="en-US" smtClean="0"/>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E3AEF-7E6A-4520-B66B-268461D89E9F}" type="slidenum">
              <a:rPr lang="en-US" smtClean="0"/>
              <a:t>‹#›</a:t>
            </a:fld>
            <a:endParaRPr lang="en-US"/>
          </a:p>
        </p:txBody>
      </p:sp>
    </p:spTree>
    <p:extLst>
      <p:ext uri="{BB962C8B-B14F-4D97-AF65-F5344CB8AC3E}">
        <p14:creationId xmlns:p14="http://schemas.microsoft.com/office/powerpoint/2010/main" val="194791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rants.nih.gov/grants/funding/Determing-Organization-Funding-Levels-R15-Eligibility.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rants.nih.gov/grants/funding/Determing-Organization-Funding-Levels-R15-Eligibility.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8CD48B27-E1ED-4075-A5E6-438301D665C1}"/>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952891-8FAD-4DDD-95B9-E63885CAE913}" type="datetime1">
              <a:rPr kumimoji="0" 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10/29/2020</a:t>
            </a:fld>
            <a:endParaRPr kumimoji="0" lang="en-US" sz="12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15363" name="Rectangle 7">
            <a:extLst>
              <a:ext uri="{FF2B5EF4-FFF2-40B4-BE49-F238E27FC236}">
                <a16:creationId xmlns:a16="http://schemas.microsoft.com/office/drawing/2014/main" id="{2927A71D-AC12-4113-AFBD-1F21B0270FAD}"/>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8A9658-199A-432C-B9BD-AF9F61C0B5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4" name="Rectangle 2">
            <a:extLst>
              <a:ext uri="{FF2B5EF4-FFF2-40B4-BE49-F238E27FC236}">
                <a16:creationId xmlns:a16="http://schemas.microsoft.com/office/drawing/2014/main" id="{6FEFD035-1E85-44F2-A8FA-2FB30A6D04A7}"/>
              </a:ext>
            </a:extLst>
          </p:cNvPr>
          <p:cNvSpPr>
            <a:spLocks noGrp="1" noRot="1" noChangeAspect="1" noChangeArrowheads="1" noTextEdit="1"/>
          </p:cNvSpPr>
          <p:nvPr>
            <p:ph type="sldImg"/>
          </p:nvPr>
        </p:nvSpPr>
        <p:spPr>
          <a:xfrm>
            <a:off x="-765175" y="533400"/>
            <a:ext cx="8551863" cy="4811713"/>
          </a:xfrm>
          <a:ln/>
        </p:spPr>
      </p:sp>
      <p:sp>
        <p:nvSpPr>
          <p:cNvPr id="15365" name="Rectangle 3">
            <a:extLst>
              <a:ext uri="{FF2B5EF4-FFF2-40B4-BE49-F238E27FC236}">
                <a16:creationId xmlns:a16="http://schemas.microsoft.com/office/drawing/2014/main" id="{5B7D801B-F3CC-4E49-A734-A191964DDB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Good morning. I am a health specialist with the NIEHS, and I am the NIH representative today that will talk about the R15 Academic Research Enhancement Award (AREA) R15 Research Enhancement Award Program (REAP). Out of curiosity, how many here have applied for AREA before? How many are thinking of applying for AREA? What about REAP? How many are not sure what the difference is between these two?</a:t>
            </a:r>
          </a:p>
        </p:txBody>
      </p:sp>
    </p:spTree>
    <p:extLst>
      <p:ext uri="{BB962C8B-B14F-4D97-AF65-F5344CB8AC3E}">
        <p14:creationId xmlns:p14="http://schemas.microsoft.com/office/powerpoint/2010/main" val="193619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Recap…READ slide</a:t>
            </a:r>
          </a:p>
        </p:txBody>
      </p:sp>
      <p:sp>
        <p:nvSpPr>
          <p:cNvPr id="4" name="Slide Number Placeholder 3"/>
          <p:cNvSpPr>
            <a:spLocks noGrp="1"/>
          </p:cNvSpPr>
          <p:nvPr>
            <p:ph type="sldNum" sz="quarter" idx="10"/>
          </p:nvPr>
        </p:nvSpPr>
        <p:spPr/>
        <p:txBody>
          <a:bodyPr/>
          <a:lstStyle/>
          <a:p>
            <a:fld id="{8381A35D-1276-41B5-86DB-308F71281AEE}" type="slidenum">
              <a:rPr lang="en-US" smtClean="0"/>
              <a:t>10</a:t>
            </a:fld>
            <a:endParaRPr lang="en-US"/>
          </a:p>
        </p:txBody>
      </p:sp>
    </p:spTree>
    <p:extLst>
      <p:ext uri="{BB962C8B-B14F-4D97-AF65-F5344CB8AC3E}">
        <p14:creationId xmlns:p14="http://schemas.microsoft.com/office/powerpoint/2010/main" val="26489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8381A35D-1276-41B5-86DB-308F71281AEE}" type="slidenum">
              <a:rPr lang="en-US" smtClean="0"/>
              <a:t>11</a:t>
            </a:fld>
            <a:endParaRPr lang="en-US"/>
          </a:p>
        </p:txBody>
      </p:sp>
    </p:spTree>
    <p:extLst>
      <p:ext uri="{BB962C8B-B14F-4D97-AF65-F5344CB8AC3E}">
        <p14:creationId xmlns:p14="http://schemas.microsoft.com/office/powerpoint/2010/main" val="250715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criteria are the same for all the R15 announcements… READ slide</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12</a:t>
            </a:fld>
            <a:endParaRPr lang="en-US"/>
          </a:p>
        </p:txBody>
      </p:sp>
    </p:spTree>
    <p:extLst>
      <p:ext uri="{BB962C8B-B14F-4D97-AF65-F5344CB8AC3E}">
        <p14:creationId xmlns:p14="http://schemas.microsoft.com/office/powerpoint/2010/main" val="224659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https://grants.nih.gov/grants/funding/Determing-Organization-Funding-Levels-R15-Eligibility.pdf</a:t>
            </a:r>
            <a:endParaRPr lang="en-US" dirty="0"/>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13</a:t>
            </a:fld>
            <a:endParaRPr lang="en-US"/>
          </a:p>
        </p:txBody>
      </p:sp>
    </p:spTree>
    <p:extLst>
      <p:ext uri="{BB962C8B-B14F-4D97-AF65-F5344CB8AC3E}">
        <p14:creationId xmlns:p14="http://schemas.microsoft.com/office/powerpoint/2010/main" val="35856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a:t>
            </a:r>
          </a:p>
          <a:p>
            <a:r>
              <a:rPr lang="en-US" dirty="0"/>
              <a:t>Let’s return to our professors now that we know the rules about non-health professional vs. health professional schools and add the funding criterion for AREA R15s.</a:t>
            </a:r>
          </a:p>
          <a:p>
            <a:endParaRPr lang="en-US" dirty="0"/>
          </a:p>
          <a:p>
            <a:r>
              <a:rPr lang="en-US" dirty="0"/>
              <a:t>Mike is at Saguaro College, which is an undergraduate institution that has about $300K in NIH funding per year in 4 of the last 7 years. This is less than $6M, so he qualifies for AREA.</a:t>
            </a:r>
          </a:p>
          <a:p>
            <a:r>
              <a:rPr lang="en-US" dirty="0"/>
              <a:t>Marisa is at a Health Professional Institution (as we discussed earlier), so she does not qualify for AREA.</a:t>
            </a:r>
          </a:p>
          <a:p>
            <a:r>
              <a:rPr lang="en-US" dirty="0"/>
              <a:t>At Painted Desert University, we determined earlier that Ken, Manuel, and Alice had appointments at Health Professional Schools, so they do not qualify for an AREA grant. </a:t>
            </a:r>
          </a:p>
          <a:p>
            <a:r>
              <a:rPr lang="en-US" dirty="0"/>
              <a:t>Ravi and Cora, however, both had appointments at components of the institution that had more undergraduate enrollment than graduate and that were non-health professional schools. They qualified for AREA based on that criterion, but they also have to qualify with the NIH funding rule. We have to add up the amount of NIH funding of all the potentially AREA-eligible components—the non-health professional schools. In this case, Ravi’s school has $1M in NIH funding and Cora’s school has $300K. Again this is supposed to symbolize the per year in 4 of the last 7 years. This adds up to less than $6M; therefore, Ravi and Cora both can apply for an AREA R15 grant. </a:t>
            </a:r>
          </a:p>
        </p:txBody>
      </p:sp>
      <p:sp>
        <p:nvSpPr>
          <p:cNvPr id="4" name="Slide Number Placeholder 3"/>
          <p:cNvSpPr>
            <a:spLocks noGrp="1"/>
          </p:cNvSpPr>
          <p:nvPr>
            <p:ph type="sldNum" sz="quarter" idx="10"/>
          </p:nvPr>
        </p:nvSpPr>
        <p:spPr/>
        <p:txBody>
          <a:bodyPr/>
          <a:lstStyle/>
          <a:p>
            <a:fld id="{8381A35D-1276-41B5-86DB-308F71281AEE}" type="slidenum">
              <a:rPr lang="en-US" smtClean="0"/>
              <a:t>14</a:t>
            </a:fld>
            <a:endParaRPr lang="en-US"/>
          </a:p>
        </p:txBody>
      </p:sp>
    </p:spTree>
    <p:extLst>
      <p:ext uri="{BB962C8B-B14F-4D97-AF65-F5344CB8AC3E}">
        <p14:creationId xmlns:p14="http://schemas.microsoft.com/office/powerpoint/2010/main" val="1811096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READ slide… also</a:t>
            </a:r>
          </a:p>
          <a:p>
            <a:r>
              <a:rPr lang="en-US" sz="1200" b="0" i="0" kern="1200" dirty="0">
                <a:solidFill>
                  <a:schemeClr val="tx1"/>
                </a:solidFill>
                <a:effectLst/>
                <a:latin typeface="+mn-lt"/>
                <a:ea typeface="+mn-ea"/>
                <a:cs typeface="+mn-cs"/>
              </a:rPr>
              <a:t>Reminder: Health Professional Schools and Colleges provide education and training leading to a health professional degree (including but not limited to: MD, DDS, DO, PharmD, BSN, DVM, OD, DPT, DC, ND, DPM).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https://grants.nih.gov/grants/funding/Determing-Organization-Funding-Levels-R15-Eligibility.pdf</a:t>
            </a:r>
            <a:endParaRPr lang="en-US" dirty="0"/>
          </a:p>
          <a:p>
            <a:endParaRPr lang="en-US" dirty="0"/>
          </a:p>
          <a:p>
            <a:r>
              <a:rPr lang="en-US" sz="1200" b="0" i="0" kern="1200" dirty="0">
                <a:solidFill>
                  <a:schemeClr val="tx1"/>
                </a:solidFill>
                <a:effectLst/>
                <a:latin typeface="+mn-lt"/>
                <a:ea typeface="+mn-ea"/>
                <a:cs typeface="+mn-cs"/>
              </a:rPr>
              <a:t>May provide research experiences to undergraduate and/or graduate students pursuing biomedical or behavioral research.</a:t>
            </a:r>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15</a:t>
            </a:fld>
            <a:endParaRPr lang="en-US"/>
          </a:p>
        </p:txBody>
      </p:sp>
    </p:spTree>
    <p:extLst>
      <p:ext uri="{BB962C8B-B14F-4D97-AF65-F5344CB8AC3E}">
        <p14:creationId xmlns:p14="http://schemas.microsoft.com/office/powerpoint/2010/main" val="2687704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a:t>
            </a:r>
          </a:p>
          <a:p>
            <a:r>
              <a:rPr lang="en-US" dirty="0"/>
              <a:t>Let’s revisit our professors. We know that Mike is at a non-health professional school and qualifies for AREA, not REAP. Marisa on the other hand is at a health-professional school. The institution has $3M in NIH funding per year in 4 of the last 7 years, which is below $6M. She qualifies for the REAP R15.</a:t>
            </a:r>
          </a:p>
          <a:p>
            <a:r>
              <a:rPr lang="en-US" dirty="0"/>
              <a:t>What about Ken, Manuel, and Alice at Painted Desert University? This school has multiple components with some schools that are non-health professional and some that are professional. We have already determined that Ken, Manuel, and Alice are at Health Professional Schools and should consider REAP, but do they qualify on the NIH funding levels. We just saw that Ravi and Cora qualified for AREA after adding up the NIH funding for the non-health professional components. However, if Ken, Manuel, or Alice want to apply for an R15, they cannot add up NIH funding for the health professional components alone. They have to add up ALL the components, including those where Ravi and Cora have primary appointments. In other words, for REAP we look at the NIH funding levels for the entire institution. If we add up the NIH funding for ALL the components, then you see that Painted Desert University as a whole has more than $6M in NIH funding per year in 4 of the last 7 years. Therefore, Ken, Manuel, and Alice cannot apply for a REAP grant after all.</a:t>
            </a:r>
          </a:p>
        </p:txBody>
      </p:sp>
      <p:sp>
        <p:nvSpPr>
          <p:cNvPr id="4" name="Slide Number Placeholder 3"/>
          <p:cNvSpPr>
            <a:spLocks noGrp="1"/>
          </p:cNvSpPr>
          <p:nvPr>
            <p:ph type="sldNum" sz="quarter" idx="10"/>
          </p:nvPr>
        </p:nvSpPr>
        <p:spPr/>
        <p:txBody>
          <a:bodyPr/>
          <a:lstStyle/>
          <a:p>
            <a:fld id="{8381A35D-1276-41B5-86DB-308F71281AEE}" type="slidenum">
              <a:rPr lang="en-US" smtClean="0"/>
              <a:t>16</a:t>
            </a:fld>
            <a:endParaRPr lang="en-US"/>
          </a:p>
        </p:txBody>
      </p:sp>
    </p:spTree>
    <p:extLst>
      <p:ext uri="{BB962C8B-B14F-4D97-AF65-F5344CB8AC3E}">
        <p14:creationId xmlns:p14="http://schemas.microsoft.com/office/powerpoint/2010/main" val="2126174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a:t>
            </a:r>
          </a:p>
          <a:p>
            <a:r>
              <a:rPr lang="en-US" dirty="0"/>
              <a:t>However, what happens if we change the $5M NIH funding of the medical school?</a:t>
            </a:r>
          </a:p>
        </p:txBody>
      </p:sp>
      <p:sp>
        <p:nvSpPr>
          <p:cNvPr id="4" name="Slide Number Placeholder 3"/>
          <p:cNvSpPr>
            <a:spLocks noGrp="1"/>
          </p:cNvSpPr>
          <p:nvPr>
            <p:ph type="sldNum" sz="quarter" idx="10"/>
          </p:nvPr>
        </p:nvSpPr>
        <p:spPr/>
        <p:txBody>
          <a:bodyPr/>
          <a:lstStyle/>
          <a:p>
            <a:fld id="{8381A35D-1276-41B5-86DB-308F71281AEE}" type="slidenum">
              <a:rPr lang="en-US" smtClean="0"/>
              <a:t>17</a:t>
            </a:fld>
            <a:endParaRPr lang="en-US"/>
          </a:p>
        </p:txBody>
      </p:sp>
    </p:spTree>
    <p:extLst>
      <p:ext uri="{BB962C8B-B14F-4D97-AF65-F5344CB8AC3E}">
        <p14:creationId xmlns:p14="http://schemas.microsoft.com/office/powerpoint/2010/main" val="2452310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a:t>
            </a:r>
          </a:p>
          <a:p>
            <a:r>
              <a:rPr lang="en-US" dirty="0"/>
              <a:t>Here, we changed the $5M to $2.5M. Now, if we add up all the components, non-health professional and health professional, we are under the $6M of NIH funding rule. Therefore, Ken, Manuel, and Alice could each apply for a REAP R15 grant. Of course, Ravi and Cora do not qualify for REAP.</a:t>
            </a:r>
          </a:p>
        </p:txBody>
      </p:sp>
      <p:sp>
        <p:nvSpPr>
          <p:cNvPr id="4" name="Slide Number Placeholder 3"/>
          <p:cNvSpPr>
            <a:spLocks noGrp="1"/>
          </p:cNvSpPr>
          <p:nvPr>
            <p:ph type="sldNum" sz="quarter" idx="10"/>
          </p:nvPr>
        </p:nvSpPr>
        <p:spPr/>
        <p:txBody>
          <a:bodyPr/>
          <a:lstStyle/>
          <a:p>
            <a:fld id="{8381A35D-1276-41B5-86DB-308F71281AEE}" type="slidenum">
              <a:rPr lang="en-US" smtClean="0"/>
              <a:t>18</a:t>
            </a:fld>
            <a:endParaRPr lang="en-US"/>
          </a:p>
        </p:txBody>
      </p:sp>
    </p:spTree>
    <p:extLst>
      <p:ext uri="{BB962C8B-B14F-4D97-AF65-F5344CB8AC3E}">
        <p14:creationId xmlns:p14="http://schemas.microsoft.com/office/powerpoint/2010/main" val="1905769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the application– found in this section of the FOA…</a:t>
            </a:r>
          </a:p>
        </p:txBody>
      </p:sp>
      <p:sp>
        <p:nvSpPr>
          <p:cNvPr id="4" name="Slide Number Placeholder 3"/>
          <p:cNvSpPr>
            <a:spLocks noGrp="1"/>
          </p:cNvSpPr>
          <p:nvPr>
            <p:ph type="sldNum" sz="quarter" idx="10"/>
          </p:nvPr>
        </p:nvSpPr>
        <p:spPr/>
        <p:txBody>
          <a:bodyPr/>
          <a:lstStyle/>
          <a:p>
            <a:fld id="{8381A35D-1276-41B5-86DB-308F71281AEE}" type="slidenum">
              <a:rPr lang="en-US" smtClean="0"/>
              <a:t>20</a:t>
            </a:fld>
            <a:endParaRPr lang="en-US"/>
          </a:p>
        </p:txBody>
      </p:sp>
    </p:spTree>
    <p:extLst>
      <p:ext uri="{BB962C8B-B14F-4D97-AF65-F5344CB8AC3E}">
        <p14:creationId xmlns:p14="http://schemas.microsoft.com/office/powerpoint/2010/main" val="61780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sz="1200" b="0" i="0" kern="1200" dirty="0">
                <a:solidFill>
                  <a:schemeClr val="tx1"/>
                </a:solidFill>
                <a:effectLst/>
                <a:latin typeface="+mn-lt"/>
                <a:ea typeface="+mn-ea"/>
                <a:cs typeface="+mn-cs"/>
              </a:rPr>
              <a:t>For any application you submit to NIH, you will apply through a funding opportunity announcement (FOA). All federal grant funding agencies use FOAs to announce their funding opportunities.</a:t>
            </a:r>
          </a:p>
        </p:txBody>
      </p:sp>
      <p:sp>
        <p:nvSpPr>
          <p:cNvPr id="4" name="Slide Number Placeholder 3"/>
          <p:cNvSpPr>
            <a:spLocks noGrp="1"/>
          </p:cNvSpPr>
          <p:nvPr>
            <p:ph type="sldNum" sz="quarter" idx="10"/>
          </p:nvPr>
        </p:nvSpPr>
        <p:spPr/>
        <p:txBody>
          <a:bodyPr/>
          <a:lstStyle/>
          <a:p>
            <a:fld id="{8381A35D-1276-41B5-86DB-308F71281AEE}" type="slidenum">
              <a:rPr lang="en-US" smtClean="0"/>
              <a:t>2</a:t>
            </a:fld>
            <a:endParaRPr lang="en-US"/>
          </a:p>
        </p:txBody>
      </p:sp>
    </p:spTree>
    <p:extLst>
      <p:ext uri="{BB962C8B-B14F-4D97-AF65-F5344CB8AC3E}">
        <p14:creationId xmlns:p14="http://schemas.microsoft.com/office/powerpoint/2010/main" val="2311067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sz="1200" kern="1200" dirty="0">
                <a:solidFill>
                  <a:schemeClr val="tx1"/>
                </a:solidFill>
                <a:effectLst/>
                <a:latin typeface="+mn-lt"/>
                <a:ea typeface="+mn-ea"/>
                <a:cs typeface="+mn-cs"/>
              </a:rPr>
              <a:t>The proposal needs to be strong scientifically; it is not just about undergraduate research experiences. Try to have good preliminary data for each specific aim in the proposal. This will clearly show that you can conduct the experiments proposed in the application.</a:t>
            </a:r>
          </a:p>
          <a:p>
            <a:r>
              <a:rPr lang="en-US" sz="1200" kern="1200" dirty="0">
                <a:solidFill>
                  <a:schemeClr val="tx1"/>
                </a:solidFill>
                <a:effectLst/>
                <a:latin typeface="+mn-lt"/>
                <a:ea typeface="+mn-ea"/>
                <a:cs typeface="+mn-cs"/>
              </a:rPr>
              <a:t>At the very end of each specific aim, discuss outcomes, potential problems, and alternative strategies.</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23</a:t>
            </a:fld>
            <a:endParaRPr lang="en-US"/>
          </a:p>
        </p:txBody>
      </p:sp>
    </p:spTree>
    <p:extLst>
      <p:ext uri="{BB962C8B-B14F-4D97-AF65-F5344CB8AC3E}">
        <p14:creationId xmlns:p14="http://schemas.microsoft.com/office/powerpoint/2010/main" val="3759909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R15 specific instructions for describing… READ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Also…Make sure you include a resource sharing plan in the application. Several applications forget to include this.</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24</a:t>
            </a:fld>
            <a:endParaRPr lang="en-US"/>
          </a:p>
        </p:txBody>
      </p:sp>
    </p:spTree>
    <p:extLst>
      <p:ext uri="{BB962C8B-B14F-4D97-AF65-F5344CB8AC3E}">
        <p14:creationId xmlns:p14="http://schemas.microsoft.com/office/powerpoint/2010/main" val="1981559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sure that you discuss everything that is listed in the FOA scored criteria in your proposal. The reviewers of the application are asked to comment on these issues directly.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that the research team described in your application must be primarily composed of undergraduate students for the AREA program. </a:t>
            </a:r>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25</a:t>
            </a:fld>
            <a:endParaRPr lang="en-US"/>
          </a:p>
        </p:txBody>
      </p:sp>
    </p:spTree>
    <p:extLst>
      <p:ext uri="{BB962C8B-B14F-4D97-AF65-F5344CB8AC3E}">
        <p14:creationId xmlns:p14="http://schemas.microsoft.com/office/powerpoint/2010/main" val="439967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26</a:t>
            </a:fld>
            <a:endParaRPr lang="en-US"/>
          </a:p>
        </p:txBody>
      </p:sp>
    </p:spTree>
    <p:extLst>
      <p:ext uri="{BB962C8B-B14F-4D97-AF65-F5344CB8AC3E}">
        <p14:creationId xmlns:p14="http://schemas.microsoft.com/office/powerpoint/2010/main" val="2536817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sz="1200" kern="1200" dirty="0">
                <a:solidFill>
                  <a:schemeClr val="tx1"/>
                </a:solidFill>
                <a:effectLst/>
                <a:latin typeface="+mn-lt"/>
                <a:ea typeface="+mn-ea"/>
                <a:cs typeface="+mn-cs"/>
              </a:rPr>
              <a:t>Mention them as part of RS, but also in </a:t>
            </a:r>
            <a:r>
              <a:rPr lang="en-US" sz="1200" kern="1200" dirty="0" err="1">
                <a:solidFill>
                  <a:schemeClr val="tx1"/>
                </a:solidFill>
                <a:effectLst/>
                <a:latin typeface="+mn-lt"/>
                <a:ea typeface="+mn-ea"/>
                <a:cs typeface="+mn-cs"/>
              </a:rPr>
              <a:t>Biosketch</a:t>
            </a:r>
            <a:r>
              <a:rPr lang="en-US" sz="1200" kern="1200" dirty="0">
                <a:solidFill>
                  <a:schemeClr val="tx1"/>
                </a:solidFill>
                <a:effectLst/>
                <a:latin typeface="+mn-lt"/>
                <a:ea typeface="+mn-ea"/>
                <a:cs typeface="+mn-cs"/>
              </a:rPr>
              <a:t>. What is your history of mentoring students. Underline name of students that co-authored papers. Does your school offer programs for students (research office, scholar’s program, award or scholarship program)? Make the reviewer want to send his son or daughter to your school and your lab.</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27</a:t>
            </a:fld>
            <a:endParaRPr lang="en-US"/>
          </a:p>
        </p:txBody>
      </p:sp>
    </p:spTree>
    <p:extLst>
      <p:ext uri="{BB962C8B-B14F-4D97-AF65-F5344CB8AC3E}">
        <p14:creationId xmlns:p14="http://schemas.microsoft.com/office/powerpoint/2010/main" val="847313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Include in your budget salary for students during the school year and the summer</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28</a:t>
            </a:fld>
            <a:endParaRPr lang="en-US"/>
          </a:p>
        </p:txBody>
      </p:sp>
    </p:spTree>
    <p:extLst>
      <p:ext uri="{BB962C8B-B14F-4D97-AF65-F5344CB8AC3E}">
        <p14:creationId xmlns:p14="http://schemas.microsoft.com/office/powerpoint/2010/main" val="10064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FOAs you should be aware of now. Two AREA FOAs without and with clinical trials allowed. Two REAP FOAs without and with clinical trials allowed.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Schools of medicine, dentistry, osteopathy, pharmacy, nursing, veterinary medicine, public health, optometry, allied health, chiropractic, naturopathy, and podiatry</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3</a:t>
            </a:fld>
            <a:endParaRPr lang="en-US"/>
          </a:p>
        </p:txBody>
      </p:sp>
    </p:spTree>
    <p:extLst>
      <p:ext uri="{BB962C8B-B14F-4D97-AF65-F5344CB8AC3E}">
        <p14:creationId xmlns:p14="http://schemas.microsoft.com/office/powerpoint/2010/main" val="360464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Institutions with little NIH funding often offer significantly fewer opportunities for students to do hands-on research. </a:t>
            </a:r>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4</a:t>
            </a:fld>
            <a:endParaRPr lang="en-US"/>
          </a:p>
        </p:txBody>
      </p:sp>
    </p:spTree>
    <p:extLst>
      <p:ext uri="{BB962C8B-B14F-4D97-AF65-F5344CB8AC3E}">
        <p14:creationId xmlns:p14="http://schemas.microsoft.com/office/powerpoint/2010/main" val="2848069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features of these R15 FOAs to be aware of are that these are… READ SLIDE</a:t>
            </a:r>
          </a:p>
        </p:txBody>
      </p:sp>
      <p:sp>
        <p:nvSpPr>
          <p:cNvPr id="4" name="Slide Number Placeholder 3"/>
          <p:cNvSpPr>
            <a:spLocks noGrp="1"/>
          </p:cNvSpPr>
          <p:nvPr>
            <p:ph type="sldNum" sz="quarter" idx="10"/>
          </p:nvPr>
        </p:nvSpPr>
        <p:spPr/>
        <p:txBody>
          <a:bodyPr/>
          <a:lstStyle/>
          <a:p>
            <a:fld id="{8381A35D-1276-41B5-86DB-308F71281AEE}" type="slidenum">
              <a:rPr lang="en-US" smtClean="0"/>
              <a:t>5</a:t>
            </a:fld>
            <a:endParaRPr lang="en-US"/>
          </a:p>
        </p:txBody>
      </p:sp>
    </p:spTree>
    <p:extLst>
      <p:ext uri="{BB962C8B-B14F-4D97-AF65-F5344CB8AC3E}">
        <p14:creationId xmlns:p14="http://schemas.microsoft.com/office/powerpoint/2010/main" val="204486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So how is this different from the R01 research grant? Some describe the R01 as a mature award that gives you four or five years of independent support. The R15 is for smaller scale research projects of more limited scope, generally because of smaller resources at the institution—personnel and facilities. The R15 also requires that you describe opportunities for students and how the award will strengthen the environment of your institution. These requirements are absent from the R01 application.</a:t>
            </a:r>
          </a:p>
        </p:txBody>
      </p:sp>
      <p:sp>
        <p:nvSpPr>
          <p:cNvPr id="4" name="Slide Number Placeholder 3"/>
          <p:cNvSpPr>
            <a:spLocks noGrp="1"/>
          </p:cNvSpPr>
          <p:nvPr>
            <p:ph type="sldNum" sz="quarter" idx="10"/>
          </p:nvPr>
        </p:nvSpPr>
        <p:spPr/>
        <p:txBody>
          <a:bodyPr/>
          <a:lstStyle/>
          <a:p>
            <a:fld id="{8381A35D-1276-41B5-86DB-308F71281AEE}" type="slidenum">
              <a:rPr lang="en-US" smtClean="0"/>
              <a:t>6</a:t>
            </a:fld>
            <a:endParaRPr lang="en-US"/>
          </a:p>
        </p:txBody>
      </p:sp>
    </p:spTree>
    <p:extLst>
      <p:ext uri="{BB962C8B-B14F-4D97-AF65-F5344CB8AC3E}">
        <p14:creationId xmlns:p14="http://schemas.microsoft.com/office/powerpoint/2010/main" val="342028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eligibility, found in this section of the FOA…</a:t>
            </a:r>
          </a:p>
        </p:txBody>
      </p:sp>
      <p:sp>
        <p:nvSpPr>
          <p:cNvPr id="4" name="Slide Number Placeholder 3"/>
          <p:cNvSpPr>
            <a:spLocks noGrp="1"/>
          </p:cNvSpPr>
          <p:nvPr>
            <p:ph type="sldNum" sz="quarter" idx="10"/>
          </p:nvPr>
        </p:nvSpPr>
        <p:spPr/>
        <p:txBody>
          <a:bodyPr/>
          <a:lstStyle/>
          <a:p>
            <a:fld id="{8381A35D-1276-41B5-86DB-308F71281AEE}" type="slidenum">
              <a:rPr lang="en-US" smtClean="0"/>
              <a:t>7</a:t>
            </a:fld>
            <a:endParaRPr lang="en-US"/>
          </a:p>
        </p:txBody>
      </p:sp>
    </p:spTree>
    <p:extLst>
      <p:ext uri="{BB962C8B-B14F-4D97-AF65-F5344CB8AC3E}">
        <p14:creationId xmlns:p14="http://schemas.microsoft.com/office/powerpoint/2010/main" val="152738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8</a:t>
            </a:fld>
            <a:endParaRPr lang="en-US"/>
          </a:p>
        </p:txBody>
      </p:sp>
    </p:spTree>
    <p:extLst>
      <p:ext uri="{BB962C8B-B14F-4D97-AF65-F5344CB8AC3E}">
        <p14:creationId xmlns:p14="http://schemas.microsoft.com/office/powerpoint/2010/main" val="389259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AREA vs. REAP scenarios, and I will start with primary appointments. Mike is a professor at a small undergraduate-focused college, which is a non-health professional school. He will be looking at the AREA R15 FOA. Marisa, on the other hand, is a professor at a graduate school of health-related subjects, meaning there are schools of pharmacy, dentistry etc. and no undergraduate school components. This is a health-professional school, and she will be looking at the REAP R15 FOA. At Painted Desert University, there are various institution components. Some that are undergraduate-focused and some that are not. Ravi is a professor with a primary appointment at the College of Arts and Sciences, working with the biology department. Cora is a mathematics professor with a primary appointment at the College of Engineering &amp; Applied Science. Both of these components where Ravi and Cora have their appointments have more undergraduates enrolled than graduate students. These are non-health professional schools; therefore, Ravi and Cora would read the AREA R15 FOA.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Ken has his primary appointment as a professor at the School of Nursing, which awards mostly a Bachelor’s in Nursing. This school has more undergraduate students than graduate students; however, because it is a nursing school, it fits the definition of a health professional school as determined by the REAP R15 FOA. Just a reminder of what it says in the FOA– health professional schools include, but are not limited to, </a:t>
            </a:r>
            <a:r>
              <a:rPr lang="en-US" i="1" dirty="0"/>
              <a:t>Schools of medicine, dentistry, osteopathy, pharmacy, nursing, veterinary medicine, public health, optometry, allied health, chiropractic, naturopathy, and podiatry. </a:t>
            </a:r>
            <a:r>
              <a:rPr lang="en-US" i="0" dirty="0"/>
              <a:t>Moving on… </a:t>
            </a:r>
            <a:r>
              <a:rPr lang="en-US" dirty="0"/>
              <a:t>Manuel’s appointment is at the School of Public Health, which has more graduates enrolled and also fits the definition of a Health-Professional School. Alice has her appointment at the School of Medicine—another Health Professional School. Ken, Manuel, and Alice would all consider the REAP R15 FOA and NOT AREA.</a:t>
            </a:r>
          </a:p>
        </p:txBody>
      </p:sp>
      <p:sp>
        <p:nvSpPr>
          <p:cNvPr id="4" name="Slide Number Placeholder 3"/>
          <p:cNvSpPr>
            <a:spLocks noGrp="1"/>
          </p:cNvSpPr>
          <p:nvPr>
            <p:ph type="sldNum" sz="quarter" idx="10"/>
          </p:nvPr>
        </p:nvSpPr>
        <p:spPr/>
        <p:txBody>
          <a:bodyPr/>
          <a:lstStyle/>
          <a:p>
            <a:fld id="{8381A35D-1276-41B5-86DB-308F71281AEE}" type="slidenum">
              <a:rPr lang="en-US" smtClean="0"/>
              <a:t>9</a:t>
            </a:fld>
            <a:endParaRPr lang="en-US"/>
          </a:p>
        </p:txBody>
      </p:sp>
    </p:spTree>
    <p:extLst>
      <p:ext uri="{BB962C8B-B14F-4D97-AF65-F5344CB8AC3E}">
        <p14:creationId xmlns:p14="http://schemas.microsoft.com/office/powerpoint/2010/main" val="2179345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Decorative image">
            <a:extLst>
              <a:ext uri="{FF2B5EF4-FFF2-40B4-BE49-F238E27FC236}">
                <a16:creationId xmlns:a16="http://schemas.microsoft.com/office/drawing/2014/main" id="{0028448B-069E-4E6B-BC02-7CB9D6A6FAC2}"/>
              </a:ext>
            </a:extLst>
          </p:cNvPr>
          <p:cNvGrpSpPr/>
          <p:nvPr userDrawn="1"/>
        </p:nvGrpSpPr>
        <p:grpSpPr>
          <a:xfrm>
            <a:off x="11287" y="0"/>
            <a:ext cx="12192000" cy="6858000"/>
            <a:chOff x="0" y="0"/>
            <a:chExt cx="12192000" cy="6858000"/>
          </a:xfrm>
        </p:grpSpPr>
        <p:pic>
          <p:nvPicPr>
            <p:cNvPr id="17" name="Decorative arrows" descr="pptjpg.jpg">
              <a:extLst>
                <a:ext uri="{FF2B5EF4-FFF2-40B4-BE49-F238E27FC236}">
                  <a16:creationId xmlns:a16="http://schemas.microsoft.com/office/drawing/2014/main" id="{84BFA04D-1D70-4B34-ABAA-F71B2B23F9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
            <a:stretch/>
          </p:blipFill>
          <p:spPr>
            <a:xfrm>
              <a:off x="2816543" y="0"/>
              <a:ext cx="9375457" cy="6858000"/>
            </a:xfrm>
            <a:prstGeom prst="rect">
              <a:avLst/>
            </a:prstGeom>
          </p:spPr>
        </p:pic>
        <p:sp>
          <p:nvSpPr>
            <p:cNvPr id="18" name="Rectangle">
              <a:extLst>
                <a:ext uri="{FF2B5EF4-FFF2-40B4-BE49-F238E27FC236}">
                  <a16:creationId xmlns:a16="http://schemas.microsoft.com/office/drawing/2014/main" id="{6F5E936F-60A3-49DC-BD92-9706939FCEED}"/>
                </a:ext>
              </a:extLst>
            </p:cNvPr>
            <p:cNvSpPr/>
            <p:nvPr userDrawn="1"/>
          </p:nvSpPr>
          <p:spPr>
            <a:xfrm>
              <a:off x="0" y="0"/>
              <a:ext cx="329811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C5FE9EC6-03D3-41AD-8892-9AE6C8FA86D2}"/>
              </a:ext>
            </a:extLst>
          </p:cNvPr>
          <p:cNvSpPr/>
          <p:nvPr userDrawn="1"/>
        </p:nvSpPr>
        <p:spPr>
          <a:xfrm>
            <a:off x="5173132"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National Institutes of Health logo" descr="National Institutes of Health logo">
            <a:extLst>
              <a:ext uri="{FF2B5EF4-FFF2-40B4-BE49-F238E27FC236}">
                <a16:creationId xmlns:a16="http://schemas.microsoft.com/office/drawing/2014/main" id="{F6CB61BB-FBD9-4107-B700-3BA007892BA0}"/>
              </a:ext>
            </a:extLst>
          </p:cNvPr>
          <p:cNvPicPr>
            <a:picLocks noChangeAspect="1"/>
          </p:cNvPicPr>
          <p:nvPr userDrawn="1"/>
        </p:nvPicPr>
        <p:blipFill>
          <a:blip r:embed="rId3"/>
          <a:stretch>
            <a:fillRect/>
          </a:stretch>
        </p:blipFill>
        <p:spPr>
          <a:xfrm>
            <a:off x="1685356" y="6008050"/>
            <a:ext cx="3925448" cy="604519"/>
          </a:xfrm>
          <a:prstGeom prst="rect">
            <a:avLst/>
          </a:prstGeom>
        </p:spPr>
      </p:pic>
      <p:pic>
        <p:nvPicPr>
          <p:cNvPr id="23" name="Health and Human Services logo" descr="Health and Human Services logo">
            <a:extLst>
              <a:ext uri="{FF2B5EF4-FFF2-40B4-BE49-F238E27FC236}">
                <a16:creationId xmlns:a16="http://schemas.microsoft.com/office/drawing/2014/main" id="{A39E900E-354B-4182-A77E-1EB3532897BF}"/>
              </a:ext>
            </a:extLst>
          </p:cNvPr>
          <p:cNvPicPr>
            <a:picLocks noChangeAspect="1"/>
          </p:cNvPicPr>
          <p:nvPr userDrawn="1"/>
        </p:nvPicPr>
        <p:blipFill>
          <a:blip r:embed="rId4"/>
          <a:stretch>
            <a:fillRect/>
          </a:stretch>
        </p:blipFill>
        <p:spPr>
          <a:xfrm>
            <a:off x="818444" y="5926079"/>
            <a:ext cx="686948" cy="686490"/>
          </a:xfrm>
          <a:prstGeom prst="rect">
            <a:avLst/>
          </a:prstGeom>
        </p:spPr>
      </p:pic>
      <p:sp>
        <p:nvSpPr>
          <p:cNvPr id="10" name="Subtitle Placeholder">
            <a:extLst>
              <a:ext uri="{FF2B5EF4-FFF2-40B4-BE49-F238E27FC236}">
                <a16:creationId xmlns:a16="http://schemas.microsoft.com/office/drawing/2014/main" id="{8C704684-D29C-4A3A-9DE4-6DB9141D2A6D}"/>
              </a:ext>
            </a:extLst>
          </p:cNvPr>
          <p:cNvSpPr>
            <a:spLocks noGrp="1"/>
          </p:cNvSpPr>
          <p:nvPr>
            <p:ph type="body" idx="1" hasCustomPrompt="1"/>
          </p:nvPr>
        </p:nvSpPr>
        <p:spPr>
          <a:xfrm>
            <a:off x="818444" y="4865331"/>
            <a:ext cx="10577689" cy="694359"/>
          </a:xfrm>
          <a:prstGeom prst="rect">
            <a:avLst/>
          </a:prstGeom>
        </p:spPr>
        <p:txBody>
          <a:bodyPr>
            <a:normAutofit/>
          </a:bodyPr>
          <a:lstStyle>
            <a:lvl1pPr marL="0" indent="0" algn="l">
              <a:buNone/>
              <a:defRPr sz="2000" b="0" i="0" cap="all" spc="120" normalizeH="0" baseline="0">
                <a:solidFill>
                  <a:schemeClr val="accent1">
                    <a:lumMod val="20000"/>
                    <a:lumOff val="80000"/>
                  </a:schemeClr>
                </a:solidFill>
                <a:latin typeface="Arial Black" panose="020B0A04020102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24" name="Title">
            <a:extLst>
              <a:ext uri="{FF2B5EF4-FFF2-40B4-BE49-F238E27FC236}">
                <a16:creationId xmlns:a16="http://schemas.microsoft.com/office/drawing/2014/main" id="{508562F6-5CC1-4739-8ACC-7F3C0C057558}"/>
              </a:ext>
            </a:extLst>
          </p:cNvPr>
          <p:cNvSpPr>
            <a:spLocks noGrp="1"/>
          </p:cNvSpPr>
          <p:nvPr>
            <p:ph type="ctrTitle" hasCustomPrompt="1"/>
          </p:nvPr>
        </p:nvSpPr>
        <p:spPr>
          <a:xfrm>
            <a:off x="818445" y="2314310"/>
            <a:ext cx="7980782" cy="2398715"/>
          </a:xfrm>
          <a:prstGeom prst="rect">
            <a:avLst/>
          </a:prstGeom>
        </p:spPr>
        <p:txBody>
          <a:bodyPr anchor="b">
            <a:noAutofit/>
          </a:bodyPr>
          <a:lstStyle>
            <a:lvl1pPr algn="l">
              <a:defRPr sz="7000" b="0" cap="all" baseline="0">
                <a:solidFill>
                  <a:schemeClr val="bg1"/>
                </a:solidFill>
                <a:latin typeface="Arial Black" panose="020B0A04020102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Tree>
    <p:extLst>
      <p:ext uri="{BB962C8B-B14F-4D97-AF65-F5344CB8AC3E}">
        <p14:creationId xmlns:p14="http://schemas.microsoft.com/office/powerpoint/2010/main" val="118468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a:p>
        </p:txBody>
      </p:sp>
      <p:sp>
        <p:nvSpPr>
          <p:cNvPr id="27" name="Text Placeholder 3b">
            <a:extLst>
              <a:ext uri="{FF2B5EF4-FFF2-40B4-BE49-F238E27FC236}">
                <a16:creationId xmlns:a16="http://schemas.microsoft.com/office/drawing/2014/main" id="{CBCE6814-D6CE-4319-9688-3D221515FD65}"/>
              </a:ext>
            </a:extLst>
          </p:cNvPr>
          <p:cNvSpPr>
            <a:spLocks noGrp="1"/>
          </p:cNvSpPr>
          <p:nvPr>
            <p:ph type="body" sz="quarter" idx="29" hasCustomPrompt="1"/>
          </p:nvPr>
        </p:nvSpPr>
        <p:spPr>
          <a:xfrm>
            <a:off x="8020221" y="5379469"/>
            <a:ext cx="3657600"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22" name="Text Placeholder 3a">
            <a:extLst>
              <a:ext uri="{FF2B5EF4-FFF2-40B4-BE49-F238E27FC236}">
                <a16:creationId xmlns:a16="http://schemas.microsoft.com/office/drawing/2014/main" id="{9CE515B9-4F78-47F0-B0B3-75D599EB7DE7}"/>
              </a:ext>
            </a:extLst>
          </p:cNvPr>
          <p:cNvSpPr>
            <a:spLocks noGrp="1"/>
          </p:cNvSpPr>
          <p:nvPr>
            <p:ph type="body" sz="quarter" idx="28" hasCustomPrompt="1"/>
          </p:nvPr>
        </p:nvSpPr>
        <p:spPr>
          <a:xfrm>
            <a:off x="8020221" y="4927032"/>
            <a:ext cx="3657600"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8" name="Picture Placeholder 3">
            <a:extLst>
              <a:ext uri="{FF2B5EF4-FFF2-40B4-BE49-F238E27FC236}">
                <a16:creationId xmlns:a16="http://schemas.microsoft.com/office/drawing/2014/main" id="{C2FF448C-A900-4921-8463-BCF4865C9A8E}"/>
              </a:ext>
            </a:extLst>
          </p:cNvPr>
          <p:cNvSpPr>
            <a:spLocks noGrp="1"/>
          </p:cNvSpPr>
          <p:nvPr>
            <p:ph type="pic" sz="quarter" idx="30"/>
          </p:nvPr>
        </p:nvSpPr>
        <p:spPr>
          <a:xfrm>
            <a:off x="8619426" y="2036381"/>
            <a:ext cx="2464135" cy="2525526"/>
          </a:xfrm>
        </p:spPr>
        <p:txBody>
          <a:bodyPr/>
          <a:lstStyle/>
          <a:p>
            <a:endParaRPr lang="en-US"/>
          </a:p>
        </p:txBody>
      </p:sp>
      <p:sp>
        <p:nvSpPr>
          <p:cNvPr id="18" name="Text Placeholder 2b">
            <a:extLst>
              <a:ext uri="{FF2B5EF4-FFF2-40B4-BE49-F238E27FC236}">
                <a16:creationId xmlns:a16="http://schemas.microsoft.com/office/drawing/2014/main" id="{8229CF2E-2782-4A39-875B-03807F50F7B1}"/>
              </a:ext>
            </a:extLst>
          </p:cNvPr>
          <p:cNvSpPr>
            <a:spLocks noGrp="1"/>
          </p:cNvSpPr>
          <p:nvPr>
            <p:ph type="body" sz="quarter" idx="26" hasCustomPrompt="1"/>
          </p:nvPr>
        </p:nvSpPr>
        <p:spPr>
          <a:xfrm>
            <a:off x="4156366" y="5379469"/>
            <a:ext cx="3657600"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7" name="Text Placeholder 2a">
            <a:extLst>
              <a:ext uri="{FF2B5EF4-FFF2-40B4-BE49-F238E27FC236}">
                <a16:creationId xmlns:a16="http://schemas.microsoft.com/office/drawing/2014/main" id="{0B904C48-6516-45F3-94E4-907A37A2E5B0}"/>
              </a:ext>
            </a:extLst>
          </p:cNvPr>
          <p:cNvSpPr>
            <a:spLocks noGrp="1"/>
          </p:cNvSpPr>
          <p:nvPr>
            <p:ph type="body" sz="quarter" idx="25" hasCustomPrompt="1"/>
          </p:nvPr>
        </p:nvSpPr>
        <p:spPr>
          <a:xfrm>
            <a:off x="4156366" y="4927032"/>
            <a:ext cx="3657600"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1" name="Picture Placeholder 2">
            <a:extLst>
              <a:ext uri="{FF2B5EF4-FFF2-40B4-BE49-F238E27FC236}">
                <a16:creationId xmlns:a16="http://schemas.microsoft.com/office/drawing/2014/main" id="{8F009DAE-189D-4891-804C-170E89123443}"/>
              </a:ext>
            </a:extLst>
          </p:cNvPr>
          <p:cNvSpPr>
            <a:spLocks noGrp="1"/>
          </p:cNvSpPr>
          <p:nvPr>
            <p:ph type="pic" sz="quarter" idx="27"/>
          </p:nvPr>
        </p:nvSpPr>
        <p:spPr>
          <a:xfrm>
            <a:off x="4755571" y="2036381"/>
            <a:ext cx="2464135" cy="2525526"/>
          </a:xfrm>
        </p:spPr>
        <p:txBody>
          <a:bodyPr/>
          <a:lstStyle/>
          <a:p>
            <a:endParaRPr lang="en-US"/>
          </a:p>
        </p:txBody>
      </p:sp>
      <p:sp>
        <p:nvSpPr>
          <p:cNvPr id="16" name="Text Placeholder 1b">
            <a:extLst>
              <a:ext uri="{FF2B5EF4-FFF2-40B4-BE49-F238E27FC236}">
                <a16:creationId xmlns:a16="http://schemas.microsoft.com/office/drawing/2014/main" id="{5693E35F-7A45-4480-9815-162D6A4AE056}"/>
              </a:ext>
            </a:extLst>
          </p:cNvPr>
          <p:cNvSpPr>
            <a:spLocks noGrp="1"/>
          </p:cNvSpPr>
          <p:nvPr>
            <p:ph type="body" sz="quarter" idx="24" hasCustomPrompt="1"/>
          </p:nvPr>
        </p:nvSpPr>
        <p:spPr>
          <a:xfrm>
            <a:off x="294986" y="5379469"/>
            <a:ext cx="3657600"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5" name="Text Placeholder 1a">
            <a:extLst>
              <a:ext uri="{FF2B5EF4-FFF2-40B4-BE49-F238E27FC236}">
                <a16:creationId xmlns:a16="http://schemas.microsoft.com/office/drawing/2014/main" id="{526362AF-3422-4C5A-B550-9514E69B882A}"/>
              </a:ext>
            </a:extLst>
          </p:cNvPr>
          <p:cNvSpPr>
            <a:spLocks noGrp="1"/>
          </p:cNvSpPr>
          <p:nvPr>
            <p:ph type="body" sz="quarter" idx="23" hasCustomPrompt="1"/>
          </p:nvPr>
        </p:nvSpPr>
        <p:spPr>
          <a:xfrm>
            <a:off x="294986" y="4927032"/>
            <a:ext cx="3657600"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0" name="Picture Placeholder 1">
            <a:extLst>
              <a:ext uri="{FF2B5EF4-FFF2-40B4-BE49-F238E27FC236}">
                <a16:creationId xmlns:a16="http://schemas.microsoft.com/office/drawing/2014/main" id="{7066FC2C-5BF8-4734-8AD8-8D0515E63773}"/>
              </a:ext>
            </a:extLst>
          </p:cNvPr>
          <p:cNvSpPr>
            <a:spLocks noGrp="1"/>
          </p:cNvSpPr>
          <p:nvPr>
            <p:ph type="pic" sz="quarter" idx="21"/>
          </p:nvPr>
        </p:nvSpPr>
        <p:spPr>
          <a:xfrm>
            <a:off x="891716" y="2036381"/>
            <a:ext cx="2464135" cy="2525526"/>
          </a:xfrm>
        </p:spPr>
        <p:txBody>
          <a:bodyPr/>
          <a:lstStyle/>
          <a:p>
            <a:endParaRPr lang="en-US"/>
          </a:p>
        </p:txBody>
      </p:sp>
      <p:sp>
        <p:nvSpPr>
          <p:cNvPr id="4" name="Title">
            <a:extLst>
              <a:ext uri="{FF2B5EF4-FFF2-40B4-BE49-F238E27FC236}">
                <a16:creationId xmlns:a16="http://schemas.microsoft.com/office/drawing/2014/main" id="{6F849ABF-DEB7-4207-A631-954E49F8CFE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332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4 speakers">
    <p:spTree>
      <p:nvGrpSpPr>
        <p:cNvPr id="1" name=""/>
        <p:cNvGrpSpPr/>
        <p:nvPr/>
      </p:nvGrpSpPr>
      <p:grpSpPr>
        <a:xfrm>
          <a:off x="0" y="0"/>
          <a:ext cx="0" cy="0"/>
          <a:chOff x="0" y="0"/>
          <a:chExt cx="0" cy="0"/>
        </a:xfrm>
      </p:grpSpPr>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a:p>
        </p:txBody>
      </p:sp>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36" name="Text Placeholder 4b">
            <a:extLst>
              <a:ext uri="{FF2B5EF4-FFF2-40B4-BE49-F238E27FC236}">
                <a16:creationId xmlns:a16="http://schemas.microsoft.com/office/drawing/2014/main" id="{77A8527D-19C3-4CCE-96F9-D384F77940AC}"/>
              </a:ext>
            </a:extLst>
          </p:cNvPr>
          <p:cNvSpPr>
            <a:spLocks noGrp="1"/>
          </p:cNvSpPr>
          <p:nvPr>
            <p:ph type="body" sz="quarter" idx="37" hasCustomPrompt="1"/>
          </p:nvPr>
        </p:nvSpPr>
        <p:spPr>
          <a:xfrm>
            <a:off x="9201873" y="5290250"/>
            <a:ext cx="2151809"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35" name="Text Placeholder 4a">
            <a:extLst>
              <a:ext uri="{FF2B5EF4-FFF2-40B4-BE49-F238E27FC236}">
                <a16:creationId xmlns:a16="http://schemas.microsoft.com/office/drawing/2014/main" id="{19CC0B74-CB7F-4B07-9D91-0AD848606155}"/>
              </a:ext>
            </a:extLst>
          </p:cNvPr>
          <p:cNvSpPr>
            <a:spLocks noGrp="1"/>
          </p:cNvSpPr>
          <p:nvPr>
            <p:ph type="body" sz="quarter" idx="36" hasCustomPrompt="1"/>
          </p:nvPr>
        </p:nvSpPr>
        <p:spPr>
          <a:xfrm>
            <a:off x="9201873" y="4837813"/>
            <a:ext cx="2151809"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6" name="Picture Placeholder 4">
            <a:extLst>
              <a:ext uri="{FF2B5EF4-FFF2-40B4-BE49-F238E27FC236}">
                <a16:creationId xmlns:a16="http://schemas.microsoft.com/office/drawing/2014/main" id="{9FFBB88A-6B43-4A1B-8615-027ABA712580}"/>
              </a:ext>
            </a:extLst>
          </p:cNvPr>
          <p:cNvSpPr>
            <a:spLocks noGrp="1"/>
          </p:cNvSpPr>
          <p:nvPr>
            <p:ph type="pic" sz="quarter" idx="31"/>
          </p:nvPr>
        </p:nvSpPr>
        <p:spPr>
          <a:xfrm>
            <a:off x="9201991" y="2391662"/>
            <a:ext cx="2151809" cy="2205419"/>
          </a:xfrm>
        </p:spPr>
        <p:txBody>
          <a:bodyPr/>
          <a:lstStyle/>
          <a:p>
            <a:endParaRPr lang="en-US"/>
          </a:p>
        </p:txBody>
      </p:sp>
      <p:sp>
        <p:nvSpPr>
          <p:cNvPr id="34" name="Text Placeholder 3b">
            <a:extLst>
              <a:ext uri="{FF2B5EF4-FFF2-40B4-BE49-F238E27FC236}">
                <a16:creationId xmlns:a16="http://schemas.microsoft.com/office/drawing/2014/main" id="{D2573C8C-1151-4DDA-99A0-3F5F03896929}"/>
              </a:ext>
            </a:extLst>
          </p:cNvPr>
          <p:cNvSpPr>
            <a:spLocks noGrp="1"/>
          </p:cNvSpPr>
          <p:nvPr>
            <p:ph type="body" sz="quarter" idx="35" hasCustomPrompt="1"/>
          </p:nvPr>
        </p:nvSpPr>
        <p:spPr>
          <a:xfrm>
            <a:off x="6413982" y="5290250"/>
            <a:ext cx="2151809"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33" name="Text Placeholder 3a">
            <a:extLst>
              <a:ext uri="{FF2B5EF4-FFF2-40B4-BE49-F238E27FC236}">
                <a16:creationId xmlns:a16="http://schemas.microsoft.com/office/drawing/2014/main" id="{26DC42FF-1652-4E47-B671-7FAB3CA48071}"/>
              </a:ext>
            </a:extLst>
          </p:cNvPr>
          <p:cNvSpPr>
            <a:spLocks noGrp="1"/>
          </p:cNvSpPr>
          <p:nvPr>
            <p:ph type="body" sz="quarter" idx="34" hasCustomPrompt="1"/>
          </p:nvPr>
        </p:nvSpPr>
        <p:spPr>
          <a:xfrm>
            <a:off x="6413982" y="4837813"/>
            <a:ext cx="2151809"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5" name="Picture Placeholder 3">
            <a:extLst>
              <a:ext uri="{FF2B5EF4-FFF2-40B4-BE49-F238E27FC236}">
                <a16:creationId xmlns:a16="http://schemas.microsoft.com/office/drawing/2014/main" id="{E8CC976C-BCC8-442C-8D98-D853D0843E59}"/>
              </a:ext>
            </a:extLst>
          </p:cNvPr>
          <p:cNvSpPr>
            <a:spLocks noGrp="1"/>
          </p:cNvSpPr>
          <p:nvPr>
            <p:ph type="pic" sz="quarter" idx="30"/>
          </p:nvPr>
        </p:nvSpPr>
        <p:spPr>
          <a:xfrm>
            <a:off x="6413982" y="2391662"/>
            <a:ext cx="2151809" cy="2205419"/>
          </a:xfrm>
        </p:spPr>
        <p:txBody>
          <a:bodyPr/>
          <a:lstStyle/>
          <a:p>
            <a:endParaRPr lang="en-US"/>
          </a:p>
        </p:txBody>
      </p:sp>
      <p:sp>
        <p:nvSpPr>
          <p:cNvPr id="32" name="Text Placeholder 2b">
            <a:extLst>
              <a:ext uri="{FF2B5EF4-FFF2-40B4-BE49-F238E27FC236}">
                <a16:creationId xmlns:a16="http://schemas.microsoft.com/office/drawing/2014/main" id="{8829E0BF-8599-4D08-97AD-A742081CA772}"/>
              </a:ext>
            </a:extLst>
          </p:cNvPr>
          <p:cNvSpPr>
            <a:spLocks noGrp="1"/>
          </p:cNvSpPr>
          <p:nvPr>
            <p:ph type="body" sz="quarter" idx="33" hasCustomPrompt="1"/>
          </p:nvPr>
        </p:nvSpPr>
        <p:spPr>
          <a:xfrm>
            <a:off x="3626091" y="5290250"/>
            <a:ext cx="2151809"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31" name="Text Placeholder 2a">
            <a:extLst>
              <a:ext uri="{FF2B5EF4-FFF2-40B4-BE49-F238E27FC236}">
                <a16:creationId xmlns:a16="http://schemas.microsoft.com/office/drawing/2014/main" id="{AF82FAE3-EB15-4670-984E-3C57BC1EF11F}"/>
              </a:ext>
            </a:extLst>
          </p:cNvPr>
          <p:cNvSpPr>
            <a:spLocks noGrp="1"/>
          </p:cNvSpPr>
          <p:nvPr>
            <p:ph type="body" sz="quarter" idx="32" hasCustomPrompt="1"/>
          </p:nvPr>
        </p:nvSpPr>
        <p:spPr>
          <a:xfrm>
            <a:off x="3626091" y="4837813"/>
            <a:ext cx="2151809"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4" name="Picture Placeholder 2">
            <a:extLst>
              <a:ext uri="{FF2B5EF4-FFF2-40B4-BE49-F238E27FC236}">
                <a16:creationId xmlns:a16="http://schemas.microsoft.com/office/drawing/2014/main" id="{62195BF6-4A4F-4F2D-917E-B4611E7E6683}"/>
              </a:ext>
            </a:extLst>
          </p:cNvPr>
          <p:cNvSpPr>
            <a:spLocks noGrp="1"/>
          </p:cNvSpPr>
          <p:nvPr>
            <p:ph type="pic" sz="quarter" idx="27"/>
          </p:nvPr>
        </p:nvSpPr>
        <p:spPr>
          <a:xfrm>
            <a:off x="3626091" y="2391662"/>
            <a:ext cx="2151809" cy="2205419"/>
          </a:xfrm>
        </p:spPr>
        <p:txBody>
          <a:bodyPr/>
          <a:lstStyle/>
          <a:p>
            <a:endParaRPr lang="en-US"/>
          </a:p>
        </p:txBody>
      </p:sp>
      <p:sp>
        <p:nvSpPr>
          <p:cNvPr id="28" name="Text Placeholder 1b">
            <a:extLst>
              <a:ext uri="{FF2B5EF4-FFF2-40B4-BE49-F238E27FC236}">
                <a16:creationId xmlns:a16="http://schemas.microsoft.com/office/drawing/2014/main" id="{00D106AA-97E4-4656-9E56-78736BAE7BAF}"/>
              </a:ext>
            </a:extLst>
          </p:cNvPr>
          <p:cNvSpPr>
            <a:spLocks noGrp="1"/>
          </p:cNvSpPr>
          <p:nvPr>
            <p:ph type="body" sz="quarter" idx="24" hasCustomPrompt="1"/>
          </p:nvPr>
        </p:nvSpPr>
        <p:spPr>
          <a:xfrm>
            <a:off x="838200" y="5290250"/>
            <a:ext cx="2151809"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27" name="Text Placeholder 1a">
            <a:extLst>
              <a:ext uri="{FF2B5EF4-FFF2-40B4-BE49-F238E27FC236}">
                <a16:creationId xmlns:a16="http://schemas.microsoft.com/office/drawing/2014/main" id="{812DE87F-E67F-42F8-AB8F-4C262C308C22}"/>
              </a:ext>
            </a:extLst>
          </p:cNvPr>
          <p:cNvSpPr>
            <a:spLocks noGrp="1"/>
          </p:cNvSpPr>
          <p:nvPr>
            <p:ph type="body" sz="quarter" idx="23" hasCustomPrompt="1"/>
          </p:nvPr>
        </p:nvSpPr>
        <p:spPr>
          <a:xfrm>
            <a:off x="838200" y="4837813"/>
            <a:ext cx="2151809"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3" name="Picture Placeholder 1">
            <a:extLst>
              <a:ext uri="{FF2B5EF4-FFF2-40B4-BE49-F238E27FC236}">
                <a16:creationId xmlns:a16="http://schemas.microsoft.com/office/drawing/2014/main" id="{323F57CB-6ACA-41C8-8C45-97220DC429C2}"/>
              </a:ext>
            </a:extLst>
          </p:cNvPr>
          <p:cNvSpPr>
            <a:spLocks noGrp="1"/>
          </p:cNvSpPr>
          <p:nvPr>
            <p:ph type="pic" sz="quarter" idx="21"/>
          </p:nvPr>
        </p:nvSpPr>
        <p:spPr>
          <a:xfrm>
            <a:off x="838200" y="2391662"/>
            <a:ext cx="2151809" cy="2205419"/>
          </a:xfrm>
        </p:spPr>
        <p:txBody>
          <a:bodyPr/>
          <a:lstStyle/>
          <a:p>
            <a:endParaRPr lang="en-US"/>
          </a:p>
        </p:txBody>
      </p:sp>
      <p:sp>
        <p:nvSpPr>
          <p:cNvPr id="4" name="Title">
            <a:extLst>
              <a:ext uri="{FF2B5EF4-FFF2-40B4-BE49-F238E27FC236}">
                <a16:creationId xmlns:a16="http://schemas.microsoft.com/office/drawing/2014/main" id="{8AC0B86B-E505-46F7-98CC-B2DBA5C4477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406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Slide Number Placeholder">
            <a:extLst>
              <a:ext uri="{FF2B5EF4-FFF2-40B4-BE49-F238E27FC236}">
                <a16:creationId xmlns:a16="http://schemas.microsoft.com/office/drawing/2014/main" id="{7CE4ACCA-3277-48FF-B596-D63FD39DFC0A}"/>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14" name="Date Placeholder">
            <a:extLst>
              <a:ext uri="{FF2B5EF4-FFF2-40B4-BE49-F238E27FC236}">
                <a16:creationId xmlns:a16="http://schemas.microsoft.com/office/drawing/2014/main" id="{B59EEDB8-A0B8-4F4F-BA9A-2D97CB972136}"/>
              </a:ext>
            </a:extLst>
          </p:cNvPr>
          <p:cNvSpPr>
            <a:spLocks noGrp="1"/>
          </p:cNvSpPr>
          <p:nvPr>
            <p:ph type="dt" sz="half" idx="10"/>
          </p:nvPr>
        </p:nvSpPr>
        <p:spPr>
          <a:xfrm>
            <a:off x="4724400" y="6356350"/>
            <a:ext cx="2743200" cy="365125"/>
          </a:xfrm>
          <a:prstGeom prst="rect">
            <a:avLst/>
          </a:prstGeom>
        </p:spPr>
        <p:txBody>
          <a:bodyPr/>
          <a:lstStyle/>
          <a:p>
            <a:fld id="{5BA27624-A05E-4067-8CFA-9A60DDDF75D8}" type="datetime4">
              <a:rPr lang="en-US" smtClean="0"/>
              <a:t>October 29, 2020</a:t>
            </a:fld>
            <a:endParaRPr lang="en-US" dirty="0"/>
          </a:p>
        </p:txBody>
      </p:sp>
      <p:sp>
        <p:nvSpPr>
          <p:cNvPr id="2" name="Title">
            <a:extLst>
              <a:ext uri="{FF2B5EF4-FFF2-40B4-BE49-F238E27FC236}">
                <a16:creationId xmlns:a16="http://schemas.microsoft.com/office/drawing/2014/main" id="{08535944-DFFA-43F8-9553-867974F4850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5161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5" name="Slide Number Placeholder">
            <a:extLst>
              <a:ext uri="{FF2B5EF4-FFF2-40B4-BE49-F238E27FC236}">
                <a16:creationId xmlns:a16="http://schemas.microsoft.com/office/drawing/2014/main" id="{65FC8343-482F-42B0-ACB7-24FA03EF398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16" name="Date Placeholder">
            <a:extLst>
              <a:ext uri="{FF2B5EF4-FFF2-40B4-BE49-F238E27FC236}">
                <a16:creationId xmlns:a16="http://schemas.microsoft.com/office/drawing/2014/main" id="{5DCDD587-5763-4667-81ED-788607589A99}"/>
              </a:ext>
            </a:extLst>
          </p:cNvPr>
          <p:cNvSpPr>
            <a:spLocks noGrp="1"/>
          </p:cNvSpPr>
          <p:nvPr>
            <p:ph type="dt" sz="half" idx="10"/>
          </p:nvPr>
        </p:nvSpPr>
        <p:spPr>
          <a:xfrm>
            <a:off x="4724400" y="6356350"/>
            <a:ext cx="2743200" cy="365125"/>
          </a:xfrm>
          <a:prstGeom prst="rect">
            <a:avLst/>
          </a:prstGeom>
        </p:spPr>
        <p:txBody>
          <a:bodyPr/>
          <a:lstStyle/>
          <a:p>
            <a:fld id="{5BA27624-A05E-4067-8CFA-9A60DDDF75D8}" type="datetime4">
              <a:rPr lang="en-US" smtClean="0"/>
              <a:t>October 29, 2020</a:t>
            </a:fld>
            <a:endParaRPr lang="en-US" dirty="0"/>
          </a:p>
        </p:txBody>
      </p:sp>
    </p:spTree>
    <p:extLst>
      <p:ext uri="{BB962C8B-B14F-4D97-AF65-F5344CB8AC3E}">
        <p14:creationId xmlns:p14="http://schemas.microsoft.com/office/powerpoint/2010/main" val="1254397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CDFFC9D3-44A6-467D-B529-C271BEA00B08}"/>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5" name="Date Placeholder">
            <a:extLst>
              <a:ext uri="{FF2B5EF4-FFF2-40B4-BE49-F238E27FC236}">
                <a16:creationId xmlns:a16="http://schemas.microsoft.com/office/drawing/2014/main" id="{3E8BAA95-8D9B-450A-9307-44988C63E7CE}"/>
              </a:ext>
            </a:extLst>
          </p:cNvPr>
          <p:cNvSpPr>
            <a:spLocks noGrp="1"/>
          </p:cNvSpPr>
          <p:nvPr>
            <p:ph type="dt" sz="half" idx="10"/>
          </p:nvPr>
        </p:nvSpPr>
        <p:spPr>
          <a:xfrm>
            <a:off x="4724400" y="6356350"/>
            <a:ext cx="2743200" cy="365125"/>
          </a:xfrm>
          <a:prstGeom prst="rect">
            <a:avLst/>
          </a:prstGeom>
        </p:spPr>
        <p:txBody>
          <a:bodyPr/>
          <a:lstStyle/>
          <a:p>
            <a:fld id="{594FE32E-CB58-45FB-9F5E-216C3D3C3D94}" type="datetime4">
              <a:rPr lang="en-US" smtClean="0"/>
              <a:t>October 29, 2020</a:t>
            </a:fld>
            <a:endParaRPr lang="en-US"/>
          </a:p>
        </p:txBody>
      </p:sp>
      <p:sp>
        <p:nvSpPr>
          <p:cNvPr id="9" name="Content Placeholder">
            <a:extLst>
              <a:ext uri="{FF2B5EF4-FFF2-40B4-BE49-F238E27FC236}">
                <a16:creationId xmlns:a16="http://schemas.microsoft.com/office/drawing/2014/main" id="{3E1CC8DE-00C6-4A08-A721-F9E1BD8A064F}"/>
              </a:ext>
            </a:extLst>
          </p:cNvPr>
          <p:cNvSpPr>
            <a:spLocks noGrp="1"/>
          </p:cNvSpPr>
          <p:nvPr>
            <p:ph sz="quarter" idx="13"/>
          </p:nvPr>
        </p:nvSpPr>
        <p:spPr>
          <a:xfrm>
            <a:off x="5183188" y="457200"/>
            <a:ext cx="6169025" cy="5403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a:extLst>
              <a:ext uri="{FF2B5EF4-FFF2-40B4-BE49-F238E27FC236}">
                <a16:creationId xmlns:a16="http://schemas.microsoft.com/office/drawing/2014/main" id="{41980C74-562C-46E3-9791-9F799FBAFAD6}"/>
              </a:ext>
            </a:extLst>
          </p:cNvPr>
          <p:cNvSpPr>
            <a:spLocks noGrp="1"/>
          </p:cNvSpPr>
          <p:nvPr>
            <p:ph type="body" sz="quarter" idx="14"/>
          </p:nvPr>
        </p:nvSpPr>
        <p:spPr>
          <a:xfrm>
            <a:off x="838200" y="2057400"/>
            <a:ext cx="3932238" cy="3803650"/>
          </a:xfrm>
        </p:spPr>
        <p:txBody>
          <a:bodyPr>
            <a:normAutofit/>
          </a:bodyPr>
          <a:lstStyle>
            <a:lvl1pPr marL="0" indent="0">
              <a:buFont typeface="Arial" panose="020B0604020202020204" pitchFamily="34" charset="0"/>
              <a:buNone/>
              <a:defRPr sz="1600" cap="all" baseline="0">
                <a:latin typeface="Arial Black" panose="020B0A04020102020204" pitchFamily="34" charset="0"/>
              </a:defRPr>
            </a:lvl1pPr>
            <a:lvl2pPr marL="457200" indent="0">
              <a:buNone/>
              <a:defRPr sz="1600">
                <a:latin typeface="Arial Black" panose="020B0A04020102020204" pitchFamily="34" charset="0"/>
              </a:defRPr>
            </a:lvl2pPr>
            <a:lvl3pPr marL="914400" indent="0">
              <a:buNone/>
              <a:defRPr sz="1600">
                <a:latin typeface="Arial Black" panose="020B0A04020102020204" pitchFamily="34" charset="0"/>
              </a:defRPr>
            </a:lvl3pPr>
            <a:lvl4pPr marL="1371600" indent="0">
              <a:buNone/>
              <a:defRPr sz="1600">
                <a:latin typeface="Arial Black" panose="020B0A04020102020204" pitchFamily="34" charset="0"/>
              </a:defRPr>
            </a:lvl4pPr>
            <a:lvl5pPr marL="1828800" indent="0">
              <a:buNone/>
              <a:defRPr sz="1600">
                <a:latin typeface="Arial Black" panose="020B0A04020102020204" pitchFamily="34" charset="0"/>
              </a:defRPr>
            </a:lvl5pPr>
          </a:lstStyle>
          <a:p>
            <a:pPr lvl="0"/>
            <a:r>
              <a:rPr lang="en-US" dirty="0"/>
              <a:t>Edit Master text styles</a:t>
            </a:r>
          </a:p>
        </p:txBody>
      </p:sp>
      <p:sp>
        <p:nvSpPr>
          <p:cNvPr id="6" name="Title">
            <a:extLst>
              <a:ext uri="{FF2B5EF4-FFF2-40B4-BE49-F238E27FC236}">
                <a16:creationId xmlns:a16="http://schemas.microsoft.com/office/drawing/2014/main" id="{8CEBCDF9-7304-4F5E-9E62-FBDAF20244C1}"/>
              </a:ext>
            </a:extLst>
          </p:cNvPr>
          <p:cNvSpPr>
            <a:spLocks noGrp="1"/>
          </p:cNvSpPr>
          <p:nvPr>
            <p:ph type="title"/>
          </p:nvPr>
        </p:nvSpPr>
        <p:spPr>
          <a:xfrm>
            <a:off x="838200" y="457201"/>
            <a:ext cx="3932237" cy="1600199"/>
          </a:xfrm>
        </p:spPr>
        <p:txBody>
          <a:bodyPr>
            <a:no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078407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picture with title and caption">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743CE90-743E-4A50-8387-C5FCEF7DD602}"/>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5" name="Date Placeholder">
            <a:extLst>
              <a:ext uri="{FF2B5EF4-FFF2-40B4-BE49-F238E27FC236}">
                <a16:creationId xmlns:a16="http://schemas.microsoft.com/office/drawing/2014/main" id="{7ED50780-5FD6-49AB-A6BC-EE8005F60852}"/>
              </a:ext>
            </a:extLst>
          </p:cNvPr>
          <p:cNvSpPr>
            <a:spLocks noGrp="1"/>
          </p:cNvSpPr>
          <p:nvPr>
            <p:ph type="dt" sz="half" idx="10"/>
          </p:nvPr>
        </p:nvSpPr>
        <p:spPr>
          <a:xfrm>
            <a:off x="4724400" y="6356350"/>
            <a:ext cx="2743200" cy="365125"/>
          </a:xfrm>
          <a:prstGeom prst="rect">
            <a:avLst/>
          </a:prstGeom>
        </p:spPr>
        <p:txBody>
          <a:bodyPr/>
          <a:lstStyle/>
          <a:p>
            <a:fld id="{00EFCF6F-4DE8-4DDB-9018-0FA0A9F8BAA6}" type="datetime4">
              <a:rPr lang="en-US" smtClean="0"/>
              <a:t>October 29, 2020</a:t>
            </a:fld>
            <a:endParaRPr lang="en-US"/>
          </a:p>
        </p:txBody>
      </p:sp>
      <p:sp>
        <p:nvSpPr>
          <p:cNvPr id="6" name="Picture Placeholder">
            <a:extLst>
              <a:ext uri="{FF2B5EF4-FFF2-40B4-BE49-F238E27FC236}">
                <a16:creationId xmlns:a16="http://schemas.microsoft.com/office/drawing/2014/main" id="{F7E245AE-E630-475E-BBA5-45197A088DE7}"/>
              </a:ext>
            </a:extLst>
          </p:cNvPr>
          <p:cNvSpPr>
            <a:spLocks noGrp="1"/>
          </p:cNvSpPr>
          <p:nvPr>
            <p:ph type="pic" sz="quarter" idx="13"/>
          </p:nvPr>
        </p:nvSpPr>
        <p:spPr>
          <a:xfrm>
            <a:off x="5183188" y="457200"/>
            <a:ext cx="6169025" cy="5403850"/>
          </a:xfrm>
        </p:spPr>
        <p:txBody>
          <a:bodyPr/>
          <a:lstStyle>
            <a:lvl1pPr marL="0" indent="0">
              <a:buNone/>
              <a:defRPr/>
            </a:lvl1pPr>
          </a:lstStyle>
          <a:p>
            <a:endParaRPr lang="en-US" dirty="0"/>
          </a:p>
        </p:txBody>
      </p:sp>
      <p:sp>
        <p:nvSpPr>
          <p:cNvPr id="10" name="Text Placeholder">
            <a:extLst>
              <a:ext uri="{FF2B5EF4-FFF2-40B4-BE49-F238E27FC236}">
                <a16:creationId xmlns:a16="http://schemas.microsoft.com/office/drawing/2014/main" id="{4500361A-0061-43DA-9240-CC9062C9E2B4}"/>
              </a:ext>
            </a:extLst>
          </p:cNvPr>
          <p:cNvSpPr>
            <a:spLocks noGrp="1"/>
          </p:cNvSpPr>
          <p:nvPr>
            <p:ph type="body" sz="quarter" idx="14"/>
          </p:nvPr>
        </p:nvSpPr>
        <p:spPr>
          <a:xfrm>
            <a:off x="838200" y="2057400"/>
            <a:ext cx="3932238" cy="3811588"/>
          </a:xfrm>
        </p:spPr>
        <p:txBody>
          <a:bodyPr/>
          <a:lstStyle>
            <a:lvl1pPr marL="0" marR="0" indent="0" algn="l" defTabSz="914400" rtl="0" eaLnBrk="1" fontAlgn="auto" latinLnBrk="0" hangingPunct="1">
              <a:lnSpc>
                <a:spcPct val="100000"/>
              </a:lnSpc>
              <a:spcBef>
                <a:spcPts val="480"/>
              </a:spcBef>
              <a:spcAft>
                <a:spcPts val="0"/>
              </a:spcAft>
              <a:buClrTx/>
              <a:buSzTx/>
              <a:buFont typeface="Arial" panose="020B0604020202020204" pitchFamily="34" charset="0"/>
              <a:buNone/>
              <a:tabLst/>
              <a:defRPr sz="1600" cap="all" baseline="0">
                <a:latin typeface="Arial Black" panose="020B0A04020102020204" pitchFamily="34" charset="0"/>
              </a:defRPr>
            </a:lvl1pPr>
          </a:lstStyle>
          <a:p>
            <a:pPr marL="0" marR="0" lvl="0" indent="0" algn="l" defTabSz="914400" rtl="0" eaLnBrk="1" fontAlgn="auto" latinLnBrk="0" hangingPunct="1">
              <a:lnSpc>
                <a:spcPct val="100000"/>
              </a:lnSpc>
              <a:spcBef>
                <a:spcPts val="480"/>
              </a:spcBef>
              <a:spcAft>
                <a:spcPts val="0"/>
              </a:spcAft>
              <a:buClrTx/>
              <a:buSzTx/>
              <a:buFont typeface="Arial" panose="020B0604020202020204" pitchFamily="34" charset="0"/>
              <a:buNone/>
              <a:tabLst/>
              <a:defRPr/>
            </a:pPr>
            <a:r>
              <a:rPr lang="en-US" dirty="0"/>
              <a:t>Edit Master text styles</a:t>
            </a:r>
          </a:p>
        </p:txBody>
      </p:sp>
      <p:sp>
        <p:nvSpPr>
          <p:cNvPr id="11" name="Title">
            <a:extLst>
              <a:ext uri="{FF2B5EF4-FFF2-40B4-BE49-F238E27FC236}">
                <a16:creationId xmlns:a16="http://schemas.microsoft.com/office/drawing/2014/main" id="{E7EBB525-34F3-4340-B53B-A59409A6527D}"/>
              </a:ext>
            </a:extLst>
          </p:cNvPr>
          <p:cNvSpPr>
            <a:spLocks noGrp="1"/>
          </p:cNvSpPr>
          <p:nvPr>
            <p:ph type="title"/>
          </p:nvPr>
        </p:nvSpPr>
        <p:spPr>
          <a:xfrm>
            <a:off x="838201" y="457200"/>
            <a:ext cx="3932238" cy="1600200"/>
          </a:xfrm>
        </p:spPr>
        <p:txBody>
          <a:bodyPr>
            <a:no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986857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bottom caption">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743CE90-743E-4A50-8387-C5FCEF7DD602}"/>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5" name="Date Placeholder">
            <a:extLst>
              <a:ext uri="{FF2B5EF4-FFF2-40B4-BE49-F238E27FC236}">
                <a16:creationId xmlns:a16="http://schemas.microsoft.com/office/drawing/2014/main" id="{7ED50780-5FD6-49AB-A6BC-EE8005F60852}"/>
              </a:ext>
            </a:extLst>
          </p:cNvPr>
          <p:cNvSpPr>
            <a:spLocks noGrp="1"/>
          </p:cNvSpPr>
          <p:nvPr>
            <p:ph type="dt" sz="half" idx="10"/>
          </p:nvPr>
        </p:nvSpPr>
        <p:spPr>
          <a:xfrm>
            <a:off x="4724400" y="6356350"/>
            <a:ext cx="2743200" cy="365125"/>
          </a:xfrm>
          <a:prstGeom prst="rect">
            <a:avLst/>
          </a:prstGeom>
        </p:spPr>
        <p:txBody>
          <a:bodyPr/>
          <a:lstStyle/>
          <a:p>
            <a:fld id="{00EFCF6F-4DE8-4DDB-9018-0FA0A9F8BAA6}" type="datetime4">
              <a:rPr lang="en-US" smtClean="0"/>
              <a:t>October 29, 2020</a:t>
            </a:fld>
            <a:endParaRPr lang="en-US"/>
          </a:p>
        </p:txBody>
      </p:sp>
      <p:sp>
        <p:nvSpPr>
          <p:cNvPr id="11" name="Text Placeholder">
            <a:extLst>
              <a:ext uri="{FF2B5EF4-FFF2-40B4-BE49-F238E27FC236}">
                <a16:creationId xmlns:a16="http://schemas.microsoft.com/office/drawing/2014/main" id="{582A4BFA-CD3F-4577-AA4F-93FBE8BC9BC1}"/>
              </a:ext>
            </a:extLst>
          </p:cNvPr>
          <p:cNvSpPr>
            <a:spLocks noGrp="1"/>
          </p:cNvSpPr>
          <p:nvPr>
            <p:ph type="body" sz="quarter" idx="13"/>
          </p:nvPr>
        </p:nvSpPr>
        <p:spPr>
          <a:xfrm>
            <a:off x="838200" y="5364163"/>
            <a:ext cx="10515600" cy="876300"/>
          </a:xfrm>
        </p:spPr>
        <p:txBody>
          <a:bodyPr>
            <a:noAutofit/>
          </a:bodyPr>
          <a:lstStyle>
            <a:lvl1pPr marL="0" indent="0">
              <a:buNone/>
              <a:defRPr sz="1600" cap="all" baseline="0">
                <a:latin typeface="Arial Black" panose="020B0A040201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Edit Master text styles</a:t>
            </a:r>
          </a:p>
        </p:txBody>
      </p:sp>
      <p:sp>
        <p:nvSpPr>
          <p:cNvPr id="4" name="Title">
            <a:extLst>
              <a:ext uri="{FF2B5EF4-FFF2-40B4-BE49-F238E27FC236}">
                <a16:creationId xmlns:a16="http://schemas.microsoft.com/office/drawing/2014/main" id="{DFD1EF91-8258-4758-A6DD-EB7759E47269}"/>
              </a:ext>
            </a:extLst>
          </p:cNvPr>
          <p:cNvSpPr>
            <a:spLocks noGrp="1"/>
          </p:cNvSpPr>
          <p:nvPr>
            <p:ph type="title"/>
          </p:nvPr>
        </p:nvSpPr>
        <p:spPr>
          <a:xfrm>
            <a:off x="838200" y="4246453"/>
            <a:ext cx="10515600" cy="1117949"/>
          </a:xfrm>
        </p:spPr>
        <p:txBody>
          <a:bodyPr/>
          <a:lstStyle/>
          <a:p>
            <a:r>
              <a:rPr lang="en-US"/>
              <a:t>Click to edit Master title style</a:t>
            </a:r>
          </a:p>
        </p:txBody>
      </p:sp>
      <p:sp>
        <p:nvSpPr>
          <p:cNvPr id="3" name="Picture Placeholder">
            <a:extLst>
              <a:ext uri="{FF2B5EF4-FFF2-40B4-BE49-F238E27FC236}">
                <a16:creationId xmlns:a16="http://schemas.microsoft.com/office/drawing/2014/main" id="{9D9E8CCE-4DE7-48DE-BBD6-BCD2C9AFE772}"/>
              </a:ext>
            </a:extLst>
          </p:cNvPr>
          <p:cNvSpPr>
            <a:spLocks noGrp="1"/>
          </p:cNvSpPr>
          <p:nvPr>
            <p:ph type="pic" idx="1"/>
          </p:nvPr>
        </p:nvSpPr>
        <p:spPr>
          <a:xfrm>
            <a:off x="838200" y="220257"/>
            <a:ext cx="10515600" cy="39039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70050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1 Contact Us">
    <p:spTree>
      <p:nvGrpSpPr>
        <p:cNvPr id="1" name=""/>
        <p:cNvGrpSpPr/>
        <p:nvPr/>
      </p:nvGrpSpPr>
      <p:grpSpPr>
        <a:xfrm>
          <a:off x="0" y="0"/>
          <a:ext cx="0" cy="0"/>
          <a:chOff x="0" y="0"/>
          <a:chExt cx="0" cy="0"/>
        </a:xfrm>
      </p:grpSpPr>
      <p:pic>
        <p:nvPicPr>
          <p:cNvPr id="11" name="Decorative image" descr="faddedlightblue.jpg">
            <a:extLst>
              <a:ext uri="{FF2B5EF4-FFF2-40B4-BE49-F238E27FC236}">
                <a16:creationId xmlns:a16="http://schemas.microsoft.com/office/drawing/2014/main" id="{9EFE691E-C348-4772-A486-7B07F4A00D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55"/>
          <a:stretch/>
        </p:blipFill>
        <p:spPr>
          <a:xfrm>
            <a:off x="3281605" y="0"/>
            <a:ext cx="8910395" cy="6858000"/>
          </a:xfrm>
          <a:prstGeom prst="rect">
            <a:avLst/>
          </a:prstGeom>
        </p:spPr>
      </p:pic>
      <p:pic>
        <p:nvPicPr>
          <p:cNvPr id="13" name="National Institutes of Health logo" descr="National Institutes of Health logo">
            <a:extLst>
              <a:ext uri="{FF2B5EF4-FFF2-40B4-BE49-F238E27FC236}">
                <a16:creationId xmlns:a16="http://schemas.microsoft.com/office/drawing/2014/main" id="{9F26DB20-9210-4338-A191-FDD335DAF06E}"/>
              </a:ext>
            </a:extLst>
          </p:cNvPr>
          <p:cNvPicPr>
            <a:picLocks noChangeAspect="1"/>
          </p:cNvPicPr>
          <p:nvPr userDrawn="1"/>
        </p:nvPicPr>
        <p:blipFill>
          <a:blip r:embed="rId3"/>
          <a:stretch>
            <a:fillRect/>
          </a:stretch>
        </p:blipFill>
        <p:spPr>
          <a:xfrm>
            <a:off x="2132027" y="5894092"/>
            <a:ext cx="2831040" cy="434093"/>
          </a:xfrm>
          <a:prstGeom prst="rect">
            <a:avLst/>
          </a:prstGeom>
        </p:spPr>
      </p:pic>
      <p:pic>
        <p:nvPicPr>
          <p:cNvPr id="16" name="Health and Human Services logo" descr="Health and Human Services logo">
            <a:extLst>
              <a:ext uri="{FF2B5EF4-FFF2-40B4-BE49-F238E27FC236}">
                <a16:creationId xmlns:a16="http://schemas.microsoft.com/office/drawing/2014/main" id="{53C75418-B844-4769-9E13-DAA33F7ED513}"/>
              </a:ext>
            </a:extLst>
          </p:cNvPr>
          <p:cNvPicPr>
            <a:picLocks noChangeAspect="1"/>
          </p:cNvPicPr>
          <p:nvPr userDrawn="1"/>
        </p:nvPicPr>
        <p:blipFill>
          <a:blip r:embed="rId4"/>
          <a:stretch>
            <a:fillRect/>
          </a:stretch>
        </p:blipFill>
        <p:spPr>
          <a:xfrm>
            <a:off x="1453307" y="5838318"/>
            <a:ext cx="491506" cy="489867"/>
          </a:xfrm>
          <a:prstGeom prst="rect">
            <a:avLst/>
          </a:prstGeom>
        </p:spPr>
      </p:pic>
      <p:grpSp>
        <p:nvGrpSpPr>
          <p:cNvPr id="8" name="Social Media">
            <a:extLst>
              <a:ext uri="{FF2B5EF4-FFF2-40B4-BE49-F238E27FC236}">
                <a16:creationId xmlns:a16="http://schemas.microsoft.com/office/drawing/2014/main" id="{2667DDD0-9E8D-4541-83B6-33E6E8EDD089}"/>
              </a:ext>
            </a:extLst>
          </p:cNvPr>
          <p:cNvGrpSpPr/>
          <p:nvPr userDrawn="1"/>
        </p:nvGrpSpPr>
        <p:grpSpPr>
          <a:xfrm>
            <a:off x="1308742" y="3394446"/>
            <a:ext cx="4314216" cy="1835179"/>
            <a:chOff x="7037873" y="4480249"/>
            <a:chExt cx="4314216" cy="1835179"/>
          </a:xfrm>
        </p:grpSpPr>
        <p:sp>
          <p:nvSpPr>
            <p:cNvPr id="9" name="Social Media Outlet">
              <a:extLst>
                <a:ext uri="{FF2B5EF4-FFF2-40B4-BE49-F238E27FC236}">
                  <a16:creationId xmlns:a16="http://schemas.microsoft.com/office/drawing/2014/main" id="{1A51AC04-44ED-403B-8364-66B62F0FFB21}"/>
                </a:ext>
              </a:extLst>
            </p:cNvPr>
            <p:cNvSpPr txBox="1">
              <a:spLocks/>
            </p:cNvSpPr>
            <p:nvPr/>
          </p:nvSpPr>
          <p:spPr>
            <a:xfrm>
              <a:off x="7037873" y="4546078"/>
              <a:ext cx="1274821"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rgbClr val="20558A"/>
                  </a:solidFill>
                  <a:latin typeface="Arial Black" panose="020B0A04020102020204" pitchFamily="34" charset="0"/>
                </a:rPr>
                <a:t>WEBSITE </a:t>
              </a:r>
            </a:p>
            <a:p>
              <a:pPr algn="l"/>
              <a:endParaRPr lang="en-US" dirty="0">
                <a:solidFill>
                  <a:srgbClr val="20558A"/>
                </a:solidFill>
                <a:latin typeface="Arial Black" panose="020B0A04020102020204" pitchFamily="34" charset="0"/>
              </a:endParaRPr>
            </a:p>
            <a:p>
              <a:pPr algn="l"/>
              <a:r>
                <a:rPr lang="en-US" dirty="0">
                  <a:solidFill>
                    <a:srgbClr val="20558A"/>
                  </a:solidFill>
                  <a:latin typeface="Arial Black" panose="020B0A04020102020204" pitchFamily="34" charset="0"/>
                </a:rPr>
                <a:t>EMAIL </a:t>
              </a:r>
            </a:p>
            <a:p>
              <a:pPr algn="l"/>
              <a:endParaRPr lang="en-US" dirty="0">
                <a:solidFill>
                  <a:srgbClr val="20558A"/>
                </a:solidFill>
                <a:latin typeface="Arial Black" panose="020B0A04020102020204" pitchFamily="34" charset="0"/>
              </a:endParaRPr>
            </a:p>
            <a:p>
              <a:pPr algn="l"/>
              <a:r>
                <a:rPr lang="en-US" dirty="0">
                  <a:solidFill>
                    <a:srgbClr val="20558A"/>
                  </a:solidFill>
                  <a:latin typeface="Arial Black" panose="020B0A04020102020204" pitchFamily="34" charset="0"/>
                </a:rPr>
                <a:t>TWITTER </a:t>
              </a:r>
            </a:p>
          </p:txBody>
        </p:sp>
        <p:sp>
          <p:nvSpPr>
            <p:cNvPr id="10" name="Social Media Links">
              <a:extLst>
                <a:ext uri="{FF2B5EF4-FFF2-40B4-BE49-F238E27FC236}">
                  <a16:creationId xmlns:a16="http://schemas.microsoft.com/office/drawing/2014/main" id="{42077FC3-BC81-4053-BDCA-FB418A32527E}"/>
                </a:ext>
              </a:extLst>
            </p:cNvPr>
            <p:cNvSpPr txBox="1">
              <a:spLocks/>
            </p:cNvSpPr>
            <p:nvPr/>
          </p:nvSpPr>
          <p:spPr>
            <a:xfrm>
              <a:off x="8215984" y="448024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ysClr val="windowText" lastClr="000000"/>
                  </a:solidFill>
                  <a:latin typeface="Arial" panose="020B0604020202020204" pitchFamily="34" charset="0"/>
                  <a:cs typeface="Arial" panose="020B0604020202020204" pitchFamily="34" charset="0"/>
                </a:rPr>
                <a:t>grants.nih.gov/grants/oer.htm</a:t>
              </a:r>
            </a:p>
            <a:p>
              <a:pPr algn="l"/>
              <a:endParaRPr lang="en-US" dirty="0">
                <a:solidFill>
                  <a:sysClr val="windowText" lastClr="000000"/>
                </a:solidFill>
                <a:latin typeface="Arial" panose="020B0604020202020204" pitchFamily="34" charset="0"/>
                <a:cs typeface="Arial" panose="020B0604020202020204" pitchFamily="34" charset="0"/>
              </a:endParaRPr>
            </a:p>
            <a:p>
              <a:pPr algn="l"/>
              <a:r>
                <a:rPr lang="en-US" dirty="0">
                  <a:solidFill>
                    <a:sysClr val="windowText" lastClr="000000"/>
                  </a:solidFill>
                  <a:latin typeface="Arial" panose="020B0604020202020204" pitchFamily="34" charset="0"/>
                  <a:cs typeface="Arial" panose="020B0604020202020204" pitchFamily="34" charset="0"/>
                </a:rPr>
                <a:t>grantsinfo@od.nih.gov</a:t>
              </a:r>
            </a:p>
            <a:p>
              <a:pPr algn="l"/>
              <a:endParaRPr lang="en-US" dirty="0">
                <a:solidFill>
                  <a:sysClr val="windowText" lastClr="000000"/>
                </a:solidFill>
                <a:latin typeface="Arial" panose="020B0604020202020204" pitchFamily="34" charset="0"/>
                <a:cs typeface="Arial" panose="020B0604020202020204" pitchFamily="34" charset="0"/>
              </a:endParaRPr>
            </a:p>
            <a:p>
              <a:pPr algn="l"/>
              <a:r>
                <a:rPr lang="en-US" dirty="0">
                  <a:solidFill>
                    <a:sysClr val="windowText" lastClr="000000"/>
                  </a:solidFill>
                  <a:latin typeface="Arial" panose="020B0604020202020204" pitchFamily="34" charset="0"/>
                  <a:cs typeface="Arial" panose="020B0604020202020204" pitchFamily="34" charset="0"/>
                </a:rPr>
                <a:t>@</a:t>
              </a:r>
              <a:r>
                <a:rPr lang="en-US" dirty="0" err="1">
                  <a:solidFill>
                    <a:sysClr val="windowText" lastClr="000000"/>
                  </a:solidFill>
                  <a:latin typeface="Arial" panose="020B0604020202020204" pitchFamily="34" charset="0"/>
                  <a:cs typeface="Arial" panose="020B0604020202020204" pitchFamily="34" charset="0"/>
                </a:rPr>
                <a:t>NIHGrants</a:t>
              </a:r>
              <a:endParaRPr lang="en-US" dirty="0">
                <a:solidFill>
                  <a:sysClr val="windowText" lastClr="000000"/>
                </a:solidFill>
                <a:latin typeface="Arial" panose="020B0604020202020204" pitchFamily="34" charset="0"/>
                <a:cs typeface="Arial" panose="020B0604020202020204" pitchFamily="34" charset="0"/>
              </a:endParaRPr>
            </a:p>
          </p:txBody>
        </p:sp>
      </p:grpSp>
      <p:sp>
        <p:nvSpPr>
          <p:cNvPr id="15" name="Title">
            <a:extLst>
              <a:ext uri="{FF2B5EF4-FFF2-40B4-BE49-F238E27FC236}">
                <a16:creationId xmlns:a16="http://schemas.microsoft.com/office/drawing/2014/main" id="{2FB419FF-098A-46CB-827B-B782EF20BBF6}"/>
              </a:ext>
            </a:extLst>
          </p:cNvPr>
          <p:cNvSpPr>
            <a:spLocks noGrp="1"/>
          </p:cNvSpPr>
          <p:nvPr>
            <p:ph type="title" hasCustomPrompt="1"/>
          </p:nvPr>
        </p:nvSpPr>
        <p:spPr>
          <a:xfrm>
            <a:off x="1349729" y="1446342"/>
            <a:ext cx="7260871" cy="1325563"/>
          </a:xfrm>
        </p:spPr>
        <p:txBody>
          <a:bodyPr>
            <a:noAutofit/>
          </a:bodyPr>
          <a:lstStyle>
            <a:lvl1pPr algn="l">
              <a:lnSpc>
                <a:spcPct val="100000"/>
              </a:lnSpc>
              <a:defRPr sz="4400">
                <a:solidFill>
                  <a:srgbClr val="20558A"/>
                </a:solidFill>
              </a:defRPr>
            </a:lvl1pPr>
          </a:lstStyle>
          <a:p>
            <a:pPr algn="l"/>
            <a:r>
              <a:rPr lang="en-US" cap="all" baseline="0" dirty="0">
                <a:solidFill>
                  <a:srgbClr val="126BB4"/>
                </a:solidFill>
                <a:latin typeface="Arial Black" panose="020B0A04020102020204" pitchFamily="34" charset="0"/>
              </a:rPr>
              <a:t>CONTACT US</a:t>
            </a:r>
          </a:p>
        </p:txBody>
      </p:sp>
    </p:spTree>
    <p:extLst>
      <p:ext uri="{BB962C8B-B14F-4D97-AF65-F5344CB8AC3E}">
        <p14:creationId xmlns:p14="http://schemas.microsoft.com/office/powerpoint/2010/main" val="333085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2 Contact Us">
    <p:spTree>
      <p:nvGrpSpPr>
        <p:cNvPr id="1" name=""/>
        <p:cNvGrpSpPr/>
        <p:nvPr/>
      </p:nvGrpSpPr>
      <p:grpSpPr>
        <a:xfrm>
          <a:off x="0" y="0"/>
          <a:ext cx="0" cy="0"/>
          <a:chOff x="0" y="0"/>
          <a:chExt cx="0" cy="0"/>
        </a:xfrm>
      </p:grpSpPr>
      <p:grpSp>
        <p:nvGrpSpPr>
          <p:cNvPr id="14" name="Decorative image">
            <a:extLst>
              <a:ext uri="{FF2B5EF4-FFF2-40B4-BE49-F238E27FC236}">
                <a16:creationId xmlns:a16="http://schemas.microsoft.com/office/drawing/2014/main" id="{11A13261-D9B4-4984-8AA2-619B22FA9113}"/>
              </a:ext>
            </a:extLst>
          </p:cNvPr>
          <p:cNvGrpSpPr/>
          <p:nvPr userDrawn="1"/>
        </p:nvGrpSpPr>
        <p:grpSpPr>
          <a:xfrm>
            <a:off x="0" y="0"/>
            <a:ext cx="12192000" cy="6858000"/>
            <a:chOff x="0" y="0"/>
            <a:chExt cx="12192000" cy="6858000"/>
          </a:xfrm>
        </p:grpSpPr>
        <p:pic>
          <p:nvPicPr>
            <p:cNvPr id="17" name="Decorative arrows" descr="pptjpg.jpg">
              <a:extLst>
                <a:ext uri="{FF2B5EF4-FFF2-40B4-BE49-F238E27FC236}">
                  <a16:creationId xmlns:a16="http://schemas.microsoft.com/office/drawing/2014/main" id="{694583B9-5606-4EC0-B714-2CEF5CE653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
            <a:stretch/>
          </p:blipFill>
          <p:spPr>
            <a:xfrm>
              <a:off x="2816543" y="0"/>
              <a:ext cx="9375457" cy="6858000"/>
            </a:xfrm>
            <a:prstGeom prst="rect">
              <a:avLst/>
            </a:prstGeom>
          </p:spPr>
        </p:pic>
        <p:sp>
          <p:nvSpPr>
            <p:cNvPr id="18" name="Rectangle 17">
              <a:extLst>
                <a:ext uri="{FF2B5EF4-FFF2-40B4-BE49-F238E27FC236}">
                  <a16:creationId xmlns:a16="http://schemas.microsoft.com/office/drawing/2014/main" id="{029348C2-1D8B-40AB-9961-18B9B1180922}"/>
                </a:ext>
              </a:extLst>
            </p:cNvPr>
            <p:cNvSpPr/>
            <p:nvPr userDrawn="1"/>
          </p:nvSpPr>
          <p:spPr>
            <a:xfrm>
              <a:off x="0" y="0"/>
              <a:ext cx="329811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National Institutes of Health logo" descr="National Institutes of Health logo">
            <a:extLst>
              <a:ext uri="{FF2B5EF4-FFF2-40B4-BE49-F238E27FC236}">
                <a16:creationId xmlns:a16="http://schemas.microsoft.com/office/drawing/2014/main" id="{3A187B38-92D5-4C13-80E1-A77C154E0558}"/>
              </a:ext>
            </a:extLst>
          </p:cNvPr>
          <p:cNvPicPr>
            <a:picLocks noChangeAspect="1"/>
          </p:cNvPicPr>
          <p:nvPr userDrawn="1"/>
        </p:nvPicPr>
        <p:blipFill>
          <a:blip r:embed="rId3"/>
          <a:stretch>
            <a:fillRect/>
          </a:stretch>
        </p:blipFill>
        <p:spPr>
          <a:xfrm>
            <a:off x="2088205" y="5892176"/>
            <a:ext cx="2874863" cy="442729"/>
          </a:xfrm>
          <a:prstGeom prst="rect">
            <a:avLst/>
          </a:prstGeom>
        </p:spPr>
      </p:pic>
      <p:pic>
        <p:nvPicPr>
          <p:cNvPr id="22" name="Health and Human Services logo" descr="Health and Human Services logo">
            <a:extLst>
              <a:ext uri="{FF2B5EF4-FFF2-40B4-BE49-F238E27FC236}">
                <a16:creationId xmlns:a16="http://schemas.microsoft.com/office/drawing/2014/main" id="{18C94F8C-94B2-4CA6-8A85-088A16BB9C0E}"/>
              </a:ext>
            </a:extLst>
          </p:cNvPr>
          <p:cNvPicPr>
            <a:picLocks noChangeAspect="1"/>
          </p:cNvPicPr>
          <p:nvPr userDrawn="1"/>
        </p:nvPicPr>
        <p:blipFill>
          <a:blip r:embed="rId4"/>
          <a:stretch>
            <a:fillRect/>
          </a:stretch>
        </p:blipFill>
        <p:spPr>
          <a:xfrm>
            <a:off x="1453308" y="5832143"/>
            <a:ext cx="503097" cy="502762"/>
          </a:xfrm>
          <a:prstGeom prst="rect">
            <a:avLst/>
          </a:prstGeom>
        </p:spPr>
      </p:pic>
      <p:grpSp>
        <p:nvGrpSpPr>
          <p:cNvPr id="8" name="Social Media">
            <a:extLst>
              <a:ext uri="{FF2B5EF4-FFF2-40B4-BE49-F238E27FC236}">
                <a16:creationId xmlns:a16="http://schemas.microsoft.com/office/drawing/2014/main" id="{2667DDD0-9E8D-4541-83B6-33E6E8EDD089}"/>
              </a:ext>
            </a:extLst>
          </p:cNvPr>
          <p:cNvGrpSpPr/>
          <p:nvPr userDrawn="1"/>
        </p:nvGrpSpPr>
        <p:grpSpPr>
          <a:xfrm>
            <a:off x="1308742" y="3394446"/>
            <a:ext cx="4314216" cy="1835179"/>
            <a:chOff x="7037873" y="4480249"/>
            <a:chExt cx="4314216" cy="1835179"/>
          </a:xfrm>
        </p:grpSpPr>
        <p:sp>
          <p:nvSpPr>
            <p:cNvPr id="9" name="Social Media Outlet">
              <a:extLst>
                <a:ext uri="{FF2B5EF4-FFF2-40B4-BE49-F238E27FC236}">
                  <a16:creationId xmlns:a16="http://schemas.microsoft.com/office/drawing/2014/main" id="{1A51AC04-44ED-403B-8364-66B62F0FFB21}"/>
                </a:ext>
              </a:extLst>
            </p:cNvPr>
            <p:cNvSpPr txBox="1">
              <a:spLocks/>
            </p:cNvSpPr>
            <p:nvPr/>
          </p:nvSpPr>
          <p:spPr>
            <a:xfrm>
              <a:off x="7037873" y="4546078"/>
              <a:ext cx="1274821"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chemeClr val="bg1"/>
                  </a:solidFill>
                  <a:latin typeface="Arial Black" panose="020B0A04020102020204" pitchFamily="34" charset="0"/>
                </a:rPr>
                <a:t>WEBSITE </a:t>
              </a:r>
            </a:p>
            <a:p>
              <a:pPr algn="l"/>
              <a:endParaRPr lang="en-US" dirty="0">
                <a:solidFill>
                  <a:schemeClr val="bg1"/>
                </a:solidFill>
                <a:latin typeface="Arial Black" panose="020B0A04020102020204" pitchFamily="34" charset="0"/>
              </a:endParaRPr>
            </a:p>
            <a:p>
              <a:pPr algn="l"/>
              <a:r>
                <a:rPr lang="en-US" dirty="0">
                  <a:solidFill>
                    <a:schemeClr val="bg1"/>
                  </a:solidFill>
                  <a:latin typeface="Arial Black" panose="020B0A04020102020204" pitchFamily="34" charset="0"/>
                </a:rPr>
                <a:t>EMAIL </a:t>
              </a:r>
            </a:p>
            <a:p>
              <a:pPr algn="l"/>
              <a:endParaRPr lang="en-US" dirty="0">
                <a:solidFill>
                  <a:schemeClr val="bg1"/>
                </a:solidFill>
                <a:latin typeface="Arial Black" panose="020B0A04020102020204" pitchFamily="34" charset="0"/>
              </a:endParaRPr>
            </a:p>
            <a:p>
              <a:pPr algn="l"/>
              <a:r>
                <a:rPr lang="en-US" dirty="0">
                  <a:solidFill>
                    <a:schemeClr val="bg1"/>
                  </a:solidFill>
                  <a:latin typeface="Arial Black" panose="020B0A04020102020204" pitchFamily="34" charset="0"/>
                </a:rPr>
                <a:t>TWITTER </a:t>
              </a:r>
            </a:p>
          </p:txBody>
        </p:sp>
        <p:sp>
          <p:nvSpPr>
            <p:cNvPr id="10" name="Social Media Links">
              <a:extLst>
                <a:ext uri="{FF2B5EF4-FFF2-40B4-BE49-F238E27FC236}">
                  <a16:creationId xmlns:a16="http://schemas.microsoft.com/office/drawing/2014/main" id="{42077FC3-BC81-4053-BDCA-FB418A32527E}"/>
                </a:ext>
              </a:extLst>
            </p:cNvPr>
            <p:cNvSpPr txBox="1">
              <a:spLocks/>
            </p:cNvSpPr>
            <p:nvPr/>
          </p:nvSpPr>
          <p:spPr>
            <a:xfrm>
              <a:off x="8215984" y="448024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chemeClr val="bg1"/>
                  </a:solidFill>
                  <a:latin typeface="Arial" panose="020B0604020202020204" pitchFamily="34" charset="0"/>
                  <a:cs typeface="Arial" panose="020B0604020202020204" pitchFamily="34" charset="0"/>
                </a:rPr>
                <a:t>grants.nih.gov/grants/oer.htm</a:t>
              </a:r>
            </a:p>
            <a:p>
              <a:pPr algn="l"/>
              <a:endParaRPr lang="en-US" dirty="0">
                <a:solidFill>
                  <a:schemeClr val="bg1"/>
                </a:solidFill>
                <a:latin typeface="Arial" panose="020B0604020202020204" pitchFamily="34" charset="0"/>
                <a:cs typeface="Arial" panose="020B0604020202020204" pitchFamily="34" charset="0"/>
              </a:endParaRPr>
            </a:p>
            <a:p>
              <a:pPr algn="l"/>
              <a:r>
                <a:rPr lang="en-US" dirty="0">
                  <a:solidFill>
                    <a:schemeClr val="bg1"/>
                  </a:solidFill>
                  <a:latin typeface="Arial" panose="020B0604020202020204" pitchFamily="34" charset="0"/>
                  <a:cs typeface="Arial" panose="020B0604020202020204" pitchFamily="34" charset="0"/>
                </a:rPr>
                <a:t>grantsinfo@od.nih.gov</a:t>
              </a:r>
            </a:p>
            <a:p>
              <a:pPr algn="l"/>
              <a:endParaRPr lang="en-US" dirty="0">
                <a:solidFill>
                  <a:schemeClr val="bg1"/>
                </a:solidFill>
                <a:latin typeface="Arial" panose="020B0604020202020204" pitchFamily="34" charset="0"/>
                <a:cs typeface="Arial" panose="020B0604020202020204" pitchFamily="34" charset="0"/>
              </a:endParaRPr>
            </a:p>
            <a:p>
              <a:pPr algn="l"/>
              <a:r>
                <a:rPr lang="en-US" dirty="0">
                  <a:solidFill>
                    <a:schemeClr val="bg1"/>
                  </a:solidFill>
                  <a:latin typeface="Arial" panose="020B0604020202020204" pitchFamily="34" charset="0"/>
                  <a:cs typeface="Arial" panose="020B0604020202020204" pitchFamily="34" charset="0"/>
                </a:rPr>
                <a:t>@</a:t>
              </a:r>
              <a:r>
                <a:rPr lang="en-US" dirty="0" err="1">
                  <a:solidFill>
                    <a:schemeClr val="bg1"/>
                  </a:solidFill>
                  <a:latin typeface="Arial" panose="020B0604020202020204" pitchFamily="34" charset="0"/>
                  <a:cs typeface="Arial" panose="020B0604020202020204" pitchFamily="34" charset="0"/>
                </a:rPr>
                <a:t>NIHGrants</a:t>
              </a:r>
              <a:endParaRPr lang="en-US" dirty="0">
                <a:solidFill>
                  <a:schemeClr val="bg1"/>
                </a:solidFill>
                <a:latin typeface="Arial" panose="020B0604020202020204" pitchFamily="34" charset="0"/>
                <a:cs typeface="Arial" panose="020B0604020202020204" pitchFamily="34" charset="0"/>
              </a:endParaRPr>
            </a:p>
          </p:txBody>
        </p:sp>
      </p:grpSp>
      <p:sp>
        <p:nvSpPr>
          <p:cNvPr id="3" name="Title">
            <a:extLst>
              <a:ext uri="{FF2B5EF4-FFF2-40B4-BE49-F238E27FC236}">
                <a16:creationId xmlns:a16="http://schemas.microsoft.com/office/drawing/2014/main" id="{FEDD56A1-E7FD-4612-B444-7FC4EC15DCF7}"/>
              </a:ext>
            </a:extLst>
          </p:cNvPr>
          <p:cNvSpPr>
            <a:spLocks noGrp="1"/>
          </p:cNvSpPr>
          <p:nvPr>
            <p:ph type="title" hasCustomPrompt="1"/>
          </p:nvPr>
        </p:nvSpPr>
        <p:spPr>
          <a:xfrm>
            <a:off x="1301393" y="1576998"/>
            <a:ext cx="7309207" cy="1325563"/>
          </a:xfrm>
        </p:spPr>
        <p:txBody>
          <a:bodyPr/>
          <a:lstStyle>
            <a:lvl1pPr>
              <a:defRPr>
                <a:solidFill>
                  <a:schemeClr val="bg1"/>
                </a:solidFill>
              </a:defRPr>
            </a:lvl1pPr>
          </a:lstStyle>
          <a:p>
            <a:r>
              <a:rPr lang="en-US" dirty="0"/>
              <a:t>Connect with us</a:t>
            </a:r>
          </a:p>
        </p:txBody>
      </p:sp>
    </p:spTree>
    <p:extLst>
      <p:ext uri="{BB962C8B-B14F-4D97-AF65-F5344CB8AC3E}">
        <p14:creationId xmlns:p14="http://schemas.microsoft.com/office/powerpoint/2010/main" val="3633618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TERNAL USE: For help, visit rippleeffect.com">
    <p:spTree>
      <p:nvGrpSpPr>
        <p:cNvPr id="1" name=""/>
        <p:cNvGrpSpPr/>
        <p:nvPr/>
      </p:nvGrpSpPr>
      <p:grpSpPr>
        <a:xfrm>
          <a:off x="0" y="0"/>
          <a:ext cx="0" cy="0"/>
          <a:chOff x="0" y="0"/>
          <a:chExt cx="0" cy="0"/>
        </a:xfrm>
      </p:grpSpPr>
      <p:pic>
        <p:nvPicPr>
          <p:cNvPr id="11" name="Decorative image" descr="faddedlightblue.jpg">
            <a:extLst>
              <a:ext uri="{FF2B5EF4-FFF2-40B4-BE49-F238E27FC236}">
                <a16:creationId xmlns:a16="http://schemas.microsoft.com/office/drawing/2014/main" id="{9EFE691E-C348-4772-A486-7B07F4A00DC2}"/>
              </a:ext>
            </a:extLst>
          </p:cNvPr>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r="2555"/>
          <a:stretch/>
        </p:blipFill>
        <p:spPr>
          <a:xfrm>
            <a:off x="3281605" y="0"/>
            <a:ext cx="8910395" cy="6858000"/>
          </a:xfrm>
          <a:prstGeom prst="rect">
            <a:avLst/>
          </a:prstGeom>
        </p:spPr>
      </p:pic>
      <p:pic>
        <p:nvPicPr>
          <p:cNvPr id="14" name="Ripple Effect Communications, Inc. logo" descr="Ripple Effect Communications, Inc. logo">
            <a:extLst>
              <a:ext uri="{FF2B5EF4-FFF2-40B4-BE49-F238E27FC236}">
                <a16:creationId xmlns:a16="http://schemas.microsoft.com/office/drawing/2014/main" id="{A6312FA7-2C72-41C1-A454-143339BC02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106" y="5949636"/>
            <a:ext cx="2335926" cy="434093"/>
          </a:xfrm>
          <a:prstGeom prst="rect">
            <a:avLst/>
          </a:prstGeom>
        </p:spPr>
      </p:pic>
      <p:grpSp>
        <p:nvGrpSpPr>
          <p:cNvPr id="8" name="Social Media">
            <a:extLst>
              <a:ext uri="{FF2B5EF4-FFF2-40B4-BE49-F238E27FC236}">
                <a16:creationId xmlns:a16="http://schemas.microsoft.com/office/drawing/2014/main" id="{2667DDD0-9E8D-4541-83B6-33E6E8EDD089}"/>
              </a:ext>
            </a:extLst>
          </p:cNvPr>
          <p:cNvGrpSpPr/>
          <p:nvPr userDrawn="1"/>
        </p:nvGrpSpPr>
        <p:grpSpPr>
          <a:xfrm>
            <a:off x="1308742" y="3394446"/>
            <a:ext cx="4314216" cy="1835179"/>
            <a:chOff x="7037873" y="4480249"/>
            <a:chExt cx="4314216" cy="1835179"/>
          </a:xfrm>
        </p:grpSpPr>
        <p:sp>
          <p:nvSpPr>
            <p:cNvPr id="9" name="Social Media Outlet">
              <a:extLst>
                <a:ext uri="{FF2B5EF4-FFF2-40B4-BE49-F238E27FC236}">
                  <a16:creationId xmlns:a16="http://schemas.microsoft.com/office/drawing/2014/main" id="{1A51AC04-44ED-403B-8364-66B62F0FFB21}"/>
                </a:ext>
              </a:extLst>
            </p:cNvPr>
            <p:cNvSpPr txBox="1">
              <a:spLocks/>
            </p:cNvSpPr>
            <p:nvPr/>
          </p:nvSpPr>
          <p:spPr>
            <a:xfrm>
              <a:off x="7037873" y="4546078"/>
              <a:ext cx="1274821"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rgbClr val="F58344"/>
                  </a:solidFill>
                  <a:latin typeface="Arial Black" panose="020B0A04020102020204" pitchFamily="34" charset="0"/>
                </a:rPr>
                <a:t>WEBSITE </a:t>
              </a:r>
            </a:p>
            <a:p>
              <a:pPr algn="l"/>
              <a:endParaRPr lang="en-US" dirty="0">
                <a:solidFill>
                  <a:srgbClr val="F58344"/>
                </a:solidFill>
                <a:latin typeface="Arial Black" panose="020B0A04020102020204" pitchFamily="34" charset="0"/>
              </a:endParaRPr>
            </a:p>
            <a:p>
              <a:pPr algn="l"/>
              <a:r>
                <a:rPr lang="en-US" dirty="0">
                  <a:solidFill>
                    <a:srgbClr val="F58344"/>
                  </a:solidFill>
                  <a:latin typeface="Arial Black" panose="020B0A04020102020204" pitchFamily="34" charset="0"/>
                </a:rPr>
                <a:t>FACEBOOK </a:t>
              </a:r>
            </a:p>
            <a:p>
              <a:pPr algn="l"/>
              <a:endParaRPr lang="en-US" dirty="0">
                <a:solidFill>
                  <a:srgbClr val="F58344"/>
                </a:solidFill>
                <a:latin typeface="Arial Black" panose="020B0A04020102020204" pitchFamily="34" charset="0"/>
              </a:endParaRPr>
            </a:p>
            <a:p>
              <a:pPr algn="l"/>
              <a:r>
                <a:rPr lang="en-US" dirty="0">
                  <a:solidFill>
                    <a:srgbClr val="F58344"/>
                  </a:solidFill>
                  <a:latin typeface="Arial Black" panose="020B0A04020102020204" pitchFamily="34" charset="0"/>
                </a:rPr>
                <a:t>TWITTER </a:t>
              </a:r>
            </a:p>
          </p:txBody>
        </p:sp>
        <p:sp>
          <p:nvSpPr>
            <p:cNvPr id="10" name="Social Media Links">
              <a:extLst>
                <a:ext uri="{FF2B5EF4-FFF2-40B4-BE49-F238E27FC236}">
                  <a16:creationId xmlns:a16="http://schemas.microsoft.com/office/drawing/2014/main" id="{42077FC3-BC81-4053-BDCA-FB418A32527E}"/>
                </a:ext>
              </a:extLst>
            </p:cNvPr>
            <p:cNvSpPr txBox="1">
              <a:spLocks/>
            </p:cNvSpPr>
            <p:nvPr/>
          </p:nvSpPr>
          <p:spPr>
            <a:xfrm>
              <a:off x="8215984" y="448024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ysClr val="windowText" lastClr="000000"/>
                  </a:solidFill>
                  <a:latin typeface="Arial" panose="020B0604020202020204" pitchFamily="34" charset="0"/>
                  <a:cs typeface="Arial" panose="020B0604020202020204" pitchFamily="34" charset="0"/>
                </a:rPr>
                <a:t>rippleeffect.com</a:t>
              </a:r>
            </a:p>
            <a:p>
              <a:pPr algn="l"/>
              <a:endParaRPr lang="en-US" dirty="0">
                <a:solidFill>
                  <a:sysClr val="windowText" lastClr="000000"/>
                </a:solidFill>
                <a:latin typeface="Arial" panose="020B0604020202020204" pitchFamily="34" charset="0"/>
                <a:cs typeface="Arial" panose="020B0604020202020204" pitchFamily="34" charset="0"/>
              </a:endParaRPr>
            </a:p>
            <a:p>
              <a:pPr algn="l"/>
              <a:r>
                <a:rPr lang="en-US" dirty="0">
                  <a:solidFill>
                    <a:sysClr val="windowText" lastClr="000000"/>
                  </a:solidFill>
                  <a:latin typeface="Arial" panose="020B0604020202020204" pitchFamily="34" charset="0"/>
                  <a:cs typeface="Arial" panose="020B0604020202020204" pitchFamily="34" charset="0"/>
                </a:rPr>
                <a:t>/</a:t>
              </a:r>
              <a:r>
                <a:rPr lang="en-US" dirty="0" err="1">
                  <a:solidFill>
                    <a:sysClr val="windowText" lastClr="000000"/>
                  </a:solidFill>
                  <a:latin typeface="Arial" panose="020B0604020202020204" pitchFamily="34" charset="0"/>
                  <a:cs typeface="Arial" panose="020B0604020202020204" pitchFamily="34" charset="0"/>
                </a:rPr>
                <a:t>futurerippler</a:t>
              </a:r>
              <a:endParaRPr lang="en-US" dirty="0">
                <a:solidFill>
                  <a:sysClr val="windowText" lastClr="000000"/>
                </a:solidFill>
                <a:latin typeface="Arial" panose="020B0604020202020204" pitchFamily="34" charset="0"/>
                <a:cs typeface="Arial" panose="020B0604020202020204" pitchFamily="34" charset="0"/>
              </a:endParaRPr>
            </a:p>
            <a:p>
              <a:pPr algn="l"/>
              <a:endParaRPr lang="en-US" dirty="0">
                <a:solidFill>
                  <a:sysClr val="windowText" lastClr="000000"/>
                </a:solidFill>
                <a:latin typeface="Arial" panose="020B0604020202020204" pitchFamily="34" charset="0"/>
                <a:cs typeface="Arial" panose="020B0604020202020204" pitchFamily="34" charset="0"/>
              </a:endParaRPr>
            </a:p>
            <a:p>
              <a:pPr algn="l"/>
              <a:r>
                <a:rPr lang="en-US" dirty="0">
                  <a:solidFill>
                    <a:sysClr val="windowText" lastClr="000000"/>
                  </a:solidFill>
                  <a:latin typeface="Arial" panose="020B0604020202020204" pitchFamily="34" charset="0"/>
                  <a:cs typeface="Arial" panose="020B0604020202020204" pitchFamily="34" charset="0"/>
                </a:rPr>
                <a:t>@</a:t>
              </a:r>
              <a:r>
                <a:rPr lang="en-US" dirty="0" err="1">
                  <a:solidFill>
                    <a:sysClr val="windowText" lastClr="000000"/>
                  </a:solidFill>
                  <a:latin typeface="Arial" panose="020B0604020202020204" pitchFamily="34" charset="0"/>
                  <a:cs typeface="Arial" panose="020B0604020202020204" pitchFamily="34" charset="0"/>
                </a:rPr>
                <a:t>rippleeffectcom</a:t>
              </a:r>
              <a:endParaRPr lang="en-US" dirty="0">
                <a:solidFill>
                  <a:sysClr val="windowText" lastClr="000000"/>
                </a:solidFill>
                <a:latin typeface="Arial" panose="020B0604020202020204" pitchFamily="34" charset="0"/>
                <a:cs typeface="Arial" panose="020B0604020202020204" pitchFamily="34" charset="0"/>
              </a:endParaRPr>
            </a:p>
          </p:txBody>
        </p:sp>
      </p:grpSp>
      <p:sp>
        <p:nvSpPr>
          <p:cNvPr id="15" name="Title">
            <a:extLst>
              <a:ext uri="{FF2B5EF4-FFF2-40B4-BE49-F238E27FC236}">
                <a16:creationId xmlns:a16="http://schemas.microsoft.com/office/drawing/2014/main" id="{2FB419FF-098A-46CB-827B-B782EF20BBF6}"/>
              </a:ext>
            </a:extLst>
          </p:cNvPr>
          <p:cNvSpPr>
            <a:spLocks noGrp="1"/>
          </p:cNvSpPr>
          <p:nvPr>
            <p:ph type="title" hasCustomPrompt="1"/>
          </p:nvPr>
        </p:nvSpPr>
        <p:spPr>
          <a:xfrm>
            <a:off x="1349729" y="1446342"/>
            <a:ext cx="7260871" cy="1325563"/>
          </a:xfrm>
        </p:spPr>
        <p:txBody>
          <a:bodyPr>
            <a:noAutofit/>
          </a:bodyPr>
          <a:lstStyle>
            <a:lvl1pPr algn="l">
              <a:lnSpc>
                <a:spcPct val="100000"/>
              </a:lnSpc>
              <a:defRPr sz="4400"/>
            </a:lvl1pPr>
          </a:lstStyle>
          <a:p>
            <a:pPr algn="l"/>
            <a:r>
              <a:rPr lang="en-US" cap="all" baseline="0" dirty="0">
                <a:solidFill>
                  <a:srgbClr val="126BB4"/>
                </a:solidFill>
                <a:latin typeface="Arial Black" panose="020B0A04020102020204" pitchFamily="34" charset="0"/>
              </a:rPr>
              <a:t>FOR more information about this template:</a:t>
            </a:r>
          </a:p>
        </p:txBody>
      </p:sp>
    </p:spTree>
    <p:extLst>
      <p:ext uri="{BB962C8B-B14F-4D97-AF65-F5344CB8AC3E}">
        <p14:creationId xmlns:p14="http://schemas.microsoft.com/office/powerpoint/2010/main" val="110147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a:extLst>
              <a:ext uri="{FF2B5EF4-FFF2-40B4-BE49-F238E27FC236}">
                <a16:creationId xmlns:a16="http://schemas.microsoft.com/office/drawing/2014/main" id="{7BABAC03-9E05-49C7-B132-4DAE23D933BF}"/>
              </a:ext>
            </a:extLst>
          </p:cNvPr>
          <p:cNvSpPr>
            <a:spLocks noGrp="1"/>
          </p:cNvSpPr>
          <p:nvPr>
            <p:ph type="dt" sz="half" idx="10"/>
          </p:nvPr>
        </p:nvSpPr>
        <p:spPr>
          <a:xfrm>
            <a:off x="47244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2D85BCB2-9FBF-4790-B649-A418E43EF4BC}" type="datetime4">
              <a:rPr lang="en-US" smtClean="0"/>
              <a:pPr/>
              <a:t>October 29, 2020</a:t>
            </a:fld>
            <a:endParaRPr lang="en-US" dirty="0"/>
          </a:p>
        </p:txBody>
      </p:sp>
      <p:sp>
        <p:nvSpPr>
          <p:cNvPr id="6" name="Slide Number Placeholder">
            <a:extLst>
              <a:ext uri="{FF2B5EF4-FFF2-40B4-BE49-F238E27FC236}">
                <a16:creationId xmlns:a16="http://schemas.microsoft.com/office/drawing/2014/main" id="{7181CDCE-EF17-47B2-9F9D-FE201282C516}"/>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4E145064-9D3C-45D4-9025-07C0526170CE}" type="slidenum">
              <a:rPr lang="en-US" smtClean="0"/>
              <a:pPr/>
              <a:t>‹#›</a:t>
            </a:fld>
            <a:endParaRPr lang="en-US" dirty="0"/>
          </a:p>
        </p:txBody>
      </p:sp>
      <p:sp>
        <p:nvSpPr>
          <p:cNvPr id="7" name="Content Placeholder">
            <a:extLst>
              <a:ext uri="{FF2B5EF4-FFF2-40B4-BE49-F238E27FC236}">
                <a16:creationId xmlns:a16="http://schemas.microsoft.com/office/drawing/2014/main" id="{927A020D-38BB-43D0-B1E1-2C049F168E78}"/>
              </a:ext>
            </a:extLst>
          </p:cNvPr>
          <p:cNvSpPr>
            <a:spLocks noGrp="1"/>
          </p:cNvSpPr>
          <p:nvPr>
            <p:ph sz="quarter" idx="13"/>
          </p:nvPr>
        </p:nvSpPr>
        <p:spPr>
          <a:xfrm>
            <a:off x="838200" y="1825625"/>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71FBB359-D779-48B3-B3EA-31E48BF31A75}"/>
              </a:ext>
            </a:extLst>
          </p:cNvPr>
          <p:cNvSpPr>
            <a:spLocks noGrp="1"/>
          </p:cNvSpPr>
          <p:nvPr>
            <p:ph type="title"/>
          </p:nvPr>
        </p:nvSpPr>
        <p:spPr>
          <a:xfrm>
            <a:off x="838200" y="365125"/>
            <a:ext cx="7309207"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48623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AA07-99D0-47D2-94B1-1498796F50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0D2E1E-07BA-425E-8042-2B224EE8C2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02CE2-4FD9-4482-A766-F974963CEC46}"/>
              </a:ext>
            </a:extLst>
          </p:cNvPr>
          <p:cNvSpPr>
            <a:spLocks noGrp="1"/>
          </p:cNvSpPr>
          <p:nvPr>
            <p:ph type="dt" sz="half" idx="10"/>
          </p:nvPr>
        </p:nvSpPr>
        <p:spPr/>
        <p:txBody>
          <a:bodyPr/>
          <a:lstStyle/>
          <a:p>
            <a:fld id="{25F7EC1E-6FB6-48DB-8EA2-3143611A08D4}" type="datetimeFigureOut">
              <a:rPr lang="en-US" smtClean="0"/>
              <a:t>10/29/2020</a:t>
            </a:fld>
            <a:endParaRPr lang="en-US"/>
          </a:p>
        </p:txBody>
      </p:sp>
      <p:sp>
        <p:nvSpPr>
          <p:cNvPr id="5" name="Footer Placeholder 4">
            <a:extLst>
              <a:ext uri="{FF2B5EF4-FFF2-40B4-BE49-F238E27FC236}">
                <a16:creationId xmlns:a16="http://schemas.microsoft.com/office/drawing/2014/main" id="{BEEAB47D-A795-4615-A79C-E74FC17AC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B826C-2247-4505-8DED-A49BE17662A7}"/>
              </a:ext>
            </a:extLst>
          </p:cNvPr>
          <p:cNvSpPr>
            <a:spLocks noGrp="1"/>
          </p:cNvSpPr>
          <p:nvPr>
            <p:ph type="sldNum" sz="quarter" idx="12"/>
          </p:nvPr>
        </p:nvSpPr>
        <p:spPr/>
        <p:txBody>
          <a:bodyPr/>
          <a:lstStyle/>
          <a:p>
            <a:fld id="{898DF3A1-EB2D-4456-A0A6-C7CF394321C0}" type="slidenum">
              <a:rPr lang="en-US" smtClean="0"/>
              <a:t>‹#›</a:t>
            </a:fld>
            <a:endParaRPr lang="en-US"/>
          </a:p>
        </p:txBody>
      </p:sp>
    </p:spTree>
    <p:extLst>
      <p:ext uri="{BB962C8B-B14F-4D97-AF65-F5344CB8AC3E}">
        <p14:creationId xmlns:p14="http://schemas.microsoft.com/office/powerpoint/2010/main" val="313744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ext Placeholder">
            <a:extLst>
              <a:ext uri="{FF2B5EF4-FFF2-40B4-BE49-F238E27FC236}">
                <a16:creationId xmlns:a16="http://schemas.microsoft.com/office/drawing/2014/main" id="{A220105F-D8F1-40A2-9401-6056C6533D3D}"/>
              </a:ext>
            </a:extLst>
          </p:cNvPr>
          <p:cNvSpPr>
            <a:spLocks noGrp="1"/>
          </p:cNvSpPr>
          <p:nvPr>
            <p:ph type="body" sz="quarter" idx="13"/>
          </p:nvPr>
        </p:nvSpPr>
        <p:spPr>
          <a:xfrm>
            <a:off x="838200" y="4576763"/>
            <a:ext cx="10509250" cy="1527175"/>
          </a:xfrm>
        </p:spPr>
        <p:txBody>
          <a:bodyPr>
            <a:noAutofit/>
          </a:bodyPr>
          <a:lstStyle>
            <a:lvl1pPr marL="0" indent="0">
              <a:buNone/>
              <a:defRPr sz="22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vl5pPr marL="1828800" indent="0">
              <a:buNone/>
              <a:defRPr sz="1600" cap="all" baseline="0">
                <a:latin typeface="Arial Black" panose="020B0A04020102020204" pitchFamily="34" charset="0"/>
              </a:defRPr>
            </a:lvl5pPr>
          </a:lstStyle>
          <a:p>
            <a:pPr lvl="0"/>
            <a:r>
              <a:rPr lang="en-US" dirty="0"/>
              <a:t>Edit Master text styles</a:t>
            </a:r>
          </a:p>
        </p:txBody>
      </p:sp>
      <p:sp>
        <p:nvSpPr>
          <p:cNvPr id="6" name="Slide Number Placeholder">
            <a:extLst>
              <a:ext uri="{FF2B5EF4-FFF2-40B4-BE49-F238E27FC236}">
                <a16:creationId xmlns:a16="http://schemas.microsoft.com/office/drawing/2014/main" id="{0646F9EB-BD10-433D-9CEE-56C6EDB3DD79}"/>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4" name="Date Placeholder">
            <a:extLst>
              <a:ext uri="{FF2B5EF4-FFF2-40B4-BE49-F238E27FC236}">
                <a16:creationId xmlns:a16="http://schemas.microsoft.com/office/drawing/2014/main" id="{EA7B017E-D417-4798-ACC5-AD89C165F5F8}"/>
              </a:ext>
            </a:extLst>
          </p:cNvPr>
          <p:cNvSpPr>
            <a:spLocks noGrp="1"/>
          </p:cNvSpPr>
          <p:nvPr>
            <p:ph type="dt" sz="half" idx="10"/>
          </p:nvPr>
        </p:nvSpPr>
        <p:spPr>
          <a:xfrm>
            <a:off x="4724400" y="6356350"/>
            <a:ext cx="2743200" cy="365125"/>
          </a:xfrm>
          <a:prstGeom prst="rect">
            <a:avLst/>
          </a:prstGeom>
        </p:spPr>
        <p:txBody>
          <a:bodyPr/>
          <a:lstStyle/>
          <a:p>
            <a:fld id="{2C1A7448-6D98-4FB7-8DE9-A2D836C7DADB}" type="datetime4">
              <a:rPr lang="en-US" smtClean="0"/>
              <a:t>October 29, 2020</a:t>
            </a:fld>
            <a:endParaRPr lang="en-US"/>
          </a:p>
        </p:txBody>
      </p:sp>
      <p:sp>
        <p:nvSpPr>
          <p:cNvPr id="5" name="Title">
            <a:extLst>
              <a:ext uri="{FF2B5EF4-FFF2-40B4-BE49-F238E27FC236}">
                <a16:creationId xmlns:a16="http://schemas.microsoft.com/office/drawing/2014/main" id="{94A3F919-40F1-4478-BC2D-295BFF0C2711}"/>
              </a:ext>
            </a:extLst>
          </p:cNvPr>
          <p:cNvSpPr>
            <a:spLocks noGrp="1"/>
          </p:cNvSpPr>
          <p:nvPr>
            <p:ph type="title"/>
          </p:nvPr>
        </p:nvSpPr>
        <p:spPr>
          <a:xfrm>
            <a:off x="838200" y="1470314"/>
            <a:ext cx="10509250" cy="3031115"/>
          </a:xfrm>
        </p:spPr>
        <p:txBody>
          <a:bodyPr>
            <a:noAutofit/>
          </a:bodyPr>
          <a:lstStyle>
            <a:lvl1pPr>
              <a:defRPr sz="6000"/>
            </a:lvl1pPr>
          </a:lstStyle>
          <a:p>
            <a:r>
              <a:rPr lang="en-US" dirty="0"/>
              <a:t>Click to edit Master title style</a:t>
            </a:r>
          </a:p>
        </p:txBody>
      </p:sp>
    </p:spTree>
    <p:extLst>
      <p:ext uri="{BB962C8B-B14F-4D97-AF65-F5344CB8AC3E}">
        <p14:creationId xmlns:p14="http://schemas.microsoft.com/office/powerpoint/2010/main" val="174496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7469428A-4E72-44DA-8CBC-60F622B65A95}"/>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5" name="Date Placeholder">
            <a:extLst>
              <a:ext uri="{FF2B5EF4-FFF2-40B4-BE49-F238E27FC236}">
                <a16:creationId xmlns:a16="http://schemas.microsoft.com/office/drawing/2014/main" id="{8A26D8D4-F173-426B-8A81-22F15A1C1AE6}"/>
              </a:ext>
            </a:extLst>
          </p:cNvPr>
          <p:cNvSpPr>
            <a:spLocks noGrp="1"/>
          </p:cNvSpPr>
          <p:nvPr>
            <p:ph type="dt" sz="half" idx="10"/>
          </p:nvPr>
        </p:nvSpPr>
        <p:spPr>
          <a:xfrm>
            <a:off x="4724400" y="6356350"/>
            <a:ext cx="2743200" cy="365125"/>
          </a:xfrm>
          <a:prstGeom prst="rect">
            <a:avLst/>
          </a:prstGeom>
        </p:spPr>
        <p:txBody>
          <a:bodyPr/>
          <a:lstStyle/>
          <a:p>
            <a:fld id="{688B8892-BDDB-4234-AF31-0B2D9D9FE322}" type="datetime4">
              <a:rPr lang="en-US" smtClean="0"/>
              <a:t>October 29, 2020</a:t>
            </a:fld>
            <a:endParaRPr lang="en-US"/>
          </a:p>
        </p:txBody>
      </p:sp>
      <p:sp>
        <p:nvSpPr>
          <p:cNvPr id="4" name="Content Placeholder 2">
            <a:extLst>
              <a:ext uri="{FF2B5EF4-FFF2-40B4-BE49-F238E27FC236}">
                <a16:creationId xmlns:a16="http://schemas.microsoft.com/office/drawing/2014/main" id="{9669E520-893B-4E98-A798-692C9EB13B2E}"/>
              </a:ext>
            </a:extLst>
          </p:cNvPr>
          <p:cNvSpPr>
            <a:spLocks noGrp="1"/>
          </p:cNvSpPr>
          <p:nvPr>
            <p:ph sz="half" idx="2"/>
          </p:nvPr>
        </p:nvSpPr>
        <p:spPr>
          <a:xfrm>
            <a:off x="6172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6F247858-EE6D-4FFE-AB59-75E14C80C052}"/>
              </a:ext>
            </a:extLst>
          </p:cNvPr>
          <p:cNvSpPr>
            <a:spLocks noGrp="1"/>
          </p:cNvSpPr>
          <p:nvPr>
            <p:ph sz="half" idx="1"/>
          </p:nvPr>
        </p:nvSpPr>
        <p:spPr>
          <a:xfrm>
            <a:off x="838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517CA37C-95CD-4712-B4AC-DE407B517F86}"/>
              </a:ext>
            </a:extLst>
          </p:cNvPr>
          <p:cNvSpPr>
            <a:spLocks noGrp="1"/>
          </p:cNvSpPr>
          <p:nvPr>
            <p:ph type="title"/>
          </p:nvPr>
        </p:nvSpPr>
        <p:spPr>
          <a:xfrm>
            <a:off x="838200" y="365125"/>
            <a:ext cx="7309207"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09123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a:p>
        </p:txBody>
      </p:sp>
      <p:sp>
        <p:nvSpPr>
          <p:cNvPr id="6" name="Content Placeholder 2">
            <a:extLst>
              <a:ext uri="{FF2B5EF4-FFF2-40B4-BE49-F238E27FC236}">
                <a16:creationId xmlns:a16="http://schemas.microsoft.com/office/drawing/2014/main" id="{2F66F4F4-2133-48E9-8422-63A7363942F4}"/>
              </a:ext>
            </a:extLst>
          </p:cNvPr>
          <p:cNvSpPr>
            <a:spLocks noGrp="1"/>
          </p:cNvSpPr>
          <p:nvPr>
            <p:ph sz="quarter" idx="4"/>
          </p:nvPr>
        </p:nvSpPr>
        <p:spPr>
          <a:xfrm>
            <a:off x="6172200" y="2505075"/>
            <a:ext cx="5183188" cy="368458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669F3602-6E11-4E0C-9C9D-9FE4BC77B210}"/>
              </a:ext>
            </a:extLst>
          </p:cNvPr>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sz="2200" b="0" cap="all" spc="70"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5540C60A-1A14-4E1B-AA36-1635094D0A8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EE1EAA3C-D7EA-4F39-A3C8-C92D7E477E1D}"/>
              </a:ext>
            </a:extLst>
          </p:cNvPr>
          <p:cNvSpPr>
            <a:spLocks noGrp="1"/>
          </p:cNvSpPr>
          <p:nvPr>
            <p:ph type="body" idx="1"/>
          </p:nvPr>
        </p:nvSpPr>
        <p:spPr>
          <a:xfrm>
            <a:off x="839788" y="1681163"/>
            <a:ext cx="5157787" cy="823912"/>
          </a:xfrm>
          <a:prstGeom prst="rect">
            <a:avLst/>
          </a:prstGeom>
        </p:spPr>
        <p:txBody>
          <a:bodyPr anchor="b">
            <a:normAutofit/>
          </a:bodyPr>
          <a:lstStyle>
            <a:lvl1pPr marL="0" indent="0">
              <a:buNone/>
              <a:defRPr sz="2200" b="0" cap="all" spc="70"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itle">
            <a:extLst>
              <a:ext uri="{FF2B5EF4-FFF2-40B4-BE49-F238E27FC236}">
                <a16:creationId xmlns:a16="http://schemas.microsoft.com/office/drawing/2014/main" id="{209539BD-11D1-487D-9D56-FADE731B1E9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73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a:p>
        </p:txBody>
      </p:sp>
      <p:sp>
        <p:nvSpPr>
          <p:cNvPr id="12" name="Chart Placeholder 2">
            <a:extLst>
              <a:ext uri="{FF2B5EF4-FFF2-40B4-BE49-F238E27FC236}">
                <a16:creationId xmlns:a16="http://schemas.microsoft.com/office/drawing/2014/main" id="{4FC7A4E9-CF53-48A5-B398-2B4AA8659D58}"/>
              </a:ext>
            </a:extLst>
          </p:cNvPr>
          <p:cNvSpPr>
            <a:spLocks noGrp="1"/>
          </p:cNvSpPr>
          <p:nvPr>
            <p:ph type="chart" sz="quarter" idx="14" hasCustomPrompt="1"/>
          </p:nvPr>
        </p:nvSpPr>
        <p:spPr>
          <a:xfrm>
            <a:off x="6181079" y="2505075"/>
            <a:ext cx="5157787" cy="3695700"/>
          </a:xfrm>
        </p:spPr>
        <p:txBody>
          <a:bodyPr/>
          <a:lstStyle>
            <a:lvl1pPr>
              <a:defRPr/>
            </a:lvl1pPr>
          </a:lstStyle>
          <a:p>
            <a:r>
              <a:rPr lang="en-US" dirty="0"/>
              <a:t>Click to insert chart</a:t>
            </a:r>
          </a:p>
        </p:txBody>
      </p:sp>
      <p:sp>
        <p:nvSpPr>
          <p:cNvPr id="5" name="Text Placeholder 2">
            <a:extLst>
              <a:ext uri="{FF2B5EF4-FFF2-40B4-BE49-F238E27FC236}">
                <a16:creationId xmlns:a16="http://schemas.microsoft.com/office/drawing/2014/main" id="{669F3602-6E11-4E0C-9C9D-9FE4BC77B210}"/>
              </a:ext>
            </a:extLst>
          </p:cNvPr>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sz="2200" b="0" cap="all" spc="70"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hart Placeholder 1">
            <a:extLst>
              <a:ext uri="{FF2B5EF4-FFF2-40B4-BE49-F238E27FC236}">
                <a16:creationId xmlns:a16="http://schemas.microsoft.com/office/drawing/2014/main" id="{CE9406D3-9E1F-4635-B5AA-067E01245011}"/>
              </a:ext>
            </a:extLst>
          </p:cNvPr>
          <p:cNvSpPr>
            <a:spLocks noGrp="1"/>
          </p:cNvSpPr>
          <p:nvPr>
            <p:ph type="chart" sz="quarter" idx="13" hasCustomPrompt="1"/>
          </p:nvPr>
        </p:nvSpPr>
        <p:spPr>
          <a:xfrm>
            <a:off x="836613" y="2505075"/>
            <a:ext cx="5157787" cy="3695700"/>
          </a:xfrm>
        </p:spPr>
        <p:txBody>
          <a:bodyPr/>
          <a:lstStyle>
            <a:lvl1pPr>
              <a:defRPr/>
            </a:lvl1pPr>
          </a:lstStyle>
          <a:p>
            <a:r>
              <a:rPr lang="en-US" dirty="0"/>
              <a:t>Click to insert chart</a:t>
            </a:r>
          </a:p>
        </p:txBody>
      </p:sp>
      <p:sp>
        <p:nvSpPr>
          <p:cNvPr id="3" name="Text Placeholder 1">
            <a:extLst>
              <a:ext uri="{FF2B5EF4-FFF2-40B4-BE49-F238E27FC236}">
                <a16:creationId xmlns:a16="http://schemas.microsoft.com/office/drawing/2014/main" id="{EE1EAA3C-D7EA-4F39-A3C8-C92D7E477E1D}"/>
              </a:ext>
            </a:extLst>
          </p:cNvPr>
          <p:cNvSpPr>
            <a:spLocks noGrp="1"/>
          </p:cNvSpPr>
          <p:nvPr>
            <p:ph type="body" idx="1"/>
          </p:nvPr>
        </p:nvSpPr>
        <p:spPr>
          <a:xfrm>
            <a:off x="839788" y="1681163"/>
            <a:ext cx="5157787" cy="823912"/>
          </a:xfrm>
          <a:prstGeom prst="rect">
            <a:avLst/>
          </a:prstGeom>
        </p:spPr>
        <p:txBody>
          <a:bodyPr anchor="b">
            <a:normAutofit/>
          </a:bodyPr>
          <a:lstStyle>
            <a:lvl1pPr marL="0" indent="0">
              <a:buNone/>
              <a:defRPr sz="2200" b="0" cap="all" spc="70"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Title">
            <a:extLst>
              <a:ext uri="{FF2B5EF4-FFF2-40B4-BE49-F238E27FC236}">
                <a16:creationId xmlns:a16="http://schemas.microsoft.com/office/drawing/2014/main" id="{542390CD-1450-46ED-945F-0D45E245790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73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oderator or 1 speaker with description">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dirty="0"/>
          </a:p>
        </p:txBody>
      </p:sp>
      <p:sp>
        <p:nvSpPr>
          <p:cNvPr id="5" name="Text Placeholder 3">
            <a:extLst>
              <a:ext uri="{FF2B5EF4-FFF2-40B4-BE49-F238E27FC236}">
                <a16:creationId xmlns:a16="http://schemas.microsoft.com/office/drawing/2014/main" id="{E0686FC7-D046-4D41-80A3-146ED684EA3E}"/>
              </a:ext>
            </a:extLst>
          </p:cNvPr>
          <p:cNvSpPr>
            <a:spLocks noGrp="1"/>
          </p:cNvSpPr>
          <p:nvPr>
            <p:ph type="body" sz="quarter" idx="21" hasCustomPrompt="1"/>
          </p:nvPr>
        </p:nvSpPr>
        <p:spPr>
          <a:xfrm>
            <a:off x="5575393" y="3069258"/>
            <a:ext cx="5257800" cy="2644072"/>
          </a:xfrm>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Description or bio here</a:t>
            </a:r>
          </a:p>
        </p:txBody>
      </p:sp>
      <p:sp>
        <p:nvSpPr>
          <p:cNvPr id="11" name="Text Placeholder 2">
            <a:extLst>
              <a:ext uri="{FF2B5EF4-FFF2-40B4-BE49-F238E27FC236}">
                <a16:creationId xmlns:a16="http://schemas.microsoft.com/office/drawing/2014/main" id="{B6CEF6E6-29E4-46AE-B6BF-0457D2771E7E}"/>
              </a:ext>
            </a:extLst>
          </p:cNvPr>
          <p:cNvSpPr>
            <a:spLocks noGrp="1"/>
          </p:cNvSpPr>
          <p:nvPr>
            <p:ph type="body" idx="20" hasCustomPrompt="1"/>
          </p:nvPr>
        </p:nvSpPr>
        <p:spPr>
          <a:xfrm>
            <a:off x="5575392" y="2462872"/>
            <a:ext cx="5257799" cy="365125"/>
          </a:xfrm>
          <a:prstGeom prst="rect">
            <a:avLst/>
          </a:prstGeom>
        </p:spPr>
        <p:txBody>
          <a:bodyPr anchor="t">
            <a:noAutofit/>
          </a:bodyPr>
          <a:lstStyle>
            <a:lvl1pPr marL="0" indent="0" algn="l">
              <a:buNone/>
              <a:defRPr sz="1400" b="0" i="1" cap="none" spc="0" baseline="0">
                <a:solidFill>
                  <a:srgbClr val="20558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10" name="Text Placeholder 1">
            <a:extLst>
              <a:ext uri="{FF2B5EF4-FFF2-40B4-BE49-F238E27FC236}">
                <a16:creationId xmlns:a16="http://schemas.microsoft.com/office/drawing/2014/main" id="{2B5B6D44-DE61-4F4F-A7BA-16867F404836}"/>
              </a:ext>
            </a:extLst>
          </p:cNvPr>
          <p:cNvSpPr>
            <a:spLocks noGrp="1"/>
          </p:cNvSpPr>
          <p:nvPr>
            <p:ph type="body" idx="1" hasCustomPrompt="1"/>
          </p:nvPr>
        </p:nvSpPr>
        <p:spPr>
          <a:xfrm>
            <a:off x="5575392" y="1973175"/>
            <a:ext cx="5257799" cy="453063"/>
          </a:xfrm>
          <a:prstGeom prst="rect">
            <a:avLst/>
          </a:prstGeom>
        </p:spPr>
        <p:txBody>
          <a:bodyPr anchor="b">
            <a:noAutofit/>
          </a:bodyPr>
          <a:lstStyle>
            <a:lvl1pPr marL="0" indent="0" algn="l">
              <a:buNone/>
              <a:defRPr sz="1400" b="0" cap="all" spc="70"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here</a:t>
            </a:r>
          </a:p>
        </p:txBody>
      </p:sp>
      <p:sp>
        <p:nvSpPr>
          <p:cNvPr id="6" name="Picture Placeholder">
            <a:extLst>
              <a:ext uri="{FF2B5EF4-FFF2-40B4-BE49-F238E27FC236}">
                <a16:creationId xmlns:a16="http://schemas.microsoft.com/office/drawing/2014/main" id="{34685485-BCFD-46E3-AFEC-C3BAB58F9C8F}"/>
              </a:ext>
            </a:extLst>
          </p:cNvPr>
          <p:cNvSpPr>
            <a:spLocks noGrp="1"/>
          </p:cNvSpPr>
          <p:nvPr>
            <p:ph type="pic" sz="quarter" idx="13" hasCustomPrompt="1"/>
          </p:nvPr>
        </p:nvSpPr>
        <p:spPr>
          <a:xfrm>
            <a:off x="1318989" y="1973175"/>
            <a:ext cx="4065027" cy="3740155"/>
          </a:xfrm>
        </p:spPr>
        <p:txBody>
          <a:bodyPr/>
          <a:lstStyle>
            <a:lvl1pPr>
              <a:defRPr/>
            </a:lvl1pPr>
          </a:lstStyle>
          <a:p>
            <a:r>
              <a:rPr lang="en-US" dirty="0"/>
              <a:t>Click to add photo</a:t>
            </a:r>
          </a:p>
        </p:txBody>
      </p:sp>
      <p:sp>
        <p:nvSpPr>
          <p:cNvPr id="3" name="Title">
            <a:extLst>
              <a:ext uri="{FF2B5EF4-FFF2-40B4-BE49-F238E27FC236}">
                <a16:creationId xmlns:a16="http://schemas.microsoft.com/office/drawing/2014/main" id="{2C0BA3E3-755B-472D-8AC8-EB99BEE430B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24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erator or 1 speake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dirty="0"/>
          </a:p>
        </p:txBody>
      </p:sp>
      <p:sp>
        <p:nvSpPr>
          <p:cNvPr id="15" name="Text Placeholder 2">
            <a:extLst>
              <a:ext uri="{FF2B5EF4-FFF2-40B4-BE49-F238E27FC236}">
                <a16:creationId xmlns:a16="http://schemas.microsoft.com/office/drawing/2014/main" id="{D33FD360-ABA2-40D6-9AD8-D59BBC825005}"/>
              </a:ext>
            </a:extLst>
          </p:cNvPr>
          <p:cNvSpPr>
            <a:spLocks noGrp="1"/>
          </p:cNvSpPr>
          <p:nvPr>
            <p:ph type="body" sz="quarter" idx="23" hasCustomPrompt="1"/>
          </p:nvPr>
        </p:nvSpPr>
        <p:spPr>
          <a:xfrm>
            <a:off x="4267200" y="5848350"/>
            <a:ext cx="3657600"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4" name="Text Placeholder 1">
            <a:extLst>
              <a:ext uri="{FF2B5EF4-FFF2-40B4-BE49-F238E27FC236}">
                <a16:creationId xmlns:a16="http://schemas.microsoft.com/office/drawing/2014/main" id="{2C337D45-7808-4D2E-91C8-304C55843DF7}"/>
              </a:ext>
            </a:extLst>
          </p:cNvPr>
          <p:cNvSpPr>
            <a:spLocks noGrp="1"/>
          </p:cNvSpPr>
          <p:nvPr>
            <p:ph type="body" sz="quarter" idx="22" hasCustomPrompt="1"/>
          </p:nvPr>
        </p:nvSpPr>
        <p:spPr>
          <a:xfrm>
            <a:off x="4267200" y="5395913"/>
            <a:ext cx="3657600"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10" name="Picture Placeholder">
            <a:extLst>
              <a:ext uri="{FF2B5EF4-FFF2-40B4-BE49-F238E27FC236}">
                <a16:creationId xmlns:a16="http://schemas.microsoft.com/office/drawing/2014/main" id="{6FB21A93-0485-4329-AE96-FC9E06C863F8}"/>
              </a:ext>
            </a:extLst>
          </p:cNvPr>
          <p:cNvSpPr>
            <a:spLocks noGrp="1"/>
          </p:cNvSpPr>
          <p:nvPr>
            <p:ph type="pic" sz="quarter" idx="21"/>
          </p:nvPr>
        </p:nvSpPr>
        <p:spPr>
          <a:xfrm>
            <a:off x="4267200" y="1973176"/>
            <a:ext cx="3657600" cy="3367174"/>
          </a:xfrm>
        </p:spPr>
        <p:txBody>
          <a:bodyPr/>
          <a:lstStyle/>
          <a:p>
            <a:endParaRPr lang="en-US"/>
          </a:p>
        </p:txBody>
      </p:sp>
      <p:sp>
        <p:nvSpPr>
          <p:cNvPr id="5" name="Title">
            <a:extLst>
              <a:ext uri="{FF2B5EF4-FFF2-40B4-BE49-F238E27FC236}">
                <a16:creationId xmlns:a16="http://schemas.microsoft.com/office/drawing/2014/main" id="{F7D67C6A-D341-4599-9820-987AB568C4C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602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a:p>
        </p:txBody>
      </p:sp>
      <p:sp>
        <p:nvSpPr>
          <p:cNvPr id="17" name="Text Placeholder 2b">
            <a:extLst>
              <a:ext uri="{FF2B5EF4-FFF2-40B4-BE49-F238E27FC236}">
                <a16:creationId xmlns:a16="http://schemas.microsoft.com/office/drawing/2014/main" id="{3EF2589F-E84F-4BE1-A897-37824E79E699}"/>
              </a:ext>
            </a:extLst>
          </p:cNvPr>
          <p:cNvSpPr>
            <a:spLocks noGrp="1"/>
          </p:cNvSpPr>
          <p:nvPr>
            <p:ph type="body" sz="quarter" idx="26" hasCustomPrompt="1"/>
          </p:nvPr>
        </p:nvSpPr>
        <p:spPr>
          <a:xfrm>
            <a:off x="6423316" y="5379469"/>
            <a:ext cx="3657600"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6" name="Text Placeholder 2a">
            <a:extLst>
              <a:ext uri="{FF2B5EF4-FFF2-40B4-BE49-F238E27FC236}">
                <a16:creationId xmlns:a16="http://schemas.microsoft.com/office/drawing/2014/main" id="{65006C45-9F2F-4B59-BF93-4426C6360070}"/>
              </a:ext>
            </a:extLst>
          </p:cNvPr>
          <p:cNvSpPr>
            <a:spLocks noGrp="1"/>
          </p:cNvSpPr>
          <p:nvPr>
            <p:ph type="body" sz="quarter" idx="25" hasCustomPrompt="1"/>
          </p:nvPr>
        </p:nvSpPr>
        <p:spPr>
          <a:xfrm>
            <a:off x="6423316" y="4927032"/>
            <a:ext cx="3657600"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2" name="Picture Placeholder 2">
            <a:extLst>
              <a:ext uri="{FF2B5EF4-FFF2-40B4-BE49-F238E27FC236}">
                <a16:creationId xmlns:a16="http://schemas.microsoft.com/office/drawing/2014/main" id="{8BA58FF2-55AD-46F7-8369-8C75DDDBCBCF}"/>
              </a:ext>
            </a:extLst>
          </p:cNvPr>
          <p:cNvSpPr>
            <a:spLocks noGrp="1"/>
          </p:cNvSpPr>
          <p:nvPr>
            <p:ph type="pic" sz="quarter" idx="27"/>
          </p:nvPr>
        </p:nvSpPr>
        <p:spPr>
          <a:xfrm>
            <a:off x="7022521" y="2036381"/>
            <a:ext cx="2464135" cy="2525526"/>
          </a:xfrm>
        </p:spPr>
        <p:txBody>
          <a:bodyPr/>
          <a:lstStyle/>
          <a:p>
            <a:endParaRPr lang="en-US"/>
          </a:p>
        </p:txBody>
      </p:sp>
      <p:sp>
        <p:nvSpPr>
          <p:cNvPr id="12" name="Text Placeholder 1b">
            <a:extLst>
              <a:ext uri="{FF2B5EF4-FFF2-40B4-BE49-F238E27FC236}">
                <a16:creationId xmlns:a16="http://schemas.microsoft.com/office/drawing/2014/main" id="{39074ECB-31A3-4B9A-BB51-6836890266DB}"/>
              </a:ext>
            </a:extLst>
          </p:cNvPr>
          <p:cNvSpPr>
            <a:spLocks noGrp="1"/>
          </p:cNvSpPr>
          <p:nvPr>
            <p:ph type="body" sz="quarter" idx="24" hasCustomPrompt="1"/>
          </p:nvPr>
        </p:nvSpPr>
        <p:spPr>
          <a:xfrm>
            <a:off x="2111086" y="5379469"/>
            <a:ext cx="3657600"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1" name="Text Placeholder 1a">
            <a:extLst>
              <a:ext uri="{FF2B5EF4-FFF2-40B4-BE49-F238E27FC236}">
                <a16:creationId xmlns:a16="http://schemas.microsoft.com/office/drawing/2014/main" id="{17BDB64D-58B3-4477-9C2B-22FEC81AADD8}"/>
              </a:ext>
            </a:extLst>
          </p:cNvPr>
          <p:cNvSpPr>
            <a:spLocks noGrp="1"/>
          </p:cNvSpPr>
          <p:nvPr>
            <p:ph type="body" sz="quarter" idx="23" hasCustomPrompt="1"/>
          </p:nvPr>
        </p:nvSpPr>
        <p:spPr>
          <a:xfrm>
            <a:off x="2111086" y="4927032"/>
            <a:ext cx="3657600"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0" name="Picture Placeholder 1">
            <a:extLst>
              <a:ext uri="{FF2B5EF4-FFF2-40B4-BE49-F238E27FC236}">
                <a16:creationId xmlns:a16="http://schemas.microsoft.com/office/drawing/2014/main" id="{9CB7241E-4B60-408B-B66B-508062A5EA2E}"/>
              </a:ext>
            </a:extLst>
          </p:cNvPr>
          <p:cNvSpPr>
            <a:spLocks noGrp="1"/>
          </p:cNvSpPr>
          <p:nvPr>
            <p:ph type="pic" sz="quarter" idx="21"/>
          </p:nvPr>
        </p:nvSpPr>
        <p:spPr>
          <a:xfrm>
            <a:off x="2707816" y="2036381"/>
            <a:ext cx="2464135" cy="2525526"/>
          </a:xfrm>
        </p:spPr>
        <p:txBody>
          <a:bodyPr/>
          <a:lstStyle/>
          <a:p>
            <a:endParaRPr lang="en-US"/>
          </a:p>
        </p:txBody>
      </p:sp>
      <p:sp>
        <p:nvSpPr>
          <p:cNvPr id="4" name="Title">
            <a:extLst>
              <a:ext uri="{FF2B5EF4-FFF2-40B4-BE49-F238E27FC236}">
                <a16:creationId xmlns:a16="http://schemas.microsoft.com/office/drawing/2014/main" id="{466147F2-CD0C-454A-80DB-4CE42B86CBC0}"/>
              </a:ext>
            </a:extLst>
          </p:cNvPr>
          <p:cNvSpPr>
            <a:spLocks noGrp="1"/>
          </p:cNvSpPr>
          <p:nvPr>
            <p:ph type="title"/>
          </p:nvPr>
        </p:nvSpPr>
        <p:spPr>
          <a:xfrm>
            <a:off x="838200" y="365125"/>
            <a:ext cx="7309207" cy="1325563"/>
          </a:xfrm>
        </p:spPr>
        <p:txBody>
          <a:bodyPr/>
          <a:lstStyle/>
          <a:p>
            <a:r>
              <a:rPr lang="en-US"/>
              <a:t>Click to edit Master title style</a:t>
            </a:r>
          </a:p>
        </p:txBody>
      </p:sp>
    </p:spTree>
    <p:extLst>
      <p:ext uri="{BB962C8B-B14F-4D97-AF65-F5344CB8AC3E}">
        <p14:creationId xmlns:p14="http://schemas.microsoft.com/office/powerpoint/2010/main" val="4292888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Decorative image" descr="faddedlightblue.jpg">
            <a:extLst>
              <a:ext uri="{FF2B5EF4-FFF2-40B4-BE49-F238E27FC236}">
                <a16:creationId xmlns:a16="http://schemas.microsoft.com/office/drawing/2014/main" id="{D7B1CD0B-931B-480D-B5A4-FD34107D9D07}"/>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r="2555"/>
          <a:stretch/>
        </p:blipFill>
        <p:spPr>
          <a:xfrm>
            <a:off x="3281605" y="0"/>
            <a:ext cx="8910395" cy="6858000"/>
          </a:xfrm>
          <a:prstGeom prst="rect">
            <a:avLst/>
          </a:prstGeom>
        </p:spPr>
      </p:pic>
      <p:sp>
        <p:nvSpPr>
          <p:cNvPr id="6" name="Slide Number Placeholder">
            <a:extLst>
              <a:ext uri="{FF2B5EF4-FFF2-40B4-BE49-F238E27FC236}">
                <a16:creationId xmlns:a16="http://schemas.microsoft.com/office/drawing/2014/main" id="{D137D012-DB3A-41AA-B8CE-2896DC115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20558A"/>
                </a:solidFill>
                <a:latin typeface="Arial" panose="020B0604020202020204" pitchFamily="34" charset="0"/>
                <a:cs typeface="Arial" panose="020B0604020202020204" pitchFamily="34" charset="0"/>
              </a:defRPr>
            </a:lvl1pPr>
          </a:lstStyle>
          <a:p>
            <a:fld id="{4E145064-9D3C-45D4-9025-07C0526170CE}" type="slidenum">
              <a:rPr lang="en-US" smtClean="0"/>
              <a:pPr/>
              <a:t>‹#›</a:t>
            </a:fld>
            <a:endParaRPr lang="en-US" dirty="0"/>
          </a:p>
        </p:txBody>
      </p:sp>
      <p:sp>
        <p:nvSpPr>
          <p:cNvPr id="11" name="Date Placeholder">
            <a:extLst>
              <a:ext uri="{FF2B5EF4-FFF2-40B4-BE49-F238E27FC236}">
                <a16:creationId xmlns:a16="http://schemas.microsoft.com/office/drawing/2014/main" id="{233F26C8-7004-4984-A878-6563BCC15E30}"/>
              </a:ext>
            </a:extLst>
          </p:cNvPr>
          <p:cNvSpPr>
            <a:spLocks noGrp="1"/>
          </p:cNvSpPr>
          <p:nvPr>
            <p:ph type="dt" sz="half" idx="2"/>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0D179B2F-2DF2-4B08-A8A6-FC140E67955D}" type="datetime4">
              <a:rPr lang="en-US" smtClean="0"/>
              <a:pPr/>
              <a:t>October 29, 2020</a:t>
            </a:fld>
            <a:endParaRPr lang="en-US"/>
          </a:p>
        </p:txBody>
      </p:sp>
      <p:pic>
        <p:nvPicPr>
          <p:cNvPr id="13" name="National Institutes of Health logo" descr="National Institutes of Health logo">
            <a:extLst>
              <a:ext uri="{FF2B5EF4-FFF2-40B4-BE49-F238E27FC236}">
                <a16:creationId xmlns:a16="http://schemas.microsoft.com/office/drawing/2014/main" id="{4CACC1E0-B548-420E-B7BF-FBD02EA073F5}"/>
              </a:ext>
            </a:extLst>
          </p:cNvPr>
          <p:cNvPicPr>
            <a:picLocks noChangeAspect="1"/>
          </p:cNvPicPr>
          <p:nvPr userDrawn="1"/>
        </p:nvPicPr>
        <p:blipFill>
          <a:blip r:embed="rId23"/>
          <a:stretch>
            <a:fillRect/>
          </a:stretch>
        </p:blipFill>
        <p:spPr>
          <a:xfrm>
            <a:off x="1457346" y="6340916"/>
            <a:ext cx="2582550" cy="395991"/>
          </a:xfrm>
          <a:prstGeom prst="rect">
            <a:avLst/>
          </a:prstGeom>
        </p:spPr>
      </p:pic>
      <p:pic>
        <p:nvPicPr>
          <p:cNvPr id="12" name="Health and Human Services logo" descr="Health and Human Services logo&#10;">
            <a:extLst>
              <a:ext uri="{FF2B5EF4-FFF2-40B4-BE49-F238E27FC236}">
                <a16:creationId xmlns:a16="http://schemas.microsoft.com/office/drawing/2014/main" id="{93B38F55-5720-45EB-AEBF-9C6AA235A8D2}"/>
              </a:ext>
            </a:extLst>
          </p:cNvPr>
          <p:cNvPicPr>
            <a:picLocks noChangeAspect="1"/>
          </p:cNvPicPr>
          <p:nvPr userDrawn="1"/>
        </p:nvPicPr>
        <p:blipFill>
          <a:blip r:embed="rId24"/>
          <a:stretch>
            <a:fillRect/>
          </a:stretch>
        </p:blipFill>
        <p:spPr>
          <a:xfrm>
            <a:off x="838200" y="6290037"/>
            <a:ext cx="448365" cy="446870"/>
          </a:xfrm>
          <a:prstGeom prst="rect">
            <a:avLst/>
          </a:prstGeom>
        </p:spPr>
      </p:pic>
      <p:sp>
        <p:nvSpPr>
          <p:cNvPr id="3" name="Content Placeholder">
            <a:extLst>
              <a:ext uri="{FF2B5EF4-FFF2-40B4-BE49-F238E27FC236}">
                <a16:creationId xmlns:a16="http://schemas.microsoft.com/office/drawing/2014/main" id="{5C80CC38-8049-40F5-8A5F-FEDC414B82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D34053F9-8C6E-460A-9E73-893C18442DEE}"/>
              </a:ext>
            </a:extLst>
          </p:cNvPr>
          <p:cNvSpPr>
            <a:spLocks noGrp="1"/>
          </p:cNvSpPr>
          <p:nvPr>
            <p:ph type="title"/>
          </p:nvPr>
        </p:nvSpPr>
        <p:spPr>
          <a:xfrm>
            <a:off x="838200" y="365125"/>
            <a:ext cx="7309207"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62166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68" r:id="rId7"/>
    <p:sldLayoutId id="2147483664" r:id="rId8"/>
    <p:sldLayoutId id="2147483666" r:id="rId9"/>
    <p:sldLayoutId id="2147483667" r:id="rId10"/>
    <p:sldLayoutId id="2147483665" r:id="rId11"/>
    <p:sldLayoutId id="2147483669" r:id="rId12"/>
    <p:sldLayoutId id="2147483662" r:id="rId13"/>
    <p:sldLayoutId id="2147483656" r:id="rId14"/>
    <p:sldLayoutId id="2147483657" r:id="rId15"/>
    <p:sldLayoutId id="2147483660" r:id="rId16"/>
    <p:sldLayoutId id="2147483671" r:id="rId17"/>
    <p:sldLayoutId id="2147483672" r:id="rId18"/>
    <p:sldLayoutId id="2147483663" r:id="rId19"/>
    <p:sldLayoutId id="2147483673" r:id="rId20"/>
  </p:sldLayoutIdLst>
  <p:hf sldNum="0" hdr="0" ftr="0"/>
  <p:txStyles>
    <p:titleStyle>
      <a:lvl1pPr algn="l" defTabSz="914400" rtl="0" eaLnBrk="1" latinLnBrk="0" hangingPunct="1">
        <a:lnSpc>
          <a:spcPct val="90000"/>
        </a:lnSpc>
        <a:spcBef>
          <a:spcPct val="0"/>
        </a:spcBef>
        <a:buNone/>
        <a:defRPr sz="4400" kern="1200" cap="all" baseline="0">
          <a:solidFill>
            <a:srgbClr val="20558A"/>
          </a:solidFill>
          <a:latin typeface="Arial Black" panose="020B0A04020102020204" pitchFamily="34" charset="0"/>
          <a:ea typeface="+mj-ea"/>
          <a:cs typeface="+mj-cs"/>
        </a:defRPr>
      </a:lvl1pPr>
    </p:titleStyle>
    <p:bodyStyle>
      <a:lvl1pPr marL="457200" indent="-457200" algn="l" defTabSz="914400" rtl="0" eaLnBrk="1" latinLnBrk="0" hangingPunct="1">
        <a:lnSpc>
          <a:spcPct val="100000"/>
        </a:lnSpc>
        <a:spcBef>
          <a:spcPts val="48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48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48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48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48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prensayetica.blogspot.com/p/congresos-otras-yerbas.html" TargetMode="External"/><Relationship Id="rId3" Type="http://schemas.openxmlformats.org/officeDocument/2006/relationships/hyperlink" Target="https://grants.nih.gov/grants/guide/pa-files/par-19-134.html" TargetMode="External"/><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hyperlink" Target="https://grants.nih.gov/grants/guide/pa-files/par-19-133.html" TargetMode="External"/><Relationship Id="rId5" Type="http://schemas.openxmlformats.org/officeDocument/2006/relationships/hyperlink" Target="https://grants.nih.gov/grants/guide/pa-files/PAR-18-714.html" TargetMode="External"/><Relationship Id="rId4" Type="http://schemas.openxmlformats.org/officeDocument/2006/relationships/hyperlink" Target="https://grants.nih.gov/grants/guide/pa-files/par-19-135.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www.flickr.com/photos/ryanr/14245503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hyperlink" Target="https://www.flickr.com/photos/chucka_nc/861721630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hyperlink" Target="https://pixabay.com/en/calculation-white-male-3d-model-188900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hyperlink" Target="https://pixabay.com/en/calculation-white-male-3d-model-187477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hyperlink" Target="http://www.greenlivingpedia.org/Sustainable_house_design_features_checklis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rojectreporter.nih.gov/reporter_matchmaker.cfm" TargetMode="Externa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hyperlink" Target="http://www.tonybates.ca/2013/10/22/improving-productivity-in-online-learning-can-we-scale-the-learning-that-matters-mos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hyperlink" Target="http://www.paralegalalliance.com/7-steps-to-conduct-rocking-legal-researc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hyperlink" Target="https://www.flickr.com/photos/berkeleylab/381174971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hyperlink" Target="http://illinoisreview.typepad.com/illinoisreview/2014/08/us-civil-rights-commissioner-college-students-not-developed-enough-for-free-speech.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hyperlink" Target="http://clubpenguinreporters.blogspot.com/2013/05/club-penguin-daily-items10513-marvel.htm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hyperlink" Target="http://picserver.org/f" TargetMode="External"/><Relationship Id="rId3" Type="http://schemas.openxmlformats.org/officeDocument/2006/relationships/hyperlink" Target="https://grants.nih.gov/grants/guide/pa-files/PAR-18-714.html" TargetMode="External"/><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hyperlink" Target="https://grants.nih.gov/grants/guide/pa-files/par-19-135.html" TargetMode="External"/><Relationship Id="rId5" Type="http://schemas.openxmlformats.org/officeDocument/2006/relationships/hyperlink" Target="https://grants.nih.gov/grants/guide/pa-files/par-19-134.html" TargetMode="External"/><Relationship Id="rId4" Type="http://schemas.openxmlformats.org/officeDocument/2006/relationships/hyperlink" Target="https://grants.nih.gov/grants/guide/pa-files/par-19-133.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peter.baumgartner.name/2014/05/23/double-blind-review-ein-fallbeispiel/" TargetMode="External"/><Relationship Id="rId2" Type="http://schemas.openxmlformats.org/officeDocument/2006/relationships/image" Target="../media/image30.jp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en/building-brown-large-trees-windows-48730/" TargetMode="External"/><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hyperlink" Target="http://womentakingastand.blogspot.com/2011/11/answering-call.html" TargetMode="External"/><Relationship Id="rId2" Type="http://schemas.openxmlformats.org/officeDocument/2006/relationships/image" Target="../media/image32.jp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http://frz40.wordpress.com/2010/12/05/i-quiz-della-domenica-nr-15/" TargetMode="External"/><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hyperlink" Target="http://sciencevier.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hyperlink" Target="http://game-icons.net/lorc/originals/key.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hyperlink" Target="https://en.wikipedia.org/wiki/File:Dental_students_in_a_lab,_University_of_the_Western_Cape.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hyperlink" Target="https://phillisremastered.com/2010/06/23/summer-school-is-still-here-so-click-on-thi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2">
            <a:extLst>
              <a:ext uri="{FF2B5EF4-FFF2-40B4-BE49-F238E27FC236}">
                <a16:creationId xmlns:a16="http://schemas.microsoft.com/office/drawing/2014/main" id="{819E315C-728B-4B03-AA17-00CA025A1B3C}"/>
              </a:ext>
            </a:extLst>
          </p:cNvPr>
          <p:cNvSpPr>
            <a:spLocks noGrp="1"/>
          </p:cNvSpPr>
          <p:nvPr>
            <p:ph type="ctrTitle"/>
          </p:nvPr>
        </p:nvSpPr>
        <p:spPr>
          <a:xfrm>
            <a:off x="342900" y="1247952"/>
            <a:ext cx="11506200" cy="880003"/>
          </a:xfrm>
          <a:ln/>
        </p:spPr>
        <p:txBody>
          <a:bodyPr anchor="t"/>
          <a:lstStyle/>
          <a:p>
            <a:r>
              <a:rPr lang="en-US" altLang="en-US" dirty="0">
                <a:solidFill>
                  <a:schemeClr val="tx2">
                    <a:lumMod val="75000"/>
                  </a:schemeClr>
                </a:solidFill>
              </a:rPr>
              <a:t>NIH R15 program: AREA and REAP Grants</a:t>
            </a:r>
            <a:endParaRPr altLang="en-US" dirty="0">
              <a:solidFill>
                <a:schemeClr val="tx2">
                  <a:lumMod val="75000"/>
                </a:schemeClr>
              </a:solidFill>
            </a:endParaRPr>
          </a:p>
        </p:txBody>
      </p:sp>
      <p:sp>
        <p:nvSpPr>
          <p:cNvPr id="9219" name="Subtitle 23">
            <a:extLst>
              <a:ext uri="{FF2B5EF4-FFF2-40B4-BE49-F238E27FC236}">
                <a16:creationId xmlns:a16="http://schemas.microsoft.com/office/drawing/2014/main" id="{27C826BC-9DE0-4BE7-A227-B6A2317F954D}"/>
              </a:ext>
            </a:extLst>
          </p:cNvPr>
          <p:cNvSpPr>
            <a:spLocks noGrp="1"/>
          </p:cNvSpPr>
          <p:nvPr>
            <p:ph type="subTitle" idx="1"/>
          </p:nvPr>
        </p:nvSpPr>
        <p:spPr>
          <a:xfrm>
            <a:off x="1789114" y="4276297"/>
            <a:ext cx="8613775" cy="2354452"/>
          </a:xfrm>
          <a:ln/>
        </p:spPr>
        <p:txBody>
          <a:bodyPr/>
          <a:lstStyle/>
          <a:p>
            <a:pPr eaLnBrk="1" hangingPunct="1">
              <a:lnSpc>
                <a:spcPct val="100000"/>
              </a:lnSpc>
              <a:spcBef>
                <a:spcPts val="0"/>
              </a:spcBef>
            </a:pPr>
            <a:r>
              <a:rPr lang="en-US" altLang="en-US" dirty="0">
                <a:solidFill>
                  <a:schemeClr val="tx2">
                    <a:lumMod val="75000"/>
                  </a:schemeClr>
                </a:solidFill>
                <a:ea typeface="MS PGothic" panose="020B0600070205080204" pitchFamily="34" charset="-128"/>
              </a:rPr>
              <a:t>Michelle Hamlet, PhD</a:t>
            </a:r>
          </a:p>
          <a:p>
            <a:pPr eaLnBrk="1" hangingPunct="1">
              <a:lnSpc>
                <a:spcPct val="100000"/>
              </a:lnSpc>
              <a:spcBef>
                <a:spcPts val="0"/>
              </a:spcBef>
            </a:pPr>
            <a:r>
              <a:rPr lang="en-US" altLang="en-US" dirty="0">
                <a:solidFill>
                  <a:schemeClr val="tx2">
                    <a:lumMod val="75000"/>
                  </a:schemeClr>
                </a:solidFill>
                <a:ea typeface="MS PGothic" panose="020B0600070205080204" pitchFamily="34" charset="-128"/>
              </a:rPr>
              <a:t>Division of extramural sciences</a:t>
            </a:r>
          </a:p>
          <a:p>
            <a:pPr eaLnBrk="1" hangingPunct="1">
              <a:lnSpc>
                <a:spcPct val="100000"/>
              </a:lnSpc>
              <a:spcBef>
                <a:spcPts val="0"/>
              </a:spcBef>
            </a:pPr>
            <a:r>
              <a:rPr lang="en-US" altLang="en-US" dirty="0">
                <a:solidFill>
                  <a:schemeClr val="tx2">
                    <a:lumMod val="75000"/>
                  </a:schemeClr>
                </a:solidFill>
                <a:ea typeface="MS PGothic" panose="020B0600070205080204" pitchFamily="34" charset="-128"/>
              </a:rPr>
              <a:t>National institute of nursing research</a:t>
            </a:r>
            <a:br>
              <a:rPr altLang="en-US" dirty="0">
                <a:ea typeface="MS PGothic" panose="020B0600070205080204" pitchFamily="34" charset="-128"/>
              </a:rPr>
            </a:br>
            <a:endParaRPr lang="en-US" altLang="en-US" dirty="0">
              <a:ea typeface="MS PGothic" panose="020B0600070205080204" pitchFamily="34" charset="-128"/>
            </a:endParaRPr>
          </a:p>
          <a:p>
            <a:pPr eaLnBrk="1" hangingPunct="1"/>
            <a:endParaRPr lang="en-US" altLang="en-US" dirty="0">
              <a:ea typeface="MS PGothic" panose="020B0600070205080204" pitchFamily="34" charset="-128"/>
            </a:endParaRPr>
          </a:p>
        </p:txBody>
      </p:sp>
    </p:spTree>
    <p:extLst>
      <p:ext uri="{BB962C8B-B14F-4D97-AF65-F5344CB8AC3E}">
        <p14:creationId xmlns:p14="http://schemas.microsoft.com/office/powerpoint/2010/main" val="276033299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D71A-09E9-4BA0-A510-D71FBC0BABC1}"/>
              </a:ext>
            </a:extLst>
          </p:cNvPr>
          <p:cNvSpPr>
            <a:spLocks noGrp="1"/>
          </p:cNvSpPr>
          <p:nvPr>
            <p:ph type="title"/>
          </p:nvPr>
        </p:nvSpPr>
        <p:spPr>
          <a:xfrm>
            <a:off x="455816" y="165322"/>
            <a:ext cx="10515600" cy="1325563"/>
          </a:xfrm>
        </p:spPr>
        <p:txBody>
          <a:bodyPr>
            <a:normAutofit/>
          </a:bodyPr>
          <a:lstStyle/>
          <a:p>
            <a:r>
              <a:rPr lang="en-US" sz="4000" b="1" dirty="0">
                <a:solidFill>
                  <a:schemeClr val="accent1">
                    <a:lumMod val="50000"/>
                  </a:schemeClr>
                </a:solidFill>
                <a:latin typeface="+mn-lt"/>
              </a:rPr>
              <a:t>R15 PI Eligibility Criteria: Primary faculty Appointment</a:t>
            </a:r>
          </a:p>
        </p:txBody>
      </p:sp>
      <p:sp>
        <p:nvSpPr>
          <p:cNvPr id="3" name="Content Placeholder 2">
            <a:extLst>
              <a:ext uri="{FF2B5EF4-FFF2-40B4-BE49-F238E27FC236}">
                <a16:creationId xmlns:a16="http://schemas.microsoft.com/office/drawing/2014/main" id="{4BBA5F98-1366-4DFF-8526-32538E725F44}"/>
              </a:ext>
            </a:extLst>
          </p:cNvPr>
          <p:cNvSpPr>
            <a:spLocks noGrp="1"/>
          </p:cNvSpPr>
          <p:nvPr>
            <p:ph idx="1"/>
          </p:nvPr>
        </p:nvSpPr>
        <p:spPr>
          <a:xfrm>
            <a:off x="4462546" y="1842251"/>
            <a:ext cx="7158644" cy="4351338"/>
          </a:xfrm>
        </p:spPr>
        <p:txBody>
          <a:bodyPr>
            <a:normAutofit fontScale="92500"/>
          </a:bodyPr>
          <a:lstStyle/>
          <a:p>
            <a:pPr marL="0" indent="0">
              <a:buNone/>
            </a:pPr>
            <a:r>
              <a:rPr lang="en-US" b="1" dirty="0"/>
              <a:t>Primary appointment at eligible institution </a:t>
            </a:r>
          </a:p>
          <a:p>
            <a:r>
              <a:rPr lang="en-US" b="1" dirty="0"/>
              <a:t>REAP</a:t>
            </a:r>
          </a:p>
          <a:p>
            <a:pPr marL="457200" lvl="1" indent="0">
              <a:buNone/>
            </a:pPr>
            <a:r>
              <a:rPr lang="en-US" sz="2800" dirty="0"/>
              <a:t>Heath Professional School or Graduate School faculty</a:t>
            </a:r>
          </a:p>
          <a:p>
            <a:pPr marL="457200" lvl="1" indent="0">
              <a:buNone/>
            </a:pPr>
            <a:r>
              <a:rPr lang="en-US" sz="2800" dirty="0">
                <a:hlinkClick r:id="rId3"/>
              </a:rPr>
              <a:t>PAR-19-134</a:t>
            </a:r>
            <a:r>
              <a:rPr lang="en-US" sz="2800" dirty="0"/>
              <a:t> (no CT) and </a:t>
            </a:r>
            <a:r>
              <a:rPr lang="en-US" sz="2800" dirty="0">
                <a:hlinkClick r:id="rId4"/>
              </a:rPr>
              <a:t>PAR-19-135</a:t>
            </a:r>
            <a:r>
              <a:rPr lang="en-US" sz="2800" dirty="0"/>
              <a:t> (CT)</a:t>
            </a:r>
          </a:p>
          <a:p>
            <a:r>
              <a:rPr lang="en-US" b="1" dirty="0"/>
              <a:t>AREA</a:t>
            </a:r>
          </a:p>
          <a:p>
            <a:pPr marL="457200" lvl="1" indent="0">
              <a:buNone/>
            </a:pPr>
            <a:r>
              <a:rPr lang="en-US" sz="2800" dirty="0"/>
              <a:t>Non-Health Professional School faculty</a:t>
            </a:r>
          </a:p>
          <a:p>
            <a:pPr marL="457200" lvl="1" indent="0">
              <a:buNone/>
            </a:pPr>
            <a:r>
              <a:rPr lang="en-US" sz="2800" dirty="0">
                <a:hlinkClick r:id="rId5"/>
              </a:rPr>
              <a:t>PAR-18-714</a:t>
            </a:r>
            <a:r>
              <a:rPr lang="en-US" sz="2800" dirty="0"/>
              <a:t> (no CT) and </a:t>
            </a:r>
            <a:r>
              <a:rPr lang="en-US" sz="2800" dirty="0">
                <a:hlinkClick r:id="rId6"/>
              </a:rPr>
              <a:t>PAR-19-133</a:t>
            </a:r>
            <a:r>
              <a:rPr lang="en-US" sz="2800" dirty="0"/>
              <a:t> (CT)</a:t>
            </a:r>
          </a:p>
          <a:p>
            <a:pPr marL="457200" lvl="1" indent="0">
              <a:buNone/>
            </a:pPr>
            <a:endParaRPr lang="en-US" sz="2800" dirty="0"/>
          </a:p>
          <a:p>
            <a:endParaRPr lang="en-US" dirty="0"/>
          </a:p>
        </p:txBody>
      </p:sp>
      <p:pic>
        <p:nvPicPr>
          <p:cNvPr id="6" name="Picture 5" descr="Einstein like Character&#10;&#10;The cartoon of this scientist is pointing to the text box.">
            <a:extLst>
              <a:ext uri="{FF2B5EF4-FFF2-40B4-BE49-F238E27FC236}">
                <a16:creationId xmlns:a16="http://schemas.microsoft.com/office/drawing/2014/main" id="{D9C7FE78-7EF2-4C1D-A84F-6CC667153F8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70810" y="2098793"/>
            <a:ext cx="3629891" cy="3838253"/>
          </a:xfrm>
          <a:prstGeom prst="rect">
            <a:avLst/>
          </a:prstGeom>
        </p:spPr>
      </p:pic>
    </p:spTree>
    <p:extLst>
      <p:ext uri="{BB962C8B-B14F-4D97-AF65-F5344CB8AC3E}">
        <p14:creationId xmlns:p14="http://schemas.microsoft.com/office/powerpoint/2010/main" val="428351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B74E-C9AD-4FDE-9ED1-39949840EF61}"/>
              </a:ext>
            </a:extLst>
          </p:cNvPr>
          <p:cNvSpPr>
            <a:spLocks noGrp="1"/>
          </p:cNvSpPr>
          <p:nvPr>
            <p:ph type="title"/>
          </p:nvPr>
        </p:nvSpPr>
        <p:spPr>
          <a:xfrm>
            <a:off x="372704" y="435423"/>
            <a:ext cx="5284357" cy="1676603"/>
          </a:xfrm>
        </p:spPr>
        <p:txBody>
          <a:bodyPr>
            <a:normAutofit/>
          </a:bodyPr>
          <a:lstStyle/>
          <a:p>
            <a:r>
              <a:rPr lang="en-US" sz="3700" b="1" dirty="0">
                <a:solidFill>
                  <a:schemeClr val="accent1">
                    <a:lumMod val="50000"/>
                  </a:schemeClr>
                </a:solidFill>
                <a:latin typeface="+mn-lt"/>
              </a:rPr>
              <a:t>R15 PI Eligibility: Multiple PI (MPI) and Collaborators</a:t>
            </a:r>
          </a:p>
        </p:txBody>
      </p:sp>
      <p:sp>
        <p:nvSpPr>
          <p:cNvPr id="3" name="Content Placeholder 2">
            <a:extLst>
              <a:ext uri="{FF2B5EF4-FFF2-40B4-BE49-F238E27FC236}">
                <a16:creationId xmlns:a16="http://schemas.microsoft.com/office/drawing/2014/main" id="{0EBC7C00-BEAF-47E4-B82E-2C5F6C4A5025}"/>
              </a:ext>
            </a:extLst>
          </p:cNvPr>
          <p:cNvSpPr>
            <a:spLocks noGrp="1"/>
          </p:cNvSpPr>
          <p:nvPr>
            <p:ph idx="1"/>
          </p:nvPr>
        </p:nvSpPr>
        <p:spPr>
          <a:xfrm>
            <a:off x="372704" y="2112026"/>
            <a:ext cx="5814407" cy="3691615"/>
          </a:xfrm>
        </p:spPr>
        <p:txBody>
          <a:bodyPr>
            <a:noAutofit/>
          </a:bodyPr>
          <a:lstStyle/>
          <a:p>
            <a:r>
              <a:rPr lang="en-US" sz="2400" dirty="0"/>
              <a:t>MPI is OK, if </a:t>
            </a:r>
            <a:r>
              <a:rPr lang="en-US" sz="2400" b="1" dirty="0"/>
              <a:t>all</a:t>
            </a:r>
            <a:r>
              <a:rPr lang="en-US" sz="2400" dirty="0"/>
              <a:t> are FOA-eligible</a:t>
            </a:r>
          </a:p>
          <a:p>
            <a:r>
              <a:rPr lang="en-US" sz="2400" dirty="0"/>
              <a:t>What about an ineligible collaborator?</a:t>
            </a:r>
          </a:p>
          <a:p>
            <a:pPr lvl="1"/>
            <a:r>
              <a:rPr lang="en-US" sz="2000" b="1" dirty="0"/>
              <a:t>Yes!</a:t>
            </a:r>
          </a:p>
          <a:p>
            <a:pPr lvl="1"/>
            <a:r>
              <a:rPr lang="en-US" sz="2000" b="1" i="1" dirty="0"/>
              <a:t>However</a:t>
            </a:r>
            <a:r>
              <a:rPr lang="en-US" sz="2000" b="1" dirty="0"/>
              <a:t>…. </a:t>
            </a:r>
            <a:r>
              <a:rPr lang="en-US" sz="2000" dirty="0"/>
              <a:t>Be mindful of the intent and unique goals of the R15</a:t>
            </a:r>
          </a:p>
          <a:p>
            <a:pPr lvl="2"/>
            <a:r>
              <a:rPr lang="en-US" dirty="0"/>
              <a:t>Majority of research should be directed by PI at grantee institution</a:t>
            </a:r>
          </a:p>
          <a:p>
            <a:pPr lvl="2"/>
            <a:r>
              <a:rPr lang="en-US" dirty="0"/>
              <a:t>Student profile &amp; student inclusion are for applicant/eligible component</a:t>
            </a:r>
          </a:p>
          <a:p>
            <a:pPr marL="0" indent="0">
              <a:buNone/>
            </a:pPr>
            <a:endParaRPr lang="en-US" sz="2400" b="1" dirty="0"/>
          </a:p>
        </p:txBody>
      </p:sp>
      <p:pic>
        <p:nvPicPr>
          <p:cNvPr id="5" name="Picture 4" descr="Image of two rodents sharing a carrot ">
            <a:extLst>
              <a:ext uri="{FF2B5EF4-FFF2-40B4-BE49-F238E27FC236}">
                <a16:creationId xmlns:a16="http://schemas.microsoft.com/office/drawing/2014/main" id="{ECACC8C2-DBB6-49B0-AAB6-0DB6C78C85A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286" r="28803" b="2"/>
          <a:stretch/>
        </p:blipFill>
        <p:spPr>
          <a:xfrm>
            <a:off x="6500187" y="640081"/>
            <a:ext cx="5461724" cy="5577837"/>
          </a:xfrm>
          <a:prstGeom prst="rect">
            <a:avLst/>
          </a:prstGeom>
          <a:effectLst/>
        </p:spPr>
      </p:pic>
    </p:spTree>
    <p:extLst>
      <p:ext uri="{BB962C8B-B14F-4D97-AF65-F5344CB8AC3E}">
        <p14:creationId xmlns:p14="http://schemas.microsoft.com/office/powerpoint/2010/main" val="58653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9A42-7617-4DA2-B3AE-CBBE3129D823}"/>
              </a:ext>
            </a:extLst>
          </p:cNvPr>
          <p:cNvSpPr>
            <a:spLocks noGrp="1"/>
          </p:cNvSpPr>
          <p:nvPr>
            <p:ph type="title"/>
          </p:nvPr>
        </p:nvSpPr>
        <p:spPr>
          <a:xfrm>
            <a:off x="237217" y="373902"/>
            <a:ext cx="6596061" cy="747394"/>
          </a:xfrm>
        </p:spPr>
        <p:txBody>
          <a:bodyPr anchor="b">
            <a:normAutofit fontScale="90000"/>
          </a:bodyPr>
          <a:lstStyle/>
          <a:p>
            <a:r>
              <a:rPr lang="en-US" b="1" dirty="0">
                <a:solidFill>
                  <a:schemeClr val="accent1">
                    <a:lumMod val="50000"/>
                  </a:schemeClr>
                </a:solidFill>
                <a:latin typeface="+mn-lt"/>
              </a:rPr>
              <a:t>Other R15 PI Eligibility Criteria</a:t>
            </a:r>
          </a:p>
        </p:txBody>
      </p:sp>
      <p:sp>
        <p:nvSpPr>
          <p:cNvPr id="7" name="Content Placeholder 2">
            <a:extLst>
              <a:ext uri="{FF2B5EF4-FFF2-40B4-BE49-F238E27FC236}">
                <a16:creationId xmlns:a16="http://schemas.microsoft.com/office/drawing/2014/main" id="{8544EAAF-304C-4E76-8A80-906110CBE704}"/>
              </a:ext>
            </a:extLst>
          </p:cNvPr>
          <p:cNvSpPr>
            <a:spLocks noGrp="1"/>
          </p:cNvSpPr>
          <p:nvPr>
            <p:ph idx="1"/>
          </p:nvPr>
        </p:nvSpPr>
        <p:spPr>
          <a:xfrm>
            <a:off x="710000" y="1693069"/>
            <a:ext cx="5650494" cy="3470275"/>
          </a:xfrm>
        </p:spPr>
        <p:txBody>
          <a:bodyPr>
            <a:normAutofit lnSpcReduction="10000"/>
          </a:bodyPr>
          <a:lstStyle/>
          <a:p>
            <a:r>
              <a:rPr lang="en-US" dirty="0"/>
              <a:t>PI may </a:t>
            </a:r>
            <a:r>
              <a:rPr lang="en-US" b="1" dirty="0"/>
              <a:t>not</a:t>
            </a:r>
            <a:r>
              <a:rPr lang="en-US" dirty="0"/>
              <a:t> have an active NIH grant at time of award*</a:t>
            </a:r>
          </a:p>
          <a:p>
            <a:pPr lvl="1"/>
            <a:r>
              <a:rPr lang="en-US" dirty="0"/>
              <a:t>Can be Key Personnel on another PI’s research NIH grant</a:t>
            </a:r>
          </a:p>
          <a:p>
            <a:pPr lvl="1"/>
            <a:r>
              <a:rPr lang="en-US" dirty="0"/>
              <a:t>*Instrumentation awards (S10), conference grants (R13) and institutional training grants (T32s) do not count against R15 PI eligibility</a:t>
            </a:r>
          </a:p>
          <a:p>
            <a:pPr marL="0" indent="-182880">
              <a:buClr>
                <a:srgbClr val="00B050"/>
              </a:buClr>
              <a:buNone/>
            </a:pPr>
            <a:endParaRPr lang="en-US" dirty="0"/>
          </a:p>
          <a:p>
            <a:pPr marL="0" indent="0">
              <a:buNone/>
            </a:pPr>
            <a:endParaRPr lang="en-US" dirty="0"/>
          </a:p>
        </p:txBody>
      </p:sp>
      <p:pic>
        <p:nvPicPr>
          <p:cNvPr id="5" name="Picture 4" descr="Image of a building at NIH.">
            <a:extLst>
              <a:ext uri="{FF2B5EF4-FFF2-40B4-BE49-F238E27FC236}">
                <a16:creationId xmlns:a16="http://schemas.microsoft.com/office/drawing/2014/main" id="{1960062A-9DA3-449A-A8A5-0A3E1065E09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112" r="13110" b="1"/>
          <a:stretch/>
        </p:blipFill>
        <p:spPr>
          <a:xfrm>
            <a:off x="6683432" y="1"/>
            <a:ext cx="5508567" cy="6856412"/>
          </a:xfrm>
          <a:custGeom>
            <a:avLst/>
            <a:gdLst>
              <a:gd name="connsiteX0" fmla="*/ 0 w 6470464"/>
              <a:gd name="connsiteY0" fmla="*/ 0 h 6856412"/>
              <a:gd name="connsiteX1" fmla="*/ 6470464 w 6470464"/>
              <a:gd name="connsiteY1" fmla="*/ 0 h 6856412"/>
              <a:gd name="connsiteX2" fmla="*/ 6470464 w 6470464"/>
              <a:gd name="connsiteY2" fmla="*/ 6856412 h 6856412"/>
              <a:gd name="connsiteX3" fmla="*/ 753 w 6470464"/>
              <a:gd name="connsiteY3" fmla="*/ 6856412 h 6856412"/>
              <a:gd name="connsiteX4" fmla="*/ 83736 w 6470464"/>
              <a:gd name="connsiteY4" fmla="*/ 6682434 h 6856412"/>
              <a:gd name="connsiteX5" fmla="*/ 777103 w 6470464"/>
              <a:gd name="connsiteY5" fmla="*/ 3428997 h 6856412"/>
              <a:gd name="connsiteX6" fmla="*/ 83736 w 6470464"/>
              <a:gd name="connsiteY6" fmla="*/ 175558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Tree>
    <p:extLst>
      <p:ext uri="{BB962C8B-B14F-4D97-AF65-F5344CB8AC3E}">
        <p14:creationId xmlns:p14="http://schemas.microsoft.com/office/powerpoint/2010/main" val="383823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1717-D1A5-4FB4-ABAC-7ECA84CD6CEB}"/>
              </a:ext>
            </a:extLst>
          </p:cNvPr>
          <p:cNvSpPr>
            <a:spLocks noGrp="1"/>
          </p:cNvSpPr>
          <p:nvPr>
            <p:ph type="title"/>
          </p:nvPr>
        </p:nvSpPr>
        <p:spPr>
          <a:xfrm>
            <a:off x="405938" y="182245"/>
            <a:ext cx="10515600" cy="1325563"/>
          </a:xfrm>
        </p:spPr>
        <p:txBody>
          <a:bodyPr/>
          <a:lstStyle/>
          <a:p>
            <a:r>
              <a:rPr lang="en-US" b="1" dirty="0">
                <a:solidFill>
                  <a:srgbClr val="002A5C"/>
                </a:solidFill>
                <a:latin typeface="+mn-lt"/>
              </a:rPr>
              <a:t>Organization eligibility - </a:t>
            </a:r>
            <a:r>
              <a:rPr lang="en-US" b="1" dirty="0">
                <a:solidFill>
                  <a:schemeClr val="accent1">
                    <a:lumMod val="50000"/>
                  </a:schemeClr>
                </a:solidFill>
                <a:latin typeface="+mn-lt"/>
              </a:rPr>
              <a:t>AREA</a:t>
            </a:r>
          </a:p>
        </p:txBody>
      </p:sp>
      <p:sp>
        <p:nvSpPr>
          <p:cNvPr id="3" name="Content Placeholder 2">
            <a:extLst>
              <a:ext uri="{FF2B5EF4-FFF2-40B4-BE49-F238E27FC236}">
                <a16:creationId xmlns:a16="http://schemas.microsoft.com/office/drawing/2014/main" id="{5D564404-DA10-470B-8735-66F24E53997F}"/>
              </a:ext>
            </a:extLst>
          </p:cNvPr>
          <p:cNvSpPr>
            <a:spLocks noGrp="1"/>
          </p:cNvSpPr>
          <p:nvPr>
            <p:ph idx="1"/>
          </p:nvPr>
        </p:nvSpPr>
        <p:spPr>
          <a:xfrm>
            <a:off x="838200" y="1227893"/>
            <a:ext cx="6460375" cy="4776614"/>
          </a:xfrm>
        </p:spPr>
        <p:txBody>
          <a:bodyPr>
            <a:noAutofit/>
          </a:bodyPr>
          <a:lstStyle/>
          <a:p>
            <a:pPr>
              <a:buSzPct val="100000"/>
            </a:pPr>
            <a:r>
              <a:rPr lang="en-US" b="1" dirty="0"/>
              <a:t>All non-health professional components </a:t>
            </a:r>
            <a:r>
              <a:rPr lang="en-US" dirty="0"/>
              <a:t>of the institution must have no more than </a:t>
            </a:r>
            <a:r>
              <a:rPr lang="en-US" b="1" dirty="0"/>
              <a:t>$6 million per year in 4 of the last 7 years of total NIH support</a:t>
            </a:r>
          </a:p>
          <a:p>
            <a:pPr lvl="1">
              <a:lnSpc>
                <a:spcPct val="100000"/>
              </a:lnSpc>
              <a:buSzPct val="100000"/>
            </a:pPr>
            <a:r>
              <a:rPr lang="en-US" sz="2800" dirty="0"/>
              <a:t>Health professional schools not included in this calculation</a:t>
            </a:r>
          </a:p>
          <a:p>
            <a:pPr>
              <a:lnSpc>
                <a:spcPct val="100000"/>
              </a:lnSpc>
              <a:buSzPct val="100000"/>
            </a:pPr>
            <a:r>
              <a:rPr lang="en-US" dirty="0"/>
              <a:t>Undergraduate enrollment </a:t>
            </a:r>
            <a:r>
              <a:rPr lang="en-US" b="1" dirty="0"/>
              <a:t>MUST</a:t>
            </a:r>
            <a:r>
              <a:rPr lang="en-US" dirty="0"/>
              <a:t> be greater than graduate enrollment in the non-health professional school</a:t>
            </a:r>
          </a:p>
          <a:p>
            <a:endParaRPr lang="en-US" dirty="0"/>
          </a:p>
        </p:txBody>
      </p:sp>
      <p:pic>
        <p:nvPicPr>
          <p:cNvPr id="5" name="Picture 4" descr="A picture of a calculator: for decorative purposes.">
            <a:extLst>
              <a:ext uri="{FF2B5EF4-FFF2-40B4-BE49-F238E27FC236}">
                <a16:creationId xmlns:a16="http://schemas.microsoft.com/office/drawing/2014/main" id="{816BB1DD-EE33-41A5-823B-9FC8AC94957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51520" y="3124835"/>
            <a:ext cx="3002280" cy="3002280"/>
          </a:xfrm>
          <a:prstGeom prst="rect">
            <a:avLst/>
          </a:prstGeom>
        </p:spPr>
      </p:pic>
    </p:spTree>
    <p:extLst>
      <p:ext uri="{BB962C8B-B14F-4D97-AF65-F5344CB8AC3E}">
        <p14:creationId xmlns:p14="http://schemas.microsoft.com/office/powerpoint/2010/main" val="1106603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is slide is animated. &#10;Let’s return to our professors now that we know the rules about non-health professional vs. health professional schools and add the funding criterion for AREA R15s.&#10;Mike is at Saguaro College, which is an undergraduate institution that has about $300K in NIH funding per year in 4 of the last 7 years. This is less than $6M, so he qualifies for AREA.&#10;Marisa is at a Health Professional Institution (as we discussed earlier), so she does not qualify for AREA.&#10;At Painted Desert University, we determined earlier that Ken, Manuel, and Alice had appointments at Health Professional Schools, so they do not qualify for an AREA grant. &#10;Ravi and Cora, however, both had appointments at components of the institution that had more undergraduate enrollment than graduate and that were non-health professional schools. They qualified for AREA based on that criterion, but they also have to qualify with the NIH funding rule. We have to add up the amount of NIH funding of all the potentially AREA-eligible components—the non-health professional schools. In this case, Ravi’s school has $1M in NIH funding and Cora’s school has $300K. Again this is supposed to symbolize the per year in 4 of the last 7 years. This adds up to less than $6M; therefore, Ravi and Cora both can apply for an AREA R15 grant. &#10;" title="Scenarios of AREA Grant Eligibility">
            <a:extLst>
              <a:ext uri="{FF2B5EF4-FFF2-40B4-BE49-F238E27FC236}">
                <a16:creationId xmlns:a16="http://schemas.microsoft.com/office/drawing/2014/main" id="{1EB98917-FC36-42B0-B469-D55484B63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82" y="33073"/>
            <a:ext cx="11095620" cy="6073749"/>
          </a:xfrm>
          <a:prstGeom prst="rect">
            <a:avLst/>
          </a:prstGeom>
        </p:spPr>
      </p:pic>
      <p:sp>
        <p:nvSpPr>
          <p:cNvPr id="67" name="Rectangle 66" descr="Showing Professor Mike as eligible for AREA" title="Animation Square">
            <a:extLst>
              <a:ext uri="{FF2B5EF4-FFF2-40B4-BE49-F238E27FC236}">
                <a16:creationId xmlns:a16="http://schemas.microsoft.com/office/drawing/2014/main" id="{54852FEC-DE58-44AA-8AF0-8EBC1320847D}"/>
              </a:ext>
            </a:extLst>
          </p:cNvPr>
          <p:cNvSpPr/>
          <p:nvPr/>
        </p:nvSpPr>
        <p:spPr>
          <a:xfrm>
            <a:off x="690079" y="710824"/>
            <a:ext cx="2341112" cy="226807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descr="This part of the picture is crossed out to show that Marisa is not eleigible for AREA grants." title="Red Mark to Show Ineligibility">
            <a:extLst>
              <a:ext uri="{FF2B5EF4-FFF2-40B4-BE49-F238E27FC236}">
                <a16:creationId xmlns:a16="http://schemas.microsoft.com/office/drawing/2014/main" id="{DA83C03A-4ACB-4FF2-8CCF-82A4BA610394}"/>
              </a:ext>
            </a:extLst>
          </p:cNvPr>
          <p:cNvGrpSpPr/>
          <p:nvPr/>
        </p:nvGrpSpPr>
        <p:grpSpPr>
          <a:xfrm>
            <a:off x="3670067" y="843568"/>
            <a:ext cx="2577487" cy="4314863"/>
            <a:chOff x="3472666" y="1152487"/>
            <a:chExt cx="2577487" cy="4314863"/>
          </a:xfrm>
        </p:grpSpPr>
        <p:cxnSp>
          <p:nvCxnSpPr>
            <p:cNvPr id="9" name="Straight Connector 8">
              <a:extLst>
                <a:ext uri="{FF2B5EF4-FFF2-40B4-BE49-F238E27FC236}">
                  <a16:creationId xmlns:a16="http://schemas.microsoft.com/office/drawing/2014/main" id="{EEBD30C6-B562-4EBD-8770-4E822DE8CE74}"/>
                </a:ext>
              </a:extLst>
            </p:cNvPr>
            <p:cNvCxnSpPr/>
            <p:nvPr/>
          </p:nvCxnSpPr>
          <p:spPr>
            <a:xfrm>
              <a:off x="3472666" y="1152487"/>
              <a:ext cx="2577487" cy="43148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EDAD0A8-D6C1-4B11-82D7-77594F103316}"/>
                </a:ext>
              </a:extLst>
            </p:cNvPr>
            <p:cNvCxnSpPr>
              <a:cxnSpLocks/>
            </p:cNvCxnSpPr>
            <p:nvPr/>
          </p:nvCxnSpPr>
          <p:spPr>
            <a:xfrm flipH="1">
              <a:off x="3774893" y="1197695"/>
              <a:ext cx="1934042" cy="42696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2" name="Group 61" descr="This part of the picture is crossed out to show that Marisa is not eleigible for AREA grants." title="Red Mark for Ineligibility">
            <a:extLst>
              <a:ext uri="{FF2B5EF4-FFF2-40B4-BE49-F238E27FC236}">
                <a16:creationId xmlns:a16="http://schemas.microsoft.com/office/drawing/2014/main" id="{24A6A31B-436E-422B-ADC0-36E0D0E18DDA}"/>
              </a:ext>
            </a:extLst>
          </p:cNvPr>
          <p:cNvGrpSpPr/>
          <p:nvPr/>
        </p:nvGrpSpPr>
        <p:grpSpPr>
          <a:xfrm>
            <a:off x="6730457" y="3129145"/>
            <a:ext cx="1004964" cy="1459074"/>
            <a:chOff x="3472666" y="1152487"/>
            <a:chExt cx="2577487" cy="4314863"/>
          </a:xfrm>
        </p:grpSpPr>
        <p:cxnSp>
          <p:nvCxnSpPr>
            <p:cNvPr id="64" name="Straight Connector 63">
              <a:extLst>
                <a:ext uri="{FF2B5EF4-FFF2-40B4-BE49-F238E27FC236}">
                  <a16:creationId xmlns:a16="http://schemas.microsoft.com/office/drawing/2014/main" id="{5A21A567-9143-43CB-B9D4-71F53F545347}"/>
                </a:ext>
              </a:extLst>
            </p:cNvPr>
            <p:cNvCxnSpPr/>
            <p:nvPr/>
          </p:nvCxnSpPr>
          <p:spPr>
            <a:xfrm>
              <a:off x="3472666" y="1152487"/>
              <a:ext cx="2577487" cy="43148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90B2ED0-DC60-4C7D-9B99-AEC8BB664B22}"/>
                </a:ext>
              </a:extLst>
            </p:cNvPr>
            <p:cNvCxnSpPr>
              <a:cxnSpLocks/>
            </p:cNvCxnSpPr>
            <p:nvPr/>
          </p:nvCxnSpPr>
          <p:spPr>
            <a:xfrm flipH="1">
              <a:off x="3774893" y="1197695"/>
              <a:ext cx="1934042" cy="42696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7" name="Group 56" descr="This part of the picture is crossed out to show that Manuel, Ken, and Alice are not eleigible for AREA grants." title="Red Marks to Show Ineligibility">
            <a:extLst>
              <a:ext uri="{FF2B5EF4-FFF2-40B4-BE49-F238E27FC236}">
                <a16:creationId xmlns:a16="http://schemas.microsoft.com/office/drawing/2014/main" id="{27ED3CE4-F06B-465D-84BD-FBA63C7A9808}"/>
              </a:ext>
            </a:extLst>
          </p:cNvPr>
          <p:cNvGrpSpPr/>
          <p:nvPr/>
        </p:nvGrpSpPr>
        <p:grpSpPr>
          <a:xfrm>
            <a:off x="9586378" y="1547811"/>
            <a:ext cx="2054539" cy="3779150"/>
            <a:chOff x="3472666" y="1152487"/>
            <a:chExt cx="2577487" cy="4314863"/>
          </a:xfrm>
        </p:grpSpPr>
        <p:cxnSp>
          <p:nvCxnSpPr>
            <p:cNvPr id="59" name="Straight Connector 58">
              <a:extLst>
                <a:ext uri="{FF2B5EF4-FFF2-40B4-BE49-F238E27FC236}">
                  <a16:creationId xmlns:a16="http://schemas.microsoft.com/office/drawing/2014/main" id="{2325AEE9-62F4-469A-8F5E-D0462D09D062}"/>
                </a:ext>
              </a:extLst>
            </p:cNvPr>
            <p:cNvCxnSpPr/>
            <p:nvPr/>
          </p:nvCxnSpPr>
          <p:spPr>
            <a:xfrm>
              <a:off x="3472666" y="1152487"/>
              <a:ext cx="2577487" cy="43148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D6C491-DAA1-48A4-AE40-0674335F73FD}"/>
                </a:ext>
              </a:extLst>
            </p:cNvPr>
            <p:cNvCxnSpPr>
              <a:cxnSpLocks/>
            </p:cNvCxnSpPr>
            <p:nvPr/>
          </p:nvCxnSpPr>
          <p:spPr>
            <a:xfrm flipH="1">
              <a:off x="3774893" y="1197695"/>
              <a:ext cx="1934042" cy="42696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 name="Rectangle 6" descr="This box highlights the amount of NIH funding at Ravi's component of the university, which is $1M." title="Box for Animation">
            <a:extLst>
              <a:ext uri="{FF2B5EF4-FFF2-40B4-BE49-F238E27FC236}">
                <a16:creationId xmlns:a16="http://schemas.microsoft.com/office/drawing/2014/main" id="{2487E560-0880-413D-92FE-BB86FB267CC5}"/>
              </a:ext>
            </a:extLst>
          </p:cNvPr>
          <p:cNvSpPr/>
          <p:nvPr/>
        </p:nvSpPr>
        <p:spPr>
          <a:xfrm>
            <a:off x="7402401" y="1346326"/>
            <a:ext cx="1016691" cy="20148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descr="This box highlights the amount of funding at Cora's component of the university, which is $300,000." title="Box for Animation">
            <a:extLst>
              <a:ext uri="{FF2B5EF4-FFF2-40B4-BE49-F238E27FC236}">
                <a16:creationId xmlns:a16="http://schemas.microsoft.com/office/drawing/2014/main" id="{3772090E-6332-436F-961E-5C568E043F67}"/>
              </a:ext>
            </a:extLst>
          </p:cNvPr>
          <p:cNvSpPr/>
          <p:nvPr/>
        </p:nvSpPr>
        <p:spPr>
          <a:xfrm>
            <a:off x="8693656" y="4983654"/>
            <a:ext cx="1083261" cy="21597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This box points to Ravi at an AREA-eligible component of the university." title="Box for Animation">
            <a:extLst>
              <a:ext uri="{FF2B5EF4-FFF2-40B4-BE49-F238E27FC236}">
                <a16:creationId xmlns:a16="http://schemas.microsoft.com/office/drawing/2014/main" id="{B324ABBC-82CE-4032-988E-67DA0BC80000}"/>
              </a:ext>
            </a:extLst>
          </p:cNvPr>
          <p:cNvSpPr/>
          <p:nvPr/>
        </p:nvSpPr>
        <p:spPr>
          <a:xfrm>
            <a:off x="6592728" y="1006591"/>
            <a:ext cx="2341112" cy="167654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descr="This box highlights Cora at an AREA-eligible component of the University." title="Box for Animation">
            <a:extLst>
              <a:ext uri="{FF2B5EF4-FFF2-40B4-BE49-F238E27FC236}">
                <a16:creationId xmlns:a16="http://schemas.microsoft.com/office/drawing/2014/main" id="{07F64778-F597-4681-A13D-4352A796AAD2}"/>
              </a:ext>
            </a:extLst>
          </p:cNvPr>
          <p:cNvSpPr/>
          <p:nvPr/>
        </p:nvSpPr>
        <p:spPr>
          <a:xfrm>
            <a:off x="8098511" y="3232019"/>
            <a:ext cx="2123237" cy="232591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A56EDF55-E75C-4607-9D4D-CB5FAC9C8683}"/>
              </a:ext>
            </a:extLst>
          </p:cNvPr>
          <p:cNvSpPr>
            <a:spLocks noGrp="1"/>
          </p:cNvSpPr>
          <p:nvPr>
            <p:ph type="title"/>
          </p:nvPr>
        </p:nvSpPr>
        <p:spPr>
          <a:xfrm>
            <a:off x="272642" y="4173555"/>
            <a:ext cx="3052251" cy="814194"/>
          </a:xfrm>
          <a:solidFill>
            <a:schemeClr val="bg2"/>
          </a:solidFill>
          <a:ln>
            <a:solidFill>
              <a:srgbClr val="0F7FC9"/>
            </a:solidFill>
          </a:ln>
        </p:spPr>
        <p:txBody>
          <a:bodyPr>
            <a:normAutofit/>
          </a:bodyPr>
          <a:lstStyle/>
          <a:p>
            <a:r>
              <a:rPr lang="en-US" sz="2800" b="1" dirty="0">
                <a:solidFill>
                  <a:schemeClr val="accent1">
                    <a:lumMod val="50000"/>
                  </a:schemeClr>
                </a:solidFill>
                <a:latin typeface="+mn-lt"/>
              </a:rPr>
              <a:t>Area eligibility</a:t>
            </a:r>
          </a:p>
        </p:txBody>
      </p:sp>
    </p:spTree>
    <p:extLst>
      <p:ext uri="{BB962C8B-B14F-4D97-AF65-F5344CB8AC3E}">
        <p14:creationId xmlns:p14="http://schemas.microsoft.com/office/powerpoint/2010/main" val="367532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 grpId="0" animBg="1"/>
      <p:bldP spid="68" grpId="0" animBg="1"/>
      <p:bldP spid="13" grpId="0" animBg="1"/>
      <p:bldP spid="66"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2FF3C-6A0C-4C9F-BA76-69856888CF79}"/>
              </a:ext>
            </a:extLst>
          </p:cNvPr>
          <p:cNvSpPr>
            <a:spLocks noGrp="1"/>
          </p:cNvSpPr>
          <p:nvPr>
            <p:ph type="title"/>
          </p:nvPr>
        </p:nvSpPr>
        <p:spPr>
          <a:xfrm>
            <a:off x="272934" y="148994"/>
            <a:ext cx="10515600" cy="1325563"/>
          </a:xfrm>
        </p:spPr>
        <p:txBody>
          <a:bodyPr/>
          <a:lstStyle/>
          <a:p>
            <a:r>
              <a:rPr lang="en-US" b="1" dirty="0">
                <a:solidFill>
                  <a:srgbClr val="002A5C"/>
                </a:solidFill>
                <a:latin typeface="+mn-lt"/>
              </a:rPr>
              <a:t>Organization eligibility - </a:t>
            </a:r>
            <a:r>
              <a:rPr lang="en-US" b="1" dirty="0">
                <a:solidFill>
                  <a:schemeClr val="accent1">
                    <a:lumMod val="50000"/>
                  </a:schemeClr>
                </a:solidFill>
                <a:latin typeface="+mn-lt"/>
              </a:rPr>
              <a:t>REAP</a:t>
            </a:r>
          </a:p>
        </p:txBody>
      </p:sp>
      <p:sp>
        <p:nvSpPr>
          <p:cNvPr id="3" name="Content Placeholder 2">
            <a:extLst>
              <a:ext uri="{FF2B5EF4-FFF2-40B4-BE49-F238E27FC236}">
                <a16:creationId xmlns:a16="http://schemas.microsoft.com/office/drawing/2014/main" id="{00A7E6EC-E7B9-4406-B1FB-ABB55BEE0D0A}"/>
              </a:ext>
            </a:extLst>
          </p:cNvPr>
          <p:cNvSpPr>
            <a:spLocks noGrp="1"/>
          </p:cNvSpPr>
          <p:nvPr>
            <p:ph idx="1"/>
          </p:nvPr>
        </p:nvSpPr>
        <p:spPr>
          <a:xfrm>
            <a:off x="821574" y="1253331"/>
            <a:ext cx="6576753" cy="4351338"/>
          </a:xfrm>
        </p:spPr>
        <p:txBody>
          <a:bodyPr>
            <a:normAutofit/>
          </a:bodyPr>
          <a:lstStyle/>
          <a:p>
            <a:pPr>
              <a:lnSpc>
                <a:spcPct val="100000"/>
              </a:lnSpc>
              <a:buSzPct val="100000"/>
            </a:pPr>
            <a:r>
              <a:rPr lang="en-US" dirty="0">
                <a:solidFill>
                  <a:schemeClr val="bg2">
                    <a:lumMod val="25000"/>
                  </a:schemeClr>
                </a:solidFill>
              </a:rPr>
              <a:t>The entire institution (</a:t>
            </a:r>
            <a:r>
              <a:rPr lang="en-US" b="1" dirty="0">
                <a:solidFill>
                  <a:schemeClr val="bg2">
                    <a:lumMod val="25000"/>
                  </a:schemeClr>
                </a:solidFill>
              </a:rPr>
              <a:t>all components</a:t>
            </a:r>
            <a:r>
              <a:rPr lang="en-US" dirty="0">
                <a:solidFill>
                  <a:schemeClr val="bg2">
                    <a:lumMod val="25000"/>
                  </a:schemeClr>
                </a:solidFill>
              </a:rPr>
              <a:t>) </a:t>
            </a:r>
            <a:r>
              <a:rPr lang="en-US" b="1" dirty="0">
                <a:solidFill>
                  <a:schemeClr val="bg2">
                    <a:lumMod val="25000"/>
                  </a:schemeClr>
                </a:solidFill>
              </a:rPr>
              <a:t>must have no more than $6 million per year of NIH support in 4 of the last 7 years</a:t>
            </a:r>
          </a:p>
          <a:p>
            <a:pPr lvl="1">
              <a:lnSpc>
                <a:spcPct val="100000"/>
              </a:lnSpc>
              <a:buSzPct val="100000"/>
            </a:pPr>
            <a:r>
              <a:rPr lang="en-US" sz="2800" dirty="0">
                <a:solidFill>
                  <a:schemeClr val="bg2">
                    <a:lumMod val="25000"/>
                  </a:schemeClr>
                </a:solidFill>
              </a:rPr>
              <a:t>Includes support for non-health professional and health professional schools</a:t>
            </a:r>
          </a:p>
          <a:p>
            <a:pPr>
              <a:lnSpc>
                <a:spcPct val="100000"/>
              </a:lnSpc>
              <a:buSzPct val="100000"/>
            </a:pPr>
            <a:r>
              <a:rPr lang="en-US" dirty="0">
                <a:solidFill>
                  <a:schemeClr val="bg2">
                    <a:lumMod val="25000"/>
                  </a:schemeClr>
                </a:solidFill>
              </a:rPr>
              <a:t>Undergraduate enrollment level is </a:t>
            </a:r>
            <a:r>
              <a:rPr lang="en-US" b="1" dirty="0">
                <a:solidFill>
                  <a:schemeClr val="bg2">
                    <a:lumMod val="25000"/>
                  </a:schemeClr>
                </a:solidFill>
              </a:rPr>
              <a:t>not a factor for eligibility</a:t>
            </a:r>
            <a:endParaRPr lang="en-US" dirty="0">
              <a:solidFill>
                <a:schemeClr val="bg2">
                  <a:lumMod val="25000"/>
                </a:schemeClr>
              </a:solidFill>
            </a:endParaRPr>
          </a:p>
          <a:p>
            <a:endParaRPr lang="en-US" dirty="0">
              <a:solidFill>
                <a:schemeClr val="bg2">
                  <a:lumMod val="25000"/>
                </a:schemeClr>
              </a:solidFill>
            </a:endParaRPr>
          </a:p>
        </p:txBody>
      </p:sp>
      <p:pic>
        <p:nvPicPr>
          <p:cNvPr id="6" name="Picture 5" descr="A close up of a calculator for decorative purposes.">
            <a:extLst>
              <a:ext uri="{FF2B5EF4-FFF2-40B4-BE49-F238E27FC236}">
                <a16:creationId xmlns:a16="http://schemas.microsoft.com/office/drawing/2014/main" id="{0F85525E-90D8-46E3-AF1D-E01AA2F6C4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75866" y="4193770"/>
            <a:ext cx="2194560" cy="2194560"/>
          </a:xfrm>
          <a:prstGeom prst="rect">
            <a:avLst/>
          </a:prstGeom>
        </p:spPr>
      </p:pic>
    </p:spTree>
    <p:extLst>
      <p:ext uri="{BB962C8B-B14F-4D97-AF65-F5344CB8AC3E}">
        <p14:creationId xmlns:p14="http://schemas.microsoft.com/office/powerpoint/2010/main" val="232334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is slide is animated.&#10;Let’s revisit our professors. We know that Mike is at a non-health professional school and qualifies for AREA, not REAP. Marisa on the other hand is at a health-professional school. The institution has $3M in NIH funding per year in 4 of the last 7 years, which is below $6M. She qualifies for the REAP R15. What about Ken, Manuel, and Alice at Painted Desert University? This school has multiple components with some schools that are non-health professional and some that are professional. We have already determined that Ken, Manuel, and Alice are at Health Professional Schools and should consider REAP, but do they qualify on the NIH funding levels. We just saw that Ravi and Cora qualified for AREA after adding up the NIH funding for the non-health professional components. However, if Ken, Manuel, or Alice want to apply for an R15, they cannot add up NIH funding for the health professional components alone. They have to add up ALL the components, including those where Ravi and Cora have primary appointments. In other words, for REAP we look at the NIH funding levels for the entire institution. If we add up the NIH funding for ALL the components, then you see that Painted Desert University as a whole has more than $6M in NIH funding per year in 4 of the last 7 years. Therefore, Ken, Manuel, and Alice cannot apply for a REAP grant after all.&#10;" title="Scenarios of REAP Eligibility">
            <a:extLst>
              <a:ext uri="{FF2B5EF4-FFF2-40B4-BE49-F238E27FC236}">
                <a16:creationId xmlns:a16="http://schemas.microsoft.com/office/drawing/2014/main" id="{1E940A80-7B5E-468F-9E35-961BA7D8C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50" y="0"/>
            <a:ext cx="11228969" cy="6146744"/>
          </a:xfrm>
          <a:prstGeom prst="rect">
            <a:avLst/>
          </a:prstGeom>
        </p:spPr>
      </p:pic>
      <p:grpSp>
        <p:nvGrpSpPr>
          <p:cNvPr id="55" name="Group 54" descr="X marks that Mike is not REAP eligible." title="Big X marking inelibility">
            <a:extLst>
              <a:ext uri="{FF2B5EF4-FFF2-40B4-BE49-F238E27FC236}">
                <a16:creationId xmlns:a16="http://schemas.microsoft.com/office/drawing/2014/main" id="{8ACB5B2D-EFD1-46CF-80DC-CBC943D7C88A}"/>
              </a:ext>
            </a:extLst>
          </p:cNvPr>
          <p:cNvGrpSpPr/>
          <p:nvPr/>
        </p:nvGrpSpPr>
        <p:grpSpPr>
          <a:xfrm rot="168931">
            <a:off x="826524" y="511318"/>
            <a:ext cx="2205120" cy="3473166"/>
            <a:chOff x="3472666" y="1152487"/>
            <a:chExt cx="2577487" cy="4314863"/>
          </a:xfrm>
        </p:grpSpPr>
        <p:cxnSp>
          <p:nvCxnSpPr>
            <p:cNvPr id="57" name="Straight Connector 56">
              <a:extLst>
                <a:ext uri="{FF2B5EF4-FFF2-40B4-BE49-F238E27FC236}">
                  <a16:creationId xmlns:a16="http://schemas.microsoft.com/office/drawing/2014/main" id="{883AF61F-4337-43DD-AC7C-23FBB2F9B44E}"/>
                </a:ext>
              </a:extLst>
            </p:cNvPr>
            <p:cNvCxnSpPr/>
            <p:nvPr/>
          </p:nvCxnSpPr>
          <p:spPr>
            <a:xfrm>
              <a:off x="3472666" y="1152487"/>
              <a:ext cx="2577487" cy="43148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70400B-20E0-48FA-9D5F-05F4A5E40CED}"/>
                </a:ext>
              </a:extLst>
            </p:cNvPr>
            <p:cNvCxnSpPr>
              <a:cxnSpLocks/>
            </p:cNvCxnSpPr>
            <p:nvPr/>
          </p:nvCxnSpPr>
          <p:spPr>
            <a:xfrm flipH="1">
              <a:off x="3774893" y="1197695"/>
              <a:ext cx="1934042" cy="42696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 name="Rectangle 6" descr="Highlights Marisa and REAP eligible institution." title="Animation Box">
            <a:extLst>
              <a:ext uri="{FF2B5EF4-FFF2-40B4-BE49-F238E27FC236}">
                <a16:creationId xmlns:a16="http://schemas.microsoft.com/office/drawing/2014/main" id="{29DEFE5F-8D93-459B-870B-B2125E6B5E1B}"/>
              </a:ext>
            </a:extLst>
          </p:cNvPr>
          <p:cNvSpPr/>
          <p:nvPr/>
        </p:nvSpPr>
        <p:spPr>
          <a:xfrm>
            <a:off x="3718349" y="983747"/>
            <a:ext cx="2695403" cy="2775118"/>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descr="Highlights funding of University component." title="Animation Box">
            <a:extLst>
              <a:ext uri="{FF2B5EF4-FFF2-40B4-BE49-F238E27FC236}">
                <a16:creationId xmlns:a16="http://schemas.microsoft.com/office/drawing/2014/main" id="{BB1E05B7-BD2F-4FD4-AD5E-98BD29A2F309}"/>
              </a:ext>
            </a:extLst>
          </p:cNvPr>
          <p:cNvSpPr/>
          <p:nvPr/>
        </p:nvSpPr>
        <p:spPr>
          <a:xfrm>
            <a:off x="7653679" y="1359239"/>
            <a:ext cx="1058650" cy="1883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descr="Highlights funding of University component." title="Animation Box">
            <a:extLst>
              <a:ext uri="{FF2B5EF4-FFF2-40B4-BE49-F238E27FC236}">
                <a16:creationId xmlns:a16="http://schemas.microsoft.com/office/drawing/2014/main" id="{645901AA-3FFD-4273-8D70-4FDE1BC5352F}"/>
              </a:ext>
            </a:extLst>
          </p:cNvPr>
          <p:cNvSpPr/>
          <p:nvPr/>
        </p:nvSpPr>
        <p:spPr>
          <a:xfrm>
            <a:off x="6964428" y="4540261"/>
            <a:ext cx="1058650" cy="1883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descr="Highlights funding of University component." title="Animation Box">
            <a:extLst>
              <a:ext uri="{FF2B5EF4-FFF2-40B4-BE49-F238E27FC236}">
                <a16:creationId xmlns:a16="http://schemas.microsoft.com/office/drawing/2014/main" id="{DE9BBFA9-C9C8-42F4-BDEA-9BEFC08DBB30}"/>
              </a:ext>
            </a:extLst>
          </p:cNvPr>
          <p:cNvSpPr/>
          <p:nvPr/>
        </p:nvSpPr>
        <p:spPr>
          <a:xfrm>
            <a:off x="9249874" y="1385366"/>
            <a:ext cx="1058650" cy="1883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descr="Highlights funding of University component." title="Animation Box">
            <a:extLst>
              <a:ext uri="{FF2B5EF4-FFF2-40B4-BE49-F238E27FC236}">
                <a16:creationId xmlns:a16="http://schemas.microsoft.com/office/drawing/2014/main" id="{86F0E9FF-EEB3-4651-9590-2E81F0A30232}"/>
              </a:ext>
            </a:extLst>
          </p:cNvPr>
          <p:cNvSpPr/>
          <p:nvPr/>
        </p:nvSpPr>
        <p:spPr>
          <a:xfrm>
            <a:off x="9009055" y="5012041"/>
            <a:ext cx="1058650" cy="1883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descr="Highlights funding of University component." title="Animation Box">
            <a:extLst>
              <a:ext uri="{FF2B5EF4-FFF2-40B4-BE49-F238E27FC236}">
                <a16:creationId xmlns:a16="http://schemas.microsoft.com/office/drawing/2014/main" id="{7932F034-87B5-4D8A-B743-3F9E260E18BA}"/>
              </a:ext>
            </a:extLst>
          </p:cNvPr>
          <p:cNvSpPr/>
          <p:nvPr/>
        </p:nvSpPr>
        <p:spPr>
          <a:xfrm>
            <a:off x="10513935" y="4200801"/>
            <a:ext cx="1028442" cy="2000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descr="The X marks that all the components and the entire university are not REAP eligible." title="X marks ineligibility">
            <a:extLst>
              <a:ext uri="{FF2B5EF4-FFF2-40B4-BE49-F238E27FC236}">
                <a16:creationId xmlns:a16="http://schemas.microsoft.com/office/drawing/2014/main" id="{B72E6CB8-A1ED-4B59-882F-D42CDB411058}"/>
              </a:ext>
            </a:extLst>
          </p:cNvPr>
          <p:cNvGrpSpPr/>
          <p:nvPr/>
        </p:nvGrpSpPr>
        <p:grpSpPr>
          <a:xfrm>
            <a:off x="7201298" y="2011822"/>
            <a:ext cx="4248151" cy="3993747"/>
            <a:chOff x="7070210" y="1621399"/>
            <a:chExt cx="4720317" cy="3885782"/>
          </a:xfrm>
        </p:grpSpPr>
        <p:cxnSp>
          <p:nvCxnSpPr>
            <p:cNvPr id="66" name="Straight Connector 65">
              <a:extLst>
                <a:ext uri="{FF2B5EF4-FFF2-40B4-BE49-F238E27FC236}">
                  <a16:creationId xmlns:a16="http://schemas.microsoft.com/office/drawing/2014/main" id="{A9076667-002E-49A2-9F6C-DBE6906399C7}"/>
                </a:ext>
              </a:extLst>
            </p:cNvPr>
            <p:cNvCxnSpPr>
              <a:cxnSpLocks/>
            </p:cNvCxnSpPr>
            <p:nvPr/>
          </p:nvCxnSpPr>
          <p:spPr>
            <a:xfrm>
              <a:off x="7223955" y="1621399"/>
              <a:ext cx="4566572" cy="382041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FE198F3-EFD7-475A-93E4-036A406CA62A}"/>
                </a:ext>
              </a:extLst>
            </p:cNvPr>
            <p:cNvCxnSpPr>
              <a:cxnSpLocks/>
            </p:cNvCxnSpPr>
            <p:nvPr/>
          </p:nvCxnSpPr>
          <p:spPr>
            <a:xfrm flipH="1">
              <a:off x="7070210" y="1638988"/>
              <a:ext cx="4133489" cy="38681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8" name="Title 1">
            <a:extLst>
              <a:ext uri="{FF2B5EF4-FFF2-40B4-BE49-F238E27FC236}">
                <a16:creationId xmlns:a16="http://schemas.microsoft.com/office/drawing/2014/main" id="{7F4F3B82-A665-4A6A-9852-BD2F38DF478D}"/>
              </a:ext>
            </a:extLst>
          </p:cNvPr>
          <p:cNvSpPr>
            <a:spLocks noGrp="1"/>
          </p:cNvSpPr>
          <p:nvPr>
            <p:ph type="title"/>
          </p:nvPr>
        </p:nvSpPr>
        <p:spPr>
          <a:xfrm>
            <a:off x="492925" y="4073650"/>
            <a:ext cx="3048000" cy="814194"/>
          </a:xfrm>
          <a:solidFill>
            <a:schemeClr val="bg2"/>
          </a:solidFill>
          <a:ln>
            <a:solidFill>
              <a:srgbClr val="0F7FC9"/>
            </a:solidFill>
          </a:ln>
        </p:spPr>
        <p:txBody>
          <a:bodyPr>
            <a:normAutofit/>
          </a:bodyPr>
          <a:lstStyle/>
          <a:p>
            <a:r>
              <a:rPr lang="en-US" sz="2800" b="1" dirty="0">
                <a:solidFill>
                  <a:schemeClr val="accent1">
                    <a:lumMod val="50000"/>
                  </a:schemeClr>
                </a:solidFill>
                <a:latin typeface="+mn-lt"/>
              </a:rPr>
              <a:t>Reap eligibility</a:t>
            </a:r>
          </a:p>
        </p:txBody>
      </p:sp>
    </p:spTree>
    <p:extLst>
      <p:ext uri="{BB962C8B-B14F-4D97-AF65-F5344CB8AC3E}">
        <p14:creationId xmlns:p14="http://schemas.microsoft.com/office/powerpoint/2010/main" val="208638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8" grpId="0" animBg="1"/>
      <p:bldP spid="69" grpId="0" animBg="1"/>
      <p:bldP spid="70" grpId="0" animBg="1"/>
      <p:bldP spid="71" grpId="0" animBg="1"/>
      <p:bldP spid="72"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imated slide. What happens if we change the $5M NIH funding of the medical school? &#10;" title="Scenario of REAP Eligibility ">
            <a:extLst>
              <a:ext uri="{FF2B5EF4-FFF2-40B4-BE49-F238E27FC236}">
                <a16:creationId xmlns:a16="http://schemas.microsoft.com/office/drawing/2014/main" id="{B62D7A93-2DDB-4A11-9EBA-FC705D068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33" y="91475"/>
            <a:ext cx="10726177" cy="5871515"/>
          </a:xfrm>
          <a:prstGeom prst="rect">
            <a:avLst/>
          </a:prstGeom>
        </p:spPr>
      </p:pic>
      <p:sp>
        <p:nvSpPr>
          <p:cNvPr id="159" name="Rectangle 158" descr="Highlights the funding of one university component." title="Animation Box">
            <a:extLst>
              <a:ext uri="{FF2B5EF4-FFF2-40B4-BE49-F238E27FC236}">
                <a16:creationId xmlns:a16="http://schemas.microsoft.com/office/drawing/2014/main" id="{868FB24B-6210-4502-8CF3-AC155F1E5D0A}"/>
              </a:ext>
            </a:extLst>
          </p:cNvPr>
          <p:cNvSpPr/>
          <p:nvPr/>
        </p:nvSpPr>
        <p:spPr>
          <a:xfrm>
            <a:off x="7080243" y="1358897"/>
            <a:ext cx="1058650" cy="186486"/>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descr="Highlights the funding of one university component." title="Animation Box">
            <a:extLst>
              <a:ext uri="{FF2B5EF4-FFF2-40B4-BE49-F238E27FC236}">
                <a16:creationId xmlns:a16="http://schemas.microsoft.com/office/drawing/2014/main" id="{5EC17320-136F-4670-94DF-A7D39C48DF81}"/>
              </a:ext>
            </a:extLst>
          </p:cNvPr>
          <p:cNvSpPr/>
          <p:nvPr/>
        </p:nvSpPr>
        <p:spPr>
          <a:xfrm>
            <a:off x="6416892" y="4435133"/>
            <a:ext cx="1058650" cy="186486"/>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descr="Highlights the funding of one university component." title="Animation Box">
            <a:extLst>
              <a:ext uri="{FF2B5EF4-FFF2-40B4-BE49-F238E27FC236}">
                <a16:creationId xmlns:a16="http://schemas.microsoft.com/office/drawing/2014/main" id="{3C1479E6-9543-48C0-9877-51CC855DDA9B}"/>
              </a:ext>
            </a:extLst>
          </p:cNvPr>
          <p:cNvSpPr/>
          <p:nvPr/>
        </p:nvSpPr>
        <p:spPr>
          <a:xfrm>
            <a:off x="8558601" y="1450429"/>
            <a:ext cx="1058650" cy="189908"/>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descr="Highlights the funding of one university component." title="Animation Box">
            <a:extLst>
              <a:ext uri="{FF2B5EF4-FFF2-40B4-BE49-F238E27FC236}">
                <a16:creationId xmlns:a16="http://schemas.microsoft.com/office/drawing/2014/main" id="{B4E22AFF-9446-405F-A217-661ABD9D2B4F}"/>
              </a:ext>
            </a:extLst>
          </p:cNvPr>
          <p:cNvSpPr/>
          <p:nvPr/>
        </p:nvSpPr>
        <p:spPr>
          <a:xfrm>
            <a:off x="8329003" y="4864489"/>
            <a:ext cx="1058650" cy="189908"/>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descr="Highlights the funding of one university component." title="Animation Box">
            <a:extLst>
              <a:ext uri="{FF2B5EF4-FFF2-40B4-BE49-F238E27FC236}">
                <a16:creationId xmlns:a16="http://schemas.microsoft.com/office/drawing/2014/main" id="{3B83A114-9A21-4F92-8C71-35A5504EF0C5}"/>
              </a:ext>
            </a:extLst>
          </p:cNvPr>
          <p:cNvSpPr/>
          <p:nvPr/>
        </p:nvSpPr>
        <p:spPr>
          <a:xfrm>
            <a:off x="9774146" y="4126347"/>
            <a:ext cx="1058650" cy="136045"/>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Arrow Connector 164" descr="Points to funding amount." title="Pointing Arrow">
            <a:extLst>
              <a:ext uri="{FF2B5EF4-FFF2-40B4-BE49-F238E27FC236}">
                <a16:creationId xmlns:a16="http://schemas.microsoft.com/office/drawing/2014/main" id="{B424A082-3E51-46D8-AC31-F4A608310464}"/>
              </a:ext>
            </a:extLst>
          </p:cNvPr>
          <p:cNvCxnSpPr/>
          <p:nvPr/>
        </p:nvCxnSpPr>
        <p:spPr>
          <a:xfrm flipV="1">
            <a:off x="10259128" y="4385216"/>
            <a:ext cx="0" cy="380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19E3946-7A01-423D-B78E-08E0679E6D93}"/>
              </a:ext>
            </a:extLst>
          </p:cNvPr>
          <p:cNvSpPr>
            <a:spLocks noGrp="1"/>
          </p:cNvSpPr>
          <p:nvPr>
            <p:ph type="title"/>
          </p:nvPr>
        </p:nvSpPr>
        <p:spPr>
          <a:xfrm>
            <a:off x="0" y="4621619"/>
            <a:ext cx="4914125" cy="814194"/>
          </a:xfrm>
          <a:solidFill>
            <a:schemeClr val="bg2"/>
          </a:solidFill>
          <a:ln>
            <a:solidFill>
              <a:srgbClr val="0F7FC9"/>
            </a:solidFill>
          </a:ln>
        </p:spPr>
        <p:txBody>
          <a:bodyPr>
            <a:normAutofit fontScale="90000"/>
          </a:bodyPr>
          <a:lstStyle/>
          <a:p>
            <a:r>
              <a:rPr lang="en-US" sz="2800" b="1" dirty="0">
                <a:solidFill>
                  <a:schemeClr val="accent1">
                    <a:lumMod val="50000"/>
                  </a:schemeClr>
                </a:solidFill>
                <a:latin typeface="+mn-lt"/>
              </a:rPr>
              <a:t>Reconsider reap eligibility By Changing funding status</a:t>
            </a:r>
          </a:p>
        </p:txBody>
      </p:sp>
    </p:spTree>
    <p:extLst>
      <p:ext uri="{BB962C8B-B14F-4D97-AF65-F5344CB8AC3E}">
        <p14:creationId xmlns:p14="http://schemas.microsoft.com/office/powerpoint/2010/main" val="184744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1" grpId="0" animBg="1"/>
      <p:bldP spid="162" grpId="0" animBg="1"/>
      <p:bldP spid="163"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7A03CCF-4600-47E8-A310-051E3E1ABACB}"/>
              </a:ext>
            </a:extLst>
          </p:cNvPr>
          <p:cNvSpPr>
            <a:spLocks noGrp="1"/>
          </p:cNvSpPr>
          <p:nvPr>
            <p:ph type="title"/>
          </p:nvPr>
        </p:nvSpPr>
        <p:spPr>
          <a:xfrm>
            <a:off x="8049249" y="840457"/>
            <a:ext cx="3645161" cy="1075128"/>
          </a:xfrm>
        </p:spPr>
        <p:txBody>
          <a:bodyPr>
            <a:noAutofit/>
          </a:bodyPr>
          <a:lstStyle/>
          <a:p>
            <a:r>
              <a:rPr lang="en-US" sz="4000" b="1" dirty="0">
                <a:solidFill>
                  <a:schemeClr val="accent1">
                    <a:lumMod val="50000"/>
                  </a:schemeClr>
                </a:solidFill>
                <a:latin typeface="+mn-lt"/>
              </a:rPr>
              <a:t>REAP Eligibility Scenario II</a:t>
            </a:r>
          </a:p>
        </p:txBody>
      </p:sp>
      <p:pic>
        <p:nvPicPr>
          <p:cNvPr id="3" name="Picture 2" descr="Animated slide.&#10;Here, we changed the $5M to $2.5M. Now, if we add up all the components, non-health professional and health professional, we are under the $6M of NIH funding rule. Therefore, Ken, Manuel, and Alice could each apply for a REAP R15 grant. Of course, Ravi and Cora do not qualify for REAP.&#10;" title="Scenario of REAP eligibility">
            <a:extLst>
              <a:ext uri="{FF2B5EF4-FFF2-40B4-BE49-F238E27FC236}">
                <a16:creationId xmlns:a16="http://schemas.microsoft.com/office/drawing/2014/main" id="{EEDB4595-8B49-4C1E-B11A-C59F870A7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71" y="412246"/>
            <a:ext cx="6797629" cy="5602710"/>
          </a:xfrm>
          <a:prstGeom prst="rect">
            <a:avLst/>
          </a:prstGeom>
        </p:spPr>
      </p:pic>
      <p:sp>
        <p:nvSpPr>
          <p:cNvPr id="53" name="TextBox 52">
            <a:extLst>
              <a:ext uri="{FF2B5EF4-FFF2-40B4-BE49-F238E27FC236}">
                <a16:creationId xmlns:a16="http://schemas.microsoft.com/office/drawing/2014/main" id="{775D6391-C238-46CA-992B-82AFB62E014D}"/>
              </a:ext>
            </a:extLst>
          </p:cNvPr>
          <p:cNvSpPr txBox="1"/>
          <p:nvPr/>
        </p:nvSpPr>
        <p:spPr>
          <a:xfrm>
            <a:off x="1942162" y="6166132"/>
            <a:ext cx="4053803" cy="461665"/>
          </a:xfrm>
          <a:prstGeom prst="rect">
            <a:avLst/>
          </a:prstGeom>
          <a:noFill/>
        </p:spPr>
        <p:txBody>
          <a:bodyPr wrap="square" rtlCol="0">
            <a:spAutoFit/>
          </a:bodyPr>
          <a:lstStyle/>
          <a:p>
            <a:r>
              <a:rPr lang="en-US" sz="2400" b="1" dirty="0"/>
              <a:t>Painted Desert University</a:t>
            </a:r>
          </a:p>
        </p:txBody>
      </p:sp>
      <p:sp>
        <p:nvSpPr>
          <p:cNvPr id="54" name="TextBox 53">
            <a:extLst>
              <a:ext uri="{FF2B5EF4-FFF2-40B4-BE49-F238E27FC236}">
                <a16:creationId xmlns:a16="http://schemas.microsoft.com/office/drawing/2014/main" id="{E46F2251-FA59-4E00-AFC6-A6ECCCFF4FFE}"/>
              </a:ext>
            </a:extLst>
          </p:cNvPr>
          <p:cNvSpPr txBox="1"/>
          <p:nvPr/>
        </p:nvSpPr>
        <p:spPr>
          <a:xfrm>
            <a:off x="540383" y="5235646"/>
            <a:ext cx="3072116" cy="584775"/>
          </a:xfrm>
          <a:prstGeom prst="rect">
            <a:avLst/>
          </a:prstGeom>
          <a:noFill/>
        </p:spPr>
        <p:txBody>
          <a:bodyPr wrap="square" rtlCol="0">
            <a:spAutoFit/>
          </a:bodyPr>
          <a:lstStyle/>
          <a:p>
            <a:r>
              <a:rPr lang="en-US" sz="1600" b="1" dirty="0">
                <a:solidFill>
                  <a:schemeClr val="accent1">
                    <a:lumMod val="50000"/>
                  </a:schemeClr>
                </a:solidFill>
              </a:rPr>
              <a:t>Non-Health Professional and Health professional Schools</a:t>
            </a:r>
          </a:p>
        </p:txBody>
      </p:sp>
      <p:sp>
        <p:nvSpPr>
          <p:cNvPr id="70" name="Rectangle 69" descr="Highlights amount of funding at component." title="Animation Box">
            <a:extLst>
              <a:ext uri="{FF2B5EF4-FFF2-40B4-BE49-F238E27FC236}">
                <a16:creationId xmlns:a16="http://schemas.microsoft.com/office/drawing/2014/main" id="{F33F27CC-393D-48F3-A15C-2F5B11D72F53}"/>
              </a:ext>
            </a:extLst>
          </p:cNvPr>
          <p:cNvSpPr/>
          <p:nvPr/>
        </p:nvSpPr>
        <p:spPr>
          <a:xfrm>
            <a:off x="1802383" y="742127"/>
            <a:ext cx="1058650" cy="247618"/>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descr="Highlights amount of funding at component." title="Animation Box">
            <a:extLst>
              <a:ext uri="{FF2B5EF4-FFF2-40B4-BE49-F238E27FC236}">
                <a16:creationId xmlns:a16="http://schemas.microsoft.com/office/drawing/2014/main" id="{FD96E3C9-64FD-4B5C-82FF-6461D4D318B2}"/>
              </a:ext>
            </a:extLst>
          </p:cNvPr>
          <p:cNvSpPr/>
          <p:nvPr/>
        </p:nvSpPr>
        <p:spPr>
          <a:xfrm>
            <a:off x="3837357" y="809167"/>
            <a:ext cx="1058650" cy="202738"/>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descr="Highlights amount of funding at component." title="Animation Box">
            <a:extLst>
              <a:ext uri="{FF2B5EF4-FFF2-40B4-BE49-F238E27FC236}">
                <a16:creationId xmlns:a16="http://schemas.microsoft.com/office/drawing/2014/main" id="{1116EF60-3E3D-4184-91DE-274D16D13D61}"/>
              </a:ext>
            </a:extLst>
          </p:cNvPr>
          <p:cNvSpPr/>
          <p:nvPr/>
        </p:nvSpPr>
        <p:spPr>
          <a:xfrm>
            <a:off x="916186" y="4343395"/>
            <a:ext cx="1058650" cy="211189"/>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descr="Highlights amount of funding at component." title="Animation Box">
            <a:extLst>
              <a:ext uri="{FF2B5EF4-FFF2-40B4-BE49-F238E27FC236}">
                <a16:creationId xmlns:a16="http://schemas.microsoft.com/office/drawing/2014/main" id="{F108E093-E139-4CA2-9AF1-820E7F062994}"/>
              </a:ext>
            </a:extLst>
          </p:cNvPr>
          <p:cNvSpPr/>
          <p:nvPr/>
        </p:nvSpPr>
        <p:spPr>
          <a:xfrm>
            <a:off x="3516724" y="4853822"/>
            <a:ext cx="1058650" cy="205399"/>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descr="Highlights amount of funding at component." title="Animation Box">
            <a:extLst>
              <a:ext uri="{FF2B5EF4-FFF2-40B4-BE49-F238E27FC236}">
                <a16:creationId xmlns:a16="http://schemas.microsoft.com/office/drawing/2014/main" id="{6ED79BB2-6BD2-479F-96AA-29EFF76ED2B2}"/>
              </a:ext>
            </a:extLst>
          </p:cNvPr>
          <p:cNvSpPr/>
          <p:nvPr/>
        </p:nvSpPr>
        <p:spPr>
          <a:xfrm>
            <a:off x="5489624" y="3990227"/>
            <a:ext cx="1058650" cy="223152"/>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descr="Highlights REAP eligible component" title="Animation Box">
            <a:extLst>
              <a:ext uri="{FF2B5EF4-FFF2-40B4-BE49-F238E27FC236}">
                <a16:creationId xmlns:a16="http://schemas.microsoft.com/office/drawing/2014/main" id="{22F3BEA8-C477-422A-A8C8-026A003BEF20}"/>
              </a:ext>
            </a:extLst>
          </p:cNvPr>
          <p:cNvSpPr/>
          <p:nvPr/>
        </p:nvSpPr>
        <p:spPr>
          <a:xfrm>
            <a:off x="3627496" y="460501"/>
            <a:ext cx="2341112" cy="17770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descr="Highlights REAP eligible component." title="Animation Box">
            <a:extLst>
              <a:ext uri="{FF2B5EF4-FFF2-40B4-BE49-F238E27FC236}">
                <a16:creationId xmlns:a16="http://schemas.microsoft.com/office/drawing/2014/main" id="{3AD0A4B0-5C0D-4D50-B517-F0EF0AA6424B}"/>
              </a:ext>
            </a:extLst>
          </p:cNvPr>
          <p:cNvSpPr/>
          <p:nvPr/>
        </p:nvSpPr>
        <p:spPr>
          <a:xfrm>
            <a:off x="507160" y="2263394"/>
            <a:ext cx="1810604" cy="249994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descr="Highlights REAP eligible component." title="Animation Box">
            <a:extLst>
              <a:ext uri="{FF2B5EF4-FFF2-40B4-BE49-F238E27FC236}">
                <a16:creationId xmlns:a16="http://schemas.microsoft.com/office/drawing/2014/main" id="{30B0F221-2F49-476F-9AC4-0CEFE884EAC7}"/>
              </a:ext>
            </a:extLst>
          </p:cNvPr>
          <p:cNvSpPr/>
          <p:nvPr/>
        </p:nvSpPr>
        <p:spPr>
          <a:xfrm>
            <a:off x="5202610" y="2285844"/>
            <a:ext cx="2011544" cy="30639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descr="X marks that this component is not eligible." title="Animation X">
            <a:extLst>
              <a:ext uri="{FF2B5EF4-FFF2-40B4-BE49-F238E27FC236}">
                <a16:creationId xmlns:a16="http://schemas.microsoft.com/office/drawing/2014/main" id="{ECCFC61D-AE7D-41B2-B394-555E9A081B6E}"/>
              </a:ext>
            </a:extLst>
          </p:cNvPr>
          <p:cNvGrpSpPr/>
          <p:nvPr/>
        </p:nvGrpSpPr>
        <p:grpSpPr>
          <a:xfrm>
            <a:off x="1068398" y="586853"/>
            <a:ext cx="2016087" cy="1676541"/>
            <a:chOff x="3472666" y="1152487"/>
            <a:chExt cx="2577487" cy="4314863"/>
          </a:xfrm>
        </p:grpSpPr>
        <p:cxnSp>
          <p:nvCxnSpPr>
            <p:cNvPr id="65" name="Straight Connector 64">
              <a:extLst>
                <a:ext uri="{FF2B5EF4-FFF2-40B4-BE49-F238E27FC236}">
                  <a16:creationId xmlns:a16="http://schemas.microsoft.com/office/drawing/2014/main" id="{24FFAA7E-A1B2-4B20-8725-377449582270}"/>
                </a:ext>
              </a:extLst>
            </p:cNvPr>
            <p:cNvCxnSpPr/>
            <p:nvPr/>
          </p:nvCxnSpPr>
          <p:spPr>
            <a:xfrm>
              <a:off x="3472666" y="1152487"/>
              <a:ext cx="2577487" cy="43148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B624D74-4A05-4997-BE4C-36BE44C5E8DA}"/>
                </a:ext>
              </a:extLst>
            </p:cNvPr>
            <p:cNvCxnSpPr>
              <a:cxnSpLocks/>
            </p:cNvCxnSpPr>
            <p:nvPr/>
          </p:nvCxnSpPr>
          <p:spPr>
            <a:xfrm flipH="1">
              <a:off x="3774893" y="1197695"/>
              <a:ext cx="1934042" cy="42696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7" name="Group 66" descr="X marks that this component is not eligible." title="Animation X">
            <a:extLst>
              <a:ext uri="{FF2B5EF4-FFF2-40B4-BE49-F238E27FC236}">
                <a16:creationId xmlns:a16="http://schemas.microsoft.com/office/drawing/2014/main" id="{CDCBD1E6-9E1A-4C59-AF95-F5DC805586E9}"/>
              </a:ext>
            </a:extLst>
          </p:cNvPr>
          <p:cNvGrpSpPr/>
          <p:nvPr/>
        </p:nvGrpSpPr>
        <p:grpSpPr>
          <a:xfrm rot="227230">
            <a:off x="3056078" y="3101003"/>
            <a:ext cx="1810603" cy="1856004"/>
            <a:chOff x="3472666" y="1152487"/>
            <a:chExt cx="2577487" cy="4314863"/>
          </a:xfrm>
        </p:grpSpPr>
        <p:cxnSp>
          <p:nvCxnSpPr>
            <p:cNvPr id="68" name="Straight Connector 67">
              <a:extLst>
                <a:ext uri="{FF2B5EF4-FFF2-40B4-BE49-F238E27FC236}">
                  <a16:creationId xmlns:a16="http://schemas.microsoft.com/office/drawing/2014/main" id="{4B7EF5EB-0A4D-4746-A9B5-416176B4C6B7}"/>
                </a:ext>
              </a:extLst>
            </p:cNvPr>
            <p:cNvCxnSpPr/>
            <p:nvPr/>
          </p:nvCxnSpPr>
          <p:spPr>
            <a:xfrm>
              <a:off x="3472666" y="1152487"/>
              <a:ext cx="2577487" cy="43148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CC8EC-6EA5-4E6F-BF4E-64ED1D6827DC}"/>
                </a:ext>
              </a:extLst>
            </p:cNvPr>
            <p:cNvCxnSpPr>
              <a:cxnSpLocks/>
            </p:cNvCxnSpPr>
            <p:nvPr/>
          </p:nvCxnSpPr>
          <p:spPr>
            <a:xfrm flipH="1">
              <a:off x="3774893" y="1197695"/>
              <a:ext cx="1934042" cy="42696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721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61" grpId="0" animBg="1"/>
      <p:bldP spid="62" grpId="0" animBg="1"/>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ullets of information are inside." title="Decorative rectangle ">
            <a:extLst>
              <a:ext uri="{FF2B5EF4-FFF2-40B4-BE49-F238E27FC236}">
                <a16:creationId xmlns:a16="http://schemas.microsoft.com/office/drawing/2014/main" id="{021522CC-F652-4590-92EE-CE6E938174E6}"/>
              </a:ext>
            </a:extLst>
          </p:cNvPr>
          <p:cNvSpPr/>
          <p:nvPr/>
        </p:nvSpPr>
        <p:spPr>
          <a:xfrm>
            <a:off x="187286" y="187287"/>
            <a:ext cx="11832116" cy="6510968"/>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itle 1">
            <a:extLst>
              <a:ext uri="{FF2B5EF4-FFF2-40B4-BE49-F238E27FC236}">
                <a16:creationId xmlns:a16="http://schemas.microsoft.com/office/drawing/2014/main" id="{0AF4E7CF-863E-4AA7-8ADA-A48C47FF59FB}"/>
              </a:ext>
            </a:extLst>
          </p:cNvPr>
          <p:cNvSpPr>
            <a:spLocks noGrp="1"/>
          </p:cNvSpPr>
          <p:nvPr>
            <p:ph type="title"/>
          </p:nvPr>
        </p:nvSpPr>
        <p:spPr>
          <a:xfrm>
            <a:off x="816166" y="963877"/>
            <a:ext cx="3494362" cy="4930246"/>
          </a:xfrm>
        </p:spPr>
        <p:txBody>
          <a:bodyPr>
            <a:normAutofit/>
          </a:bodyPr>
          <a:lstStyle/>
          <a:p>
            <a:pPr algn="r"/>
            <a:r>
              <a:rPr lang="en-US" b="1" dirty="0">
                <a:solidFill>
                  <a:schemeClr val="accent1">
                    <a:lumMod val="50000"/>
                  </a:schemeClr>
                </a:solidFill>
                <a:latin typeface="+mn-lt"/>
              </a:rPr>
              <a:t>Provost Letter</a:t>
            </a:r>
          </a:p>
        </p:txBody>
      </p:sp>
      <p:cxnSp>
        <p:nvCxnSpPr>
          <p:cNvPr id="7" name="Straight Connector 6" descr="Separates the title from the bullets." title="Decorative Line">
            <a:extLst>
              <a:ext uri="{FF2B5EF4-FFF2-40B4-BE49-F238E27FC236}">
                <a16:creationId xmlns:a16="http://schemas.microsoft.com/office/drawing/2014/main" id="{2656D649-18F6-442A-82EA-A16CC8D18BC5}"/>
              </a:ext>
            </a:extLst>
          </p:cNvPr>
          <p:cNvCxnSpPr/>
          <p:nvPr/>
        </p:nvCxnSpPr>
        <p:spPr>
          <a:xfrm>
            <a:off x="4572008" y="1718631"/>
            <a:ext cx="0" cy="31948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CD518F4-CF9A-452A-98BE-67A1239A5F9F}"/>
              </a:ext>
            </a:extLst>
          </p:cNvPr>
          <p:cNvSpPr>
            <a:spLocks noGrp="1"/>
          </p:cNvSpPr>
          <p:nvPr>
            <p:ph idx="1"/>
          </p:nvPr>
        </p:nvSpPr>
        <p:spPr>
          <a:xfrm>
            <a:off x="5119250" y="1454177"/>
            <a:ext cx="6377769" cy="3949646"/>
          </a:xfrm>
        </p:spPr>
        <p:txBody>
          <a:bodyPr anchor="ctr">
            <a:normAutofit/>
          </a:bodyPr>
          <a:lstStyle/>
          <a:p>
            <a:r>
              <a:rPr lang="en-US" b="1" dirty="0"/>
              <a:t>Both</a:t>
            </a:r>
            <a:r>
              <a:rPr lang="en-US" dirty="0"/>
              <a:t> AREA and REAP require a signed letter from the Provost or similar official verifying eligibility </a:t>
            </a:r>
            <a:r>
              <a:rPr lang="en-US" b="1" dirty="0"/>
              <a:t>as specified in the appropriate FOA</a:t>
            </a:r>
          </a:p>
          <a:p>
            <a:endParaRPr lang="en-US" dirty="0"/>
          </a:p>
          <a:p>
            <a:r>
              <a:rPr lang="en-US" b="1" dirty="0"/>
              <a:t>Applications submitted without this letter will be withdrawn and returned without review.</a:t>
            </a:r>
          </a:p>
          <a:p>
            <a:endParaRPr lang="en-US" dirty="0"/>
          </a:p>
        </p:txBody>
      </p:sp>
    </p:spTree>
    <p:extLst>
      <p:ext uri="{BB962C8B-B14F-4D97-AF65-F5344CB8AC3E}">
        <p14:creationId xmlns:p14="http://schemas.microsoft.com/office/powerpoint/2010/main" val="187197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A03D-A3AC-4413-9FC3-4EEF27B4FF88}"/>
              </a:ext>
            </a:extLst>
          </p:cNvPr>
          <p:cNvSpPr>
            <a:spLocks noGrp="1"/>
          </p:cNvSpPr>
          <p:nvPr>
            <p:ph type="title"/>
          </p:nvPr>
        </p:nvSpPr>
        <p:spPr>
          <a:xfrm>
            <a:off x="5153025" y="316944"/>
            <a:ext cx="6586491" cy="1676603"/>
          </a:xfrm>
        </p:spPr>
        <p:txBody>
          <a:bodyPr>
            <a:normAutofit/>
          </a:bodyPr>
          <a:lstStyle/>
          <a:p>
            <a:r>
              <a:rPr lang="en-US" b="1" dirty="0">
                <a:solidFill>
                  <a:schemeClr val="accent1">
                    <a:lumMod val="50000"/>
                  </a:schemeClr>
                </a:solidFill>
                <a:latin typeface="+mn-lt"/>
              </a:rPr>
              <a:t>Today’s Topics</a:t>
            </a:r>
          </a:p>
        </p:txBody>
      </p:sp>
      <p:cxnSp>
        <p:nvCxnSpPr>
          <p:cNvPr id="6" name="Straight Connector 5" descr="This line is decorative and separates the title from the text box bullets" title="Straight line">
            <a:extLst>
              <a:ext uri="{FF2B5EF4-FFF2-40B4-BE49-F238E27FC236}">
                <a16:creationId xmlns:a16="http://schemas.microsoft.com/office/drawing/2014/main" id="{61F079FE-DDC4-4199-B6AA-2516783817C5}"/>
              </a:ext>
            </a:extLst>
          </p:cNvPr>
          <p:cNvCxnSpPr/>
          <p:nvPr/>
        </p:nvCxnSpPr>
        <p:spPr>
          <a:xfrm>
            <a:off x="5153025" y="1596121"/>
            <a:ext cx="58102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BDB2A3E-42A2-4CBC-9E13-6715AEE2AAB4}"/>
              </a:ext>
            </a:extLst>
          </p:cNvPr>
          <p:cNvSpPr>
            <a:spLocks noGrp="1"/>
          </p:cNvSpPr>
          <p:nvPr>
            <p:ph idx="1"/>
          </p:nvPr>
        </p:nvSpPr>
        <p:spPr>
          <a:xfrm>
            <a:off x="4965431" y="1878568"/>
            <a:ext cx="6586489" cy="3785419"/>
          </a:xfrm>
        </p:spPr>
        <p:txBody>
          <a:bodyPr>
            <a:normAutofit/>
          </a:bodyPr>
          <a:lstStyle/>
          <a:p>
            <a:pPr marL="457200">
              <a:spcBef>
                <a:spcPts val="600"/>
              </a:spcBef>
              <a:spcAft>
                <a:spcPts val="600"/>
              </a:spcAft>
            </a:pPr>
            <a:r>
              <a:rPr lang="en-US" sz="2400" dirty="0"/>
              <a:t>Overview of R15 Program goals</a:t>
            </a:r>
          </a:p>
          <a:p>
            <a:pPr marL="457200">
              <a:spcBef>
                <a:spcPts val="600"/>
              </a:spcBef>
              <a:spcAft>
                <a:spcPts val="600"/>
              </a:spcAft>
            </a:pPr>
            <a:r>
              <a:rPr lang="en-US" sz="2400" dirty="0"/>
              <a:t>How to read R15 </a:t>
            </a:r>
            <a:r>
              <a:rPr lang="en-US" sz="2400" b="1" u="sng" dirty="0"/>
              <a:t>F</a:t>
            </a:r>
            <a:r>
              <a:rPr lang="en-US" sz="2400" dirty="0"/>
              <a:t>unding </a:t>
            </a:r>
            <a:r>
              <a:rPr lang="en-US" sz="2400" b="1" u="sng" dirty="0"/>
              <a:t>O</a:t>
            </a:r>
            <a:r>
              <a:rPr lang="en-US" sz="2400" dirty="0"/>
              <a:t>pportunity </a:t>
            </a:r>
            <a:r>
              <a:rPr lang="en-US" sz="2400" b="1" u="sng" dirty="0"/>
              <a:t>A</a:t>
            </a:r>
            <a:r>
              <a:rPr lang="en-US" sz="2400" dirty="0"/>
              <a:t>nnouncements (</a:t>
            </a:r>
            <a:r>
              <a:rPr lang="en-US" sz="2400" b="1" dirty="0"/>
              <a:t>FOAs</a:t>
            </a:r>
            <a:r>
              <a:rPr lang="en-US" sz="2400" dirty="0"/>
              <a:t>) </a:t>
            </a:r>
          </a:p>
          <a:p>
            <a:pPr marL="457200">
              <a:spcBef>
                <a:spcPts val="600"/>
              </a:spcBef>
              <a:spcAft>
                <a:spcPts val="600"/>
              </a:spcAft>
            </a:pPr>
            <a:r>
              <a:rPr lang="en-US" sz="2400" dirty="0"/>
              <a:t>Learn how R15 applications and projects differ from R01s</a:t>
            </a:r>
          </a:p>
          <a:p>
            <a:pPr marL="457200">
              <a:spcBef>
                <a:spcPts val="600"/>
              </a:spcBef>
              <a:spcAft>
                <a:spcPts val="600"/>
              </a:spcAft>
            </a:pPr>
            <a:r>
              <a:rPr lang="en-US" sz="2400" dirty="0"/>
              <a:t>Differences between AREA and REAP </a:t>
            </a:r>
          </a:p>
          <a:p>
            <a:pPr marL="457200">
              <a:spcBef>
                <a:spcPts val="600"/>
              </a:spcBef>
              <a:spcAft>
                <a:spcPts val="600"/>
              </a:spcAft>
            </a:pPr>
            <a:r>
              <a:rPr lang="en-US" sz="2400" dirty="0"/>
              <a:t>Strategies for success</a:t>
            </a:r>
          </a:p>
        </p:txBody>
      </p:sp>
      <p:pic>
        <p:nvPicPr>
          <p:cNvPr id="5" name="Picture 4" descr="A close up of a piece of paper&#10;&#10;Description generated with high confidence" title="Decorative Picture">
            <a:extLst>
              <a:ext uri="{FF2B5EF4-FFF2-40B4-BE49-F238E27FC236}">
                <a16:creationId xmlns:a16="http://schemas.microsoft.com/office/drawing/2014/main" id="{89FF371D-3D4E-4253-B493-FD40E36C2FD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3179" r="6125"/>
          <a:stretch/>
        </p:blipFill>
        <p:spPr>
          <a:xfrm>
            <a:off x="20" y="10"/>
            <a:ext cx="4635571" cy="6857990"/>
          </a:xfrm>
          <a:prstGeom prst="rect">
            <a:avLst/>
          </a:prstGeom>
          <a:effectLst/>
        </p:spPr>
      </p:pic>
    </p:spTree>
    <p:extLst>
      <p:ext uri="{BB962C8B-B14F-4D97-AF65-F5344CB8AC3E}">
        <p14:creationId xmlns:p14="http://schemas.microsoft.com/office/powerpoint/2010/main" val="2505420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1DCA-AE5B-4240-8389-9B26C430F4AA}"/>
              </a:ext>
            </a:extLst>
          </p:cNvPr>
          <p:cNvSpPr>
            <a:spLocks noGrp="1"/>
          </p:cNvSpPr>
          <p:nvPr>
            <p:ph type="title"/>
          </p:nvPr>
        </p:nvSpPr>
        <p:spPr>
          <a:xfrm>
            <a:off x="277210" y="154918"/>
            <a:ext cx="11637579" cy="1325563"/>
          </a:xfrm>
        </p:spPr>
        <p:txBody>
          <a:bodyPr/>
          <a:lstStyle/>
          <a:p>
            <a:r>
              <a:rPr lang="en-US" b="1" dirty="0">
                <a:solidFill>
                  <a:srgbClr val="002A5C"/>
                </a:solidFill>
                <a:latin typeface="+mn-lt"/>
              </a:rPr>
              <a:t>Application instructions: Part 2, Section IV, Part 2</a:t>
            </a:r>
            <a:endParaRPr lang="en-US" b="1" dirty="0">
              <a:latin typeface="+mn-lt"/>
            </a:endParaRPr>
          </a:p>
        </p:txBody>
      </p:sp>
      <p:pic>
        <p:nvPicPr>
          <p:cNvPr id="12" name="Picture 11" descr="Part 2, Section IV, Part 2" title="Part 2, Section IV, Part 2">
            <a:extLst>
              <a:ext uri="{FF2B5EF4-FFF2-40B4-BE49-F238E27FC236}">
                <a16:creationId xmlns:a16="http://schemas.microsoft.com/office/drawing/2014/main" id="{5E08D794-1DEF-43FC-BA4B-BA7FC9BD2FEE}"/>
              </a:ext>
            </a:extLst>
          </p:cNvPr>
          <p:cNvPicPr>
            <a:picLocks noChangeAspect="1"/>
          </p:cNvPicPr>
          <p:nvPr/>
        </p:nvPicPr>
        <p:blipFill>
          <a:blip r:embed="rId3"/>
          <a:stretch>
            <a:fillRect/>
          </a:stretch>
        </p:blipFill>
        <p:spPr>
          <a:xfrm>
            <a:off x="3340099" y="1378882"/>
            <a:ext cx="5251950" cy="3891618"/>
          </a:xfrm>
          <a:prstGeom prst="rect">
            <a:avLst/>
          </a:prstGeom>
          <a:ln>
            <a:solidFill>
              <a:schemeClr val="accent2"/>
            </a:solidFill>
          </a:ln>
        </p:spPr>
      </p:pic>
      <p:sp>
        <p:nvSpPr>
          <p:cNvPr id="13" name="Rounded Rectangle 11" title="&quot;&quot;">
            <a:extLst>
              <a:ext uri="{FF2B5EF4-FFF2-40B4-BE49-F238E27FC236}">
                <a16:creationId xmlns:a16="http://schemas.microsoft.com/office/drawing/2014/main" id="{11B2ECB6-82C9-4AE7-A4AA-D230B25835F9}"/>
              </a:ext>
            </a:extLst>
          </p:cNvPr>
          <p:cNvSpPr/>
          <p:nvPr/>
        </p:nvSpPr>
        <p:spPr>
          <a:xfrm>
            <a:off x="3802394" y="3690411"/>
            <a:ext cx="4587212" cy="31007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961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753A-DD41-49FD-B4DE-98D9D9C6F885}"/>
              </a:ext>
            </a:extLst>
          </p:cNvPr>
          <p:cNvSpPr>
            <a:spLocks noGrp="1"/>
          </p:cNvSpPr>
          <p:nvPr>
            <p:ph type="title"/>
          </p:nvPr>
        </p:nvSpPr>
        <p:spPr>
          <a:xfrm>
            <a:off x="257175" y="127000"/>
            <a:ext cx="5835316" cy="949325"/>
          </a:xfrm>
        </p:spPr>
        <p:txBody>
          <a:bodyPr>
            <a:normAutofit fontScale="90000"/>
          </a:bodyPr>
          <a:lstStyle/>
          <a:p>
            <a:r>
              <a:rPr lang="en-US" sz="4000" b="1" dirty="0">
                <a:solidFill>
                  <a:schemeClr val="accent1">
                    <a:lumMod val="50000"/>
                  </a:schemeClr>
                </a:solidFill>
                <a:latin typeface="+mn-lt"/>
              </a:rPr>
              <a:t>Before Writing Submission</a:t>
            </a:r>
          </a:p>
        </p:txBody>
      </p:sp>
      <p:sp>
        <p:nvSpPr>
          <p:cNvPr id="3" name="Content Placeholder 2">
            <a:extLst>
              <a:ext uri="{FF2B5EF4-FFF2-40B4-BE49-F238E27FC236}">
                <a16:creationId xmlns:a16="http://schemas.microsoft.com/office/drawing/2014/main" id="{07767BBE-16AA-44D7-97B2-A5A3B666A5CD}"/>
              </a:ext>
            </a:extLst>
          </p:cNvPr>
          <p:cNvSpPr>
            <a:spLocks noGrp="1"/>
          </p:cNvSpPr>
          <p:nvPr>
            <p:ph idx="1"/>
          </p:nvPr>
        </p:nvSpPr>
        <p:spPr>
          <a:xfrm>
            <a:off x="866775" y="1367294"/>
            <a:ext cx="4648200" cy="4351338"/>
          </a:xfrm>
        </p:spPr>
        <p:txBody>
          <a:bodyPr>
            <a:normAutofit/>
          </a:bodyPr>
          <a:lstStyle/>
          <a:p>
            <a:pPr marL="457200" indent="-457200">
              <a:buClr>
                <a:srgbClr val="002A5C"/>
              </a:buClr>
            </a:pPr>
            <a:r>
              <a:rPr lang="en-US" sz="2400" dirty="0"/>
              <a:t>Read FOA </a:t>
            </a:r>
            <a:r>
              <a:rPr lang="en-US" sz="2400" b="1" dirty="0"/>
              <a:t>carefully</a:t>
            </a:r>
          </a:p>
          <a:p>
            <a:pPr marL="457200" indent="-457200">
              <a:buClr>
                <a:srgbClr val="002A5C"/>
              </a:buClr>
            </a:pPr>
            <a:r>
              <a:rPr lang="en-US" sz="2400" dirty="0"/>
              <a:t>Write an abstract and sketch out some specific aims</a:t>
            </a:r>
          </a:p>
          <a:p>
            <a:pPr marL="457200" indent="-457200">
              <a:buClr>
                <a:srgbClr val="002A5C"/>
              </a:buClr>
            </a:pPr>
            <a:r>
              <a:rPr lang="en-US" sz="2400" dirty="0"/>
              <a:t>Useful tool: Matchmaker of NIH Reporter </a:t>
            </a:r>
            <a:r>
              <a:rPr lang="en-US" sz="1800" dirty="0"/>
              <a:t>(</a:t>
            </a:r>
            <a:r>
              <a:rPr lang="en-US" sz="1800" dirty="0">
                <a:hlinkClick r:id="rId2"/>
              </a:rPr>
              <a:t>https://projectreporter.nih.gov/reporter_matchmaker.cfm</a:t>
            </a:r>
            <a:r>
              <a:rPr lang="en-US" sz="1800" dirty="0"/>
              <a:t>)</a:t>
            </a:r>
          </a:p>
          <a:p>
            <a:pPr marL="457200" indent="-457200">
              <a:buClr>
                <a:srgbClr val="002A5C"/>
              </a:buClr>
            </a:pPr>
            <a:r>
              <a:rPr lang="en-US" sz="2400" dirty="0"/>
              <a:t>Check the NIH Institute mission statement page</a:t>
            </a:r>
          </a:p>
          <a:p>
            <a:pPr marL="457200" indent="-457200">
              <a:buClr>
                <a:srgbClr val="002A5C"/>
              </a:buClr>
            </a:pPr>
            <a:r>
              <a:rPr lang="en-US" sz="2400" dirty="0"/>
              <a:t>Talk to a Program Officer</a:t>
            </a:r>
          </a:p>
          <a:p>
            <a:pPr marL="0" indent="0">
              <a:buNone/>
            </a:pPr>
            <a:endParaRPr lang="en-US" sz="2400" dirty="0"/>
          </a:p>
        </p:txBody>
      </p:sp>
      <p:grpSp>
        <p:nvGrpSpPr>
          <p:cNvPr id="4" name="Group 3" descr="This picture shows what results look like after adding an abstract for analysis. Helps determine appropriate institute, stucdy section, or program official." title="Picture of Matchmaker Sample Results">
            <a:extLst>
              <a:ext uri="{FF2B5EF4-FFF2-40B4-BE49-F238E27FC236}">
                <a16:creationId xmlns:a16="http://schemas.microsoft.com/office/drawing/2014/main" id="{574B6096-4D96-4A4F-B3E1-EA1A14B3AF3E}"/>
              </a:ext>
            </a:extLst>
          </p:cNvPr>
          <p:cNvGrpSpPr/>
          <p:nvPr/>
        </p:nvGrpSpPr>
        <p:grpSpPr>
          <a:xfrm>
            <a:off x="5398168" y="342900"/>
            <a:ext cx="5835318" cy="6388100"/>
            <a:chOff x="8750678" y="779408"/>
            <a:chExt cx="2956898" cy="4146796"/>
          </a:xfrm>
        </p:grpSpPr>
        <p:pic>
          <p:nvPicPr>
            <p:cNvPr id="5" name="Picture 4" descr="A screenshot of a website&#10;&#10;Description generated with very high confidence" title="Decorative Picture">
              <a:extLst>
                <a:ext uri="{FF2B5EF4-FFF2-40B4-BE49-F238E27FC236}">
                  <a16:creationId xmlns:a16="http://schemas.microsoft.com/office/drawing/2014/main" id="{EEAC3247-78DD-45A6-9D58-FB92972E8A3B}"/>
                </a:ext>
              </a:extLst>
            </p:cNvPr>
            <p:cNvPicPr>
              <a:picLocks noChangeAspect="1"/>
            </p:cNvPicPr>
            <p:nvPr/>
          </p:nvPicPr>
          <p:blipFill rotWithShape="1">
            <a:blip r:embed="rId3"/>
            <a:srcRect t="73418"/>
            <a:stretch/>
          </p:blipFill>
          <p:spPr>
            <a:xfrm>
              <a:off x="8750678" y="4318533"/>
              <a:ext cx="2956897" cy="607671"/>
            </a:xfrm>
            <a:prstGeom prst="rect">
              <a:avLst/>
            </a:prstGeom>
          </p:spPr>
        </p:pic>
        <p:pic>
          <p:nvPicPr>
            <p:cNvPr id="6" name="Picture 5" descr="A screenshot of a social media post&#10;&#10;Description generated with very high confidence" title="Decorative Picture">
              <a:extLst>
                <a:ext uri="{FF2B5EF4-FFF2-40B4-BE49-F238E27FC236}">
                  <a16:creationId xmlns:a16="http://schemas.microsoft.com/office/drawing/2014/main" id="{887C77AB-11D6-4520-8B56-26D2CFC7E86F}"/>
                </a:ext>
              </a:extLst>
            </p:cNvPr>
            <p:cNvPicPr>
              <a:picLocks noChangeAspect="1"/>
            </p:cNvPicPr>
            <p:nvPr/>
          </p:nvPicPr>
          <p:blipFill>
            <a:blip r:embed="rId4"/>
            <a:stretch>
              <a:fillRect/>
            </a:stretch>
          </p:blipFill>
          <p:spPr>
            <a:xfrm>
              <a:off x="8750679" y="779408"/>
              <a:ext cx="2956897" cy="3388994"/>
            </a:xfrm>
            <a:prstGeom prst="rect">
              <a:avLst/>
            </a:prstGeom>
          </p:spPr>
        </p:pic>
      </p:grpSp>
    </p:spTree>
    <p:extLst>
      <p:ext uri="{BB962C8B-B14F-4D97-AF65-F5344CB8AC3E}">
        <p14:creationId xmlns:p14="http://schemas.microsoft.com/office/powerpoint/2010/main" val="88717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753A-DD41-49FD-B4DE-98D9D9C6F885}"/>
              </a:ext>
            </a:extLst>
          </p:cNvPr>
          <p:cNvSpPr>
            <a:spLocks noGrp="1"/>
          </p:cNvSpPr>
          <p:nvPr>
            <p:ph type="title"/>
          </p:nvPr>
        </p:nvSpPr>
        <p:spPr>
          <a:xfrm>
            <a:off x="257175" y="127000"/>
            <a:ext cx="9372600" cy="949325"/>
          </a:xfrm>
        </p:spPr>
        <p:txBody>
          <a:bodyPr>
            <a:normAutofit fontScale="90000"/>
          </a:bodyPr>
          <a:lstStyle/>
          <a:p>
            <a:r>
              <a:rPr lang="en-US" sz="4000" b="1" dirty="0">
                <a:solidFill>
                  <a:schemeClr val="accent1">
                    <a:lumMod val="50000"/>
                  </a:schemeClr>
                </a:solidFill>
                <a:latin typeface="+mn-lt"/>
              </a:rPr>
              <a:t>Before Writing Submission-check out ‘related notices’ section</a:t>
            </a:r>
          </a:p>
        </p:txBody>
      </p:sp>
      <p:pic>
        <p:nvPicPr>
          <p:cNvPr id="7" name="Picture 6" descr="Snapshot of Related Notices section of a Program Announcement">
            <a:extLst>
              <a:ext uri="{FF2B5EF4-FFF2-40B4-BE49-F238E27FC236}">
                <a16:creationId xmlns:a16="http://schemas.microsoft.com/office/drawing/2014/main" id="{13C3761C-6914-44A3-ACF1-F85522020AB2}"/>
              </a:ext>
            </a:extLst>
          </p:cNvPr>
          <p:cNvPicPr>
            <a:picLocks noChangeAspect="1"/>
          </p:cNvPicPr>
          <p:nvPr/>
        </p:nvPicPr>
        <p:blipFill>
          <a:blip r:embed="rId2"/>
          <a:stretch>
            <a:fillRect/>
          </a:stretch>
        </p:blipFill>
        <p:spPr>
          <a:xfrm>
            <a:off x="257175" y="1076325"/>
            <a:ext cx="11372850" cy="4624388"/>
          </a:xfrm>
          <a:prstGeom prst="rect">
            <a:avLst/>
          </a:prstGeom>
        </p:spPr>
      </p:pic>
      <p:cxnSp>
        <p:nvCxnSpPr>
          <p:cNvPr id="9" name="Straight Arrow Connector 8">
            <a:extLst>
              <a:ext uri="{FF2B5EF4-FFF2-40B4-BE49-F238E27FC236}">
                <a16:creationId xmlns:a16="http://schemas.microsoft.com/office/drawing/2014/main" id="{322D5C53-E5C4-420C-AE6A-EC410C66DEBC}"/>
              </a:ext>
              <a:ext uri="{C183D7F6-B498-43B3-948B-1728B52AA6E4}">
                <adec:decorative xmlns:adec="http://schemas.microsoft.com/office/drawing/2017/decorative" val="1"/>
              </a:ext>
            </a:extLst>
          </p:cNvPr>
          <p:cNvCxnSpPr>
            <a:cxnSpLocks/>
          </p:cNvCxnSpPr>
          <p:nvPr/>
        </p:nvCxnSpPr>
        <p:spPr>
          <a:xfrm>
            <a:off x="3671888" y="5360988"/>
            <a:ext cx="95726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0206C45-E54C-4AAD-9A21-8D2DA38B9DC5}"/>
              </a:ext>
              <a:ext uri="{C183D7F6-B498-43B3-948B-1728B52AA6E4}">
                <adec:decorative xmlns:adec="http://schemas.microsoft.com/office/drawing/2017/decorative" val="1"/>
              </a:ext>
            </a:extLst>
          </p:cNvPr>
          <p:cNvCxnSpPr/>
          <p:nvPr/>
        </p:nvCxnSpPr>
        <p:spPr>
          <a:xfrm flipH="1">
            <a:off x="6538913" y="754062"/>
            <a:ext cx="714375" cy="6000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8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F105-9D60-4937-8718-8CC37F18C59D}"/>
              </a:ext>
            </a:extLst>
          </p:cNvPr>
          <p:cNvSpPr>
            <a:spLocks noGrp="1"/>
          </p:cNvSpPr>
          <p:nvPr>
            <p:ph type="title"/>
          </p:nvPr>
        </p:nvSpPr>
        <p:spPr>
          <a:xfrm>
            <a:off x="838200" y="136517"/>
            <a:ext cx="10515600" cy="1325563"/>
          </a:xfrm>
        </p:spPr>
        <p:txBody>
          <a:bodyPr>
            <a:normAutofit/>
          </a:bodyPr>
          <a:lstStyle/>
          <a:p>
            <a:r>
              <a:rPr lang="en-US" b="1" dirty="0">
                <a:solidFill>
                  <a:schemeClr val="accent1">
                    <a:lumMod val="50000"/>
                  </a:schemeClr>
                </a:solidFill>
                <a:latin typeface="+mn-lt"/>
              </a:rPr>
              <a:t>The Art of Crafting an R15 Application</a:t>
            </a:r>
          </a:p>
        </p:txBody>
      </p:sp>
      <p:sp>
        <p:nvSpPr>
          <p:cNvPr id="3" name="Content Placeholder 2">
            <a:extLst>
              <a:ext uri="{FF2B5EF4-FFF2-40B4-BE49-F238E27FC236}">
                <a16:creationId xmlns:a16="http://schemas.microsoft.com/office/drawing/2014/main" id="{D0CBD50F-FD89-4FEC-B7A1-0BB4F22C80CD}"/>
              </a:ext>
            </a:extLst>
          </p:cNvPr>
          <p:cNvSpPr>
            <a:spLocks noGrp="1"/>
          </p:cNvSpPr>
          <p:nvPr>
            <p:ph idx="1"/>
          </p:nvPr>
        </p:nvSpPr>
        <p:spPr>
          <a:xfrm>
            <a:off x="838200" y="1219187"/>
            <a:ext cx="5749858" cy="4616721"/>
          </a:xfrm>
        </p:spPr>
        <p:txBody>
          <a:bodyPr>
            <a:noAutofit/>
          </a:bodyPr>
          <a:lstStyle/>
          <a:p>
            <a:r>
              <a:rPr lang="en-US" dirty="0"/>
              <a:t>Scientifically meaningful</a:t>
            </a:r>
          </a:p>
          <a:p>
            <a:pPr marL="457200" lvl="1" indent="0">
              <a:buNone/>
            </a:pPr>
            <a:r>
              <a:rPr lang="en-US" sz="2800" dirty="0"/>
              <a:t>- Interesting questions &amp; publishable data</a:t>
            </a:r>
          </a:p>
          <a:p>
            <a:r>
              <a:rPr lang="en-US" dirty="0"/>
              <a:t>Feasible</a:t>
            </a:r>
          </a:p>
          <a:p>
            <a:pPr lvl="1">
              <a:buFontTx/>
              <a:buChar char="-"/>
            </a:pPr>
            <a:r>
              <a:rPr lang="en-US" sz="2800" dirty="0"/>
              <a:t>Resources </a:t>
            </a:r>
          </a:p>
          <a:p>
            <a:pPr marL="457200" lvl="1" indent="0">
              <a:buNone/>
            </a:pPr>
            <a:r>
              <a:rPr lang="en-US" sz="2800" dirty="0"/>
              <a:t>- Effort</a:t>
            </a:r>
          </a:p>
          <a:p>
            <a:pPr marL="457200" lvl="1" indent="0">
              <a:buNone/>
            </a:pPr>
            <a:r>
              <a:rPr lang="en-US" sz="2800" dirty="0"/>
              <a:t>- Students</a:t>
            </a:r>
          </a:p>
          <a:p>
            <a:r>
              <a:rPr lang="en-US" dirty="0"/>
              <a:t>Appropriate scope</a:t>
            </a:r>
          </a:p>
          <a:p>
            <a:r>
              <a:rPr lang="en-US" dirty="0"/>
              <a:t>Describe your environment</a:t>
            </a:r>
          </a:p>
          <a:p>
            <a:endParaRPr lang="en-US" dirty="0"/>
          </a:p>
        </p:txBody>
      </p:sp>
      <p:pic>
        <p:nvPicPr>
          <p:cNvPr id="6" name="Picture 5" descr="Decorative Picture&#10;&#10;A group of people around lab bench&#10;&#10;">
            <a:extLst>
              <a:ext uri="{FF2B5EF4-FFF2-40B4-BE49-F238E27FC236}">
                <a16:creationId xmlns:a16="http://schemas.microsoft.com/office/drawing/2014/main" id="{EB42B421-43F4-4339-A8DA-A209A68DC42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906" b="1"/>
          <a:stretch/>
        </p:blipFill>
        <p:spPr>
          <a:xfrm>
            <a:off x="6912641" y="2117455"/>
            <a:ext cx="4720219" cy="3235596"/>
          </a:xfrm>
          <a:prstGeom prst="rect">
            <a:avLst/>
          </a:prstGeom>
        </p:spPr>
      </p:pic>
    </p:spTree>
    <p:extLst>
      <p:ext uri="{BB962C8B-B14F-4D97-AF65-F5344CB8AC3E}">
        <p14:creationId xmlns:p14="http://schemas.microsoft.com/office/powerpoint/2010/main" val="3423705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D320-46A0-454F-BA3D-DE0B27962E6D}"/>
              </a:ext>
            </a:extLst>
          </p:cNvPr>
          <p:cNvSpPr>
            <a:spLocks noGrp="1"/>
          </p:cNvSpPr>
          <p:nvPr>
            <p:ph type="title"/>
          </p:nvPr>
        </p:nvSpPr>
        <p:spPr>
          <a:xfrm>
            <a:off x="833002" y="448253"/>
            <a:ext cx="10520702" cy="1325563"/>
          </a:xfrm>
        </p:spPr>
        <p:txBody>
          <a:bodyPr>
            <a:normAutofit/>
          </a:bodyPr>
          <a:lstStyle/>
          <a:p>
            <a:r>
              <a:rPr lang="en-US" b="1" dirty="0">
                <a:latin typeface="+mn-lt"/>
              </a:rPr>
              <a:t>FOA has R15-specific instructions</a:t>
            </a:r>
          </a:p>
        </p:txBody>
      </p:sp>
      <p:sp>
        <p:nvSpPr>
          <p:cNvPr id="3" name="Content Placeholder 2">
            <a:extLst>
              <a:ext uri="{FF2B5EF4-FFF2-40B4-BE49-F238E27FC236}">
                <a16:creationId xmlns:a16="http://schemas.microsoft.com/office/drawing/2014/main" id="{AF082BE2-7D8D-4DAD-B915-37E14A3186D9}"/>
              </a:ext>
            </a:extLst>
          </p:cNvPr>
          <p:cNvSpPr>
            <a:spLocks noGrp="1"/>
          </p:cNvSpPr>
          <p:nvPr>
            <p:ph idx="1"/>
          </p:nvPr>
        </p:nvSpPr>
        <p:spPr>
          <a:xfrm>
            <a:off x="833002" y="1607257"/>
            <a:ext cx="5094832" cy="3985155"/>
          </a:xfrm>
        </p:spPr>
        <p:txBody>
          <a:bodyPr>
            <a:normAutofit fontScale="92500"/>
          </a:bodyPr>
          <a:lstStyle/>
          <a:p>
            <a:r>
              <a:rPr lang="en-US" dirty="0"/>
              <a:t>Other Project Information: Facilities and Other Resources</a:t>
            </a:r>
          </a:p>
          <a:p>
            <a:r>
              <a:rPr lang="en-US" dirty="0"/>
              <a:t>Budget</a:t>
            </a:r>
          </a:p>
          <a:p>
            <a:r>
              <a:rPr lang="en-US" dirty="0"/>
              <a:t>Biographical sketch</a:t>
            </a:r>
          </a:p>
          <a:p>
            <a:r>
              <a:rPr lang="en-US" dirty="0"/>
              <a:t>Research Plan: Research Strategy</a:t>
            </a:r>
          </a:p>
          <a:p>
            <a:pPr marL="0" indent="0">
              <a:buNone/>
            </a:pPr>
            <a:endParaRPr lang="en-US" dirty="0"/>
          </a:p>
          <a:p>
            <a:pPr marL="0" indent="0">
              <a:buNone/>
            </a:pPr>
            <a:r>
              <a:rPr lang="en-US" dirty="0"/>
              <a:t>Include a resource sharing plan!</a:t>
            </a:r>
          </a:p>
          <a:p>
            <a:endParaRPr lang="en-US" dirty="0"/>
          </a:p>
        </p:txBody>
      </p:sp>
    </p:spTree>
    <p:extLst>
      <p:ext uri="{BB962C8B-B14F-4D97-AF65-F5344CB8AC3E}">
        <p14:creationId xmlns:p14="http://schemas.microsoft.com/office/powerpoint/2010/main" val="894025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C1A9-5C7C-448A-B11E-7454268934B5}"/>
              </a:ext>
            </a:extLst>
          </p:cNvPr>
          <p:cNvSpPr>
            <a:spLocks noGrp="1"/>
          </p:cNvSpPr>
          <p:nvPr>
            <p:ph type="title"/>
          </p:nvPr>
        </p:nvSpPr>
        <p:spPr>
          <a:xfrm>
            <a:off x="365234" y="112876"/>
            <a:ext cx="10515600" cy="1325563"/>
          </a:xfrm>
        </p:spPr>
        <p:txBody>
          <a:bodyPr>
            <a:normAutofit/>
          </a:bodyPr>
          <a:lstStyle/>
          <a:p>
            <a:r>
              <a:rPr lang="en-US" b="1" dirty="0">
                <a:solidFill>
                  <a:schemeClr val="accent1">
                    <a:lumMod val="50000"/>
                  </a:schemeClr>
                </a:solidFill>
                <a:latin typeface="+mn-lt"/>
              </a:rPr>
              <a:t>Research Strategy</a:t>
            </a:r>
          </a:p>
        </p:txBody>
      </p:sp>
      <p:sp>
        <p:nvSpPr>
          <p:cNvPr id="3" name="Content Placeholder 2">
            <a:extLst>
              <a:ext uri="{FF2B5EF4-FFF2-40B4-BE49-F238E27FC236}">
                <a16:creationId xmlns:a16="http://schemas.microsoft.com/office/drawing/2014/main" id="{01EA21D6-8F49-4342-AD4D-7F5E8C32D8E4}"/>
              </a:ext>
            </a:extLst>
          </p:cNvPr>
          <p:cNvSpPr>
            <a:spLocks noGrp="1"/>
          </p:cNvSpPr>
          <p:nvPr>
            <p:ph idx="1"/>
          </p:nvPr>
        </p:nvSpPr>
        <p:spPr>
          <a:xfrm>
            <a:off x="470337" y="1076727"/>
            <a:ext cx="6672854" cy="4816913"/>
          </a:xfrm>
        </p:spPr>
        <p:txBody>
          <a:bodyPr>
            <a:noAutofit/>
          </a:bodyPr>
          <a:lstStyle/>
          <a:p>
            <a:r>
              <a:rPr lang="en-US" b="1" dirty="0"/>
              <a:t>Should touch each review criteria &amp; program goals</a:t>
            </a:r>
          </a:p>
          <a:p>
            <a:r>
              <a:rPr lang="en-US" dirty="0"/>
              <a:t>Preliminary data</a:t>
            </a:r>
          </a:p>
          <a:p>
            <a:pPr lvl="1">
              <a:buFontTx/>
              <a:buChar char="-"/>
            </a:pPr>
            <a:r>
              <a:rPr lang="en-US" sz="2800" dirty="0"/>
              <a:t>Reviewers can and will evaluate submitted data</a:t>
            </a:r>
          </a:p>
          <a:p>
            <a:r>
              <a:rPr lang="en-US" dirty="0"/>
              <a:t>Required to demonstrate appropriateness of project and group, including students</a:t>
            </a:r>
          </a:p>
          <a:p>
            <a:r>
              <a:rPr lang="en-US" dirty="0"/>
              <a:t>Description of involvement &amp; oversight of students</a:t>
            </a:r>
            <a:endParaRPr lang="en-US" sz="2800" dirty="0"/>
          </a:p>
          <a:p>
            <a:endParaRPr lang="en-US" dirty="0"/>
          </a:p>
        </p:txBody>
      </p:sp>
      <p:pic>
        <p:nvPicPr>
          <p:cNvPr id="5" name="Picture 4" descr="A picture containing text, newspaper&#10;&#10;Description generated with very high confidence" title="Decorative Picture">
            <a:extLst>
              <a:ext uri="{FF2B5EF4-FFF2-40B4-BE49-F238E27FC236}">
                <a16:creationId xmlns:a16="http://schemas.microsoft.com/office/drawing/2014/main" id="{8FCE77B0-8AD8-49CA-9E9B-11A3BCEC1CD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899" r="2393"/>
          <a:stretch/>
        </p:blipFill>
        <p:spPr>
          <a:xfrm>
            <a:off x="7490033" y="1825625"/>
            <a:ext cx="3785718" cy="3187809"/>
          </a:xfrm>
          <a:prstGeom prst="rect">
            <a:avLst/>
          </a:prstGeom>
        </p:spPr>
      </p:pic>
    </p:spTree>
    <p:extLst>
      <p:ext uri="{BB962C8B-B14F-4D97-AF65-F5344CB8AC3E}">
        <p14:creationId xmlns:p14="http://schemas.microsoft.com/office/powerpoint/2010/main" val="1316321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CF53-7B99-4F6D-B2AD-29830CF209F8}"/>
              </a:ext>
            </a:extLst>
          </p:cNvPr>
          <p:cNvSpPr>
            <a:spLocks noGrp="1"/>
          </p:cNvSpPr>
          <p:nvPr>
            <p:ph type="title"/>
          </p:nvPr>
        </p:nvSpPr>
        <p:spPr>
          <a:xfrm>
            <a:off x="5093941" y="412033"/>
            <a:ext cx="7098039" cy="1143914"/>
          </a:xfrm>
        </p:spPr>
        <p:txBody>
          <a:bodyPr>
            <a:normAutofit fontScale="90000"/>
          </a:bodyPr>
          <a:lstStyle/>
          <a:p>
            <a:r>
              <a:rPr lang="en-US" sz="4000" b="1" dirty="0">
                <a:solidFill>
                  <a:schemeClr val="accent1">
                    <a:lumMod val="50000"/>
                  </a:schemeClr>
                </a:solidFill>
                <a:latin typeface="+mn-lt"/>
              </a:rPr>
              <a:t>How Students Will Be Involved?</a:t>
            </a:r>
          </a:p>
        </p:txBody>
      </p:sp>
      <p:cxnSp>
        <p:nvCxnSpPr>
          <p:cNvPr id="6" name="Straight Connector 5" descr="Separates the title from the bullets." title="Decorative line separator">
            <a:extLst>
              <a:ext uri="{FF2B5EF4-FFF2-40B4-BE49-F238E27FC236}">
                <a16:creationId xmlns:a16="http://schemas.microsoft.com/office/drawing/2014/main" id="{532C86E8-1656-4B56-A81D-EAC96B9864CB}"/>
              </a:ext>
            </a:extLst>
          </p:cNvPr>
          <p:cNvCxnSpPr/>
          <p:nvPr/>
        </p:nvCxnSpPr>
        <p:spPr>
          <a:xfrm>
            <a:off x="5476916" y="1613092"/>
            <a:ext cx="55635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6DC1D1-884A-465A-A6B8-5C9388C0E903}"/>
              </a:ext>
            </a:extLst>
          </p:cNvPr>
          <p:cNvSpPr>
            <a:spLocks noGrp="1"/>
          </p:cNvSpPr>
          <p:nvPr>
            <p:ph idx="1"/>
          </p:nvPr>
        </p:nvSpPr>
        <p:spPr>
          <a:xfrm>
            <a:off x="5221205" y="1842788"/>
            <a:ext cx="6586489" cy="3785419"/>
          </a:xfrm>
        </p:spPr>
        <p:txBody>
          <a:bodyPr>
            <a:normAutofit lnSpcReduction="10000"/>
          </a:bodyPr>
          <a:lstStyle/>
          <a:p>
            <a:pPr marL="0" indent="0">
              <a:buSzPct val="100000"/>
              <a:buNone/>
            </a:pPr>
            <a:r>
              <a:rPr lang="en-US" sz="2400" dirty="0"/>
              <a:t>Examples provided in both FOAs</a:t>
            </a:r>
          </a:p>
          <a:p>
            <a:pPr marL="0" indent="0">
              <a:buSzPct val="100000"/>
              <a:buNone/>
            </a:pPr>
            <a:endParaRPr lang="en-US" sz="2400" dirty="0"/>
          </a:p>
          <a:p>
            <a:pPr>
              <a:buSzPct val="100000"/>
            </a:pPr>
            <a:r>
              <a:rPr lang="en-US" sz="2400" dirty="0"/>
              <a:t>Perform &amp; troubleshoot experiments</a:t>
            </a:r>
          </a:p>
          <a:p>
            <a:pPr>
              <a:buSzPct val="100000"/>
            </a:pPr>
            <a:r>
              <a:rPr lang="en-US" sz="2400" dirty="0"/>
              <a:t>Present at (lab) meetings &amp; (campus) conferences</a:t>
            </a:r>
          </a:p>
          <a:p>
            <a:pPr>
              <a:buSzPct val="100000"/>
            </a:pPr>
            <a:r>
              <a:rPr lang="en-US" sz="2400" dirty="0"/>
              <a:t>(Help) design experiments</a:t>
            </a:r>
          </a:p>
          <a:p>
            <a:pPr>
              <a:buSzPct val="100000"/>
            </a:pPr>
            <a:r>
              <a:rPr lang="en-US" sz="2400" dirty="0"/>
              <a:t>Collect &amp; analyze data</a:t>
            </a:r>
          </a:p>
          <a:p>
            <a:pPr>
              <a:buSzPct val="100000"/>
            </a:pPr>
            <a:r>
              <a:rPr lang="en-US" sz="2400" dirty="0"/>
              <a:t>Draft articles</a:t>
            </a:r>
          </a:p>
          <a:p>
            <a:pPr>
              <a:buSzPct val="100000"/>
            </a:pPr>
            <a:r>
              <a:rPr lang="en-US" sz="2400" dirty="0"/>
              <a:t>Collaborative interactions</a:t>
            </a:r>
          </a:p>
          <a:p>
            <a:endParaRPr lang="en-US" sz="2400" dirty="0"/>
          </a:p>
        </p:txBody>
      </p:sp>
      <p:pic>
        <p:nvPicPr>
          <p:cNvPr id="5" name="Picture 4" descr="Image of people talking at a scientific poster session. &#10;">
            <a:extLst>
              <a:ext uri="{FF2B5EF4-FFF2-40B4-BE49-F238E27FC236}">
                <a16:creationId xmlns:a16="http://schemas.microsoft.com/office/drawing/2014/main" id="{0843CF5B-F260-4A57-BC5D-FF4B8504009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6816" r="8064" b="-1"/>
          <a:stretch/>
        </p:blipFill>
        <p:spPr>
          <a:xfrm>
            <a:off x="20" y="10"/>
            <a:ext cx="4635571" cy="6857990"/>
          </a:xfrm>
          <a:prstGeom prst="rect">
            <a:avLst/>
          </a:prstGeom>
          <a:effectLst/>
        </p:spPr>
      </p:pic>
    </p:spTree>
    <p:extLst>
      <p:ext uri="{BB962C8B-B14F-4D97-AF65-F5344CB8AC3E}">
        <p14:creationId xmlns:p14="http://schemas.microsoft.com/office/powerpoint/2010/main" val="3303752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8AAF-7E1E-404C-93FE-4F8AD0703CD3}"/>
              </a:ext>
            </a:extLst>
          </p:cNvPr>
          <p:cNvSpPr>
            <a:spLocks noGrp="1"/>
          </p:cNvSpPr>
          <p:nvPr>
            <p:ph type="title"/>
          </p:nvPr>
        </p:nvSpPr>
        <p:spPr>
          <a:xfrm>
            <a:off x="307485" y="148695"/>
            <a:ext cx="10520702" cy="1050299"/>
          </a:xfrm>
        </p:spPr>
        <p:txBody>
          <a:bodyPr>
            <a:normAutofit fontScale="90000"/>
          </a:bodyPr>
          <a:lstStyle/>
          <a:p>
            <a:r>
              <a:rPr lang="en-US" b="1" dirty="0">
                <a:latin typeface="+mn-lt"/>
              </a:rPr>
              <a:t>Student Involvement Should Be Meaningful</a:t>
            </a:r>
          </a:p>
        </p:txBody>
      </p:sp>
      <p:sp>
        <p:nvSpPr>
          <p:cNvPr id="3" name="Content Placeholder 2">
            <a:extLst>
              <a:ext uri="{FF2B5EF4-FFF2-40B4-BE49-F238E27FC236}">
                <a16:creationId xmlns:a16="http://schemas.microsoft.com/office/drawing/2014/main" id="{7FA1A6A0-FCAB-484E-B2DE-A01953BCB0DD}"/>
              </a:ext>
            </a:extLst>
          </p:cNvPr>
          <p:cNvSpPr>
            <a:spLocks noGrp="1"/>
          </p:cNvSpPr>
          <p:nvPr>
            <p:ph idx="1"/>
          </p:nvPr>
        </p:nvSpPr>
        <p:spPr>
          <a:xfrm>
            <a:off x="529313" y="1345715"/>
            <a:ext cx="6108751" cy="4192812"/>
          </a:xfrm>
        </p:spPr>
        <p:txBody>
          <a:bodyPr>
            <a:noAutofit/>
          </a:bodyPr>
          <a:lstStyle/>
          <a:p>
            <a:r>
              <a:rPr lang="en-US" b="1" dirty="0"/>
              <a:t>Quality of student involvement</a:t>
            </a:r>
          </a:p>
          <a:p>
            <a:pPr lvl="1"/>
            <a:r>
              <a:rPr lang="en-US" sz="2800" dirty="0"/>
              <a:t>Not sufficient to say “there will also be a couple undergrads (with an unspecified or insignificant role)”</a:t>
            </a:r>
          </a:p>
          <a:p>
            <a:pPr lvl="1"/>
            <a:r>
              <a:rPr lang="en-US" sz="2800" dirty="0"/>
              <a:t>Mention how students will be recruited and student level (freshman – senior) for AREA, or graduate students for REAP</a:t>
            </a:r>
          </a:p>
          <a:p>
            <a:endParaRPr lang="en-US" dirty="0"/>
          </a:p>
        </p:txBody>
      </p:sp>
      <p:pic>
        <p:nvPicPr>
          <p:cNvPr id="5" name="Picture 4" descr="A group of people posing for the camera&#10;&#10;Description generated with very high confidence" title="Decorative Picture">
            <a:extLst>
              <a:ext uri="{FF2B5EF4-FFF2-40B4-BE49-F238E27FC236}">
                <a16:creationId xmlns:a16="http://schemas.microsoft.com/office/drawing/2014/main" id="{5E7129EC-3F1C-42A9-AE08-1603317B86F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47047" y="2220172"/>
            <a:ext cx="4935970" cy="2949242"/>
          </a:xfrm>
          <a:prstGeom prst="rect">
            <a:avLst/>
          </a:prstGeom>
        </p:spPr>
      </p:pic>
    </p:spTree>
    <p:extLst>
      <p:ext uri="{BB962C8B-B14F-4D97-AF65-F5344CB8AC3E}">
        <p14:creationId xmlns:p14="http://schemas.microsoft.com/office/powerpoint/2010/main" val="1120156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AD0B-A2A0-48F4-8206-2E58D0D74743}"/>
              </a:ext>
            </a:extLst>
          </p:cNvPr>
          <p:cNvSpPr>
            <a:spLocks noGrp="1"/>
          </p:cNvSpPr>
          <p:nvPr>
            <p:ph type="title"/>
          </p:nvPr>
        </p:nvSpPr>
        <p:spPr>
          <a:xfrm>
            <a:off x="1295165" y="328216"/>
            <a:ext cx="5127031" cy="1056315"/>
          </a:xfrm>
        </p:spPr>
        <p:txBody>
          <a:bodyPr>
            <a:normAutofit/>
          </a:bodyPr>
          <a:lstStyle/>
          <a:p>
            <a:r>
              <a:rPr lang="en-US" b="1" dirty="0">
                <a:solidFill>
                  <a:schemeClr val="accent1">
                    <a:lumMod val="50000"/>
                  </a:schemeClr>
                </a:solidFill>
                <a:latin typeface="+mn-lt"/>
              </a:rPr>
              <a:t>The Budget</a:t>
            </a:r>
          </a:p>
        </p:txBody>
      </p:sp>
      <p:cxnSp>
        <p:nvCxnSpPr>
          <p:cNvPr id="5" name="Straight Connector 4" descr="Separates the title from the bullets." title="Decorative line ">
            <a:extLst>
              <a:ext uri="{FF2B5EF4-FFF2-40B4-BE49-F238E27FC236}">
                <a16:creationId xmlns:a16="http://schemas.microsoft.com/office/drawing/2014/main" id="{E8565AE4-EF71-4F2E-99CB-0E72D3C7E128}"/>
              </a:ext>
            </a:extLst>
          </p:cNvPr>
          <p:cNvCxnSpPr/>
          <p:nvPr/>
        </p:nvCxnSpPr>
        <p:spPr>
          <a:xfrm>
            <a:off x="1295165" y="1270767"/>
            <a:ext cx="550224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8A35AFB-D214-424F-A034-8C6A582A92E5}"/>
              </a:ext>
            </a:extLst>
          </p:cNvPr>
          <p:cNvSpPr>
            <a:spLocks noGrp="1"/>
          </p:cNvSpPr>
          <p:nvPr>
            <p:ph idx="1"/>
          </p:nvPr>
        </p:nvSpPr>
        <p:spPr>
          <a:xfrm>
            <a:off x="1409717" y="1371340"/>
            <a:ext cx="6324746" cy="3956388"/>
          </a:xfrm>
        </p:spPr>
        <p:txBody>
          <a:bodyPr>
            <a:noAutofit/>
          </a:bodyPr>
          <a:lstStyle/>
          <a:p>
            <a:r>
              <a:rPr lang="en-US" sz="2400" dirty="0"/>
              <a:t>R15 is multi-year award</a:t>
            </a:r>
          </a:p>
          <a:p>
            <a:r>
              <a:rPr lang="en-US" sz="2400" dirty="0"/>
              <a:t>Budget for all years must be requested in first budget year</a:t>
            </a:r>
          </a:p>
          <a:p>
            <a:r>
              <a:rPr lang="en-US" sz="2400" dirty="0"/>
              <a:t>Budget justification should align with program goals</a:t>
            </a:r>
          </a:p>
          <a:p>
            <a:r>
              <a:rPr lang="en-US" sz="2400" dirty="0"/>
              <a:t>Can support the following, for example:</a:t>
            </a:r>
          </a:p>
          <a:p>
            <a:pPr marL="0" indent="0">
              <a:buNone/>
            </a:pPr>
            <a:r>
              <a:rPr lang="en-US" sz="2400" dirty="0"/>
              <a:t>	- Student wages</a:t>
            </a:r>
          </a:p>
          <a:p>
            <a:pPr marL="0" indent="0">
              <a:buNone/>
            </a:pPr>
            <a:r>
              <a:rPr lang="en-US" sz="2400" dirty="0"/>
              <a:t>	- Collaborator salaries (subawards)</a:t>
            </a:r>
          </a:p>
          <a:p>
            <a:pPr marL="0" indent="0">
              <a:buNone/>
            </a:pPr>
            <a:r>
              <a:rPr lang="en-US" sz="2400" dirty="0"/>
              <a:t>	- Travel</a:t>
            </a:r>
          </a:p>
          <a:p>
            <a:endParaRPr lang="en-US" sz="2400" dirty="0"/>
          </a:p>
        </p:txBody>
      </p:sp>
      <p:pic>
        <p:nvPicPr>
          <p:cNvPr id="12" name="Picture 11" descr="A sack of money" title="Picture of a sack of money">
            <a:extLst>
              <a:ext uri="{FF2B5EF4-FFF2-40B4-BE49-F238E27FC236}">
                <a16:creationId xmlns:a16="http://schemas.microsoft.com/office/drawing/2014/main" id="{8556BA12-F1DB-4CAE-8833-6B2D23341BA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82" r="6" b="6"/>
          <a:stretch/>
        </p:blipFill>
        <p:spPr>
          <a:xfrm>
            <a:off x="7734463" y="1530272"/>
            <a:ext cx="3718405" cy="3797456"/>
          </a:xfrm>
          <a:prstGeom prst="rect">
            <a:avLst/>
          </a:prstGeom>
          <a:effectLst/>
        </p:spPr>
      </p:pic>
    </p:spTree>
    <p:extLst>
      <p:ext uri="{BB962C8B-B14F-4D97-AF65-F5344CB8AC3E}">
        <p14:creationId xmlns:p14="http://schemas.microsoft.com/office/powerpoint/2010/main" val="1765426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Picture of table of contents highlighting Part 2, Section V, Part 1&#10;" title="Part 2, Section V, Part 1">
            <a:extLst>
              <a:ext uri="{FF2B5EF4-FFF2-40B4-BE49-F238E27FC236}">
                <a16:creationId xmlns:a16="http://schemas.microsoft.com/office/drawing/2014/main" id="{3840615F-ED12-48AC-853A-0722D7655B5B}"/>
              </a:ext>
            </a:extLst>
          </p:cNvPr>
          <p:cNvSpPr>
            <a:spLocks noGrp="1"/>
          </p:cNvSpPr>
          <p:nvPr>
            <p:ph type="title"/>
          </p:nvPr>
        </p:nvSpPr>
        <p:spPr>
          <a:xfrm>
            <a:off x="298229" y="312693"/>
            <a:ext cx="11595538" cy="885606"/>
          </a:xfrm>
        </p:spPr>
        <p:txBody>
          <a:bodyPr>
            <a:noAutofit/>
          </a:bodyPr>
          <a:lstStyle/>
          <a:p>
            <a:r>
              <a:rPr lang="en-US" b="1" dirty="0">
                <a:solidFill>
                  <a:srgbClr val="002A5C"/>
                </a:solidFill>
                <a:latin typeface="+mn-lt"/>
              </a:rPr>
              <a:t>Review criteria: Part 2, Section V, Part 1</a:t>
            </a:r>
          </a:p>
        </p:txBody>
      </p:sp>
      <p:grpSp>
        <p:nvGrpSpPr>
          <p:cNvPr id="8" name="Group 7" descr="Part 2, Section V, Part 1" title="Part 2, Section V, Part 1">
            <a:extLst>
              <a:ext uri="{FF2B5EF4-FFF2-40B4-BE49-F238E27FC236}">
                <a16:creationId xmlns:a16="http://schemas.microsoft.com/office/drawing/2014/main" id="{09F09911-A03F-4421-9D70-CF3BC357F927}"/>
              </a:ext>
            </a:extLst>
          </p:cNvPr>
          <p:cNvGrpSpPr/>
          <p:nvPr/>
        </p:nvGrpSpPr>
        <p:grpSpPr>
          <a:xfrm>
            <a:off x="2463283" y="1198299"/>
            <a:ext cx="6232848" cy="4530697"/>
            <a:chOff x="271152" y="2703803"/>
            <a:chExt cx="3533775" cy="2486025"/>
          </a:xfrm>
        </p:grpSpPr>
        <p:pic>
          <p:nvPicPr>
            <p:cNvPr id="9" name="Picture 8" title="FOA table of contents">
              <a:extLst>
                <a:ext uri="{FF2B5EF4-FFF2-40B4-BE49-F238E27FC236}">
                  <a16:creationId xmlns:a16="http://schemas.microsoft.com/office/drawing/2014/main" id="{05D6F73F-A9D6-491C-90F5-29E7E26FF23A}"/>
                </a:ext>
              </a:extLst>
            </p:cNvPr>
            <p:cNvPicPr>
              <a:picLocks noChangeAspect="1"/>
            </p:cNvPicPr>
            <p:nvPr/>
          </p:nvPicPr>
          <p:blipFill>
            <a:blip r:embed="rId2"/>
            <a:stretch>
              <a:fillRect/>
            </a:stretch>
          </p:blipFill>
          <p:spPr>
            <a:xfrm>
              <a:off x="271152" y="2703803"/>
              <a:ext cx="3533775" cy="2486025"/>
            </a:xfrm>
            <a:prstGeom prst="rect">
              <a:avLst/>
            </a:prstGeom>
          </p:spPr>
        </p:pic>
        <p:sp>
          <p:nvSpPr>
            <p:cNvPr id="10" name="Rounded Rectangle 14" title="&quot;&quot;">
              <a:extLst>
                <a:ext uri="{FF2B5EF4-FFF2-40B4-BE49-F238E27FC236}">
                  <a16:creationId xmlns:a16="http://schemas.microsoft.com/office/drawing/2014/main" id="{F6C694FF-CC94-45EF-ADBC-2AB38E1C7E8C}"/>
                </a:ext>
              </a:extLst>
            </p:cNvPr>
            <p:cNvSpPr/>
            <p:nvPr/>
          </p:nvSpPr>
          <p:spPr>
            <a:xfrm>
              <a:off x="539714" y="4360754"/>
              <a:ext cx="2768565" cy="209550"/>
            </a:xfrm>
            <a:prstGeom prst="roundRect">
              <a:avLst/>
            </a:prstGeom>
            <a:noFill/>
            <a:ln w="57150">
              <a:solidFill>
                <a:srgbClr val="F58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550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AF0D-8D59-4E2E-B7B5-4B3C675F69CE}"/>
              </a:ext>
            </a:extLst>
          </p:cNvPr>
          <p:cNvSpPr>
            <a:spLocks noGrp="1"/>
          </p:cNvSpPr>
          <p:nvPr>
            <p:ph type="title"/>
          </p:nvPr>
        </p:nvSpPr>
        <p:spPr>
          <a:xfrm>
            <a:off x="331567" y="128376"/>
            <a:ext cx="10515600" cy="1325563"/>
          </a:xfrm>
        </p:spPr>
        <p:txBody>
          <a:bodyPr/>
          <a:lstStyle/>
          <a:p>
            <a:r>
              <a:rPr lang="en-US" b="1" dirty="0">
                <a:solidFill>
                  <a:schemeClr val="accent1">
                    <a:lumMod val="50000"/>
                  </a:schemeClr>
                </a:solidFill>
                <a:latin typeface="+mn-lt"/>
              </a:rPr>
              <a:t>R15 </a:t>
            </a:r>
            <a:r>
              <a:rPr lang="en-US" b="1" dirty="0" err="1">
                <a:solidFill>
                  <a:schemeClr val="accent1">
                    <a:lumMod val="50000"/>
                  </a:schemeClr>
                </a:solidFill>
                <a:latin typeface="+mn-lt"/>
              </a:rPr>
              <a:t>foa</a:t>
            </a:r>
            <a:r>
              <a:rPr lang="en-US" b="1" dirty="0">
                <a:solidFill>
                  <a:schemeClr val="accent1">
                    <a:lumMod val="50000"/>
                  </a:schemeClr>
                </a:solidFill>
                <a:latin typeface="+mn-lt"/>
              </a:rPr>
              <a:t> options</a:t>
            </a:r>
          </a:p>
        </p:txBody>
      </p:sp>
      <p:sp>
        <p:nvSpPr>
          <p:cNvPr id="4" name="Content Placeholder 2">
            <a:extLst>
              <a:ext uri="{FF2B5EF4-FFF2-40B4-BE49-F238E27FC236}">
                <a16:creationId xmlns:a16="http://schemas.microsoft.com/office/drawing/2014/main" id="{738CA9E6-0880-4A47-A8B7-2B46960FF4AB}"/>
              </a:ext>
            </a:extLst>
          </p:cNvPr>
          <p:cNvSpPr>
            <a:spLocks noGrp="1"/>
          </p:cNvSpPr>
          <p:nvPr>
            <p:ph idx="1"/>
          </p:nvPr>
        </p:nvSpPr>
        <p:spPr>
          <a:xfrm>
            <a:off x="459159" y="1134602"/>
            <a:ext cx="7372435" cy="4538514"/>
          </a:xfrm>
        </p:spPr>
        <p:txBody>
          <a:bodyPr>
            <a:normAutofit fontScale="92500"/>
          </a:bodyPr>
          <a:lstStyle/>
          <a:p>
            <a:pPr lvl="1">
              <a:buFont typeface="Arial" panose="020B0604020202020204" pitchFamily="34" charset="0"/>
              <a:buChar char="•"/>
            </a:pPr>
            <a:r>
              <a:rPr lang="en-US" sz="2600" b="1" u="sng" dirty="0"/>
              <a:t>A</a:t>
            </a:r>
            <a:r>
              <a:rPr lang="en-US" sz="2600" dirty="0"/>
              <a:t>cademic </a:t>
            </a:r>
            <a:r>
              <a:rPr lang="en-US" sz="2600" b="1" u="sng" dirty="0"/>
              <a:t>R</a:t>
            </a:r>
            <a:r>
              <a:rPr lang="en-US" sz="2600" dirty="0"/>
              <a:t>esearch </a:t>
            </a:r>
            <a:r>
              <a:rPr lang="en-US" sz="2600" b="1" u="sng" dirty="0"/>
              <a:t>E</a:t>
            </a:r>
            <a:r>
              <a:rPr lang="en-US" sz="2600" dirty="0"/>
              <a:t>nhancement </a:t>
            </a:r>
            <a:r>
              <a:rPr lang="en-US" sz="2600" b="1" u="sng" dirty="0"/>
              <a:t>A</a:t>
            </a:r>
            <a:r>
              <a:rPr lang="en-US" sz="2600" dirty="0"/>
              <a:t>ward (</a:t>
            </a:r>
            <a:r>
              <a:rPr lang="en-US" sz="2600" b="1" dirty="0">
                <a:solidFill>
                  <a:schemeClr val="accent1">
                    <a:lumMod val="50000"/>
                  </a:schemeClr>
                </a:solidFill>
              </a:rPr>
              <a:t>AREA</a:t>
            </a:r>
            <a:r>
              <a:rPr lang="en-US" sz="2600" dirty="0"/>
              <a:t>) </a:t>
            </a:r>
          </a:p>
          <a:p>
            <a:pPr lvl="2"/>
            <a:r>
              <a:rPr lang="en-US" sz="2600" dirty="0"/>
              <a:t>Undergraduate-Focused Institutions</a:t>
            </a:r>
          </a:p>
          <a:p>
            <a:pPr lvl="2"/>
            <a:r>
              <a:rPr lang="en-US" sz="2600" dirty="0">
                <a:hlinkClick r:id="rId3"/>
              </a:rPr>
              <a:t>PAR-18-714</a:t>
            </a:r>
            <a:r>
              <a:rPr lang="en-US" sz="2600" dirty="0"/>
              <a:t> (no Clinical Trial, [CT]) and </a:t>
            </a:r>
            <a:r>
              <a:rPr lang="en-US" sz="2600" dirty="0">
                <a:hlinkClick r:id="rId4"/>
              </a:rPr>
              <a:t>PAR-19-133</a:t>
            </a:r>
            <a:r>
              <a:rPr lang="en-US" sz="2600" dirty="0"/>
              <a:t> (CT)</a:t>
            </a:r>
          </a:p>
          <a:p>
            <a:pPr marL="971550" lvl="1" indent="-514350">
              <a:buFont typeface="+mj-lt"/>
              <a:buAutoNum type="alphaLcPeriod"/>
            </a:pPr>
            <a:endParaRPr lang="en-US" sz="2600" dirty="0"/>
          </a:p>
          <a:p>
            <a:pPr lvl="1">
              <a:buFont typeface="Arial" panose="020B0604020202020204" pitchFamily="34" charset="0"/>
              <a:buChar char="•"/>
            </a:pPr>
            <a:r>
              <a:rPr lang="en-US" sz="2600" b="1" u="sng" dirty="0"/>
              <a:t>R</a:t>
            </a:r>
            <a:r>
              <a:rPr lang="en-US" sz="2600" dirty="0"/>
              <a:t>esearch </a:t>
            </a:r>
            <a:r>
              <a:rPr lang="en-US" sz="2600" b="1" u="sng" dirty="0"/>
              <a:t>E</a:t>
            </a:r>
            <a:r>
              <a:rPr lang="en-US" sz="2600" dirty="0"/>
              <a:t>nhancement </a:t>
            </a:r>
            <a:r>
              <a:rPr lang="en-US" sz="2600" b="1" u="sng" dirty="0"/>
              <a:t>A</a:t>
            </a:r>
            <a:r>
              <a:rPr lang="en-US" sz="2600" dirty="0"/>
              <a:t>ward </a:t>
            </a:r>
            <a:r>
              <a:rPr lang="en-US" sz="2600" b="1" u="sng" dirty="0"/>
              <a:t>P</a:t>
            </a:r>
            <a:r>
              <a:rPr lang="en-US" sz="2600" dirty="0"/>
              <a:t>rogram (</a:t>
            </a:r>
            <a:r>
              <a:rPr lang="en-US" sz="2600" b="1" dirty="0">
                <a:solidFill>
                  <a:schemeClr val="accent1">
                    <a:lumMod val="50000"/>
                  </a:schemeClr>
                </a:solidFill>
              </a:rPr>
              <a:t>REAP</a:t>
            </a:r>
            <a:r>
              <a:rPr lang="en-US" sz="2600" dirty="0"/>
              <a:t>)</a:t>
            </a:r>
          </a:p>
          <a:p>
            <a:pPr lvl="2"/>
            <a:r>
              <a:rPr lang="en-US" sz="2600" dirty="0"/>
              <a:t>Health Professional Schools and Graduate Schools</a:t>
            </a:r>
          </a:p>
          <a:p>
            <a:pPr lvl="2"/>
            <a:r>
              <a:rPr lang="en-US" sz="2600" dirty="0">
                <a:hlinkClick r:id="rId5"/>
              </a:rPr>
              <a:t>PAR-19-134</a:t>
            </a:r>
            <a:r>
              <a:rPr lang="en-US" sz="2600" dirty="0"/>
              <a:t> (no CT) and </a:t>
            </a:r>
            <a:r>
              <a:rPr lang="en-US" sz="2600" dirty="0">
                <a:hlinkClick r:id="rId6"/>
              </a:rPr>
              <a:t>PAR-19-135</a:t>
            </a:r>
            <a:r>
              <a:rPr lang="en-US" sz="2600" dirty="0"/>
              <a:t> (CT)</a:t>
            </a:r>
          </a:p>
          <a:p>
            <a:pPr marL="971550" lvl="1" indent="-514350">
              <a:buFont typeface="+mj-lt"/>
              <a:buAutoNum type="alphaLcPeriod"/>
            </a:pPr>
            <a:endParaRPr lang="en-US" sz="2600" dirty="0"/>
          </a:p>
          <a:p>
            <a:pPr marL="457200" lvl="1" indent="0">
              <a:buNone/>
            </a:pPr>
            <a:endParaRPr lang="en-US" sz="2600" dirty="0">
              <a:solidFill>
                <a:schemeClr val="tx1"/>
              </a:solidFill>
            </a:endParaRPr>
          </a:p>
          <a:p>
            <a:endParaRPr lang="en-US" sz="2600" dirty="0"/>
          </a:p>
        </p:txBody>
      </p:sp>
      <p:pic>
        <p:nvPicPr>
          <p:cNvPr id="11" name="Picture 10" descr="&#10;A close up of a street sign that says 'Funding'&#10;&#10;">
            <a:extLst>
              <a:ext uri="{FF2B5EF4-FFF2-40B4-BE49-F238E27FC236}">
                <a16:creationId xmlns:a16="http://schemas.microsoft.com/office/drawing/2014/main" id="{C8807515-88E7-418B-AEC2-92AFDA41EE6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906238" y="1638449"/>
            <a:ext cx="3565844" cy="2080076"/>
          </a:xfrm>
          <a:prstGeom prst="rect">
            <a:avLst/>
          </a:prstGeom>
        </p:spPr>
      </p:pic>
    </p:spTree>
    <p:extLst>
      <p:ext uri="{BB962C8B-B14F-4D97-AF65-F5344CB8AC3E}">
        <p14:creationId xmlns:p14="http://schemas.microsoft.com/office/powerpoint/2010/main" val="2613185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4BA4-DC45-49D7-8E16-525F677460F6}"/>
              </a:ext>
            </a:extLst>
          </p:cNvPr>
          <p:cNvSpPr>
            <a:spLocks noGrp="1"/>
          </p:cNvSpPr>
          <p:nvPr>
            <p:ph type="title"/>
          </p:nvPr>
        </p:nvSpPr>
        <p:spPr>
          <a:xfrm>
            <a:off x="703846" y="488731"/>
            <a:ext cx="5751871" cy="1252086"/>
          </a:xfrm>
        </p:spPr>
        <p:txBody>
          <a:bodyPr>
            <a:normAutofit fontScale="90000"/>
          </a:bodyPr>
          <a:lstStyle/>
          <a:p>
            <a:r>
              <a:rPr lang="en-US" b="1" dirty="0">
                <a:solidFill>
                  <a:schemeClr val="accent1">
                    <a:lumMod val="50000"/>
                  </a:schemeClr>
                </a:solidFill>
                <a:latin typeface="+mn-lt"/>
              </a:rPr>
              <a:t>R15 Application Review</a:t>
            </a:r>
          </a:p>
        </p:txBody>
      </p:sp>
      <p:sp>
        <p:nvSpPr>
          <p:cNvPr id="3" name="Content Placeholder 2">
            <a:extLst>
              <a:ext uri="{FF2B5EF4-FFF2-40B4-BE49-F238E27FC236}">
                <a16:creationId xmlns:a16="http://schemas.microsoft.com/office/drawing/2014/main" id="{497AE579-BB99-4755-B90E-BB4347F6DBB1}"/>
              </a:ext>
            </a:extLst>
          </p:cNvPr>
          <p:cNvSpPr>
            <a:spLocks noGrp="1"/>
          </p:cNvSpPr>
          <p:nvPr>
            <p:ph idx="1"/>
          </p:nvPr>
        </p:nvSpPr>
        <p:spPr>
          <a:xfrm>
            <a:off x="874378" y="1489213"/>
            <a:ext cx="5221622" cy="4063400"/>
          </a:xfrm>
        </p:spPr>
        <p:txBody>
          <a:bodyPr>
            <a:noAutofit/>
          </a:bodyPr>
          <a:lstStyle/>
          <a:p>
            <a:r>
              <a:rPr lang="en-US" dirty="0"/>
              <a:t>Special Emphasis Panel for R15 applications</a:t>
            </a:r>
          </a:p>
          <a:p>
            <a:r>
              <a:rPr lang="en-US" dirty="0"/>
              <a:t>Clustered within standing study sections</a:t>
            </a:r>
          </a:p>
          <a:p>
            <a:r>
              <a:rPr lang="en-US" dirty="0"/>
              <a:t>Reviewers use review criteria as listed in the FOA</a:t>
            </a:r>
          </a:p>
        </p:txBody>
      </p:sp>
      <p:pic>
        <p:nvPicPr>
          <p:cNvPr id="5" name="Picture 4" descr="The magnifying glass is pointed at the word Review." title="Picture of Figure with Magnifying Glass">
            <a:extLst>
              <a:ext uri="{FF2B5EF4-FFF2-40B4-BE49-F238E27FC236}">
                <a16:creationId xmlns:a16="http://schemas.microsoft.com/office/drawing/2014/main" id="{A99A6D18-97B6-4CCC-A136-E26CE1BA2D5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54" r="1130" b="3"/>
          <a:stretch/>
        </p:blipFill>
        <p:spPr>
          <a:xfrm>
            <a:off x="7329341" y="1305386"/>
            <a:ext cx="4158813" cy="4247227"/>
          </a:xfrm>
          <a:prstGeom prst="rect">
            <a:avLst/>
          </a:prstGeom>
          <a:effectLst/>
        </p:spPr>
      </p:pic>
    </p:spTree>
    <p:extLst>
      <p:ext uri="{BB962C8B-B14F-4D97-AF65-F5344CB8AC3E}">
        <p14:creationId xmlns:p14="http://schemas.microsoft.com/office/powerpoint/2010/main" val="3439516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2DBD26-BF4D-4A9E-BCBD-5181524F21C5}"/>
              </a:ext>
            </a:extLst>
          </p:cNvPr>
          <p:cNvSpPr>
            <a:spLocks noGrp="1"/>
          </p:cNvSpPr>
          <p:nvPr>
            <p:ph type="title"/>
          </p:nvPr>
        </p:nvSpPr>
        <p:spPr>
          <a:xfrm>
            <a:off x="375745" y="196192"/>
            <a:ext cx="10515600" cy="969689"/>
          </a:xfrm>
        </p:spPr>
        <p:txBody>
          <a:bodyPr/>
          <a:lstStyle/>
          <a:p>
            <a:r>
              <a:rPr lang="en-US" b="1" dirty="0">
                <a:solidFill>
                  <a:schemeClr val="accent1">
                    <a:lumMod val="50000"/>
                  </a:schemeClr>
                </a:solidFill>
                <a:latin typeface="+mn-lt"/>
              </a:rPr>
              <a:t>Institutions</a:t>
            </a:r>
          </a:p>
        </p:txBody>
      </p:sp>
      <p:sp>
        <p:nvSpPr>
          <p:cNvPr id="3" name="Content Placeholder 2">
            <a:extLst>
              <a:ext uri="{FF2B5EF4-FFF2-40B4-BE49-F238E27FC236}">
                <a16:creationId xmlns:a16="http://schemas.microsoft.com/office/drawing/2014/main" id="{B04F0C72-EFB1-4BA2-B921-5BF172CDF5BC}"/>
              </a:ext>
            </a:extLst>
          </p:cNvPr>
          <p:cNvSpPr>
            <a:spLocks noGrp="1"/>
          </p:cNvSpPr>
          <p:nvPr>
            <p:ph idx="1"/>
          </p:nvPr>
        </p:nvSpPr>
        <p:spPr>
          <a:xfrm>
            <a:off x="796158" y="1283510"/>
            <a:ext cx="6004035" cy="4351338"/>
          </a:xfrm>
        </p:spPr>
        <p:txBody>
          <a:bodyPr>
            <a:noAutofit/>
          </a:bodyPr>
          <a:lstStyle/>
          <a:p>
            <a:pPr>
              <a:lnSpc>
                <a:spcPct val="100000"/>
              </a:lnSpc>
              <a:defRPr/>
            </a:pPr>
            <a:r>
              <a:rPr lang="en-US" sz="2400" dirty="0"/>
              <a:t>Accredited public or non-profit private school conferring baccalaureate or advanced degrees in biomed and behavioral sciences</a:t>
            </a:r>
          </a:p>
          <a:p>
            <a:pPr>
              <a:lnSpc>
                <a:spcPct val="100000"/>
              </a:lnSpc>
              <a:defRPr/>
            </a:pPr>
            <a:r>
              <a:rPr lang="en-US" sz="2400" dirty="0"/>
              <a:t>Confirm institutional eligibility for appropriate R15 FOA</a:t>
            </a:r>
          </a:p>
          <a:p>
            <a:pPr>
              <a:lnSpc>
                <a:spcPct val="100000"/>
              </a:lnSpc>
              <a:defRPr/>
            </a:pPr>
            <a:r>
              <a:rPr lang="en-US" sz="2400" dirty="0"/>
              <a:t>Include Provost letter that confirms institutional eligibility</a:t>
            </a:r>
          </a:p>
          <a:p>
            <a:pPr>
              <a:lnSpc>
                <a:spcPct val="100000"/>
              </a:lnSpc>
              <a:defRPr/>
            </a:pPr>
            <a:r>
              <a:rPr lang="en-US" sz="2400" dirty="0"/>
              <a:t>Activity codes C06, S10 and all codes that start with ‘G’ do not count against eligibility</a:t>
            </a:r>
          </a:p>
          <a:p>
            <a:endParaRPr lang="en-US" sz="2400" dirty="0"/>
          </a:p>
        </p:txBody>
      </p:sp>
      <p:pic>
        <p:nvPicPr>
          <p:cNvPr id="5" name="Picture 4" descr="image of a neighborhood block">
            <a:extLst>
              <a:ext uri="{FF2B5EF4-FFF2-40B4-BE49-F238E27FC236}">
                <a16:creationId xmlns:a16="http://schemas.microsoft.com/office/drawing/2014/main" id="{766F3142-E19C-4991-A1ED-EAC6C3D57E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56206" y="1986070"/>
            <a:ext cx="4640577" cy="2885859"/>
          </a:xfrm>
          <a:prstGeom prst="rect">
            <a:avLst/>
          </a:prstGeom>
        </p:spPr>
      </p:pic>
    </p:spTree>
    <p:extLst>
      <p:ext uri="{BB962C8B-B14F-4D97-AF65-F5344CB8AC3E}">
        <p14:creationId xmlns:p14="http://schemas.microsoft.com/office/powerpoint/2010/main" val="1851643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0283-A842-401C-A1AE-793224FB26C2}"/>
              </a:ext>
            </a:extLst>
          </p:cNvPr>
          <p:cNvSpPr>
            <a:spLocks noGrp="1"/>
          </p:cNvSpPr>
          <p:nvPr>
            <p:ph type="title"/>
          </p:nvPr>
        </p:nvSpPr>
        <p:spPr>
          <a:xfrm>
            <a:off x="2867891" y="181537"/>
            <a:ext cx="6586491" cy="1185680"/>
          </a:xfrm>
        </p:spPr>
        <p:txBody>
          <a:bodyPr>
            <a:normAutofit/>
          </a:bodyPr>
          <a:lstStyle/>
          <a:p>
            <a:r>
              <a:rPr lang="en-US" b="1" dirty="0">
                <a:solidFill>
                  <a:schemeClr val="accent1">
                    <a:lumMod val="50000"/>
                  </a:schemeClr>
                </a:solidFill>
                <a:latin typeface="+mn-lt"/>
              </a:rPr>
              <a:t>Applicants</a:t>
            </a:r>
          </a:p>
        </p:txBody>
      </p:sp>
      <p:sp>
        <p:nvSpPr>
          <p:cNvPr id="4" name="Content Placeholder 3">
            <a:extLst>
              <a:ext uri="{FF2B5EF4-FFF2-40B4-BE49-F238E27FC236}">
                <a16:creationId xmlns:a16="http://schemas.microsoft.com/office/drawing/2014/main" id="{B03D6010-6D37-43E4-B2B3-000B888B8007}"/>
              </a:ext>
            </a:extLst>
          </p:cNvPr>
          <p:cNvSpPr>
            <a:spLocks noGrp="1"/>
          </p:cNvSpPr>
          <p:nvPr>
            <p:ph idx="1"/>
          </p:nvPr>
        </p:nvSpPr>
        <p:spPr>
          <a:xfrm>
            <a:off x="3145315" y="1249984"/>
            <a:ext cx="8975075" cy="4656462"/>
          </a:xfrm>
        </p:spPr>
        <p:txBody>
          <a:bodyPr>
            <a:noAutofit/>
          </a:bodyPr>
          <a:lstStyle/>
          <a:p>
            <a:pPr>
              <a:spcBef>
                <a:spcPts val="0"/>
              </a:spcBef>
              <a:spcAft>
                <a:spcPts val="600"/>
              </a:spcAft>
            </a:pPr>
            <a:r>
              <a:rPr lang="en-US" sz="2200" dirty="0"/>
              <a:t>Be familiar with the FOA goals and review criteria</a:t>
            </a:r>
          </a:p>
          <a:p>
            <a:pPr marL="0" indent="0">
              <a:spcBef>
                <a:spcPts val="0"/>
              </a:spcBef>
              <a:spcAft>
                <a:spcPts val="600"/>
              </a:spcAft>
              <a:buNone/>
            </a:pPr>
            <a:r>
              <a:rPr lang="en-US" sz="2200" dirty="0"/>
              <a:t>	- address each question in your application</a:t>
            </a:r>
          </a:p>
          <a:p>
            <a:pPr>
              <a:spcBef>
                <a:spcPts val="0"/>
              </a:spcBef>
              <a:spcAft>
                <a:spcPts val="600"/>
              </a:spcAft>
            </a:pPr>
            <a:r>
              <a:rPr lang="en-US" sz="2200" dirty="0"/>
              <a:t>Pick a compelling research topic that aligns with institute of interest</a:t>
            </a:r>
          </a:p>
          <a:p>
            <a:pPr>
              <a:spcBef>
                <a:spcPts val="0"/>
              </a:spcBef>
              <a:spcAft>
                <a:spcPts val="600"/>
              </a:spcAft>
            </a:pPr>
            <a:r>
              <a:rPr lang="en-US" sz="2200" dirty="0"/>
              <a:t>State the significance – </a:t>
            </a:r>
            <a:r>
              <a:rPr lang="en-US" sz="2200" i="1" dirty="0"/>
              <a:t>be articulate, avoid jargon, and write for the expert and non-expert</a:t>
            </a:r>
          </a:p>
          <a:p>
            <a:pPr>
              <a:spcBef>
                <a:spcPts val="0"/>
              </a:spcBef>
              <a:spcAft>
                <a:spcPts val="600"/>
              </a:spcAft>
            </a:pPr>
            <a:r>
              <a:rPr lang="en-US" sz="2200" dirty="0"/>
              <a:t>Propose a realistic scope </a:t>
            </a:r>
          </a:p>
          <a:p>
            <a:pPr>
              <a:spcBef>
                <a:spcPts val="0"/>
              </a:spcBef>
              <a:spcAft>
                <a:spcPts val="600"/>
              </a:spcAft>
            </a:pPr>
            <a:r>
              <a:rPr lang="en-US" sz="2200" dirty="0"/>
              <a:t>Propose clear hypotheses</a:t>
            </a:r>
          </a:p>
          <a:p>
            <a:pPr>
              <a:spcBef>
                <a:spcPts val="0"/>
              </a:spcBef>
              <a:spcAft>
                <a:spcPts val="600"/>
              </a:spcAft>
            </a:pPr>
            <a:r>
              <a:rPr lang="en-US" sz="2200" dirty="0"/>
              <a:t>Include meaningful student involvement, but not a training grant</a:t>
            </a:r>
          </a:p>
          <a:p>
            <a:pPr>
              <a:spcBef>
                <a:spcPts val="0"/>
              </a:spcBef>
              <a:spcAft>
                <a:spcPts val="600"/>
              </a:spcAft>
            </a:pPr>
            <a:r>
              <a:rPr lang="en-US" sz="2200" dirty="0"/>
              <a:t>Consider collaborators</a:t>
            </a:r>
          </a:p>
          <a:p>
            <a:pPr marL="0" indent="0">
              <a:spcBef>
                <a:spcPts val="0"/>
              </a:spcBef>
              <a:spcAft>
                <a:spcPts val="600"/>
              </a:spcAft>
              <a:buNone/>
            </a:pPr>
            <a:endParaRPr lang="en-US" sz="1000" dirty="0"/>
          </a:p>
          <a:p>
            <a:pPr marL="0" indent="0">
              <a:spcBef>
                <a:spcPts val="0"/>
              </a:spcBef>
              <a:spcAft>
                <a:spcPts val="600"/>
              </a:spcAft>
              <a:buNone/>
            </a:pPr>
            <a:endParaRPr lang="en-US" sz="2200" b="1" dirty="0"/>
          </a:p>
        </p:txBody>
      </p:sp>
      <p:cxnSp>
        <p:nvCxnSpPr>
          <p:cNvPr id="6" name="Straight Connector 5" descr="Line separates the title from the bullets." title="Decorative Line">
            <a:extLst>
              <a:ext uri="{FF2B5EF4-FFF2-40B4-BE49-F238E27FC236}">
                <a16:creationId xmlns:a16="http://schemas.microsoft.com/office/drawing/2014/main" id="{9BDB9B7E-780A-44B7-80D6-D510050C3C16}"/>
              </a:ext>
            </a:extLst>
          </p:cNvPr>
          <p:cNvCxnSpPr>
            <a:cxnSpLocks/>
          </p:cNvCxnSpPr>
          <p:nvPr/>
        </p:nvCxnSpPr>
        <p:spPr>
          <a:xfrm>
            <a:off x="2952521" y="1193649"/>
            <a:ext cx="8736375"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Image of a man on the telephone">
            <a:extLst>
              <a:ext uri="{FF2B5EF4-FFF2-40B4-BE49-F238E27FC236}">
                <a16:creationId xmlns:a16="http://schemas.microsoft.com/office/drawing/2014/main" id="{FA4A35E4-6EDC-4101-B139-392FFA3537B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071" r="12615"/>
          <a:stretch/>
        </p:blipFill>
        <p:spPr>
          <a:xfrm>
            <a:off x="0" y="1467567"/>
            <a:ext cx="2867891" cy="4242836"/>
          </a:xfrm>
          <a:prstGeom prst="rect">
            <a:avLst/>
          </a:prstGeom>
          <a:effectLst/>
        </p:spPr>
      </p:pic>
    </p:spTree>
    <p:extLst>
      <p:ext uri="{BB962C8B-B14F-4D97-AF65-F5344CB8AC3E}">
        <p14:creationId xmlns:p14="http://schemas.microsoft.com/office/powerpoint/2010/main" val="114233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C36D-8263-4A74-BEB1-647AB006CA6B}"/>
              </a:ext>
            </a:extLst>
          </p:cNvPr>
          <p:cNvSpPr>
            <a:spLocks noGrp="1"/>
          </p:cNvSpPr>
          <p:nvPr>
            <p:ph type="title"/>
          </p:nvPr>
        </p:nvSpPr>
        <p:spPr>
          <a:xfrm>
            <a:off x="561975" y="260350"/>
            <a:ext cx="10515600" cy="911225"/>
          </a:xfrm>
        </p:spPr>
        <p:txBody>
          <a:bodyPr/>
          <a:lstStyle/>
          <a:p>
            <a:r>
              <a:rPr lang="en-US" b="1" dirty="0">
                <a:solidFill>
                  <a:schemeClr val="accent1">
                    <a:lumMod val="50000"/>
                  </a:schemeClr>
                </a:solidFill>
                <a:latin typeface="+mn-lt"/>
              </a:rPr>
              <a:t>Questions</a:t>
            </a:r>
          </a:p>
        </p:txBody>
      </p:sp>
      <p:pic>
        <p:nvPicPr>
          <p:cNvPr id="5" name="Picture 4" descr="Picture of question marks." title="Picture of Question Marks">
            <a:extLst>
              <a:ext uri="{FF2B5EF4-FFF2-40B4-BE49-F238E27FC236}">
                <a16:creationId xmlns:a16="http://schemas.microsoft.com/office/drawing/2014/main" id="{E0D16840-8D6D-4E2B-9C3D-B94908DCDF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22222" y="1464733"/>
            <a:ext cx="6547556" cy="3928534"/>
          </a:xfrm>
          <a:prstGeom prst="rect">
            <a:avLst/>
          </a:prstGeom>
        </p:spPr>
      </p:pic>
    </p:spTree>
    <p:extLst>
      <p:ext uri="{BB962C8B-B14F-4D97-AF65-F5344CB8AC3E}">
        <p14:creationId xmlns:p14="http://schemas.microsoft.com/office/powerpoint/2010/main" val="405336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84E8-5225-40ED-BBED-DB35EEF3C97E}"/>
              </a:ext>
            </a:extLst>
          </p:cNvPr>
          <p:cNvSpPr>
            <a:spLocks noGrp="1"/>
          </p:cNvSpPr>
          <p:nvPr>
            <p:ph type="title"/>
          </p:nvPr>
        </p:nvSpPr>
        <p:spPr>
          <a:xfrm>
            <a:off x="827384" y="645221"/>
            <a:ext cx="5127031" cy="1222683"/>
          </a:xfrm>
        </p:spPr>
        <p:txBody>
          <a:bodyPr>
            <a:normAutofit/>
          </a:bodyPr>
          <a:lstStyle/>
          <a:p>
            <a:r>
              <a:rPr lang="en-US" b="1" dirty="0">
                <a:solidFill>
                  <a:schemeClr val="accent1">
                    <a:lumMod val="50000"/>
                  </a:schemeClr>
                </a:solidFill>
                <a:latin typeface="+mn-lt"/>
              </a:rPr>
              <a:t>Program Goals</a:t>
            </a:r>
          </a:p>
        </p:txBody>
      </p:sp>
      <p:cxnSp>
        <p:nvCxnSpPr>
          <p:cNvPr id="6" name="Straight Connector 5" descr="This is a straight line that is decorative and separates the title from the text box bullets" title="Straight line">
            <a:extLst>
              <a:ext uri="{FF2B5EF4-FFF2-40B4-BE49-F238E27FC236}">
                <a16:creationId xmlns:a16="http://schemas.microsoft.com/office/drawing/2014/main" id="{9A97BD4D-B283-488A-8C70-4CF42448EDD9}"/>
              </a:ext>
            </a:extLst>
          </p:cNvPr>
          <p:cNvCxnSpPr/>
          <p:nvPr/>
        </p:nvCxnSpPr>
        <p:spPr>
          <a:xfrm>
            <a:off x="879097" y="1855647"/>
            <a:ext cx="5023606"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B967C0-649E-4AF7-958C-5CA1389939C8}"/>
              </a:ext>
            </a:extLst>
          </p:cNvPr>
          <p:cNvSpPr>
            <a:spLocks noGrp="1"/>
          </p:cNvSpPr>
          <p:nvPr>
            <p:ph idx="1"/>
          </p:nvPr>
        </p:nvSpPr>
        <p:spPr>
          <a:xfrm>
            <a:off x="960868" y="1948405"/>
            <a:ext cx="5127029" cy="3785419"/>
          </a:xfrm>
        </p:spPr>
        <p:txBody>
          <a:bodyPr>
            <a:normAutofit lnSpcReduction="10000"/>
          </a:bodyPr>
          <a:lstStyle/>
          <a:p>
            <a:pPr>
              <a:buSzPct val="100000"/>
            </a:pPr>
            <a:r>
              <a:rPr lang="en-US" dirty="0"/>
              <a:t>Strengthen basic and clinical research environment at </a:t>
            </a:r>
            <a:r>
              <a:rPr lang="en-US" altLang="en-US" dirty="0"/>
              <a:t>institutions without significant NIH funding</a:t>
            </a:r>
          </a:p>
          <a:p>
            <a:pPr>
              <a:buSzPct val="100000"/>
            </a:pPr>
            <a:r>
              <a:rPr lang="en-US" dirty="0"/>
              <a:t>Support meritorious research </a:t>
            </a:r>
          </a:p>
          <a:p>
            <a:pPr>
              <a:buSzPct val="100000"/>
            </a:pPr>
            <a:r>
              <a:rPr lang="en-US" dirty="0"/>
              <a:t>Expose students to primary research</a:t>
            </a:r>
          </a:p>
        </p:txBody>
      </p:sp>
      <p:pic>
        <p:nvPicPr>
          <p:cNvPr id="5" name="Picture 4" descr="Decorative Picture&#10;&#10;Image of a person in a lab holding a pipette.&#10;&#10;">
            <a:extLst>
              <a:ext uri="{FF2B5EF4-FFF2-40B4-BE49-F238E27FC236}">
                <a16:creationId xmlns:a16="http://schemas.microsoft.com/office/drawing/2014/main" id="{1F524B7B-4565-4D46-97B7-C7E68EC8659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628" r="10830" b="1"/>
          <a:stretch/>
        </p:blipFill>
        <p:spPr>
          <a:xfrm>
            <a:off x="7288644" y="1256563"/>
            <a:ext cx="4254426" cy="4344873"/>
          </a:xfrm>
          <a:prstGeom prst="rect">
            <a:avLst/>
          </a:prstGeom>
          <a:effectLst/>
        </p:spPr>
      </p:pic>
    </p:spTree>
    <p:extLst>
      <p:ext uri="{BB962C8B-B14F-4D97-AF65-F5344CB8AC3E}">
        <p14:creationId xmlns:p14="http://schemas.microsoft.com/office/powerpoint/2010/main" val="88097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0E3D-5645-400A-A072-AE98A3170C3D}"/>
              </a:ext>
            </a:extLst>
          </p:cNvPr>
          <p:cNvSpPr>
            <a:spLocks noGrp="1"/>
          </p:cNvSpPr>
          <p:nvPr>
            <p:ph type="title"/>
          </p:nvPr>
        </p:nvSpPr>
        <p:spPr>
          <a:xfrm>
            <a:off x="800923" y="139570"/>
            <a:ext cx="5314536" cy="1325563"/>
          </a:xfrm>
        </p:spPr>
        <p:txBody>
          <a:bodyPr>
            <a:normAutofit/>
          </a:bodyPr>
          <a:lstStyle/>
          <a:p>
            <a:r>
              <a:rPr lang="en-US" b="1" dirty="0">
                <a:latin typeface="+mn-lt"/>
              </a:rPr>
              <a:t>Key Features</a:t>
            </a:r>
          </a:p>
        </p:txBody>
      </p:sp>
      <p:sp>
        <p:nvSpPr>
          <p:cNvPr id="4" name="Content Placeholder 3">
            <a:extLst>
              <a:ext uri="{FF2B5EF4-FFF2-40B4-BE49-F238E27FC236}">
                <a16:creationId xmlns:a16="http://schemas.microsoft.com/office/drawing/2014/main" id="{112F3C50-9939-4983-BC90-E6F95D1E879E}"/>
              </a:ext>
            </a:extLst>
          </p:cNvPr>
          <p:cNvSpPr>
            <a:spLocks noGrp="1"/>
          </p:cNvSpPr>
          <p:nvPr>
            <p:ph idx="1"/>
          </p:nvPr>
        </p:nvSpPr>
        <p:spPr>
          <a:xfrm>
            <a:off x="800923" y="1153124"/>
            <a:ext cx="5314543" cy="3775657"/>
          </a:xfrm>
        </p:spPr>
        <p:txBody>
          <a:bodyPr anchor="t">
            <a:noAutofit/>
          </a:bodyPr>
          <a:lstStyle/>
          <a:p>
            <a:r>
              <a:rPr lang="en-US" altLang="en-US" dirty="0"/>
              <a:t>Research Grant mechanism</a:t>
            </a:r>
          </a:p>
          <a:p>
            <a:r>
              <a:rPr lang="en-US" altLang="en-US" dirty="0"/>
              <a:t>Up to $300,000 direct cost </a:t>
            </a:r>
            <a:r>
              <a:rPr lang="en-US" altLang="en-US" i="1" u="sng" dirty="0"/>
              <a:t>to be spent over 3 year-project period</a:t>
            </a:r>
          </a:p>
          <a:p>
            <a:r>
              <a:rPr lang="en-US" altLang="en-US" dirty="0"/>
              <a:t>12-page Research Strategy</a:t>
            </a:r>
          </a:p>
          <a:p>
            <a:pPr marL="457200" lvl="1" indent="0">
              <a:buClrTx/>
              <a:buNone/>
            </a:pPr>
            <a:r>
              <a:rPr lang="en-US" altLang="en-US" sz="2800" dirty="0"/>
              <a:t>- Same review criteria as 	R01 with different 	emphasis</a:t>
            </a:r>
          </a:p>
          <a:p>
            <a:r>
              <a:rPr lang="en-US" altLang="en-US" dirty="0"/>
              <a:t>Grants are renewable</a:t>
            </a:r>
          </a:p>
        </p:txBody>
      </p:sp>
      <p:pic>
        <p:nvPicPr>
          <p:cNvPr id="6" name="Picture 5" descr="Image of a key ">
            <a:extLst>
              <a:ext uri="{FF2B5EF4-FFF2-40B4-BE49-F238E27FC236}">
                <a16:creationId xmlns:a16="http://schemas.microsoft.com/office/drawing/2014/main" id="{461844A0-6DA3-440F-B178-E6177DA02F4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02601" y="1380847"/>
            <a:ext cx="2785998" cy="2785998"/>
          </a:xfrm>
          <a:prstGeom prst="rect">
            <a:avLst/>
          </a:prstGeom>
        </p:spPr>
      </p:pic>
    </p:spTree>
    <p:extLst>
      <p:ext uri="{BB962C8B-B14F-4D97-AF65-F5344CB8AC3E}">
        <p14:creationId xmlns:p14="http://schemas.microsoft.com/office/powerpoint/2010/main" val="420224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969EC-AB0C-4784-80DA-BC86A1DBB667}"/>
              </a:ext>
            </a:extLst>
          </p:cNvPr>
          <p:cNvSpPr>
            <a:spLocks noGrp="1"/>
          </p:cNvSpPr>
          <p:nvPr>
            <p:ph type="title"/>
          </p:nvPr>
        </p:nvSpPr>
        <p:spPr>
          <a:xfrm>
            <a:off x="555567" y="0"/>
            <a:ext cx="10515600" cy="1325563"/>
          </a:xfrm>
        </p:spPr>
        <p:txBody>
          <a:bodyPr/>
          <a:lstStyle/>
          <a:p>
            <a:r>
              <a:rPr lang="en-US" b="1">
                <a:solidFill>
                  <a:schemeClr val="accent1">
                    <a:lumMod val="50000"/>
                  </a:schemeClr>
                </a:solidFill>
                <a:latin typeface="+mn-lt"/>
              </a:rPr>
              <a:t>R15 vs. R01</a:t>
            </a:r>
            <a:endParaRPr lang="en-US" b="1" dirty="0">
              <a:solidFill>
                <a:schemeClr val="accent1">
                  <a:lumMod val="50000"/>
                </a:schemeClr>
              </a:solidFill>
              <a:latin typeface="+mn-lt"/>
            </a:endParaRPr>
          </a:p>
        </p:txBody>
      </p:sp>
      <p:sp>
        <p:nvSpPr>
          <p:cNvPr id="4" name="Content Placeholder 3">
            <a:extLst>
              <a:ext uri="{FF2B5EF4-FFF2-40B4-BE49-F238E27FC236}">
                <a16:creationId xmlns:a16="http://schemas.microsoft.com/office/drawing/2014/main" id="{A011AFE1-2BFB-4221-9B39-C2A29C82BC5F}"/>
              </a:ext>
            </a:extLst>
          </p:cNvPr>
          <p:cNvSpPr txBox="1">
            <a:spLocks/>
          </p:cNvSpPr>
          <p:nvPr/>
        </p:nvSpPr>
        <p:spPr>
          <a:xfrm>
            <a:off x="152401" y="770457"/>
            <a:ext cx="6858000" cy="556762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0" indent="-457200" algn="l">
              <a:buFont typeface="Arial" panose="020B0604020202020204" pitchFamily="34" charset="0"/>
              <a:buChar char="•"/>
            </a:pPr>
            <a:r>
              <a:rPr lang="en-US" sz="2800" dirty="0">
                <a:solidFill>
                  <a:schemeClr val="tx1"/>
                </a:solidFill>
              </a:rPr>
              <a:t>Overall impact of R15 differs from R01</a:t>
            </a:r>
          </a:p>
          <a:p>
            <a:pPr marL="1371600" lvl="1" indent="-457200">
              <a:buSzPct val="75000"/>
              <a:buFont typeface="Courier New" panose="02070309020205020404" pitchFamily="49" charset="0"/>
              <a:buChar char="o"/>
            </a:pPr>
            <a:r>
              <a:rPr lang="en-US" sz="2400" dirty="0">
                <a:solidFill>
                  <a:schemeClr val="tx1"/>
                </a:solidFill>
              </a:rPr>
              <a:t>Smaller-scale research projects </a:t>
            </a:r>
          </a:p>
          <a:p>
            <a:pPr marL="1371600" lvl="1" indent="-457200">
              <a:buSzPct val="75000"/>
              <a:buFont typeface="Courier New" panose="02070309020205020404" pitchFamily="49" charset="0"/>
              <a:buChar char="o"/>
            </a:pPr>
            <a:r>
              <a:rPr lang="en-US" sz="2400" dirty="0">
                <a:solidFill>
                  <a:schemeClr val="tx1"/>
                </a:solidFill>
              </a:rPr>
              <a:t>Scope aligned with available and requested resources </a:t>
            </a:r>
          </a:p>
          <a:p>
            <a:pPr marL="914400" indent="-457200" algn="l">
              <a:buFont typeface="Arial" panose="020B0604020202020204" pitchFamily="34" charset="0"/>
              <a:buChar char="•"/>
            </a:pPr>
            <a:r>
              <a:rPr lang="en-US" sz="2800" dirty="0">
                <a:solidFill>
                  <a:schemeClr val="tx1"/>
                </a:solidFill>
              </a:rPr>
              <a:t>Must describe opportunities for students</a:t>
            </a:r>
          </a:p>
          <a:p>
            <a:pPr marL="914400" indent="-457200" algn="l">
              <a:buFont typeface="Arial" panose="020B0604020202020204" pitchFamily="34" charset="0"/>
              <a:buChar char="•"/>
            </a:pPr>
            <a:r>
              <a:rPr lang="en-US" sz="2800" dirty="0">
                <a:solidFill>
                  <a:schemeClr val="tx1"/>
                </a:solidFill>
              </a:rPr>
              <a:t>Must describe how award will strengthen research environment of the institution</a:t>
            </a:r>
          </a:p>
          <a:p>
            <a:pPr algn="l"/>
            <a:endParaRPr lang="en-US" sz="2800" dirty="0">
              <a:solidFill>
                <a:schemeClr val="tx1"/>
              </a:solidFill>
            </a:endParaRPr>
          </a:p>
        </p:txBody>
      </p:sp>
      <p:pic>
        <p:nvPicPr>
          <p:cNvPr id="9" name="Picture 8" descr="Image of students working in a lab">
            <a:extLst>
              <a:ext uri="{FF2B5EF4-FFF2-40B4-BE49-F238E27FC236}">
                <a16:creationId xmlns:a16="http://schemas.microsoft.com/office/drawing/2014/main" id="{ACAE8834-17D7-4E53-A405-BB3219FB7C1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29786" y="2181513"/>
            <a:ext cx="4516363" cy="2494973"/>
          </a:xfrm>
          <a:prstGeom prst="rect">
            <a:avLst/>
          </a:prstGeom>
        </p:spPr>
      </p:pic>
    </p:spTree>
    <p:extLst>
      <p:ext uri="{BB962C8B-B14F-4D97-AF65-F5344CB8AC3E}">
        <p14:creationId xmlns:p14="http://schemas.microsoft.com/office/powerpoint/2010/main" val="407286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E16DF-E40F-42A7-B1FA-CC6DC4D4B497}"/>
              </a:ext>
            </a:extLst>
          </p:cNvPr>
          <p:cNvSpPr>
            <a:spLocks noGrp="1"/>
          </p:cNvSpPr>
          <p:nvPr>
            <p:ph type="title"/>
          </p:nvPr>
        </p:nvSpPr>
        <p:spPr>
          <a:xfrm>
            <a:off x="229913" y="102366"/>
            <a:ext cx="11732173" cy="1325563"/>
          </a:xfrm>
        </p:spPr>
        <p:txBody>
          <a:bodyPr>
            <a:normAutofit/>
          </a:bodyPr>
          <a:lstStyle/>
          <a:p>
            <a:r>
              <a:rPr lang="en-US" sz="4200" b="1" dirty="0">
                <a:solidFill>
                  <a:srgbClr val="002A5C"/>
                </a:solidFill>
              </a:rPr>
              <a:t>R15-Specific Eligibility Criteria: Part 2, Section III, Part 1</a:t>
            </a:r>
            <a:endParaRPr lang="en-US" sz="4200" b="1" dirty="0"/>
          </a:p>
        </p:txBody>
      </p:sp>
      <p:grpSp>
        <p:nvGrpSpPr>
          <p:cNvPr id="4" name="Group 3" descr="Part 2, Section III, Part 1" title="Part 2, Section III, Part 1">
            <a:extLst>
              <a:ext uri="{FF2B5EF4-FFF2-40B4-BE49-F238E27FC236}">
                <a16:creationId xmlns:a16="http://schemas.microsoft.com/office/drawing/2014/main" id="{B8CF7AE1-A0D7-4090-8CD8-FC05B65B5DD6}"/>
              </a:ext>
            </a:extLst>
          </p:cNvPr>
          <p:cNvGrpSpPr/>
          <p:nvPr/>
        </p:nvGrpSpPr>
        <p:grpSpPr>
          <a:xfrm>
            <a:off x="2781300" y="1427929"/>
            <a:ext cx="6205044" cy="4210871"/>
            <a:chOff x="271152" y="2599028"/>
            <a:chExt cx="3533775" cy="2486025"/>
          </a:xfrm>
        </p:grpSpPr>
        <p:sp>
          <p:nvSpPr>
            <p:cNvPr id="5" name="Rounded Rectangle 8" title="&quot;&quot;">
              <a:extLst>
                <a:ext uri="{FF2B5EF4-FFF2-40B4-BE49-F238E27FC236}">
                  <a16:creationId xmlns:a16="http://schemas.microsoft.com/office/drawing/2014/main" id="{D0359CD5-FD44-4984-A430-AD745E05CC01}"/>
                </a:ext>
              </a:extLst>
            </p:cNvPr>
            <p:cNvSpPr/>
            <p:nvPr/>
          </p:nvSpPr>
          <p:spPr>
            <a:xfrm>
              <a:off x="685800" y="3924302"/>
              <a:ext cx="2590800" cy="1333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title="FOA table of contents">
              <a:extLst>
                <a:ext uri="{FF2B5EF4-FFF2-40B4-BE49-F238E27FC236}">
                  <a16:creationId xmlns:a16="http://schemas.microsoft.com/office/drawing/2014/main" id="{BE892589-07F2-41A8-A18D-3E40230BDEB0}"/>
                </a:ext>
              </a:extLst>
            </p:cNvPr>
            <p:cNvPicPr>
              <a:picLocks noChangeAspect="1"/>
            </p:cNvPicPr>
            <p:nvPr/>
          </p:nvPicPr>
          <p:blipFill>
            <a:blip r:embed="rId3"/>
            <a:stretch>
              <a:fillRect/>
            </a:stretch>
          </p:blipFill>
          <p:spPr>
            <a:xfrm>
              <a:off x="271152" y="2599028"/>
              <a:ext cx="3533775" cy="2486025"/>
            </a:xfrm>
            <a:prstGeom prst="rect">
              <a:avLst/>
            </a:prstGeom>
          </p:spPr>
        </p:pic>
        <p:sp>
          <p:nvSpPr>
            <p:cNvPr id="7" name="Rounded Rectangle 11" descr="Snapshot of the Table of Contents from a Program Announcement">
              <a:extLst>
                <a:ext uri="{FF2B5EF4-FFF2-40B4-BE49-F238E27FC236}">
                  <a16:creationId xmlns:a16="http://schemas.microsoft.com/office/drawing/2014/main" id="{27D49BA3-A39C-4660-BD26-A137EAD1E721}"/>
                </a:ext>
              </a:extLst>
            </p:cNvPr>
            <p:cNvSpPr/>
            <p:nvPr/>
          </p:nvSpPr>
          <p:spPr>
            <a:xfrm>
              <a:off x="559622" y="3886202"/>
              <a:ext cx="2121933" cy="171450"/>
            </a:xfrm>
            <a:prstGeom prst="roundRect">
              <a:avLst/>
            </a:prstGeom>
            <a:noFill/>
            <a:ln w="57150">
              <a:solidFill>
                <a:srgbClr val="F58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930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corative image of a school house">
            <a:extLst>
              <a:ext uri="{FF2B5EF4-FFF2-40B4-BE49-F238E27FC236}">
                <a16:creationId xmlns:a16="http://schemas.microsoft.com/office/drawing/2014/main" id="{13CED1CE-A282-430A-A4D6-D74D9AFEE55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743"/>
          <a:stretch/>
        </p:blipFill>
        <p:spPr>
          <a:xfrm>
            <a:off x="20" y="10"/>
            <a:ext cx="4635571" cy="6857990"/>
          </a:xfrm>
          <a:prstGeom prst="rect">
            <a:avLst/>
          </a:prstGeom>
          <a:effectLst/>
        </p:spPr>
      </p:pic>
      <p:sp>
        <p:nvSpPr>
          <p:cNvPr id="2" name="Title 1">
            <a:extLst>
              <a:ext uri="{FF2B5EF4-FFF2-40B4-BE49-F238E27FC236}">
                <a16:creationId xmlns:a16="http://schemas.microsoft.com/office/drawing/2014/main" id="{60B920C2-FBC9-4CA5-B795-008117D3BBF8}"/>
              </a:ext>
            </a:extLst>
          </p:cNvPr>
          <p:cNvSpPr>
            <a:spLocks noGrp="1"/>
          </p:cNvSpPr>
          <p:nvPr>
            <p:ph type="title"/>
          </p:nvPr>
        </p:nvSpPr>
        <p:spPr>
          <a:xfrm>
            <a:off x="3810001" y="232930"/>
            <a:ext cx="8277224" cy="1676603"/>
          </a:xfrm>
        </p:spPr>
        <p:txBody>
          <a:bodyPr>
            <a:normAutofit/>
          </a:bodyPr>
          <a:lstStyle/>
          <a:p>
            <a:r>
              <a:rPr lang="en-US" sz="3900" b="1" dirty="0">
                <a:solidFill>
                  <a:schemeClr val="accent1">
                    <a:lumMod val="50000"/>
                  </a:schemeClr>
                </a:solidFill>
                <a:latin typeface="+mn-lt"/>
              </a:rPr>
              <a:t>AREA and REAP are Mutually Exclusive</a:t>
            </a:r>
          </a:p>
        </p:txBody>
      </p:sp>
      <p:sp>
        <p:nvSpPr>
          <p:cNvPr id="3" name="Content Placeholder 2">
            <a:extLst>
              <a:ext uri="{FF2B5EF4-FFF2-40B4-BE49-F238E27FC236}">
                <a16:creationId xmlns:a16="http://schemas.microsoft.com/office/drawing/2014/main" id="{9DD57AC8-EE32-42F6-BDF1-304DB8080076}"/>
              </a:ext>
            </a:extLst>
          </p:cNvPr>
          <p:cNvSpPr>
            <a:spLocks noGrp="1"/>
          </p:cNvSpPr>
          <p:nvPr>
            <p:ph idx="1"/>
          </p:nvPr>
        </p:nvSpPr>
        <p:spPr>
          <a:xfrm>
            <a:off x="4635592" y="2058821"/>
            <a:ext cx="6327252" cy="3558204"/>
          </a:xfrm>
        </p:spPr>
        <p:txBody>
          <a:bodyPr>
            <a:normAutofit fontScale="92500"/>
          </a:bodyPr>
          <a:lstStyle/>
          <a:p>
            <a:r>
              <a:rPr lang="en-US" sz="2400" dirty="0"/>
              <a:t>Each program targets a different pool of faculty </a:t>
            </a:r>
          </a:p>
          <a:p>
            <a:pPr lvl="1"/>
            <a:r>
              <a:rPr lang="en-US" sz="2000" dirty="0"/>
              <a:t>REAP: faculty at Health Professional Schools or Graduate Schools  </a:t>
            </a:r>
          </a:p>
          <a:p>
            <a:pPr lvl="1"/>
            <a:r>
              <a:rPr lang="en-US" sz="2000" dirty="0"/>
              <a:t>AREA: faculty at undergraduate-focused schools and colleges (not Health Professional or Graduate)</a:t>
            </a:r>
          </a:p>
          <a:p>
            <a:r>
              <a:rPr lang="en-US" sz="2400" dirty="0"/>
              <a:t>Institution could have faculty eligible for each program</a:t>
            </a:r>
          </a:p>
          <a:p>
            <a:pPr lvl="1"/>
            <a:r>
              <a:rPr lang="en-US" sz="2000" dirty="0"/>
              <a:t>However…individual faculty cannot apply for both R15 programs </a:t>
            </a:r>
          </a:p>
        </p:txBody>
      </p:sp>
      <p:cxnSp>
        <p:nvCxnSpPr>
          <p:cNvPr id="6" name="Straight Connector 5" descr="The line separates the title from the text box bullets." title="Decorative Line">
            <a:extLst>
              <a:ext uri="{FF2B5EF4-FFF2-40B4-BE49-F238E27FC236}">
                <a16:creationId xmlns:a16="http://schemas.microsoft.com/office/drawing/2014/main" id="{4DE052C1-DF33-4353-A6C8-C6BF4DE6BE8C}"/>
              </a:ext>
            </a:extLst>
          </p:cNvPr>
          <p:cNvCxnSpPr/>
          <p:nvPr/>
        </p:nvCxnSpPr>
        <p:spPr>
          <a:xfrm>
            <a:off x="4286250" y="1969921"/>
            <a:ext cx="74676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97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of Scenarios of R15 Candidate Faculty Applicants.&#10;&#10;R15 FOA.&#10;&#10;Ken has his primary appointment as a professor at the School of Nursing, which awards mostly a Bachelor’s in Nursing. This school has more undergraduate students than graduate students; however, because it is a nursing school, it fits the definition of a health professional school as determined by the REAP R15 FOA. Just a reminder of what it says in the FOA– health professional schools include, but are not limited to, Schools of medicine, dentistry, osteopathy, pharmacy, nursing, veterinary medicine, public health, optometry, allied health, chiropractic, naturopathy, and podiatry. Moving on… Manuel’s appointment is at the School of Public Health, which has more graduates enrolled and also fits the definition of a Health-Professional School. Alice has her appointment at the School of Medicine—another Health Professional School. Ken, Manuel, and Alice would all consider the REAP R15 FOA and NOT AREA.&#10;">
            <a:extLst>
              <a:ext uri="{FF2B5EF4-FFF2-40B4-BE49-F238E27FC236}">
                <a16:creationId xmlns:a16="http://schemas.microsoft.com/office/drawing/2014/main" id="{ECCC9CF7-7D8B-4FC3-B069-622F3A3E1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13" y="98607"/>
            <a:ext cx="11296639" cy="6183786"/>
          </a:xfrm>
          <a:prstGeom prst="rect">
            <a:avLst/>
          </a:prstGeom>
        </p:spPr>
      </p:pic>
      <p:sp>
        <p:nvSpPr>
          <p:cNvPr id="6" name="Title 1">
            <a:extLst>
              <a:ext uri="{FF2B5EF4-FFF2-40B4-BE49-F238E27FC236}">
                <a16:creationId xmlns:a16="http://schemas.microsoft.com/office/drawing/2014/main" id="{C878C941-41FF-4E4D-90A3-6C0E4C1EA2D3}"/>
              </a:ext>
            </a:extLst>
          </p:cNvPr>
          <p:cNvSpPr>
            <a:spLocks noGrp="1"/>
          </p:cNvSpPr>
          <p:nvPr>
            <p:ph type="title"/>
          </p:nvPr>
        </p:nvSpPr>
        <p:spPr>
          <a:xfrm>
            <a:off x="80956" y="4129088"/>
            <a:ext cx="6096000" cy="814194"/>
          </a:xfrm>
          <a:solidFill>
            <a:schemeClr val="bg2"/>
          </a:solidFill>
          <a:ln>
            <a:solidFill>
              <a:srgbClr val="0F7FC9"/>
            </a:solidFill>
          </a:ln>
        </p:spPr>
        <p:txBody>
          <a:bodyPr>
            <a:normAutofit/>
          </a:bodyPr>
          <a:lstStyle/>
          <a:p>
            <a:r>
              <a:rPr lang="en-US" sz="2800" b="1" dirty="0">
                <a:solidFill>
                  <a:schemeClr val="accent1">
                    <a:lumMod val="50000"/>
                  </a:schemeClr>
                </a:solidFill>
                <a:latin typeface="+mn-lt"/>
              </a:rPr>
              <a:t>R15 Primary faculty Appointment</a:t>
            </a:r>
          </a:p>
        </p:txBody>
      </p:sp>
    </p:spTree>
    <p:extLst>
      <p:ext uri="{BB962C8B-B14F-4D97-AF65-F5344CB8AC3E}">
        <p14:creationId xmlns:p14="http://schemas.microsoft.com/office/powerpoint/2010/main" val="340948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0F72ECA3C75746A96B5385C123246E" ma:contentTypeVersion="14" ma:contentTypeDescription="Create a new document." ma:contentTypeScope="" ma:versionID="fa44d1bc5559e49bb5fe82c511873375">
  <xsd:schema xmlns:xsd="http://www.w3.org/2001/XMLSchema" xmlns:xs="http://www.w3.org/2001/XMLSchema" xmlns:p="http://schemas.microsoft.com/office/2006/metadata/properties" xmlns:ns1="http://schemas.microsoft.com/sharepoint/v3" xmlns:ns3="f9bc2c28-74d4-4ecd-9672-b2e0c06ba573" xmlns:ns4="2519c0b0-f5ed-482d-8491-b38b42d15b9a" targetNamespace="http://schemas.microsoft.com/office/2006/metadata/properties" ma:root="true" ma:fieldsID="950f8f8a2c4188aa76edc6c76b2c969f" ns1:_="" ns3:_="" ns4:_="">
    <xsd:import namespace="http://schemas.microsoft.com/sharepoint/v3"/>
    <xsd:import namespace="f9bc2c28-74d4-4ecd-9672-b2e0c06ba573"/>
    <xsd:import namespace="2519c0b0-f5ed-482d-8491-b38b42d15b9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bc2c28-74d4-4ecd-9672-b2e0c06ba57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19c0b0-f5ed-482d-8491-b38b42d15b9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81F8A66-5E93-42AF-8FC1-A8210B8D34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bc2c28-74d4-4ecd-9672-b2e0c06ba573"/>
    <ds:schemaRef ds:uri="2519c0b0-f5ed-482d-8491-b38b42d15b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9270E1-7ED0-41CA-854D-9EB7543073FF}">
  <ds:schemaRefs>
    <ds:schemaRef ds:uri="http://schemas.microsoft.com/sharepoint/v3/contenttype/forms"/>
  </ds:schemaRefs>
</ds:datastoreItem>
</file>

<file path=customXml/itemProps3.xml><?xml version="1.0" encoding="utf-8"?>
<ds:datastoreItem xmlns:ds="http://schemas.openxmlformats.org/officeDocument/2006/customXml" ds:itemID="{23663D9E-F57E-4779-AA8D-DCC76D716388}">
  <ds:schemaRefs>
    <ds:schemaRef ds:uri="http://schemas.microsoft.com/office/2006/documentManagement/types"/>
    <ds:schemaRef ds:uri="http://schemas.microsoft.com/office/2006/metadata/properties"/>
    <ds:schemaRef ds:uri="http://purl.org/dc/elements/1.1/"/>
    <ds:schemaRef ds:uri="http://schemas.microsoft.com/sharepoint/v3"/>
    <ds:schemaRef ds:uri="2519c0b0-f5ed-482d-8491-b38b42d15b9a"/>
    <ds:schemaRef ds:uri="http://schemas.openxmlformats.org/package/2006/metadata/core-properties"/>
    <ds:schemaRef ds:uri="http://purl.org/dc/terms/"/>
    <ds:schemaRef ds:uri="http://www.w3.org/XML/1998/namespace"/>
    <ds:schemaRef ds:uri="http://schemas.microsoft.com/office/infopath/2007/PartnerControls"/>
    <ds:schemaRef ds:uri="f9bc2c28-74d4-4ecd-9672-b2e0c06ba57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678</TotalTime>
  <Words>2733</Words>
  <Application>Microsoft Office PowerPoint</Application>
  <PresentationFormat>Widescreen</PresentationFormat>
  <Paragraphs>231</Paragraphs>
  <Slides>33</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Calibri</vt:lpstr>
      <vt:lpstr>Courier New</vt:lpstr>
      <vt:lpstr>Office Theme</vt:lpstr>
      <vt:lpstr>NIH R15 program: AREA and REAP Grants</vt:lpstr>
      <vt:lpstr>Today’s Topics</vt:lpstr>
      <vt:lpstr>R15 foa options</vt:lpstr>
      <vt:lpstr>Program Goals</vt:lpstr>
      <vt:lpstr>Key Features</vt:lpstr>
      <vt:lpstr>R15 vs. R01</vt:lpstr>
      <vt:lpstr>R15-Specific Eligibility Criteria: Part 2, Section III, Part 1</vt:lpstr>
      <vt:lpstr>AREA and REAP are Mutually Exclusive</vt:lpstr>
      <vt:lpstr>R15 Primary faculty Appointment</vt:lpstr>
      <vt:lpstr>R15 PI Eligibility Criteria: Primary faculty Appointment</vt:lpstr>
      <vt:lpstr>R15 PI Eligibility: Multiple PI (MPI) and Collaborators</vt:lpstr>
      <vt:lpstr>Other R15 PI Eligibility Criteria</vt:lpstr>
      <vt:lpstr>Organization eligibility - AREA</vt:lpstr>
      <vt:lpstr>Area eligibility</vt:lpstr>
      <vt:lpstr>Organization eligibility - REAP</vt:lpstr>
      <vt:lpstr>Reap eligibility</vt:lpstr>
      <vt:lpstr>Reconsider reap eligibility By Changing funding status</vt:lpstr>
      <vt:lpstr>REAP Eligibility Scenario II</vt:lpstr>
      <vt:lpstr>Provost Letter</vt:lpstr>
      <vt:lpstr>Application instructions: Part 2, Section IV, Part 2</vt:lpstr>
      <vt:lpstr>Before Writing Submission</vt:lpstr>
      <vt:lpstr>Before Writing Submission-check out ‘related notices’ section</vt:lpstr>
      <vt:lpstr>The Art of Crafting an R15 Application</vt:lpstr>
      <vt:lpstr>FOA has R15-specific instructions</vt:lpstr>
      <vt:lpstr>Research Strategy</vt:lpstr>
      <vt:lpstr>How Students Will Be Involved?</vt:lpstr>
      <vt:lpstr>Student Involvement Should Be Meaningful</vt:lpstr>
      <vt:lpstr>The Budget</vt:lpstr>
      <vt:lpstr>Review criteria: Part 2, Section V, Part 1</vt:lpstr>
      <vt:lpstr>R15 Application Review</vt:lpstr>
      <vt:lpstr>Institutions</vt:lpstr>
      <vt:lpstr>Applicants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Enhancement Award (R15) Program</dc:title>
  <dc:creator>Kathy Chen</dc:creator>
  <cp:lastModifiedBy>Cummins, Sheri (NIH/OD) [E]</cp:lastModifiedBy>
  <cp:revision>71</cp:revision>
  <dcterms:created xsi:type="dcterms:W3CDTF">2018-01-29T16:47:27Z</dcterms:created>
  <dcterms:modified xsi:type="dcterms:W3CDTF">2020-10-29T11:14:41Z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0x010100BB0F72ECA3C75746A96B5385C123246E</vt:lpwstr>
  </property>
</Properties>
</file>