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 id="2147483744" r:id="rId3"/>
    <p:sldMasterId id="2147483756" r:id="rId4"/>
  </p:sldMasterIdLst>
  <p:notesMasterIdLst>
    <p:notesMasterId r:id="rId34"/>
  </p:notesMasterIdLst>
  <p:sldIdLst>
    <p:sldId id="256" r:id="rId5"/>
    <p:sldId id="1529" r:id="rId6"/>
    <p:sldId id="1530" r:id="rId7"/>
    <p:sldId id="1531" r:id="rId8"/>
    <p:sldId id="1528" r:id="rId9"/>
    <p:sldId id="307" r:id="rId10"/>
    <p:sldId id="312" r:id="rId11"/>
    <p:sldId id="478" r:id="rId12"/>
    <p:sldId id="1483" r:id="rId13"/>
    <p:sldId id="1484" r:id="rId14"/>
    <p:sldId id="379" r:id="rId15"/>
    <p:sldId id="359" r:id="rId16"/>
    <p:sldId id="1518" r:id="rId17"/>
    <p:sldId id="1519" r:id="rId18"/>
    <p:sldId id="1526" r:id="rId19"/>
    <p:sldId id="1527" r:id="rId20"/>
    <p:sldId id="1533" r:id="rId21"/>
    <p:sldId id="1535" r:id="rId22"/>
    <p:sldId id="1575" r:id="rId23"/>
    <p:sldId id="1536" r:id="rId24"/>
    <p:sldId id="1576" r:id="rId25"/>
    <p:sldId id="1537" r:id="rId26"/>
    <p:sldId id="1563" r:id="rId27"/>
    <p:sldId id="1572" r:id="rId28"/>
    <p:sldId id="1577" r:id="rId29"/>
    <p:sldId id="1578" r:id="rId30"/>
    <p:sldId id="295" r:id="rId31"/>
    <p:sldId id="316" r:id="rId32"/>
    <p:sldId id="30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9" autoAdjust="0"/>
    <p:restoredTop sz="96357" autoAdjust="0"/>
  </p:normalViewPr>
  <p:slideViewPr>
    <p:cSldViewPr snapToGrid="0">
      <p:cViewPr>
        <p:scale>
          <a:sx n="70" d="100"/>
          <a:sy n="70" d="100"/>
        </p:scale>
        <p:origin x="1512" y="954"/>
      </p:cViewPr>
      <p:guideLst/>
    </p:cSldViewPr>
  </p:slideViewPr>
  <p:outlineViewPr>
    <p:cViewPr>
      <p:scale>
        <a:sx n="33" d="100"/>
        <a:sy n="33" d="100"/>
      </p:scale>
      <p:origin x="0" y="-55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boonee\Downloads\Educational%20Debt-2011-2018.csv"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odhsrv02.nih.gov\home1$\mattiaji\Back-up\NEJM%20Paper%20Outcome%20Graph.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215715223097109E-2"/>
          <c:y val="7.7372334426366471E-2"/>
          <c:w val="0.89990782025740756"/>
          <c:h val="0.7616424737358759"/>
        </c:manualLayout>
      </c:layout>
      <c:barChart>
        <c:barDir val="col"/>
        <c:grouping val="stacked"/>
        <c:varyColors val="0"/>
        <c:ser>
          <c:idx val="0"/>
          <c:order val="0"/>
          <c:tx>
            <c:strRef>
              <c:f>Sheet1!$A$2</c:f>
              <c:strCache>
                <c:ptCount val="1"/>
              </c:strCache>
            </c:strRef>
          </c:tx>
          <c:spPr>
            <a:solidFill>
              <a:schemeClr val="accent1"/>
            </a:solidFill>
            <a:ln>
              <a:noFill/>
            </a:ln>
            <a:effectLst/>
          </c:spPr>
          <c:invertIfNegative val="0"/>
          <c:cat>
            <c:strRef>
              <c:f>Sheet1!$H$1:$O$1</c:f>
              <c:strCache>
                <c:ptCount val="8"/>
                <c:pt idx="0">
                  <c:v>Series 7</c:v>
                </c:pt>
                <c:pt idx="1">
                  <c:v>2016</c:v>
                </c:pt>
                <c:pt idx="2">
                  <c:v>Series 9</c:v>
                </c:pt>
                <c:pt idx="3">
                  <c:v>2017</c:v>
                </c:pt>
                <c:pt idx="4">
                  <c:v>Series 11</c:v>
                </c:pt>
                <c:pt idx="5">
                  <c:v>2018</c:v>
                </c:pt>
                <c:pt idx="7">
                  <c:v>2019</c:v>
                </c:pt>
              </c:strCache>
            </c:strRef>
          </c:cat>
          <c:val>
            <c:numRef>
              <c:f>Sheet1!$H$2:$O$2</c:f>
              <c:numCache>
                <c:formatCode>General</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0-EA44-4C57-B4A2-AD1452536DCB}"/>
            </c:ext>
          </c:extLst>
        </c:ser>
        <c:ser>
          <c:idx val="1"/>
          <c:order val="1"/>
          <c:tx>
            <c:strRef>
              <c:f>Sheet1!$A$3</c:f>
              <c:strCache>
                <c:ptCount val="1"/>
                <c:pt idx="0">
                  <c:v>Clinical</c:v>
                </c:pt>
              </c:strCache>
            </c:strRef>
          </c:tx>
          <c:spPr>
            <a:gradFill>
              <a:gsLst>
                <a:gs pos="0">
                  <a:schemeClr val="tx2">
                    <a:lumMod val="75000"/>
                  </a:schemeClr>
                </a:gs>
                <a:gs pos="51000">
                  <a:schemeClr val="accent1">
                    <a:lumMod val="75000"/>
                  </a:schemeClr>
                </a:gs>
              </a:gsLst>
              <a:lin ang="54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Sheet1!$H$1:$O$1</c:f>
              <c:strCache>
                <c:ptCount val="8"/>
                <c:pt idx="0">
                  <c:v>Series 7</c:v>
                </c:pt>
                <c:pt idx="1">
                  <c:v>2016</c:v>
                </c:pt>
                <c:pt idx="2">
                  <c:v>Series 9</c:v>
                </c:pt>
                <c:pt idx="3">
                  <c:v>2017</c:v>
                </c:pt>
                <c:pt idx="4">
                  <c:v>Series 11</c:v>
                </c:pt>
                <c:pt idx="5">
                  <c:v>2018</c:v>
                </c:pt>
                <c:pt idx="7">
                  <c:v>2019</c:v>
                </c:pt>
              </c:strCache>
            </c:strRef>
          </c:cat>
          <c:val>
            <c:numRef>
              <c:f>Sheet1!$H$3:$O$3</c:f>
              <c:numCache>
                <c:formatCode>General</c:formatCode>
                <c:ptCount val="8"/>
                <c:pt idx="0">
                  <c:v>1384</c:v>
                </c:pt>
                <c:pt idx="1">
                  <c:v>868</c:v>
                </c:pt>
                <c:pt idx="2">
                  <c:v>1388</c:v>
                </c:pt>
                <c:pt idx="3">
                  <c:v>808</c:v>
                </c:pt>
                <c:pt idx="4">
                  <c:v>1534</c:v>
                </c:pt>
                <c:pt idx="5">
                  <c:v>850</c:v>
                </c:pt>
                <c:pt idx="6">
                  <c:v>1439</c:v>
                </c:pt>
                <c:pt idx="7">
                  <c:v>899</c:v>
                </c:pt>
              </c:numCache>
            </c:numRef>
          </c:val>
          <c:extLst>
            <c:ext xmlns:c16="http://schemas.microsoft.com/office/drawing/2014/chart" uri="{C3380CC4-5D6E-409C-BE32-E72D297353CC}">
              <c16:uniqueId val="{00000001-EA44-4C57-B4A2-AD1452536DCB}"/>
            </c:ext>
          </c:extLst>
        </c:ser>
        <c:ser>
          <c:idx val="2"/>
          <c:order val="2"/>
          <c:tx>
            <c:strRef>
              <c:f>Sheet1!$A$4</c:f>
              <c:strCache>
                <c:ptCount val="1"/>
                <c:pt idx="0">
                  <c:v>Pediatric</c:v>
                </c:pt>
              </c:strCache>
            </c:strRef>
          </c:tx>
          <c:spPr>
            <a:gradFill>
              <a:gsLst>
                <a:gs pos="0">
                  <a:schemeClr val="accent3">
                    <a:lumMod val="60000"/>
                    <a:lumOff val="40000"/>
                  </a:schemeClr>
                </a:gs>
                <a:gs pos="68000">
                  <a:srgbClr val="00823B"/>
                </a:gs>
              </a:gsLst>
              <a:lin ang="54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Sheet1!$H$1:$O$1</c:f>
              <c:strCache>
                <c:ptCount val="8"/>
                <c:pt idx="0">
                  <c:v>Series 7</c:v>
                </c:pt>
                <c:pt idx="1">
                  <c:v>2016</c:v>
                </c:pt>
                <c:pt idx="2">
                  <c:v>Series 9</c:v>
                </c:pt>
                <c:pt idx="3">
                  <c:v>2017</c:v>
                </c:pt>
                <c:pt idx="4">
                  <c:v>Series 11</c:v>
                </c:pt>
                <c:pt idx="5">
                  <c:v>2018</c:v>
                </c:pt>
                <c:pt idx="7">
                  <c:v>2019</c:v>
                </c:pt>
              </c:strCache>
            </c:strRef>
          </c:cat>
          <c:val>
            <c:numRef>
              <c:f>Sheet1!$H$4:$O$4</c:f>
              <c:numCache>
                <c:formatCode>General</c:formatCode>
                <c:ptCount val="8"/>
                <c:pt idx="0">
                  <c:v>612</c:v>
                </c:pt>
                <c:pt idx="1">
                  <c:v>320</c:v>
                </c:pt>
                <c:pt idx="2">
                  <c:v>663</c:v>
                </c:pt>
                <c:pt idx="3">
                  <c:v>333</c:v>
                </c:pt>
                <c:pt idx="4">
                  <c:v>640</c:v>
                </c:pt>
                <c:pt idx="5">
                  <c:v>318</c:v>
                </c:pt>
                <c:pt idx="6">
                  <c:v>629</c:v>
                </c:pt>
                <c:pt idx="7">
                  <c:v>311</c:v>
                </c:pt>
              </c:numCache>
            </c:numRef>
          </c:val>
          <c:extLst>
            <c:ext xmlns:c16="http://schemas.microsoft.com/office/drawing/2014/chart" uri="{C3380CC4-5D6E-409C-BE32-E72D297353CC}">
              <c16:uniqueId val="{00000002-EA44-4C57-B4A2-AD1452536DCB}"/>
            </c:ext>
          </c:extLst>
        </c:ser>
        <c:ser>
          <c:idx val="3"/>
          <c:order val="3"/>
          <c:tx>
            <c:strRef>
              <c:f>Sheet1!$A$5</c:f>
              <c:strCache>
                <c:ptCount val="1"/>
                <c:pt idx="0">
                  <c:v>Health Disparities</c:v>
                </c:pt>
              </c:strCache>
            </c:strRef>
          </c:tx>
          <c:spPr>
            <a:gradFill>
              <a:gsLst>
                <a:gs pos="22000">
                  <a:srgbClr val="860000"/>
                </a:gs>
                <a:gs pos="68000">
                  <a:srgbClr val="C00000"/>
                </a:gs>
              </a:gsLst>
              <a:lin ang="54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Sheet1!$H$1:$O$1</c:f>
              <c:strCache>
                <c:ptCount val="8"/>
                <c:pt idx="0">
                  <c:v>Series 7</c:v>
                </c:pt>
                <c:pt idx="1">
                  <c:v>2016</c:v>
                </c:pt>
                <c:pt idx="2">
                  <c:v>Series 9</c:v>
                </c:pt>
                <c:pt idx="3">
                  <c:v>2017</c:v>
                </c:pt>
                <c:pt idx="4">
                  <c:v>Series 11</c:v>
                </c:pt>
                <c:pt idx="5">
                  <c:v>2018</c:v>
                </c:pt>
                <c:pt idx="7">
                  <c:v>2019</c:v>
                </c:pt>
              </c:strCache>
            </c:strRef>
          </c:cat>
          <c:val>
            <c:numRef>
              <c:f>Sheet1!$H$5:$O$5</c:f>
              <c:numCache>
                <c:formatCode>General</c:formatCode>
                <c:ptCount val="8"/>
                <c:pt idx="0">
                  <c:v>512</c:v>
                </c:pt>
                <c:pt idx="1">
                  <c:v>111</c:v>
                </c:pt>
                <c:pt idx="2">
                  <c:v>500</c:v>
                </c:pt>
                <c:pt idx="3">
                  <c:v>101</c:v>
                </c:pt>
                <c:pt idx="4">
                  <c:v>451</c:v>
                </c:pt>
                <c:pt idx="5">
                  <c:v>67</c:v>
                </c:pt>
                <c:pt idx="6">
                  <c:v>392</c:v>
                </c:pt>
                <c:pt idx="7">
                  <c:v>83</c:v>
                </c:pt>
              </c:numCache>
            </c:numRef>
          </c:val>
          <c:extLst>
            <c:ext xmlns:c16="http://schemas.microsoft.com/office/drawing/2014/chart" uri="{C3380CC4-5D6E-409C-BE32-E72D297353CC}">
              <c16:uniqueId val="{00000003-EA44-4C57-B4A2-AD1452536DCB}"/>
            </c:ext>
          </c:extLst>
        </c:ser>
        <c:ser>
          <c:idx val="4"/>
          <c:order val="4"/>
          <c:tx>
            <c:strRef>
              <c:f>Sheet1!$A$6</c:f>
              <c:strCache>
                <c:ptCount val="1"/>
                <c:pt idx="0">
                  <c:v>C&amp;I</c:v>
                </c:pt>
              </c:strCache>
            </c:strRef>
          </c:tx>
          <c:spPr>
            <a:gradFill>
              <a:gsLst>
                <a:gs pos="22000">
                  <a:schemeClr val="accent1">
                    <a:lumMod val="50000"/>
                  </a:schemeClr>
                </a:gs>
                <a:gs pos="68000">
                  <a:schemeClr val="tx2">
                    <a:lumMod val="75000"/>
                  </a:schemeClr>
                </a:gs>
              </a:gsLst>
              <a:lin ang="5400000" scaled="1"/>
            </a:gradFill>
            <a:ln>
              <a:noFill/>
            </a:ln>
            <a:effectLst/>
          </c:spPr>
          <c:invertIfNegative val="0"/>
          <c:cat>
            <c:strRef>
              <c:f>Sheet1!$H$1:$O$1</c:f>
              <c:strCache>
                <c:ptCount val="8"/>
                <c:pt idx="0">
                  <c:v>Series 7</c:v>
                </c:pt>
                <c:pt idx="1">
                  <c:v>2016</c:v>
                </c:pt>
                <c:pt idx="2">
                  <c:v>Series 9</c:v>
                </c:pt>
                <c:pt idx="3">
                  <c:v>2017</c:v>
                </c:pt>
                <c:pt idx="4">
                  <c:v>Series 11</c:v>
                </c:pt>
                <c:pt idx="5">
                  <c:v>2018</c:v>
                </c:pt>
                <c:pt idx="7">
                  <c:v>2019</c:v>
                </c:pt>
              </c:strCache>
            </c:strRef>
          </c:cat>
          <c:val>
            <c:numRef>
              <c:f>Sheet1!$H$6:$O$6</c:f>
              <c:numCache>
                <c:formatCode>General</c:formatCode>
                <c:ptCount val="8"/>
                <c:pt idx="0">
                  <c:v>48</c:v>
                </c:pt>
                <c:pt idx="1">
                  <c:v>10</c:v>
                </c:pt>
                <c:pt idx="2">
                  <c:v>38</c:v>
                </c:pt>
                <c:pt idx="3">
                  <c:v>19</c:v>
                </c:pt>
                <c:pt idx="4">
                  <c:v>38</c:v>
                </c:pt>
                <c:pt idx="5">
                  <c:v>17</c:v>
                </c:pt>
                <c:pt idx="6">
                  <c:v>24</c:v>
                </c:pt>
                <c:pt idx="7">
                  <c:v>20</c:v>
                </c:pt>
              </c:numCache>
            </c:numRef>
          </c:val>
          <c:extLst>
            <c:ext xmlns:c16="http://schemas.microsoft.com/office/drawing/2014/chart" uri="{C3380CC4-5D6E-409C-BE32-E72D297353CC}">
              <c16:uniqueId val="{00000004-EA44-4C57-B4A2-AD1452536DCB}"/>
            </c:ext>
          </c:extLst>
        </c:ser>
        <c:ser>
          <c:idx val="5"/>
          <c:order val="5"/>
          <c:tx>
            <c:strRef>
              <c:f>Sheet1!$A$7</c:f>
              <c:strCache>
                <c:ptCount val="1"/>
                <c:pt idx="0">
                  <c:v>Clinical DB</c:v>
                </c:pt>
              </c:strCache>
            </c:strRef>
          </c:tx>
          <c:spPr>
            <a:solidFill>
              <a:srgbClr val="FFC000"/>
            </a:solidFill>
            <a:ln>
              <a:noFill/>
            </a:ln>
            <a:effectLst/>
          </c:spPr>
          <c:invertIfNegative val="0"/>
          <c:cat>
            <c:strRef>
              <c:f>Sheet1!$H$1:$O$1</c:f>
              <c:strCache>
                <c:ptCount val="8"/>
                <c:pt idx="0">
                  <c:v>Series 7</c:v>
                </c:pt>
                <c:pt idx="1">
                  <c:v>2016</c:v>
                </c:pt>
                <c:pt idx="2">
                  <c:v>Series 9</c:v>
                </c:pt>
                <c:pt idx="3">
                  <c:v>2017</c:v>
                </c:pt>
                <c:pt idx="4">
                  <c:v>Series 11</c:v>
                </c:pt>
                <c:pt idx="5">
                  <c:v>2018</c:v>
                </c:pt>
                <c:pt idx="7">
                  <c:v>2019</c:v>
                </c:pt>
              </c:strCache>
            </c:strRef>
          </c:cat>
          <c:val>
            <c:numRef>
              <c:f>Sheet1!$H$7:$O$7</c:f>
              <c:numCache>
                <c:formatCode>General</c:formatCode>
                <c:ptCount val="8"/>
                <c:pt idx="0">
                  <c:v>31</c:v>
                </c:pt>
                <c:pt idx="1">
                  <c:v>10</c:v>
                </c:pt>
                <c:pt idx="2">
                  <c:v>46</c:v>
                </c:pt>
                <c:pt idx="3">
                  <c:v>17</c:v>
                </c:pt>
                <c:pt idx="4">
                  <c:v>40</c:v>
                </c:pt>
                <c:pt idx="5">
                  <c:v>10</c:v>
                </c:pt>
                <c:pt idx="6">
                  <c:v>34</c:v>
                </c:pt>
                <c:pt idx="7">
                  <c:v>9</c:v>
                </c:pt>
              </c:numCache>
            </c:numRef>
          </c:val>
          <c:extLst>
            <c:ext xmlns:c16="http://schemas.microsoft.com/office/drawing/2014/chart" uri="{C3380CC4-5D6E-409C-BE32-E72D297353CC}">
              <c16:uniqueId val="{0000000A-EA44-4C57-B4A2-AD1452536DCB}"/>
            </c:ext>
          </c:extLst>
        </c:ser>
        <c:dLbls>
          <c:showLegendKey val="0"/>
          <c:showVal val="0"/>
          <c:showCatName val="0"/>
          <c:showSerName val="0"/>
          <c:showPercent val="0"/>
          <c:showBubbleSize val="0"/>
        </c:dLbls>
        <c:gapWidth val="65"/>
        <c:overlap val="100"/>
        <c:axId val="280422184"/>
        <c:axId val="280422576"/>
      </c:barChart>
      <c:catAx>
        <c:axId val="280422184"/>
        <c:scaling>
          <c:orientation val="minMax"/>
        </c:scaling>
        <c:delete val="1"/>
        <c:axPos val="b"/>
        <c:numFmt formatCode="General" sourceLinked="1"/>
        <c:majorTickMark val="none"/>
        <c:minorTickMark val="none"/>
        <c:tickLblPos val="nextTo"/>
        <c:crossAx val="280422576"/>
        <c:crosses val="autoZero"/>
        <c:auto val="0"/>
        <c:lblAlgn val="ctr"/>
        <c:lblOffset val="100"/>
        <c:noMultiLvlLbl val="0"/>
      </c:catAx>
      <c:valAx>
        <c:axId val="280422576"/>
        <c:scaling>
          <c:orientation val="minMax"/>
        </c:scaling>
        <c:delete val="0"/>
        <c:axPos val="l"/>
        <c:numFmt formatCode="General" sourceLinked="1"/>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0422184"/>
        <c:crosses val="autoZero"/>
        <c:crossBetween val="between"/>
      </c:valAx>
      <c:spPr>
        <a:noFill/>
        <a:ln>
          <a:noFill/>
        </a:ln>
        <a:effectLst/>
      </c:spPr>
    </c:plotArea>
    <c:legend>
      <c:legendPos val="b"/>
      <c:legendEntry>
        <c:idx val="0"/>
        <c:delete val="1"/>
      </c:legendEntry>
      <c:layout>
        <c:manualLayout>
          <c:xMode val="edge"/>
          <c:yMode val="edge"/>
          <c:x val="0.13908837389644477"/>
          <c:y val="6.2175484032665675E-3"/>
          <c:w val="0.69080917442137912"/>
          <c:h val="5.4281000020885983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70538057742782"/>
          <c:y val="8.8453248031496082E-2"/>
          <c:w val="0.72787057086614171"/>
          <c:h val="0.76965378937007878"/>
        </c:manualLayout>
      </c:layout>
      <c:barChart>
        <c:barDir val="col"/>
        <c:grouping val="stacked"/>
        <c:varyColors val="0"/>
        <c:ser>
          <c:idx val="0"/>
          <c:order val="0"/>
          <c:tx>
            <c:strRef>
              <c:f>Sheet1!$B$1</c:f>
              <c:strCache>
                <c:ptCount val="1"/>
                <c:pt idx="0">
                  <c:v>Unfunded Applications</c:v>
                </c:pt>
              </c:strCache>
            </c:strRef>
          </c:tx>
          <c:spPr>
            <a:solidFill>
              <a:schemeClr val="accent1"/>
            </a:solidFill>
            <a:ln>
              <a:noFill/>
            </a:ln>
            <a:effectLst/>
            <a:scene3d>
              <a:camera prst="orthographicFront"/>
              <a:lightRig rig="threePt" dir="t"/>
            </a:scene3d>
          </c:spPr>
          <c:invertIfNegative val="0"/>
          <c:cat>
            <c:strRef>
              <c:f>Sheet1!$A$2:$A$5</c:f>
              <c:strCache>
                <c:ptCount val="4"/>
                <c:pt idx="0">
                  <c:v>MD</c:v>
                </c:pt>
                <c:pt idx="1">
                  <c:v>PhD</c:v>
                </c:pt>
                <c:pt idx="2">
                  <c:v>MD+PhD</c:v>
                </c:pt>
                <c:pt idx="3">
                  <c:v>Other</c:v>
                </c:pt>
              </c:strCache>
            </c:strRef>
          </c:cat>
          <c:val>
            <c:numRef>
              <c:f>Sheet1!$B$2:$B$5</c:f>
              <c:numCache>
                <c:formatCode>General</c:formatCode>
                <c:ptCount val="4"/>
                <c:pt idx="0">
                  <c:v>1062</c:v>
                </c:pt>
                <c:pt idx="1">
                  <c:v>1216</c:v>
                </c:pt>
                <c:pt idx="2">
                  <c:v>179</c:v>
                </c:pt>
                <c:pt idx="3">
                  <c:v>56</c:v>
                </c:pt>
              </c:numCache>
            </c:numRef>
          </c:val>
          <c:extLst>
            <c:ext xmlns:c16="http://schemas.microsoft.com/office/drawing/2014/chart" uri="{C3380CC4-5D6E-409C-BE32-E72D297353CC}">
              <c16:uniqueId val="{00000001-8682-44A8-98C8-6B98DC854887}"/>
            </c:ext>
          </c:extLst>
        </c:ser>
        <c:ser>
          <c:idx val="1"/>
          <c:order val="1"/>
          <c:tx>
            <c:strRef>
              <c:f>Sheet1!$C$1</c:f>
              <c:strCache>
                <c:ptCount val="1"/>
                <c:pt idx="0">
                  <c:v>Awards</c:v>
                </c:pt>
              </c:strCache>
            </c:strRef>
          </c:tx>
          <c:spPr>
            <a:solidFill>
              <a:srgbClr val="C00000"/>
            </a:solidFill>
            <a:ln>
              <a:noFill/>
            </a:ln>
            <a:effectLst/>
            <a:scene3d>
              <a:camera prst="orthographicFront"/>
              <a:lightRig rig="threePt" dir="t"/>
            </a:scene3d>
          </c:spPr>
          <c:invertIfNegative val="0"/>
          <c:cat>
            <c:strRef>
              <c:f>Sheet1!$A$2:$A$5</c:f>
              <c:strCache>
                <c:ptCount val="4"/>
                <c:pt idx="0">
                  <c:v>MD</c:v>
                </c:pt>
                <c:pt idx="1">
                  <c:v>PhD</c:v>
                </c:pt>
                <c:pt idx="2">
                  <c:v>MD+PhD</c:v>
                </c:pt>
                <c:pt idx="3">
                  <c:v>Other</c:v>
                </c:pt>
              </c:strCache>
            </c:strRef>
          </c:cat>
          <c:val>
            <c:numRef>
              <c:f>Sheet1!$C$2:$C$5</c:f>
              <c:numCache>
                <c:formatCode>General</c:formatCode>
                <c:ptCount val="4"/>
                <c:pt idx="0">
                  <c:v>596</c:v>
                </c:pt>
                <c:pt idx="1">
                  <c:v>506</c:v>
                </c:pt>
                <c:pt idx="2">
                  <c:v>122</c:v>
                </c:pt>
                <c:pt idx="3">
                  <c:v>23</c:v>
                </c:pt>
              </c:numCache>
            </c:numRef>
          </c:val>
          <c:extLst>
            <c:ext xmlns:c16="http://schemas.microsoft.com/office/drawing/2014/chart" uri="{C3380CC4-5D6E-409C-BE32-E72D297353CC}">
              <c16:uniqueId val="{00000004-8682-44A8-98C8-6B98DC854887}"/>
            </c:ext>
          </c:extLst>
        </c:ser>
        <c:dLbls>
          <c:showLegendKey val="0"/>
          <c:showVal val="0"/>
          <c:showCatName val="0"/>
          <c:showSerName val="0"/>
          <c:showPercent val="0"/>
          <c:showBubbleSize val="0"/>
        </c:dLbls>
        <c:gapWidth val="219"/>
        <c:overlap val="100"/>
        <c:axId val="280418264"/>
        <c:axId val="280420224"/>
      </c:barChart>
      <c:lineChart>
        <c:grouping val="standard"/>
        <c:varyColors val="0"/>
        <c:ser>
          <c:idx val="2"/>
          <c:order val="2"/>
          <c:tx>
            <c:strRef>
              <c:f>Sheet1!$D$1</c:f>
              <c:strCache>
                <c:ptCount val="1"/>
                <c:pt idx="0">
                  <c:v>Success Rate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Sheet1!$A$2:$A$5</c:f>
              <c:strCache>
                <c:ptCount val="4"/>
                <c:pt idx="0">
                  <c:v>MD</c:v>
                </c:pt>
                <c:pt idx="1">
                  <c:v>PhD</c:v>
                </c:pt>
                <c:pt idx="2">
                  <c:v>MD+PhD</c:v>
                </c:pt>
                <c:pt idx="3">
                  <c:v>Other</c:v>
                </c:pt>
              </c:strCache>
            </c:strRef>
          </c:cat>
          <c:val>
            <c:numRef>
              <c:f>Sheet1!$D$2:$D$5</c:f>
              <c:numCache>
                <c:formatCode>0%</c:formatCode>
                <c:ptCount val="4"/>
                <c:pt idx="0">
                  <c:v>0.56120527306967982</c:v>
                </c:pt>
                <c:pt idx="1">
                  <c:v>0.41611842105263158</c:v>
                </c:pt>
                <c:pt idx="2">
                  <c:v>0.68156424581005581</c:v>
                </c:pt>
                <c:pt idx="3">
                  <c:v>0.4107142857142857</c:v>
                </c:pt>
              </c:numCache>
            </c:numRef>
          </c:val>
          <c:smooth val="0"/>
          <c:extLst>
            <c:ext xmlns:c16="http://schemas.microsoft.com/office/drawing/2014/chart" uri="{C3380CC4-5D6E-409C-BE32-E72D297353CC}">
              <c16:uniqueId val="{00000005-8682-44A8-98C8-6B98DC854887}"/>
            </c:ext>
          </c:extLst>
        </c:ser>
        <c:dLbls>
          <c:showLegendKey val="0"/>
          <c:showVal val="0"/>
          <c:showCatName val="0"/>
          <c:showSerName val="0"/>
          <c:showPercent val="0"/>
          <c:showBubbleSize val="0"/>
        </c:dLbls>
        <c:marker val="1"/>
        <c:smooth val="0"/>
        <c:axId val="305817312"/>
        <c:axId val="303063416"/>
      </c:lineChart>
      <c:catAx>
        <c:axId val="280418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80420224"/>
        <c:crosses val="autoZero"/>
        <c:auto val="1"/>
        <c:lblAlgn val="ctr"/>
        <c:lblOffset val="100"/>
        <c:noMultiLvlLbl val="0"/>
      </c:catAx>
      <c:valAx>
        <c:axId val="280420224"/>
        <c:scaling>
          <c:orientation val="minMax"/>
        </c:scaling>
        <c:delete val="0"/>
        <c:axPos val="l"/>
        <c:numFmt formatCode="General" sourceLinked="1"/>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80418264"/>
        <c:crosses val="autoZero"/>
        <c:crossBetween val="between"/>
      </c:valAx>
      <c:valAx>
        <c:axId val="303063416"/>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Success Rate (%)</a:t>
                </a:r>
              </a:p>
            </c:rich>
          </c:tx>
          <c:layout>
            <c:manualLayout>
              <c:xMode val="edge"/>
              <c:yMode val="edge"/>
              <c:x val="0.94117708562556912"/>
              <c:y val="0.1651115234084045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in"/>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05817312"/>
        <c:crosses val="max"/>
        <c:crossBetween val="between"/>
      </c:valAx>
      <c:catAx>
        <c:axId val="305817312"/>
        <c:scaling>
          <c:orientation val="minMax"/>
        </c:scaling>
        <c:delete val="1"/>
        <c:axPos val="b"/>
        <c:numFmt formatCode="General" sourceLinked="1"/>
        <c:majorTickMark val="out"/>
        <c:minorTickMark val="none"/>
        <c:tickLblPos val="nextTo"/>
        <c:crossAx val="303063416"/>
        <c:crosses val="autoZero"/>
        <c:auto val="1"/>
        <c:lblAlgn val="ctr"/>
        <c:lblOffset val="100"/>
        <c:noMultiLvlLbl val="0"/>
      </c:catAx>
      <c:spPr>
        <a:noFill/>
        <a:ln>
          <a:noFill/>
        </a:ln>
        <a:effectLst/>
      </c:spPr>
    </c:plotArea>
    <c:legend>
      <c:legendPos val="b"/>
      <c:layout>
        <c:manualLayout>
          <c:xMode val="edge"/>
          <c:yMode val="edge"/>
          <c:x val="0.138322454204928"/>
          <c:y val="2.0328152905978194E-2"/>
          <c:w val="0.72478654092347572"/>
          <c:h val="5.650910433070865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01210658567846"/>
          <c:y val="5.9324629656149062E-2"/>
          <c:w val="0.69782830271216101"/>
          <c:h val="0.83327605136283345"/>
        </c:manualLayout>
      </c:layout>
      <c:barChart>
        <c:barDir val="bar"/>
        <c:grouping val="clustered"/>
        <c:varyColors val="0"/>
        <c:ser>
          <c:idx val="0"/>
          <c:order val="0"/>
          <c:tx>
            <c:strRef>
              <c:f>'Educational Debt-2011-2018'!$E$8</c:f>
              <c:strCache>
                <c:ptCount val="1"/>
                <c:pt idx="0">
                  <c:v>2018</c:v>
                </c:pt>
              </c:strCache>
            </c:strRef>
          </c:tx>
          <c:spPr>
            <a:solidFill>
              <a:schemeClr val="accent1"/>
            </a:solidFill>
            <a:ln>
              <a:noFill/>
            </a:ln>
            <a:effectLst/>
          </c:spPr>
          <c:invertIfNegative val="0"/>
          <c:cat>
            <c:strRef>
              <c:f>'Educational Debt-2011-2018'!$A$9:$A$13</c:f>
              <c:strCache>
                <c:ptCount val="5"/>
                <c:pt idx="0">
                  <c:v>$200,001 - Over</c:v>
                </c:pt>
                <c:pt idx="1">
                  <c:v>$150,001 - $200,000</c:v>
                </c:pt>
                <c:pt idx="2">
                  <c:v>$100,001 - $150,000</c:v>
                </c:pt>
                <c:pt idx="3">
                  <c:v>$50,001 - $100,000</c:v>
                </c:pt>
                <c:pt idx="4">
                  <c:v>Less than $50,000</c:v>
                </c:pt>
              </c:strCache>
            </c:strRef>
          </c:cat>
          <c:val>
            <c:numRef>
              <c:f>'Educational Debt-2011-2018'!$E$9:$E$13</c:f>
              <c:numCache>
                <c:formatCode>0%</c:formatCode>
                <c:ptCount val="5"/>
                <c:pt idx="0">
                  <c:v>0.24</c:v>
                </c:pt>
                <c:pt idx="1">
                  <c:v>0.15</c:v>
                </c:pt>
                <c:pt idx="2">
                  <c:v>0.2</c:v>
                </c:pt>
                <c:pt idx="3">
                  <c:v>0.23</c:v>
                </c:pt>
                <c:pt idx="4">
                  <c:v>0.18</c:v>
                </c:pt>
              </c:numCache>
            </c:numRef>
          </c:val>
          <c:extLst>
            <c:ext xmlns:c16="http://schemas.microsoft.com/office/drawing/2014/chart" uri="{C3380CC4-5D6E-409C-BE32-E72D297353CC}">
              <c16:uniqueId val="{00000000-C8EB-4223-864C-A64444F7827F}"/>
            </c:ext>
          </c:extLst>
        </c:ser>
        <c:dLbls>
          <c:showLegendKey val="0"/>
          <c:showVal val="0"/>
          <c:showCatName val="0"/>
          <c:showSerName val="0"/>
          <c:showPercent val="0"/>
          <c:showBubbleSize val="0"/>
        </c:dLbls>
        <c:gapWidth val="182"/>
        <c:axId val="367054408"/>
        <c:axId val="372014656"/>
      </c:barChart>
      <c:catAx>
        <c:axId val="3670544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2014656"/>
        <c:crosses val="autoZero"/>
        <c:auto val="1"/>
        <c:lblAlgn val="ctr"/>
        <c:lblOffset val="100"/>
        <c:noMultiLvlLbl val="0"/>
      </c:catAx>
      <c:valAx>
        <c:axId val="3720146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7054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91609492129277"/>
          <c:y val="0.2298088267916277"/>
          <c:w val="0.81188575924313522"/>
          <c:h val="0.68530655211091629"/>
        </c:manualLayout>
      </c:layout>
      <c:barChart>
        <c:barDir val="bar"/>
        <c:grouping val="clustered"/>
        <c:varyColors val="0"/>
        <c:ser>
          <c:idx val="0"/>
          <c:order val="0"/>
          <c:tx>
            <c:strRef>
              <c:f>Sheet1!$C$7</c:f>
              <c:strCache>
                <c:ptCount val="1"/>
                <c:pt idx="0">
                  <c:v>Persistence in Research</c:v>
                </c:pt>
              </c:strCache>
            </c:strRef>
          </c:tx>
          <c:spPr>
            <a:gradFill flip="none" rotWithShape="1">
              <a:gsLst>
                <a:gs pos="0">
                  <a:schemeClr val="accent1">
                    <a:lumMod val="20000"/>
                    <a:lumOff val="80000"/>
                  </a:schemeClr>
                </a:gs>
                <a:gs pos="100000">
                  <a:schemeClr val="accent1">
                    <a:lumMod val="50000"/>
                  </a:schemeClr>
                </a:gs>
              </a:gsLst>
              <a:path path="circle">
                <a:fillToRect r="100000" b="100000"/>
              </a:path>
              <a:tileRect l="-100000" t="-100000"/>
            </a:gra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c:spPr>
          <c:invertIfNegative val="0"/>
          <c:dPt>
            <c:idx val="0"/>
            <c:invertIfNegative val="0"/>
            <c:bubble3D val="0"/>
            <c:spPr>
              <a:gradFill flip="none" rotWithShape="1">
                <a:gsLst>
                  <a:gs pos="0">
                    <a:schemeClr val="accent1">
                      <a:lumMod val="20000"/>
                      <a:lumOff val="80000"/>
                    </a:schemeClr>
                  </a:gs>
                  <a:gs pos="100000">
                    <a:schemeClr val="accent1">
                      <a:lumMod val="50000"/>
                    </a:schemeClr>
                  </a:gs>
                </a:gsLst>
                <a:path path="circle">
                  <a:fillToRect r="100000" b="100000"/>
                </a:path>
                <a:tileRect l="-100000" t="-100000"/>
              </a:gra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1-36A7-470A-8F8B-4D669525D3B5}"/>
              </c:ext>
            </c:extLst>
          </c:dPt>
          <c:dPt>
            <c:idx val="1"/>
            <c:invertIfNegative val="0"/>
            <c:bubble3D val="0"/>
            <c:spPr>
              <a:gradFill flip="none" rotWithShape="1">
                <a:gsLst>
                  <a:gs pos="0">
                    <a:schemeClr val="accent1">
                      <a:lumMod val="20000"/>
                      <a:lumOff val="80000"/>
                    </a:schemeClr>
                  </a:gs>
                  <a:gs pos="100000">
                    <a:schemeClr val="accent1">
                      <a:lumMod val="50000"/>
                    </a:schemeClr>
                  </a:gs>
                </a:gsLst>
                <a:path path="circle">
                  <a:fillToRect r="100000" b="100000"/>
                </a:path>
                <a:tileRect l="-100000" t="-100000"/>
              </a:gra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3-36A7-470A-8F8B-4D669525D3B5}"/>
              </c:ext>
            </c:extLst>
          </c:dPt>
          <c:dLbls>
            <c:dLbl>
              <c:idx val="0"/>
              <c:tx>
                <c:rich>
                  <a:bodyPr/>
                  <a:lstStyle/>
                  <a:p>
                    <a:fld id="{4E2F603A-0DBA-4612-8532-6E1ACEDDF9FF}" type="VALUE">
                      <a:rPr lang="en-US"/>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6A7-470A-8F8B-4D669525D3B5}"/>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Sheet1!$D$6:$E$6</c:f>
              <c:strCache>
                <c:ptCount val="2"/>
                <c:pt idx="0">
                  <c:v>Funded Group</c:v>
                </c:pt>
                <c:pt idx="1">
                  <c:v>Unfunded Group</c:v>
                </c:pt>
              </c:strCache>
            </c:strRef>
          </c:cat>
          <c:val>
            <c:numRef>
              <c:f>Sheet1!$D$7:$E$7</c:f>
              <c:numCache>
                <c:formatCode>0%</c:formatCode>
                <c:ptCount val="2"/>
                <c:pt idx="0">
                  <c:v>0.68</c:v>
                </c:pt>
                <c:pt idx="1">
                  <c:v>0.53</c:v>
                </c:pt>
              </c:numCache>
            </c:numRef>
          </c:val>
          <c:extLst>
            <c:ext xmlns:c16="http://schemas.microsoft.com/office/drawing/2014/chart" uri="{C3380CC4-5D6E-409C-BE32-E72D297353CC}">
              <c16:uniqueId val="{00000004-36A7-470A-8F8B-4D669525D3B5}"/>
            </c:ext>
          </c:extLst>
        </c:ser>
        <c:dLbls>
          <c:dLblPos val="inEnd"/>
          <c:showLegendKey val="0"/>
          <c:showVal val="1"/>
          <c:showCatName val="0"/>
          <c:showSerName val="0"/>
          <c:showPercent val="0"/>
          <c:showBubbleSize val="0"/>
        </c:dLbls>
        <c:gapWidth val="115"/>
        <c:overlap val="-20"/>
        <c:axId val="310994336"/>
        <c:axId val="310995512"/>
      </c:barChart>
      <c:catAx>
        <c:axId val="310994336"/>
        <c:scaling>
          <c:orientation val="minMax"/>
        </c:scaling>
        <c:delete val="0"/>
        <c:axPos val="l"/>
        <c:numFmt formatCode="General" sourceLinked="1"/>
        <c:majorTickMark val="out"/>
        <c:minorTickMark val="none"/>
        <c:tickLblPos val="nextTo"/>
        <c:spPr>
          <a:noFill/>
          <a:ln w="12700" cap="flat" cmpd="sng" algn="ctr">
            <a:solidFill>
              <a:schemeClr val="tx1">
                <a:lumMod val="15000"/>
                <a:lumOff val="85000"/>
              </a:schemeClr>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10995512"/>
        <c:crosses val="autoZero"/>
        <c:auto val="1"/>
        <c:lblAlgn val="ctr"/>
        <c:lblOffset val="100"/>
        <c:noMultiLvlLbl val="0"/>
      </c:catAx>
      <c:valAx>
        <c:axId val="3109955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10994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242618-1F17-4FB4-9692-D01B1AE3E5B5}"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CA953208-2137-40DF-94BB-CA925348C0E3}">
      <dgm:prSet phldrT="[Text]"/>
      <dgm:spPr>
        <a:xfrm>
          <a:off x="152399" y="2277"/>
          <a:ext cx="2740152" cy="995585"/>
        </a:xfrm>
        <a:prstGeom prst="roundRect">
          <a:avLst/>
        </a:prstGeom>
        <a:solidFill>
          <a:srgbClr val="1F497D">
            <a:lumMod val="60000"/>
            <a:lumOff val="40000"/>
          </a:srgbClr>
        </a:solidFill>
        <a:ln w="19050" cap="flat" cmpd="sng" algn="ctr">
          <a:solidFill>
            <a:sysClr val="window" lastClr="FFFFFF">
              <a:hueOff val="0"/>
              <a:satOff val="0"/>
              <a:lumOff val="0"/>
              <a:alphaOff val="0"/>
            </a:sysClr>
          </a:solidFill>
          <a:prstDash val="solid"/>
        </a:ln>
        <a:effectLst/>
      </dgm:spPr>
      <dgm:t>
        <a:bodyPr/>
        <a:lstStyle/>
        <a:p>
          <a:pPr>
            <a:buNone/>
          </a:pPr>
          <a:r>
            <a:rPr lang="en-US" dirty="0">
              <a:solidFill>
                <a:sysClr val="window" lastClr="FFFFFF"/>
              </a:solidFill>
              <a:latin typeface="Arial"/>
              <a:ea typeface="+mn-ea"/>
              <a:cs typeface="+mn-cs"/>
            </a:rPr>
            <a:t>Clinical Research</a:t>
          </a:r>
        </a:p>
      </dgm:t>
    </dgm:pt>
    <dgm:pt modelId="{72444092-E127-4CFE-8F93-62137A9FAFE4}" type="parTrans" cxnId="{2FBB07DF-4769-4B70-A952-0F70D324985A}">
      <dgm:prSet/>
      <dgm:spPr/>
      <dgm:t>
        <a:bodyPr/>
        <a:lstStyle/>
        <a:p>
          <a:endParaRPr lang="en-US"/>
        </a:p>
      </dgm:t>
    </dgm:pt>
    <dgm:pt modelId="{19E1C09C-9927-4B60-BB92-253B623C72FF}" type="sibTrans" cxnId="{2FBB07DF-4769-4B70-A952-0F70D324985A}">
      <dgm:prSet/>
      <dgm:spPr/>
      <dgm:t>
        <a:bodyPr/>
        <a:lstStyle/>
        <a:p>
          <a:endParaRPr lang="en-US"/>
        </a:p>
      </dgm:t>
    </dgm:pt>
    <dgm:pt modelId="{79C8847B-FFA4-44B9-8518-31966EA2FC4D}">
      <dgm:prSet phldrT="[Text]"/>
      <dgm:spPr>
        <a:xfrm rot="5400000">
          <a:off x="5200941" y="-2206554"/>
          <a:ext cx="796468" cy="5413248"/>
        </a:xfrm>
        <a:prstGeom prst="round2SameRect">
          <a:avLst/>
        </a:prstGeom>
        <a:solidFill>
          <a:srgbClr val="1F497D">
            <a:lumMod val="20000"/>
            <a:lumOff val="80000"/>
            <a:alpha val="90000"/>
          </a:srgbClr>
        </a:solidFill>
        <a:ln w="19050" cap="flat" cmpd="sng" algn="ctr">
          <a:noFill/>
          <a:prstDash val="solid"/>
        </a:ln>
        <a:effectLst/>
      </dgm:spPr>
      <dgm:t>
        <a:bodyPr/>
        <a:lstStyle/>
        <a:p>
          <a:pPr>
            <a:buChar char="•"/>
          </a:pPr>
          <a:r>
            <a:rPr lang="en-US" dirty="0">
              <a:solidFill>
                <a:sysClr val="windowText" lastClr="000000">
                  <a:hueOff val="0"/>
                  <a:satOff val="0"/>
                  <a:lumOff val="0"/>
                  <a:alphaOff val="0"/>
                </a:sysClr>
              </a:solidFill>
              <a:latin typeface="Arial"/>
              <a:ea typeface="+mn-ea"/>
              <a:cs typeface="+mn-cs"/>
            </a:rPr>
            <a:t>Patient-oriented research conducted with human subjects or materials of human origin (including cognitive phenomenon) on the causes and consequences of disease in humans</a:t>
          </a:r>
        </a:p>
      </dgm:t>
    </dgm:pt>
    <dgm:pt modelId="{4C960239-7804-4217-AE1B-8B8142F8E4A0}" type="parTrans" cxnId="{984E2D92-21B1-4558-A749-B11869F23AC5}">
      <dgm:prSet/>
      <dgm:spPr/>
      <dgm:t>
        <a:bodyPr/>
        <a:lstStyle/>
        <a:p>
          <a:endParaRPr lang="en-US"/>
        </a:p>
      </dgm:t>
    </dgm:pt>
    <dgm:pt modelId="{EB07B4A9-DC20-41AE-BB27-F41955090BDE}" type="sibTrans" cxnId="{984E2D92-21B1-4558-A749-B11869F23AC5}">
      <dgm:prSet/>
      <dgm:spPr/>
      <dgm:t>
        <a:bodyPr/>
        <a:lstStyle/>
        <a:p>
          <a:endParaRPr lang="en-US"/>
        </a:p>
      </dgm:t>
    </dgm:pt>
    <dgm:pt modelId="{A27D2E3B-8346-4B5B-9415-E0EB684EF86B}">
      <dgm:prSet phldrT="[Text]"/>
      <dgm:spPr>
        <a:xfrm>
          <a:off x="152399" y="1047642"/>
          <a:ext cx="2740152" cy="995585"/>
        </a:xfrm>
        <a:prstGeom prst="roundRect">
          <a:avLst/>
        </a:prstGeom>
        <a:solidFill>
          <a:srgbClr val="9BBB59">
            <a:hueOff val="2812566"/>
            <a:satOff val="-4220"/>
            <a:lumOff val="-686"/>
            <a:alphaOff val="0"/>
          </a:srgbClr>
        </a:solidFill>
        <a:ln w="19050" cap="flat" cmpd="sng" algn="ctr">
          <a:solidFill>
            <a:sysClr val="window" lastClr="FFFFFF">
              <a:hueOff val="0"/>
              <a:satOff val="0"/>
              <a:lumOff val="0"/>
              <a:alphaOff val="0"/>
            </a:sysClr>
          </a:solidFill>
          <a:prstDash val="solid"/>
        </a:ln>
        <a:effectLst/>
      </dgm:spPr>
      <dgm:t>
        <a:bodyPr/>
        <a:lstStyle/>
        <a:p>
          <a:pPr>
            <a:buNone/>
          </a:pPr>
          <a:r>
            <a:rPr lang="en-US" dirty="0">
              <a:solidFill>
                <a:sysClr val="window" lastClr="FFFFFF"/>
              </a:solidFill>
              <a:latin typeface="Arial"/>
              <a:ea typeface="+mn-ea"/>
              <a:cs typeface="+mn-cs"/>
            </a:rPr>
            <a:t>Pediatric Research</a:t>
          </a:r>
        </a:p>
      </dgm:t>
    </dgm:pt>
    <dgm:pt modelId="{0E72C68D-8B3B-49AC-BBC2-958B2E6A9515}" type="parTrans" cxnId="{11FFE2C3-CEC8-4FD8-8A1A-D4C633BBF2AB}">
      <dgm:prSet/>
      <dgm:spPr/>
      <dgm:t>
        <a:bodyPr/>
        <a:lstStyle/>
        <a:p>
          <a:endParaRPr lang="en-US"/>
        </a:p>
      </dgm:t>
    </dgm:pt>
    <dgm:pt modelId="{11D611F4-8702-463E-96D9-E4CDE9FD6350}" type="sibTrans" cxnId="{11FFE2C3-CEC8-4FD8-8A1A-D4C633BBF2AB}">
      <dgm:prSet/>
      <dgm:spPr/>
      <dgm:t>
        <a:bodyPr/>
        <a:lstStyle/>
        <a:p>
          <a:endParaRPr lang="en-US"/>
        </a:p>
      </dgm:t>
    </dgm:pt>
    <dgm:pt modelId="{CC62F6D4-CCC5-4959-BEFA-E1A102A20639}">
      <dgm:prSet phldrT="[Text]"/>
      <dgm:spPr>
        <a:xfrm rot="5400000">
          <a:off x="5200941" y="-1161189"/>
          <a:ext cx="796468" cy="5413248"/>
        </a:xfrm>
        <a:prstGeom prst="round2SameRect">
          <a:avLst/>
        </a:prstGeom>
        <a:solidFill>
          <a:srgbClr val="9BBB59">
            <a:tint val="40000"/>
            <a:alpha val="90000"/>
            <a:hueOff val="2679213"/>
            <a:satOff val="-3448"/>
            <a:lumOff val="-269"/>
            <a:alphaOff val="0"/>
          </a:srgbClr>
        </a:solidFill>
        <a:ln w="19050" cap="flat" cmpd="sng" algn="ctr">
          <a:noFill/>
          <a:prstDash val="solid"/>
        </a:ln>
        <a:effectLst/>
      </dgm:spPr>
      <dgm:t>
        <a:bodyPr/>
        <a:lstStyle/>
        <a:p>
          <a:pPr>
            <a:buChar char="•"/>
          </a:pPr>
          <a:r>
            <a:rPr lang="en-US">
              <a:solidFill>
                <a:sysClr val="windowText" lastClr="000000">
                  <a:hueOff val="0"/>
                  <a:satOff val="0"/>
                  <a:lumOff val="0"/>
                  <a:alphaOff val="0"/>
                </a:sysClr>
              </a:solidFill>
              <a:latin typeface="Arial"/>
              <a:ea typeface="+mn-ea"/>
              <a:cs typeface="+mn-cs"/>
            </a:rPr>
            <a:t>Research related to diseases or disorders in children</a:t>
          </a:r>
          <a:endParaRPr lang="en-US" dirty="0">
            <a:solidFill>
              <a:sysClr val="windowText" lastClr="000000">
                <a:hueOff val="0"/>
                <a:satOff val="0"/>
                <a:lumOff val="0"/>
                <a:alphaOff val="0"/>
              </a:sysClr>
            </a:solidFill>
            <a:latin typeface="Arial"/>
            <a:ea typeface="+mn-ea"/>
            <a:cs typeface="+mn-cs"/>
          </a:endParaRPr>
        </a:p>
      </dgm:t>
    </dgm:pt>
    <dgm:pt modelId="{9EAF202F-DC5D-4E71-8D2B-5C195EF0FF4C}" type="parTrans" cxnId="{2E26646A-FC82-4BF0-9B50-17FFE5737A15}">
      <dgm:prSet/>
      <dgm:spPr/>
      <dgm:t>
        <a:bodyPr/>
        <a:lstStyle/>
        <a:p>
          <a:endParaRPr lang="en-US"/>
        </a:p>
      </dgm:t>
    </dgm:pt>
    <dgm:pt modelId="{2630CA29-5048-4BB2-B48A-14FC9300997C}" type="sibTrans" cxnId="{2E26646A-FC82-4BF0-9B50-17FFE5737A15}">
      <dgm:prSet/>
      <dgm:spPr/>
      <dgm:t>
        <a:bodyPr/>
        <a:lstStyle/>
        <a:p>
          <a:endParaRPr lang="en-US"/>
        </a:p>
      </dgm:t>
    </dgm:pt>
    <dgm:pt modelId="{F2038EAD-8E2F-44C5-BD91-F8A32BEC2D32}">
      <dgm:prSet phldrT="[Text]"/>
      <dgm:spPr>
        <a:xfrm>
          <a:off x="152399" y="2093007"/>
          <a:ext cx="2687352" cy="995585"/>
        </a:xfrm>
        <a:prstGeom prst="roundRect">
          <a:avLst/>
        </a:prstGeom>
        <a:solidFill>
          <a:srgbClr val="8A0000"/>
        </a:solidFill>
        <a:ln w="19050" cap="flat" cmpd="sng" algn="ctr">
          <a:solidFill>
            <a:sysClr val="window" lastClr="FFFFFF">
              <a:hueOff val="0"/>
              <a:satOff val="0"/>
              <a:lumOff val="0"/>
              <a:alphaOff val="0"/>
            </a:sysClr>
          </a:solidFill>
          <a:prstDash val="solid"/>
        </a:ln>
        <a:effectLst/>
      </dgm:spPr>
      <dgm:t>
        <a:bodyPr/>
        <a:lstStyle/>
        <a:p>
          <a:pPr>
            <a:buNone/>
          </a:pPr>
          <a:r>
            <a:rPr lang="en-US" dirty="0">
              <a:solidFill>
                <a:sysClr val="window" lastClr="FFFFFF"/>
              </a:solidFill>
              <a:latin typeface="Arial"/>
              <a:ea typeface="+mn-ea"/>
              <a:cs typeface="+mn-cs"/>
            </a:rPr>
            <a:t>Health Disparities Research</a:t>
          </a:r>
        </a:p>
      </dgm:t>
    </dgm:pt>
    <dgm:pt modelId="{0FF6D1A2-1C6C-4053-92D1-950A6A6EFE81}" type="parTrans" cxnId="{530D6410-0B6D-404D-83AE-7E2472DF2AF5}">
      <dgm:prSet/>
      <dgm:spPr/>
      <dgm:t>
        <a:bodyPr/>
        <a:lstStyle/>
        <a:p>
          <a:endParaRPr lang="en-US"/>
        </a:p>
      </dgm:t>
    </dgm:pt>
    <dgm:pt modelId="{40ACB2EF-C14E-464C-9E4D-0BB6AE9E9CF4}" type="sibTrans" cxnId="{530D6410-0B6D-404D-83AE-7E2472DF2AF5}">
      <dgm:prSet/>
      <dgm:spPr/>
      <dgm:t>
        <a:bodyPr/>
        <a:lstStyle/>
        <a:p>
          <a:endParaRPr lang="en-US"/>
        </a:p>
      </dgm:t>
    </dgm:pt>
    <dgm:pt modelId="{1D4EAF9C-5759-46C5-AD6B-DEA3D0CC6C2F}">
      <dgm:prSet phldrT="[Text]"/>
      <dgm:spPr>
        <a:xfrm rot="5400000">
          <a:off x="5200941" y="1974906"/>
          <a:ext cx="796468" cy="5413248"/>
        </a:xfrm>
        <a:prstGeom prst="round2SameRect">
          <a:avLst/>
        </a:prstGeom>
        <a:solidFill>
          <a:sysClr val="window" lastClr="FFFFFF">
            <a:lumMod val="75000"/>
            <a:alpha val="90000"/>
          </a:sysClr>
        </a:solidFill>
        <a:ln w="19050" cap="flat" cmpd="sng" algn="ctr">
          <a:noFill/>
          <a:prstDash val="solid"/>
        </a:ln>
        <a:effectLst/>
      </dgm:spPr>
      <dgm:t>
        <a:bodyPr/>
        <a:lstStyle/>
        <a:p>
          <a:pPr>
            <a:buChar char="•"/>
          </a:pPr>
          <a:r>
            <a:rPr lang="en-US" dirty="0">
              <a:solidFill>
                <a:sysClr val="windowText" lastClr="000000">
                  <a:hueOff val="0"/>
                  <a:satOff val="0"/>
                  <a:lumOff val="0"/>
                  <a:alphaOff val="0"/>
                </a:sysClr>
              </a:solidFill>
              <a:latin typeface="Arial"/>
              <a:ea typeface="+mn-ea"/>
              <a:cs typeface="+mn-cs"/>
            </a:rPr>
            <a:t>Same as Clinical Research LRP</a:t>
          </a:r>
        </a:p>
      </dgm:t>
    </dgm:pt>
    <dgm:pt modelId="{71DA31B9-BEE2-48BB-88FC-688ED9E323E9}" type="parTrans" cxnId="{1B75A4A4-61B6-42C4-B8AC-96B742174443}">
      <dgm:prSet/>
      <dgm:spPr/>
      <dgm:t>
        <a:bodyPr/>
        <a:lstStyle/>
        <a:p>
          <a:endParaRPr lang="en-US"/>
        </a:p>
      </dgm:t>
    </dgm:pt>
    <dgm:pt modelId="{C2445FCF-3455-4617-9AC2-7C6F9B088047}" type="sibTrans" cxnId="{1B75A4A4-61B6-42C4-B8AC-96B742174443}">
      <dgm:prSet/>
      <dgm:spPr/>
      <dgm:t>
        <a:bodyPr/>
        <a:lstStyle/>
        <a:p>
          <a:endParaRPr lang="en-US"/>
        </a:p>
      </dgm:t>
    </dgm:pt>
    <dgm:pt modelId="{90EFBD40-D3D0-4F39-925A-811290707E25}">
      <dgm:prSet phldrT="[Text]"/>
      <dgm:spPr>
        <a:xfrm>
          <a:off x="152399" y="3138372"/>
          <a:ext cx="2687352" cy="995585"/>
        </a:xfrm>
        <a:prstGeom prst="roundRect">
          <a:avLst/>
        </a:prstGeom>
        <a:solidFill>
          <a:srgbClr val="475A81"/>
        </a:solidFill>
        <a:ln w="19050" cap="flat" cmpd="sng" algn="ctr">
          <a:solidFill>
            <a:sysClr val="window" lastClr="FFFFFF">
              <a:hueOff val="0"/>
              <a:satOff val="0"/>
              <a:lumOff val="0"/>
              <a:alphaOff val="0"/>
            </a:sysClr>
          </a:solidFill>
          <a:prstDash val="solid"/>
        </a:ln>
        <a:effectLst/>
      </dgm:spPr>
      <dgm:t>
        <a:bodyPr/>
        <a:lstStyle/>
        <a:p>
          <a:pPr>
            <a:buNone/>
          </a:pPr>
          <a:r>
            <a:rPr lang="en-US" dirty="0">
              <a:solidFill>
                <a:sysClr val="window" lastClr="FFFFFF"/>
              </a:solidFill>
              <a:latin typeface="Arial"/>
              <a:ea typeface="+mn-ea"/>
              <a:cs typeface="+mn-cs"/>
            </a:rPr>
            <a:t>Contraception &amp; Infertility Research</a:t>
          </a:r>
        </a:p>
      </dgm:t>
    </dgm:pt>
    <dgm:pt modelId="{7A20A0AD-400E-4399-8E0B-53F1B27C91B4}" type="parTrans" cxnId="{92589D13-7597-46C9-946B-91F3FA593D01}">
      <dgm:prSet/>
      <dgm:spPr/>
      <dgm:t>
        <a:bodyPr/>
        <a:lstStyle/>
        <a:p>
          <a:endParaRPr lang="en-US"/>
        </a:p>
      </dgm:t>
    </dgm:pt>
    <dgm:pt modelId="{6E4753D4-C464-4EFD-99A1-6E2F39F99B27}" type="sibTrans" cxnId="{92589D13-7597-46C9-946B-91F3FA593D01}">
      <dgm:prSet/>
      <dgm:spPr/>
      <dgm:t>
        <a:bodyPr/>
        <a:lstStyle/>
        <a:p>
          <a:endParaRPr lang="en-US"/>
        </a:p>
      </dgm:t>
    </dgm:pt>
    <dgm:pt modelId="{5441A205-3F94-4FC7-817F-C03CB728382E}">
      <dgm:prSet phldrT="[Text]"/>
      <dgm:spPr>
        <a:xfrm>
          <a:off x="152399" y="4183737"/>
          <a:ext cx="2740152" cy="995585"/>
        </a:xfrm>
        <a:prstGeom prst="roundRect">
          <a:avLst/>
        </a:prstGeom>
        <a:solidFill>
          <a:sysClr val="windowText" lastClr="000000">
            <a:lumMod val="50000"/>
            <a:lumOff val="50000"/>
          </a:sysClr>
        </a:solidFill>
        <a:ln w="19050" cap="flat" cmpd="sng" algn="ctr">
          <a:solidFill>
            <a:sysClr val="window" lastClr="FFFFFF">
              <a:hueOff val="0"/>
              <a:satOff val="0"/>
              <a:lumOff val="0"/>
              <a:alphaOff val="0"/>
            </a:sysClr>
          </a:solidFill>
          <a:prstDash val="solid"/>
        </a:ln>
        <a:effectLst/>
      </dgm:spPr>
      <dgm:t>
        <a:bodyPr/>
        <a:lstStyle/>
        <a:p>
          <a:pPr>
            <a:buNone/>
          </a:pPr>
          <a:r>
            <a:rPr lang="en-US" dirty="0">
              <a:solidFill>
                <a:sysClr val="window" lastClr="FFFFFF"/>
              </a:solidFill>
              <a:latin typeface="Arial"/>
              <a:ea typeface="+mn-ea"/>
              <a:cs typeface="+mn-cs"/>
            </a:rPr>
            <a:t>Clinical DB</a:t>
          </a:r>
        </a:p>
      </dgm:t>
    </dgm:pt>
    <dgm:pt modelId="{52EE8E7D-58DD-422D-9B31-8546127C0EEC}" type="parTrans" cxnId="{B473795A-673C-494E-AEC0-CD5EA0CB7E9E}">
      <dgm:prSet/>
      <dgm:spPr/>
      <dgm:t>
        <a:bodyPr/>
        <a:lstStyle/>
        <a:p>
          <a:endParaRPr lang="en-US"/>
        </a:p>
      </dgm:t>
    </dgm:pt>
    <dgm:pt modelId="{A34AB9F3-0248-49FF-BCF8-08D854383310}" type="sibTrans" cxnId="{B473795A-673C-494E-AEC0-CD5EA0CB7E9E}">
      <dgm:prSet/>
      <dgm:spPr/>
      <dgm:t>
        <a:bodyPr/>
        <a:lstStyle/>
        <a:p>
          <a:endParaRPr lang="en-US"/>
        </a:p>
      </dgm:t>
    </dgm:pt>
    <dgm:pt modelId="{BCA5262A-40F9-4A08-BC15-5D7AC75D1D07}">
      <dgm:prSet phldrT="[Text]"/>
      <dgm:spPr>
        <a:xfrm rot="5400000">
          <a:off x="5148142" y="-115824"/>
          <a:ext cx="796468" cy="5413248"/>
        </a:xfrm>
        <a:prstGeom prst="round2SameRect">
          <a:avLst/>
        </a:prstGeom>
        <a:solidFill>
          <a:srgbClr val="FF9F9F">
            <a:alpha val="89804"/>
          </a:srgbClr>
        </a:solidFill>
        <a:ln w="19050" cap="flat" cmpd="sng" algn="ctr">
          <a:noFill/>
          <a:prstDash val="solid"/>
        </a:ln>
        <a:effectLst/>
      </dgm:spPr>
      <dgm:t>
        <a:bodyPr/>
        <a:lstStyle/>
        <a:p>
          <a:pPr>
            <a:buChar char="•"/>
          </a:pPr>
          <a:r>
            <a:rPr lang="en-US">
              <a:solidFill>
                <a:sysClr val="windowText" lastClr="000000">
                  <a:hueOff val="0"/>
                  <a:satOff val="0"/>
                  <a:lumOff val="0"/>
                  <a:alphaOff val="0"/>
                </a:sysClr>
              </a:solidFill>
              <a:latin typeface="Arial"/>
              <a:ea typeface="+mn-ea"/>
              <a:cs typeface="+mn-cs"/>
            </a:rPr>
            <a:t>Research focusing on minority and other health disparity populations</a:t>
          </a:r>
          <a:endParaRPr lang="en-US" dirty="0">
            <a:solidFill>
              <a:sysClr val="windowText" lastClr="000000">
                <a:hueOff val="0"/>
                <a:satOff val="0"/>
                <a:lumOff val="0"/>
                <a:alphaOff val="0"/>
              </a:sysClr>
            </a:solidFill>
            <a:latin typeface="Arial"/>
            <a:ea typeface="+mn-ea"/>
            <a:cs typeface="+mn-cs"/>
          </a:endParaRPr>
        </a:p>
      </dgm:t>
    </dgm:pt>
    <dgm:pt modelId="{B9DEDE77-8F55-4C51-BE36-21A520C45112}" type="parTrans" cxnId="{0B72CBE1-8972-4EB9-8058-17C24EA5C831}">
      <dgm:prSet/>
      <dgm:spPr/>
      <dgm:t>
        <a:bodyPr/>
        <a:lstStyle/>
        <a:p>
          <a:endParaRPr lang="en-US"/>
        </a:p>
      </dgm:t>
    </dgm:pt>
    <dgm:pt modelId="{DCDDC80D-73E2-422B-A8C1-6FE0FE89363B}" type="sibTrans" cxnId="{0B72CBE1-8972-4EB9-8058-17C24EA5C831}">
      <dgm:prSet/>
      <dgm:spPr/>
      <dgm:t>
        <a:bodyPr/>
        <a:lstStyle/>
        <a:p>
          <a:endParaRPr lang="en-US"/>
        </a:p>
      </dgm:t>
    </dgm:pt>
    <dgm:pt modelId="{B0ECCEEC-5056-44A6-B806-8BC94DCEF820}">
      <dgm:prSet phldrT="[Text]"/>
      <dgm:spPr>
        <a:xfrm rot="5400000">
          <a:off x="5148142" y="929541"/>
          <a:ext cx="796468" cy="5413248"/>
        </a:xfrm>
        <a:prstGeom prst="round2SameRect">
          <a:avLst/>
        </a:prstGeom>
        <a:solidFill>
          <a:srgbClr val="9BBB59">
            <a:tint val="40000"/>
            <a:alpha val="90000"/>
            <a:hueOff val="8037640"/>
            <a:satOff val="-10345"/>
            <a:lumOff val="-806"/>
            <a:alphaOff val="0"/>
          </a:srgbClr>
        </a:solidFill>
        <a:ln w="19050" cap="flat" cmpd="sng" algn="ctr">
          <a:noFill/>
          <a:prstDash val="solid"/>
        </a:ln>
        <a:effectLst/>
      </dgm:spPr>
      <dgm:t>
        <a:bodyPr/>
        <a:lstStyle/>
        <a:p>
          <a:pPr>
            <a:buChar char="•"/>
          </a:pPr>
          <a:r>
            <a:rPr lang="en-US" dirty="0">
              <a:solidFill>
                <a:sysClr val="windowText" lastClr="000000">
                  <a:hueOff val="0"/>
                  <a:satOff val="0"/>
                  <a:lumOff val="0"/>
                  <a:alphaOff val="0"/>
                </a:sysClr>
              </a:solidFill>
              <a:latin typeface="Arial"/>
              <a:ea typeface="+mn-ea"/>
              <a:cs typeface="+mn-cs"/>
            </a:rPr>
            <a:t>Research focusing on conditions impacting ability to conceive or bear children and provide new or improved methods of preventing pregnancy</a:t>
          </a:r>
        </a:p>
      </dgm:t>
    </dgm:pt>
    <dgm:pt modelId="{790D5483-CB36-4417-8686-5DF30224E716}" type="parTrans" cxnId="{2C4D36EA-3E5C-4E57-A166-69CC1EDD60EE}">
      <dgm:prSet/>
      <dgm:spPr/>
      <dgm:t>
        <a:bodyPr/>
        <a:lstStyle/>
        <a:p>
          <a:endParaRPr lang="en-US"/>
        </a:p>
      </dgm:t>
    </dgm:pt>
    <dgm:pt modelId="{EA70A3CC-A165-49DF-90DB-3936E915AEC2}" type="sibTrans" cxnId="{2C4D36EA-3E5C-4E57-A166-69CC1EDD60EE}">
      <dgm:prSet/>
      <dgm:spPr/>
      <dgm:t>
        <a:bodyPr/>
        <a:lstStyle/>
        <a:p>
          <a:endParaRPr lang="en-US"/>
        </a:p>
      </dgm:t>
    </dgm:pt>
    <dgm:pt modelId="{63759A94-3EE1-4A35-A155-AFDDCC17616B}">
      <dgm:prSet phldrT="[Text]"/>
      <dgm:spPr>
        <a:xfrm rot="5400000">
          <a:off x="5200941" y="-1161189"/>
          <a:ext cx="796468" cy="5413248"/>
        </a:xfrm>
        <a:prstGeom prst="round2SameRect">
          <a:avLst/>
        </a:prstGeom>
        <a:solidFill>
          <a:srgbClr val="9BBB59">
            <a:tint val="40000"/>
            <a:alpha val="90000"/>
            <a:hueOff val="2679213"/>
            <a:satOff val="-3448"/>
            <a:lumOff val="-269"/>
            <a:alphaOff val="0"/>
          </a:srgbClr>
        </a:solidFill>
        <a:ln w="19050" cap="flat" cmpd="sng" algn="ctr">
          <a:noFill/>
          <a:prstDash val="solid"/>
        </a:ln>
        <a:effectLst/>
      </dgm:spPr>
      <dgm:t>
        <a:bodyPr/>
        <a:lstStyle/>
        <a:p>
          <a:pPr>
            <a:buChar char="•"/>
          </a:pPr>
          <a:r>
            <a:rPr lang="en-US">
              <a:solidFill>
                <a:sysClr val="windowText" lastClr="000000">
                  <a:hueOff val="0"/>
                  <a:satOff val="0"/>
                  <a:lumOff val="0"/>
                  <a:alphaOff val="0"/>
                </a:sysClr>
              </a:solidFill>
              <a:latin typeface="Arial"/>
              <a:ea typeface="+mn-ea"/>
              <a:cs typeface="+mn-cs"/>
            </a:rPr>
            <a:t>Basic research allowed</a:t>
          </a:r>
          <a:endParaRPr lang="en-US" dirty="0">
            <a:solidFill>
              <a:sysClr val="windowText" lastClr="000000">
                <a:hueOff val="0"/>
                <a:satOff val="0"/>
                <a:lumOff val="0"/>
                <a:alphaOff val="0"/>
              </a:sysClr>
            </a:solidFill>
            <a:latin typeface="Arial"/>
            <a:ea typeface="+mn-ea"/>
            <a:cs typeface="+mn-cs"/>
          </a:endParaRPr>
        </a:p>
      </dgm:t>
    </dgm:pt>
    <dgm:pt modelId="{B2CE0412-DDBF-4F91-885B-FA6145A225C9}" type="parTrans" cxnId="{7C1D4B40-6196-49B1-AA28-6FD6F5D90509}">
      <dgm:prSet/>
      <dgm:spPr/>
      <dgm:t>
        <a:bodyPr/>
        <a:lstStyle/>
        <a:p>
          <a:endParaRPr lang="en-US"/>
        </a:p>
      </dgm:t>
    </dgm:pt>
    <dgm:pt modelId="{613C4B38-7A30-440F-A125-0F097404EF53}" type="sibTrans" cxnId="{7C1D4B40-6196-49B1-AA28-6FD6F5D90509}">
      <dgm:prSet/>
      <dgm:spPr/>
      <dgm:t>
        <a:bodyPr/>
        <a:lstStyle/>
        <a:p>
          <a:endParaRPr lang="en-US"/>
        </a:p>
      </dgm:t>
    </dgm:pt>
    <dgm:pt modelId="{96AA1A56-C30D-44D7-A008-56CC7A25041F}">
      <dgm:prSet phldrT="[Text]"/>
      <dgm:spPr>
        <a:xfrm rot="5400000">
          <a:off x="5148142" y="-115824"/>
          <a:ext cx="796468" cy="5413248"/>
        </a:xfrm>
        <a:prstGeom prst="round2SameRect">
          <a:avLst/>
        </a:prstGeom>
        <a:solidFill>
          <a:srgbClr val="FF9F9F">
            <a:alpha val="89804"/>
          </a:srgbClr>
        </a:solidFill>
        <a:ln w="19050" cap="flat" cmpd="sng" algn="ctr">
          <a:noFill/>
          <a:prstDash val="solid"/>
        </a:ln>
        <a:effectLst/>
      </dgm:spPr>
      <dgm:t>
        <a:bodyPr/>
        <a:lstStyle/>
        <a:p>
          <a:pPr>
            <a:buChar char="•"/>
          </a:pPr>
          <a:r>
            <a:rPr lang="en-US">
              <a:solidFill>
                <a:sysClr val="windowText" lastClr="000000">
                  <a:hueOff val="0"/>
                  <a:satOff val="0"/>
                  <a:lumOff val="0"/>
                  <a:alphaOff val="0"/>
                </a:sysClr>
              </a:solidFill>
              <a:latin typeface="Arial"/>
              <a:ea typeface="+mn-ea"/>
              <a:cs typeface="+mn-cs"/>
            </a:rPr>
            <a:t>Basic, clinical, social and behavioral research allowed</a:t>
          </a:r>
          <a:endParaRPr lang="en-US" dirty="0">
            <a:solidFill>
              <a:sysClr val="windowText" lastClr="000000">
                <a:hueOff val="0"/>
                <a:satOff val="0"/>
                <a:lumOff val="0"/>
                <a:alphaOff val="0"/>
              </a:sysClr>
            </a:solidFill>
            <a:latin typeface="Arial"/>
            <a:ea typeface="+mn-ea"/>
            <a:cs typeface="+mn-cs"/>
          </a:endParaRPr>
        </a:p>
      </dgm:t>
    </dgm:pt>
    <dgm:pt modelId="{53F283B1-9C5A-4873-97CC-99D575FDA28D}" type="parTrans" cxnId="{EB8EF554-270B-409D-955E-2714B1F3F457}">
      <dgm:prSet/>
      <dgm:spPr/>
      <dgm:t>
        <a:bodyPr/>
        <a:lstStyle/>
        <a:p>
          <a:endParaRPr lang="en-US"/>
        </a:p>
      </dgm:t>
    </dgm:pt>
    <dgm:pt modelId="{FD225BE4-4366-406D-891F-290738CA21A3}" type="sibTrans" cxnId="{EB8EF554-270B-409D-955E-2714B1F3F457}">
      <dgm:prSet/>
      <dgm:spPr/>
      <dgm:t>
        <a:bodyPr/>
        <a:lstStyle/>
        <a:p>
          <a:endParaRPr lang="en-US"/>
        </a:p>
      </dgm:t>
    </dgm:pt>
    <dgm:pt modelId="{0151A759-FE30-4810-BA76-A8BC3A891E1A}">
      <dgm:prSet phldrT="[Text]"/>
      <dgm:spPr>
        <a:xfrm rot="5400000">
          <a:off x="5200941" y="1974906"/>
          <a:ext cx="796468" cy="5413248"/>
        </a:xfrm>
        <a:prstGeom prst="round2SameRect">
          <a:avLst/>
        </a:prstGeom>
        <a:solidFill>
          <a:sysClr val="window" lastClr="FFFFFF">
            <a:lumMod val="75000"/>
            <a:alpha val="90000"/>
          </a:sysClr>
        </a:solidFill>
        <a:ln w="19050" cap="flat" cmpd="sng" algn="ctr">
          <a:noFill/>
          <a:prstDash val="solid"/>
        </a:ln>
        <a:effectLst/>
      </dgm:spPr>
      <dgm:t>
        <a:bodyPr/>
        <a:lstStyle/>
        <a:p>
          <a:pPr>
            <a:buChar char="•"/>
          </a:pPr>
          <a:r>
            <a:rPr lang="en-US" dirty="0">
              <a:solidFill>
                <a:sysClr val="windowText" lastClr="000000">
                  <a:hueOff val="0"/>
                  <a:satOff val="0"/>
                  <a:lumOff val="0"/>
                  <a:alphaOff val="0"/>
                </a:sysClr>
              </a:solidFill>
              <a:latin typeface="Arial"/>
              <a:ea typeface="+mn-ea"/>
              <a:cs typeface="+mn-cs"/>
            </a:rPr>
            <a:t>Available to clinical researchers from verifiable disadvantaged backgrounds</a:t>
          </a:r>
        </a:p>
      </dgm:t>
    </dgm:pt>
    <dgm:pt modelId="{21840C2F-7CEE-4B04-A3B5-4E95EA5E9980}" type="parTrans" cxnId="{0A765788-CB63-468B-8460-0FDC34244000}">
      <dgm:prSet/>
      <dgm:spPr/>
      <dgm:t>
        <a:bodyPr/>
        <a:lstStyle/>
        <a:p>
          <a:endParaRPr lang="en-US"/>
        </a:p>
      </dgm:t>
    </dgm:pt>
    <dgm:pt modelId="{01D40FA3-D971-468C-9B43-62B057013B46}" type="sibTrans" cxnId="{0A765788-CB63-468B-8460-0FDC34244000}">
      <dgm:prSet/>
      <dgm:spPr/>
      <dgm:t>
        <a:bodyPr/>
        <a:lstStyle/>
        <a:p>
          <a:endParaRPr lang="en-US"/>
        </a:p>
      </dgm:t>
    </dgm:pt>
    <dgm:pt modelId="{B7D81A0A-0929-4DF6-BE63-DD5280508B8E}">
      <dgm:prSet phldrT="[Text]"/>
      <dgm:spPr>
        <a:xfrm rot="5400000">
          <a:off x="5148142" y="929541"/>
          <a:ext cx="796468" cy="5413248"/>
        </a:xfrm>
        <a:prstGeom prst="round2SameRect">
          <a:avLst/>
        </a:prstGeom>
        <a:solidFill>
          <a:srgbClr val="9BBB59">
            <a:tint val="40000"/>
            <a:alpha val="90000"/>
            <a:hueOff val="8037640"/>
            <a:satOff val="-10345"/>
            <a:lumOff val="-806"/>
            <a:alphaOff val="0"/>
          </a:srgbClr>
        </a:solidFill>
        <a:ln w="19050" cap="flat" cmpd="sng" algn="ctr">
          <a:noFill/>
          <a:prstDash val="solid"/>
        </a:ln>
        <a:effectLst/>
      </dgm:spPr>
      <dgm:t>
        <a:bodyPr/>
        <a:lstStyle/>
        <a:p>
          <a:pPr>
            <a:buChar char="•"/>
          </a:pPr>
          <a:r>
            <a:rPr lang="en-US">
              <a:solidFill>
                <a:sysClr val="windowText" lastClr="000000">
                  <a:hueOff val="0"/>
                  <a:satOff val="0"/>
                  <a:lumOff val="0"/>
                  <a:alphaOff val="0"/>
                </a:sysClr>
              </a:solidFill>
              <a:latin typeface="Arial"/>
              <a:ea typeface="+mn-ea"/>
              <a:cs typeface="+mn-cs"/>
            </a:rPr>
            <a:t>Applications reviewed by Eunice Kennedy Shriver NICHD</a:t>
          </a:r>
          <a:endParaRPr lang="en-US" dirty="0">
            <a:solidFill>
              <a:sysClr val="windowText" lastClr="000000">
                <a:hueOff val="0"/>
                <a:satOff val="0"/>
                <a:lumOff val="0"/>
                <a:alphaOff val="0"/>
              </a:sysClr>
            </a:solidFill>
            <a:latin typeface="Arial"/>
            <a:ea typeface="+mn-ea"/>
            <a:cs typeface="+mn-cs"/>
          </a:endParaRPr>
        </a:p>
      </dgm:t>
    </dgm:pt>
    <dgm:pt modelId="{B98837B6-8A7C-4334-80CE-2E10687399E2}" type="parTrans" cxnId="{18CA8C05-CE00-4AC1-B11F-6915D2372F34}">
      <dgm:prSet/>
      <dgm:spPr/>
      <dgm:t>
        <a:bodyPr/>
        <a:lstStyle/>
        <a:p>
          <a:endParaRPr lang="en-US"/>
        </a:p>
      </dgm:t>
    </dgm:pt>
    <dgm:pt modelId="{6536BCE7-BAC8-4B76-A5FF-D9ABBF9666B6}" type="sibTrans" cxnId="{18CA8C05-CE00-4AC1-B11F-6915D2372F34}">
      <dgm:prSet/>
      <dgm:spPr/>
      <dgm:t>
        <a:bodyPr/>
        <a:lstStyle/>
        <a:p>
          <a:endParaRPr lang="en-US"/>
        </a:p>
      </dgm:t>
    </dgm:pt>
    <dgm:pt modelId="{A16B182F-A200-4D7B-9BB6-0537DCA53AA0}">
      <dgm:prSet phldrT="[Text]"/>
      <dgm:spPr>
        <a:xfrm rot="5400000">
          <a:off x="5148142" y="-115824"/>
          <a:ext cx="796468" cy="5413248"/>
        </a:xfrm>
        <a:prstGeom prst="round2SameRect">
          <a:avLst/>
        </a:prstGeom>
        <a:solidFill>
          <a:srgbClr val="FF9F9F">
            <a:alpha val="89804"/>
          </a:srgbClr>
        </a:solidFill>
        <a:ln w="19050" cap="flat" cmpd="sng" algn="ctr">
          <a:noFill/>
          <a:prstDash val="solid"/>
        </a:ln>
        <a:effectLst/>
      </dgm:spPr>
      <dgm:t>
        <a:bodyPr/>
        <a:lstStyle/>
        <a:p>
          <a:pPr>
            <a:buChar char="•"/>
          </a:pPr>
          <a:r>
            <a:rPr lang="en-US" dirty="0">
              <a:solidFill>
                <a:sysClr val="windowText" lastClr="000000">
                  <a:hueOff val="0"/>
                  <a:satOff val="0"/>
                  <a:lumOff val="0"/>
                  <a:alphaOff val="0"/>
                </a:sysClr>
              </a:solidFill>
              <a:latin typeface="Arial"/>
              <a:ea typeface="+mn-ea"/>
              <a:cs typeface="+mn-cs"/>
            </a:rPr>
            <a:t>Applications reviewed NIH ICs</a:t>
          </a:r>
        </a:p>
      </dgm:t>
    </dgm:pt>
    <dgm:pt modelId="{5A73D322-49D9-4087-B84C-CFD1A9B8C79E}" type="parTrans" cxnId="{C6B33060-882C-4BFC-A489-971EC0D9891A}">
      <dgm:prSet/>
      <dgm:spPr/>
      <dgm:t>
        <a:bodyPr/>
        <a:lstStyle/>
        <a:p>
          <a:endParaRPr lang="en-US"/>
        </a:p>
      </dgm:t>
    </dgm:pt>
    <dgm:pt modelId="{8090FA01-0D61-4DF7-B07A-120C2AC85868}" type="sibTrans" cxnId="{C6B33060-882C-4BFC-A489-971EC0D9891A}">
      <dgm:prSet/>
      <dgm:spPr/>
      <dgm:t>
        <a:bodyPr/>
        <a:lstStyle/>
        <a:p>
          <a:endParaRPr lang="en-US"/>
        </a:p>
      </dgm:t>
    </dgm:pt>
    <dgm:pt modelId="{C09C7AFC-216C-41FE-837B-F0D80A902D7F}">
      <dgm:prSet phldrT="[Text]"/>
      <dgm:spPr>
        <a:xfrm rot="5400000">
          <a:off x="5200941" y="1974906"/>
          <a:ext cx="796468" cy="5413248"/>
        </a:xfrm>
        <a:prstGeom prst="round2SameRect">
          <a:avLst/>
        </a:prstGeom>
        <a:solidFill>
          <a:sysClr val="window" lastClr="FFFFFF">
            <a:lumMod val="75000"/>
            <a:alpha val="90000"/>
          </a:sysClr>
        </a:solidFill>
        <a:ln w="19050" cap="flat" cmpd="sng" algn="ctr">
          <a:noFill/>
          <a:prstDash val="solid"/>
        </a:ln>
        <a:effectLst/>
      </dgm:spPr>
      <dgm:t>
        <a:bodyPr/>
        <a:lstStyle/>
        <a:p>
          <a:pPr>
            <a:buChar char="•"/>
          </a:pPr>
          <a:r>
            <a:rPr lang="en-US" dirty="0">
              <a:solidFill>
                <a:sysClr val="windowText" lastClr="000000">
                  <a:hueOff val="0"/>
                  <a:satOff val="0"/>
                  <a:lumOff val="0"/>
                  <a:alphaOff val="0"/>
                </a:sysClr>
              </a:solidFill>
              <a:latin typeface="Arial"/>
              <a:ea typeface="+mn-ea"/>
              <a:cs typeface="+mn-cs"/>
            </a:rPr>
            <a:t>Reviewed by NIMHD</a:t>
          </a:r>
        </a:p>
      </dgm:t>
    </dgm:pt>
    <dgm:pt modelId="{6D882820-EE62-4424-A4D3-725BA8B6A374}" type="parTrans" cxnId="{3E82D135-6A52-408D-8C24-4A7A230CA61A}">
      <dgm:prSet/>
      <dgm:spPr/>
      <dgm:t>
        <a:bodyPr/>
        <a:lstStyle/>
        <a:p>
          <a:endParaRPr lang="en-US"/>
        </a:p>
      </dgm:t>
    </dgm:pt>
    <dgm:pt modelId="{4FF1DBDF-447F-477A-8E49-44D3E6EFCBF3}" type="sibTrans" cxnId="{3E82D135-6A52-408D-8C24-4A7A230CA61A}">
      <dgm:prSet/>
      <dgm:spPr/>
      <dgm:t>
        <a:bodyPr/>
        <a:lstStyle/>
        <a:p>
          <a:endParaRPr lang="en-US"/>
        </a:p>
      </dgm:t>
    </dgm:pt>
    <dgm:pt modelId="{097019F0-3382-451C-9E7F-E6741B0F9F7E}">
      <dgm:prSet phldrT="[Text]"/>
      <dgm:spPr>
        <a:xfrm>
          <a:off x="152399" y="4183737"/>
          <a:ext cx="2740152" cy="995585"/>
        </a:xfrm>
        <a:solidFill>
          <a:srgbClr val="3E009A"/>
        </a:solidFill>
        <a:ln w="19050" cap="flat" cmpd="sng" algn="ctr">
          <a:noFill/>
          <a:prstDash val="solid"/>
        </a:ln>
        <a:effectLst/>
      </dgm:spPr>
      <dgm:t>
        <a:bodyPr/>
        <a:lstStyle/>
        <a:p>
          <a:pPr>
            <a:buNone/>
          </a:pPr>
          <a:r>
            <a:rPr lang="en-US" dirty="0">
              <a:solidFill>
                <a:sysClr val="window" lastClr="FFFFFF"/>
              </a:solidFill>
              <a:latin typeface="Arial"/>
              <a:ea typeface="+mn-ea"/>
              <a:cs typeface="+mn-cs"/>
            </a:rPr>
            <a:t>Research on Emerging Areas Critical to Human Health (REACH)</a:t>
          </a:r>
        </a:p>
      </dgm:t>
    </dgm:pt>
    <dgm:pt modelId="{5704CB3D-D451-48C2-B008-6866B71AA18E}" type="parTrans" cxnId="{8DDCDE5A-B530-4854-A018-0FEB96179DB3}">
      <dgm:prSet/>
      <dgm:spPr/>
      <dgm:t>
        <a:bodyPr/>
        <a:lstStyle/>
        <a:p>
          <a:endParaRPr lang="en-US"/>
        </a:p>
      </dgm:t>
    </dgm:pt>
    <dgm:pt modelId="{078D040D-463D-4B71-840B-755CEA19262D}" type="sibTrans" cxnId="{8DDCDE5A-B530-4854-A018-0FEB96179DB3}">
      <dgm:prSet/>
      <dgm:spPr/>
      <dgm:t>
        <a:bodyPr/>
        <a:lstStyle/>
        <a:p>
          <a:endParaRPr lang="en-US"/>
        </a:p>
      </dgm:t>
    </dgm:pt>
    <dgm:pt modelId="{E102F1D3-EC3C-405B-82EE-7C8B35002A6B}" type="pres">
      <dgm:prSet presAssocID="{9B242618-1F17-4FB4-9692-D01B1AE3E5B5}" presName="Name0" presStyleCnt="0">
        <dgm:presLayoutVars>
          <dgm:dir/>
          <dgm:animLvl val="lvl"/>
          <dgm:resizeHandles val="exact"/>
        </dgm:presLayoutVars>
      </dgm:prSet>
      <dgm:spPr/>
    </dgm:pt>
    <dgm:pt modelId="{AB607434-6A3C-4339-89B0-951277251751}" type="pres">
      <dgm:prSet presAssocID="{CA953208-2137-40DF-94BB-CA925348C0E3}" presName="linNode" presStyleCnt="0"/>
      <dgm:spPr/>
    </dgm:pt>
    <dgm:pt modelId="{9F116616-7F2A-4455-BC07-9F437CB38692}" type="pres">
      <dgm:prSet presAssocID="{CA953208-2137-40DF-94BB-CA925348C0E3}" presName="parentText" presStyleLbl="node1" presStyleIdx="0" presStyleCnt="6" custScaleX="89990">
        <dgm:presLayoutVars>
          <dgm:chMax val="1"/>
          <dgm:bulletEnabled val="1"/>
        </dgm:presLayoutVars>
      </dgm:prSet>
      <dgm:spPr/>
    </dgm:pt>
    <dgm:pt modelId="{D9A9D5F7-C639-40EE-89BB-B87D654D5708}" type="pres">
      <dgm:prSet presAssocID="{CA953208-2137-40DF-94BB-CA925348C0E3}" presName="descendantText" presStyleLbl="alignAccFollowNode1" presStyleIdx="0" presStyleCnt="5">
        <dgm:presLayoutVars>
          <dgm:bulletEnabled val="1"/>
        </dgm:presLayoutVars>
      </dgm:prSet>
      <dgm:spPr/>
    </dgm:pt>
    <dgm:pt modelId="{19743F30-B2BB-4161-8C78-D86595006FA7}" type="pres">
      <dgm:prSet presAssocID="{19E1C09C-9927-4B60-BB92-253B623C72FF}" presName="sp" presStyleCnt="0"/>
      <dgm:spPr/>
    </dgm:pt>
    <dgm:pt modelId="{0FDB61F2-F6CB-4D12-8496-2E9298448FC0}" type="pres">
      <dgm:prSet presAssocID="{A27D2E3B-8346-4B5B-9415-E0EB684EF86B}" presName="linNode" presStyleCnt="0"/>
      <dgm:spPr/>
    </dgm:pt>
    <dgm:pt modelId="{2257BB84-38F3-4814-BB2D-DA8C91972CB3}" type="pres">
      <dgm:prSet presAssocID="{A27D2E3B-8346-4B5B-9415-E0EB684EF86B}" presName="parentText" presStyleLbl="node1" presStyleIdx="1" presStyleCnt="6" custScaleX="89990">
        <dgm:presLayoutVars>
          <dgm:chMax val="1"/>
          <dgm:bulletEnabled val="1"/>
        </dgm:presLayoutVars>
      </dgm:prSet>
      <dgm:spPr/>
    </dgm:pt>
    <dgm:pt modelId="{0D960784-5FC5-41A9-B59B-161AB779602D}" type="pres">
      <dgm:prSet presAssocID="{A27D2E3B-8346-4B5B-9415-E0EB684EF86B}" presName="descendantText" presStyleLbl="alignAccFollowNode1" presStyleIdx="1" presStyleCnt="5">
        <dgm:presLayoutVars>
          <dgm:bulletEnabled val="1"/>
        </dgm:presLayoutVars>
      </dgm:prSet>
      <dgm:spPr/>
    </dgm:pt>
    <dgm:pt modelId="{56B47EEE-F57F-4F03-8B30-C236905CB92B}" type="pres">
      <dgm:prSet presAssocID="{11D611F4-8702-463E-96D9-E4CDE9FD6350}" presName="sp" presStyleCnt="0"/>
      <dgm:spPr/>
    </dgm:pt>
    <dgm:pt modelId="{1F197C62-F963-4FE7-9380-54B831DC33EA}" type="pres">
      <dgm:prSet presAssocID="{F2038EAD-8E2F-44C5-BD91-F8A32BEC2D32}" presName="linNode" presStyleCnt="0"/>
      <dgm:spPr/>
    </dgm:pt>
    <dgm:pt modelId="{DCB1B56E-5AAB-4DA2-8061-4AB2CE28F777}" type="pres">
      <dgm:prSet presAssocID="{F2038EAD-8E2F-44C5-BD91-F8A32BEC2D32}" presName="parentText" presStyleLbl="node1" presStyleIdx="2" presStyleCnt="6" custScaleX="88256">
        <dgm:presLayoutVars>
          <dgm:chMax val="1"/>
          <dgm:bulletEnabled val="1"/>
        </dgm:presLayoutVars>
      </dgm:prSet>
      <dgm:spPr/>
    </dgm:pt>
    <dgm:pt modelId="{636E29C5-A374-4C3E-AC2E-05793811CDB4}" type="pres">
      <dgm:prSet presAssocID="{F2038EAD-8E2F-44C5-BD91-F8A32BEC2D32}" presName="descendantText" presStyleLbl="alignAccFollowNode1" presStyleIdx="2" presStyleCnt="5">
        <dgm:presLayoutVars>
          <dgm:bulletEnabled val="1"/>
        </dgm:presLayoutVars>
      </dgm:prSet>
      <dgm:spPr/>
    </dgm:pt>
    <dgm:pt modelId="{23F02C7E-9977-40DA-87F4-6CB81B25AAB4}" type="pres">
      <dgm:prSet presAssocID="{40ACB2EF-C14E-464C-9E4D-0BB6AE9E9CF4}" presName="sp" presStyleCnt="0"/>
      <dgm:spPr/>
    </dgm:pt>
    <dgm:pt modelId="{E173E3EF-85FF-43D8-98CE-ADBDFC16CA13}" type="pres">
      <dgm:prSet presAssocID="{90EFBD40-D3D0-4F39-925A-811290707E25}" presName="linNode" presStyleCnt="0"/>
      <dgm:spPr/>
    </dgm:pt>
    <dgm:pt modelId="{EF2B7CE0-1CA3-4EDE-9DC3-84E14EA4003C}" type="pres">
      <dgm:prSet presAssocID="{90EFBD40-D3D0-4F39-925A-811290707E25}" presName="parentText" presStyleLbl="node1" presStyleIdx="3" presStyleCnt="6" custScaleX="88256">
        <dgm:presLayoutVars>
          <dgm:chMax val="1"/>
          <dgm:bulletEnabled val="1"/>
        </dgm:presLayoutVars>
      </dgm:prSet>
      <dgm:spPr/>
    </dgm:pt>
    <dgm:pt modelId="{DA142816-E950-42E4-8C66-1ECE515E68D1}" type="pres">
      <dgm:prSet presAssocID="{90EFBD40-D3D0-4F39-925A-811290707E25}" presName="descendantText" presStyleLbl="alignAccFollowNode1" presStyleIdx="3" presStyleCnt="5">
        <dgm:presLayoutVars>
          <dgm:bulletEnabled val="1"/>
        </dgm:presLayoutVars>
      </dgm:prSet>
      <dgm:spPr/>
    </dgm:pt>
    <dgm:pt modelId="{A8FF5DA1-B801-4B1D-A878-9A9B72F59A9F}" type="pres">
      <dgm:prSet presAssocID="{6E4753D4-C464-4EFD-99A1-6E2F39F99B27}" presName="sp" presStyleCnt="0"/>
      <dgm:spPr/>
    </dgm:pt>
    <dgm:pt modelId="{438256C9-710A-4D0E-A7A3-D80393A31E76}" type="pres">
      <dgm:prSet presAssocID="{5441A205-3F94-4FC7-817F-C03CB728382E}" presName="linNode" presStyleCnt="0"/>
      <dgm:spPr/>
    </dgm:pt>
    <dgm:pt modelId="{903A4910-7450-488D-88C7-9E0AEDF00D5E}" type="pres">
      <dgm:prSet presAssocID="{5441A205-3F94-4FC7-817F-C03CB728382E}" presName="parentText" presStyleLbl="node1" presStyleIdx="4" presStyleCnt="6" custScaleX="89990">
        <dgm:presLayoutVars>
          <dgm:chMax val="1"/>
          <dgm:bulletEnabled val="1"/>
        </dgm:presLayoutVars>
      </dgm:prSet>
      <dgm:spPr/>
    </dgm:pt>
    <dgm:pt modelId="{9AFF20FC-27CB-4E01-9786-A2A50D987478}" type="pres">
      <dgm:prSet presAssocID="{5441A205-3F94-4FC7-817F-C03CB728382E}" presName="descendantText" presStyleLbl="alignAccFollowNode1" presStyleIdx="4" presStyleCnt="5">
        <dgm:presLayoutVars>
          <dgm:bulletEnabled val="1"/>
        </dgm:presLayoutVars>
      </dgm:prSet>
      <dgm:spPr/>
    </dgm:pt>
    <dgm:pt modelId="{E4F8A998-ACD9-4B36-8356-6EF9D1176F5F}" type="pres">
      <dgm:prSet presAssocID="{A34AB9F3-0248-49FF-BCF8-08D854383310}" presName="sp" presStyleCnt="0"/>
      <dgm:spPr/>
    </dgm:pt>
    <dgm:pt modelId="{E83C1F94-06B9-4C7D-9AC9-0394F47DF7C2}" type="pres">
      <dgm:prSet presAssocID="{097019F0-3382-451C-9E7F-E6741B0F9F7E}" presName="linNode" presStyleCnt="0"/>
      <dgm:spPr/>
    </dgm:pt>
    <dgm:pt modelId="{51D06032-9DBF-4B87-B0FC-46643A8F76D3}" type="pres">
      <dgm:prSet presAssocID="{097019F0-3382-451C-9E7F-E6741B0F9F7E}" presName="parentText" presStyleLbl="node1" presStyleIdx="5" presStyleCnt="6" custScaleX="89990">
        <dgm:presLayoutVars>
          <dgm:chMax val="1"/>
          <dgm:bulletEnabled val="1"/>
        </dgm:presLayoutVars>
      </dgm:prSet>
      <dgm:spPr>
        <a:prstGeom prst="roundRect">
          <a:avLst/>
        </a:prstGeom>
      </dgm:spPr>
    </dgm:pt>
  </dgm:ptLst>
  <dgm:cxnLst>
    <dgm:cxn modelId="{490A7C01-CD37-4E78-AB3F-F00C40460D86}" type="presOf" srcId="{A27D2E3B-8346-4B5B-9415-E0EB684EF86B}" destId="{2257BB84-38F3-4814-BB2D-DA8C91972CB3}" srcOrd="0" destOrd="0" presId="urn:microsoft.com/office/officeart/2005/8/layout/vList5"/>
    <dgm:cxn modelId="{18CA8C05-CE00-4AC1-B11F-6915D2372F34}" srcId="{90EFBD40-D3D0-4F39-925A-811290707E25}" destId="{B7D81A0A-0929-4DF6-BE63-DD5280508B8E}" srcOrd="1" destOrd="0" parTransId="{B98837B6-8A7C-4334-80CE-2E10687399E2}" sibTransId="{6536BCE7-BAC8-4B76-A5FF-D9ABBF9666B6}"/>
    <dgm:cxn modelId="{530D6410-0B6D-404D-83AE-7E2472DF2AF5}" srcId="{9B242618-1F17-4FB4-9692-D01B1AE3E5B5}" destId="{F2038EAD-8E2F-44C5-BD91-F8A32BEC2D32}" srcOrd="2" destOrd="0" parTransId="{0FF6D1A2-1C6C-4053-92D1-950A6A6EFE81}" sibTransId="{40ACB2EF-C14E-464C-9E4D-0BB6AE9E9CF4}"/>
    <dgm:cxn modelId="{92589D13-7597-46C9-946B-91F3FA593D01}" srcId="{9B242618-1F17-4FB4-9692-D01B1AE3E5B5}" destId="{90EFBD40-D3D0-4F39-925A-811290707E25}" srcOrd="3" destOrd="0" parTransId="{7A20A0AD-400E-4399-8E0B-53F1B27C91B4}" sibTransId="{6E4753D4-C464-4EFD-99A1-6E2F39F99B27}"/>
    <dgm:cxn modelId="{59AFC721-09B5-4224-9C2E-42F7E7840C13}" type="presOf" srcId="{79C8847B-FFA4-44B9-8518-31966EA2FC4D}" destId="{D9A9D5F7-C639-40EE-89BB-B87D654D5708}" srcOrd="0" destOrd="0" presId="urn:microsoft.com/office/officeart/2005/8/layout/vList5"/>
    <dgm:cxn modelId="{DD4DE424-A8E7-4461-97AD-7351AFBD1EA8}" type="presOf" srcId="{63759A94-3EE1-4A35-A155-AFDDCC17616B}" destId="{0D960784-5FC5-41A9-B59B-161AB779602D}" srcOrd="0" destOrd="1" presId="urn:microsoft.com/office/officeart/2005/8/layout/vList5"/>
    <dgm:cxn modelId="{38CC8C28-E605-41F5-B4EF-E88E24BD356A}" type="presOf" srcId="{C09C7AFC-216C-41FE-837B-F0D80A902D7F}" destId="{9AFF20FC-27CB-4E01-9786-A2A50D987478}" srcOrd="0" destOrd="2" presId="urn:microsoft.com/office/officeart/2005/8/layout/vList5"/>
    <dgm:cxn modelId="{54A4102A-1511-4212-819D-5BAAE67787BF}" type="presOf" srcId="{CC62F6D4-CCC5-4959-BEFA-E1A102A20639}" destId="{0D960784-5FC5-41A9-B59B-161AB779602D}" srcOrd="0" destOrd="0" presId="urn:microsoft.com/office/officeart/2005/8/layout/vList5"/>
    <dgm:cxn modelId="{3E82D135-6A52-408D-8C24-4A7A230CA61A}" srcId="{5441A205-3F94-4FC7-817F-C03CB728382E}" destId="{C09C7AFC-216C-41FE-837B-F0D80A902D7F}" srcOrd="2" destOrd="0" parTransId="{6D882820-EE62-4424-A4D3-725BA8B6A374}" sibTransId="{4FF1DBDF-447F-477A-8E49-44D3E6EFCBF3}"/>
    <dgm:cxn modelId="{E61F6F39-12E7-4C22-985C-42ACF81AA986}" type="presOf" srcId="{0151A759-FE30-4810-BA76-A8BC3A891E1A}" destId="{9AFF20FC-27CB-4E01-9786-A2A50D987478}" srcOrd="0" destOrd="1" presId="urn:microsoft.com/office/officeart/2005/8/layout/vList5"/>
    <dgm:cxn modelId="{96BDDD3C-9C3D-487F-9C1E-A6CBE595E8D8}" type="presOf" srcId="{A16B182F-A200-4D7B-9BB6-0537DCA53AA0}" destId="{636E29C5-A374-4C3E-AC2E-05793811CDB4}" srcOrd="0" destOrd="2" presId="urn:microsoft.com/office/officeart/2005/8/layout/vList5"/>
    <dgm:cxn modelId="{7C1D4B40-6196-49B1-AA28-6FD6F5D90509}" srcId="{A27D2E3B-8346-4B5B-9415-E0EB684EF86B}" destId="{63759A94-3EE1-4A35-A155-AFDDCC17616B}" srcOrd="1" destOrd="0" parTransId="{B2CE0412-DDBF-4F91-885B-FA6145A225C9}" sibTransId="{613C4B38-7A30-440F-A125-0F097404EF53}"/>
    <dgm:cxn modelId="{C6B33060-882C-4BFC-A489-971EC0D9891A}" srcId="{F2038EAD-8E2F-44C5-BD91-F8A32BEC2D32}" destId="{A16B182F-A200-4D7B-9BB6-0537DCA53AA0}" srcOrd="2" destOrd="0" parTransId="{5A73D322-49D9-4087-B84C-CFD1A9B8C79E}" sibTransId="{8090FA01-0D61-4DF7-B07A-120C2AC85868}"/>
    <dgm:cxn modelId="{2E26646A-FC82-4BF0-9B50-17FFE5737A15}" srcId="{A27D2E3B-8346-4B5B-9415-E0EB684EF86B}" destId="{CC62F6D4-CCC5-4959-BEFA-E1A102A20639}" srcOrd="0" destOrd="0" parTransId="{9EAF202F-DC5D-4E71-8D2B-5C195EF0FF4C}" sibTransId="{2630CA29-5048-4BB2-B48A-14FC9300997C}"/>
    <dgm:cxn modelId="{C6B7034C-C32B-45EF-9BBE-3D777B50B414}" type="presOf" srcId="{96AA1A56-C30D-44D7-A008-56CC7A25041F}" destId="{636E29C5-A374-4C3E-AC2E-05793811CDB4}" srcOrd="0" destOrd="1" presId="urn:microsoft.com/office/officeart/2005/8/layout/vList5"/>
    <dgm:cxn modelId="{BBB4D072-225E-4BF2-9BD2-8686B511E927}" type="presOf" srcId="{5441A205-3F94-4FC7-817F-C03CB728382E}" destId="{903A4910-7450-488D-88C7-9E0AEDF00D5E}" srcOrd="0" destOrd="0" presId="urn:microsoft.com/office/officeart/2005/8/layout/vList5"/>
    <dgm:cxn modelId="{EB8EF554-270B-409D-955E-2714B1F3F457}" srcId="{F2038EAD-8E2F-44C5-BD91-F8A32BEC2D32}" destId="{96AA1A56-C30D-44D7-A008-56CC7A25041F}" srcOrd="1" destOrd="0" parTransId="{53F283B1-9C5A-4873-97CC-99D575FDA28D}" sibTransId="{FD225BE4-4366-406D-891F-290738CA21A3}"/>
    <dgm:cxn modelId="{FFD6127A-D438-4F69-9AF7-2A69CB1A0827}" type="presOf" srcId="{1D4EAF9C-5759-46C5-AD6B-DEA3D0CC6C2F}" destId="{9AFF20FC-27CB-4E01-9786-A2A50D987478}" srcOrd="0" destOrd="0" presId="urn:microsoft.com/office/officeart/2005/8/layout/vList5"/>
    <dgm:cxn modelId="{B473795A-673C-494E-AEC0-CD5EA0CB7E9E}" srcId="{9B242618-1F17-4FB4-9692-D01B1AE3E5B5}" destId="{5441A205-3F94-4FC7-817F-C03CB728382E}" srcOrd="4" destOrd="0" parTransId="{52EE8E7D-58DD-422D-9B31-8546127C0EEC}" sibTransId="{A34AB9F3-0248-49FF-BCF8-08D854383310}"/>
    <dgm:cxn modelId="{8DDCDE5A-B530-4854-A018-0FEB96179DB3}" srcId="{9B242618-1F17-4FB4-9692-D01B1AE3E5B5}" destId="{097019F0-3382-451C-9E7F-E6741B0F9F7E}" srcOrd="5" destOrd="0" parTransId="{5704CB3D-D451-48C2-B008-6866B71AA18E}" sibTransId="{078D040D-463D-4B71-840B-755CEA19262D}"/>
    <dgm:cxn modelId="{60817A7D-6407-45AB-9494-B45476873087}" type="presOf" srcId="{CA953208-2137-40DF-94BB-CA925348C0E3}" destId="{9F116616-7F2A-4455-BC07-9F437CB38692}" srcOrd="0" destOrd="0" presId="urn:microsoft.com/office/officeart/2005/8/layout/vList5"/>
    <dgm:cxn modelId="{0A765788-CB63-468B-8460-0FDC34244000}" srcId="{5441A205-3F94-4FC7-817F-C03CB728382E}" destId="{0151A759-FE30-4810-BA76-A8BC3A891E1A}" srcOrd="1" destOrd="0" parTransId="{21840C2F-7CEE-4B04-A3B5-4E95EA5E9980}" sibTransId="{01D40FA3-D971-468C-9B43-62B057013B46}"/>
    <dgm:cxn modelId="{984E2D92-21B1-4558-A749-B11869F23AC5}" srcId="{CA953208-2137-40DF-94BB-CA925348C0E3}" destId="{79C8847B-FFA4-44B9-8518-31966EA2FC4D}" srcOrd="0" destOrd="0" parTransId="{4C960239-7804-4217-AE1B-8B8142F8E4A0}" sibTransId="{EB07B4A9-DC20-41AE-BB27-F41955090BDE}"/>
    <dgm:cxn modelId="{22685095-7A1F-485F-A753-5ECE01F6C038}" type="presOf" srcId="{F2038EAD-8E2F-44C5-BD91-F8A32BEC2D32}" destId="{DCB1B56E-5AAB-4DA2-8061-4AB2CE28F777}" srcOrd="0" destOrd="0" presId="urn:microsoft.com/office/officeart/2005/8/layout/vList5"/>
    <dgm:cxn modelId="{0E997FA3-C3FA-405A-A05D-ADBCC950303A}" type="presOf" srcId="{097019F0-3382-451C-9E7F-E6741B0F9F7E}" destId="{51D06032-9DBF-4B87-B0FC-46643A8F76D3}" srcOrd="0" destOrd="0" presId="urn:microsoft.com/office/officeart/2005/8/layout/vList5"/>
    <dgm:cxn modelId="{1B75A4A4-61B6-42C4-B8AC-96B742174443}" srcId="{5441A205-3F94-4FC7-817F-C03CB728382E}" destId="{1D4EAF9C-5759-46C5-AD6B-DEA3D0CC6C2F}" srcOrd="0" destOrd="0" parTransId="{71DA31B9-BEE2-48BB-88FC-688ED9E323E9}" sibTransId="{C2445FCF-3455-4617-9AC2-7C6F9B088047}"/>
    <dgm:cxn modelId="{DBF6DCAF-2124-4AFB-8A89-D433266EC3AE}" type="presOf" srcId="{90EFBD40-D3D0-4F39-925A-811290707E25}" destId="{EF2B7CE0-1CA3-4EDE-9DC3-84E14EA4003C}" srcOrd="0" destOrd="0" presId="urn:microsoft.com/office/officeart/2005/8/layout/vList5"/>
    <dgm:cxn modelId="{11FFE2C3-CEC8-4FD8-8A1A-D4C633BBF2AB}" srcId="{9B242618-1F17-4FB4-9692-D01B1AE3E5B5}" destId="{A27D2E3B-8346-4B5B-9415-E0EB684EF86B}" srcOrd="1" destOrd="0" parTransId="{0E72C68D-8B3B-49AC-BBC2-958B2E6A9515}" sibTransId="{11D611F4-8702-463E-96D9-E4CDE9FD6350}"/>
    <dgm:cxn modelId="{A60486D0-E8E3-4FFB-A184-9F744CD5B2C6}" type="presOf" srcId="{9B242618-1F17-4FB4-9692-D01B1AE3E5B5}" destId="{E102F1D3-EC3C-405B-82EE-7C8B35002A6B}" srcOrd="0" destOrd="0" presId="urn:microsoft.com/office/officeart/2005/8/layout/vList5"/>
    <dgm:cxn modelId="{406742D2-15A0-4569-9447-F23543AF99F5}" type="presOf" srcId="{B0ECCEEC-5056-44A6-B806-8BC94DCEF820}" destId="{DA142816-E950-42E4-8C66-1ECE515E68D1}" srcOrd="0" destOrd="0" presId="urn:microsoft.com/office/officeart/2005/8/layout/vList5"/>
    <dgm:cxn modelId="{EB946BD5-B4BA-4DA4-AB30-BF40B3AD75E0}" type="presOf" srcId="{B7D81A0A-0929-4DF6-BE63-DD5280508B8E}" destId="{DA142816-E950-42E4-8C66-1ECE515E68D1}" srcOrd="0" destOrd="1" presId="urn:microsoft.com/office/officeart/2005/8/layout/vList5"/>
    <dgm:cxn modelId="{2FBB07DF-4769-4B70-A952-0F70D324985A}" srcId="{9B242618-1F17-4FB4-9692-D01B1AE3E5B5}" destId="{CA953208-2137-40DF-94BB-CA925348C0E3}" srcOrd="0" destOrd="0" parTransId="{72444092-E127-4CFE-8F93-62137A9FAFE4}" sibTransId="{19E1C09C-9927-4B60-BB92-253B623C72FF}"/>
    <dgm:cxn modelId="{0B72CBE1-8972-4EB9-8058-17C24EA5C831}" srcId="{F2038EAD-8E2F-44C5-BD91-F8A32BEC2D32}" destId="{BCA5262A-40F9-4A08-BC15-5D7AC75D1D07}" srcOrd="0" destOrd="0" parTransId="{B9DEDE77-8F55-4C51-BE36-21A520C45112}" sibTransId="{DCDDC80D-73E2-422B-A8C1-6FE0FE89363B}"/>
    <dgm:cxn modelId="{2C4D36EA-3E5C-4E57-A166-69CC1EDD60EE}" srcId="{90EFBD40-D3D0-4F39-925A-811290707E25}" destId="{B0ECCEEC-5056-44A6-B806-8BC94DCEF820}" srcOrd="0" destOrd="0" parTransId="{790D5483-CB36-4417-8686-5DF30224E716}" sibTransId="{EA70A3CC-A165-49DF-90DB-3936E915AEC2}"/>
    <dgm:cxn modelId="{4611F7ED-CEFE-4B67-81BA-9F0B3EC685E7}" type="presOf" srcId="{BCA5262A-40F9-4A08-BC15-5D7AC75D1D07}" destId="{636E29C5-A374-4C3E-AC2E-05793811CDB4}" srcOrd="0" destOrd="0" presId="urn:microsoft.com/office/officeart/2005/8/layout/vList5"/>
    <dgm:cxn modelId="{F130C01D-C03C-4C47-896B-2320614E50B8}" type="presParOf" srcId="{E102F1D3-EC3C-405B-82EE-7C8B35002A6B}" destId="{AB607434-6A3C-4339-89B0-951277251751}" srcOrd="0" destOrd="0" presId="urn:microsoft.com/office/officeart/2005/8/layout/vList5"/>
    <dgm:cxn modelId="{348CE507-1E46-47C1-A0F9-76FCDCBE7606}" type="presParOf" srcId="{AB607434-6A3C-4339-89B0-951277251751}" destId="{9F116616-7F2A-4455-BC07-9F437CB38692}" srcOrd="0" destOrd="0" presId="urn:microsoft.com/office/officeart/2005/8/layout/vList5"/>
    <dgm:cxn modelId="{A1F8BEF7-B266-4A0B-90EC-DBB5A1B15F23}" type="presParOf" srcId="{AB607434-6A3C-4339-89B0-951277251751}" destId="{D9A9D5F7-C639-40EE-89BB-B87D654D5708}" srcOrd="1" destOrd="0" presId="urn:microsoft.com/office/officeart/2005/8/layout/vList5"/>
    <dgm:cxn modelId="{514A8F6F-3925-49C6-BB90-1F78274CF1BD}" type="presParOf" srcId="{E102F1D3-EC3C-405B-82EE-7C8B35002A6B}" destId="{19743F30-B2BB-4161-8C78-D86595006FA7}" srcOrd="1" destOrd="0" presId="urn:microsoft.com/office/officeart/2005/8/layout/vList5"/>
    <dgm:cxn modelId="{F81117BE-CC5C-4968-9CDC-4CCC10263ACA}" type="presParOf" srcId="{E102F1D3-EC3C-405B-82EE-7C8B35002A6B}" destId="{0FDB61F2-F6CB-4D12-8496-2E9298448FC0}" srcOrd="2" destOrd="0" presId="urn:microsoft.com/office/officeart/2005/8/layout/vList5"/>
    <dgm:cxn modelId="{801AE3F3-0D6D-4C2C-9993-08925C8C2038}" type="presParOf" srcId="{0FDB61F2-F6CB-4D12-8496-2E9298448FC0}" destId="{2257BB84-38F3-4814-BB2D-DA8C91972CB3}" srcOrd="0" destOrd="0" presId="urn:microsoft.com/office/officeart/2005/8/layout/vList5"/>
    <dgm:cxn modelId="{B34260B0-62DB-4876-B400-7B619DB9A12B}" type="presParOf" srcId="{0FDB61F2-F6CB-4D12-8496-2E9298448FC0}" destId="{0D960784-5FC5-41A9-B59B-161AB779602D}" srcOrd="1" destOrd="0" presId="urn:microsoft.com/office/officeart/2005/8/layout/vList5"/>
    <dgm:cxn modelId="{5AF93DD9-23B4-41EF-90A9-1315EF2F3EB9}" type="presParOf" srcId="{E102F1D3-EC3C-405B-82EE-7C8B35002A6B}" destId="{56B47EEE-F57F-4F03-8B30-C236905CB92B}" srcOrd="3" destOrd="0" presId="urn:microsoft.com/office/officeart/2005/8/layout/vList5"/>
    <dgm:cxn modelId="{204364A9-93D7-4632-92BB-B6F741F8B67C}" type="presParOf" srcId="{E102F1D3-EC3C-405B-82EE-7C8B35002A6B}" destId="{1F197C62-F963-4FE7-9380-54B831DC33EA}" srcOrd="4" destOrd="0" presId="urn:microsoft.com/office/officeart/2005/8/layout/vList5"/>
    <dgm:cxn modelId="{D9000DEB-E132-47D5-860A-FB9737C32480}" type="presParOf" srcId="{1F197C62-F963-4FE7-9380-54B831DC33EA}" destId="{DCB1B56E-5AAB-4DA2-8061-4AB2CE28F777}" srcOrd="0" destOrd="0" presId="urn:microsoft.com/office/officeart/2005/8/layout/vList5"/>
    <dgm:cxn modelId="{935ACC81-C5DB-4BBF-B900-F9EB1C72A933}" type="presParOf" srcId="{1F197C62-F963-4FE7-9380-54B831DC33EA}" destId="{636E29C5-A374-4C3E-AC2E-05793811CDB4}" srcOrd="1" destOrd="0" presId="urn:microsoft.com/office/officeart/2005/8/layout/vList5"/>
    <dgm:cxn modelId="{C5EAE563-8A72-4CFC-8E91-A1917840EBFA}" type="presParOf" srcId="{E102F1D3-EC3C-405B-82EE-7C8B35002A6B}" destId="{23F02C7E-9977-40DA-87F4-6CB81B25AAB4}" srcOrd="5" destOrd="0" presId="urn:microsoft.com/office/officeart/2005/8/layout/vList5"/>
    <dgm:cxn modelId="{E27052E0-453B-43CE-94FF-1A677848E00B}" type="presParOf" srcId="{E102F1D3-EC3C-405B-82EE-7C8B35002A6B}" destId="{E173E3EF-85FF-43D8-98CE-ADBDFC16CA13}" srcOrd="6" destOrd="0" presId="urn:microsoft.com/office/officeart/2005/8/layout/vList5"/>
    <dgm:cxn modelId="{8D6898CA-B2EF-44D4-A4A3-8205E7ABC7AA}" type="presParOf" srcId="{E173E3EF-85FF-43D8-98CE-ADBDFC16CA13}" destId="{EF2B7CE0-1CA3-4EDE-9DC3-84E14EA4003C}" srcOrd="0" destOrd="0" presId="urn:microsoft.com/office/officeart/2005/8/layout/vList5"/>
    <dgm:cxn modelId="{407FA80B-6EC6-408D-8BE4-D66397F2D9B6}" type="presParOf" srcId="{E173E3EF-85FF-43D8-98CE-ADBDFC16CA13}" destId="{DA142816-E950-42E4-8C66-1ECE515E68D1}" srcOrd="1" destOrd="0" presId="urn:microsoft.com/office/officeart/2005/8/layout/vList5"/>
    <dgm:cxn modelId="{336D6A00-E1F6-4983-BB25-4D64E2748919}" type="presParOf" srcId="{E102F1D3-EC3C-405B-82EE-7C8B35002A6B}" destId="{A8FF5DA1-B801-4B1D-A878-9A9B72F59A9F}" srcOrd="7" destOrd="0" presId="urn:microsoft.com/office/officeart/2005/8/layout/vList5"/>
    <dgm:cxn modelId="{CB709304-6333-45FB-A80D-B97672C8601E}" type="presParOf" srcId="{E102F1D3-EC3C-405B-82EE-7C8B35002A6B}" destId="{438256C9-710A-4D0E-A7A3-D80393A31E76}" srcOrd="8" destOrd="0" presId="urn:microsoft.com/office/officeart/2005/8/layout/vList5"/>
    <dgm:cxn modelId="{1D84AF56-D2EE-4536-A2B7-617497DAE016}" type="presParOf" srcId="{438256C9-710A-4D0E-A7A3-D80393A31E76}" destId="{903A4910-7450-488D-88C7-9E0AEDF00D5E}" srcOrd="0" destOrd="0" presId="urn:microsoft.com/office/officeart/2005/8/layout/vList5"/>
    <dgm:cxn modelId="{C3AA8D53-D261-48E9-802B-188B63CCCEF3}" type="presParOf" srcId="{438256C9-710A-4D0E-A7A3-D80393A31E76}" destId="{9AFF20FC-27CB-4E01-9786-A2A50D987478}" srcOrd="1" destOrd="0" presId="urn:microsoft.com/office/officeart/2005/8/layout/vList5"/>
    <dgm:cxn modelId="{2AEAABE1-6952-4359-9962-1BD29A372919}" type="presParOf" srcId="{E102F1D3-EC3C-405B-82EE-7C8B35002A6B}" destId="{E4F8A998-ACD9-4B36-8356-6EF9D1176F5F}" srcOrd="9" destOrd="0" presId="urn:microsoft.com/office/officeart/2005/8/layout/vList5"/>
    <dgm:cxn modelId="{BEAB24E1-F021-440C-B4A7-A303105CB7C7}" type="presParOf" srcId="{E102F1D3-EC3C-405B-82EE-7C8B35002A6B}" destId="{E83C1F94-06B9-4C7D-9AC9-0394F47DF7C2}" srcOrd="10" destOrd="0" presId="urn:microsoft.com/office/officeart/2005/8/layout/vList5"/>
    <dgm:cxn modelId="{B65FE236-C186-435C-B345-987621ECA51D}" type="presParOf" srcId="{E83C1F94-06B9-4C7D-9AC9-0394F47DF7C2}" destId="{51D06032-9DBF-4B87-B0FC-46643A8F76D3}"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9D5F7-C639-40EE-89BB-B87D654D5708}">
      <dsp:nvSpPr>
        <dsp:cNvPr id="0" name=""/>
        <dsp:cNvSpPr/>
      </dsp:nvSpPr>
      <dsp:spPr>
        <a:xfrm rot="5400000">
          <a:off x="5604448" y="-2438347"/>
          <a:ext cx="702622" cy="5757990"/>
        </a:xfrm>
        <a:prstGeom prst="round2SameRect">
          <a:avLst/>
        </a:prstGeom>
        <a:solidFill>
          <a:srgbClr val="1F497D">
            <a:lumMod val="20000"/>
            <a:lumOff val="80000"/>
            <a:alpha val="90000"/>
          </a:srgb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Arial"/>
              <a:ea typeface="+mn-ea"/>
              <a:cs typeface="+mn-cs"/>
            </a:rPr>
            <a:t>Patient-oriented research conducted with human subjects or materials of human origin (including cognitive phenomenon) on the causes and consequences of disease in humans</a:t>
          </a:r>
        </a:p>
      </dsp:txBody>
      <dsp:txXfrm rot="-5400000">
        <a:off x="3076765" y="123635"/>
        <a:ext cx="5723691" cy="634024"/>
      </dsp:txXfrm>
    </dsp:sp>
    <dsp:sp modelId="{9F116616-7F2A-4455-BC07-9F437CB38692}">
      <dsp:nvSpPr>
        <dsp:cNvPr id="0" name=""/>
        <dsp:cNvSpPr/>
      </dsp:nvSpPr>
      <dsp:spPr>
        <a:xfrm>
          <a:off x="162105" y="1508"/>
          <a:ext cx="2914658" cy="878277"/>
        </a:xfrm>
        <a:prstGeom prst="roundRect">
          <a:avLst/>
        </a:prstGeom>
        <a:solidFill>
          <a:srgbClr val="1F497D">
            <a:lumMod val="60000"/>
            <a:lumOff val="4000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Arial"/>
              <a:ea typeface="+mn-ea"/>
              <a:cs typeface="+mn-cs"/>
            </a:rPr>
            <a:t>Clinical Research</a:t>
          </a:r>
        </a:p>
      </dsp:txBody>
      <dsp:txXfrm>
        <a:off x="204979" y="44382"/>
        <a:ext cx="2828910" cy="792529"/>
      </dsp:txXfrm>
    </dsp:sp>
    <dsp:sp modelId="{0D960784-5FC5-41A9-B59B-161AB779602D}">
      <dsp:nvSpPr>
        <dsp:cNvPr id="0" name=""/>
        <dsp:cNvSpPr/>
      </dsp:nvSpPr>
      <dsp:spPr>
        <a:xfrm rot="5400000">
          <a:off x="5604448" y="-1516155"/>
          <a:ext cx="702622" cy="5757990"/>
        </a:xfrm>
        <a:prstGeom prst="round2SameRect">
          <a:avLst/>
        </a:prstGeom>
        <a:solidFill>
          <a:srgbClr val="9BBB59">
            <a:tint val="40000"/>
            <a:alpha val="90000"/>
            <a:hueOff val="2679213"/>
            <a:satOff val="-3448"/>
            <a:lumOff val="-269"/>
            <a:alphaOff val="0"/>
          </a:srgb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solidFill>
                <a:sysClr val="windowText" lastClr="000000">
                  <a:hueOff val="0"/>
                  <a:satOff val="0"/>
                  <a:lumOff val="0"/>
                  <a:alphaOff val="0"/>
                </a:sysClr>
              </a:solidFill>
              <a:latin typeface="Arial"/>
              <a:ea typeface="+mn-ea"/>
              <a:cs typeface="+mn-cs"/>
            </a:rPr>
            <a:t>Research related to diseases or disorders in children</a:t>
          </a:r>
          <a:endParaRPr lang="en-US" sz="1300" kern="1200" dirty="0">
            <a:solidFill>
              <a:sysClr val="windowText" lastClr="000000">
                <a:hueOff val="0"/>
                <a:satOff val="0"/>
                <a:lumOff val="0"/>
                <a:alphaOff val="0"/>
              </a:sysClr>
            </a:solidFill>
            <a:latin typeface="Arial"/>
            <a:ea typeface="+mn-ea"/>
            <a:cs typeface="+mn-cs"/>
          </a:endParaRPr>
        </a:p>
        <a:p>
          <a:pPr marL="114300" lvl="1" indent="-114300" algn="l" defTabSz="577850">
            <a:lnSpc>
              <a:spcPct val="90000"/>
            </a:lnSpc>
            <a:spcBef>
              <a:spcPct val="0"/>
            </a:spcBef>
            <a:spcAft>
              <a:spcPct val="15000"/>
            </a:spcAft>
            <a:buChar char="•"/>
          </a:pPr>
          <a:r>
            <a:rPr lang="en-US" sz="1300" kern="1200">
              <a:solidFill>
                <a:sysClr val="windowText" lastClr="000000">
                  <a:hueOff val="0"/>
                  <a:satOff val="0"/>
                  <a:lumOff val="0"/>
                  <a:alphaOff val="0"/>
                </a:sysClr>
              </a:solidFill>
              <a:latin typeface="Arial"/>
              <a:ea typeface="+mn-ea"/>
              <a:cs typeface="+mn-cs"/>
            </a:rPr>
            <a:t>Basic research allowed</a:t>
          </a:r>
          <a:endParaRPr lang="en-US" sz="1300" kern="1200" dirty="0">
            <a:solidFill>
              <a:sysClr val="windowText" lastClr="000000">
                <a:hueOff val="0"/>
                <a:satOff val="0"/>
                <a:lumOff val="0"/>
                <a:alphaOff val="0"/>
              </a:sysClr>
            </a:solidFill>
            <a:latin typeface="Arial"/>
            <a:ea typeface="+mn-ea"/>
            <a:cs typeface="+mn-cs"/>
          </a:endParaRPr>
        </a:p>
      </dsp:txBody>
      <dsp:txXfrm rot="-5400000">
        <a:off x="3076765" y="1045827"/>
        <a:ext cx="5723691" cy="634024"/>
      </dsp:txXfrm>
    </dsp:sp>
    <dsp:sp modelId="{2257BB84-38F3-4814-BB2D-DA8C91972CB3}">
      <dsp:nvSpPr>
        <dsp:cNvPr id="0" name=""/>
        <dsp:cNvSpPr/>
      </dsp:nvSpPr>
      <dsp:spPr>
        <a:xfrm>
          <a:off x="162105" y="923700"/>
          <a:ext cx="2914658" cy="878277"/>
        </a:xfrm>
        <a:prstGeom prst="roundRect">
          <a:avLst/>
        </a:prstGeom>
        <a:solidFill>
          <a:srgbClr val="9BBB59">
            <a:hueOff val="2812566"/>
            <a:satOff val="-4220"/>
            <a:lumOff val="-686"/>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Arial"/>
              <a:ea typeface="+mn-ea"/>
              <a:cs typeface="+mn-cs"/>
            </a:rPr>
            <a:t>Pediatric Research</a:t>
          </a:r>
        </a:p>
      </dsp:txBody>
      <dsp:txXfrm>
        <a:off x="204979" y="966574"/>
        <a:ext cx="2828910" cy="792529"/>
      </dsp:txXfrm>
    </dsp:sp>
    <dsp:sp modelId="{636E29C5-A374-4C3E-AC2E-05793811CDB4}">
      <dsp:nvSpPr>
        <dsp:cNvPr id="0" name=""/>
        <dsp:cNvSpPr/>
      </dsp:nvSpPr>
      <dsp:spPr>
        <a:xfrm rot="5400000">
          <a:off x="5548286" y="-593964"/>
          <a:ext cx="702622" cy="5757990"/>
        </a:xfrm>
        <a:prstGeom prst="round2SameRect">
          <a:avLst/>
        </a:prstGeom>
        <a:solidFill>
          <a:srgbClr val="FF9F9F">
            <a:alpha val="89804"/>
          </a:srgb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solidFill>
                <a:sysClr val="windowText" lastClr="000000">
                  <a:hueOff val="0"/>
                  <a:satOff val="0"/>
                  <a:lumOff val="0"/>
                  <a:alphaOff val="0"/>
                </a:sysClr>
              </a:solidFill>
              <a:latin typeface="Arial"/>
              <a:ea typeface="+mn-ea"/>
              <a:cs typeface="+mn-cs"/>
            </a:rPr>
            <a:t>Research focusing on minority and other health disparity populations</a:t>
          </a:r>
          <a:endParaRPr lang="en-US" sz="1300" kern="1200" dirty="0">
            <a:solidFill>
              <a:sysClr val="windowText" lastClr="000000">
                <a:hueOff val="0"/>
                <a:satOff val="0"/>
                <a:lumOff val="0"/>
                <a:alphaOff val="0"/>
              </a:sysClr>
            </a:solidFill>
            <a:latin typeface="Arial"/>
            <a:ea typeface="+mn-ea"/>
            <a:cs typeface="+mn-cs"/>
          </a:endParaRPr>
        </a:p>
        <a:p>
          <a:pPr marL="114300" lvl="1" indent="-114300" algn="l" defTabSz="577850">
            <a:lnSpc>
              <a:spcPct val="90000"/>
            </a:lnSpc>
            <a:spcBef>
              <a:spcPct val="0"/>
            </a:spcBef>
            <a:spcAft>
              <a:spcPct val="15000"/>
            </a:spcAft>
            <a:buChar char="•"/>
          </a:pPr>
          <a:r>
            <a:rPr lang="en-US" sz="1300" kern="1200">
              <a:solidFill>
                <a:sysClr val="windowText" lastClr="000000">
                  <a:hueOff val="0"/>
                  <a:satOff val="0"/>
                  <a:lumOff val="0"/>
                  <a:alphaOff val="0"/>
                </a:sysClr>
              </a:solidFill>
              <a:latin typeface="Arial"/>
              <a:ea typeface="+mn-ea"/>
              <a:cs typeface="+mn-cs"/>
            </a:rPr>
            <a:t>Basic, clinical, social and behavioral research allowed</a:t>
          </a:r>
          <a:endParaRPr lang="en-US" sz="1300" kern="1200" dirty="0">
            <a:solidFill>
              <a:sysClr val="windowText" lastClr="000000">
                <a:hueOff val="0"/>
                <a:satOff val="0"/>
                <a:lumOff val="0"/>
                <a:alphaOff val="0"/>
              </a:sysClr>
            </a:solidFill>
            <a:latin typeface="Arial"/>
            <a:ea typeface="+mn-ea"/>
            <a:cs typeface="+mn-cs"/>
          </a:endParaRPr>
        </a:p>
        <a:p>
          <a:pPr marL="114300" lvl="1" indent="-114300" algn="l" defTabSz="57785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Arial"/>
              <a:ea typeface="+mn-ea"/>
              <a:cs typeface="+mn-cs"/>
            </a:rPr>
            <a:t>Applications reviewed NIH ICs</a:t>
          </a:r>
        </a:p>
      </dsp:txBody>
      <dsp:txXfrm rot="-5400000">
        <a:off x="3020603" y="1968018"/>
        <a:ext cx="5723691" cy="634024"/>
      </dsp:txXfrm>
    </dsp:sp>
    <dsp:sp modelId="{DCB1B56E-5AAB-4DA2-8061-4AB2CE28F777}">
      <dsp:nvSpPr>
        <dsp:cNvPr id="0" name=""/>
        <dsp:cNvSpPr/>
      </dsp:nvSpPr>
      <dsp:spPr>
        <a:xfrm>
          <a:off x="162105" y="1845892"/>
          <a:ext cx="2858496" cy="878277"/>
        </a:xfrm>
        <a:prstGeom prst="roundRect">
          <a:avLst/>
        </a:prstGeom>
        <a:solidFill>
          <a:srgbClr val="8A0000"/>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Arial"/>
              <a:ea typeface="+mn-ea"/>
              <a:cs typeface="+mn-cs"/>
            </a:rPr>
            <a:t>Health Disparities Research</a:t>
          </a:r>
        </a:p>
      </dsp:txBody>
      <dsp:txXfrm>
        <a:off x="204979" y="1888766"/>
        <a:ext cx="2772748" cy="792529"/>
      </dsp:txXfrm>
    </dsp:sp>
    <dsp:sp modelId="{DA142816-E950-42E4-8C66-1ECE515E68D1}">
      <dsp:nvSpPr>
        <dsp:cNvPr id="0" name=""/>
        <dsp:cNvSpPr/>
      </dsp:nvSpPr>
      <dsp:spPr>
        <a:xfrm rot="5400000">
          <a:off x="5548286" y="328227"/>
          <a:ext cx="702622" cy="5757990"/>
        </a:xfrm>
        <a:prstGeom prst="round2SameRect">
          <a:avLst/>
        </a:prstGeom>
        <a:solidFill>
          <a:srgbClr val="9BBB59">
            <a:tint val="40000"/>
            <a:alpha val="90000"/>
            <a:hueOff val="8037640"/>
            <a:satOff val="-10345"/>
            <a:lumOff val="-806"/>
            <a:alphaOff val="0"/>
          </a:srgb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Arial"/>
              <a:ea typeface="+mn-ea"/>
              <a:cs typeface="+mn-cs"/>
            </a:rPr>
            <a:t>Research focusing on conditions impacting ability to conceive or bear children and provide new or improved methods of preventing pregnancy</a:t>
          </a:r>
        </a:p>
        <a:p>
          <a:pPr marL="114300" lvl="1" indent="-114300" algn="l" defTabSz="577850">
            <a:lnSpc>
              <a:spcPct val="90000"/>
            </a:lnSpc>
            <a:spcBef>
              <a:spcPct val="0"/>
            </a:spcBef>
            <a:spcAft>
              <a:spcPct val="15000"/>
            </a:spcAft>
            <a:buChar char="•"/>
          </a:pPr>
          <a:r>
            <a:rPr lang="en-US" sz="1300" kern="1200">
              <a:solidFill>
                <a:sysClr val="windowText" lastClr="000000">
                  <a:hueOff val="0"/>
                  <a:satOff val="0"/>
                  <a:lumOff val="0"/>
                  <a:alphaOff val="0"/>
                </a:sysClr>
              </a:solidFill>
              <a:latin typeface="Arial"/>
              <a:ea typeface="+mn-ea"/>
              <a:cs typeface="+mn-cs"/>
            </a:rPr>
            <a:t>Applications reviewed by Eunice Kennedy Shriver NICHD</a:t>
          </a:r>
          <a:endParaRPr lang="en-US" sz="1300" kern="1200" dirty="0">
            <a:solidFill>
              <a:sysClr val="windowText" lastClr="000000">
                <a:hueOff val="0"/>
                <a:satOff val="0"/>
                <a:lumOff val="0"/>
                <a:alphaOff val="0"/>
              </a:sysClr>
            </a:solidFill>
            <a:latin typeface="Arial"/>
            <a:ea typeface="+mn-ea"/>
            <a:cs typeface="+mn-cs"/>
          </a:endParaRPr>
        </a:p>
      </dsp:txBody>
      <dsp:txXfrm rot="-5400000">
        <a:off x="3020603" y="2890210"/>
        <a:ext cx="5723691" cy="634024"/>
      </dsp:txXfrm>
    </dsp:sp>
    <dsp:sp modelId="{EF2B7CE0-1CA3-4EDE-9DC3-84E14EA4003C}">
      <dsp:nvSpPr>
        <dsp:cNvPr id="0" name=""/>
        <dsp:cNvSpPr/>
      </dsp:nvSpPr>
      <dsp:spPr>
        <a:xfrm>
          <a:off x="162105" y="2768083"/>
          <a:ext cx="2858496" cy="878277"/>
        </a:xfrm>
        <a:prstGeom prst="roundRect">
          <a:avLst/>
        </a:prstGeom>
        <a:solidFill>
          <a:srgbClr val="475A81"/>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Arial"/>
              <a:ea typeface="+mn-ea"/>
              <a:cs typeface="+mn-cs"/>
            </a:rPr>
            <a:t>Contraception &amp; Infertility Research</a:t>
          </a:r>
        </a:p>
      </dsp:txBody>
      <dsp:txXfrm>
        <a:off x="204979" y="2810957"/>
        <a:ext cx="2772748" cy="792529"/>
      </dsp:txXfrm>
    </dsp:sp>
    <dsp:sp modelId="{9AFF20FC-27CB-4E01-9786-A2A50D987478}">
      <dsp:nvSpPr>
        <dsp:cNvPr id="0" name=""/>
        <dsp:cNvSpPr/>
      </dsp:nvSpPr>
      <dsp:spPr>
        <a:xfrm rot="5400000">
          <a:off x="5604448" y="1250419"/>
          <a:ext cx="702622" cy="5757990"/>
        </a:xfrm>
        <a:prstGeom prst="round2SameRect">
          <a:avLst/>
        </a:prstGeom>
        <a:solidFill>
          <a:sysClr val="window" lastClr="FFFFFF">
            <a:lumMod val="75000"/>
            <a:alpha val="90000"/>
          </a:sys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Arial"/>
              <a:ea typeface="+mn-ea"/>
              <a:cs typeface="+mn-cs"/>
            </a:rPr>
            <a:t>Same as Clinical Research LRP</a:t>
          </a:r>
        </a:p>
        <a:p>
          <a:pPr marL="114300" lvl="1" indent="-114300" algn="l" defTabSz="57785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Arial"/>
              <a:ea typeface="+mn-ea"/>
              <a:cs typeface="+mn-cs"/>
            </a:rPr>
            <a:t>Available to clinical researchers from verifiable disadvantaged backgrounds</a:t>
          </a:r>
        </a:p>
        <a:p>
          <a:pPr marL="114300" lvl="1" indent="-114300" algn="l" defTabSz="57785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Arial"/>
              <a:ea typeface="+mn-ea"/>
              <a:cs typeface="+mn-cs"/>
            </a:rPr>
            <a:t>Reviewed by NIMHD</a:t>
          </a:r>
        </a:p>
      </dsp:txBody>
      <dsp:txXfrm rot="-5400000">
        <a:off x="3076765" y="3812402"/>
        <a:ext cx="5723691" cy="634024"/>
      </dsp:txXfrm>
    </dsp:sp>
    <dsp:sp modelId="{903A4910-7450-488D-88C7-9E0AEDF00D5E}">
      <dsp:nvSpPr>
        <dsp:cNvPr id="0" name=""/>
        <dsp:cNvSpPr/>
      </dsp:nvSpPr>
      <dsp:spPr>
        <a:xfrm>
          <a:off x="162105" y="3690275"/>
          <a:ext cx="2914658" cy="878277"/>
        </a:xfrm>
        <a:prstGeom prst="roundRect">
          <a:avLst/>
        </a:prstGeom>
        <a:solidFill>
          <a:sysClr val="windowText" lastClr="000000">
            <a:lumMod val="50000"/>
            <a:lumOff val="50000"/>
          </a:sys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Arial"/>
              <a:ea typeface="+mn-ea"/>
              <a:cs typeface="+mn-cs"/>
            </a:rPr>
            <a:t>Clinical DB</a:t>
          </a:r>
        </a:p>
      </dsp:txBody>
      <dsp:txXfrm>
        <a:off x="204979" y="3733149"/>
        <a:ext cx="2828910" cy="792529"/>
      </dsp:txXfrm>
    </dsp:sp>
    <dsp:sp modelId="{51D06032-9DBF-4B87-B0FC-46643A8F76D3}">
      <dsp:nvSpPr>
        <dsp:cNvPr id="0" name=""/>
        <dsp:cNvSpPr/>
      </dsp:nvSpPr>
      <dsp:spPr>
        <a:xfrm>
          <a:off x="162105" y="4612467"/>
          <a:ext cx="2914658" cy="878277"/>
        </a:xfrm>
        <a:prstGeom prst="roundRect">
          <a:avLst/>
        </a:prstGeom>
        <a:solidFill>
          <a:srgbClr val="3E009A"/>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Arial"/>
              <a:ea typeface="+mn-ea"/>
              <a:cs typeface="+mn-cs"/>
            </a:rPr>
            <a:t>Research on Emerging Areas Critical to Human Health (REACH)</a:t>
          </a:r>
        </a:p>
      </dsp:txBody>
      <dsp:txXfrm>
        <a:off x="204979" y="4655341"/>
        <a:ext cx="2828910" cy="79252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0.0875</cdr:x>
      <cdr:y>0.83832</cdr:y>
    </cdr:from>
    <cdr:to>
      <cdr:x>0.9875</cdr:x>
      <cdr:y>0.83832</cdr:y>
    </cdr:to>
    <cdr:cxnSp macro="">
      <cdr:nvCxnSpPr>
        <cdr:cNvPr id="3" name="Straight Connector 2">
          <a:extLst xmlns:a="http://schemas.openxmlformats.org/drawingml/2006/main">
            <a:ext uri="{FF2B5EF4-FFF2-40B4-BE49-F238E27FC236}">
              <a16:creationId xmlns:a16="http://schemas.microsoft.com/office/drawing/2014/main" id="{3653FDEE-7DA4-4494-87D9-FA407977DE37}"/>
            </a:ext>
          </a:extLst>
        </cdr:cNvPr>
        <cdr:cNvCxnSpPr/>
      </cdr:nvCxnSpPr>
      <cdr:spPr>
        <a:xfrm xmlns:a="http://schemas.openxmlformats.org/drawingml/2006/main">
          <a:off x="533400" y="3556000"/>
          <a:ext cx="5486400" cy="0"/>
        </a:xfrm>
        <a:prstGeom xmlns:a="http://schemas.openxmlformats.org/drawingml/2006/main" prst="line">
          <a:avLst/>
        </a:prstGeom>
        <a:ln xmlns:a="http://schemas.openxmlformats.org/drawingml/2006/main">
          <a:solidFill>
            <a:schemeClr val="bg1">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0.12979</cdr:x>
      <cdr:y>0.83833</cdr:y>
    </cdr:from>
    <cdr:to>
      <cdr:x>0.27979</cdr:x>
      <cdr:y>1</cdr:y>
    </cdr:to>
    <cdr:sp macro="" textlink="">
      <cdr:nvSpPr>
        <cdr:cNvPr id="6" name="TextBox 1">
          <a:extLst xmlns:a="http://schemas.openxmlformats.org/drawingml/2006/main">
            <a:ext uri="{FF2B5EF4-FFF2-40B4-BE49-F238E27FC236}">
              <a16:creationId xmlns:a16="http://schemas.microsoft.com/office/drawing/2014/main" id="{66352EE1-C23F-4CD4-8F6C-35746525EB96}"/>
            </a:ext>
          </a:extLst>
        </cdr:cNvPr>
        <cdr:cNvSpPr txBox="1"/>
      </cdr:nvSpPr>
      <cdr:spPr>
        <a:xfrm xmlns:a="http://schemas.openxmlformats.org/drawingml/2006/main" rot="16200000">
          <a:off x="1232636" y="3672144"/>
          <a:ext cx="749421" cy="117729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dirty="0">
              <a:solidFill>
                <a:schemeClr val="tx1">
                  <a:lumMod val="65000"/>
                  <a:lumOff val="35000"/>
                </a:schemeClr>
              </a:solidFill>
            </a:rPr>
            <a:t>	  Applications    </a:t>
          </a:r>
        </a:p>
        <a:p xmlns:a="http://schemas.openxmlformats.org/drawingml/2006/main">
          <a:pPr algn="r"/>
          <a:endParaRPr lang="en-US" sz="900" dirty="0">
            <a:solidFill>
              <a:schemeClr val="tx1">
                <a:lumMod val="65000"/>
                <a:lumOff val="35000"/>
              </a:schemeClr>
            </a:solidFill>
          </a:endParaRPr>
        </a:p>
        <a:p xmlns:a="http://schemas.openxmlformats.org/drawingml/2006/main">
          <a:pPr algn="ctr"/>
          <a:endParaRPr lang="en-US" sz="900" dirty="0">
            <a:solidFill>
              <a:schemeClr val="tx1">
                <a:lumMod val="65000"/>
                <a:lumOff val="35000"/>
              </a:schemeClr>
            </a:solidFill>
          </a:endParaRPr>
        </a:p>
        <a:p xmlns:a="http://schemas.openxmlformats.org/drawingml/2006/main">
          <a:pPr algn="ctr"/>
          <a:endParaRPr lang="en-US" sz="900" dirty="0">
            <a:solidFill>
              <a:schemeClr val="tx1">
                <a:lumMod val="65000"/>
                <a:lumOff val="35000"/>
              </a:schemeClr>
            </a:solidFill>
          </a:endParaRPr>
        </a:p>
        <a:p xmlns:a="http://schemas.openxmlformats.org/drawingml/2006/main">
          <a:pPr algn="ctr"/>
          <a:endParaRPr lang="en-US" sz="900" dirty="0">
            <a:solidFill>
              <a:schemeClr val="tx1">
                <a:lumMod val="65000"/>
                <a:lumOff val="35000"/>
              </a:schemeClr>
            </a:solidFill>
          </a:endParaRPr>
        </a:p>
        <a:p xmlns:a="http://schemas.openxmlformats.org/drawingml/2006/main">
          <a:pPr algn="ctr"/>
          <a:endParaRPr lang="en-US" sz="900" dirty="0">
            <a:solidFill>
              <a:schemeClr val="tx1">
                <a:lumMod val="65000"/>
                <a:lumOff val="35000"/>
              </a:schemeClr>
            </a:solidFill>
          </a:endParaRPr>
        </a:p>
        <a:p xmlns:a="http://schemas.openxmlformats.org/drawingml/2006/main">
          <a:pPr algn="ctr"/>
          <a:r>
            <a:rPr lang="en-US" sz="900" dirty="0">
              <a:solidFill>
                <a:schemeClr val="tx1">
                  <a:lumMod val="65000"/>
                  <a:lumOff val="35000"/>
                </a:schemeClr>
              </a:solidFill>
            </a:rPr>
            <a:t>Awards</a:t>
          </a:r>
        </a:p>
      </cdr:txBody>
    </cdr:sp>
  </cdr:relSizeAnchor>
  <cdr:relSizeAnchor xmlns:cdr="http://schemas.openxmlformats.org/drawingml/2006/chartDrawing">
    <cdr:from>
      <cdr:x>0.35</cdr:x>
      <cdr:y>0.83833</cdr:y>
    </cdr:from>
    <cdr:to>
      <cdr:x>0.5</cdr:x>
      <cdr:y>1</cdr:y>
    </cdr:to>
    <cdr:sp macro="" textlink="">
      <cdr:nvSpPr>
        <cdr:cNvPr id="9" name="TextBox 1">
          <a:extLst xmlns:a="http://schemas.openxmlformats.org/drawingml/2006/main">
            <a:ext uri="{FF2B5EF4-FFF2-40B4-BE49-F238E27FC236}">
              <a16:creationId xmlns:a16="http://schemas.microsoft.com/office/drawing/2014/main" id="{66352EE1-C23F-4CD4-8F6C-35746525EB96}"/>
            </a:ext>
          </a:extLst>
        </cdr:cNvPr>
        <cdr:cNvSpPr txBox="1"/>
      </cdr:nvSpPr>
      <cdr:spPr>
        <a:xfrm xmlns:a="http://schemas.openxmlformats.org/drawingml/2006/main" rot="16200000">
          <a:off x="2960945" y="3672144"/>
          <a:ext cx="749421" cy="117729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dirty="0">
              <a:solidFill>
                <a:schemeClr val="tx1">
                  <a:lumMod val="65000"/>
                  <a:lumOff val="35000"/>
                </a:schemeClr>
              </a:solidFill>
            </a:rPr>
            <a:t>	  Applications    </a:t>
          </a:r>
        </a:p>
        <a:p xmlns:a="http://schemas.openxmlformats.org/drawingml/2006/main">
          <a:pPr algn="r"/>
          <a:endParaRPr lang="en-US" sz="900" dirty="0">
            <a:solidFill>
              <a:schemeClr val="tx1">
                <a:lumMod val="65000"/>
                <a:lumOff val="35000"/>
              </a:schemeClr>
            </a:solidFill>
          </a:endParaRPr>
        </a:p>
        <a:p xmlns:a="http://schemas.openxmlformats.org/drawingml/2006/main">
          <a:pPr algn="ctr"/>
          <a:endParaRPr lang="en-US" sz="900" dirty="0">
            <a:solidFill>
              <a:schemeClr val="tx1">
                <a:lumMod val="65000"/>
                <a:lumOff val="35000"/>
              </a:schemeClr>
            </a:solidFill>
          </a:endParaRPr>
        </a:p>
        <a:p xmlns:a="http://schemas.openxmlformats.org/drawingml/2006/main">
          <a:pPr algn="ctr"/>
          <a:endParaRPr lang="en-US" sz="900" dirty="0">
            <a:solidFill>
              <a:schemeClr val="tx1">
                <a:lumMod val="65000"/>
                <a:lumOff val="35000"/>
              </a:schemeClr>
            </a:solidFill>
          </a:endParaRPr>
        </a:p>
        <a:p xmlns:a="http://schemas.openxmlformats.org/drawingml/2006/main">
          <a:pPr algn="ctr"/>
          <a:endParaRPr lang="en-US" sz="900" dirty="0">
            <a:solidFill>
              <a:schemeClr val="tx1">
                <a:lumMod val="65000"/>
                <a:lumOff val="35000"/>
              </a:schemeClr>
            </a:solidFill>
          </a:endParaRPr>
        </a:p>
        <a:p xmlns:a="http://schemas.openxmlformats.org/drawingml/2006/main">
          <a:pPr algn="ctr"/>
          <a:endParaRPr lang="en-US" sz="900" dirty="0">
            <a:solidFill>
              <a:schemeClr val="tx1">
                <a:lumMod val="65000"/>
                <a:lumOff val="35000"/>
              </a:schemeClr>
            </a:solidFill>
          </a:endParaRPr>
        </a:p>
        <a:p xmlns:a="http://schemas.openxmlformats.org/drawingml/2006/main">
          <a:pPr algn="ctr"/>
          <a:r>
            <a:rPr lang="en-US" sz="900" dirty="0">
              <a:solidFill>
                <a:schemeClr val="tx1">
                  <a:lumMod val="65000"/>
                  <a:lumOff val="35000"/>
                </a:schemeClr>
              </a:solidFill>
            </a:rPr>
            <a:t>Awards</a:t>
          </a:r>
        </a:p>
      </cdr:txBody>
    </cdr:sp>
  </cdr:relSizeAnchor>
  <cdr:relSizeAnchor xmlns:cdr="http://schemas.openxmlformats.org/drawingml/2006/chartDrawing">
    <cdr:from>
      <cdr:x>0.58738</cdr:x>
      <cdr:y>0.83833</cdr:y>
    </cdr:from>
    <cdr:to>
      <cdr:x>0.73738</cdr:x>
      <cdr:y>1</cdr:y>
    </cdr:to>
    <cdr:sp macro="" textlink="">
      <cdr:nvSpPr>
        <cdr:cNvPr id="10" name="TextBox 1">
          <a:extLst xmlns:a="http://schemas.openxmlformats.org/drawingml/2006/main">
            <a:ext uri="{FF2B5EF4-FFF2-40B4-BE49-F238E27FC236}">
              <a16:creationId xmlns:a16="http://schemas.microsoft.com/office/drawing/2014/main" id="{66352EE1-C23F-4CD4-8F6C-35746525EB96}"/>
            </a:ext>
          </a:extLst>
        </cdr:cNvPr>
        <cdr:cNvSpPr txBox="1"/>
      </cdr:nvSpPr>
      <cdr:spPr>
        <a:xfrm xmlns:a="http://schemas.openxmlformats.org/drawingml/2006/main" rot="16200000">
          <a:off x="4824035" y="3672144"/>
          <a:ext cx="749421" cy="117729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dirty="0">
              <a:solidFill>
                <a:schemeClr val="tx1">
                  <a:lumMod val="65000"/>
                  <a:lumOff val="35000"/>
                </a:schemeClr>
              </a:solidFill>
            </a:rPr>
            <a:t>	  Applications    </a:t>
          </a:r>
        </a:p>
        <a:p xmlns:a="http://schemas.openxmlformats.org/drawingml/2006/main">
          <a:pPr algn="r"/>
          <a:endParaRPr lang="en-US" sz="900" dirty="0">
            <a:solidFill>
              <a:schemeClr val="tx1">
                <a:lumMod val="65000"/>
                <a:lumOff val="35000"/>
              </a:schemeClr>
            </a:solidFill>
          </a:endParaRPr>
        </a:p>
        <a:p xmlns:a="http://schemas.openxmlformats.org/drawingml/2006/main">
          <a:pPr algn="ctr"/>
          <a:endParaRPr lang="en-US" sz="900" dirty="0">
            <a:solidFill>
              <a:schemeClr val="tx1">
                <a:lumMod val="65000"/>
                <a:lumOff val="35000"/>
              </a:schemeClr>
            </a:solidFill>
          </a:endParaRPr>
        </a:p>
        <a:p xmlns:a="http://schemas.openxmlformats.org/drawingml/2006/main">
          <a:pPr algn="ctr"/>
          <a:endParaRPr lang="en-US" sz="900" dirty="0">
            <a:solidFill>
              <a:schemeClr val="tx1">
                <a:lumMod val="65000"/>
                <a:lumOff val="35000"/>
              </a:schemeClr>
            </a:solidFill>
          </a:endParaRPr>
        </a:p>
        <a:p xmlns:a="http://schemas.openxmlformats.org/drawingml/2006/main">
          <a:pPr algn="ctr"/>
          <a:endParaRPr lang="en-US" sz="900" dirty="0">
            <a:solidFill>
              <a:schemeClr val="tx1">
                <a:lumMod val="65000"/>
                <a:lumOff val="35000"/>
              </a:schemeClr>
            </a:solidFill>
          </a:endParaRPr>
        </a:p>
        <a:p xmlns:a="http://schemas.openxmlformats.org/drawingml/2006/main">
          <a:pPr algn="ctr"/>
          <a:endParaRPr lang="en-US" sz="900" dirty="0">
            <a:solidFill>
              <a:schemeClr val="tx1">
                <a:lumMod val="65000"/>
                <a:lumOff val="35000"/>
              </a:schemeClr>
            </a:solidFill>
          </a:endParaRPr>
        </a:p>
        <a:p xmlns:a="http://schemas.openxmlformats.org/drawingml/2006/main">
          <a:pPr algn="ctr"/>
          <a:r>
            <a:rPr lang="en-US" sz="900" dirty="0">
              <a:solidFill>
                <a:schemeClr val="tx1">
                  <a:lumMod val="65000"/>
                  <a:lumOff val="35000"/>
                </a:schemeClr>
              </a:solidFill>
            </a:rPr>
            <a:t>Awards</a:t>
          </a:r>
        </a:p>
      </cdr:txBody>
    </cdr:sp>
  </cdr:relSizeAnchor>
  <cdr:relSizeAnchor xmlns:cdr="http://schemas.openxmlformats.org/drawingml/2006/chartDrawing">
    <cdr:from>
      <cdr:x>0.81068</cdr:x>
      <cdr:y>0.83833</cdr:y>
    </cdr:from>
    <cdr:to>
      <cdr:x>0.96068</cdr:x>
      <cdr:y>1</cdr:y>
    </cdr:to>
    <cdr:sp macro="" textlink="">
      <cdr:nvSpPr>
        <cdr:cNvPr id="11" name="TextBox 1">
          <a:extLst xmlns:a="http://schemas.openxmlformats.org/drawingml/2006/main">
            <a:ext uri="{FF2B5EF4-FFF2-40B4-BE49-F238E27FC236}">
              <a16:creationId xmlns:a16="http://schemas.microsoft.com/office/drawing/2014/main" id="{66352EE1-C23F-4CD4-8F6C-35746525EB96}"/>
            </a:ext>
          </a:extLst>
        </cdr:cNvPr>
        <cdr:cNvSpPr txBox="1"/>
      </cdr:nvSpPr>
      <cdr:spPr>
        <a:xfrm xmlns:a="http://schemas.openxmlformats.org/drawingml/2006/main" rot="16200000">
          <a:off x="6576635" y="3672144"/>
          <a:ext cx="749421" cy="117729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dirty="0">
              <a:solidFill>
                <a:schemeClr val="tx1">
                  <a:lumMod val="65000"/>
                  <a:lumOff val="35000"/>
                </a:schemeClr>
              </a:solidFill>
            </a:rPr>
            <a:t>	  Applications    </a:t>
          </a:r>
        </a:p>
        <a:p xmlns:a="http://schemas.openxmlformats.org/drawingml/2006/main">
          <a:pPr algn="r"/>
          <a:endParaRPr lang="en-US" sz="900" dirty="0">
            <a:solidFill>
              <a:schemeClr val="tx1">
                <a:lumMod val="65000"/>
                <a:lumOff val="35000"/>
              </a:schemeClr>
            </a:solidFill>
          </a:endParaRPr>
        </a:p>
        <a:p xmlns:a="http://schemas.openxmlformats.org/drawingml/2006/main">
          <a:pPr algn="ctr"/>
          <a:endParaRPr lang="en-US" sz="900" dirty="0">
            <a:solidFill>
              <a:schemeClr val="tx1">
                <a:lumMod val="65000"/>
                <a:lumOff val="35000"/>
              </a:schemeClr>
            </a:solidFill>
          </a:endParaRPr>
        </a:p>
        <a:p xmlns:a="http://schemas.openxmlformats.org/drawingml/2006/main">
          <a:pPr algn="ctr"/>
          <a:endParaRPr lang="en-US" sz="900" dirty="0">
            <a:solidFill>
              <a:schemeClr val="tx1">
                <a:lumMod val="65000"/>
                <a:lumOff val="35000"/>
              </a:schemeClr>
            </a:solidFill>
          </a:endParaRPr>
        </a:p>
        <a:p xmlns:a="http://schemas.openxmlformats.org/drawingml/2006/main">
          <a:pPr algn="ctr"/>
          <a:endParaRPr lang="en-US" sz="900" dirty="0">
            <a:solidFill>
              <a:schemeClr val="tx1">
                <a:lumMod val="65000"/>
                <a:lumOff val="35000"/>
              </a:schemeClr>
            </a:solidFill>
          </a:endParaRPr>
        </a:p>
        <a:p xmlns:a="http://schemas.openxmlformats.org/drawingml/2006/main">
          <a:pPr algn="ctr"/>
          <a:endParaRPr lang="en-US" sz="900" dirty="0">
            <a:solidFill>
              <a:schemeClr val="tx1">
                <a:lumMod val="65000"/>
                <a:lumOff val="35000"/>
              </a:schemeClr>
            </a:solidFill>
          </a:endParaRPr>
        </a:p>
        <a:p xmlns:a="http://schemas.openxmlformats.org/drawingml/2006/main">
          <a:pPr algn="ctr"/>
          <a:r>
            <a:rPr lang="en-US" sz="900" dirty="0">
              <a:solidFill>
                <a:schemeClr val="tx1">
                  <a:lumMod val="65000"/>
                  <a:lumOff val="35000"/>
                </a:schemeClr>
              </a:solidFill>
            </a:rPr>
            <a:t>Awards</a:t>
          </a:r>
        </a:p>
      </cdr:txBody>
    </cdr:sp>
  </cdr:relSizeAnchor>
</c:userShapes>
</file>

<file path=ppt/drawings/drawing2.xml><?xml version="1.0" encoding="utf-8"?>
<c:userShapes xmlns:c="http://schemas.openxmlformats.org/drawingml/2006/chart">
  <cdr:relSizeAnchor xmlns:cdr="http://schemas.openxmlformats.org/drawingml/2006/chartDrawing">
    <cdr:from>
      <cdr:x>0.14286</cdr:x>
      <cdr:y>0</cdr:y>
    </cdr:from>
    <cdr:to>
      <cdr:x>0.96537</cdr:x>
      <cdr:y>0.1244</cdr:y>
    </cdr:to>
    <cdr:sp macro="" textlink="">
      <cdr:nvSpPr>
        <cdr:cNvPr id="2" name="Rectangle 1">
          <a:extLst xmlns:a="http://schemas.openxmlformats.org/drawingml/2006/main">
            <a:ext uri="{FF2B5EF4-FFF2-40B4-BE49-F238E27FC236}">
              <a16:creationId xmlns:a16="http://schemas.microsoft.com/office/drawing/2014/main" id="{1115F0B1-1B33-4759-91B7-A011ED474435}"/>
            </a:ext>
          </a:extLst>
        </cdr:cNvPr>
        <cdr:cNvSpPr/>
      </cdr:nvSpPr>
      <cdr:spPr>
        <a:xfrm xmlns:a="http://schemas.openxmlformats.org/drawingml/2006/main">
          <a:off x="1045049" y="0"/>
          <a:ext cx="6016826" cy="521064"/>
        </a:xfrm>
        <a:prstGeom xmlns:a="http://schemas.openxmlformats.org/drawingml/2006/main" prst="rect">
          <a:avLst/>
        </a:prstGeom>
        <a:solidFill xmlns:a="http://schemas.openxmlformats.org/drawingml/2006/main">
          <a:schemeClr val="accent1">
            <a:lumMod val="5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b="1" dirty="0"/>
        </a:p>
        <a:p xmlns:a="http://schemas.openxmlformats.org/drawingml/2006/main">
          <a:pPr algn="ctr"/>
          <a:r>
            <a:rPr lang="en-US" b="1" dirty="0"/>
            <a:t>Overall Retention in </a:t>
          </a:r>
          <a:r>
            <a:rPr lang="en-US" b="1" dirty="0">
              <a:solidFill>
                <a:schemeClr val="bg1"/>
              </a:solidFill>
            </a:rPr>
            <a:t>Research </a:t>
          </a:r>
        </a:p>
        <a:p xmlns:a="http://schemas.openxmlformats.org/drawingml/2006/main">
          <a:pPr algn="ctr"/>
          <a:r>
            <a:rPr lang="en-US" sz="1400" b="1" dirty="0">
              <a:solidFill>
                <a:schemeClr val="bg1"/>
              </a:solidFill>
            </a:rPr>
            <a:t>(</a:t>
          </a:r>
          <a:r>
            <a:rPr lang="en-US" sz="1400" dirty="0">
              <a:solidFill>
                <a:schemeClr val="bg1"/>
              </a:solidFill>
            </a:rPr>
            <a:t>p&lt;0.01, n=3262)</a:t>
          </a:r>
        </a:p>
        <a:p xmlns:a="http://schemas.openxmlformats.org/drawingml/2006/main">
          <a:pPr algn="ctr"/>
          <a:endParaRPr lang="en-US"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D3D6E1-F1F7-425E-85CE-BE7A8F5CD915}" type="datetimeFigureOut">
              <a:rPr lang="en-US" smtClean="0"/>
              <a:t>11/3/2020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7A568F-0568-4276-9BB5-D93E78B223A3}" type="slidenum">
              <a:rPr lang="en-US" smtClean="0"/>
              <a:t>‹#›</a:t>
            </a:fld>
            <a:endParaRPr lang="en-US"/>
          </a:p>
        </p:txBody>
      </p:sp>
    </p:spTree>
    <p:extLst>
      <p:ext uri="{BB962C8B-B14F-4D97-AF65-F5344CB8AC3E}">
        <p14:creationId xmlns:p14="http://schemas.microsoft.com/office/powerpoint/2010/main" val="3487264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D98385-F1D5-B84A-ABBF-D8781C4363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5382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026" marR="141810"/>
            <a:r>
              <a:rPr lang="en-US" dirty="0">
                <a:solidFill>
                  <a:schemeClr val="tx1">
                    <a:lumMod val="50000"/>
                    <a:lumOff val="50000"/>
                  </a:schemeClr>
                </a:solidFill>
                <a:ea typeface="Times New Roman" panose="02020603050405020304" pitchFamily="18" charset="0"/>
              </a:rPr>
              <a:t>The figure presents raw means for funded and unfunded groups in the analytic sample. All applications used for the inclusion sample were set to year-0. Then persistence in research was examined 5-years prior to, and 14 years after, LRP application.</a:t>
            </a:r>
          </a:p>
          <a:p>
            <a:pPr>
              <a:spcBef>
                <a:spcPts val="5"/>
              </a:spcBef>
            </a:pPr>
            <a:r>
              <a:rPr lang="en-US" dirty="0">
                <a:solidFill>
                  <a:schemeClr val="tx1">
                    <a:lumMod val="50000"/>
                    <a:lumOff val="50000"/>
                  </a:schemeClr>
                </a:solidFill>
                <a:ea typeface="Times New Roman" panose="02020603050405020304" pitchFamily="18" charset="0"/>
              </a:rPr>
              <a:t> </a:t>
            </a:r>
          </a:p>
          <a:p>
            <a:pPr marL="63026"/>
            <a:r>
              <a:rPr lang="en-US" dirty="0">
                <a:solidFill>
                  <a:schemeClr val="tx1">
                    <a:lumMod val="50000"/>
                    <a:lumOff val="50000"/>
                  </a:schemeClr>
                </a:solidFill>
                <a:ea typeface="Times New Roman" panose="02020603050405020304" pitchFamily="18" charset="0"/>
              </a:rPr>
              <a:t>The line with filled circles indicates the funded group (starting n=1,095) and the line with open circles indicates the unfunded group (starting n=1,958). Funded and unfunded groups were statistically significantly different each year after year-0 (p</a:t>
            </a:r>
            <a:r>
              <a:rPr lang="en-US" u="sng" dirty="0">
                <a:solidFill>
                  <a:schemeClr val="tx1">
                    <a:lumMod val="50000"/>
                    <a:lumOff val="50000"/>
                  </a:schemeClr>
                </a:solidFill>
                <a:ea typeface="Times New Roman" panose="02020603050405020304" pitchFamily="18" charset="0"/>
              </a:rPr>
              <a:t>&lt;</a:t>
            </a:r>
            <a:r>
              <a:rPr lang="en-US" dirty="0">
                <a:solidFill>
                  <a:schemeClr val="tx1">
                    <a:lumMod val="50000"/>
                    <a:lumOff val="50000"/>
                  </a:schemeClr>
                </a:solidFill>
                <a:ea typeface="Times New Roman" panose="02020603050405020304" pitchFamily="18" charset="0"/>
              </a:rPr>
              <a:t>0.01). The grey area indicates the years with a partial analytic sample (i.e., more recent cohorts have not had time to be </a:t>
            </a:r>
            <a:r>
              <a:rPr lang="en-US" u="sng" dirty="0">
                <a:solidFill>
                  <a:schemeClr val="tx1">
                    <a:lumMod val="50000"/>
                    <a:lumOff val="50000"/>
                  </a:schemeClr>
                </a:solidFill>
                <a:ea typeface="Times New Roman" panose="02020603050405020304" pitchFamily="18" charset="0"/>
              </a:rPr>
              <a:t>&gt;</a:t>
            </a:r>
            <a:r>
              <a:rPr lang="en-US" dirty="0">
                <a:solidFill>
                  <a:schemeClr val="tx1">
                    <a:lumMod val="50000"/>
                    <a:lumOff val="50000"/>
                  </a:schemeClr>
                </a:solidFill>
                <a:ea typeface="Times New Roman" panose="02020603050405020304" pitchFamily="18" charset="0"/>
              </a:rPr>
              <a:t>7 years post-LRP-application).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BB7AC-C01E-46B8-936D-0120149EFA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3207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US" dirty="0"/>
          </a:p>
        </p:txBody>
      </p:sp>
      <p:sp>
        <p:nvSpPr>
          <p:cNvPr id="4" name="Slide Number Placeholder 3"/>
          <p:cNvSpPr>
            <a:spLocks noGrp="1"/>
          </p:cNvSpPr>
          <p:nvPr>
            <p:ph type="sldNum" sz="quarter" idx="10"/>
          </p:nvPr>
        </p:nvSpPr>
        <p:spPr/>
        <p:txBody>
          <a:bodyPr/>
          <a:lstStyle/>
          <a:p>
            <a:pPr marL="0" marR="0" lvl="0" indent="0" algn="r" defTabSz="457133" rtl="0" eaLnBrk="1" fontAlgn="auto" latinLnBrk="0" hangingPunct="1">
              <a:lnSpc>
                <a:spcPct val="100000"/>
              </a:lnSpc>
              <a:spcBef>
                <a:spcPts val="0"/>
              </a:spcBef>
              <a:spcAft>
                <a:spcPts val="0"/>
              </a:spcAft>
              <a:buClrTx/>
              <a:buSzTx/>
              <a:buFontTx/>
              <a:buNone/>
              <a:tabLst/>
              <a:defRPr/>
            </a:pPr>
            <a:fld id="{79ED3806-A51B-479B-9DFB-71085E555E6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133"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5833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ACBF5-D22B-4934-BAB1-EACF74B0A12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8609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992F4-5ADB-4F28-9778-937968851B6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1295328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US" dirty="0"/>
          </a:p>
        </p:txBody>
      </p:sp>
      <p:sp>
        <p:nvSpPr>
          <p:cNvPr id="4" name="Slide Number Placeholder 3"/>
          <p:cNvSpPr>
            <a:spLocks noGrp="1"/>
          </p:cNvSpPr>
          <p:nvPr>
            <p:ph type="sldNum" sz="quarter" idx="10"/>
          </p:nvPr>
        </p:nvSpPr>
        <p:spPr/>
        <p:txBody>
          <a:bodyPr/>
          <a:lstStyle/>
          <a:p>
            <a:pPr marL="0" marR="0" lvl="0" indent="0" algn="r" defTabSz="457133" rtl="0" eaLnBrk="1" fontAlgn="auto" latinLnBrk="0" hangingPunct="1">
              <a:lnSpc>
                <a:spcPct val="100000"/>
              </a:lnSpc>
              <a:spcBef>
                <a:spcPts val="0"/>
              </a:spcBef>
              <a:spcAft>
                <a:spcPts val="0"/>
              </a:spcAft>
              <a:buClrTx/>
              <a:buSzTx/>
              <a:buFontTx/>
              <a:buNone/>
              <a:tabLst/>
              <a:defRPr/>
            </a:pPr>
            <a:fld id="{79ED3806-A51B-479B-9DFB-71085E555E6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133"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0600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992F4-5ADB-4F28-9778-937968851B6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4201521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992F4-5ADB-4F28-9778-937968851B6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593621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D98385-F1D5-B84A-ABBF-D8781C4363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9044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84531-532E-4955-9D8E-510EA9476B6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0882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66">
              <a:lnSpc>
                <a:spcPct val="150000"/>
              </a:lnSpc>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133" rtl="0" eaLnBrk="1" fontAlgn="auto" latinLnBrk="0" hangingPunct="1">
              <a:lnSpc>
                <a:spcPct val="100000"/>
              </a:lnSpc>
              <a:spcBef>
                <a:spcPts val="0"/>
              </a:spcBef>
              <a:spcAft>
                <a:spcPts val="0"/>
              </a:spcAft>
              <a:buClrTx/>
              <a:buSzTx/>
              <a:buFontTx/>
              <a:buNone/>
              <a:tabLst/>
              <a:defRPr/>
            </a:pPr>
            <a:fld id="{6DB84531-532E-4955-9D8E-510EA9476B6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133"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3419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992F4-5ADB-4F28-9778-937968851B6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194613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Ericka</a:t>
            </a:r>
            <a:r>
              <a:rPr lang="en-US" dirty="0"/>
              <a:t>: Now, let’s review the types of loans that </a:t>
            </a:r>
            <a:r>
              <a:rPr lang="en-US" b="1" dirty="0"/>
              <a:t>DO</a:t>
            </a:r>
            <a:r>
              <a:rPr lang="en-US" dirty="0"/>
              <a:t> and </a:t>
            </a:r>
            <a:r>
              <a:rPr lang="en-US" b="1" dirty="0"/>
              <a:t>DO NOT</a:t>
            </a:r>
            <a:r>
              <a:rPr lang="en-US" dirty="0"/>
              <a:t> qualify for NIH loan repayment.</a:t>
            </a:r>
          </a:p>
          <a:p>
            <a:endParaRPr lang="en-US" dirty="0"/>
          </a:p>
          <a:p>
            <a:r>
              <a:rPr lang="en-US" dirty="0"/>
              <a:t>NIH </a:t>
            </a:r>
            <a:r>
              <a:rPr lang="en-US" b="1" dirty="0"/>
              <a:t>WILL</a:t>
            </a:r>
            <a:r>
              <a:rPr lang="en-US" dirty="0"/>
              <a:t> repay --</a:t>
            </a:r>
          </a:p>
          <a:p>
            <a:pPr marL="170181" indent="-170181">
              <a:buFont typeface="Arial" pitchFamily="34" charset="0"/>
              <a:buChar char="•"/>
            </a:pPr>
            <a:r>
              <a:rPr lang="en-US" dirty="0"/>
              <a:t>Educational loans guaranteed by the US Government</a:t>
            </a:r>
          </a:p>
          <a:p>
            <a:pPr marL="170181" indent="-170181">
              <a:buFont typeface="Arial" pitchFamily="34" charset="0"/>
              <a:buChar char="•"/>
            </a:pPr>
            <a:r>
              <a:rPr lang="en-US" dirty="0"/>
              <a:t>Educational loans from accredited US academic institutions and commercial lenders, including PLUS loans – but only those made to the applicant. PLUS loans made to your parents for your education are not eligible. </a:t>
            </a:r>
          </a:p>
          <a:p>
            <a:pPr marL="0" indent="0">
              <a:buFont typeface="Arial" pitchFamily="34" charset="0"/>
              <a:buNone/>
            </a:pPr>
            <a:endParaRPr lang="en-US" b="1" dirty="0"/>
          </a:p>
          <a:p>
            <a:pPr marL="0" indent="0">
              <a:buFont typeface="Arial" pitchFamily="34" charset="0"/>
              <a:buNone/>
            </a:pPr>
            <a:r>
              <a:rPr lang="en-US" b="1" dirty="0"/>
              <a:t>Jigna</a:t>
            </a:r>
            <a:r>
              <a:rPr lang="en-US" dirty="0"/>
              <a:t>: Yes, I often get asked whether the LRPs will repay undergraduate loans, and the answer is yes. The programs cover all educational loans from undergraduate to your last degree. Please note that all payments go directly to your lenders. The order, in which loans are paid, is listed on our website.</a:t>
            </a:r>
          </a:p>
          <a:p>
            <a:endParaRPr lang="en-US" dirty="0"/>
          </a:p>
          <a:p>
            <a:r>
              <a:rPr lang="en-US" b="1" dirty="0"/>
              <a:t>Ericka</a:t>
            </a:r>
            <a:r>
              <a:rPr lang="en-US" dirty="0"/>
              <a:t>: Now that we’ve covered eligible loans, let’s take a look at loans NIH will </a:t>
            </a:r>
            <a:r>
              <a:rPr lang="en-US" b="1" dirty="0"/>
              <a:t>NOT</a:t>
            </a:r>
            <a:r>
              <a:rPr lang="en-US" dirty="0"/>
              <a:t> repay. These include</a:t>
            </a:r>
          </a:p>
          <a:p>
            <a:pPr marL="170181" indent="-170181">
              <a:buFont typeface="Arial" pitchFamily="34" charset="0"/>
              <a:buChar char="•"/>
            </a:pPr>
            <a:r>
              <a:rPr lang="en-US" dirty="0"/>
              <a:t>Non-educational loans (for example car or mortgage loans)</a:t>
            </a:r>
          </a:p>
          <a:p>
            <a:pPr marL="170181" indent="-170181">
              <a:buFont typeface="Arial" pitchFamily="34" charset="0"/>
              <a:buChar char="•"/>
            </a:pPr>
            <a:r>
              <a:rPr lang="en-US" dirty="0"/>
              <a:t>Loans that have been converted to a service obligation</a:t>
            </a:r>
          </a:p>
          <a:p>
            <a:pPr marL="170181" indent="-170181">
              <a:buFont typeface="Arial" pitchFamily="34" charset="0"/>
              <a:buChar char="•"/>
            </a:pPr>
            <a:r>
              <a:rPr lang="en-US" dirty="0"/>
              <a:t>Loans that are delinquent or in default</a:t>
            </a:r>
          </a:p>
          <a:p>
            <a:pPr marL="170181" indent="-170181">
              <a:buFont typeface="Arial" pitchFamily="34" charset="0"/>
              <a:buChar char="•"/>
            </a:pPr>
            <a:r>
              <a:rPr lang="en-US" dirty="0"/>
              <a:t>Loans from non-US governments or institutions; Last, and VERY IMPORTANT to note…</a:t>
            </a:r>
          </a:p>
          <a:p>
            <a:pPr marL="170181" indent="-170181">
              <a:buFont typeface="Arial" pitchFamily="34" charset="0"/>
              <a:buChar char="•"/>
            </a:pPr>
            <a:r>
              <a:rPr lang="en-US" dirty="0"/>
              <a:t>Loans consolidated with a spouse or child </a:t>
            </a:r>
            <a:r>
              <a:rPr lang="en-US" b="1" dirty="0"/>
              <a:t>WILL NOT </a:t>
            </a:r>
            <a:r>
              <a:rPr lang="en-US" dirty="0"/>
              <a:t>be considered under any circumstances for repayment</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ED3806-A51B-479B-9DFB-71085E555E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8390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going to show lots of stats here, remember that more MDs than PhDs, renewal vs. new awards, more male than female awardees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ACBF5-D22B-4934-BAB1-EACF74B0A12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8940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t>We wanted to get an idea of how much debt our awardees were bringing into and exiting from the program</a:t>
            </a:r>
          </a:p>
        </p:txBody>
      </p:sp>
      <p:sp>
        <p:nvSpPr>
          <p:cNvPr id="4" name="Slide Number Placeholder 3"/>
          <p:cNvSpPr>
            <a:spLocks noGrp="1"/>
          </p:cNvSpPr>
          <p:nvPr>
            <p:ph type="sldNum" sz="quarter" idx="10"/>
          </p:nvPr>
        </p:nvSpPr>
        <p:spPr/>
        <p:txBody>
          <a:bodyPr/>
          <a:lstStyle/>
          <a:p>
            <a:pPr marL="0" marR="0" lvl="0" indent="0" algn="r" defTabSz="457133" rtl="0" eaLnBrk="1" fontAlgn="auto" latinLnBrk="0" hangingPunct="1">
              <a:lnSpc>
                <a:spcPct val="100000"/>
              </a:lnSpc>
              <a:spcBef>
                <a:spcPts val="0"/>
              </a:spcBef>
              <a:spcAft>
                <a:spcPts val="0"/>
              </a:spcAft>
              <a:buClrTx/>
              <a:buSzTx/>
              <a:buFontTx/>
              <a:buNone/>
              <a:tabLst/>
              <a:defRPr/>
            </a:pPr>
            <a:fld id="{79ED3806-A51B-479B-9DFB-71085E555E6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133"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0942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69913" indent="-342900">
              <a:buFont typeface="Arial" panose="020B0604020202020204" pitchFamily="34" charset="0"/>
              <a:buChar char="•"/>
              <a:defRPr/>
            </a:pPr>
            <a:r>
              <a:rPr lang="en-US" sz="2400" dirty="0">
                <a:solidFill>
                  <a:schemeClr val="accent1">
                    <a:lumMod val="50000"/>
                  </a:schemeClr>
                </a:solidFill>
                <a:latin typeface="+mn-lt"/>
                <a:ea typeface="Symbol" panose="05050102010706020507" pitchFamily="18" charset="2"/>
                <a:cs typeface="Symbol" panose="05050102010706020507" pitchFamily="18" charset="2"/>
              </a:rPr>
              <a:t>3053 funded/unfunded LRP applications (FY </a:t>
            </a:r>
            <a:r>
              <a:rPr lang="en-US" sz="2400" dirty="0">
                <a:solidFill>
                  <a:schemeClr val="accent1">
                    <a:lumMod val="50000"/>
                  </a:schemeClr>
                </a:solidFill>
                <a:latin typeface="+mn-lt"/>
                <a:ea typeface="Symbol" panose="05050102010706020507" pitchFamily="18" charset="2"/>
              </a:rPr>
              <a:t>2003-2009);</a:t>
            </a:r>
          </a:p>
          <a:p>
            <a:pPr marL="1090613" lvl="1" indent="-342900">
              <a:buFont typeface="Courier New" panose="02070309020205020404" pitchFamily="49" charset="0"/>
              <a:buChar char="o"/>
              <a:defRPr/>
            </a:pPr>
            <a:r>
              <a:rPr lang="en-US" sz="1800" dirty="0">
                <a:solidFill>
                  <a:schemeClr val="accent1">
                    <a:lumMod val="50000"/>
                  </a:schemeClr>
                </a:solidFill>
                <a:latin typeface="+mn-lt"/>
                <a:ea typeface="Symbol" panose="05050102010706020507" pitchFamily="18" charset="2"/>
                <a:cs typeface="Arial" panose="020B0604020202020204" pitchFamily="34" charset="0"/>
              </a:rPr>
              <a:t>Exited LRPs by 2011</a:t>
            </a:r>
          </a:p>
          <a:p>
            <a:pPr marL="1090613" lvl="1" indent="-342900">
              <a:buFont typeface="Courier New" panose="02070309020205020404" pitchFamily="49" charset="0"/>
              <a:buChar char="o"/>
              <a:defRPr/>
            </a:pPr>
            <a:r>
              <a:rPr lang="en-US" sz="1800" b="1" dirty="0">
                <a:solidFill>
                  <a:schemeClr val="accent1">
                    <a:lumMod val="50000"/>
                  </a:schemeClr>
                </a:solidFill>
                <a:latin typeface="+mn-lt"/>
                <a:ea typeface="Courier New" panose="02070309020205020404" pitchFamily="49" charset="0"/>
                <a:cs typeface="Arial" panose="020B0604020202020204" pitchFamily="34" charset="0"/>
              </a:rPr>
              <a:t>Follow-up</a:t>
            </a:r>
            <a:r>
              <a:rPr lang="en-US" sz="1800" b="1" spc="-11" dirty="0">
                <a:solidFill>
                  <a:schemeClr val="accent1">
                    <a:lumMod val="50000"/>
                  </a:schemeClr>
                </a:solidFill>
                <a:latin typeface="+mn-lt"/>
                <a:ea typeface="Courier New" panose="02070309020205020404" pitchFamily="49" charset="0"/>
                <a:cs typeface="Arial" panose="020B0604020202020204" pitchFamily="34" charset="0"/>
              </a:rPr>
              <a:t> </a:t>
            </a:r>
            <a:r>
              <a:rPr lang="en-US" sz="1800" b="1" dirty="0">
                <a:solidFill>
                  <a:schemeClr val="accent1">
                    <a:lumMod val="50000"/>
                  </a:schemeClr>
                </a:solidFill>
                <a:latin typeface="+mn-lt"/>
                <a:ea typeface="Courier New" panose="02070309020205020404" pitchFamily="49" charset="0"/>
                <a:cs typeface="Arial" panose="020B0604020202020204" pitchFamily="34" charset="0"/>
              </a:rPr>
              <a:t>period </a:t>
            </a:r>
            <a:r>
              <a:rPr lang="en-US" sz="1800" dirty="0">
                <a:solidFill>
                  <a:schemeClr val="accent1">
                    <a:lumMod val="50000"/>
                  </a:schemeClr>
                </a:solidFill>
                <a:latin typeface="+mn-lt"/>
                <a:ea typeface="Courier New" panose="02070309020205020404" pitchFamily="49" charset="0"/>
                <a:cs typeface="Arial" panose="020B0604020202020204" pitchFamily="34" charset="0"/>
              </a:rPr>
              <a:t>=  time between application to August 2017</a:t>
            </a:r>
          </a:p>
          <a:p>
            <a:pPr>
              <a:spcBef>
                <a:spcPts val="0"/>
              </a:spcBef>
            </a:pPr>
            <a:r>
              <a:rPr lang="en-US" sz="1200" dirty="0">
                <a:ea typeface="Symbol" panose="05050102010706020507" pitchFamily="18" charset="2"/>
                <a:cs typeface="Symbol" panose="05050102010706020507" pitchFamily="18" charset="2"/>
              </a:rPr>
              <a:t>Productivity (analytic sample)</a:t>
            </a:r>
          </a:p>
          <a:p>
            <a:pPr marL="171450" indent="-171450">
              <a:buClr>
                <a:schemeClr val="accent1">
                  <a:lumMod val="50000"/>
                </a:schemeClr>
              </a:buClr>
              <a:buFont typeface="Arial" panose="020B0604020202020204" pitchFamily="34" charset="0"/>
              <a:buChar char="•"/>
            </a:pPr>
            <a:r>
              <a:rPr lang="en-US" sz="1200" dirty="0">
                <a:ea typeface="Symbol" panose="05050102010706020507" pitchFamily="18" charset="2"/>
                <a:cs typeface="Symbol" panose="05050102010706020507" pitchFamily="18" charset="2"/>
              </a:rPr>
              <a:t>61% of funded applicants (vs 46% unfunded) submitted at least one non-LRP grant application</a:t>
            </a:r>
          </a:p>
          <a:p>
            <a:pPr marL="171450" indent="-171450">
              <a:buClr>
                <a:schemeClr val="accent1">
                  <a:lumMod val="50000"/>
                </a:schemeClr>
              </a:buClr>
              <a:buFont typeface="Arial" panose="020B0604020202020204" pitchFamily="34" charset="0"/>
              <a:buChar char="•"/>
            </a:pPr>
            <a:r>
              <a:rPr lang="en-US" sz="1200" dirty="0">
                <a:ea typeface="Symbol" panose="05050102010706020507" pitchFamily="18" charset="2"/>
                <a:cs typeface="Symbol" panose="05050102010706020507" pitchFamily="18" charset="2"/>
              </a:rPr>
              <a:t>31% of funded applicants (vs 19% unfunded) received at least one grant award (non-LRP)</a:t>
            </a:r>
          </a:p>
          <a:p>
            <a:pPr marL="171450" indent="-171450">
              <a:buClr>
                <a:schemeClr val="accent1">
                  <a:lumMod val="50000"/>
                </a:schemeClr>
              </a:buClr>
              <a:buFont typeface="Arial" panose="020B0604020202020204" pitchFamily="34" charset="0"/>
              <a:buChar char="•"/>
            </a:pPr>
            <a:r>
              <a:rPr lang="en-US" sz="1200" dirty="0">
                <a:ea typeface="Symbol" panose="05050102010706020507" pitchFamily="18" charset="2"/>
                <a:cs typeface="Symbol" panose="05050102010706020507" pitchFamily="18" charset="2"/>
              </a:rPr>
              <a:t>34% of funded applicants (vs 17% unfunded) had at least one grant-link publication</a:t>
            </a:r>
            <a:endParaRPr lang="en-US" sz="1200" dirty="0">
              <a:ea typeface="Courier New" panose="02070309020205020404" pitchFamily="49"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BB7AC-C01E-46B8-936D-0120149EFA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23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3C69FC-58D0-4AC3-8F0A-EE9C32D71962}"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D6D0C-7ACE-464E-8C72-1B76B2286330}" type="slidenum">
              <a:rPr lang="en-US" smtClean="0"/>
              <a:t>‹#›</a:t>
            </a:fld>
            <a:endParaRPr lang="en-US"/>
          </a:p>
        </p:txBody>
      </p:sp>
    </p:spTree>
    <p:extLst>
      <p:ext uri="{BB962C8B-B14F-4D97-AF65-F5344CB8AC3E}">
        <p14:creationId xmlns:p14="http://schemas.microsoft.com/office/powerpoint/2010/main" val="3019806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3C69FC-58D0-4AC3-8F0A-EE9C32D71962}"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D6D0C-7ACE-464E-8C72-1B76B2286330}" type="slidenum">
              <a:rPr lang="en-US" smtClean="0"/>
              <a:t>‹#›</a:t>
            </a:fld>
            <a:endParaRPr lang="en-US"/>
          </a:p>
        </p:txBody>
      </p:sp>
    </p:spTree>
    <p:extLst>
      <p:ext uri="{BB962C8B-B14F-4D97-AF65-F5344CB8AC3E}">
        <p14:creationId xmlns:p14="http://schemas.microsoft.com/office/powerpoint/2010/main" val="3243703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3C69FC-58D0-4AC3-8F0A-EE9C32D71962}"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D6D0C-7ACE-464E-8C72-1B76B2286330}" type="slidenum">
              <a:rPr lang="en-US" smtClean="0"/>
              <a:t>‹#›</a:t>
            </a:fld>
            <a:endParaRPr lang="en-US"/>
          </a:p>
        </p:txBody>
      </p:sp>
    </p:spTree>
    <p:extLst>
      <p:ext uri="{BB962C8B-B14F-4D97-AF65-F5344CB8AC3E}">
        <p14:creationId xmlns:p14="http://schemas.microsoft.com/office/powerpoint/2010/main" val="3747969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5EE60-48C8-4569-A235-85604A2AFE6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84B71FC-8BEC-479D-9D85-F625418143F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13C85FE-FB31-4197-B60C-F5CEA47C89FF}"/>
              </a:ext>
            </a:extLst>
          </p:cNvPr>
          <p:cNvSpPr>
            <a:spLocks noGrp="1"/>
          </p:cNvSpPr>
          <p:nvPr>
            <p:ph type="dt" sz="half" idx="10"/>
          </p:nvPr>
        </p:nvSpPr>
        <p:spPr/>
        <p:txBody>
          <a:bodyPr/>
          <a:lstStyle/>
          <a:p>
            <a:fld id="{1D3C69FC-58D0-4AC3-8F0A-EE9C32D71962}" type="datetimeFigureOut">
              <a:rPr lang="en-US" smtClean="0"/>
              <a:t>11/3/2020</a:t>
            </a:fld>
            <a:endParaRPr lang="en-US"/>
          </a:p>
        </p:txBody>
      </p:sp>
      <p:sp>
        <p:nvSpPr>
          <p:cNvPr id="5" name="Footer Placeholder 4">
            <a:extLst>
              <a:ext uri="{FF2B5EF4-FFF2-40B4-BE49-F238E27FC236}">
                <a16:creationId xmlns:a16="http://schemas.microsoft.com/office/drawing/2014/main" id="{2EFAC33F-B77C-4F90-9B20-0A4CE7E5A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E6CF47-2841-4014-B296-6DC7F8AD3389}"/>
              </a:ext>
            </a:extLst>
          </p:cNvPr>
          <p:cNvSpPr>
            <a:spLocks noGrp="1"/>
          </p:cNvSpPr>
          <p:nvPr>
            <p:ph type="sldNum" sz="quarter" idx="12"/>
          </p:nvPr>
        </p:nvSpPr>
        <p:spPr/>
        <p:txBody>
          <a:bodyPr/>
          <a:lstStyle/>
          <a:p>
            <a:fld id="{CC8D6D0C-7ACE-464E-8C72-1B76B2286330}" type="slidenum">
              <a:rPr lang="en-US" smtClean="0"/>
              <a:t>‹#›</a:t>
            </a:fld>
            <a:endParaRPr lang="en-US"/>
          </a:p>
        </p:txBody>
      </p:sp>
    </p:spTree>
    <p:extLst>
      <p:ext uri="{BB962C8B-B14F-4D97-AF65-F5344CB8AC3E}">
        <p14:creationId xmlns:p14="http://schemas.microsoft.com/office/powerpoint/2010/main" val="666971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4D7BC-C3C9-407F-8DDE-91B880BBC7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071399-A64F-4D71-8A72-D7E1F55362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EB6E5-FF83-4443-BAE5-86A8D4A4DCE7}"/>
              </a:ext>
            </a:extLst>
          </p:cNvPr>
          <p:cNvSpPr>
            <a:spLocks noGrp="1"/>
          </p:cNvSpPr>
          <p:nvPr>
            <p:ph type="dt" sz="half" idx="10"/>
          </p:nvPr>
        </p:nvSpPr>
        <p:spPr/>
        <p:txBody>
          <a:bodyPr/>
          <a:lstStyle/>
          <a:p>
            <a:fld id="{1D3C69FC-58D0-4AC3-8F0A-EE9C32D71962}" type="datetimeFigureOut">
              <a:rPr lang="en-US" smtClean="0"/>
              <a:t>11/3/2020</a:t>
            </a:fld>
            <a:endParaRPr lang="en-US"/>
          </a:p>
        </p:txBody>
      </p:sp>
      <p:sp>
        <p:nvSpPr>
          <p:cNvPr id="5" name="Footer Placeholder 4">
            <a:extLst>
              <a:ext uri="{FF2B5EF4-FFF2-40B4-BE49-F238E27FC236}">
                <a16:creationId xmlns:a16="http://schemas.microsoft.com/office/drawing/2014/main" id="{43746AB8-C1B7-41C9-AB20-D50CE5060C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072EC2-E756-469D-81D1-F70760E34789}"/>
              </a:ext>
            </a:extLst>
          </p:cNvPr>
          <p:cNvSpPr>
            <a:spLocks noGrp="1"/>
          </p:cNvSpPr>
          <p:nvPr>
            <p:ph type="sldNum" sz="quarter" idx="12"/>
          </p:nvPr>
        </p:nvSpPr>
        <p:spPr/>
        <p:txBody>
          <a:bodyPr/>
          <a:lstStyle/>
          <a:p>
            <a:fld id="{CC8D6D0C-7ACE-464E-8C72-1B76B2286330}" type="slidenum">
              <a:rPr lang="en-US" smtClean="0"/>
              <a:t>‹#›</a:t>
            </a:fld>
            <a:endParaRPr lang="en-US"/>
          </a:p>
        </p:txBody>
      </p:sp>
    </p:spTree>
    <p:extLst>
      <p:ext uri="{BB962C8B-B14F-4D97-AF65-F5344CB8AC3E}">
        <p14:creationId xmlns:p14="http://schemas.microsoft.com/office/powerpoint/2010/main" val="2044503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25576-79F6-4B99-BBBE-C3F5585CE73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3362FB8-D069-44B9-828C-32A9C43AE88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114FBB-8CC2-40D6-AB62-0DFA06CDCF9B}"/>
              </a:ext>
            </a:extLst>
          </p:cNvPr>
          <p:cNvSpPr>
            <a:spLocks noGrp="1"/>
          </p:cNvSpPr>
          <p:nvPr>
            <p:ph type="dt" sz="half" idx="10"/>
          </p:nvPr>
        </p:nvSpPr>
        <p:spPr/>
        <p:txBody>
          <a:bodyPr/>
          <a:lstStyle/>
          <a:p>
            <a:fld id="{1D3C69FC-58D0-4AC3-8F0A-EE9C32D71962}" type="datetimeFigureOut">
              <a:rPr lang="en-US" smtClean="0"/>
              <a:t>11/3/2020</a:t>
            </a:fld>
            <a:endParaRPr lang="en-US"/>
          </a:p>
        </p:txBody>
      </p:sp>
      <p:sp>
        <p:nvSpPr>
          <p:cNvPr id="5" name="Footer Placeholder 4">
            <a:extLst>
              <a:ext uri="{FF2B5EF4-FFF2-40B4-BE49-F238E27FC236}">
                <a16:creationId xmlns:a16="http://schemas.microsoft.com/office/drawing/2014/main" id="{9AB12D7C-722E-4300-829A-D17E6DDE6F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7F7511-ACB2-4A9A-A5F8-73CD5D40D534}"/>
              </a:ext>
            </a:extLst>
          </p:cNvPr>
          <p:cNvSpPr>
            <a:spLocks noGrp="1"/>
          </p:cNvSpPr>
          <p:nvPr>
            <p:ph type="sldNum" sz="quarter" idx="12"/>
          </p:nvPr>
        </p:nvSpPr>
        <p:spPr/>
        <p:txBody>
          <a:bodyPr/>
          <a:lstStyle/>
          <a:p>
            <a:fld id="{CC8D6D0C-7ACE-464E-8C72-1B76B2286330}" type="slidenum">
              <a:rPr lang="en-US" smtClean="0"/>
              <a:t>‹#›</a:t>
            </a:fld>
            <a:endParaRPr lang="en-US"/>
          </a:p>
        </p:txBody>
      </p:sp>
    </p:spTree>
    <p:extLst>
      <p:ext uri="{BB962C8B-B14F-4D97-AF65-F5344CB8AC3E}">
        <p14:creationId xmlns:p14="http://schemas.microsoft.com/office/powerpoint/2010/main" val="426030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9F2EB-423D-4986-A59B-2CEB18781E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B1B337-D99E-42F7-A293-6FCF79644FB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616598-84D6-420C-9A14-E28A39462F1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3A65E4-C00E-4C23-AA64-ECE59432BAF1}"/>
              </a:ext>
            </a:extLst>
          </p:cNvPr>
          <p:cNvSpPr>
            <a:spLocks noGrp="1"/>
          </p:cNvSpPr>
          <p:nvPr>
            <p:ph type="dt" sz="half" idx="10"/>
          </p:nvPr>
        </p:nvSpPr>
        <p:spPr/>
        <p:txBody>
          <a:bodyPr/>
          <a:lstStyle/>
          <a:p>
            <a:fld id="{1D3C69FC-58D0-4AC3-8F0A-EE9C32D71962}" type="datetimeFigureOut">
              <a:rPr lang="en-US" smtClean="0"/>
              <a:t>11/3/2020</a:t>
            </a:fld>
            <a:endParaRPr lang="en-US"/>
          </a:p>
        </p:txBody>
      </p:sp>
      <p:sp>
        <p:nvSpPr>
          <p:cNvPr id="6" name="Footer Placeholder 5">
            <a:extLst>
              <a:ext uri="{FF2B5EF4-FFF2-40B4-BE49-F238E27FC236}">
                <a16:creationId xmlns:a16="http://schemas.microsoft.com/office/drawing/2014/main" id="{ED83FA2B-B833-41B2-9584-DE6A3537E3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E27B22-F783-4BA9-8824-7FF10DA84E6D}"/>
              </a:ext>
            </a:extLst>
          </p:cNvPr>
          <p:cNvSpPr>
            <a:spLocks noGrp="1"/>
          </p:cNvSpPr>
          <p:nvPr>
            <p:ph type="sldNum" sz="quarter" idx="12"/>
          </p:nvPr>
        </p:nvSpPr>
        <p:spPr/>
        <p:txBody>
          <a:bodyPr/>
          <a:lstStyle/>
          <a:p>
            <a:fld id="{CC8D6D0C-7ACE-464E-8C72-1B76B2286330}" type="slidenum">
              <a:rPr lang="en-US" smtClean="0"/>
              <a:t>‹#›</a:t>
            </a:fld>
            <a:endParaRPr lang="en-US"/>
          </a:p>
        </p:txBody>
      </p:sp>
    </p:spTree>
    <p:extLst>
      <p:ext uri="{BB962C8B-B14F-4D97-AF65-F5344CB8AC3E}">
        <p14:creationId xmlns:p14="http://schemas.microsoft.com/office/powerpoint/2010/main" val="1962844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00638-98A6-4F7E-8CF7-FE6B759B2ED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2F8566-4C97-4570-83EE-03A67CD4D26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FC96D28-C3FE-495C-B477-F84B09EB653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8C5A0E-A86B-48AE-AC4D-A9F168C02C4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972D955-39DF-46C4-93B5-9AC21D190D8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3D60F2-635C-415F-8684-2327756FC55C}"/>
              </a:ext>
            </a:extLst>
          </p:cNvPr>
          <p:cNvSpPr>
            <a:spLocks noGrp="1"/>
          </p:cNvSpPr>
          <p:nvPr>
            <p:ph type="dt" sz="half" idx="10"/>
          </p:nvPr>
        </p:nvSpPr>
        <p:spPr/>
        <p:txBody>
          <a:bodyPr/>
          <a:lstStyle/>
          <a:p>
            <a:fld id="{1D3C69FC-58D0-4AC3-8F0A-EE9C32D71962}" type="datetimeFigureOut">
              <a:rPr lang="en-US" smtClean="0"/>
              <a:t>11/3/2020</a:t>
            </a:fld>
            <a:endParaRPr lang="en-US"/>
          </a:p>
        </p:txBody>
      </p:sp>
      <p:sp>
        <p:nvSpPr>
          <p:cNvPr id="8" name="Footer Placeholder 7">
            <a:extLst>
              <a:ext uri="{FF2B5EF4-FFF2-40B4-BE49-F238E27FC236}">
                <a16:creationId xmlns:a16="http://schemas.microsoft.com/office/drawing/2014/main" id="{26D964F3-0072-4BE3-A42A-E806D936B8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7751D5-F337-43E6-B3FE-EB3409FBBC66}"/>
              </a:ext>
            </a:extLst>
          </p:cNvPr>
          <p:cNvSpPr>
            <a:spLocks noGrp="1"/>
          </p:cNvSpPr>
          <p:nvPr>
            <p:ph type="sldNum" sz="quarter" idx="12"/>
          </p:nvPr>
        </p:nvSpPr>
        <p:spPr/>
        <p:txBody>
          <a:bodyPr/>
          <a:lstStyle/>
          <a:p>
            <a:fld id="{CC8D6D0C-7ACE-464E-8C72-1B76B2286330}" type="slidenum">
              <a:rPr lang="en-US" smtClean="0"/>
              <a:t>‹#›</a:t>
            </a:fld>
            <a:endParaRPr lang="en-US"/>
          </a:p>
        </p:txBody>
      </p:sp>
    </p:spTree>
    <p:extLst>
      <p:ext uri="{BB962C8B-B14F-4D97-AF65-F5344CB8AC3E}">
        <p14:creationId xmlns:p14="http://schemas.microsoft.com/office/powerpoint/2010/main" val="535569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4945F-1097-4822-95C0-86EF98419A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1015D1-E144-407E-ABCF-BD3B09A321CF}"/>
              </a:ext>
            </a:extLst>
          </p:cNvPr>
          <p:cNvSpPr>
            <a:spLocks noGrp="1"/>
          </p:cNvSpPr>
          <p:nvPr>
            <p:ph type="dt" sz="half" idx="10"/>
          </p:nvPr>
        </p:nvSpPr>
        <p:spPr/>
        <p:txBody>
          <a:bodyPr/>
          <a:lstStyle/>
          <a:p>
            <a:fld id="{1D3C69FC-58D0-4AC3-8F0A-EE9C32D71962}" type="datetimeFigureOut">
              <a:rPr lang="en-US" smtClean="0"/>
              <a:t>11/3/2020</a:t>
            </a:fld>
            <a:endParaRPr lang="en-US"/>
          </a:p>
        </p:txBody>
      </p:sp>
      <p:sp>
        <p:nvSpPr>
          <p:cNvPr id="4" name="Footer Placeholder 3">
            <a:extLst>
              <a:ext uri="{FF2B5EF4-FFF2-40B4-BE49-F238E27FC236}">
                <a16:creationId xmlns:a16="http://schemas.microsoft.com/office/drawing/2014/main" id="{534FEC55-1065-43BD-AB61-41CA98EF1D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B10A59-397D-4D08-AB3A-41CDAEFCFD11}"/>
              </a:ext>
            </a:extLst>
          </p:cNvPr>
          <p:cNvSpPr>
            <a:spLocks noGrp="1"/>
          </p:cNvSpPr>
          <p:nvPr>
            <p:ph type="sldNum" sz="quarter" idx="12"/>
          </p:nvPr>
        </p:nvSpPr>
        <p:spPr/>
        <p:txBody>
          <a:bodyPr/>
          <a:lstStyle/>
          <a:p>
            <a:fld id="{CC8D6D0C-7ACE-464E-8C72-1B76B2286330}" type="slidenum">
              <a:rPr lang="en-US" smtClean="0"/>
              <a:t>‹#›</a:t>
            </a:fld>
            <a:endParaRPr lang="en-US"/>
          </a:p>
        </p:txBody>
      </p:sp>
    </p:spTree>
    <p:extLst>
      <p:ext uri="{BB962C8B-B14F-4D97-AF65-F5344CB8AC3E}">
        <p14:creationId xmlns:p14="http://schemas.microsoft.com/office/powerpoint/2010/main" val="2827313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56FDA0-B12B-4F28-89F7-E2222D6D5366}"/>
              </a:ext>
            </a:extLst>
          </p:cNvPr>
          <p:cNvSpPr>
            <a:spLocks noGrp="1"/>
          </p:cNvSpPr>
          <p:nvPr>
            <p:ph type="dt" sz="half" idx="10"/>
          </p:nvPr>
        </p:nvSpPr>
        <p:spPr/>
        <p:txBody>
          <a:bodyPr/>
          <a:lstStyle/>
          <a:p>
            <a:fld id="{1D3C69FC-58D0-4AC3-8F0A-EE9C32D71962}" type="datetimeFigureOut">
              <a:rPr lang="en-US" smtClean="0"/>
              <a:t>11/3/2020</a:t>
            </a:fld>
            <a:endParaRPr lang="en-US"/>
          </a:p>
        </p:txBody>
      </p:sp>
      <p:sp>
        <p:nvSpPr>
          <p:cNvPr id="3" name="Footer Placeholder 2">
            <a:extLst>
              <a:ext uri="{FF2B5EF4-FFF2-40B4-BE49-F238E27FC236}">
                <a16:creationId xmlns:a16="http://schemas.microsoft.com/office/drawing/2014/main" id="{50345512-BE1E-4C90-A555-0ACC5D3E55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686B2A-C7D1-4D65-937E-9AC6176027C0}"/>
              </a:ext>
            </a:extLst>
          </p:cNvPr>
          <p:cNvSpPr>
            <a:spLocks noGrp="1"/>
          </p:cNvSpPr>
          <p:nvPr>
            <p:ph type="sldNum" sz="quarter" idx="12"/>
          </p:nvPr>
        </p:nvSpPr>
        <p:spPr/>
        <p:txBody>
          <a:bodyPr/>
          <a:lstStyle/>
          <a:p>
            <a:fld id="{CC8D6D0C-7ACE-464E-8C72-1B76B2286330}" type="slidenum">
              <a:rPr lang="en-US" smtClean="0"/>
              <a:t>‹#›</a:t>
            </a:fld>
            <a:endParaRPr lang="en-US"/>
          </a:p>
        </p:txBody>
      </p:sp>
    </p:spTree>
    <p:extLst>
      <p:ext uri="{BB962C8B-B14F-4D97-AF65-F5344CB8AC3E}">
        <p14:creationId xmlns:p14="http://schemas.microsoft.com/office/powerpoint/2010/main" val="2008306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BDF14-AB4E-4181-B906-89F75384BBF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0F7F69E-E85C-42CD-9BFE-5995C42AA1F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FA3BED-FC39-4ADD-9B87-7998BE6E633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54C7B7E-6D35-482A-B463-51E2246E0120}"/>
              </a:ext>
            </a:extLst>
          </p:cNvPr>
          <p:cNvSpPr>
            <a:spLocks noGrp="1"/>
          </p:cNvSpPr>
          <p:nvPr>
            <p:ph type="dt" sz="half" idx="10"/>
          </p:nvPr>
        </p:nvSpPr>
        <p:spPr/>
        <p:txBody>
          <a:bodyPr/>
          <a:lstStyle/>
          <a:p>
            <a:fld id="{1D3C69FC-58D0-4AC3-8F0A-EE9C32D71962}" type="datetimeFigureOut">
              <a:rPr lang="en-US" smtClean="0"/>
              <a:t>11/3/2020</a:t>
            </a:fld>
            <a:endParaRPr lang="en-US"/>
          </a:p>
        </p:txBody>
      </p:sp>
      <p:sp>
        <p:nvSpPr>
          <p:cNvPr id="6" name="Footer Placeholder 5">
            <a:extLst>
              <a:ext uri="{FF2B5EF4-FFF2-40B4-BE49-F238E27FC236}">
                <a16:creationId xmlns:a16="http://schemas.microsoft.com/office/drawing/2014/main" id="{55547353-258A-4C73-BA5A-6EA28AC580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82F485-49A3-4C46-B93B-240AB5F53F90}"/>
              </a:ext>
            </a:extLst>
          </p:cNvPr>
          <p:cNvSpPr>
            <a:spLocks noGrp="1"/>
          </p:cNvSpPr>
          <p:nvPr>
            <p:ph type="sldNum" sz="quarter" idx="12"/>
          </p:nvPr>
        </p:nvSpPr>
        <p:spPr/>
        <p:txBody>
          <a:bodyPr/>
          <a:lstStyle/>
          <a:p>
            <a:fld id="{CC8D6D0C-7ACE-464E-8C72-1B76B2286330}" type="slidenum">
              <a:rPr lang="en-US" smtClean="0"/>
              <a:t>‹#›</a:t>
            </a:fld>
            <a:endParaRPr lang="en-US"/>
          </a:p>
        </p:txBody>
      </p:sp>
    </p:spTree>
    <p:extLst>
      <p:ext uri="{BB962C8B-B14F-4D97-AF65-F5344CB8AC3E}">
        <p14:creationId xmlns:p14="http://schemas.microsoft.com/office/powerpoint/2010/main" val="102180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3C69FC-58D0-4AC3-8F0A-EE9C32D71962}"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D6D0C-7ACE-464E-8C72-1B76B2286330}" type="slidenum">
              <a:rPr lang="en-US" smtClean="0"/>
              <a:t>‹#›</a:t>
            </a:fld>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4009118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51611-2555-4691-ADC0-D4842BBA1CD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2968A2D-7F1C-4F32-8E6A-AEBEABE72A8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38A038C-F992-4422-8CE8-9F6B1ACEA0F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7B6C60B-83B6-46E7-B1BF-E6ACCDC3D803}"/>
              </a:ext>
            </a:extLst>
          </p:cNvPr>
          <p:cNvSpPr>
            <a:spLocks noGrp="1"/>
          </p:cNvSpPr>
          <p:nvPr>
            <p:ph type="dt" sz="half" idx="10"/>
          </p:nvPr>
        </p:nvSpPr>
        <p:spPr/>
        <p:txBody>
          <a:bodyPr/>
          <a:lstStyle/>
          <a:p>
            <a:fld id="{1D3C69FC-58D0-4AC3-8F0A-EE9C32D71962}" type="datetimeFigureOut">
              <a:rPr lang="en-US" smtClean="0"/>
              <a:t>11/3/2020</a:t>
            </a:fld>
            <a:endParaRPr lang="en-US"/>
          </a:p>
        </p:txBody>
      </p:sp>
      <p:sp>
        <p:nvSpPr>
          <p:cNvPr id="6" name="Footer Placeholder 5">
            <a:extLst>
              <a:ext uri="{FF2B5EF4-FFF2-40B4-BE49-F238E27FC236}">
                <a16:creationId xmlns:a16="http://schemas.microsoft.com/office/drawing/2014/main" id="{D503626C-1329-4B58-A4BF-15F3AB762D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C0EC84-BE5A-4FC2-9009-FF926892AB05}"/>
              </a:ext>
            </a:extLst>
          </p:cNvPr>
          <p:cNvSpPr>
            <a:spLocks noGrp="1"/>
          </p:cNvSpPr>
          <p:nvPr>
            <p:ph type="sldNum" sz="quarter" idx="12"/>
          </p:nvPr>
        </p:nvSpPr>
        <p:spPr/>
        <p:txBody>
          <a:bodyPr/>
          <a:lstStyle/>
          <a:p>
            <a:fld id="{CC8D6D0C-7ACE-464E-8C72-1B76B2286330}" type="slidenum">
              <a:rPr lang="en-US" smtClean="0"/>
              <a:t>‹#›</a:t>
            </a:fld>
            <a:endParaRPr lang="en-US"/>
          </a:p>
        </p:txBody>
      </p:sp>
    </p:spTree>
    <p:extLst>
      <p:ext uri="{BB962C8B-B14F-4D97-AF65-F5344CB8AC3E}">
        <p14:creationId xmlns:p14="http://schemas.microsoft.com/office/powerpoint/2010/main" val="843637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1867E-976D-4E1A-947D-868D879DBC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39539C-8285-4A32-9D34-875BFA3934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62789-D991-40F3-83C4-4BEBC8036C11}"/>
              </a:ext>
            </a:extLst>
          </p:cNvPr>
          <p:cNvSpPr>
            <a:spLocks noGrp="1"/>
          </p:cNvSpPr>
          <p:nvPr>
            <p:ph type="dt" sz="half" idx="10"/>
          </p:nvPr>
        </p:nvSpPr>
        <p:spPr/>
        <p:txBody>
          <a:bodyPr/>
          <a:lstStyle/>
          <a:p>
            <a:fld id="{1D3C69FC-58D0-4AC3-8F0A-EE9C32D71962}" type="datetimeFigureOut">
              <a:rPr lang="en-US" smtClean="0"/>
              <a:t>11/3/2020</a:t>
            </a:fld>
            <a:endParaRPr lang="en-US"/>
          </a:p>
        </p:txBody>
      </p:sp>
      <p:sp>
        <p:nvSpPr>
          <p:cNvPr id="5" name="Footer Placeholder 4">
            <a:extLst>
              <a:ext uri="{FF2B5EF4-FFF2-40B4-BE49-F238E27FC236}">
                <a16:creationId xmlns:a16="http://schemas.microsoft.com/office/drawing/2014/main" id="{3E8F6968-E8FD-478A-8383-A66DD9E08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A9C2BB-DE7B-4A27-97E9-ED0FB4AD51C1}"/>
              </a:ext>
            </a:extLst>
          </p:cNvPr>
          <p:cNvSpPr>
            <a:spLocks noGrp="1"/>
          </p:cNvSpPr>
          <p:nvPr>
            <p:ph type="sldNum" sz="quarter" idx="12"/>
          </p:nvPr>
        </p:nvSpPr>
        <p:spPr/>
        <p:txBody>
          <a:bodyPr/>
          <a:lstStyle/>
          <a:p>
            <a:fld id="{CC8D6D0C-7ACE-464E-8C72-1B76B2286330}" type="slidenum">
              <a:rPr lang="en-US" smtClean="0"/>
              <a:t>‹#›</a:t>
            </a:fld>
            <a:endParaRPr lang="en-US"/>
          </a:p>
        </p:txBody>
      </p:sp>
    </p:spTree>
    <p:extLst>
      <p:ext uri="{BB962C8B-B14F-4D97-AF65-F5344CB8AC3E}">
        <p14:creationId xmlns:p14="http://schemas.microsoft.com/office/powerpoint/2010/main" val="2884644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728EBC-9F53-4B8A-8A91-BAF234253A5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C914F6-8E4A-4DA1-98A5-915161179AF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071408-584B-472F-8335-917C57FB5B1F}"/>
              </a:ext>
            </a:extLst>
          </p:cNvPr>
          <p:cNvSpPr>
            <a:spLocks noGrp="1"/>
          </p:cNvSpPr>
          <p:nvPr>
            <p:ph type="dt" sz="half" idx="10"/>
          </p:nvPr>
        </p:nvSpPr>
        <p:spPr/>
        <p:txBody>
          <a:bodyPr/>
          <a:lstStyle/>
          <a:p>
            <a:fld id="{1D3C69FC-58D0-4AC3-8F0A-EE9C32D71962}" type="datetimeFigureOut">
              <a:rPr lang="en-US" smtClean="0"/>
              <a:t>11/3/2020</a:t>
            </a:fld>
            <a:endParaRPr lang="en-US"/>
          </a:p>
        </p:txBody>
      </p:sp>
      <p:sp>
        <p:nvSpPr>
          <p:cNvPr id="5" name="Footer Placeholder 4">
            <a:extLst>
              <a:ext uri="{FF2B5EF4-FFF2-40B4-BE49-F238E27FC236}">
                <a16:creationId xmlns:a16="http://schemas.microsoft.com/office/drawing/2014/main" id="{193C6A31-0681-4B28-A715-25A567C9BA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68B35C-2943-4483-8AAE-E866D3BA790E}"/>
              </a:ext>
            </a:extLst>
          </p:cNvPr>
          <p:cNvSpPr>
            <a:spLocks noGrp="1"/>
          </p:cNvSpPr>
          <p:nvPr>
            <p:ph type="sldNum" sz="quarter" idx="12"/>
          </p:nvPr>
        </p:nvSpPr>
        <p:spPr/>
        <p:txBody>
          <a:bodyPr/>
          <a:lstStyle/>
          <a:p>
            <a:fld id="{CC8D6D0C-7ACE-464E-8C72-1B76B2286330}" type="slidenum">
              <a:rPr lang="en-US" smtClean="0"/>
              <a:t>‹#›</a:t>
            </a:fld>
            <a:endParaRPr lang="en-US"/>
          </a:p>
        </p:txBody>
      </p:sp>
    </p:spTree>
    <p:extLst>
      <p:ext uri="{BB962C8B-B14F-4D97-AF65-F5344CB8AC3E}">
        <p14:creationId xmlns:p14="http://schemas.microsoft.com/office/powerpoint/2010/main" val="30884241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5EE60-48C8-4569-A235-85604A2AFE6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84B71FC-8BEC-479D-9D85-F625418143F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13C85FE-FB31-4197-B60C-F5CEA47C89FF}"/>
              </a:ext>
            </a:extLst>
          </p:cNvPr>
          <p:cNvSpPr>
            <a:spLocks noGrp="1"/>
          </p:cNvSpPr>
          <p:nvPr>
            <p:ph type="dt" sz="half" idx="10"/>
          </p:nvPr>
        </p:nvSpPr>
        <p:spPr/>
        <p:txBody>
          <a:bodyPr/>
          <a:lstStyle/>
          <a:p>
            <a:pPr>
              <a:defRPr/>
            </a:pPr>
            <a:endParaRPr lang="en-US" dirty="0">
              <a:solidFill>
                <a:srgbClr val="007635"/>
              </a:solidFill>
            </a:endParaRPr>
          </a:p>
        </p:txBody>
      </p:sp>
      <p:sp>
        <p:nvSpPr>
          <p:cNvPr id="5" name="Footer Placeholder 4">
            <a:extLst>
              <a:ext uri="{FF2B5EF4-FFF2-40B4-BE49-F238E27FC236}">
                <a16:creationId xmlns:a16="http://schemas.microsoft.com/office/drawing/2014/main" id="{2EFAC33F-B77C-4F90-9B20-0A4CE7E5A2DF}"/>
              </a:ext>
            </a:extLst>
          </p:cNvPr>
          <p:cNvSpPr>
            <a:spLocks noGrp="1"/>
          </p:cNvSpPr>
          <p:nvPr>
            <p:ph type="ftr" sz="quarter" idx="11"/>
          </p:nvPr>
        </p:nvSpPr>
        <p:spPr/>
        <p:txBody>
          <a:bodyPr/>
          <a:lstStyle/>
          <a:p>
            <a:pPr>
              <a:defRPr/>
            </a:pPr>
            <a:r>
              <a:rPr lang="en-US">
                <a:solidFill>
                  <a:srgbClr val="007635"/>
                </a:solidFill>
              </a:rPr>
              <a:t>DESIGN SAMPLE DEC 1</a:t>
            </a:r>
            <a:endParaRPr lang="en-US" dirty="0">
              <a:solidFill>
                <a:srgbClr val="007635"/>
              </a:solidFill>
            </a:endParaRPr>
          </a:p>
        </p:txBody>
      </p:sp>
      <p:sp>
        <p:nvSpPr>
          <p:cNvPr id="6" name="Slide Number Placeholder 5">
            <a:extLst>
              <a:ext uri="{FF2B5EF4-FFF2-40B4-BE49-F238E27FC236}">
                <a16:creationId xmlns:a16="http://schemas.microsoft.com/office/drawing/2014/main" id="{9EE6CF47-2841-4014-B296-6DC7F8AD3389}"/>
              </a:ext>
            </a:extLst>
          </p:cNvPr>
          <p:cNvSpPr>
            <a:spLocks noGrp="1"/>
          </p:cNvSpPr>
          <p:nvPr>
            <p:ph type="sldNum" sz="quarter" idx="12"/>
          </p:nvPr>
        </p:nvSpPr>
        <p:spPr/>
        <p:txBody>
          <a:bodyPr/>
          <a:lstStyle/>
          <a:p>
            <a:pPr>
              <a:defRPr/>
            </a:pPr>
            <a:fld id="{2D830D10-542A-447B-87CA-BD3ADA618F6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054886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4D7BC-C3C9-407F-8DDE-91B880BBC7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071399-A64F-4D71-8A72-D7E1F55362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EB6E5-FF83-4443-BAE5-86A8D4A4DCE7}"/>
              </a:ext>
            </a:extLst>
          </p:cNvPr>
          <p:cNvSpPr>
            <a:spLocks noGrp="1"/>
          </p:cNvSpPr>
          <p:nvPr>
            <p:ph type="dt" sz="half" idx="10"/>
          </p:nvPr>
        </p:nvSpPr>
        <p:spPr/>
        <p:txBody>
          <a:bodyPr/>
          <a:lstStyle/>
          <a:p>
            <a:fld id="{70DDF080-5E8C-48AD-84E5-6C08B304C14E}" type="datetimeFigureOut">
              <a:rPr lang="en-US" smtClean="0"/>
              <a:t>11/3/2020</a:t>
            </a:fld>
            <a:endParaRPr lang="en-US" dirty="0"/>
          </a:p>
        </p:txBody>
      </p:sp>
      <p:sp>
        <p:nvSpPr>
          <p:cNvPr id="5" name="Footer Placeholder 4">
            <a:extLst>
              <a:ext uri="{FF2B5EF4-FFF2-40B4-BE49-F238E27FC236}">
                <a16:creationId xmlns:a16="http://schemas.microsoft.com/office/drawing/2014/main" id="{43746AB8-C1B7-41C9-AB20-D50CE5060C0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072EC2-E756-469D-81D1-F70760E34789}"/>
              </a:ext>
            </a:extLst>
          </p:cNvPr>
          <p:cNvSpPr>
            <a:spLocks noGrp="1"/>
          </p:cNvSpPr>
          <p:nvPr>
            <p:ph type="sldNum" sz="quarter" idx="12"/>
          </p:nvPr>
        </p:nvSpPr>
        <p:spPr/>
        <p:txBody>
          <a:bodyPr/>
          <a:lstStyle/>
          <a:p>
            <a:pPr>
              <a:defRPr/>
            </a:pPr>
            <a:fld id="{161627A0-52BE-49C3-90CB-787EE860760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3640274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25576-79F6-4B99-BBBE-C3F5585CE73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3362FB8-D069-44B9-828C-32A9C43AE88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114FBB-8CC2-40D6-AB62-0DFA06CDCF9B}"/>
              </a:ext>
            </a:extLst>
          </p:cNvPr>
          <p:cNvSpPr>
            <a:spLocks noGrp="1"/>
          </p:cNvSpPr>
          <p:nvPr>
            <p:ph type="dt" sz="half" idx="10"/>
          </p:nvPr>
        </p:nvSpPr>
        <p:spPr/>
        <p:txBody>
          <a:bodyPr/>
          <a:lstStyle/>
          <a:p>
            <a:pPr>
              <a:defRPr/>
            </a:pPr>
            <a:endParaRPr lang="en-US" dirty="0">
              <a:solidFill>
                <a:srgbClr val="007635"/>
              </a:solidFill>
            </a:endParaRPr>
          </a:p>
        </p:txBody>
      </p:sp>
      <p:sp>
        <p:nvSpPr>
          <p:cNvPr id="5" name="Footer Placeholder 4">
            <a:extLst>
              <a:ext uri="{FF2B5EF4-FFF2-40B4-BE49-F238E27FC236}">
                <a16:creationId xmlns:a16="http://schemas.microsoft.com/office/drawing/2014/main" id="{9AB12D7C-722E-4300-829A-D17E6DDE6F7D}"/>
              </a:ext>
            </a:extLst>
          </p:cNvPr>
          <p:cNvSpPr>
            <a:spLocks noGrp="1"/>
          </p:cNvSpPr>
          <p:nvPr>
            <p:ph type="ftr" sz="quarter" idx="11"/>
          </p:nvPr>
        </p:nvSpPr>
        <p:spPr/>
        <p:txBody>
          <a:bodyPr/>
          <a:lstStyle/>
          <a:p>
            <a:pPr>
              <a:defRPr/>
            </a:pPr>
            <a:r>
              <a:rPr lang="en-US">
                <a:solidFill>
                  <a:srgbClr val="007635"/>
                </a:solidFill>
              </a:rPr>
              <a:t>DESIGN SAMPLE DEC 1</a:t>
            </a:r>
            <a:endParaRPr lang="en-US" dirty="0">
              <a:solidFill>
                <a:srgbClr val="007635"/>
              </a:solidFill>
            </a:endParaRPr>
          </a:p>
        </p:txBody>
      </p:sp>
      <p:sp>
        <p:nvSpPr>
          <p:cNvPr id="6" name="Slide Number Placeholder 5">
            <a:extLst>
              <a:ext uri="{FF2B5EF4-FFF2-40B4-BE49-F238E27FC236}">
                <a16:creationId xmlns:a16="http://schemas.microsoft.com/office/drawing/2014/main" id="{A57F7511-ACB2-4A9A-A5F8-73CD5D40D53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1108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9F2EB-423D-4986-A59B-2CEB18781E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B1B337-D99E-42F7-A293-6FCF79644FB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616598-84D6-420C-9A14-E28A39462F1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3A65E4-C00E-4C23-AA64-ECE59432BAF1}"/>
              </a:ext>
            </a:extLst>
          </p:cNvPr>
          <p:cNvSpPr>
            <a:spLocks noGrp="1"/>
          </p:cNvSpPr>
          <p:nvPr>
            <p:ph type="dt" sz="half" idx="10"/>
          </p:nvPr>
        </p:nvSpPr>
        <p:spPr/>
        <p:txBody>
          <a:bodyPr/>
          <a:lstStyle/>
          <a:p>
            <a:pPr>
              <a:defRPr/>
            </a:pPr>
            <a:endParaRPr lang="en-US" dirty="0">
              <a:solidFill>
                <a:srgbClr val="007635"/>
              </a:solidFill>
            </a:endParaRPr>
          </a:p>
        </p:txBody>
      </p:sp>
      <p:sp>
        <p:nvSpPr>
          <p:cNvPr id="6" name="Footer Placeholder 5">
            <a:extLst>
              <a:ext uri="{FF2B5EF4-FFF2-40B4-BE49-F238E27FC236}">
                <a16:creationId xmlns:a16="http://schemas.microsoft.com/office/drawing/2014/main" id="{ED83FA2B-B833-41B2-9584-DE6A3537E373}"/>
              </a:ext>
            </a:extLst>
          </p:cNvPr>
          <p:cNvSpPr>
            <a:spLocks noGrp="1"/>
          </p:cNvSpPr>
          <p:nvPr>
            <p:ph type="ftr" sz="quarter" idx="11"/>
          </p:nvPr>
        </p:nvSpPr>
        <p:spPr/>
        <p:txBody>
          <a:bodyPr/>
          <a:lstStyle/>
          <a:p>
            <a:pPr>
              <a:defRPr/>
            </a:pPr>
            <a:r>
              <a:rPr lang="en-US">
                <a:solidFill>
                  <a:srgbClr val="007635"/>
                </a:solidFill>
              </a:rPr>
              <a:t>DESIGN SAMPLE DEC 1</a:t>
            </a:r>
            <a:endParaRPr lang="en-US" dirty="0">
              <a:solidFill>
                <a:srgbClr val="007635"/>
              </a:solidFill>
            </a:endParaRPr>
          </a:p>
        </p:txBody>
      </p:sp>
      <p:sp>
        <p:nvSpPr>
          <p:cNvPr id="7" name="Slide Number Placeholder 6">
            <a:extLst>
              <a:ext uri="{FF2B5EF4-FFF2-40B4-BE49-F238E27FC236}">
                <a16:creationId xmlns:a16="http://schemas.microsoft.com/office/drawing/2014/main" id="{C0E27B22-F783-4BA9-8824-7FF10DA84E6D}"/>
              </a:ext>
            </a:extLst>
          </p:cNvPr>
          <p:cNvSpPr>
            <a:spLocks noGrp="1"/>
          </p:cNvSpPr>
          <p:nvPr>
            <p:ph type="sldNum" sz="quarter" idx="12"/>
          </p:nvPr>
        </p:nvSpPr>
        <p:spPr/>
        <p:txBody>
          <a:bodyPr/>
          <a:lstStyle/>
          <a:p>
            <a:pPr>
              <a:defRPr/>
            </a:pPr>
            <a:fld id="{CB1515FC-D72B-4CAF-A499-034D60B6BD18}"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5831258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00638-98A6-4F7E-8CF7-FE6B759B2ED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2F8566-4C97-4570-83EE-03A67CD4D26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FC96D28-C3FE-495C-B477-F84B09EB653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8C5A0E-A86B-48AE-AC4D-A9F168C02C4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972D955-39DF-46C4-93B5-9AC21D190D8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3D60F2-635C-415F-8684-2327756FC55C}"/>
              </a:ext>
            </a:extLst>
          </p:cNvPr>
          <p:cNvSpPr>
            <a:spLocks noGrp="1"/>
          </p:cNvSpPr>
          <p:nvPr>
            <p:ph type="dt" sz="half" idx="10"/>
          </p:nvPr>
        </p:nvSpPr>
        <p:spPr/>
        <p:txBody>
          <a:bodyPr/>
          <a:lstStyle/>
          <a:p>
            <a:pPr>
              <a:defRPr/>
            </a:pPr>
            <a:endParaRPr lang="en-US" dirty="0">
              <a:solidFill>
                <a:srgbClr val="007635"/>
              </a:solidFill>
            </a:endParaRPr>
          </a:p>
        </p:txBody>
      </p:sp>
      <p:sp>
        <p:nvSpPr>
          <p:cNvPr id="8" name="Footer Placeholder 7">
            <a:extLst>
              <a:ext uri="{FF2B5EF4-FFF2-40B4-BE49-F238E27FC236}">
                <a16:creationId xmlns:a16="http://schemas.microsoft.com/office/drawing/2014/main" id="{26D964F3-0072-4BE3-A42A-E806D936B835}"/>
              </a:ext>
            </a:extLst>
          </p:cNvPr>
          <p:cNvSpPr>
            <a:spLocks noGrp="1"/>
          </p:cNvSpPr>
          <p:nvPr>
            <p:ph type="ftr" sz="quarter" idx="11"/>
          </p:nvPr>
        </p:nvSpPr>
        <p:spPr/>
        <p:txBody>
          <a:bodyPr/>
          <a:lstStyle/>
          <a:p>
            <a:pPr>
              <a:defRPr/>
            </a:pPr>
            <a:r>
              <a:rPr lang="en-US">
                <a:solidFill>
                  <a:srgbClr val="007635"/>
                </a:solidFill>
              </a:rPr>
              <a:t>DESIGN SAMPLE DEC 1</a:t>
            </a:r>
            <a:endParaRPr lang="en-US" dirty="0">
              <a:solidFill>
                <a:srgbClr val="007635"/>
              </a:solidFill>
            </a:endParaRPr>
          </a:p>
        </p:txBody>
      </p:sp>
      <p:sp>
        <p:nvSpPr>
          <p:cNvPr id="9" name="Slide Number Placeholder 8">
            <a:extLst>
              <a:ext uri="{FF2B5EF4-FFF2-40B4-BE49-F238E27FC236}">
                <a16:creationId xmlns:a16="http://schemas.microsoft.com/office/drawing/2014/main" id="{DB7751D5-F337-43E6-B3FE-EB3409FBBC66}"/>
              </a:ext>
            </a:extLst>
          </p:cNvPr>
          <p:cNvSpPr>
            <a:spLocks noGrp="1"/>
          </p:cNvSpPr>
          <p:nvPr>
            <p:ph type="sldNum" sz="quarter" idx="12"/>
          </p:nvPr>
        </p:nvSpPr>
        <p:spPr/>
        <p:txBody>
          <a:body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4239950264"/>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4945F-1097-4822-95C0-86EF98419A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1015D1-E144-407E-ABCF-BD3B09A321CF}"/>
              </a:ext>
            </a:extLst>
          </p:cNvPr>
          <p:cNvSpPr>
            <a:spLocks noGrp="1"/>
          </p:cNvSpPr>
          <p:nvPr>
            <p:ph type="dt" sz="half" idx="10"/>
          </p:nvPr>
        </p:nvSpPr>
        <p:spPr/>
        <p:txBody>
          <a:bodyPr/>
          <a:lstStyle/>
          <a:p>
            <a:pPr>
              <a:defRPr/>
            </a:pPr>
            <a:endParaRPr lang="en-US" dirty="0">
              <a:solidFill>
                <a:srgbClr val="007635"/>
              </a:solidFill>
            </a:endParaRPr>
          </a:p>
        </p:txBody>
      </p:sp>
      <p:sp>
        <p:nvSpPr>
          <p:cNvPr id="4" name="Footer Placeholder 3">
            <a:extLst>
              <a:ext uri="{FF2B5EF4-FFF2-40B4-BE49-F238E27FC236}">
                <a16:creationId xmlns:a16="http://schemas.microsoft.com/office/drawing/2014/main" id="{534FEC55-1065-43BD-AB61-41CA98EF1D91}"/>
              </a:ext>
            </a:extLst>
          </p:cNvPr>
          <p:cNvSpPr>
            <a:spLocks noGrp="1"/>
          </p:cNvSpPr>
          <p:nvPr>
            <p:ph type="ftr" sz="quarter" idx="11"/>
          </p:nvPr>
        </p:nvSpPr>
        <p:spPr/>
        <p:txBody>
          <a:bodyPr/>
          <a:lstStyle/>
          <a:p>
            <a:pPr>
              <a:defRPr/>
            </a:pPr>
            <a:r>
              <a:rPr lang="en-US">
                <a:solidFill>
                  <a:srgbClr val="007635"/>
                </a:solidFill>
              </a:rPr>
              <a:t>DESIGN SAMPLE DEC 1</a:t>
            </a:r>
            <a:endParaRPr lang="en-US" dirty="0">
              <a:solidFill>
                <a:srgbClr val="007635"/>
              </a:solidFill>
            </a:endParaRPr>
          </a:p>
        </p:txBody>
      </p:sp>
      <p:sp>
        <p:nvSpPr>
          <p:cNvPr id="5" name="Slide Number Placeholder 4">
            <a:extLst>
              <a:ext uri="{FF2B5EF4-FFF2-40B4-BE49-F238E27FC236}">
                <a16:creationId xmlns:a16="http://schemas.microsoft.com/office/drawing/2014/main" id="{0FB10A59-397D-4D08-AB3A-41CDAEFCFD11}"/>
              </a:ext>
            </a:extLst>
          </p:cNvPr>
          <p:cNvSpPr>
            <a:spLocks noGrp="1"/>
          </p:cNvSpPr>
          <p:nvPr>
            <p:ph type="sldNum" sz="quarter" idx="12"/>
          </p:nvPr>
        </p:nvSpPr>
        <p:spPr/>
        <p:txBody>
          <a:bodyPr/>
          <a:lstStyle/>
          <a:p>
            <a:pPr>
              <a:defRPr/>
            </a:pPr>
            <a:fld id="{F39E8EE1-BCC5-4FFC-9D02-CA3B48317ABE}"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6988077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56FDA0-B12B-4F28-89F7-E2222D6D5366}"/>
              </a:ext>
            </a:extLst>
          </p:cNvPr>
          <p:cNvSpPr>
            <a:spLocks noGrp="1"/>
          </p:cNvSpPr>
          <p:nvPr>
            <p:ph type="dt" sz="half" idx="10"/>
          </p:nvPr>
        </p:nvSpPr>
        <p:spPr/>
        <p:txBody>
          <a:bodyPr/>
          <a:lstStyle/>
          <a:p>
            <a:pPr>
              <a:defRPr/>
            </a:pPr>
            <a:endParaRPr lang="en-US" dirty="0">
              <a:solidFill>
                <a:srgbClr val="007635"/>
              </a:solidFill>
            </a:endParaRPr>
          </a:p>
        </p:txBody>
      </p:sp>
      <p:sp>
        <p:nvSpPr>
          <p:cNvPr id="3" name="Footer Placeholder 2">
            <a:extLst>
              <a:ext uri="{FF2B5EF4-FFF2-40B4-BE49-F238E27FC236}">
                <a16:creationId xmlns:a16="http://schemas.microsoft.com/office/drawing/2014/main" id="{50345512-BE1E-4C90-A555-0ACC5D3E5588}"/>
              </a:ext>
            </a:extLst>
          </p:cNvPr>
          <p:cNvSpPr>
            <a:spLocks noGrp="1"/>
          </p:cNvSpPr>
          <p:nvPr>
            <p:ph type="ftr" sz="quarter" idx="11"/>
          </p:nvPr>
        </p:nvSpPr>
        <p:spPr/>
        <p:txBody>
          <a:bodyPr/>
          <a:lstStyle/>
          <a:p>
            <a:pPr>
              <a:defRPr/>
            </a:pPr>
            <a:r>
              <a:rPr lang="en-US">
                <a:solidFill>
                  <a:srgbClr val="007635"/>
                </a:solidFill>
              </a:rPr>
              <a:t>DESIGN SAMPLE DEC 1</a:t>
            </a:r>
            <a:endParaRPr lang="en-US" dirty="0">
              <a:solidFill>
                <a:srgbClr val="007635"/>
              </a:solidFill>
            </a:endParaRPr>
          </a:p>
        </p:txBody>
      </p:sp>
      <p:sp>
        <p:nvSpPr>
          <p:cNvPr id="4" name="Slide Number Placeholder 3">
            <a:extLst>
              <a:ext uri="{FF2B5EF4-FFF2-40B4-BE49-F238E27FC236}">
                <a16:creationId xmlns:a16="http://schemas.microsoft.com/office/drawing/2014/main" id="{86686B2A-C7D1-4D65-937E-9AC6176027C0}"/>
              </a:ext>
            </a:extLst>
          </p:cNvPr>
          <p:cNvSpPr>
            <a:spLocks noGrp="1"/>
          </p:cNvSpPr>
          <p:nvPr>
            <p:ph type="sldNum" sz="quarter" idx="12"/>
          </p:nvPr>
        </p:nvSpPr>
        <p:spPr/>
        <p:txBody>
          <a:bodyPr/>
          <a:lstStyle/>
          <a:p>
            <a:pPr>
              <a:defRPr/>
            </a:pPr>
            <a:fld id="{F7B76949-AF80-435D-9E97-14B6AAF2E0ED}"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956231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3C69FC-58D0-4AC3-8F0A-EE9C32D71962}"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D6D0C-7ACE-464E-8C72-1B76B2286330}" type="slidenum">
              <a:rPr lang="en-US" smtClean="0"/>
              <a:t>‹#›</a:t>
            </a:fld>
            <a:endParaRPr lang="en-US"/>
          </a:p>
        </p:txBody>
      </p:sp>
    </p:spTree>
    <p:extLst>
      <p:ext uri="{BB962C8B-B14F-4D97-AF65-F5344CB8AC3E}">
        <p14:creationId xmlns:p14="http://schemas.microsoft.com/office/powerpoint/2010/main" val="1767936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BDF14-AB4E-4181-B906-89F75384BBF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0F7F69E-E85C-42CD-9BFE-5995C42AA1F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FA3BED-FC39-4ADD-9B87-7998BE6E633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54C7B7E-6D35-482A-B463-51E2246E0120}"/>
              </a:ext>
            </a:extLst>
          </p:cNvPr>
          <p:cNvSpPr>
            <a:spLocks noGrp="1"/>
          </p:cNvSpPr>
          <p:nvPr>
            <p:ph type="dt" sz="half" idx="10"/>
          </p:nvPr>
        </p:nvSpPr>
        <p:spPr/>
        <p:txBody>
          <a:bodyPr/>
          <a:lstStyle/>
          <a:p>
            <a:pPr>
              <a:defRPr/>
            </a:pPr>
            <a:endParaRPr lang="en-US" dirty="0">
              <a:solidFill>
                <a:srgbClr val="007635"/>
              </a:solidFill>
            </a:endParaRPr>
          </a:p>
        </p:txBody>
      </p:sp>
      <p:sp>
        <p:nvSpPr>
          <p:cNvPr id="6" name="Footer Placeholder 5">
            <a:extLst>
              <a:ext uri="{FF2B5EF4-FFF2-40B4-BE49-F238E27FC236}">
                <a16:creationId xmlns:a16="http://schemas.microsoft.com/office/drawing/2014/main" id="{55547353-258A-4C73-BA5A-6EA28AC58010}"/>
              </a:ext>
            </a:extLst>
          </p:cNvPr>
          <p:cNvSpPr>
            <a:spLocks noGrp="1"/>
          </p:cNvSpPr>
          <p:nvPr>
            <p:ph type="ftr" sz="quarter" idx="11"/>
          </p:nvPr>
        </p:nvSpPr>
        <p:spPr/>
        <p:txBody>
          <a:bodyPr/>
          <a:lstStyle/>
          <a:p>
            <a:pPr>
              <a:defRPr/>
            </a:pPr>
            <a:r>
              <a:rPr lang="en-US">
                <a:solidFill>
                  <a:srgbClr val="007635"/>
                </a:solidFill>
              </a:rPr>
              <a:t>DESIGN SAMPLE DEC 1</a:t>
            </a:r>
            <a:endParaRPr lang="en-US" dirty="0">
              <a:solidFill>
                <a:srgbClr val="007635"/>
              </a:solidFill>
            </a:endParaRPr>
          </a:p>
        </p:txBody>
      </p:sp>
      <p:sp>
        <p:nvSpPr>
          <p:cNvPr id="7" name="Slide Number Placeholder 6">
            <a:extLst>
              <a:ext uri="{FF2B5EF4-FFF2-40B4-BE49-F238E27FC236}">
                <a16:creationId xmlns:a16="http://schemas.microsoft.com/office/drawing/2014/main" id="{3B82F485-49A3-4C46-B93B-240AB5F53F90}"/>
              </a:ext>
            </a:extLst>
          </p:cNvPr>
          <p:cNvSpPr>
            <a:spLocks noGrp="1"/>
          </p:cNvSpPr>
          <p:nvPr>
            <p:ph type="sldNum" sz="quarter" idx="12"/>
          </p:nvPr>
        </p:nvSpPr>
        <p:spPr/>
        <p:txBody>
          <a:body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3102662126"/>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51611-2555-4691-ADC0-D4842BBA1CD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2968A2D-7F1C-4F32-8E6A-AEBEABE72A8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38A038C-F992-4422-8CE8-9F6B1ACEA0F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7B6C60B-83B6-46E7-B1BF-E6ACCDC3D803}"/>
              </a:ext>
            </a:extLst>
          </p:cNvPr>
          <p:cNvSpPr>
            <a:spLocks noGrp="1"/>
          </p:cNvSpPr>
          <p:nvPr>
            <p:ph type="dt" sz="half" idx="10"/>
          </p:nvPr>
        </p:nvSpPr>
        <p:spPr/>
        <p:txBody>
          <a:bodyPr/>
          <a:lstStyle/>
          <a:p>
            <a:pPr>
              <a:defRPr/>
            </a:pPr>
            <a:fld id="{E297F5E4-51B4-4EE3-8A54-552E3BF2065D}" type="datetime1">
              <a:rPr lang="en-US" smtClean="0">
                <a:solidFill>
                  <a:srgbClr val="007635"/>
                </a:solidFill>
              </a:rPr>
              <a:pPr>
                <a:defRPr/>
              </a:pPr>
              <a:t>11/3/2020</a:t>
            </a:fld>
            <a:endParaRPr lang="en-US" dirty="0">
              <a:solidFill>
                <a:srgbClr val="007635"/>
              </a:solidFill>
            </a:endParaRPr>
          </a:p>
        </p:txBody>
      </p:sp>
      <p:sp>
        <p:nvSpPr>
          <p:cNvPr id="6" name="Footer Placeholder 5">
            <a:extLst>
              <a:ext uri="{FF2B5EF4-FFF2-40B4-BE49-F238E27FC236}">
                <a16:creationId xmlns:a16="http://schemas.microsoft.com/office/drawing/2014/main" id="{D503626C-1329-4B58-A4BF-15F3AB762D7E}"/>
              </a:ext>
            </a:extLst>
          </p:cNvPr>
          <p:cNvSpPr>
            <a:spLocks noGrp="1"/>
          </p:cNvSpPr>
          <p:nvPr>
            <p:ph type="ftr" sz="quarter" idx="11"/>
          </p:nvPr>
        </p:nvSpPr>
        <p:spPr/>
        <p:txBody>
          <a:bodyPr/>
          <a:lstStyle/>
          <a:p>
            <a:pPr>
              <a:defRPr/>
            </a:pPr>
            <a:endParaRPr lang="en-US" dirty="0">
              <a:solidFill>
                <a:srgbClr val="007635"/>
              </a:solidFill>
            </a:endParaRPr>
          </a:p>
        </p:txBody>
      </p:sp>
      <p:sp>
        <p:nvSpPr>
          <p:cNvPr id="7" name="Slide Number Placeholder 6">
            <a:extLst>
              <a:ext uri="{FF2B5EF4-FFF2-40B4-BE49-F238E27FC236}">
                <a16:creationId xmlns:a16="http://schemas.microsoft.com/office/drawing/2014/main" id="{54C0EC84-BE5A-4FC2-9009-FF926892AB05}"/>
              </a:ext>
            </a:extLst>
          </p:cNvPr>
          <p:cNvSpPr>
            <a:spLocks noGrp="1"/>
          </p:cNvSpPr>
          <p:nvPr>
            <p:ph type="sldNum" sz="quarter" idx="12"/>
          </p:nvPr>
        </p:nvSpPr>
        <p:spPr/>
        <p:txBody>
          <a:bodyPr/>
          <a:lstStyle/>
          <a:p>
            <a:pPr>
              <a:defRPr/>
            </a:pPr>
            <a:fld id="{1D7CA352-3E9A-49C6-ACBE-75EF3735CA07}" type="slidenum">
              <a:rPr lang="en-US" smtClean="0"/>
              <a:pPr>
                <a:defRPr/>
              </a:pPr>
              <a:t>‹#›</a:t>
            </a:fld>
            <a:endParaRPr lang="en-US" dirty="0"/>
          </a:p>
        </p:txBody>
      </p:sp>
    </p:spTree>
    <p:extLst>
      <p:ext uri="{BB962C8B-B14F-4D97-AF65-F5344CB8AC3E}">
        <p14:creationId xmlns:p14="http://schemas.microsoft.com/office/powerpoint/2010/main" val="16325106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1867E-976D-4E1A-947D-868D879DBC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39539C-8285-4A32-9D34-875BFA3934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62789-D991-40F3-83C4-4BEBC8036C11}"/>
              </a:ext>
            </a:extLst>
          </p:cNvPr>
          <p:cNvSpPr>
            <a:spLocks noGrp="1"/>
          </p:cNvSpPr>
          <p:nvPr>
            <p:ph type="dt" sz="half" idx="10"/>
          </p:nvPr>
        </p:nvSpPr>
        <p:spPr/>
        <p:txBody>
          <a:bodyPr/>
          <a:lstStyle/>
          <a:p>
            <a:pPr>
              <a:defRPr/>
            </a:pPr>
            <a:endParaRPr lang="en-US" dirty="0">
              <a:solidFill>
                <a:srgbClr val="007635"/>
              </a:solidFill>
            </a:endParaRPr>
          </a:p>
        </p:txBody>
      </p:sp>
      <p:sp>
        <p:nvSpPr>
          <p:cNvPr id="5" name="Footer Placeholder 4">
            <a:extLst>
              <a:ext uri="{FF2B5EF4-FFF2-40B4-BE49-F238E27FC236}">
                <a16:creationId xmlns:a16="http://schemas.microsoft.com/office/drawing/2014/main" id="{3E8F6968-E8FD-478A-8383-A66DD9E08F48}"/>
              </a:ext>
            </a:extLst>
          </p:cNvPr>
          <p:cNvSpPr>
            <a:spLocks noGrp="1"/>
          </p:cNvSpPr>
          <p:nvPr>
            <p:ph type="ftr" sz="quarter" idx="11"/>
          </p:nvPr>
        </p:nvSpPr>
        <p:spPr/>
        <p:txBody>
          <a:bodyPr/>
          <a:lstStyle/>
          <a:p>
            <a:pPr>
              <a:defRPr/>
            </a:pPr>
            <a:r>
              <a:rPr lang="en-US">
                <a:solidFill>
                  <a:srgbClr val="007635"/>
                </a:solidFill>
              </a:rPr>
              <a:t>DESIGN SAMPLE DEC 1</a:t>
            </a:r>
            <a:endParaRPr lang="en-US" dirty="0">
              <a:solidFill>
                <a:srgbClr val="007635"/>
              </a:solidFill>
            </a:endParaRPr>
          </a:p>
        </p:txBody>
      </p:sp>
      <p:sp>
        <p:nvSpPr>
          <p:cNvPr id="6" name="Slide Number Placeholder 5">
            <a:extLst>
              <a:ext uri="{FF2B5EF4-FFF2-40B4-BE49-F238E27FC236}">
                <a16:creationId xmlns:a16="http://schemas.microsoft.com/office/drawing/2014/main" id="{F4A9C2BB-DE7B-4A27-97E9-ED0FB4AD51C1}"/>
              </a:ext>
            </a:extLst>
          </p:cNvPr>
          <p:cNvSpPr>
            <a:spLocks noGrp="1"/>
          </p:cNvSpPr>
          <p:nvPr>
            <p:ph type="sldNum" sz="quarter" idx="12"/>
          </p:nvPr>
        </p:nvSpPr>
        <p:spPr/>
        <p:txBody>
          <a:body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4165462376"/>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728EBC-9F53-4B8A-8A91-BAF234253A5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C914F6-8E4A-4DA1-98A5-915161179AF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071408-584B-472F-8335-917C57FB5B1F}"/>
              </a:ext>
            </a:extLst>
          </p:cNvPr>
          <p:cNvSpPr>
            <a:spLocks noGrp="1"/>
          </p:cNvSpPr>
          <p:nvPr>
            <p:ph type="dt" sz="half" idx="10"/>
          </p:nvPr>
        </p:nvSpPr>
        <p:spPr/>
        <p:txBody>
          <a:bodyPr/>
          <a:lstStyle/>
          <a:p>
            <a:pPr>
              <a:defRPr/>
            </a:pPr>
            <a:endParaRPr lang="en-US" dirty="0">
              <a:solidFill>
                <a:srgbClr val="007635"/>
              </a:solidFill>
            </a:endParaRPr>
          </a:p>
        </p:txBody>
      </p:sp>
      <p:sp>
        <p:nvSpPr>
          <p:cNvPr id="5" name="Footer Placeholder 4">
            <a:extLst>
              <a:ext uri="{FF2B5EF4-FFF2-40B4-BE49-F238E27FC236}">
                <a16:creationId xmlns:a16="http://schemas.microsoft.com/office/drawing/2014/main" id="{193C6A31-0681-4B28-A715-25A567C9BA07}"/>
              </a:ext>
            </a:extLst>
          </p:cNvPr>
          <p:cNvSpPr>
            <a:spLocks noGrp="1"/>
          </p:cNvSpPr>
          <p:nvPr>
            <p:ph type="ftr" sz="quarter" idx="11"/>
          </p:nvPr>
        </p:nvSpPr>
        <p:spPr/>
        <p:txBody>
          <a:bodyPr/>
          <a:lstStyle/>
          <a:p>
            <a:pPr>
              <a:defRPr/>
            </a:pPr>
            <a:r>
              <a:rPr lang="en-US">
                <a:solidFill>
                  <a:srgbClr val="007635"/>
                </a:solidFill>
              </a:rPr>
              <a:t>DESIGN SAMPLE DEC 1</a:t>
            </a:r>
            <a:endParaRPr lang="en-US" dirty="0">
              <a:solidFill>
                <a:srgbClr val="007635"/>
              </a:solidFill>
            </a:endParaRPr>
          </a:p>
        </p:txBody>
      </p:sp>
      <p:sp>
        <p:nvSpPr>
          <p:cNvPr id="6" name="Slide Number Placeholder 5">
            <a:extLst>
              <a:ext uri="{FF2B5EF4-FFF2-40B4-BE49-F238E27FC236}">
                <a16:creationId xmlns:a16="http://schemas.microsoft.com/office/drawing/2014/main" id="{A068B35C-2943-4483-8AAE-E866D3BA790E}"/>
              </a:ext>
            </a:extLst>
          </p:cNvPr>
          <p:cNvSpPr>
            <a:spLocks noGrp="1"/>
          </p:cNvSpPr>
          <p:nvPr>
            <p:ph type="sldNum" sz="quarter" idx="12"/>
          </p:nvPr>
        </p:nvSpPr>
        <p:spPr/>
        <p:txBody>
          <a:body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2665366350"/>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7A621-2B74-4A67-9148-19856C336CB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B376BC5-2A58-4CDA-8F3A-70A1A050944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0EFE7F1-6920-4403-8516-7BD3023D89F3}"/>
              </a:ext>
            </a:extLst>
          </p:cNvPr>
          <p:cNvSpPr>
            <a:spLocks noGrp="1"/>
          </p:cNvSpPr>
          <p:nvPr>
            <p:ph type="dt" sz="half" idx="10"/>
          </p:nvPr>
        </p:nvSpPr>
        <p:spPr/>
        <p:txBody>
          <a:bodyPr/>
          <a:lstStyle/>
          <a:p>
            <a:fld id="{0E602C01-C216-407D-8C16-E814061D6284}" type="datetimeFigureOut">
              <a:rPr lang="en-US" smtClean="0"/>
              <a:t>11/3/2020</a:t>
            </a:fld>
            <a:endParaRPr lang="en-US"/>
          </a:p>
        </p:txBody>
      </p:sp>
      <p:sp>
        <p:nvSpPr>
          <p:cNvPr id="5" name="Footer Placeholder 4">
            <a:extLst>
              <a:ext uri="{FF2B5EF4-FFF2-40B4-BE49-F238E27FC236}">
                <a16:creationId xmlns:a16="http://schemas.microsoft.com/office/drawing/2014/main" id="{5FDED088-AF05-45FD-8C66-F6F90F37E0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17FCB7-E612-49C7-805A-90CA211F8E0B}"/>
              </a:ext>
            </a:extLst>
          </p:cNvPr>
          <p:cNvSpPr>
            <a:spLocks noGrp="1"/>
          </p:cNvSpPr>
          <p:nvPr>
            <p:ph type="sldNum" sz="quarter" idx="12"/>
          </p:nvPr>
        </p:nvSpPr>
        <p:spPr/>
        <p:txBody>
          <a:bodyPr/>
          <a:lstStyle/>
          <a:p>
            <a:fld id="{E5A0278D-CB53-469B-88F6-C345B713A8BE}" type="slidenum">
              <a:rPr lang="en-US" smtClean="0"/>
              <a:t>‹#›</a:t>
            </a:fld>
            <a:endParaRPr lang="en-US"/>
          </a:p>
        </p:txBody>
      </p:sp>
    </p:spTree>
    <p:extLst>
      <p:ext uri="{BB962C8B-B14F-4D97-AF65-F5344CB8AC3E}">
        <p14:creationId xmlns:p14="http://schemas.microsoft.com/office/powerpoint/2010/main" val="4181094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F7EC1-24C8-491E-9EE6-2B109BFFAB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3836F5-A6B7-4938-9FA9-6442F0414F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14D08B-11BC-4733-BC6D-2EAD23E64FCA}"/>
              </a:ext>
            </a:extLst>
          </p:cNvPr>
          <p:cNvSpPr>
            <a:spLocks noGrp="1"/>
          </p:cNvSpPr>
          <p:nvPr>
            <p:ph type="dt" sz="half" idx="10"/>
          </p:nvPr>
        </p:nvSpPr>
        <p:spPr/>
        <p:txBody>
          <a:bodyPr/>
          <a:lstStyle/>
          <a:p>
            <a:fld id="{0E602C01-C216-407D-8C16-E814061D6284}" type="datetimeFigureOut">
              <a:rPr lang="en-US" smtClean="0"/>
              <a:t>11/3/2020</a:t>
            </a:fld>
            <a:endParaRPr lang="en-US"/>
          </a:p>
        </p:txBody>
      </p:sp>
      <p:sp>
        <p:nvSpPr>
          <p:cNvPr id="5" name="Footer Placeholder 4">
            <a:extLst>
              <a:ext uri="{FF2B5EF4-FFF2-40B4-BE49-F238E27FC236}">
                <a16:creationId xmlns:a16="http://schemas.microsoft.com/office/drawing/2014/main" id="{E7B82900-C0BA-45DD-B5F7-02F16EEAE8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A89701-1052-4684-9952-9CEB278B505C}"/>
              </a:ext>
            </a:extLst>
          </p:cNvPr>
          <p:cNvSpPr>
            <a:spLocks noGrp="1"/>
          </p:cNvSpPr>
          <p:nvPr>
            <p:ph type="sldNum" sz="quarter" idx="12"/>
          </p:nvPr>
        </p:nvSpPr>
        <p:spPr/>
        <p:txBody>
          <a:bodyPr/>
          <a:lstStyle/>
          <a:p>
            <a:fld id="{E5A0278D-CB53-469B-88F6-C345B713A8BE}" type="slidenum">
              <a:rPr lang="en-US" smtClean="0"/>
              <a:t>‹#›</a:t>
            </a:fld>
            <a:endParaRPr lang="en-US"/>
          </a:p>
        </p:txBody>
      </p:sp>
    </p:spTree>
    <p:extLst>
      <p:ext uri="{BB962C8B-B14F-4D97-AF65-F5344CB8AC3E}">
        <p14:creationId xmlns:p14="http://schemas.microsoft.com/office/powerpoint/2010/main" val="41291862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6DD5F-6A1E-4E5F-935B-5E29CE5F980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B4C4823-979A-4053-BA79-7847B0EFE30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CEF707-690F-4E66-9AF6-822FBF9E6AC8}"/>
              </a:ext>
            </a:extLst>
          </p:cNvPr>
          <p:cNvSpPr>
            <a:spLocks noGrp="1"/>
          </p:cNvSpPr>
          <p:nvPr>
            <p:ph type="dt" sz="half" idx="10"/>
          </p:nvPr>
        </p:nvSpPr>
        <p:spPr/>
        <p:txBody>
          <a:bodyPr/>
          <a:lstStyle/>
          <a:p>
            <a:fld id="{0E602C01-C216-407D-8C16-E814061D6284}" type="datetimeFigureOut">
              <a:rPr lang="en-US" smtClean="0"/>
              <a:t>11/3/2020</a:t>
            </a:fld>
            <a:endParaRPr lang="en-US"/>
          </a:p>
        </p:txBody>
      </p:sp>
      <p:sp>
        <p:nvSpPr>
          <p:cNvPr id="5" name="Footer Placeholder 4">
            <a:extLst>
              <a:ext uri="{FF2B5EF4-FFF2-40B4-BE49-F238E27FC236}">
                <a16:creationId xmlns:a16="http://schemas.microsoft.com/office/drawing/2014/main" id="{49C218B6-09E5-48A7-9ADD-33C0DC85E9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550610-F210-4A08-835B-B31D5BAD3B14}"/>
              </a:ext>
            </a:extLst>
          </p:cNvPr>
          <p:cNvSpPr>
            <a:spLocks noGrp="1"/>
          </p:cNvSpPr>
          <p:nvPr>
            <p:ph type="sldNum" sz="quarter" idx="12"/>
          </p:nvPr>
        </p:nvSpPr>
        <p:spPr/>
        <p:txBody>
          <a:bodyPr/>
          <a:lstStyle/>
          <a:p>
            <a:fld id="{E5A0278D-CB53-469B-88F6-C345B713A8BE}" type="slidenum">
              <a:rPr lang="en-US" smtClean="0"/>
              <a:t>‹#›</a:t>
            </a:fld>
            <a:endParaRPr lang="en-US"/>
          </a:p>
        </p:txBody>
      </p:sp>
    </p:spTree>
    <p:extLst>
      <p:ext uri="{BB962C8B-B14F-4D97-AF65-F5344CB8AC3E}">
        <p14:creationId xmlns:p14="http://schemas.microsoft.com/office/powerpoint/2010/main" val="4871567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629E4-0F57-4B64-AD5B-5C015F24A3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85267F-A41C-4815-BD52-75B338B9B01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7FE64F-AB02-4B26-86D2-D819C12C953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96EC22-247C-4B76-A557-2FCDF40F23E2}"/>
              </a:ext>
            </a:extLst>
          </p:cNvPr>
          <p:cNvSpPr>
            <a:spLocks noGrp="1"/>
          </p:cNvSpPr>
          <p:nvPr>
            <p:ph type="dt" sz="half" idx="10"/>
          </p:nvPr>
        </p:nvSpPr>
        <p:spPr/>
        <p:txBody>
          <a:bodyPr/>
          <a:lstStyle/>
          <a:p>
            <a:fld id="{0E602C01-C216-407D-8C16-E814061D6284}" type="datetimeFigureOut">
              <a:rPr lang="en-US" smtClean="0"/>
              <a:t>11/3/2020</a:t>
            </a:fld>
            <a:endParaRPr lang="en-US"/>
          </a:p>
        </p:txBody>
      </p:sp>
      <p:sp>
        <p:nvSpPr>
          <p:cNvPr id="6" name="Footer Placeholder 5">
            <a:extLst>
              <a:ext uri="{FF2B5EF4-FFF2-40B4-BE49-F238E27FC236}">
                <a16:creationId xmlns:a16="http://schemas.microsoft.com/office/drawing/2014/main" id="{65368FD7-809C-4839-8F28-1B588DF6C8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D5B079-A0F4-4905-86FA-51A0A5F7225B}"/>
              </a:ext>
            </a:extLst>
          </p:cNvPr>
          <p:cNvSpPr>
            <a:spLocks noGrp="1"/>
          </p:cNvSpPr>
          <p:nvPr>
            <p:ph type="sldNum" sz="quarter" idx="12"/>
          </p:nvPr>
        </p:nvSpPr>
        <p:spPr/>
        <p:txBody>
          <a:bodyPr/>
          <a:lstStyle/>
          <a:p>
            <a:fld id="{E5A0278D-CB53-469B-88F6-C345B713A8BE}" type="slidenum">
              <a:rPr lang="en-US" smtClean="0"/>
              <a:t>‹#›</a:t>
            </a:fld>
            <a:endParaRPr lang="en-US"/>
          </a:p>
        </p:txBody>
      </p:sp>
    </p:spTree>
    <p:extLst>
      <p:ext uri="{BB962C8B-B14F-4D97-AF65-F5344CB8AC3E}">
        <p14:creationId xmlns:p14="http://schemas.microsoft.com/office/powerpoint/2010/main" val="8586356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3C16F-D8B4-4F68-90D1-1840F82C7DF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2C5AFA-66D6-4ED3-9138-DC467708682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85257D6-7732-410F-992D-9824E943CD7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851833-E60D-429E-939C-F45BD6EFF17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57C7DAE-06DA-4EB3-9B88-12E66D39BE6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B3ABFA-2153-41B6-B2C7-1A26EEAF9F9D}"/>
              </a:ext>
            </a:extLst>
          </p:cNvPr>
          <p:cNvSpPr>
            <a:spLocks noGrp="1"/>
          </p:cNvSpPr>
          <p:nvPr>
            <p:ph type="dt" sz="half" idx="10"/>
          </p:nvPr>
        </p:nvSpPr>
        <p:spPr/>
        <p:txBody>
          <a:bodyPr/>
          <a:lstStyle/>
          <a:p>
            <a:fld id="{0E602C01-C216-407D-8C16-E814061D6284}" type="datetimeFigureOut">
              <a:rPr lang="en-US" smtClean="0"/>
              <a:t>11/3/2020</a:t>
            </a:fld>
            <a:endParaRPr lang="en-US"/>
          </a:p>
        </p:txBody>
      </p:sp>
      <p:sp>
        <p:nvSpPr>
          <p:cNvPr id="8" name="Footer Placeholder 7">
            <a:extLst>
              <a:ext uri="{FF2B5EF4-FFF2-40B4-BE49-F238E27FC236}">
                <a16:creationId xmlns:a16="http://schemas.microsoft.com/office/drawing/2014/main" id="{E83EF45C-2194-4DFB-BF15-E72C8FEC58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E20B44-53B1-466F-AE4C-807F44898AEE}"/>
              </a:ext>
            </a:extLst>
          </p:cNvPr>
          <p:cNvSpPr>
            <a:spLocks noGrp="1"/>
          </p:cNvSpPr>
          <p:nvPr>
            <p:ph type="sldNum" sz="quarter" idx="12"/>
          </p:nvPr>
        </p:nvSpPr>
        <p:spPr/>
        <p:txBody>
          <a:bodyPr/>
          <a:lstStyle/>
          <a:p>
            <a:fld id="{E5A0278D-CB53-469B-88F6-C345B713A8BE}" type="slidenum">
              <a:rPr lang="en-US" smtClean="0"/>
              <a:t>‹#›</a:t>
            </a:fld>
            <a:endParaRPr lang="en-US"/>
          </a:p>
        </p:txBody>
      </p:sp>
    </p:spTree>
    <p:extLst>
      <p:ext uri="{BB962C8B-B14F-4D97-AF65-F5344CB8AC3E}">
        <p14:creationId xmlns:p14="http://schemas.microsoft.com/office/powerpoint/2010/main" val="42819030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4CBB3-CD71-45BE-8E20-13D09A6097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2EECF7-3AB7-4E6A-9DAD-085B98692BDB}"/>
              </a:ext>
            </a:extLst>
          </p:cNvPr>
          <p:cNvSpPr>
            <a:spLocks noGrp="1"/>
          </p:cNvSpPr>
          <p:nvPr>
            <p:ph type="dt" sz="half" idx="10"/>
          </p:nvPr>
        </p:nvSpPr>
        <p:spPr/>
        <p:txBody>
          <a:bodyPr/>
          <a:lstStyle/>
          <a:p>
            <a:fld id="{0E602C01-C216-407D-8C16-E814061D6284}" type="datetimeFigureOut">
              <a:rPr lang="en-US" smtClean="0"/>
              <a:t>11/3/2020</a:t>
            </a:fld>
            <a:endParaRPr lang="en-US"/>
          </a:p>
        </p:txBody>
      </p:sp>
      <p:sp>
        <p:nvSpPr>
          <p:cNvPr id="4" name="Footer Placeholder 3">
            <a:extLst>
              <a:ext uri="{FF2B5EF4-FFF2-40B4-BE49-F238E27FC236}">
                <a16:creationId xmlns:a16="http://schemas.microsoft.com/office/drawing/2014/main" id="{3815FA7D-EB39-494A-BAD9-9D86B8735E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1D907D-B1A5-4241-BAF8-91B97FC70D0F}"/>
              </a:ext>
            </a:extLst>
          </p:cNvPr>
          <p:cNvSpPr>
            <a:spLocks noGrp="1"/>
          </p:cNvSpPr>
          <p:nvPr>
            <p:ph type="sldNum" sz="quarter" idx="12"/>
          </p:nvPr>
        </p:nvSpPr>
        <p:spPr/>
        <p:txBody>
          <a:bodyPr/>
          <a:lstStyle/>
          <a:p>
            <a:fld id="{E5A0278D-CB53-469B-88F6-C345B713A8BE}" type="slidenum">
              <a:rPr lang="en-US" smtClean="0"/>
              <a:t>‹#›</a:t>
            </a:fld>
            <a:endParaRPr lang="en-US"/>
          </a:p>
        </p:txBody>
      </p:sp>
    </p:spTree>
    <p:extLst>
      <p:ext uri="{BB962C8B-B14F-4D97-AF65-F5344CB8AC3E}">
        <p14:creationId xmlns:p14="http://schemas.microsoft.com/office/powerpoint/2010/main" val="1361920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3C69FC-58D0-4AC3-8F0A-EE9C32D71962}"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D6D0C-7ACE-464E-8C72-1B76B2286330}" type="slidenum">
              <a:rPr lang="en-US" smtClean="0"/>
              <a:t>‹#›</a:t>
            </a:fld>
            <a:endParaRPr lang="en-US"/>
          </a:p>
        </p:txBody>
      </p:sp>
    </p:spTree>
    <p:extLst>
      <p:ext uri="{BB962C8B-B14F-4D97-AF65-F5344CB8AC3E}">
        <p14:creationId xmlns:p14="http://schemas.microsoft.com/office/powerpoint/2010/main" val="21825096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046C78-A678-4D61-8B17-0852F85287C9}"/>
              </a:ext>
            </a:extLst>
          </p:cNvPr>
          <p:cNvSpPr>
            <a:spLocks noGrp="1"/>
          </p:cNvSpPr>
          <p:nvPr>
            <p:ph type="dt" sz="half" idx="10"/>
          </p:nvPr>
        </p:nvSpPr>
        <p:spPr/>
        <p:txBody>
          <a:bodyPr/>
          <a:lstStyle/>
          <a:p>
            <a:fld id="{0E602C01-C216-407D-8C16-E814061D6284}" type="datetimeFigureOut">
              <a:rPr lang="en-US" smtClean="0"/>
              <a:t>11/3/2020</a:t>
            </a:fld>
            <a:endParaRPr lang="en-US"/>
          </a:p>
        </p:txBody>
      </p:sp>
      <p:sp>
        <p:nvSpPr>
          <p:cNvPr id="3" name="Footer Placeholder 2">
            <a:extLst>
              <a:ext uri="{FF2B5EF4-FFF2-40B4-BE49-F238E27FC236}">
                <a16:creationId xmlns:a16="http://schemas.microsoft.com/office/drawing/2014/main" id="{C4B5FFBC-F8FF-4FC6-9730-A74AE96451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AAF492-87B4-45BB-8023-4F97514031F6}"/>
              </a:ext>
            </a:extLst>
          </p:cNvPr>
          <p:cNvSpPr>
            <a:spLocks noGrp="1"/>
          </p:cNvSpPr>
          <p:nvPr>
            <p:ph type="sldNum" sz="quarter" idx="12"/>
          </p:nvPr>
        </p:nvSpPr>
        <p:spPr/>
        <p:txBody>
          <a:bodyPr/>
          <a:lstStyle/>
          <a:p>
            <a:fld id="{E5A0278D-CB53-469B-88F6-C345B713A8BE}" type="slidenum">
              <a:rPr lang="en-US" smtClean="0"/>
              <a:t>‹#›</a:t>
            </a:fld>
            <a:endParaRPr lang="en-US"/>
          </a:p>
        </p:txBody>
      </p:sp>
    </p:spTree>
    <p:extLst>
      <p:ext uri="{BB962C8B-B14F-4D97-AF65-F5344CB8AC3E}">
        <p14:creationId xmlns:p14="http://schemas.microsoft.com/office/powerpoint/2010/main" val="31473673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CD632-AC6C-47DB-8ABC-990480F7B9D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167E015-2360-4854-8B9F-11F4F5E074B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587D2B-D58A-44F4-BCA6-F3A6E94A77B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B7D6940-8D64-4657-8826-3D38157071BE}"/>
              </a:ext>
            </a:extLst>
          </p:cNvPr>
          <p:cNvSpPr>
            <a:spLocks noGrp="1"/>
          </p:cNvSpPr>
          <p:nvPr>
            <p:ph type="dt" sz="half" idx="10"/>
          </p:nvPr>
        </p:nvSpPr>
        <p:spPr/>
        <p:txBody>
          <a:bodyPr/>
          <a:lstStyle/>
          <a:p>
            <a:fld id="{0E602C01-C216-407D-8C16-E814061D6284}" type="datetimeFigureOut">
              <a:rPr lang="en-US" smtClean="0"/>
              <a:t>11/3/2020</a:t>
            </a:fld>
            <a:endParaRPr lang="en-US"/>
          </a:p>
        </p:txBody>
      </p:sp>
      <p:sp>
        <p:nvSpPr>
          <p:cNvPr id="6" name="Footer Placeholder 5">
            <a:extLst>
              <a:ext uri="{FF2B5EF4-FFF2-40B4-BE49-F238E27FC236}">
                <a16:creationId xmlns:a16="http://schemas.microsoft.com/office/drawing/2014/main" id="{444C995F-BE64-42A2-A763-F374339B6A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423051-B12A-4F3A-A8AF-10862DD8D3EE}"/>
              </a:ext>
            </a:extLst>
          </p:cNvPr>
          <p:cNvSpPr>
            <a:spLocks noGrp="1"/>
          </p:cNvSpPr>
          <p:nvPr>
            <p:ph type="sldNum" sz="quarter" idx="12"/>
          </p:nvPr>
        </p:nvSpPr>
        <p:spPr/>
        <p:txBody>
          <a:bodyPr/>
          <a:lstStyle/>
          <a:p>
            <a:fld id="{E5A0278D-CB53-469B-88F6-C345B713A8BE}" type="slidenum">
              <a:rPr lang="en-US" smtClean="0"/>
              <a:t>‹#›</a:t>
            </a:fld>
            <a:endParaRPr lang="en-US"/>
          </a:p>
        </p:txBody>
      </p:sp>
    </p:spTree>
    <p:extLst>
      <p:ext uri="{BB962C8B-B14F-4D97-AF65-F5344CB8AC3E}">
        <p14:creationId xmlns:p14="http://schemas.microsoft.com/office/powerpoint/2010/main" val="34471022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6537B-4541-443E-A40C-21ACA750A93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FAA9974-8463-465E-B311-F8B63260A75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4F4B906-A63A-4129-BF79-867FC6F7E5D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EB9C1E4-84AE-41C0-9B17-22BC504637E8}"/>
              </a:ext>
            </a:extLst>
          </p:cNvPr>
          <p:cNvSpPr>
            <a:spLocks noGrp="1"/>
          </p:cNvSpPr>
          <p:nvPr>
            <p:ph type="dt" sz="half" idx="10"/>
          </p:nvPr>
        </p:nvSpPr>
        <p:spPr/>
        <p:txBody>
          <a:bodyPr/>
          <a:lstStyle/>
          <a:p>
            <a:fld id="{0E602C01-C216-407D-8C16-E814061D6284}" type="datetimeFigureOut">
              <a:rPr lang="en-US" smtClean="0"/>
              <a:t>11/3/2020</a:t>
            </a:fld>
            <a:endParaRPr lang="en-US"/>
          </a:p>
        </p:txBody>
      </p:sp>
      <p:sp>
        <p:nvSpPr>
          <p:cNvPr id="6" name="Footer Placeholder 5">
            <a:extLst>
              <a:ext uri="{FF2B5EF4-FFF2-40B4-BE49-F238E27FC236}">
                <a16:creationId xmlns:a16="http://schemas.microsoft.com/office/drawing/2014/main" id="{B1E9CC97-499D-4C5C-A9FB-E5B76CF5A8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E106E9-98D1-4554-AB32-9163C889625B}"/>
              </a:ext>
            </a:extLst>
          </p:cNvPr>
          <p:cNvSpPr>
            <a:spLocks noGrp="1"/>
          </p:cNvSpPr>
          <p:nvPr>
            <p:ph type="sldNum" sz="quarter" idx="12"/>
          </p:nvPr>
        </p:nvSpPr>
        <p:spPr/>
        <p:txBody>
          <a:bodyPr/>
          <a:lstStyle/>
          <a:p>
            <a:fld id="{E5A0278D-CB53-469B-88F6-C345B713A8BE}" type="slidenum">
              <a:rPr lang="en-US" smtClean="0"/>
              <a:t>‹#›</a:t>
            </a:fld>
            <a:endParaRPr lang="en-US"/>
          </a:p>
        </p:txBody>
      </p:sp>
    </p:spTree>
    <p:extLst>
      <p:ext uri="{BB962C8B-B14F-4D97-AF65-F5344CB8AC3E}">
        <p14:creationId xmlns:p14="http://schemas.microsoft.com/office/powerpoint/2010/main" val="1000396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63E88-DCBC-4493-B199-C28710D413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47C447-3A50-4C5C-B608-1F7B8212CB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7BDE1D-B270-482D-A425-35000E2F3F3D}"/>
              </a:ext>
            </a:extLst>
          </p:cNvPr>
          <p:cNvSpPr>
            <a:spLocks noGrp="1"/>
          </p:cNvSpPr>
          <p:nvPr>
            <p:ph type="dt" sz="half" idx="10"/>
          </p:nvPr>
        </p:nvSpPr>
        <p:spPr/>
        <p:txBody>
          <a:bodyPr/>
          <a:lstStyle/>
          <a:p>
            <a:fld id="{0E602C01-C216-407D-8C16-E814061D6284}" type="datetimeFigureOut">
              <a:rPr lang="en-US" smtClean="0"/>
              <a:t>11/3/2020</a:t>
            </a:fld>
            <a:endParaRPr lang="en-US"/>
          </a:p>
        </p:txBody>
      </p:sp>
      <p:sp>
        <p:nvSpPr>
          <p:cNvPr id="5" name="Footer Placeholder 4">
            <a:extLst>
              <a:ext uri="{FF2B5EF4-FFF2-40B4-BE49-F238E27FC236}">
                <a16:creationId xmlns:a16="http://schemas.microsoft.com/office/drawing/2014/main" id="{12F7E409-DB53-4354-8290-E9485D41B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E1E421-5C77-4205-AB09-17533545581B}"/>
              </a:ext>
            </a:extLst>
          </p:cNvPr>
          <p:cNvSpPr>
            <a:spLocks noGrp="1"/>
          </p:cNvSpPr>
          <p:nvPr>
            <p:ph type="sldNum" sz="quarter" idx="12"/>
          </p:nvPr>
        </p:nvSpPr>
        <p:spPr/>
        <p:txBody>
          <a:bodyPr/>
          <a:lstStyle/>
          <a:p>
            <a:fld id="{E5A0278D-CB53-469B-88F6-C345B713A8BE}" type="slidenum">
              <a:rPr lang="en-US" smtClean="0"/>
              <a:t>‹#›</a:t>
            </a:fld>
            <a:endParaRPr lang="en-US"/>
          </a:p>
        </p:txBody>
      </p:sp>
    </p:spTree>
    <p:extLst>
      <p:ext uri="{BB962C8B-B14F-4D97-AF65-F5344CB8AC3E}">
        <p14:creationId xmlns:p14="http://schemas.microsoft.com/office/powerpoint/2010/main" val="1463937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D1C5FC-BD03-4299-B946-CD9A719568C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DC177C-3869-4493-AF4D-9874CB7A445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F0944D-94A9-43DF-AD97-C9C2DA315EA6}"/>
              </a:ext>
            </a:extLst>
          </p:cNvPr>
          <p:cNvSpPr>
            <a:spLocks noGrp="1"/>
          </p:cNvSpPr>
          <p:nvPr>
            <p:ph type="dt" sz="half" idx="10"/>
          </p:nvPr>
        </p:nvSpPr>
        <p:spPr/>
        <p:txBody>
          <a:bodyPr/>
          <a:lstStyle/>
          <a:p>
            <a:fld id="{0E602C01-C216-407D-8C16-E814061D6284}" type="datetimeFigureOut">
              <a:rPr lang="en-US" smtClean="0"/>
              <a:t>11/3/2020</a:t>
            </a:fld>
            <a:endParaRPr lang="en-US"/>
          </a:p>
        </p:txBody>
      </p:sp>
      <p:sp>
        <p:nvSpPr>
          <p:cNvPr id="5" name="Footer Placeholder 4">
            <a:extLst>
              <a:ext uri="{FF2B5EF4-FFF2-40B4-BE49-F238E27FC236}">
                <a16:creationId xmlns:a16="http://schemas.microsoft.com/office/drawing/2014/main" id="{CD27F467-B830-4F80-A331-F16BF97FB7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120CD8-4F8E-4A69-87CD-2E7291221644}"/>
              </a:ext>
            </a:extLst>
          </p:cNvPr>
          <p:cNvSpPr>
            <a:spLocks noGrp="1"/>
          </p:cNvSpPr>
          <p:nvPr>
            <p:ph type="sldNum" sz="quarter" idx="12"/>
          </p:nvPr>
        </p:nvSpPr>
        <p:spPr/>
        <p:txBody>
          <a:bodyPr/>
          <a:lstStyle/>
          <a:p>
            <a:fld id="{E5A0278D-CB53-469B-88F6-C345B713A8BE}" type="slidenum">
              <a:rPr lang="en-US" smtClean="0"/>
              <a:t>‹#›</a:t>
            </a:fld>
            <a:endParaRPr lang="en-US"/>
          </a:p>
        </p:txBody>
      </p:sp>
    </p:spTree>
    <p:extLst>
      <p:ext uri="{BB962C8B-B14F-4D97-AF65-F5344CB8AC3E}">
        <p14:creationId xmlns:p14="http://schemas.microsoft.com/office/powerpoint/2010/main" val="405813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3C69FC-58D0-4AC3-8F0A-EE9C32D71962}" type="datetimeFigureOut">
              <a:rPr lang="en-US" smtClean="0"/>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8D6D0C-7ACE-464E-8C72-1B76B2286330}" type="slidenum">
              <a:rPr lang="en-US" smtClean="0"/>
              <a:t>‹#›</a:t>
            </a:fld>
            <a:endParaRPr lang="en-US"/>
          </a:p>
        </p:txBody>
      </p:sp>
    </p:spTree>
    <p:extLst>
      <p:ext uri="{BB962C8B-B14F-4D97-AF65-F5344CB8AC3E}">
        <p14:creationId xmlns:p14="http://schemas.microsoft.com/office/powerpoint/2010/main" val="216042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3C69FC-58D0-4AC3-8F0A-EE9C32D71962}" type="datetimeFigureOut">
              <a:rPr lang="en-US" smtClean="0"/>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8D6D0C-7ACE-464E-8C72-1B76B2286330}" type="slidenum">
              <a:rPr lang="en-US" smtClean="0"/>
              <a:t>‹#›</a:t>
            </a:fld>
            <a:endParaRPr lang="en-US"/>
          </a:p>
        </p:txBody>
      </p:sp>
    </p:spTree>
    <p:extLst>
      <p:ext uri="{BB962C8B-B14F-4D97-AF65-F5344CB8AC3E}">
        <p14:creationId xmlns:p14="http://schemas.microsoft.com/office/powerpoint/2010/main" val="2933220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3C69FC-58D0-4AC3-8F0A-EE9C32D71962}" type="datetimeFigureOut">
              <a:rPr lang="en-US" smtClean="0"/>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8D6D0C-7ACE-464E-8C72-1B76B2286330}" type="slidenum">
              <a:rPr lang="en-US" smtClean="0"/>
              <a:t>‹#›</a:t>
            </a:fld>
            <a:endParaRPr lang="en-US"/>
          </a:p>
        </p:txBody>
      </p:sp>
    </p:spTree>
    <p:extLst>
      <p:ext uri="{BB962C8B-B14F-4D97-AF65-F5344CB8AC3E}">
        <p14:creationId xmlns:p14="http://schemas.microsoft.com/office/powerpoint/2010/main" val="2011594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3C69FC-58D0-4AC3-8F0A-EE9C32D71962}"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D6D0C-7ACE-464E-8C72-1B76B2286330}" type="slidenum">
              <a:rPr lang="en-US" smtClean="0"/>
              <a:t>‹#›</a:t>
            </a:fld>
            <a:endParaRPr lang="en-US"/>
          </a:p>
        </p:txBody>
      </p:sp>
    </p:spTree>
    <p:extLst>
      <p:ext uri="{BB962C8B-B14F-4D97-AF65-F5344CB8AC3E}">
        <p14:creationId xmlns:p14="http://schemas.microsoft.com/office/powerpoint/2010/main" val="677210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3C69FC-58D0-4AC3-8F0A-EE9C32D71962}"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D6D0C-7ACE-464E-8C72-1B76B2286330}" type="slidenum">
              <a:rPr lang="en-US" smtClean="0"/>
              <a:t>‹#›</a:t>
            </a:fld>
            <a:endParaRPr lang="en-US"/>
          </a:p>
        </p:txBody>
      </p:sp>
    </p:spTree>
    <p:extLst>
      <p:ext uri="{BB962C8B-B14F-4D97-AF65-F5344CB8AC3E}">
        <p14:creationId xmlns:p14="http://schemas.microsoft.com/office/powerpoint/2010/main" val="1124516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C69FC-58D0-4AC3-8F0A-EE9C32D71962}" type="datetimeFigureOut">
              <a:rPr lang="en-US" smtClean="0"/>
              <a:t>11/3/2020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D6D0C-7ACE-464E-8C72-1B76B2286330}" type="slidenum">
              <a:rPr lang="en-US" smtClean="0"/>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071906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b="1" kern="1200">
          <a:solidFill>
            <a:schemeClr val="tx2">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409FC0-7002-45FF-A24D-A8B9B128A85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696EB2-5C79-4F67-AA6E-9AF21E5C42B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79FEB3-CD48-47D5-BAF6-D7E36A28A71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pPr>
            <a:fld id="{4BFF15A7-A38E-494A-8BA7-BDFED819E1A8}" type="datetimeFigureOut">
              <a:rPr lang="en-US" smtClean="0">
                <a:solidFill>
                  <a:prstClr val="black">
                    <a:tint val="75000"/>
                  </a:prstClr>
                </a:solidFill>
              </a:rPr>
              <a:pPr fontAlgn="base">
                <a:spcBef>
                  <a:spcPct val="0"/>
                </a:spcBef>
                <a:spcAft>
                  <a:spcPct val="0"/>
                </a:spcAft>
              </a:pPr>
              <a:t>11/3/2020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08DDB4E-F171-475C-9118-422987941B9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E7A3821-E0FA-4A73-9FE3-81881EDB1D8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fld id="{0058DA04-1EEF-4DEE-B14F-E6B6C3931B86}" type="slidenum">
              <a:rPr lang="en-US" smtClean="0">
                <a:solidFill>
                  <a:prstClr val="black">
                    <a:tint val="75000"/>
                  </a:prstClr>
                </a:solidFill>
              </a:rPr>
              <a:pPr fontAlgn="base">
                <a:spcBef>
                  <a:spcPct val="0"/>
                </a:spcBef>
                <a:spcAft>
                  <a:spcPct val="0"/>
                </a:spcAft>
              </a:pPr>
              <a:t>‹#›</a:t>
            </a:fld>
            <a:endParaRPr lang="en-US">
              <a:solidFill>
                <a:prstClr val="black">
                  <a:tint val="75000"/>
                </a:prstClr>
              </a:solidFill>
            </a:endParaRPr>
          </a:p>
        </p:txBody>
      </p:sp>
    </p:spTree>
    <p:extLst>
      <p:ext uri="{BB962C8B-B14F-4D97-AF65-F5344CB8AC3E}">
        <p14:creationId xmlns:p14="http://schemas.microsoft.com/office/powerpoint/2010/main" val="4790649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409FC0-7002-45FF-A24D-A8B9B128A85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696EB2-5C79-4F67-AA6E-9AF21E5C42B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79FEB3-CD48-47D5-BAF6-D7E36A28A71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pPr>
            <a:fld id="{4BFF15A7-A38E-494A-8BA7-BDFED819E1A8}" type="datetimeFigureOut">
              <a:rPr lang="en-US" smtClean="0">
                <a:solidFill>
                  <a:prstClr val="black">
                    <a:tint val="75000"/>
                  </a:prstClr>
                </a:solidFill>
              </a:rPr>
              <a:pPr fontAlgn="base">
                <a:spcBef>
                  <a:spcPct val="0"/>
                </a:spcBef>
                <a:spcAft>
                  <a:spcPct val="0"/>
                </a:spcAft>
              </a:pPr>
              <a:t>11/3/2020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08DDB4E-F171-475C-9118-422987941B9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E7A3821-E0FA-4A73-9FE3-81881EDB1D8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fld id="{0058DA04-1EEF-4DEE-B14F-E6B6C3931B86}" type="slidenum">
              <a:rPr lang="en-US" smtClean="0">
                <a:solidFill>
                  <a:prstClr val="black">
                    <a:tint val="75000"/>
                  </a:prstClr>
                </a:solidFill>
              </a:rPr>
              <a:pPr fontAlgn="base">
                <a:spcBef>
                  <a:spcPct val="0"/>
                </a:spcBef>
                <a:spcAft>
                  <a:spcPct val="0"/>
                </a:spcAft>
              </a:pPr>
              <a:t>‹#›</a:t>
            </a:fld>
            <a:endParaRPr lang="en-US">
              <a:solidFill>
                <a:prstClr val="black">
                  <a:tint val="75000"/>
                </a:prstClr>
              </a:solidFill>
            </a:endParaRPr>
          </a:p>
        </p:txBody>
      </p:sp>
      <p:sp>
        <p:nvSpPr>
          <p:cNvPr id="7" name="Rectangle 6">
            <a:extLst>
              <a:ext uri="{FF2B5EF4-FFF2-40B4-BE49-F238E27FC236}">
                <a16:creationId xmlns:a16="http://schemas.microsoft.com/office/drawing/2014/main" id="{6095A7FC-9FF4-4302-8519-934F7B7E1B22}"/>
              </a:ext>
            </a:extLst>
          </p:cNvPr>
          <p:cNvSpPr/>
          <p:nvPr userDrawn="1"/>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prstClr val="white"/>
              </a:solidFill>
            </a:endParaRPr>
          </a:p>
        </p:txBody>
      </p:sp>
      <p:pic>
        <p:nvPicPr>
          <p:cNvPr id="8" name="Picture 7">
            <a:extLst>
              <a:ext uri="{FF2B5EF4-FFF2-40B4-BE49-F238E27FC236}">
                <a16:creationId xmlns:a16="http://schemas.microsoft.com/office/drawing/2014/main" id="{4C05E310-A23D-4495-BFD7-627A0102C4DB}"/>
              </a:ext>
            </a:extLst>
          </p:cNvPr>
          <p:cNvPicPr>
            <a:picLocks noChangeAspect="1"/>
          </p:cNvPicPr>
          <p:nvPr userDrawn="1"/>
        </p:nvPicPr>
        <p:blipFill>
          <a:blip r:embed="rId13" cstate="print">
            <a:clrChange>
              <a:clrFrom>
                <a:srgbClr val="FFFFFB"/>
              </a:clrFrom>
              <a:clrTo>
                <a:srgbClr val="FFFFFB">
                  <a:alpha val="0"/>
                </a:srgbClr>
              </a:clrTo>
            </a:clrChange>
            <a:duotone>
              <a:prstClr val="black"/>
              <a:schemeClr val="accent1">
                <a:tint val="45000"/>
                <a:satMod val="400000"/>
              </a:schemeClr>
            </a:duotone>
          </a:blip>
          <a:srcRect r="80282"/>
          <a:stretch>
            <a:fillRect/>
          </a:stretch>
        </p:blipFill>
        <p:spPr bwMode="auto">
          <a:xfrm>
            <a:off x="7000874" y="6321576"/>
            <a:ext cx="403226" cy="384024"/>
          </a:xfrm>
          <a:prstGeom prst="rect">
            <a:avLst/>
          </a:prstGeom>
          <a:ln>
            <a:noFill/>
          </a:ln>
        </p:spPr>
      </p:pic>
      <p:pic>
        <p:nvPicPr>
          <p:cNvPr id="9" name="Picture 8" descr="NIH_OER_Master_Logo_2Color.jpg">
            <a:extLst>
              <a:ext uri="{FF2B5EF4-FFF2-40B4-BE49-F238E27FC236}">
                <a16:creationId xmlns:a16="http://schemas.microsoft.com/office/drawing/2014/main" id="{04DF6E63-F6C1-4D27-9695-520021EBF51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467600" y="6363696"/>
            <a:ext cx="1524000" cy="303804"/>
          </a:xfrm>
          <a:prstGeom prst="rect">
            <a:avLst/>
          </a:prstGeom>
        </p:spPr>
      </p:pic>
    </p:spTree>
    <p:extLst>
      <p:ext uri="{BB962C8B-B14F-4D97-AF65-F5344CB8AC3E}">
        <p14:creationId xmlns:p14="http://schemas.microsoft.com/office/powerpoint/2010/main" val="86884836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881792-F31D-4318-9D8A-81C66F917EA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A6B4CE-5F7A-4A23-ADAA-96B5CA6411E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7754D0-665D-40EA-B5DD-CA75192D165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7C3924A-A9E2-4C84-8DAE-66A804FED8C8}" type="datetimeFigureOut">
              <a:rPr lang="en-US" smtClean="0"/>
              <a:t>11/3/2020</a:t>
            </a:fld>
            <a:endParaRPr lang="en-US"/>
          </a:p>
        </p:txBody>
      </p:sp>
      <p:sp>
        <p:nvSpPr>
          <p:cNvPr id="5" name="Footer Placeholder 4">
            <a:extLst>
              <a:ext uri="{FF2B5EF4-FFF2-40B4-BE49-F238E27FC236}">
                <a16:creationId xmlns:a16="http://schemas.microsoft.com/office/drawing/2014/main" id="{7C957879-1563-4E28-8F7B-245917436F0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2C46E7-B28E-4D51-B470-9F3AC60A1A2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390B7B8-DAC4-48FC-B3E3-D46A7C08502B}" type="slidenum">
              <a:rPr lang="en-US" smtClean="0"/>
              <a:t>‹#›</a:t>
            </a:fld>
            <a:endParaRPr lang="en-US"/>
          </a:p>
        </p:txBody>
      </p:sp>
    </p:spTree>
    <p:extLst>
      <p:ext uri="{BB962C8B-B14F-4D97-AF65-F5344CB8AC3E}">
        <p14:creationId xmlns:p14="http://schemas.microsoft.com/office/powerpoint/2010/main" val="316811847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hyperlink" Target="http://www.bituzi.com/2013/11/choice.html" TargetMode="External"/><Relationship Id="rId5" Type="http://schemas.openxmlformats.org/officeDocument/2006/relationships/image" Target="../media/image54.jpe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9.xml"/><Relationship Id="rId5" Type="http://schemas.openxmlformats.org/officeDocument/2006/relationships/hyperlink" Target="http://www.bituzi.com/2013/11/choice.html" TargetMode="External"/><Relationship Id="rId4" Type="http://schemas.openxmlformats.org/officeDocument/2006/relationships/image" Target="../media/image55.jpeg"/></Relationships>
</file>

<file path=ppt/slides/_rels/slide1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hyperlink" Target="http://www.bituzi.com/2013/11/choice.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dietjustice.blogspot.com/2011/06/my-mistakes-volume-25.html" TargetMode="External"/><Relationship Id="rId2" Type="http://schemas.openxmlformats.org/officeDocument/2006/relationships/image" Target="../media/image56.jp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hyperlink" Target="https://www.flickr.com/photos/cyberhades/8557748533" TargetMode="External"/><Relationship Id="rId2" Type="http://schemas.openxmlformats.org/officeDocument/2006/relationships/image" Target="../media/image58.jpg"/><Relationship Id="rId1" Type="http://schemas.openxmlformats.org/officeDocument/2006/relationships/slideLayout" Target="../slideLayouts/slideLayout35.xml"/><Relationship Id="rId5" Type="http://schemas.openxmlformats.org/officeDocument/2006/relationships/image" Target="../media/image60.jpeg"/><Relationship Id="rId4" Type="http://schemas.openxmlformats.org/officeDocument/2006/relationships/image" Target="../media/image59.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18" Type="http://schemas.openxmlformats.org/officeDocument/2006/relationships/image" Target="../media/image18.jpeg"/><Relationship Id="rId26" Type="http://schemas.openxmlformats.org/officeDocument/2006/relationships/image" Target="../media/image26.jpeg"/><Relationship Id="rId3" Type="http://schemas.openxmlformats.org/officeDocument/2006/relationships/notesSlide" Target="../notesSlides/notesSlide1.xml"/><Relationship Id="rId21" Type="http://schemas.openxmlformats.org/officeDocument/2006/relationships/image" Target="../media/image21.png"/><Relationship Id="rId34" Type="http://schemas.openxmlformats.org/officeDocument/2006/relationships/image" Target="../media/image34.png"/><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33" Type="http://schemas.openxmlformats.org/officeDocument/2006/relationships/image" Target="../media/image33.png"/><Relationship Id="rId2" Type="http://schemas.openxmlformats.org/officeDocument/2006/relationships/slideLayout" Target="../slideLayouts/slideLayout2.xml"/><Relationship Id="rId16" Type="http://schemas.openxmlformats.org/officeDocument/2006/relationships/image" Target="../media/image16.png"/><Relationship Id="rId20" Type="http://schemas.openxmlformats.org/officeDocument/2006/relationships/image" Target="../media/image20.gif"/><Relationship Id="rId29" Type="http://schemas.openxmlformats.org/officeDocument/2006/relationships/image" Target="../media/image29.png"/><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32" Type="http://schemas.openxmlformats.org/officeDocument/2006/relationships/image" Target="../media/image32.jpeg"/><Relationship Id="rId5" Type="http://schemas.openxmlformats.org/officeDocument/2006/relationships/image" Target="../media/image5.png"/><Relationship Id="rId15" Type="http://schemas.openxmlformats.org/officeDocument/2006/relationships/image" Target="../media/image15.jpe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0.jpeg"/><Relationship Id="rId19" Type="http://schemas.openxmlformats.org/officeDocument/2006/relationships/image" Target="../media/image19.jpeg"/><Relationship Id="rId31" Type="http://schemas.openxmlformats.org/officeDocument/2006/relationships/image" Target="../media/image31.svg"/><Relationship Id="rId4" Type="http://schemas.openxmlformats.org/officeDocument/2006/relationships/image" Target="../media/image4.jpg"/><Relationship Id="rId9" Type="http://schemas.openxmlformats.org/officeDocument/2006/relationships/image" Target="../media/image9.jpeg"/><Relationship Id="rId14" Type="http://schemas.openxmlformats.org/officeDocument/2006/relationships/image" Target="../media/image14.jpeg"/><Relationship Id="rId22" Type="http://schemas.openxmlformats.org/officeDocument/2006/relationships/image" Target="../media/image22.jpeg"/><Relationship Id="rId27" Type="http://schemas.openxmlformats.org/officeDocument/2006/relationships/image" Target="../media/image27.png"/><Relationship Id="rId30" Type="http://schemas.openxmlformats.org/officeDocument/2006/relationships/image" Target="../media/image30.png"/></Relationships>
</file>

<file path=ppt/slides/_rels/slide20.xml.rels><?xml version="1.0" encoding="UTF-8" standalone="yes"?>
<Relationships xmlns="http://schemas.openxmlformats.org/package/2006/relationships"><Relationship Id="rId3" Type="http://schemas.openxmlformats.org/officeDocument/2006/relationships/hyperlink" Target="http://news.biancolavoro.it/sapersi-vendere-cambiare-abitudini-rende-piu-efficienti-intervista-a-fabrizio-pirovano-e-marco-monti/" TargetMode="External"/><Relationship Id="rId2" Type="http://schemas.openxmlformats.org/officeDocument/2006/relationships/image" Target="../media/image61.jp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hyperlink" Target="http://news.biancolavoro.it/sapersi-vendere-cambiare-abitudini-rende-piu-efficienti-intervista-a-fabrizio-pirovano-e-marco-monti/" TargetMode="External"/><Relationship Id="rId2" Type="http://schemas.openxmlformats.org/officeDocument/2006/relationships/image" Target="../media/image61.jp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hyperlink" Target="http://socialworktech.com/2011/05/25/making-a-self-care-plan/" TargetMode="External"/><Relationship Id="rId2" Type="http://schemas.openxmlformats.org/officeDocument/2006/relationships/image" Target="../media/image62.jp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hyperlink" Target="http://insightbyseymour.com/" TargetMode="External"/><Relationship Id="rId2" Type="http://schemas.openxmlformats.org/officeDocument/2006/relationships/image" Target="../media/image63.jp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35.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34.png"/><Relationship Id="rId1" Type="http://schemas.openxmlformats.org/officeDocument/2006/relationships/slideLayout" Target="../slideLayouts/slideLayout40.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16.xml"/><Relationship Id="rId1" Type="http://schemas.openxmlformats.org/officeDocument/2006/relationships/slideLayout" Target="../slideLayouts/slideLayout35.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8.xml"/><Relationship Id="rId1" Type="http://schemas.openxmlformats.org/officeDocument/2006/relationships/tags" Target="../tags/tag2.xml"/><Relationship Id="rId5" Type="http://schemas.openxmlformats.org/officeDocument/2006/relationships/image" Target="../media/image34.png"/><Relationship Id="rId4" Type="http://schemas.openxmlformats.org/officeDocument/2006/relationships/hyperlink" Target="https://researchtraining.nih.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diagramColors" Target="../diagrams/colors1.xml"/><Relationship Id="rId12"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QuickStyle" Target="../diagrams/quickStyle1.xml"/><Relationship Id="rId11" Type="http://schemas.openxmlformats.org/officeDocument/2006/relationships/image" Target="../media/image37.png"/><Relationship Id="rId5" Type="http://schemas.openxmlformats.org/officeDocument/2006/relationships/diagramLayout" Target="../diagrams/layout1.xml"/><Relationship Id="rId10" Type="http://schemas.openxmlformats.org/officeDocument/2006/relationships/image" Target="../media/image36.png"/><Relationship Id="rId4" Type="http://schemas.openxmlformats.org/officeDocument/2006/relationships/diagramData" Target="../diagrams/data1.xml"/><Relationship Id="rId9" Type="http://schemas.openxmlformats.org/officeDocument/2006/relationships/image" Target="../media/image35.png"/></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46.jpeg"/><Relationship Id="rId3" Type="http://schemas.openxmlformats.org/officeDocument/2006/relationships/image" Target="../media/image40.png"/><Relationship Id="rId7" Type="http://schemas.openxmlformats.org/officeDocument/2006/relationships/image" Target="../media/image42.jpeg"/><Relationship Id="rId12"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41.jpeg"/><Relationship Id="rId10" Type="http://schemas.openxmlformats.org/officeDocument/2006/relationships/image" Target="../media/image44.png"/><Relationship Id="rId4" Type="http://schemas.microsoft.com/office/2007/relationships/hdphoto" Target="../media/hdphoto1.wdp"/><Relationship Id="rId9" Type="http://schemas.openxmlformats.org/officeDocument/2006/relationships/image" Target="../media/image43.png"/><Relationship Id="rId14" Type="http://schemas.openxmlformats.org/officeDocument/2006/relationships/image" Target="../media/image3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47.png"/><Relationship Id="rId7" Type="http://schemas.openxmlformats.org/officeDocument/2006/relationships/image" Target="../media/image34.png"/><Relationship Id="rId2" Type="http://schemas.openxmlformats.org/officeDocument/2006/relationships/chart" Target="../charts/chart2.xml"/><Relationship Id="rId1" Type="http://schemas.openxmlformats.org/officeDocument/2006/relationships/slideLayout" Target="../slideLayouts/slideLayout29.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806BAF-0F7F-496C-B944-5B3D1B926855}"/>
              </a:ext>
              <a:ext uri="{C183D7F6-B498-43B3-948B-1728B52AA6E4}">
                <adec:decorative xmlns:adec="http://schemas.microsoft.com/office/drawing/2017/decorative" val="1"/>
              </a:ext>
            </a:extLst>
          </p:cNvPr>
          <p:cNvSpPr/>
          <p:nvPr/>
        </p:nvSpPr>
        <p:spPr>
          <a:xfrm>
            <a:off x="0" y="4572000"/>
            <a:ext cx="9144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descr="A close up of a sign&#10;&#10;Description generated with very high confidence">
            <a:extLst>
              <a:ext uri="{FF2B5EF4-FFF2-40B4-BE49-F238E27FC236}">
                <a16:creationId xmlns:a16="http://schemas.microsoft.com/office/drawing/2014/main" id="{3587353F-DC99-4F24-A6B9-30820FF52C48}"/>
              </a:ext>
            </a:extLst>
          </p:cNvPr>
          <p:cNvPicPr>
            <a:picLocks noChangeAspect="1"/>
          </p:cNvPicPr>
          <p:nvPr/>
        </p:nvPicPr>
        <p:blipFill rotWithShape="1">
          <a:blip r:embed="rId2">
            <a:extLst>
              <a:ext uri="{28A0092B-C50C-407E-A947-70E740481C1C}">
                <a14:useLocalDpi xmlns:a14="http://schemas.microsoft.com/office/drawing/2010/main" val="0"/>
              </a:ext>
            </a:extLst>
          </a:blip>
          <a:srcRect t="14134" b="5866"/>
          <a:stretch/>
        </p:blipFill>
        <p:spPr>
          <a:xfrm>
            <a:off x="20" y="10"/>
            <a:ext cx="9143980" cy="4571990"/>
          </a:xfrm>
          <a:prstGeom prst="rect">
            <a:avLst/>
          </a:prstGeom>
        </p:spPr>
      </p:pic>
      <p:sp>
        <p:nvSpPr>
          <p:cNvPr id="2" name="Title 1">
            <a:extLst>
              <a:ext uri="{FF2B5EF4-FFF2-40B4-BE49-F238E27FC236}">
                <a16:creationId xmlns:a16="http://schemas.microsoft.com/office/drawing/2014/main" id="{D1D6DAD7-FEBA-4B26-B14E-7F4E65F473A2}"/>
              </a:ext>
            </a:extLst>
          </p:cNvPr>
          <p:cNvSpPr>
            <a:spLocks noGrp="1"/>
          </p:cNvSpPr>
          <p:nvPr>
            <p:ph type="ctrTitle"/>
          </p:nvPr>
        </p:nvSpPr>
        <p:spPr>
          <a:xfrm>
            <a:off x="152400" y="5082705"/>
            <a:ext cx="5800541" cy="1264588"/>
          </a:xfrm>
        </p:spPr>
        <p:txBody>
          <a:bodyPr anchor="ctr">
            <a:normAutofit fontScale="90000"/>
          </a:bodyPr>
          <a:lstStyle/>
          <a:p>
            <a:pPr algn="l"/>
            <a:r>
              <a:rPr lang="en-US" sz="4200" b="1" dirty="0">
                <a:solidFill>
                  <a:schemeClr val="bg2">
                    <a:lumMod val="50000"/>
                  </a:schemeClr>
                </a:solidFill>
                <a:latin typeface="Arial Black" panose="020B0A04020102020204" pitchFamily="34" charset="0"/>
              </a:rPr>
              <a:t>NIH Loan Repayment Programs</a:t>
            </a:r>
          </a:p>
        </p:txBody>
      </p:sp>
      <p:sp>
        <p:nvSpPr>
          <p:cNvPr id="3" name="Subtitle 2">
            <a:extLst>
              <a:ext uri="{FF2B5EF4-FFF2-40B4-BE49-F238E27FC236}">
                <a16:creationId xmlns:a16="http://schemas.microsoft.com/office/drawing/2014/main" id="{5802DD18-9012-4FCC-805B-BD9269CC71F1}"/>
              </a:ext>
            </a:extLst>
          </p:cNvPr>
          <p:cNvSpPr>
            <a:spLocks noGrp="1"/>
          </p:cNvSpPr>
          <p:nvPr>
            <p:ph type="subTitle" idx="1"/>
          </p:nvPr>
        </p:nvSpPr>
        <p:spPr>
          <a:xfrm>
            <a:off x="5867400" y="5082706"/>
            <a:ext cx="3547479" cy="1264587"/>
          </a:xfrm>
        </p:spPr>
        <p:txBody>
          <a:bodyPr anchor="ctr">
            <a:noAutofit/>
          </a:bodyPr>
          <a:lstStyle/>
          <a:p>
            <a:pPr algn="l">
              <a:spcBef>
                <a:spcPts val="0"/>
              </a:spcBef>
              <a:spcAft>
                <a:spcPts val="600"/>
              </a:spcAft>
            </a:pPr>
            <a:r>
              <a:rPr lang="en-US" sz="2200" b="1" dirty="0">
                <a:solidFill>
                  <a:schemeClr val="bg2">
                    <a:lumMod val="50000"/>
                  </a:schemeClr>
                </a:solidFill>
                <a:latin typeface="+mj-lt"/>
              </a:rPr>
              <a:t>Ericka Boone, PhD</a:t>
            </a:r>
          </a:p>
          <a:p>
            <a:pPr algn="l">
              <a:spcBef>
                <a:spcPts val="0"/>
              </a:spcBef>
              <a:spcAft>
                <a:spcPts val="600"/>
              </a:spcAft>
            </a:pPr>
            <a:r>
              <a:rPr lang="en-US" sz="2200" b="1" dirty="0">
                <a:solidFill>
                  <a:schemeClr val="bg2">
                    <a:lumMod val="50000"/>
                  </a:schemeClr>
                </a:solidFill>
                <a:latin typeface="+mj-lt"/>
              </a:rPr>
              <a:t>Director</a:t>
            </a:r>
          </a:p>
          <a:p>
            <a:pPr algn="l">
              <a:spcBef>
                <a:spcPts val="0"/>
              </a:spcBef>
              <a:spcAft>
                <a:spcPts val="600"/>
              </a:spcAft>
            </a:pPr>
            <a:r>
              <a:rPr lang="en-US" sz="2200" b="1" dirty="0">
                <a:solidFill>
                  <a:schemeClr val="bg2">
                    <a:lumMod val="50000"/>
                  </a:schemeClr>
                </a:solidFill>
                <a:latin typeface="+mj-lt"/>
              </a:rPr>
              <a:t>Division of Loan Repayment</a:t>
            </a:r>
          </a:p>
        </p:txBody>
      </p:sp>
      <p:cxnSp>
        <p:nvCxnSpPr>
          <p:cNvPr id="9" name="Straight Connector 8">
            <a:extLst>
              <a:ext uri="{FF2B5EF4-FFF2-40B4-BE49-F238E27FC236}">
                <a16:creationId xmlns:a16="http://schemas.microsoft.com/office/drawing/2014/main" id="{D844FF49-6FB0-4DE6-B0BA-F0C754D8DFAE}"/>
              </a:ext>
              <a:ext uri="{C183D7F6-B498-43B3-948B-1728B52AA6E4}">
                <adec:decorative xmlns:adec="http://schemas.microsoft.com/office/drawing/2017/decorative" val="1"/>
              </a:ext>
            </a:extLst>
          </p:cNvPr>
          <p:cNvCxnSpPr/>
          <p:nvPr/>
        </p:nvCxnSpPr>
        <p:spPr>
          <a:xfrm>
            <a:off x="5867400" y="5082705"/>
            <a:ext cx="0" cy="1264588"/>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048579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0A1FCF6-C910-48D7-A44D-73EDCA253719}"/>
              </a:ext>
              <a:ext uri="{C183D7F6-B498-43B3-948B-1728B52AA6E4}">
                <adec:decorative xmlns:adec="http://schemas.microsoft.com/office/drawing/2017/decorative" val="1"/>
              </a:ext>
            </a:extLst>
          </p:cNvPr>
          <p:cNvGrpSpPr/>
          <p:nvPr/>
        </p:nvGrpSpPr>
        <p:grpSpPr>
          <a:xfrm>
            <a:off x="0" y="0"/>
            <a:ext cx="4725059" cy="6858000"/>
            <a:chOff x="0" y="0"/>
            <a:chExt cx="4725059" cy="6858000"/>
          </a:xfrm>
        </p:grpSpPr>
        <p:pic>
          <p:nvPicPr>
            <p:cNvPr id="7" name="Picture 6">
              <a:extLst>
                <a:ext uri="{FF2B5EF4-FFF2-40B4-BE49-F238E27FC236}">
                  <a16:creationId xmlns:a16="http://schemas.microsoft.com/office/drawing/2014/main" id="{67238F69-53B3-4A56-8BC6-D29F02E186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4725059" cy="6858000"/>
            </a:xfrm>
            <a:prstGeom prst="rect">
              <a:avLst/>
            </a:prstGeom>
          </p:spPr>
        </p:pic>
        <p:sp>
          <p:nvSpPr>
            <p:cNvPr id="8" name="Rectangle 7">
              <a:extLst>
                <a:ext uri="{FF2B5EF4-FFF2-40B4-BE49-F238E27FC236}">
                  <a16:creationId xmlns:a16="http://schemas.microsoft.com/office/drawing/2014/main" id="{8BABCFA9-7B45-46D9-82F9-7DA64E374292}"/>
                </a:ext>
              </a:extLst>
            </p:cNvPr>
            <p:cNvSpPr/>
            <p:nvPr userDrawn="1"/>
          </p:nvSpPr>
          <p:spPr>
            <a:xfrm>
              <a:off x="0" y="0"/>
              <a:ext cx="4725059" cy="6858000"/>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1" name="Rectangle 10">
            <a:extLst>
              <a:ext uri="{FF2B5EF4-FFF2-40B4-BE49-F238E27FC236}">
                <a16:creationId xmlns:a16="http://schemas.microsoft.com/office/drawing/2014/main" id="{F0B99B1C-44F9-4127-A097-7629DE9CF406}"/>
              </a:ext>
              <a:ext uri="{C183D7F6-B498-43B3-948B-1728B52AA6E4}">
                <adec:decorative xmlns:adec="http://schemas.microsoft.com/office/drawing/2017/decorative" val="1"/>
              </a:ext>
            </a:extLst>
          </p:cNvPr>
          <p:cNvSpPr/>
          <p:nvPr/>
        </p:nvSpPr>
        <p:spPr>
          <a:xfrm>
            <a:off x="0" y="1981199"/>
            <a:ext cx="9144000" cy="2133600"/>
          </a:xfrm>
          <a:prstGeom prst="rect">
            <a:avLst/>
          </a:prstGeom>
          <a:solidFill>
            <a:srgbClr val="00359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HHS and NIH logos">
            <a:extLst>
              <a:ext uri="{FF2B5EF4-FFF2-40B4-BE49-F238E27FC236}">
                <a16:creationId xmlns:a16="http://schemas.microsoft.com/office/drawing/2014/main" id="{7421C7B8-BCC7-4A80-96AE-09E5BB3D64E5}"/>
              </a:ext>
            </a:extLst>
          </p:cNvPr>
          <p:cNvPicPr>
            <a:picLocks noChangeAspect="1"/>
          </p:cNvPicPr>
          <p:nvPr/>
        </p:nvPicPr>
        <p:blipFill>
          <a:blip r:embed="rId4"/>
          <a:stretch>
            <a:fillRect/>
          </a:stretch>
        </p:blipFill>
        <p:spPr>
          <a:xfrm>
            <a:off x="7391400" y="6411118"/>
            <a:ext cx="1590675" cy="342900"/>
          </a:xfrm>
          <a:prstGeom prst="rect">
            <a:avLst/>
          </a:prstGeom>
        </p:spPr>
      </p:pic>
      <p:sp>
        <p:nvSpPr>
          <p:cNvPr id="3" name="Title 2">
            <a:extLst>
              <a:ext uri="{FF2B5EF4-FFF2-40B4-BE49-F238E27FC236}">
                <a16:creationId xmlns:a16="http://schemas.microsoft.com/office/drawing/2014/main" id="{38D1312A-5677-4313-A284-2213BCD23CBD}"/>
              </a:ext>
            </a:extLst>
          </p:cNvPr>
          <p:cNvSpPr>
            <a:spLocks noGrp="1"/>
          </p:cNvSpPr>
          <p:nvPr>
            <p:ph type="title"/>
          </p:nvPr>
        </p:nvSpPr>
        <p:spPr>
          <a:xfrm>
            <a:off x="781709" y="2385217"/>
            <a:ext cx="7886700" cy="1325563"/>
          </a:xfrm>
        </p:spPr>
        <p:txBody>
          <a:bodyPr>
            <a:noAutofit/>
          </a:bodyPr>
          <a:lstStyle/>
          <a:p>
            <a:pPr marL="227013" algn="ctr" defTabSz="914400" eaLnBrk="0" fontAlgn="base" hangingPunct="0">
              <a:lnSpc>
                <a:spcPct val="100000"/>
              </a:lnSpc>
              <a:spcAft>
                <a:spcPct val="0"/>
              </a:spcAft>
              <a:defRPr/>
            </a:pPr>
            <a:r>
              <a:rPr lang="en-US" sz="4200" b="1" dirty="0">
                <a:ln>
                  <a:solidFill>
                    <a:srgbClr val="008000"/>
                  </a:solidFill>
                </a:ln>
                <a:solidFill>
                  <a:prstClr val="white"/>
                </a:solidFill>
                <a:latin typeface="Arial" pitchFamily="34" charset="0"/>
                <a:cs typeface="Arial" pitchFamily="34" charset="0"/>
              </a:rPr>
              <a:t>Career-Related Advancements of the LRPs</a:t>
            </a:r>
          </a:p>
        </p:txBody>
      </p:sp>
    </p:spTree>
    <p:extLst>
      <p:ext uri="{BB962C8B-B14F-4D97-AF65-F5344CB8AC3E}">
        <p14:creationId xmlns:p14="http://schemas.microsoft.com/office/powerpoint/2010/main" val="2916089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EF92A-260E-46B0-A745-00C15C9E9CCC}"/>
              </a:ext>
            </a:extLst>
          </p:cNvPr>
          <p:cNvSpPr>
            <a:spLocks noGrp="1"/>
          </p:cNvSpPr>
          <p:nvPr>
            <p:ph type="title"/>
          </p:nvPr>
        </p:nvSpPr>
        <p:spPr>
          <a:xfrm>
            <a:off x="152400" y="76200"/>
            <a:ext cx="8382000" cy="592931"/>
          </a:xfrm>
        </p:spPr>
        <p:txBody>
          <a:bodyPr>
            <a:noAutofit/>
          </a:bodyPr>
          <a:lstStyle/>
          <a:p>
            <a:r>
              <a:rPr lang="en-US" sz="3600" b="1" dirty="0">
                <a:solidFill>
                  <a:schemeClr val="tx2">
                    <a:lumMod val="75000"/>
                  </a:schemeClr>
                </a:solidFill>
              </a:rPr>
              <a:t>Extramural LRP Outcomes Study</a:t>
            </a:r>
          </a:p>
        </p:txBody>
      </p:sp>
      <p:graphicFrame>
        <p:nvGraphicFramePr>
          <p:cNvPr id="4" name="Chart 3" descr="chart of overall retention in research showing 53% retention for unfunded group and 68% retention for funded group.">
            <a:extLst>
              <a:ext uri="{FF2B5EF4-FFF2-40B4-BE49-F238E27FC236}">
                <a16:creationId xmlns:a16="http://schemas.microsoft.com/office/drawing/2014/main" id="{8FC9DC56-5779-4E35-96E8-020A517FC84A}"/>
              </a:ext>
            </a:extLst>
          </p:cNvPr>
          <p:cNvGraphicFramePr/>
          <p:nvPr>
            <p:extLst>
              <p:ext uri="{D42A27DB-BD31-4B8C-83A1-F6EECF244321}">
                <p14:modId xmlns:p14="http://schemas.microsoft.com/office/powerpoint/2010/main" val="3431086656"/>
              </p:ext>
            </p:extLst>
          </p:nvPr>
        </p:nvGraphicFramePr>
        <p:xfrm>
          <a:off x="838200" y="1219201"/>
          <a:ext cx="7315200" cy="418861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4F0081E5-A194-4904-BFBD-A45497A2BCDC}"/>
              </a:ext>
            </a:extLst>
          </p:cNvPr>
          <p:cNvSpPr/>
          <p:nvPr/>
        </p:nvSpPr>
        <p:spPr>
          <a:xfrm>
            <a:off x="1878724" y="5791200"/>
            <a:ext cx="6324600" cy="830997"/>
          </a:xfrm>
          <a:prstGeom prst="rect">
            <a:avLst/>
          </a:prstGeom>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Symbol" panose="05050102010706020507" pitchFamily="18" charset="2"/>
                <a:cs typeface="Symbol" panose="05050102010706020507" pitchFamily="18" charset="2"/>
              </a:rPr>
              <a:t>Productivity (analytic sample)</a:t>
            </a:r>
          </a:p>
          <a:p>
            <a:pPr marL="171450" marR="0" lvl="0" indent="-171450" algn="l" defTabSz="914400" rtl="0" eaLnBrk="1" fontAlgn="auto" latinLnBrk="0" hangingPunct="1">
              <a:lnSpc>
                <a:spcPct val="100000"/>
              </a:lnSpc>
              <a:spcBef>
                <a:spcPts val="0"/>
              </a:spcBef>
              <a:spcAft>
                <a:spcPts val="0"/>
              </a:spcAft>
              <a:buClr>
                <a:srgbClr val="4472C4">
                  <a:lumMod val="50000"/>
                </a:srgbClr>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Symbol" panose="05050102010706020507" pitchFamily="18" charset="2"/>
                <a:cs typeface="Symbol" panose="05050102010706020507" pitchFamily="18" charset="2"/>
              </a:rPr>
              <a:t>61% of funded applicants (vs 46% unfunded) submitted at least one non-LRP grant application</a:t>
            </a:r>
          </a:p>
          <a:p>
            <a:pPr marL="171450" marR="0" lvl="0" indent="-171450" algn="l" defTabSz="914400" rtl="0" eaLnBrk="1" fontAlgn="auto" latinLnBrk="0" hangingPunct="1">
              <a:lnSpc>
                <a:spcPct val="100000"/>
              </a:lnSpc>
              <a:spcBef>
                <a:spcPts val="0"/>
              </a:spcBef>
              <a:spcAft>
                <a:spcPts val="0"/>
              </a:spcAft>
              <a:buClr>
                <a:srgbClr val="4472C4">
                  <a:lumMod val="50000"/>
                </a:srgbClr>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Symbol" panose="05050102010706020507" pitchFamily="18" charset="2"/>
                <a:cs typeface="Symbol" panose="05050102010706020507" pitchFamily="18" charset="2"/>
              </a:rPr>
              <a:t>31% of funded applicants (vs 19% unfunded) received at least one grant award (non-LRP)</a:t>
            </a:r>
          </a:p>
          <a:p>
            <a:pPr marL="171450" marR="0" lvl="0" indent="-171450" algn="l" defTabSz="914400" rtl="0" eaLnBrk="1" fontAlgn="auto" latinLnBrk="0" hangingPunct="1">
              <a:lnSpc>
                <a:spcPct val="100000"/>
              </a:lnSpc>
              <a:spcBef>
                <a:spcPts val="0"/>
              </a:spcBef>
              <a:spcAft>
                <a:spcPts val="0"/>
              </a:spcAft>
              <a:buClr>
                <a:srgbClr val="4472C4">
                  <a:lumMod val="50000"/>
                </a:srgbClr>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Symbol" panose="05050102010706020507" pitchFamily="18" charset="2"/>
                <a:cs typeface="Symbol" panose="05050102010706020507" pitchFamily="18" charset="2"/>
              </a:rPr>
              <a:t>34% of funded applicants (vs 17% unfunded) had at least one grant-link publication</a:t>
            </a:r>
            <a:endParaRPr kumimoji="0" lang="en-US" sz="1200" b="0" i="0" u="none" strike="noStrike" kern="1200" cap="none" spc="0" normalizeH="0" baseline="0" noProof="0" dirty="0">
              <a:ln>
                <a:noFill/>
              </a:ln>
              <a:solidFill>
                <a:srgbClr val="000000"/>
              </a:solidFill>
              <a:effectLst/>
              <a:uLnTx/>
              <a:uFillTx/>
              <a:latin typeface="Calibri" panose="020F0502020204030204"/>
              <a:ea typeface="Courier New" panose="02070309020205020404" pitchFamily="49" charset="0"/>
              <a:cs typeface="+mn-cs"/>
            </a:endParaRPr>
          </a:p>
        </p:txBody>
      </p:sp>
    </p:spTree>
    <p:extLst>
      <p:ext uri="{BB962C8B-B14F-4D97-AF65-F5344CB8AC3E}">
        <p14:creationId xmlns:p14="http://schemas.microsoft.com/office/powerpoint/2010/main" val="1353231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B355C55-D39D-46C0-9515-52B424D92EFA}"/>
              </a:ext>
            </a:extLst>
          </p:cNvPr>
          <p:cNvSpPr/>
          <p:nvPr/>
        </p:nvSpPr>
        <p:spPr>
          <a:xfrm>
            <a:off x="952356" y="4891682"/>
            <a:ext cx="7721600" cy="369332"/>
          </a:xfrm>
          <a:prstGeom prst="rect">
            <a:avLst/>
          </a:prstGeom>
        </p:spPr>
        <p:txBody>
          <a:bodyPr wrap="square">
            <a:spAutoFit/>
          </a:bodyPr>
          <a:lstStyle/>
          <a:p>
            <a:pPr marL="47625" marR="107156"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lumMod val="50000"/>
                    <a:lumOff val="50000"/>
                  </a:srgbClr>
                </a:solidFill>
                <a:effectLst/>
                <a:uLnTx/>
                <a:uFillTx/>
                <a:latin typeface="Calibri" panose="020F0502020204030204"/>
                <a:ea typeface="Times New Roman" panose="02020603050405020304" pitchFamily="18" charset="0"/>
                <a:cs typeface="+mn-cs"/>
              </a:rPr>
              <a:t>Figure represents raw means for funded and unfunded groups 5-years prior to, and 14 years after, LRP application. Unfunded starting n=1,958; funded starting n=1,095.</a:t>
            </a:r>
          </a:p>
        </p:txBody>
      </p:sp>
      <p:sp>
        <p:nvSpPr>
          <p:cNvPr id="2" name="Title 1"/>
          <p:cNvSpPr>
            <a:spLocks noGrp="1"/>
          </p:cNvSpPr>
          <p:nvPr>
            <p:ph type="title"/>
          </p:nvPr>
        </p:nvSpPr>
        <p:spPr>
          <a:xfrm>
            <a:off x="152400" y="45283"/>
            <a:ext cx="6447501" cy="640517"/>
          </a:xfrm>
        </p:spPr>
        <p:txBody>
          <a:bodyPr>
            <a:normAutofit/>
          </a:bodyPr>
          <a:lstStyle/>
          <a:p>
            <a:r>
              <a:rPr lang="en-US" sz="3600" b="1" dirty="0">
                <a:solidFill>
                  <a:schemeClr val="tx2">
                    <a:lumMod val="75000"/>
                  </a:schemeClr>
                </a:solidFill>
              </a:rPr>
              <a:t>Extramural LRP Outcomes Study</a:t>
            </a:r>
          </a:p>
        </p:txBody>
      </p:sp>
      <p:grpSp>
        <p:nvGrpSpPr>
          <p:cNvPr id="14" name="Group 13" descr="chart of annual persistence in research">
            <a:extLst>
              <a:ext uri="{FF2B5EF4-FFF2-40B4-BE49-F238E27FC236}">
                <a16:creationId xmlns:a16="http://schemas.microsoft.com/office/drawing/2014/main" id="{BB92CC9D-1541-43E5-88BC-AFAB636BA09D}"/>
              </a:ext>
            </a:extLst>
          </p:cNvPr>
          <p:cNvGrpSpPr/>
          <p:nvPr/>
        </p:nvGrpSpPr>
        <p:grpSpPr>
          <a:xfrm>
            <a:off x="381000" y="914400"/>
            <a:ext cx="8991600" cy="3977282"/>
            <a:chOff x="653142" y="1764056"/>
            <a:chExt cx="7397933" cy="3179974"/>
          </a:xfrm>
        </p:grpSpPr>
        <p:sp>
          <p:nvSpPr>
            <p:cNvPr id="9" name="Rectangle 8">
              <a:extLst>
                <a:ext uri="{FF2B5EF4-FFF2-40B4-BE49-F238E27FC236}">
                  <a16:creationId xmlns:a16="http://schemas.microsoft.com/office/drawing/2014/main" id="{1115F0B1-1B33-4759-91B7-A011ED474435}"/>
                </a:ext>
              </a:extLst>
            </p:cNvPr>
            <p:cNvSpPr/>
            <p:nvPr/>
          </p:nvSpPr>
          <p:spPr>
            <a:xfrm>
              <a:off x="1387769" y="1764056"/>
              <a:ext cx="5078246" cy="40895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Annual Persistence in Research (*p≤0.01)</a:t>
              </a:r>
            </a:p>
          </p:txBody>
        </p:sp>
        <p:pic>
          <p:nvPicPr>
            <p:cNvPr id="5" name="Picture 4">
              <a:extLst>
                <a:ext uri="{FF2B5EF4-FFF2-40B4-BE49-F238E27FC236}">
                  <a16:creationId xmlns:a16="http://schemas.microsoft.com/office/drawing/2014/main" id="{F27FF39E-E560-4C41-8E3D-0DAF03499860}"/>
                </a:ext>
              </a:extLst>
            </p:cNvPr>
            <p:cNvPicPr>
              <a:picLocks noChangeAspect="1"/>
            </p:cNvPicPr>
            <p:nvPr/>
          </p:nvPicPr>
          <p:blipFill>
            <a:blip r:embed="rId3"/>
            <a:stretch>
              <a:fillRect/>
            </a:stretch>
          </p:blipFill>
          <p:spPr>
            <a:xfrm>
              <a:off x="653142" y="2573785"/>
              <a:ext cx="5591116" cy="2293694"/>
            </a:xfrm>
            <a:prstGeom prst="rect">
              <a:avLst/>
            </a:prstGeom>
          </p:spPr>
        </p:pic>
        <p:sp>
          <p:nvSpPr>
            <p:cNvPr id="12" name="Rectangle 11">
              <a:extLst>
                <a:ext uri="{FF2B5EF4-FFF2-40B4-BE49-F238E27FC236}">
                  <a16:creationId xmlns:a16="http://schemas.microsoft.com/office/drawing/2014/main" id="{D74DB5F4-E5DC-4DB2-AB4A-C0F90E3A329C}"/>
                </a:ext>
              </a:extLst>
            </p:cNvPr>
            <p:cNvSpPr/>
            <p:nvPr/>
          </p:nvSpPr>
          <p:spPr>
            <a:xfrm rot="16200000">
              <a:off x="1957955" y="3381399"/>
              <a:ext cx="2182157" cy="134588"/>
            </a:xfrm>
            <a:prstGeom prst="rect">
              <a:avLst/>
            </a:prstGeom>
            <a:solidFill>
              <a:schemeClr val="accent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t>
              </a:r>
              <a:endParaRPr kumimoji="0" lang="en-US" sz="900" b="1"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7CAD103-94A1-4C45-A3C8-ED73E16700E6}"/>
                </a:ext>
              </a:extLst>
            </p:cNvPr>
            <p:cNvSpPr/>
            <p:nvPr/>
          </p:nvSpPr>
          <p:spPr>
            <a:xfrm>
              <a:off x="3448016" y="2242918"/>
              <a:ext cx="1454714" cy="382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Follow-up Begins</a:t>
              </a:r>
            </a:p>
          </p:txBody>
        </p:sp>
        <p:sp>
          <p:nvSpPr>
            <p:cNvPr id="4" name="Arrow: Left 3">
              <a:extLst>
                <a:ext uri="{FF2B5EF4-FFF2-40B4-BE49-F238E27FC236}">
                  <a16:creationId xmlns:a16="http://schemas.microsoft.com/office/drawing/2014/main" id="{5E9AB495-3447-470F-86F6-37AC7197FBA1}"/>
                </a:ext>
              </a:extLst>
            </p:cNvPr>
            <p:cNvSpPr/>
            <p:nvPr/>
          </p:nvSpPr>
          <p:spPr>
            <a:xfrm>
              <a:off x="3138089" y="2357614"/>
              <a:ext cx="616075" cy="157295"/>
            </a:xfrm>
            <a:prstGeom prst="lef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D1B5E3B-9CEF-4D12-9A4C-CA7132BEEC13}"/>
                </a:ext>
              </a:extLst>
            </p:cNvPr>
            <p:cNvSpPr/>
            <p:nvPr/>
          </p:nvSpPr>
          <p:spPr>
            <a:xfrm>
              <a:off x="5444925" y="3184372"/>
              <a:ext cx="2517539" cy="382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Funded Group</a:t>
              </a:r>
            </a:p>
          </p:txBody>
        </p:sp>
        <p:sp>
          <p:nvSpPr>
            <p:cNvPr id="11" name="Rectangle 10">
              <a:extLst>
                <a:ext uri="{FF2B5EF4-FFF2-40B4-BE49-F238E27FC236}">
                  <a16:creationId xmlns:a16="http://schemas.microsoft.com/office/drawing/2014/main" id="{30AC20C6-C4A3-4B66-9012-DE00B6E96BA6}"/>
                </a:ext>
              </a:extLst>
            </p:cNvPr>
            <p:cNvSpPr/>
            <p:nvPr/>
          </p:nvSpPr>
          <p:spPr>
            <a:xfrm>
              <a:off x="5533536" y="3895578"/>
              <a:ext cx="2517539" cy="382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Unfunded Group</a:t>
              </a:r>
            </a:p>
          </p:txBody>
        </p:sp>
        <p:grpSp>
          <p:nvGrpSpPr>
            <p:cNvPr id="8" name="Group 7">
              <a:extLst>
                <a:ext uri="{FF2B5EF4-FFF2-40B4-BE49-F238E27FC236}">
                  <a16:creationId xmlns:a16="http://schemas.microsoft.com/office/drawing/2014/main" id="{F68C2AF8-5649-4C2C-BA1C-25B152F23ABF}"/>
                </a:ext>
              </a:extLst>
            </p:cNvPr>
            <p:cNvGrpSpPr/>
            <p:nvPr/>
          </p:nvGrpSpPr>
          <p:grpSpPr>
            <a:xfrm>
              <a:off x="739863" y="2541371"/>
              <a:ext cx="5447749" cy="2402659"/>
              <a:chOff x="986483" y="2245494"/>
              <a:chExt cx="7263666" cy="3203547"/>
            </a:xfrm>
          </p:grpSpPr>
          <p:sp>
            <p:nvSpPr>
              <p:cNvPr id="6" name="TextBox 5">
                <a:extLst>
                  <a:ext uri="{FF2B5EF4-FFF2-40B4-BE49-F238E27FC236}">
                    <a16:creationId xmlns:a16="http://schemas.microsoft.com/office/drawing/2014/main" id="{E56DE60C-91A0-4A42-9AFA-778549AEDD82}"/>
                  </a:ext>
                </a:extLst>
              </p:cNvPr>
              <p:cNvSpPr txBox="1"/>
              <p:nvPr/>
            </p:nvSpPr>
            <p:spPr>
              <a:xfrm rot="16200000">
                <a:off x="35582" y="3255578"/>
                <a:ext cx="2240357" cy="33855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Persistence in Research (%)</a:t>
                </a:r>
              </a:p>
            </p:txBody>
          </p:sp>
          <p:sp>
            <p:nvSpPr>
              <p:cNvPr id="17" name="TextBox 16">
                <a:extLst>
                  <a:ext uri="{FF2B5EF4-FFF2-40B4-BE49-F238E27FC236}">
                    <a16:creationId xmlns:a16="http://schemas.microsoft.com/office/drawing/2014/main" id="{63C928B2-17FF-41F0-8612-21A9AC864406}"/>
                  </a:ext>
                </a:extLst>
              </p:cNvPr>
              <p:cNvSpPr txBox="1"/>
              <p:nvPr/>
            </p:nvSpPr>
            <p:spPr>
              <a:xfrm>
                <a:off x="3387417" y="5167494"/>
                <a:ext cx="3850713" cy="28154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Years Relative to Application</a:t>
                </a:r>
              </a:p>
            </p:txBody>
          </p:sp>
          <p:sp>
            <p:nvSpPr>
              <p:cNvPr id="18" name="TextBox 17">
                <a:extLst>
                  <a:ext uri="{FF2B5EF4-FFF2-40B4-BE49-F238E27FC236}">
                    <a16:creationId xmlns:a16="http://schemas.microsoft.com/office/drawing/2014/main" id="{B18D1773-ED71-4978-863B-2996911B2B2D}"/>
                  </a:ext>
                </a:extLst>
              </p:cNvPr>
              <p:cNvSpPr txBox="1"/>
              <p:nvPr/>
            </p:nvSpPr>
            <p:spPr>
              <a:xfrm>
                <a:off x="2072578" y="4920659"/>
                <a:ext cx="6177571" cy="26248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-5	                           0	                                  5                                     10                                       15</a:t>
                </a:r>
              </a:p>
            </p:txBody>
          </p:sp>
          <p:sp>
            <p:nvSpPr>
              <p:cNvPr id="19" name="TextBox 18">
                <a:extLst>
                  <a:ext uri="{FF2B5EF4-FFF2-40B4-BE49-F238E27FC236}">
                    <a16:creationId xmlns:a16="http://schemas.microsoft.com/office/drawing/2014/main" id="{7575247A-5608-4E7C-A65D-7AB826B738C9}"/>
                  </a:ext>
                </a:extLst>
              </p:cNvPr>
              <p:cNvSpPr txBox="1"/>
              <p:nvPr/>
            </p:nvSpPr>
            <p:spPr>
              <a:xfrm>
                <a:off x="1444123" y="2245494"/>
                <a:ext cx="427073" cy="280076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35</a:t>
                </a:r>
                <a:endParaRPr kumimoji="0" lang="en-US" sz="525"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25"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25"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30</a:t>
                </a:r>
                <a:endParaRPr kumimoji="0" lang="en-US" sz="9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25</a:t>
                </a:r>
                <a:endParaRPr kumimoji="0" lang="en-US" sz="9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20</a:t>
                </a:r>
                <a:endParaRPr kumimoji="0" lang="en-US" sz="9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15</a:t>
                </a:r>
                <a:endParaRPr kumimoji="0" lang="en-US" sz="9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10</a:t>
                </a:r>
                <a:endParaRPr kumimoji="0" lang="en-US" sz="975"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75"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0</a:t>
                </a:r>
              </a:p>
            </p:txBody>
          </p:sp>
        </p:grpSp>
      </p:grpSp>
      <p:sp>
        <p:nvSpPr>
          <p:cNvPr id="15" name="Rectangle 14">
            <a:extLst>
              <a:ext uri="{FF2B5EF4-FFF2-40B4-BE49-F238E27FC236}">
                <a16:creationId xmlns:a16="http://schemas.microsoft.com/office/drawing/2014/main" id="{8B142AAA-B512-48C1-8CB1-E6F9696B7CFE}"/>
              </a:ext>
            </a:extLst>
          </p:cNvPr>
          <p:cNvSpPr/>
          <p:nvPr/>
        </p:nvSpPr>
        <p:spPr>
          <a:xfrm>
            <a:off x="1047047" y="5756660"/>
            <a:ext cx="7532218" cy="721993"/>
          </a:xfrm>
          <a:prstGeom prst="rect">
            <a:avLst/>
          </a:prstGeom>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45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Symbol" panose="05050102010706020507" pitchFamily="18" charset="2"/>
                <a:cs typeface="Symbol" panose="05050102010706020507" pitchFamily="18" charset="2"/>
              </a:rPr>
              <a:t>Yearly retention rates quickly diverge post application:</a:t>
            </a:r>
          </a:p>
          <a:p>
            <a:pPr marL="171450" marR="0" lvl="0" indent="-171450" algn="l" defTabSz="914400" rtl="0" eaLnBrk="1" fontAlgn="auto" latinLnBrk="0" hangingPunct="1">
              <a:lnSpc>
                <a:spcPct val="100000"/>
              </a:lnSpc>
              <a:spcBef>
                <a:spcPts val="0"/>
              </a:spcBef>
              <a:spcAft>
                <a:spcPts val="0"/>
              </a:spcAft>
              <a:buClr>
                <a:srgbClr val="4472C4">
                  <a:lumMod val="50000"/>
                </a:srgbClr>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Courier New" panose="02070309020205020404" pitchFamily="49" charset="0"/>
                <a:cs typeface="+mn-cs"/>
              </a:rPr>
              <a:t>Significant gains in research activity </a:t>
            </a:r>
            <a:r>
              <a:rPr kumimoji="0" lang="en-US" sz="1200" b="0" i="0" u="none" strike="noStrike" kern="1200" cap="none" spc="0" normalizeH="0" baseline="0" noProof="0" dirty="0">
                <a:ln>
                  <a:noFill/>
                </a:ln>
                <a:solidFill>
                  <a:srgbClr val="4472C4">
                    <a:lumMod val="50000"/>
                  </a:srgbClr>
                </a:solidFill>
                <a:effectLst/>
                <a:uLnTx/>
                <a:uFillTx/>
                <a:latin typeface="Calibri" panose="020F0502020204030204"/>
                <a:ea typeface="Courier New" panose="02070309020205020404" pitchFamily="49" charset="0"/>
                <a:cs typeface="+mn-cs"/>
              </a:rPr>
              <a:t>immediately after LRP award; </a:t>
            </a:r>
            <a:r>
              <a:rPr kumimoji="0" lang="en-US" sz="1200" b="0" i="0" u="none" strike="noStrike" kern="1200" cap="none" spc="0" normalizeH="0" baseline="0" noProof="0" dirty="0">
                <a:ln>
                  <a:noFill/>
                </a:ln>
                <a:solidFill>
                  <a:srgbClr val="000000"/>
                </a:solidFill>
                <a:effectLst/>
                <a:uLnTx/>
                <a:uFillTx/>
                <a:latin typeface="Calibri" panose="020F0502020204030204"/>
                <a:ea typeface="Courier New" panose="02070309020205020404" pitchFamily="49" charset="0"/>
                <a:cs typeface="+mn-cs"/>
              </a:rPr>
              <a:t>10-15% point difference (funded vs unfunded)</a:t>
            </a:r>
          </a:p>
          <a:p>
            <a:pPr marL="171450" marR="0" lvl="0" indent="-171450" algn="l" defTabSz="914400" rtl="0" eaLnBrk="1" fontAlgn="auto" latinLnBrk="0" hangingPunct="1">
              <a:lnSpc>
                <a:spcPct val="100000"/>
              </a:lnSpc>
              <a:spcBef>
                <a:spcPts val="0"/>
              </a:spcBef>
              <a:spcAft>
                <a:spcPts val="0"/>
              </a:spcAft>
              <a:buClr>
                <a:srgbClr val="4472C4">
                  <a:lumMod val="50000"/>
                </a:srgbClr>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Courier New" panose="02070309020205020404" pitchFamily="49" charset="0"/>
                <a:cs typeface="+mn-cs"/>
              </a:rPr>
              <a:t>Overall two-to-three-fold increase in persistence in research each year, </a:t>
            </a:r>
            <a:r>
              <a:rPr kumimoji="0" lang="en-US" sz="1200" b="1" i="0" u="none" strike="noStrike" kern="1200" cap="none" spc="0" normalizeH="0" baseline="0" noProof="0" dirty="0">
                <a:ln>
                  <a:noFill/>
                </a:ln>
                <a:solidFill>
                  <a:srgbClr val="4472C4">
                    <a:lumMod val="50000"/>
                  </a:srgbClr>
                </a:solidFill>
                <a:effectLst/>
                <a:uLnTx/>
                <a:uFillTx/>
                <a:latin typeface="Calibri" panose="020F0502020204030204"/>
                <a:ea typeface="Courier New" panose="02070309020205020404" pitchFamily="49" charset="0"/>
                <a:cs typeface="+mn-cs"/>
              </a:rPr>
              <a:t>for 14</a:t>
            </a:r>
            <a:r>
              <a:rPr kumimoji="0" lang="en-US" sz="1200" b="1" i="0" u="none" strike="noStrike" kern="1200" cap="none" spc="-23" normalizeH="0" baseline="0" noProof="0" dirty="0">
                <a:ln>
                  <a:noFill/>
                </a:ln>
                <a:solidFill>
                  <a:srgbClr val="4472C4">
                    <a:lumMod val="50000"/>
                  </a:srgbClr>
                </a:solidFill>
                <a:effectLst/>
                <a:uLnTx/>
                <a:uFillTx/>
                <a:latin typeface="Calibri" panose="020F0502020204030204"/>
                <a:ea typeface="Courier New" panose="02070309020205020404" pitchFamily="49" charset="0"/>
                <a:cs typeface="+mn-cs"/>
              </a:rPr>
              <a:t> </a:t>
            </a:r>
            <a:r>
              <a:rPr kumimoji="0" lang="en-US" sz="1200" b="1" i="0" u="none" strike="noStrike" kern="1200" cap="none" spc="0" normalizeH="0" baseline="0" noProof="0" dirty="0">
                <a:ln>
                  <a:noFill/>
                </a:ln>
                <a:solidFill>
                  <a:srgbClr val="4472C4">
                    <a:lumMod val="50000"/>
                  </a:srgbClr>
                </a:solidFill>
                <a:effectLst/>
                <a:uLnTx/>
                <a:uFillTx/>
                <a:latin typeface="Calibri" panose="020F0502020204030204"/>
                <a:ea typeface="Courier New" panose="02070309020205020404" pitchFamily="49" charset="0"/>
                <a:cs typeface="+mn-cs"/>
              </a:rPr>
              <a:t>years </a:t>
            </a:r>
            <a:r>
              <a:rPr kumimoji="0" lang="en-US" sz="1200" b="0" i="0" u="none" strike="noStrike" kern="1200" cap="none" spc="0" normalizeH="0" baseline="0" noProof="0" dirty="0">
                <a:ln>
                  <a:noFill/>
                </a:ln>
                <a:solidFill>
                  <a:srgbClr val="000000"/>
                </a:solidFill>
                <a:effectLst/>
                <a:uLnTx/>
                <a:uFillTx/>
                <a:latin typeface="Calibri" panose="020F0502020204030204"/>
                <a:ea typeface="Courier New" panose="02070309020205020404" pitchFamily="49" charset="0"/>
                <a:cs typeface="+mn-cs"/>
              </a:rPr>
              <a:t>(funded vs unfunded)</a:t>
            </a:r>
          </a:p>
        </p:txBody>
      </p:sp>
    </p:spTree>
    <p:extLst>
      <p:ext uri="{BB962C8B-B14F-4D97-AF65-F5344CB8AC3E}">
        <p14:creationId xmlns:p14="http://schemas.microsoft.com/office/powerpoint/2010/main" val="3514442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F11675F-8A27-456F-839B-4AF5BDDA71EB}"/>
              </a:ext>
            </a:extLst>
          </p:cNvPr>
          <p:cNvSpPr txBox="1">
            <a:spLocks noGrp="1"/>
          </p:cNvSpPr>
          <p:nvPr>
            <p:ph idx="1"/>
          </p:nvPr>
        </p:nvSpPr>
        <p:spPr>
          <a:xfrm>
            <a:off x="723900" y="1752600"/>
            <a:ext cx="7696200" cy="3956981"/>
          </a:xfrm>
          <a:prstGeom prst="rect">
            <a:avLst/>
          </a:prstGeom>
          <a:noFill/>
        </p:spPr>
        <p:txBody>
          <a:bodyPr wrap="square" rtlCol="0">
            <a:spAutoFit/>
          </a:bodyPr>
          <a:lstStyle/>
          <a:p>
            <a:pPr marL="285750" indent="-285750">
              <a:buFont typeface="Arial" panose="020B0604020202020204" pitchFamily="34" charset="0"/>
              <a:buChar char="•"/>
            </a:pPr>
            <a:r>
              <a:rPr lang="en-US" sz="2200" b="1" dirty="0"/>
              <a:t> </a:t>
            </a:r>
            <a:r>
              <a:rPr lang="en-US" sz="2200" b="1" dirty="0">
                <a:solidFill>
                  <a:srgbClr val="00B050"/>
                </a:solidFill>
              </a:rPr>
              <a:t>$$$</a:t>
            </a:r>
            <a:r>
              <a:rPr lang="en-US" sz="2200" dirty="0"/>
              <a:t>  </a:t>
            </a:r>
            <a:r>
              <a:rPr lang="en-US" sz="2200" dirty="0">
                <a:solidFill>
                  <a:schemeClr val="tx2">
                    <a:lumMod val="75000"/>
                  </a:schemeClr>
                </a:solidFill>
              </a:rPr>
              <a:t>-- Relief from the tremendous burden of student loan debt at a vulnerable career decision point</a:t>
            </a:r>
          </a:p>
          <a:p>
            <a:pPr marL="285750" indent="-285750">
              <a:buFont typeface="Arial" panose="020B0604020202020204" pitchFamily="34" charset="0"/>
              <a:buChar char="•"/>
            </a:pPr>
            <a:r>
              <a:rPr lang="en-US" sz="2200" dirty="0">
                <a:solidFill>
                  <a:schemeClr val="tx2">
                    <a:lumMod val="75000"/>
                  </a:schemeClr>
                </a:solidFill>
              </a:rPr>
              <a:t>Ability to pursue career-related passions without as much worry about salary</a:t>
            </a:r>
          </a:p>
          <a:p>
            <a:pPr marL="285750" indent="-285750">
              <a:buFont typeface="Arial" panose="020B0604020202020204" pitchFamily="34" charset="0"/>
              <a:buChar char="•"/>
            </a:pPr>
            <a:r>
              <a:rPr lang="en-US" sz="2200" dirty="0">
                <a:solidFill>
                  <a:schemeClr val="tx2">
                    <a:lumMod val="75000"/>
                  </a:schemeClr>
                </a:solidFill>
              </a:rPr>
              <a:t>Protected research time</a:t>
            </a:r>
          </a:p>
          <a:p>
            <a:pPr marL="285750" indent="-285750">
              <a:buFont typeface="Arial" panose="020B0604020202020204" pitchFamily="34" charset="0"/>
              <a:buChar char="•"/>
            </a:pPr>
            <a:r>
              <a:rPr lang="en-US" sz="2200" dirty="0">
                <a:solidFill>
                  <a:schemeClr val="tx2">
                    <a:lumMod val="75000"/>
                  </a:schemeClr>
                </a:solidFill>
              </a:rPr>
              <a:t>Practice/preparation for applying for other NIH grant mechanisms</a:t>
            </a:r>
          </a:p>
          <a:p>
            <a:pPr marL="285750" indent="-285750">
              <a:buFont typeface="Arial" panose="020B0604020202020204" pitchFamily="34" charset="0"/>
              <a:buChar char="•"/>
            </a:pPr>
            <a:r>
              <a:rPr lang="en-US" sz="2200" dirty="0">
                <a:solidFill>
                  <a:schemeClr val="tx2">
                    <a:lumMod val="75000"/>
                  </a:schemeClr>
                </a:solidFill>
              </a:rPr>
              <a:t>Added boost to career preparedness &amp; increased productivity across career</a:t>
            </a:r>
          </a:p>
          <a:p>
            <a:pPr marL="285750" indent="-285750">
              <a:buFont typeface="Arial" panose="020B0604020202020204" pitchFamily="34" charset="0"/>
              <a:buChar char="•"/>
            </a:pPr>
            <a:r>
              <a:rPr lang="en-US" sz="2200" b="1" dirty="0">
                <a:solidFill>
                  <a:srgbClr val="00B050"/>
                </a:solidFill>
              </a:rPr>
              <a:t>Ego boost you need to show you that you can do this!!  </a:t>
            </a:r>
            <a:r>
              <a:rPr lang="en-US" sz="2200" dirty="0">
                <a:solidFill>
                  <a:schemeClr val="tx2">
                    <a:lumMod val="75000"/>
                  </a:schemeClr>
                </a:solidFill>
              </a:rPr>
              <a:t>You are conducting work that is important and</a:t>
            </a:r>
            <a:r>
              <a:rPr lang="en-US" sz="2200" b="1" dirty="0">
                <a:solidFill>
                  <a:schemeClr val="tx2">
                    <a:lumMod val="75000"/>
                  </a:schemeClr>
                </a:solidFill>
              </a:rPr>
              <a:t> FUNDABLE!!</a:t>
            </a:r>
          </a:p>
        </p:txBody>
      </p:sp>
      <p:sp>
        <p:nvSpPr>
          <p:cNvPr id="2" name="Title 1">
            <a:extLst>
              <a:ext uri="{FF2B5EF4-FFF2-40B4-BE49-F238E27FC236}">
                <a16:creationId xmlns:a16="http://schemas.microsoft.com/office/drawing/2014/main" id="{61FA36C9-2C80-4731-B4F2-D76F3E95460E}"/>
              </a:ext>
            </a:extLst>
          </p:cNvPr>
          <p:cNvSpPr>
            <a:spLocks noGrp="1"/>
          </p:cNvSpPr>
          <p:nvPr>
            <p:ph type="title"/>
          </p:nvPr>
        </p:nvSpPr>
        <p:spPr/>
        <p:txBody>
          <a:bodyPr/>
          <a:lstStyle/>
          <a:p>
            <a:pPr rtl="0" eaLnBrk="0" fontAlgn="base" latinLnBrk="0" hangingPunct="0"/>
            <a:r>
              <a:rPr lang="en-US" sz="3200" b="0" i="0" kern="1200" spc="0" baseline="0" dirty="0">
                <a:ln>
                  <a:noFill/>
                </a:ln>
                <a:solidFill>
                  <a:srgbClr val="222A35"/>
                </a:solidFill>
                <a:effectLst/>
                <a:latin typeface="Arial" panose="020B0604020202020204" pitchFamily="34" charset="0"/>
                <a:ea typeface="+mn-ea"/>
                <a:cs typeface="Calibri" panose="020F0502020204030204" pitchFamily="34" charset="0"/>
              </a:rPr>
              <a:t>Direct Career and Personal-Related Benefits               </a:t>
            </a:r>
            <a:endParaRPr lang="en-US" dirty="0">
              <a:effectLst/>
            </a:endParaRPr>
          </a:p>
        </p:txBody>
      </p:sp>
    </p:spTree>
    <p:extLst>
      <p:ext uri="{BB962C8B-B14F-4D97-AF65-F5344CB8AC3E}">
        <p14:creationId xmlns:p14="http://schemas.microsoft.com/office/powerpoint/2010/main" val="4094491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4C79403-D278-4804-90AC-3EDB56A1853B}"/>
              </a:ext>
              <a:ext uri="{C183D7F6-B498-43B3-948B-1728B52AA6E4}">
                <adec:decorative xmlns:adec="http://schemas.microsoft.com/office/drawing/2017/decorative" val="1"/>
              </a:ext>
            </a:extLst>
          </p:cNvPr>
          <p:cNvPicPr>
            <a:picLocks noChangeAspect="1" noChangeArrowheads="1"/>
          </p:cNvPicPr>
          <p:nvPr/>
        </p:nvPicPr>
        <p:blipFill>
          <a:blip r:embed="rId3">
            <a:alphaModFix amt="83000"/>
            <a:extLst>
              <a:ext uri="{28A0092B-C50C-407E-A947-70E740481C1C}">
                <a14:useLocalDpi xmlns:a14="http://schemas.microsoft.com/office/drawing/2010/main" val="0"/>
              </a:ext>
            </a:extLst>
          </a:blip>
          <a:srcRect/>
          <a:stretch>
            <a:fillRect/>
          </a:stretch>
        </p:blipFill>
        <p:spPr bwMode="auto">
          <a:xfrm>
            <a:off x="143532" y="326231"/>
            <a:ext cx="3515317" cy="62055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HHS and NIH logos">
            <a:extLst>
              <a:ext uri="{FF2B5EF4-FFF2-40B4-BE49-F238E27FC236}">
                <a16:creationId xmlns:a16="http://schemas.microsoft.com/office/drawing/2014/main" id="{7421C7B8-BCC7-4A80-96AE-09E5BB3D64E5}"/>
              </a:ext>
            </a:extLst>
          </p:cNvPr>
          <p:cNvPicPr>
            <a:picLocks noChangeAspect="1"/>
          </p:cNvPicPr>
          <p:nvPr/>
        </p:nvPicPr>
        <p:blipFill>
          <a:blip r:embed="rId4"/>
          <a:stretch>
            <a:fillRect/>
          </a:stretch>
        </p:blipFill>
        <p:spPr>
          <a:xfrm>
            <a:off x="7370762" y="6360318"/>
            <a:ext cx="1590675" cy="342900"/>
          </a:xfrm>
          <a:prstGeom prst="rect">
            <a:avLst/>
          </a:prstGeom>
        </p:spPr>
      </p:pic>
      <p:grpSp>
        <p:nvGrpSpPr>
          <p:cNvPr id="10" name="Group 9">
            <a:extLst>
              <a:ext uri="{FF2B5EF4-FFF2-40B4-BE49-F238E27FC236}">
                <a16:creationId xmlns:a16="http://schemas.microsoft.com/office/drawing/2014/main" id="{3713F5AF-BE85-4DF4-AF76-0648943F2661}"/>
              </a:ext>
              <a:ext uri="{C183D7F6-B498-43B3-948B-1728B52AA6E4}">
                <adec:decorative xmlns:adec="http://schemas.microsoft.com/office/drawing/2017/decorative" val="1"/>
              </a:ext>
            </a:extLst>
          </p:cNvPr>
          <p:cNvGrpSpPr/>
          <p:nvPr/>
        </p:nvGrpSpPr>
        <p:grpSpPr>
          <a:xfrm>
            <a:off x="3962400" y="685800"/>
            <a:ext cx="5040696" cy="1938992"/>
            <a:chOff x="-76200" y="2438400"/>
            <a:chExt cx="9220200" cy="1447800"/>
          </a:xfrm>
        </p:grpSpPr>
        <p:sp>
          <p:nvSpPr>
            <p:cNvPr id="11" name="Rectangle 10">
              <a:extLst>
                <a:ext uri="{FF2B5EF4-FFF2-40B4-BE49-F238E27FC236}">
                  <a16:creationId xmlns:a16="http://schemas.microsoft.com/office/drawing/2014/main" id="{F0B99B1C-44F9-4127-A097-7629DE9CF406}"/>
                </a:ext>
              </a:extLst>
            </p:cNvPr>
            <p:cNvSpPr/>
            <p:nvPr/>
          </p:nvSpPr>
          <p:spPr>
            <a:xfrm>
              <a:off x="1" y="2438400"/>
              <a:ext cx="9143999" cy="1447800"/>
            </a:xfrm>
            <a:prstGeom prst="rect">
              <a:avLst/>
            </a:prstGeom>
            <a:solidFill>
              <a:srgbClr val="00359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itle 1">
              <a:extLst>
                <a:ext uri="{FF2B5EF4-FFF2-40B4-BE49-F238E27FC236}">
                  <a16:creationId xmlns:a16="http://schemas.microsoft.com/office/drawing/2014/main" id="{F88F080E-3B3E-417A-8AD8-D02DBCA05C03}"/>
                </a:ext>
              </a:extLst>
            </p:cNvPr>
            <p:cNvSpPr txBox="1">
              <a:spLocks/>
            </p:cNvSpPr>
            <p:nvPr/>
          </p:nvSpPr>
          <p:spPr bwMode="auto">
            <a:xfrm>
              <a:off x="-76200" y="2880518"/>
              <a:ext cx="9143999"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227013" indent="0" algn="l" rtl="0" eaLnBrk="0" fontAlgn="base" hangingPunct="0">
                <a:spcBef>
                  <a:spcPct val="0"/>
                </a:spcBef>
                <a:spcAft>
                  <a:spcPct val="0"/>
                </a:spcAft>
                <a:defRPr sz="3500" b="0" i="0" kern="1200" baseline="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a:lstStyle>
            <a:p>
              <a:pPr marL="227013"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dirty="0">
                  <a:ln>
                    <a:solidFill>
                      <a:srgbClr val="008000"/>
                    </a:solidFill>
                  </a:ln>
                  <a:solidFill>
                    <a:prstClr val="white"/>
                  </a:solidFill>
                  <a:effectLst/>
                  <a:uLnTx/>
                  <a:uFillTx/>
                  <a:latin typeface="Arial" pitchFamily="34" charset="0"/>
                  <a:ea typeface="+mj-ea"/>
                  <a:cs typeface="Arial" pitchFamily="34" charset="0"/>
                </a:rPr>
                <a:t>LRP Application </a:t>
              </a:r>
            </a:p>
            <a:p>
              <a:pPr marL="227013"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dirty="0">
                  <a:ln>
                    <a:solidFill>
                      <a:srgbClr val="008000"/>
                    </a:solidFill>
                  </a:ln>
                  <a:solidFill>
                    <a:prstClr val="white"/>
                  </a:solidFill>
                  <a:effectLst/>
                  <a:uLnTx/>
                  <a:uFillTx/>
                  <a:latin typeface="Arial" pitchFamily="34" charset="0"/>
                  <a:ea typeface="+mj-ea"/>
                  <a:cs typeface="Arial" pitchFamily="34" charset="0"/>
                </a:rPr>
                <a:t>= </a:t>
              </a:r>
            </a:p>
            <a:p>
              <a:pPr marL="227013"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dirty="0">
                  <a:ln>
                    <a:solidFill>
                      <a:srgbClr val="008000"/>
                    </a:solidFill>
                  </a:ln>
                  <a:solidFill>
                    <a:prstClr val="white"/>
                  </a:solidFill>
                  <a:effectLst/>
                  <a:uLnTx/>
                  <a:uFillTx/>
                  <a:latin typeface="Arial" pitchFamily="34" charset="0"/>
                  <a:ea typeface="+mj-ea"/>
                  <a:cs typeface="Arial" pitchFamily="34" charset="0"/>
                </a:rPr>
                <a:t>Reviewer Roadmap</a:t>
              </a:r>
            </a:p>
          </p:txBody>
        </p:sp>
      </p:grpSp>
      <p:sp>
        <p:nvSpPr>
          <p:cNvPr id="16" name="TextBox 15">
            <a:extLst>
              <a:ext uri="{FF2B5EF4-FFF2-40B4-BE49-F238E27FC236}">
                <a16:creationId xmlns:a16="http://schemas.microsoft.com/office/drawing/2014/main" id="{4AA0329E-3E30-4759-8BFA-6B8718FE001B}"/>
              </a:ext>
            </a:extLst>
          </p:cNvPr>
          <p:cNvSpPr txBox="1"/>
          <p:nvPr/>
        </p:nvSpPr>
        <p:spPr>
          <a:xfrm>
            <a:off x="4004059" y="3600551"/>
            <a:ext cx="4844131" cy="193899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rPr>
              <a:t>Where are you now?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rPr>
              <a:t>Where are you going?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rPr>
              <a:t>What kind of car do you have?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rPr>
              <a:t>Who are your co-pilots?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rPr>
              <a:t>What’s your plan? timeline?</a:t>
            </a:r>
          </a:p>
        </p:txBody>
      </p:sp>
      <p:pic>
        <p:nvPicPr>
          <p:cNvPr id="19" name="Picture 18" descr="A picture containing indoor, table&#10;&#10;Description automatically generated">
            <a:extLst>
              <a:ext uri="{FF2B5EF4-FFF2-40B4-BE49-F238E27FC236}">
                <a16:creationId xmlns:a16="http://schemas.microsoft.com/office/drawing/2014/main" id="{FC448761-3C12-4B26-8DAD-A0930876C12C}"/>
              </a:ext>
            </a:extLst>
          </p:cNvPr>
          <p:cNvPicPr>
            <a:picLocks noChangeAspect="1"/>
          </p:cNvPicPr>
          <p:nvPr/>
        </p:nvPicPr>
        <p:blipFill>
          <a:blip r:embed="rId5" cstate="print">
            <a:alphaModFix amt="75000"/>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370762" y="2624790"/>
            <a:ext cx="1250977" cy="1198157"/>
          </a:xfrm>
          <a:prstGeom prst="rect">
            <a:avLst/>
          </a:prstGeom>
          <a:effectLst>
            <a:softEdge rad="165100"/>
          </a:effectLst>
        </p:spPr>
      </p:pic>
      <p:sp>
        <p:nvSpPr>
          <p:cNvPr id="3" name="Title 2">
            <a:extLst>
              <a:ext uri="{FF2B5EF4-FFF2-40B4-BE49-F238E27FC236}">
                <a16:creationId xmlns:a16="http://schemas.microsoft.com/office/drawing/2014/main" id="{24E2DC11-2544-440A-9BE3-4C81B94B67E5}"/>
              </a:ext>
            </a:extLst>
          </p:cNvPr>
          <p:cNvSpPr>
            <a:spLocks noGrp="1"/>
          </p:cNvSpPr>
          <p:nvPr>
            <p:ph type="title"/>
          </p:nvPr>
        </p:nvSpPr>
        <p:spPr>
          <a:xfrm>
            <a:off x="492173" y="-629519"/>
            <a:ext cx="7886700" cy="494544"/>
          </a:xfrm>
        </p:spPr>
        <p:txBody>
          <a:bodyPr>
            <a:normAutofit fontScale="90000"/>
          </a:bodyPr>
          <a:lstStyle/>
          <a:p>
            <a:r>
              <a:rPr lang="en-US" dirty="0"/>
              <a:t>LRP</a:t>
            </a:r>
            <a:r>
              <a:rPr lang="en-US" baseline="0" dirty="0"/>
              <a:t> Application = Reviewer Roadmap</a:t>
            </a:r>
            <a:endParaRPr lang="en-US" dirty="0"/>
          </a:p>
        </p:txBody>
      </p:sp>
    </p:spTree>
    <p:extLst>
      <p:ext uri="{BB962C8B-B14F-4D97-AF65-F5344CB8AC3E}">
        <p14:creationId xmlns:p14="http://schemas.microsoft.com/office/powerpoint/2010/main" val="1782450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e LRP application is divided into three sections:">
            <a:extLst>
              <a:ext uri="{FF2B5EF4-FFF2-40B4-BE49-F238E27FC236}">
                <a16:creationId xmlns:a16="http://schemas.microsoft.com/office/drawing/2014/main" id="{B7B86235-6409-4C63-93A4-2884418B0106}"/>
              </a:ext>
            </a:extLst>
          </p:cNvPr>
          <p:cNvSpPr txBox="1">
            <a:spLocks/>
          </p:cNvSpPr>
          <p:nvPr/>
        </p:nvSpPr>
        <p:spPr bwMode="auto">
          <a:xfrm>
            <a:off x="304800" y="1172368"/>
            <a:ext cx="8534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65125" indent="-255588" algn="l" rtl="0" eaLnBrk="0" fontAlgn="base" hangingPunct="0">
              <a:spcBef>
                <a:spcPts val="300"/>
              </a:spcBef>
              <a:spcAft>
                <a:spcPct val="0"/>
              </a:spcAft>
              <a:buClr>
                <a:schemeClr val="tx1"/>
              </a:buClr>
              <a:buFont typeface="Georgia" pitchFamily="18" charset="0"/>
              <a:buChar char="•"/>
              <a:defRPr sz="2800" kern="1200">
                <a:solidFill>
                  <a:schemeClr val="tx1"/>
                </a:solidFill>
                <a:latin typeface="Arial" pitchFamily="34" charset="0"/>
                <a:ea typeface="+mn-ea"/>
                <a:cs typeface="Arial" pitchFamily="34" charset="0"/>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rgbClr val="008000"/>
                </a:solidFill>
                <a:latin typeface="Arial" pitchFamily="34" charset="0"/>
                <a:ea typeface="+mn-ea"/>
                <a:cs typeface="Arial" pitchFamily="34" charset="0"/>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Arial" pitchFamily="34" charset="0"/>
                <a:ea typeface="+mn-ea"/>
                <a:cs typeface="Arial" pitchFamily="34" charset="0"/>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tx1"/>
                </a:solidFill>
                <a:latin typeface="Arial" pitchFamily="34" charset="0"/>
                <a:ea typeface="+mn-ea"/>
                <a:cs typeface="Arial" pitchFamily="34" charset="0"/>
              </a:defRPr>
            </a:lvl4pPr>
            <a:lvl5pPr marL="1389063" indent="-182563" algn="l" rtl="0" eaLnBrk="0" fontAlgn="base" hangingPunct="0">
              <a:spcBef>
                <a:spcPts val="300"/>
              </a:spcBef>
              <a:spcAft>
                <a:spcPct val="0"/>
              </a:spcAft>
              <a:buClr>
                <a:srgbClr val="CBCBFF"/>
              </a:buClr>
              <a:buFont typeface="Georgia" pitchFamily="18" charset="0"/>
              <a:buChar char="▫"/>
              <a:defRPr sz="2000" kern="1200">
                <a:solidFill>
                  <a:srgbClr val="CBCBFF"/>
                </a:solidFill>
                <a:latin typeface="Arial" pitchFamily="34" charset="0"/>
                <a:ea typeface="+mn-ea"/>
                <a:cs typeface="Arial"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65100" marR="0" lvl="0" indent="0" algn="l" defTabSz="914400" rtl="0" eaLnBrk="0" fontAlgn="base" latinLnBrk="0" hangingPunct="0">
              <a:lnSpc>
                <a:spcPct val="120000"/>
              </a:lnSpc>
              <a:spcBef>
                <a:spcPts val="1200"/>
              </a:spcBef>
              <a:spcAft>
                <a:spcPts val="0"/>
              </a:spcAft>
              <a:buClr>
                <a:srgbClr val="C00000"/>
              </a:buClr>
              <a:buSzTx/>
              <a:buFont typeface="Georgia" pitchFamily="18" charset="0"/>
              <a:buNone/>
              <a:tabLst/>
              <a:defRPr/>
            </a:pPr>
            <a:r>
              <a:rPr kumimoji="0" lang="en-US" sz="2000" b="1" i="0" u="none" strike="noStrike" kern="1200" cap="none" spc="0" normalizeH="0" baseline="0" noProof="0" dirty="0">
                <a:ln>
                  <a:noFill/>
                </a:ln>
                <a:solidFill>
                  <a:srgbClr val="44546A">
                    <a:lumMod val="75000"/>
                  </a:srgbClr>
                </a:solidFill>
                <a:effectLst/>
                <a:uLnTx/>
                <a:uFillTx/>
                <a:latin typeface="Arial"/>
                <a:ea typeface="+mn-ea"/>
                <a:cs typeface="Calibri" pitchFamily="34" charset="0"/>
              </a:rPr>
              <a:t>Research Activities (‘</a:t>
            </a:r>
            <a:r>
              <a:rPr kumimoji="0" lang="en-US" sz="2000" b="1" i="1" u="none" strike="noStrike" kern="1200" cap="none" spc="0" normalizeH="0" baseline="0" noProof="0" dirty="0">
                <a:ln>
                  <a:noFill/>
                </a:ln>
                <a:solidFill>
                  <a:srgbClr val="44546A">
                    <a:lumMod val="75000"/>
                  </a:srgbClr>
                </a:solidFill>
                <a:effectLst/>
                <a:uLnTx/>
                <a:uFillTx/>
                <a:latin typeface="Arial"/>
                <a:ea typeface="+mn-ea"/>
                <a:cs typeface="Calibri" pitchFamily="34" charset="0"/>
              </a:rPr>
              <a:t>meat and potatoes’</a:t>
            </a:r>
            <a:r>
              <a:rPr kumimoji="0" lang="en-US" sz="2000" b="1" i="0" u="none" strike="noStrike" kern="1200" cap="none" spc="0" normalizeH="0" baseline="0" noProof="0" dirty="0">
                <a:ln>
                  <a:noFill/>
                </a:ln>
                <a:solidFill>
                  <a:srgbClr val="44546A">
                    <a:lumMod val="75000"/>
                  </a:srgbClr>
                </a:solidFill>
                <a:effectLst/>
                <a:uLnTx/>
                <a:uFillTx/>
                <a:latin typeface="Arial"/>
                <a:ea typeface="+mn-ea"/>
                <a:cs typeface="Calibri" pitchFamily="34" charset="0"/>
              </a:rPr>
              <a:t>)</a:t>
            </a:r>
            <a:endParaRPr kumimoji="0" lang="en-US" sz="2000" b="0" i="0" u="none" strike="noStrike" kern="1200" cap="none" spc="0" normalizeH="0" baseline="0" noProof="0" dirty="0">
              <a:ln>
                <a:noFill/>
              </a:ln>
              <a:solidFill>
                <a:srgbClr val="44546A">
                  <a:lumMod val="75000"/>
                </a:srgbClr>
              </a:solidFill>
              <a:effectLst/>
              <a:uLnTx/>
              <a:uFillTx/>
              <a:latin typeface="Arial" pitchFamily="34" charset="0"/>
              <a:ea typeface="+mn-ea"/>
              <a:cs typeface="Calibri" pitchFamily="34" charset="0"/>
            </a:endParaRPr>
          </a:p>
          <a:p>
            <a:pPr marL="450850" marR="0" lvl="0" indent="-285750" algn="l" defTabSz="914400" rtl="0" eaLnBrk="0" fontAlgn="base" latinLnBrk="0" hangingPunct="0">
              <a:lnSpc>
                <a:spcPct val="100000"/>
              </a:lnSpc>
              <a:spcBef>
                <a:spcPts val="0"/>
              </a:spcBef>
              <a:spcAft>
                <a:spcPts val="0"/>
              </a:spcAft>
              <a:buClr>
                <a:srgbClr val="C0000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4546A">
                    <a:lumMod val="75000"/>
                  </a:srgbClr>
                </a:solidFill>
                <a:effectLst/>
                <a:uLnTx/>
                <a:uFillTx/>
                <a:latin typeface="Arial"/>
                <a:ea typeface="+mn-ea"/>
                <a:cs typeface="Calibri" pitchFamily="34" charset="0"/>
              </a:rPr>
              <a:t>Personal Statement</a:t>
            </a:r>
          </a:p>
          <a:p>
            <a:pPr marL="742950" marR="0" lvl="1" indent="-285750" algn="l" defTabSz="914400" rtl="0" eaLnBrk="0" fontAlgn="base" latinLnBrk="0" hangingPunct="0">
              <a:lnSpc>
                <a:spcPct val="100000"/>
              </a:lnSpc>
              <a:spcBef>
                <a:spcPts val="0"/>
              </a:spcBef>
              <a:spcAft>
                <a:spcPts val="600"/>
              </a:spcAft>
              <a:buClr>
                <a:srgbClr val="C00000"/>
              </a:buClr>
              <a:buSzTx/>
              <a:buFont typeface="Courier New" panose="02070309020205020404" pitchFamily="49" charset="0"/>
              <a:buChar char="o"/>
              <a:tabLst/>
              <a:defRPr/>
            </a:pPr>
            <a:r>
              <a:rPr kumimoji="0" lang="en-US" sz="1600" b="0" i="0" u="none" strike="noStrike" kern="1200" cap="none" spc="0" normalizeH="0" baseline="0" noProof="0" dirty="0">
                <a:ln>
                  <a:noFill/>
                </a:ln>
                <a:solidFill>
                  <a:srgbClr val="44546A">
                    <a:lumMod val="75000"/>
                  </a:srgbClr>
                </a:solidFill>
                <a:effectLst/>
                <a:uLnTx/>
                <a:uFillTx/>
                <a:latin typeface="Arial"/>
                <a:ea typeface="+mn-ea"/>
                <a:cs typeface="Calibri" pitchFamily="34" charset="0"/>
              </a:rPr>
              <a:t>Highlight previous </a:t>
            </a:r>
            <a:r>
              <a:rPr kumimoji="0" lang="en-US" sz="1600" b="0" i="0" u="none" strike="noStrike" kern="1200" cap="none" spc="0" normalizeH="0" baseline="0" noProof="0" dirty="0">
                <a:ln>
                  <a:noFill/>
                </a:ln>
                <a:solidFill>
                  <a:srgbClr val="00B050"/>
                </a:solidFill>
                <a:effectLst/>
                <a:uLnTx/>
                <a:uFillTx/>
                <a:latin typeface="Arial"/>
                <a:ea typeface="+mn-ea"/>
                <a:cs typeface="Calibri" pitchFamily="34" charset="0"/>
              </a:rPr>
              <a:t>training, development of scientific interests; accomplishments</a:t>
            </a:r>
            <a:r>
              <a:rPr kumimoji="0" lang="en-US" sz="1600" b="0" i="0" u="none" strike="noStrike" kern="1200" cap="none" spc="0" normalizeH="0" baseline="0" noProof="0" dirty="0">
                <a:ln>
                  <a:noFill/>
                </a:ln>
                <a:solidFill>
                  <a:srgbClr val="44546A">
                    <a:lumMod val="75000"/>
                  </a:srgbClr>
                </a:solidFill>
                <a:effectLst/>
                <a:uLnTx/>
                <a:uFillTx/>
                <a:latin typeface="Arial"/>
                <a:ea typeface="+mn-ea"/>
                <a:cs typeface="Calibri" pitchFamily="34" charset="0"/>
              </a:rPr>
              <a:t>; short and long-term career goals</a:t>
            </a:r>
          </a:p>
          <a:p>
            <a:pPr marL="450850" marR="0" lvl="0" indent="-285750" algn="l" defTabSz="914400" rtl="0" eaLnBrk="0" fontAlgn="base" latinLnBrk="0" hangingPunct="0">
              <a:lnSpc>
                <a:spcPct val="100000"/>
              </a:lnSpc>
              <a:spcBef>
                <a:spcPts val="600"/>
              </a:spcBef>
              <a:spcAft>
                <a:spcPts val="0"/>
              </a:spcAft>
              <a:buClr>
                <a:srgbClr val="C0000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4546A">
                    <a:lumMod val="75000"/>
                  </a:srgbClr>
                </a:solidFill>
                <a:effectLst/>
                <a:uLnTx/>
                <a:uFillTx/>
                <a:latin typeface="Arial"/>
                <a:ea typeface="+mn-ea"/>
                <a:cs typeface="Calibri" pitchFamily="34" charset="0"/>
              </a:rPr>
              <a:t>Training/Career Development Plan </a:t>
            </a:r>
          </a:p>
          <a:p>
            <a:pPr marL="742950" marR="0" lvl="1" indent="-285750" algn="l" defTabSz="914400" rtl="0" eaLnBrk="0" fontAlgn="base" latinLnBrk="0" hangingPunct="0">
              <a:lnSpc>
                <a:spcPct val="100000"/>
              </a:lnSpc>
              <a:spcBef>
                <a:spcPts val="0"/>
              </a:spcBef>
              <a:spcAft>
                <a:spcPts val="600"/>
              </a:spcAft>
              <a:buClr>
                <a:srgbClr val="C00000"/>
              </a:buClr>
              <a:buSzTx/>
              <a:buFont typeface="Courier New" panose="02070309020205020404" pitchFamily="49" charset="0"/>
              <a:buChar char="o"/>
              <a:tabLst/>
              <a:defRPr/>
            </a:pPr>
            <a:r>
              <a:rPr kumimoji="0" lang="en-US" sz="1600" b="0" i="0" u="none" strike="noStrike" kern="1200" cap="none" spc="0" normalizeH="0" baseline="0" noProof="0" dirty="0">
                <a:ln>
                  <a:noFill/>
                </a:ln>
                <a:solidFill>
                  <a:srgbClr val="00B050"/>
                </a:solidFill>
                <a:effectLst/>
                <a:uLnTx/>
                <a:uFillTx/>
                <a:latin typeface="Arial"/>
                <a:ea typeface="+mn-ea"/>
                <a:cs typeface="Calibri" pitchFamily="34" charset="0"/>
              </a:rPr>
              <a:t>Skills acquiring along your path to independence </a:t>
            </a:r>
            <a:r>
              <a:rPr kumimoji="0" lang="en-US" sz="1600" b="0" i="0" u="none" strike="noStrike" kern="1200" cap="none" spc="0" normalizeH="0" baseline="0" noProof="0" dirty="0">
                <a:ln>
                  <a:noFill/>
                </a:ln>
                <a:solidFill>
                  <a:srgbClr val="44546A">
                    <a:lumMod val="75000"/>
                  </a:srgbClr>
                </a:solidFill>
                <a:effectLst/>
                <a:uLnTx/>
                <a:uFillTx/>
                <a:latin typeface="Arial"/>
                <a:ea typeface="+mn-ea"/>
                <a:cs typeface="Calibri" pitchFamily="34" charset="0"/>
              </a:rPr>
              <a:t>(e.g., </a:t>
            </a:r>
            <a:r>
              <a:rPr kumimoji="0" lang="en-US" sz="1600" b="0" i="0" u="none" strike="noStrike" kern="1200" cap="none" spc="0" normalizeH="0" baseline="0" noProof="0" dirty="0">
                <a:ln>
                  <a:noFill/>
                </a:ln>
                <a:solidFill>
                  <a:srgbClr val="44546A">
                    <a:lumMod val="75000"/>
                  </a:srgbClr>
                </a:solidFill>
                <a:effectLst/>
                <a:uLnTx/>
                <a:uFillTx/>
                <a:latin typeface="Arial" pitchFamily="34" charset="0"/>
                <a:ea typeface="+mn-ea"/>
                <a:cs typeface="Arial" pitchFamily="34" charset="0"/>
              </a:rPr>
              <a:t>training, professional and leadership development opportunities; </a:t>
            </a:r>
            <a:r>
              <a:rPr kumimoji="0" lang="en-US" sz="1600" b="0" i="0" u="none" strike="noStrike" kern="1200" cap="none" spc="0" normalizeH="0" baseline="0" noProof="0" dirty="0" err="1">
                <a:ln>
                  <a:noFill/>
                </a:ln>
                <a:solidFill>
                  <a:srgbClr val="44546A">
                    <a:lumMod val="75000"/>
                  </a:srgbClr>
                </a:solidFill>
                <a:effectLst/>
                <a:uLnTx/>
                <a:uFillTx/>
                <a:latin typeface="Arial" pitchFamily="34" charset="0"/>
                <a:ea typeface="+mn-ea"/>
                <a:cs typeface="Arial" pitchFamily="34" charset="0"/>
              </a:rPr>
              <a:t>grantmanship</a:t>
            </a:r>
            <a:r>
              <a:rPr kumimoji="0" lang="en-US" sz="1600" b="0" i="0" u="none" strike="noStrike" kern="1200" cap="none" spc="0" normalizeH="0" baseline="0" noProof="0" dirty="0">
                <a:ln>
                  <a:noFill/>
                </a:ln>
                <a:solidFill>
                  <a:srgbClr val="44546A">
                    <a:lumMod val="75000"/>
                  </a:srgbClr>
                </a:solidFill>
                <a:effectLst/>
                <a:uLnTx/>
                <a:uFillTx/>
                <a:latin typeface="Arial" pitchFamily="34" charset="0"/>
                <a:ea typeface="+mn-ea"/>
                <a:cs typeface="Arial" pitchFamily="34" charset="0"/>
              </a:rPr>
              <a:t> workshops, conference attendance, etc.) – </a:t>
            </a:r>
            <a:r>
              <a:rPr kumimoji="0" lang="en-US" sz="1600" b="0" i="1" u="none" strike="noStrike" kern="1200" cap="none" spc="0" normalizeH="0" baseline="0" noProof="0" dirty="0">
                <a:ln>
                  <a:noFill/>
                </a:ln>
                <a:solidFill>
                  <a:srgbClr val="C00000"/>
                </a:solidFill>
                <a:effectLst/>
                <a:uLnTx/>
                <a:uFillTx/>
                <a:latin typeface="Arial" pitchFamily="34" charset="0"/>
                <a:ea typeface="+mn-ea"/>
                <a:cs typeface="Arial" pitchFamily="34" charset="0"/>
              </a:rPr>
              <a:t>include 2-year timeline</a:t>
            </a:r>
          </a:p>
          <a:p>
            <a:pPr marL="450850" marR="0" lvl="0" indent="-285750" algn="l" defTabSz="914400" rtl="0" eaLnBrk="0" fontAlgn="base" latinLnBrk="0" hangingPunct="0">
              <a:lnSpc>
                <a:spcPct val="100000"/>
              </a:lnSpc>
              <a:spcBef>
                <a:spcPts val="600"/>
              </a:spcBef>
              <a:spcAft>
                <a:spcPts val="0"/>
              </a:spcAft>
              <a:buClr>
                <a:srgbClr val="C0000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4546A">
                    <a:lumMod val="75000"/>
                  </a:srgbClr>
                </a:solidFill>
                <a:effectLst/>
                <a:uLnTx/>
                <a:uFillTx/>
                <a:latin typeface="Arial"/>
                <a:ea typeface="+mn-ea"/>
                <a:cs typeface="Calibri" pitchFamily="34" charset="0"/>
              </a:rPr>
              <a:t>Proposed Research Plans </a:t>
            </a:r>
          </a:p>
          <a:p>
            <a:pPr marL="742950" marR="0" lvl="1" indent="-285750" algn="l" defTabSz="914400" rtl="0" eaLnBrk="0" fontAlgn="base" latinLnBrk="0" hangingPunct="0">
              <a:lnSpc>
                <a:spcPct val="100000"/>
              </a:lnSpc>
              <a:spcBef>
                <a:spcPts val="0"/>
              </a:spcBef>
              <a:spcAft>
                <a:spcPts val="1200"/>
              </a:spcAft>
              <a:buClr>
                <a:srgbClr val="C00000"/>
              </a:buClr>
              <a:buSzTx/>
              <a:buFont typeface="Courier New" panose="02070309020205020404" pitchFamily="49" charset="0"/>
              <a:buChar char="o"/>
              <a:tabLst/>
              <a:defRPr/>
            </a:pPr>
            <a:r>
              <a:rPr kumimoji="0" lang="en-US" sz="1600" b="0" i="0" u="none" strike="noStrike" kern="1200" cap="none" spc="0" normalizeH="0" baseline="0" noProof="0" dirty="0">
                <a:ln>
                  <a:noFill/>
                </a:ln>
                <a:solidFill>
                  <a:srgbClr val="44546A">
                    <a:lumMod val="75000"/>
                  </a:srgbClr>
                </a:solidFill>
                <a:effectLst/>
                <a:uLnTx/>
                <a:uFillTx/>
                <a:latin typeface="Arial"/>
                <a:ea typeface="+mn-ea"/>
                <a:cs typeface="Calibri" pitchFamily="34" charset="0"/>
              </a:rPr>
              <a:t>Planned research activities, </a:t>
            </a:r>
            <a:r>
              <a:rPr kumimoji="0" lang="en-US" sz="1600" b="0" i="0" u="none" strike="noStrike" kern="1200" cap="none" spc="0" normalizeH="0" baseline="0" noProof="0" dirty="0">
                <a:ln>
                  <a:noFill/>
                </a:ln>
                <a:solidFill>
                  <a:srgbClr val="00B050"/>
                </a:solidFill>
                <a:effectLst/>
                <a:uLnTx/>
                <a:uFillTx/>
                <a:latin typeface="Arial"/>
                <a:ea typeface="+mn-ea"/>
                <a:cs typeface="Calibri" pitchFamily="34" charset="0"/>
              </a:rPr>
              <a:t>specific roles</a:t>
            </a:r>
            <a:r>
              <a:rPr kumimoji="0" lang="en-US" sz="1600" b="0" i="0" u="none" strike="noStrike" kern="1200" cap="none" spc="0" normalizeH="0" baseline="0" noProof="0" dirty="0">
                <a:ln>
                  <a:noFill/>
                </a:ln>
                <a:solidFill>
                  <a:srgbClr val="44546A">
                    <a:lumMod val="75000"/>
                  </a:srgbClr>
                </a:solidFill>
                <a:effectLst/>
                <a:uLnTx/>
                <a:uFillTx/>
                <a:latin typeface="Arial"/>
                <a:ea typeface="+mn-ea"/>
                <a:cs typeface="Calibri" pitchFamily="34" charset="0"/>
              </a:rPr>
              <a:t>/responsibilities – </a:t>
            </a:r>
            <a:r>
              <a:rPr kumimoji="0" lang="en-US" sz="1600" b="0" i="1" u="none" strike="noStrike" kern="1200" cap="none" spc="0" normalizeH="0" baseline="0" noProof="0" dirty="0">
                <a:ln>
                  <a:noFill/>
                </a:ln>
                <a:solidFill>
                  <a:srgbClr val="C00000"/>
                </a:solidFill>
                <a:effectLst/>
                <a:uLnTx/>
                <a:uFillTx/>
                <a:latin typeface="Arial" pitchFamily="34" charset="0"/>
                <a:ea typeface="+mn-ea"/>
                <a:cs typeface="Arial" pitchFamily="34" charset="0"/>
              </a:rPr>
              <a:t>include 2-year timeline</a:t>
            </a:r>
            <a:endParaRPr kumimoji="0" lang="en-US" sz="1600" b="0" i="1" u="none" strike="noStrike" kern="1200" cap="none" spc="0" normalizeH="0" baseline="0" noProof="0" dirty="0">
              <a:ln>
                <a:noFill/>
              </a:ln>
              <a:solidFill>
                <a:srgbClr val="C00000"/>
              </a:solidFill>
              <a:effectLst/>
              <a:uLnTx/>
              <a:uFillTx/>
              <a:latin typeface="Arial"/>
              <a:ea typeface="+mn-ea"/>
              <a:cs typeface="Calibri" pitchFamily="34" charset="0"/>
            </a:endParaRPr>
          </a:p>
          <a:p>
            <a:pPr marL="171450" marR="0" lvl="1" indent="0" algn="l" defTabSz="914400" rtl="0" eaLnBrk="0" fontAlgn="base" latinLnBrk="0" hangingPunct="0">
              <a:lnSpc>
                <a:spcPct val="100000"/>
              </a:lnSpc>
              <a:spcBef>
                <a:spcPts val="600"/>
              </a:spcBef>
              <a:spcAft>
                <a:spcPts val="0"/>
              </a:spcAft>
              <a:buClr>
                <a:srgbClr val="C00000"/>
              </a:buClr>
              <a:buSzTx/>
              <a:buFont typeface="Georgia" pitchFamily="18" charset="0"/>
              <a:buNone/>
              <a:tabLst/>
              <a:defRPr/>
            </a:pPr>
            <a:r>
              <a:rPr kumimoji="0" lang="en-US" sz="2000" b="1" i="0" u="none" strike="noStrike" kern="1200" cap="none" spc="0" normalizeH="0" baseline="0" noProof="0" dirty="0">
                <a:ln>
                  <a:noFill/>
                </a:ln>
                <a:solidFill>
                  <a:srgbClr val="44546A">
                    <a:lumMod val="75000"/>
                  </a:srgbClr>
                </a:solidFill>
                <a:effectLst/>
                <a:uLnTx/>
                <a:uFillTx/>
                <a:latin typeface="Arial"/>
                <a:ea typeface="+mn-ea"/>
                <a:cs typeface="Calibri" pitchFamily="34" charset="0"/>
              </a:rPr>
              <a:t>Research Environment </a:t>
            </a:r>
          </a:p>
          <a:p>
            <a:pPr marL="722313" marR="0" lvl="2" indent="-285750" algn="l" defTabSz="914400" rtl="0" eaLnBrk="0" fontAlgn="base" latinLnBrk="0" hangingPunct="0">
              <a:lnSpc>
                <a:spcPct val="100000"/>
              </a:lnSpc>
              <a:spcBef>
                <a:spcPts val="600"/>
              </a:spcBef>
              <a:spcAft>
                <a:spcPts val="1200"/>
              </a:spcAft>
              <a:buClr>
                <a:srgbClr val="C00000"/>
              </a:buClr>
              <a:buSzTx/>
              <a:buFont typeface="Courier New" panose="02070309020205020404" pitchFamily="49" charset="0"/>
              <a:buChar char="o"/>
              <a:tabLst/>
              <a:defRPr/>
            </a:pPr>
            <a:r>
              <a:rPr kumimoji="0" lang="en-US" sz="1600" b="0" i="0" u="none" strike="noStrike" kern="1200" cap="none" spc="0" normalizeH="0" baseline="0" noProof="0" dirty="0">
                <a:ln>
                  <a:noFill/>
                </a:ln>
                <a:solidFill>
                  <a:srgbClr val="44546A">
                    <a:lumMod val="75000"/>
                  </a:srgbClr>
                </a:solidFill>
                <a:effectLst/>
                <a:uLnTx/>
                <a:uFillTx/>
                <a:latin typeface="Arial"/>
                <a:ea typeface="+mn-ea"/>
                <a:cs typeface="Calibri" pitchFamily="34" charset="0"/>
              </a:rPr>
              <a:t>Why are you where you are? Who or what is important there?</a:t>
            </a:r>
            <a:endParaRPr kumimoji="0" lang="en-US" sz="1600" b="1" i="0" u="none" strike="noStrike" kern="1200" cap="none" spc="0" normalizeH="0" baseline="0" noProof="0" dirty="0">
              <a:ln>
                <a:noFill/>
              </a:ln>
              <a:solidFill>
                <a:srgbClr val="44546A">
                  <a:lumMod val="75000"/>
                </a:srgbClr>
              </a:solidFill>
              <a:effectLst/>
              <a:uLnTx/>
              <a:uFillTx/>
              <a:latin typeface="Arial"/>
              <a:ea typeface="+mn-ea"/>
              <a:cs typeface="Calibri" pitchFamily="34" charset="0"/>
            </a:endParaRPr>
          </a:p>
          <a:p>
            <a:pPr marL="165100" marR="0" lvl="0" indent="0" algn="l" defTabSz="914400" rtl="0" eaLnBrk="0" fontAlgn="base" latinLnBrk="0" hangingPunct="0">
              <a:lnSpc>
                <a:spcPct val="120000"/>
              </a:lnSpc>
              <a:spcBef>
                <a:spcPts val="1200"/>
              </a:spcBef>
              <a:spcAft>
                <a:spcPts val="0"/>
              </a:spcAft>
              <a:buClr>
                <a:srgbClr val="C00000"/>
              </a:buClr>
              <a:buSzTx/>
              <a:buFont typeface="Georgia" pitchFamily="18" charset="0"/>
              <a:buNone/>
              <a:tabLst/>
              <a:defRPr/>
            </a:pPr>
            <a:r>
              <a:rPr kumimoji="0" lang="en-US" sz="2000" b="1" i="0" u="none" strike="noStrike" kern="1200" cap="none" spc="0" normalizeH="0" baseline="0" noProof="0" dirty="0">
                <a:ln>
                  <a:noFill/>
                </a:ln>
                <a:solidFill>
                  <a:srgbClr val="44546A">
                    <a:lumMod val="75000"/>
                  </a:srgbClr>
                </a:solidFill>
                <a:effectLst/>
                <a:uLnTx/>
                <a:uFillTx/>
                <a:latin typeface="Arial"/>
                <a:ea typeface="+mn-ea"/>
                <a:cs typeface="Calibri" pitchFamily="34" charset="0"/>
              </a:rPr>
              <a:t>Loan Information</a:t>
            </a:r>
            <a:r>
              <a:rPr kumimoji="0" lang="en-US" sz="2000" b="0" i="0" u="none" strike="noStrike" kern="1200" cap="none" spc="0" normalizeH="0" baseline="0" noProof="0" dirty="0">
                <a:ln>
                  <a:noFill/>
                </a:ln>
                <a:solidFill>
                  <a:srgbClr val="44546A">
                    <a:lumMod val="75000"/>
                  </a:srgbClr>
                </a:solidFill>
                <a:effectLst/>
                <a:uLnTx/>
                <a:uFillTx/>
                <a:latin typeface="Arial"/>
                <a:ea typeface="+mn-ea"/>
                <a:cs typeface="Calibri" pitchFamily="34" charset="0"/>
              </a:rPr>
              <a:t> </a:t>
            </a:r>
            <a:r>
              <a:rPr kumimoji="0" lang="en-US" sz="2000" b="0" i="1" u="none" strike="noStrike" kern="1200" cap="none" spc="0" normalizeH="0" baseline="0" noProof="0" dirty="0">
                <a:ln>
                  <a:noFill/>
                </a:ln>
                <a:solidFill>
                  <a:srgbClr val="44546A">
                    <a:lumMod val="75000"/>
                  </a:srgbClr>
                </a:solidFill>
                <a:effectLst/>
                <a:uLnTx/>
                <a:uFillTx/>
                <a:latin typeface="Arial"/>
                <a:ea typeface="+mn-ea"/>
                <a:cs typeface="Calibri" pitchFamily="34" charset="0"/>
              </a:rPr>
              <a:t>(new applicants only) </a:t>
            </a:r>
            <a:endParaRPr kumimoji="0" lang="en-US" sz="2000" b="0" i="0" u="none" strike="noStrike" kern="1200" cap="none" spc="0" normalizeH="0" baseline="0" noProof="0" dirty="0">
              <a:ln>
                <a:noFill/>
              </a:ln>
              <a:solidFill>
                <a:srgbClr val="44546A">
                  <a:lumMod val="75000"/>
                </a:srgbClr>
              </a:solidFill>
              <a:effectLst/>
              <a:uLnTx/>
              <a:uFillTx/>
              <a:latin typeface="Arial" pitchFamily="34" charset="0"/>
              <a:ea typeface="+mn-ea"/>
              <a:cs typeface="Calibri" pitchFamily="34" charset="0"/>
            </a:endParaRPr>
          </a:p>
          <a:p>
            <a:pPr marL="742950" marR="0" lvl="1" indent="-285750" algn="l" defTabSz="914400" rtl="0" eaLnBrk="0" fontAlgn="base" latinLnBrk="0" hangingPunct="0">
              <a:lnSpc>
                <a:spcPct val="100000"/>
              </a:lnSpc>
              <a:spcBef>
                <a:spcPts val="0"/>
              </a:spcBef>
              <a:spcAft>
                <a:spcPts val="0"/>
              </a:spcAft>
              <a:buClr>
                <a:srgbClr val="C00000"/>
              </a:buClr>
              <a:buSzTx/>
              <a:buFont typeface="Courier New" panose="02070309020205020404" pitchFamily="49" charset="0"/>
              <a:buChar char="o"/>
              <a:tabLst/>
              <a:defRPr/>
            </a:pPr>
            <a:r>
              <a:rPr kumimoji="0" lang="en-US" sz="1600" b="0" i="0" u="none" strike="noStrike" kern="1200" cap="none" spc="0" normalizeH="0" baseline="0" noProof="0" dirty="0">
                <a:ln>
                  <a:noFill/>
                </a:ln>
                <a:solidFill>
                  <a:srgbClr val="44546A">
                    <a:lumMod val="75000"/>
                  </a:srgbClr>
                </a:solidFill>
                <a:effectLst/>
                <a:uLnTx/>
                <a:uFillTx/>
                <a:latin typeface="Arial" pitchFamily="34" charset="0"/>
                <a:ea typeface="+mn-ea"/>
                <a:cs typeface="Calibri" pitchFamily="34" charset="0"/>
              </a:rPr>
              <a:t>Lender and servicer information, loan number, total loan amounts, loan status (e.g., in repayment/forbearance)</a:t>
            </a:r>
            <a:endParaRPr kumimoji="0" lang="en-US" sz="1600" b="0" i="1" u="none" strike="noStrike" kern="1200" cap="none" spc="0" normalizeH="0" baseline="0" noProof="0" dirty="0">
              <a:ln>
                <a:noFill/>
              </a:ln>
              <a:solidFill>
                <a:srgbClr val="44546A">
                  <a:lumMod val="75000"/>
                </a:srgbClr>
              </a:solidFill>
              <a:effectLst/>
              <a:uLnTx/>
              <a:uFillTx/>
              <a:latin typeface="Arial"/>
              <a:ea typeface="+mn-ea"/>
              <a:cs typeface="Calibri" pitchFamily="34" charset="0"/>
            </a:endParaRPr>
          </a:p>
        </p:txBody>
      </p:sp>
      <p:pic>
        <p:nvPicPr>
          <p:cNvPr id="4" name="Picture 3" descr="HHS and NIH logos">
            <a:extLst>
              <a:ext uri="{FF2B5EF4-FFF2-40B4-BE49-F238E27FC236}">
                <a16:creationId xmlns:a16="http://schemas.microsoft.com/office/drawing/2014/main" id="{4B8C587A-456F-472A-B7D0-C357E4AE7B76}"/>
              </a:ext>
            </a:extLst>
          </p:cNvPr>
          <p:cNvPicPr>
            <a:picLocks noChangeAspect="1"/>
          </p:cNvPicPr>
          <p:nvPr/>
        </p:nvPicPr>
        <p:blipFill>
          <a:blip r:embed="rId3"/>
          <a:stretch>
            <a:fillRect/>
          </a:stretch>
        </p:blipFill>
        <p:spPr>
          <a:xfrm>
            <a:off x="7391400" y="6411118"/>
            <a:ext cx="1590675" cy="342900"/>
          </a:xfrm>
          <a:prstGeom prst="rect">
            <a:avLst/>
          </a:prstGeom>
        </p:spPr>
      </p:pic>
      <p:pic>
        <p:nvPicPr>
          <p:cNvPr id="7" name="Picture 6" descr="A picture containing indoor, table&#10;&#10;Description automatically generated">
            <a:extLst>
              <a:ext uri="{FF2B5EF4-FFF2-40B4-BE49-F238E27FC236}">
                <a16:creationId xmlns:a16="http://schemas.microsoft.com/office/drawing/2014/main" id="{F607EFB5-6E82-46D8-902C-91B010EB2B73}"/>
              </a:ext>
            </a:extLst>
          </p:cNvPr>
          <p:cNvPicPr>
            <a:picLocks noChangeAspect="1"/>
          </p:cNvPicPr>
          <p:nvPr/>
        </p:nvPicPr>
        <p:blipFill>
          <a:blip r:embed="rId4" cstate="print">
            <a:alphaModFix amt="75000"/>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585730" y="271732"/>
            <a:ext cx="1611339" cy="1543304"/>
          </a:xfrm>
          <a:prstGeom prst="rect">
            <a:avLst/>
          </a:prstGeom>
          <a:effectLst>
            <a:softEdge rad="165100"/>
          </a:effectLst>
        </p:spPr>
      </p:pic>
      <p:sp>
        <p:nvSpPr>
          <p:cNvPr id="5" name="Title 4">
            <a:extLst>
              <a:ext uri="{FF2B5EF4-FFF2-40B4-BE49-F238E27FC236}">
                <a16:creationId xmlns:a16="http://schemas.microsoft.com/office/drawing/2014/main" id="{4AD8EB9B-EBA8-4549-B0AC-C145915A33C3}"/>
              </a:ext>
            </a:extLst>
          </p:cNvPr>
          <p:cNvSpPr>
            <a:spLocks noGrp="1"/>
          </p:cNvSpPr>
          <p:nvPr>
            <p:ph type="title" idx="4294967295"/>
          </p:nvPr>
        </p:nvSpPr>
        <p:spPr>
          <a:xfrm>
            <a:off x="476250" y="59269"/>
            <a:ext cx="7886700" cy="1325563"/>
          </a:xfrm>
        </p:spPr>
        <p:txBody>
          <a:bodyPr/>
          <a:lstStyle/>
          <a:p>
            <a:pPr rtl="0" eaLnBrk="0" fontAlgn="base" latinLnBrk="0" hangingPunct="0"/>
            <a:r>
              <a:rPr lang="en-US" sz="3200" b="0" i="0" kern="1200" spc="0" baseline="0" dirty="0">
                <a:ln>
                  <a:noFill/>
                </a:ln>
                <a:solidFill>
                  <a:srgbClr val="222A35"/>
                </a:solidFill>
                <a:effectLst/>
                <a:latin typeface="Arial" panose="020B0604020202020204" pitchFamily="34" charset="0"/>
                <a:ea typeface="+mn-ea"/>
                <a:cs typeface="Calibri" panose="020F0502020204030204" pitchFamily="34" charset="0"/>
              </a:rPr>
              <a:t>The Application – Major Sections</a:t>
            </a:r>
            <a:endParaRPr lang="en-US" dirty="0">
              <a:effectLst/>
            </a:endParaRPr>
          </a:p>
        </p:txBody>
      </p:sp>
    </p:spTree>
    <p:extLst>
      <p:ext uri="{BB962C8B-B14F-4D97-AF65-F5344CB8AC3E}">
        <p14:creationId xmlns:p14="http://schemas.microsoft.com/office/powerpoint/2010/main" val="1312737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nels evaluate each applicant’s potential to succeed in a research career by rating:">
            <a:extLst>
              <a:ext uri="{FF2B5EF4-FFF2-40B4-BE49-F238E27FC236}">
                <a16:creationId xmlns:a16="http://schemas.microsoft.com/office/drawing/2014/main" id="{551623C4-B613-433E-B68D-7C7542F803B6}"/>
              </a:ext>
            </a:extLst>
          </p:cNvPr>
          <p:cNvSpPr txBox="1">
            <a:spLocks/>
          </p:cNvSpPr>
          <p:nvPr/>
        </p:nvSpPr>
        <p:spPr bwMode="auto">
          <a:xfrm>
            <a:off x="609600" y="1676400"/>
            <a:ext cx="83058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65125" indent="-255588" algn="l" rtl="0" eaLnBrk="0" fontAlgn="base" hangingPunct="0">
              <a:spcBef>
                <a:spcPts val="300"/>
              </a:spcBef>
              <a:spcAft>
                <a:spcPct val="0"/>
              </a:spcAft>
              <a:buClr>
                <a:schemeClr val="tx1"/>
              </a:buClr>
              <a:buFont typeface="Georgia" pitchFamily="18" charset="0"/>
              <a:buChar char="•"/>
              <a:defRPr sz="2800" kern="1200">
                <a:solidFill>
                  <a:schemeClr val="tx1"/>
                </a:solidFill>
                <a:latin typeface="Arial" pitchFamily="34" charset="0"/>
                <a:ea typeface="+mn-ea"/>
                <a:cs typeface="Arial" pitchFamily="34" charset="0"/>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rgbClr val="008000"/>
                </a:solidFill>
                <a:latin typeface="Arial" pitchFamily="34" charset="0"/>
                <a:ea typeface="+mn-ea"/>
                <a:cs typeface="Arial" pitchFamily="34" charset="0"/>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Arial" pitchFamily="34" charset="0"/>
                <a:ea typeface="+mn-ea"/>
                <a:cs typeface="Arial" pitchFamily="34" charset="0"/>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tx1"/>
                </a:solidFill>
                <a:latin typeface="Arial" pitchFamily="34" charset="0"/>
                <a:ea typeface="+mn-ea"/>
                <a:cs typeface="Arial" pitchFamily="34" charset="0"/>
              </a:defRPr>
            </a:lvl4pPr>
            <a:lvl5pPr marL="1389063" indent="-182563" algn="l" rtl="0" eaLnBrk="0" fontAlgn="base" hangingPunct="0">
              <a:spcBef>
                <a:spcPts val="300"/>
              </a:spcBef>
              <a:spcAft>
                <a:spcPct val="0"/>
              </a:spcAft>
              <a:buClr>
                <a:srgbClr val="CBCBFF"/>
              </a:buClr>
              <a:buFont typeface="Georgia" pitchFamily="18" charset="0"/>
              <a:buChar char="▫"/>
              <a:defRPr sz="2000" kern="1200">
                <a:solidFill>
                  <a:srgbClr val="CBCBFF"/>
                </a:solidFill>
                <a:latin typeface="Arial" pitchFamily="34" charset="0"/>
                <a:ea typeface="+mn-ea"/>
                <a:cs typeface="Arial"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marR="0" lvl="0" indent="0" algn="l" defTabSz="914400" rtl="0" eaLnBrk="0" fontAlgn="base" latinLnBrk="0" hangingPunct="0">
              <a:lnSpc>
                <a:spcPct val="100000"/>
              </a:lnSpc>
              <a:spcBef>
                <a:spcPts val="1800"/>
              </a:spcBef>
              <a:spcAft>
                <a:spcPts val="1200"/>
              </a:spcAft>
              <a:buClr>
                <a:sysClr val="windowText" lastClr="000000"/>
              </a:buClr>
              <a:buSzTx/>
              <a:buFont typeface="Georgia" pitchFamily="18" charset="0"/>
              <a:buNone/>
              <a:tabLst/>
              <a:defRPr/>
            </a:pPr>
            <a:r>
              <a:rPr kumimoji="0" lang="en-US" sz="2400" b="1" i="0" u="none" strike="noStrike" kern="1200" cap="none" spc="0" normalizeH="0" baseline="0" noProof="0" dirty="0">
                <a:ln>
                  <a:noFill/>
                </a:ln>
                <a:solidFill>
                  <a:srgbClr val="1F497D">
                    <a:lumMod val="75000"/>
                  </a:srgbClr>
                </a:solidFill>
                <a:effectLst/>
                <a:uLnTx/>
                <a:uFillTx/>
                <a:latin typeface="Arial"/>
                <a:ea typeface="+mn-ea"/>
                <a:cs typeface="Calibri" pitchFamily="34" charset="0"/>
              </a:rPr>
              <a:t>Evaluate an applicant’s </a:t>
            </a:r>
            <a:r>
              <a:rPr kumimoji="0" lang="en-US" sz="2400" b="1" i="1" u="none" strike="noStrike" kern="1200" cap="none" spc="0" normalizeH="0" baseline="0" noProof="0" dirty="0">
                <a:ln>
                  <a:noFill/>
                </a:ln>
                <a:solidFill>
                  <a:srgbClr val="008000"/>
                </a:solidFill>
                <a:effectLst/>
                <a:uLnTx/>
                <a:uFillTx/>
                <a:latin typeface="Arial"/>
                <a:ea typeface="+mn-ea"/>
                <a:cs typeface="Calibri" pitchFamily="34" charset="0"/>
              </a:rPr>
              <a:t>potential to succeed</a:t>
            </a:r>
            <a:r>
              <a:rPr kumimoji="0" lang="en-US" sz="2400" b="1" i="0" u="none" strike="noStrike" kern="1200" cap="none" spc="0" normalizeH="0" baseline="0" noProof="0" dirty="0">
                <a:ln>
                  <a:noFill/>
                </a:ln>
                <a:solidFill>
                  <a:srgbClr val="008000"/>
                </a:solidFill>
                <a:effectLst/>
                <a:uLnTx/>
                <a:uFillTx/>
                <a:latin typeface="Arial"/>
                <a:ea typeface="+mn-ea"/>
                <a:cs typeface="Calibri" pitchFamily="34" charset="0"/>
              </a:rPr>
              <a:t> </a:t>
            </a:r>
            <a:r>
              <a:rPr kumimoji="0" lang="en-US" sz="2400" b="1" i="0" u="none" strike="noStrike" kern="1200" cap="none" spc="0" normalizeH="0" baseline="0" noProof="0" dirty="0">
                <a:ln>
                  <a:noFill/>
                </a:ln>
                <a:solidFill>
                  <a:srgbClr val="1F497D">
                    <a:lumMod val="75000"/>
                  </a:srgbClr>
                </a:solidFill>
                <a:effectLst/>
                <a:uLnTx/>
                <a:uFillTx/>
                <a:latin typeface="Arial"/>
                <a:ea typeface="+mn-ea"/>
                <a:cs typeface="Calibri" pitchFamily="34" charset="0"/>
              </a:rPr>
              <a:t>in a research career by rating: </a:t>
            </a:r>
          </a:p>
          <a:p>
            <a:pPr marL="508000" marR="0" lvl="0" indent="-342900" algn="l" defTabSz="914400" rtl="0" eaLnBrk="0" fontAlgn="base" latinLnBrk="0" hangingPunct="0">
              <a:lnSpc>
                <a:spcPct val="100000"/>
              </a:lnSpc>
              <a:spcBef>
                <a:spcPts val="2400"/>
              </a:spcBef>
              <a:spcAft>
                <a:spcPts val="1200"/>
              </a:spcAft>
              <a:buClr>
                <a:srgbClr val="C0000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1F497D">
                    <a:lumMod val="50000"/>
                  </a:srgbClr>
                </a:solidFill>
                <a:effectLst/>
                <a:uLnTx/>
                <a:uFillTx/>
                <a:latin typeface="Arial"/>
                <a:ea typeface="+mn-ea"/>
                <a:cs typeface="Calibri" pitchFamily="34" charset="0"/>
              </a:rPr>
              <a:t>Applicant’s </a:t>
            </a:r>
            <a:r>
              <a:rPr kumimoji="0" lang="en-US" sz="1800" b="0" i="0" u="none" strike="noStrike" kern="1200" cap="none" spc="0" normalizeH="0" baseline="0" noProof="0" dirty="0">
                <a:ln>
                  <a:noFill/>
                </a:ln>
                <a:solidFill>
                  <a:sysClr val="windowText" lastClr="000000"/>
                </a:solidFill>
                <a:effectLst/>
                <a:uLnTx/>
                <a:uFillTx/>
                <a:latin typeface="Arial"/>
                <a:ea typeface="+mn-ea"/>
                <a:cs typeface="Calibri" pitchFamily="34" charset="0"/>
              </a:rPr>
              <a:t>previous </a:t>
            </a:r>
            <a:r>
              <a:rPr kumimoji="0" lang="en-US" sz="1800" b="1" i="0" u="none" strike="noStrike" kern="1200" cap="none" spc="0" normalizeH="0" baseline="0" noProof="0" dirty="0">
                <a:ln>
                  <a:noFill/>
                </a:ln>
                <a:solidFill>
                  <a:srgbClr val="008000"/>
                </a:solidFill>
                <a:effectLst/>
                <a:uLnTx/>
                <a:uFillTx/>
                <a:latin typeface="Arial"/>
                <a:ea typeface="+mn-ea"/>
                <a:cs typeface="Calibri" pitchFamily="34" charset="0"/>
              </a:rPr>
              <a:t>training and research experience </a:t>
            </a:r>
          </a:p>
          <a:p>
            <a:pPr marL="508000" marR="0" lvl="0" indent="-342900" algn="l" defTabSz="914400" rtl="0" eaLnBrk="0" fontAlgn="base" latinLnBrk="0" hangingPunct="0">
              <a:lnSpc>
                <a:spcPct val="100000"/>
              </a:lnSpc>
              <a:spcBef>
                <a:spcPts val="300"/>
              </a:spcBef>
              <a:spcAft>
                <a:spcPts val="1200"/>
              </a:spcAft>
              <a:buClr>
                <a:srgbClr val="C0000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1F497D">
                    <a:lumMod val="50000"/>
                  </a:srgbClr>
                </a:solidFill>
                <a:effectLst/>
                <a:uLnTx/>
                <a:uFillTx/>
                <a:latin typeface="Arial"/>
                <a:ea typeface="+mn-ea"/>
                <a:cs typeface="Calibri" pitchFamily="34" charset="0"/>
              </a:rPr>
              <a:t>Applicant’s </a:t>
            </a:r>
            <a:r>
              <a:rPr kumimoji="0" lang="en-US" sz="1800" b="1" i="0" u="none" strike="noStrike" kern="1200" cap="none" spc="0" normalizeH="0" baseline="0" noProof="0" dirty="0">
                <a:ln>
                  <a:noFill/>
                </a:ln>
                <a:solidFill>
                  <a:srgbClr val="008000"/>
                </a:solidFill>
                <a:effectLst/>
                <a:uLnTx/>
                <a:uFillTx/>
                <a:latin typeface="Arial"/>
                <a:ea typeface="+mn-ea"/>
                <a:cs typeface="Calibri" pitchFamily="34" charset="0"/>
              </a:rPr>
              <a:t>commitment to a research </a:t>
            </a:r>
            <a:r>
              <a:rPr kumimoji="0" lang="en-US" sz="1800" b="0" i="0" u="none" strike="noStrike" kern="1200" cap="none" spc="0" normalizeH="0" baseline="0" noProof="0" dirty="0">
                <a:ln>
                  <a:noFill/>
                </a:ln>
                <a:solidFill>
                  <a:srgbClr val="1F497D">
                    <a:lumMod val="50000"/>
                  </a:srgbClr>
                </a:solidFill>
                <a:effectLst/>
                <a:uLnTx/>
                <a:uFillTx/>
                <a:latin typeface="Arial"/>
                <a:ea typeface="+mn-ea"/>
                <a:cs typeface="Calibri" pitchFamily="34" charset="0"/>
              </a:rPr>
              <a:t>career</a:t>
            </a:r>
          </a:p>
          <a:p>
            <a:pPr marL="508000" marR="0" lvl="0" indent="-342900" algn="l" defTabSz="914400" rtl="0" eaLnBrk="0" fontAlgn="base" latinLnBrk="0" hangingPunct="0">
              <a:lnSpc>
                <a:spcPct val="100000"/>
              </a:lnSpc>
              <a:spcBef>
                <a:spcPts val="300"/>
              </a:spcBef>
              <a:spcAft>
                <a:spcPts val="1200"/>
              </a:spcAft>
              <a:buClr>
                <a:srgbClr val="C00000"/>
              </a:buClr>
              <a:buSzTx/>
              <a:buFont typeface="Arial" panose="020B0604020202020204" pitchFamily="34" charset="0"/>
              <a:buChar char="•"/>
              <a:tabLst/>
              <a:defRPr/>
            </a:pPr>
            <a:r>
              <a:rPr kumimoji="0" lang="en-US" sz="1800" b="1" i="0" u="none" strike="noStrike" kern="1200" cap="none" spc="0" normalizeH="0" baseline="0" noProof="0" dirty="0">
                <a:ln>
                  <a:noFill/>
                </a:ln>
                <a:solidFill>
                  <a:srgbClr val="008000"/>
                </a:solidFill>
                <a:effectLst/>
                <a:uLnTx/>
                <a:uFillTx/>
                <a:latin typeface="Arial"/>
                <a:ea typeface="+mn-ea"/>
                <a:cs typeface="Calibri" pitchFamily="34" charset="0"/>
              </a:rPr>
              <a:t>Strength and quality </a:t>
            </a:r>
            <a:r>
              <a:rPr kumimoji="0" lang="en-US" sz="1800" b="0" i="0" u="none" strike="noStrike" kern="1200" cap="none" spc="0" normalizeH="0" baseline="0" noProof="0" dirty="0">
                <a:ln>
                  <a:noFill/>
                </a:ln>
                <a:solidFill>
                  <a:srgbClr val="1F497D">
                    <a:lumMod val="50000"/>
                  </a:srgbClr>
                </a:solidFill>
                <a:effectLst/>
                <a:uLnTx/>
                <a:uFillTx/>
                <a:latin typeface="Arial"/>
                <a:ea typeface="+mn-ea"/>
                <a:cs typeface="Calibri" pitchFamily="34" charset="0"/>
              </a:rPr>
              <a:t>of letters of recommendation</a:t>
            </a:r>
          </a:p>
          <a:p>
            <a:pPr marL="508000" marR="0" lvl="0" indent="-342900" algn="l" defTabSz="914400" rtl="0" eaLnBrk="0" fontAlgn="base" latinLnBrk="0" hangingPunct="0">
              <a:lnSpc>
                <a:spcPct val="100000"/>
              </a:lnSpc>
              <a:spcBef>
                <a:spcPts val="300"/>
              </a:spcBef>
              <a:spcAft>
                <a:spcPts val="1200"/>
              </a:spcAft>
              <a:buClr>
                <a:srgbClr val="C00000"/>
              </a:buClr>
              <a:buSzTx/>
              <a:buFont typeface="Arial" panose="020B0604020202020204" pitchFamily="34" charset="0"/>
              <a:buChar char="•"/>
              <a:tabLst/>
              <a:defRPr/>
            </a:pPr>
            <a:r>
              <a:rPr kumimoji="0" lang="en-US" sz="1800" b="1" i="0" u="none" strike="noStrike" kern="1200" cap="none" spc="0" normalizeH="0" baseline="0" noProof="0" dirty="0">
                <a:ln>
                  <a:noFill/>
                </a:ln>
                <a:solidFill>
                  <a:srgbClr val="008000"/>
                </a:solidFill>
                <a:effectLst/>
                <a:uLnTx/>
                <a:uFillTx/>
                <a:latin typeface="Arial"/>
                <a:ea typeface="+mn-ea"/>
                <a:cs typeface="Calibri" pitchFamily="34" charset="0"/>
              </a:rPr>
              <a:t>Quality and appropriateness </a:t>
            </a:r>
            <a:r>
              <a:rPr kumimoji="0" lang="en-US" sz="1800" b="0" i="0" u="none" strike="noStrike" kern="1200" cap="none" spc="0" normalizeH="0" baseline="0" noProof="0" dirty="0">
                <a:ln>
                  <a:noFill/>
                </a:ln>
                <a:solidFill>
                  <a:srgbClr val="1F497D">
                    <a:lumMod val="50000"/>
                  </a:srgbClr>
                </a:solidFill>
                <a:effectLst/>
                <a:uLnTx/>
                <a:uFillTx/>
                <a:latin typeface="Arial"/>
                <a:ea typeface="+mn-ea"/>
                <a:cs typeface="Calibri" pitchFamily="34" charset="0"/>
              </a:rPr>
              <a:t>of </a:t>
            </a:r>
            <a:r>
              <a:rPr kumimoji="0" lang="en-US" sz="1800" b="0" i="0" u="none" strike="noStrike" kern="1200" cap="none" spc="0" normalizeH="0" baseline="0" noProof="0" dirty="0">
                <a:ln>
                  <a:noFill/>
                </a:ln>
                <a:solidFill>
                  <a:sysClr val="windowText" lastClr="000000"/>
                </a:solidFill>
                <a:effectLst/>
                <a:uLnTx/>
                <a:uFillTx/>
                <a:latin typeface="Arial"/>
                <a:ea typeface="+mn-ea"/>
                <a:cs typeface="Calibri" pitchFamily="34" charset="0"/>
              </a:rPr>
              <a:t>the research environment</a:t>
            </a:r>
          </a:p>
          <a:p>
            <a:pPr marL="508000" marR="0" lvl="0" indent="-342900" algn="l" defTabSz="914400" rtl="0" eaLnBrk="0" fontAlgn="base" latinLnBrk="0" hangingPunct="0">
              <a:lnSpc>
                <a:spcPct val="100000"/>
              </a:lnSpc>
              <a:spcBef>
                <a:spcPts val="300"/>
              </a:spcBef>
              <a:spcAft>
                <a:spcPts val="1200"/>
              </a:spcAft>
              <a:buClr>
                <a:srgbClr val="C0000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1F497D">
                    <a:lumMod val="50000"/>
                  </a:srgbClr>
                </a:solidFill>
                <a:effectLst/>
                <a:uLnTx/>
                <a:uFillTx/>
                <a:latin typeface="Arial"/>
                <a:ea typeface="+mn-ea"/>
                <a:cs typeface="Calibri" pitchFamily="34" charset="0"/>
              </a:rPr>
              <a:t>Research progress (</a:t>
            </a:r>
            <a:r>
              <a:rPr kumimoji="0" lang="en-US" sz="1800" b="0" i="1" u="none" strike="noStrike" kern="1200" cap="none" spc="0" normalizeH="0" baseline="0" noProof="0" dirty="0">
                <a:ln>
                  <a:noFill/>
                </a:ln>
                <a:solidFill>
                  <a:srgbClr val="1F497D">
                    <a:lumMod val="50000"/>
                  </a:srgbClr>
                </a:solidFill>
                <a:effectLst/>
                <a:uLnTx/>
                <a:uFillTx/>
                <a:latin typeface="Arial"/>
                <a:ea typeface="+mn-ea"/>
                <a:cs typeface="Calibri" pitchFamily="34" charset="0"/>
              </a:rPr>
              <a:t>for Renewal applications only)</a:t>
            </a:r>
            <a:endParaRPr kumimoji="0" lang="en-US" sz="1800" b="0" i="0" u="none" strike="noStrike" kern="1200" cap="none" spc="0" normalizeH="0" baseline="0" noProof="0" dirty="0">
              <a:ln>
                <a:noFill/>
              </a:ln>
              <a:solidFill>
                <a:srgbClr val="1F497D">
                  <a:lumMod val="50000"/>
                </a:srgbClr>
              </a:solidFill>
              <a:effectLst/>
              <a:uLnTx/>
              <a:uFillTx/>
              <a:latin typeface="Arial"/>
              <a:ea typeface="+mn-ea"/>
              <a:cs typeface="Calibri" pitchFamily="34" charset="0"/>
            </a:endParaRPr>
          </a:p>
        </p:txBody>
      </p:sp>
      <p:pic>
        <p:nvPicPr>
          <p:cNvPr id="5" name="Picture 4" descr="A picture containing indoor, table&#10;&#10;Description automatically generated">
            <a:extLst>
              <a:ext uri="{FF2B5EF4-FFF2-40B4-BE49-F238E27FC236}">
                <a16:creationId xmlns:a16="http://schemas.microsoft.com/office/drawing/2014/main" id="{67E610A1-F98A-4437-9633-53BD46A53F0E}"/>
              </a:ext>
            </a:extLst>
          </p:cNvPr>
          <p:cNvPicPr>
            <a:picLocks noChangeAspect="1"/>
          </p:cNvPicPr>
          <p:nvPr/>
        </p:nvPicPr>
        <p:blipFill>
          <a:blip r:embed="rId3" cstate="print">
            <a:alphaModFix amt="75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10400" y="2514600"/>
            <a:ext cx="1611339" cy="1543304"/>
          </a:xfrm>
          <a:prstGeom prst="rect">
            <a:avLst/>
          </a:prstGeom>
          <a:effectLst>
            <a:softEdge rad="165100"/>
          </a:effectLst>
        </p:spPr>
      </p:pic>
      <p:sp>
        <p:nvSpPr>
          <p:cNvPr id="4" name="Title 3">
            <a:extLst>
              <a:ext uri="{FF2B5EF4-FFF2-40B4-BE49-F238E27FC236}">
                <a16:creationId xmlns:a16="http://schemas.microsoft.com/office/drawing/2014/main" id="{B9D271A0-CB82-4029-8CB7-72244241F78C}"/>
              </a:ext>
            </a:extLst>
          </p:cNvPr>
          <p:cNvSpPr>
            <a:spLocks noGrp="1"/>
          </p:cNvSpPr>
          <p:nvPr>
            <p:ph type="title"/>
          </p:nvPr>
        </p:nvSpPr>
        <p:spPr>
          <a:xfrm>
            <a:off x="609600" y="350837"/>
            <a:ext cx="7886700" cy="1325563"/>
          </a:xfrm>
        </p:spPr>
        <p:txBody>
          <a:bodyPr/>
          <a:lstStyle/>
          <a:p>
            <a:pPr rtl="0" eaLnBrk="1" fontAlgn="base" latinLnBrk="0" hangingPunct="1"/>
            <a:r>
              <a:rPr lang="en-US" sz="3200" b="0" i="0" kern="1200" spc="0" baseline="0" dirty="0">
                <a:ln>
                  <a:noFill/>
                </a:ln>
                <a:solidFill>
                  <a:srgbClr val="203864"/>
                </a:solidFill>
                <a:effectLst/>
                <a:latin typeface="Arial" panose="020B0604020202020204" pitchFamily="34" charset="0"/>
                <a:ea typeface="+mn-ea"/>
                <a:cs typeface="Calibri" panose="020F0502020204030204" pitchFamily="34" charset="0"/>
              </a:rPr>
              <a:t>What Are Reviewers Looking For?</a:t>
            </a:r>
            <a:endParaRPr lang="en-US" dirty="0">
              <a:effectLst/>
            </a:endParaRPr>
          </a:p>
        </p:txBody>
      </p:sp>
    </p:spTree>
    <p:extLst>
      <p:ext uri="{BB962C8B-B14F-4D97-AF65-F5344CB8AC3E}">
        <p14:creationId xmlns:p14="http://schemas.microsoft.com/office/powerpoint/2010/main" val="1081674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CC1397-E2AD-40DB-B447-178EA8B8C9AE}"/>
              </a:ext>
            </a:extLst>
          </p:cNvPr>
          <p:cNvSpPr txBox="1"/>
          <p:nvPr/>
        </p:nvSpPr>
        <p:spPr>
          <a:xfrm>
            <a:off x="450631" y="1189831"/>
            <a:ext cx="6788369" cy="37702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More Obvious Reasons: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Not contacting PO prior to application (</a:t>
            </a:r>
            <a:r>
              <a:rPr kumimoji="0" lang="en-US" sz="1800" b="0" i="0" u="none" strike="noStrike" kern="1200" cap="none" spc="0" normalizeH="0" baseline="0" noProof="0" dirty="0">
                <a:ln>
                  <a:noFill/>
                </a:ln>
                <a:solidFill>
                  <a:srgbClr val="44546A">
                    <a:lumMod val="75000"/>
                  </a:srgbClr>
                </a:solidFill>
                <a:effectLst/>
                <a:uLnTx/>
                <a:uFillTx/>
                <a:latin typeface="Calibri" panose="020F0502020204030204"/>
                <a:ea typeface="+mn-ea"/>
                <a:cs typeface="Arial" panose="020B0604020202020204" pitchFamily="34" charset="0"/>
              </a:rPr>
              <a:t> a clear understanding of IC mission/priorities is essential to submitting a well-crafted application</a:t>
            </a:r>
            <a:r>
              <a:rPr kumimoji="0" lang="en-US" sz="18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Rushed preparation (i.e. careless mistakes in the application)</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Questionable research commitment and weak research plan</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Failure to adequately describe the mentoring and training/career development plan, research timelines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Slim publication record</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Lukewarm recommendation letters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Not applying</a:t>
            </a:r>
          </a:p>
        </p:txBody>
      </p:sp>
      <p:sp>
        <p:nvSpPr>
          <p:cNvPr id="4" name="TextBox 3">
            <a:extLst>
              <a:ext uri="{FF2B5EF4-FFF2-40B4-BE49-F238E27FC236}">
                <a16:creationId xmlns:a16="http://schemas.microsoft.com/office/drawing/2014/main" id="{E6A8F2D8-91E0-448D-8D9E-EDB95AF44510}"/>
              </a:ext>
            </a:extLst>
          </p:cNvPr>
          <p:cNvSpPr txBox="1"/>
          <p:nvPr/>
        </p:nvSpPr>
        <p:spPr>
          <a:xfrm>
            <a:off x="416472" y="5029200"/>
            <a:ext cx="830580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Less Obvious Reasons: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Many high achievers share a dirty little secret: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The Imposter Within</a:t>
            </a:r>
          </a:p>
        </p:txBody>
      </p:sp>
      <p:pic>
        <p:nvPicPr>
          <p:cNvPr id="9" name="Picture 8">
            <a:extLst>
              <a:ext uri="{FF2B5EF4-FFF2-40B4-BE49-F238E27FC236}">
                <a16:creationId xmlns:a16="http://schemas.microsoft.com/office/drawing/2014/main" id="{AEECF290-652E-44BB-AD94-B94A19300B7A}"/>
              </a:ext>
              <a:ext uri="{C183D7F6-B498-43B3-948B-1728B52AA6E4}">
                <adec:decorative xmlns:adec="http://schemas.microsoft.com/office/drawing/2017/decorative" val="1"/>
              </a:ext>
            </a:extLst>
          </p:cNvPr>
          <p:cNvPicPr>
            <a:picLocks noChangeAspect="1"/>
          </p:cNvPicPr>
          <p:nvPr/>
        </p:nvPicPr>
        <p:blipFill>
          <a:blip r:embed="rId2">
            <a:alphaModFix amt="67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03365" y="224981"/>
            <a:ext cx="2056703" cy="1908620"/>
          </a:xfrm>
          <a:prstGeom prst="rect">
            <a:avLst/>
          </a:prstGeom>
          <a:effectLst>
            <a:softEdge rad="139700"/>
          </a:effectLst>
        </p:spPr>
      </p:pic>
      <p:sp>
        <p:nvSpPr>
          <p:cNvPr id="5" name="Title 4">
            <a:extLst>
              <a:ext uri="{FF2B5EF4-FFF2-40B4-BE49-F238E27FC236}">
                <a16:creationId xmlns:a16="http://schemas.microsoft.com/office/drawing/2014/main" id="{083C255E-FE97-4D31-890D-6B1880BDB02F}"/>
              </a:ext>
            </a:extLst>
          </p:cNvPr>
          <p:cNvSpPr>
            <a:spLocks noGrp="1"/>
          </p:cNvSpPr>
          <p:nvPr>
            <p:ph type="title" idx="4294967295"/>
          </p:nvPr>
        </p:nvSpPr>
        <p:spPr>
          <a:xfrm>
            <a:off x="416472" y="123032"/>
            <a:ext cx="7886700" cy="1325563"/>
          </a:xfrm>
        </p:spPr>
        <p:txBody>
          <a:bodyPr/>
          <a:lstStyle/>
          <a:p>
            <a:pPr rtl="0" eaLnBrk="0" fontAlgn="base" latinLnBrk="0" hangingPunct="0"/>
            <a:r>
              <a:rPr lang="en-US" sz="3500" b="1" i="0" kern="1200" spc="0" baseline="0" dirty="0">
                <a:ln>
                  <a:noFill/>
                </a:ln>
                <a:solidFill>
                  <a:srgbClr val="222A35"/>
                </a:solidFill>
                <a:effectLst/>
                <a:latin typeface="Arial" panose="020B0604020202020204" pitchFamily="34" charset="0"/>
                <a:ea typeface="+mn-ea"/>
                <a:cs typeface="Arial" panose="020B0604020202020204" pitchFamily="34" charset="0"/>
              </a:rPr>
              <a:t>Most Common Mistakes…</a:t>
            </a:r>
            <a:endParaRPr lang="en-US" dirty="0">
              <a:effectLst/>
            </a:endParaRPr>
          </a:p>
        </p:txBody>
      </p:sp>
    </p:spTree>
    <p:extLst>
      <p:ext uri="{BB962C8B-B14F-4D97-AF65-F5344CB8AC3E}">
        <p14:creationId xmlns:p14="http://schemas.microsoft.com/office/powerpoint/2010/main" val="294514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9" presetClass="emph" presetSubtype="0" nodeType="withEffect">
                                  <p:stCondLst>
                                    <p:cond delay="0"/>
                                  </p:stCondLst>
                                  <p:childTnLst>
                                    <p:set>
                                      <p:cBhvr>
                                        <p:cTn id="18" dur="indefinite"/>
                                        <p:tgtEl>
                                          <p:spTgt spid="3">
                                            <p:txEl>
                                              <p:pRg st="1" end="1"/>
                                            </p:txEl>
                                          </p:spTgt>
                                        </p:tgtEl>
                                        <p:attrNameLst>
                                          <p:attrName>style.opacity</p:attrName>
                                        </p:attrNameLst>
                                      </p:cBhvr>
                                      <p:to>
                                        <p:strVal val="0.5"/>
                                      </p:to>
                                    </p:set>
                                    <p:animEffect filter="image" prLst="opacity: 0.5">
                                      <p:cBhvr rctx="IE">
                                        <p:cTn id="19" dur="indefinite"/>
                                        <p:tgtEl>
                                          <p:spTgt spid="3">
                                            <p:txEl>
                                              <p:pRg st="1" end="1"/>
                                            </p:txEl>
                                          </p:spTgt>
                                        </p:tgtEl>
                                      </p:cBhvr>
                                    </p:animEffect>
                                  </p:childTnLst>
                                </p:cTn>
                              </p:par>
                              <p:par>
                                <p:cTn id="20" presetID="9" presetClass="emph" presetSubtype="0" nodeType="withEffect">
                                  <p:stCondLst>
                                    <p:cond delay="0"/>
                                  </p:stCondLst>
                                  <p:childTnLst>
                                    <p:set>
                                      <p:cBhvr>
                                        <p:cTn id="21" dur="indefinite"/>
                                        <p:tgtEl>
                                          <p:spTgt spid="3">
                                            <p:txEl>
                                              <p:pRg st="2" end="2"/>
                                            </p:txEl>
                                          </p:spTgt>
                                        </p:tgtEl>
                                        <p:attrNameLst>
                                          <p:attrName>style.opacity</p:attrName>
                                        </p:attrNameLst>
                                      </p:cBhvr>
                                      <p:to>
                                        <p:strVal val="0.5"/>
                                      </p:to>
                                    </p:set>
                                    <p:animEffect filter="image" prLst="opacity: 0.5">
                                      <p:cBhvr rctx="IE">
                                        <p:cTn id="22" dur="indefinite"/>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9" presetClass="emph" presetSubtype="0" nodeType="withEffect">
                                  <p:stCondLst>
                                    <p:cond delay="0"/>
                                  </p:stCondLst>
                                  <p:childTnLst>
                                    <p:set>
                                      <p:cBhvr>
                                        <p:cTn id="30" dur="indefinite"/>
                                        <p:tgtEl>
                                          <p:spTgt spid="3">
                                            <p:txEl>
                                              <p:pRg st="3" end="3"/>
                                            </p:txEl>
                                          </p:spTgt>
                                        </p:tgtEl>
                                        <p:attrNameLst>
                                          <p:attrName>style.opacity</p:attrName>
                                        </p:attrNameLst>
                                      </p:cBhvr>
                                      <p:to>
                                        <p:strVal val="0.5"/>
                                      </p:to>
                                    </p:set>
                                    <p:animEffect filter="image" prLst="opacity: 0.5">
                                      <p:cBhvr rctx="IE">
                                        <p:cTn id="31" dur="indefinite"/>
                                        <p:tgtEl>
                                          <p:spTgt spid="3">
                                            <p:txEl>
                                              <p:pRg st="3" end="3"/>
                                            </p:txEl>
                                          </p:spTgt>
                                        </p:tgtEl>
                                      </p:cBhvr>
                                    </p:animEffect>
                                  </p:childTnLst>
                                </p:cTn>
                              </p:par>
                              <p:par>
                                <p:cTn id="32" presetID="9" presetClass="emph" presetSubtype="0" nodeType="withEffect">
                                  <p:stCondLst>
                                    <p:cond delay="0"/>
                                  </p:stCondLst>
                                  <p:childTnLst>
                                    <p:set>
                                      <p:cBhvr>
                                        <p:cTn id="33" dur="indefinite"/>
                                        <p:tgtEl>
                                          <p:spTgt spid="3">
                                            <p:txEl>
                                              <p:pRg st="4" end="4"/>
                                            </p:txEl>
                                          </p:spTgt>
                                        </p:tgtEl>
                                        <p:attrNameLst>
                                          <p:attrName>style.opacity</p:attrName>
                                        </p:attrNameLst>
                                      </p:cBhvr>
                                      <p:to>
                                        <p:strVal val="0.5"/>
                                      </p:to>
                                    </p:set>
                                    <p:animEffect filter="image" prLst="opacity: 0.5">
                                      <p:cBhvr rctx="IE">
                                        <p:cTn id="34" dur="indefinite"/>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par>
                                <p:cTn id="39" presetID="9" presetClass="emph" presetSubtype="0" nodeType="withEffect">
                                  <p:stCondLst>
                                    <p:cond delay="0"/>
                                  </p:stCondLst>
                                  <p:childTnLst>
                                    <p:set>
                                      <p:cBhvr>
                                        <p:cTn id="40" dur="indefinite"/>
                                        <p:tgtEl>
                                          <p:spTgt spid="3">
                                            <p:txEl>
                                              <p:pRg st="5" end="5"/>
                                            </p:txEl>
                                          </p:spTgt>
                                        </p:tgtEl>
                                        <p:attrNameLst>
                                          <p:attrName>style.opacity</p:attrName>
                                        </p:attrNameLst>
                                      </p:cBhvr>
                                      <p:to>
                                        <p:strVal val="0.5"/>
                                      </p:to>
                                    </p:set>
                                    <p:animEffect filter="image" prLst="opacity: 0.5">
                                      <p:cBhvr rctx="IE">
                                        <p:cTn id="41" dur="indefinite"/>
                                        <p:tgtEl>
                                          <p:spTgt spid="3">
                                            <p:txEl>
                                              <p:pRg st="5" end="5"/>
                                            </p:txEl>
                                          </p:spTgt>
                                        </p:tgtEl>
                                      </p:cBhvr>
                                    </p:animEffect>
                                  </p:childTnLst>
                                </p:cTn>
                              </p:par>
                              <p:par>
                                <p:cTn id="42" presetID="9" presetClass="emph" presetSubtype="0" nodeType="withEffect">
                                  <p:stCondLst>
                                    <p:cond delay="0"/>
                                  </p:stCondLst>
                                  <p:childTnLst>
                                    <p:set>
                                      <p:cBhvr>
                                        <p:cTn id="43" dur="indefinite"/>
                                        <p:tgtEl>
                                          <p:spTgt spid="3">
                                            <p:txEl>
                                              <p:pRg st="6" end="6"/>
                                            </p:txEl>
                                          </p:spTgt>
                                        </p:tgtEl>
                                        <p:attrNameLst>
                                          <p:attrName>style.opacity</p:attrName>
                                        </p:attrNameLst>
                                      </p:cBhvr>
                                      <p:to>
                                        <p:strVal val="0.5"/>
                                      </p:to>
                                    </p:set>
                                    <p:animEffect filter="image" prLst="opacity: 0.5">
                                      <p:cBhvr rctx="IE">
                                        <p:cTn id="44" dur="indefinite"/>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
                                            <p:txEl>
                                              <p:pRg st="1" end="1"/>
                                            </p:txEl>
                                          </p:spTgt>
                                        </p:tgtEl>
                                        <p:attrNameLst>
                                          <p:attrName>style.visibility</p:attrName>
                                        </p:attrNameLst>
                                      </p:cBhvr>
                                      <p:to>
                                        <p:strVal val="visible"/>
                                      </p:to>
                                    </p:set>
                                  </p:childTnLst>
                                </p:cTn>
                              </p:par>
                              <p:par>
                                <p:cTn id="51" presetID="9" presetClass="emph" presetSubtype="0" nodeType="withEffect">
                                  <p:stCondLst>
                                    <p:cond delay="0"/>
                                  </p:stCondLst>
                                  <p:childTnLst>
                                    <p:set>
                                      <p:cBhvr>
                                        <p:cTn id="52" dur="indefinite"/>
                                        <p:tgtEl>
                                          <p:spTgt spid="3">
                                            <p:txEl>
                                              <p:pRg st="7" end="7"/>
                                            </p:txEl>
                                          </p:spTgt>
                                        </p:tgtEl>
                                        <p:attrNameLst>
                                          <p:attrName>style.opacity</p:attrName>
                                        </p:attrNameLst>
                                      </p:cBhvr>
                                      <p:to>
                                        <p:strVal val="0.5"/>
                                      </p:to>
                                    </p:set>
                                    <p:animEffect filter="image" prLst="opacity: 0.5">
                                      <p:cBhvr rctx="IE">
                                        <p:cTn id="53" dur="indefinite"/>
                                        <p:tgtEl>
                                          <p:spTgt spid="3">
                                            <p:txEl>
                                              <p:pRg st="7" end="7"/>
                                            </p:txEl>
                                          </p:spTgt>
                                        </p:tgtEl>
                                      </p:cBhvr>
                                    </p:animEffect>
                                  </p:childTnLst>
                                </p:cTn>
                              </p:par>
                              <p:par>
                                <p:cTn id="54" presetID="9" presetClass="emph" presetSubtype="0" nodeType="withEffect">
                                  <p:stCondLst>
                                    <p:cond delay="0"/>
                                  </p:stCondLst>
                                  <p:childTnLst>
                                    <p:set>
                                      <p:cBhvr>
                                        <p:cTn id="55" dur="indefinite"/>
                                        <p:tgtEl>
                                          <p:spTgt spid="3">
                                            <p:txEl>
                                              <p:pRg st="0" end="0"/>
                                            </p:txEl>
                                          </p:spTgt>
                                        </p:tgtEl>
                                        <p:attrNameLst>
                                          <p:attrName>style.opacity</p:attrName>
                                        </p:attrNameLst>
                                      </p:cBhvr>
                                      <p:to>
                                        <p:strVal val="0.5"/>
                                      </p:to>
                                    </p:set>
                                    <p:animEffect filter="image" prLst="opacity: 0.5">
                                      <p:cBhvr rctx="IE">
                                        <p:cTn id="56" dur="indefinite"/>
                                        <p:tgtEl>
                                          <p:spTgt spid="3">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20BFAB-DE79-4859-BD85-36A5B0EA0721}"/>
              </a:ext>
            </a:extLst>
          </p:cNvPr>
          <p:cNvSpPr>
            <a:spLocks noGrp="1"/>
          </p:cNvSpPr>
          <p:nvPr>
            <p:ph type="title"/>
          </p:nvPr>
        </p:nvSpPr>
        <p:spPr>
          <a:xfrm>
            <a:off x="152400" y="42340"/>
            <a:ext cx="6400798" cy="891904"/>
          </a:xfrm>
        </p:spPr>
        <p:txBody>
          <a:bodyPr>
            <a:normAutofit/>
          </a:bodyPr>
          <a:lstStyle/>
          <a:p>
            <a:r>
              <a:rPr lang="en-US" b="1" dirty="0">
                <a:solidFill>
                  <a:schemeClr val="tx2">
                    <a:lumMod val="50000"/>
                  </a:schemeClr>
                </a:solidFill>
                <a:latin typeface="Arial" panose="020B0604020202020204" pitchFamily="34" charset="0"/>
                <a:cs typeface="Arial" panose="020B0604020202020204" pitchFamily="34" charset="0"/>
              </a:rPr>
              <a:t>What is Imposter Syndrome?  </a:t>
            </a:r>
          </a:p>
        </p:txBody>
      </p:sp>
      <p:pic>
        <p:nvPicPr>
          <p:cNvPr id="5" name="Picture 4">
            <a:extLst>
              <a:ext uri="{FF2B5EF4-FFF2-40B4-BE49-F238E27FC236}">
                <a16:creationId xmlns:a16="http://schemas.microsoft.com/office/drawing/2014/main" id="{C2429B25-80A5-4EF5-B006-2CB34E8911F5}"/>
              </a:ext>
              <a:ext uri="{C183D7F6-B498-43B3-948B-1728B52AA6E4}">
                <adec:decorative xmlns:adec="http://schemas.microsoft.com/office/drawing/2017/decorative" val="1"/>
              </a:ext>
            </a:extLst>
          </p:cNvPr>
          <p:cNvPicPr>
            <a:picLocks noChangeAspect="1"/>
          </p:cNvPicPr>
          <p:nvPr/>
        </p:nvPicPr>
        <p:blipFill rotWithShape="1">
          <a:blip r:embed="rId2">
            <a:alphaModFix amt="60000"/>
          </a:blip>
          <a:srcRect l="34598" r="24213" b="2"/>
          <a:stretch/>
        </p:blipFill>
        <p:spPr>
          <a:xfrm>
            <a:off x="366417" y="1676400"/>
            <a:ext cx="1964252" cy="4419590"/>
          </a:xfrm>
          <a:prstGeom prst="rect">
            <a:avLst/>
          </a:prstGeom>
          <a:effectLst>
            <a:softEdge rad="241300"/>
          </a:effectLst>
        </p:spPr>
      </p:pic>
      <p:sp>
        <p:nvSpPr>
          <p:cNvPr id="4" name="Content Placeholder 3">
            <a:extLst>
              <a:ext uri="{FF2B5EF4-FFF2-40B4-BE49-F238E27FC236}">
                <a16:creationId xmlns:a16="http://schemas.microsoft.com/office/drawing/2014/main" id="{D7A41E7E-30AA-4509-92CD-3F7031262CF5}"/>
              </a:ext>
            </a:extLst>
          </p:cNvPr>
          <p:cNvSpPr>
            <a:spLocks noGrp="1"/>
          </p:cNvSpPr>
          <p:nvPr>
            <p:ph idx="1"/>
          </p:nvPr>
        </p:nvSpPr>
        <p:spPr>
          <a:xfrm>
            <a:off x="3117499" y="1145383"/>
            <a:ext cx="5884611" cy="5188770"/>
          </a:xfrm>
        </p:spPr>
        <p:txBody>
          <a:bodyPr>
            <a:noAutofit/>
          </a:bodyPr>
          <a:lstStyle/>
          <a:p>
            <a:pPr>
              <a:spcAft>
                <a:spcPts val="600"/>
              </a:spcAft>
            </a:pPr>
            <a:r>
              <a:rPr lang="en-US" sz="1700" i="1" dirty="0">
                <a:solidFill>
                  <a:schemeClr val="tx2">
                    <a:lumMod val="75000"/>
                  </a:schemeClr>
                </a:solidFill>
                <a:latin typeface="Arial" panose="020B0604020202020204" pitchFamily="34" charset="0"/>
                <a:cs typeface="Arial" panose="020B0604020202020204" pitchFamily="34" charset="0"/>
              </a:rPr>
              <a:t>Pattern of thought where a person discounts/doubts accomplishments and has a persistent fear of being exposed as ‘not as good/smart/prepared’</a:t>
            </a:r>
          </a:p>
          <a:p>
            <a:pPr>
              <a:spcAft>
                <a:spcPts val="600"/>
              </a:spcAft>
            </a:pPr>
            <a:r>
              <a:rPr lang="en-US" sz="1700" dirty="0">
                <a:solidFill>
                  <a:schemeClr val="tx2">
                    <a:lumMod val="75000"/>
                  </a:schemeClr>
                </a:solidFill>
                <a:latin typeface="Arial" panose="020B0604020202020204" pitchFamily="34" charset="0"/>
                <a:cs typeface="Arial" panose="020B0604020202020204" pitchFamily="34" charset="0"/>
              </a:rPr>
              <a:t>Feelings of anxiety, doubt; negative self-talk; dwelling on past mistakes</a:t>
            </a:r>
          </a:p>
          <a:p>
            <a:pPr>
              <a:spcAft>
                <a:spcPts val="600"/>
              </a:spcAft>
            </a:pPr>
            <a:r>
              <a:rPr lang="en-US" sz="1700" dirty="0">
                <a:solidFill>
                  <a:schemeClr val="tx2">
                    <a:lumMod val="75000"/>
                  </a:schemeClr>
                </a:solidFill>
                <a:latin typeface="Arial" panose="020B0604020202020204" pitchFamily="34" charset="0"/>
                <a:cs typeface="Arial" panose="020B0604020202020204" pitchFamily="34" charset="0"/>
              </a:rPr>
              <a:t>Perfectionism/overpreparation...no room for error</a:t>
            </a:r>
          </a:p>
          <a:p>
            <a:pPr>
              <a:spcAft>
                <a:spcPts val="600"/>
              </a:spcAft>
            </a:pPr>
            <a:r>
              <a:rPr lang="en-US" sz="1700" dirty="0">
                <a:solidFill>
                  <a:schemeClr val="tx2">
                    <a:lumMod val="75000"/>
                  </a:schemeClr>
                </a:solidFill>
                <a:latin typeface="Arial" panose="020B0604020202020204" pitchFamily="34" charset="0"/>
                <a:cs typeface="Arial" panose="020B0604020202020204" pitchFamily="34" charset="0"/>
              </a:rPr>
              <a:t>Experienced often by highly successful, intelligent people </a:t>
            </a:r>
            <a:r>
              <a:rPr lang="en-US" sz="1500" dirty="0">
                <a:solidFill>
                  <a:schemeClr val="tx2">
                    <a:lumMod val="75000"/>
                  </a:schemeClr>
                </a:solidFill>
                <a:latin typeface="Arial" panose="020B0604020202020204" pitchFamily="34" charset="0"/>
                <a:cs typeface="Arial" panose="020B0604020202020204" pitchFamily="34" charset="0"/>
              </a:rPr>
              <a:t>(i.e., does not = low self-esteem or intellect)</a:t>
            </a:r>
          </a:p>
          <a:p>
            <a:pPr>
              <a:spcAft>
                <a:spcPts val="600"/>
              </a:spcAft>
            </a:pPr>
            <a:r>
              <a:rPr lang="en-US" sz="1700" dirty="0">
                <a:solidFill>
                  <a:schemeClr val="tx2">
                    <a:lumMod val="75000"/>
                  </a:schemeClr>
                </a:solidFill>
                <a:latin typeface="Arial" panose="020B0604020202020204" pitchFamily="34" charset="0"/>
                <a:cs typeface="Arial" panose="020B0604020202020204" pitchFamily="34" charset="0"/>
              </a:rPr>
              <a:t>Often sparked by new opportunities </a:t>
            </a:r>
          </a:p>
          <a:p>
            <a:pPr>
              <a:spcAft>
                <a:spcPts val="600"/>
              </a:spcAft>
            </a:pPr>
            <a:r>
              <a:rPr lang="en-US" sz="1700" dirty="0">
                <a:solidFill>
                  <a:schemeClr val="tx2">
                    <a:lumMod val="75000"/>
                  </a:schemeClr>
                </a:solidFill>
                <a:latin typeface="Arial" panose="020B0604020202020204" pitchFamily="34" charset="0"/>
                <a:cs typeface="Arial" panose="020B0604020202020204" pitchFamily="34" charset="0"/>
              </a:rPr>
              <a:t>NO ONE </a:t>
            </a:r>
            <a:r>
              <a:rPr lang="en-US" sz="1700" b="1" dirty="0">
                <a:solidFill>
                  <a:schemeClr val="tx2">
                    <a:lumMod val="75000"/>
                  </a:schemeClr>
                </a:solidFill>
                <a:latin typeface="Arial" panose="020B0604020202020204" pitchFamily="34" charset="0"/>
                <a:cs typeface="Arial" panose="020B0604020202020204" pitchFamily="34" charset="0"/>
              </a:rPr>
              <a:t>EVER</a:t>
            </a:r>
            <a:r>
              <a:rPr lang="en-US" sz="1700" dirty="0">
                <a:solidFill>
                  <a:schemeClr val="tx2">
                    <a:lumMod val="75000"/>
                  </a:schemeClr>
                </a:solidFill>
                <a:latin typeface="Arial" panose="020B0604020202020204" pitchFamily="34" charset="0"/>
                <a:cs typeface="Arial" panose="020B0604020202020204" pitchFamily="34" charset="0"/>
              </a:rPr>
              <a:t> ADMITS IT, so you feel alone</a:t>
            </a:r>
          </a:p>
          <a:p>
            <a:pPr>
              <a:spcAft>
                <a:spcPts val="600"/>
              </a:spcAft>
            </a:pPr>
            <a:r>
              <a:rPr lang="en-US" sz="1700" dirty="0">
                <a:solidFill>
                  <a:schemeClr val="tx2">
                    <a:lumMod val="75000"/>
                  </a:schemeClr>
                </a:solidFill>
                <a:latin typeface="Arial" panose="020B0604020202020204" pitchFamily="34" charset="0"/>
                <a:cs typeface="Arial" panose="020B0604020202020204" pitchFamily="34" charset="0"/>
              </a:rPr>
              <a:t>Can lead to:</a:t>
            </a:r>
          </a:p>
          <a:p>
            <a:pPr lvl="1">
              <a:spcBef>
                <a:spcPts val="0"/>
              </a:spcBef>
              <a:spcAft>
                <a:spcPts val="600"/>
              </a:spcAft>
              <a:buFont typeface="Wingdings" panose="05000000000000000000" pitchFamily="2" charset="2"/>
              <a:buChar char="ü"/>
            </a:pPr>
            <a:r>
              <a:rPr lang="en-US" sz="1500" dirty="0">
                <a:solidFill>
                  <a:schemeClr val="tx2">
                    <a:lumMod val="75000"/>
                  </a:schemeClr>
                </a:solidFill>
                <a:latin typeface="Arial" panose="020B0604020202020204" pitchFamily="34" charset="0"/>
                <a:cs typeface="Arial" panose="020B0604020202020204" pitchFamily="34" charset="0"/>
              </a:rPr>
              <a:t>Procrastination</a:t>
            </a:r>
          </a:p>
          <a:p>
            <a:pPr lvl="1">
              <a:spcBef>
                <a:spcPts val="0"/>
              </a:spcBef>
              <a:spcAft>
                <a:spcPts val="600"/>
              </a:spcAft>
              <a:buFont typeface="Wingdings" panose="05000000000000000000" pitchFamily="2" charset="2"/>
              <a:buChar char="ü"/>
            </a:pPr>
            <a:r>
              <a:rPr lang="en-US" sz="1500" dirty="0">
                <a:solidFill>
                  <a:schemeClr val="tx2">
                    <a:lumMod val="75000"/>
                  </a:schemeClr>
                </a:solidFill>
                <a:latin typeface="Arial" panose="020B0604020202020204" pitchFamily="34" charset="0"/>
                <a:cs typeface="Arial" panose="020B0604020202020204" pitchFamily="34" charset="0"/>
              </a:rPr>
              <a:t>Missed Opportunities (e.g., jobs, new roles, giving deference where not deserved, etc.)</a:t>
            </a:r>
          </a:p>
          <a:p>
            <a:pPr lvl="1">
              <a:spcBef>
                <a:spcPts val="0"/>
              </a:spcBef>
              <a:spcAft>
                <a:spcPts val="600"/>
              </a:spcAft>
              <a:buFont typeface="Wingdings" panose="05000000000000000000" pitchFamily="2" charset="2"/>
              <a:buChar char="ü"/>
            </a:pPr>
            <a:r>
              <a:rPr lang="en-US" sz="1500" dirty="0">
                <a:solidFill>
                  <a:schemeClr val="tx2">
                    <a:lumMod val="75000"/>
                  </a:schemeClr>
                </a:solidFill>
                <a:latin typeface="Arial" panose="020B0604020202020204" pitchFamily="34" charset="0"/>
                <a:cs typeface="Arial" panose="020B0604020202020204" pitchFamily="34" charset="0"/>
              </a:rPr>
              <a:t>Wasted Time and Emotional Energy</a:t>
            </a:r>
          </a:p>
          <a:p>
            <a:pPr>
              <a:spcAft>
                <a:spcPts val="600"/>
              </a:spcAft>
            </a:pPr>
            <a:endParaRPr lang="en-US" sz="1700" dirty="0">
              <a:solidFill>
                <a:schemeClr val="tx2">
                  <a:lumMod val="75000"/>
                </a:schemeClr>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2EE8C36D-F2C2-4176-A9C8-B6D8153D2DC7}"/>
              </a:ext>
            </a:extLst>
          </p:cNvPr>
          <p:cNvSpPr>
            <a:spLocks noGrp="1"/>
          </p:cNvSpPr>
          <p:nvPr>
            <p:ph type="sldNum" sz="quarter" idx="12"/>
          </p:nvPr>
        </p:nvSpPr>
        <p:spPr>
          <a:xfrm>
            <a:off x="7625281" y="6356350"/>
            <a:ext cx="890069"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7B76949-AF80-435D-9E97-14B6AAF2E0ED}"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18</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847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9" presetClass="emph" presetSubtype="0" nodeType="withEffect">
                                  <p:stCondLst>
                                    <p:cond delay="0"/>
                                  </p:stCondLst>
                                  <p:childTnLst>
                                    <p:set>
                                      <p:cBhvr>
                                        <p:cTn id="14" dur="indefinite"/>
                                        <p:tgtEl>
                                          <p:spTgt spid="4">
                                            <p:txEl>
                                              <p:pRg st="0" end="0"/>
                                            </p:txEl>
                                          </p:spTgt>
                                        </p:tgtEl>
                                        <p:attrNameLst>
                                          <p:attrName>style.opacity</p:attrName>
                                        </p:attrNameLst>
                                      </p:cBhvr>
                                      <p:to>
                                        <p:strVal val="0.5"/>
                                      </p:to>
                                    </p:set>
                                    <p:animEffect filter="image" prLst="opacity: 0.5">
                                      <p:cBhvr rctx="IE">
                                        <p:cTn id="15" dur="indefinite"/>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childTnLst>
                                </p:cTn>
                              </p:par>
                              <p:par>
                                <p:cTn id="22" presetID="9" presetClass="emph" presetSubtype="0" nodeType="withEffect">
                                  <p:stCondLst>
                                    <p:cond delay="0"/>
                                  </p:stCondLst>
                                  <p:childTnLst>
                                    <p:set>
                                      <p:cBhvr>
                                        <p:cTn id="23" dur="indefinite"/>
                                        <p:tgtEl>
                                          <p:spTgt spid="4">
                                            <p:txEl>
                                              <p:pRg st="1" end="1"/>
                                            </p:txEl>
                                          </p:spTgt>
                                        </p:tgtEl>
                                        <p:attrNameLst>
                                          <p:attrName>style.opacity</p:attrName>
                                        </p:attrNameLst>
                                      </p:cBhvr>
                                      <p:to>
                                        <p:strVal val="0.5"/>
                                      </p:to>
                                    </p:set>
                                    <p:animEffect filter="image" prLst="opacity: 0.5">
                                      <p:cBhvr rctx="IE">
                                        <p:cTn id="24" dur="indefinite"/>
                                        <p:tgtEl>
                                          <p:spTgt spid="4">
                                            <p:txEl>
                                              <p:pRg st="1" end="1"/>
                                            </p:txEl>
                                          </p:spTgt>
                                        </p:tgtEl>
                                      </p:cBhvr>
                                    </p:animEffect>
                                  </p:childTnLst>
                                </p:cTn>
                              </p:par>
                              <p:par>
                                <p:cTn id="25" presetID="9" presetClass="emph" presetSubtype="0" nodeType="withEffect">
                                  <p:stCondLst>
                                    <p:cond delay="0"/>
                                  </p:stCondLst>
                                  <p:childTnLst>
                                    <p:set>
                                      <p:cBhvr>
                                        <p:cTn id="26" dur="indefinite"/>
                                        <p:tgtEl>
                                          <p:spTgt spid="4">
                                            <p:txEl>
                                              <p:pRg st="2" end="2"/>
                                            </p:txEl>
                                          </p:spTgt>
                                        </p:tgtEl>
                                        <p:attrNameLst>
                                          <p:attrName>style.opacity</p:attrName>
                                        </p:attrNameLst>
                                      </p:cBhvr>
                                      <p:to>
                                        <p:strVal val="0.5"/>
                                      </p:to>
                                    </p:set>
                                    <p:animEffect filter="image" prLst="opacity: 0.5">
                                      <p:cBhvr rctx="IE">
                                        <p:cTn id="27" dur="indefinite"/>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childTnLst>
                                </p:cTn>
                              </p:par>
                              <p:par>
                                <p:cTn id="32" presetID="9" presetClass="emph" presetSubtype="0" nodeType="withEffect">
                                  <p:stCondLst>
                                    <p:cond delay="0"/>
                                  </p:stCondLst>
                                  <p:childTnLst>
                                    <p:set>
                                      <p:cBhvr>
                                        <p:cTn id="33" dur="indefinite"/>
                                        <p:tgtEl>
                                          <p:spTgt spid="4">
                                            <p:txEl>
                                              <p:pRg st="3" end="3"/>
                                            </p:txEl>
                                          </p:spTgt>
                                        </p:tgtEl>
                                        <p:attrNameLst>
                                          <p:attrName>style.opacity</p:attrName>
                                        </p:attrNameLst>
                                      </p:cBhvr>
                                      <p:to>
                                        <p:strVal val="0.5"/>
                                      </p:to>
                                    </p:set>
                                    <p:animEffect filter="image" prLst="opacity: 0.5">
                                      <p:cBhvr rctx="IE">
                                        <p:cTn id="34" dur="indefinite"/>
                                        <p:tgtEl>
                                          <p:spTgt spid="4">
                                            <p:txEl>
                                              <p:pRg st="3" end="3"/>
                                            </p:txEl>
                                          </p:spTgt>
                                        </p:tgtEl>
                                      </p:cBhvr>
                                    </p:animEffect>
                                  </p:childTnLst>
                                </p:cTn>
                              </p:par>
                              <p:par>
                                <p:cTn id="35" presetID="9" presetClass="emph" presetSubtype="0" nodeType="withEffect">
                                  <p:stCondLst>
                                    <p:cond delay="0"/>
                                  </p:stCondLst>
                                  <p:childTnLst>
                                    <p:set>
                                      <p:cBhvr>
                                        <p:cTn id="36" dur="indefinite"/>
                                        <p:tgtEl>
                                          <p:spTgt spid="4">
                                            <p:txEl>
                                              <p:pRg st="4" end="4"/>
                                            </p:txEl>
                                          </p:spTgt>
                                        </p:tgtEl>
                                        <p:attrNameLst>
                                          <p:attrName>style.opacity</p:attrName>
                                        </p:attrNameLst>
                                      </p:cBhvr>
                                      <p:to>
                                        <p:strVal val="0.5"/>
                                      </p:to>
                                    </p:set>
                                    <p:animEffect filter="image" prLst="opacity: 0.5">
                                      <p:cBhvr rctx="IE">
                                        <p:cTn id="37" dur="indefinite"/>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4">
                                            <p:txEl>
                                              <p:pRg st="7" end="7"/>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4">
                                            <p:txEl>
                                              <p:pRg st="8" end="8"/>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4">
                                            <p:txEl>
                                              <p:pRg st="9" end="9"/>
                                            </p:txEl>
                                          </p:spTgt>
                                        </p:tgtEl>
                                        <p:attrNameLst>
                                          <p:attrName>style.visibility</p:attrName>
                                        </p:attrNameLst>
                                      </p:cBhvr>
                                      <p:to>
                                        <p:strVal val="visible"/>
                                      </p:to>
                                    </p:set>
                                  </p:childTnLst>
                                </p:cTn>
                              </p:par>
                              <p:par>
                                <p:cTn id="48" presetID="9" presetClass="emph" presetSubtype="0" nodeType="withEffect">
                                  <p:stCondLst>
                                    <p:cond delay="0"/>
                                  </p:stCondLst>
                                  <p:childTnLst>
                                    <p:set>
                                      <p:cBhvr>
                                        <p:cTn id="49" dur="indefinite"/>
                                        <p:tgtEl>
                                          <p:spTgt spid="4">
                                            <p:txEl>
                                              <p:pRg st="5" end="5"/>
                                            </p:txEl>
                                          </p:spTgt>
                                        </p:tgtEl>
                                        <p:attrNameLst>
                                          <p:attrName>style.opacity</p:attrName>
                                        </p:attrNameLst>
                                      </p:cBhvr>
                                      <p:to>
                                        <p:strVal val="0.5"/>
                                      </p:to>
                                    </p:set>
                                    <p:animEffect filter="image" prLst="opacity: 0.5">
                                      <p:cBhvr rctx="IE">
                                        <p:cTn id="50" dur="indefinite"/>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rawing of a cartoon character&#10;&#10;Description automatically generated">
            <a:extLst>
              <a:ext uri="{FF2B5EF4-FFF2-40B4-BE49-F238E27FC236}">
                <a16:creationId xmlns:a16="http://schemas.microsoft.com/office/drawing/2014/main" id="{54E3B17E-5430-4491-A0AA-1833DBACC70A}"/>
              </a:ext>
            </a:extLst>
          </p:cNvPr>
          <p:cNvPicPr>
            <a:picLocks noChangeAspect="1"/>
          </p:cNvPicPr>
          <p:nvPr/>
        </p:nvPicPr>
        <p:blipFill>
          <a:blip r:embed="rId2">
            <a:alphaModFix amt="91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21320" y="4966798"/>
            <a:ext cx="1426310" cy="1751687"/>
          </a:xfrm>
          <a:prstGeom prst="rect">
            <a:avLst/>
          </a:prstGeom>
          <a:effectLst>
            <a:softEdge rad="38100"/>
          </a:effectLst>
        </p:spPr>
      </p:pic>
      <p:sp>
        <p:nvSpPr>
          <p:cNvPr id="5" name="Title 4">
            <a:extLst>
              <a:ext uri="{FF2B5EF4-FFF2-40B4-BE49-F238E27FC236}">
                <a16:creationId xmlns:a16="http://schemas.microsoft.com/office/drawing/2014/main" id="{B9467D9D-3250-47C0-8508-9C06B15FA7ED}"/>
              </a:ext>
            </a:extLst>
          </p:cNvPr>
          <p:cNvSpPr txBox="1">
            <a:spLocks noGrp="1"/>
          </p:cNvSpPr>
          <p:nvPr>
            <p:ph type="title"/>
          </p:nvPr>
        </p:nvSpPr>
        <p:spPr>
          <a:xfrm>
            <a:off x="137160" y="250372"/>
            <a:ext cx="8538210" cy="1006429"/>
          </a:xfrm>
          <a:prstGeom prst="rect">
            <a:avLst/>
          </a:prstGeom>
          <a:noFill/>
        </p:spPr>
        <p:txBody>
          <a:bodyPr wrap="square" rtlCol="0">
            <a:spAutoFit/>
          </a:bodyPr>
          <a:lstStyle/>
          <a:p>
            <a:r>
              <a:rPr lang="en-US" b="1" dirty="0">
                <a:latin typeface="+mn-lt"/>
              </a:rPr>
              <a:t>Develop a Different Relationship/Response to Imposter Fears</a:t>
            </a:r>
          </a:p>
        </p:txBody>
      </p:sp>
      <p:sp>
        <p:nvSpPr>
          <p:cNvPr id="2" name="Rectangle 1">
            <a:extLst>
              <a:ext uri="{FF2B5EF4-FFF2-40B4-BE49-F238E27FC236}">
                <a16:creationId xmlns:a16="http://schemas.microsoft.com/office/drawing/2014/main" id="{96D87E21-D020-42E0-A4A7-34A49420C83B}"/>
              </a:ext>
            </a:extLst>
          </p:cNvPr>
          <p:cNvSpPr/>
          <p:nvPr/>
        </p:nvSpPr>
        <p:spPr>
          <a:xfrm>
            <a:off x="1791568" y="2702021"/>
            <a:ext cx="6563761" cy="213904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“If someone believes, by contrast, that people having their careers of their dreams grapple with consistent self-doubt; </a:t>
            </a:r>
            <a:r>
              <a:rPr kumimoji="0" lang="en-US" sz="1900" b="1" i="0" u="none" strike="noStrike" kern="1200" cap="none" spc="0" normalizeH="0" baseline="0" noProof="0" dirty="0">
                <a:ln>
                  <a:noFill/>
                </a:ln>
                <a:solidFill>
                  <a:srgbClr val="5B9BD5"/>
                </a:solidFill>
                <a:effectLst/>
                <a:uLnTx/>
                <a:uFillTx/>
                <a:latin typeface="Calibri" panose="020F0502020204030204"/>
                <a:ea typeface="+mn-ea"/>
                <a:cs typeface="+mn-cs"/>
              </a:rPr>
              <a:t>if they believe they don’t need any more confidence than they have right now in order to accomplish their most important goals; </a:t>
            </a: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if they shift their vision of their ideal self from a confident rock star to a rock star that experiences self-doubt, they have a path forward from where they currently stand.” -- Tara Mohr</a:t>
            </a:r>
          </a:p>
        </p:txBody>
      </p:sp>
      <p:pic>
        <p:nvPicPr>
          <p:cNvPr id="2050" name="Picture 2" descr="https://tse1.mm.bing.net/th?id=OIP.rPQxdgMsNtVHiSAIpOWxWwHaHa&amp;pid=Api&amp;P=0&amp;w=300&amp;h=300">
            <a:extLst>
              <a:ext uri="{FF2B5EF4-FFF2-40B4-BE49-F238E27FC236}">
                <a16:creationId xmlns:a16="http://schemas.microsoft.com/office/drawing/2014/main" id="{CB7EC829-8851-40E7-8314-8E6ACCF00C38}"/>
              </a:ext>
            </a:extLst>
          </p:cNvPr>
          <p:cNvPicPr>
            <a:picLocks noChangeAspect="1" noChangeArrowheads="1"/>
          </p:cNvPicPr>
          <p:nvPr/>
        </p:nvPicPr>
        <p:blipFill>
          <a:blip r:embed="rId4">
            <a:alphaModFix amt="87000"/>
            <a:extLst>
              <a:ext uri="{28A0092B-C50C-407E-A947-70E740481C1C}">
                <a14:useLocalDpi xmlns:a14="http://schemas.microsoft.com/office/drawing/2010/main" val="0"/>
              </a:ext>
            </a:extLst>
          </a:blip>
          <a:srcRect/>
          <a:stretch>
            <a:fillRect/>
          </a:stretch>
        </p:blipFill>
        <p:spPr bwMode="auto">
          <a:xfrm>
            <a:off x="137160" y="2677821"/>
            <a:ext cx="1851660" cy="1851660"/>
          </a:xfrm>
          <a:prstGeom prst="rect">
            <a:avLst/>
          </a:prstGeom>
          <a:noFill/>
          <a:effectLst>
            <a:softEdge rad="152400"/>
          </a:effectLst>
          <a:extLst>
            <a:ext uri="{909E8E84-426E-40DD-AFC4-6F175D3DCCD1}">
              <a14:hiddenFill xmlns:a14="http://schemas.microsoft.com/office/drawing/2010/main">
                <a:solidFill>
                  <a:srgbClr val="FFFFFF"/>
                </a:solidFill>
              </a14:hiddenFill>
            </a:ext>
          </a:extLst>
        </p:spPr>
      </p:pic>
      <p:pic>
        <p:nvPicPr>
          <p:cNvPr id="2052" name="Picture 4" descr="picture of wonder woman">
            <a:extLst>
              <a:ext uri="{FF2B5EF4-FFF2-40B4-BE49-F238E27FC236}">
                <a16:creationId xmlns:a16="http://schemas.microsoft.com/office/drawing/2014/main" id="{5B481A71-C4A8-4622-BE9F-99DEDE15D30F}"/>
              </a:ext>
            </a:extLst>
          </p:cNvPr>
          <p:cNvPicPr>
            <a:picLocks noChangeAspect="1" noChangeArrowheads="1"/>
          </p:cNvPicPr>
          <p:nvPr/>
        </p:nvPicPr>
        <p:blipFill>
          <a:blip r:embed="rId5">
            <a:alphaModFix amt="81000"/>
            <a:extLst>
              <a:ext uri="{28A0092B-C50C-407E-A947-70E740481C1C}">
                <a14:useLocalDpi xmlns:a14="http://schemas.microsoft.com/office/drawing/2010/main" val="0"/>
              </a:ext>
            </a:extLst>
          </a:blip>
          <a:srcRect/>
          <a:stretch>
            <a:fillRect/>
          </a:stretch>
        </p:blipFill>
        <p:spPr bwMode="auto">
          <a:xfrm>
            <a:off x="5969735" y="1293988"/>
            <a:ext cx="2503170" cy="140803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98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1200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par>
                                <p:cTn id="8" presetID="6" presetClass="entr" presetSubtype="16" fill="hold" nodeType="withEffect">
                                  <p:stCondLst>
                                    <p:cond delay="12000"/>
                                  </p:stCondLst>
                                  <p:childTnLst>
                                    <p:set>
                                      <p:cBhvr>
                                        <p:cTn id="9" dur="1" fill="hold">
                                          <p:stCondLst>
                                            <p:cond delay="0"/>
                                          </p:stCondLst>
                                        </p:cTn>
                                        <p:tgtEl>
                                          <p:spTgt spid="2052"/>
                                        </p:tgtEl>
                                        <p:attrNameLst>
                                          <p:attrName>style.visibility</p:attrName>
                                        </p:attrNameLst>
                                      </p:cBhvr>
                                      <p:to>
                                        <p:strVal val="visible"/>
                                      </p:to>
                                    </p:set>
                                    <p:animEffect transition="in" filter="circle(in)">
                                      <p:cBhvr>
                                        <p:cTn id="10" dur="2000"/>
                                        <p:tgtEl>
                                          <p:spTgt spid="2052"/>
                                        </p:tgtEl>
                                      </p:cBhvr>
                                    </p:animEffect>
                                  </p:childTnLst>
                                </p:cTn>
                              </p:par>
                              <p:par>
                                <p:cTn id="11" presetID="26" presetClass="entr" presetSubtype="0" fill="hold" nodeType="withEffect">
                                  <p:stCondLst>
                                    <p:cond delay="1600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97">
            <a:extLst>
              <a:ext uri="{FF2B5EF4-FFF2-40B4-BE49-F238E27FC236}">
                <a16:creationId xmlns:a16="http://schemas.microsoft.com/office/drawing/2014/main" id="{4A2AAF28-3457-4B7A-931A-8C3554C75695}"/>
              </a:ext>
              <a:ext uri="{C183D7F6-B498-43B3-948B-1728B52AA6E4}">
                <adec:decorative xmlns:adec="http://schemas.microsoft.com/office/drawing/2017/decorative" val="1"/>
              </a:ext>
            </a:extLst>
          </p:cNvPr>
          <p:cNvSpPr/>
          <p:nvPr/>
        </p:nvSpPr>
        <p:spPr>
          <a:xfrm>
            <a:off x="3063877" y="2490872"/>
            <a:ext cx="2424787" cy="439232"/>
          </a:xfrm>
          <a:prstGeom prst="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 name="Content Placeholder 4">
            <a:extLst>
              <a:ext uri="{FF2B5EF4-FFF2-40B4-BE49-F238E27FC236}">
                <a16:creationId xmlns:a16="http://schemas.microsoft.com/office/drawing/2014/main" id="{C66038C6-AA8F-4642-A303-97019682E326}"/>
              </a:ext>
              <a:ext uri="{C183D7F6-B498-43B3-948B-1728B52AA6E4}">
                <adec:decorative xmlns:adec="http://schemas.microsoft.com/office/drawing/2017/decorative" val="1"/>
              </a:ext>
            </a:extLst>
          </p:cNvPr>
          <p:cNvPicPr>
            <a:picLocks noGrp="1" noChangeAspect="1"/>
          </p:cNvPicPr>
          <p:nvPr/>
        </p:nvPicPr>
        <p:blipFill rotWithShape="1">
          <a:blip r:embed="rId4">
            <a:lum bright="70000" contrast="-70000"/>
            <a:extLst>
              <a:ext uri="{28A0092B-C50C-407E-A947-70E740481C1C}">
                <a14:useLocalDpi xmlns:a14="http://schemas.microsoft.com/office/drawing/2010/main" val="0"/>
              </a:ext>
            </a:extLst>
          </a:blip>
          <a:srcRect b="27358"/>
          <a:stretch/>
        </p:blipFill>
        <p:spPr bwMode="auto">
          <a:xfrm>
            <a:off x="3004941" y="848668"/>
            <a:ext cx="6139060" cy="5152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 name="Title 34">
            <a:extLst>
              <a:ext uri="{FF2B5EF4-FFF2-40B4-BE49-F238E27FC236}">
                <a16:creationId xmlns:a16="http://schemas.microsoft.com/office/drawing/2014/main" id="{51E942B9-9000-419E-BA2C-0AAE004DB263}"/>
              </a:ext>
            </a:extLst>
          </p:cNvPr>
          <p:cNvSpPr>
            <a:spLocks noGrp="1"/>
          </p:cNvSpPr>
          <p:nvPr>
            <p:ph type="title"/>
          </p:nvPr>
        </p:nvSpPr>
        <p:spPr>
          <a:xfrm>
            <a:off x="142198" y="76200"/>
            <a:ext cx="8316002" cy="679918"/>
          </a:xfrm>
        </p:spPr>
        <p:txBody>
          <a:bodyPr>
            <a:normAutofit/>
          </a:bodyPr>
          <a:lstStyle/>
          <a:p>
            <a:r>
              <a:rPr lang="en-US" sz="3600" dirty="0">
                <a:cs typeface="Arial" panose="020B0604020202020204" pitchFamily="34" charset="0"/>
              </a:rPr>
              <a:t>National Institutes of Health</a:t>
            </a:r>
          </a:p>
        </p:txBody>
      </p:sp>
      <p:sp>
        <p:nvSpPr>
          <p:cNvPr id="36" name="Content Placeholder 35">
            <a:extLst>
              <a:ext uri="{FF2B5EF4-FFF2-40B4-BE49-F238E27FC236}">
                <a16:creationId xmlns:a16="http://schemas.microsoft.com/office/drawing/2014/main" id="{97C42DF6-B815-4E54-9C64-764F97904468}"/>
              </a:ext>
            </a:extLst>
          </p:cNvPr>
          <p:cNvSpPr>
            <a:spLocks noGrp="1"/>
          </p:cNvSpPr>
          <p:nvPr>
            <p:ph idx="1"/>
          </p:nvPr>
        </p:nvSpPr>
        <p:spPr>
          <a:xfrm>
            <a:off x="457200" y="609600"/>
            <a:ext cx="6780124" cy="701565"/>
          </a:xfrm>
        </p:spPr>
        <p:txBody>
          <a:bodyPr>
            <a:normAutofit/>
          </a:bodyPr>
          <a:lstStyle/>
          <a:p>
            <a:pPr marL="0" indent="0">
              <a:buNone/>
            </a:pPr>
            <a:r>
              <a:rPr lang="en-US" sz="1500" dirty="0"/>
              <a:t>NIH is made up of </a:t>
            </a:r>
            <a:r>
              <a:rPr lang="en-US" sz="1500" b="1" i="1" dirty="0">
                <a:solidFill>
                  <a:srgbClr val="126BB4"/>
                </a:solidFill>
              </a:rPr>
              <a:t>27 Institutes and Centers</a:t>
            </a:r>
            <a:r>
              <a:rPr lang="en-US" sz="1500" dirty="0"/>
              <a:t>, each with a specific research and research training agenda, focusing on particular diseases or body systems</a:t>
            </a:r>
          </a:p>
        </p:txBody>
      </p:sp>
      <p:pic>
        <p:nvPicPr>
          <p:cNvPr id="42" name="Picture 41">
            <a:extLst>
              <a:ext uri="{FF2B5EF4-FFF2-40B4-BE49-F238E27FC236}">
                <a16:creationId xmlns:a16="http://schemas.microsoft.com/office/drawing/2014/main" id="{9CB388CA-6EC1-49A8-B6FD-1700C2488D70}"/>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3353" y="2607805"/>
            <a:ext cx="1122944" cy="260180"/>
          </a:xfrm>
          <a:prstGeom prst="rect">
            <a:avLst/>
          </a:prstGeom>
        </p:spPr>
      </p:pic>
      <p:pic>
        <p:nvPicPr>
          <p:cNvPr id="44" name="Graphic 43">
            <a:extLst>
              <a:ext uri="{FF2B5EF4-FFF2-40B4-BE49-F238E27FC236}">
                <a16:creationId xmlns:a16="http://schemas.microsoft.com/office/drawing/2014/main" id="{BB3144DC-10AB-48E9-AC56-2A7AF5F15FC4}"/>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33634" y="2142565"/>
            <a:ext cx="1151896" cy="253871"/>
          </a:xfrm>
          <a:prstGeom prst="rect">
            <a:avLst/>
          </a:prstGeom>
        </p:spPr>
      </p:pic>
      <p:pic>
        <p:nvPicPr>
          <p:cNvPr id="46" name="Picture 45">
            <a:extLst>
              <a:ext uri="{FF2B5EF4-FFF2-40B4-BE49-F238E27FC236}">
                <a16:creationId xmlns:a16="http://schemas.microsoft.com/office/drawing/2014/main" id="{1861C641-2B56-4530-AE38-E18AC4AC915C}"/>
              </a:ext>
              <a:ext uri="{C183D7F6-B498-43B3-948B-1728B52AA6E4}">
                <adec:decorative xmlns:adec="http://schemas.microsoft.com/office/drawing/2017/decorative" val="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25609" b="24242"/>
          <a:stretch/>
        </p:blipFill>
        <p:spPr>
          <a:xfrm>
            <a:off x="5739232" y="1869650"/>
            <a:ext cx="1280703" cy="337078"/>
          </a:xfrm>
          <a:prstGeom prst="rect">
            <a:avLst/>
          </a:prstGeom>
        </p:spPr>
      </p:pic>
      <p:pic>
        <p:nvPicPr>
          <p:cNvPr id="52" name="Picture 51">
            <a:extLst>
              <a:ext uri="{FF2B5EF4-FFF2-40B4-BE49-F238E27FC236}">
                <a16:creationId xmlns:a16="http://schemas.microsoft.com/office/drawing/2014/main" id="{94473BC9-7F78-47F2-AD84-56F20A7B0580}"/>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45868" y="2310976"/>
            <a:ext cx="971015" cy="282478"/>
          </a:xfrm>
          <a:prstGeom prst="rect">
            <a:avLst/>
          </a:prstGeom>
        </p:spPr>
      </p:pic>
      <p:pic>
        <p:nvPicPr>
          <p:cNvPr id="54" name="Picture 53">
            <a:extLst>
              <a:ext uri="{FF2B5EF4-FFF2-40B4-BE49-F238E27FC236}">
                <a16:creationId xmlns:a16="http://schemas.microsoft.com/office/drawing/2014/main" id="{B52A5074-DF0E-4D61-AC0C-B7AF8D3F6A1B}"/>
              </a:ext>
              <a:ext uri="{C183D7F6-B498-43B3-948B-1728B52AA6E4}">
                <adec:decorative xmlns:adec="http://schemas.microsoft.com/office/drawing/2017/decorative" val="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27057" b="25165"/>
          <a:stretch/>
        </p:blipFill>
        <p:spPr>
          <a:xfrm>
            <a:off x="1027117" y="2092633"/>
            <a:ext cx="920211" cy="292984"/>
          </a:xfrm>
          <a:prstGeom prst="rect">
            <a:avLst/>
          </a:prstGeom>
        </p:spPr>
      </p:pic>
      <p:pic>
        <p:nvPicPr>
          <p:cNvPr id="56" name="Picture 55">
            <a:extLst>
              <a:ext uri="{FF2B5EF4-FFF2-40B4-BE49-F238E27FC236}">
                <a16:creationId xmlns:a16="http://schemas.microsoft.com/office/drawing/2014/main" id="{2F410C9A-3592-4321-9E2D-10C94D594EA9}"/>
              </a:ext>
              <a:ext uri="{C183D7F6-B498-43B3-948B-1728B52AA6E4}">
                <adec:decorative xmlns:adec="http://schemas.microsoft.com/office/drawing/2017/decorative" val="1"/>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38469" b="27001"/>
          <a:stretch/>
        </p:blipFill>
        <p:spPr>
          <a:xfrm>
            <a:off x="1229280" y="2780211"/>
            <a:ext cx="1235792" cy="289638"/>
          </a:xfrm>
          <a:prstGeom prst="rect">
            <a:avLst/>
          </a:prstGeom>
        </p:spPr>
      </p:pic>
      <p:pic>
        <p:nvPicPr>
          <p:cNvPr id="58" name="Picture 57">
            <a:extLst>
              <a:ext uri="{FF2B5EF4-FFF2-40B4-BE49-F238E27FC236}">
                <a16:creationId xmlns:a16="http://schemas.microsoft.com/office/drawing/2014/main" id="{B6BED9EA-D270-43B5-AC1F-1EF98D4C5E48}"/>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95500" y="2754528"/>
            <a:ext cx="1092818" cy="268868"/>
          </a:xfrm>
          <a:prstGeom prst="rect">
            <a:avLst/>
          </a:prstGeom>
        </p:spPr>
      </p:pic>
      <p:pic>
        <p:nvPicPr>
          <p:cNvPr id="62" name="Picture 61">
            <a:extLst>
              <a:ext uri="{FF2B5EF4-FFF2-40B4-BE49-F238E27FC236}">
                <a16:creationId xmlns:a16="http://schemas.microsoft.com/office/drawing/2014/main" id="{B201E3B3-427A-4CFD-A557-CB8D3A836A70}"/>
              </a:ext>
              <a:ext uri="{C183D7F6-B498-43B3-948B-1728B52AA6E4}">
                <adec:decorative xmlns:adec="http://schemas.microsoft.com/office/drawing/2017/decorative" val="1"/>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21292" b="7190"/>
          <a:stretch/>
        </p:blipFill>
        <p:spPr>
          <a:xfrm>
            <a:off x="5145633" y="3078253"/>
            <a:ext cx="1441493" cy="259869"/>
          </a:xfrm>
          <a:prstGeom prst="rect">
            <a:avLst/>
          </a:prstGeom>
        </p:spPr>
      </p:pic>
      <p:pic>
        <p:nvPicPr>
          <p:cNvPr id="64" name="Picture 63">
            <a:extLst>
              <a:ext uri="{FF2B5EF4-FFF2-40B4-BE49-F238E27FC236}">
                <a16:creationId xmlns:a16="http://schemas.microsoft.com/office/drawing/2014/main" id="{2BEE488A-99A8-4E66-83AB-DAB9C446D014}"/>
              </a:ext>
              <a:ext uri="{C183D7F6-B498-43B3-948B-1728B52AA6E4}">
                <adec:decorative xmlns:adec="http://schemas.microsoft.com/office/drawing/2017/decorative" val="1"/>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2089178" y="2188295"/>
            <a:ext cx="1175151" cy="302693"/>
          </a:xfrm>
          <a:prstGeom prst="rect">
            <a:avLst/>
          </a:prstGeom>
        </p:spPr>
      </p:pic>
      <p:pic>
        <p:nvPicPr>
          <p:cNvPr id="68" name="Picture 67">
            <a:extLst>
              <a:ext uri="{FF2B5EF4-FFF2-40B4-BE49-F238E27FC236}">
                <a16:creationId xmlns:a16="http://schemas.microsoft.com/office/drawing/2014/main" id="{147EF08F-9C11-4E17-BE0E-868F4A124183}"/>
              </a:ext>
              <a:ext uri="{C183D7F6-B498-43B3-948B-1728B52AA6E4}">
                <adec:decorative xmlns:adec="http://schemas.microsoft.com/office/drawing/2017/decorative" val="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243432" y="3261325"/>
            <a:ext cx="1824597" cy="269835"/>
          </a:xfrm>
          <a:prstGeom prst="rect">
            <a:avLst/>
          </a:prstGeom>
        </p:spPr>
      </p:pic>
      <p:pic>
        <p:nvPicPr>
          <p:cNvPr id="70" name="Picture 69">
            <a:extLst>
              <a:ext uri="{FF2B5EF4-FFF2-40B4-BE49-F238E27FC236}">
                <a16:creationId xmlns:a16="http://schemas.microsoft.com/office/drawing/2014/main" id="{7DBC5A0F-0995-4D11-8253-47EACD983E07}"/>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096365" y="2716155"/>
            <a:ext cx="1978328" cy="271187"/>
          </a:xfrm>
          <a:prstGeom prst="rect">
            <a:avLst/>
          </a:prstGeom>
        </p:spPr>
      </p:pic>
      <p:pic>
        <p:nvPicPr>
          <p:cNvPr id="73" name="Picture 72">
            <a:extLst>
              <a:ext uri="{FF2B5EF4-FFF2-40B4-BE49-F238E27FC236}">
                <a16:creationId xmlns:a16="http://schemas.microsoft.com/office/drawing/2014/main" id="{6DC10961-5D12-4F3C-B56D-A3506293C425}"/>
              </a:ext>
              <a:ext uri="{C183D7F6-B498-43B3-948B-1728B52AA6E4}">
                <adec:decorative xmlns:adec="http://schemas.microsoft.com/office/drawing/2017/decorative" val="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604407" y="3230648"/>
            <a:ext cx="1272651" cy="256711"/>
          </a:xfrm>
          <a:prstGeom prst="rect">
            <a:avLst/>
          </a:prstGeom>
        </p:spPr>
      </p:pic>
      <p:pic>
        <p:nvPicPr>
          <p:cNvPr id="77" name="Picture 76">
            <a:extLst>
              <a:ext uri="{FF2B5EF4-FFF2-40B4-BE49-F238E27FC236}">
                <a16:creationId xmlns:a16="http://schemas.microsoft.com/office/drawing/2014/main" id="{2D87B1A4-DF15-4E2E-A666-65D36F270EC2}"/>
              </a:ext>
              <a:ext uri="{C183D7F6-B498-43B3-948B-1728B52AA6E4}">
                <adec:decorative xmlns:adec="http://schemas.microsoft.com/office/drawing/2017/decorative" val="1"/>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a:stretch/>
        </p:blipFill>
        <p:spPr>
          <a:xfrm>
            <a:off x="1115100" y="4037192"/>
            <a:ext cx="1092654" cy="291205"/>
          </a:xfrm>
          <a:prstGeom prst="rect">
            <a:avLst/>
          </a:prstGeom>
        </p:spPr>
      </p:pic>
      <p:pic>
        <p:nvPicPr>
          <p:cNvPr id="1030" name="Picture 6" descr="Image result for nih niehs logo">
            <a:extLst>
              <a:ext uri="{FF2B5EF4-FFF2-40B4-BE49-F238E27FC236}">
                <a16:creationId xmlns:a16="http://schemas.microsoft.com/office/drawing/2014/main" id="{A2F8B74D-294D-41F9-9A9E-24F90DA2294A}"/>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145868" y="4402157"/>
            <a:ext cx="1467600" cy="266310"/>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85">
            <a:extLst>
              <a:ext uri="{FF2B5EF4-FFF2-40B4-BE49-F238E27FC236}">
                <a16:creationId xmlns:a16="http://schemas.microsoft.com/office/drawing/2014/main" id="{FC55799E-B053-4928-8375-149F7D461175}"/>
              </a:ext>
              <a:ext uri="{C183D7F6-B498-43B3-948B-1728B52AA6E4}">
                <adec:decorative xmlns:adec="http://schemas.microsoft.com/office/drawing/2017/decorative" val="1"/>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212383" y="3701279"/>
            <a:ext cx="1174827" cy="272066"/>
          </a:xfrm>
          <a:prstGeom prst="rect">
            <a:avLst/>
          </a:prstGeom>
        </p:spPr>
      </p:pic>
      <p:pic>
        <p:nvPicPr>
          <p:cNvPr id="88" name="Picture 87">
            <a:extLst>
              <a:ext uri="{FF2B5EF4-FFF2-40B4-BE49-F238E27FC236}">
                <a16:creationId xmlns:a16="http://schemas.microsoft.com/office/drawing/2014/main" id="{A846B520-EDBA-4AAE-AA54-B65398090E5D}"/>
              </a:ext>
              <a:ext uri="{C183D7F6-B498-43B3-948B-1728B52AA6E4}">
                <adec:decorative xmlns:adec="http://schemas.microsoft.com/office/drawing/2017/decorative" val="1"/>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799796" y="4197572"/>
            <a:ext cx="1077286" cy="434700"/>
          </a:xfrm>
          <a:prstGeom prst="rect">
            <a:avLst/>
          </a:prstGeom>
          <a:noFill/>
          <a:ln w="57150" cmpd="thickThin">
            <a:noFill/>
          </a:ln>
        </p:spPr>
      </p:pic>
      <p:pic>
        <p:nvPicPr>
          <p:cNvPr id="90" name="Picture 89">
            <a:extLst>
              <a:ext uri="{FF2B5EF4-FFF2-40B4-BE49-F238E27FC236}">
                <a16:creationId xmlns:a16="http://schemas.microsoft.com/office/drawing/2014/main" id="{943062D3-E3CB-436F-98F2-81EF46393B08}"/>
              </a:ext>
              <a:ext uri="{C183D7F6-B498-43B3-948B-1728B52AA6E4}">
                <adec:decorative xmlns:adec="http://schemas.microsoft.com/office/drawing/2017/decorative" val="1"/>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500025" y="4179398"/>
            <a:ext cx="1423943" cy="299252"/>
          </a:xfrm>
          <a:prstGeom prst="rect">
            <a:avLst/>
          </a:prstGeom>
        </p:spPr>
      </p:pic>
      <p:pic>
        <p:nvPicPr>
          <p:cNvPr id="92" name="Picture 91">
            <a:extLst>
              <a:ext uri="{FF2B5EF4-FFF2-40B4-BE49-F238E27FC236}">
                <a16:creationId xmlns:a16="http://schemas.microsoft.com/office/drawing/2014/main" id="{A67B0EAA-9280-4167-8AE3-F80645375324}"/>
              </a:ext>
              <a:ext uri="{C183D7F6-B498-43B3-948B-1728B52AA6E4}">
                <adec:decorative xmlns:adec="http://schemas.microsoft.com/office/drawing/2017/decorative" val="1"/>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040267" y="3467809"/>
            <a:ext cx="2192546" cy="345609"/>
          </a:xfrm>
          <a:prstGeom prst="rect">
            <a:avLst/>
          </a:prstGeom>
        </p:spPr>
      </p:pic>
      <p:sp>
        <p:nvSpPr>
          <p:cNvPr id="95" name="TextBox 94">
            <a:extLst>
              <a:ext uri="{FF2B5EF4-FFF2-40B4-BE49-F238E27FC236}">
                <a16:creationId xmlns:a16="http://schemas.microsoft.com/office/drawing/2014/main" id="{7A2EB46B-07EE-48CF-96EB-F8A9D9A94A67}"/>
              </a:ext>
            </a:extLst>
          </p:cNvPr>
          <p:cNvSpPr txBox="1"/>
          <p:nvPr/>
        </p:nvSpPr>
        <p:spPr>
          <a:xfrm rot="16200000">
            <a:off x="-346084" y="3001589"/>
            <a:ext cx="137890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65666A"/>
                </a:solidFill>
                <a:effectLst/>
                <a:uLnTx/>
                <a:uFillTx/>
                <a:latin typeface="Arial" panose="020B0604020202020204" pitchFamily="34" charset="0"/>
                <a:ea typeface="+mn-ea"/>
                <a:cs typeface="Arial" panose="020B0604020202020204" pitchFamily="34" charset="0"/>
              </a:rPr>
              <a:t>INSTITUTES</a:t>
            </a:r>
          </a:p>
        </p:txBody>
      </p:sp>
      <p:sp>
        <p:nvSpPr>
          <p:cNvPr id="97" name="TextBox 96">
            <a:extLst>
              <a:ext uri="{FF2B5EF4-FFF2-40B4-BE49-F238E27FC236}">
                <a16:creationId xmlns:a16="http://schemas.microsoft.com/office/drawing/2014/main" id="{EAFB5AE2-CCB4-4B51-A2EC-DDB40EECDC17}"/>
              </a:ext>
            </a:extLst>
          </p:cNvPr>
          <p:cNvSpPr txBox="1"/>
          <p:nvPr/>
        </p:nvSpPr>
        <p:spPr>
          <a:xfrm rot="16200000">
            <a:off x="-240552" y="5251026"/>
            <a:ext cx="116089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65666A"/>
                </a:solidFill>
                <a:effectLst/>
                <a:uLnTx/>
                <a:uFillTx/>
                <a:latin typeface="Arial" panose="020B0604020202020204" pitchFamily="34" charset="0"/>
                <a:ea typeface="+mn-ea"/>
                <a:cs typeface="Arial" panose="020B0604020202020204" pitchFamily="34" charset="0"/>
              </a:rPr>
              <a:t>CENTERS</a:t>
            </a:r>
          </a:p>
        </p:txBody>
      </p:sp>
      <p:pic>
        <p:nvPicPr>
          <p:cNvPr id="1032" name="Picture 8" descr="Image result for nih cc logo">
            <a:extLst>
              <a:ext uri="{FF2B5EF4-FFF2-40B4-BE49-F238E27FC236}">
                <a16:creationId xmlns:a16="http://schemas.microsoft.com/office/drawing/2014/main" id="{774DFDF2-1EA4-4097-BA76-309903D4FE62}"/>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574190" y="5725789"/>
            <a:ext cx="1456148" cy="34616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nih center for it logo">
            <a:extLst>
              <a:ext uri="{FF2B5EF4-FFF2-40B4-BE49-F238E27FC236}">
                <a16:creationId xmlns:a16="http://schemas.microsoft.com/office/drawing/2014/main" id="{0C196528-006C-4B58-B447-B293A269441B}"/>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184344" y="5065193"/>
            <a:ext cx="820618" cy="26772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nih csr logo">
            <a:extLst>
              <a:ext uri="{FF2B5EF4-FFF2-40B4-BE49-F238E27FC236}">
                <a16:creationId xmlns:a16="http://schemas.microsoft.com/office/drawing/2014/main" id="{197E21F9-6ABD-4385-9CD9-9B7EF8D0534E}"/>
              </a:ext>
            </a:extLst>
          </p:cNvPr>
          <p:cNvPicPr>
            <a:picLocks noChangeAspect="1" noChangeArrowheads="1"/>
          </p:cNvPicPr>
          <p:nvPr/>
        </p:nvPicPr>
        <p:blipFill rotWithShape="1">
          <a:blip r:embed="rId26" cstate="print">
            <a:extLst>
              <a:ext uri="{28A0092B-C50C-407E-A947-70E740481C1C}">
                <a14:useLocalDpi xmlns:a14="http://schemas.microsoft.com/office/drawing/2010/main" val="0"/>
              </a:ext>
            </a:extLst>
          </a:blip>
          <a:srcRect l="17161" t="33117" r="17686" b="42657"/>
          <a:stretch/>
        </p:blipFill>
        <p:spPr bwMode="auto">
          <a:xfrm>
            <a:off x="5411728" y="5725789"/>
            <a:ext cx="1084555" cy="30245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nih fic">
            <a:extLst>
              <a:ext uri="{FF2B5EF4-FFF2-40B4-BE49-F238E27FC236}">
                <a16:creationId xmlns:a16="http://schemas.microsoft.com/office/drawing/2014/main" id="{7DC3EE59-4B06-496C-AB7C-1D6BE1B26A4B}"/>
              </a:ext>
            </a:extLst>
          </p:cNvPr>
          <p:cNvPicPr>
            <a:picLocks noChangeAspect="1" noChangeArrowheads="1"/>
          </p:cNvPicPr>
          <p:nvPr/>
        </p:nvPicPr>
        <p:blipFill rotWithShape="1">
          <a:blip r:embed="rId27">
            <a:extLst>
              <a:ext uri="{28A0092B-C50C-407E-A947-70E740481C1C}">
                <a14:useLocalDpi xmlns:a14="http://schemas.microsoft.com/office/drawing/2010/main" val="0"/>
              </a:ext>
            </a:extLst>
          </a:blip>
          <a:srcRect l="1683" t="25366" b="26534"/>
          <a:stretch/>
        </p:blipFill>
        <p:spPr bwMode="auto">
          <a:xfrm>
            <a:off x="779107" y="5437180"/>
            <a:ext cx="1474791" cy="288609"/>
          </a:xfrm>
          <a:prstGeom prst="roundRect">
            <a:avLst/>
          </a:prstGeom>
          <a:noFill/>
          <a:extLst>
            <a:ext uri="{909E8E84-426E-40DD-AFC4-6F175D3DCCD1}">
              <a14:hiddenFill xmlns:a14="http://schemas.microsoft.com/office/drawing/2010/main">
                <a:solidFill>
                  <a:srgbClr val="FFFFFF"/>
                </a:solidFill>
              </a14:hiddenFill>
            </a:ext>
          </a:extLst>
        </p:spPr>
      </p:pic>
      <p:pic>
        <p:nvPicPr>
          <p:cNvPr id="1042" name="Picture 18" descr="Home">
            <a:extLst>
              <a:ext uri="{FF2B5EF4-FFF2-40B4-BE49-F238E27FC236}">
                <a16:creationId xmlns:a16="http://schemas.microsoft.com/office/drawing/2014/main" id="{342F60B5-6D0C-49F7-BCD3-23C501D8B98B}"/>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035612" y="5059033"/>
            <a:ext cx="1238477" cy="29310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National Center for Complementary and Integrative Health (NCCIH)">
            <a:extLst>
              <a:ext uri="{FF2B5EF4-FFF2-40B4-BE49-F238E27FC236}">
                <a16:creationId xmlns:a16="http://schemas.microsoft.com/office/drawing/2014/main" id="{22B74032-AF20-446F-B7A6-D1B40884C360}"/>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3798396" y="5181616"/>
            <a:ext cx="1201735" cy="293106"/>
          </a:xfrm>
          <a:prstGeom prst="rect">
            <a:avLst/>
          </a:prstGeom>
          <a:noFill/>
          <a:extLst>
            <a:ext uri="{909E8E84-426E-40DD-AFC4-6F175D3DCCD1}">
              <a14:hiddenFill xmlns:a14="http://schemas.microsoft.com/office/drawing/2010/main">
                <a:solidFill>
                  <a:srgbClr val="FFFFFF"/>
                </a:solidFill>
              </a14:hiddenFill>
            </a:ext>
          </a:extLst>
        </p:spPr>
      </p:pic>
      <p:cxnSp>
        <p:nvCxnSpPr>
          <p:cNvPr id="100" name="Straight Connector 99">
            <a:extLst>
              <a:ext uri="{FF2B5EF4-FFF2-40B4-BE49-F238E27FC236}">
                <a16:creationId xmlns:a16="http://schemas.microsoft.com/office/drawing/2014/main" id="{7954BDE7-2594-4C25-A0E2-6911711BB188}"/>
              </a:ext>
              <a:ext uri="{C183D7F6-B498-43B3-948B-1728B52AA6E4}">
                <adec:decorative xmlns:adec="http://schemas.microsoft.com/office/drawing/2017/decorative" val="1"/>
              </a:ext>
            </a:extLst>
          </p:cNvPr>
          <p:cNvCxnSpPr/>
          <p:nvPr/>
        </p:nvCxnSpPr>
        <p:spPr>
          <a:xfrm>
            <a:off x="632604" y="4905123"/>
            <a:ext cx="7987988" cy="0"/>
          </a:xfrm>
          <a:prstGeom prst="line">
            <a:avLst/>
          </a:prstGeom>
          <a:ln>
            <a:solidFill>
              <a:srgbClr val="E8E8E8"/>
            </a:solidFill>
          </a:ln>
        </p:spPr>
        <p:style>
          <a:lnRef idx="1">
            <a:schemeClr val="accent1"/>
          </a:lnRef>
          <a:fillRef idx="0">
            <a:schemeClr val="accent1"/>
          </a:fillRef>
          <a:effectRef idx="0">
            <a:schemeClr val="accent1"/>
          </a:effectRef>
          <a:fontRef idx="minor">
            <a:schemeClr val="tx1"/>
          </a:fontRef>
        </p:style>
      </p:cxnSp>
      <p:pic>
        <p:nvPicPr>
          <p:cNvPr id="39" name="Graphic 38">
            <a:extLst>
              <a:ext uri="{FF2B5EF4-FFF2-40B4-BE49-F238E27FC236}">
                <a16:creationId xmlns:a16="http://schemas.microsoft.com/office/drawing/2014/main" id="{0F0BFCEB-9213-4F57-A837-61CCF149E5A4}"/>
              </a:ext>
              <a:ext uri="{C183D7F6-B498-43B3-948B-1728B52AA6E4}">
                <adec:decorative xmlns:adec="http://schemas.microsoft.com/office/drawing/2017/decorative" val="1"/>
              </a:ext>
            </a:extLst>
          </p:cNvPr>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3685086" y="3732127"/>
            <a:ext cx="1159970" cy="260893"/>
          </a:xfrm>
          <a:prstGeom prst="rect">
            <a:avLst/>
          </a:prstGeom>
        </p:spPr>
      </p:pic>
      <p:pic>
        <p:nvPicPr>
          <p:cNvPr id="40" name="Picture 39">
            <a:extLst>
              <a:ext uri="{FF2B5EF4-FFF2-40B4-BE49-F238E27FC236}">
                <a16:creationId xmlns:a16="http://schemas.microsoft.com/office/drawing/2014/main" id="{31858548-7C0D-4D9B-BF2B-B1E53455A01B}"/>
              </a:ext>
              <a:ext uri="{C183D7F6-B498-43B3-948B-1728B52AA6E4}">
                <adec:decorative xmlns:adec="http://schemas.microsoft.com/office/drawing/2017/decorative" val="1"/>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6028263" y="3956054"/>
            <a:ext cx="1331988" cy="297755"/>
          </a:xfrm>
          <a:prstGeom prst="rect">
            <a:avLst/>
          </a:prstGeom>
        </p:spPr>
      </p:pic>
      <p:pic>
        <p:nvPicPr>
          <p:cNvPr id="41" name="Picture 40">
            <a:extLst>
              <a:ext uri="{FF2B5EF4-FFF2-40B4-BE49-F238E27FC236}">
                <a16:creationId xmlns:a16="http://schemas.microsoft.com/office/drawing/2014/main" id="{8D221CA8-C77A-4C28-B59C-268F88D77667}"/>
              </a:ext>
              <a:ext uri="{C183D7F6-B498-43B3-948B-1728B52AA6E4}">
                <adec:decorative xmlns:adec="http://schemas.microsoft.com/office/drawing/2017/decorative" val="1"/>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503142" y="3380065"/>
            <a:ext cx="981377" cy="259416"/>
          </a:xfrm>
          <a:prstGeom prst="rect">
            <a:avLst/>
          </a:prstGeom>
        </p:spPr>
      </p:pic>
      <p:sp>
        <p:nvSpPr>
          <p:cNvPr id="2" name="Rectangle 1">
            <a:extLst>
              <a:ext uri="{FF2B5EF4-FFF2-40B4-BE49-F238E27FC236}">
                <a16:creationId xmlns:a16="http://schemas.microsoft.com/office/drawing/2014/main" id="{D2424DA4-0596-46BA-90DC-B767BF9E651B}"/>
              </a:ext>
            </a:extLst>
          </p:cNvPr>
          <p:cNvSpPr/>
          <p:nvPr/>
        </p:nvSpPr>
        <p:spPr>
          <a:xfrm>
            <a:off x="530533" y="1795876"/>
            <a:ext cx="8613468" cy="4320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4BACC6"/>
                </a:solidFill>
                <a:effectLst/>
                <a:uLnTx/>
                <a:uFillTx/>
                <a:latin typeface="Calibri" panose="020F0502020204030204"/>
                <a:ea typeface="+mn-ea"/>
                <a:cs typeface="+mn-cs"/>
              </a:rPr>
              <a:t>Unified Goal: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1F497D">
                  <a:lumMod val="75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F497D">
                    <a:lumMod val="75000"/>
                  </a:srgbClr>
                </a:solidFill>
                <a:effectLst/>
                <a:uLnTx/>
                <a:uFillTx/>
                <a:latin typeface="Calibri" panose="020F0502020204030204"/>
                <a:ea typeface="+mn-ea"/>
                <a:cs typeface="+mn-cs"/>
              </a:rPr>
              <a:t>Support the training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F497D">
                    <a:lumMod val="75000"/>
                  </a:srgbClr>
                </a:solidFill>
                <a:effectLst/>
                <a:uLnTx/>
                <a:uFillTx/>
                <a:latin typeface="Calibri" panose="020F0502020204030204"/>
                <a:ea typeface="+mn-ea"/>
                <a:cs typeface="+mn-cs"/>
              </a:rPr>
              <a:t>and career development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F497D">
                    <a:lumMod val="75000"/>
                  </a:srgbClr>
                </a:solidFill>
                <a:effectLst/>
                <a:uLnTx/>
                <a:uFillTx/>
                <a:latin typeface="Calibri" panose="020F0502020204030204"/>
                <a:ea typeface="+mn-ea"/>
                <a:cs typeface="+mn-cs"/>
              </a:rPr>
              <a:t>of the biomedical research workforce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pic>
        <p:nvPicPr>
          <p:cNvPr id="43" name="Picture 42" descr="HHS and NIH logos">
            <a:extLst>
              <a:ext uri="{FF2B5EF4-FFF2-40B4-BE49-F238E27FC236}">
                <a16:creationId xmlns:a16="http://schemas.microsoft.com/office/drawing/2014/main" id="{3072C0E6-A33C-4480-9909-B7869F475193}"/>
              </a:ext>
            </a:extLst>
          </p:cNvPr>
          <p:cNvPicPr>
            <a:picLocks noChangeAspect="1"/>
          </p:cNvPicPr>
          <p:nvPr/>
        </p:nvPicPr>
        <p:blipFill>
          <a:blip r:embed="rId34"/>
          <a:stretch>
            <a:fillRect/>
          </a:stretch>
        </p:blipFill>
        <p:spPr>
          <a:xfrm>
            <a:off x="7391400" y="6411118"/>
            <a:ext cx="1590675" cy="342900"/>
          </a:xfrm>
          <a:prstGeom prst="rect">
            <a:avLst/>
          </a:prstGeom>
        </p:spPr>
      </p:pic>
    </p:spTree>
    <p:custDataLst>
      <p:tags r:id="rId1"/>
    </p:custDataLst>
    <p:extLst>
      <p:ext uri="{BB962C8B-B14F-4D97-AF65-F5344CB8AC3E}">
        <p14:creationId xmlns:p14="http://schemas.microsoft.com/office/powerpoint/2010/main" val="115266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nodeType="withEffect">
                                  <p:stCondLst>
                                    <p:cond delay="75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nodeType="withEffect">
                                  <p:stCondLst>
                                    <p:cond delay="100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nodeType="withEffect">
                                  <p:stCondLst>
                                    <p:cond delay="100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nodeType="withEffect">
                                  <p:stCondLst>
                                    <p:cond delay="75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nodeType="withEffect">
                                  <p:stCondLst>
                                    <p:cond delay="1250"/>
                                  </p:stCondLst>
                                  <p:childTnLst>
                                    <p:set>
                                      <p:cBhvr>
                                        <p:cTn id="18" dur="1" fill="hold">
                                          <p:stCondLst>
                                            <p:cond delay="0"/>
                                          </p:stCondLst>
                                        </p:cTn>
                                        <p:tgtEl>
                                          <p:spTgt spid="56"/>
                                        </p:tgtEl>
                                        <p:attrNameLst>
                                          <p:attrName>style.visibility</p:attrName>
                                        </p:attrNameLst>
                                      </p:cBhvr>
                                      <p:to>
                                        <p:strVal val="visible"/>
                                      </p:to>
                                    </p:set>
                                  </p:childTnLst>
                                </p:cTn>
                              </p:par>
                              <p:par>
                                <p:cTn id="19" presetID="1" presetClass="entr" presetSubtype="0" fill="hold" nodeType="withEffect">
                                  <p:stCondLst>
                                    <p:cond delay="1250"/>
                                  </p:stCondLst>
                                  <p:childTnLst>
                                    <p:set>
                                      <p:cBhvr>
                                        <p:cTn id="20" dur="1" fill="hold">
                                          <p:stCondLst>
                                            <p:cond delay="0"/>
                                          </p:stCondLst>
                                        </p:cTn>
                                        <p:tgtEl>
                                          <p:spTgt spid="58"/>
                                        </p:tgtEl>
                                        <p:attrNameLst>
                                          <p:attrName>style.visibility</p:attrName>
                                        </p:attrNameLst>
                                      </p:cBhvr>
                                      <p:to>
                                        <p:strVal val="visible"/>
                                      </p:to>
                                    </p:set>
                                  </p:childTnLst>
                                </p:cTn>
                              </p:par>
                              <p:par>
                                <p:cTn id="21" presetID="1" presetClass="entr" presetSubtype="0" fill="hold" nodeType="withEffect">
                                  <p:stCondLst>
                                    <p:cond delay="1500"/>
                                  </p:stCondLst>
                                  <p:childTnLst>
                                    <p:set>
                                      <p:cBhvr>
                                        <p:cTn id="22" dur="1" fill="hold">
                                          <p:stCondLst>
                                            <p:cond delay="0"/>
                                          </p:stCondLst>
                                        </p:cTn>
                                        <p:tgtEl>
                                          <p:spTgt spid="70"/>
                                        </p:tgtEl>
                                        <p:attrNameLst>
                                          <p:attrName>style.visibility</p:attrName>
                                        </p:attrNameLst>
                                      </p:cBhvr>
                                      <p:to>
                                        <p:strVal val="visible"/>
                                      </p:to>
                                    </p:set>
                                  </p:childTnLst>
                                </p:cTn>
                              </p:par>
                              <p:par>
                                <p:cTn id="23" presetID="1" presetClass="entr" presetSubtype="0" fill="hold" nodeType="withEffect">
                                  <p:stCondLst>
                                    <p:cond delay="1500"/>
                                  </p:stCondLst>
                                  <p:childTnLst>
                                    <p:set>
                                      <p:cBhvr>
                                        <p:cTn id="24" dur="1" fill="hold">
                                          <p:stCondLst>
                                            <p:cond delay="0"/>
                                          </p:stCondLst>
                                        </p:cTn>
                                        <p:tgtEl>
                                          <p:spTgt spid="64"/>
                                        </p:tgtEl>
                                        <p:attrNameLst>
                                          <p:attrName>style.visibility</p:attrName>
                                        </p:attrNameLst>
                                      </p:cBhvr>
                                      <p:to>
                                        <p:strVal val="visible"/>
                                      </p:to>
                                    </p:set>
                                  </p:childTnLst>
                                </p:cTn>
                              </p:par>
                              <p:par>
                                <p:cTn id="25" presetID="1" presetClass="entr" presetSubtype="0" fill="hold" nodeType="withEffect">
                                  <p:stCondLst>
                                    <p:cond delay="150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nodeType="withEffect">
                                  <p:stCondLst>
                                    <p:cond delay="1750"/>
                                  </p:stCondLst>
                                  <p:childTnLst>
                                    <p:set>
                                      <p:cBhvr>
                                        <p:cTn id="28" dur="1" fill="hold">
                                          <p:stCondLst>
                                            <p:cond delay="0"/>
                                          </p:stCondLst>
                                        </p:cTn>
                                        <p:tgtEl>
                                          <p:spTgt spid="77"/>
                                        </p:tgtEl>
                                        <p:attrNameLst>
                                          <p:attrName>style.visibility</p:attrName>
                                        </p:attrNameLst>
                                      </p:cBhvr>
                                      <p:to>
                                        <p:strVal val="visible"/>
                                      </p:to>
                                    </p:set>
                                  </p:childTnLst>
                                </p:cTn>
                              </p:par>
                              <p:par>
                                <p:cTn id="29" presetID="1" presetClass="entr" presetSubtype="0" fill="hold" nodeType="withEffect">
                                  <p:stCondLst>
                                    <p:cond delay="1750"/>
                                  </p:stCondLst>
                                  <p:childTnLst>
                                    <p:set>
                                      <p:cBhvr>
                                        <p:cTn id="30" dur="1" fill="hold">
                                          <p:stCondLst>
                                            <p:cond delay="0"/>
                                          </p:stCondLst>
                                        </p:cTn>
                                        <p:tgtEl>
                                          <p:spTgt spid="1030"/>
                                        </p:tgtEl>
                                        <p:attrNameLst>
                                          <p:attrName>style.visibility</p:attrName>
                                        </p:attrNameLst>
                                      </p:cBhvr>
                                      <p:to>
                                        <p:strVal val="visible"/>
                                      </p:to>
                                    </p:set>
                                  </p:childTnLst>
                                </p:cTn>
                              </p:par>
                              <p:par>
                                <p:cTn id="31" presetID="1" presetClass="entr" presetSubtype="0" fill="hold" nodeType="withEffect">
                                  <p:stCondLst>
                                    <p:cond delay="1750"/>
                                  </p:stCondLst>
                                  <p:childTnLst>
                                    <p:set>
                                      <p:cBhvr>
                                        <p:cTn id="32" dur="1" fill="hold">
                                          <p:stCondLst>
                                            <p:cond delay="0"/>
                                          </p:stCondLst>
                                        </p:cTn>
                                        <p:tgtEl>
                                          <p:spTgt spid="73"/>
                                        </p:tgtEl>
                                        <p:attrNameLst>
                                          <p:attrName>style.visibility</p:attrName>
                                        </p:attrNameLst>
                                      </p:cBhvr>
                                      <p:to>
                                        <p:strVal val="visible"/>
                                      </p:to>
                                    </p:set>
                                  </p:childTnLst>
                                </p:cTn>
                              </p:par>
                              <p:par>
                                <p:cTn id="33" presetID="1" presetClass="entr" presetSubtype="0" fill="hold" nodeType="withEffect">
                                  <p:stCondLst>
                                    <p:cond delay="200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200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nodeType="withEffect">
                                  <p:stCondLst>
                                    <p:cond delay="200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nodeType="withEffect">
                                  <p:stCondLst>
                                    <p:cond delay="2000"/>
                                  </p:stCondLst>
                                  <p:childTnLst>
                                    <p:set>
                                      <p:cBhvr>
                                        <p:cTn id="40" dur="1" fill="hold">
                                          <p:stCondLst>
                                            <p:cond delay="0"/>
                                          </p:stCondLst>
                                        </p:cTn>
                                        <p:tgtEl>
                                          <p:spTgt spid="86"/>
                                        </p:tgtEl>
                                        <p:attrNameLst>
                                          <p:attrName>style.visibility</p:attrName>
                                        </p:attrNameLst>
                                      </p:cBhvr>
                                      <p:to>
                                        <p:strVal val="visible"/>
                                      </p:to>
                                    </p:set>
                                  </p:childTnLst>
                                </p:cTn>
                              </p:par>
                              <p:par>
                                <p:cTn id="41" presetID="1" presetClass="entr" presetSubtype="0" fill="hold" nodeType="withEffect">
                                  <p:stCondLst>
                                    <p:cond delay="2250"/>
                                  </p:stCondLst>
                                  <p:childTnLst>
                                    <p:set>
                                      <p:cBhvr>
                                        <p:cTn id="42" dur="1" fill="hold">
                                          <p:stCondLst>
                                            <p:cond delay="0"/>
                                          </p:stCondLst>
                                        </p:cTn>
                                        <p:tgtEl>
                                          <p:spTgt spid="88"/>
                                        </p:tgtEl>
                                        <p:attrNameLst>
                                          <p:attrName>style.visibility</p:attrName>
                                        </p:attrNameLst>
                                      </p:cBhvr>
                                      <p:to>
                                        <p:strVal val="visible"/>
                                      </p:to>
                                    </p:set>
                                  </p:childTnLst>
                                </p:cTn>
                              </p:par>
                              <p:par>
                                <p:cTn id="43" presetID="1" presetClass="entr" presetSubtype="0" fill="hold" nodeType="withEffect">
                                  <p:stCondLst>
                                    <p:cond delay="2250"/>
                                  </p:stCondLst>
                                  <p:childTnLst>
                                    <p:set>
                                      <p:cBhvr>
                                        <p:cTn id="44" dur="1" fill="hold">
                                          <p:stCondLst>
                                            <p:cond delay="0"/>
                                          </p:stCondLst>
                                        </p:cTn>
                                        <p:tgtEl>
                                          <p:spTgt spid="90"/>
                                        </p:tgtEl>
                                        <p:attrNameLst>
                                          <p:attrName>style.visibility</p:attrName>
                                        </p:attrNameLst>
                                      </p:cBhvr>
                                      <p:to>
                                        <p:strVal val="visible"/>
                                      </p:to>
                                    </p:set>
                                  </p:childTnLst>
                                </p:cTn>
                              </p:par>
                              <p:par>
                                <p:cTn id="45" presetID="1" presetClass="entr" presetSubtype="0" fill="hold" nodeType="withEffect">
                                  <p:stCondLst>
                                    <p:cond delay="2250"/>
                                  </p:stCondLst>
                                  <p:childTnLst>
                                    <p:set>
                                      <p:cBhvr>
                                        <p:cTn id="46" dur="1" fill="hold">
                                          <p:stCondLst>
                                            <p:cond delay="0"/>
                                          </p:stCondLst>
                                        </p:cTn>
                                        <p:tgtEl>
                                          <p:spTgt spid="92"/>
                                        </p:tgtEl>
                                        <p:attrNameLst>
                                          <p:attrName>style.visibility</p:attrName>
                                        </p:attrNameLst>
                                      </p:cBhvr>
                                      <p:to>
                                        <p:strVal val="visible"/>
                                      </p:to>
                                    </p:set>
                                  </p:childTnLst>
                                </p:cTn>
                              </p:par>
                              <p:par>
                                <p:cTn id="47" presetID="1" presetClass="entr" presetSubtype="0" fill="hold" nodeType="withEffect">
                                  <p:stCondLst>
                                    <p:cond delay="2500"/>
                                  </p:stCondLst>
                                  <p:childTnLst>
                                    <p:set>
                                      <p:cBhvr>
                                        <p:cTn id="48" dur="1" fill="hold">
                                          <p:stCondLst>
                                            <p:cond delay="0"/>
                                          </p:stCondLst>
                                        </p:cTn>
                                        <p:tgtEl>
                                          <p:spTgt spid="1032"/>
                                        </p:tgtEl>
                                        <p:attrNameLst>
                                          <p:attrName>style.visibility</p:attrName>
                                        </p:attrNameLst>
                                      </p:cBhvr>
                                      <p:to>
                                        <p:strVal val="visible"/>
                                      </p:to>
                                    </p:set>
                                  </p:childTnLst>
                                </p:cTn>
                              </p:par>
                              <p:par>
                                <p:cTn id="49" presetID="1" presetClass="entr" presetSubtype="0" fill="hold" nodeType="withEffect">
                                  <p:stCondLst>
                                    <p:cond delay="2500"/>
                                  </p:stCondLst>
                                  <p:childTnLst>
                                    <p:set>
                                      <p:cBhvr>
                                        <p:cTn id="50" dur="1" fill="hold">
                                          <p:stCondLst>
                                            <p:cond delay="0"/>
                                          </p:stCondLst>
                                        </p:cTn>
                                        <p:tgtEl>
                                          <p:spTgt spid="1034"/>
                                        </p:tgtEl>
                                        <p:attrNameLst>
                                          <p:attrName>style.visibility</p:attrName>
                                        </p:attrNameLst>
                                      </p:cBhvr>
                                      <p:to>
                                        <p:strVal val="visible"/>
                                      </p:to>
                                    </p:set>
                                  </p:childTnLst>
                                </p:cTn>
                              </p:par>
                              <p:par>
                                <p:cTn id="51" presetID="1" presetClass="entr" presetSubtype="0" fill="hold" nodeType="withEffect">
                                  <p:stCondLst>
                                    <p:cond delay="2750"/>
                                  </p:stCondLst>
                                  <p:childTnLst>
                                    <p:set>
                                      <p:cBhvr>
                                        <p:cTn id="52" dur="1" fill="hold">
                                          <p:stCondLst>
                                            <p:cond delay="0"/>
                                          </p:stCondLst>
                                        </p:cTn>
                                        <p:tgtEl>
                                          <p:spTgt spid="1038"/>
                                        </p:tgtEl>
                                        <p:attrNameLst>
                                          <p:attrName>style.visibility</p:attrName>
                                        </p:attrNameLst>
                                      </p:cBhvr>
                                      <p:to>
                                        <p:strVal val="visible"/>
                                      </p:to>
                                    </p:set>
                                  </p:childTnLst>
                                </p:cTn>
                              </p:par>
                              <p:par>
                                <p:cTn id="53" presetID="1" presetClass="entr" presetSubtype="0" fill="hold" nodeType="withEffect">
                                  <p:stCondLst>
                                    <p:cond delay="2750"/>
                                  </p:stCondLst>
                                  <p:childTnLst>
                                    <p:set>
                                      <p:cBhvr>
                                        <p:cTn id="54" dur="1" fill="hold">
                                          <p:stCondLst>
                                            <p:cond delay="0"/>
                                          </p:stCondLst>
                                        </p:cTn>
                                        <p:tgtEl>
                                          <p:spTgt spid="1040"/>
                                        </p:tgtEl>
                                        <p:attrNameLst>
                                          <p:attrName>style.visibility</p:attrName>
                                        </p:attrNameLst>
                                      </p:cBhvr>
                                      <p:to>
                                        <p:strVal val="visible"/>
                                      </p:to>
                                    </p:set>
                                  </p:childTnLst>
                                </p:cTn>
                              </p:par>
                              <p:par>
                                <p:cTn id="55" presetID="1" presetClass="entr" presetSubtype="0" fill="hold" nodeType="withEffect">
                                  <p:stCondLst>
                                    <p:cond delay="3000"/>
                                  </p:stCondLst>
                                  <p:childTnLst>
                                    <p:set>
                                      <p:cBhvr>
                                        <p:cTn id="56" dur="1" fill="hold">
                                          <p:stCondLst>
                                            <p:cond delay="0"/>
                                          </p:stCondLst>
                                        </p:cTn>
                                        <p:tgtEl>
                                          <p:spTgt spid="1042"/>
                                        </p:tgtEl>
                                        <p:attrNameLst>
                                          <p:attrName>style.visibility</p:attrName>
                                        </p:attrNameLst>
                                      </p:cBhvr>
                                      <p:to>
                                        <p:strVal val="visible"/>
                                      </p:to>
                                    </p:set>
                                  </p:childTnLst>
                                </p:cTn>
                              </p:par>
                              <p:par>
                                <p:cTn id="57" presetID="1" presetClass="entr" presetSubtype="0" fill="hold" nodeType="withEffect">
                                  <p:stCondLst>
                                    <p:cond delay="3000"/>
                                  </p:stCondLst>
                                  <p:childTnLst>
                                    <p:set>
                                      <p:cBhvr>
                                        <p:cTn id="58" dur="1" fill="hold">
                                          <p:stCondLst>
                                            <p:cond delay="0"/>
                                          </p:stCondLst>
                                        </p:cTn>
                                        <p:tgtEl>
                                          <p:spTgt spid="104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childTnLst>
                                </p:cTn>
                              </p:par>
                              <p:par>
                                <p:cTn id="63" presetID="1" presetClass="exit" presetSubtype="0" fill="hold" nodeType="withEffect">
                                  <p:stCondLst>
                                    <p:cond delay="0"/>
                                  </p:stCondLst>
                                  <p:childTnLst>
                                    <p:set>
                                      <p:cBhvr>
                                        <p:cTn id="64"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98E1B5-5D6D-4019-BE97-C8E79208073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76949-AF80-435D-9E97-14B6AAF2E0ED}" type="slidenum">
              <a:rPr kumimoji="0" lang="en-US"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B079A92B-B876-49E4-A327-DA4CB4CA927D}"/>
              </a:ext>
            </a:extLst>
          </p:cNvPr>
          <p:cNvSpPr/>
          <p:nvPr/>
        </p:nvSpPr>
        <p:spPr>
          <a:xfrm>
            <a:off x="548181" y="1288928"/>
            <a:ext cx="4771039" cy="2707857"/>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Plant Your Feet....Breathe</a:t>
            </a:r>
            <a:endPar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Overwhelmed? Stop, unclench your teeth, take a breather</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Separate true feelings/concerns from your fears</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Silence is NOT Golden </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tab pos="457200" algn="l"/>
              </a:tabLst>
              <a:defRPr/>
            </a:pPr>
            <a:r>
              <a:rPr kumimoji="0" lang="en-US" sz="16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You don’t have to go it alone; don’t have to know all the answers  </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tab pos="457200" algn="l"/>
              </a:tabLst>
              <a:defRPr/>
            </a:pPr>
            <a:r>
              <a:rPr kumimoji="0" lang="en-US" sz="16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It’s Ok (expected) that you ask questions and for help/support </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5" name="Picture 14" descr="two fish bowls with a fish leaping from one bowl to the next">
            <a:extLst>
              <a:ext uri="{FF2B5EF4-FFF2-40B4-BE49-F238E27FC236}">
                <a16:creationId xmlns:a16="http://schemas.microsoft.com/office/drawing/2014/main" id="{8524A6C9-CB77-428E-A20F-E74AC57E942D}"/>
              </a:ext>
            </a:extLst>
          </p:cNvPr>
          <p:cNvPicPr>
            <a:picLocks noChangeAspect="1"/>
          </p:cNvPicPr>
          <p:nvPr/>
        </p:nvPicPr>
        <p:blipFill>
          <a:blip r:embed="rId2">
            <a:alphaModFix amt="57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638800" y="194558"/>
            <a:ext cx="3418490" cy="2548641"/>
          </a:xfrm>
          <a:prstGeom prst="rect">
            <a:avLst/>
          </a:prstGeom>
          <a:effectLst>
            <a:softEdge rad="165100"/>
          </a:effectLst>
        </p:spPr>
      </p:pic>
      <p:sp>
        <p:nvSpPr>
          <p:cNvPr id="7" name="Rectangle 6">
            <a:extLst>
              <a:ext uri="{FF2B5EF4-FFF2-40B4-BE49-F238E27FC236}">
                <a16:creationId xmlns:a16="http://schemas.microsoft.com/office/drawing/2014/main" id="{1C7BB531-5CEC-4A27-A9B0-A6383ED98716}"/>
              </a:ext>
            </a:extLst>
          </p:cNvPr>
          <p:cNvSpPr/>
          <p:nvPr/>
        </p:nvSpPr>
        <p:spPr>
          <a:xfrm>
            <a:off x="611524" y="4177378"/>
            <a:ext cx="8445766" cy="1917448"/>
          </a:xfrm>
          <a:prstGeom prst="rect">
            <a:avLst/>
          </a:prstGeom>
        </p:spPr>
        <p:txBody>
          <a:bodyPr wrap="square">
            <a:spAutoFit/>
          </a:bodyPr>
          <a:lstStyle/>
          <a:p>
            <a:pPr lvl="0">
              <a:lnSpc>
                <a:spcPct val="107000"/>
              </a:lnSpc>
              <a:tabLst>
                <a:tab pos="457200" algn="l"/>
              </a:tabLst>
              <a:defRPr/>
            </a:pPr>
            <a:r>
              <a:rPr lang="en-US" sz="1600" b="1" dirty="0">
                <a:solidFill>
                  <a:srgbClr val="333333"/>
                </a:solidFill>
                <a:latin typeface="Arial" panose="020B0604020202020204" pitchFamily="34" charset="0"/>
                <a:ea typeface="Calibri" panose="020F0502020204030204" pitchFamily="34" charset="0"/>
                <a:cs typeface="Arial" panose="020B0604020202020204" pitchFamily="34" charset="0"/>
              </a:rPr>
              <a:t>Be Your Own Best Friend</a:t>
            </a:r>
            <a:endParaRPr lang="en-US" sz="16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171450" lvl="0" indent="-171450">
              <a:lnSpc>
                <a:spcPct val="107000"/>
              </a:lnSpc>
              <a:buFont typeface="Arial" panose="020B0604020202020204" pitchFamily="34" charset="0"/>
              <a:buChar char="•"/>
              <a:tabLst>
                <a:tab pos="457200" algn="l"/>
              </a:tabLst>
              <a:defRPr/>
            </a:pPr>
            <a:r>
              <a:rPr lang="en-US" sz="1600" dirty="0">
                <a:solidFill>
                  <a:srgbClr val="333333"/>
                </a:solidFill>
                <a:latin typeface="Arial" panose="020B0604020202020204" pitchFamily="34" charset="0"/>
                <a:ea typeface="Calibri" panose="020F0502020204030204" pitchFamily="34" charset="0"/>
                <a:cs typeface="Arial" panose="020B0604020202020204" pitchFamily="34" charset="0"/>
              </a:rPr>
              <a:t>Play a new mental tape; </a:t>
            </a:r>
            <a:r>
              <a:rPr lang="en-US" sz="1600" b="1" dirty="0">
                <a:solidFill>
                  <a:srgbClr val="333333"/>
                </a:solidFill>
                <a:latin typeface="Arial" panose="020B0604020202020204" pitchFamily="34" charset="0"/>
                <a:ea typeface="Calibri" panose="020F0502020204030204" pitchFamily="34" charset="0"/>
                <a:cs typeface="Arial" panose="020B0604020202020204" pitchFamily="34" charset="0"/>
              </a:rPr>
              <a:t>visualize your success</a:t>
            </a:r>
            <a:r>
              <a:rPr lang="en-US" sz="1600" dirty="0">
                <a:solidFill>
                  <a:srgbClr val="333333"/>
                </a:solidFill>
                <a:latin typeface="Arial" panose="020B0604020202020204" pitchFamily="34" charset="0"/>
                <a:ea typeface="Calibri" panose="020F0502020204030204" pitchFamily="34" charset="0"/>
                <a:cs typeface="Arial" panose="020B0604020202020204" pitchFamily="34" charset="0"/>
              </a:rPr>
              <a:t> (vs. imminent failure)  </a:t>
            </a:r>
          </a:p>
          <a:p>
            <a:pPr marL="171450" lvl="0" indent="-171450">
              <a:lnSpc>
                <a:spcPct val="107000"/>
              </a:lnSpc>
              <a:buFont typeface="Arial" panose="020B0604020202020204" pitchFamily="34" charset="0"/>
              <a:buChar char="•"/>
              <a:tabLst>
                <a:tab pos="457200" algn="l"/>
              </a:tabLst>
              <a:defRPr/>
            </a:pPr>
            <a:r>
              <a:rPr lang="en-US" sz="1600" dirty="0">
                <a:solidFill>
                  <a:srgbClr val="333333"/>
                </a:solidFill>
                <a:latin typeface="Arial" panose="020B0604020202020204" pitchFamily="34" charset="0"/>
                <a:ea typeface="Calibri" panose="020F0502020204030204" pitchFamily="34" charset="0"/>
                <a:cs typeface="Arial" panose="020B0604020202020204" pitchFamily="34" charset="0"/>
              </a:rPr>
              <a:t>“ How can I make this happen?” versus, “I don’t’ think this will work out”</a:t>
            </a:r>
            <a:endParaRPr lang="en-US" sz="16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defRPr/>
            </a:pPr>
            <a:endParaRPr lang="en-US" sz="1600" b="1" dirty="0">
              <a:solidFill>
                <a:srgbClr val="333333"/>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defRPr/>
            </a:pPr>
            <a:r>
              <a:rPr lang="en-US" sz="1600" b="1" dirty="0">
                <a:solidFill>
                  <a:srgbClr val="333333"/>
                </a:solidFill>
                <a:latin typeface="Arial" panose="020B0604020202020204" pitchFamily="34" charset="0"/>
                <a:ea typeface="Calibri" panose="020F0502020204030204" pitchFamily="34" charset="0"/>
                <a:cs typeface="Arial" panose="020B0604020202020204" pitchFamily="34" charset="0"/>
              </a:rPr>
              <a:t>Brush Your Shoulders Off</a:t>
            </a:r>
            <a:endParaRPr lang="en-US" sz="16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171450" lvl="0" indent="-171450">
              <a:lnSpc>
                <a:spcPct val="107000"/>
              </a:lnSpc>
              <a:buFont typeface="Arial" panose="020B0604020202020204" pitchFamily="34" charset="0"/>
              <a:buChar char="•"/>
              <a:tabLst>
                <a:tab pos="457200" algn="l"/>
              </a:tabLst>
              <a:defRPr/>
            </a:pPr>
            <a:r>
              <a:rPr lang="en-US" sz="1600" dirty="0">
                <a:solidFill>
                  <a:srgbClr val="333333"/>
                </a:solidFill>
                <a:latin typeface="Arial" panose="020B0604020202020204" pitchFamily="34" charset="0"/>
                <a:ea typeface="Calibri" panose="020F0502020204030204" pitchFamily="34" charset="0"/>
                <a:cs typeface="Arial" panose="020B0604020202020204" pitchFamily="34" charset="0"/>
              </a:rPr>
              <a:t>Reframe internal “mistake-o-meter”; criticism or questions ≠ your lack of ability</a:t>
            </a:r>
          </a:p>
          <a:p>
            <a:pPr marL="171450" lvl="0" indent="-171450">
              <a:lnSpc>
                <a:spcPct val="107000"/>
              </a:lnSpc>
              <a:buFont typeface="Arial" panose="020B0604020202020204" pitchFamily="34" charset="0"/>
              <a:buChar char="•"/>
              <a:tabLst>
                <a:tab pos="457200" algn="l"/>
              </a:tabLst>
              <a:defRPr/>
            </a:pPr>
            <a:r>
              <a:rPr lang="en-US" sz="1600" dirty="0">
                <a:solidFill>
                  <a:srgbClr val="333333"/>
                </a:solidFill>
                <a:latin typeface="Arial" panose="020B0604020202020204" pitchFamily="34" charset="0"/>
                <a:ea typeface="Calibri" panose="020F0502020204030204" pitchFamily="34" charset="0"/>
                <a:cs typeface="Arial" panose="020B0604020202020204" pitchFamily="34" charset="0"/>
              </a:rPr>
              <a:t>Detach issues/criticism from feelings about who YOU are (not remotely the same thing)</a:t>
            </a:r>
          </a:p>
        </p:txBody>
      </p:sp>
      <p:sp>
        <p:nvSpPr>
          <p:cNvPr id="4" name="Title 3">
            <a:extLst>
              <a:ext uri="{FF2B5EF4-FFF2-40B4-BE49-F238E27FC236}">
                <a16:creationId xmlns:a16="http://schemas.microsoft.com/office/drawing/2014/main" id="{9E93D6DD-6C8A-4AF3-A71D-7B0E414B95A7}"/>
              </a:ext>
            </a:extLst>
          </p:cNvPr>
          <p:cNvSpPr>
            <a:spLocks noGrp="1"/>
          </p:cNvSpPr>
          <p:nvPr>
            <p:ph type="title" idx="4294967295"/>
          </p:nvPr>
        </p:nvSpPr>
        <p:spPr>
          <a:xfrm>
            <a:off x="548181" y="143315"/>
            <a:ext cx="7886700" cy="1325563"/>
          </a:xfrm>
        </p:spPr>
        <p:txBody>
          <a:bodyPr/>
          <a:lstStyle/>
          <a:p>
            <a:pPr rtl="0" eaLnBrk="1" fontAlgn="auto" latinLnBrk="0" hangingPunct="1"/>
            <a:r>
              <a:rPr lang="en-US" sz="3300" b="1" i="0" kern="1200" spc="0" baseline="0" dirty="0">
                <a:ln>
                  <a:noFill/>
                </a:ln>
                <a:solidFill>
                  <a:srgbClr val="222A35"/>
                </a:solidFill>
                <a:effectLst/>
                <a:latin typeface="Arial" panose="020B0604020202020204" pitchFamily="34" charset="0"/>
                <a:ea typeface="+mn-ea"/>
                <a:cs typeface="Arial" panose="020B0604020202020204" pitchFamily="34" charset="0"/>
              </a:rPr>
              <a:t>Free Yourself</a:t>
            </a:r>
            <a:endParaRPr lang="en-US" dirty="0">
              <a:effectLst/>
            </a:endParaRPr>
          </a:p>
        </p:txBody>
      </p:sp>
    </p:spTree>
    <p:extLst>
      <p:ext uri="{BB962C8B-B14F-4D97-AF65-F5344CB8AC3E}">
        <p14:creationId xmlns:p14="http://schemas.microsoft.com/office/powerpoint/2010/main" val="162648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9" presetClass="emph" presetSubtype="0" nodeType="withEffect">
                                  <p:stCondLst>
                                    <p:cond delay="0"/>
                                  </p:stCondLst>
                                  <p:childTnLst>
                                    <p:set>
                                      <p:cBhvr>
                                        <p:cTn id="18" dur="indefinite"/>
                                        <p:tgtEl>
                                          <p:spTgt spid="3">
                                            <p:txEl>
                                              <p:pRg st="0" end="0"/>
                                            </p:txEl>
                                          </p:spTgt>
                                        </p:tgtEl>
                                        <p:attrNameLst>
                                          <p:attrName>style.opacity</p:attrName>
                                        </p:attrNameLst>
                                      </p:cBhvr>
                                      <p:to>
                                        <p:strVal val="0.5"/>
                                      </p:to>
                                    </p:set>
                                    <p:animEffect filter="image" prLst="opacity: 0.5">
                                      <p:cBhvr rctx="IE">
                                        <p:cTn id="19" dur="indefinite"/>
                                        <p:tgtEl>
                                          <p:spTgt spid="3">
                                            <p:txEl>
                                              <p:pRg st="0" end="0"/>
                                            </p:txEl>
                                          </p:spTgt>
                                        </p:tgtEl>
                                      </p:cBhvr>
                                    </p:animEffect>
                                  </p:childTnLst>
                                </p:cTn>
                              </p:par>
                              <p:par>
                                <p:cTn id="20" presetID="9" presetClass="emph" presetSubtype="0" nodeType="withEffect">
                                  <p:stCondLst>
                                    <p:cond delay="0"/>
                                  </p:stCondLst>
                                  <p:childTnLst>
                                    <p:set>
                                      <p:cBhvr>
                                        <p:cTn id="21" dur="indefinite"/>
                                        <p:tgtEl>
                                          <p:spTgt spid="3">
                                            <p:txEl>
                                              <p:pRg st="1" end="1"/>
                                            </p:txEl>
                                          </p:spTgt>
                                        </p:tgtEl>
                                        <p:attrNameLst>
                                          <p:attrName>style.opacity</p:attrName>
                                        </p:attrNameLst>
                                      </p:cBhvr>
                                      <p:to>
                                        <p:strVal val="0.5"/>
                                      </p:to>
                                    </p:set>
                                    <p:animEffect filter="image" prLst="opacity: 0.5">
                                      <p:cBhvr rctx="IE">
                                        <p:cTn id="22" dur="indefinite"/>
                                        <p:tgtEl>
                                          <p:spTgt spid="3">
                                            <p:txEl>
                                              <p:pRg st="1" end="1"/>
                                            </p:txEl>
                                          </p:spTgt>
                                        </p:tgtEl>
                                      </p:cBhvr>
                                    </p:animEffect>
                                  </p:childTnLst>
                                </p:cTn>
                              </p:par>
                              <p:par>
                                <p:cTn id="23" presetID="9" presetClass="emph" presetSubtype="0" nodeType="withEffect">
                                  <p:stCondLst>
                                    <p:cond delay="0"/>
                                  </p:stCondLst>
                                  <p:childTnLst>
                                    <p:set>
                                      <p:cBhvr>
                                        <p:cTn id="24" dur="indefinite"/>
                                        <p:tgtEl>
                                          <p:spTgt spid="3">
                                            <p:txEl>
                                              <p:pRg st="2" end="2"/>
                                            </p:txEl>
                                          </p:spTgt>
                                        </p:tgtEl>
                                        <p:attrNameLst>
                                          <p:attrName>style.opacity</p:attrName>
                                        </p:attrNameLst>
                                      </p:cBhvr>
                                      <p:to>
                                        <p:strVal val="0.5"/>
                                      </p:to>
                                    </p:set>
                                    <p:animEffect filter="image" prLst="opacity: 0.5">
                                      <p:cBhvr rctx="IE">
                                        <p:cTn id="25" dur="indefinite"/>
                                        <p:tgtEl>
                                          <p:spTgt spid="3">
                                            <p:txEl>
                                              <p:pRg st="2" end="2"/>
                                            </p:txEl>
                                          </p:spTgt>
                                        </p:tgtEl>
                                      </p:cBhvr>
                                    </p:animEffect>
                                  </p:childTnLst>
                                </p:cTn>
                              </p:par>
                              <p:par>
                                <p:cTn id="26" presetID="9" presetClass="emph" presetSubtype="0" nodeType="withEffect">
                                  <p:stCondLst>
                                    <p:cond delay="0"/>
                                  </p:stCondLst>
                                  <p:childTnLst>
                                    <p:set>
                                      <p:cBhvr>
                                        <p:cTn id="27" dur="indefinite"/>
                                        <p:tgtEl>
                                          <p:spTgt spid="3">
                                            <p:txEl>
                                              <p:pRg st="4" end="4"/>
                                            </p:txEl>
                                          </p:spTgt>
                                        </p:tgtEl>
                                        <p:attrNameLst>
                                          <p:attrName>style.opacity</p:attrName>
                                        </p:attrNameLst>
                                      </p:cBhvr>
                                      <p:to>
                                        <p:strVal val="0.5"/>
                                      </p:to>
                                    </p:set>
                                    <p:animEffect filter="image" prLst="opacity: 0.5">
                                      <p:cBhvr rctx="IE">
                                        <p:cTn id="28" dur="indefinite"/>
                                        <p:tgtEl>
                                          <p:spTgt spid="3">
                                            <p:txEl>
                                              <p:pRg st="4" end="4"/>
                                            </p:txEl>
                                          </p:spTgt>
                                        </p:tgtEl>
                                      </p:cBhvr>
                                    </p:animEffect>
                                  </p:childTnLst>
                                </p:cTn>
                              </p:par>
                              <p:par>
                                <p:cTn id="29" presetID="9" presetClass="emph" presetSubtype="0" nodeType="withEffect">
                                  <p:stCondLst>
                                    <p:cond delay="0"/>
                                  </p:stCondLst>
                                  <p:childTnLst>
                                    <p:set>
                                      <p:cBhvr>
                                        <p:cTn id="30" dur="indefinite"/>
                                        <p:tgtEl>
                                          <p:spTgt spid="3">
                                            <p:txEl>
                                              <p:pRg st="5" end="5"/>
                                            </p:txEl>
                                          </p:spTgt>
                                        </p:tgtEl>
                                        <p:attrNameLst>
                                          <p:attrName>style.opacity</p:attrName>
                                        </p:attrNameLst>
                                      </p:cBhvr>
                                      <p:to>
                                        <p:strVal val="0.5"/>
                                      </p:to>
                                    </p:set>
                                    <p:animEffect filter="image" prLst="opacity: 0.5">
                                      <p:cBhvr rctx="IE">
                                        <p:cTn id="31" dur="indefinite"/>
                                        <p:tgtEl>
                                          <p:spTgt spid="3">
                                            <p:txEl>
                                              <p:pRg st="5" end="5"/>
                                            </p:txEl>
                                          </p:spTgt>
                                        </p:tgtEl>
                                      </p:cBhvr>
                                    </p:animEffect>
                                  </p:childTnLst>
                                </p:cTn>
                              </p:par>
                              <p:par>
                                <p:cTn id="32" presetID="9" presetClass="emph" presetSubtype="0" nodeType="withEffect">
                                  <p:stCondLst>
                                    <p:cond delay="0"/>
                                  </p:stCondLst>
                                  <p:childTnLst>
                                    <p:set>
                                      <p:cBhvr>
                                        <p:cTn id="33" dur="indefinite"/>
                                        <p:tgtEl>
                                          <p:spTgt spid="3">
                                            <p:txEl>
                                              <p:pRg st="6" end="6"/>
                                            </p:txEl>
                                          </p:spTgt>
                                        </p:tgtEl>
                                        <p:attrNameLst>
                                          <p:attrName>style.opacity</p:attrName>
                                        </p:attrNameLst>
                                      </p:cBhvr>
                                      <p:to>
                                        <p:strVal val="0.5"/>
                                      </p:to>
                                    </p:set>
                                    <p:animEffect filter="image" prLst="opacity: 0.5">
                                      <p:cBhvr rctx="IE">
                                        <p:cTn id="34" dur="indefinite"/>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98E1B5-5D6D-4019-BE97-C8E79208073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76949-AF80-435D-9E97-14B6AAF2E0ED}" type="slidenum">
              <a:rPr kumimoji="0" lang="en-US"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B079A92B-B876-49E4-A327-DA4CB4CA927D}"/>
              </a:ext>
            </a:extLst>
          </p:cNvPr>
          <p:cNvSpPr/>
          <p:nvPr/>
        </p:nvSpPr>
        <p:spPr>
          <a:xfrm>
            <a:off x="514351" y="1676219"/>
            <a:ext cx="5124449" cy="1390509"/>
          </a:xfrm>
          <a:prstGeom prst="rect">
            <a:avLst/>
          </a:prstGeom>
        </p:spPr>
        <p:txBody>
          <a:bodyPr wrap="square">
            <a:spAutoFit/>
          </a:bodyPr>
          <a:lstStyle/>
          <a:p>
            <a:pPr lvl="0">
              <a:lnSpc>
                <a:spcPct val="107000"/>
              </a:lnSpc>
              <a:defRPr/>
            </a:pPr>
            <a:r>
              <a:rPr lang="en-US" sz="1600" b="1" dirty="0">
                <a:latin typeface="Arial" panose="020B0604020202020204" pitchFamily="34" charset="0"/>
                <a:ea typeface="Calibri" panose="020F0502020204030204" pitchFamily="34" charset="0"/>
                <a:cs typeface="Arial" panose="020B0604020202020204" pitchFamily="34" charset="0"/>
              </a:rPr>
              <a:t>Cut Out the Instagram/Snapchat Mentality</a:t>
            </a:r>
            <a:endParaRPr lang="en-US" sz="1600" dirty="0">
              <a:latin typeface="Arial" panose="020B0604020202020204" pitchFamily="34" charset="0"/>
              <a:ea typeface="Calibri" panose="020F0502020204030204" pitchFamily="34" charset="0"/>
              <a:cs typeface="Arial" panose="020B0604020202020204" pitchFamily="34" charset="0"/>
            </a:endParaRPr>
          </a:p>
          <a:p>
            <a:pPr marL="171450" lvl="0" indent="-171450">
              <a:lnSpc>
                <a:spcPct val="107000"/>
              </a:lnSpc>
              <a:buFont typeface="Arial" panose="020B0604020202020204" pitchFamily="34" charset="0"/>
              <a:buChar char="•"/>
              <a:tabLst>
                <a:tab pos="457200" algn="l"/>
              </a:tabLst>
              <a:defRPr/>
            </a:pPr>
            <a:r>
              <a:rPr lang="en-US" sz="1600" dirty="0">
                <a:latin typeface="Arial" panose="020B0604020202020204" pitchFamily="34" charset="0"/>
                <a:ea typeface="Calibri" panose="020F0502020204030204" pitchFamily="34" charset="0"/>
                <a:cs typeface="Arial" panose="020B0604020202020204" pitchFamily="34" charset="0"/>
              </a:rPr>
              <a:t>“Comparison is the thief of joy” – Teddy Roosevelt</a:t>
            </a:r>
          </a:p>
          <a:p>
            <a:pPr marL="171450" lvl="0" indent="-171450">
              <a:lnSpc>
                <a:spcPct val="107000"/>
              </a:lnSpc>
              <a:buFont typeface="Arial" panose="020B0604020202020204" pitchFamily="34" charset="0"/>
              <a:buChar char="•"/>
              <a:tabLst>
                <a:tab pos="457200" algn="l"/>
              </a:tabLst>
              <a:defRPr/>
            </a:pPr>
            <a:r>
              <a:rPr lang="en-US" sz="1600" dirty="0">
                <a:latin typeface="Arial" panose="020B0604020202020204" pitchFamily="34" charset="0"/>
                <a:ea typeface="Calibri" panose="020F0502020204030204" pitchFamily="34" charset="0"/>
                <a:cs typeface="Arial" panose="020B0604020202020204" pitchFamily="34" charset="0"/>
              </a:rPr>
              <a:t>Stop idolizing mentors/”possibility models” and comparing your ‘blooper reels’ to their ‘success reels’!</a:t>
            </a:r>
          </a:p>
        </p:txBody>
      </p:sp>
      <p:pic>
        <p:nvPicPr>
          <p:cNvPr id="15" name="Picture 14" descr="two fish bowls with a fish leaping from one bowl to the next">
            <a:extLst>
              <a:ext uri="{FF2B5EF4-FFF2-40B4-BE49-F238E27FC236}">
                <a16:creationId xmlns:a16="http://schemas.microsoft.com/office/drawing/2014/main" id="{8524A6C9-CB77-428E-A20F-E74AC57E942D}"/>
              </a:ext>
            </a:extLst>
          </p:cNvPr>
          <p:cNvPicPr>
            <a:picLocks noChangeAspect="1"/>
          </p:cNvPicPr>
          <p:nvPr/>
        </p:nvPicPr>
        <p:blipFill>
          <a:blip r:embed="rId2">
            <a:alphaModFix amt="57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638800" y="194558"/>
            <a:ext cx="3418490" cy="2548641"/>
          </a:xfrm>
          <a:prstGeom prst="rect">
            <a:avLst/>
          </a:prstGeom>
          <a:effectLst>
            <a:softEdge rad="165100"/>
          </a:effectLst>
        </p:spPr>
      </p:pic>
      <p:sp>
        <p:nvSpPr>
          <p:cNvPr id="4" name="Rectangle 3">
            <a:extLst>
              <a:ext uri="{FF2B5EF4-FFF2-40B4-BE49-F238E27FC236}">
                <a16:creationId xmlns:a16="http://schemas.microsoft.com/office/drawing/2014/main" id="{53C571B2-F18D-4472-A500-E409FFFF8681}"/>
              </a:ext>
            </a:extLst>
          </p:cNvPr>
          <p:cNvSpPr/>
          <p:nvPr/>
        </p:nvSpPr>
        <p:spPr>
          <a:xfrm>
            <a:off x="514351" y="3243300"/>
            <a:ext cx="8286749" cy="2624949"/>
          </a:xfrm>
          <a:prstGeom prst="rect">
            <a:avLst/>
          </a:prstGeom>
        </p:spPr>
        <p:txBody>
          <a:bodyPr wrap="square">
            <a:spAutoFit/>
          </a:bodyPr>
          <a:lstStyle/>
          <a:p>
            <a:pPr lvl="0">
              <a:lnSpc>
                <a:spcPct val="107000"/>
              </a:lnSpc>
              <a:defRPr/>
            </a:pPr>
            <a:r>
              <a:rPr lang="en-US" sz="1600" b="1" dirty="0">
                <a:latin typeface="Arial" panose="020B0604020202020204" pitchFamily="34" charset="0"/>
                <a:ea typeface="Calibri" panose="020F0502020204030204" pitchFamily="34" charset="0"/>
                <a:cs typeface="Arial" panose="020B0604020202020204" pitchFamily="34" charset="0"/>
              </a:rPr>
              <a:t>Do Something Good for Yourself and Someone Else</a:t>
            </a:r>
            <a:endParaRPr lang="en-US" sz="1600" dirty="0">
              <a:latin typeface="Arial" panose="020B0604020202020204" pitchFamily="34" charset="0"/>
              <a:ea typeface="Calibri" panose="020F0502020204030204" pitchFamily="34" charset="0"/>
              <a:cs typeface="Arial" panose="020B0604020202020204" pitchFamily="34" charset="0"/>
            </a:endParaRPr>
          </a:p>
          <a:p>
            <a:pPr marL="171450" lvl="0" indent="-171450">
              <a:lnSpc>
                <a:spcPct val="107000"/>
              </a:lnSpc>
              <a:buFont typeface="Arial" panose="020B0604020202020204" pitchFamily="34" charset="0"/>
              <a:buChar char="•"/>
              <a:defRPr/>
            </a:pPr>
            <a:r>
              <a:rPr lang="en-US" sz="1600" dirty="0">
                <a:latin typeface="Arial" panose="020B0604020202020204" pitchFamily="34" charset="0"/>
                <a:ea typeface="Calibri" panose="020F0502020204030204" pitchFamily="34" charset="0"/>
                <a:cs typeface="Arial" panose="020B0604020202020204" pitchFamily="34" charset="0"/>
              </a:rPr>
              <a:t>Mentoring empowers you and someone else!</a:t>
            </a:r>
            <a:endParaRPr lang="en-US" sz="1600" b="1" dirty="0">
              <a:latin typeface="Arial" panose="020B0604020202020204" pitchFamily="34" charset="0"/>
              <a:ea typeface="Calibri" panose="020F0502020204030204" pitchFamily="34" charset="0"/>
              <a:cs typeface="Arial" panose="020B0604020202020204" pitchFamily="34" charset="0"/>
            </a:endParaRPr>
          </a:p>
          <a:p>
            <a:pPr>
              <a:spcBef>
                <a:spcPts val="600"/>
              </a:spcBef>
            </a:pPr>
            <a:endParaRPr lang="en-US" sz="1600" b="1" dirty="0">
              <a:latin typeface="Arial" panose="020B0604020202020204" pitchFamily="34" charset="0"/>
              <a:cs typeface="Arial" panose="020B0604020202020204" pitchFamily="34" charset="0"/>
            </a:endParaRPr>
          </a:p>
          <a:p>
            <a:pPr>
              <a:spcBef>
                <a:spcPts val="600"/>
              </a:spcBef>
            </a:pPr>
            <a:r>
              <a:rPr lang="en-US" sz="1600" b="1" dirty="0">
                <a:latin typeface="Arial" panose="020B0604020202020204" pitchFamily="34" charset="0"/>
                <a:cs typeface="Arial" panose="020B0604020202020204" pitchFamily="34" charset="0"/>
              </a:rPr>
              <a:t>Engage in Self-Care</a:t>
            </a:r>
          </a:p>
          <a:p>
            <a:pPr>
              <a:spcBef>
                <a:spcPts val="0"/>
              </a:spcBef>
              <a:spcAft>
                <a:spcPts val="1000"/>
              </a:spcAft>
            </a:pPr>
            <a:r>
              <a:rPr lang="en-US" sz="1600" dirty="0">
                <a:latin typeface="Arial" panose="020B0604020202020204" pitchFamily="34" charset="0"/>
                <a:cs typeface="Arial" panose="020B0604020202020204" pitchFamily="34" charset="0"/>
              </a:rPr>
              <a:t>Self care is not selfish!  What do you do to take care of yourself...recharge? </a:t>
            </a:r>
          </a:p>
          <a:p>
            <a:endParaRPr lang="en-US" sz="1600" b="1"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What’s Your Mantra?</a:t>
            </a:r>
          </a:p>
          <a:p>
            <a:pPr>
              <a:spcBef>
                <a:spcPts val="0"/>
              </a:spcBef>
            </a:pPr>
            <a:r>
              <a:rPr lang="en-US" sz="1600" dirty="0">
                <a:latin typeface="Arial" panose="020B0604020202020204" pitchFamily="34" charset="0"/>
                <a:cs typeface="Arial" panose="020B0604020202020204" pitchFamily="34" charset="0"/>
              </a:rPr>
              <a:t>What can you tell yourself everyday to support </a:t>
            </a:r>
            <a:r>
              <a:rPr lang="en-US" sz="1600" b="1" dirty="0">
                <a:latin typeface="Arial" panose="020B0604020202020204" pitchFamily="34" charset="0"/>
                <a:cs typeface="Arial" panose="020B0604020202020204" pitchFamily="34" charset="0"/>
              </a:rPr>
              <a:t>YOU</a:t>
            </a:r>
            <a:r>
              <a:rPr lang="en-US" sz="1600" dirty="0">
                <a:latin typeface="Arial" panose="020B0604020202020204" pitchFamily="34" charset="0"/>
                <a:cs typeface="Arial" panose="020B0604020202020204" pitchFamily="34" charset="0"/>
              </a:rPr>
              <a:t>?</a:t>
            </a:r>
          </a:p>
          <a:p>
            <a:pPr>
              <a:spcBef>
                <a:spcPts val="0"/>
              </a:spcBef>
              <a:spcAft>
                <a:spcPts val="1200"/>
              </a:spcAft>
            </a:pPr>
            <a:r>
              <a:rPr lang="en-US" sz="1600" dirty="0">
                <a:latin typeface="Arial" panose="020B0604020202020204" pitchFamily="34" charset="0"/>
                <a:cs typeface="Arial" panose="020B0604020202020204" pitchFamily="34" charset="0"/>
              </a:rPr>
              <a:t>Me?  I want to be authentic to me and intentional with the energy that I put into the world</a:t>
            </a:r>
          </a:p>
        </p:txBody>
      </p:sp>
      <p:sp>
        <p:nvSpPr>
          <p:cNvPr id="6" name="Title 5">
            <a:extLst>
              <a:ext uri="{FF2B5EF4-FFF2-40B4-BE49-F238E27FC236}">
                <a16:creationId xmlns:a16="http://schemas.microsoft.com/office/drawing/2014/main" id="{4F9C739E-9D0D-4B8F-B654-36F4E068F23D}"/>
              </a:ext>
            </a:extLst>
          </p:cNvPr>
          <p:cNvSpPr>
            <a:spLocks noGrp="1"/>
          </p:cNvSpPr>
          <p:nvPr>
            <p:ph type="title" idx="4294967295"/>
          </p:nvPr>
        </p:nvSpPr>
        <p:spPr>
          <a:xfrm>
            <a:off x="514351" y="350656"/>
            <a:ext cx="7886700" cy="1325563"/>
          </a:xfrm>
        </p:spPr>
        <p:txBody>
          <a:bodyPr/>
          <a:lstStyle/>
          <a:p>
            <a:pPr rtl="0" eaLnBrk="1" fontAlgn="auto" latinLnBrk="0" hangingPunct="1"/>
            <a:r>
              <a:rPr lang="en-US" sz="3300" b="1" i="0" kern="1200" spc="0" baseline="0" dirty="0">
                <a:ln>
                  <a:noFill/>
                </a:ln>
                <a:solidFill>
                  <a:srgbClr val="222A35"/>
                </a:solidFill>
                <a:effectLst/>
                <a:latin typeface="Arial" panose="020B0604020202020204" pitchFamily="34" charset="0"/>
                <a:ea typeface="+mn-ea"/>
                <a:cs typeface="Arial" panose="020B0604020202020204" pitchFamily="34" charset="0"/>
              </a:rPr>
              <a:t>Free Yourself</a:t>
            </a:r>
            <a:endParaRPr lang="en-US" dirty="0">
              <a:effectLst/>
            </a:endParaRPr>
          </a:p>
        </p:txBody>
      </p:sp>
    </p:spTree>
    <p:extLst>
      <p:ext uri="{BB962C8B-B14F-4D97-AF65-F5344CB8AC3E}">
        <p14:creationId xmlns:p14="http://schemas.microsoft.com/office/powerpoint/2010/main" val="2039754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758D66BB-C4F1-40F7-9F20-46F6BD57DCF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30909935-2F68-46AC-9A7D-46852DB1F697}"/>
              </a:ext>
            </a:extLst>
          </p:cNvPr>
          <p:cNvSpPr>
            <a:spLocks noGrp="1"/>
          </p:cNvSpPr>
          <p:nvPr>
            <p:ph type="title"/>
          </p:nvPr>
        </p:nvSpPr>
        <p:spPr>
          <a:xfrm>
            <a:off x="437581" y="-562921"/>
            <a:ext cx="7886700" cy="426444"/>
          </a:xfrm>
        </p:spPr>
        <p:txBody>
          <a:bodyPr>
            <a:normAutofit fontScale="90000"/>
          </a:bodyPr>
          <a:lstStyle/>
          <a:p>
            <a:r>
              <a:rPr lang="en-US" dirty="0"/>
              <a:t>Self Care Plan</a:t>
            </a:r>
          </a:p>
        </p:txBody>
      </p:sp>
    </p:spTree>
    <p:extLst>
      <p:ext uri="{BB962C8B-B14F-4D97-AF65-F5344CB8AC3E}">
        <p14:creationId xmlns:p14="http://schemas.microsoft.com/office/powerpoint/2010/main" val="2612399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2D06E-2B18-40BF-99A8-7448D404C553}"/>
              </a:ext>
            </a:extLst>
          </p:cNvPr>
          <p:cNvSpPr>
            <a:spLocks noGrp="1"/>
          </p:cNvSpPr>
          <p:nvPr>
            <p:ph type="title"/>
          </p:nvPr>
        </p:nvSpPr>
        <p:spPr>
          <a:xfrm>
            <a:off x="3454400" y="136526"/>
            <a:ext cx="5359400" cy="1689099"/>
          </a:xfrm>
        </p:spPr>
        <p:txBody>
          <a:bodyPr>
            <a:normAutofit/>
          </a:bodyPr>
          <a:lstStyle/>
          <a:p>
            <a:r>
              <a:rPr lang="en-US" sz="3600" b="1" dirty="0">
                <a:latin typeface="+mn-lt"/>
              </a:rPr>
              <a:t>Advice to Those Experiencing the ‘</a:t>
            </a:r>
            <a:r>
              <a:rPr lang="en-US" sz="3600" b="1" i="1" dirty="0">
                <a:latin typeface="+mn-lt"/>
              </a:rPr>
              <a:t>Imposter Monster’</a:t>
            </a:r>
          </a:p>
        </p:txBody>
      </p:sp>
      <p:sp>
        <p:nvSpPr>
          <p:cNvPr id="3" name="Content Placeholder 2">
            <a:extLst>
              <a:ext uri="{FF2B5EF4-FFF2-40B4-BE49-F238E27FC236}">
                <a16:creationId xmlns:a16="http://schemas.microsoft.com/office/drawing/2014/main" id="{E8F1BE60-3499-4D3E-9861-DDEBCAC66D4C}"/>
              </a:ext>
            </a:extLst>
          </p:cNvPr>
          <p:cNvSpPr>
            <a:spLocks noGrp="1"/>
          </p:cNvSpPr>
          <p:nvPr>
            <p:ph idx="1"/>
          </p:nvPr>
        </p:nvSpPr>
        <p:spPr>
          <a:xfrm>
            <a:off x="628650" y="2216980"/>
            <a:ext cx="7886700" cy="4351338"/>
          </a:xfrm>
        </p:spPr>
        <p:txBody>
          <a:bodyPr>
            <a:normAutofit/>
          </a:bodyPr>
          <a:lstStyle/>
          <a:p>
            <a:pPr marL="0" indent="0">
              <a:spcBef>
                <a:spcPts val="0"/>
              </a:spcBef>
              <a:spcAft>
                <a:spcPts val="1200"/>
              </a:spcAft>
              <a:buNone/>
            </a:pPr>
            <a:r>
              <a:rPr lang="en-US" dirty="0"/>
              <a:t>“Realize it is a natural visitor in your psyche and learn to control it and also leverage its good points like keeping you on your toes and making sure you strive for better,” </a:t>
            </a:r>
            <a:r>
              <a:rPr lang="en-US" sz="1900" b="1" i="1" dirty="0"/>
              <a:t>Michelle Jones-London, Chief, Office of Programs to Enhance Neuroscience Workforce Diversity, NINDS</a:t>
            </a:r>
            <a:endParaRPr lang="en-US" sz="1900" b="1" dirty="0"/>
          </a:p>
          <a:p>
            <a:pPr marL="0" indent="0">
              <a:spcBef>
                <a:spcPts val="0"/>
              </a:spcBef>
              <a:spcAft>
                <a:spcPts val="1200"/>
              </a:spcAft>
              <a:buNone/>
            </a:pPr>
            <a:endParaRPr lang="en-US" dirty="0"/>
          </a:p>
          <a:p>
            <a:pPr marL="0" indent="0">
              <a:spcBef>
                <a:spcPts val="0"/>
              </a:spcBef>
              <a:spcAft>
                <a:spcPts val="1200"/>
              </a:spcAft>
              <a:buNone/>
            </a:pPr>
            <a:r>
              <a:rPr lang="en-US" i="1" dirty="0"/>
              <a:t>“</a:t>
            </a:r>
            <a:r>
              <a:rPr lang="en-US" dirty="0"/>
              <a:t>Talk to others – especially someone you trust – tell them about your fears – ask yourself why you feel this way – remind yourself about how much you’ve accomplished. Remember a time when you worried that you were not good enough but discovered that you were much more qualified than what you thought!</a:t>
            </a:r>
            <a:r>
              <a:rPr lang="en-US" i="1" dirty="0"/>
              <a:t>”, </a:t>
            </a:r>
            <a:r>
              <a:rPr lang="en-US" b="1" i="1" dirty="0"/>
              <a:t>Hannah Valantine, M.D., Chief Officer Scientific Work Force Diversity</a:t>
            </a:r>
          </a:p>
          <a:p>
            <a:pPr marL="0" indent="0">
              <a:spcBef>
                <a:spcPts val="0"/>
              </a:spcBef>
              <a:spcAft>
                <a:spcPts val="1200"/>
              </a:spcAft>
              <a:buNone/>
            </a:pPr>
            <a:endParaRPr lang="en-US" dirty="0"/>
          </a:p>
          <a:p>
            <a:pPr marL="0" indent="0">
              <a:spcBef>
                <a:spcPts val="0"/>
              </a:spcBef>
              <a:spcAft>
                <a:spcPts val="1200"/>
              </a:spcAft>
              <a:buNone/>
            </a:pPr>
            <a:endParaRPr lang="en-US" dirty="0"/>
          </a:p>
        </p:txBody>
      </p:sp>
      <p:pic>
        <p:nvPicPr>
          <p:cNvPr id="5" name="Picture 4" descr="Advice">
            <a:extLst>
              <a:ext uri="{FF2B5EF4-FFF2-40B4-BE49-F238E27FC236}">
                <a16:creationId xmlns:a16="http://schemas.microsoft.com/office/drawing/2014/main" id="{887DB33C-93F9-49D9-873D-701E73ECF35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40492" y="289682"/>
            <a:ext cx="3213908" cy="1354175"/>
          </a:xfrm>
          <a:prstGeom prst="rect">
            <a:avLst/>
          </a:prstGeom>
        </p:spPr>
      </p:pic>
    </p:spTree>
    <p:extLst>
      <p:ext uri="{BB962C8B-B14F-4D97-AF65-F5344CB8AC3E}">
        <p14:creationId xmlns:p14="http://schemas.microsoft.com/office/powerpoint/2010/main" val="466427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487425-7365-4DCF-A3EB-2B44DE5538F1}"/>
              </a:ext>
            </a:extLst>
          </p:cNvPr>
          <p:cNvSpPr/>
          <p:nvPr/>
        </p:nvSpPr>
        <p:spPr>
          <a:xfrm>
            <a:off x="1285875" y="1266008"/>
            <a:ext cx="6572250"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The biggest barrier</a:t>
            </a:r>
            <a:r>
              <a:rPr lang="en-US" sz="3200" b="1" dirty="0">
                <a:solidFill>
                  <a:prstClr val="black"/>
                </a:solidFill>
                <a:latin typeface="Calibri" panose="020F0502020204030204"/>
              </a:rPr>
              <a:t> to life…our goals…and our dreams is INSIDE OUR OWN HEAD/MIND!</a:t>
            </a:r>
            <a:endParaRPr kumimoji="0" lang="en-US" sz="32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D05573AD-9821-4392-9183-0AD3658BF8FD}"/>
              </a:ext>
            </a:extLst>
          </p:cNvPr>
          <p:cNvSpPr>
            <a:spLocks noGrp="1"/>
          </p:cNvSpPr>
          <p:nvPr>
            <p:ph type="title"/>
          </p:nvPr>
        </p:nvSpPr>
        <p:spPr>
          <a:xfrm>
            <a:off x="628650" y="3667491"/>
            <a:ext cx="7886700" cy="1325563"/>
          </a:xfrm>
        </p:spPr>
        <p:txBody>
          <a:bodyPr/>
          <a:lstStyle/>
          <a:p>
            <a:pPr algn="ctr" rtl="0" eaLnBrk="1" fontAlgn="auto" latinLnBrk="0" hangingPunct="1"/>
            <a:r>
              <a:rPr lang="en-US" sz="3200" b="1" i="0" kern="1200" spc="0" baseline="0" dirty="0">
                <a:ln>
                  <a:noFill/>
                </a:ln>
                <a:solidFill>
                  <a:srgbClr val="000000"/>
                </a:solidFill>
                <a:effectLst/>
                <a:latin typeface="Calibri" panose="020F0502020204030204" pitchFamily="34" charset="0"/>
                <a:ea typeface="+mn-ea"/>
                <a:cs typeface="+mn-cs"/>
              </a:rPr>
              <a:t>It’s not who we are that holds us back.... it’s who we think we are </a:t>
            </a:r>
            <a:r>
              <a:rPr lang="en-US" sz="3200" b="1" i="0" kern="1200" spc="0" baseline="0" dirty="0">
                <a:ln>
                  <a:noFill/>
                </a:ln>
                <a:solidFill>
                  <a:srgbClr val="C00000"/>
                </a:solidFill>
                <a:effectLst/>
                <a:latin typeface="Calibri" panose="020F0502020204030204" pitchFamily="34" charset="0"/>
                <a:ea typeface="+mn-ea"/>
                <a:cs typeface="+mn-cs"/>
              </a:rPr>
              <a:t>NOT</a:t>
            </a:r>
          </a:p>
        </p:txBody>
      </p:sp>
    </p:spTree>
    <p:extLst>
      <p:ext uri="{BB962C8B-B14F-4D97-AF65-F5344CB8AC3E}">
        <p14:creationId xmlns:p14="http://schemas.microsoft.com/office/powerpoint/2010/main" val="226745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9" presetClass="emph" presetSubtype="0" nodeType="withEffect">
                                  <p:stCondLst>
                                    <p:cond delay="0"/>
                                  </p:stCondLst>
                                  <p:childTnLst>
                                    <p:set>
                                      <p:cBhvr>
                                        <p:cTn id="8" dur="indefinite"/>
                                        <p:tgtEl>
                                          <p:spTgt spid="3">
                                            <p:txEl>
                                              <p:pRg st="0" end="0"/>
                                            </p:txEl>
                                          </p:spTgt>
                                        </p:tgtEl>
                                        <p:attrNameLst>
                                          <p:attrName>style.opacity</p:attrName>
                                        </p:attrNameLst>
                                      </p:cBhvr>
                                      <p:to>
                                        <p:strVal val="0.5"/>
                                      </p:to>
                                    </p:set>
                                    <p:animEffect filter="image" prLst="opacity: 0.5">
                                      <p:cBhvr rctx="IE">
                                        <p:cTn id="9" dur="indefinite"/>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487425-7365-4DCF-A3EB-2B44DE5538F1}"/>
              </a:ext>
            </a:extLst>
          </p:cNvPr>
          <p:cNvSpPr/>
          <p:nvPr/>
        </p:nvSpPr>
        <p:spPr>
          <a:xfrm>
            <a:off x="1285875" y="874123"/>
            <a:ext cx="6572250"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Instead of keeping your fears at the forefront of your mind…keep your dreams</a:t>
            </a:r>
            <a:endParaRPr kumimoji="0" lang="en-US" sz="32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FE0BA669-08C9-49DD-85A2-295F66FDD7C0}"/>
              </a:ext>
            </a:extLst>
          </p:cNvPr>
          <p:cNvSpPr/>
          <p:nvPr/>
        </p:nvSpPr>
        <p:spPr>
          <a:xfrm>
            <a:off x="1285875" y="5133673"/>
            <a:ext cx="6572250"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alibri" panose="020F0502020204030204"/>
              </a:rPr>
              <a:t>I challenge you to activate your superpowers and make life your art!</a:t>
            </a:r>
            <a:endParaRPr kumimoji="0" lang="en-US" sz="32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A54444E9-4193-4F31-B7AF-0C3F74959054}"/>
              </a:ext>
            </a:extLst>
          </p:cNvPr>
          <p:cNvSpPr>
            <a:spLocks noGrp="1"/>
          </p:cNvSpPr>
          <p:nvPr>
            <p:ph type="title"/>
          </p:nvPr>
        </p:nvSpPr>
        <p:spPr>
          <a:xfrm>
            <a:off x="628650" y="3125946"/>
            <a:ext cx="7886700" cy="1325563"/>
          </a:xfrm>
        </p:spPr>
        <p:txBody>
          <a:bodyPr/>
          <a:lstStyle/>
          <a:p>
            <a:pPr algn="ctr" rtl="0" eaLnBrk="1" fontAlgn="auto" latinLnBrk="0" hangingPunct="1"/>
            <a:r>
              <a:rPr lang="en-US" sz="3200" b="1" i="0" kern="1200" spc="0" baseline="0" dirty="0">
                <a:ln>
                  <a:noFill/>
                </a:ln>
                <a:solidFill>
                  <a:srgbClr val="000000"/>
                </a:solidFill>
                <a:effectLst/>
                <a:latin typeface="Calibri" panose="020F0502020204030204" pitchFamily="34" charset="0"/>
                <a:ea typeface="+mn-ea"/>
                <a:cs typeface="+mn-cs"/>
              </a:rPr>
              <a:t>Keep in mind what you need to do to rise to yo</a:t>
            </a:r>
            <a:r>
              <a:rPr lang="en-US" sz="3200" b="1" kern="1200" dirty="0">
                <a:solidFill>
                  <a:srgbClr val="000000"/>
                </a:solidFill>
                <a:effectLst/>
                <a:latin typeface="Calibri" panose="020F0502020204030204" pitchFamily="34" charset="0"/>
                <a:ea typeface="+mn-ea"/>
                <a:cs typeface="+mn-cs"/>
              </a:rPr>
              <a:t>ur next level</a:t>
            </a:r>
          </a:p>
        </p:txBody>
      </p:sp>
    </p:spTree>
    <p:extLst>
      <p:ext uri="{BB962C8B-B14F-4D97-AF65-F5344CB8AC3E}">
        <p14:creationId xmlns:p14="http://schemas.microsoft.com/office/powerpoint/2010/main" val="58497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9" presetClass="emph" presetSubtype="0" nodeType="withEffect">
                                  <p:stCondLst>
                                    <p:cond delay="0"/>
                                  </p:stCondLst>
                                  <p:childTnLst>
                                    <p:set>
                                      <p:cBhvr>
                                        <p:cTn id="8" dur="indefinite"/>
                                        <p:tgtEl>
                                          <p:spTgt spid="3">
                                            <p:txEl>
                                              <p:pRg st="0" end="0"/>
                                            </p:txEl>
                                          </p:spTgt>
                                        </p:tgtEl>
                                        <p:attrNameLst>
                                          <p:attrName>style.opacity</p:attrName>
                                        </p:attrNameLst>
                                      </p:cBhvr>
                                      <p:to>
                                        <p:strVal val="0.5"/>
                                      </p:to>
                                    </p:set>
                                    <p:animEffect filter="image" prLst="opacity: 0.5">
                                      <p:cBhvr rctx="IE">
                                        <p:cTn id="9" dur="indefinite"/>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0A1FCF6-C910-48D7-A44D-73EDCA253719}"/>
              </a:ext>
              <a:ext uri="{C183D7F6-B498-43B3-948B-1728B52AA6E4}">
                <adec:decorative xmlns:adec="http://schemas.microsoft.com/office/drawing/2017/decorative" val="1"/>
              </a:ext>
            </a:extLst>
          </p:cNvPr>
          <p:cNvGrpSpPr/>
          <p:nvPr/>
        </p:nvGrpSpPr>
        <p:grpSpPr>
          <a:xfrm>
            <a:off x="0" y="0"/>
            <a:ext cx="4725059" cy="6858000"/>
            <a:chOff x="0" y="0"/>
            <a:chExt cx="4725059" cy="6858000"/>
          </a:xfrm>
        </p:grpSpPr>
        <p:pic>
          <p:nvPicPr>
            <p:cNvPr id="7" name="Picture 6">
              <a:extLst>
                <a:ext uri="{FF2B5EF4-FFF2-40B4-BE49-F238E27FC236}">
                  <a16:creationId xmlns:a16="http://schemas.microsoft.com/office/drawing/2014/main" id="{67238F69-53B3-4A56-8BC6-D29F02E186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4725059" cy="6858000"/>
            </a:xfrm>
            <a:prstGeom prst="rect">
              <a:avLst/>
            </a:prstGeom>
          </p:spPr>
        </p:pic>
        <p:sp>
          <p:nvSpPr>
            <p:cNvPr id="8" name="Rectangle 7">
              <a:extLst>
                <a:ext uri="{FF2B5EF4-FFF2-40B4-BE49-F238E27FC236}">
                  <a16:creationId xmlns:a16="http://schemas.microsoft.com/office/drawing/2014/main" id="{8BABCFA9-7B45-46D9-82F9-7DA64E374292}"/>
                </a:ext>
              </a:extLst>
            </p:cNvPr>
            <p:cNvSpPr/>
            <p:nvPr userDrawn="1"/>
          </p:nvSpPr>
          <p:spPr>
            <a:xfrm>
              <a:off x="0" y="0"/>
              <a:ext cx="4725059" cy="6858000"/>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 name="Picture 1" descr="HHS and NIH logos">
            <a:extLst>
              <a:ext uri="{FF2B5EF4-FFF2-40B4-BE49-F238E27FC236}">
                <a16:creationId xmlns:a16="http://schemas.microsoft.com/office/drawing/2014/main" id="{7421C7B8-BCC7-4A80-96AE-09E5BB3D64E5}"/>
              </a:ext>
            </a:extLst>
          </p:cNvPr>
          <p:cNvPicPr>
            <a:picLocks noChangeAspect="1"/>
          </p:cNvPicPr>
          <p:nvPr/>
        </p:nvPicPr>
        <p:blipFill>
          <a:blip r:embed="rId4"/>
          <a:stretch>
            <a:fillRect/>
          </a:stretch>
        </p:blipFill>
        <p:spPr>
          <a:xfrm>
            <a:off x="7391400" y="6411118"/>
            <a:ext cx="1590675" cy="342900"/>
          </a:xfrm>
          <a:prstGeom prst="rect">
            <a:avLst/>
          </a:prstGeom>
        </p:spPr>
      </p:pic>
      <p:sp>
        <p:nvSpPr>
          <p:cNvPr id="13" name="Rectangle 12">
            <a:extLst>
              <a:ext uri="{FF2B5EF4-FFF2-40B4-BE49-F238E27FC236}">
                <a16:creationId xmlns:a16="http://schemas.microsoft.com/office/drawing/2014/main" id="{B685C1CD-3911-45BD-B9B6-73111844990C}"/>
              </a:ext>
              <a:ext uri="{C183D7F6-B498-43B3-948B-1728B52AA6E4}">
                <adec:decorative xmlns:adec="http://schemas.microsoft.com/office/drawing/2017/decorative" val="1"/>
              </a:ext>
            </a:extLst>
          </p:cNvPr>
          <p:cNvSpPr/>
          <p:nvPr/>
        </p:nvSpPr>
        <p:spPr>
          <a:xfrm>
            <a:off x="0" y="2705100"/>
            <a:ext cx="9144000" cy="1447800"/>
          </a:xfrm>
          <a:prstGeom prst="rect">
            <a:avLst/>
          </a:prstGeom>
          <a:solidFill>
            <a:srgbClr val="00359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995548DA-8C17-4B36-AFF5-00BDA54EA949}"/>
              </a:ext>
            </a:extLst>
          </p:cNvPr>
          <p:cNvSpPr>
            <a:spLocks noGrp="1"/>
          </p:cNvSpPr>
          <p:nvPr>
            <p:ph type="title"/>
          </p:nvPr>
        </p:nvSpPr>
        <p:spPr>
          <a:xfrm>
            <a:off x="781709" y="2827337"/>
            <a:ext cx="7886700" cy="1325563"/>
          </a:xfrm>
        </p:spPr>
        <p:txBody>
          <a:bodyPr/>
          <a:lstStyle/>
          <a:p>
            <a:pPr algn="ctr" rtl="0" eaLnBrk="0" fontAlgn="base" latinLnBrk="0" hangingPunct="0"/>
            <a:r>
              <a:rPr lang="en-US" sz="3600" b="1" i="0" kern="1200" spc="0" baseline="0" dirty="0">
                <a:ln w="9525" cap="flat" cmpd="sng" algn="ctr">
                  <a:solidFill>
                    <a:srgbClr val="008000"/>
                  </a:solidFill>
                  <a:prstDash val="solid"/>
                  <a:round/>
                </a:ln>
                <a:solidFill>
                  <a:srgbClr val="FFFFFF"/>
                </a:solidFill>
                <a:effectLst/>
                <a:latin typeface="Arial" panose="020B0604020202020204" pitchFamily="34" charset="0"/>
                <a:ea typeface="+mn-ea"/>
                <a:cs typeface="Arial" panose="020B0604020202020204" pitchFamily="34" charset="0"/>
              </a:rPr>
              <a:t>Still Interested in Applying?</a:t>
            </a:r>
            <a:endParaRPr lang="en-US" dirty="0">
              <a:effectLst/>
            </a:endParaRPr>
          </a:p>
        </p:txBody>
      </p:sp>
    </p:spTree>
    <p:extLst>
      <p:ext uri="{BB962C8B-B14F-4D97-AF65-F5344CB8AC3E}">
        <p14:creationId xmlns:p14="http://schemas.microsoft.com/office/powerpoint/2010/main" val="1408744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B772FEC-092E-4F72-B900-23CD5800F0D9}"/>
              </a:ext>
            </a:extLst>
          </p:cNvPr>
          <p:cNvSpPr txBox="1"/>
          <p:nvPr/>
        </p:nvSpPr>
        <p:spPr>
          <a:xfrm>
            <a:off x="2992080" y="6324600"/>
            <a:ext cx="200567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Arial"/>
                <a:ea typeface="+mn-ea"/>
                <a:cs typeface="+mn-cs"/>
              </a:rPr>
              <a:t>https://lrp.nih.gov/</a:t>
            </a:r>
          </a:p>
        </p:txBody>
      </p:sp>
      <p:pic>
        <p:nvPicPr>
          <p:cNvPr id="10" name="Picture 9" descr="NIH and HHS logos">
            <a:extLst>
              <a:ext uri="{FF2B5EF4-FFF2-40B4-BE49-F238E27FC236}">
                <a16:creationId xmlns:a16="http://schemas.microsoft.com/office/drawing/2014/main" id="{86E17E07-707D-4FC4-9D59-58F1E3BE6D5F}"/>
              </a:ext>
            </a:extLst>
          </p:cNvPr>
          <p:cNvPicPr>
            <a:picLocks noChangeAspect="1"/>
          </p:cNvPicPr>
          <p:nvPr/>
        </p:nvPicPr>
        <p:blipFill>
          <a:blip r:embed="rId2"/>
          <a:stretch>
            <a:fillRect/>
          </a:stretch>
        </p:blipFill>
        <p:spPr>
          <a:xfrm>
            <a:off x="7391400" y="6411118"/>
            <a:ext cx="1590675" cy="342900"/>
          </a:xfrm>
          <a:prstGeom prst="rect">
            <a:avLst/>
          </a:prstGeom>
        </p:spPr>
      </p:pic>
      <p:grpSp>
        <p:nvGrpSpPr>
          <p:cNvPr id="19" name="Group 18" descr="LRP data dashboard">
            <a:extLst>
              <a:ext uri="{FF2B5EF4-FFF2-40B4-BE49-F238E27FC236}">
                <a16:creationId xmlns:a16="http://schemas.microsoft.com/office/drawing/2014/main" id="{2054960B-CC55-4E8D-A3CD-7215333AA068}"/>
              </a:ext>
            </a:extLst>
          </p:cNvPr>
          <p:cNvGrpSpPr/>
          <p:nvPr/>
        </p:nvGrpSpPr>
        <p:grpSpPr>
          <a:xfrm>
            <a:off x="381000" y="1170651"/>
            <a:ext cx="7531194" cy="5265313"/>
            <a:chOff x="381000" y="1170651"/>
            <a:chExt cx="7531194" cy="5265313"/>
          </a:xfrm>
        </p:grpSpPr>
        <p:grpSp>
          <p:nvGrpSpPr>
            <p:cNvPr id="11" name="Group 10">
              <a:extLst>
                <a:ext uri="{FF2B5EF4-FFF2-40B4-BE49-F238E27FC236}">
                  <a16:creationId xmlns:a16="http://schemas.microsoft.com/office/drawing/2014/main" id="{4DC4C59D-CB46-41CE-B8FB-C12625B8C8DE}"/>
                </a:ext>
              </a:extLst>
            </p:cNvPr>
            <p:cNvGrpSpPr/>
            <p:nvPr/>
          </p:nvGrpSpPr>
          <p:grpSpPr>
            <a:xfrm>
              <a:off x="381000" y="1170651"/>
              <a:ext cx="4523160" cy="5265313"/>
              <a:chOff x="381000" y="1170651"/>
              <a:chExt cx="4523160" cy="5265313"/>
            </a:xfrm>
          </p:grpSpPr>
          <p:pic>
            <p:nvPicPr>
              <p:cNvPr id="3" name="Picture 2">
                <a:extLst>
                  <a:ext uri="{FF2B5EF4-FFF2-40B4-BE49-F238E27FC236}">
                    <a16:creationId xmlns:a16="http://schemas.microsoft.com/office/drawing/2014/main" id="{FFDB4F24-F261-47B7-840E-BF272E340264}"/>
                  </a:ext>
                </a:extLst>
              </p:cNvPr>
              <p:cNvPicPr>
                <a:picLocks noChangeAspect="1"/>
              </p:cNvPicPr>
              <p:nvPr/>
            </p:nvPicPr>
            <p:blipFill>
              <a:blip r:embed="rId3"/>
              <a:stretch>
                <a:fillRect/>
              </a:stretch>
            </p:blipFill>
            <p:spPr>
              <a:xfrm>
                <a:off x="381000" y="1170651"/>
                <a:ext cx="4523160" cy="3706149"/>
              </a:xfrm>
              <a:prstGeom prst="rect">
                <a:avLst/>
              </a:prstGeom>
            </p:spPr>
          </p:pic>
          <p:sp>
            <p:nvSpPr>
              <p:cNvPr id="4" name="Arrow: Right 3">
                <a:extLst>
                  <a:ext uri="{FF2B5EF4-FFF2-40B4-BE49-F238E27FC236}">
                    <a16:creationId xmlns:a16="http://schemas.microsoft.com/office/drawing/2014/main" id="{2CCE71EE-90B1-462C-9272-1C81340B9D8B}"/>
                  </a:ext>
                </a:extLst>
              </p:cNvPr>
              <p:cNvSpPr/>
              <p:nvPr/>
            </p:nvSpPr>
            <p:spPr>
              <a:xfrm rot="16200000">
                <a:off x="3036508" y="3946238"/>
                <a:ext cx="2237456" cy="385667"/>
              </a:xfrm>
              <a:prstGeom prst="rightArrow">
                <a:avLst>
                  <a:gd name="adj1" fmla="val 50000"/>
                  <a:gd name="adj2" fmla="val 51667"/>
                </a:avLst>
              </a:prstGeom>
              <a:solidFill>
                <a:srgbClr val="FFC000"/>
              </a:solidFill>
              <a:ln w="1905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w="22225">
                    <a:solidFill>
                      <a:srgbClr val="C0504D"/>
                    </a:solidFill>
                    <a:prstDash val="solid"/>
                  </a:ln>
                  <a:solidFill>
                    <a:srgbClr val="C0504D">
                      <a:lumMod val="40000"/>
                      <a:lumOff val="60000"/>
                    </a:srgbClr>
                  </a:solidFill>
                  <a:effectLst/>
                  <a:uLnTx/>
                  <a:uFillTx/>
                  <a:latin typeface="Arial"/>
                  <a:ea typeface="+mn-ea"/>
                  <a:cs typeface="+mn-cs"/>
                </a:endParaRPr>
              </a:p>
            </p:txBody>
          </p:sp>
          <p:sp>
            <p:nvSpPr>
              <p:cNvPr id="6" name="Arrow: Right 5">
                <a:extLst>
                  <a:ext uri="{FF2B5EF4-FFF2-40B4-BE49-F238E27FC236}">
                    <a16:creationId xmlns:a16="http://schemas.microsoft.com/office/drawing/2014/main" id="{BB801301-C579-4275-A07C-350ED48393FF}"/>
                  </a:ext>
                </a:extLst>
              </p:cNvPr>
              <p:cNvSpPr/>
              <p:nvPr/>
            </p:nvSpPr>
            <p:spPr>
              <a:xfrm rot="17186974">
                <a:off x="147913" y="5475133"/>
                <a:ext cx="1535994" cy="385667"/>
              </a:xfrm>
              <a:prstGeom prst="rightArrow">
                <a:avLst>
                  <a:gd name="adj1" fmla="val 50000"/>
                  <a:gd name="adj2" fmla="val 51667"/>
                </a:avLst>
              </a:prstGeom>
              <a:solidFill>
                <a:srgbClr val="FFC000"/>
              </a:solidFill>
              <a:ln w="1905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w="22225">
                    <a:solidFill>
                      <a:srgbClr val="C0504D"/>
                    </a:solidFill>
                    <a:prstDash val="solid"/>
                  </a:ln>
                  <a:solidFill>
                    <a:srgbClr val="C0504D">
                      <a:lumMod val="40000"/>
                      <a:lumOff val="60000"/>
                    </a:srgbClr>
                  </a:solidFill>
                  <a:effectLst/>
                  <a:uLnTx/>
                  <a:uFillTx/>
                  <a:latin typeface="Arial"/>
                  <a:ea typeface="+mn-ea"/>
                  <a:cs typeface="+mn-cs"/>
                </a:endParaRPr>
              </a:p>
            </p:txBody>
          </p:sp>
        </p:grpSp>
        <p:sp>
          <p:nvSpPr>
            <p:cNvPr id="18" name="TextBox 17">
              <a:extLst>
                <a:ext uri="{FF2B5EF4-FFF2-40B4-BE49-F238E27FC236}">
                  <a16:creationId xmlns:a16="http://schemas.microsoft.com/office/drawing/2014/main" id="{3D8C7248-5644-4B3B-A759-A11BFA0C6547}"/>
                </a:ext>
              </a:extLst>
            </p:cNvPr>
            <p:cNvSpPr txBox="1"/>
            <p:nvPr/>
          </p:nvSpPr>
          <p:spPr>
            <a:xfrm>
              <a:off x="5349120" y="2057400"/>
              <a:ext cx="2563074" cy="584775"/>
            </a:xfrm>
            <a:prstGeom prst="rect">
              <a:avLst/>
            </a:prstGeom>
            <a:noFill/>
          </p:spPr>
          <p:txBody>
            <a:bodyPr wrap="none" rtlCol="0">
              <a:spAutoFit/>
            </a:bodyPr>
            <a:lstStyle/>
            <a:p>
              <a:r>
                <a:rPr lang="en-US" sz="3200" dirty="0">
                  <a:solidFill>
                    <a:schemeClr val="tx2">
                      <a:lumMod val="75000"/>
                    </a:schemeClr>
                  </a:solidFill>
                  <a:latin typeface="Arial" panose="020B0604020202020204" pitchFamily="34" charset="0"/>
                  <a:cs typeface="Arial" panose="020B0604020202020204" pitchFamily="34" charset="0"/>
                </a:rPr>
                <a:t>LRP Website</a:t>
              </a:r>
            </a:p>
          </p:txBody>
        </p:sp>
      </p:grpSp>
      <p:grpSp>
        <p:nvGrpSpPr>
          <p:cNvPr id="21" name="Group 20" descr="contact and engage">
            <a:extLst>
              <a:ext uri="{FF2B5EF4-FFF2-40B4-BE49-F238E27FC236}">
                <a16:creationId xmlns:a16="http://schemas.microsoft.com/office/drawing/2014/main" id="{2982D821-B56B-4862-A25A-A2029312AD81}"/>
              </a:ext>
            </a:extLst>
          </p:cNvPr>
          <p:cNvGrpSpPr/>
          <p:nvPr/>
        </p:nvGrpSpPr>
        <p:grpSpPr>
          <a:xfrm>
            <a:off x="1322869" y="902847"/>
            <a:ext cx="6598576" cy="4837481"/>
            <a:chOff x="1684465" y="763219"/>
            <a:chExt cx="6598576" cy="4837481"/>
          </a:xfrm>
        </p:grpSpPr>
        <p:grpSp>
          <p:nvGrpSpPr>
            <p:cNvPr id="13" name="Group 12">
              <a:extLst>
                <a:ext uri="{FF2B5EF4-FFF2-40B4-BE49-F238E27FC236}">
                  <a16:creationId xmlns:a16="http://schemas.microsoft.com/office/drawing/2014/main" id="{68FBC504-8D5C-4A2D-A611-AE2D8A3A3438}"/>
                </a:ext>
              </a:extLst>
            </p:cNvPr>
            <p:cNvGrpSpPr/>
            <p:nvPr/>
          </p:nvGrpSpPr>
          <p:grpSpPr>
            <a:xfrm>
              <a:off x="1684465" y="763219"/>
              <a:ext cx="5015554" cy="4837481"/>
              <a:chOff x="2992080" y="1058768"/>
              <a:chExt cx="5015554" cy="4837481"/>
            </a:xfrm>
          </p:grpSpPr>
          <p:pic>
            <p:nvPicPr>
              <p:cNvPr id="2" name="Picture 1">
                <a:extLst>
                  <a:ext uri="{FF2B5EF4-FFF2-40B4-BE49-F238E27FC236}">
                    <a16:creationId xmlns:a16="http://schemas.microsoft.com/office/drawing/2014/main" id="{E79A87B6-2EC3-4C65-9838-396F4D7D9433}"/>
                  </a:ext>
                </a:extLst>
              </p:cNvPr>
              <p:cNvPicPr>
                <a:picLocks noChangeAspect="1"/>
              </p:cNvPicPr>
              <p:nvPr/>
            </p:nvPicPr>
            <p:blipFill>
              <a:blip r:embed="rId4"/>
              <a:stretch>
                <a:fillRect/>
              </a:stretch>
            </p:blipFill>
            <p:spPr>
              <a:xfrm>
                <a:off x="2992080" y="1456845"/>
                <a:ext cx="5015554" cy="4439404"/>
              </a:xfrm>
              <a:prstGeom prst="rect">
                <a:avLst/>
              </a:prstGeom>
            </p:spPr>
          </p:pic>
          <p:sp>
            <p:nvSpPr>
              <p:cNvPr id="7" name="Arrow: Right 6">
                <a:extLst>
                  <a:ext uri="{FF2B5EF4-FFF2-40B4-BE49-F238E27FC236}">
                    <a16:creationId xmlns:a16="http://schemas.microsoft.com/office/drawing/2014/main" id="{1E5504E8-B4DB-4F51-8EA0-0EBA5B698DAA}"/>
                  </a:ext>
                </a:extLst>
              </p:cNvPr>
              <p:cNvSpPr/>
              <p:nvPr/>
            </p:nvSpPr>
            <p:spPr>
              <a:xfrm rot="9408387">
                <a:off x="4599654" y="1058768"/>
                <a:ext cx="1755541" cy="375011"/>
              </a:xfrm>
              <a:prstGeom prst="rightArrow">
                <a:avLst>
                  <a:gd name="adj1" fmla="val 50000"/>
                  <a:gd name="adj2" fmla="val 51667"/>
                </a:avLst>
              </a:prstGeom>
              <a:solidFill>
                <a:srgbClr val="FFC000"/>
              </a:solidFill>
              <a:ln w="1905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grpSp>
        <p:sp>
          <p:nvSpPr>
            <p:cNvPr id="20" name="TextBox 19">
              <a:extLst>
                <a:ext uri="{FF2B5EF4-FFF2-40B4-BE49-F238E27FC236}">
                  <a16:creationId xmlns:a16="http://schemas.microsoft.com/office/drawing/2014/main" id="{C0A009E6-C4D4-4A6C-BFF6-AEFB916EAAEF}"/>
                </a:ext>
              </a:extLst>
            </p:cNvPr>
            <p:cNvSpPr txBox="1"/>
            <p:nvPr/>
          </p:nvSpPr>
          <p:spPr>
            <a:xfrm>
              <a:off x="6715752" y="1884488"/>
              <a:ext cx="1567289" cy="1569660"/>
            </a:xfrm>
            <a:prstGeom prst="rect">
              <a:avLst/>
            </a:prstGeom>
            <a:noFill/>
          </p:spPr>
          <p:txBody>
            <a:bodyPr wrap="none" rtlCol="0">
              <a:spAutoFit/>
            </a:bodyPr>
            <a:lstStyle/>
            <a:p>
              <a:pPr algn="ctr"/>
              <a:r>
                <a:rPr lang="en-US" sz="3200" dirty="0">
                  <a:solidFill>
                    <a:schemeClr val="tx2">
                      <a:lumMod val="75000"/>
                    </a:schemeClr>
                  </a:solidFill>
                </a:rPr>
                <a:t>Contact </a:t>
              </a:r>
            </a:p>
            <a:p>
              <a:pPr algn="ctr"/>
              <a:r>
                <a:rPr lang="en-US" sz="3200" dirty="0">
                  <a:solidFill>
                    <a:schemeClr val="tx2">
                      <a:lumMod val="75000"/>
                    </a:schemeClr>
                  </a:solidFill>
                </a:rPr>
                <a:t>and </a:t>
              </a:r>
            </a:p>
            <a:p>
              <a:pPr algn="ctr"/>
              <a:r>
                <a:rPr lang="en-US" sz="3200" dirty="0">
                  <a:solidFill>
                    <a:schemeClr val="tx2">
                      <a:lumMod val="75000"/>
                    </a:schemeClr>
                  </a:solidFill>
                </a:rPr>
                <a:t>Engage</a:t>
              </a:r>
            </a:p>
          </p:txBody>
        </p:sp>
      </p:grpSp>
      <p:grpSp>
        <p:nvGrpSpPr>
          <p:cNvPr id="23" name="Group 22" descr="LRP ambassador site">
            <a:extLst>
              <a:ext uri="{FF2B5EF4-FFF2-40B4-BE49-F238E27FC236}">
                <a16:creationId xmlns:a16="http://schemas.microsoft.com/office/drawing/2014/main" id="{CC906C2A-B159-4CAA-8902-96900A8195DF}"/>
              </a:ext>
            </a:extLst>
          </p:cNvPr>
          <p:cNvGrpSpPr/>
          <p:nvPr/>
        </p:nvGrpSpPr>
        <p:grpSpPr>
          <a:xfrm>
            <a:off x="381000" y="923925"/>
            <a:ext cx="8374480" cy="5029200"/>
            <a:chOff x="381000" y="923925"/>
            <a:chExt cx="8374480" cy="5029200"/>
          </a:xfrm>
        </p:grpSpPr>
        <p:grpSp>
          <p:nvGrpSpPr>
            <p:cNvPr id="17" name="Group 16">
              <a:extLst>
                <a:ext uri="{FF2B5EF4-FFF2-40B4-BE49-F238E27FC236}">
                  <a16:creationId xmlns:a16="http://schemas.microsoft.com/office/drawing/2014/main" id="{6C307158-577C-437D-A560-3E5D43EF094A}"/>
                </a:ext>
              </a:extLst>
            </p:cNvPr>
            <p:cNvGrpSpPr/>
            <p:nvPr/>
          </p:nvGrpSpPr>
          <p:grpSpPr>
            <a:xfrm>
              <a:off x="381000" y="923925"/>
              <a:ext cx="8153400" cy="5029200"/>
              <a:chOff x="304800" y="914400"/>
              <a:chExt cx="8382000" cy="5029200"/>
            </a:xfrm>
          </p:grpSpPr>
          <p:pic>
            <p:nvPicPr>
              <p:cNvPr id="14" name="Picture 13">
                <a:extLst>
                  <a:ext uri="{FF2B5EF4-FFF2-40B4-BE49-F238E27FC236}">
                    <a16:creationId xmlns:a16="http://schemas.microsoft.com/office/drawing/2014/main" id="{BE1298B7-AB8C-4595-8A82-DBAAD47F91C8}"/>
                  </a:ext>
                </a:extLst>
              </p:cNvPr>
              <p:cNvPicPr>
                <a:picLocks noChangeAspect="1"/>
              </p:cNvPicPr>
              <p:nvPr/>
            </p:nvPicPr>
            <p:blipFill rotWithShape="1">
              <a:blip r:embed="rId5"/>
              <a:srcRect t="16667" r="50833" b="4167"/>
              <a:stretch/>
            </p:blipFill>
            <p:spPr>
              <a:xfrm>
                <a:off x="304800" y="914400"/>
                <a:ext cx="4876800" cy="3140990"/>
              </a:xfrm>
              <a:prstGeom prst="rect">
                <a:avLst/>
              </a:prstGeom>
            </p:spPr>
          </p:pic>
          <p:pic>
            <p:nvPicPr>
              <p:cNvPr id="15" name="Picture 14">
                <a:extLst>
                  <a:ext uri="{FF2B5EF4-FFF2-40B4-BE49-F238E27FC236}">
                    <a16:creationId xmlns:a16="http://schemas.microsoft.com/office/drawing/2014/main" id="{47AD5AB8-6E30-4E91-8083-D40510A59573}"/>
                  </a:ext>
                </a:extLst>
              </p:cNvPr>
              <p:cNvPicPr>
                <a:picLocks noChangeAspect="1"/>
              </p:cNvPicPr>
              <p:nvPr/>
            </p:nvPicPr>
            <p:blipFill rotWithShape="1">
              <a:blip r:embed="rId6"/>
              <a:srcRect t="13539" r="50833" b="9215"/>
              <a:stretch/>
            </p:blipFill>
            <p:spPr>
              <a:xfrm>
                <a:off x="3810000" y="3124200"/>
                <a:ext cx="4876800" cy="2819400"/>
              </a:xfrm>
              <a:prstGeom prst="rect">
                <a:avLst/>
              </a:prstGeom>
            </p:spPr>
          </p:pic>
          <p:sp>
            <p:nvSpPr>
              <p:cNvPr id="16" name="Arrow: Right 15">
                <a:extLst>
                  <a:ext uri="{FF2B5EF4-FFF2-40B4-BE49-F238E27FC236}">
                    <a16:creationId xmlns:a16="http://schemas.microsoft.com/office/drawing/2014/main" id="{E9681811-44AC-47A5-B263-25EDB48F4844}"/>
                  </a:ext>
                </a:extLst>
              </p:cNvPr>
              <p:cNvSpPr/>
              <p:nvPr/>
            </p:nvSpPr>
            <p:spPr>
              <a:xfrm rot="9250702">
                <a:off x="5154595" y="2356306"/>
                <a:ext cx="2483007" cy="795064"/>
              </a:xfrm>
              <a:prstGeom prst="rightArrow">
                <a:avLst>
                  <a:gd name="adj1" fmla="val 50000"/>
                  <a:gd name="adj2" fmla="val 51667"/>
                </a:avLst>
              </a:prstGeom>
              <a:solidFill>
                <a:srgbClr val="FFC000"/>
              </a:solidFill>
              <a:ln w="1905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grpSp>
        <p:sp>
          <p:nvSpPr>
            <p:cNvPr id="22" name="TextBox 21">
              <a:extLst>
                <a:ext uri="{FF2B5EF4-FFF2-40B4-BE49-F238E27FC236}">
                  <a16:creationId xmlns:a16="http://schemas.microsoft.com/office/drawing/2014/main" id="{0A6D71E8-058B-4569-8C39-4D2ADE828526}"/>
                </a:ext>
              </a:extLst>
            </p:cNvPr>
            <p:cNvSpPr txBox="1"/>
            <p:nvPr/>
          </p:nvSpPr>
          <p:spPr>
            <a:xfrm>
              <a:off x="5310747" y="1368267"/>
              <a:ext cx="3444733" cy="1077218"/>
            </a:xfrm>
            <a:prstGeom prst="rect">
              <a:avLst/>
            </a:prstGeom>
            <a:noFill/>
          </p:spPr>
          <p:txBody>
            <a:bodyPr wrap="square" rtlCol="0">
              <a:spAutoFit/>
            </a:bodyPr>
            <a:lstStyle/>
            <a:p>
              <a:r>
                <a:rPr lang="en-US" sz="3200" dirty="0">
                  <a:solidFill>
                    <a:schemeClr val="tx2">
                      <a:lumMod val="75000"/>
                    </a:schemeClr>
                  </a:solidFill>
                  <a:latin typeface="Arial" panose="020B0604020202020204" pitchFamily="34" charset="0"/>
                  <a:cs typeface="Arial" panose="020B0604020202020204" pitchFamily="34" charset="0"/>
                </a:rPr>
                <a:t>LRP Ambassador Site</a:t>
              </a:r>
            </a:p>
          </p:txBody>
        </p:sp>
      </p:grpSp>
      <p:pic>
        <p:nvPicPr>
          <p:cNvPr id="26" name="Picture 25" descr="LRP dashboard sample">
            <a:extLst>
              <a:ext uri="{FF2B5EF4-FFF2-40B4-BE49-F238E27FC236}">
                <a16:creationId xmlns:a16="http://schemas.microsoft.com/office/drawing/2014/main" id="{5C71303D-703C-49AB-A017-8AB9E43B0A43}"/>
              </a:ext>
            </a:extLst>
          </p:cNvPr>
          <p:cNvPicPr>
            <a:picLocks noChangeAspect="1"/>
          </p:cNvPicPr>
          <p:nvPr/>
        </p:nvPicPr>
        <p:blipFill rotWithShape="1">
          <a:blip r:embed="rId7"/>
          <a:srcRect l="4505" t="10417" r="55405" b="6250"/>
          <a:stretch/>
        </p:blipFill>
        <p:spPr>
          <a:xfrm>
            <a:off x="1321904" y="1478622"/>
            <a:ext cx="5828270" cy="4845977"/>
          </a:xfrm>
          <a:prstGeom prst="rect">
            <a:avLst/>
          </a:prstGeom>
        </p:spPr>
      </p:pic>
      <p:sp>
        <p:nvSpPr>
          <p:cNvPr id="27" name="Title 1">
            <a:extLst>
              <a:ext uri="{FF2B5EF4-FFF2-40B4-BE49-F238E27FC236}">
                <a16:creationId xmlns:a16="http://schemas.microsoft.com/office/drawing/2014/main" id="{0B95F1E1-C84E-4D89-A088-C976E861879D}"/>
              </a:ext>
            </a:extLst>
          </p:cNvPr>
          <p:cNvSpPr txBox="1">
            <a:spLocks/>
          </p:cNvSpPr>
          <p:nvPr/>
        </p:nvSpPr>
        <p:spPr>
          <a:xfrm>
            <a:off x="2632746" y="945546"/>
            <a:ext cx="4700645" cy="1066800"/>
          </a:xfrm>
          <a:prstGeom prst="rect">
            <a:avLst/>
          </a:prstGeom>
        </p:spPr>
        <p:txBody>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a:lstStyle>
          <a:p>
            <a:r>
              <a:rPr lang="en-US" sz="3200" dirty="0">
                <a:solidFill>
                  <a:schemeClr val="tx2">
                    <a:lumMod val="50000"/>
                  </a:schemeClr>
                </a:solidFill>
                <a:latin typeface="Arial"/>
              </a:rPr>
              <a:t>LRP Data Dashboard</a:t>
            </a:r>
          </a:p>
        </p:txBody>
      </p:sp>
      <p:sp>
        <p:nvSpPr>
          <p:cNvPr id="8" name="Title 7">
            <a:extLst>
              <a:ext uri="{FF2B5EF4-FFF2-40B4-BE49-F238E27FC236}">
                <a16:creationId xmlns:a16="http://schemas.microsoft.com/office/drawing/2014/main" id="{97086A8F-B53D-4E33-A0A4-D1C67E5F8D65}"/>
              </a:ext>
            </a:extLst>
          </p:cNvPr>
          <p:cNvSpPr>
            <a:spLocks noGrp="1"/>
          </p:cNvSpPr>
          <p:nvPr>
            <p:ph type="title" idx="4294967295"/>
          </p:nvPr>
        </p:nvSpPr>
        <p:spPr>
          <a:xfrm>
            <a:off x="300037" y="-69849"/>
            <a:ext cx="7886700" cy="1325563"/>
          </a:xfrm>
        </p:spPr>
        <p:txBody>
          <a:bodyPr/>
          <a:lstStyle/>
          <a:p>
            <a:pPr rtl="0" eaLnBrk="0" fontAlgn="base" latinLnBrk="0" hangingPunct="0"/>
            <a:r>
              <a:rPr lang="en-US" sz="3200" b="1" kern="1200" dirty="0">
                <a:solidFill>
                  <a:srgbClr val="10253F"/>
                </a:solidFill>
                <a:effectLst/>
                <a:latin typeface="Arial" panose="020B0604020202020204" pitchFamily="34" charset="0"/>
                <a:ea typeface="+mn-ea"/>
                <a:cs typeface="+mn-cs"/>
              </a:rPr>
              <a:t>RESOURCES</a:t>
            </a:r>
            <a:endParaRPr lang="en-US" dirty="0">
              <a:effectLst/>
            </a:endParaRPr>
          </a:p>
        </p:txBody>
      </p:sp>
    </p:spTree>
    <p:extLst>
      <p:ext uri="{BB962C8B-B14F-4D97-AF65-F5344CB8AC3E}">
        <p14:creationId xmlns:p14="http://schemas.microsoft.com/office/powerpoint/2010/main" val="374507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2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3"/>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D7FC1A-2E0C-4AF7-B543-2668CAA262C7}"/>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447800"/>
            <a:ext cx="3733799"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mmary">
            <a:extLst>
              <a:ext uri="{FF2B5EF4-FFF2-40B4-BE49-F238E27FC236}">
                <a16:creationId xmlns:a16="http://schemas.microsoft.com/office/drawing/2014/main" id="{75EAF67B-815A-4215-AFFA-F59F87E2FA7A}"/>
              </a:ext>
            </a:extLst>
          </p:cNvPr>
          <p:cNvSpPr txBox="1">
            <a:spLocks/>
          </p:cNvSpPr>
          <p:nvPr/>
        </p:nvSpPr>
        <p:spPr bwMode="auto">
          <a:xfrm>
            <a:off x="253653" y="1295400"/>
            <a:ext cx="4800600" cy="5287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65125" indent="-255588" algn="l" rtl="0" eaLnBrk="0" fontAlgn="base" hangingPunct="0">
              <a:spcBef>
                <a:spcPts val="300"/>
              </a:spcBef>
              <a:spcAft>
                <a:spcPct val="0"/>
              </a:spcAft>
              <a:buClr>
                <a:srgbClr val="CBCBFF"/>
              </a:buClr>
              <a:buFont typeface="Georgia" pitchFamily="18" charset="0"/>
              <a:buChar char="•"/>
              <a:defRPr sz="20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19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18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18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CBCBFF"/>
              </a:buClr>
              <a:buFont typeface="Georgia" pitchFamily="18" charset="0"/>
              <a:buChar char="▫"/>
              <a:defRPr sz="1800" kern="1200">
                <a:solidFill>
                  <a:srgbClr val="CBCBFF"/>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marR="0" lvl="0" indent="0" algn="l" defTabSz="914400" rtl="0" eaLnBrk="0" fontAlgn="base" latinLnBrk="0" hangingPunct="0">
              <a:lnSpc>
                <a:spcPct val="100000"/>
              </a:lnSpc>
              <a:spcBef>
                <a:spcPts val="0"/>
              </a:spcBef>
              <a:spcAft>
                <a:spcPts val="600"/>
              </a:spcAft>
              <a:buClr>
                <a:srgbClr val="CBCBFF"/>
              </a:buClr>
              <a:buSzTx/>
              <a:buFont typeface="Georgia" pitchFamily="18" charset="0"/>
              <a:buNone/>
              <a:tabLst/>
              <a:defRPr/>
            </a:pPr>
            <a:r>
              <a:rPr kumimoji="0" lang="en-US" sz="2000" b="1" i="1" u="none" strike="noStrike" kern="1200" cap="none" spc="0" normalizeH="0" baseline="0" noProof="0" dirty="0">
                <a:ln>
                  <a:noFill/>
                </a:ln>
                <a:solidFill>
                  <a:srgbClr val="1F497D"/>
                </a:solidFill>
                <a:effectLst/>
                <a:uLnTx/>
                <a:uFillTx/>
                <a:latin typeface="Arial"/>
                <a:ea typeface="+mn-ea"/>
                <a:cs typeface="Calibri" pitchFamily="34" charset="0"/>
              </a:rPr>
              <a:t>NIH LRPs will repay:</a:t>
            </a:r>
          </a:p>
          <a:p>
            <a:pPr marL="342900" marR="0" lvl="0" indent="-342900" algn="l" defTabSz="914400" rtl="0" eaLnBrk="0" fontAlgn="base" latinLnBrk="0" hangingPunct="0">
              <a:lnSpc>
                <a:spcPct val="100000"/>
              </a:lnSpc>
              <a:spcBef>
                <a:spcPts val="300"/>
              </a:spcBef>
              <a:spcAft>
                <a:spcPts val="0"/>
              </a:spcAft>
              <a:buClr>
                <a:srgbClr val="00359E"/>
              </a:buClr>
              <a:buSzTx/>
              <a:buFont typeface="Arial" pitchFamily="34" charset="0"/>
              <a:buChar char="•"/>
              <a:tabLst>
                <a:tab pos="457200" algn="l"/>
              </a:tabLst>
              <a:defRPr/>
            </a:pPr>
            <a:r>
              <a:rPr kumimoji="0" lang="en-US" sz="2000" b="0" i="0" u="none" strike="noStrike" kern="1200" cap="none" spc="0" normalizeH="0" baseline="0" noProof="0" dirty="0">
                <a:ln>
                  <a:noFill/>
                </a:ln>
                <a:solidFill>
                  <a:srgbClr val="1F497D">
                    <a:lumMod val="50000"/>
                  </a:srgbClr>
                </a:solidFill>
                <a:effectLst/>
                <a:uLnTx/>
                <a:uFillTx/>
                <a:latin typeface="Arial"/>
                <a:ea typeface="+mn-ea"/>
                <a:cs typeface="Calibri" pitchFamily="34" charset="0"/>
              </a:rPr>
              <a:t>Up to </a:t>
            </a:r>
            <a:r>
              <a:rPr kumimoji="0" lang="en-US" sz="2000" b="1" i="0" u="none" strike="noStrike" kern="1200" cap="none" spc="0" normalizeH="0" baseline="0" noProof="0" dirty="0">
                <a:ln>
                  <a:noFill/>
                </a:ln>
                <a:solidFill>
                  <a:srgbClr val="008000"/>
                </a:solidFill>
                <a:effectLst/>
                <a:uLnTx/>
                <a:uFillTx/>
                <a:latin typeface="Arial"/>
                <a:ea typeface="+mn-ea"/>
                <a:cs typeface="Calibri" pitchFamily="34" charset="0"/>
              </a:rPr>
              <a:t>$100K over 2 </a:t>
            </a:r>
            <a:r>
              <a:rPr kumimoji="0" lang="en-US" sz="2000" b="1" i="0" u="none" strike="noStrike" kern="1200" cap="none" spc="0" normalizeH="0" baseline="0" noProof="0" dirty="0" err="1">
                <a:ln>
                  <a:noFill/>
                </a:ln>
                <a:solidFill>
                  <a:srgbClr val="008000"/>
                </a:solidFill>
                <a:effectLst/>
                <a:uLnTx/>
                <a:uFillTx/>
                <a:latin typeface="Arial"/>
                <a:ea typeface="+mn-ea"/>
                <a:cs typeface="Calibri" pitchFamily="34" charset="0"/>
              </a:rPr>
              <a:t>yrs</a:t>
            </a:r>
            <a:r>
              <a:rPr kumimoji="0" lang="en-US" sz="2000" b="1" i="0" u="none" strike="noStrike" kern="1200" cap="none" spc="0" normalizeH="0" baseline="0" noProof="0" dirty="0">
                <a:ln>
                  <a:noFill/>
                </a:ln>
                <a:solidFill>
                  <a:srgbClr val="008000"/>
                </a:solidFill>
                <a:effectLst/>
                <a:uLnTx/>
                <a:uFillTx/>
                <a:latin typeface="Arial"/>
                <a:ea typeface="+mn-ea"/>
                <a:cs typeface="Calibri" pitchFamily="34" charset="0"/>
              </a:rPr>
              <a:t> </a:t>
            </a:r>
            <a:r>
              <a:rPr kumimoji="0" lang="en-US" sz="2000" b="0" i="0" u="none" strike="noStrike" kern="1200" cap="none" spc="0" normalizeH="0" baseline="0" noProof="0" dirty="0">
                <a:ln>
                  <a:noFill/>
                </a:ln>
                <a:solidFill>
                  <a:srgbClr val="1F497D">
                    <a:lumMod val="50000"/>
                  </a:srgbClr>
                </a:solidFill>
                <a:effectLst/>
                <a:uLnTx/>
                <a:uFillTx/>
                <a:latin typeface="Arial"/>
                <a:ea typeface="+mn-ea"/>
                <a:cs typeface="Calibri" pitchFamily="34" charset="0"/>
              </a:rPr>
              <a:t>in educational loan repayment</a:t>
            </a:r>
          </a:p>
          <a:p>
            <a:pPr marL="635000" marR="0" lvl="1" indent="-342900" algn="l" defTabSz="914400" rtl="0" eaLnBrk="0" fontAlgn="base" latinLnBrk="0" hangingPunct="0">
              <a:lnSpc>
                <a:spcPct val="100000"/>
              </a:lnSpc>
              <a:spcBef>
                <a:spcPts val="0"/>
              </a:spcBef>
              <a:spcAft>
                <a:spcPts val="600"/>
              </a:spcAft>
              <a:buClr>
                <a:srgbClr val="00359E"/>
              </a:buClr>
              <a:buSzTx/>
              <a:buFont typeface="Georgia" pitchFamily="18" charset="0"/>
              <a:buChar char="▫"/>
              <a:tabLst>
                <a:tab pos="457200" algn="l"/>
              </a:tabLst>
              <a:defRPr/>
            </a:pPr>
            <a:r>
              <a:rPr kumimoji="0" lang="en-US" sz="1600" b="0" i="0" u="none" strike="noStrike" kern="1200" cap="none" spc="0" normalizeH="0" baseline="0" noProof="0" dirty="0">
                <a:ln>
                  <a:noFill/>
                </a:ln>
                <a:solidFill>
                  <a:srgbClr val="1F497D">
                    <a:lumMod val="50000"/>
                  </a:srgbClr>
                </a:solidFill>
                <a:effectLst/>
                <a:uLnTx/>
                <a:uFillTx/>
                <a:latin typeface="Arial"/>
                <a:ea typeface="+mn-ea"/>
                <a:cs typeface="Calibri" pitchFamily="34" charset="0"/>
              </a:rPr>
              <a:t>Depending on debt level</a:t>
            </a:r>
          </a:p>
          <a:p>
            <a:pPr marL="342900" marR="0" lvl="0" indent="-342900" algn="l" defTabSz="914400" rtl="0" eaLnBrk="0" fontAlgn="base" latinLnBrk="0" hangingPunct="0">
              <a:lnSpc>
                <a:spcPct val="100000"/>
              </a:lnSpc>
              <a:spcBef>
                <a:spcPts val="600"/>
              </a:spcBef>
              <a:spcAft>
                <a:spcPts val="600"/>
              </a:spcAft>
              <a:buClr>
                <a:srgbClr val="00359E"/>
              </a:buClr>
              <a:buSzTx/>
              <a:buFont typeface="Arial" pitchFamily="34" charset="0"/>
              <a:buChar char="•"/>
              <a:tabLst>
                <a:tab pos="457200" algn="l"/>
              </a:tabLst>
              <a:defRPr/>
            </a:pPr>
            <a:r>
              <a:rPr kumimoji="0" lang="en-US" sz="2000" b="0" i="0" u="none" strike="noStrike" kern="1200" cap="none" spc="0" normalizeH="0" baseline="0" noProof="0" dirty="0">
                <a:ln>
                  <a:noFill/>
                </a:ln>
                <a:solidFill>
                  <a:srgbClr val="1F497D">
                    <a:lumMod val="50000"/>
                  </a:srgbClr>
                </a:solidFill>
                <a:effectLst/>
                <a:uLnTx/>
                <a:uFillTx/>
                <a:latin typeface="Arial"/>
                <a:ea typeface="+mn-ea"/>
                <a:cs typeface="Calibri" pitchFamily="34" charset="0"/>
              </a:rPr>
              <a:t>Coverage of most Federal taxes resulting from the NIH LRP</a:t>
            </a:r>
            <a:endParaRPr kumimoji="0" lang="en-US" sz="2000" b="0" i="0" u="none" strike="noStrike" kern="1200" cap="none" spc="0" normalizeH="0" baseline="0" noProof="0" dirty="0">
              <a:ln>
                <a:noFill/>
              </a:ln>
              <a:solidFill>
                <a:srgbClr val="1F497D">
                  <a:lumMod val="50000"/>
                </a:srgbClr>
              </a:solidFill>
              <a:effectLst/>
              <a:uLnTx/>
              <a:uFillTx/>
              <a:latin typeface="Arial"/>
              <a:ea typeface="Times New Roman"/>
              <a:cs typeface="Calibri" pitchFamily="34" charset="0"/>
            </a:endParaRPr>
          </a:p>
          <a:p>
            <a:pPr marL="342900" marR="0" lvl="0" indent="-342900" algn="l" defTabSz="914400" rtl="0" eaLnBrk="0" fontAlgn="base" latinLnBrk="0" hangingPunct="0">
              <a:lnSpc>
                <a:spcPct val="100000"/>
              </a:lnSpc>
              <a:spcBef>
                <a:spcPts val="600"/>
              </a:spcBef>
              <a:spcAft>
                <a:spcPts val="0"/>
              </a:spcAft>
              <a:buClr>
                <a:srgbClr val="00359E"/>
              </a:buClr>
              <a:buSzTx/>
              <a:buFont typeface="Arial" pitchFamily="34" charset="0"/>
              <a:buChar char="•"/>
              <a:tabLst>
                <a:tab pos="457200" algn="l"/>
              </a:tabLst>
              <a:defRPr/>
            </a:pPr>
            <a:r>
              <a:rPr kumimoji="0" lang="en-US" sz="2000" b="0" i="0" u="none" strike="noStrike" kern="1200" cap="none" spc="0" normalizeH="0" baseline="0" noProof="0" dirty="0">
                <a:ln>
                  <a:noFill/>
                </a:ln>
                <a:solidFill>
                  <a:srgbClr val="1F497D">
                    <a:lumMod val="50000"/>
                  </a:srgbClr>
                </a:solidFill>
                <a:effectLst/>
                <a:uLnTx/>
                <a:uFillTx/>
                <a:latin typeface="Arial"/>
                <a:ea typeface="+mn-ea"/>
                <a:cs typeface="Calibri" pitchFamily="34" charset="0"/>
              </a:rPr>
              <a:t>2 year initial contracts </a:t>
            </a:r>
          </a:p>
          <a:p>
            <a:pPr marL="635000" marR="0" lvl="1" indent="-342900" algn="l" defTabSz="914400" rtl="0" eaLnBrk="0" fontAlgn="base" latinLnBrk="0" hangingPunct="0">
              <a:lnSpc>
                <a:spcPct val="100000"/>
              </a:lnSpc>
              <a:spcBef>
                <a:spcPts val="0"/>
              </a:spcBef>
              <a:spcAft>
                <a:spcPts val="600"/>
              </a:spcAft>
              <a:buClr>
                <a:srgbClr val="00359E"/>
              </a:buClr>
              <a:buSzTx/>
              <a:buFont typeface="Georgia" pitchFamily="18" charset="0"/>
              <a:buChar char="▫"/>
              <a:tabLst>
                <a:tab pos="457200" algn="l"/>
              </a:tabLst>
              <a:defRPr/>
            </a:pPr>
            <a:r>
              <a:rPr kumimoji="0" lang="en-US" sz="1600" b="0" i="0" u="none" strike="noStrike" kern="1200" cap="none" spc="0" normalizeH="0" baseline="0" noProof="0" dirty="0">
                <a:ln>
                  <a:noFill/>
                </a:ln>
                <a:solidFill>
                  <a:srgbClr val="1F497D">
                    <a:lumMod val="50000"/>
                  </a:srgbClr>
                </a:solidFill>
                <a:effectLst/>
                <a:uLnTx/>
                <a:uFillTx/>
                <a:latin typeface="Arial"/>
                <a:ea typeface="+mn-ea"/>
                <a:cs typeface="Calibri" pitchFamily="34" charset="0"/>
              </a:rPr>
              <a:t>1 or 2 year competitive renewals</a:t>
            </a:r>
            <a:endParaRPr kumimoji="0" lang="en-US" sz="1600" b="0" i="0" u="none" strike="noStrike" kern="1200" cap="none" spc="0" normalizeH="0" baseline="0" noProof="0" dirty="0">
              <a:ln>
                <a:noFill/>
              </a:ln>
              <a:solidFill>
                <a:srgbClr val="1F497D">
                  <a:lumMod val="50000"/>
                </a:srgbClr>
              </a:solidFill>
              <a:effectLst/>
              <a:uLnTx/>
              <a:uFillTx/>
              <a:latin typeface="Arial"/>
              <a:ea typeface="Times New Roman"/>
              <a:cs typeface="Calibri" pitchFamily="34" charset="0"/>
            </a:endParaRPr>
          </a:p>
          <a:p>
            <a:pPr marL="342900" marR="0" lvl="0" indent="-342900" algn="l" defTabSz="914400" rtl="0" eaLnBrk="0" fontAlgn="base" latinLnBrk="0" hangingPunct="0">
              <a:lnSpc>
                <a:spcPct val="100000"/>
              </a:lnSpc>
              <a:spcBef>
                <a:spcPts val="600"/>
              </a:spcBef>
              <a:spcAft>
                <a:spcPts val="600"/>
              </a:spcAft>
              <a:buClr>
                <a:srgbClr val="00359E"/>
              </a:buClr>
              <a:buSzTx/>
              <a:buFont typeface="Arial" pitchFamily="34" charset="0"/>
              <a:buChar char="•"/>
              <a:tabLst>
                <a:tab pos="457200" algn="l"/>
              </a:tabLst>
              <a:defRPr/>
            </a:pPr>
            <a:r>
              <a:rPr kumimoji="0" lang="en-US" sz="2000" b="0" i="0" u="none" strike="noStrike" kern="1200" cap="none" spc="0" normalizeH="0" baseline="0" noProof="0" dirty="0">
                <a:ln>
                  <a:noFill/>
                </a:ln>
                <a:solidFill>
                  <a:srgbClr val="1F497D">
                    <a:lumMod val="50000"/>
                  </a:srgbClr>
                </a:solidFill>
                <a:effectLst/>
                <a:uLnTx/>
                <a:uFillTx/>
                <a:latin typeface="Arial"/>
                <a:ea typeface="+mn-ea"/>
                <a:cs typeface="Calibri" pitchFamily="34" charset="0"/>
              </a:rPr>
              <a:t>50% application success rate overal</a:t>
            </a:r>
            <a:r>
              <a:rPr kumimoji="0" lang="en-US" sz="2000" b="0" i="0" u="none" strike="noStrike" kern="1200" cap="none" spc="0" normalizeH="0" baseline="0" noProof="0" dirty="0">
                <a:ln>
                  <a:noFill/>
                </a:ln>
                <a:solidFill>
                  <a:srgbClr val="003776"/>
                </a:solidFill>
                <a:effectLst/>
                <a:uLnTx/>
                <a:uFillTx/>
                <a:latin typeface="Arial"/>
                <a:ea typeface="+mn-ea"/>
                <a:cs typeface="Calibri" pitchFamily="34" charset="0"/>
              </a:rPr>
              <a:t>l</a:t>
            </a:r>
          </a:p>
          <a:p>
            <a:pPr marL="365125" marR="0" lvl="0" indent="-255588" algn="l" defTabSz="914400" rtl="0" eaLnBrk="0" fontAlgn="base" latinLnBrk="0" hangingPunct="0">
              <a:lnSpc>
                <a:spcPct val="100000"/>
              </a:lnSpc>
              <a:spcBef>
                <a:spcPts val="300"/>
              </a:spcBef>
              <a:spcAft>
                <a:spcPct val="0"/>
              </a:spcAft>
              <a:buClr>
                <a:srgbClr val="CBCBFF"/>
              </a:buClr>
              <a:buSzTx/>
              <a:buFont typeface="Georgia" pitchFamily="18" charset="0"/>
              <a:buChar char="•"/>
              <a:tabLst/>
              <a:defRPr/>
            </a:pPr>
            <a:endParaRPr kumimoji="0" lang="en-US" sz="1800" b="1" i="0" u="none" strike="noStrike" kern="1200" cap="none" spc="0" normalizeH="0" baseline="0" noProof="0" dirty="0">
              <a:ln>
                <a:noFill/>
              </a:ln>
              <a:solidFill>
                <a:srgbClr val="C00000"/>
              </a:solidFill>
              <a:effectLst/>
              <a:uLnTx/>
              <a:uFillTx/>
              <a:latin typeface="Arial"/>
              <a:ea typeface="+mn-ea"/>
              <a:cs typeface="+mn-cs"/>
            </a:endParaRPr>
          </a:p>
          <a:p>
            <a:pPr marL="109537" marR="0" lvl="0" indent="0" algn="ctr" defTabSz="914400" rtl="0" eaLnBrk="0" fontAlgn="base" latinLnBrk="0" hangingPunct="0">
              <a:lnSpc>
                <a:spcPct val="100000"/>
              </a:lnSpc>
              <a:spcBef>
                <a:spcPts val="300"/>
              </a:spcBef>
              <a:spcAft>
                <a:spcPct val="0"/>
              </a:spcAft>
              <a:buClr>
                <a:srgbClr val="CBCBFF"/>
              </a:buClr>
              <a:buSzTx/>
              <a:buFont typeface="Georgia" pitchFamily="18" charset="0"/>
              <a:buNone/>
              <a:tabLst/>
              <a:defRPr/>
            </a:pPr>
            <a:r>
              <a:rPr kumimoji="0" lang="en-US" sz="2800" b="1" i="0" u="none" strike="noStrike" kern="1200" cap="none" spc="0" normalizeH="0" baseline="0" noProof="0" dirty="0">
                <a:ln>
                  <a:noFill/>
                </a:ln>
                <a:solidFill>
                  <a:srgbClr val="C00000"/>
                </a:solidFill>
                <a:effectLst/>
                <a:uLnTx/>
                <a:uFillTx/>
                <a:latin typeface="Arial"/>
                <a:ea typeface="+mn-ea"/>
                <a:cs typeface="+mn-cs"/>
              </a:rPr>
              <a:t>Extramural LRP Application Deadline </a:t>
            </a:r>
          </a:p>
          <a:p>
            <a:pPr marL="109537" marR="0" lvl="0" indent="0" algn="ctr" defTabSz="914400" rtl="0" eaLnBrk="0" fontAlgn="base" latinLnBrk="0" hangingPunct="0">
              <a:lnSpc>
                <a:spcPct val="100000"/>
              </a:lnSpc>
              <a:spcBef>
                <a:spcPts val="300"/>
              </a:spcBef>
              <a:spcAft>
                <a:spcPct val="0"/>
              </a:spcAft>
              <a:buClr>
                <a:srgbClr val="CBCBFF"/>
              </a:buClr>
              <a:buSzTx/>
              <a:buFont typeface="Georgia" pitchFamily="18" charset="0"/>
              <a:buNone/>
              <a:tabLst/>
              <a:defRPr/>
            </a:pPr>
            <a:r>
              <a:rPr kumimoji="0" lang="en-US" sz="2800" b="1" i="0" u="none" strike="noStrike" kern="1200" cap="none" spc="0" normalizeH="0" baseline="0" noProof="0" dirty="0">
                <a:ln>
                  <a:noFill/>
                </a:ln>
                <a:solidFill>
                  <a:srgbClr val="C00000"/>
                </a:solidFill>
                <a:effectLst/>
                <a:uLnTx/>
                <a:uFillTx/>
                <a:latin typeface="Arial"/>
                <a:ea typeface="+mn-ea"/>
                <a:cs typeface="+mn-cs"/>
              </a:rPr>
              <a:t>Nov 20, 2020</a:t>
            </a:r>
          </a:p>
          <a:p>
            <a:pPr marL="0" marR="0" lvl="0" indent="0" algn="l" defTabSz="914400" rtl="0" eaLnBrk="0" fontAlgn="base" latinLnBrk="0" hangingPunct="0">
              <a:lnSpc>
                <a:spcPct val="100000"/>
              </a:lnSpc>
              <a:spcBef>
                <a:spcPts val="600"/>
              </a:spcBef>
              <a:spcAft>
                <a:spcPts val="600"/>
              </a:spcAft>
              <a:buClr>
                <a:srgbClr val="00359E"/>
              </a:buClr>
              <a:buSzTx/>
              <a:buFont typeface="Georgia" pitchFamily="18" charset="0"/>
              <a:buNone/>
              <a:tabLst>
                <a:tab pos="457200" algn="l"/>
              </a:tabLst>
              <a:defRPr/>
            </a:pPr>
            <a:endParaRPr kumimoji="0" lang="en-US" sz="2000" b="0" i="0" u="none" strike="noStrike" kern="1200" cap="none" spc="0" normalizeH="0" baseline="0" noProof="0" dirty="0">
              <a:ln>
                <a:noFill/>
              </a:ln>
              <a:solidFill>
                <a:srgbClr val="003776"/>
              </a:solidFill>
              <a:effectLst/>
              <a:uLnTx/>
              <a:uFillTx/>
              <a:latin typeface="Arial"/>
              <a:ea typeface="Times New Roman"/>
              <a:cs typeface="Calibri" pitchFamily="34" charset="0"/>
            </a:endParaRPr>
          </a:p>
          <a:p>
            <a:pPr marL="0" marR="0" lvl="0" indent="0" algn="l" defTabSz="914400" rtl="0" eaLnBrk="0" fontAlgn="base" latinLnBrk="0" hangingPunct="0">
              <a:lnSpc>
                <a:spcPct val="100000"/>
              </a:lnSpc>
              <a:spcBef>
                <a:spcPts val="0"/>
              </a:spcBef>
              <a:spcAft>
                <a:spcPts val="1200"/>
              </a:spcAft>
              <a:buClr>
                <a:srgbClr val="CBCBFF"/>
              </a:buClr>
              <a:buSzTx/>
              <a:buFont typeface="Georgia" pitchFamily="18" charset="0"/>
              <a:buNone/>
              <a:tabLst/>
              <a:defRPr/>
            </a:pPr>
            <a:endParaRPr kumimoji="0" lang="en-US" sz="2000" b="0" i="1" u="none" strike="noStrike" kern="1200" cap="none" spc="0" normalizeH="0" baseline="0" noProof="0" dirty="0">
              <a:ln>
                <a:noFill/>
              </a:ln>
              <a:solidFill>
                <a:srgbClr val="0070C0"/>
              </a:solidFill>
              <a:effectLst/>
              <a:uLnTx/>
              <a:uFillTx/>
              <a:latin typeface="Arial"/>
              <a:ea typeface="+mn-ea"/>
              <a:cs typeface="Calibri" pitchFamily="34" charset="0"/>
            </a:endParaRPr>
          </a:p>
        </p:txBody>
      </p:sp>
      <p:sp>
        <p:nvSpPr>
          <p:cNvPr id="5" name="Title 4">
            <a:extLst>
              <a:ext uri="{FF2B5EF4-FFF2-40B4-BE49-F238E27FC236}">
                <a16:creationId xmlns:a16="http://schemas.microsoft.com/office/drawing/2014/main" id="{785997EC-75E3-4570-983B-0EBD32292B1C}"/>
              </a:ext>
            </a:extLst>
          </p:cNvPr>
          <p:cNvSpPr>
            <a:spLocks noGrp="1"/>
          </p:cNvSpPr>
          <p:nvPr>
            <p:ph type="title"/>
          </p:nvPr>
        </p:nvSpPr>
        <p:spPr>
          <a:xfrm>
            <a:off x="253653" y="122237"/>
            <a:ext cx="7886700" cy="1325563"/>
          </a:xfrm>
        </p:spPr>
        <p:txBody>
          <a:bodyPr/>
          <a:lstStyle/>
          <a:p>
            <a:r>
              <a:rPr lang="en-US" sz="3500" b="1" i="0" kern="1200" spc="0" baseline="0" dirty="0">
                <a:ln>
                  <a:noFill/>
                </a:ln>
                <a:solidFill>
                  <a:srgbClr val="10253F"/>
                </a:solidFill>
                <a:effectLst/>
                <a:latin typeface="Arial" panose="020B0604020202020204" pitchFamily="34" charset="0"/>
                <a:ea typeface="+mn-ea"/>
                <a:cs typeface="Calibri" panose="020F0502020204030204" pitchFamily="34" charset="0"/>
              </a:rPr>
              <a:t>Summary</a:t>
            </a:r>
            <a:endParaRPr lang="en-US" dirty="0"/>
          </a:p>
        </p:txBody>
      </p:sp>
    </p:spTree>
    <p:extLst>
      <p:ext uri="{BB962C8B-B14F-4D97-AF65-F5344CB8AC3E}">
        <p14:creationId xmlns:p14="http://schemas.microsoft.com/office/powerpoint/2010/main" val="2637835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2414BB5-AF70-4496-A78B-8868E2858BB4}"/>
              </a:ext>
              <a:ext uri="{C183D7F6-B498-43B3-948B-1728B52AA6E4}">
                <adec:decorative xmlns:adec="http://schemas.microsoft.com/office/drawing/2017/decorative" val="1"/>
              </a:ext>
            </a:extLst>
          </p:cNvPr>
          <p:cNvGrpSpPr/>
          <p:nvPr/>
        </p:nvGrpSpPr>
        <p:grpSpPr>
          <a:xfrm>
            <a:off x="838200" y="1421218"/>
            <a:ext cx="633413" cy="4323596"/>
            <a:chOff x="823912" y="1325564"/>
            <a:chExt cx="633413" cy="4323596"/>
          </a:xfrm>
        </p:grpSpPr>
        <p:pic>
          <p:nvPicPr>
            <p:cNvPr id="3" name="Picture 2" descr="C:\Users\lockharm\AppData\Local\Microsoft\Windows\Temporary Internet Files\Content.IE5\AKSXO7ND\1356894329[1].png">
              <a:extLst>
                <a:ext uri="{FF2B5EF4-FFF2-40B4-BE49-F238E27FC236}">
                  <a16:creationId xmlns:a16="http://schemas.microsoft.com/office/drawing/2014/main" id="{8178922E-1D6E-46FF-9C6C-EEE35DF69903}"/>
                </a:ext>
              </a:extLst>
            </p:cNvPr>
            <p:cNvPicPr/>
            <p:nvPr/>
          </p:nvPicPr>
          <p:blipFill>
            <a:blip r:embed="rId3" cstate="print">
              <a:duotone>
                <a:srgbClr val="4F81B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828675" y="1325564"/>
              <a:ext cx="628650" cy="628650"/>
            </a:xfrm>
            <a:prstGeom prst="rect">
              <a:avLst/>
            </a:prstGeom>
            <a:noFill/>
            <a:ln>
              <a:noFill/>
            </a:ln>
          </p:spPr>
        </p:pic>
        <p:pic>
          <p:nvPicPr>
            <p:cNvPr id="4" name="Picture 3" descr="C:\Users\lockharm\AppData\Local\Microsoft\Windows\Temporary Internet Files\Content.IE5\JAI9D4A0\phone-651704_640[1].png">
              <a:extLst>
                <a:ext uri="{FF2B5EF4-FFF2-40B4-BE49-F238E27FC236}">
                  <a16:creationId xmlns:a16="http://schemas.microsoft.com/office/drawing/2014/main" id="{A2F7A087-DEB8-4E2F-AB3B-83473459128C}"/>
                </a:ext>
              </a:extLst>
            </p:cNvPr>
            <p:cNvPicPr/>
            <p:nvPr/>
          </p:nvPicPr>
          <p:blipFill>
            <a:blip r:embed="rId4" cstate="print">
              <a:duotone>
                <a:srgbClr val="4F81B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828675" y="2286000"/>
              <a:ext cx="466725" cy="591185"/>
            </a:xfrm>
            <a:prstGeom prst="rect">
              <a:avLst/>
            </a:prstGeom>
            <a:noFill/>
            <a:ln>
              <a:noFill/>
            </a:ln>
          </p:spPr>
        </p:pic>
        <p:pic>
          <p:nvPicPr>
            <p:cNvPr id="5" name="Picture 4" descr="C:\Users\lockharm\AppData\Local\Microsoft\Windows\Temporary Internet Files\Content.IE5\JAI9D4A0\Email_Shiny_Icon.svg[1].png">
              <a:extLst>
                <a:ext uri="{FF2B5EF4-FFF2-40B4-BE49-F238E27FC236}">
                  <a16:creationId xmlns:a16="http://schemas.microsoft.com/office/drawing/2014/main" id="{570264D9-3060-48D2-9F23-7BA66DD1156F}"/>
                </a:ext>
              </a:extLst>
            </p:cNvPr>
            <p:cNvPicPr/>
            <p:nvPr/>
          </p:nvPicPr>
          <p:blipFill>
            <a:blip r:embed="rId5" cstate="print">
              <a:duotone>
                <a:srgbClr val="4F81B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823912" y="3272631"/>
              <a:ext cx="561975" cy="561975"/>
            </a:xfrm>
            <a:prstGeom prst="rect">
              <a:avLst/>
            </a:prstGeom>
            <a:noFill/>
            <a:ln>
              <a:noFill/>
            </a:ln>
          </p:spPr>
        </p:pic>
        <p:pic>
          <p:nvPicPr>
            <p:cNvPr id="6" name="Picture 5" descr="C:\Users\lockharm\AppData\Local\Microsoft\Windows\Temporary Internet Files\Content.IE5\JAI9D4A0\Facebook_logo_(square)[1].png">
              <a:extLst>
                <a:ext uri="{FF2B5EF4-FFF2-40B4-BE49-F238E27FC236}">
                  <a16:creationId xmlns:a16="http://schemas.microsoft.com/office/drawing/2014/main" id="{62AE23A7-6089-4790-B019-0917F8AA48E2}"/>
                </a:ext>
              </a:extLst>
            </p:cNvPr>
            <p:cNvPicPr/>
            <p:nvPr/>
          </p:nvPicPr>
          <p:blipFill>
            <a:blip r:embed="rId6" cstate="print">
              <a:duotone>
                <a:srgbClr val="4F81B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869155" y="4244868"/>
              <a:ext cx="471488" cy="490348"/>
            </a:xfrm>
            <a:prstGeom prst="rect">
              <a:avLst/>
            </a:prstGeom>
            <a:noFill/>
            <a:ln>
              <a:noFill/>
            </a:ln>
          </p:spPr>
        </p:pic>
        <p:pic>
          <p:nvPicPr>
            <p:cNvPr id="7" name="Picture 6" descr="C:\Users\lockharm\AppData\Local\Microsoft\Windows\Temporary Internet Files\Content.IE5\JAI9D4A0\Twitter_logo_blue-300x244[1].png">
              <a:extLst>
                <a:ext uri="{FF2B5EF4-FFF2-40B4-BE49-F238E27FC236}">
                  <a16:creationId xmlns:a16="http://schemas.microsoft.com/office/drawing/2014/main" id="{9219FC87-F800-48B7-B90D-87227CC77229}"/>
                </a:ext>
              </a:extLst>
            </p:cNvPr>
            <p:cNvPicPr/>
            <p:nvPr/>
          </p:nvPicPr>
          <p:blipFill>
            <a:blip r:embed="rId7" cstate="print">
              <a:duotone>
                <a:prstClr val="black"/>
                <a:srgbClr val="4F81BD">
                  <a:tint val="45000"/>
                  <a:satMod val="400000"/>
                </a:srgbClr>
              </a:duotone>
              <a:extLst>
                <a:ext uri="{28A0092B-C50C-407E-A947-70E740481C1C}">
                  <a14:useLocalDpi xmlns:a14="http://schemas.microsoft.com/office/drawing/2010/main" val="0"/>
                </a:ext>
              </a:extLst>
            </a:blip>
            <a:srcRect/>
            <a:stretch>
              <a:fillRect/>
            </a:stretch>
          </p:blipFill>
          <p:spPr bwMode="auto">
            <a:xfrm>
              <a:off x="886934" y="5153023"/>
              <a:ext cx="470694" cy="496137"/>
            </a:xfrm>
            <a:prstGeom prst="rect">
              <a:avLst/>
            </a:prstGeom>
            <a:noFill/>
            <a:ln>
              <a:noFill/>
            </a:ln>
          </p:spPr>
        </p:pic>
      </p:grpSp>
      <p:sp>
        <p:nvSpPr>
          <p:cNvPr id="10" name="Content Placeholder 1">
            <a:extLst>
              <a:ext uri="{FF2B5EF4-FFF2-40B4-BE49-F238E27FC236}">
                <a16:creationId xmlns:a16="http://schemas.microsoft.com/office/drawing/2014/main" id="{2799BCC5-4731-4B3E-8E4E-1489A5B0BDFD}"/>
              </a:ext>
            </a:extLst>
          </p:cNvPr>
          <p:cNvSpPr txBox="1">
            <a:spLocks/>
          </p:cNvSpPr>
          <p:nvPr/>
        </p:nvSpPr>
        <p:spPr bwMode="auto">
          <a:xfrm>
            <a:off x="685800" y="1394536"/>
            <a:ext cx="3886200" cy="43894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300"/>
              </a:spcBef>
              <a:spcAft>
                <a:spcPct val="0"/>
              </a:spcAft>
              <a:buClr>
                <a:schemeClr val="tx1"/>
              </a:buClr>
              <a:buFont typeface="Georgia" pitchFamily="18" charset="0"/>
              <a:buChar char="•"/>
              <a:defRPr sz="2800" kern="1200">
                <a:solidFill>
                  <a:schemeClr val="tx1"/>
                </a:solidFill>
                <a:latin typeface="Arial" pitchFamily="34" charset="0"/>
                <a:ea typeface="+mn-ea"/>
                <a:cs typeface="Arial" pitchFamily="34" charset="0"/>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rgbClr val="008000"/>
                </a:solidFill>
                <a:latin typeface="Arial" pitchFamily="34" charset="0"/>
                <a:ea typeface="+mn-ea"/>
                <a:cs typeface="Arial" pitchFamily="34" charset="0"/>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Arial" pitchFamily="34" charset="0"/>
                <a:ea typeface="+mn-ea"/>
                <a:cs typeface="Arial" pitchFamily="34" charset="0"/>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tx1"/>
                </a:solidFill>
                <a:latin typeface="Arial" pitchFamily="34" charset="0"/>
                <a:ea typeface="+mn-ea"/>
                <a:cs typeface="Arial" pitchFamily="34" charset="0"/>
              </a:defRPr>
            </a:lvl4pPr>
            <a:lvl5pPr marL="1389063" indent="-182563" algn="l" rtl="0" eaLnBrk="0" fontAlgn="base" hangingPunct="0">
              <a:spcBef>
                <a:spcPts val="300"/>
              </a:spcBef>
              <a:spcAft>
                <a:spcPct val="0"/>
              </a:spcAft>
              <a:buClr>
                <a:srgbClr val="CBCBFF"/>
              </a:buClr>
              <a:buFont typeface="Georgia" pitchFamily="18" charset="0"/>
              <a:buChar char="▫"/>
              <a:defRPr sz="2000" kern="1200">
                <a:solidFill>
                  <a:srgbClr val="CBCBFF"/>
                </a:solidFill>
                <a:latin typeface="Arial" pitchFamily="34" charset="0"/>
                <a:ea typeface="+mn-ea"/>
                <a:cs typeface="Arial"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marR="0" lvl="0" indent="0" algn="l" defTabSz="914400" rtl="0" eaLnBrk="0" fontAlgn="base" latinLnBrk="0" hangingPunct="0">
              <a:lnSpc>
                <a:spcPct val="100000"/>
              </a:lnSpc>
              <a:spcBef>
                <a:spcPts val="300"/>
              </a:spcBef>
              <a:spcAft>
                <a:spcPct val="0"/>
              </a:spcAft>
              <a:buClr>
                <a:sysClr val="windowText" lastClr="000000"/>
              </a:buClr>
              <a:buSzTx/>
              <a:buFont typeface="Georgia" pitchFamily="18" charset="0"/>
              <a:buNone/>
              <a:tabLst/>
              <a:defRPr/>
            </a:pPr>
            <a:r>
              <a:rPr kumimoji="0" lang="en-US" sz="2800" b="0" i="0" u="none" strike="noStrike" kern="1200" cap="none" spc="0" normalizeH="0" baseline="0" noProof="0" dirty="0">
                <a:ln>
                  <a:noFill/>
                </a:ln>
                <a:solidFill>
                  <a:srgbClr val="003776"/>
                </a:solidFill>
                <a:effectLst/>
                <a:uLnTx/>
                <a:uFillTx/>
                <a:latin typeface="Arial" pitchFamily="34" charset="0"/>
                <a:ea typeface="+mn-ea"/>
                <a:cs typeface="Arial" pitchFamily="34" charset="0"/>
              </a:rPr>
              <a:t>	</a:t>
            </a:r>
            <a:r>
              <a:rPr lang="en-US" dirty="0">
                <a:solidFill>
                  <a:schemeClr val="accent1">
                    <a:lumMod val="50000"/>
                  </a:schemeClr>
                </a:solidFill>
              </a:rPr>
              <a:t>www.lrp.nih.gov</a:t>
            </a:r>
          </a:p>
          <a:p>
            <a:pPr marL="109537" marR="0" lvl="0" indent="0" algn="l" defTabSz="914400" rtl="0" eaLnBrk="0" fontAlgn="base" latinLnBrk="0" hangingPunct="0">
              <a:lnSpc>
                <a:spcPct val="100000"/>
              </a:lnSpc>
              <a:spcBef>
                <a:spcPts val="300"/>
              </a:spcBef>
              <a:spcAft>
                <a:spcPct val="0"/>
              </a:spcAft>
              <a:buClr>
                <a:sysClr val="windowText" lastClr="000000"/>
              </a:buClr>
              <a:buSzTx/>
              <a:buFont typeface="Georgia" pitchFamily="18" charset="0"/>
              <a:buNone/>
              <a:tabLst/>
              <a:defRPr/>
            </a:pPr>
            <a:endParaRPr kumimoji="0" lang="en-US" sz="2800" b="0" i="0" u="none" strike="noStrike" kern="1200" cap="none" spc="0" normalizeH="0" baseline="0" noProof="0" dirty="0">
              <a:ln>
                <a:noFill/>
              </a:ln>
              <a:solidFill>
                <a:srgbClr val="003776"/>
              </a:solidFill>
              <a:effectLst/>
              <a:uLnTx/>
              <a:uFillTx/>
              <a:latin typeface="Arial" pitchFamily="34" charset="0"/>
              <a:ea typeface="+mn-ea"/>
              <a:cs typeface="Arial" pitchFamily="34" charset="0"/>
            </a:endParaRPr>
          </a:p>
          <a:p>
            <a:pPr marL="109537" marR="0" lvl="0" indent="0" algn="l" defTabSz="914400" rtl="0" eaLnBrk="0" fontAlgn="base" latinLnBrk="0" hangingPunct="0">
              <a:lnSpc>
                <a:spcPct val="100000"/>
              </a:lnSpc>
              <a:spcBef>
                <a:spcPts val="300"/>
              </a:spcBef>
              <a:spcAft>
                <a:spcPct val="0"/>
              </a:spcAft>
              <a:buClr>
                <a:sysClr val="windowText" lastClr="000000"/>
              </a:buClr>
              <a:buSzTx/>
              <a:buFont typeface="Georgia" pitchFamily="18" charset="0"/>
              <a:buNone/>
              <a:tabLst/>
              <a:defRPr/>
            </a:pPr>
            <a:r>
              <a:rPr kumimoji="0" lang="en-US" sz="2800" b="0" i="0" u="none" strike="noStrike" kern="1200" cap="none" spc="0" normalizeH="0" baseline="0" noProof="0" dirty="0">
                <a:ln>
                  <a:noFill/>
                </a:ln>
                <a:solidFill>
                  <a:srgbClr val="003776"/>
                </a:solidFill>
                <a:effectLst/>
                <a:uLnTx/>
                <a:uFillTx/>
                <a:latin typeface="Arial" pitchFamily="34" charset="0"/>
                <a:ea typeface="+mn-ea"/>
                <a:cs typeface="Arial" pitchFamily="34" charset="0"/>
              </a:rPr>
              <a:t>	(866) 849-4047</a:t>
            </a:r>
          </a:p>
          <a:p>
            <a:pPr marL="109537" marR="0" lvl="0" indent="0" algn="l" defTabSz="914400" rtl="0" eaLnBrk="0" fontAlgn="base" latinLnBrk="0" hangingPunct="0">
              <a:lnSpc>
                <a:spcPct val="100000"/>
              </a:lnSpc>
              <a:spcBef>
                <a:spcPts val="300"/>
              </a:spcBef>
              <a:spcAft>
                <a:spcPct val="0"/>
              </a:spcAft>
              <a:buClr>
                <a:sysClr val="windowText" lastClr="000000"/>
              </a:buClr>
              <a:buSzTx/>
              <a:buFont typeface="Georgia" pitchFamily="18" charset="0"/>
              <a:buNone/>
              <a:tabLst/>
              <a:defRPr/>
            </a:pPr>
            <a:endParaRPr kumimoji="0" lang="en-US" sz="2800" b="0" i="0" u="none" strike="noStrike" kern="1200" cap="none" spc="0" normalizeH="0" baseline="0" noProof="0" dirty="0">
              <a:ln>
                <a:noFill/>
              </a:ln>
              <a:solidFill>
                <a:srgbClr val="003776"/>
              </a:solidFill>
              <a:effectLst/>
              <a:uLnTx/>
              <a:uFillTx/>
              <a:latin typeface="Arial" pitchFamily="34" charset="0"/>
              <a:ea typeface="+mn-ea"/>
              <a:cs typeface="Arial" pitchFamily="34" charset="0"/>
            </a:endParaRPr>
          </a:p>
          <a:p>
            <a:pPr marL="109537" marR="0" lvl="0" indent="0" algn="l" defTabSz="914400" rtl="0" eaLnBrk="0" fontAlgn="base" latinLnBrk="0" hangingPunct="0">
              <a:lnSpc>
                <a:spcPct val="100000"/>
              </a:lnSpc>
              <a:spcBef>
                <a:spcPts val="300"/>
              </a:spcBef>
              <a:spcAft>
                <a:spcPct val="0"/>
              </a:spcAft>
              <a:buClr>
                <a:sysClr val="windowText" lastClr="000000"/>
              </a:buClr>
              <a:buSzTx/>
              <a:buFont typeface="Georgia" pitchFamily="18" charset="0"/>
              <a:buNone/>
              <a:tabLst/>
              <a:defRPr/>
            </a:pPr>
            <a:r>
              <a:rPr kumimoji="0" lang="en-US" sz="2800" b="0" i="0" u="none" strike="noStrike" kern="1200" cap="none" spc="0" normalizeH="0" baseline="0" noProof="0" dirty="0">
                <a:ln>
                  <a:noFill/>
                </a:ln>
                <a:solidFill>
                  <a:srgbClr val="003776"/>
                </a:solidFill>
                <a:effectLst/>
                <a:uLnTx/>
                <a:uFillTx/>
                <a:latin typeface="Arial" pitchFamily="34" charset="0"/>
                <a:ea typeface="+mn-ea"/>
                <a:cs typeface="Arial" pitchFamily="34" charset="0"/>
              </a:rPr>
              <a:t>	lrp@nih.gov</a:t>
            </a:r>
          </a:p>
          <a:p>
            <a:pPr marL="109537" marR="0" lvl="0" indent="0" algn="l" defTabSz="914400" rtl="0" eaLnBrk="0" fontAlgn="base" latinLnBrk="0" hangingPunct="0">
              <a:lnSpc>
                <a:spcPct val="100000"/>
              </a:lnSpc>
              <a:spcBef>
                <a:spcPts val="300"/>
              </a:spcBef>
              <a:spcAft>
                <a:spcPct val="0"/>
              </a:spcAft>
              <a:buClr>
                <a:sysClr val="windowText" lastClr="000000"/>
              </a:buClr>
              <a:buSzTx/>
              <a:buFont typeface="Georgia" pitchFamily="18" charset="0"/>
              <a:buNone/>
              <a:tabLst/>
              <a:defRPr/>
            </a:pPr>
            <a:endParaRPr kumimoji="0" lang="en-US" sz="2800" b="0" i="0" u="none" strike="noStrike" kern="1200" cap="none" spc="0" normalizeH="0" baseline="0" noProof="0" dirty="0">
              <a:ln>
                <a:noFill/>
              </a:ln>
              <a:solidFill>
                <a:srgbClr val="003776"/>
              </a:solidFill>
              <a:effectLst/>
              <a:uLnTx/>
              <a:uFillTx/>
              <a:latin typeface="Arial" pitchFamily="34" charset="0"/>
              <a:ea typeface="+mn-ea"/>
              <a:cs typeface="Arial" pitchFamily="34" charset="0"/>
            </a:endParaRPr>
          </a:p>
          <a:p>
            <a:pPr marL="109537" marR="0" lvl="0" indent="0" algn="l" defTabSz="914400" rtl="0" eaLnBrk="0" fontAlgn="base" latinLnBrk="0" hangingPunct="0">
              <a:lnSpc>
                <a:spcPct val="100000"/>
              </a:lnSpc>
              <a:spcBef>
                <a:spcPts val="300"/>
              </a:spcBef>
              <a:spcAft>
                <a:spcPct val="0"/>
              </a:spcAft>
              <a:buClr>
                <a:sysClr val="windowText" lastClr="000000"/>
              </a:buClr>
              <a:buSzTx/>
              <a:buFont typeface="Georgia" pitchFamily="18" charset="0"/>
              <a:buNone/>
              <a:tabLst/>
              <a:defRPr/>
            </a:pPr>
            <a:r>
              <a:rPr kumimoji="0" lang="en-US" sz="2800" b="0" i="0" u="none" strike="noStrike" kern="1200" cap="none" spc="0" normalizeH="0" baseline="0" noProof="0" dirty="0">
                <a:ln>
                  <a:noFill/>
                </a:ln>
                <a:solidFill>
                  <a:srgbClr val="003776"/>
                </a:solidFill>
                <a:effectLst/>
                <a:uLnTx/>
                <a:uFillTx/>
                <a:latin typeface="Arial" pitchFamily="34" charset="0"/>
                <a:ea typeface="+mn-ea"/>
                <a:cs typeface="Arial" pitchFamily="34" charset="0"/>
              </a:rPr>
              <a:t>	NIHLRP</a:t>
            </a:r>
          </a:p>
          <a:p>
            <a:pPr marL="109537" marR="0" lvl="0" indent="0" algn="l" defTabSz="914400" rtl="0" eaLnBrk="0" fontAlgn="base" latinLnBrk="0" hangingPunct="0">
              <a:lnSpc>
                <a:spcPct val="100000"/>
              </a:lnSpc>
              <a:spcBef>
                <a:spcPts val="300"/>
              </a:spcBef>
              <a:spcAft>
                <a:spcPct val="0"/>
              </a:spcAft>
              <a:buClr>
                <a:sysClr val="windowText" lastClr="000000"/>
              </a:buClr>
              <a:buSzTx/>
              <a:buFont typeface="Georgia" pitchFamily="18" charset="0"/>
              <a:buNone/>
              <a:tabLst/>
              <a:defRPr/>
            </a:pPr>
            <a:endParaRPr kumimoji="0" lang="en-US" sz="2800" b="0" i="0" u="none" strike="noStrike" kern="1200" cap="none" spc="0" normalizeH="0" baseline="0" noProof="0" dirty="0">
              <a:ln>
                <a:noFill/>
              </a:ln>
              <a:solidFill>
                <a:srgbClr val="003776"/>
              </a:solidFill>
              <a:effectLst/>
              <a:uLnTx/>
              <a:uFillTx/>
              <a:latin typeface="Arial" pitchFamily="34" charset="0"/>
              <a:ea typeface="+mn-ea"/>
              <a:cs typeface="Arial" pitchFamily="34" charset="0"/>
            </a:endParaRPr>
          </a:p>
          <a:p>
            <a:pPr marL="109537" marR="0" lvl="0" indent="0" algn="l" defTabSz="914400" rtl="0" eaLnBrk="0" fontAlgn="base" latinLnBrk="0" hangingPunct="0">
              <a:lnSpc>
                <a:spcPct val="100000"/>
              </a:lnSpc>
              <a:spcBef>
                <a:spcPts val="300"/>
              </a:spcBef>
              <a:spcAft>
                <a:spcPct val="0"/>
              </a:spcAft>
              <a:buClr>
                <a:sysClr val="windowText" lastClr="000000"/>
              </a:buClr>
              <a:buSzTx/>
              <a:buFont typeface="Georgia" pitchFamily="18" charset="0"/>
              <a:buNone/>
              <a:tabLst/>
              <a:defRPr/>
            </a:pPr>
            <a:r>
              <a:rPr kumimoji="0" lang="en-US" sz="2800" b="0" i="0" u="none" strike="noStrike" kern="1200" cap="none" spc="0" normalizeH="0" baseline="0" noProof="0" dirty="0">
                <a:ln>
                  <a:noFill/>
                </a:ln>
                <a:solidFill>
                  <a:srgbClr val="003776"/>
                </a:solidFill>
                <a:effectLst/>
                <a:uLnTx/>
                <a:uFillTx/>
                <a:latin typeface="Arial" pitchFamily="34" charset="0"/>
                <a:ea typeface="+mn-ea"/>
                <a:cs typeface="Arial" pitchFamily="34" charset="0"/>
              </a:rPr>
              <a:t>	@NIH_LRP</a:t>
            </a:r>
          </a:p>
          <a:p>
            <a:pPr marL="109537" marR="0" lvl="0" indent="0" algn="l" defTabSz="914400" rtl="0" eaLnBrk="0" fontAlgn="base" latinLnBrk="0" hangingPunct="0">
              <a:lnSpc>
                <a:spcPct val="100000"/>
              </a:lnSpc>
              <a:spcBef>
                <a:spcPts val="300"/>
              </a:spcBef>
              <a:spcAft>
                <a:spcPct val="0"/>
              </a:spcAft>
              <a:buClr>
                <a:sysClr val="windowText" lastClr="000000"/>
              </a:buClr>
              <a:buSzTx/>
              <a:buFont typeface="Georgia" pitchFamily="18" charset="0"/>
              <a:buNone/>
              <a:tabLst/>
              <a:defRPr/>
            </a:pPr>
            <a:endParaRPr kumimoji="0" lang="en-US" sz="2800" b="0" i="0" u="none" strike="noStrike" kern="1200" cap="none" spc="0" normalizeH="0" baseline="0" noProof="0" dirty="0">
              <a:ln>
                <a:noFill/>
              </a:ln>
              <a:solidFill>
                <a:srgbClr val="003776"/>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ts val="300"/>
              </a:spcBef>
              <a:spcAft>
                <a:spcPct val="0"/>
              </a:spcAft>
              <a:buClr>
                <a:sysClr val="windowText" lastClr="000000"/>
              </a:buClr>
              <a:buSzTx/>
              <a:buFont typeface="Georgia" pitchFamily="18" charset="0"/>
              <a:buNone/>
              <a:tabLst/>
              <a:defRPr/>
            </a:pPr>
            <a:endParaRPr kumimoji="0" lang="en-US" sz="2800" b="0" i="0" u="none" strike="noStrike" kern="1200" cap="none" spc="0" normalizeH="0" baseline="0" noProof="0" dirty="0">
              <a:ln>
                <a:noFill/>
              </a:ln>
              <a:solidFill>
                <a:srgbClr val="003776"/>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ts val="300"/>
              </a:spcBef>
              <a:spcAft>
                <a:spcPct val="0"/>
              </a:spcAft>
              <a:buClr>
                <a:sysClr val="windowText" lastClr="000000"/>
              </a:buClr>
              <a:buSzTx/>
              <a:buFont typeface="Georgia" pitchFamily="18" charset="0"/>
              <a:buNone/>
              <a:tabLst/>
              <a:defRPr/>
            </a:pPr>
            <a:endParaRPr kumimoji="0" lang="en-US" sz="2800" b="0" i="0" u="none" strike="noStrike" kern="1200" cap="none" spc="0" normalizeH="0" baseline="0" noProof="0" dirty="0">
              <a:ln>
                <a:noFill/>
              </a:ln>
              <a:solidFill>
                <a:srgbClr val="003776"/>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ts val="300"/>
              </a:spcBef>
              <a:spcAft>
                <a:spcPct val="0"/>
              </a:spcAft>
              <a:buClr>
                <a:sysClr val="windowText" lastClr="000000"/>
              </a:buClr>
              <a:buSzTx/>
              <a:buFont typeface="Georgia" pitchFamily="18" charset="0"/>
              <a:buNone/>
              <a:tabLst/>
              <a:defRPr/>
            </a:pPr>
            <a:endParaRPr kumimoji="0" lang="en-US" sz="2800" b="0" i="0" u="none" strike="noStrike" kern="1200" cap="none" spc="0" normalizeH="0" baseline="0" noProof="0" dirty="0">
              <a:ln>
                <a:noFill/>
              </a:ln>
              <a:solidFill>
                <a:srgbClr val="003776"/>
              </a:solidFill>
              <a:effectLst/>
              <a:uLnTx/>
              <a:uFillTx/>
              <a:latin typeface="Arial" pitchFamily="34" charset="0"/>
              <a:ea typeface="+mn-ea"/>
              <a:cs typeface="Arial" pitchFamily="34" charset="0"/>
            </a:endParaRPr>
          </a:p>
          <a:p>
            <a:pPr marL="109537" marR="0" lvl="0" indent="0" algn="l" defTabSz="914400" rtl="0" eaLnBrk="0" fontAlgn="base" latinLnBrk="0" hangingPunct="0">
              <a:lnSpc>
                <a:spcPct val="100000"/>
              </a:lnSpc>
              <a:spcBef>
                <a:spcPts val="300"/>
              </a:spcBef>
              <a:spcAft>
                <a:spcPct val="0"/>
              </a:spcAft>
              <a:buClr>
                <a:sysClr val="windowText" lastClr="000000"/>
              </a:buClr>
              <a:buSzTx/>
              <a:buFont typeface="Georgia" pitchFamily="18" charset="0"/>
              <a:buNone/>
              <a:tabLst/>
              <a:defRPr/>
            </a:pPr>
            <a:endParaRPr kumimoji="0" lang="en-US" sz="2800" b="0" i="0" u="none" strike="noStrike" kern="1200" cap="none" spc="0" normalizeH="0" baseline="0" noProof="0" dirty="0">
              <a:ln>
                <a:noFill/>
              </a:ln>
              <a:solidFill>
                <a:srgbClr val="003776"/>
              </a:solidFill>
              <a:effectLst/>
              <a:uLnTx/>
              <a:uFillTx/>
              <a:latin typeface="Arial" pitchFamily="34" charset="0"/>
              <a:ea typeface="+mn-ea"/>
              <a:cs typeface="Arial" pitchFamily="34" charset="0"/>
            </a:endParaRPr>
          </a:p>
          <a:p>
            <a:pPr marL="109537" marR="0" lvl="0" indent="0" algn="l" defTabSz="914400" rtl="0" eaLnBrk="0" fontAlgn="base" latinLnBrk="0" hangingPunct="0">
              <a:lnSpc>
                <a:spcPct val="100000"/>
              </a:lnSpc>
              <a:spcBef>
                <a:spcPts val="300"/>
              </a:spcBef>
              <a:spcAft>
                <a:spcPct val="0"/>
              </a:spcAft>
              <a:buClr>
                <a:sysClr val="windowText" lastClr="000000"/>
              </a:buClr>
              <a:buSzTx/>
              <a:buFont typeface="Georgia" pitchFamily="18" charset="0"/>
              <a:buNone/>
              <a:tabLst/>
              <a:defRPr/>
            </a:pPr>
            <a:endParaRPr kumimoji="0" lang="en-US" sz="2800" b="0" i="0" u="none" strike="noStrike" kern="1200" cap="none" spc="0" normalizeH="0" baseline="0" noProof="0" dirty="0">
              <a:ln>
                <a:noFill/>
              </a:ln>
              <a:solidFill>
                <a:srgbClr val="003776"/>
              </a:solidFill>
              <a:effectLst/>
              <a:uLnTx/>
              <a:uFillTx/>
              <a:latin typeface="Arial" pitchFamily="34" charset="0"/>
              <a:ea typeface="+mn-ea"/>
              <a:cs typeface="Arial" pitchFamily="34" charset="0"/>
            </a:endParaRPr>
          </a:p>
        </p:txBody>
      </p:sp>
      <p:sp>
        <p:nvSpPr>
          <p:cNvPr id="8" name="Title 7">
            <a:extLst>
              <a:ext uri="{FF2B5EF4-FFF2-40B4-BE49-F238E27FC236}">
                <a16:creationId xmlns:a16="http://schemas.microsoft.com/office/drawing/2014/main" id="{F97D6CAB-9A15-4A70-B6C5-40440B2FB2CC}"/>
              </a:ext>
            </a:extLst>
          </p:cNvPr>
          <p:cNvSpPr>
            <a:spLocks noGrp="1"/>
          </p:cNvSpPr>
          <p:nvPr>
            <p:ph type="title"/>
          </p:nvPr>
        </p:nvSpPr>
        <p:spPr>
          <a:xfrm>
            <a:off x="414337" y="362990"/>
            <a:ext cx="7886700" cy="1325563"/>
          </a:xfrm>
        </p:spPr>
        <p:txBody>
          <a:bodyPr/>
          <a:lstStyle/>
          <a:p>
            <a:pPr marL="227013" defTabSz="914400" eaLnBrk="0" fontAlgn="base" hangingPunct="0">
              <a:lnSpc>
                <a:spcPct val="100000"/>
              </a:lnSpc>
              <a:spcAft>
                <a:spcPct val="0"/>
              </a:spcAft>
              <a:defRPr/>
            </a:pPr>
            <a:r>
              <a:rPr lang="en-US" sz="3500" b="1" dirty="0">
                <a:solidFill>
                  <a:srgbClr val="1F497D">
                    <a:lumMod val="50000"/>
                  </a:srgbClr>
                </a:solidFill>
                <a:latin typeface="Arial" pitchFamily="34" charset="0"/>
                <a:cs typeface="Arial" pitchFamily="34" charset="0"/>
              </a:rPr>
              <a:t>Contact Us</a:t>
            </a:r>
          </a:p>
          <a:p>
            <a:endParaRPr lang="en-US" dirty="0"/>
          </a:p>
        </p:txBody>
      </p:sp>
    </p:spTree>
    <p:extLst>
      <p:ext uri="{BB962C8B-B14F-4D97-AF65-F5344CB8AC3E}">
        <p14:creationId xmlns:p14="http://schemas.microsoft.com/office/powerpoint/2010/main" val="287758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5B48C04-0283-4EE2-A246-F5CD0BEAB9EA}"/>
              </a:ext>
            </a:extLst>
          </p:cNvPr>
          <p:cNvSpPr>
            <a:spLocks noGrp="1"/>
          </p:cNvSpPr>
          <p:nvPr>
            <p:ph type="title"/>
          </p:nvPr>
        </p:nvSpPr>
        <p:spPr>
          <a:xfrm>
            <a:off x="188106" y="103982"/>
            <a:ext cx="8882905" cy="875667"/>
          </a:xfrm>
        </p:spPr>
        <p:txBody>
          <a:bodyPr>
            <a:normAutofit fontScale="90000"/>
          </a:bodyPr>
          <a:lstStyle/>
          <a:p>
            <a:r>
              <a:rPr lang="en-US" dirty="0">
                <a:solidFill>
                  <a:schemeClr val="tx2">
                    <a:lumMod val="75000"/>
                  </a:schemeClr>
                </a:solidFill>
                <a:latin typeface="Arial" panose="020B0604020202020204" pitchFamily="34" charset="0"/>
                <a:cs typeface="Arial" panose="020B0604020202020204" pitchFamily="34" charset="0"/>
              </a:rPr>
              <a:t>LRPs = Important Career Path and Funding Option</a:t>
            </a:r>
          </a:p>
        </p:txBody>
      </p:sp>
      <p:sp>
        <p:nvSpPr>
          <p:cNvPr id="44" name="Pentagon 32">
            <a:extLst>
              <a:ext uri="{FF2B5EF4-FFF2-40B4-BE49-F238E27FC236}">
                <a16:creationId xmlns:a16="http://schemas.microsoft.com/office/drawing/2014/main" id="{5CF44979-B249-44B1-A1CF-DE907EF2E0C7}"/>
              </a:ext>
            </a:extLst>
          </p:cNvPr>
          <p:cNvSpPr/>
          <p:nvPr/>
        </p:nvSpPr>
        <p:spPr>
          <a:xfrm>
            <a:off x="79410" y="1753136"/>
            <a:ext cx="2206590" cy="1218664"/>
          </a:xfrm>
          <a:prstGeom prst="homePlate">
            <a:avLst/>
          </a:prstGeom>
          <a:gradFill>
            <a:gsLst>
              <a:gs pos="100000">
                <a:schemeClr val="accent1">
                  <a:alpha val="0"/>
                  <a:lumMod val="0"/>
                  <a:lumOff val="100000"/>
                </a:schemeClr>
              </a:gs>
              <a:gs pos="53000">
                <a:srgbClr val="5BC1FF"/>
              </a:gs>
            </a:gsLst>
            <a:lin ang="10800000" scaled="0"/>
          </a:gra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Graduate/</a:t>
            </a:r>
            <a:r>
              <a:rPr kumimoji="0" lang="en-US" sz="1400" b="1"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ClinicalTraining</a:t>
            </a:r>
            <a:endParaRPr kumimoji="0" lang="en-US" sz="1400" b="1"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endParaRPr>
          </a:p>
        </p:txBody>
      </p:sp>
      <p:sp>
        <p:nvSpPr>
          <p:cNvPr id="43" name="Chevron 31">
            <a:extLst>
              <a:ext uri="{FF2B5EF4-FFF2-40B4-BE49-F238E27FC236}">
                <a16:creationId xmlns:a16="http://schemas.microsoft.com/office/drawing/2014/main" id="{CE21BDBB-7FF6-4D95-B03C-F0893D475929}"/>
              </a:ext>
            </a:extLst>
          </p:cNvPr>
          <p:cNvSpPr/>
          <p:nvPr/>
        </p:nvSpPr>
        <p:spPr>
          <a:xfrm>
            <a:off x="5371954" y="3580131"/>
            <a:ext cx="1415143" cy="481199"/>
          </a:xfrm>
          <a:prstGeom prst="chevron">
            <a:avLst/>
          </a:prstGeom>
          <a:solidFill>
            <a:srgbClr val="B48EE0"/>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K22, R00</a:t>
            </a:r>
          </a:p>
        </p:txBody>
      </p:sp>
      <p:sp>
        <p:nvSpPr>
          <p:cNvPr id="12" name="Chevron 11"/>
          <p:cNvSpPr/>
          <p:nvPr/>
        </p:nvSpPr>
        <p:spPr>
          <a:xfrm>
            <a:off x="1669289" y="4143375"/>
            <a:ext cx="4757057" cy="699697"/>
          </a:xfrm>
          <a:prstGeom prst="chevron">
            <a:avLst>
              <a:gd name="adj" fmla="val 43254"/>
            </a:avLst>
          </a:prstGeom>
          <a:solidFill>
            <a:srgbClr val="FFC000"/>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Loan Repayment Programs</a:t>
            </a:r>
          </a:p>
        </p:txBody>
      </p:sp>
      <p:sp>
        <p:nvSpPr>
          <p:cNvPr id="13" name="Chevron 12"/>
          <p:cNvSpPr/>
          <p:nvPr/>
        </p:nvSpPr>
        <p:spPr>
          <a:xfrm>
            <a:off x="746023" y="4929001"/>
            <a:ext cx="5709557" cy="481199"/>
          </a:xfrm>
          <a:prstGeom prst="chevron">
            <a:avLst>
              <a:gd name="adj" fmla="val 42917"/>
            </a:avLst>
          </a:prstGeom>
          <a:solidFill>
            <a:srgbClr val="D0CFD2"/>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Diversity Supplements</a:t>
            </a:r>
          </a:p>
        </p:txBody>
      </p:sp>
      <p:sp>
        <p:nvSpPr>
          <p:cNvPr id="24" name="Chevron 23"/>
          <p:cNvSpPr/>
          <p:nvPr/>
        </p:nvSpPr>
        <p:spPr>
          <a:xfrm>
            <a:off x="6651174" y="1781710"/>
            <a:ext cx="2492826" cy="1190089"/>
          </a:xfrm>
          <a:prstGeom prst="chevron">
            <a:avLst/>
          </a:prstGeom>
          <a:solidFill>
            <a:srgbClr val="B14641"/>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Established Investigator</a:t>
            </a:r>
          </a:p>
        </p:txBody>
      </p:sp>
      <p:sp>
        <p:nvSpPr>
          <p:cNvPr id="25" name="Chevron 24"/>
          <p:cNvSpPr/>
          <p:nvPr/>
        </p:nvSpPr>
        <p:spPr>
          <a:xfrm>
            <a:off x="4708074" y="1783754"/>
            <a:ext cx="2492826" cy="1190089"/>
          </a:xfrm>
          <a:prstGeom prst="chevron">
            <a:avLst/>
          </a:prstGeom>
          <a:solidFill>
            <a:srgbClr val="9D76CC"/>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Early Research Career</a:t>
            </a:r>
          </a:p>
        </p:txBody>
      </p:sp>
      <p:sp>
        <p:nvSpPr>
          <p:cNvPr id="32" name="Chevron 31"/>
          <p:cNvSpPr/>
          <p:nvPr/>
        </p:nvSpPr>
        <p:spPr>
          <a:xfrm>
            <a:off x="1745489" y="1781711"/>
            <a:ext cx="3512311" cy="1190089"/>
          </a:xfrm>
          <a:prstGeom prst="chevron">
            <a:avLst/>
          </a:prstGeom>
          <a:solidFill>
            <a:srgbClr val="8AD9E6"/>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Postdoctoral Training/</a:t>
            </a:r>
            <a:br>
              <a:rPr kumimoji="0" lang="en-US" sz="1400" b="1"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br>
            <a:r>
              <a:rPr kumimoji="0" lang="en-US" sz="1400" b="1"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Clinical Residency</a:t>
            </a:r>
          </a:p>
        </p:txBody>
      </p:sp>
      <p:sp>
        <p:nvSpPr>
          <p:cNvPr id="39" name="Chevron 31">
            <a:extLst>
              <a:ext uri="{FF2B5EF4-FFF2-40B4-BE49-F238E27FC236}">
                <a16:creationId xmlns:a16="http://schemas.microsoft.com/office/drawing/2014/main" id="{26C0EA9E-67C2-465B-AE6A-F24E60F245C5}"/>
              </a:ext>
            </a:extLst>
          </p:cNvPr>
          <p:cNvSpPr/>
          <p:nvPr/>
        </p:nvSpPr>
        <p:spPr>
          <a:xfrm>
            <a:off x="2463022" y="3023752"/>
            <a:ext cx="2514600" cy="531355"/>
          </a:xfrm>
          <a:prstGeom prst="chevron">
            <a:avLst/>
          </a:prstGeom>
          <a:solidFill>
            <a:srgbClr val="A4E2EC"/>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K01, K07, K25 </a:t>
            </a:r>
            <a:r>
              <a:rPr kumimoji="0" lang="en-US" sz="1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K12, KL2</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endParaRPr>
          </a:p>
        </p:txBody>
      </p:sp>
      <p:sp>
        <p:nvSpPr>
          <p:cNvPr id="41" name="Chevron 31">
            <a:extLst>
              <a:ext uri="{FF2B5EF4-FFF2-40B4-BE49-F238E27FC236}">
                <a16:creationId xmlns:a16="http://schemas.microsoft.com/office/drawing/2014/main" id="{890E9EBF-B975-4DE2-B6EA-A17F4EB65724}"/>
              </a:ext>
            </a:extLst>
          </p:cNvPr>
          <p:cNvSpPr/>
          <p:nvPr/>
        </p:nvSpPr>
        <p:spPr>
          <a:xfrm>
            <a:off x="4224537" y="3578425"/>
            <a:ext cx="1343360" cy="496911"/>
          </a:xfrm>
          <a:prstGeom prst="chevron">
            <a:avLst/>
          </a:prstGeom>
          <a:solidFill>
            <a:srgbClr val="A4E2EC"/>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K22,K99</a:t>
            </a:r>
          </a:p>
        </p:txBody>
      </p:sp>
      <p:sp>
        <p:nvSpPr>
          <p:cNvPr id="45" name="Chevron 31">
            <a:extLst>
              <a:ext uri="{FF2B5EF4-FFF2-40B4-BE49-F238E27FC236}">
                <a16:creationId xmlns:a16="http://schemas.microsoft.com/office/drawing/2014/main" id="{D4BCD816-B585-46BC-AA38-FAD4121837CC}"/>
              </a:ext>
            </a:extLst>
          </p:cNvPr>
          <p:cNvSpPr/>
          <p:nvPr/>
        </p:nvSpPr>
        <p:spPr>
          <a:xfrm>
            <a:off x="4768823" y="3032106"/>
            <a:ext cx="1343360" cy="504818"/>
          </a:xfrm>
          <a:prstGeom prst="chevron">
            <a:avLst/>
          </a:prstGeom>
          <a:solidFill>
            <a:srgbClr val="B48EE0"/>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K08,K23, </a:t>
            </a:r>
            <a:r>
              <a:rPr kumimoji="0" lang="en-US" sz="1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K12, KL2</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Chevron 31">
            <a:extLst>
              <a:ext uri="{FF2B5EF4-FFF2-40B4-BE49-F238E27FC236}">
                <a16:creationId xmlns:a16="http://schemas.microsoft.com/office/drawing/2014/main" id="{E34D8DCD-D552-45BC-9746-19904C2BFC0B}"/>
              </a:ext>
            </a:extLst>
          </p:cNvPr>
          <p:cNvSpPr/>
          <p:nvPr/>
        </p:nvSpPr>
        <p:spPr>
          <a:xfrm>
            <a:off x="707923" y="3589655"/>
            <a:ext cx="1359192" cy="505195"/>
          </a:xfrm>
          <a:prstGeom prst="chevron">
            <a:avLst/>
          </a:prstGeom>
          <a:solidFill>
            <a:srgbClr val="89DBFF"/>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F30, F31</a:t>
            </a:r>
          </a:p>
        </p:txBody>
      </p:sp>
      <p:sp>
        <p:nvSpPr>
          <p:cNvPr id="19" name="Chevron 31">
            <a:extLst>
              <a:ext uri="{FF2B5EF4-FFF2-40B4-BE49-F238E27FC236}">
                <a16:creationId xmlns:a16="http://schemas.microsoft.com/office/drawing/2014/main" id="{4CFDE8E3-3DCB-44DB-B03D-498FDE24C27F}"/>
              </a:ext>
            </a:extLst>
          </p:cNvPr>
          <p:cNvSpPr/>
          <p:nvPr/>
        </p:nvSpPr>
        <p:spPr>
          <a:xfrm>
            <a:off x="310097" y="3007256"/>
            <a:ext cx="1359192" cy="540002"/>
          </a:xfrm>
          <a:prstGeom prst="chevron">
            <a:avLst/>
          </a:prstGeom>
          <a:solidFill>
            <a:srgbClr val="89DBFF"/>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T32, T35</a:t>
            </a:r>
          </a:p>
        </p:txBody>
      </p:sp>
      <p:sp>
        <p:nvSpPr>
          <p:cNvPr id="20" name="Chevron 12">
            <a:extLst>
              <a:ext uri="{FF2B5EF4-FFF2-40B4-BE49-F238E27FC236}">
                <a16:creationId xmlns:a16="http://schemas.microsoft.com/office/drawing/2014/main" id="{F9C47174-1245-4C62-A185-1908E60A4881}"/>
              </a:ext>
            </a:extLst>
          </p:cNvPr>
          <p:cNvSpPr/>
          <p:nvPr/>
        </p:nvSpPr>
        <p:spPr>
          <a:xfrm>
            <a:off x="4653497" y="5430156"/>
            <a:ext cx="3705304" cy="513444"/>
          </a:xfrm>
          <a:prstGeom prst="chevron">
            <a:avLst>
              <a:gd name="adj" fmla="val 42917"/>
            </a:avLst>
          </a:prstGeom>
          <a:solidFill>
            <a:srgbClr val="D0CFD2"/>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Re-Entry Supplements</a:t>
            </a:r>
          </a:p>
        </p:txBody>
      </p:sp>
      <p:sp>
        <p:nvSpPr>
          <p:cNvPr id="21" name="Chevron 31">
            <a:extLst>
              <a:ext uri="{FF2B5EF4-FFF2-40B4-BE49-F238E27FC236}">
                <a16:creationId xmlns:a16="http://schemas.microsoft.com/office/drawing/2014/main" id="{7AC1A1A6-9529-46E3-9F5B-229A70CC8CC1}"/>
              </a:ext>
            </a:extLst>
          </p:cNvPr>
          <p:cNvSpPr/>
          <p:nvPr/>
        </p:nvSpPr>
        <p:spPr>
          <a:xfrm>
            <a:off x="1877884" y="3597940"/>
            <a:ext cx="1036375" cy="496911"/>
          </a:xfrm>
          <a:prstGeom prst="chevron">
            <a:avLst/>
          </a:prstGeom>
          <a:solidFill>
            <a:srgbClr val="A4E2EC"/>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F32</a:t>
            </a:r>
          </a:p>
        </p:txBody>
      </p:sp>
      <p:sp>
        <p:nvSpPr>
          <p:cNvPr id="22" name="Chevron 31">
            <a:extLst>
              <a:ext uri="{FF2B5EF4-FFF2-40B4-BE49-F238E27FC236}">
                <a16:creationId xmlns:a16="http://schemas.microsoft.com/office/drawing/2014/main" id="{E16E0611-70F2-4294-BA47-8D0E638C2C23}"/>
              </a:ext>
            </a:extLst>
          </p:cNvPr>
          <p:cNvSpPr/>
          <p:nvPr/>
        </p:nvSpPr>
        <p:spPr>
          <a:xfrm>
            <a:off x="1453097" y="3024913"/>
            <a:ext cx="1218724" cy="540002"/>
          </a:xfrm>
          <a:prstGeom prst="chevron">
            <a:avLst/>
          </a:prstGeom>
          <a:solidFill>
            <a:srgbClr val="A4E2EC"/>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T32</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endParaRPr>
          </a:p>
        </p:txBody>
      </p:sp>
      <p:sp>
        <p:nvSpPr>
          <p:cNvPr id="23" name="Chevron 31">
            <a:extLst>
              <a:ext uri="{FF2B5EF4-FFF2-40B4-BE49-F238E27FC236}">
                <a16:creationId xmlns:a16="http://schemas.microsoft.com/office/drawing/2014/main" id="{40A13669-15DA-461D-9AB2-30663A2B62FF}"/>
              </a:ext>
            </a:extLst>
          </p:cNvPr>
          <p:cNvSpPr/>
          <p:nvPr/>
        </p:nvSpPr>
        <p:spPr>
          <a:xfrm>
            <a:off x="2748497" y="3587502"/>
            <a:ext cx="1667120" cy="496911"/>
          </a:xfrm>
          <a:prstGeom prst="chevron">
            <a:avLst/>
          </a:prstGeom>
          <a:solidFill>
            <a:srgbClr val="A4E2EC"/>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R38, (K38)</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R25, K12</a:t>
            </a:r>
          </a:p>
        </p:txBody>
      </p:sp>
      <p:sp>
        <p:nvSpPr>
          <p:cNvPr id="26" name="Chevron 31">
            <a:extLst>
              <a:ext uri="{FF2B5EF4-FFF2-40B4-BE49-F238E27FC236}">
                <a16:creationId xmlns:a16="http://schemas.microsoft.com/office/drawing/2014/main" id="{2BD29C1B-EBAC-42AE-B009-6FD15CB4B041}"/>
              </a:ext>
            </a:extLst>
          </p:cNvPr>
          <p:cNvSpPr/>
          <p:nvPr/>
        </p:nvSpPr>
        <p:spPr>
          <a:xfrm>
            <a:off x="5921682" y="3033813"/>
            <a:ext cx="1415143" cy="513445"/>
          </a:xfrm>
          <a:prstGeom prst="chevron">
            <a:avLst/>
          </a:prstGeom>
          <a:gradFill>
            <a:gsLst>
              <a:gs pos="19000">
                <a:srgbClr val="B48EE0"/>
              </a:gs>
              <a:gs pos="80000">
                <a:srgbClr val="CC615D"/>
              </a:gs>
            </a:gsLst>
            <a:lin ang="0" scaled="1"/>
          </a:gra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R03, R21, R01, R35</a:t>
            </a:r>
          </a:p>
        </p:txBody>
      </p:sp>
      <p:sp>
        <p:nvSpPr>
          <p:cNvPr id="28" name="Chevron 31">
            <a:extLst>
              <a:ext uri="{FF2B5EF4-FFF2-40B4-BE49-F238E27FC236}">
                <a16:creationId xmlns:a16="http://schemas.microsoft.com/office/drawing/2014/main" id="{F65FBA1F-680D-4182-AB3A-E185DA7244D2}"/>
              </a:ext>
            </a:extLst>
          </p:cNvPr>
          <p:cNvSpPr/>
          <p:nvPr/>
        </p:nvSpPr>
        <p:spPr>
          <a:xfrm>
            <a:off x="7146324" y="3024810"/>
            <a:ext cx="1620444" cy="534074"/>
          </a:xfrm>
          <a:prstGeom prst="chevron">
            <a:avLst/>
          </a:prstGeom>
          <a:solidFill>
            <a:srgbClr val="CC615D"/>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R01, R35, P01, P50</a:t>
            </a:r>
          </a:p>
        </p:txBody>
      </p:sp>
      <p:sp>
        <p:nvSpPr>
          <p:cNvPr id="29" name="Chevron 31">
            <a:extLst>
              <a:ext uri="{FF2B5EF4-FFF2-40B4-BE49-F238E27FC236}">
                <a16:creationId xmlns:a16="http://schemas.microsoft.com/office/drawing/2014/main" id="{04B93D67-4F95-4E33-B0B6-D03368B4CA59}"/>
              </a:ext>
            </a:extLst>
          </p:cNvPr>
          <p:cNvSpPr/>
          <p:nvPr/>
        </p:nvSpPr>
        <p:spPr>
          <a:xfrm>
            <a:off x="6623956" y="3581371"/>
            <a:ext cx="1147416" cy="479959"/>
          </a:xfrm>
          <a:prstGeom prst="chevron">
            <a:avLst/>
          </a:prstGeom>
          <a:solidFill>
            <a:srgbClr val="CC615D"/>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K02, </a:t>
            </a:r>
            <a:b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K24</a:t>
            </a:r>
          </a:p>
        </p:txBody>
      </p:sp>
      <p:sp>
        <p:nvSpPr>
          <p:cNvPr id="27" name="Rectangle 26">
            <a:extLst>
              <a:ext uri="{FF2B5EF4-FFF2-40B4-BE49-F238E27FC236}">
                <a16:creationId xmlns:a16="http://schemas.microsoft.com/office/drawing/2014/main" id="{B9B8F92D-875A-4240-93ED-11B60BBA34D9}"/>
              </a:ext>
            </a:extLst>
          </p:cNvPr>
          <p:cNvSpPr/>
          <p:nvPr/>
        </p:nvSpPr>
        <p:spPr>
          <a:xfrm>
            <a:off x="207761" y="6403655"/>
            <a:ext cx="4688456" cy="346249"/>
          </a:xfrm>
          <a:prstGeom prst="rect">
            <a:avLst/>
          </a:prstGeom>
          <a:solidFill>
            <a:schemeClr val="bg1">
              <a:lumMod val="95000"/>
            </a:schemeClr>
          </a:solidFill>
        </p:spPr>
        <p:txBody>
          <a:bodyPr wrap="square" tIns="68580" bIns="68580">
            <a:spAutoFit/>
          </a:bodyPr>
          <a:lstStyle/>
          <a:p>
            <a:pPr marL="0" marR="0" lvl="0" indent="0" algn="ctr" defTabSz="914400" rtl="0" eaLnBrk="0" fontAlgn="auto" latinLnBrk="0" hangingPunct="0">
              <a:lnSpc>
                <a:spcPct val="90000"/>
              </a:lnSpc>
              <a:spcBef>
                <a:spcPts val="0"/>
              </a:spcBef>
              <a:spcAft>
                <a:spcPts val="0"/>
              </a:spcAft>
              <a:buClr>
                <a:srgbClr val="FF9966"/>
              </a:buClr>
              <a:buSzTx/>
              <a:buFontTx/>
              <a:buNone/>
              <a:tabLst/>
              <a:defRPr/>
            </a:pPr>
            <a:r>
              <a:rPr kumimoji="0" lang="en-US" sz="1500" b="1" i="0" u="none" strike="noStrike" kern="1200" cap="none" spc="0" normalizeH="0" baseline="0" noProof="0" dirty="0">
                <a:ln>
                  <a:noFill/>
                </a:ln>
                <a:solidFill>
                  <a:srgbClr val="000000"/>
                </a:solidFill>
                <a:effectLst/>
                <a:uLnTx/>
                <a:uFillTx/>
                <a:latin typeface="Calibri" panose="020F0502020204030204"/>
                <a:ea typeface="+mn-ea"/>
                <a:cs typeface="+mn-cs"/>
                <a:hlinkClick r:id="rId4"/>
              </a:rPr>
              <a:t>https://researchtraining.nih.gov</a:t>
            </a:r>
            <a:endParaRPr kumimoji="0" lang="en-US" sz="1500" b="1"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pic>
        <p:nvPicPr>
          <p:cNvPr id="30" name="Picture 29" descr="HHS and NIH logos">
            <a:extLst>
              <a:ext uri="{FF2B5EF4-FFF2-40B4-BE49-F238E27FC236}">
                <a16:creationId xmlns:a16="http://schemas.microsoft.com/office/drawing/2014/main" id="{829DA808-592B-48DF-B3C3-0B94957CA87C}"/>
              </a:ext>
            </a:extLst>
          </p:cNvPr>
          <p:cNvPicPr>
            <a:picLocks noChangeAspect="1"/>
          </p:cNvPicPr>
          <p:nvPr/>
        </p:nvPicPr>
        <p:blipFill>
          <a:blip r:embed="rId5"/>
          <a:stretch>
            <a:fillRect/>
          </a:stretch>
        </p:blipFill>
        <p:spPr>
          <a:xfrm>
            <a:off x="7445764" y="6379214"/>
            <a:ext cx="1590675" cy="342900"/>
          </a:xfrm>
          <a:prstGeom prst="rect">
            <a:avLst/>
          </a:prstGeom>
        </p:spPr>
      </p:pic>
    </p:spTree>
    <p:custDataLst>
      <p:tags r:id="rId1"/>
    </p:custDataLst>
    <p:extLst>
      <p:ext uri="{BB962C8B-B14F-4D97-AF65-F5344CB8AC3E}">
        <p14:creationId xmlns:p14="http://schemas.microsoft.com/office/powerpoint/2010/main" val="210769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0" tmFilter="0, 0; .2, .5; .8, .5; 1, 0"/>
                                        <p:tgtEl>
                                          <p:spTgt spid="12"/>
                                        </p:tgtEl>
                                      </p:cBhvr>
                                    </p:animEffect>
                                    <p:animScale>
                                      <p:cBhvr>
                                        <p:cTn id="7" dur="2500" autoRev="1" fill="hold"/>
                                        <p:tgtEl>
                                          <p:spTgt spid="12"/>
                                        </p:tgtEl>
                                      </p:cBhvr>
                                      <p:by x="105000" y="105000"/>
                                    </p:animScale>
                                  </p:childTnLst>
                                </p:cTn>
                              </p:par>
                              <p:par>
                                <p:cTn id="8" presetID="25" presetClass="emph" presetSubtype="0" fill="hold" grpId="0" nodeType="withEffect">
                                  <p:stCondLst>
                                    <p:cond delay="1000"/>
                                  </p:stCondLst>
                                  <p:childTnLst>
                                    <p:animClr clrSpc="hsl" dir="cw">
                                      <p:cBhvr override="childStyle">
                                        <p:cTn id="9" dur="2000" fill="hold"/>
                                        <p:tgtEl>
                                          <p:spTgt spid="44"/>
                                        </p:tgtEl>
                                        <p:attrNameLst>
                                          <p:attrName>style.color</p:attrName>
                                        </p:attrNameLst>
                                      </p:cBhvr>
                                      <p:by>
                                        <p:hsl h="0" s="-70588" l="0"/>
                                      </p:by>
                                    </p:animClr>
                                    <p:animClr clrSpc="hsl" dir="cw">
                                      <p:cBhvr>
                                        <p:cTn id="10" dur="2000" fill="hold"/>
                                        <p:tgtEl>
                                          <p:spTgt spid="44"/>
                                        </p:tgtEl>
                                        <p:attrNameLst>
                                          <p:attrName>fillcolor</p:attrName>
                                        </p:attrNameLst>
                                      </p:cBhvr>
                                      <p:by>
                                        <p:hsl h="0" s="-70588" l="0"/>
                                      </p:by>
                                    </p:animClr>
                                    <p:animClr clrSpc="hsl" dir="cw">
                                      <p:cBhvr>
                                        <p:cTn id="11" dur="2000" fill="hold"/>
                                        <p:tgtEl>
                                          <p:spTgt spid="44"/>
                                        </p:tgtEl>
                                        <p:attrNameLst>
                                          <p:attrName>stroke.color</p:attrName>
                                        </p:attrNameLst>
                                      </p:cBhvr>
                                      <p:by>
                                        <p:hsl h="0" s="-70588" l="0"/>
                                      </p:by>
                                    </p:animClr>
                                    <p:set>
                                      <p:cBhvr>
                                        <p:cTn id="12" dur="2000" fill="hold"/>
                                        <p:tgtEl>
                                          <p:spTgt spid="44"/>
                                        </p:tgtEl>
                                        <p:attrNameLst>
                                          <p:attrName>fill.type</p:attrName>
                                        </p:attrNameLst>
                                      </p:cBhvr>
                                      <p:to>
                                        <p:strVal val="solid"/>
                                      </p:to>
                                    </p:set>
                                  </p:childTnLst>
                                </p:cTn>
                              </p:par>
                              <p:par>
                                <p:cTn id="13" presetID="25" presetClass="emph" presetSubtype="0" fill="hold" grpId="0" nodeType="withEffect">
                                  <p:stCondLst>
                                    <p:cond delay="1000"/>
                                  </p:stCondLst>
                                  <p:childTnLst>
                                    <p:animClr clrSpc="hsl" dir="cw">
                                      <p:cBhvr override="childStyle">
                                        <p:cTn id="14" dur="2000" fill="hold"/>
                                        <p:tgtEl>
                                          <p:spTgt spid="32"/>
                                        </p:tgtEl>
                                        <p:attrNameLst>
                                          <p:attrName>style.color</p:attrName>
                                        </p:attrNameLst>
                                      </p:cBhvr>
                                      <p:by>
                                        <p:hsl h="0" s="-70588" l="0"/>
                                      </p:by>
                                    </p:animClr>
                                    <p:animClr clrSpc="hsl" dir="cw">
                                      <p:cBhvr>
                                        <p:cTn id="15" dur="2000" fill="hold"/>
                                        <p:tgtEl>
                                          <p:spTgt spid="32"/>
                                        </p:tgtEl>
                                        <p:attrNameLst>
                                          <p:attrName>fillcolor</p:attrName>
                                        </p:attrNameLst>
                                      </p:cBhvr>
                                      <p:by>
                                        <p:hsl h="0" s="-70588" l="0"/>
                                      </p:by>
                                    </p:animClr>
                                    <p:animClr clrSpc="hsl" dir="cw">
                                      <p:cBhvr>
                                        <p:cTn id="16" dur="2000" fill="hold"/>
                                        <p:tgtEl>
                                          <p:spTgt spid="32"/>
                                        </p:tgtEl>
                                        <p:attrNameLst>
                                          <p:attrName>stroke.color</p:attrName>
                                        </p:attrNameLst>
                                      </p:cBhvr>
                                      <p:by>
                                        <p:hsl h="0" s="-70588" l="0"/>
                                      </p:by>
                                    </p:animClr>
                                    <p:set>
                                      <p:cBhvr>
                                        <p:cTn id="17" dur="2000" fill="hold"/>
                                        <p:tgtEl>
                                          <p:spTgt spid="32"/>
                                        </p:tgtEl>
                                        <p:attrNameLst>
                                          <p:attrName>fill.type</p:attrName>
                                        </p:attrNameLst>
                                      </p:cBhvr>
                                      <p:to>
                                        <p:strVal val="solid"/>
                                      </p:to>
                                    </p:set>
                                  </p:childTnLst>
                                </p:cTn>
                              </p:par>
                              <p:par>
                                <p:cTn id="18" presetID="25" presetClass="emph" presetSubtype="0" fill="hold" grpId="0" nodeType="withEffect">
                                  <p:stCondLst>
                                    <p:cond delay="1000"/>
                                  </p:stCondLst>
                                  <p:childTnLst>
                                    <p:animClr clrSpc="hsl" dir="cw">
                                      <p:cBhvr override="childStyle">
                                        <p:cTn id="19" dur="2000" fill="hold"/>
                                        <p:tgtEl>
                                          <p:spTgt spid="25"/>
                                        </p:tgtEl>
                                        <p:attrNameLst>
                                          <p:attrName>style.color</p:attrName>
                                        </p:attrNameLst>
                                      </p:cBhvr>
                                      <p:by>
                                        <p:hsl h="0" s="-70588" l="0"/>
                                      </p:by>
                                    </p:animClr>
                                    <p:animClr clrSpc="hsl" dir="cw">
                                      <p:cBhvr>
                                        <p:cTn id="20" dur="2000" fill="hold"/>
                                        <p:tgtEl>
                                          <p:spTgt spid="25"/>
                                        </p:tgtEl>
                                        <p:attrNameLst>
                                          <p:attrName>fillcolor</p:attrName>
                                        </p:attrNameLst>
                                      </p:cBhvr>
                                      <p:by>
                                        <p:hsl h="0" s="-70588" l="0"/>
                                      </p:by>
                                    </p:animClr>
                                    <p:animClr clrSpc="hsl" dir="cw">
                                      <p:cBhvr>
                                        <p:cTn id="21" dur="2000" fill="hold"/>
                                        <p:tgtEl>
                                          <p:spTgt spid="25"/>
                                        </p:tgtEl>
                                        <p:attrNameLst>
                                          <p:attrName>stroke.color</p:attrName>
                                        </p:attrNameLst>
                                      </p:cBhvr>
                                      <p:by>
                                        <p:hsl h="0" s="-70588" l="0"/>
                                      </p:by>
                                    </p:animClr>
                                    <p:set>
                                      <p:cBhvr>
                                        <p:cTn id="22" dur="2000" fill="hold"/>
                                        <p:tgtEl>
                                          <p:spTgt spid="25"/>
                                        </p:tgtEl>
                                        <p:attrNameLst>
                                          <p:attrName>fill.type</p:attrName>
                                        </p:attrNameLst>
                                      </p:cBhvr>
                                      <p:to>
                                        <p:strVal val="solid"/>
                                      </p:to>
                                    </p:set>
                                  </p:childTnLst>
                                </p:cTn>
                              </p:par>
                              <p:par>
                                <p:cTn id="23" presetID="25" presetClass="emph" presetSubtype="0" fill="hold" grpId="0" nodeType="withEffect">
                                  <p:stCondLst>
                                    <p:cond delay="1000"/>
                                  </p:stCondLst>
                                  <p:childTnLst>
                                    <p:animClr clrSpc="hsl" dir="cw">
                                      <p:cBhvr override="childStyle">
                                        <p:cTn id="24" dur="2000" fill="hold"/>
                                        <p:tgtEl>
                                          <p:spTgt spid="24"/>
                                        </p:tgtEl>
                                        <p:attrNameLst>
                                          <p:attrName>style.color</p:attrName>
                                        </p:attrNameLst>
                                      </p:cBhvr>
                                      <p:by>
                                        <p:hsl h="0" s="-70588" l="0"/>
                                      </p:by>
                                    </p:animClr>
                                    <p:animClr clrSpc="hsl" dir="cw">
                                      <p:cBhvr>
                                        <p:cTn id="25" dur="2000" fill="hold"/>
                                        <p:tgtEl>
                                          <p:spTgt spid="24"/>
                                        </p:tgtEl>
                                        <p:attrNameLst>
                                          <p:attrName>fillcolor</p:attrName>
                                        </p:attrNameLst>
                                      </p:cBhvr>
                                      <p:by>
                                        <p:hsl h="0" s="-70588" l="0"/>
                                      </p:by>
                                    </p:animClr>
                                    <p:animClr clrSpc="hsl" dir="cw">
                                      <p:cBhvr>
                                        <p:cTn id="26" dur="2000" fill="hold"/>
                                        <p:tgtEl>
                                          <p:spTgt spid="24"/>
                                        </p:tgtEl>
                                        <p:attrNameLst>
                                          <p:attrName>stroke.color</p:attrName>
                                        </p:attrNameLst>
                                      </p:cBhvr>
                                      <p:by>
                                        <p:hsl h="0" s="-70588" l="0"/>
                                      </p:by>
                                    </p:animClr>
                                    <p:set>
                                      <p:cBhvr>
                                        <p:cTn id="27" dur="2000" fill="hold"/>
                                        <p:tgtEl>
                                          <p:spTgt spid="24"/>
                                        </p:tgtEl>
                                        <p:attrNameLst>
                                          <p:attrName>fill.type</p:attrName>
                                        </p:attrNameLst>
                                      </p:cBhvr>
                                      <p:to>
                                        <p:strVal val="solid"/>
                                      </p:to>
                                    </p:set>
                                  </p:childTnLst>
                                </p:cTn>
                              </p:par>
                              <p:par>
                                <p:cTn id="28" presetID="25" presetClass="emph" presetSubtype="0" fill="hold" grpId="0" nodeType="withEffect">
                                  <p:stCondLst>
                                    <p:cond delay="1000"/>
                                  </p:stCondLst>
                                  <p:childTnLst>
                                    <p:animClr clrSpc="hsl" dir="cw">
                                      <p:cBhvr override="childStyle">
                                        <p:cTn id="29" dur="2000" fill="hold"/>
                                        <p:tgtEl>
                                          <p:spTgt spid="28"/>
                                        </p:tgtEl>
                                        <p:attrNameLst>
                                          <p:attrName>style.color</p:attrName>
                                        </p:attrNameLst>
                                      </p:cBhvr>
                                      <p:by>
                                        <p:hsl h="0" s="-70588" l="0"/>
                                      </p:by>
                                    </p:animClr>
                                    <p:animClr clrSpc="hsl" dir="cw">
                                      <p:cBhvr>
                                        <p:cTn id="30" dur="2000" fill="hold"/>
                                        <p:tgtEl>
                                          <p:spTgt spid="28"/>
                                        </p:tgtEl>
                                        <p:attrNameLst>
                                          <p:attrName>fillcolor</p:attrName>
                                        </p:attrNameLst>
                                      </p:cBhvr>
                                      <p:by>
                                        <p:hsl h="0" s="-70588" l="0"/>
                                      </p:by>
                                    </p:animClr>
                                    <p:animClr clrSpc="hsl" dir="cw">
                                      <p:cBhvr>
                                        <p:cTn id="31" dur="2000" fill="hold"/>
                                        <p:tgtEl>
                                          <p:spTgt spid="28"/>
                                        </p:tgtEl>
                                        <p:attrNameLst>
                                          <p:attrName>stroke.color</p:attrName>
                                        </p:attrNameLst>
                                      </p:cBhvr>
                                      <p:by>
                                        <p:hsl h="0" s="-70588" l="0"/>
                                      </p:by>
                                    </p:animClr>
                                    <p:set>
                                      <p:cBhvr>
                                        <p:cTn id="32" dur="2000" fill="hold"/>
                                        <p:tgtEl>
                                          <p:spTgt spid="28"/>
                                        </p:tgtEl>
                                        <p:attrNameLst>
                                          <p:attrName>fill.type</p:attrName>
                                        </p:attrNameLst>
                                      </p:cBhvr>
                                      <p:to>
                                        <p:strVal val="solid"/>
                                      </p:to>
                                    </p:set>
                                  </p:childTnLst>
                                </p:cTn>
                              </p:par>
                              <p:par>
                                <p:cTn id="33" presetID="25" presetClass="emph" presetSubtype="0" fill="hold" grpId="0" nodeType="withEffect">
                                  <p:stCondLst>
                                    <p:cond delay="1000"/>
                                  </p:stCondLst>
                                  <p:childTnLst>
                                    <p:animClr clrSpc="hsl" dir="cw">
                                      <p:cBhvr override="childStyle">
                                        <p:cTn id="34" dur="2000" fill="hold"/>
                                        <p:tgtEl>
                                          <p:spTgt spid="26"/>
                                        </p:tgtEl>
                                        <p:attrNameLst>
                                          <p:attrName>style.color</p:attrName>
                                        </p:attrNameLst>
                                      </p:cBhvr>
                                      <p:by>
                                        <p:hsl h="0" s="-70588" l="0"/>
                                      </p:by>
                                    </p:animClr>
                                    <p:animClr clrSpc="hsl" dir="cw">
                                      <p:cBhvr>
                                        <p:cTn id="35" dur="2000" fill="hold"/>
                                        <p:tgtEl>
                                          <p:spTgt spid="26"/>
                                        </p:tgtEl>
                                        <p:attrNameLst>
                                          <p:attrName>fillcolor</p:attrName>
                                        </p:attrNameLst>
                                      </p:cBhvr>
                                      <p:by>
                                        <p:hsl h="0" s="-70588" l="0"/>
                                      </p:by>
                                    </p:animClr>
                                    <p:animClr clrSpc="hsl" dir="cw">
                                      <p:cBhvr>
                                        <p:cTn id="36" dur="2000" fill="hold"/>
                                        <p:tgtEl>
                                          <p:spTgt spid="26"/>
                                        </p:tgtEl>
                                        <p:attrNameLst>
                                          <p:attrName>stroke.color</p:attrName>
                                        </p:attrNameLst>
                                      </p:cBhvr>
                                      <p:by>
                                        <p:hsl h="0" s="-70588" l="0"/>
                                      </p:by>
                                    </p:animClr>
                                    <p:set>
                                      <p:cBhvr>
                                        <p:cTn id="37" dur="2000" fill="hold"/>
                                        <p:tgtEl>
                                          <p:spTgt spid="26"/>
                                        </p:tgtEl>
                                        <p:attrNameLst>
                                          <p:attrName>fill.type</p:attrName>
                                        </p:attrNameLst>
                                      </p:cBhvr>
                                      <p:to>
                                        <p:strVal val="solid"/>
                                      </p:to>
                                    </p:set>
                                  </p:childTnLst>
                                </p:cTn>
                              </p:par>
                              <p:par>
                                <p:cTn id="38" presetID="25" presetClass="emph" presetSubtype="0" fill="hold" grpId="0" nodeType="withEffect">
                                  <p:stCondLst>
                                    <p:cond delay="1000"/>
                                  </p:stCondLst>
                                  <p:childTnLst>
                                    <p:animClr clrSpc="hsl" dir="cw">
                                      <p:cBhvr override="childStyle">
                                        <p:cTn id="39" dur="2000" fill="hold"/>
                                        <p:tgtEl>
                                          <p:spTgt spid="45"/>
                                        </p:tgtEl>
                                        <p:attrNameLst>
                                          <p:attrName>style.color</p:attrName>
                                        </p:attrNameLst>
                                      </p:cBhvr>
                                      <p:by>
                                        <p:hsl h="0" s="-70588" l="0"/>
                                      </p:by>
                                    </p:animClr>
                                    <p:animClr clrSpc="hsl" dir="cw">
                                      <p:cBhvr>
                                        <p:cTn id="40" dur="2000" fill="hold"/>
                                        <p:tgtEl>
                                          <p:spTgt spid="45"/>
                                        </p:tgtEl>
                                        <p:attrNameLst>
                                          <p:attrName>fillcolor</p:attrName>
                                        </p:attrNameLst>
                                      </p:cBhvr>
                                      <p:by>
                                        <p:hsl h="0" s="-70588" l="0"/>
                                      </p:by>
                                    </p:animClr>
                                    <p:animClr clrSpc="hsl" dir="cw">
                                      <p:cBhvr>
                                        <p:cTn id="41" dur="2000" fill="hold"/>
                                        <p:tgtEl>
                                          <p:spTgt spid="45"/>
                                        </p:tgtEl>
                                        <p:attrNameLst>
                                          <p:attrName>stroke.color</p:attrName>
                                        </p:attrNameLst>
                                      </p:cBhvr>
                                      <p:by>
                                        <p:hsl h="0" s="-70588" l="0"/>
                                      </p:by>
                                    </p:animClr>
                                    <p:set>
                                      <p:cBhvr>
                                        <p:cTn id="42" dur="2000" fill="hold"/>
                                        <p:tgtEl>
                                          <p:spTgt spid="45"/>
                                        </p:tgtEl>
                                        <p:attrNameLst>
                                          <p:attrName>fill.type</p:attrName>
                                        </p:attrNameLst>
                                      </p:cBhvr>
                                      <p:to>
                                        <p:strVal val="solid"/>
                                      </p:to>
                                    </p:set>
                                  </p:childTnLst>
                                </p:cTn>
                              </p:par>
                              <p:par>
                                <p:cTn id="43" presetID="25" presetClass="emph" presetSubtype="0" fill="hold" grpId="0" nodeType="withEffect">
                                  <p:stCondLst>
                                    <p:cond delay="1000"/>
                                  </p:stCondLst>
                                  <p:childTnLst>
                                    <p:animClr clrSpc="hsl" dir="cw">
                                      <p:cBhvr override="childStyle">
                                        <p:cTn id="44" dur="2000" fill="hold"/>
                                        <p:tgtEl>
                                          <p:spTgt spid="39"/>
                                        </p:tgtEl>
                                        <p:attrNameLst>
                                          <p:attrName>style.color</p:attrName>
                                        </p:attrNameLst>
                                      </p:cBhvr>
                                      <p:by>
                                        <p:hsl h="0" s="-70588" l="0"/>
                                      </p:by>
                                    </p:animClr>
                                    <p:animClr clrSpc="hsl" dir="cw">
                                      <p:cBhvr>
                                        <p:cTn id="45" dur="2000" fill="hold"/>
                                        <p:tgtEl>
                                          <p:spTgt spid="39"/>
                                        </p:tgtEl>
                                        <p:attrNameLst>
                                          <p:attrName>fillcolor</p:attrName>
                                        </p:attrNameLst>
                                      </p:cBhvr>
                                      <p:by>
                                        <p:hsl h="0" s="-70588" l="0"/>
                                      </p:by>
                                    </p:animClr>
                                    <p:animClr clrSpc="hsl" dir="cw">
                                      <p:cBhvr>
                                        <p:cTn id="46" dur="2000" fill="hold"/>
                                        <p:tgtEl>
                                          <p:spTgt spid="39"/>
                                        </p:tgtEl>
                                        <p:attrNameLst>
                                          <p:attrName>stroke.color</p:attrName>
                                        </p:attrNameLst>
                                      </p:cBhvr>
                                      <p:by>
                                        <p:hsl h="0" s="-70588" l="0"/>
                                      </p:by>
                                    </p:animClr>
                                    <p:set>
                                      <p:cBhvr>
                                        <p:cTn id="47" dur="2000" fill="hold"/>
                                        <p:tgtEl>
                                          <p:spTgt spid="39"/>
                                        </p:tgtEl>
                                        <p:attrNameLst>
                                          <p:attrName>fill.type</p:attrName>
                                        </p:attrNameLst>
                                      </p:cBhvr>
                                      <p:to>
                                        <p:strVal val="solid"/>
                                      </p:to>
                                    </p:set>
                                  </p:childTnLst>
                                </p:cTn>
                              </p:par>
                              <p:par>
                                <p:cTn id="48" presetID="25" presetClass="emph" presetSubtype="0" fill="hold" grpId="0" nodeType="withEffect">
                                  <p:stCondLst>
                                    <p:cond delay="1000"/>
                                  </p:stCondLst>
                                  <p:childTnLst>
                                    <p:animClr clrSpc="hsl" dir="cw">
                                      <p:cBhvr override="childStyle">
                                        <p:cTn id="49" dur="2000" fill="hold"/>
                                        <p:tgtEl>
                                          <p:spTgt spid="22"/>
                                        </p:tgtEl>
                                        <p:attrNameLst>
                                          <p:attrName>style.color</p:attrName>
                                        </p:attrNameLst>
                                      </p:cBhvr>
                                      <p:by>
                                        <p:hsl h="0" s="-70588" l="0"/>
                                      </p:by>
                                    </p:animClr>
                                    <p:animClr clrSpc="hsl" dir="cw">
                                      <p:cBhvr>
                                        <p:cTn id="50" dur="2000" fill="hold"/>
                                        <p:tgtEl>
                                          <p:spTgt spid="22"/>
                                        </p:tgtEl>
                                        <p:attrNameLst>
                                          <p:attrName>fillcolor</p:attrName>
                                        </p:attrNameLst>
                                      </p:cBhvr>
                                      <p:by>
                                        <p:hsl h="0" s="-70588" l="0"/>
                                      </p:by>
                                    </p:animClr>
                                    <p:animClr clrSpc="hsl" dir="cw">
                                      <p:cBhvr>
                                        <p:cTn id="51" dur="2000" fill="hold"/>
                                        <p:tgtEl>
                                          <p:spTgt spid="22"/>
                                        </p:tgtEl>
                                        <p:attrNameLst>
                                          <p:attrName>stroke.color</p:attrName>
                                        </p:attrNameLst>
                                      </p:cBhvr>
                                      <p:by>
                                        <p:hsl h="0" s="-70588" l="0"/>
                                      </p:by>
                                    </p:animClr>
                                    <p:set>
                                      <p:cBhvr>
                                        <p:cTn id="52" dur="2000" fill="hold"/>
                                        <p:tgtEl>
                                          <p:spTgt spid="22"/>
                                        </p:tgtEl>
                                        <p:attrNameLst>
                                          <p:attrName>fill.type</p:attrName>
                                        </p:attrNameLst>
                                      </p:cBhvr>
                                      <p:to>
                                        <p:strVal val="solid"/>
                                      </p:to>
                                    </p:set>
                                  </p:childTnLst>
                                </p:cTn>
                              </p:par>
                              <p:par>
                                <p:cTn id="53" presetID="25" presetClass="emph" presetSubtype="0" fill="hold" grpId="0" nodeType="withEffect">
                                  <p:stCondLst>
                                    <p:cond delay="1000"/>
                                  </p:stCondLst>
                                  <p:childTnLst>
                                    <p:animClr clrSpc="hsl" dir="cw">
                                      <p:cBhvr override="childStyle">
                                        <p:cTn id="54" dur="2000" fill="hold"/>
                                        <p:tgtEl>
                                          <p:spTgt spid="19"/>
                                        </p:tgtEl>
                                        <p:attrNameLst>
                                          <p:attrName>style.color</p:attrName>
                                        </p:attrNameLst>
                                      </p:cBhvr>
                                      <p:by>
                                        <p:hsl h="0" s="-70588" l="0"/>
                                      </p:by>
                                    </p:animClr>
                                    <p:animClr clrSpc="hsl" dir="cw">
                                      <p:cBhvr>
                                        <p:cTn id="55" dur="2000" fill="hold"/>
                                        <p:tgtEl>
                                          <p:spTgt spid="19"/>
                                        </p:tgtEl>
                                        <p:attrNameLst>
                                          <p:attrName>fillcolor</p:attrName>
                                        </p:attrNameLst>
                                      </p:cBhvr>
                                      <p:by>
                                        <p:hsl h="0" s="-70588" l="0"/>
                                      </p:by>
                                    </p:animClr>
                                    <p:animClr clrSpc="hsl" dir="cw">
                                      <p:cBhvr>
                                        <p:cTn id="56" dur="2000" fill="hold"/>
                                        <p:tgtEl>
                                          <p:spTgt spid="19"/>
                                        </p:tgtEl>
                                        <p:attrNameLst>
                                          <p:attrName>stroke.color</p:attrName>
                                        </p:attrNameLst>
                                      </p:cBhvr>
                                      <p:by>
                                        <p:hsl h="0" s="-70588" l="0"/>
                                      </p:by>
                                    </p:animClr>
                                    <p:set>
                                      <p:cBhvr>
                                        <p:cTn id="57" dur="2000" fill="hold"/>
                                        <p:tgtEl>
                                          <p:spTgt spid="19"/>
                                        </p:tgtEl>
                                        <p:attrNameLst>
                                          <p:attrName>fill.type</p:attrName>
                                        </p:attrNameLst>
                                      </p:cBhvr>
                                      <p:to>
                                        <p:strVal val="solid"/>
                                      </p:to>
                                    </p:set>
                                  </p:childTnLst>
                                </p:cTn>
                              </p:par>
                              <p:par>
                                <p:cTn id="58" presetID="25" presetClass="emph" presetSubtype="0" fill="hold" grpId="0" nodeType="withEffect">
                                  <p:stCondLst>
                                    <p:cond delay="1000"/>
                                  </p:stCondLst>
                                  <p:childTnLst>
                                    <p:animClr clrSpc="hsl" dir="cw">
                                      <p:cBhvr override="childStyle">
                                        <p:cTn id="59" dur="2000" fill="hold"/>
                                        <p:tgtEl>
                                          <p:spTgt spid="18"/>
                                        </p:tgtEl>
                                        <p:attrNameLst>
                                          <p:attrName>style.color</p:attrName>
                                        </p:attrNameLst>
                                      </p:cBhvr>
                                      <p:by>
                                        <p:hsl h="0" s="-70588" l="0"/>
                                      </p:by>
                                    </p:animClr>
                                    <p:animClr clrSpc="hsl" dir="cw">
                                      <p:cBhvr>
                                        <p:cTn id="60" dur="2000" fill="hold"/>
                                        <p:tgtEl>
                                          <p:spTgt spid="18"/>
                                        </p:tgtEl>
                                        <p:attrNameLst>
                                          <p:attrName>fillcolor</p:attrName>
                                        </p:attrNameLst>
                                      </p:cBhvr>
                                      <p:by>
                                        <p:hsl h="0" s="-70588" l="0"/>
                                      </p:by>
                                    </p:animClr>
                                    <p:animClr clrSpc="hsl" dir="cw">
                                      <p:cBhvr>
                                        <p:cTn id="61" dur="2000" fill="hold"/>
                                        <p:tgtEl>
                                          <p:spTgt spid="18"/>
                                        </p:tgtEl>
                                        <p:attrNameLst>
                                          <p:attrName>stroke.color</p:attrName>
                                        </p:attrNameLst>
                                      </p:cBhvr>
                                      <p:by>
                                        <p:hsl h="0" s="-70588" l="0"/>
                                      </p:by>
                                    </p:animClr>
                                    <p:set>
                                      <p:cBhvr>
                                        <p:cTn id="62" dur="2000" fill="hold"/>
                                        <p:tgtEl>
                                          <p:spTgt spid="18"/>
                                        </p:tgtEl>
                                        <p:attrNameLst>
                                          <p:attrName>fill.type</p:attrName>
                                        </p:attrNameLst>
                                      </p:cBhvr>
                                      <p:to>
                                        <p:strVal val="solid"/>
                                      </p:to>
                                    </p:set>
                                  </p:childTnLst>
                                </p:cTn>
                              </p:par>
                              <p:par>
                                <p:cTn id="63" presetID="25" presetClass="emph" presetSubtype="0" fill="hold" grpId="0" nodeType="withEffect">
                                  <p:stCondLst>
                                    <p:cond delay="1000"/>
                                  </p:stCondLst>
                                  <p:childTnLst>
                                    <p:animClr clrSpc="hsl" dir="cw">
                                      <p:cBhvr override="childStyle">
                                        <p:cTn id="64" dur="2000" fill="hold"/>
                                        <p:tgtEl>
                                          <p:spTgt spid="21"/>
                                        </p:tgtEl>
                                        <p:attrNameLst>
                                          <p:attrName>style.color</p:attrName>
                                        </p:attrNameLst>
                                      </p:cBhvr>
                                      <p:by>
                                        <p:hsl h="0" s="-70588" l="0"/>
                                      </p:by>
                                    </p:animClr>
                                    <p:animClr clrSpc="hsl" dir="cw">
                                      <p:cBhvr>
                                        <p:cTn id="65" dur="2000" fill="hold"/>
                                        <p:tgtEl>
                                          <p:spTgt spid="21"/>
                                        </p:tgtEl>
                                        <p:attrNameLst>
                                          <p:attrName>fillcolor</p:attrName>
                                        </p:attrNameLst>
                                      </p:cBhvr>
                                      <p:by>
                                        <p:hsl h="0" s="-70588" l="0"/>
                                      </p:by>
                                    </p:animClr>
                                    <p:animClr clrSpc="hsl" dir="cw">
                                      <p:cBhvr>
                                        <p:cTn id="66" dur="2000" fill="hold"/>
                                        <p:tgtEl>
                                          <p:spTgt spid="21"/>
                                        </p:tgtEl>
                                        <p:attrNameLst>
                                          <p:attrName>stroke.color</p:attrName>
                                        </p:attrNameLst>
                                      </p:cBhvr>
                                      <p:by>
                                        <p:hsl h="0" s="-70588" l="0"/>
                                      </p:by>
                                    </p:animClr>
                                    <p:set>
                                      <p:cBhvr>
                                        <p:cTn id="67" dur="2000" fill="hold"/>
                                        <p:tgtEl>
                                          <p:spTgt spid="21"/>
                                        </p:tgtEl>
                                        <p:attrNameLst>
                                          <p:attrName>fill.type</p:attrName>
                                        </p:attrNameLst>
                                      </p:cBhvr>
                                      <p:to>
                                        <p:strVal val="solid"/>
                                      </p:to>
                                    </p:set>
                                  </p:childTnLst>
                                </p:cTn>
                              </p:par>
                              <p:par>
                                <p:cTn id="68" presetID="25" presetClass="emph" presetSubtype="0" fill="hold" grpId="0" nodeType="withEffect">
                                  <p:stCondLst>
                                    <p:cond delay="1000"/>
                                  </p:stCondLst>
                                  <p:childTnLst>
                                    <p:animClr clrSpc="hsl" dir="cw">
                                      <p:cBhvr override="childStyle">
                                        <p:cTn id="69" dur="2000" fill="hold"/>
                                        <p:tgtEl>
                                          <p:spTgt spid="23"/>
                                        </p:tgtEl>
                                        <p:attrNameLst>
                                          <p:attrName>style.color</p:attrName>
                                        </p:attrNameLst>
                                      </p:cBhvr>
                                      <p:by>
                                        <p:hsl h="0" s="-70588" l="0"/>
                                      </p:by>
                                    </p:animClr>
                                    <p:animClr clrSpc="hsl" dir="cw">
                                      <p:cBhvr>
                                        <p:cTn id="70" dur="2000" fill="hold"/>
                                        <p:tgtEl>
                                          <p:spTgt spid="23"/>
                                        </p:tgtEl>
                                        <p:attrNameLst>
                                          <p:attrName>fillcolor</p:attrName>
                                        </p:attrNameLst>
                                      </p:cBhvr>
                                      <p:by>
                                        <p:hsl h="0" s="-70588" l="0"/>
                                      </p:by>
                                    </p:animClr>
                                    <p:animClr clrSpc="hsl" dir="cw">
                                      <p:cBhvr>
                                        <p:cTn id="71" dur="2000" fill="hold"/>
                                        <p:tgtEl>
                                          <p:spTgt spid="23"/>
                                        </p:tgtEl>
                                        <p:attrNameLst>
                                          <p:attrName>stroke.color</p:attrName>
                                        </p:attrNameLst>
                                      </p:cBhvr>
                                      <p:by>
                                        <p:hsl h="0" s="-70588" l="0"/>
                                      </p:by>
                                    </p:animClr>
                                    <p:set>
                                      <p:cBhvr>
                                        <p:cTn id="72" dur="2000" fill="hold"/>
                                        <p:tgtEl>
                                          <p:spTgt spid="23"/>
                                        </p:tgtEl>
                                        <p:attrNameLst>
                                          <p:attrName>fill.type</p:attrName>
                                        </p:attrNameLst>
                                      </p:cBhvr>
                                      <p:to>
                                        <p:strVal val="solid"/>
                                      </p:to>
                                    </p:set>
                                  </p:childTnLst>
                                </p:cTn>
                              </p:par>
                              <p:par>
                                <p:cTn id="73" presetID="25" presetClass="emph" presetSubtype="0" fill="hold" grpId="0" nodeType="withEffect">
                                  <p:stCondLst>
                                    <p:cond delay="1000"/>
                                  </p:stCondLst>
                                  <p:childTnLst>
                                    <p:animClr clrSpc="hsl" dir="cw">
                                      <p:cBhvr override="childStyle">
                                        <p:cTn id="74" dur="2000" fill="hold"/>
                                        <p:tgtEl>
                                          <p:spTgt spid="41"/>
                                        </p:tgtEl>
                                        <p:attrNameLst>
                                          <p:attrName>style.color</p:attrName>
                                        </p:attrNameLst>
                                      </p:cBhvr>
                                      <p:by>
                                        <p:hsl h="0" s="-70588" l="0"/>
                                      </p:by>
                                    </p:animClr>
                                    <p:animClr clrSpc="hsl" dir="cw">
                                      <p:cBhvr>
                                        <p:cTn id="75" dur="2000" fill="hold"/>
                                        <p:tgtEl>
                                          <p:spTgt spid="41"/>
                                        </p:tgtEl>
                                        <p:attrNameLst>
                                          <p:attrName>fillcolor</p:attrName>
                                        </p:attrNameLst>
                                      </p:cBhvr>
                                      <p:by>
                                        <p:hsl h="0" s="-70588" l="0"/>
                                      </p:by>
                                    </p:animClr>
                                    <p:animClr clrSpc="hsl" dir="cw">
                                      <p:cBhvr>
                                        <p:cTn id="76" dur="2000" fill="hold"/>
                                        <p:tgtEl>
                                          <p:spTgt spid="41"/>
                                        </p:tgtEl>
                                        <p:attrNameLst>
                                          <p:attrName>stroke.color</p:attrName>
                                        </p:attrNameLst>
                                      </p:cBhvr>
                                      <p:by>
                                        <p:hsl h="0" s="-70588" l="0"/>
                                      </p:by>
                                    </p:animClr>
                                    <p:set>
                                      <p:cBhvr>
                                        <p:cTn id="77" dur="2000" fill="hold"/>
                                        <p:tgtEl>
                                          <p:spTgt spid="41"/>
                                        </p:tgtEl>
                                        <p:attrNameLst>
                                          <p:attrName>fill.type</p:attrName>
                                        </p:attrNameLst>
                                      </p:cBhvr>
                                      <p:to>
                                        <p:strVal val="solid"/>
                                      </p:to>
                                    </p:set>
                                  </p:childTnLst>
                                </p:cTn>
                              </p:par>
                              <p:par>
                                <p:cTn id="78" presetID="25" presetClass="emph" presetSubtype="0" fill="hold" grpId="0" nodeType="withEffect">
                                  <p:stCondLst>
                                    <p:cond delay="1000"/>
                                  </p:stCondLst>
                                  <p:childTnLst>
                                    <p:animClr clrSpc="hsl" dir="cw">
                                      <p:cBhvr override="childStyle">
                                        <p:cTn id="79" dur="2000" fill="hold"/>
                                        <p:tgtEl>
                                          <p:spTgt spid="43"/>
                                        </p:tgtEl>
                                        <p:attrNameLst>
                                          <p:attrName>style.color</p:attrName>
                                        </p:attrNameLst>
                                      </p:cBhvr>
                                      <p:by>
                                        <p:hsl h="0" s="-70588" l="0"/>
                                      </p:by>
                                    </p:animClr>
                                    <p:animClr clrSpc="hsl" dir="cw">
                                      <p:cBhvr>
                                        <p:cTn id="80" dur="2000" fill="hold"/>
                                        <p:tgtEl>
                                          <p:spTgt spid="43"/>
                                        </p:tgtEl>
                                        <p:attrNameLst>
                                          <p:attrName>fillcolor</p:attrName>
                                        </p:attrNameLst>
                                      </p:cBhvr>
                                      <p:by>
                                        <p:hsl h="0" s="-70588" l="0"/>
                                      </p:by>
                                    </p:animClr>
                                    <p:animClr clrSpc="hsl" dir="cw">
                                      <p:cBhvr>
                                        <p:cTn id="81" dur="2000" fill="hold"/>
                                        <p:tgtEl>
                                          <p:spTgt spid="43"/>
                                        </p:tgtEl>
                                        <p:attrNameLst>
                                          <p:attrName>stroke.color</p:attrName>
                                        </p:attrNameLst>
                                      </p:cBhvr>
                                      <p:by>
                                        <p:hsl h="0" s="-70588" l="0"/>
                                      </p:by>
                                    </p:animClr>
                                    <p:set>
                                      <p:cBhvr>
                                        <p:cTn id="82" dur="2000" fill="hold"/>
                                        <p:tgtEl>
                                          <p:spTgt spid="43"/>
                                        </p:tgtEl>
                                        <p:attrNameLst>
                                          <p:attrName>fill.type</p:attrName>
                                        </p:attrNameLst>
                                      </p:cBhvr>
                                      <p:to>
                                        <p:strVal val="solid"/>
                                      </p:to>
                                    </p:set>
                                  </p:childTnLst>
                                </p:cTn>
                              </p:par>
                              <p:par>
                                <p:cTn id="83" presetID="25" presetClass="emph" presetSubtype="0" fill="hold" grpId="0" nodeType="withEffect">
                                  <p:stCondLst>
                                    <p:cond delay="1000"/>
                                  </p:stCondLst>
                                  <p:childTnLst>
                                    <p:animClr clrSpc="hsl" dir="cw">
                                      <p:cBhvr override="childStyle">
                                        <p:cTn id="84" dur="2000" fill="hold"/>
                                        <p:tgtEl>
                                          <p:spTgt spid="29"/>
                                        </p:tgtEl>
                                        <p:attrNameLst>
                                          <p:attrName>style.color</p:attrName>
                                        </p:attrNameLst>
                                      </p:cBhvr>
                                      <p:by>
                                        <p:hsl h="0" s="-70588" l="0"/>
                                      </p:by>
                                    </p:animClr>
                                    <p:animClr clrSpc="hsl" dir="cw">
                                      <p:cBhvr>
                                        <p:cTn id="85" dur="2000" fill="hold"/>
                                        <p:tgtEl>
                                          <p:spTgt spid="29"/>
                                        </p:tgtEl>
                                        <p:attrNameLst>
                                          <p:attrName>fillcolor</p:attrName>
                                        </p:attrNameLst>
                                      </p:cBhvr>
                                      <p:by>
                                        <p:hsl h="0" s="-70588" l="0"/>
                                      </p:by>
                                    </p:animClr>
                                    <p:animClr clrSpc="hsl" dir="cw">
                                      <p:cBhvr>
                                        <p:cTn id="86" dur="2000" fill="hold"/>
                                        <p:tgtEl>
                                          <p:spTgt spid="29"/>
                                        </p:tgtEl>
                                        <p:attrNameLst>
                                          <p:attrName>stroke.color</p:attrName>
                                        </p:attrNameLst>
                                      </p:cBhvr>
                                      <p:by>
                                        <p:hsl h="0" s="-70588" l="0"/>
                                      </p:by>
                                    </p:animClr>
                                    <p:set>
                                      <p:cBhvr>
                                        <p:cTn id="87" dur="2000" fill="hold"/>
                                        <p:tgtEl>
                                          <p:spTgt spid="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3" grpId="0" animBg="1"/>
      <p:bldP spid="12" grpId="0" animBg="1"/>
      <p:bldP spid="24" grpId="0" animBg="1"/>
      <p:bldP spid="25" grpId="0" animBg="1"/>
      <p:bldP spid="32" grpId="0" animBg="1"/>
      <p:bldP spid="39" grpId="0" animBg="1"/>
      <p:bldP spid="41" grpId="0" animBg="1"/>
      <p:bldP spid="45" grpId="0" animBg="1"/>
      <p:bldP spid="18" grpId="0" animBg="1"/>
      <p:bldP spid="19" grpId="0" animBg="1"/>
      <p:bldP spid="21" grpId="0" animBg="1"/>
      <p:bldP spid="22" grpId="0" animBg="1"/>
      <p:bldP spid="23" grpId="0" animBg="1"/>
      <p:bldP spid="26" grpId="0" animBg="1"/>
      <p:bldP spid="28"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155"/>
            <a:ext cx="8839200" cy="1066800"/>
          </a:xfrm>
        </p:spPr>
        <p:txBody>
          <a:bodyPr/>
          <a:lstStyle/>
          <a:p>
            <a:r>
              <a:rPr lang="en-US" dirty="0">
                <a:solidFill>
                  <a:schemeClr val="accent1">
                    <a:lumMod val="50000"/>
                  </a:schemeClr>
                </a:solidFill>
                <a:latin typeface="Arial" panose="020B0604020202020204" pitchFamily="34" charset="0"/>
                <a:cs typeface="Arial" panose="020B0604020202020204" pitchFamily="34" charset="0"/>
              </a:rPr>
              <a:t>About the LRPs</a:t>
            </a:r>
          </a:p>
        </p:txBody>
      </p:sp>
      <p:sp>
        <p:nvSpPr>
          <p:cNvPr id="13" name="Text Box 9"/>
          <p:cNvSpPr txBox="1">
            <a:spLocks noChangeArrowheads="1"/>
          </p:cNvSpPr>
          <p:nvPr/>
        </p:nvSpPr>
        <p:spPr bwMode="auto">
          <a:xfrm>
            <a:off x="208786" y="948636"/>
            <a:ext cx="8839200" cy="1477328"/>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59E">
                    <a:lumMod val="50000"/>
                  </a:srgbClr>
                </a:solidFill>
                <a:effectLst/>
                <a:uLnTx/>
                <a:uFillTx/>
                <a:latin typeface="Arial"/>
                <a:ea typeface="+mn-ea"/>
                <a:cs typeface="+mn-cs"/>
              </a:rPr>
              <a:t>NIH Loan Repayment Programs (LRPs) are a </a:t>
            </a:r>
            <a:r>
              <a:rPr kumimoji="0" lang="en-US" sz="1800" b="1" i="0" u="none" strike="noStrike" kern="1200" cap="none" spc="0" normalizeH="0" baseline="0" noProof="0" dirty="0">
                <a:ln>
                  <a:noFill/>
                </a:ln>
                <a:solidFill>
                  <a:srgbClr val="00359E">
                    <a:lumMod val="50000"/>
                  </a:srgbClr>
                </a:solidFill>
                <a:effectLst/>
                <a:uLnTx/>
                <a:uFillTx/>
                <a:latin typeface="Arial"/>
                <a:ea typeface="+mn-ea"/>
                <a:cs typeface="+mn-cs"/>
              </a:rPr>
              <a:t>vital component </a:t>
            </a:r>
            <a:r>
              <a:rPr kumimoji="0" lang="en-US" sz="1800" b="0" i="0" u="none" strike="noStrike" kern="1200" cap="none" spc="0" normalizeH="0" baseline="0" noProof="0" dirty="0">
                <a:ln>
                  <a:noFill/>
                </a:ln>
                <a:solidFill>
                  <a:srgbClr val="00359E">
                    <a:lumMod val="50000"/>
                  </a:srgbClr>
                </a:solidFill>
                <a:effectLst/>
                <a:uLnTx/>
                <a:uFillTx/>
                <a:latin typeface="Arial"/>
                <a:ea typeface="+mn-ea"/>
                <a:cs typeface="+mn-cs"/>
              </a:rPr>
              <a:t>in our nation's effort to keep health professionals in research careers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776"/>
                </a:solidFill>
                <a:effectLst/>
                <a:uLnTx/>
                <a:uFillTx/>
                <a:latin typeface="Arial"/>
                <a:ea typeface="+mn-ea"/>
                <a:cs typeface="+mn-cs"/>
              </a:rPr>
              <a:t> </a:t>
            </a: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n-US" sz="1800" b="0" i="0" u="none" strike="noStrike" kern="1200" cap="none" spc="0" normalizeH="0" baseline="0" noProof="0" dirty="0">
                <a:ln>
                  <a:noFill/>
                </a:ln>
                <a:solidFill>
                  <a:srgbClr val="003776"/>
                </a:solidFill>
                <a:effectLst/>
                <a:uLnTx/>
                <a:uFillTx/>
                <a:latin typeface="Arial"/>
                <a:ea typeface="+mn-ea"/>
                <a:cs typeface="+mn-cs"/>
              </a:rPr>
              <a:t> </a:t>
            </a:r>
            <a:r>
              <a:rPr kumimoji="0" lang="en-US" sz="2800" b="1" i="1" u="none" strike="noStrike" kern="1200" cap="none" spc="0" normalizeH="0" baseline="0" noProof="0" dirty="0">
                <a:ln>
                  <a:noFill/>
                </a:ln>
                <a:solidFill>
                  <a:srgbClr val="C00000"/>
                </a:solidFill>
                <a:effectLst/>
                <a:uLnTx/>
                <a:uFillTx/>
                <a:latin typeface="Arial"/>
                <a:ea typeface="+mn-ea"/>
                <a:cs typeface="+mn-cs"/>
              </a:rPr>
              <a:t>Here’s how it works:</a:t>
            </a:r>
          </a:p>
        </p:txBody>
      </p:sp>
      <p:sp>
        <p:nvSpPr>
          <p:cNvPr id="4" name="Rectangle: Rounded Corners 3">
            <a:extLst>
              <a:ext uri="{FF2B5EF4-FFF2-40B4-BE49-F238E27FC236}">
                <a16:creationId xmlns:a16="http://schemas.microsoft.com/office/drawing/2014/main" id="{DD147C82-AF8E-4222-90A9-D829ED307087}"/>
              </a:ext>
            </a:extLst>
          </p:cNvPr>
          <p:cNvSpPr/>
          <p:nvPr/>
        </p:nvSpPr>
        <p:spPr>
          <a:xfrm>
            <a:off x="1185028" y="2652534"/>
            <a:ext cx="6886716" cy="92827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Arial"/>
                <a:ea typeface="+mn-ea"/>
                <a:cs typeface="Arial" pitchFamily="34" charset="0"/>
              </a:rPr>
              <a:t>YOU:</a:t>
            </a:r>
            <a:r>
              <a:rPr kumimoji="0" lang="en-US" sz="1800" b="0" i="0" u="none" strike="noStrike" kern="1200" cap="none" spc="0" normalizeH="0" baseline="0" noProof="0">
                <a:ln>
                  <a:noFill/>
                </a:ln>
                <a:solidFill>
                  <a:prstClr val="white"/>
                </a:solidFill>
                <a:effectLst/>
                <a:uLnTx/>
                <a:uFillTx/>
                <a:latin typeface="Arial"/>
                <a:ea typeface="+mn-ea"/>
                <a:cs typeface="Arial" pitchFamily="34" charset="0"/>
              </a:rPr>
              <a:t>  Commit to perform research for 2 years</a:t>
            </a:r>
            <a:r>
              <a:rPr kumimoji="0" lang="en-US" sz="1600" b="1" i="0" u="none" strike="noStrike" kern="1200" cap="none" spc="0" normalizeH="0" baseline="0" noProof="0">
                <a:ln>
                  <a:noFill/>
                </a:ln>
                <a:solidFill>
                  <a:srgbClr val="003399"/>
                </a:solidFill>
                <a:effectLst/>
                <a:uLnTx/>
                <a:uFillTx/>
                <a:latin typeface="Arial"/>
                <a:ea typeface="+mn-ea"/>
                <a:cs typeface="Arial" pitchFamily="34" charset="0"/>
              </a:rPr>
              <a:t>    </a:t>
            </a:r>
            <a:r>
              <a:rPr kumimoji="0" lang="en-US" sz="1600" b="0" i="0" u="none" strike="noStrike" kern="1200" cap="none" spc="0" normalizeH="0" baseline="0" noProof="0">
                <a:ln>
                  <a:noFill/>
                </a:ln>
                <a:solidFill>
                  <a:srgbClr val="003399"/>
                </a:solidFill>
                <a:effectLst/>
                <a:uLnTx/>
                <a:uFillTx/>
                <a:latin typeface="Arial"/>
                <a:ea typeface="+mn-ea"/>
                <a:cs typeface="Arial" panose="020B0604020202020204" pitchFamily="34" charset="0"/>
              </a:rPr>
              <a:t> </a:t>
            </a:r>
            <a:endParaRPr kumimoji="0" lang="en-US" sz="1600" b="0" i="0" u="none" strike="noStrike" kern="1200" cap="none" spc="0" normalizeH="0" baseline="0" noProof="0" dirty="0">
              <a:ln>
                <a:noFill/>
              </a:ln>
              <a:solidFill>
                <a:srgbClr val="003399"/>
              </a:solidFill>
              <a:effectLst/>
              <a:uLnTx/>
              <a:uFillTx/>
              <a:latin typeface="Arial"/>
              <a:ea typeface="+mn-ea"/>
              <a:cs typeface="Arial" panose="020B0604020202020204" pitchFamily="34" charset="0"/>
            </a:endParaRPr>
          </a:p>
        </p:txBody>
      </p:sp>
      <p:sp>
        <p:nvSpPr>
          <p:cNvPr id="14" name="Rectangle: Rounded Corners 13">
            <a:extLst>
              <a:ext uri="{FF2B5EF4-FFF2-40B4-BE49-F238E27FC236}">
                <a16:creationId xmlns:a16="http://schemas.microsoft.com/office/drawing/2014/main" id="{EFE88276-8070-4C8C-B51F-A7A5CDE45CA2}"/>
              </a:ext>
            </a:extLst>
          </p:cNvPr>
          <p:cNvSpPr/>
          <p:nvPr/>
        </p:nvSpPr>
        <p:spPr>
          <a:xfrm>
            <a:off x="1185028" y="3990577"/>
            <a:ext cx="6886716" cy="928272"/>
          </a:xfrm>
          <a:prstGeom prst="roundRect">
            <a:avLst/>
          </a:prstGeom>
          <a:solidFill>
            <a:srgbClr val="67C2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rPr>
              <a:t>NIH:</a:t>
            </a:r>
            <a:r>
              <a:rPr kumimoji="0" lang="en-US" sz="2000" b="0" i="0" u="none" strike="noStrike" kern="1200" cap="none" spc="0" normalizeH="0" baseline="0" noProof="0" dirty="0">
                <a:ln>
                  <a:noFill/>
                </a:ln>
                <a:solidFill>
                  <a:prstClr val="white"/>
                </a:solidFill>
                <a:effectLst/>
                <a:uLnTx/>
                <a:uFillTx/>
                <a:latin typeface="Arial"/>
                <a:ea typeface="+mn-ea"/>
                <a:cs typeface="Arial" panose="020B0604020202020204" pitchFamily="34" charset="0"/>
              </a:rPr>
              <a:t> Repays up to </a:t>
            </a:r>
            <a:r>
              <a:rPr kumimoji="0" lang="en-US" sz="2000" b="1" i="0" u="none" strike="noStrike" kern="1200" cap="none" spc="0" normalizeH="0" baseline="0" noProof="0" dirty="0">
                <a:ln>
                  <a:noFill/>
                </a:ln>
                <a:solidFill>
                  <a:srgbClr val="FFC000"/>
                </a:solidFill>
                <a:effectLst/>
                <a:uLnTx/>
                <a:uFillTx/>
                <a:latin typeface="Arial"/>
                <a:ea typeface="+mn-ea"/>
                <a:cs typeface="Arial" panose="020B0604020202020204" pitchFamily="34" charset="0"/>
              </a:rPr>
              <a:t>$50,000/year </a:t>
            </a:r>
            <a:r>
              <a:rPr kumimoji="0" lang="en-US" sz="2000" b="0" i="0" u="none" strike="noStrike" kern="1200" cap="none" spc="0" normalizeH="0" baseline="0" noProof="0" dirty="0">
                <a:ln>
                  <a:noFill/>
                </a:ln>
                <a:solidFill>
                  <a:prstClr val="white"/>
                </a:solidFill>
                <a:effectLst/>
                <a:uLnTx/>
                <a:uFillTx/>
                <a:latin typeface="Arial"/>
                <a:ea typeface="+mn-ea"/>
                <a:cs typeface="Arial" panose="020B0604020202020204" pitchFamily="34" charset="0"/>
              </a:rPr>
              <a:t>of your qualified educational debt </a:t>
            </a:r>
            <a:r>
              <a:rPr kumimoji="0" lang="en-US" sz="2000" b="1" i="0" u="sng" strike="noStrike" kern="1200" cap="none" spc="0" normalizeH="0" baseline="0" noProof="0" dirty="0">
                <a:ln>
                  <a:noFill/>
                </a:ln>
                <a:solidFill>
                  <a:prstClr val="white"/>
                </a:solidFill>
                <a:effectLst/>
                <a:uLnTx/>
                <a:uFillTx/>
                <a:latin typeface="Arial"/>
                <a:ea typeface="+mn-ea"/>
                <a:cs typeface="Arial" panose="020B0604020202020204" pitchFamily="34" charset="0"/>
              </a:rPr>
              <a:t>and</a:t>
            </a:r>
            <a:r>
              <a:rPr kumimoji="0" lang="en-US" sz="2000" b="0" i="0" u="none" strike="noStrike" kern="1200" cap="none" spc="0" normalizeH="0" baseline="0" noProof="0" dirty="0">
                <a:ln>
                  <a:noFill/>
                </a:ln>
                <a:solidFill>
                  <a:prstClr val="white"/>
                </a:solidFill>
                <a:effectLst/>
                <a:uLnTx/>
                <a:uFillTx/>
                <a:latin typeface="Arial"/>
                <a:ea typeface="+mn-ea"/>
                <a:cs typeface="Arial" panose="020B0604020202020204" pitchFamily="34" charset="0"/>
              </a:rPr>
              <a:t> covers resulting Federal taxes (39%)</a:t>
            </a:r>
            <a:endParaRPr kumimoji="0" lang="en-US" sz="20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7E07A3A3-BC5F-402B-A22B-07E313FA8BD2}"/>
              </a:ext>
            </a:extLst>
          </p:cNvPr>
          <p:cNvSpPr/>
          <p:nvPr/>
        </p:nvSpPr>
        <p:spPr>
          <a:xfrm>
            <a:off x="1245102" y="5472788"/>
            <a:ext cx="6886716" cy="85181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Arial"/>
                <a:ea typeface="+mn-ea"/>
                <a:cs typeface="Arial" pitchFamily="34" charset="0"/>
              </a:rPr>
              <a:t>Outcome:</a:t>
            </a:r>
            <a:r>
              <a:rPr kumimoji="0" lang="en-US" sz="1800" b="1" i="0" u="none" strike="noStrike" kern="1200" cap="none" spc="0" normalizeH="0" baseline="0" noProof="0" dirty="0">
                <a:ln>
                  <a:noFill/>
                </a:ln>
                <a:solidFill>
                  <a:prstClr val="white"/>
                </a:solidFill>
                <a:effectLst/>
                <a:uLnTx/>
                <a:uFillTx/>
                <a:latin typeface="Arial"/>
                <a:ea typeface="+mn-ea"/>
                <a:cs typeface="Arial" pitchFamily="34" charset="0"/>
              </a:rPr>
              <a:t>  </a:t>
            </a:r>
            <a:r>
              <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rPr>
              <a:t>Increase in nation’s stock of biomedical research scientists</a:t>
            </a:r>
          </a:p>
        </p:txBody>
      </p:sp>
      <p:grpSp>
        <p:nvGrpSpPr>
          <p:cNvPr id="3" name="Group 2">
            <a:extLst>
              <a:ext uri="{C183D7F6-B498-43B3-948B-1728B52AA6E4}">
                <adec:decorative xmlns:adec="http://schemas.microsoft.com/office/drawing/2017/decorative" val="1"/>
              </a:ext>
            </a:extLst>
          </p:cNvPr>
          <p:cNvGrpSpPr/>
          <p:nvPr/>
        </p:nvGrpSpPr>
        <p:grpSpPr>
          <a:xfrm>
            <a:off x="4078662" y="3411017"/>
            <a:ext cx="1314232" cy="2262461"/>
            <a:chOff x="4078662" y="3211289"/>
            <a:chExt cx="1314232" cy="2262461"/>
          </a:xfrm>
        </p:grpSpPr>
        <p:sp>
          <p:nvSpPr>
            <p:cNvPr id="12" name="Down Arrow 11"/>
            <p:cNvSpPr/>
            <p:nvPr/>
          </p:nvSpPr>
          <p:spPr bwMode="auto">
            <a:xfrm>
              <a:off x="4175596" y="4696923"/>
              <a:ext cx="1217298" cy="776827"/>
            </a:xfrm>
            <a:prstGeom prst="downArrow">
              <a:avLst/>
            </a:prstGeom>
            <a:solidFill>
              <a:srgbClr val="C00000">
                <a:alpha val="62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10" name="Down Arrow 9"/>
            <p:cNvSpPr/>
            <p:nvPr/>
          </p:nvSpPr>
          <p:spPr bwMode="auto">
            <a:xfrm>
              <a:off x="4078662" y="3211289"/>
              <a:ext cx="1219594" cy="749350"/>
            </a:xfrm>
            <a:prstGeom prst="downArrow">
              <a:avLst/>
            </a:prstGeom>
            <a:solidFill>
              <a:srgbClr val="C00000">
                <a:alpha val="67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panose="020B0604020202020204" pitchFamily="34" charset="0"/>
              </a:endParaRPr>
            </a:p>
          </p:txBody>
        </p:sp>
      </p:grpSp>
    </p:spTree>
    <p:extLst>
      <p:ext uri="{BB962C8B-B14F-4D97-AF65-F5344CB8AC3E}">
        <p14:creationId xmlns:p14="http://schemas.microsoft.com/office/powerpoint/2010/main" val="1556203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75EF7-049D-4743-9055-B92983F1AE50}"/>
              </a:ext>
            </a:extLst>
          </p:cNvPr>
          <p:cNvSpPr txBox="1">
            <a:spLocks/>
          </p:cNvSpPr>
          <p:nvPr/>
        </p:nvSpPr>
        <p:spPr bwMode="auto">
          <a:xfrm>
            <a:off x="152400" y="515500"/>
            <a:ext cx="8839200" cy="55775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227013" indent="0" algn="l" rtl="0" eaLnBrk="0" fontAlgn="base" hangingPunct="0">
              <a:spcBef>
                <a:spcPct val="0"/>
              </a:spcBef>
              <a:spcAft>
                <a:spcPct val="0"/>
              </a:spcAft>
              <a:defRPr sz="3500" b="0" i="0" kern="1200" baseline="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a:lstStyle>
          <a:p>
            <a:pPr marL="227013" marR="0" lvl="0" indent="0" algn="l" defTabSz="914400" rtl="0" eaLnBrk="0" fontAlgn="base" latinLnBrk="0" hangingPunct="0">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1F497D">
                    <a:lumMod val="50000"/>
                  </a:srgbClr>
                </a:solidFill>
                <a:effectLst/>
                <a:uLnTx/>
                <a:uFillTx/>
                <a:latin typeface="Calibri Light" panose="020F0302020204030204"/>
                <a:ea typeface="+mj-ea"/>
                <a:cs typeface="Arial" pitchFamily="34" charset="0"/>
              </a:rPr>
              <a:t>For individuals conducting research at non-profit institutions</a:t>
            </a:r>
          </a:p>
        </p:txBody>
      </p:sp>
      <p:pic>
        <p:nvPicPr>
          <p:cNvPr id="10" name="Picture 9" descr="HHS and NIH logos">
            <a:extLst>
              <a:ext uri="{FF2B5EF4-FFF2-40B4-BE49-F238E27FC236}">
                <a16:creationId xmlns:a16="http://schemas.microsoft.com/office/drawing/2014/main" id="{24C23D22-35FA-4B3A-80F7-E9083ABE10F3}"/>
              </a:ext>
            </a:extLst>
          </p:cNvPr>
          <p:cNvPicPr>
            <a:picLocks noChangeAspect="1"/>
          </p:cNvPicPr>
          <p:nvPr/>
        </p:nvPicPr>
        <p:blipFill>
          <a:blip r:embed="rId3"/>
          <a:stretch>
            <a:fillRect/>
          </a:stretch>
        </p:blipFill>
        <p:spPr>
          <a:xfrm>
            <a:off x="7391400" y="6411118"/>
            <a:ext cx="1590675" cy="342900"/>
          </a:xfrm>
          <a:prstGeom prst="rect">
            <a:avLst/>
          </a:prstGeom>
        </p:spPr>
      </p:pic>
      <p:grpSp>
        <p:nvGrpSpPr>
          <p:cNvPr id="12" name="Group 11" descr="6 Extramural NIH LRP Subcategories - Clinical Research, Pediatric Research, Health Disparities Research, Contraception &amp; Infertility Research, Clinical DB, Research on Emerging Areas Critical to Human Health (REACH)">
            <a:extLst>
              <a:ext uri="{FF2B5EF4-FFF2-40B4-BE49-F238E27FC236}">
                <a16:creationId xmlns:a16="http://schemas.microsoft.com/office/drawing/2014/main" id="{6C6BEF71-E68D-4D89-9D4E-C52A71DA5ED4}"/>
              </a:ext>
            </a:extLst>
          </p:cNvPr>
          <p:cNvGrpSpPr/>
          <p:nvPr/>
        </p:nvGrpSpPr>
        <p:grpSpPr>
          <a:xfrm>
            <a:off x="-14785" y="1073254"/>
            <a:ext cx="8996860" cy="5492254"/>
            <a:chOff x="964741" y="1280529"/>
            <a:chExt cx="8458200" cy="4872266"/>
          </a:xfrm>
        </p:grpSpPr>
        <p:graphicFrame>
          <p:nvGraphicFramePr>
            <p:cNvPr id="13" name="Diagram 12">
              <a:extLst>
                <a:ext uri="{FF2B5EF4-FFF2-40B4-BE49-F238E27FC236}">
                  <a16:creationId xmlns:a16="http://schemas.microsoft.com/office/drawing/2014/main" id="{8EB2AD5A-48D7-428E-A0D6-651014D9941D}"/>
                </a:ext>
              </a:extLst>
            </p:cNvPr>
            <p:cNvGraphicFramePr/>
            <p:nvPr>
              <p:extLst>
                <p:ext uri="{D42A27DB-BD31-4B8C-83A1-F6EECF244321}">
                  <p14:modId xmlns:p14="http://schemas.microsoft.com/office/powerpoint/2010/main" val="3170353418"/>
                </p:ext>
              </p:extLst>
            </p:nvPr>
          </p:nvGraphicFramePr>
          <p:xfrm>
            <a:off x="964741" y="1280529"/>
            <a:ext cx="8458200" cy="48722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4" name="Picture 2" descr="Clinical Research icon">
              <a:extLst>
                <a:ext uri="{FF2B5EF4-FFF2-40B4-BE49-F238E27FC236}">
                  <a16:creationId xmlns:a16="http://schemas.microsoft.com/office/drawing/2014/main" id="{C65B641C-DC0C-47B0-B3D3-192EE8605EF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02545" y="1378938"/>
              <a:ext cx="192022" cy="2765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Pediatric Research icon">
              <a:extLst>
                <a:ext uri="{FF2B5EF4-FFF2-40B4-BE49-F238E27FC236}">
                  <a16:creationId xmlns:a16="http://schemas.microsoft.com/office/drawing/2014/main" id="{EF94C54A-FB29-4DF2-A762-71B63B28F87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55897" y="2153069"/>
              <a:ext cx="238416" cy="34340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ealth Disparities Research icon">
              <a:extLst>
                <a:ext uri="{FF2B5EF4-FFF2-40B4-BE49-F238E27FC236}">
                  <a16:creationId xmlns:a16="http://schemas.microsoft.com/office/drawing/2014/main" id="{F592AB80-4A6A-4AC7-BA3F-8017D6DCF48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55896" y="3077075"/>
              <a:ext cx="238416" cy="34340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ontraception and Infertility Research icon">
              <a:extLst>
                <a:ext uri="{FF2B5EF4-FFF2-40B4-BE49-F238E27FC236}">
                  <a16:creationId xmlns:a16="http://schemas.microsoft.com/office/drawing/2014/main" id="{72FC48F6-2678-4425-ADA6-C5C58F4477E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61217" y="3969740"/>
              <a:ext cx="192022" cy="27658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linical Research for Individuals from Disadvantaged Backgrounds icon">
              <a:extLst>
                <a:ext uri="{FF2B5EF4-FFF2-40B4-BE49-F238E27FC236}">
                  <a16:creationId xmlns:a16="http://schemas.microsoft.com/office/drawing/2014/main" id="{03838569-D267-4900-91A2-0F0D4CD10F4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61217" y="4835942"/>
              <a:ext cx="252032" cy="276584"/>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ectangle: Rounded Corners 10">
            <a:extLst>
              <a:ext uri="{FF2B5EF4-FFF2-40B4-BE49-F238E27FC236}">
                <a16:creationId xmlns:a16="http://schemas.microsoft.com/office/drawing/2014/main" id="{CE7A7905-9321-42FB-9322-738EAAD0522D}"/>
              </a:ext>
            </a:extLst>
          </p:cNvPr>
          <p:cNvSpPr/>
          <p:nvPr/>
        </p:nvSpPr>
        <p:spPr>
          <a:xfrm>
            <a:off x="3048000" y="5754121"/>
            <a:ext cx="5791200" cy="811388"/>
          </a:xfrm>
          <a:prstGeom prst="roundRect">
            <a:avLst/>
          </a:prstGeom>
          <a:solidFill>
            <a:srgbClr val="9966FF">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Available beginning September 2021</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recruit and retain researchers pursuing major opportunities or gaps in emerging areas of human health  </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NIH ICs determine gap/emerging areas of research priority areas  </a:t>
            </a:r>
          </a:p>
        </p:txBody>
      </p:sp>
      <p:sp>
        <p:nvSpPr>
          <p:cNvPr id="3" name="Title 2">
            <a:extLst>
              <a:ext uri="{FF2B5EF4-FFF2-40B4-BE49-F238E27FC236}">
                <a16:creationId xmlns:a16="http://schemas.microsoft.com/office/drawing/2014/main" id="{0F8687B9-FBF1-4472-88A3-414BD94C3D7D}"/>
              </a:ext>
            </a:extLst>
          </p:cNvPr>
          <p:cNvSpPr>
            <a:spLocks noGrp="1"/>
          </p:cNvSpPr>
          <p:nvPr>
            <p:ph type="title"/>
          </p:nvPr>
        </p:nvSpPr>
        <p:spPr>
          <a:xfrm>
            <a:off x="340289" y="7505"/>
            <a:ext cx="7886700" cy="907490"/>
          </a:xfrm>
        </p:spPr>
        <p:txBody>
          <a:bodyPr/>
          <a:lstStyle/>
          <a:p>
            <a:r>
              <a:rPr lang="en-US" sz="3600" b="1" i="0" kern="1200" spc="0" baseline="0" dirty="0">
                <a:ln>
                  <a:noFill/>
                </a:ln>
                <a:solidFill>
                  <a:srgbClr val="10253F"/>
                </a:solidFill>
                <a:effectLst/>
                <a:latin typeface="Calibri Light" panose="020F0302020204030204" pitchFamily="34" charset="0"/>
                <a:ea typeface="+mn-ea"/>
                <a:cs typeface="Arial" panose="020B0604020202020204" pitchFamily="34" charset="0"/>
              </a:rPr>
              <a:t>6 Extramural NIH LRP Subcategories: </a:t>
            </a:r>
            <a:endParaRPr lang="en-US" dirty="0"/>
          </a:p>
        </p:txBody>
      </p:sp>
    </p:spTree>
    <p:extLst>
      <p:ext uri="{BB962C8B-B14F-4D97-AF65-F5344CB8AC3E}">
        <p14:creationId xmlns:p14="http://schemas.microsoft.com/office/powerpoint/2010/main" val="3382794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3" descr="Eligibility criteria">
            <a:extLst>
              <a:ext uri="{FF2B5EF4-FFF2-40B4-BE49-F238E27FC236}">
                <a16:creationId xmlns:a16="http://schemas.microsoft.com/office/drawing/2014/main" id="{932B247C-E129-44CB-89BD-5D9B589DB776}"/>
              </a:ext>
            </a:extLst>
          </p:cNvPr>
          <p:cNvPicPr>
            <a:picLocks noChangeAspect="1" noChangeArrowheads="1"/>
          </p:cNvPicPr>
          <p:nvPr/>
        </p:nvPicPr>
        <p:blipFill>
          <a:blip r:embed="rId3">
            <a:alphaModFix amt="60000"/>
            <a:duotone>
              <a:srgbClr val="00359E">
                <a:shade val="45000"/>
                <a:satMod val="135000"/>
              </a:srgbClr>
              <a:prstClr val="white"/>
            </a:duotone>
            <a:extLst>
              <a:ext uri="{BEBA8EAE-BF5A-486C-A8C5-ECC9F3942E4B}">
                <a14:imgProps xmlns:a14="http://schemas.microsoft.com/office/drawing/2010/main">
                  <a14:imgLayer r:embed="rId4">
                    <a14:imgEffect>
                      <a14:colorTemperature colorTemp="59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1143000" y="-4535"/>
            <a:ext cx="7048500" cy="6633935"/>
          </a:xfrm>
          <a:prstGeom prst="rect">
            <a:avLst/>
          </a:prstGeom>
          <a:noFill/>
          <a:effectLst>
            <a:outerShdw blurRad="50800" dist="50800" dir="5400000" sx="105000" sy="105000" algn="ctr" rotWithShape="0">
              <a:srgbClr val="003776">
                <a:alpha val="5000"/>
              </a:srgbClr>
            </a:outerShdw>
          </a:effectLst>
        </p:spPr>
      </p:pic>
      <p:grpSp>
        <p:nvGrpSpPr>
          <p:cNvPr id="2" name="Group 1" descr="Research Funding">
            <a:extLst>
              <a:ext uri="{FF2B5EF4-FFF2-40B4-BE49-F238E27FC236}">
                <a16:creationId xmlns:a16="http://schemas.microsoft.com/office/drawing/2014/main" id="{3946653C-AAB0-4D46-8A54-E4AE5BCC3538}"/>
              </a:ext>
            </a:extLst>
          </p:cNvPr>
          <p:cNvGrpSpPr/>
          <p:nvPr/>
        </p:nvGrpSpPr>
        <p:grpSpPr>
          <a:xfrm>
            <a:off x="1131908" y="2499630"/>
            <a:ext cx="2021599" cy="539679"/>
            <a:chOff x="1131908" y="2499630"/>
            <a:chExt cx="2021599" cy="539679"/>
          </a:xfrm>
        </p:grpSpPr>
        <p:pic>
          <p:nvPicPr>
            <p:cNvPr id="3" name="Picture 2">
              <a:extLst>
                <a:ext uri="{FF2B5EF4-FFF2-40B4-BE49-F238E27FC236}">
                  <a16:creationId xmlns:a16="http://schemas.microsoft.com/office/drawing/2014/main" id="{BC0F28AB-1CDE-41B9-A82A-229B8C300B06}"/>
                </a:ext>
              </a:extLst>
            </p:cNvPr>
            <p:cNvPicPr/>
            <p:nvPr/>
          </p:nvPicPr>
          <p:blipFill>
            <a:blip r:embed="rId5" cstate="print">
              <a:duotone>
                <a:srgbClr val="007635">
                  <a:shade val="45000"/>
                  <a:satMod val="135000"/>
                </a:srgbClr>
                <a:prstClr val="white"/>
              </a:duotone>
              <a:extLst>
                <a:ext uri="{BEBA8EAE-BF5A-486C-A8C5-ECC9F3942E4B}">
                  <a14:imgProps xmlns:a14="http://schemas.microsoft.com/office/drawing/2010/main">
                    <a14:imgLayer r:embed="rId6">
                      <a14:imgEffect>
                        <a14:sharpenSoften amount="50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1131908" y="2499630"/>
              <a:ext cx="392092" cy="499616"/>
            </a:xfrm>
            <a:prstGeom prst="rect">
              <a:avLst/>
            </a:prstGeom>
            <a:noFill/>
            <a:ln>
              <a:noFill/>
            </a:ln>
          </p:spPr>
        </p:pic>
        <p:sp>
          <p:nvSpPr>
            <p:cNvPr id="4" name="TextBox 3">
              <a:extLst>
                <a:ext uri="{FF2B5EF4-FFF2-40B4-BE49-F238E27FC236}">
                  <a16:creationId xmlns:a16="http://schemas.microsoft.com/office/drawing/2014/main" id="{2275DD23-69EA-4B99-9230-21ECDA60A37C}"/>
                </a:ext>
              </a:extLst>
            </p:cNvPr>
            <p:cNvSpPr txBox="1"/>
            <p:nvPr/>
          </p:nvSpPr>
          <p:spPr>
            <a:xfrm>
              <a:off x="1371600" y="2669977"/>
              <a:ext cx="1781907" cy="369332"/>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3776"/>
                  </a:solidFill>
                  <a:effectLst/>
                  <a:uLnTx/>
                  <a:uFillTx/>
                  <a:latin typeface="Arial Narrow" panose="020B0606020202030204" pitchFamily="34" charset="0"/>
                  <a:ea typeface="+mn-ea"/>
                  <a:cs typeface="+mn-cs"/>
                </a:rPr>
                <a:t>Research Funding</a:t>
              </a:r>
            </a:p>
          </p:txBody>
        </p:sp>
      </p:grpSp>
      <p:sp>
        <p:nvSpPr>
          <p:cNvPr id="5" name="TextBox 4">
            <a:extLst>
              <a:ext uri="{FF2B5EF4-FFF2-40B4-BE49-F238E27FC236}">
                <a16:creationId xmlns:a16="http://schemas.microsoft.com/office/drawing/2014/main" id="{C2676973-6D81-4A5A-AC74-4584549540FA}"/>
              </a:ext>
            </a:extLst>
          </p:cNvPr>
          <p:cNvSpPr txBox="1"/>
          <p:nvPr/>
        </p:nvSpPr>
        <p:spPr>
          <a:xfrm>
            <a:off x="2819400" y="1671935"/>
            <a:ext cx="3308470" cy="461665"/>
          </a:xfrm>
          <a:prstGeom prst="rect">
            <a:avLst/>
          </a:prstGeom>
          <a:noFill/>
          <a:ln>
            <a:solidFill>
              <a:srgbClr val="CBCBFF">
                <a:lumMod val="75000"/>
              </a:srgb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3776"/>
                </a:solidFill>
                <a:effectLst/>
                <a:uLnTx/>
                <a:uFillTx/>
                <a:latin typeface="Arial Narrow" panose="020B0606020202030204" pitchFamily="34" charset="0"/>
                <a:ea typeface="+mn-ea"/>
                <a:cs typeface="+mn-cs"/>
              </a:rPr>
              <a:t>M.D., Ph.D., or equivalent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3776"/>
                </a:solidFill>
                <a:effectLst/>
                <a:uLnTx/>
                <a:uFillTx/>
                <a:latin typeface="Arial Narrow" panose="020B0606020202030204" pitchFamily="34" charset="0"/>
                <a:ea typeface="+mn-ea"/>
                <a:cs typeface="+mn-cs"/>
              </a:rPr>
              <a:t>Exception: Contraception &amp; Infertility Research LRP</a:t>
            </a:r>
            <a:endParaRPr kumimoji="0" lang="en-US" sz="1200" b="1" i="0" u="none" strike="noStrike" kern="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6" name="TextBox 5">
            <a:extLst>
              <a:ext uri="{FF2B5EF4-FFF2-40B4-BE49-F238E27FC236}">
                <a16:creationId xmlns:a16="http://schemas.microsoft.com/office/drawing/2014/main" id="{61ABB39D-B8DE-40EE-96D3-806E3E6D64B7}"/>
              </a:ext>
            </a:extLst>
          </p:cNvPr>
          <p:cNvSpPr txBox="1"/>
          <p:nvPr/>
        </p:nvSpPr>
        <p:spPr>
          <a:xfrm>
            <a:off x="5524500" y="5232141"/>
            <a:ext cx="1752600" cy="276999"/>
          </a:xfrm>
          <a:prstGeom prst="rect">
            <a:avLst/>
          </a:prstGeom>
          <a:noFill/>
          <a:ln>
            <a:solidFill>
              <a:srgbClr val="CBCBFF">
                <a:lumMod val="75000"/>
              </a:srgb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3776"/>
                </a:solidFill>
                <a:effectLst/>
                <a:uLnTx/>
                <a:uFillTx/>
                <a:latin typeface="Arial Narrow" panose="020B0606020202030204" pitchFamily="34" charset="0"/>
                <a:ea typeface="+mn-ea"/>
                <a:cs typeface="+mn-cs"/>
              </a:rPr>
              <a:t>At least 20 hours/week</a:t>
            </a:r>
          </a:p>
        </p:txBody>
      </p:sp>
      <p:sp>
        <p:nvSpPr>
          <p:cNvPr id="7" name="TextBox 6">
            <a:extLst>
              <a:ext uri="{FF2B5EF4-FFF2-40B4-BE49-F238E27FC236}">
                <a16:creationId xmlns:a16="http://schemas.microsoft.com/office/drawing/2014/main" id="{224807E2-7441-45C0-BA59-2E95AE2D10B4}"/>
              </a:ext>
            </a:extLst>
          </p:cNvPr>
          <p:cNvSpPr txBox="1"/>
          <p:nvPr/>
        </p:nvSpPr>
        <p:spPr>
          <a:xfrm>
            <a:off x="838200" y="3046512"/>
            <a:ext cx="2362200" cy="646331"/>
          </a:xfrm>
          <a:prstGeom prst="rect">
            <a:avLst/>
          </a:prstGeom>
          <a:noFill/>
          <a:ln>
            <a:solidFill>
              <a:srgbClr val="CBCBFF">
                <a:lumMod val="75000"/>
              </a:srgb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3776"/>
                </a:solidFill>
                <a:effectLst/>
                <a:uLnTx/>
                <a:uFillTx/>
                <a:latin typeface="Arial Narrow" panose="020B0606020202030204" pitchFamily="34" charset="0"/>
                <a:ea typeface="+mn-ea"/>
                <a:cs typeface="+mn-cs"/>
              </a:rPr>
              <a:t>Domestic nonprofit, university, or government organization; </a:t>
            </a:r>
            <a:r>
              <a:rPr kumimoji="0" lang="en-US" sz="1200" b="1" i="0" u="none" strike="noStrike" kern="0" cap="none" spc="0" normalizeH="0" baseline="0" noProof="0" dirty="0">
                <a:ln>
                  <a:noFill/>
                </a:ln>
                <a:solidFill>
                  <a:srgbClr val="003776"/>
                </a:solidFill>
                <a:effectLst/>
                <a:uLnTx/>
                <a:uFillTx/>
                <a:latin typeface="Arial Narrow" panose="020B0606020202030204" pitchFamily="34" charset="0"/>
                <a:ea typeface="+mn-ea"/>
                <a:cs typeface="+mn-cs"/>
              </a:rPr>
              <a:t>NIH grant support NOT required</a:t>
            </a:r>
          </a:p>
        </p:txBody>
      </p:sp>
      <p:grpSp>
        <p:nvGrpSpPr>
          <p:cNvPr id="8" name="Group 7" descr="Doctoral degree">
            <a:extLst>
              <a:ext uri="{FF2B5EF4-FFF2-40B4-BE49-F238E27FC236}">
                <a16:creationId xmlns:a16="http://schemas.microsoft.com/office/drawing/2014/main" id="{EDC73A25-0880-4403-A279-FCCDEB22FD7C}"/>
              </a:ext>
            </a:extLst>
          </p:cNvPr>
          <p:cNvGrpSpPr/>
          <p:nvPr/>
        </p:nvGrpSpPr>
        <p:grpSpPr>
          <a:xfrm>
            <a:off x="2905125" y="1219200"/>
            <a:ext cx="3305908" cy="445532"/>
            <a:chOff x="2905125" y="1219200"/>
            <a:chExt cx="3305908" cy="445532"/>
          </a:xfrm>
        </p:grpSpPr>
        <p:sp>
          <p:nvSpPr>
            <p:cNvPr id="9" name="TextBox 8">
              <a:extLst>
                <a:ext uri="{FF2B5EF4-FFF2-40B4-BE49-F238E27FC236}">
                  <a16:creationId xmlns:a16="http://schemas.microsoft.com/office/drawing/2014/main" id="{EBB3B6A4-7C6A-4384-93CD-8B436A2025B2}"/>
                </a:ext>
              </a:extLst>
            </p:cNvPr>
            <p:cNvSpPr txBox="1"/>
            <p:nvPr/>
          </p:nvSpPr>
          <p:spPr>
            <a:xfrm>
              <a:off x="2905125" y="1295400"/>
              <a:ext cx="3305908" cy="369332"/>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776"/>
                  </a:solidFill>
                  <a:effectLst/>
                  <a:uLnTx/>
                  <a:uFillTx/>
                  <a:latin typeface="Arial Narrow" panose="020B0606020202030204" pitchFamily="34" charset="0"/>
                  <a:ea typeface="+mn-ea"/>
                  <a:cs typeface="+mn-cs"/>
                </a:rPr>
                <a:t>Doctoral Degree</a:t>
              </a:r>
            </a:p>
          </p:txBody>
        </p:sp>
        <p:pic>
          <p:nvPicPr>
            <p:cNvPr id="10" name="Picture 9">
              <a:extLst>
                <a:ext uri="{FF2B5EF4-FFF2-40B4-BE49-F238E27FC236}">
                  <a16:creationId xmlns:a16="http://schemas.microsoft.com/office/drawing/2014/main" id="{0C3A37AB-70BF-4644-892F-E035C3BC30AD}"/>
                </a:ext>
              </a:extLst>
            </p:cNvPr>
            <p:cNvPicPr/>
            <p:nvPr/>
          </p:nvPicPr>
          <p:blipFill>
            <a:blip r:embed="rId7" cstate="print">
              <a:extLst>
                <a:ext uri="{BEBA8EAE-BF5A-486C-A8C5-ECC9F3942E4B}">
                  <a14:imgProps xmlns:a14="http://schemas.microsoft.com/office/drawing/2010/main">
                    <a14:imgLayer r:embed="rId8">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200400" y="1219200"/>
              <a:ext cx="632141" cy="394150"/>
            </a:xfrm>
            <a:prstGeom prst="rect">
              <a:avLst/>
            </a:prstGeom>
            <a:noFill/>
            <a:ln>
              <a:noFill/>
            </a:ln>
          </p:spPr>
        </p:pic>
      </p:grpSp>
      <p:grpSp>
        <p:nvGrpSpPr>
          <p:cNvPr id="11" name="Group 10" descr="Research Time">
            <a:extLst>
              <a:ext uri="{FF2B5EF4-FFF2-40B4-BE49-F238E27FC236}">
                <a16:creationId xmlns:a16="http://schemas.microsoft.com/office/drawing/2014/main" id="{F79DE789-26CC-4D58-8198-D10619CBFF89}"/>
              </a:ext>
            </a:extLst>
          </p:cNvPr>
          <p:cNvGrpSpPr/>
          <p:nvPr/>
        </p:nvGrpSpPr>
        <p:grpSpPr>
          <a:xfrm>
            <a:off x="5417988" y="4692530"/>
            <a:ext cx="2203960" cy="489070"/>
            <a:chOff x="5417988" y="4692530"/>
            <a:chExt cx="2203960" cy="489070"/>
          </a:xfrm>
        </p:grpSpPr>
        <p:sp>
          <p:nvSpPr>
            <p:cNvPr id="12" name="TextBox 11">
              <a:extLst>
                <a:ext uri="{FF2B5EF4-FFF2-40B4-BE49-F238E27FC236}">
                  <a16:creationId xmlns:a16="http://schemas.microsoft.com/office/drawing/2014/main" id="{46B5B48C-316B-4DF0-A62E-9D8FCC659F55}"/>
                </a:ext>
              </a:extLst>
            </p:cNvPr>
            <p:cNvSpPr txBox="1"/>
            <p:nvPr/>
          </p:nvSpPr>
          <p:spPr>
            <a:xfrm>
              <a:off x="5820990" y="4812268"/>
              <a:ext cx="1800958"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3776"/>
                  </a:solidFill>
                  <a:effectLst/>
                  <a:uLnTx/>
                  <a:uFillTx/>
                  <a:latin typeface="Arial Narrow" panose="020B0606020202030204" pitchFamily="34" charset="0"/>
                  <a:ea typeface="+mn-ea"/>
                  <a:cs typeface="+mn-cs"/>
                </a:rPr>
                <a:t>Research Time</a:t>
              </a:r>
            </a:p>
          </p:txBody>
        </p:sp>
        <p:pic>
          <p:nvPicPr>
            <p:cNvPr id="13" name="Picture 12">
              <a:extLst>
                <a:ext uri="{FF2B5EF4-FFF2-40B4-BE49-F238E27FC236}">
                  <a16:creationId xmlns:a16="http://schemas.microsoft.com/office/drawing/2014/main" id="{170D9E5E-2FB6-4B22-8794-F1B78A7F18E5}"/>
                </a:ext>
              </a:extLst>
            </p:cNvPr>
            <p:cNvPicPr/>
            <p:nvPr/>
          </p:nvPicPr>
          <p:blipFill>
            <a:blip r:embed="rId9" cstate="print">
              <a:duotone>
                <a:srgbClr val="00359E">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5417988" y="4692530"/>
              <a:ext cx="489070" cy="489070"/>
            </a:xfrm>
            <a:prstGeom prst="rect">
              <a:avLst/>
            </a:prstGeom>
            <a:noFill/>
            <a:ln>
              <a:noFill/>
            </a:ln>
          </p:spPr>
        </p:pic>
      </p:grpSp>
      <p:grpSp>
        <p:nvGrpSpPr>
          <p:cNvPr id="14" name="Group 13" descr="Educational Loan Debt">
            <a:extLst>
              <a:ext uri="{FF2B5EF4-FFF2-40B4-BE49-F238E27FC236}">
                <a16:creationId xmlns:a16="http://schemas.microsoft.com/office/drawing/2014/main" id="{B5F1EC2F-618B-48EA-9313-C7039B447F0A}"/>
              </a:ext>
            </a:extLst>
          </p:cNvPr>
          <p:cNvGrpSpPr/>
          <p:nvPr/>
        </p:nvGrpSpPr>
        <p:grpSpPr>
          <a:xfrm>
            <a:off x="1524000" y="4718407"/>
            <a:ext cx="3305908" cy="527725"/>
            <a:chOff x="1524000" y="4718407"/>
            <a:chExt cx="3305908" cy="527725"/>
          </a:xfrm>
        </p:grpSpPr>
        <p:sp>
          <p:nvSpPr>
            <p:cNvPr id="15" name="TextBox 14">
              <a:extLst>
                <a:ext uri="{FF2B5EF4-FFF2-40B4-BE49-F238E27FC236}">
                  <a16:creationId xmlns:a16="http://schemas.microsoft.com/office/drawing/2014/main" id="{3033A0E0-9285-42F2-A0F4-64F35164A931}"/>
                </a:ext>
              </a:extLst>
            </p:cNvPr>
            <p:cNvSpPr txBox="1"/>
            <p:nvPr/>
          </p:nvSpPr>
          <p:spPr>
            <a:xfrm>
              <a:off x="1524000" y="4876800"/>
              <a:ext cx="3305908" cy="369332"/>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3776"/>
                  </a:solidFill>
                  <a:effectLst/>
                  <a:uLnTx/>
                  <a:uFillTx/>
                  <a:latin typeface="Arial Narrow" panose="020B0606020202030204" pitchFamily="34" charset="0"/>
                  <a:ea typeface="+mn-ea"/>
                  <a:cs typeface="+mn-cs"/>
                </a:rPr>
                <a:t>Educational Loan Debt</a:t>
              </a:r>
            </a:p>
          </p:txBody>
        </p:sp>
        <p:pic>
          <p:nvPicPr>
            <p:cNvPr id="16" name="Picture 15">
              <a:extLst>
                <a:ext uri="{FF2B5EF4-FFF2-40B4-BE49-F238E27FC236}">
                  <a16:creationId xmlns:a16="http://schemas.microsoft.com/office/drawing/2014/main" id="{78843F92-DDD2-4BD4-AB72-983C2E9AD775}"/>
                </a:ext>
              </a:extLst>
            </p:cNvPr>
            <p:cNvPicPr/>
            <p:nvPr/>
          </p:nvPicPr>
          <p:blipFill>
            <a:blip r:embed="rId10" cstate="print">
              <a:duotone>
                <a:srgbClr val="007635">
                  <a:shade val="45000"/>
                  <a:satMod val="135000"/>
                </a:srgbClr>
                <a:prstClr val="white"/>
              </a:duotone>
              <a:extLst>
                <a:ext uri="{BEBA8EAE-BF5A-486C-A8C5-ECC9F3942E4B}">
                  <a14:imgProps xmlns:a14="http://schemas.microsoft.com/office/drawing/2010/main">
                    <a14:imgLayer r:embed="rId11">
                      <a14:imgEffect>
                        <a14:brightnessContrast bright="-75000" contrast="10000"/>
                      </a14:imgEffect>
                    </a14:imgLayer>
                  </a14:imgProps>
                </a:ext>
                <a:ext uri="{28A0092B-C50C-407E-A947-70E740481C1C}">
                  <a14:useLocalDpi xmlns:a14="http://schemas.microsoft.com/office/drawing/2010/main" val="0"/>
                </a:ext>
              </a:extLst>
            </a:blip>
            <a:srcRect/>
            <a:stretch>
              <a:fillRect/>
            </a:stretch>
          </p:blipFill>
          <p:spPr bwMode="auto">
            <a:xfrm>
              <a:off x="1682075" y="4718407"/>
              <a:ext cx="527725" cy="527725"/>
            </a:xfrm>
            <a:prstGeom prst="rect">
              <a:avLst/>
            </a:prstGeom>
            <a:noFill/>
            <a:ln>
              <a:noFill/>
            </a:ln>
          </p:spPr>
        </p:pic>
      </p:grpSp>
      <p:pic>
        <p:nvPicPr>
          <p:cNvPr id="17" name="Picture 3" descr="checkmark icon">
            <a:extLst>
              <a:ext uri="{FF2B5EF4-FFF2-40B4-BE49-F238E27FC236}">
                <a16:creationId xmlns:a16="http://schemas.microsoft.com/office/drawing/2014/main" id="{6FF0F314-FEE7-4094-855B-724FCB35A3E9}"/>
              </a:ext>
            </a:extLst>
          </p:cNvPr>
          <p:cNvPicPr>
            <a:picLocks noChangeAspect="1" noChangeArrowheads="1"/>
          </p:cNvPicPr>
          <p:nvPr/>
        </p:nvPicPr>
        <p:blipFill>
          <a:blip r:embed="rId12" cstate="print">
            <a:duotone>
              <a:srgbClr val="CBCBFF">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53634" y="2499630"/>
            <a:ext cx="2208889" cy="220888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9A738000-8894-47A6-90C2-F4977CF2CCA1}"/>
              </a:ext>
            </a:extLst>
          </p:cNvPr>
          <p:cNvSpPr txBox="1"/>
          <p:nvPr/>
        </p:nvSpPr>
        <p:spPr>
          <a:xfrm>
            <a:off x="5820990" y="3124264"/>
            <a:ext cx="2147521" cy="276999"/>
          </a:xfrm>
          <a:prstGeom prst="rect">
            <a:avLst/>
          </a:prstGeom>
          <a:noFill/>
          <a:ln cap="rnd">
            <a:solidFill>
              <a:srgbClr val="CBCBFF">
                <a:lumMod val="75000"/>
              </a:srgb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3776"/>
                </a:solidFill>
                <a:effectLst/>
                <a:uLnTx/>
                <a:uFillTx/>
                <a:latin typeface="Arial Narrow" panose="020B0606020202030204" pitchFamily="34" charset="0"/>
                <a:ea typeface="+mn-ea"/>
                <a:cs typeface="+mn-cs"/>
              </a:rPr>
              <a:t>U.S. Citizen or permanent resident</a:t>
            </a:r>
          </a:p>
        </p:txBody>
      </p:sp>
      <p:grpSp>
        <p:nvGrpSpPr>
          <p:cNvPr id="19" name="Group 18" descr="Citizenship">
            <a:extLst>
              <a:ext uri="{FF2B5EF4-FFF2-40B4-BE49-F238E27FC236}">
                <a16:creationId xmlns:a16="http://schemas.microsoft.com/office/drawing/2014/main" id="{407ED0B0-C130-47E2-B0D5-AC79975043B6}"/>
              </a:ext>
            </a:extLst>
          </p:cNvPr>
          <p:cNvGrpSpPr/>
          <p:nvPr/>
        </p:nvGrpSpPr>
        <p:grpSpPr>
          <a:xfrm>
            <a:off x="5969981" y="2757386"/>
            <a:ext cx="1936251" cy="396227"/>
            <a:chOff x="5969981" y="2757386"/>
            <a:chExt cx="1936251" cy="396227"/>
          </a:xfrm>
        </p:grpSpPr>
        <p:sp>
          <p:nvSpPr>
            <p:cNvPr id="20" name="TextBox 19">
              <a:extLst>
                <a:ext uri="{FF2B5EF4-FFF2-40B4-BE49-F238E27FC236}">
                  <a16:creationId xmlns:a16="http://schemas.microsoft.com/office/drawing/2014/main" id="{E80721D6-722D-4D7D-82B1-1C3EF52335F8}"/>
                </a:ext>
              </a:extLst>
            </p:cNvPr>
            <p:cNvSpPr txBox="1"/>
            <p:nvPr/>
          </p:nvSpPr>
          <p:spPr>
            <a:xfrm>
              <a:off x="6139711" y="2784281"/>
              <a:ext cx="1766521" cy="369332"/>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776"/>
                  </a:solidFill>
                  <a:effectLst/>
                  <a:uLnTx/>
                  <a:uFillTx/>
                  <a:latin typeface="Arial Narrow" panose="020B0606020202030204" pitchFamily="34" charset="0"/>
                  <a:ea typeface="+mn-ea"/>
                  <a:cs typeface="+mn-cs"/>
                </a:rPr>
                <a:t>Citizenship</a:t>
              </a:r>
            </a:p>
          </p:txBody>
        </p:sp>
        <p:pic>
          <p:nvPicPr>
            <p:cNvPr id="21" name="Picture 9">
              <a:extLst>
                <a:ext uri="{FF2B5EF4-FFF2-40B4-BE49-F238E27FC236}">
                  <a16:creationId xmlns:a16="http://schemas.microsoft.com/office/drawing/2014/main" id="{213F09F6-E107-49B7-87F8-35C4DE5A86B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969981" y="2757386"/>
              <a:ext cx="550730" cy="339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2" name="TextBox 21">
            <a:extLst>
              <a:ext uri="{FF2B5EF4-FFF2-40B4-BE49-F238E27FC236}">
                <a16:creationId xmlns:a16="http://schemas.microsoft.com/office/drawing/2014/main" id="{BC2C6B3D-CF0C-4EA6-A32E-81ADEBAFAE55}"/>
              </a:ext>
            </a:extLst>
          </p:cNvPr>
          <p:cNvSpPr txBox="1"/>
          <p:nvPr/>
        </p:nvSpPr>
        <p:spPr>
          <a:xfrm>
            <a:off x="228600" y="720366"/>
            <a:ext cx="1143000" cy="304800"/>
          </a:xfrm>
          <a:prstGeom prst="rect">
            <a:avLst/>
          </a:prstGeom>
          <a:solidFill>
            <a:srgbClr val="003776"/>
          </a:solidFill>
          <a:ln>
            <a:solidFill>
              <a:srgbClr val="CBCBFF">
                <a:lumMod val="75000"/>
              </a:srgb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rial"/>
                <a:ea typeface="+mn-ea"/>
                <a:cs typeface="+mn-cs"/>
              </a:rPr>
              <a:t>Extramural</a:t>
            </a:r>
          </a:p>
        </p:txBody>
      </p:sp>
      <p:pic>
        <p:nvPicPr>
          <p:cNvPr id="23" name="Picture 22" descr="HHS and NIH logos">
            <a:extLst>
              <a:ext uri="{FF2B5EF4-FFF2-40B4-BE49-F238E27FC236}">
                <a16:creationId xmlns:a16="http://schemas.microsoft.com/office/drawing/2014/main" id="{E92C8D1A-B73D-4A90-A48A-66D5DD5E9E64}"/>
              </a:ext>
            </a:extLst>
          </p:cNvPr>
          <p:cNvPicPr>
            <a:picLocks noChangeAspect="1"/>
          </p:cNvPicPr>
          <p:nvPr/>
        </p:nvPicPr>
        <p:blipFill>
          <a:blip r:embed="rId14"/>
          <a:stretch>
            <a:fillRect/>
          </a:stretch>
        </p:blipFill>
        <p:spPr>
          <a:xfrm>
            <a:off x="7391400" y="6411118"/>
            <a:ext cx="1590675" cy="342900"/>
          </a:xfrm>
          <a:prstGeom prst="rect">
            <a:avLst/>
          </a:prstGeom>
        </p:spPr>
      </p:pic>
      <p:sp>
        <p:nvSpPr>
          <p:cNvPr id="24" name="TextBox 23">
            <a:extLst>
              <a:ext uri="{FF2B5EF4-FFF2-40B4-BE49-F238E27FC236}">
                <a16:creationId xmlns:a16="http://schemas.microsoft.com/office/drawing/2014/main" id="{45E41B7E-7CBD-41E6-AE7D-510279ADB29E}"/>
              </a:ext>
            </a:extLst>
          </p:cNvPr>
          <p:cNvSpPr txBox="1"/>
          <p:nvPr/>
        </p:nvSpPr>
        <p:spPr>
          <a:xfrm>
            <a:off x="1728788" y="5232141"/>
            <a:ext cx="1752600" cy="461665"/>
          </a:xfrm>
          <a:prstGeom prst="rect">
            <a:avLst/>
          </a:prstGeom>
          <a:noFill/>
          <a:ln>
            <a:solidFill>
              <a:srgbClr val="CBCBFF">
                <a:lumMod val="75000"/>
              </a:srgb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3776"/>
                </a:solidFill>
                <a:effectLst/>
                <a:uLnTx/>
                <a:uFillTx/>
                <a:latin typeface="Arial Narrow" panose="020B0606020202030204" pitchFamily="34" charset="0"/>
                <a:ea typeface="+mn-ea"/>
                <a:cs typeface="+mn-cs"/>
              </a:rPr>
              <a:t>At least 20% of applicant’s annual base income</a:t>
            </a:r>
          </a:p>
        </p:txBody>
      </p:sp>
      <p:sp>
        <p:nvSpPr>
          <p:cNvPr id="27" name="Title 26">
            <a:extLst>
              <a:ext uri="{FF2B5EF4-FFF2-40B4-BE49-F238E27FC236}">
                <a16:creationId xmlns:a16="http://schemas.microsoft.com/office/drawing/2014/main" id="{F5ECA6DE-1F54-46A5-B736-32A54E6EADC4}"/>
              </a:ext>
            </a:extLst>
          </p:cNvPr>
          <p:cNvSpPr>
            <a:spLocks noGrp="1"/>
          </p:cNvSpPr>
          <p:nvPr>
            <p:ph type="title"/>
          </p:nvPr>
        </p:nvSpPr>
        <p:spPr>
          <a:xfrm>
            <a:off x="228600" y="22714"/>
            <a:ext cx="7886700" cy="970323"/>
          </a:xfrm>
        </p:spPr>
        <p:txBody>
          <a:bodyPr/>
          <a:lstStyle/>
          <a:p>
            <a:pPr rtl="0" eaLnBrk="0" fontAlgn="base" latinLnBrk="0" hangingPunct="0"/>
            <a:r>
              <a:rPr lang="en-US" sz="3500" b="0" i="0" kern="1200" spc="0" baseline="0" dirty="0">
                <a:ln>
                  <a:noFill/>
                </a:ln>
                <a:solidFill>
                  <a:srgbClr val="10253F"/>
                </a:solidFill>
                <a:effectLst/>
                <a:latin typeface="Arial" panose="020B0604020202020204" pitchFamily="34" charset="0"/>
                <a:ea typeface="+mn-ea"/>
                <a:cs typeface="Arial" panose="020B0604020202020204" pitchFamily="34" charset="0"/>
              </a:rPr>
              <a:t>Basic LRP Eligibility Criteria</a:t>
            </a:r>
            <a:endParaRPr lang="en-US" dirty="0">
              <a:effectLst/>
            </a:endParaRPr>
          </a:p>
        </p:txBody>
      </p:sp>
    </p:spTree>
    <p:extLst>
      <p:ext uri="{BB962C8B-B14F-4D97-AF65-F5344CB8AC3E}">
        <p14:creationId xmlns:p14="http://schemas.microsoft.com/office/powerpoint/2010/main" val="1612347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p:cNvSpPr>
            <a:spLocks noGrp="1"/>
          </p:cNvSpPr>
          <p:nvPr>
            <p:ph idx="1"/>
          </p:nvPr>
        </p:nvSpPr>
        <p:spPr>
          <a:xfrm>
            <a:off x="685799" y="1100254"/>
            <a:ext cx="8300225" cy="5287963"/>
          </a:xfrm>
        </p:spPr>
        <p:txBody>
          <a:bodyPr>
            <a:normAutofit/>
          </a:bodyPr>
          <a:lstStyle/>
          <a:p>
            <a:pPr marL="0">
              <a:spcBef>
                <a:spcPts val="300"/>
              </a:spcBef>
              <a:buClr>
                <a:srgbClr val="C00000"/>
              </a:buClr>
              <a:buNone/>
            </a:pPr>
            <a:r>
              <a:rPr lang="en-US" sz="2000" b="1" i="1" dirty="0">
                <a:solidFill>
                  <a:srgbClr val="008000"/>
                </a:solidFill>
              </a:rPr>
              <a:t>NIH </a:t>
            </a:r>
            <a:r>
              <a:rPr lang="en-US" sz="2000" b="1" i="1" u="sng" dirty="0">
                <a:solidFill>
                  <a:srgbClr val="008000"/>
                </a:solidFill>
              </a:rPr>
              <a:t>WILL</a:t>
            </a:r>
            <a:r>
              <a:rPr lang="en-US" sz="2000" b="1" i="1" dirty="0">
                <a:solidFill>
                  <a:srgbClr val="008000"/>
                </a:solidFill>
              </a:rPr>
              <a:t> Repay:</a:t>
            </a:r>
          </a:p>
          <a:p>
            <a:pPr marL="171450" indent="-171450">
              <a:spcBef>
                <a:spcPts val="600"/>
              </a:spcBef>
              <a:buClr>
                <a:srgbClr val="C00000"/>
              </a:buClr>
            </a:pPr>
            <a:r>
              <a:rPr lang="en-US" sz="2000" b="0" dirty="0">
                <a:solidFill>
                  <a:schemeClr val="accent1">
                    <a:lumMod val="50000"/>
                  </a:schemeClr>
                </a:solidFill>
              </a:rPr>
              <a:t>Educational loans from undergraduate degree to first terminal degree</a:t>
            </a:r>
          </a:p>
          <a:p>
            <a:pPr marL="171450" indent="-171450">
              <a:spcBef>
                <a:spcPts val="600"/>
              </a:spcBef>
              <a:buClr>
                <a:srgbClr val="C00000"/>
              </a:buClr>
            </a:pPr>
            <a:r>
              <a:rPr lang="en-US" sz="2000" dirty="0">
                <a:solidFill>
                  <a:schemeClr val="accent1">
                    <a:lumMod val="50000"/>
                  </a:schemeClr>
                </a:solidFill>
              </a:rPr>
              <a:t>Educational</a:t>
            </a:r>
            <a:r>
              <a:rPr lang="en-US" sz="2000" b="0" dirty="0">
                <a:solidFill>
                  <a:schemeClr val="accent1">
                    <a:lumMod val="50000"/>
                  </a:schemeClr>
                </a:solidFill>
              </a:rPr>
              <a:t> loans backed by the U.S. government</a:t>
            </a:r>
          </a:p>
          <a:p>
            <a:pPr marL="171450" indent="-171450">
              <a:spcBef>
                <a:spcPts val="600"/>
              </a:spcBef>
              <a:buClr>
                <a:srgbClr val="C00000"/>
              </a:buClr>
            </a:pPr>
            <a:r>
              <a:rPr lang="en-US" sz="2000" b="0" dirty="0">
                <a:solidFill>
                  <a:schemeClr val="accent1">
                    <a:lumMod val="50000"/>
                  </a:schemeClr>
                </a:solidFill>
              </a:rPr>
              <a:t>Educational loans from accredited U.S. academic institutions and commercial lenders</a:t>
            </a:r>
          </a:p>
          <a:p>
            <a:pPr marL="0" indent="0">
              <a:spcBef>
                <a:spcPts val="600"/>
              </a:spcBef>
              <a:buClr>
                <a:srgbClr val="C00000"/>
              </a:buClr>
              <a:buNone/>
            </a:pPr>
            <a:endParaRPr lang="en-US" sz="1800" b="0" dirty="0">
              <a:solidFill>
                <a:schemeClr val="tx2">
                  <a:lumMod val="75000"/>
                </a:schemeClr>
              </a:solidFill>
            </a:endParaRPr>
          </a:p>
          <a:p>
            <a:pPr marL="171450" indent="-171450">
              <a:spcBef>
                <a:spcPts val="300"/>
              </a:spcBef>
              <a:buClr>
                <a:srgbClr val="C00000"/>
              </a:buClr>
              <a:buFontTx/>
              <a:buNone/>
            </a:pPr>
            <a:r>
              <a:rPr lang="en-US" sz="2000" b="1" i="1" dirty="0">
                <a:solidFill>
                  <a:srgbClr val="C00000"/>
                </a:solidFill>
              </a:rPr>
              <a:t>NIH Will </a:t>
            </a:r>
            <a:r>
              <a:rPr lang="en-US" sz="2000" b="1" i="1" u="sng" dirty="0">
                <a:solidFill>
                  <a:srgbClr val="C00000"/>
                </a:solidFill>
              </a:rPr>
              <a:t>NOT</a:t>
            </a:r>
            <a:r>
              <a:rPr lang="en-US" sz="2000" b="1" i="1" dirty="0">
                <a:solidFill>
                  <a:srgbClr val="C00000"/>
                </a:solidFill>
              </a:rPr>
              <a:t> Repay:</a:t>
            </a:r>
            <a:endParaRPr lang="en-US" sz="2000" b="1" dirty="0">
              <a:solidFill>
                <a:srgbClr val="C00000"/>
              </a:solidFill>
            </a:endParaRPr>
          </a:p>
          <a:p>
            <a:pPr marL="171450" indent="-171450">
              <a:spcBef>
                <a:spcPts val="600"/>
              </a:spcBef>
              <a:buClr>
                <a:srgbClr val="C00000"/>
              </a:buClr>
            </a:pPr>
            <a:r>
              <a:rPr lang="en-US" sz="2000" b="0" dirty="0">
                <a:solidFill>
                  <a:schemeClr val="accent1">
                    <a:lumMod val="50000"/>
                  </a:schemeClr>
                </a:solidFill>
              </a:rPr>
              <a:t>Non-educational loans (e.g. home equity loans)</a:t>
            </a:r>
          </a:p>
          <a:p>
            <a:pPr marL="171450" indent="-171450">
              <a:spcBef>
                <a:spcPts val="600"/>
              </a:spcBef>
              <a:buClr>
                <a:srgbClr val="C00000"/>
              </a:buClr>
            </a:pPr>
            <a:r>
              <a:rPr lang="en-US" sz="2000" b="0" dirty="0">
                <a:solidFill>
                  <a:schemeClr val="accent1">
                    <a:lumMod val="50000"/>
                  </a:schemeClr>
                </a:solidFill>
              </a:rPr>
              <a:t>PLUS loans to parents</a:t>
            </a:r>
          </a:p>
          <a:p>
            <a:pPr marL="628650" lvl="3" indent="-171450">
              <a:spcBef>
                <a:spcPts val="600"/>
              </a:spcBef>
              <a:buClr>
                <a:srgbClr val="C00000"/>
              </a:buClr>
              <a:buFont typeface="Calibri" pitchFamily="34" charset="0"/>
              <a:buChar char="–"/>
            </a:pPr>
            <a:r>
              <a:rPr lang="en-US" sz="1400" i="1" u="sng" dirty="0">
                <a:solidFill>
                  <a:schemeClr val="accent1">
                    <a:lumMod val="50000"/>
                  </a:schemeClr>
                </a:solidFill>
              </a:rPr>
              <a:t>EXCEPTION</a:t>
            </a:r>
            <a:r>
              <a:rPr lang="en-US" sz="1400" i="1" dirty="0">
                <a:solidFill>
                  <a:schemeClr val="accent1">
                    <a:lumMod val="50000"/>
                  </a:schemeClr>
                </a:solidFill>
              </a:rPr>
              <a:t>:  PLUS loans disbursed to graduate and professional students on or after July 1, 2006, qualify for LRP repayment</a:t>
            </a:r>
          </a:p>
          <a:p>
            <a:pPr marL="171450" indent="-171450">
              <a:spcBef>
                <a:spcPts val="600"/>
              </a:spcBef>
              <a:buClr>
                <a:srgbClr val="C00000"/>
              </a:buClr>
            </a:pPr>
            <a:r>
              <a:rPr lang="en-US" sz="2000" dirty="0">
                <a:solidFill>
                  <a:schemeClr val="accent1">
                    <a:lumMod val="50000"/>
                  </a:schemeClr>
                </a:solidFill>
              </a:rPr>
              <a:t>Loans from non-US governments or institutions</a:t>
            </a:r>
          </a:p>
          <a:p>
            <a:pPr marL="171450" indent="-171450">
              <a:spcBef>
                <a:spcPts val="600"/>
              </a:spcBef>
              <a:buClr>
                <a:srgbClr val="C00000"/>
              </a:buClr>
            </a:pPr>
            <a:r>
              <a:rPr lang="en-US" sz="2000" b="0" dirty="0">
                <a:solidFill>
                  <a:schemeClr val="accent1">
                    <a:lumMod val="50000"/>
                  </a:schemeClr>
                </a:solidFill>
              </a:rPr>
              <a:t>Loans converted to a service obligation, delinquent or in default</a:t>
            </a:r>
          </a:p>
          <a:p>
            <a:pPr marL="171450" indent="-171450">
              <a:spcBef>
                <a:spcPts val="600"/>
              </a:spcBef>
              <a:buClr>
                <a:srgbClr val="C00000"/>
              </a:buClr>
            </a:pPr>
            <a:r>
              <a:rPr lang="en-US" sz="2000" b="0" dirty="0">
                <a:solidFill>
                  <a:schemeClr val="accent1">
                    <a:lumMod val="50000"/>
                  </a:schemeClr>
                </a:solidFill>
              </a:rPr>
              <a:t>Loans consolidated with another individual (e.g. spouse or child)</a:t>
            </a:r>
          </a:p>
          <a:p>
            <a:pPr marL="171450" indent="-171450">
              <a:spcBef>
                <a:spcPts val="600"/>
              </a:spcBef>
              <a:buClr>
                <a:srgbClr val="C00000"/>
              </a:buClr>
            </a:pPr>
            <a:r>
              <a:rPr lang="en-US" sz="2000" dirty="0">
                <a:solidFill>
                  <a:schemeClr val="accent1">
                    <a:lumMod val="50000"/>
                  </a:schemeClr>
                </a:solidFill>
              </a:rPr>
              <a:t>Loans of full-time Federal government employees or VA Fellows</a:t>
            </a:r>
            <a:endParaRPr lang="en-US" sz="2000" dirty="0">
              <a:solidFill>
                <a:schemeClr val="accent1">
                  <a:lumMod val="50000"/>
                </a:schemeClr>
              </a:solidFill>
              <a:cs typeface="Calibri" pitchFamily="34" charset="0"/>
            </a:endParaRPr>
          </a:p>
        </p:txBody>
      </p:sp>
      <p:sp>
        <p:nvSpPr>
          <p:cNvPr id="2" name="Title 1">
            <a:extLst>
              <a:ext uri="{FF2B5EF4-FFF2-40B4-BE49-F238E27FC236}">
                <a16:creationId xmlns:a16="http://schemas.microsoft.com/office/drawing/2014/main" id="{B8B1EFF2-D300-4E2C-A07D-47011370380A}"/>
              </a:ext>
            </a:extLst>
          </p:cNvPr>
          <p:cNvSpPr>
            <a:spLocks noGrp="1"/>
          </p:cNvSpPr>
          <p:nvPr>
            <p:ph type="title"/>
          </p:nvPr>
        </p:nvSpPr>
        <p:spPr>
          <a:xfrm>
            <a:off x="476250" y="142237"/>
            <a:ext cx="7886700" cy="1325563"/>
          </a:xfrm>
        </p:spPr>
        <p:txBody>
          <a:bodyPr/>
          <a:lstStyle/>
          <a:p>
            <a:pPr rtl="0" eaLnBrk="0" fontAlgn="base" latinLnBrk="0" hangingPunct="0"/>
            <a:r>
              <a:rPr lang="en-US" sz="3500" b="0" i="0" kern="1200" spc="0" baseline="0" dirty="0">
                <a:ln>
                  <a:noFill/>
                </a:ln>
                <a:solidFill>
                  <a:srgbClr val="10253F"/>
                </a:solidFill>
                <a:effectLst/>
                <a:latin typeface="Arial" panose="020B0604020202020204" pitchFamily="34" charset="0"/>
                <a:ea typeface="+mn-ea"/>
                <a:cs typeface="Arial" panose="020B0604020202020204" pitchFamily="34" charset="0"/>
              </a:rPr>
              <a:t>Qualifying Loans</a:t>
            </a:r>
            <a:endParaRPr lang="en-US" dirty="0">
              <a:effectLst/>
            </a:endParaRPr>
          </a:p>
        </p:txBody>
      </p:sp>
    </p:spTree>
    <p:extLst>
      <p:ext uri="{BB962C8B-B14F-4D97-AF65-F5344CB8AC3E}">
        <p14:creationId xmlns:p14="http://schemas.microsoft.com/office/powerpoint/2010/main" val="283146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B3F982A-C464-4367-92A0-2AC75F0776DF}"/>
              </a:ext>
              <a:ext uri="{C183D7F6-B498-43B3-948B-1728B52AA6E4}">
                <adec:decorative xmlns:adec="http://schemas.microsoft.com/office/drawing/2017/decorative" val="1"/>
              </a:ext>
            </a:extLst>
          </p:cNvPr>
          <p:cNvGrpSpPr/>
          <p:nvPr/>
        </p:nvGrpSpPr>
        <p:grpSpPr>
          <a:xfrm>
            <a:off x="152400" y="1036722"/>
            <a:ext cx="8829675" cy="5717296"/>
            <a:chOff x="152400" y="1036722"/>
            <a:chExt cx="8829675" cy="5717296"/>
          </a:xfrm>
        </p:grpSpPr>
        <p:sp>
          <p:nvSpPr>
            <p:cNvPr id="13" name="Rectangle 12">
              <a:extLst>
                <a:ext uri="{FF2B5EF4-FFF2-40B4-BE49-F238E27FC236}">
                  <a16:creationId xmlns:a16="http://schemas.microsoft.com/office/drawing/2014/main" id="{AD3ED7BF-4FA0-448F-A649-E0A019A6ED48}"/>
                </a:ext>
              </a:extLst>
            </p:cNvPr>
            <p:cNvSpPr/>
            <p:nvPr/>
          </p:nvSpPr>
          <p:spPr>
            <a:xfrm>
              <a:off x="1295400" y="1295400"/>
              <a:ext cx="1524000" cy="4635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8793332-15A3-494F-A84D-B97A3C2A6953}"/>
                </a:ext>
              </a:extLst>
            </p:cNvPr>
            <p:cNvSpPr/>
            <p:nvPr/>
          </p:nvSpPr>
          <p:spPr>
            <a:xfrm>
              <a:off x="4800600" y="1295400"/>
              <a:ext cx="1600200" cy="4635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hart 3">
              <a:extLst>
                <a:ext uri="{FF2B5EF4-FFF2-40B4-BE49-F238E27FC236}">
                  <a16:creationId xmlns:a16="http://schemas.microsoft.com/office/drawing/2014/main" id="{2CDBFE7B-315A-4D96-9ED4-DC97A9E60A02}"/>
                </a:ext>
              </a:extLst>
            </p:cNvPr>
            <p:cNvGraphicFramePr/>
            <p:nvPr/>
          </p:nvGraphicFramePr>
          <p:xfrm>
            <a:off x="495300" y="1036722"/>
            <a:ext cx="7848600" cy="46355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D310D20F-5602-407E-86CC-D3704CEEE649}"/>
                </a:ext>
              </a:extLst>
            </p:cNvPr>
            <p:cNvSpPr txBox="1"/>
            <p:nvPr/>
          </p:nvSpPr>
          <p:spPr>
            <a:xfrm>
              <a:off x="1752600" y="6023144"/>
              <a:ext cx="68961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FY16                   	FY17                	FY18                           FY19</a:t>
              </a:r>
            </a:p>
          </p:txBody>
        </p:sp>
        <p:sp>
          <p:nvSpPr>
            <p:cNvPr id="10" name="Arrow: Left-Right 9">
              <a:extLst>
                <a:ext uri="{FF2B5EF4-FFF2-40B4-BE49-F238E27FC236}">
                  <a16:creationId xmlns:a16="http://schemas.microsoft.com/office/drawing/2014/main" id="{C718DA8E-4683-4F64-95EC-FDB4B549FC7F}"/>
                </a:ext>
              </a:extLst>
            </p:cNvPr>
            <p:cNvSpPr/>
            <p:nvPr/>
          </p:nvSpPr>
          <p:spPr>
            <a:xfrm>
              <a:off x="152400" y="2173372"/>
              <a:ext cx="8686800" cy="1219200"/>
            </a:xfrm>
            <a:prstGeom prst="leftRightArrow">
              <a:avLst/>
            </a:prstGeom>
            <a:solidFill>
              <a:srgbClr val="FFC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1F497D">
                      <a:lumMod val="75000"/>
                    </a:srgbClr>
                  </a:solidFill>
                  <a:effectLst/>
                  <a:uLnTx/>
                  <a:uFillTx/>
                  <a:latin typeface="Calibri" panose="020F0502020204030204"/>
                  <a:ea typeface="+mn-ea"/>
                  <a:cs typeface="+mn-cs"/>
                </a:rPr>
                <a:t>~50% Success Rate Overall</a:t>
              </a:r>
            </a:p>
          </p:txBody>
        </p:sp>
        <p:pic>
          <p:nvPicPr>
            <p:cNvPr id="14" name="Picture 13">
              <a:extLst>
                <a:ext uri="{FF2B5EF4-FFF2-40B4-BE49-F238E27FC236}">
                  <a16:creationId xmlns:a16="http://schemas.microsoft.com/office/drawing/2014/main" id="{605B8B2A-CC21-4856-8AD4-ED856E8BB14F}"/>
                </a:ext>
              </a:extLst>
            </p:cNvPr>
            <p:cNvPicPr>
              <a:picLocks noChangeAspect="1"/>
            </p:cNvPicPr>
            <p:nvPr/>
          </p:nvPicPr>
          <p:blipFill>
            <a:blip r:embed="rId4"/>
            <a:stretch>
              <a:fillRect/>
            </a:stretch>
          </p:blipFill>
          <p:spPr>
            <a:xfrm>
              <a:off x="7391400" y="6411118"/>
              <a:ext cx="1590675" cy="342900"/>
            </a:xfrm>
            <a:prstGeom prst="rect">
              <a:avLst/>
            </a:prstGeom>
          </p:spPr>
        </p:pic>
      </p:grpSp>
      <p:grpSp>
        <p:nvGrpSpPr>
          <p:cNvPr id="28" name="Group 27">
            <a:extLst>
              <a:ext uri="{C183D7F6-B498-43B3-948B-1728B52AA6E4}">
                <adec:decorative xmlns:adec="http://schemas.microsoft.com/office/drawing/2017/decorative" val="1"/>
              </a:ext>
            </a:extLst>
          </p:cNvPr>
          <p:cNvGrpSpPr/>
          <p:nvPr/>
        </p:nvGrpSpPr>
        <p:grpSpPr>
          <a:xfrm>
            <a:off x="1524000" y="849868"/>
            <a:ext cx="7631110" cy="2807732"/>
            <a:chOff x="1524000" y="849868"/>
            <a:chExt cx="7631110" cy="2502932"/>
          </a:xfrm>
        </p:grpSpPr>
        <p:sp>
          <p:nvSpPr>
            <p:cNvPr id="2" name="Rounded Rectangle 1"/>
            <p:cNvSpPr/>
            <p:nvPr/>
          </p:nvSpPr>
          <p:spPr>
            <a:xfrm>
              <a:off x="6400800" y="1858386"/>
              <a:ext cx="1028700" cy="149441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ounded Rectangle 14"/>
            <p:cNvSpPr/>
            <p:nvPr/>
          </p:nvSpPr>
          <p:spPr>
            <a:xfrm>
              <a:off x="1524000" y="958612"/>
              <a:ext cx="3581400" cy="35635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6" name="Straight Connector 15"/>
            <p:cNvCxnSpPr/>
            <p:nvPr/>
          </p:nvCxnSpPr>
          <p:spPr>
            <a:xfrm flipV="1">
              <a:off x="5105400" y="1027745"/>
              <a:ext cx="2324100" cy="897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p:nvCxnSpPr>
          <p:spPr>
            <a:xfrm flipV="1">
              <a:off x="7331790" y="1118952"/>
              <a:ext cx="440610" cy="73943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331790" y="849868"/>
              <a:ext cx="182332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Largest Programs</a:t>
              </a:r>
            </a:p>
          </p:txBody>
        </p:sp>
      </p:grpSp>
      <p:sp>
        <p:nvSpPr>
          <p:cNvPr id="6" name="Title 5">
            <a:extLst>
              <a:ext uri="{FF2B5EF4-FFF2-40B4-BE49-F238E27FC236}">
                <a16:creationId xmlns:a16="http://schemas.microsoft.com/office/drawing/2014/main" id="{E195AB30-F236-4798-8BE3-96815FF41C2F}"/>
              </a:ext>
            </a:extLst>
          </p:cNvPr>
          <p:cNvSpPr>
            <a:spLocks noGrp="1"/>
          </p:cNvSpPr>
          <p:nvPr>
            <p:ph type="title" idx="4294967295"/>
          </p:nvPr>
        </p:nvSpPr>
        <p:spPr>
          <a:xfrm>
            <a:off x="300037" y="-126249"/>
            <a:ext cx="7886700" cy="1325563"/>
          </a:xfrm>
        </p:spPr>
        <p:txBody>
          <a:bodyPr/>
          <a:lstStyle/>
          <a:p>
            <a:pPr rtl="0" eaLnBrk="0" fontAlgn="base" latinLnBrk="0" hangingPunct="0"/>
            <a:r>
              <a:rPr lang="en-US" sz="3600" b="1" i="0" kern="1200" spc="0" baseline="0" dirty="0">
                <a:ln>
                  <a:noFill/>
                </a:ln>
                <a:solidFill>
                  <a:srgbClr val="17375E"/>
                </a:solidFill>
                <a:effectLst/>
                <a:latin typeface="Calibri Light" panose="020F0302020204030204" pitchFamily="34" charset="0"/>
                <a:ea typeface="+mn-ea"/>
                <a:cs typeface="+mn-cs"/>
              </a:rPr>
              <a:t>NIH LRP Applications &amp; Awards, FY16-19</a:t>
            </a:r>
            <a:endParaRPr lang="en-US" dirty="0">
              <a:effectLst/>
            </a:endParaRPr>
          </a:p>
        </p:txBody>
      </p:sp>
    </p:spTree>
    <p:extLst>
      <p:ext uri="{BB962C8B-B14F-4D97-AF65-F5344CB8AC3E}">
        <p14:creationId xmlns:p14="http://schemas.microsoft.com/office/powerpoint/2010/main" val="83280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p:tgtEl>
                                          <p:spTgt spid="28"/>
                                        </p:tgtEl>
                                        <p:attrNameLst>
                                          <p:attrName>ppt_y</p:attrName>
                                        </p:attrNameLst>
                                      </p:cBhvr>
                                      <p:tavLst>
                                        <p:tav tm="0">
                                          <p:val>
                                            <p:strVal val="#ppt_y+#ppt_h*1.125000"/>
                                          </p:val>
                                        </p:tav>
                                        <p:tav tm="100000">
                                          <p:val>
                                            <p:strVal val="#ppt_y"/>
                                          </p:val>
                                        </p:tav>
                                      </p:tavLst>
                                    </p:anim>
                                    <p:animEffect transition="in" filter="wipe(up)">
                                      <p:cBhvr>
                                        <p:cTn id="8" dur="500"/>
                                        <p:tgtEl>
                                          <p:spTgt spid="28"/>
                                        </p:tgtEl>
                                      </p:cBhvr>
                                    </p:animEffect>
                                  </p:childTnLst>
                                </p:cTn>
                              </p:par>
                              <p:par>
                                <p:cTn id="9" presetID="1" presetClass="exit" presetSubtype="0" fill="hold" nodeType="withEffect">
                                  <p:stCondLst>
                                    <p:cond delay="0"/>
                                  </p:stCondLst>
                                  <p:childTnLst>
                                    <p:set>
                                      <p:cBhvr>
                                        <p:cTn id="10"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1E041F49-3EB4-49F2-B70A-5EC86D54E7AE}"/>
              </a:ext>
              <a:ext uri="{C183D7F6-B498-43B3-948B-1728B52AA6E4}">
                <adec:decorative xmlns:adec="http://schemas.microsoft.com/office/drawing/2017/decorative" val="1"/>
              </a:ext>
            </a:extLst>
          </p:cNvPr>
          <p:cNvCxnSpPr/>
          <p:nvPr/>
        </p:nvCxnSpPr>
        <p:spPr>
          <a:xfrm>
            <a:off x="4343400" y="1066800"/>
            <a:ext cx="0" cy="5638800"/>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F519607-CF8A-466D-B6B2-2884AA18B395}"/>
              </a:ext>
              <a:ext uri="{C183D7F6-B498-43B3-948B-1728B52AA6E4}">
                <adec:decorative xmlns:adec="http://schemas.microsoft.com/office/drawing/2017/decorative" val="1"/>
              </a:ext>
            </a:extLst>
          </p:cNvPr>
          <p:cNvCxnSpPr>
            <a:cxnSpLocks/>
          </p:cNvCxnSpPr>
          <p:nvPr/>
        </p:nvCxnSpPr>
        <p:spPr>
          <a:xfrm>
            <a:off x="457200" y="3810000"/>
            <a:ext cx="8229600" cy="0"/>
          </a:xfrm>
          <a:prstGeom prst="line">
            <a:avLst/>
          </a:prstGeom>
          <a:ln w="44450"/>
        </p:spPr>
        <p:style>
          <a:lnRef idx="1">
            <a:schemeClr val="accent1"/>
          </a:lnRef>
          <a:fillRef idx="0">
            <a:schemeClr val="accent1"/>
          </a:fillRef>
          <a:effectRef idx="0">
            <a:schemeClr val="accent1"/>
          </a:effectRef>
          <a:fontRef idx="minor">
            <a:schemeClr val="tx1"/>
          </a:fontRef>
        </p:style>
      </p:cxnSp>
      <p:graphicFrame>
        <p:nvGraphicFramePr>
          <p:cNvPr id="23" name="Chart 22" descr="chart of Applications vs Awards, by degree">
            <a:extLst>
              <a:ext uri="{FF2B5EF4-FFF2-40B4-BE49-F238E27FC236}">
                <a16:creationId xmlns:a16="http://schemas.microsoft.com/office/drawing/2014/main" id="{F77C16D0-42F1-464A-B742-A6F016BEE2CC}"/>
              </a:ext>
            </a:extLst>
          </p:cNvPr>
          <p:cNvGraphicFramePr/>
          <p:nvPr>
            <p:extLst>
              <p:ext uri="{D42A27DB-BD31-4B8C-83A1-F6EECF244321}">
                <p14:modId xmlns:p14="http://schemas.microsoft.com/office/powerpoint/2010/main" val="2770952314"/>
              </p:ext>
            </p:extLst>
          </p:nvPr>
        </p:nvGraphicFramePr>
        <p:xfrm>
          <a:off x="4616417" y="4275891"/>
          <a:ext cx="4112615" cy="2103044"/>
        </p:xfrm>
        <a:graphic>
          <a:graphicData uri="http://schemas.openxmlformats.org/drawingml/2006/chart">
            <c:chart xmlns:c="http://schemas.openxmlformats.org/drawingml/2006/chart" xmlns:r="http://schemas.openxmlformats.org/officeDocument/2006/relationships" r:id="rId2"/>
          </a:graphicData>
        </a:graphic>
      </p:graphicFrame>
      <p:grpSp>
        <p:nvGrpSpPr>
          <p:cNvPr id="26" name="Group 25" descr="average age of applicant is 37; average award ~$56,000">
            <a:extLst>
              <a:ext uri="{FF2B5EF4-FFF2-40B4-BE49-F238E27FC236}">
                <a16:creationId xmlns:a16="http://schemas.microsoft.com/office/drawing/2014/main" id="{0B608040-96AC-48B5-BE1C-83A7578144E9}"/>
              </a:ext>
            </a:extLst>
          </p:cNvPr>
          <p:cNvGrpSpPr/>
          <p:nvPr/>
        </p:nvGrpSpPr>
        <p:grpSpPr>
          <a:xfrm>
            <a:off x="1403446" y="1498130"/>
            <a:ext cx="1683666" cy="1575740"/>
            <a:chOff x="1400873" y="1411069"/>
            <a:chExt cx="1683666" cy="1575740"/>
          </a:xfrm>
        </p:grpSpPr>
        <p:sp>
          <p:nvSpPr>
            <p:cNvPr id="20" name="Rectangle 19">
              <a:extLst>
                <a:ext uri="{FF2B5EF4-FFF2-40B4-BE49-F238E27FC236}">
                  <a16:creationId xmlns:a16="http://schemas.microsoft.com/office/drawing/2014/main" id="{5CC32EE9-E300-471E-AC4B-646A71F654FC}"/>
                </a:ext>
              </a:extLst>
            </p:cNvPr>
            <p:cNvSpPr/>
            <p:nvPr/>
          </p:nvSpPr>
          <p:spPr>
            <a:xfrm>
              <a:off x="1558961" y="1411069"/>
              <a:ext cx="1367490"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Average 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37</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3600C9F0-D99D-47D2-836E-A6CFD7F119E3}"/>
                </a:ext>
              </a:extLst>
            </p:cNvPr>
            <p:cNvSpPr/>
            <p:nvPr/>
          </p:nvSpPr>
          <p:spPr>
            <a:xfrm>
              <a:off x="1400873" y="2340478"/>
              <a:ext cx="1683666"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Average Award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~$56,000</a:t>
              </a:r>
            </a:p>
          </p:txBody>
        </p:sp>
      </p:grpSp>
      <p:grpSp>
        <p:nvGrpSpPr>
          <p:cNvPr id="18" name="Group 17" descr="graphic of Applications vs Awards by Gender; female success rate 45%, male success rate 50%">
            <a:extLst>
              <a:ext uri="{FF2B5EF4-FFF2-40B4-BE49-F238E27FC236}">
                <a16:creationId xmlns:a16="http://schemas.microsoft.com/office/drawing/2014/main" id="{2646E2EE-DF02-4DE5-BA34-5E83E959EBF4}"/>
              </a:ext>
            </a:extLst>
          </p:cNvPr>
          <p:cNvGrpSpPr/>
          <p:nvPr/>
        </p:nvGrpSpPr>
        <p:grpSpPr>
          <a:xfrm>
            <a:off x="584772" y="4436500"/>
            <a:ext cx="3321013" cy="1597462"/>
            <a:chOff x="946184" y="1487269"/>
            <a:chExt cx="3321013" cy="1597462"/>
          </a:xfrm>
        </p:grpSpPr>
        <p:sp>
          <p:nvSpPr>
            <p:cNvPr id="12" name="TextBox 11">
              <a:extLst>
                <a:ext uri="{FF2B5EF4-FFF2-40B4-BE49-F238E27FC236}">
                  <a16:creationId xmlns:a16="http://schemas.microsoft.com/office/drawing/2014/main" id="{6D2E475D-3B83-4A0A-B3DC-4D29AC654304}"/>
                </a:ext>
              </a:extLst>
            </p:cNvPr>
            <p:cNvSpPr txBox="1"/>
            <p:nvPr/>
          </p:nvSpPr>
          <p:spPr>
            <a:xfrm>
              <a:off x="2590800" y="1487269"/>
              <a:ext cx="1676397" cy="646331"/>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1,567 Applications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697 Awards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Success Rate = 45%</a:t>
              </a:r>
            </a:p>
          </p:txBody>
        </p:sp>
        <p:grpSp>
          <p:nvGrpSpPr>
            <p:cNvPr id="17" name="Group 16">
              <a:extLst>
                <a:ext uri="{FF2B5EF4-FFF2-40B4-BE49-F238E27FC236}">
                  <a16:creationId xmlns:a16="http://schemas.microsoft.com/office/drawing/2014/main" id="{E5FEDCA9-6782-4255-A607-A47F260BD76E}"/>
                </a:ext>
              </a:extLst>
            </p:cNvPr>
            <p:cNvGrpSpPr/>
            <p:nvPr/>
          </p:nvGrpSpPr>
          <p:grpSpPr>
            <a:xfrm>
              <a:off x="946184" y="1503346"/>
              <a:ext cx="3278184" cy="1581385"/>
              <a:chOff x="946184" y="1503346"/>
              <a:chExt cx="3278184" cy="1581385"/>
            </a:xfrm>
          </p:grpSpPr>
          <p:pic>
            <p:nvPicPr>
              <p:cNvPr id="10" name="Graphic 9" descr="Woman">
                <a:extLst>
                  <a:ext uri="{FF2B5EF4-FFF2-40B4-BE49-F238E27FC236}">
                    <a16:creationId xmlns:a16="http://schemas.microsoft.com/office/drawing/2014/main" id="{F7A29F80-816F-4691-BF9D-13638A35061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0600" y="1503346"/>
                <a:ext cx="569422" cy="521769"/>
              </a:xfrm>
              <a:prstGeom prst="rect">
                <a:avLst/>
              </a:prstGeom>
            </p:spPr>
          </p:pic>
          <p:pic>
            <p:nvPicPr>
              <p:cNvPr id="11" name="Graphic 10" descr="Man">
                <a:extLst>
                  <a:ext uri="{FF2B5EF4-FFF2-40B4-BE49-F238E27FC236}">
                    <a16:creationId xmlns:a16="http://schemas.microsoft.com/office/drawing/2014/main" id="{EC06312B-6875-47D5-AD71-BEC998C6456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6184" y="2410561"/>
                <a:ext cx="564129" cy="525637"/>
              </a:xfrm>
              <a:prstGeom prst="rect">
                <a:avLst/>
              </a:prstGeom>
            </p:spPr>
          </p:pic>
          <p:sp>
            <p:nvSpPr>
              <p:cNvPr id="13" name="TextBox 12">
                <a:extLst>
                  <a:ext uri="{FF2B5EF4-FFF2-40B4-BE49-F238E27FC236}">
                    <a16:creationId xmlns:a16="http://schemas.microsoft.com/office/drawing/2014/main" id="{51388FC9-73BC-40C7-B2FA-93F211328D4E}"/>
                  </a:ext>
                </a:extLst>
              </p:cNvPr>
              <p:cNvSpPr txBox="1"/>
              <p:nvPr/>
            </p:nvSpPr>
            <p:spPr>
              <a:xfrm>
                <a:off x="2547974" y="2438400"/>
                <a:ext cx="1676394" cy="646331"/>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1,136 Applications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565 Awards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Success Rate = ~50%</a:t>
                </a:r>
              </a:p>
            </p:txBody>
          </p:sp>
          <p:cxnSp>
            <p:nvCxnSpPr>
              <p:cNvPr id="15" name="Straight Connector 14">
                <a:extLst>
                  <a:ext uri="{FF2B5EF4-FFF2-40B4-BE49-F238E27FC236}">
                    <a16:creationId xmlns:a16="http://schemas.microsoft.com/office/drawing/2014/main" id="{E21CB6B4-9AF0-476D-9DA6-1B155A1296BB}"/>
                  </a:ext>
                </a:extLst>
              </p:cNvPr>
              <p:cNvCxnSpPr/>
              <p:nvPr/>
            </p:nvCxnSpPr>
            <p:spPr>
              <a:xfrm>
                <a:off x="1752600" y="1764230"/>
                <a:ext cx="6096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402584F-65E8-4D21-BA26-4A348E043ED3}"/>
                  </a:ext>
                </a:extLst>
              </p:cNvPr>
              <p:cNvCxnSpPr/>
              <p:nvPr/>
            </p:nvCxnSpPr>
            <p:spPr>
              <a:xfrm>
                <a:off x="1752600" y="2743200"/>
                <a:ext cx="60960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pic>
        <p:nvPicPr>
          <p:cNvPr id="38" name="Picture 37" descr="HHS and NIH logos">
            <a:extLst>
              <a:ext uri="{FF2B5EF4-FFF2-40B4-BE49-F238E27FC236}">
                <a16:creationId xmlns:a16="http://schemas.microsoft.com/office/drawing/2014/main" id="{5A20E242-4A03-4227-97EF-EC4D380E09F5}"/>
              </a:ext>
            </a:extLst>
          </p:cNvPr>
          <p:cNvPicPr>
            <a:picLocks noChangeAspect="1"/>
          </p:cNvPicPr>
          <p:nvPr/>
        </p:nvPicPr>
        <p:blipFill>
          <a:blip r:embed="rId7"/>
          <a:stretch>
            <a:fillRect/>
          </a:stretch>
        </p:blipFill>
        <p:spPr>
          <a:xfrm>
            <a:off x="7391400" y="6411118"/>
            <a:ext cx="1590675" cy="342900"/>
          </a:xfrm>
          <a:prstGeom prst="rect">
            <a:avLst/>
          </a:prstGeom>
        </p:spPr>
      </p:pic>
      <p:graphicFrame>
        <p:nvGraphicFramePr>
          <p:cNvPr id="36" name="Chart 35" descr="Chart of Average Debt for new awards - 65% in debt up to $150k">
            <a:extLst>
              <a:ext uri="{FF2B5EF4-FFF2-40B4-BE49-F238E27FC236}">
                <a16:creationId xmlns:a16="http://schemas.microsoft.com/office/drawing/2014/main" id="{AB1AE83C-4B13-47FA-874E-5D926620C3B0}"/>
              </a:ext>
            </a:extLst>
          </p:cNvPr>
          <p:cNvGraphicFramePr>
            <a:graphicFrameLocks/>
          </p:cNvGraphicFramePr>
          <p:nvPr>
            <p:extLst>
              <p:ext uri="{D42A27DB-BD31-4B8C-83A1-F6EECF244321}">
                <p14:modId xmlns:p14="http://schemas.microsoft.com/office/powerpoint/2010/main" val="789769747"/>
              </p:ext>
            </p:extLst>
          </p:nvPr>
        </p:nvGraphicFramePr>
        <p:xfrm>
          <a:off x="4606117" y="1069306"/>
          <a:ext cx="4274533" cy="2513880"/>
        </p:xfrm>
        <a:graphic>
          <a:graphicData uri="http://schemas.openxmlformats.org/drawingml/2006/chart">
            <c:chart xmlns:c="http://schemas.openxmlformats.org/drawingml/2006/chart" xmlns:r="http://schemas.openxmlformats.org/officeDocument/2006/relationships" r:id="rId8"/>
          </a:graphicData>
        </a:graphic>
      </p:graphicFrame>
      <p:sp>
        <p:nvSpPr>
          <p:cNvPr id="2" name="TextBox 1">
            <a:extLst>
              <a:ext uri="{FF2B5EF4-FFF2-40B4-BE49-F238E27FC236}">
                <a16:creationId xmlns:a16="http://schemas.microsoft.com/office/drawing/2014/main" id="{D255B043-9C04-42B6-8A75-56F30445C65D}"/>
              </a:ext>
            </a:extLst>
          </p:cNvPr>
          <p:cNvSpPr txBox="1"/>
          <p:nvPr/>
        </p:nvSpPr>
        <p:spPr>
          <a:xfrm>
            <a:off x="4585252" y="919260"/>
            <a:ext cx="258025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Average Debt (New Awards)</a:t>
            </a:r>
          </a:p>
        </p:txBody>
      </p:sp>
      <p:grpSp>
        <p:nvGrpSpPr>
          <p:cNvPr id="49" name="Group 48">
            <a:extLst>
              <a:ext uri="{FF2B5EF4-FFF2-40B4-BE49-F238E27FC236}">
                <a16:creationId xmlns:a16="http://schemas.microsoft.com/office/drawing/2014/main" id="{C9BEE8ED-D254-464E-AA35-D177A3D50E8C}"/>
              </a:ext>
              <a:ext uri="{C183D7F6-B498-43B3-948B-1728B52AA6E4}">
                <adec:decorative xmlns:adec="http://schemas.microsoft.com/office/drawing/2017/decorative" val="1"/>
              </a:ext>
            </a:extLst>
          </p:cNvPr>
          <p:cNvGrpSpPr/>
          <p:nvPr/>
        </p:nvGrpSpPr>
        <p:grpSpPr>
          <a:xfrm>
            <a:off x="7467600" y="503045"/>
            <a:ext cx="1607534" cy="1924494"/>
            <a:chOff x="7467600" y="503045"/>
            <a:chExt cx="1607534" cy="1924494"/>
          </a:xfrm>
        </p:grpSpPr>
        <p:sp>
          <p:nvSpPr>
            <p:cNvPr id="50" name="TextBox 49">
              <a:extLst>
                <a:ext uri="{FF2B5EF4-FFF2-40B4-BE49-F238E27FC236}">
                  <a16:creationId xmlns:a16="http://schemas.microsoft.com/office/drawing/2014/main" id="{E01DAFE5-53FD-4C35-BF5E-A342FDB3044F}"/>
                </a:ext>
              </a:extLst>
            </p:cNvPr>
            <p:cNvSpPr txBox="1"/>
            <p:nvPr/>
          </p:nvSpPr>
          <p:spPr>
            <a:xfrm>
              <a:off x="7546058" y="503045"/>
              <a:ext cx="1529076" cy="246221"/>
            </a:xfrm>
            <a:prstGeom prst="rect">
              <a:avLst/>
            </a:prstGeom>
            <a:noFill/>
            <a:ln>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65% in debt up to $150K</a:t>
              </a:r>
            </a:p>
          </p:txBody>
        </p:sp>
        <p:sp>
          <p:nvSpPr>
            <p:cNvPr id="51" name="Rectangle: Rounded Corners 50">
              <a:extLst>
                <a:ext uri="{FF2B5EF4-FFF2-40B4-BE49-F238E27FC236}">
                  <a16:creationId xmlns:a16="http://schemas.microsoft.com/office/drawing/2014/main" id="{096FE21E-77F7-44BB-9F7D-7E5C7F226847}"/>
                </a:ext>
              </a:extLst>
            </p:cNvPr>
            <p:cNvSpPr/>
            <p:nvPr/>
          </p:nvSpPr>
          <p:spPr>
            <a:xfrm>
              <a:off x="7467600" y="1161046"/>
              <a:ext cx="635816" cy="126649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2" name="Straight Arrow Connector 51">
              <a:extLst>
                <a:ext uri="{FF2B5EF4-FFF2-40B4-BE49-F238E27FC236}">
                  <a16:creationId xmlns:a16="http://schemas.microsoft.com/office/drawing/2014/main" id="{996DF154-9E33-4D98-BA05-2CEB661D90BA}"/>
                </a:ext>
              </a:extLst>
            </p:cNvPr>
            <p:cNvCxnSpPr/>
            <p:nvPr/>
          </p:nvCxnSpPr>
          <p:spPr>
            <a:xfrm flipV="1">
              <a:off x="7772400" y="762000"/>
              <a:ext cx="244275" cy="39904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53" name="TextBox 52">
            <a:extLst>
              <a:ext uri="{FF2B5EF4-FFF2-40B4-BE49-F238E27FC236}">
                <a16:creationId xmlns:a16="http://schemas.microsoft.com/office/drawing/2014/main" id="{E7F93C2F-D231-4A49-A205-D3B396AAD07E}"/>
              </a:ext>
            </a:extLst>
          </p:cNvPr>
          <p:cNvSpPr txBox="1"/>
          <p:nvPr/>
        </p:nvSpPr>
        <p:spPr>
          <a:xfrm>
            <a:off x="461918" y="1000227"/>
            <a:ext cx="150477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Avg Age/Award</a:t>
            </a:r>
          </a:p>
        </p:txBody>
      </p:sp>
      <p:sp>
        <p:nvSpPr>
          <p:cNvPr id="5" name="Rectangle 4">
            <a:extLst>
              <a:ext uri="{FF2B5EF4-FFF2-40B4-BE49-F238E27FC236}">
                <a16:creationId xmlns:a16="http://schemas.microsoft.com/office/drawing/2014/main" id="{4FD7B2DB-B3BD-449B-9CA7-15D0ED2ACA47}"/>
              </a:ext>
            </a:extLst>
          </p:cNvPr>
          <p:cNvSpPr/>
          <p:nvPr/>
        </p:nvSpPr>
        <p:spPr>
          <a:xfrm>
            <a:off x="425144" y="3888957"/>
            <a:ext cx="3188822"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Applications vs. Awards, by Gender</a:t>
            </a:r>
          </a:p>
        </p:txBody>
      </p:sp>
      <p:sp>
        <p:nvSpPr>
          <p:cNvPr id="6" name="Rectangle 5">
            <a:extLst>
              <a:ext uri="{FF2B5EF4-FFF2-40B4-BE49-F238E27FC236}">
                <a16:creationId xmlns:a16="http://schemas.microsoft.com/office/drawing/2014/main" id="{BCB6B57F-A692-4C64-8AC7-480405CBB3F2}"/>
              </a:ext>
            </a:extLst>
          </p:cNvPr>
          <p:cNvSpPr/>
          <p:nvPr/>
        </p:nvSpPr>
        <p:spPr>
          <a:xfrm>
            <a:off x="4606117" y="3882198"/>
            <a:ext cx="3164071"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Applications vs. Awards, by Degree</a:t>
            </a:r>
          </a:p>
        </p:txBody>
      </p:sp>
      <p:sp>
        <p:nvSpPr>
          <p:cNvPr id="7" name="Title 6">
            <a:extLst>
              <a:ext uri="{FF2B5EF4-FFF2-40B4-BE49-F238E27FC236}">
                <a16:creationId xmlns:a16="http://schemas.microsoft.com/office/drawing/2014/main" id="{E4DBF5ED-72A6-4408-AC1E-8D77C6B960FE}"/>
              </a:ext>
            </a:extLst>
          </p:cNvPr>
          <p:cNvSpPr>
            <a:spLocks noGrp="1"/>
          </p:cNvSpPr>
          <p:nvPr>
            <p:ph type="title" idx="4294967295"/>
          </p:nvPr>
        </p:nvSpPr>
        <p:spPr>
          <a:xfrm>
            <a:off x="400050" y="-71740"/>
            <a:ext cx="7886700" cy="1325563"/>
          </a:xfrm>
        </p:spPr>
        <p:txBody>
          <a:bodyPr/>
          <a:lstStyle/>
          <a:p>
            <a:pPr rtl="0" eaLnBrk="0" fontAlgn="base" latinLnBrk="0" hangingPunct="0"/>
            <a:r>
              <a:rPr lang="en-US" sz="3600" b="1" i="0" kern="1200" spc="0" baseline="0" dirty="0">
                <a:ln>
                  <a:noFill/>
                </a:ln>
                <a:solidFill>
                  <a:srgbClr val="333F50"/>
                </a:solidFill>
                <a:effectLst/>
                <a:latin typeface="Calibri Light" panose="020F0302020204030204" pitchFamily="34" charset="0"/>
                <a:ea typeface="+mn-ea"/>
                <a:cs typeface="+mn-cs"/>
              </a:rPr>
              <a:t>NIH LRP Applicant Snapshot, 2019</a:t>
            </a:r>
            <a:endParaRPr lang="en-US" dirty="0">
              <a:effectLst/>
            </a:endParaRPr>
          </a:p>
        </p:txBody>
      </p:sp>
    </p:spTree>
    <p:extLst>
      <p:ext uri="{BB962C8B-B14F-4D97-AF65-F5344CB8AC3E}">
        <p14:creationId xmlns:p14="http://schemas.microsoft.com/office/powerpoint/2010/main" val="44981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9" presetClass="emph" presetSubtype="0" nodeType="withEffect">
                                  <p:stCondLst>
                                    <p:cond delay="0"/>
                                  </p:stCondLst>
                                  <p:childTnLst>
                                    <p:set>
                                      <p:cBhvr>
                                        <p:cTn id="16" dur="indefinite"/>
                                        <p:tgtEl>
                                          <p:spTgt spid="26"/>
                                        </p:tgtEl>
                                        <p:attrNameLst>
                                          <p:attrName>style.opacity</p:attrName>
                                        </p:attrNameLst>
                                      </p:cBhvr>
                                      <p:to>
                                        <p:strVal val="0.5"/>
                                      </p:to>
                                    </p:set>
                                    <p:animEffect filter="image" prLst="opacity: 0.5">
                                      <p:cBhvr rctx="IE">
                                        <p:cTn id="17" dur="indefinite"/>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9" presetClass="emph" presetSubtype="0" grpId="1" nodeType="clickEffect">
                                  <p:stCondLst>
                                    <p:cond delay="0"/>
                                  </p:stCondLst>
                                  <p:childTnLst>
                                    <p:set>
                                      <p:cBhvr>
                                        <p:cTn id="25" dur="indefinite"/>
                                        <p:tgtEl>
                                          <p:spTgt spid="36"/>
                                        </p:tgtEl>
                                        <p:attrNameLst>
                                          <p:attrName>style.opacity</p:attrName>
                                        </p:attrNameLst>
                                      </p:cBhvr>
                                      <p:to>
                                        <p:strVal val="0.5"/>
                                      </p:to>
                                    </p:set>
                                    <p:animEffect filter="image" prLst="opacity: 0.5">
                                      <p:cBhvr rctx="IE">
                                        <p:cTn id="26" dur="indefinite"/>
                                        <p:tgtEl>
                                          <p:spTgt spid="36"/>
                                        </p:tgtEl>
                                      </p:cBhvr>
                                    </p:animEffect>
                                  </p:childTnLst>
                                </p:cTn>
                              </p:par>
                              <p:par>
                                <p:cTn id="27" presetID="9" presetClass="emph" presetSubtype="0" nodeType="withEffect">
                                  <p:stCondLst>
                                    <p:cond delay="0"/>
                                  </p:stCondLst>
                                  <p:childTnLst>
                                    <p:set>
                                      <p:cBhvr>
                                        <p:cTn id="28" dur="indefinite"/>
                                        <p:tgtEl>
                                          <p:spTgt spid="49"/>
                                        </p:tgtEl>
                                        <p:attrNameLst>
                                          <p:attrName>style.opacity</p:attrName>
                                        </p:attrNameLst>
                                      </p:cBhvr>
                                      <p:to>
                                        <p:strVal val="0.5"/>
                                      </p:to>
                                    </p:set>
                                    <p:animEffect filter="image" prLst="opacity: 0.5">
                                      <p:cBhvr rctx="IE">
                                        <p:cTn id="29" dur="indefinite"/>
                                        <p:tgtEl>
                                          <p:spTgt spid="49"/>
                                        </p:tgtEl>
                                      </p:cBhvr>
                                    </p:animEffect>
                                  </p:childTnLst>
                                </p:cTn>
                              </p:par>
                              <p:par>
                                <p:cTn id="30" presetID="1"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par>
                                <p:cTn id="36" presetID="9" presetClass="emph" presetSubtype="0" nodeType="withEffect">
                                  <p:stCondLst>
                                    <p:cond delay="0"/>
                                  </p:stCondLst>
                                  <p:childTnLst>
                                    <p:set>
                                      <p:cBhvr>
                                        <p:cTn id="37" dur="indefinite"/>
                                        <p:tgtEl>
                                          <p:spTgt spid="18"/>
                                        </p:tgtEl>
                                        <p:attrNameLst>
                                          <p:attrName>style.opacity</p:attrName>
                                        </p:attrNameLst>
                                      </p:cBhvr>
                                      <p:to>
                                        <p:strVal val="0.5"/>
                                      </p:to>
                                    </p:set>
                                    <p:animEffect filter="image" prLst="opacity: 0.5">
                                      <p:cBhvr rctx="IE">
                                        <p:cTn id="38" dur="indefinite"/>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Graphic spid="36" grpId="0">
        <p:bldAsOne/>
      </p:bldGraphic>
      <p:bldGraphic spid="36" grpId="1">
        <p:bldAsOne/>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fault Theme" id="{F35BD56B-A3CA-41F3-9303-4037538D52F7}" vid="{3D4D2DCF-1478-4CA1-B0CD-FF523EDCE026}"/>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ustom 1">
      <a:dk1>
        <a:srgbClr val="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967</TotalTime>
  <Words>2542</Words>
  <Application>Microsoft Office PowerPoint</Application>
  <PresentationFormat>On-screen Show (4:3)</PresentationFormat>
  <Paragraphs>359</Paragraphs>
  <Slides>29</Slides>
  <Notes>16</Notes>
  <HiddenSlides>4</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29</vt:i4>
      </vt:variant>
    </vt:vector>
  </HeadingPairs>
  <TitlesOfParts>
    <vt:vector size="41" baseType="lpstr">
      <vt:lpstr>Arial</vt:lpstr>
      <vt:lpstr>Arial Black</vt:lpstr>
      <vt:lpstr>Arial Narrow</vt:lpstr>
      <vt:lpstr>Calibri</vt:lpstr>
      <vt:lpstr>Calibri Light</vt:lpstr>
      <vt:lpstr>Courier New</vt:lpstr>
      <vt:lpstr>Georgia</vt:lpstr>
      <vt:lpstr>Wingdings</vt:lpstr>
      <vt:lpstr>1_Default Theme</vt:lpstr>
      <vt:lpstr>3_Office Theme</vt:lpstr>
      <vt:lpstr>Office Theme</vt:lpstr>
      <vt:lpstr>1_Office Theme</vt:lpstr>
      <vt:lpstr>NIH Loan Repayment Programs</vt:lpstr>
      <vt:lpstr>National Institutes of Health</vt:lpstr>
      <vt:lpstr>LRPs = Important Career Path and Funding Option</vt:lpstr>
      <vt:lpstr>About the LRPs</vt:lpstr>
      <vt:lpstr>6 Extramural NIH LRP Subcategories: </vt:lpstr>
      <vt:lpstr>Basic LRP Eligibility Criteria</vt:lpstr>
      <vt:lpstr>Qualifying Loans</vt:lpstr>
      <vt:lpstr>NIH LRP Applications &amp; Awards, FY16-19</vt:lpstr>
      <vt:lpstr>NIH LRP Applicant Snapshot, 2019</vt:lpstr>
      <vt:lpstr>Career-Related Advancements of the LRPs</vt:lpstr>
      <vt:lpstr>Extramural LRP Outcomes Study</vt:lpstr>
      <vt:lpstr>Extramural LRP Outcomes Study</vt:lpstr>
      <vt:lpstr>Direct Career and Personal-Related Benefits               </vt:lpstr>
      <vt:lpstr>LRP Application = Reviewer Roadmap</vt:lpstr>
      <vt:lpstr>The Application – Major Sections</vt:lpstr>
      <vt:lpstr>What Are Reviewers Looking For?</vt:lpstr>
      <vt:lpstr>Most Common Mistakes…</vt:lpstr>
      <vt:lpstr>What is Imposter Syndrome?  </vt:lpstr>
      <vt:lpstr>Develop a Different Relationship/Response to Imposter Fears</vt:lpstr>
      <vt:lpstr>Free Yourself</vt:lpstr>
      <vt:lpstr>Free Yourself</vt:lpstr>
      <vt:lpstr>Self Care Plan</vt:lpstr>
      <vt:lpstr>Advice to Those Experiencing the ‘Imposter Monster’</vt:lpstr>
      <vt:lpstr>It’s not who we are that holds us back.... it’s who we think we are NOT</vt:lpstr>
      <vt:lpstr>Keep in mind what you need to do to rise to your next level</vt:lpstr>
      <vt:lpstr>Still Interested in Applying?</vt:lpstr>
      <vt:lpstr>RESOURCES</vt:lpstr>
      <vt:lpstr>Summary</vt:lpstr>
      <vt:lpstr>Contact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NIH Loan Repayment Programs (LRP)</dc:title>
  <dc:creator>Boone, Ericka (NIH/OD) [E]</dc:creator>
  <cp:lastModifiedBy>Cummins, Sheri (NIH/OD) [E]</cp:lastModifiedBy>
  <cp:revision>24</cp:revision>
  <dcterms:created xsi:type="dcterms:W3CDTF">2020-03-16T01:07:38Z</dcterms:created>
  <dcterms:modified xsi:type="dcterms:W3CDTF">2020-11-03T19:33:35Z</dcterms:modified>
</cp:coreProperties>
</file>