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326" r:id="rId6"/>
    <p:sldId id="307" r:id="rId7"/>
    <p:sldId id="342" r:id="rId8"/>
    <p:sldId id="320" r:id="rId9"/>
    <p:sldId id="343" r:id="rId10"/>
    <p:sldId id="328" r:id="rId11"/>
    <p:sldId id="329" r:id="rId12"/>
    <p:sldId id="330" r:id="rId13"/>
    <p:sldId id="331" r:id="rId14"/>
    <p:sldId id="268" r:id="rId15"/>
    <p:sldId id="348" r:id="rId16"/>
    <p:sldId id="349" r:id="rId17"/>
    <p:sldId id="350" r:id="rId18"/>
    <p:sldId id="272" r:id="rId19"/>
    <p:sldId id="292" r:id="rId20"/>
    <p:sldId id="285" r:id="rId21"/>
    <p:sldId id="334" r:id="rId22"/>
    <p:sldId id="335" r:id="rId23"/>
    <p:sldId id="336" r:id="rId24"/>
    <p:sldId id="338" r:id="rId25"/>
    <p:sldId id="347" r:id="rId26"/>
    <p:sldId id="337" r:id="rId27"/>
    <p:sldId id="340" r:id="rId28"/>
    <p:sldId id="302" r:id="rId29"/>
    <p:sldId id="303" r:id="rId30"/>
    <p:sldId id="304" r:id="rId31"/>
    <p:sldId id="284" r:id="rId32"/>
    <p:sldId id="323" r:id="rId33"/>
    <p:sldId id="341" r:id="rId34"/>
    <p:sldId id="306" r:id="rId35"/>
    <p:sldId id="308" r:id="rId36"/>
    <p:sldId id="309" r:id="rId37"/>
    <p:sldId id="310" r:id="rId38"/>
    <p:sldId id="311" r:id="rId39"/>
    <p:sldId id="312" r:id="rId40"/>
    <p:sldId id="313" r:id="rId41"/>
    <p:sldId id="314" r:id="rId42"/>
  </p:sldIdLst>
  <p:sldSz cx="12192000" cy="6858000"/>
  <p:notesSz cx="7010400" cy="92964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Open Sans" panose="020B0604020202020204" charset="0"/>
      <p:regular r:id="rId49"/>
      <p:bold r:id="rId50"/>
      <p:italic r:id="rId51"/>
      <p:boldItalic r:id="rId52"/>
    </p:embeddedFont>
    <p:embeddedFont>
      <p:font typeface="Open Sans ExtraBold" panose="020B0604020202020204" charset="0"/>
      <p:bold r:id="rId53"/>
      <p:italic r:id="rId54"/>
      <p:boldItalic r:id="rId55"/>
    </p:embeddedFont>
    <p:embeddedFont>
      <p:font typeface="Open Sans Light" panose="020B0604020202020204" charset="0"/>
      <p:regular r:id="rId56"/>
      <p:italic r:id="rId57"/>
    </p:embeddedFont>
    <p:embeddedFont>
      <p:font typeface="Open Sans Light ITALIC" panose="020B0604020202020204" charset="0"/>
      <p:italic r:id="rId58"/>
    </p:embeddedFont>
  </p:embeddedFontLst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lumbus, Megan (NIH/OD) [E]" initials="CM([ [2]" lastIdx="7" clrIdx="6">
    <p:extLst>
      <p:ext uri="{19B8F6BF-5375-455C-9EA6-DF929625EA0E}">
        <p15:presenceInfo xmlns:p15="http://schemas.microsoft.com/office/powerpoint/2012/main" userId="S::columbum@nih.gov::a814b567-0fe2-4d52-b753-aca9f82d8869" providerId="AD"/>
      </p:ext>
    </p:extLst>
  </p:cmAuthor>
  <p:cmAuthor id="1" name="Evan Wowk" initials="EW" lastIdx="4" clrIdx="0">
    <p:extLst>
      <p:ext uri="{19B8F6BF-5375-455C-9EA6-DF929625EA0E}">
        <p15:presenceInfo xmlns:p15="http://schemas.microsoft.com/office/powerpoint/2012/main" userId="Evan Wowk" providerId="None"/>
      </p:ext>
    </p:extLst>
  </p:cmAuthor>
  <p:cmAuthor id="2" name="Dean, Sophie (NIH/OD) [C]" initials="DS([" lastIdx="6" clrIdx="1">
    <p:extLst>
      <p:ext uri="{19B8F6BF-5375-455C-9EA6-DF929625EA0E}">
        <p15:presenceInfo xmlns:p15="http://schemas.microsoft.com/office/powerpoint/2012/main" userId="S-1-5-21-12604286-656692736-1848903544-928839" providerId="AD"/>
      </p:ext>
    </p:extLst>
  </p:cmAuthor>
  <p:cmAuthor id="3" name="Sullivan, Elyse (NIH/OD) [E]" initials="SE([" lastIdx="6" clrIdx="2">
    <p:extLst>
      <p:ext uri="{19B8F6BF-5375-455C-9EA6-DF929625EA0E}">
        <p15:presenceInfo xmlns:p15="http://schemas.microsoft.com/office/powerpoint/2012/main" userId="S-1-5-21-12604286-656692736-1848903544-685449" providerId="AD"/>
      </p:ext>
    </p:extLst>
  </p:cmAuthor>
  <p:cmAuthor id="4" name="Columbus, Megan (NIH/OD) [E]" initials="CM([" lastIdx="6" clrIdx="3">
    <p:extLst>
      <p:ext uri="{19B8F6BF-5375-455C-9EA6-DF929625EA0E}">
        <p15:presenceInfo xmlns:p15="http://schemas.microsoft.com/office/powerpoint/2012/main" userId="S-1-5-21-12604286-656692736-1848903544-75418" providerId="AD"/>
      </p:ext>
    </p:extLst>
  </p:cmAuthor>
  <p:cmAuthor id="5" name="Dean, Sophie (NIH/OD) [C]" initials="DS([ [2]" lastIdx="12" clrIdx="4">
    <p:extLst>
      <p:ext uri="{19B8F6BF-5375-455C-9EA6-DF929625EA0E}">
        <p15:presenceInfo xmlns:p15="http://schemas.microsoft.com/office/powerpoint/2012/main" userId="S::deansa@nih.gov::b9b6c99b-8a52-4144-81e4-ca1e0f53be8f" providerId="AD"/>
      </p:ext>
    </p:extLst>
  </p:cmAuthor>
  <p:cmAuthor id="6" name="Sullivan, Elyse (NIH/OD) [E]" initials="SE([ [2]" lastIdx="9" clrIdx="5">
    <p:extLst>
      <p:ext uri="{19B8F6BF-5375-455C-9EA6-DF929625EA0E}">
        <p15:presenceInfo xmlns:p15="http://schemas.microsoft.com/office/powerpoint/2012/main" userId="S::sullivanem@nih.gov::60664c28-7ed0-44d7-9ca1-061e1533cf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96"/>
    <a:srgbClr val="59A80F"/>
    <a:srgbClr val="008080"/>
    <a:srgbClr val="FFFFFF"/>
    <a:srgbClr val="616265"/>
    <a:srgbClr val="0F7FC9"/>
    <a:srgbClr val="55A995"/>
    <a:srgbClr val="ABD5CB"/>
    <a:srgbClr val="000000"/>
    <a:srgbClr val="013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5232" autoAdjust="0"/>
  </p:normalViewPr>
  <p:slideViewPr>
    <p:cSldViewPr snapToGrid="0">
      <p:cViewPr varScale="1">
        <p:scale>
          <a:sx n="66" d="100"/>
          <a:sy n="66" d="100"/>
        </p:scale>
        <p:origin x="8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27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81982-FD8B-4557-AA9F-C38C0C914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195A5-2775-42BA-A96A-B5878F887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E80EA6-E01D-4D7F-8FC8-C686EEBFB8B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B6D30-58C2-469B-A61D-6A94B14BE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4AE37-13C7-4FAD-8DA3-D7482BE19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75DF9-316E-44DA-9308-C623ED40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F8B03B-F6A5-45A5-9EDA-61BAA85D779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85629E-846D-43D2-99D5-7F47A126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1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52DA-045F-4FD6-B58F-C289BAEEBB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98005-C790-4901-929C-DE26E6D99EC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2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4148193" y="9125262"/>
            <a:ext cx="3173442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0" rIns="94824" bIns="47410" anchor="b"/>
          <a:lstStyle/>
          <a:p>
            <a:pPr algn="r" defTabSz="948367"/>
            <a:fld id="{E2EF4245-96F0-42E7-9370-8D5672D55ED7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defTabSz="948367"/>
              <a:t>31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4663" y="719138"/>
            <a:ext cx="6397625" cy="3598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36" y="4561802"/>
            <a:ext cx="5858660" cy="43249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48862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9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7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22796-9EC0-4652-AD01-FB082F0B99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49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4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ECDA7-1C06-4806-A98D-CA823A403E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4663" y="719138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36" y="4562482"/>
            <a:ext cx="5858660" cy="43245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69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99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FB000-F544-43DD-B59F-84B227A62D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4663" y="719138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36" y="4562482"/>
            <a:ext cx="5858660" cy="43245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800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8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983CF-D934-4AAE-82A0-0C3612EDC3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4663" y="719138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36" y="4562482"/>
            <a:ext cx="5858660" cy="43245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902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11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25E1D-D0BC-4711-B616-B9EEF0802D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4663" y="719138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36" y="4562482"/>
            <a:ext cx="5858660" cy="43245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005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4F1CF-D63A-4AD3-B235-498B47D604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4663" y="719138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36" y="4562482"/>
            <a:ext cx="5858660" cy="43245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10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3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Paper-based submission poses a challenge to NIH staff when trying to track and capture structured data elements and streamlined submission through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Commons does not provide the level of detail captured in a full application through Grants.gov. An increasing number of administrative supplement opportunities have required electronic submission through Grants.gov to address these issues.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Previous streamlined submission method through </a:t>
            </a:r>
            <a:r>
              <a:rPr lang="en-US" dirty="0" err="1"/>
              <a:t>eRA</a:t>
            </a:r>
            <a:r>
              <a:rPr lang="en-US" dirty="0"/>
              <a:t> Commons has been discontinued</a:t>
            </a:r>
          </a:p>
          <a:p>
            <a:pPr lvl="1"/>
            <a:r>
              <a:rPr lang="en-US" dirty="0"/>
              <a:t>Replaced with the option to initiate administrative supplement applications within </a:t>
            </a:r>
            <a:r>
              <a:rPr lang="en-US" dirty="0" err="1"/>
              <a:t>eRA</a:t>
            </a:r>
            <a:r>
              <a:rPr lang="en-US" dirty="0"/>
              <a:t> Commons to take advantage of pre-population and other features and completing the submission in NIH ASSIST. </a:t>
            </a:r>
          </a:p>
          <a:p>
            <a:pPr lvl="1"/>
            <a:r>
              <a:rPr lang="en-US" dirty="0"/>
              <a:t>This functionality will be available even if responding to a Notice of Special Interest (NOSI) that indicates “the process for Streamlined Submission using the </a:t>
            </a:r>
            <a:r>
              <a:rPr lang="en-US" dirty="0" err="1"/>
              <a:t>eRA</a:t>
            </a:r>
            <a:r>
              <a:rPr lang="en-US" dirty="0"/>
              <a:t> Commons cannot be used for this initiative.”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have a slide that can come before this outlining the additions for context???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5BB2C-0307-4B79-BEB6-B3F553096B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98005-C790-4901-929C-DE26E6D99E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6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98005-C790-4901-929C-DE26E6D99EC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98005-C790-4901-929C-DE26E6D99E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1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98005-C790-4901-929C-DE26E6D99EC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7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">
            <a:extLst>
              <a:ext uri="{FF2B5EF4-FFF2-40B4-BE49-F238E27FC236}">
                <a16:creationId xmlns:a16="http://schemas.microsoft.com/office/drawing/2014/main" id="{13A73589-92E1-4286-887D-1299FB3A707E}"/>
              </a:ext>
            </a:extLst>
          </p:cNvPr>
          <p:cNvSpPr/>
          <p:nvPr userDrawn="1"/>
        </p:nvSpPr>
        <p:spPr>
          <a:xfrm>
            <a:off x="0" y="6429022"/>
            <a:ext cx="12192000" cy="428978"/>
          </a:xfrm>
          <a:prstGeom prst="rect">
            <a:avLst/>
          </a:prstGeom>
          <a:solidFill>
            <a:srgbClr val="01539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National Institutes of Health Office of Extramural Healt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766" y="5602466"/>
            <a:ext cx="3298110" cy="511242"/>
          </a:xfrm>
          <a:prstGeom prst="rect">
            <a:avLst/>
          </a:prstGeom>
        </p:spPr>
      </p:pic>
      <p:sp>
        <p:nvSpPr>
          <p:cNvPr id="38" name="Content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8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id="{8F1EE22A-6664-4420-B4FC-3AF6C5498B2F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15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53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66484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Conten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55248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Conten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55248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 userDrawn="1"/>
        </p:nvSpPr>
        <p:spPr>
          <a:xfrm>
            <a:off x="8867757" y="2213040"/>
            <a:ext cx="2423160" cy="2423160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3147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 userDrawn="1"/>
        </p:nvSpPr>
        <p:spPr>
          <a:xfrm>
            <a:off x="4884420" y="2213040"/>
            <a:ext cx="2423160" cy="2423160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88574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574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99810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 userDrawn="1"/>
        </p:nvSpPr>
        <p:spPr>
          <a:xfrm>
            <a:off x="901083" y="2213040"/>
            <a:ext cx="2423160" cy="2423160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onten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Conten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4265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566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 userDrawn="1"/>
        </p:nvSpPr>
        <p:spPr>
          <a:xfrm>
            <a:off x="9784841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Conten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856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465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 userDrawn="1"/>
        </p:nvSpPr>
        <p:spPr>
          <a:xfrm>
            <a:off x="6612740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Conten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527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364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 userDrawn="1"/>
        </p:nvSpPr>
        <p:spPr>
          <a:xfrm>
            <a:off x="3440639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83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740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 userDrawn="1"/>
        </p:nvSpPr>
        <p:spPr>
          <a:xfrm>
            <a:off x="399542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35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FE660B7-A519-4F6D-AC19-E715D1BD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4BE94C1-9CFA-48A1-B88B-52BC4FB6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5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B6617D-9E58-4EA4-99CB-FD577975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EE61D0D-6AC6-4D70-88E1-3D852CBBA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31" y="6357383"/>
            <a:ext cx="1765636" cy="275715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C205272-143A-49BA-8DC7-4FB9F3B5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07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27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59A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National Institutes of Health Office of Extramural Researc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787" y="2835679"/>
            <a:ext cx="4320911" cy="669787"/>
          </a:xfrm>
          <a:prstGeom prst="rect">
            <a:avLst/>
          </a:prstGeom>
        </p:spPr>
      </p:pic>
      <p:sp>
        <p:nvSpPr>
          <p:cNvPr id="4" name="Social media links">
            <a:extLst>
              <a:ext uri="{FF2B5EF4-FFF2-40B4-BE49-F238E27FC236}">
                <a16:creationId xmlns:a16="http://schemas.microsoft.com/office/drawing/2014/main" id="{AB2FF5F1-446D-44F3-9FE1-EC31FDDF6AB8}"/>
              </a:ext>
            </a:extLst>
          </p:cNvPr>
          <p:cNvSpPr txBox="1">
            <a:spLocks/>
          </p:cNvSpPr>
          <p:nvPr userDrawn="1"/>
        </p:nvSpPr>
        <p:spPr>
          <a:xfrm>
            <a:off x="2379513" y="4301389"/>
            <a:ext cx="3136105" cy="1769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0" kern="1200" spc="8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grants.nih.gov/grants/oer.htm</a:t>
            </a:r>
          </a:p>
          <a:p>
            <a:endParaRPr lang="en-US" dirty="0"/>
          </a:p>
          <a:p>
            <a:r>
              <a:rPr lang="en-US" dirty="0"/>
              <a:t>grantsinfo@od.nih.gov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NIHGrants</a:t>
            </a:r>
            <a:endParaRPr lang="en-US" dirty="0"/>
          </a:p>
        </p:txBody>
      </p:sp>
      <p:sp>
        <p:nvSpPr>
          <p:cNvPr id="5" name="Social media outlets">
            <a:extLst>
              <a:ext uri="{FF2B5EF4-FFF2-40B4-BE49-F238E27FC236}">
                <a16:creationId xmlns:a16="http://schemas.microsoft.com/office/drawing/2014/main" id="{9BE50AA1-DCC3-45CF-871D-89642BE58EAF}"/>
              </a:ext>
            </a:extLst>
          </p:cNvPr>
          <p:cNvSpPr txBox="1">
            <a:spLocks/>
          </p:cNvSpPr>
          <p:nvPr userDrawn="1"/>
        </p:nvSpPr>
        <p:spPr>
          <a:xfrm>
            <a:off x="1295393" y="4373892"/>
            <a:ext cx="1084120" cy="176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WEBSITE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EMAIL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TWITTER 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E961436-BBFD-4DC6-A6BE-820708279F9E}"/>
              </a:ext>
            </a:extLst>
          </p:cNvPr>
          <p:cNvSpPr txBox="1">
            <a:spLocks/>
          </p:cNvSpPr>
          <p:nvPr userDrawn="1"/>
        </p:nvSpPr>
        <p:spPr>
          <a:xfrm>
            <a:off x="890277" y="2554857"/>
            <a:ext cx="3996937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08186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27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25" y="2797722"/>
            <a:ext cx="3604234" cy="669787"/>
          </a:xfrm>
          <a:prstGeom prst="rect">
            <a:avLst/>
          </a:prstGeom>
        </p:spPr>
      </p:pic>
      <p:grpSp>
        <p:nvGrpSpPr>
          <p:cNvPr id="9" name="Social Media">
            <a:extLst>
              <a:ext uri="{FF2B5EF4-FFF2-40B4-BE49-F238E27FC236}">
                <a16:creationId xmlns:a16="http://schemas.microsoft.com/office/drawing/2014/main" id="{06083B14-6B4F-479D-8B23-B1CE88FE19C0}"/>
              </a:ext>
            </a:extLst>
          </p:cNvPr>
          <p:cNvGrpSpPr/>
          <p:nvPr userDrawn="1"/>
        </p:nvGrpSpPr>
        <p:grpSpPr>
          <a:xfrm>
            <a:off x="965200" y="4579453"/>
            <a:ext cx="4268312" cy="1841853"/>
            <a:chOff x="7083777" y="4473575"/>
            <a:chExt cx="4268312" cy="1841853"/>
          </a:xfrm>
        </p:grpSpPr>
        <p:sp>
          <p:nvSpPr>
            <p:cNvPr id="10" name="Social Media Outlets">
              <a:extLst>
                <a:ext uri="{FF2B5EF4-FFF2-40B4-BE49-F238E27FC236}">
                  <a16:creationId xmlns:a16="http://schemas.microsoft.com/office/drawing/2014/main" id="{24D0CE48-B1EE-47F4-9396-6B2667BD5315}"/>
                </a:ext>
              </a:extLst>
            </p:cNvPr>
            <p:cNvSpPr txBox="1">
              <a:spLocks/>
            </p:cNvSpPr>
            <p:nvPr/>
          </p:nvSpPr>
          <p:spPr>
            <a:xfrm>
              <a:off x="7083777" y="4546078"/>
              <a:ext cx="1132207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WEBSITE 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FACEBOOK 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TWITTER </a:t>
              </a:r>
            </a:p>
          </p:txBody>
        </p:sp>
        <p:sp>
          <p:nvSpPr>
            <p:cNvPr id="11" name="Social Media Links">
              <a:extLst>
                <a:ext uri="{FF2B5EF4-FFF2-40B4-BE49-F238E27FC236}">
                  <a16:creationId xmlns:a16="http://schemas.microsoft.com/office/drawing/2014/main" id="{2EDF957F-C662-49F4-AB9F-00FEBDF22A24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73575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rippleeffect.com</a:t>
              </a:r>
            </a:p>
            <a:p>
              <a:endParaRPr lang="en-US" dirty="0"/>
            </a:p>
            <a:p>
              <a:r>
                <a:rPr lang="en-US" dirty="0"/>
                <a:t>/</a:t>
              </a:r>
              <a:r>
                <a:rPr lang="en-US" dirty="0" err="1"/>
                <a:t>futurerippler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@</a:t>
              </a:r>
              <a:r>
                <a:rPr lang="en-US" dirty="0" err="1"/>
                <a:t>rippleeffectcom</a:t>
              </a:r>
              <a:endParaRPr lang="en-US" dirty="0"/>
            </a:p>
          </p:txBody>
        </p:sp>
      </p:grpSp>
      <p:sp>
        <p:nvSpPr>
          <p:cNvPr id="8" name="Title">
            <a:extLst>
              <a:ext uri="{FF2B5EF4-FFF2-40B4-BE49-F238E27FC236}">
                <a16:creationId xmlns:a16="http://schemas.microsoft.com/office/drawing/2014/main" id="{D1F73288-C3C5-4AB3-ABE6-23A6BA4058DA}"/>
              </a:ext>
            </a:extLst>
          </p:cNvPr>
          <p:cNvSpPr txBox="1">
            <a:spLocks/>
          </p:cNvSpPr>
          <p:nvPr userDrawn="1"/>
        </p:nvSpPr>
        <p:spPr>
          <a:xfrm>
            <a:off x="260838" y="2283142"/>
            <a:ext cx="5791200" cy="169894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For more information about this template:</a:t>
            </a:r>
          </a:p>
        </p:txBody>
      </p:sp>
    </p:spTree>
    <p:extLst>
      <p:ext uri="{BB962C8B-B14F-4D97-AF65-F5344CB8AC3E}">
        <p14:creationId xmlns:p14="http://schemas.microsoft.com/office/powerpoint/2010/main" val="301071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4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National Institutes of Health Office of Extramural Healt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55" y="6010604"/>
            <a:ext cx="3298110" cy="51124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 userDrawn="1"/>
        </p:nvSpPr>
        <p:spPr>
          <a:xfrm>
            <a:off x="3777974" y="934648"/>
            <a:ext cx="4658627" cy="431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5BE28392-70FA-4878-9A63-66FDB039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701" y="1933574"/>
            <a:ext cx="3424237" cy="2982913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 userDrawn="1"/>
        </p:nvSpPr>
        <p:spPr>
          <a:xfrm>
            <a:off x="4379701" y="1521346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8FAD0E8-2CA1-4F13-BDD9-55DF366FC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8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825626"/>
            <a:ext cx="5995988" cy="435133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5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39992" y="54812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39992" y="52175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92481" y="21572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 userDrawn="1"/>
        </p:nvSpPr>
        <p:spPr>
          <a:xfrm>
            <a:off x="1874215" y="2039018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808" y="2192269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Oval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 userDrawn="1"/>
        </p:nvSpPr>
        <p:spPr>
          <a:xfrm>
            <a:off x="4597543" y="2074004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53382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Conten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653382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05871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 userDrawn="1"/>
        </p:nvSpPr>
        <p:spPr>
          <a:xfrm>
            <a:off x="7087605" y="2192269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95117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95117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47606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 userDrawn="1"/>
        </p:nvSpPr>
        <p:spPr>
          <a:xfrm>
            <a:off x="1929340" y="2192269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98AB63A-8ED8-437F-8A3C-B873E13B2A61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3C83ED6-AE85-49B9-94C0-F489E9AB4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National Institutes of Health Office of Extramural Health logo" descr="National Institutes of Health Office of Extramural Research logo">
            <a:extLst>
              <a:ext uri="{FF2B5EF4-FFF2-40B4-BE49-F238E27FC236}">
                <a16:creationId xmlns:a16="http://schemas.microsoft.com/office/drawing/2014/main" id="{90701926-2072-462D-8CF5-A04D1693E08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31" y="6357383"/>
            <a:ext cx="1765636" cy="275715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0" r:id="rId3"/>
    <p:sldLayoutId id="2147483652" r:id="rId4"/>
    <p:sldLayoutId id="2147483664" r:id="rId5"/>
    <p:sldLayoutId id="2147483670" r:id="rId6"/>
    <p:sldLayoutId id="2147483669" r:id="rId7"/>
    <p:sldLayoutId id="2147483668" r:id="rId8"/>
    <p:sldLayoutId id="2147483667" r:id="rId9"/>
    <p:sldLayoutId id="2147483665" r:id="rId10"/>
    <p:sldLayoutId id="2147483666" r:id="rId11"/>
    <p:sldLayoutId id="2147483653" r:id="rId12"/>
    <p:sldLayoutId id="2147483654" r:id="rId13"/>
    <p:sldLayoutId id="2147483655" r:id="rId14"/>
    <p:sldLayoutId id="2147483662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153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0-126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0-127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0-155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chl/public/search/progressReportByIpf.e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6-066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8-10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Policy@mail.nih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ventions@nih.gov" TargetMode="External"/><Relationship Id="rId5" Type="http://schemas.openxmlformats.org/officeDocument/2006/relationships/hyperlink" Target="mailto:OPERAsystemspolicy@mail.nih.gov" TargetMode="External"/><Relationship Id="rId4" Type="http://schemas.openxmlformats.org/officeDocument/2006/relationships/hyperlink" Target="mailto:GrantsCompliance@mail.nih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nts.nih.gov/policy/natural-disasters/corona-virus.htm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olaw/e-seminar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://grants.nih.gov/grants/olaw/disaster_planning.htm" TargetMode="External"/><Relationship Id="rId4" Type="http://schemas.openxmlformats.org/officeDocument/2006/relationships/hyperlink" Target="http://grants.nih.gov/grants/olaw/educational_resources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rpp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requent_questions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oer.htm" TargetMode="External"/><Relationship Id="rId7" Type="http://schemas.openxmlformats.org/officeDocument/2006/relationships/hyperlink" Target="http://era.nih.gov/era_training/era_videos.cf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rants.nih.gov/grants/grant_basics.htm" TargetMode="External"/><Relationship Id="rId5" Type="http://schemas.openxmlformats.org/officeDocument/2006/relationships/hyperlink" Target="http://nexus.od.nih.gov/all/nexus-by-date/" TargetMode="External"/><Relationship Id="rId4" Type="http://schemas.openxmlformats.org/officeDocument/2006/relationships/hyperlink" Target="http://grants.nih.gov/grants/policy/nihgp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how-to-apply-application-guide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rants.nih.gov/support/index.html" TargetMode="External"/><Relationship Id="rId5" Type="http://schemas.openxmlformats.org/officeDocument/2006/relationships/hyperlink" Target="https://grants.nih.gov/grants/how-to-apply-application-guide/submission-process/how-we-check-for-completeness.htm" TargetMode="External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ra.nih.gov/" TargetMode="External"/><Relationship Id="rId7" Type="http://schemas.openxmlformats.org/officeDocument/2006/relationships/hyperlink" Target="http://projectreporter.nih.gov/reporter.cf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eport.nih.gov/" TargetMode="External"/><Relationship Id="rId5" Type="http://schemas.openxmlformats.org/officeDocument/2006/relationships/hyperlink" Target="http://grants.nih.gov/grants/intell-property.htm" TargetMode="External"/><Relationship Id="rId4" Type="http://schemas.openxmlformats.org/officeDocument/2006/relationships/hyperlink" Target="http://era.nih.gov/commons/user_guide.cf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listserv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grants.nih.gov/grants/ElectronicReceipt/listserv.htm" TargetMode="External"/><Relationship Id="rId4" Type="http://schemas.openxmlformats.org/officeDocument/2006/relationships/hyperlink" Target="http://www.hhs.gov/ohr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Info@nih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rants.nih.gov/support/index.html" TargetMode="External"/><Relationship Id="rId5" Type="http://schemas.openxmlformats.org/officeDocument/2006/relationships/hyperlink" Target="http://grants.gov/" TargetMode="External"/><Relationship Id="rId4" Type="http://schemas.openxmlformats.org/officeDocument/2006/relationships/hyperlink" Target="mailto:support@grants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0/04/M-20-20.pdf" TargetMode="External"/><Relationship Id="rId2" Type="http://schemas.openxmlformats.org/officeDocument/2006/relationships/hyperlink" Target="https://www.whitehouse.gov/wp-content/uploads/2020/03/M-20-17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ants.nih.gov/faqs#/covid-19.htm" TargetMode="External"/><Relationship Id="rId5" Type="http://schemas.openxmlformats.org/officeDocument/2006/relationships/hyperlink" Target="https://grants.nih.gov/policy/natural-disasters/corona-virus/nih-omb-memo.htm" TargetMode="External"/><Relationship Id="rId4" Type="http://schemas.openxmlformats.org/officeDocument/2006/relationships/hyperlink" Target="https://www.whitehouse.gov/wp-content/uploads/2020/03/M-20-1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policy/natural-disasters/corona-virus.ht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faqs#/covid-19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policy/nihgps/HTML5/section_4/4_public_policy_requirements__objectives_and_other_appropriation_mandates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ants.nih.gov/grants/policy/harassment.htm" TargetMode="External"/><Relationship Id="rId4" Type="http://schemas.openxmlformats.org/officeDocument/2006/relationships/hyperlink" Target="https://grants.nih.gov/grants/guide/notice-files/NOT-OD-20-12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0-12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E3C460-C493-4BF5-98EF-095BF507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756" y="2573335"/>
            <a:ext cx="9568486" cy="239871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dirty="0"/>
              <a:t>NIH Update</a:t>
            </a:r>
            <a:br>
              <a:rPr lang="en-US" sz="5400" dirty="0"/>
            </a:br>
            <a:br>
              <a:rPr lang="en-US" sz="5400" dirty="0"/>
            </a:b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E877B-E41C-4A02-AFF6-988318D0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154" y="4053371"/>
            <a:ext cx="10577689" cy="704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NIH Office of policy for extramural research administration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71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190-33D3-4EB2-9C51-8441BDC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81" y="2019299"/>
            <a:ext cx="3424237" cy="795339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Commitment transparency</a:t>
            </a:r>
          </a:p>
        </p:txBody>
      </p:sp>
    </p:spTree>
    <p:extLst>
      <p:ext uri="{BB962C8B-B14F-4D97-AF65-F5344CB8AC3E}">
        <p14:creationId xmlns:p14="http://schemas.microsoft.com/office/powerpoint/2010/main" val="1207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D05E8C9-A299-4D7A-AA21-CBC12B6F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82114F6-EE58-4FB8-AAE8-0DD30AA5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Transparency and reporting of </a:t>
            </a:r>
            <a:r>
              <a:rPr lang="en-US" b="1" i="1" dirty="0"/>
              <a:t>all</a:t>
            </a:r>
            <a:r>
              <a:rPr lang="en-US" b="1" dirty="0"/>
              <a:t> research activities, domestic and foreign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Openness and transparency enables productive collaboration and helps ensure appropriate disclosure of potential conflicts of interest and commitment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Failure by some researchers at NIH-funded institutions to disclose substantial contributions of resources from other organizations, including foreign governments, threatens to distort decisions about the appropriate use of NIH funds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8670CA6-84D3-4E1B-80ED-B086E7D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commitment transparency?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60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D05E8C9-A299-4D7A-AA21-CBC12B6F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82114F6-EE58-4FB8-AAE8-0DD30AA5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May 2019, the National Science and Technology Council (NSTC) established JCORE to address issues related to research environment safety, integrity, and productivity. </a:t>
            </a:r>
            <a:endParaRPr lang="en-US" sz="105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JCORE Subcommittee on Research Security brings together agencies from across the government to: 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Develop guidance for Federal departments and agencies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Develop best practices for universities and other research institutions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Develop education and outreach materials that highlight examples of risks to research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8670CA6-84D3-4E1B-80ED-B086E7D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Committee on Research Environments (JCORE)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44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D05E8C9-A299-4D7A-AA21-CBC12B6F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82114F6-EE58-4FB8-AAE8-0DD30AA5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We’ve had cases covering all these examples!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At least 201 scientists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90+ institutions, many fields of biomedicine, all over 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Denials despite documentation to the contrary; explanations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“I allowed XXX to use my name as PI”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“I knew nothing about this grant…”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 didn’t actually do the work…”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“The affiliations [in published papers] were in error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8670CA6-84D3-4E1B-80ED-B086E7D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NIH?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86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D05E8C9-A299-4D7A-AA21-CBC12B6F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82114F6-EE58-4FB8-AAE8-0DD30AA5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To support the need for full transparency, NIH is clarifying policies and updating forms and instructions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Utilized JCORE guidance, and collaborated with other research agencies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Outcomes: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Clarified existing policies on Other Support and </a:t>
            </a:r>
            <a:r>
              <a:rPr lang="en-US" sz="2400" dirty="0" err="1"/>
              <a:t>biosketch</a:t>
            </a:r>
            <a:r>
              <a:rPr lang="en-US" sz="2400" dirty="0"/>
              <a:t> to provide details on in-kind contributions, “gifts”, and the purpose of the </a:t>
            </a:r>
            <a:r>
              <a:rPr lang="en-US" sz="2400" dirty="0" err="1"/>
              <a:t>biosketch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Updated application instructions and forms for </a:t>
            </a:r>
            <a:r>
              <a:rPr lang="en-US" sz="2400" dirty="0" err="1"/>
              <a:t>Biosketch</a:t>
            </a:r>
            <a:r>
              <a:rPr lang="en-US" sz="2400" dirty="0"/>
              <a:t> and Other Support to align with JCORE and fed-wide activities on research security and transparency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Updated data format and collections to align with NSF and reduce applicant and recipient burden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8670CA6-84D3-4E1B-80ED-B086E7D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05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D05E8C9-A299-4D7A-AA21-CBC12B6F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82114F6-EE58-4FB8-AAE8-0DD30AA5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11009243" cy="4848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Updating to align with JCORE, minimize duplication of Other Support, and harmonize format with NSF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Updating title of Section B to capture all scientific appointments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Removing Section D: Research Support, which duplicates information provided in Other Support 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8670CA6-84D3-4E1B-80ED-B086E7D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- </a:t>
            </a:r>
            <a:r>
              <a:rPr lang="en-US" dirty="0" err="1"/>
              <a:t>Biosketch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39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D05E8C9-A299-4D7A-AA21-CBC12B6F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82114F6-EE58-4FB8-AAE8-0DD30AA5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482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Other support policy language was clarified in Dec 2019 to incorporate JCORE guidance and clarify requirement to report all resources in support of all research endeavors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Additional updates will clarify: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Definition of gift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Expectations for reporting in-kind 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8670CA6-84D3-4E1B-80ED-B086E7D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– Other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1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B959-586C-4BD7-9B34-20C08D30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39918"/>
            <a:ext cx="10515600" cy="1325563"/>
          </a:xfrm>
        </p:spPr>
        <p:txBody>
          <a:bodyPr/>
          <a:lstStyle/>
          <a:p>
            <a:r>
              <a:rPr lang="en-US" dirty="0"/>
              <a:t>Looking Forward – Other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7F13F-8E88-4A10-8EEE-77E063F7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6EEEC-8A5C-427F-A75F-B85A794084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0A49ABF4-3E9C-4C84-B355-93B0B95FB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551374"/>
            <a:ext cx="10861431" cy="48958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900" dirty="0"/>
              <a:t>Current Other Support format page does not collect structured data or allow recipients to provide detail on in-kind contributions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900" dirty="0"/>
              <a:t>New format page and detailed instructions document have been developed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900" dirty="0"/>
              <a:t>Will capture data elements in a similar format to NSF Current and Pending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4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190-33D3-4EB2-9C51-8441BDC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81" y="2019299"/>
            <a:ext cx="3424237" cy="795339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Systems Process updates </a:t>
            </a:r>
          </a:p>
        </p:txBody>
      </p:sp>
    </p:spTree>
    <p:extLst>
      <p:ext uri="{BB962C8B-B14F-4D97-AF65-F5344CB8AC3E}">
        <p14:creationId xmlns:p14="http://schemas.microsoft.com/office/powerpoint/2010/main" val="302266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75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New system process</a:t>
            </a:r>
          </a:p>
          <a:p>
            <a:pPr lvl="0"/>
            <a:r>
              <a:rPr lang="en-US" dirty="0"/>
              <a:t>Overall impact score and the NIH Summary Statement will be made available in the </a:t>
            </a:r>
            <a:r>
              <a:rPr lang="en-US" dirty="0" err="1"/>
              <a:t>eRA</a:t>
            </a:r>
            <a:r>
              <a:rPr lang="en-US" dirty="0"/>
              <a:t> Commons to the Authorized Organization Representatives (AORs) of the applicant organization with the Signing Official (SO) user role in the </a:t>
            </a:r>
            <a:r>
              <a:rPr lang="en-US" dirty="0" err="1"/>
              <a:t>eRA</a:t>
            </a:r>
            <a:r>
              <a:rPr lang="en-US" dirty="0"/>
              <a:t> Commons.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Program Directors/Principal Investigators will continue to receive notification of the availability of the summary statement and continue to access it in the </a:t>
            </a:r>
            <a:r>
              <a:rPr lang="en-US" dirty="0" err="1"/>
              <a:t>eRA</a:t>
            </a:r>
            <a:r>
              <a:rPr lang="en-US" dirty="0"/>
              <a:t> Commons as they do currently.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85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NIH Summary Statement Available to the Signing Officials (SO) through the </a:t>
            </a:r>
            <a:r>
              <a:rPr lang="en-US" dirty="0" err="1"/>
              <a:t>eRA</a:t>
            </a:r>
            <a:r>
              <a:rPr lang="en-US" dirty="0"/>
              <a:t> Commons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922001" y="5981779"/>
            <a:ext cx="7340585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NOT-OD-20-126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29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190-33D3-4EB2-9C51-8441BDC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81" y="2019299"/>
            <a:ext cx="3424237" cy="795339"/>
          </a:xfrm>
        </p:spPr>
        <p:txBody>
          <a:bodyPr/>
          <a:lstStyle/>
          <a:p>
            <a:r>
              <a:rPr lang="en-US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69294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190-33D3-4EB2-9C51-8441BDC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81" y="2019299"/>
            <a:ext cx="3424237" cy="2608972"/>
          </a:xfrm>
        </p:spPr>
        <p:txBody>
          <a:bodyPr>
            <a:normAutofit/>
          </a:bodyPr>
          <a:lstStyle/>
          <a:p>
            <a:r>
              <a:rPr lang="en-US" dirty="0"/>
              <a:t>HHS and fed-wide System updates</a:t>
            </a:r>
          </a:p>
        </p:txBody>
      </p:sp>
    </p:spTree>
    <p:extLst>
      <p:ext uri="{BB962C8B-B14F-4D97-AF65-F5344CB8AC3E}">
        <p14:creationId xmlns:p14="http://schemas.microsoft.com/office/powerpoint/2010/main" val="350441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Beginning January 1, 2021, NIH grant recipients will be required to submit the SF-425 Federal Financial Report (FFR) in the Payment Management System (PMS) as opposed to the </a:t>
            </a:r>
            <a:r>
              <a:rPr lang="en-US" dirty="0" err="1"/>
              <a:t>eRA</a:t>
            </a:r>
            <a:r>
              <a:rPr lang="en-US" dirty="0"/>
              <a:t> Commons/FFR Module. </a:t>
            </a:r>
          </a:p>
          <a:p>
            <a:r>
              <a:rPr lang="en-US" dirty="0"/>
              <a:t>This change does not impact the FFR due dates </a:t>
            </a:r>
          </a:p>
          <a:p>
            <a:r>
              <a:rPr lang="en-US" dirty="0"/>
              <a:t>NIH is working closely with HHS to provide proper policy guidance and training to all recipients.</a:t>
            </a:r>
          </a:p>
          <a:p>
            <a:r>
              <a:rPr lang="en-US" dirty="0"/>
              <a:t>Additional implementation details and PMS training information forthcoming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72256"/>
            <a:ext cx="10515600" cy="1325563"/>
          </a:xfrm>
        </p:spPr>
        <p:txBody>
          <a:bodyPr/>
          <a:lstStyle/>
          <a:p>
            <a:r>
              <a:rPr lang="en-US" dirty="0"/>
              <a:t>Mandatory Submission of SF-425/FFR via Payment Management System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906761" y="5972334"/>
            <a:ext cx="7340585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NOT-OD-20-127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6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Beginning in early FY21, recipients will no longer be required to submit the quarterly cash transaction report</a:t>
            </a:r>
          </a:p>
          <a:p>
            <a:r>
              <a:rPr lang="en-US" dirty="0"/>
              <a:t>Recipients will instead certify at the time of drawdown that funds will be used timely and in accordance with the cost principles and terms and conditions</a:t>
            </a:r>
          </a:p>
          <a:p>
            <a:pPr lvl="0"/>
            <a:r>
              <a:rPr lang="en-US" dirty="0"/>
              <a:t>Awaiting final policy updates and implementation guidance from HHS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72256"/>
            <a:ext cx="10515600" cy="1325563"/>
          </a:xfrm>
        </p:spPr>
        <p:txBody>
          <a:bodyPr/>
          <a:lstStyle/>
          <a:p>
            <a:r>
              <a:rPr lang="en-US" dirty="0"/>
              <a:t>SF-425/FFR Phase 2</a:t>
            </a:r>
          </a:p>
        </p:txBody>
      </p:sp>
      <p:sp>
        <p:nvSpPr>
          <p:cNvPr id="6" name="TextBox 5" descr="Learn more: NOT-OD-20-086&#10;FAQs: grants.nih.gov/faqs#/covid-19.htm&#10;">
            <a:extLst>
              <a:ext uri="{FF2B5EF4-FFF2-40B4-BE49-F238E27FC236}">
                <a16:creationId xmlns:a16="http://schemas.microsoft.com/office/drawing/2014/main" id="{584687D9-E727-43A8-85B4-DE6835B9090A}"/>
              </a:ext>
            </a:extLst>
          </p:cNvPr>
          <p:cNvSpPr txBox="1"/>
          <p:nvPr/>
        </p:nvSpPr>
        <p:spPr>
          <a:xfrm>
            <a:off x="2687335" y="5972334"/>
            <a:ext cx="7340585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COMING SOON!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0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99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HHS Reinvent Grants Management initiative to standardize the format of the first page (referred to by HHS as Page One) of the Notice of Award (NOA) </a:t>
            </a:r>
          </a:p>
          <a:p>
            <a:r>
              <a:rPr lang="en-US" dirty="0"/>
              <a:t>The new Page One is schedule for implementation for all NIH awards issued on or after October 1, 2020.</a:t>
            </a:r>
          </a:p>
          <a:p>
            <a:r>
              <a:rPr lang="en-US" dirty="0"/>
              <a:t>Terms and conditions will continue to be outlined in Sections III and IV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Notice of Award Page One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922001" y="5972334"/>
            <a:ext cx="7340585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Open Sans"/>
              </a:rPr>
              <a:t>Learn More: </a:t>
            </a:r>
            <a:r>
              <a:rPr lang="en-US" sz="2000" dirty="0">
                <a:solidFill>
                  <a:prstClr val="black"/>
                </a:solidFill>
                <a:latin typeface="Open Sans"/>
                <a:hlinkClick r:id="rId3"/>
              </a:rPr>
              <a:t>NOT-OD-20-155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8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190-33D3-4EB2-9C51-8441BDC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81" y="2019299"/>
            <a:ext cx="3424237" cy="795339"/>
          </a:xfrm>
        </p:spPr>
        <p:txBody>
          <a:bodyPr>
            <a:normAutofit fontScale="90000"/>
          </a:bodyPr>
          <a:lstStyle/>
          <a:p>
            <a:r>
              <a:rPr lang="en-US" dirty="0"/>
              <a:t>NIH Standing policy reminders</a:t>
            </a:r>
          </a:p>
        </p:txBody>
      </p:sp>
    </p:spTree>
    <p:extLst>
      <p:ext uri="{BB962C8B-B14F-4D97-AF65-F5344CB8AC3E}">
        <p14:creationId xmlns:p14="http://schemas.microsoft.com/office/powerpoint/2010/main" val="422738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3118"/>
            <a:ext cx="7484301" cy="903196"/>
          </a:xfrm>
        </p:spPr>
        <p:txBody>
          <a:bodyPr/>
          <a:lstStyle/>
          <a:p>
            <a:pPr algn="ctr"/>
            <a:r>
              <a:rPr lang="en-US" dirty="0"/>
              <a:t>Timely Progress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9721"/>
            <a:ext cx="8073025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Progress Reports = RPPR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Due Dates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Non-SNAP: Approximately 60 days before the start of next budget period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dirty="0"/>
              <a:t>SNAP: Approximately 45 days before start of the next budget period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Multi-Year Funded: on or before anniversary date</a:t>
            </a:r>
          </a:p>
          <a:p>
            <a:pPr lvl="1" indent="0">
              <a:spcBef>
                <a:spcPts val="600"/>
              </a:spcBef>
              <a:buNone/>
            </a:pPr>
            <a:endParaRPr lang="en-US" dirty="0"/>
          </a:p>
          <a:p>
            <a:pPr marL="0" lvl="1" indent="0">
              <a:spcBef>
                <a:spcPts val="600"/>
              </a:spcBef>
              <a:buNone/>
            </a:pPr>
            <a:r>
              <a:rPr lang="en-US" b="1" i="1" dirty="0"/>
              <a:t>Searchable list to determine which progress reports are due: </a:t>
            </a:r>
            <a:r>
              <a:rPr lang="en-US" dirty="0">
                <a:hlinkClick r:id="rId3"/>
              </a:rPr>
              <a:t>https://public.era.nih.gov/chl/public/search/progressReportByIpf.era</a:t>
            </a:r>
            <a:r>
              <a:rPr lang="en-US" dirty="0"/>
              <a:t> </a:t>
            </a:r>
          </a:p>
          <a:p>
            <a:pPr lvl="1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922" y="6426379"/>
            <a:ext cx="1023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2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" y="236695"/>
            <a:ext cx="8073025" cy="990282"/>
          </a:xfrm>
        </p:spPr>
        <p:txBody>
          <a:bodyPr/>
          <a:lstStyle/>
          <a:p>
            <a:pPr algn="ctr"/>
            <a:r>
              <a:rPr lang="en-US" dirty="0"/>
              <a:t>Timely Financial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Federal Financial Report (FFR) (SF-425) Expenditure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Submitting accurate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Perform reconciliations with PMS data</a:t>
            </a:r>
          </a:p>
          <a:p>
            <a:endParaRPr lang="en-US" dirty="0"/>
          </a:p>
          <a:p>
            <a:r>
              <a:rPr lang="en-US" dirty="0"/>
              <a:t>Annual (Non-SNAP Awards)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FFR submitted no later than 90 days after the end of the calendar quarter in which the budget period ended</a:t>
            </a:r>
          </a:p>
          <a:p>
            <a:endParaRPr lang="en-US" dirty="0"/>
          </a:p>
          <a:p>
            <a:r>
              <a:rPr lang="en-US" dirty="0"/>
              <a:t>Final (SNAP and Non-SNAP Awards)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FFR submitted within 120 days following the end of the project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922" y="6426379"/>
            <a:ext cx="1023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306"/>
            <a:ext cx="7620001" cy="924968"/>
          </a:xfrm>
        </p:spPr>
        <p:txBody>
          <a:bodyPr/>
          <a:lstStyle/>
          <a:p>
            <a:pPr algn="ctr"/>
            <a:r>
              <a:rPr lang="en-US" dirty="0"/>
              <a:t>Invention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13" y="2075895"/>
            <a:ext cx="7620000" cy="478210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NIH recipients must file the HHS 568 at the conclusion of an NIH award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All subject inventions reported on the HHS 568 must be reported in iEdison.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Failure to report all inventions may result in your organization’s loss of rights in the invention or other actions as appropriate.</a:t>
            </a:r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922" y="6426379"/>
            <a:ext cx="1023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89888" y="6149380"/>
            <a:ext cx="319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</a:t>
            </a:r>
            <a:r>
              <a:rPr lang="en-US" sz="1200" dirty="0">
                <a:hlinkClick r:id="rId3"/>
              </a:rPr>
              <a:t>NOT-OD-16-066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759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9115" y="60853"/>
            <a:ext cx="8458200" cy="847762"/>
          </a:xfrm>
        </p:spPr>
        <p:txBody>
          <a:bodyPr/>
          <a:lstStyle/>
          <a:p>
            <a:pPr algn="ctr"/>
            <a:r>
              <a:rPr lang="en-US" cap="none" dirty="0"/>
              <a:t>Closeout </a:t>
            </a:r>
            <a:r>
              <a:rPr lang="en-US" dirty="0"/>
              <a:t>Requirements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194" y="1387112"/>
            <a:ext cx="10251985" cy="4348670"/>
          </a:xfrm>
        </p:spPr>
        <p:txBody>
          <a:bodyPr>
            <a:normAutofit/>
          </a:bodyPr>
          <a:lstStyle/>
          <a:p>
            <a:r>
              <a:rPr lang="en-US" dirty="0"/>
              <a:t>NIH continues to require and enforce longstanding closeout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Recipients must submit timely, accurate closeout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Reports are LATE after 120 calendar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Recipients must reconcile cash transaction reports submitted to the HHS Payment Management System (PMS) with expenditure reports submitted to NIH</a:t>
            </a:r>
          </a:p>
          <a:p>
            <a:r>
              <a:rPr lang="en-US" dirty="0"/>
              <a:t>When recipients fail to submit timely reports NIH will initiate unilateral closeout.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922" y="6426379"/>
            <a:ext cx="1023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2D3A3-E581-4C99-B82B-0D0EC2F26016}"/>
              </a:ext>
            </a:extLst>
          </p:cNvPr>
          <p:cNvSpPr txBox="1"/>
          <p:nvPr/>
        </p:nvSpPr>
        <p:spPr>
          <a:xfrm>
            <a:off x="7929085" y="6200557"/>
            <a:ext cx="2480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NOT-OD-18-107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311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289" y="732619"/>
            <a:ext cx="3797300" cy="863282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922" y="6426379"/>
            <a:ext cx="1023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1B05AB9-6A69-4AB9-9939-8F62194BF03C}"/>
              </a:ext>
            </a:extLst>
          </p:cNvPr>
          <p:cNvSpPr txBox="1">
            <a:spLocks noChangeArrowheads="1"/>
          </p:cNvSpPr>
          <p:nvPr/>
        </p:nvSpPr>
        <p:spPr>
          <a:xfrm>
            <a:off x="1503887" y="1949937"/>
            <a:ext cx="6927509" cy="417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650" dirty="0"/>
              <a:t>Division of Grants Policy: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650" dirty="0">
                <a:solidFill>
                  <a:schemeClr val="accent1"/>
                </a:solidFill>
              </a:rPr>
              <a:t>E-Mail:</a:t>
            </a:r>
            <a:r>
              <a:rPr lang="en-US" sz="1650" dirty="0"/>
              <a:t> </a:t>
            </a:r>
            <a:r>
              <a:rPr lang="en-US" sz="1650" dirty="0">
                <a:hlinkClick r:id="rId3"/>
              </a:rPr>
              <a:t>GrantsPolicy@mail.nih.gov</a:t>
            </a:r>
            <a:endParaRPr lang="en-US" sz="1650" dirty="0"/>
          </a:p>
          <a:p>
            <a:pPr lvl="1">
              <a:lnSpc>
                <a:spcPct val="90000"/>
              </a:lnSpc>
              <a:buClrTx/>
              <a:defRPr/>
            </a:pPr>
            <a:endParaRPr lang="en-US" sz="1650" dirty="0"/>
          </a:p>
          <a:p>
            <a:pPr>
              <a:lnSpc>
                <a:spcPct val="90000"/>
              </a:lnSpc>
              <a:defRPr/>
            </a:pPr>
            <a:r>
              <a:rPr lang="en-US" sz="1650" dirty="0"/>
              <a:t>Division of Grants Compliance &amp; Oversight: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650" dirty="0">
                <a:solidFill>
                  <a:schemeClr val="accent1"/>
                </a:solidFill>
              </a:rPr>
              <a:t>E-Mail:  </a:t>
            </a:r>
            <a:r>
              <a:rPr lang="en-US" sz="1650" dirty="0">
                <a:hlinkClick r:id="rId4"/>
              </a:rPr>
              <a:t>GrantsCompliance@mail.nih.gov</a:t>
            </a:r>
            <a:endParaRPr lang="en-US" sz="1650" dirty="0"/>
          </a:p>
          <a:p>
            <a:pPr>
              <a:lnSpc>
                <a:spcPct val="90000"/>
              </a:lnSpc>
              <a:defRPr/>
            </a:pPr>
            <a:endParaRPr lang="en-US" sz="1650" dirty="0"/>
          </a:p>
          <a:p>
            <a:pPr>
              <a:lnSpc>
                <a:spcPct val="90000"/>
              </a:lnSpc>
              <a:defRPr/>
            </a:pPr>
            <a:r>
              <a:rPr lang="en-US" sz="1650" dirty="0"/>
              <a:t>Systems Policy Branch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650" dirty="0">
                <a:solidFill>
                  <a:schemeClr val="accent1"/>
                </a:solidFill>
              </a:rPr>
              <a:t>E-Mail:  </a:t>
            </a:r>
            <a:r>
              <a:rPr lang="en-US" sz="1650" dirty="0">
                <a:hlinkClick r:id="rId5"/>
              </a:rPr>
              <a:t>OPERAsystemspolicy@mail.nih.gov</a:t>
            </a:r>
            <a:r>
              <a:rPr lang="en-US" sz="1650" dirty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1650" dirty="0"/>
          </a:p>
          <a:p>
            <a:pPr>
              <a:lnSpc>
                <a:spcPct val="90000"/>
              </a:lnSpc>
              <a:defRPr/>
            </a:pPr>
            <a:r>
              <a:rPr lang="en-US" sz="1650" dirty="0"/>
              <a:t>Division of Extramural Inventions and Technology Resources: 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650" dirty="0">
                <a:solidFill>
                  <a:schemeClr val="accent1"/>
                </a:solidFill>
              </a:rPr>
              <a:t>E-Mail:</a:t>
            </a:r>
            <a:r>
              <a:rPr lang="en-US" sz="1650" dirty="0"/>
              <a:t>  </a:t>
            </a:r>
            <a:r>
              <a:rPr lang="en-US" sz="1650" dirty="0">
                <a:hlinkClick r:id="rId6"/>
              </a:rPr>
              <a:t>Inventions@nih.gov</a:t>
            </a:r>
            <a:endParaRPr lang="en-US" sz="1650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9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Stay up to date message.">
            <a:extLst>
              <a:ext uri="{FF2B5EF4-FFF2-40B4-BE49-F238E27FC236}">
                <a16:creationId xmlns:a16="http://schemas.microsoft.com/office/drawing/2014/main" id="{8EBCCF51-2CA0-49F5-BD95-993477A00A5F}"/>
              </a:ext>
            </a:extLst>
          </p:cNvPr>
          <p:cNvSpPr/>
          <p:nvPr/>
        </p:nvSpPr>
        <p:spPr>
          <a:xfrm>
            <a:off x="0" y="-61588"/>
            <a:ext cx="4127500" cy="6853707"/>
          </a:xfrm>
          <a:prstGeom prst="rect">
            <a:avLst/>
          </a:prstGeom>
          <a:solidFill>
            <a:srgbClr val="015396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 hidden="1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38AEE-FE57-4305-AEB2-7C4AFC76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34" y="350044"/>
            <a:ext cx="3288266" cy="558561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Stay Up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8FA4-2BE9-47A6-90B0-2BD38D10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651" y="-547734"/>
            <a:ext cx="7285912" cy="3976734"/>
          </a:xfrm>
        </p:spPr>
        <p:txBody>
          <a:bodyPr anchor="ctr">
            <a:normAutofit/>
          </a:bodyPr>
          <a:lstStyle/>
          <a:p>
            <a:pPr lvl="0">
              <a:lnSpc>
                <a:spcPct val="108000"/>
              </a:lnSpc>
              <a:spcBef>
                <a:spcPts val="1800"/>
              </a:spcBef>
            </a:pPr>
            <a:r>
              <a:rPr lang="en-US" sz="2800" dirty="0"/>
              <a:t>This is a rapidly evolving situation </a:t>
            </a:r>
          </a:p>
          <a:p>
            <a:pPr lvl="0">
              <a:lnSpc>
                <a:spcPct val="108000"/>
              </a:lnSpc>
              <a:spcBef>
                <a:spcPts val="1800"/>
              </a:spcBef>
            </a:pPr>
            <a:r>
              <a:rPr lang="en-US" sz="2800" dirty="0"/>
              <a:t>Information provided in this presentation is current as of September 14, 2020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1A412-7F24-4B1F-A710-738148158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19860" y="6356350"/>
            <a:ext cx="1533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DDB576-49B3-42E2-89EA-6E35EA8EF80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3" name="Arc 12" hidden="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descr="Visit our page and check back often for updates!&#10; https://grants.nih.gov/policy/natural-disasters/corona-virus.htm&#10;">
            <a:extLst>
              <a:ext uri="{FF2B5EF4-FFF2-40B4-BE49-F238E27FC236}">
                <a16:creationId xmlns:a16="http://schemas.microsoft.com/office/drawing/2014/main" id="{E5D2A81B-4C69-4265-99DC-3B139D91B02E}"/>
              </a:ext>
            </a:extLst>
          </p:cNvPr>
          <p:cNvSpPr/>
          <p:nvPr/>
        </p:nvSpPr>
        <p:spPr>
          <a:xfrm>
            <a:off x="4121820" y="5422337"/>
            <a:ext cx="8093788" cy="877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Visit our page and check back often for updates!</a:t>
            </a:r>
          </a:p>
          <a:p>
            <a:pPr algn="ctr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https://grants.nih.gov/policy/natural-disasters/corona-virus.htm</a:t>
            </a:r>
            <a:endParaRPr lang="en-US" sz="2000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E68BA40-9AAF-4A68-A192-57B0C1ED3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0" y="2296538"/>
            <a:ext cx="8070180" cy="29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7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28" y="1242761"/>
            <a:ext cx="6983260" cy="1371600"/>
          </a:xfrm>
        </p:spPr>
        <p:txBody>
          <a:bodyPr/>
          <a:lstStyle/>
          <a:p>
            <a:pPr algn="ctr"/>
            <a:r>
              <a:rPr lang="en-US" dirty="0"/>
              <a:t>Helpful NIH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 descr="stack of book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18" y="3024667"/>
            <a:ext cx="2428116" cy="24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3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98486" y="2206103"/>
            <a:ext cx="7586847" cy="35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5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OLAW free quarterly webinars series: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17A342"/>
                </a:solidFill>
                <a:latin typeface="Arial" charset="0"/>
                <a:ea typeface="ＭＳ Ｐゴシック" charset="0"/>
                <a:cs typeface="Arial" charset="0"/>
                <a:hlinkClick r:id="rId3"/>
              </a:rPr>
              <a:t>http://grants.nih.gov/grants/olaw/e-seminars.htm</a:t>
            </a:r>
            <a:endParaRPr lang="en-US" dirty="0">
              <a:solidFill>
                <a:srgbClr val="17A34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Recordings of past webinars: </a:t>
            </a:r>
            <a:r>
              <a:rPr lang="en-US" dirty="0">
                <a:solidFill>
                  <a:srgbClr val="17A342"/>
                </a:solidFill>
                <a:latin typeface="Arial" charset="0"/>
                <a:ea typeface="ＭＳ Ｐゴシック" charset="0"/>
                <a:cs typeface="Arial" charset="0"/>
                <a:hlinkClick r:id="rId4"/>
              </a:rPr>
              <a:t>http://grants.nih.gov/grants/olaw/educational_resources.htm</a:t>
            </a:r>
            <a:endParaRPr lang="en-US" dirty="0">
              <a:solidFill>
                <a:srgbClr val="17A34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41785" lvl="3">
              <a:spcBef>
                <a:spcPct val="20000"/>
              </a:spcBef>
              <a:defRPr/>
            </a:pPr>
            <a:endParaRPr lang="en-US" dirty="0">
              <a:solidFill>
                <a:srgbClr val="17A34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41785" lvl="3">
              <a:spcBef>
                <a:spcPct val="20000"/>
              </a:spcBef>
              <a:defRPr/>
            </a:pPr>
            <a:endParaRPr lang="en-US" dirty="0">
              <a:solidFill>
                <a:srgbClr val="00007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Disaster planning resources: 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17A342"/>
                </a:solidFill>
                <a:latin typeface="Arial" charset="0"/>
                <a:ea typeface="ＭＳ Ｐゴシック" charset="0"/>
                <a:cs typeface="Arial" charset="0"/>
                <a:hlinkClick r:id="rId5"/>
              </a:rPr>
              <a:t>http://grants.nih.gov/grants/olaw/disaster_planning.htm</a:t>
            </a:r>
            <a:endParaRPr lang="en-US" dirty="0">
              <a:solidFill>
                <a:srgbClr val="17A34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Disaster planning webinar &amp; FAQs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1618"/>
            <a:ext cx="8401290" cy="8956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OLAW Educational Outreach</a:t>
            </a:r>
          </a:p>
        </p:txBody>
      </p:sp>
      <p:pic>
        <p:nvPicPr>
          <p:cNvPr id="2" name="Picture 1" descr="OLAW symbo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711" y="1503947"/>
            <a:ext cx="1386619" cy="9181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0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35" y="718458"/>
            <a:ext cx="7665930" cy="80554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RPPR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35" y="1614399"/>
            <a:ext cx="6444344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n-US" sz="2100" dirty="0"/>
          </a:p>
          <a:p>
            <a:pPr>
              <a:defRPr/>
            </a:pPr>
            <a:r>
              <a:rPr lang="en-US" sz="2100" dirty="0"/>
              <a:t>RPPR Webpage: </a:t>
            </a:r>
            <a:r>
              <a:rPr lang="en-US" sz="1800" dirty="0">
                <a:hlinkClick r:id="rId3"/>
              </a:rPr>
              <a:t>http://grants.nih.gov/grants/rppr/ 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Includes links to: </a:t>
            </a:r>
          </a:p>
          <a:p>
            <a:pPr lvl="2">
              <a:buClrTx/>
              <a:defRPr/>
            </a:pPr>
            <a:r>
              <a:rPr lang="en-US" dirty="0">
                <a:solidFill>
                  <a:schemeClr val="accent1"/>
                </a:solidFill>
              </a:rPr>
              <a:t>RPPR Guide</a:t>
            </a:r>
          </a:p>
          <a:p>
            <a:pPr lvl="2">
              <a:buClrTx/>
              <a:defRPr/>
            </a:pPr>
            <a:r>
              <a:rPr lang="en-US" dirty="0">
                <a:solidFill>
                  <a:schemeClr val="accent1"/>
                </a:solidFill>
              </a:rPr>
              <a:t>RPPR Guide Notices</a:t>
            </a:r>
          </a:p>
          <a:p>
            <a:pPr lvl="2">
              <a:buClrTx/>
              <a:defRPr/>
            </a:pPr>
            <a:r>
              <a:rPr lang="en-US" dirty="0">
                <a:solidFill>
                  <a:schemeClr val="accent1"/>
                </a:solidFill>
              </a:rPr>
              <a:t>Frequently Asked Questions</a:t>
            </a:r>
          </a:p>
          <a:p>
            <a:pPr lvl="2">
              <a:buClrTx/>
              <a:defRPr/>
            </a:pPr>
            <a:r>
              <a:rPr lang="en-US" dirty="0">
                <a:solidFill>
                  <a:schemeClr val="accent1"/>
                </a:solidFill>
              </a:rPr>
              <a:t>Training</a:t>
            </a:r>
          </a:p>
          <a:p>
            <a:pPr lvl="2">
              <a:buClrTx/>
              <a:defRPr/>
            </a:pPr>
            <a:r>
              <a:rPr lang="en-US" dirty="0">
                <a:solidFill>
                  <a:schemeClr val="accent1"/>
                </a:solidFill>
              </a:rPr>
              <a:t>Contacts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 lvl="2">
              <a:buFont typeface="Wingdings" panose="05000000000000000000" pitchFamily="2" charset="2"/>
              <a:buChar char="§"/>
              <a:defRPr/>
            </a:pPr>
            <a:endParaRPr lang="en-US" sz="1650" dirty="0"/>
          </a:p>
          <a:p>
            <a:pPr>
              <a:buNone/>
              <a:defRPr/>
            </a:pPr>
            <a:endParaRPr lang="en-US" sz="5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endParaRPr lang="en-US" dirty="0"/>
          </a:p>
          <a:p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6922" y="6426379"/>
            <a:ext cx="1023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9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00" y="431621"/>
            <a:ext cx="7750110" cy="9120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Frequently Asked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523" y="1601981"/>
            <a:ext cx="818282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FAQs –searchable websites for:</a:t>
            </a:r>
          </a:p>
          <a:p>
            <a:endParaRPr lang="en-US" sz="135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Application/progress report preparation, funding initiatives, policies, human subjects, sIRB, clinical trials, animals, disaster response, PMS Subaccounts, Core Facilities, FCOI, etc.…</a:t>
            </a:r>
          </a:p>
          <a:p>
            <a:pPr lvl="2">
              <a:defRPr/>
            </a:pPr>
            <a:endParaRPr lang="en-US" sz="195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 lvl="2" algn="r">
              <a:defRPr/>
            </a:pP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r">
              <a:defRPr/>
            </a:pP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r">
              <a:defRPr/>
            </a:pP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r">
              <a:defRPr/>
            </a:pP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r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http://grants.nih.gov/grants/frequent_questions.htm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27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1700" y="149785"/>
            <a:ext cx="7721930" cy="13706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Summary of Helpful NIH Web Pages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1563" y="1520461"/>
            <a:ext cx="7662428" cy="4533228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500" dirty="0"/>
              <a:t>Office of Extramural Research (OER) Web Page:</a:t>
            </a:r>
          </a:p>
          <a:p>
            <a:pPr>
              <a:lnSpc>
                <a:spcPct val="80000"/>
              </a:lnSpc>
              <a:defRPr/>
            </a:pPr>
            <a:r>
              <a:rPr lang="en-US" sz="1500" dirty="0">
                <a:solidFill>
                  <a:schemeClr val="accent3">
                    <a:lumMod val="25000"/>
                  </a:schemeClr>
                </a:solidFill>
                <a:hlinkClick r:id="rId3"/>
              </a:rPr>
              <a:t>http://grants.nih.gov/grants/oer.htm</a:t>
            </a:r>
            <a:endParaRPr lang="en-US" sz="150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150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500" dirty="0"/>
              <a:t>NIH Grants Policy Statement:</a:t>
            </a:r>
          </a:p>
          <a:p>
            <a:pPr>
              <a:lnSpc>
                <a:spcPct val="80000"/>
              </a:lnSpc>
              <a:defRPr/>
            </a:pPr>
            <a:r>
              <a:rPr lang="en-US" sz="1500" dirty="0">
                <a:solidFill>
                  <a:schemeClr val="accent3">
                    <a:lumMod val="25000"/>
                  </a:schemeClr>
                </a:solidFill>
                <a:hlinkClick r:id="rId4"/>
              </a:rPr>
              <a:t>http://grants.nih.gov/grants/policy/nihgps/</a:t>
            </a:r>
            <a:r>
              <a:rPr lang="en-US" sz="1500" dirty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500" dirty="0"/>
          </a:p>
          <a:p>
            <a:pPr>
              <a:lnSpc>
                <a:spcPct val="80000"/>
              </a:lnSpc>
              <a:defRPr/>
            </a:pPr>
            <a:r>
              <a:rPr lang="en-US" sz="1500" dirty="0"/>
              <a:t>NIH Extramural Nexus – newsletter for the extramural community:</a:t>
            </a:r>
          </a:p>
          <a:p>
            <a:pPr>
              <a:lnSpc>
                <a:spcPct val="80000"/>
              </a:lnSpc>
              <a:defRPr/>
            </a:pPr>
            <a:r>
              <a:rPr lang="en-US" sz="1500" dirty="0">
                <a:solidFill>
                  <a:schemeClr val="accent3">
                    <a:lumMod val="25000"/>
                  </a:schemeClr>
                </a:solidFill>
                <a:hlinkClick r:id="rId5"/>
              </a:rPr>
              <a:t>http://nexus.od.nih.gov/all/nexus-by-date/</a:t>
            </a:r>
            <a:r>
              <a:rPr lang="en-US" sz="1500" dirty="0">
                <a:solidFill>
                  <a:schemeClr val="accent3">
                    <a:lumMod val="25000"/>
                  </a:schemeClr>
                </a:solidFill>
              </a:rPr>
              <a:t> 	</a:t>
            </a:r>
          </a:p>
          <a:p>
            <a:pPr>
              <a:spcBef>
                <a:spcPts val="0"/>
              </a:spcBef>
              <a:defRPr/>
            </a:pPr>
            <a:endParaRPr lang="en-US" sz="1500" dirty="0"/>
          </a:p>
          <a:p>
            <a:pPr>
              <a:spcBef>
                <a:spcPts val="0"/>
              </a:spcBef>
              <a:defRPr/>
            </a:pPr>
            <a:r>
              <a:rPr lang="en-US" sz="1500" dirty="0"/>
              <a:t>Grant Application Basics: </a:t>
            </a:r>
          </a:p>
          <a:p>
            <a:pPr>
              <a:spcBef>
                <a:spcPts val="0"/>
              </a:spcBef>
              <a:defRPr/>
            </a:pPr>
            <a:r>
              <a:rPr lang="en-US" sz="1500" dirty="0">
                <a:solidFill>
                  <a:schemeClr val="accent3">
                    <a:lumMod val="25000"/>
                  </a:schemeClr>
                </a:solidFill>
                <a:hlinkClick r:id="rId6"/>
              </a:rPr>
              <a:t>http://grants.nih.gov/grants/grant_basics.htm</a:t>
            </a:r>
            <a:endParaRPr lang="en-US" sz="150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50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500" dirty="0"/>
              <a:t>eRA Training: Video Tutorials</a:t>
            </a:r>
          </a:p>
          <a:p>
            <a:pPr marL="0" lvl="1" indent="0">
              <a:lnSpc>
                <a:spcPct val="80000"/>
              </a:lnSpc>
              <a:buClrTx/>
              <a:buNone/>
              <a:defRPr/>
            </a:pPr>
            <a:r>
              <a:rPr lang="en-US" sz="1500" dirty="0">
                <a:hlinkClick r:id="rId7"/>
              </a:rPr>
              <a:t>http://era.nih.gov/era_training/era_videos.cfm</a:t>
            </a:r>
            <a:r>
              <a:rPr lang="en-US" sz="15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69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419" y="339765"/>
            <a:ext cx="7554191" cy="14991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Summary of Helpful NIH Web Pages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9613" y="1838911"/>
            <a:ext cx="7673804" cy="4587468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500" dirty="0"/>
              <a:t>How to Apply - Application Guide:</a:t>
            </a:r>
          </a:p>
          <a:p>
            <a:pPr>
              <a:spcBef>
                <a:spcPts val="0"/>
              </a:spcBef>
              <a:defRPr/>
            </a:pP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  <a:hlinkClick r:id="rId3"/>
              </a:rPr>
              <a:t>http://grants.nih.gov/grants/how-to-apply-application-guide.htm</a:t>
            </a:r>
            <a:endParaRPr lang="en-US" sz="1500" b="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1500" b="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1500" dirty="0"/>
              <a:t>Annotated SF424 (R&amp;R) Application Forms (General and Small Business and Multi-project):</a:t>
            </a:r>
          </a:p>
          <a:p>
            <a:pPr>
              <a:spcBef>
                <a:spcPts val="0"/>
              </a:spcBef>
              <a:defRPr/>
            </a:pPr>
            <a:r>
              <a:rPr lang="en-US" sz="1500" b="0" dirty="0">
                <a:hlinkClick r:id="rId4"/>
              </a:rPr>
              <a:t>https://grants.nih.gov/grants/how-to-apply-application-guide/resources/annotated-form-sets.htm</a:t>
            </a:r>
            <a:r>
              <a:rPr lang="en-US" sz="1500" b="0" dirty="0"/>
              <a:t> </a:t>
            </a:r>
          </a:p>
          <a:p>
            <a:pPr>
              <a:spcBef>
                <a:spcPts val="0"/>
              </a:spcBef>
              <a:defRPr/>
            </a:pPr>
            <a:endParaRPr lang="en-US" sz="150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1500" b="1" dirty="0"/>
              <a:t>How we check for application completeness: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1500" u="sng" dirty="0">
                <a:hlinkClick r:id="rId5"/>
              </a:rPr>
              <a:t>https://grants.nih.gov/grants/how-to-apply-application-guide/submission-process/how-we-check-for-completeness.htm</a:t>
            </a:r>
            <a:r>
              <a:rPr lang="en-US" sz="1500" dirty="0"/>
              <a:t> </a:t>
            </a:r>
          </a:p>
          <a:p>
            <a:pPr marL="257175" lvl="1" indent="-257175">
              <a:spcBef>
                <a:spcPts val="0"/>
              </a:spcBef>
              <a:buFontTx/>
              <a:buChar char="•"/>
              <a:defRPr/>
            </a:pPr>
            <a:endParaRPr lang="en-US" sz="150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solidFill>
                <a:schemeClr val="accent3">
                  <a:lumMod val="2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1500" b="1" dirty="0"/>
              <a:t>Self Help Resources page: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1500" dirty="0">
                <a:solidFill>
                  <a:schemeClr val="accent3">
                    <a:lumMod val="25000"/>
                  </a:schemeClr>
                </a:solidFill>
                <a:hlinkClick r:id="rId6"/>
              </a:rPr>
              <a:t>http://grants.nih.gov/support/index.html</a:t>
            </a:r>
            <a:r>
              <a:rPr lang="en-US" sz="1500" dirty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47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213" y="386824"/>
            <a:ext cx="7477768" cy="13218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Summary of Helpful NIH Web Pages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90846" y="1825723"/>
            <a:ext cx="7477768" cy="4262421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500" b="0" dirty="0"/>
              <a:t>eRA Commons Web pages:</a:t>
            </a:r>
          </a:p>
          <a:p>
            <a:pPr>
              <a:lnSpc>
                <a:spcPct val="80000"/>
              </a:lnSpc>
              <a:defRPr/>
            </a:pP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  <a:hlinkClick r:id="rId3"/>
              </a:rPr>
              <a:t>http://era.nih.gov/</a:t>
            </a:r>
            <a:endParaRPr lang="en-US" sz="1500" b="0" dirty="0">
              <a:solidFill>
                <a:schemeClr val="accent3">
                  <a:lumMod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en-US" sz="75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500" b="0" dirty="0"/>
              <a:t>eRA Commons User Guides:</a:t>
            </a:r>
          </a:p>
          <a:p>
            <a:pPr>
              <a:lnSpc>
                <a:spcPct val="80000"/>
              </a:lnSpc>
              <a:defRPr/>
            </a:pP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  <a:hlinkClick r:id="rId4"/>
              </a:rPr>
              <a:t>http://era.nih.gov/commons/user_guide.cfm</a:t>
            </a: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750" dirty="0"/>
          </a:p>
          <a:p>
            <a:pPr>
              <a:lnSpc>
                <a:spcPct val="80000"/>
              </a:lnSpc>
              <a:defRPr/>
            </a:pPr>
            <a:r>
              <a:rPr lang="en-US" sz="1500" b="0" dirty="0"/>
              <a:t>Intellectual Property Policy:</a:t>
            </a:r>
          </a:p>
          <a:p>
            <a:pPr>
              <a:lnSpc>
                <a:spcPct val="80000"/>
              </a:lnSpc>
              <a:defRPr/>
            </a:pP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  <a:hlinkClick r:id="rId5"/>
              </a:rPr>
              <a:t>http://grants.nih.gov/grants/intell-property.htm</a:t>
            </a: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750" b="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500" b="0" dirty="0"/>
              <a:t>Research Portfolio Online Reporting Tools (RePORT): </a:t>
            </a:r>
          </a:p>
          <a:p>
            <a:pPr>
              <a:lnSpc>
                <a:spcPct val="80000"/>
              </a:lnSpc>
              <a:defRPr/>
            </a:pP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  <a:hlinkClick r:id="rId6"/>
              </a:rPr>
              <a:t>http://report.nih.gov</a:t>
            </a: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750" b="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500" b="0" dirty="0"/>
              <a:t>RePORT Expenditures &amp; Results (RePORTER):</a:t>
            </a:r>
          </a:p>
          <a:p>
            <a:pPr>
              <a:lnSpc>
                <a:spcPct val="80000"/>
              </a:lnSpc>
              <a:defRPr/>
            </a:pPr>
            <a:r>
              <a:rPr lang="en-US" sz="1500" b="0" dirty="0">
                <a:solidFill>
                  <a:schemeClr val="accent3">
                    <a:lumMod val="25000"/>
                  </a:schemeClr>
                </a:solidFill>
                <a:hlinkClick r:id="rId7"/>
              </a:rPr>
              <a:t>http://projectreporter.nih.gov/reporter.cfm</a:t>
            </a:r>
            <a:endParaRPr lang="en-US" sz="1500" b="0" dirty="0">
              <a:solidFill>
                <a:schemeClr val="accent3">
                  <a:lumMod val="2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  <a:p>
            <a:pPr marL="205740" lvl="1" indent="0">
              <a:lnSpc>
                <a:spcPct val="90000"/>
              </a:lnSpc>
              <a:buNone/>
              <a:defRPr/>
            </a:pPr>
            <a:endParaRPr lang="en-US" sz="1650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65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90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617" y="560828"/>
            <a:ext cx="6946916" cy="8337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NIH OER Listservs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5322" y="1736914"/>
            <a:ext cx="7473711" cy="3954023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dirty="0"/>
              <a:t>NIH Guide for Grants and Contracts:</a:t>
            </a:r>
          </a:p>
          <a:p>
            <a:pPr marL="205740" lvl="1" indent="0">
              <a:lnSpc>
                <a:spcPct val="90000"/>
              </a:lnSpc>
              <a:buNone/>
              <a:defRPr/>
            </a:pPr>
            <a:r>
              <a:rPr lang="en-US" sz="1500" dirty="0"/>
              <a:t>Official publication for NIH Grant Policies, Guidelines &amp; Funding Opportunities </a:t>
            </a:r>
          </a:p>
          <a:p>
            <a:pPr marL="205740" lvl="1" indent="0">
              <a:lnSpc>
                <a:spcPct val="90000"/>
              </a:lnSpc>
              <a:buNone/>
              <a:defRPr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http://grants.nih.gov/grants/guide/listserv.htm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sz="1500" dirty="0"/>
          </a:p>
          <a:p>
            <a:pPr>
              <a:lnSpc>
                <a:spcPct val="90000"/>
              </a:lnSpc>
              <a:defRPr/>
            </a:pPr>
            <a:r>
              <a:rPr lang="en-US" sz="1500" dirty="0"/>
              <a:t>Office for Human Research Protections (OHRP):</a:t>
            </a:r>
          </a:p>
          <a:p>
            <a:pPr marL="219075" lvl="1" indent="0">
              <a:lnSpc>
                <a:spcPct val="90000"/>
              </a:lnSpc>
              <a:buNone/>
              <a:defRPr/>
            </a:pPr>
            <a:r>
              <a:rPr lang="en-US" sz="1500" dirty="0">
                <a:hlinkClick r:id="rId4"/>
              </a:rPr>
              <a:t>http://www.hhs.gov/ohrp</a:t>
            </a:r>
            <a:endParaRPr lang="en-US" sz="1500" dirty="0"/>
          </a:p>
          <a:p>
            <a:pPr lvl="1" indent="0">
              <a:lnSpc>
                <a:spcPct val="90000"/>
              </a:lnSpc>
              <a:buNone/>
              <a:defRPr/>
            </a:pPr>
            <a:endParaRPr lang="en-US" sz="1500" dirty="0"/>
          </a:p>
          <a:p>
            <a:pPr>
              <a:lnSpc>
                <a:spcPct val="90000"/>
              </a:lnSpc>
              <a:defRPr/>
            </a:pPr>
            <a:r>
              <a:rPr lang="en-US" sz="1500" dirty="0"/>
              <a:t>Office of Laboratory Animal Welfare (OLAW):</a:t>
            </a:r>
          </a:p>
          <a:p>
            <a:pPr marL="219075" lvl="1" indent="0">
              <a:lnSpc>
                <a:spcPct val="90000"/>
              </a:lnSpc>
              <a:buNone/>
              <a:defRPr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http://olaw.nih.gov/</a:t>
            </a:r>
          </a:p>
          <a:p>
            <a:pPr lvl="1">
              <a:lnSpc>
                <a:spcPct val="90000"/>
              </a:lnSpc>
              <a:defRPr/>
            </a:pPr>
            <a:endParaRPr lang="en-US" sz="1500" dirty="0"/>
          </a:p>
          <a:p>
            <a:pPr>
              <a:lnSpc>
                <a:spcPct val="90000"/>
              </a:lnSpc>
              <a:defRPr/>
            </a:pPr>
            <a:r>
              <a:rPr lang="en-US" sz="1500" dirty="0"/>
              <a:t>eSubmission:  </a:t>
            </a:r>
          </a:p>
          <a:p>
            <a:pPr marL="205740" lvl="1" indent="0">
              <a:lnSpc>
                <a:spcPct val="90000"/>
              </a:lnSpc>
              <a:buNone/>
              <a:defRPr/>
            </a:pPr>
            <a:r>
              <a:rPr lang="en-US" sz="1500" dirty="0"/>
              <a:t>Separate listservs available for scientists and administrators</a:t>
            </a:r>
          </a:p>
          <a:p>
            <a:pPr marL="205740" lvl="1" indent="0">
              <a:lnSpc>
                <a:spcPct val="90000"/>
              </a:lnSpc>
              <a:buNone/>
              <a:defRPr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http://grants.nih.gov/grants/ElectronicReceipt/listserv.htm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6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468" y="289583"/>
            <a:ext cx="7668491" cy="12092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Points of Contact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274" y="1878539"/>
            <a:ext cx="7023889" cy="4246688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500" dirty="0"/>
              <a:t>General Application Questions: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E-Mail: </a:t>
            </a:r>
            <a:r>
              <a:rPr lang="en-US" sz="1500" dirty="0">
                <a:hlinkClick r:id="rId3"/>
              </a:rPr>
              <a:t>GrantsInfo@nih.gov</a:t>
            </a:r>
            <a:endParaRPr lang="en-US" sz="1500" dirty="0"/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Phone:  </a:t>
            </a:r>
            <a:r>
              <a:rPr lang="en-US" sz="1500" dirty="0"/>
              <a:t>301-945-7573</a:t>
            </a:r>
          </a:p>
          <a:p>
            <a:pPr marL="914400" lvl="2" indent="0">
              <a:lnSpc>
                <a:spcPct val="90000"/>
              </a:lnSpc>
              <a:buClrTx/>
              <a:buNone/>
              <a:defRPr/>
            </a:pPr>
            <a:endParaRPr lang="en-US" sz="750" dirty="0"/>
          </a:p>
          <a:p>
            <a:pPr>
              <a:lnSpc>
                <a:spcPct val="90000"/>
              </a:lnSpc>
              <a:defRPr/>
            </a:pPr>
            <a:r>
              <a:rPr lang="en-US" sz="1500" dirty="0"/>
              <a:t>Grants.gov Customer Support:  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E-Mail: </a:t>
            </a:r>
            <a:r>
              <a:rPr lang="en-US" sz="1500" dirty="0">
                <a:hlinkClick r:id="rId4"/>
              </a:rPr>
              <a:t>support@grants.gov</a:t>
            </a:r>
            <a:endParaRPr lang="en-US" sz="1500" dirty="0"/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Webpage: </a:t>
            </a:r>
            <a:r>
              <a:rPr lang="en-US" sz="1500" dirty="0">
                <a:hlinkClick r:id="rId5"/>
              </a:rPr>
              <a:t>http://grants.gov/</a:t>
            </a:r>
            <a:r>
              <a:rPr lang="en-US" sz="1500" dirty="0"/>
              <a:t> 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Phone:  </a:t>
            </a:r>
            <a:r>
              <a:rPr lang="en-US" sz="1500" dirty="0"/>
              <a:t>1-800-518-4726 </a:t>
            </a:r>
          </a:p>
          <a:p>
            <a:pPr lvl="1">
              <a:lnSpc>
                <a:spcPct val="90000"/>
              </a:lnSpc>
              <a:buClrTx/>
              <a:buNone/>
              <a:defRPr/>
            </a:pPr>
            <a:endParaRPr lang="en-US" sz="750" dirty="0"/>
          </a:p>
          <a:p>
            <a:pPr>
              <a:lnSpc>
                <a:spcPct val="90000"/>
              </a:lnSpc>
              <a:defRPr/>
            </a:pPr>
            <a:r>
              <a:rPr lang="en-US" sz="1500" dirty="0"/>
              <a:t>eRA Commons Helpdesk: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Web: </a:t>
            </a:r>
            <a:r>
              <a:rPr lang="en-US" sz="1500" dirty="0">
                <a:hlinkClick r:id="rId6"/>
              </a:rPr>
              <a:t>https://grants.nih.gov/support/index.html</a:t>
            </a:r>
            <a:endParaRPr lang="en-US" sz="1500" dirty="0"/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Toll-free: </a:t>
            </a:r>
            <a:r>
              <a:rPr lang="en-US" sz="1500" dirty="0"/>
              <a:t>1-866-504-9552 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Phone: </a:t>
            </a:r>
            <a:r>
              <a:rPr lang="en-US" sz="1500" dirty="0"/>
              <a:t>301-402-7469 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en-US" sz="1500" dirty="0">
                <a:solidFill>
                  <a:schemeClr val="accent1"/>
                </a:solidFill>
              </a:rPr>
              <a:t>Hours: </a:t>
            </a:r>
            <a:r>
              <a:rPr lang="en-US" sz="1500" dirty="0"/>
              <a:t>Mon-Fri, 7a.m. to 8 p.m. Eastern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E7A8-8265-4257-9F97-1AB83C9A5D8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6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80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March 2020 OMB authorized agencies to utilize administrative flexibilities to recipients conducting COVID-19 research and recipients affected by COVID-19 </a:t>
            </a:r>
          </a:p>
          <a:p>
            <a:pPr lvl="1"/>
            <a:r>
              <a:rPr lang="en-US" dirty="0"/>
              <a:t>OMB Memo </a:t>
            </a:r>
            <a:r>
              <a:rPr lang="en-US" dirty="0">
                <a:hlinkClick r:id="rId2"/>
              </a:rPr>
              <a:t>M-20-17</a:t>
            </a:r>
            <a:endParaRPr lang="en-US" dirty="0"/>
          </a:p>
          <a:p>
            <a:pPr lvl="1"/>
            <a:r>
              <a:rPr lang="en-US" dirty="0"/>
              <a:t>OMB Memo </a:t>
            </a:r>
            <a:r>
              <a:rPr lang="en-US" dirty="0">
                <a:hlinkClick r:id="rId3"/>
              </a:rPr>
              <a:t>M-20-20</a:t>
            </a:r>
            <a:endParaRPr lang="en-US" dirty="0"/>
          </a:p>
          <a:p>
            <a:pPr lvl="1"/>
            <a:r>
              <a:rPr lang="en-US" dirty="0"/>
              <a:t>OMB Memo </a:t>
            </a:r>
            <a:r>
              <a:rPr lang="en-US" dirty="0">
                <a:hlinkClick r:id="rId4"/>
              </a:rPr>
              <a:t>M-20-11</a:t>
            </a:r>
            <a:endParaRPr lang="en-US" dirty="0"/>
          </a:p>
          <a:p>
            <a:pPr lvl="0"/>
            <a:r>
              <a:rPr lang="en-US" dirty="0"/>
              <a:t>Most of these flexibilities have now ended</a:t>
            </a:r>
          </a:p>
          <a:p>
            <a:pPr lvl="0"/>
            <a:r>
              <a:rPr lang="en-US" dirty="0"/>
              <a:t>Any requests for flexibility going forward will be considered by the funding IC on a case by case basis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687335" y="5502215"/>
            <a:ext cx="7340585" cy="1174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/>
              </a:rPr>
              <a:t>NIH Implementation of OMB Memo M-20-26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FAQs: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6"/>
              </a:rPr>
              <a:t>grants.nih.gov/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6"/>
              </a:rPr>
              <a:t>faqs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6"/>
              </a:rPr>
              <a:t>#/covid-19.htm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76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A568D-EFA0-4010-851B-FA2EB860C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241C-7F56-41EF-8B4B-CE26480F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has received emergency funding through 3 supplemental appropriations:</a:t>
            </a:r>
          </a:p>
          <a:p>
            <a:pPr lvl="1"/>
            <a:r>
              <a:rPr lang="en-US" dirty="0"/>
              <a:t>Coronavirus Preparedness and Response Supplemental Appropriations Act, 2020  (PL 116-123) </a:t>
            </a:r>
          </a:p>
          <a:p>
            <a:pPr lvl="1"/>
            <a:r>
              <a:rPr lang="en-US" dirty="0"/>
              <a:t>Coronavirus Aid, Relief, and Economic Security (CARES) Act (PL 116-136)  </a:t>
            </a:r>
          </a:p>
          <a:p>
            <a:pPr lvl="1"/>
            <a:r>
              <a:rPr lang="en-US" dirty="0"/>
              <a:t>Paycheck Protection Program and Health Care Enhancement Act (PL 116-139) </a:t>
            </a:r>
          </a:p>
          <a:p>
            <a:pPr lvl="0"/>
            <a:r>
              <a:rPr lang="en-US" dirty="0"/>
              <a:t>Funding through competing supplements, administrative supplements, new awards</a:t>
            </a:r>
          </a:p>
          <a:p>
            <a:pPr lvl="0"/>
            <a:r>
              <a:rPr lang="en-US" dirty="0"/>
              <a:t>Many opportunities listed on </a:t>
            </a:r>
            <a:r>
              <a:rPr lang="en-US" u="sng" dirty="0">
                <a:hlinkClick r:id="rId2"/>
              </a:rPr>
              <a:t>Coronavirus Disease 2019 (COVID-19): Information for NIH Applicants and Recipients of NIH Funding</a:t>
            </a:r>
            <a:r>
              <a:rPr lang="en-US" dirty="0"/>
              <a:t> website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84089-5EE5-426A-838E-5694DBCD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Funding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84889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71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OIG/GAO Audits are anticipated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Appropriate tracking &amp; reporting of COVID-19 supplemental appropriations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Monitoring supplemental appropriations for potential waste, fraud and abuse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Proper documentation of COVID-19 administrative flexibilities</a:t>
            </a:r>
          </a:p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For recipients – documentation is key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maintain appropriate records and cost documentation to substantiate the charging of costs related to the interruption of operations or services (e.g. salaries, travel costs, etc.)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costs are subject to 2 CFR Part 200 Subpart F – Audit Requirements.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Audits and Documentation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687335" y="5680056"/>
            <a:ext cx="7340585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FAQs: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grants.nih.gov/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faqs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#/covid-19.htm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A190-33D3-4EB2-9C51-8441BDC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81" y="2019299"/>
            <a:ext cx="3424237" cy="795339"/>
          </a:xfrm>
        </p:spPr>
        <p:txBody>
          <a:bodyPr>
            <a:normAutofit fontScale="90000"/>
          </a:bodyPr>
          <a:lstStyle/>
          <a:p>
            <a:r>
              <a:rPr lang="en-US" dirty="0"/>
              <a:t>Policy updates</a:t>
            </a:r>
          </a:p>
        </p:txBody>
      </p:sp>
    </p:spTree>
    <p:extLst>
      <p:ext uri="{BB962C8B-B14F-4D97-AF65-F5344CB8AC3E}">
        <p14:creationId xmlns:p14="http://schemas.microsoft.com/office/powerpoint/2010/main" val="281995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19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NIH GPS </a:t>
            </a:r>
            <a:r>
              <a:rPr lang="en-US" dirty="0">
                <a:hlinkClick r:id="rId3"/>
              </a:rPr>
              <a:t>Section 4</a:t>
            </a:r>
            <a:r>
              <a:rPr lang="en-US" dirty="0"/>
              <a:t>: NIH recipients are expected to provide safe and healthful working conditions for their employees and foster work environments conducive to high-quality research, regardless of the recipient institution.</a:t>
            </a:r>
          </a:p>
          <a:p>
            <a:pPr lvl="0"/>
            <a:r>
              <a:rPr lang="en-US" dirty="0"/>
              <a:t>Change in PD/PI/key personnel requests and requests for change in recipient institution should include:</a:t>
            </a:r>
          </a:p>
          <a:p>
            <a:pPr lvl="1"/>
            <a:r>
              <a:rPr lang="en-US" dirty="0"/>
              <a:t>mention as to whether the change is related to concerns about safety and/or work environments (e.g. due to concerns about harassment, bullying, retaliation, or hostile working conditions).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New guidance regarding Change in Status: PD/PI and Recipient Institution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857810" y="5398174"/>
            <a:ext cx="7340585" cy="1140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/>
              </a:rPr>
              <a:t>NOT-OD-20-124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en-US" dirty="0">
                <a:hlinkClick r:id="rId5"/>
              </a:rPr>
              <a:t>https://grants.nih.gov/grants/policy/harassment.htm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2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DB576-49B3-42E2-89EA-6E35EA8EF80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816155"/>
            <a:ext cx="10515600" cy="451024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Effective July 25, 2020, NIH requires recipients to submit all administrative supplement applications electronically for both single and multi-project awards.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Applies to all NIH administrative supplement funding opportunity announcements 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NIH has implemented changes to the </a:t>
            </a:r>
            <a:r>
              <a:rPr lang="en-US" dirty="0" err="1"/>
              <a:t>eRA</a:t>
            </a:r>
            <a:r>
              <a:rPr lang="en-US" dirty="0"/>
              <a:t> Commons submission method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E-submission of Administrative Supplement Applications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2893426" y="5972334"/>
            <a:ext cx="7340585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Learn more: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/>
              </a:rPr>
              <a:t>NOT-OD-20-128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887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13" ma:contentTypeDescription="Create a new document." ma:contentTypeScope="" ma:versionID="951b7853fda8b290787a94855b2cb5ba">
  <xsd:schema xmlns:xsd="http://www.w3.org/2001/XMLSchema" xmlns:xs="http://www.w3.org/2001/XMLSchema" xmlns:p="http://schemas.microsoft.com/office/2006/metadata/properties" xmlns:ns1="http://schemas.microsoft.com/sharepoint/v3" xmlns:ns3="0b516ab0-04e4-4c88-99cd-523706b96b1a" xmlns:ns4="589fc4a7-9825-4918-b2d3-6237c872ffbf" targetNamespace="http://schemas.microsoft.com/office/2006/metadata/properties" ma:root="true" ma:fieldsID="ec22e9683466fa1a297f1f0a5d3bee90" ns1:_="" ns3:_="" ns4:_="">
    <xsd:import namespace="http://schemas.microsoft.com/sharepoint/v3"/>
    <xsd:import namespace="0b516ab0-04e4-4c88-99cd-523706b96b1a"/>
    <xsd:import namespace="589fc4a7-9825-4918-b2d3-6237c872f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c4a7-9825-4918-b2d3-6237c872f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46BB0C-6012-465E-87C1-5EA49490DF4E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0b516ab0-04e4-4c88-99cd-523706b96b1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89fc4a7-9825-4918-b2d3-6237c872ff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12EE83-F210-45E0-89BC-4FE5AE9F1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1D485-95DC-4FD1-AD92-C704993E4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516ab0-04e4-4c88-99cd-523706b96b1a"/>
    <ds:schemaRef ds:uri="589fc4a7-9825-4918-b2d3-6237c872f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2441</Words>
  <Application>Microsoft Office PowerPoint</Application>
  <PresentationFormat>Widescreen</PresentationFormat>
  <Paragraphs>845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Open Sans ExtraBold</vt:lpstr>
      <vt:lpstr>Arial</vt:lpstr>
      <vt:lpstr>Calibri</vt:lpstr>
      <vt:lpstr>Open Sans Light</vt:lpstr>
      <vt:lpstr>Wingdings</vt:lpstr>
      <vt:lpstr>Open Sans Light ITALIC</vt:lpstr>
      <vt:lpstr>Open Sans</vt:lpstr>
      <vt:lpstr>Office Theme</vt:lpstr>
      <vt:lpstr>NIH Update  </vt:lpstr>
      <vt:lpstr>COVID-19</vt:lpstr>
      <vt:lpstr>Stay Up to Date</vt:lpstr>
      <vt:lpstr>Where are we now?</vt:lpstr>
      <vt:lpstr>COVID-19 Funding Opportunities </vt:lpstr>
      <vt:lpstr>Audits and Documentation</vt:lpstr>
      <vt:lpstr>Policy updates</vt:lpstr>
      <vt:lpstr>New guidance regarding Change in Status: PD/PI and Recipient Institution</vt:lpstr>
      <vt:lpstr>E-submission of Administrative Supplement Applications</vt:lpstr>
      <vt:lpstr>Commitment transparency</vt:lpstr>
      <vt:lpstr>What is commitment transparency?</vt:lpstr>
      <vt:lpstr>Joint Committee on Research Environments (JCORE)</vt:lpstr>
      <vt:lpstr>What about NIH?</vt:lpstr>
      <vt:lpstr>Our Approach</vt:lpstr>
      <vt:lpstr>Looking Forward - Biosketch</vt:lpstr>
      <vt:lpstr>Looking Forward – Other Support</vt:lpstr>
      <vt:lpstr>Looking Forward – Other Support</vt:lpstr>
      <vt:lpstr>Systems Process updates </vt:lpstr>
      <vt:lpstr>NIH Summary Statement Available to the Signing Officials (SO) through the eRA Commons</vt:lpstr>
      <vt:lpstr>HHS and fed-wide System updates</vt:lpstr>
      <vt:lpstr>Mandatory Submission of SF-425/FFR via Payment Management System</vt:lpstr>
      <vt:lpstr>SF-425/FFR Phase 2</vt:lpstr>
      <vt:lpstr>Notice of Award Page One</vt:lpstr>
      <vt:lpstr>NIH Standing policy reminders</vt:lpstr>
      <vt:lpstr>Timely Progress Reports</vt:lpstr>
      <vt:lpstr>Timely Financial Reporting</vt:lpstr>
      <vt:lpstr>Invention Reporting</vt:lpstr>
      <vt:lpstr>Closeout Requirements</vt:lpstr>
      <vt:lpstr>  Questions?</vt:lpstr>
      <vt:lpstr>Helpful NIH Resources</vt:lpstr>
      <vt:lpstr>OLAW Educational Outreach</vt:lpstr>
      <vt:lpstr>RPPR Resources</vt:lpstr>
      <vt:lpstr>Frequently Asked Questions</vt:lpstr>
      <vt:lpstr>Summary of Helpful NIH Web Pages</vt:lpstr>
      <vt:lpstr>Summary of Helpful NIH Web Pages</vt:lpstr>
      <vt:lpstr>Summary of Helpful NIH Web Pages</vt:lpstr>
      <vt:lpstr>NIH OER Listservs</vt:lpstr>
      <vt:lpstr>Points of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Issues at NIH: Grants Policy Update</dc:title>
  <dc:creator>Sullivan, Elyse (NIH/OD) [E]</dc:creator>
  <cp:lastModifiedBy>Cummins, Sheri (NIH/OD) [E]</cp:lastModifiedBy>
  <cp:revision>35</cp:revision>
  <dcterms:created xsi:type="dcterms:W3CDTF">2020-04-01T16:42:00Z</dcterms:created>
  <dcterms:modified xsi:type="dcterms:W3CDTF">2020-10-24T13:14:24Z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