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4"/>
  </p:notesMasterIdLst>
  <p:handoutMasterIdLst>
    <p:handoutMasterId r:id="rId55"/>
  </p:handoutMasterIdLst>
  <p:sldIdLst>
    <p:sldId id="716" r:id="rId5"/>
    <p:sldId id="452" r:id="rId6"/>
    <p:sldId id="717" r:id="rId7"/>
    <p:sldId id="510" r:id="rId8"/>
    <p:sldId id="509" r:id="rId9"/>
    <p:sldId id="471" r:id="rId10"/>
    <p:sldId id="457" r:id="rId11"/>
    <p:sldId id="516" r:id="rId12"/>
    <p:sldId id="485" r:id="rId13"/>
    <p:sldId id="503" r:id="rId14"/>
    <p:sldId id="484" r:id="rId15"/>
    <p:sldId id="465" r:id="rId16"/>
    <p:sldId id="483" r:id="rId17"/>
    <p:sldId id="718" r:id="rId18"/>
    <p:sldId id="719" r:id="rId19"/>
    <p:sldId id="486" r:id="rId20"/>
    <p:sldId id="517" r:id="rId21"/>
    <p:sldId id="713" r:id="rId22"/>
    <p:sldId id="512" r:id="rId23"/>
    <p:sldId id="460" r:id="rId24"/>
    <p:sldId id="461" r:id="rId25"/>
    <p:sldId id="539" r:id="rId26"/>
    <p:sldId id="487" r:id="rId27"/>
    <p:sldId id="488" r:id="rId28"/>
    <p:sldId id="491" r:id="rId29"/>
    <p:sldId id="492" r:id="rId30"/>
    <p:sldId id="504" r:id="rId31"/>
    <p:sldId id="495" r:id="rId32"/>
    <p:sldId id="521" r:id="rId33"/>
    <p:sldId id="520" r:id="rId34"/>
    <p:sldId id="522" r:id="rId35"/>
    <p:sldId id="497" r:id="rId36"/>
    <p:sldId id="498" r:id="rId37"/>
    <p:sldId id="709" r:id="rId38"/>
    <p:sldId id="695" r:id="rId39"/>
    <p:sldId id="696" r:id="rId40"/>
    <p:sldId id="699" r:id="rId41"/>
    <p:sldId id="700" r:id="rId42"/>
    <p:sldId id="701" r:id="rId43"/>
    <p:sldId id="702" r:id="rId44"/>
    <p:sldId id="531" r:id="rId45"/>
    <p:sldId id="548" r:id="rId46"/>
    <p:sldId id="549" r:id="rId47"/>
    <p:sldId id="555" r:id="rId48"/>
    <p:sldId id="711" r:id="rId49"/>
    <p:sldId id="529" r:id="rId50"/>
    <p:sldId id="551" r:id="rId51"/>
    <p:sldId id="550" r:id="rId52"/>
    <p:sldId id="553" r:id="rId53"/>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58A"/>
    <a:srgbClr val="0F7FC9"/>
    <a:srgbClr val="126BB4"/>
    <a:srgbClr val="009999"/>
    <a:srgbClr val="F583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29" autoAdjust="0"/>
    <p:restoredTop sz="96357" autoAdjust="0"/>
  </p:normalViewPr>
  <p:slideViewPr>
    <p:cSldViewPr snapToGrid="0">
      <p:cViewPr varScale="1">
        <p:scale>
          <a:sx n="84" d="100"/>
          <a:sy n="84" d="100"/>
        </p:scale>
        <p:origin x="96" y="660"/>
      </p:cViewPr>
      <p:guideLst/>
    </p:cSldViewPr>
  </p:slideViewPr>
  <p:outlineViewPr>
    <p:cViewPr>
      <p:scale>
        <a:sx n="33" d="100"/>
        <a:sy n="33" d="100"/>
      </p:scale>
      <p:origin x="0" y="-42996"/>
    </p:cViewPr>
  </p:outlineViewPr>
  <p:notesTextViewPr>
    <p:cViewPr>
      <p:scale>
        <a:sx n="1" d="1"/>
        <a:sy n="1" d="1"/>
      </p:scale>
      <p:origin x="0" y="0"/>
    </p:cViewPr>
  </p:notesTextViewPr>
  <p:sorterViewPr>
    <p:cViewPr>
      <p:scale>
        <a:sx n="100" d="100"/>
        <a:sy n="100" d="100"/>
      </p:scale>
      <p:origin x="0" y="-46710"/>
    </p:cViewPr>
  </p:sorterViewPr>
  <p:notesViewPr>
    <p:cSldViewPr snapToGrid="0">
      <p:cViewPr varScale="1">
        <p:scale>
          <a:sx n="85" d="100"/>
          <a:sy n="85" d="100"/>
        </p:scale>
        <p:origin x="3885" y="7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A3CAE-3210-497A-856E-9F1FFF2E5DDC}"/>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3CCB6E0D-14E7-44A4-AE54-B2DBA02A127D}"/>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D7712511-1CF3-47EE-9278-261710F3CD79}" type="datetimeFigureOut">
              <a:rPr lang="en-US" smtClean="0"/>
              <a:t>10/29/2020</a:t>
            </a:fld>
            <a:endParaRPr lang="en-US"/>
          </a:p>
        </p:txBody>
      </p:sp>
      <p:sp>
        <p:nvSpPr>
          <p:cNvPr id="4" name="Footer Placeholder 3">
            <a:extLst>
              <a:ext uri="{FF2B5EF4-FFF2-40B4-BE49-F238E27FC236}">
                <a16:creationId xmlns:a16="http://schemas.microsoft.com/office/drawing/2014/main" id="{CE29FA1C-265A-4E8C-8F70-125B762221AF}"/>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3737F47-D64C-4542-9CD7-4493FEBCD9C4}"/>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5D4C0739-3480-4636-A53C-1F3FFC56D0CA}" type="slidenum">
              <a:rPr lang="en-US" smtClean="0"/>
              <a:t>‹#›</a:t>
            </a:fld>
            <a:endParaRPr lang="en-US"/>
          </a:p>
        </p:txBody>
      </p:sp>
    </p:spTree>
    <p:extLst>
      <p:ext uri="{BB962C8B-B14F-4D97-AF65-F5344CB8AC3E}">
        <p14:creationId xmlns:p14="http://schemas.microsoft.com/office/powerpoint/2010/main" val="627466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902B5C9-D031-42E1-AD3D-91099F0109D3}" type="datetimeFigureOut">
              <a:rPr lang="en-US" smtClean="0"/>
              <a:t>10/29/2020</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CFE3AEF-7E6A-4520-B66B-268461D89E9F}" type="slidenum">
              <a:rPr lang="en-US" smtClean="0"/>
              <a:t>‹#›</a:t>
            </a:fld>
            <a:endParaRPr lang="en-US"/>
          </a:p>
        </p:txBody>
      </p:sp>
    </p:spTree>
    <p:extLst>
      <p:ext uri="{BB962C8B-B14F-4D97-AF65-F5344CB8AC3E}">
        <p14:creationId xmlns:p14="http://schemas.microsoft.com/office/powerpoint/2010/main" val="1947919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69">
              <a:defRPr/>
            </a:pPr>
            <a:endParaRPr lang="en-US" sz="800" dirty="0"/>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14663D1C-B24C-4A17-BDF6-3A7AACED1C4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654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916"/>
            <a:fld id="{79ED3806-A51B-479B-9DFB-71085E555E61}" type="slidenum">
              <a:rPr lang="en-US">
                <a:solidFill>
                  <a:prstClr val="black"/>
                </a:solidFill>
                <a:latin typeface="Calibri" panose="020F0502020204030204"/>
              </a:rPr>
              <a:pPr defTabSz="924916"/>
              <a:t>15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897264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4978" y="4431951"/>
            <a:ext cx="5955616" cy="4667724"/>
          </a:xfrm>
        </p:spPr>
        <p:txBody>
          <a:bodyPr/>
          <a:lstStyle/>
          <a:p>
            <a:endParaRPr lang="en-US" dirty="0"/>
          </a:p>
        </p:txBody>
      </p:sp>
      <p:sp>
        <p:nvSpPr>
          <p:cNvPr id="4" name="Slide Number Placeholder 3"/>
          <p:cNvSpPr>
            <a:spLocks noGrp="1"/>
          </p:cNvSpPr>
          <p:nvPr>
            <p:ph type="sldNum" sz="quarter" idx="10"/>
          </p:nvPr>
        </p:nvSpPr>
        <p:spPr/>
        <p:txBody>
          <a:bodyPr/>
          <a:lstStyle/>
          <a:p>
            <a:pPr defTabSz="924916"/>
            <a:fld id="{14663D1C-B24C-4A17-BDF6-3A7AACED1C4A}" type="slidenum">
              <a:rPr lang="en-US">
                <a:solidFill>
                  <a:prstClr val="black"/>
                </a:solidFill>
                <a:latin typeface="Calibri" panose="020F0502020204030204"/>
              </a:rPr>
              <a:pPr defTabSz="924916"/>
              <a:t>20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89709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4978" y="4431951"/>
            <a:ext cx="5955616" cy="4667724"/>
          </a:xfrm>
        </p:spPr>
        <p:txBody>
          <a:bodyPr/>
          <a:lstStyle/>
          <a:p>
            <a:endParaRPr lang="en-US" dirty="0"/>
          </a:p>
        </p:txBody>
      </p:sp>
      <p:sp>
        <p:nvSpPr>
          <p:cNvPr id="4" name="Slide Number Placeholder 3"/>
          <p:cNvSpPr>
            <a:spLocks noGrp="1"/>
          </p:cNvSpPr>
          <p:nvPr>
            <p:ph type="sldNum" sz="quarter" idx="10"/>
          </p:nvPr>
        </p:nvSpPr>
        <p:spPr/>
        <p:txBody>
          <a:bodyPr/>
          <a:lstStyle/>
          <a:p>
            <a:pPr defTabSz="924916"/>
            <a:fld id="{14663D1C-B24C-4A17-BDF6-3A7AACED1C4A}" type="slidenum">
              <a:rPr lang="en-US">
                <a:solidFill>
                  <a:prstClr val="black"/>
                </a:solidFill>
                <a:latin typeface="Calibri" panose="020F0502020204030204"/>
              </a:rPr>
              <a:pPr defTabSz="924916"/>
              <a:t>21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87656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916"/>
            <a:fld id="{74B52857-2717-470C-A6BD-C33FBD134AE0}" type="slidenum">
              <a:rPr lang="en-US">
                <a:solidFill>
                  <a:prstClr val="black"/>
                </a:solidFill>
                <a:latin typeface="Calibri" panose="020F0502020204030204"/>
              </a:rPr>
              <a:pPr defTabSz="924916"/>
              <a:t>24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82954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916"/>
            <a:fld id="{74B52857-2717-470C-A6BD-C33FBD134AE0}" type="slidenum">
              <a:rPr lang="en-US">
                <a:solidFill>
                  <a:prstClr val="black"/>
                </a:solidFill>
                <a:latin typeface="Calibri" panose="020F0502020204030204"/>
              </a:rPr>
              <a:pPr defTabSz="924916"/>
              <a:t>27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883373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916"/>
            <a:fld id="{95DD3E77-278D-458D-AC52-DCABB30E4C99}" type="slidenum">
              <a:rPr lang="en-US">
                <a:solidFill>
                  <a:prstClr val="black"/>
                </a:solidFill>
                <a:latin typeface="Calibri" panose="020F0502020204030204"/>
              </a:rPr>
              <a:pPr defTabSz="924916"/>
              <a:t>33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43280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4978" y="4431951"/>
            <a:ext cx="5955616" cy="4667724"/>
          </a:xfrm>
        </p:spPr>
        <p:txBody>
          <a:bodyPr/>
          <a:lstStyle/>
          <a:p>
            <a:endParaRPr lang="en-US" dirty="0"/>
          </a:p>
        </p:txBody>
      </p:sp>
      <p:sp>
        <p:nvSpPr>
          <p:cNvPr id="4" name="Slide Number Placeholder 3"/>
          <p:cNvSpPr>
            <a:spLocks noGrp="1"/>
          </p:cNvSpPr>
          <p:nvPr>
            <p:ph type="sldNum" sz="quarter" idx="10"/>
          </p:nvPr>
        </p:nvSpPr>
        <p:spPr/>
        <p:txBody>
          <a:bodyPr/>
          <a:lstStyle/>
          <a:p>
            <a:pPr defTabSz="924916"/>
            <a:fld id="{14663D1C-B24C-4A17-BDF6-3A7AACED1C4A}" type="slidenum">
              <a:rPr lang="en-US">
                <a:solidFill>
                  <a:prstClr val="black"/>
                </a:solidFill>
                <a:latin typeface="Calibri" panose="020F0502020204030204"/>
              </a:rPr>
              <a:pPr defTabSz="924916"/>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52501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4978" y="4431951"/>
            <a:ext cx="5955616" cy="4667724"/>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14663D1C-B24C-4A17-BDF6-3A7AACED1C4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0853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4978" y="4431951"/>
            <a:ext cx="5955616" cy="4667724"/>
          </a:xfrm>
        </p:spPr>
        <p:txBody>
          <a:bodyPr/>
          <a:lstStyle/>
          <a:p>
            <a:endParaRPr lang="en-US" dirty="0"/>
          </a:p>
        </p:txBody>
      </p:sp>
      <p:sp>
        <p:nvSpPr>
          <p:cNvPr id="4" name="Slide Number Placeholder 3"/>
          <p:cNvSpPr>
            <a:spLocks noGrp="1"/>
          </p:cNvSpPr>
          <p:nvPr>
            <p:ph type="sldNum" sz="quarter" idx="10"/>
          </p:nvPr>
        </p:nvSpPr>
        <p:spPr/>
        <p:txBody>
          <a:bodyPr/>
          <a:lstStyle/>
          <a:p>
            <a:pPr defTabSz="924916"/>
            <a:fld id="{14663D1C-B24C-4A17-BDF6-3A7AACED1C4A}" type="slidenum">
              <a:rPr lang="en-US">
                <a:solidFill>
                  <a:prstClr val="black"/>
                </a:solidFill>
                <a:latin typeface="Calibri" panose="020F0502020204030204"/>
              </a:rPr>
              <a:pPr defTabSz="924916"/>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81434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916"/>
            <a:fld id="{74B52857-2717-470C-A6BD-C33FBD134AE0}" type="slidenum">
              <a:rPr lang="en-US">
                <a:solidFill>
                  <a:prstClr val="black"/>
                </a:solidFill>
                <a:latin typeface="Calibri" panose="020F0502020204030204"/>
              </a:rPr>
              <a:pPr defTabSz="924916"/>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25679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79ED3806-A51B-479B-9DFB-71085E555E6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7264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916"/>
            <a:fld id="{74B52857-2717-470C-A6BD-C33FBD134AE0}" type="slidenum">
              <a:rPr lang="en-US">
                <a:solidFill>
                  <a:prstClr val="black"/>
                </a:solidFill>
                <a:latin typeface="Calibri" panose="020F0502020204030204"/>
              </a:rPr>
              <a:pPr defTabSz="924916"/>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42614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916"/>
            <a:fld id="{95DD3E77-278D-458D-AC52-DCABB30E4C99}" type="slidenum">
              <a:rPr lang="en-US">
                <a:solidFill>
                  <a:prstClr val="black"/>
                </a:solidFill>
                <a:latin typeface="Calibri" panose="020F0502020204030204"/>
              </a:rPr>
              <a:pPr defTabSz="924916"/>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30141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National Institutes of Health logo" descr="National Institutes of Health logo">
            <a:extLst>
              <a:ext uri="{FF2B5EF4-FFF2-40B4-BE49-F238E27FC236}">
                <a16:creationId xmlns:a16="http://schemas.microsoft.com/office/drawing/2014/main" id="{7EECACB3-D0E5-4BAF-86EA-57A4C90FEF58}"/>
              </a:ext>
            </a:extLst>
          </p:cNvPr>
          <p:cNvPicPr>
            <a:picLocks noChangeAspect="1"/>
          </p:cNvPicPr>
          <p:nvPr userDrawn="1"/>
        </p:nvPicPr>
        <p:blipFill>
          <a:blip r:embed="rId2"/>
          <a:stretch>
            <a:fillRect/>
          </a:stretch>
        </p:blipFill>
        <p:spPr>
          <a:xfrm>
            <a:off x="5248437" y="6401866"/>
            <a:ext cx="1886553" cy="289272"/>
          </a:xfrm>
          <a:prstGeom prst="rect">
            <a:avLst/>
          </a:prstGeom>
        </p:spPr>
      </p:pic>
      <p:pic>
        <p:nvPicPr>
          <p:cNvPr id="13" name="Health and Human Services logo" descr="Health and Human Services logo&#10;">
            <a:extLst>
              <a:ext uri="{FF2B5EF4-FFF2-40B4-BE49-F238E27FC236}">
                <a16:creationId xmlns:a16="http://schemas.microsoft.com/office/drawing/2014/main" id="{F4F1A1EC-F94B-4D1E-ABBF-0ABB95FE4D5A}"/>
              </a:ext>
            </a:extLst>
          </p:cNvPr>
          <p:cNvPicPr>
            <a:picLocks noChangeAspect="1"/>
          </p:cNvPicPr>
          <p:nvPr userDrawn="1"/>
        </p:nvPicPr>
        <p:blipFill>
          <a:blip r:embed="rId3"/>
          <a:stretch>
            <a:fillRect/>
          </a:stretch>
        </p:blipFill>
        <p:spPr>
          <a:xfrm>
            <a:off x="4796151" y="6364699"/>
            <a:ext cx="327531" cy="326439"/>
          </a:xfrm>
          <a:prstGeom prst="rect">
            <a:avLst/>
          </a:prstGeom>
        </p:spPr>
      </p:pic>
      <p:sp>
        <p:nvSpPr>
          <p:cNvPr id="4" name="Text Placeholder">
            <a:extLst>
              <a:ext uri="{FF2B5EF4-FFF2-40B4-BE49-F238E27FC236}">
                <a16:creationId xmlns:a16="http://schemas.microsoft.com/office/drawing/2014/main" id="{6123760E-B12C-4F6E-8C50-0C20EC9EFAED}"/>
              </a:ext>
            </a:extLst>
          </p:cNvPr>
          <p:cNvSpPr>
            <a:spLocks noGrp="1"/>
          </p:cNvSpPr>
          <p:nvPr>
            <p:ph type="body" sz="quarter" idx="10"/>
          </p:nvPr>
        </p:nvSpPr>
        <p:spPr>
          <a:xfrm>
            <a:off x="809625" y="5821363"/>
            <a:ext cx="10531475" cy="469900"/>
          </a:xfrm>
        </p:spPr>
        <p:txBody>
          <a:bodyPr>
            <a:normAutofit/>
          </a:bodyPr>
          <a:lstStyle>
            <a:lvl1pPr marL="0" indent="0" algn="ctr">
              <a:buNone/>
              <a:defRPr sz="1600" i="1" cap="none" baseline="0">
                <a:solidFill>
                  <a:schemeClr val="bg2">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2" name="Title">
            <a:extLst>
              <a:ext uri="{FF2B5EF4-FFF2-40B4-BE49-F238E27FC236}">
                <a16:creationId xmlns:a16="http://schemas.microsoft.com/office/drawing/2014/main" id="{646BD58E-CB48-4779-A27F-C855898E4A98}"/>
              </a:ext>
            </a:extLst>
          </p:cNvPr>
          <p:cNvSpPr>
            <a:spLocks noGrp="1"/>
          </p:cNvSpPr>
          <p:nvPr>
            <p:ph type="title"/>
          </p:nvPr>
        </p:nvSpPr>
        <p:spPr>
          <a:xfrm>
            <a:off x="838200" y="4491894"/>
            <a:ext cx="10515600" cy="1325563"/>
          </a:xfrm>
        </p:spPr>
        <p:txBody>
          <a:bodyPr/>
          <a:lstStyle>
            <a:lvl1pPr algn="ctr">
              <a:defRPr/>
            </a:lvl1pPr>
          </a:lstStyle>
          <a:p>
            <a:r>
              <a:rPr lang="en-US" dirty="0"/>
              <a:t>Click to edit Master title style</a:t>
            </a:r>
          </a:p>
        </p:txBody>
      </p:sp>
      <p:pic>
        <p:nvPicPr>
          <p:cNvPr id="11" name="Decorative image" descr="Office of Extramural Research word cloud">
            <a:extLst>
              <a:ext uri="{FF2B5EF4-FFF2-40B4-BE49-F238E27FC236}">
                <a16:creationId xmlns:a16="http://schemas.microsoft.com/office/drawing/2014/main" id="{003825E5-7CA5-4F43-9318-BA6BB3C4C2D2}"/>
              </a:ext>
            </a:extLst>
          </p:cNvPr>
          <p:cNvPicPr>
            <a:picLocks noChangeAspect="1"/>
          </p:cNvPicPr>
          <p:nvPr userDrawn="1"/>
        </p:nvPicPr>
        <p:blipFill rotWithShape="1">
          <a:blip r:embed="rId4"/>
          <a:srcRect t="5811"/>
          <a:stretch/>
        </p:blipFill>
        <p:spPr>
          <a:xfrm>
            <a:off x="1524000" y="0"/>
            <a:ext cx="9144000" cy="4759908"/>
          </a:xfrm>
          <a:prstGeom prst="rect">
            <a:avLst/>
          </a:prstGeom>
        </p:spPr>
      </p:pic>
    </p:spTree>
    <p:extLst>
      <p:ext uri="{BB962C8B-B14F-4D97-AF65-F5344CB8AC3E}">
        <p14:creationId xmlns:p14="http://schemas.microsoft.com/office/powerpoint/2010/main" val="1184683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speakers">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06BA75F2-8473-4E3B-AA9A-2792C87DFF3B}"/>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dirty="0"/>
          </a:p>
        </p:txBody>
      </p:sp>
      <p:sp>
        <p:nvSpPr>
          <p:cNvPr id="7" name="Date Placeholder">
            <a:extLst>
              <a:ext uri="{FF2B5EF4-FFF2-40B4-BE49-F238E27FC236}">
                <a16:creationId xmlns:a16="http://schemas.microsoft.com/office/drawing/2014/main" id="{F00BF09C-806D-4E7E-9C41-E22413F23591}"/>
              </a:ext>
            </a:extLst>
          </p:cNvPr>
          <p:cNvSpPr>
            <a:spLocks noGrp="1"/>
          </p:cNvSpPr>
          <p:nvPr>
            <p:ph type="dt" sz="half" idx="10"/>
          </p:nvPr>
        </p:nvSpPr>
        <p:spPr>
          <a:xfrm>
            <a:off x="4724400" y="6356350"/>
            <a:ext cx="2743200" cy="365125"/>
          </a:xfrm>
          <a:prstGeom prst="rect">
            <a:avLst/>
          </a:prstGeom>
        </p:spPr>
        <p:txBody>
          <a:bodyPr/>
          <a:lstStyle/>
          <a:p>
            <a:fld id="{BDE96EE8-4BE6-403F-8646-DB161EEDA308}" type="datetime4">
              <a:rPr lang="en-US" smtClean="0"/>
              <a:t>October 29, 2020</a:t>
            </a:fld>
            <a:endParaRPr lang="en-US" dirty="0"/>
          </a:p>
        </p:txBody>
      </p:sp>
      <p:sp>
        <p:nvSpPr>
          <p:cNvPr id="27" name="Text Placeholder 3b">
            <a:extLst>
              <a:ext uri="{FF2B5EF4-FFF2-40B4-BE49-F238E27FC236}">
                <a16:creationId xmlns:a16="http://schemas.microsoft.com/office/drawing/2014/main" id="{CBCE6814-D6CE-4319-9688-3D221515FD65}"/>
              </a:ext>
            </a:extLst>
          </p:cNvPr>
          <p:cNvSpPr>
            <a:spLocks noGrp="1"/>
          </p:cNvSpPr>
          <p:nvPr>
            <p:ph type="body" sz="quarter" idx="29" hasCustomPrompt="1"/>
          </p:nvPr>
        </p:nvSpPr>
        <p:spPr>
          <a:xfrm>
            <a:off x="8020221" y="5379469"/>
            <a:ext cx="3657600" cy="365125"/>
          </a:xfrm>
        </p:spPr>
        <p:txBody>
          <a:bodyPr anchor="t">
            <a:noAutofit/>
          </a:bodyPr>
          <a:lstStyle>
            <a:lvl1pPr marL="0" indent="0" algn="ctr">
              <a:buNone/>
              <a:defRPr sz="1200" b="0" i="1" cap="none" baseline="0">
                <a:solidFill>
                  <a:srgbClr val="20558A"/>
                </a:solidFill>
              </a:defRPr>
            </a:lvl1pPr>
            <a:lvl2pPr marL="457200" indent="0" algn="ctr">
              <a:buNone/>
              <a:defRPr sz="1200" b="0" i="1" cap="none" baseline="0">
                <a:solidFill>
                  <a:srgbClr val="20558A"/>
                </a:solidFill>
              </a:defRPr>
            </a:lvl2pPr>
            <a:lvl3pPr marL="914400" indent="0" algn="ctr">
              <a:buNone/>
              <a:defRPr sz="1200" b="0" i="1" cap="none" baseline="0">
                <a:solidFill>
                  <a:srgbClr val="20558A"/>
                </a:solidFill>
              </a:defRPr>
            </a:lvl3pPr>
            <a:lvl4pPr marL="1371600" indent="0" algn="ctr">
              <a:buNone/>
              <a:defRPr sz="1200" b="0" i="1" cap="none" baseline="0">
                <a:solidFill>
                  <a:srgbClr val="20558A"/>
                </a:solidFill>
              </a:defRPr>
            </a:lvl4pPr>
            <a:lvl5pPr marL="1828800" indent="0" algn="ctr">
              <a:buNone/>
              <a:defRPr sz="1200" b="0" i="1" cap="none" baseline="0">
                <a:solidFill>
                  <a:srgbClr val="20558A"/>
                </a:solidFill>
              </a:defRPr>
            </a:lvl5pPr>
          </a:lstStyle>
          <a:p>
            <a:pPr lvl="0"/>
            <a:r>
              <a:rPr lang="en-US" dirty="0"/>
              <a:t>Title Here</a:t>
            </a:r>
          </a:p>
        </p:txBody>
      </p:sp>
      <p:sp>
        <p:nvSpPr>
          <p:cNvPr id="22" name="Text Placeholder 3a">
            <a:extLst>
              <a:ext uri="{FF2B5EF4-FFF2-40B4-BE49-F238E27FC236}">
                <a16:creationId xmlns:a16="http://schemas.microsoft.com/office/drawing/2014/main" id="{9CE515B9-4F78-47F0-B0B3-75D599EB7DE7}"/>
              </a:ext>
            </a:extLst>
          </p:cNvPr>
          <p:cNvSpPr>
            <a:spLocks noGrp="1"/>
          </p:cNvSpPr>
          <p:nvPr>
            <p:ph type="body" sz="quarter" idx="28" hasCustomPrompt="1"/>
          </p:nvPr>
        </p:nvSpPr>
        <p:spPr>
          <a:xfrm>
            <a:off x="8020221" y="4927032"/>
            <a:ext cx="3657600" cy="452437"/>
          </a:xfrm>
        </p:spPr>
        <p:txBody>
          <a:bodyPr anchor="b">
            <a:normAutofit/>
          </a:bodyPr>
          <a:lstStyle>
            <a:lvl1pPr marL="0" indent="0" algn="ctr">
              <a:buNone/>
              <a:defRPr sz="1400" cap="none" baseline="0">
                <a:solidFill>
                  <a:schemeClr val="bg2">
                    <a:lumMod val="50000"/>
                  </a:schemeClr>
                </a:solidFill>
                <a:latin typeface="Arial Black" panose="020B0A04020102020204" pitchFamily="34" charset="0"/>
              </a:defRPr>
            </a:lvl1pPr>
            <a:lvl2pPr marL="457200" indent="0">
              <a:buNone/>
              <a:defRPr sz="1600" cap="all" baseline="0">
                <a:latin typeface="Arial Black" panose="020B0A04020102020204" pitchFamily="34" charset="0"/>
              </a:defRPr>
            </a:lvl2pPr>
            <a:lvl3pPr marL="914400" indent="0">
              <a:buNone/>
              <a:defRPr sz="1600" cap="all" baseline="0">
                <a:latin typeface="Arial Black" panose="020B0A04020102020204" pitchFamily="34" charset="0"/>
              </a:defRPr>
            </a:lvl3pPr>
            <a:lvl4pPr marL="1371600" indent="0">
              <a:buNone/>
              <a:defRPr sz="1600" cap="all" baseline="0">
                <a:latin typeface="Arial Black" panose="020B0A04020102020204" pitchFamily="34" charset="0"/>
              </a:defRPr>
            </a:lvl4pPr>
          </a:lstStyle>
          <a:p>
            <a:pPr lvl="0"/>
            <a:r>
              <a:rPr lang="en-US" dirty="0"/>
              <a:t>Name here</a:t>
            </a:r>
          </a:p>
        </p:txBody>
      </p:sp>
      <p:sp>
        <p:nvSpPr>
          <p:cNvPr id="28" name="Picture Placeholder 3">
            <a:extLst>
              <a:ext uri="{FF2B5EF4-FFF2-40B4-BE49-F238E27FC236}">
                <a16:creationId xmlns:a16="http://schemas.microsoft.com/office/drawing/2014/main" id="{C2FF448C-A900-4921-8463-BCF4865C9A8E}"/>
              </a:ext>
            </a:extLst>
          </p:cNvPr>
          <p:cNvSpPr>
            <a:spLocks noGrp="1"/>
          </p:cNvSpPr>
          <p:nvPr>
            <p:ph type="pic" sz="quarter" idx="30"/>
          </p:nvPr>
        </p:nvSpPr>
        <p:spPr>
          <a:xfrm>
            <a:off x="8619426" y="2036381"/>
            <a:ext cx="2464135" cy="2525526"/>
          </a:xfrm>
        </p:spPr>
        <p:txBody>
          <a:bodyPr/>
          <a:lstStyle/>
          <a:p>
            <a:endParaRPr lang="en-US" dirty="0"/>
          </a:p>
        </p:txBody>
      </p:sp>
      <p:sp>
        <p:nvSpPr>
          <p:cNvPr id="18" name="Text Placeholder 2b">
            <a:extLst>
              <a:ext uri="{FF2B5EF4-FFF2-40B4-BE49-F238E27FC236}">
                <a16:creationId xmlns:a16="http://schemas.microsoft.com/office/drawing/2014/main" id="{8229CF2E-2782-4A39-875B-03807F50F7B1}"/>
              </a:ext>
            </a:extLst>
          </p:cNvPr>
          <p:cNvSpPr>
            <a:spLocks noGrp="1"/>
          </p:cNvSpPr>
          <p:nvPr>
            <p:ph type="body" sz="quarter" idx="26" hasCustomPrompt="1"/>
          </p:nvPr>
        </p:nvSpPr>
        <p:spPr>
          <a:xfrm>
            <a:off x="4156366" y="5379469"/>
            <a:ext cx="3657600" cy="365125"/>
          </a:xfrm>
        </p:spPr>
        <p:txBody>
          <a:bodyPr anchor="t">
            <a:noAutofit/>
          </a:bodyPr>
          <a:lstStyle>
            <a:lvl1pPr marL="0" indent="0" algn="ctr">
              <a:buNone/>
              <a:defRPr sz="1200" b="0" i="1" cap="none" baseline="0">
                <a:solidFill>
                  <a:srgbClr val="20558A"/>
                </a:solidFill>
              </a:defRPr>
            </a:lvl1pPr>
            <a:lvl2pPr marL="457200" indent="0" algn="ctr">
              <a:buNone/>
              <a:defRPr sz="1200" b="0" i="1" cap="none" baseline="0">
                <a:solidFill>
                  <a:srgbClr val="20558A"/>
                </a:solidFill>
              </a:defRPr>
            </a:lvl2pPr>
            <a:lvl3pPr marL="914400" indent="0" algn="ctr">
              <a:buNone/>
              <a:defRPr sz="1200" b="0" i="1" cap="none" baseline="0">
                <a:solidFill>
                  <a:srgbClr val="20558A"/>
                </a:solidFill>
              </a:defRPr>
            </a:lvl3pPr>
            <a:lvl4pPr marL="1371600" indent="0" algn="ctr">
              <a:buNone/>
              <a:defRPr sz="1200" b="0" i="1" cap="none" baseline="0">
                <a:solidFill>
                  <a:srgbClr val="20558A"/>
                </a:solidFill>
              </a:defRPr>
            </a:lvl4pPr>
            <a:lvl5pPr marL="1828800" indent="0" algn="ctr">
              <a:buNone/>
              <a:defRPr sz="1200" b="0" i="1" cap="none" baseline="0">
                <a:solidFill>
                  <a:srgbClr val="20558A"/>
                </a:solidFill>
              </a:defRPr>
            </a:lvl5pPr>
          </a:lstStyle>
          <a:p>
            <a:pPr lvl="0"/>
            <a:r>
              <a:rPr lang="en-US" dirty="0"/>
              <a:t>Title Here</a:t>
            </a:r>
          </a:p>
        </p:txBody>
      </p:sp>
      <p:sp>
        <p:nvSpPr>
          <p:cNvPr id="17" name="Text Placeholder 2a">
            <a:extLst>
              <a:ext uri="{FF2B5EF4-FFF2-40B4-BE49-F238E27FC236}">
                <a16:creationId xmlns:a16="http://schemas.microsoft.com/office/drawing/2014/main" id="{0B904C48-6516-45F3-94E4-907A37A2E5B0}"/>
              </a:ext>
            </a:extLst>
          </p:cNvPr>
          <p:cNvSpPr>
            <a:spLocks noGrp="1"/>
          </p:cNvSpPr>
          <p:nvPr>
            <p:ph type="body" sz="quarter" idx="25" hasCustomPrompt="1"/>
          </p:nvPr>
        </p:nvSpPr>
        <p:spPr>
          <a:xfrm>
            <a:off x="4156366" y="4927032"/>
            <a:ext cx="3657600" cy="452437"/>
          </a:xfrm>
        </p:spPr>
        <p:txBody>
          <a:bodyPr anchor="b">
            <a:normAutofit/>
          </a:bodyPr>
          <a:lstStyle>
            <a:lvl1pPr marL="0" indent="0" algn="ctr">
              <a:buNone/>
              <a:defRPr sz="1400" cap="none" baseline="0">
                <a:solidFill>
                  <a:schemeClr val="bg2">
                    <a:lumMod val="50000"/>
                  </a:schemeClr>
                </a:solidFill>
                <a:latin typeface="Arial Black" panose="020B0A04020102020204" pitchFamily="34" charset="0"/>
              </a:defRPr>
            </a:lvl1pPr>
            <a:lvl2pPr marL="457200" indent="0">
              <a:buNone/>
              <a:defRPr sz="1600" cap="all" baseline="0">
                <a:latin typeface="Arial Black" panose="020B0A04020102020204" pitchFamily="34" charset="0"/>
              </a:defRPr>
            </a:lvl2pPr>
            <a:lvl3pPr marL="914400" indent="0">
              <a:buNone/>
              <a:defRPr sz="1600" cap="all" baseline="0">
                <a:latin typeface="Arial Black" panose="020B0A04020102020204" pitchFamily="34" charset="0"/>
              </a:defRPr>
            </a:lvl3pPr>
            <a:lvl4pPr marL="1371600" indent="0">
              <a:buNone/>
              <a:defRPr sz="1600" cap="all" baseline="0">
                <a:latin typeface="Arial Black" panose="020B0A04020102020204" pitchFamily="34" charset="0"/>
              </a:defRPr>
            </a:lvl4pPr>
          </a:lstStyle>
          <a:p>
            <a:pPr lvl="0"/>
            <a:r>
              <a:rPr lang="en-US" dirty="0"/>
              <a:t>Name here</a:t>
            </a:r>
          </a:p>
        </p:txBody>
      </p:sp>
      <p:sp>
        <p:nvSpPr>
          <p:cNvPr id="21" name="Picture Placeholder 2">
            <a:extLst>
              <a:ext uri="{FF2B5EF4-FFF2-40B4-BE49-F238E27FC236}">
                <a16:creationId xmlns:a16="http://schemas.microsoft.com/office/drawing/2014/main" id="{8F009DAE-189D-4891-804C-170E89123443}"/>
              </a:ext>
            </a:extLst>
          </p:cNvPr>
          <p:cNvSpPr>
            <a:spLocks noGrp="1"/>
          </p:cNvSpPr>
          <p:nvPr>
            <p:ph type="pic" sz="quarter" idx="27"/>
          </p:nvPr>
        </p:nvSpPr>
        <p:spPr>
          <a:xfrm>
            <a:off x="4755571" y="2036381"/>
            <a:ext cx="2464135" cy="2525526"/>
          </a:xfrm>
        </p:spPr>
        <p:txBody>
          <a:bodyPr/>
          <a:lstStyle/>
          <a:p>
            <a:endParaRPr lang="en-US" dirty="0"/>
          </a:p>
        </p:txBody>
      </p:sp>
      <p:sp>
        <p:nvSpPr>
          <p:cNvPr id="16" name="Text Placeholder 1b">
            <a:extLst>
              <a:ext uri="{FF2B5EF4-FFF2-40B4-BE49-F238E27FC236}">
                <a16:creationId xmlns:a16="http://schemas.microsoft.com/office/drawing/2014/main" id="{5693E35F-7A45-4480-9815-162D6A4AE056}"/>
              </a:ext>
            </a:extLst>
          </p:cNvPr>
          <p:cNvSpPr>
            <a:spLocks noGrp="1"/>
          </p:cNvSpPr>
          <p:nvPr>
            <p:ph type="body" sz="quarter" idx="24" hasCustomPrompt="1"/>
          </p:nvPr>
        </p:nvSpPr>
        <p:spPr>
          <a:xfrm>
            <a:off x="294986" y="5379469"/>
            <a:ext cx="3657600" cy="365125"/>
          </a:xfrm>
        </p:spPr>
        <p:txBody>
          <a:bodyPr anchor="t">
            <a:noAutofit/>
          </a:bodyPr>
          <a:lstStyle>
            <a:lvl1pPr marL="0" indent="0" algn="ctr">
              <a:buNone/>
              <a:defRPr sz="1200" b="0" i="1" cap="none" baseline="0">
                <a:solidFill>
                  <a:srgbClr val="20558A"/>
                </a:solidFill>
              </a:defRPr>
            </a:lvl1pPr>
            <a:lvl2pPr marL="457200" indent="0" algn="ctr">
              <a:buNone/>
              <a:defRPr sz="1200" b="0" i="1" cap="none" baseline="0">
                <a:solidFill>
                  <a:srgbClr val="20558A"/>
                </a:solidFill>
              </a:defRPr>
            </a:lvl2pPr>
            <a:lvl3pPr marL="914400" indent="0" algn="ctr">
              <a:buNone/>
              <a:defRPr sz="1200" b="0" i="1" cap="none" baseline="0">
                <a:solidFill>
                  <a:srgbClr val="20558A"/>
                </a:solidFill>
              </a:defRPr>
            </a:lvl3pPr>
            <a:lvl4pPr marL="1371600" indent="0" algn="ctr">
              <a:buNone/>
              <a:defRPr sz="1200" b="0" i="1" cap="none" baseline="0">
                <a:solidFill>
                  <a:srgbClr val="20558A"/>
                </a:solidFill>
              </a:defRPr>
            </a:lvl4pPr>
            <a:lvl5pPr marL="1828800" indent="0" algn="ctr">
              <a:buNone/>
              <a:defRPr sz="1200" b="0" i="1" cap="none" baseline="0">
                <a:solidFill>
                  <a:srgbClr val="20558A"/>
                </a:solidFill>
              </a:defRPr>
            </a:lvl5pPr>
          </a:lstStyle>
          <a:p>
            <a:pPr lvl="0"/>
            <a:r>
              <a:rPr lang="en-US" dirty="0"/>
              <a:t>Title Here</a:t>
            </a:r>
          </a:p>
        </p:txBody>
      </p:sp>
      <p:sp>
        <p:nvSpPr>
          <p:cNvPr id="15" name="Text Placeholder 1a">
            <a:extLst>
              <a:ext uri="{FF2B5EF4-FFF2-40B4-BE49-F238E27FC236}">
                <a16:creationId xmlns:a16="http://schemas.microsoft.com/office/drawing/2014/main" id="{526362AF-3422-4C5A-B550-9514E69B882A}"/>
              </a:ext>
            </a:extLst>
          </p:cNvPr>
          <p:cNvSpPr>
            <a:spLocks noGrp="1"/>
          </p:cNvSpPr>
          <p:nvPr>
            <p:ph type="body" sz="quarter" idx="23" hasCustomPrompt="1"/>
          </p:nvPr>
        </p:nvSpPr>
        <p:spPr>
          <a:xfrm>
            <a:off x="294986" y="4927032"/>
            <a:ext cx="3657600" cy="452437"/>
          </a:xfrm>
        </p:spPr>
        <p:txBody>
          <a:bodyPr anchor="b">
            <a:normAutofit/>
          </a:bodyPr>
          <a:lstStyle>
            <a:lvl1pPr marL="0" indent="0" algn="ctr">
              <a:buNone/>
              <a:defRPr sz="1400" cap="none" baseline="0">
                <a:solidFill>
                  <a:schemeClr val="bg2">
                    <a:lumMod val="50000"/>
                  </a:schemeClr>
                </a:solidFill>
                <a:latin typeface="Arial Black" panose="020B0A04020102020204" pitchFamily="34" charset="0"/>
              </a:defRPr>
            </a:lvl1pPr>
            <a:lvl2pPr marL="457200" indent="0">
              <a:buNone/>
              <a:defRPr sz="1600" cap="all" baseline="0">
                <a:latin typeface="Arial Black" panose="020B0A04020102020204" pitchFamily="34" charset="0"/>
              </a:defRPr>
            </a:lvl2pPr>
            <a:lvl3pPr marL="914400" indent="0">
              <a:buNone/>
              <a:defRPr sz="1600" cap="all" baseline="0">
                <a:latin typeface="Arial Black" panose="020B0A04020102020204" pitchFamily="34" charset="0"/>
              </a:defRPr>
            </a:lvl3pPr>
            <a:lvl4pPr marL="1371600" indent="0">
              <a:buNone/>
              <a:defRPr sz="1600" cap="all" baseline="0">
                <a:latin typeface="Arial Black" panose="020B0A04020102020204" pitchFamily="34" charset="0"/>
              </a:defRPr>
            </a:lvl4pPr>
          </a:lstStyle>
          <a:p>
            <a:pPr lvl="0"/>
            <a:r>
              <a:rPr lang="en-US" dirty="0"/>
              <a:t>Name here</a:t>
            </a:r>
          </a:p>
        </p:txBody>
      </p:sp>
      <p:sp>
        <p:nvSpPr>
          <p:cNvPr id="20" name="Picture Placeholder 1">
            <a:extLst>
              <a:ext uri="{FF2B5EF4-FFF2-40B4-BE49-F238E27FC236}">
                <a16:creationId xmlns:a16="http://schemas.microsoft.com/office/drawing/2014/main" id="{7066FC2C-5BF8-4734-8AD8-8D0515E63773}"/>
              </a:ext>
            </a:extLst>
          </p:cNvPr>
          <p:cNvSpPr>
            <a:spLocks noGrp="1"/>
          </p:cNvSpPr>
          <p:nvPr>
            <p:ph type="pic" sz="quarter" idx="21"/>
          </p:nvPr>
        </p:nvSpPr>
        <p:spPr>
          <a:xfrm>
            <a:off x="891716" y="2036381"/>
            <a:ext cx="2464135" cy="2525526"/>
          </a:xfrm>
        </p:spPr>
        <p:txBody>
          <a:bodyPr/>
          <a:lstStyle/>
          <a:p>
            <a:endParaRPr lang="en-US" dirty="0"/>
          </a:p>
        </p:txBody>
      </p:sp>
      <p:sp>
        <p:nvSpPr>
          <p:cNvPr id="4" name="Title">
            <a:extLst>
              <a:ext uri="{FF2B5EF4-FFF2-40B4-BE49-F238E27FC236}">
                <a16:creationId xmlns:a16="http://schemas.microsoft.com/office/drawing/2014/main" id="{6F849ABF-DEB7-4207-A631-954E49F8CFE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3329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speakers">
    <p:spTree>
      <p:nvGrpSpPr>
        <p:cNvPr id="1" name=""/>
        <p:cNvGrpSpPr/>
        <p:nvPr/>
      </p:nvGrpSpPr>
      <p:grpSpPr>
        <a:xfrm>
          <a:off x="0" y="0"/>
          <a:ext cx="0" cy="0"/>
          <a:chOff x="0" y="0"/>
          <a:chExt cx="0" cy="0"/>
        </a:xfrm>
      </p:grpSpPr>
      <p:sp>
        <p:nvSpPr>
          <p:cNvPr id="13" name="Slide Number Placeholder">
            <a:extLst>
              <a:ext uri="{FF2B5EF4-FFF2-40B4-BE49-F238E27FC236}">
                <a16:creationId xmlns:a16="http://schemas.microsoft.com/office/drawing/2014/main" id="{897EE4D1-0477-4282-808B-0F2264197403}"/>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dirty="0"/>
          </a:p>
        </p:txBody>
      </p:sp>
      <p:sp>
        <p:nvSpPr>
          <p:cNvPr id="12" name="Date Placeholder">
            <a:extLst>
              <a:ext uri="{FF2B5EF4-FFF2-40B4-BE49-F238E27FC236}">
                <a16:creationId xmlns:a16="http://schemas.microsoft.com/office/drawing/2014/main" id="{2B44EE9D-DAA7-4D56-A70D-83906A95ACF8}"/>
              </a:ext>
            </a:extLst>
          </p:cNvPr>
          <p:cNvSpPr>
            <a:spLocks noGrp="1"/>
          </p:cNvSpPr>
          <p:nvPr>
            <p:ph type="dt" sz="half" idx="10"/>
          </p:nvPr>
        </p:nvSpPr>
        <p:spPr>
          <a:xfrm>
            <a:off x="4724400" y="6356350"/>
            <a:ext cx="2743200" cy="365125"/>
          </a:xfrm>
          <a:prstGeom prst="rect">
            <a:avLst/>
          </a:prstGeom>
        </p:spPr>
        <p:txBody>
          <a:bodyPr/>
          <a:lstStyle/>
          <a:p>
            <a:fld id="{BDE96EE8-4BE6-403F-8646-DB161EEDA308}" type="datetime4">
              <a:rPr lang="en-US" smtClean="0"/>
              <a:t>October 29, 2020</a:t>
            </a:fld>
            <a:endParaRPr lang="en-US" dirty="0"/>
          </a:p>
        </p:txBody>
      </p:sp>
      <p:sp>
        <p:nvSpPr>
          <p:cNvPr id="15" name="Text Placeholder 4b">
            <a:extLst>
              <a:ext uri="{FF2B5EF4-FFF2-40B4-BE49-F238E27FC236}">
                <a16:creationId xmlns:a16="http://schemas.microsoft.com/office/drawing/2014/main" id="{DEF06A6E-9499-415A-8336-92ECC519BF2B}"/>
              </a:ext>
            </a:extLst>
          </p:cNvPr>
          <p:cNvSpPr>
            <a:spLocks noGrp="1"/>
          </p:cNvSpPr>
          <p:nvPr>
            <p:ph type="body" sz="quarter" idx="37" hasCustomPrompt="1"/>
          </p:nvPr>
        </p:nvSpPr>
        <p:spPr>
          <a:xfrm>
            <a:off x="9201873" y="5290250"/>
            <a:ext cx="2151809" cy="365125"/>
          </a:xfrm>
        </p:spPr>
        <p:txBody>
          <a:bodyPr anchor="t">
            <a:noAutofit/>
          </a:bodyPr>
          <a:lstStyle>
            <a:lvl1pPr marL="0" indent="0" algn="ctr">
              <a:buNone/>
              <a:defRPr sz="1200" b="0" i="1" cap="none" baseline="0">
                <a:solidFill>
                  <a:srgbClr val="20558A"/>
                </a:solidFill>
              </a:defRPr>
            </a:lvl1pPr>
            <a:lvl2pPr marL="457200" indent="0" algn="ctr">
              <a:buNone/>
              <a:defRPr sz="1200" b="0" i="1" cap="none" baseline="0">
                <a:solidFill>
                  <a:srgbClr val="20558A"/>
                </a:solidFill>
              </a:defRPr>
            </a:lvl2pPr>
            <a:lvl3pPr marL="914400" indent="0" algn="ctr">
              <a:buNone/>
              <a:defRPr sz="1200" b="0" i="1" cap="none" baseline="0">
                <a:solidFill>
                  <a:srgbClr val="20558A"/>
                </a:solidFill>
              </a:defRPr>
            </a:lvl3pPr>
            <a:lvl4pPr marL="1371600" indent="0" algn="ctr">
              <a:buNone/>
              <a:defRPr sz="1200" b="0" i="1" cap="none" baseline="0">
                <a:solidFill>
                  <a:srgbClr val="20558A"/>
                </a:solidFill>
              </a:defRPr>
            </a:lvl4pPr>
            <a:lvl5pPr marL="1828800" indent="0" algn="ctr">
              <a:buNone/>
              <a:defRPr sz="1200" b="0" i="1" cap="none" baseline="0">
                <a:solidFill>
                  <a:srgbClr val="20558A"/>
                </a:solidFill>
              </a:defRPr>
            </a:lvl5pPr>
          </a:lstStyle>
          <a:p>
            <a:pPr lvl="0"/>
            <a:r>
              <a:rPr lang="en-US" dirty="0"/>
              <a:t>Title Here</a:t>
            </a:r>
          </a:p>
        </p:txBody>
      </p:sp>
      <p:sp>
        <p:nvSpPr>
          <p:cNvPr id="16" name="Text Placeholder 4a">
            <a:extLst>
              <a:ext uri="{FF2B5EF4-FFF2-40B4-BE49-F238E27FC236}">
                <a16:creationId xmlns:a16="http://schemas.microsoft.com/office/drawing/2014/main" id="{EDEB79EF-F840-48EA-94A7-33D31F6BD04A}"/>
              </a:ext>
            </a:extLst>
          </p:cNvPr>
          <p:cNvSpPr>
            <a:spLocks noGrp="1"/>
          </p:cNvSpPr>
          <p:nvPr>
            <p:ph type="body" sz="quarter" idx="36" hasCustomPrompt="1"/>
          </p:nvPr>
        </p:nvSpPr>
        <p:spPr>
          <a:xfrm>
            <a:off x="9201873" y="4837813"/>
            <a:ext cx="2151809" cy="452437"/>
          </a:xfrm>
        </p:spPr>
        <p:txBody>
          <a:bodyPr anchor="b">
            <a:normAutofit/>
          </a:bodyPr>
          <a:lstStyle>
            <a:lvl1pPr marL="0" indent="0" algn="ctr">
              <a:buNone/>
              <a:defRPr sz="1400" cap="none" baseline="0">
                <a:solidFill>
                  <a:schemeClr val="bg2">
                    <a:lumMod val="50000"/>
                  </a:schemeClr>
                </a:solidFill>
                <a:latin typeface="Arial Black" panose="020B0A04020102020204" pitchFamily="34" charset="0"/>
              </a:defRPr>
            </a:lvl1pPr>
            <a:lvl2pPr marL="457200" indent="0">
              <a:buNone/>
              <a:defRPr sz="1600" cap="all" baseline="0">
                <a:latin typeface="Arial Black" panose="020B0A04020102020204" pitchFamily="34" charset="0"/>
              </a:defRPr>
            </a:lvl2pPr>
            <a:lvl3pPr marL="914400" indent="0">
              <a:buNone/>
              <a:defRPr sz="1600" cap="all" baseline="0">
                <a:latin typeface="Arial Black" panose="020B0A04020102020204" pitchFamily="34" charset="0"/>
              </a:defRPr>
            </a:lvl3pPr>
            <a:lvl4pPr marL="1371600" indent="0">
              <a:buNone/>
              <a:defRPr sz="1600" cap="all" baseline="0">
                <a:latin typeface="Arial Black" panose="020B0A04020102020204" pitchFamily="34" charset="0"/>
              </a:defRPr>
            </a:lvl4pPr>
          </a:lstStyle>
          <a:p>
            <a:pPr lvl="0"/>
            <a:r>
              <a:rPr lang="en-US" dirty="0"/>
              <a:t>Name here</a:t>
            </a:r>
          </a:p>
        </p:txBody>
      </p:sp>
      <p:sp>
        <p:nvSpPr>
          <p:cNvPr id="19" name="Picture Placeholder 4">
            <a:extLst>
              <a:ext uri="{FF2B5EF4-FFF2-40B4-BE49-F238E27FC236}">
                <a16:creationId xmlns:a16="http://schemas.microsoft.com/office/drawing/2014/main" id="{CD990973-5AAC-4840-80D4-0144E21B486C}"/>
              </a:ext>
            </a:extLst>
          </p:cNvPr>
          <p:cNvSpPr>
            <a:spLocks noGrp="1"/>
          </p:cNvSpPr>
          <p:nvPr>
            <p:ph type="pic" sz="quarter" idx="31"/>
          </p:nvPr>
        </p:nvSpPr>
        <p:spPr>
          <a:xfrm>
            <a:off x="9201991" y="2391662"/>
            <a:ext cx="2151809" cy="2205419"/>
          </a:xfrm>
        </p:spPr>
        <p:txBody>
          <a:bodyPr/>
          <a:lstStyle/>
          <a:p>
            <a:endParaRPr lang="en-US" dirty="0"/>
          </a:p>
        </p:txBody>
      </p:sp>
      <p:sp>
        <p:nvSpPr>
          <p:cNvPr id="20" name="Text Placeholder 3b">
            <a:extLst>
              <a:ext uri="{FF2B5EF4-FFF2-40B4-BE49-F238E27FC236}">
                <a16:creationId xmlns:a16="http://schemas.microsoft.com/office/drawing/2014/main" id="{6A06A1EE-6DFA-4D26-809B-596B7DAF742E}"/>
              </a:ext>
            </a:extLst>
          </p:cNvPr>
          <p:cNvSpPr>
            <a:spLocks noGrp="1"/>
          </p:cNvSpPr>
          <p:nvPr>
            <p:ph type="body" sz="quarter" idx="35" hasCustomPrompt="1"/>
          </p:nvPr>
        </p:nvSpPr>
        <p:spPr>
          <a:xfrm>
            <a:off x="6413982" y="5290250"/>
            <a:ext cx="2151809" cy="365125"/>
          </a:xfrm>
        </p:spPr>
        <p:txBody>
          <a:bodyPr anchor="t">
            <a:noAutofit/>
          </a:bodyPr>
          <a:lstStyle>
            <a:lvl1pPr marL="0" indent="0" algn="ctr">
              <a:buNone/>
              <a:defRPr sz="1200" b="0" i="1" cap="none" baseline="0">
                <a:solidFill>
                  <a:srgbClr val="20558A"/>
                </a:solidFill>
              </a:defRPr>
            </a:lvl1pPr>
            <a:lvl2pPr marL="457200" indent="0" algn="ctr">
              <a:buNone/>
              <a:defRPr sz="1200" b="0" i="1" cap="none" baseline="0">
                <a:solidFill>
                  <a:srgbClr val="20558A"/>
                </a:solidFill>
              </a:defRPr>
            </a:lvl2pPr>
            <a:lvl3pPr marL="914400" indent="0" algn="ctr">
              <a:buNone/>
              <a:defRPr sz="1200" b="0" i="1" cap="none" baseline="0">
                <a:solidFill>
                  <a:srgbClr val="20558A"/>
                </a:solidFill>
              </a:defRPr>
            </a:lvl3pPr>
            <a:lvl4pPr marL="1371600" indent="0" algn="ctr">
              <a:buNone/>
              <a:defRPr sz="1200" b="0" i="1" cap="none" baseline="0">
                <a:solidFill>
                  <a:srgbClr val="20558A"/>
                </a:solidFill>
              </a:defRPr>
            </a:lvl4pPr>
            <a:lvl5pPr marL="1828800" indent="0" algn="ctr">
              <a:buNone/>
              <a:defRPr sz="1200" b="0" i="1" cap="none" baseline="0">
                <a:solidFill>
                  <a:srgbClr val="20558A"/>
                </a:solidFill>
              </a:defRPr>
            </a:lvl5pPr>
          </a:lstStyle>
          <a:p>
            <a:pPr lvl="0"/>
            <a:r>
              <a:rPr lang="en-US" dirty="0"/>
              <a:t>Title Here</a:t>
            </a:r>
          </a:p>
        </p:txBody>
      </p:sp>
      <p:sp>
        <p:nvSpPr>
          <p:cNvPr id="23" name="Text Placeholder 3a">
            <a:extLst>
              <a:ext uri="{FF2B5EF4-FFF2-40B4-BE49-F238E27FC236}">
                <a16:creationId xmlns:a16="http://schemas.microsoft.com/office/drawing/2014/main" id="{EFDFBD49-8480-440B-B071-83F3BC9D1862}"/>
              </a:ext>
            </a:extLst>
          </p:cNvPr>
          <p:cNvSpPr>
            <a:spLocks noGrp="1"/>
          </p:cNvSpPr>
          <p:nvPr>
            <p:ph type="body" sz="quarter" idx="34" hasCustomPrompt="1"/>
          </p:nvPr>
        </p:nvSpPr>
        <p:spPr>
          <a:xfrm>
            <a:off x="6413982" y="4837813"/>
            <a:ext cx="2151809" cy="452437"/>
          </a:xfrm>
        </p:spPr>
        <p:txBody>
          <a:bodyPr anchor="b">
            <a:normAutofit/>
          </a:bodyPr>
          <a:lstStyle>
            <a:lvl1pPr marL="0" indent="0" algn="ctr">
              <a:buNone/>
              <a:defRPr sz="1400" cap="none" baseline="0">
                <a:solidFill>
                  <a:schemeClr val="bg2">
                    <a:lumMod val="50000"/>
                  </a:schemeClr>
                </a:solidFill>
                <a:latin typeface="Arial Black" panose="020B0A04020102020204" pitchFamily="34" charset="0"/>
              </a:defRPr>
            </a:lvl1pPr>
            <a:lvl2pPr marL="457200" indent="0">
              <a:buNone/>
              <a:defRPr sz="1600" cap="all" baseline="0">
                <a:latin typeface="Arial Black" panose="020B0A04020102020204" pitchFamily="34" charset="0"/>
              </a:defRPr>
            </a:lvl2pPr>
            <a:lvl3pPr marL="914400" indent="0">
              <a:buNone/>
              <a:defRPr sz="1600" cap="all" baseline="0">
                <a:latin typeface="Arial Black" panose="020B0A04020102020204" pitchFamily="34" charset="0"/>
              </a:defRPr>
            </a:lvl3pPr>
            <a:lvl4pPr marL="1371600" indent="0">
              <a:buNone/>
              <a:defRPr sz="1600" cap="all" baseline="0">
                <a:latin typeface="Arial Black" panose="020B0A04020102020204" pitchFamily="34" charset="0"/>
              </a:defRPr>
            </a:lvl4pPr>
          </a:lstStyle>
          <a:p>
            <a:pPr lvl="0"/>
            <a:r>
              <a:rPr lang="en-US" dirty="0"/>
              <a:t>Name here</a:t>
            </a:r>
          </a:p>
        </p:txBody>
      </p:sp>
      <p:sp>
        <p:nvSpPr>
          <p:cNvPr id="24" name="Picture Placeholder 3">
            <a:extLst>
              <a:ext uri="{FF2B5EF4-FFF2-40B4-BE49-F238E27FC236}">
                <a16:creationId xmlns:a16="http://schemas.microsoft.com/office/drawing/2014/main" id="{7BA2EFC7-0336-4E1B-94A8-B34EFE0357A0}"/>
              </a:ext>
            </a:extLst>
          </p:cNvPr>
          <p:cNvSpPr>
            <a:spLocks noGrp="1"/>
          </p:cNvSpPr>
          <p:nvPr>
            <p:ph type="pic" sz="quarter" idx="30"/>
          </p:nvPr>
        </p:nvSpPr>
        <p:spPr>
          <a:xfrm>
            <a:off x="6413982" y="2391662"/>
            <a:ext cx="2151809" cy="2205419"/>
          </a:xfrm>
        </p:spPr>
        <p:txBody>
          <a:bodyPr/>
          <a:lstStyle/>
          <a:p>
            <a:endParaRPr lang="en-US" dirty="0"/>
          </a:p>
        </p:txBody>
      </p:sp>
      <p:sp>
        <p:nvSpPr>
          <p:cNvPr id="25" name="Text Placeholder 2b">
            <a:extLst>
              <a:ext uri="{FF2B5EF4-FFF2-40B4-BE49-F238E27FC236}">
                <a16:creationId xmlns:a16="http://schemas.microsoft.com/office/drawing/2014/main" id="{EA263F30-D630-4920-A496-F0F12A488228}"/>
              </a:ext>
            </a:extLst>
          </p:cNvPr>
          <p:cNvSpPr>
            <a:spLocks noGrp="1"/>
          </p:cNvSpPr>
          <p:nvPr>
            <p:ph type="body" sz="quarter" idx="33" hasCustomPrompt="1"/>
          </p:nvPr>
        </p:nvSpPr>
        <p:spPr>
          <a:xfrm>
            <a:off x="3626091" y="5290250"/>
            <a:ext cx="2151809" cy="365125"/>
          </a:xfrm>
        </p:spPr>
        <p:txBody>
          <a:bodyPr anchor="t">
            <a:noAutofit/>
          </a:bodyPr>
          <a:lstStyle>
            <a:lvl1pPr marL="0" indent="0" algn="ctr">
              <a:buNone/>
              <a:defRPr sz="1200" b="0" i="1" cap="none" baseline="0">
                <a:solidFill>
                  <a:srgbClr val="20558A"/>
                </a:solidFill>
              </a:defRPr>
            </a:lvl1pPr>
            <a:lvl2pPr marL="457200" indent="0" algn="ctr">
              <a:buNone/>
              <a:defRPr sz="1200" b="0" i="1" cap="none" baseline="0">
                <a:solidFill>
                  <a:srgbClr val="20558A"/>
                </a:solidFill>
              </a:defRPr>
            </a:lvl2pPr>
            <a:lvl3pPr marL="914400" indent="0" algn="ctr">
              <a:buNone/>
              <a:defRPr sz="1200" b="0" i="1" cap="none" baseline="0">
                <a:solidFill>
                  <a:srgbClr val="20558A"/>
                </a:solidFill>
              </a:defRPr>
            </a:lvl3pPr>
            <a:lvl4pPr marL="1371600" indent="0" algn="ctr">
              <a:buNone/>
              <a:defRPr sz="1200" b="0" i="1" cap="none" baseline="0">
                <a:solidFill>
                  <a:srgbClr val="20558A"/>
                </a:solidFill>
              </a:defRPr>
            </a:lvl4pPr>
            <a:lvl5pPr marL="1828800" indent="0" algn="ctr">
              <a:buNone/>
              <a:defRPr sz="1200" b="0" i="1" cap="none" baseline="0">
                <a:solidFill>
                  <a:srgbClr val="20558A"/>
                </a:solidFill>
              </a:defRPr>
            </a:lvl5pPr>
          </a:lstStyle>
          <a:p>
            <a:pPr lvl="0"/>
            <a:r>
              <a:rPr lang="en-US" dirty="0"/>
              <a:t>Title Here</a:t>
            </a:r>
          </a:p>
        </p:txBody>
      </p:sp>
      <p:sp>
        <p:nvSpPr>
          <p:cNvPr id="26" name="Text Placeholder 2a">
            <a:extLst>
              <a:ext uri="{FF2B5EF4-FFF2-40B4-BE49-F238E27FC236}">
                <a16:creationId xmlns:a16="http://schemas.microsoft.com/office/drawing/2014/main" id="{F240C4DD-014E-4F7D-8AE7-9A2F564FCB10}"/>
              </a:ext>
            </a:extLst>
          </p:cNvPr>
          <p:cNvSpPr>
            <a:spLocks noGrp="1"/>
          </p:cNvSpPr>
          <p:nvPr>
            <p:ph type="body" sz="quarter" idx="32" hasCustomPrompt="1"/>
          </p:nvPr>
        </p:nvSpPr>
        <p:spPr>
          <a:xfrm>
            <a:off x="3626091" y="4837813"/>
            <a:ext cx="2151809" cy="452437"/>
          </a:xfrm>
        </p:spPr>
        <p:txBody>
          <a:bodyPr anchor="b">
            <a:normAutofit/>
          </a:bodyPr>
          <a:lstStyle>
            <a:lvl1pPr marL="0" indent="0" algn="ctr">
              <a:buNone/>
              <a:defRPr sz="1400" cap="none" baseline="0">
                <a:solidFill>
                  <a:schemeClr val="bg2">
                    <a:lumMod val="50000"/>
                  </a:schemeClr>
                </a:solidFill>
                <a:latin typeface="Arial Black" panose="020B0A04020102020204" pitchFamily="34" charset="0"/>
              </a:defRPr>
            </a:lvl1pPr>
            <a:lvl2pPr marL="457200" indent="0">
              <a:buNone/>
              <a:defRPr sz="1600" cap="all" baseline="0">
                <a:latin typeface="Arial Black" panose="020B0A04020102020204" pitchFamily="34" charset="0"/>
              </a:defRPr>
            </a:lvl2pPr>
            <a:lvl3pPr marL="914400" indent="0">
              <a:buNone/>
              <a:defRPr sz="1600" cap="all" baseline="0">
                <a:latin typeface="Arial Black" panose="020B0A04020102020204" pitchFamily="34" charset="0"/>
              </a:defRPr>
            </a:lvl3pPr>
            <a:lvl4pPr marL="1371600" indent="0">
              <a:buNone/>
              <a:defRPr sz="1600" cap="all" baseline="0">
                <a:latin typeface="Arial Black" panose="020B0A04020102020204" pitchFamily="34" charset="0"/>
              </a:defRPr>
            </a:lvl4pPr>
          </a:lstStyle>
          <a:p>
            <a:pPr lvl="0"/>
            <a:r>
              <a:rPr lang="en-US" dirty="0"/>
              <a:t>Name here</a:t>
            </a:r>
          </a:p>
        </p:txBody>
      </p:sp>
      <p:sp>
        <p:nvSpPr>
          <p:cNvPr id="27" name="Picture Placeholder 2">
            <a:extLst>
              <a:ext uri="{FF2B5EF4-FFF2-40B4-BE49-F238E27FC236}">
                <a16:creationId xmlns:a16="http://schemas.microsoft.com/office/drawing/2014/main" id="{AEF0AFF0-E310-4D4D-A7FD-F1FF937DD56C}"/>
              </a:ext>
            </a:extLst>
          </p:cNvPr>
          <p:cNvSpPr>
            <a:spLocks noGrp="1"/>
          </p:cNvSpPr>
          <p:nvPr>
            <p:ph type="pic" sz="quarter" idx="27"/>
          </p:nvPr>
        </p:nvSpPr>
        <p:spPr>
          <a:xfrm>
            <a:off x="3626091" y="2391662"/>
            <a:ext cx="2151809" cy="2205419"/>
          </a:xfrm>
        </p:spPr>
        <p:txBody>
          <a:bodyPr/>
          <a:lstStyle/>
          <a:p>
            <a:endParaRPr lang="en-US" dirty="0"/>
          </a:p>
        </p:txBody>
      </p:sp>
      <p:sp>
        <p:nvSpPr>
          <p:cNvPr id="28" name="Text Placeholder 1b">
            <a:extLst>
              <a:ext uri="{FF2B5EF4-FFF2-40B4-BE49-F238E27FC236}">
                <a16:creationId xmlns:a16="http://schemas.microsoft.com/office/drawing/2014/main" id="{49834B78-1A83-4508-9DEA-89663492ABCA}"/>
              </a:ext>
            </a:extLst>
          </p:cNvPr>
          <p:cNvSpPr>
            <a:spLocks noGrp="1"/>
          </p:cNvSpPr>
          <p:nvPr>
            <p:ph type="body" sz="quarter" idx="24" hasCustomPrompt="1"/>
          </p:nvPr>
        </p:nvSpPr>
        <p:spPr>
          <a:xfrm>
            <a:off x="838200" y="5290250"/>
            <a:ext cx="2151809" cy="365125"/>
          </a:xfrm>
        </p:spPr>
        <p:txBody>
          <a:bodyPr anchor="t">
            <a:noAutofit/>
          </a:bodyPr>
          <a:lstStyle>
            <a:lvl1pPr marL="0" indent="0" algn="ctr">
              <a:buNone/>
              <a:defRPr sz="1200" b="0" i="1" cap="none" baseline="0">
                <a:solidFill>
                  <a:srgbClr val="20558A"/>
                </a:solidFill>
              </a:defRPr>
            </a:lvl1pPr>
            <a:lvl2pPr marL="457200" indent="0" algn="ctr">
              <a:buNone/>
              <a:defRPr sz="1200" b="0" i="1" cap="none" baseline="0">
                <a:solidFill>
                  <a:srgbClr val="20558A"/>
                </a:solidFill>
              </a:defRPr>
            </a:lvl2pPr>
            <a:lvl3pPr marL="914400" indent="0" algn="ctr">
              <a:buNone/>
              <a:defRPr sz="1200" b="0" i="1" cap="none" baseline="0">
                <a:solidFill>
                  <a:srgbClr val="20558A"/>
                </a:solidFill>
              </a:defRPr>
            </a:lvl3pPr>
            <a:lvl4pPr marL="1371600" indent="0" algn="ctr">
              <a:buNone/>
              <a:defRPr sz="1200" b="0" i="1" cap="none" baseline="0">
                <a:solidFill>
                  <a:srgbClr val="20558A"/>
                </a:solidFill>
              </a:defRPr>
            </a:lvl4pPr>
            <a:lvl5pPr marL="1828800" indent="0" algn="ctr">
              <a:buNone/>
              <a:defRPr sz="1200" b="0" i="1" cap="none" baseline="0">
                <a:solidFill>
                  <a:srgbClr val="20558A"/>
                </a:solidFill>
              </a:defRPr>
            </a:lvl5pPr>
          </a:lstStyle>
          <a:p>
            <a:pPr lvl="0"/>
            <a:r>
              <a:rPr lang="en-US" dirty="0"/>
              <a:t>Title Here</a:t>
            </a:r>
          </a:p>
        </p:txBody>
      </p:sp>
      <p:sp>
        <p:nvSpPr>
          <p:cNvPr id="29" name="Text Placeholder 1a">
            <a:extLst>
              <a:ext uri="{FF2B5EF4-FFF2-40B4-BE49-F238E27FC236}">
                <a16:creationId xmlns:a16="http://schemas.microsoft.com/office/drawing/2014/main" id="{9A683B25-3DE5-41E9-9258-1E2E3F766C58}"/>
              </a:ext>
            </a:extLst>
          </p:cNvPr>
          <p:cNvSpPr>
            <a:spLocks noGrp="1"/>
          </p:cNvSpPr>
          <p:nvPr>
            <p:ph type="body" sz="quarter" idx="23" hasCustomPrompt="1"/>
          </p:nvPr>
        </p:nvSpPr>
        <p:spPr>
          <a:xfrm>
            <a:off x="838200" y="4837813"/>
            <a:ext cx="2151809" cy="452437"/>
          </a:xfrm>
        </p:spPr>
        <p:txBody>
          <a:bodyPr anchor="b">
            <a:normAutofit/>
          </a:bodyPr>
          <a:lstStyle>
            <a:lvl1pPr marL="0" indent="0" algn="ctr">
              <a:buNone/>
              <a:defRPr sz="1400" cap="none" baseline="0">
                <a:solidFill>
                  <a:schemeClr val="bg2">
                    <a:lumMod val="50000"/>
                  </a:schemeClr>
                </a:solidFill>
                <a:latin typeface="Arial Black" panose="020B0A04020102020204" pitchFamily="34" charset="0"/>
              </a:defRPr>
            </a:lvl1pPr>
            <a:lvl2pPr marL="457200" indent="0">
              <a:buNone/>
              <a:defRPr sz="1600" cap="all" baseline="0">
                <a:latin typeface="Arial Black" panose="020B0A04020102020204" pitchFamily="34" charset="0"/>
              </a:defRPr>
            </a:lvl2pPr>
            <a:lvl3pPr marL="914400" indent="0">
              <a:buNone/>
              <a:defRPr sz="1600" cap="all" baseline="0">
                <a:latin typeface="Arial Black" panose="020B0A04020102020204" pitchFamily="34" charset="0"/>
              </a:defRPr>
            </a:lvl3pPr>
            <a:lvl4pPr marL="1371600" indent="0">
              <a:buNone/>
              <a:defRPr sz="1600" cap="all" baseline="0">
                <a:latin typeface="Arial Black" panose="020B0A04020102020204" pitchFamily="34" charset="0"/>
              </a:defRPr>
            </a:lvl4pPr>
          </a:lstStyle>
          <a:p>
            <a:pPr lvl="0"/>
            <a:r>
              <a:rPr lang="en-US" dirty="0"/>
              <a:t>Name here</a:t>
            </a:r>
          </a:p>
        </p:txBody>
      </p:sp>
      <p:sp>
        <p:nvSpPr>
          <p:cNvPr id="30" name="Picture Placeholder 1">
            <a:extLst>
              <a:ext uri="{FF2B5EF4-FFF2-40B4-BE49-F238E27FC236}">
                <a16:creationId xmlns:a16="http://schemas.microsoft.com/office/drawing/2014/main" id="{FAE70564-54D2-47AA-8E46-26CCFA6D38F8}"/>
              </a:ext>
            </a:extLst>
          </p:cNvPr>
          <p:cNvSpPr>
            <a:spLocks noGrp="1"/>
          </p:cNvSpPr>
          <p:nvPr>
            <p:ph type="pic" sz="quarter" idx="21"/>
          </p:nvPr>
        </p:nvSpPr>
        <p:spPr>
          <a:xfrm>
            <a:off x="838200" y="2391662"/>
            <a:ext cx="2151809" cy="2205419"/>
          </a:xfrm>
        </p:spPr>
        <p:txBody>
          <a:bodyPr/>
          <a:lstStyle/>
          <a:p>
            <a:endParaRPr lang="en-US" dirty="0"/>
          </a:p>
        </p:txBody>
      </p:sp>
      <p:sp>
        <p:nvSpPr>
          <p:cNvPr id="31" name="Title">
            <a:extLst>
              <a:ext uri="{FF2B5EF4-FFF2-40B4-BE49-F238E27FC236}">
                <a16:creationId xmlns:a16="http://schemas.microsoft.com/office/drawing/2014/main" id="{B566B1D5-6600-4EA2-B3F4-12546227F68C}"/>
              </a:ext>
            </a:extLst>
          </p:cNvPr>
          <p:cNvSpPr>
            <a:spLocks noGrp="1"/>
          </p:cNvSpPr>
          <p:nvPr>
            <p:ph type="title"/>
          </p:nvPr>
        </p:nvSpPr>
        <p:spPr>
          <a:xfrm>
            <a:off x="838200" y="365125"/>
            <a:ext cx="10515600" cy="1325563"/>
          </a:xfrm>
        </p:spPr>
        <p:txBody>
          <a:bodyPr/>
          <a:lstStyle/>
          <a:p>
            <a:r>
              <a:rPr lang="en-US"/>
              <a:t>Click to edit Master title style</a:t>
            </a:r>
          </a:p>
        </p:txBody>
      </p:sp>
    </p:spTree>
    <p:extLst>
      <p:ext uri="{BB962C8B-B14F-4D97-AF65-F5344CB8AC3E}">
        <p14:creationId xmlns:p14="http://schemas.microsoft.com/office/powerpoint/2010/main" val="3633618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Slide Number Placeholder">
            <a:extLst>
              <a:ext uri="{FF2B5EF4-FFF2-40B4-BE49-F238E27FC236}">
                <a16:creationId xmlns:a16="http://schemas.microsoft.com/office/drawing/2014/main" id="{7CE4ACCA-3277-48FF-B596-D63FD39DFC0A}"/>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dirty="0"/>
          </a:p>
        </p:txBody>
      </p:sp>
      <p:sp>
        <p:nvSpPr>
          <p:cNvPr id="14" name="Date Placeholder">
            <a:extLst>
              <a:ext uri="{FF2B5EF4-FFF2-40B4-BE49-F238E27FC236}">
                <a16:creationId xmlns:a16="http://schemas.microsoft.com/office/drawing/2014/main" id="{B59EEDB8-A0B8-4F4F-BA9A-2D97CB972136}"/>
              </a:ext>
            </a:extLst>
          </p:cNvPr>
          <p:cNvSpPr>
            <a:spLocks noGrp="1"/>
          </p:cNvSpPr>
          <p:nvPr>
            <p:ph type="dt" sz="half" idx="10"/>
          </p:nvPr>
        </p:nvSpPr>
        <p:spPr>
          <a:xfrm>
            <a:off x="4724400" y="6356350"/>
            <a:ext cx="2743200" cy="365125"/>
          </a:xfrm>
          <a:prstGeom prst="rect">
            <a:avLst/>
          </a:prstGeom>
        </p:spPr>
        <p:txBody>
          <a:bodyPr/>
          <a:lstStyle/>
          <a:p>
            <a:fld id="{5BA27624-A05E-4067-8CFA-9A60DDDF75D8}" type="datetime4">
              <a:rPr lang="en-US" smtClean="0"/>
              <a:t>October 29, 2020</a:t>
            </a:fld>
            <a:endParaRPr lang="en-US" dirty="0"/>
          </a:p>
        </p:txBody>
      </p:sp>
      <p:sp>
        <p:nvSpPr>
          <p:cNvPr id="2" name="Title">
            <a:extLst>
              <a:ext uri="{FF2B5EF4-FFF2-40B4-BE49-F238E27FC236}">
                <a16:creationId xmlns:a16="http://schemas.microsoft.com/office/drawing/2014/main" id="{08535944-DFFA-43F8-9553-867974F4850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5161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5" name="Slide Number Placeholder">
            <a:extLst>
              <a:ext uri="{FF2B5EF4-FFF2-40B4-BE49-F238E27FC236}">
                <a16:creationId xmlns:a16="http://schemas.microsoft.com/office/drawing/2014/main" id="{65FC8343-482F-42B0-ACB7-24FA03EF398B}"/>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dirty="0"/>
          </a:p>
        </p:txBody>
      </p:sp>
      <p:sp>
        <p:nvSpPr>
          <p:cNvPr id="16" name="Date Placeholder">
            <a:extLst>
              <a:ext uri="{FF2B5EF4-FFF2-40B4-BE49-F238E27FC236}">
                <a16:creationId xmlns:a16="http://schemas.microsoft.com/office/drawing/2014/main" id="{5DCDD587-5763-4667-81ED-788607589A99}"/>
              </a:ext>
            </a:extLst>
          </p:cNvPr>
          <p:cNvSpPr>
            <a:spLocks noGrp="1"/>
          </p:cNvSpPr>
          <p:nvPr>
            <p:ph type="dt" sz="half" idx="10"/>
          </p:nvPr>
        </p:nvSpPr>
        <p:spPr>
          <a:xfrm>
            <a:off x="4724400" y="6356350"/>
            <a:ext cx="2743200" cy="365125"/>
          </a:xfrm>
          <a:prstGeom prst="rect">
            <a:avLst/>
          </a:prstGeom>
        </p:spPr>
        <p:txBody>
          <a:bodyPr/>
          <a:lstStyle/>
          <a:p>
            <a:fld id="{5BA27624-A05E-4067-8CFA-9A60DDDF75D8}" type="datetime4">
              <a:rPr lang="en-US" smtClean="0"/>
              <a:t>October 29, 2020</a:t>
            </a:fld>
            <a:endParaRPr lang="en-US" dirty="0"/>
          </a:p>
        </p:txBody>
      </p:sp>
    </p:spTree>
    <p:extLst>
      <p:ext uri="{BB962C8B-B14F-4D97-AF65-F5344CB8AC3E}">
        <p14:creationId xmlns:p14="http://schemas.microsoft.com/office/powerpoint/2010/main" val="1254397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CDFFC9D3-44A6-467D-B529-C271BEA00B08}"/>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dirty="0"/>
          </a:p>
        </p:txBody>
      </p:sp>
      <p:sp>
        <p:nvSpPr>
          <p:cNvPr id="5" name="Date Placeholder">
            <a:extLst>
              <a:ext uri="{FF2B5EF4-FFF2-40B4-BE49-F238E27FC236}">
                <a16:creationId xmlns:a16="http://schemas.microsoft.com/office/drawing/2014/main" id="{3E8BAA95-8D9B-450A-9307-44988C63E7CE}"/>
              </a:ext>
            </a:extLst>
          </p:cNvPr>
          <p:cNvSpPr>
            <a:spLocks noGrp="1"/>
          </p:cNvSpPr>
          <p:nvPr>
            <p:ph type="dt" sz="half" idx="10"/>
          </p:nvPr>
        </p:nvSpPr>
        <p:spPr>
          <a:xfrm>
            <a:off x="4724400" y="6356350"/>
            <a:ext cx="2743200" cy="365125"/>
          </a:xfrm>
          <a:prstGeom prst="rect">
            <a:avLst/>
          </a:prstGeom>
        </p:spPr>
        <p:txBody>
          <a:bodyPr/>
          <a:lstStyle/>
          <a:p>
            <a:fld id="{594FE32E-CB58-45FB-9F5E-216C3D3C3D94}" type="datetime4">
              <a:rPr lang="en-US" smtClean="0"/>
              <a:t>October 29, 2020</a:t>
            </a:fld>
            <a:endParaRPr lang="en-US" dirty="0"/>
          </a:p>
        </p:txBody>
      </p:sp>
      <p:sp>
        <p:nvSpPr>
          <p:cNvPr id="9" name="Content Placeholder">
            <a:extLst>
              <a:ext uri="{FF2B5EF4-FFF2-40B4-BE49-F238E27FC236}">
                <a16:creationId xmlns:a16="http://schemas.microsoft.com/office/drawing/2014/main" id="{3E1CC8DE-00C6-4A08-A721-F9E1BD8A064F}"/>
              </a:ext>
            </a:extLst>
          </p:cNvPr>
          <p:cNvSpPr>
            <a:spLocks noGrp="1"/>
          </p:cNvSpPr>
          <p:nvPr>
            <p:ph sz="quarter" idx="13"/>
          </p:nvPr>
        </p:nvSpPr>
        <p:spPr>
          <a:xfrm>
            <a:off x="5183188" y="457200"/>
            <a:ext cx="6169025" cy="5403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a:extLst>
              <a:ext uri="{FF2B5EF4-FFF2-40B4-BE49-F238E27FC236}">
                <a16:creationId xmlns:a16="http://schemas.microsoft.com/office/drawing/2014/main" id="{41980C74-562C-46E3-9791-9F799FBAFAD6}"/>
              </a:ext>
            </a:extLst>
          </p:cNvPr>
          <p:cNvSpPr>
            <a:spLocks noGrp="1"/>
          </p:cNvSpPr>
          <p:nvPr>
            <p:ph type="body" sz="quarter" idx="14"/>
          </p:nvPr>
        </p:nvSpPr>
        <p:spPr>
          <a:xfrm>
            <a:off x="838200" y="2057400"/>
            <a:ext cx="3932238" cy="3803650"/>
          </a:xfrm>
        </p:spPr>
        <p:txBody>
          <a:bodyPr>
            <a:normAutofit/>
          </a:bodyPr>
          <a:lstStyle>
            <a:lvl1pPr marL="0" indent="0">
              <a:buFont typeface="Arial" panose="020B0604020202020204" pitchFamily="34" charset="0"/>
              <a:buNone/>
              <a:defRPr sz="1600" i="1" cap="none" baseline="0">
                <a:solidFill>
                  <a:schemeClr val="bg2">
                    <a:lumMod val="50000"/>
                  </a:schemeClr>
                </a:solidFill>
                <a:latin typeface="Arial" panose="020B0604020202020204" pitchFamily="34" charset="0"/>
                <a:cs typeface="Arial" panose="020B0604020202020204" pitchFamily="34" charset="0"/>
              </a:defRPr>
            </a:lvl1pPr>
            <a:lvl2pPr marL="457200" indent="0">
              <a:buNone/>
              <a:defRPr sz="1600">
                <a:latin typeface="Arial Black" panose="020B0A04020102020204" pitchFamily="34" charset="0"/>
              </a:defRPr>
            </a:lvl2pPr>
            <a:lvl3pPr marL="914400" indent="0">
              <a:buNone/>
              <a:defRPr sz="1600">
                <a:latin typeface="Arial Black" panose="020B0A04020102020204" pitchFamily="34" charset="0"/>
              </a:defRPr>
            </a:lvl3pPr>
            <a:lvl4pPr marL="1371600" indent="0">
              <a:buNone/>
              <a:defRPr sz="1600">
                <a:latin typeface="Arial Black" panose="020B0A04020102020204" pitchFamily="34" charset="0"/>
              </a:defRPr>
            </a:lvl4pPr>
            <a:lvl5pPr marL="1828800" indent="0">
              <a:buNone/>
              <a:defRPr sz="1600">
                <a:latin typeface="Arial Black" panose="020B0A04020102020204" pitchFamily="34" charset="0"/>
              </a:defRPr>
            </a:lvl5pPr>
          </a:lstStyle>
          <a:p>
            <a:pPr lvl="0"/>
            <a:r>
              <a:rPr lang="en-US" dirty="0"/>
              <a:t>Edit Master text styles</a:t>
            </a:r>
          </a:p>
        </p:txBody>
      </p:sp>
      <p:sp>
        <p:nvSpPr>
          <p:cNvPr id="6" name="Title">
            <a:extLst>
              <a:ext uri="{FF2B5EF4-FFF2-40B4-BE49-F238E27FC236}">
                <a16:creationId xmlns:a16="http://schemas.microsoft.com/office/drawing/2014/main" id="{8CEBCDF9-7304-4F5E-9E62-FBDAF20244C1}"/>
              </a:ext>
            </a:extLst>
          </p:cNvPr>
          <p:cNvSpPr>
            <a:spLocks noGrp="1"/>
          </p:cNvSpPr>
          <p:nvPr>
            <p:ph type="title"/>
          </p:nvPr>
        </p:nvSpPr>
        <p:spPr>
          <a:xfrm>
            <a:off x="838200" y="457201"/>
            <a:ext cx="3932237" cy="1600199"/>
          </a:xfrm>
        </p:spPr>
        <p:txBody>
          <a:bodyPr>
            <a:no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1078407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ight picture with title and caption">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6743CE90-743E-4A50-8387-C5FCEF7DD602}"/>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dirty="0"/>
          </a:p>
        </p:txBody>
      </p:sp>
      <p:sp>
        <p:nvSpPr>
          <p:cNvPr id="5" name="Date Placeholder">
            <a:extLst>
              <a:ext uri="{FF2B5EF4-FFF2-40B4-BE49-F238E27FC236}">
                <a16:creationId xmlns:a16="http://schemas.microsoft.com/office/drawing/2014/main" id="{7ED50780-5FD6-49AB-A6BC-EE8005F60852}"/>
              </a:ext>
            </a:extLst>
          </p:cNvPr>
          <p:cNvSpPr>
            <a:spLocks noGrp="1"/>
          </p:cNvSpPr>
          <p:nvPr>
            <p:ph type="dt" sz="half" idx="10"/>
          </p:nvPr>
        </p:nvSpPr>
        <p:spPr>
          <a:xfrm>
            <a:off x="4724400" y="6356350"/>
            <a:ext cx="2743200" cy="365125"/>
          </a:xfrm>
          <a:prstGeom prst="rect">
            <a:avLst/>
          </a:prstGeom>
        </p:spPr>
        <p:txBody>
          <a:bodyPr/>
          <a:lstStyle/>
          <a:p>
            <a:fld id="{00EFCF6F-4DE8-4DDB-9018-0FA0A9F8BAA6}" type="datetime4">
              <a:rPr lang="en-US" smtClean="0"/>
              <a:t>October 29, 2020</a:t>
            </a:fld>
            <a:endParaRPr lang="en-US" dirty="0"/>
          </a:p>
        </p:txBody>
      </p:sp>
      <p:sp>
        <p:nvSpPr>
          <p:cNvPr id="6" name="Picture Placeholder">
            <a:extLst>
              <a:ext uri="{FF2B5EF4-FFF2-40B4-BE49-F238E27FC236}">
                <a16:creationId xmlns:a16="http://schemas.microsoft.com/office/drawing/2014/main" id="{F7E245AE-E630-475E-BBA5-45197A088DE7}"/>
              </a:ext>
            </a:extLst>
          </p:cNvPr>
          <p:cNvSpPr>
            <a:spLocks noGrp="1"/>
          </p:cNvSpPr>
          <p:nvPr>
            <p:ph type="pic" sz="quarter" idx="13"/>
          </p:nvPr>
        </p:nvSpPr>
        <p:spPr>
          <a:xfrm>
            <a:off x="5183188" y="457200"/>
            <a:ext cx="6169025" cy="5403850"/>
          </a:xfrm>
        </p:spPr>
        <p:txBody>
          <a:bodyPr/>
          <a:lstStyle>
            <a:lvl1pPr marL="0" indent="0">
              <a:buNone/>
              <a:defRPr/>
            </a:lvl1pPr>
          </a:lstStyle>
          <a:p>
            <a:endParaRPr lang="en-US" dirty="0"/>
          </a:p>
        </p:txBody>
      </p:sp>
      <p:sp>
        <p:nvSpPr>
          <p:cNvPr id="10" name="Text Placeholder">
            <a:extLst>
              <a:ext uri="{FF2B5EF4-FFF2-40B4-BE49-F238E27FC236}">
                <a16:creationId xmlns:a16="http://schemas.microsoft.com/office/drawing/2014/main" id="{4500361A-0061-43DA-9240-CC9062C9E2B4}"/>
              </a:ext>
            </a:extLst>
          </p:cNvPr>
          <p:cNvSpPr>
            <a:spLocks noGrp="1"/>
          </p:cNvSpPr>
          <p:nvPr>
            <p:ph type="body" sz="quarter" idx="14"/>
          </p:nvPr>
        </p:nvSpPr>
        <p:spPr>
          <a:xfrm>
            <a:off x="838200" y="2057400"/>
            <a:ext cx="3932238" cy="3811588"/>
          </a:xfrm>
        </p:spPr>
        <p:txBody>
          <a:bodyPr>
            <a:normAutofit/>
          </a:bodyPr>
          <a:lstStyle>
            <a:lvl1pPr marL="0" marR="0" indent="0" algn="l" defTabSz="914400" rtl="0" eaLnBrk="1" fontAlgn="auto" latinLnBrk="0" hangingPunct="1">
              <a:lnSpc>
                <a:spcPct val="100000"/>
              </a:lnSpc>
              <a:spcBef>
                <a:spcPts val="480"/>
              </a:spcBef>
              <a:spcAft>
                <a:spcPts val="0"/>
              </a:spcAft>
              <a:buClrTx/>
              <a:buSzTx/>
              <a:buFont typeface="Arial" panose="020B0604020202020204" pitchFamily="34" charset="0"/>
              <a:buNone/>
              <a:tabLst/>
              <a:defRPr sz="1600" i="1" cap="none" baseline="0">
                <a:solidFill>
                  <a:schemeClr val="bg2">
                    <a:lumMod val="50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480"/>
              </a:spcBef>
              <a:spcAft>
                <a:spcPts val="0"/>
              </a:spcAft>
              <a:buClrTx/>
              <a:buSzTx/>
              <a:buFont typeface="Arial" panose="020B0604020202020204" pitchFamily="34" charset="0"/>
              <a:buNone/>
              <a:tabLst/>
              <a:defRPr/>
            </a:pPr>
            <a:r>
              <a:rPr lang="en-US" dirty="0"/>
              <a:t>Edit Master text styles</a:t>
            </a:r>
          </a:p>
        </p:txBody>
      </p:sp>
      <p:sp>
        <p:nvSpPr>
          <p:cNvPr id="11" name="Title">
            <a:extLst>
              <a:ext uri="{FF2B5EF4-FFF2-40B4-BE49-F238E27FC236}">
                <a16:creationId xmlns:a16="http://schemas.microsoft.com/office/drawing/2014/main" id="{E7EBB525-34F3-4340-B53B-A59409A6527D}"/>
              </a:ext>
            </a:extLst>
          </p:cNvPr>
          <p:cNvSpPr>
            <a:spLocks noGrp="1"/>
          </p:cNvSpPr>
          <p:nvPr>
            <p:ph type="title"/>
          </p:nvPr>
        </p:nvSpPr>
        <p:spPr>
          <a:xfrm>
            <a:off x="838201" y="457200"/>
            <a:ext cx="3932238" cy="1600200"/>
          </a:xfrm>
        </p:spPr>
        <p:txBody>
          <a:bodyPr>
            <a:no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986857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bottom caption">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6743CE90-743E-4A50-8387-C5FCEF7DD602}"/>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dirty="0"/>
          </a:p>
        </p:txBody>
      </p:sp>
      <p:sp>
        <p:nvSpPr>
          <p:cNvPr id="5" name="Date Placeholder">
            <a:extLst>
              <a:ext uri="{FF2B5EF4-FFF2-40B4-BE49-F238E27FC236}">
                <a16:creationId xmlns:a16="http://schemas.microsoft.com/office/drawing/2014/main" id="{7ED50780-5FD6-49AB-A6BC-EE8005F60852}"/>
              </a:ext>
            </a:extLst>
          </p:cNvPr>
          <p:cNvSpPr>
            <a:spLocks noGrp="1"/>
          </p:cNvSpPr>
          <p:nvPr>
            <p:ph type="dt" sz="half" idx="10"/>
          </p:nvPr>
        </p:nvSpPr>
        <p:spPr>
          <a:xfrm>
            <a:off x="4724400" y="6356350"/>
            <a:ext cx="2743200" cy="365125"/>
          </a:xfrm>
          <a:prstGeom prst="rect">
            <a:avLst/>
          </a:prstGeom>
        </p:spPr>
        <p:txBody>
          <a:bodyPr/>
          <a:lstStyle/>
          <a:p>
            <a:fld id="{00EFCF6F-4DE8-4DDB-9018-0FA0A9F8BAA6}" type="datetime4">
              <a:rPr lang="en-US" smtClean="0"/>
              <a:t>October 29, 2020</a:t>
            </a:fld>
            <a:endParaRPr lang="en-US" dirty="0"/>
          </a:p>
        </p:txBody>
      </p:sp>
      <p:sp>
        <p:nvSpPr>
          <p:cNvPr id="11" name="Text Placeholder">
            <a:extLst>
              <a:ext uri="{FF2B5EF4-FFF2-40B4-BE49-F238E27FC236}">
                <a16:creationId xmlns:a16="http://schemas.microsoft.com/office/drawing/2014/main" id="{582A4BFA-CD3F-4577-AA4F-93FBE8BC9BC1}"/>
              </a:ext>
            </a:extLst>
          </p:cNvPr>
          <p:cNvSpPr>
            <a:spLocks noGrp="1"/>
          </p:cNvSpPr>
          <p:nvPr>
            <p:ph type="body" sz="quarter" idx="13"/>
          </p:nvPr>
        </p:nvSpPr>
        <p:spPr>
          <a:xfrm>
            <a:off x="838200" y="5364163"/>
            <a:ext cx="10515600" cy="876300"/>
          </a:xfrm>
        </p:spPr>
        <p:txBody>
          <a:bodyPr>
            <a:noAutofit/>
          </a:bodyPr>
          <a:lstStyle>
            <a:lvl1pPr marL="0" indent="0" algn="ctr">
              <a:buNone/>
              <a:defRPr sz="1600" i="1" cap="none" baseline="0">
                <a:solidFill>
                  <a:schemeClr val="bg2">
                    <a:lumMod val="50000"/>
                  </a:schemeClr>
                </a:solidFill>
                <a:latin typeface="Arial" panose="020B0604020202020204" pitchFamily="34" charset="0"/>
                <a:cs typeface="Arial" panose="020B060402020202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Edit Master text styles</a:t>
            </a:r>
          </a:p>
        </p:txBody>
      </p:sp>
      <p:sp>
        <p:nvSpPr>
          <p:cNvPr id="4" name="Title">
            <a:extLst>
              <a:ext uri="{FF2B5EF4-FFF2-40B4-BE49-F238E27FC236}">
                <a16:creationId xmlns:a16="http://schemas.microsoft.com/office/drawing/2014/main" id="{DFD1EF91-8258-4758-A6DD-EB7759E47269}"/>
              </a:ext>
            </a:extLst>
          </p:cNvPr>
          <p:cNvSpPr>
            <a:spLocks noGrp="1"/>
          </p:cNvSpPr>
          <p:nvPr>
            <p:ph type="title"/>
          </p:nvPr>
        </p:nvSpPr>
        <p:spPr>
          <a:xfrm>
            <a:off x="838200" y="4246453"/>
            <a:ext cx="10515600" cy="1117949"/>
          </a:xfrm>
        </p:spPr>
        <p:txBody>
          <a:bodyPr/>
          <a:lstStyle>
            <a:lvl1pPr algn="ctr">
              <a:defRPr/>
            </a:lvl1pPr>
          </a:lstStyle>
          <a:p>
            <a:r>
              <a:rPr lang="en-US"/>
              <a:t>Click to edit Master title style</a:t>
            </a:r>
          </a:p>
        </p:txBody>
      </p:sp>
      <p:sp>
        <p:nvSpPr>
          <p:cNvPr id="3" name="Picture Placeholder">
            <a:extLst>
              <a:ext uri="{FF2B5EF4-FFF2-40B4-BE49-F238E27FC236}">
                <a16:creationId xmlns:a16="http://schemas.microsoft.com/office/drawing/2014/main" id="{9D9E8CCE-4DE7-48DE-BBD6-BCD2C9AFE772}"/>
              </a:ext>
            </a:extLst>
          </p:cNvPr>
          <p:cNvSpPr>
            <a:spLocks noGrp="1"/>
          </p:cNvSpPr>
          <p:nvPr>
            <p:ph type="pic" idx="1"/>
          </p:nvPr>
        </p:nvSpPr>
        <p:spPr>
          <a:xfrm>
            <a:off x="838200" y="220257"/>
            <a:ext cx="10515600" cy="390395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700502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V1 Contact Us">
    <p:spTree>
      <p:nvGrpSpPr>
        <p:cNvPr id="1" name=""/>
        <p:cNvGrpSpPr/>
        <p:nvPr/>
      </p:nvGrpSpPr>
      <p:grpSpPr>
        <a:xfrm>
          <a:off x="0" y="0"/>
          <a:ext cx="0" cy="0"/>
          <a:chOff x="0" y="0"/>
          <a:chExt cx="0" cy="0"/>
        </a:xfrm>
      </p:grpSpPr>
      <p:pic>
        <p:nvPicPr>
          <p:cNvPr id="17" name="Office of Extramural Research word cloud" descr="Office of Extramural Research word cloud">
            <a:extLst>
              <a:ext uri="{FF2B5EF4-FFF2-40B4-BE49-F238E27FC236}">
                <a16:creationId xmlns:a16="http://schemas.microsoft.com/office/drawing/2014/main" id="{5D1C6346-5814-48FB-A2F2-631E84C2D7EC}"/>
              </a:ext>
            </a:extLst>
          </p:cNvPr>
          <p:cNvPicPr>
            <a:picLocks noChangeAspect="1"/>
          </p:cNvPicPr>
          <p:nvPr userDrawn="1"/>
        </p:nvPicPr>
        <p:blipFill rotWithShape="1">
          <a:blip r:embed="rId2">
            <a:alphaModFix amt="16000"/>
          </a:blip>
          <a:srcRect l="4399" t="57834" r="3343" b="7440"/>
          <a:stretch/>
        </p:blipFill>
        <p:spPr>
          <a:xfrm>
            <a:off x="-3" y="0"/>
            <a:ext cx="12192001" cy="2536292"/>
          </a:xfrm>
          <a:prstGeom prst="rect">
            <a:avLst/>
          </a:prstGeom>
        </p:spPr>
      </p:pic>
      <p:grpSp>
        <p:nvGrpSpPr>
          <p:cNvPr id="23" name="Social Media">
            <a:extLst>
              <a:ext uri="{FF2B5EF4-FFF2-40B4-BE49-F238E27FC236}">
                <a16:creationId xmlns:a16="http://schemas.microsoft.com/office/drawing/2014/main" id="{FA9044EA-C65A-4B5D-B784-1C5D13DCDCDC}"/>
              </a:ext>
            </a:extLst>
          </p:cNvPr>
          <p:cNvGrpSpPr/>
          <p:nvPr userDrawn="1"/>
        </p:nvGrpSpPr>
        <p:grpSpPr>
          <a:xfrm>
            <a:off x="4166840" y="4635741"/>
            <a:ext cx="4067547" cy="1835179"/>
            <a:chOff x="7037873" y="4480249"/>
            <a:chExt cx="4314216" cy="1835179"/>
          </a:xfrm>
        </p:grpSpPr>
        <p:sp>
          <p:nvSpPr>
            <p:cNvPr id="24" name="Social Media Outlet">
              <a:extLst>
                <a:ext uri="{FF2B5EF4-FFF2-40B4-BE49-F238E27FC236}">
                  <a16:creationId xmlns:a16="http://schemas.microsoft.com/office/drawing/2014/main" id="{52A1F7AC-122C-44F4-BD9D-141C838C3331}"/>
                </a:ext>
              </a:extLst>
            </p:cNvPr>
            <p:cNvSpPr txBox="1">
              <a:spLocks/>
            </p:cNvSpPr>
            <p:nvPr/>
          </p:nvSpPr>
          <p:spPr>
            <a:xfrm>
              <a:off x="7037873" y="4546078"/>
              <a:ext cx="1274821"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dirty="0">
                  <a:solidFill>
                    <a:srgbClr val="126BB4"/>
                  </a:solidFill>
                  <a:latin typeface="Arial Black" panose="020B0A04020102020204" pitchFamily="34" charset="0"/>
                </a:rPr>
                <a:t>WEBSITE </a:t>
              </a:r>
            </a:p>
            <a:p>
              <a:pPr algn="l"/>
              <a:endParaRPr lang="en-US" dirty="0">
                <a:solidFill>
                  <a:srgbClr val="126BB4"/>
                </a:solidFill>
                <a:latin typeface="Arial Black" panose="020B0A04020102020204" pitchFamily="34" charset="0"/>
              </a:endParaRPr>
            </a:p>
            <a:p>
              <a:pPr algn="l"/>
              <a:r>
                <a:rPr lang="en-US" dirty="0">
                  <a:solidFill>
                    <a:srgbClr val="126BB4"/>
                  </a:solidFill>
                  <a:latin typeface="Arial Black" panose="020B0A04020102020204" pitchFamily="34" charset="0"/>
                </a:rPr>
                <a:t>EMAIL </a:t>
              </a:r>
            </a:p>
            <a:p>
              <a:pPr algn="l"/>
              <a:endParaRPr lang="en-US" dirty="0">
                <a:solidFill>
                  <a:srgbClr val="126BB4"/>
                </a:solidFill>
                <a:latin typeface="Arial Black" panose="020B0A04020102020204" pitchFamily="34" charset="0"/>
              </a:endParaRPr>
            </a:p>
            <a:p>
              <a:pPr algn="l"/>
              <a:r>
                <a:rPr lang="en-US" dirty="0">
                  <a:solidFill>
                    <a:srgbClr val="126BB4"/>
                  </a:solidFill>
                  <a:latin typeface="Arial Black" panose="020B0A04020102020204" pitchFamily="34" charset="0"/>
                </a:rPr>
                <a:t>TWITTER </a:t>
              </a:r>
            </a:p>
          </p:txBody>
        </p:sp>
        <p:sp>
          <p:nvSpPr>
            <p:cNvPr id="25" name="Social Media Links">
              <a:extLst>
                <a:ext uri="{FF2B5EF4-FFF2-40B4-BE49-F238E27FC236}">
                  <a16:creationId xmlns:a16="http://schemas.microsoft.com/office/drawing/2014/main" id="{CD15B897-26E6-45D8-BEA7-CD4A8C48104F}"/>
                </a:ext>
              </a:extLst>
            </p:cNvPr>
            <p:cNvSpPr txBox="1">
              <a:spLocks/>
            </p:cNvSpPr>
            <p:nvPr/>
          </p:nvSpPr>
          <p:spPr>
            <a:xfrm>
              <a:off x="8215984" y="4480249"/>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dirty="0">
                  <a:solidFill>
                    <a:sysClr val="windowText" lastClr="000000"/>
                  </a:solidFill>
                  <a:latin typeface="Arial" panose="020B0604020202020204" pitchFamily="34" charset="0"/>
                  <a:cs typeface="Arial" panose="020B0604020202020204" pitchFamily="34" charset="0"/>
                </a:rPr>
                <a:t>grants.nih.gov/grants/oer.htm</a:t>
              </a:r>
            </a:p>
            <a:p>
              <a:pPr algn="l"/>
              <a:endParaRPr lang="en-US" dirty="0">
                <a:solidFill>
                  <a:sysClr val="windowText" lastClr="000000"/>
                </a:solidFill>
                <a:latin typeface="Arial" panose="020B0604020202020204" pitchFamily="34" charset="0"/>
                <a:cs typeface="Arial" panose="020B0604020202020204" pitchFamily="34" charset="0"/>
              </a:endParaRPr>
            </a:p>
            <a:p>
              <a:pPr algn="l"/>
              <a:r>
                <a:rPr lang="en-US" dirty="0">
                  <a:solidFill>
                    <a:sysClr val="windowText" lastClr="000000"/>
                  </a:solidFill>
                  <a:latin typeface="Arial" panose="020B0604020202020204" pitchFamily="34" charset="0"/>
                  <a:cs typeface="Arial" panose="020B0604020202020204" pitchFamily="34" charset="0"/>
                </a:rPr>
                <a:t>grantsinfo@od.nih.gov</a:t>
              </a:r>
            </a:p>
            <a:p>
              <a:pPr algn="l"/>
              <a:endParaRPr lang="en-US" dirty="0">
                <a:solidFill>
                  <a:sysClr val="windowText" lastClr="000000"/>
                </a:solidFill>
                <a:latin typeface="Arial" panose="020B0604020202020204" pitchFamily="34" charset="0"/>
                <a:cs typeface="Arial" panose="020B0604020202020204" pitchFamily="34" charset="0"/>
              </a:endParaRPr>
            </a:p>
            <a:p>
              <a:pPr algn="l"/>
              <a:r>
                <a:rPr lang="en-US" dirty="0">
                  <a:solidFill>
                    <a:sysClr val="windowText" lastClr="000000"/>
                  </a:solidFill>
                  <a:latin typeface="Arial" panose="020B0604020202020204" pitchFamily="34" charset="0"/>
                  <a:cs typeface="Arial" panose="020B0604020202020204" pitchFamily="34" charset="0"/>
                </a:rPr>
                <a:t>@</a:t>
              </a:r>
              <a:r>
                <a:rPr lang="en-US" dirty="0" err="1">
                  <a:solidFill>
                    <a:sysClr val="windowText" lastClr="000000"/>
                  </a:solidFill>
                  <a:latin typeface="Arial" panose="020B0604020202020204" pitchFamily="34" charset="0"/>
                  <a:cs typeface="Arial" panose="020B0604020202020204" pitchFamily="34" charset="0"/>
                </a:rPr>
                <a:t>NIHGrants</a:t>
              </a:r>
              <a:endParaRPr lang="en-US" dirty="0">
                <a:solidFill>
                  <a:sysClr val="windowText" lastClr="000000"/>
                </a:solidFill>
                <a:latin typeface="Arial" panose="020B0604020202020204" pitchFamily="34" charset="0"/>
                <a:cs typeface="Arial" panose="020B0604020202020204" pitchFamily="34" charset="0"/>
              </a:endParaRPr>
            </a:p>
          </p:txBody>
        </p:sp>
      </p:grpSp>
      <p:pic>
        <p:nvPicPr>
          <p:cNvPr id="13" name="National Institutes of Health logo" descr="National Institutes of Health logo">
            <a:extLst>
              <a:ext uri="{FF2B5EF4-FFF2-40B4-BE49-F238E27FC236}">
                <a16:creationId xmlns:a16="http://schemas.microsoft.com/office/drawing/2014/main" id="{9F26DB20-9210-4338-A191-FDD335DAF06E}"/>
              </a:ext>
            </a:extLst>
          </p:cNvPr>
          <p:cNvPicPr>
            <a:picLocks noChangeAspect="1"/>
          </p:cNvPicPr>
          <p:nvPr userDrawn="1"/>
        </p:nvPicPr>
        <p:blipFill>
          <a:blip r:embed="rId3"/>
          <a:stretch>
            <a:fillRect/>
          </a:stretch>
        </p:blipFill>
        <p:spPr>
          <a:xfrm>
            <a:off x="5157686" y="2681219"/>
            <a:ext cx="2831040" cy="434093"/>
          </a:xfrm>
          <a:prstGeom prst="rect">
            <a:avLst/>
          </a:prstGeom>
        </p:spPr>
      </p:pic>
      <p:pic>
        <p:nvPicPr>
          <p:cNvPr id="16" name="Health and Human Services logo" descr="Health and Human Services logo">
            <a:extLst>
              <a:ext uri="{FF2B5EF4-FFF2-40B4-BE49-F238E27FC236}">
                <a16:creationId xmlns:a16="http://schemas.microsoft.com/office/drawing/2014/main" id="{53C75418-B844-4769-9E13-DAA33F7ED513}"/>
              </a:ext>
            </a:extLst>
          </p:cNvPr>
          <p:cNvPicPr>
            <a:picLocks noChangeAspect="1"/>
          </p:cNvPicPr>
          <p:nvPr userDrawn="1"/>
        </p:nvPicPr>
        <p:blipFill>
          <a:blip r:embed="rId4"/>
          <a:stretch>
            <a:fillRect/>
          </a:stretch>
        </p:blipFill>
        <p:spPr>
          <a:xfrm>
            <a:off x="4478966" y="2625445"/>
            <a:ext cx="491506" cy="489867"/>
          </a:xfrm>
          <a:prstGeom prst="rect">
            <a:avLst/>
          </a:prstGeom>
        </p:spPr>
      </p:pic>
      <p:sp>
        <p:nvSpPr>
          <p:cNvPr id="28" name="Title 1">
            <a:extLst>
              <a:ext uri="{FF2B5EF4-FFF2-40B4-BE49-F238E27FC236}">
                <a16:creationId xmlns:a16="http://schemas.microsoft.com/office/drawing/2014/main" id="{AA0507C6-0576-4510-ABC0-3D0CEAB729A3}"/>
              </a:ext>
            </a:extLst>
          </p:cNvPr>
          <p:cNvSpPr>
            <a:spLocks noGrp="1"/>
          </p:cNvSpPr>
          <p:nvPr>
            <p:ph type="title" hasCustomPrompt="1"/>
          </p:nvPr>
        </p:nvSpPr>
        <p:spPr>
          <a:xfrm>
            <a:off x="838200" y="3321651"/>
            <a:ext cx="10515600" cy="1302616"/>
          </a:xfrm>
        </p:spPr>
        <p:txBody>
          <a:bodyPr/>
          <a:lstStyle>
            <a:lvl1pPr algn="ctr">
              <a:defRPr/>
            </a:lvl1pPr>
          </a:lstStyle>
          <a:p>
            <a:r>
              <a:rPr lang="en-US" dirty="0"/>
              <a:t>Contact Us</a:t>
            </a:r>
          </a:p>
        </p:txBody>
      </p:sp>
    </p:spTree>
    <p:extLst>
      <p:ext uri="{BB962C8B-B14F-4D97-AF65-F5344CB8AC3E}">
        <p14:creationId xmlns:p14="http://schemas.microsoft.com/office/powerpoint/2010/main" val="333085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TERNAL USE: For help, visit rippleeffect.com">
    <p:spTree>
      <p:nvGrpSpPr>
        <p:cNvPr id="1" name=""/>
        <p:cNvGrpSpPr/>
        <p:nvPr/>
      </p:nvGrpSpPr>
      <p:grpSpPr>
        <a:xfrm>
          <a:off x="0" y="0"/>
          <a:ext cx="0" cy="0"/>
          <a:chOff x="0" y="0"/>
          <a:chExt cx="0" cy="0"/>
        </a:xfrm>
      </p:grpSpPr>
      <p:grpSp>
        <p:nvGrpSpPr>
          <p:cNvPr id="8" name="Social Media">
            <a:extLst>
              <a:ext uri="{FF2B5EF4-FFF2-40B4-BE49-F238E27FC236}">
                <a16:creationId xmlns:a16="http://schemas.microsoft.com/office/drawing/2014/main" id="{2667DDD0-9E8D-4541-83B6-33E6E8EDD089}"/>
              </a:ext>
            </a:extLst>
          </p:cNvPr>
          <p:cNvGrpSpPr/>
          <p:nvPr userDrawn="1"/>
        </p:nvGrpSpPr>
        <p:grpSpPr>
          <a:xfrm>
            <a:off x="4591237" y="5022821"/>
            <a:ext cx="3009524" cy="1835179"/>
            <a:chOff x="7037873" y="4480249"/>
            <a:chExt cx="3009524" cy="1835179"/>
          </a:xfrm>
        </p:grpSpPr>
        <p:sp>
          <p:nvSpPr>
            <p:cNvPr id="9" name="Social Media Outlet">
              <a:extLst>
                <a:ext uri="{FF2B5EF4-FFF2-40B4-BE49-F238E27FC236}">
                  <a16:creationId xmlns:a16="http://schemas.microsoft.com/office/drawing/2014/main" id="{1A51AC04-44ED-403B-8364-66B62F0FFB21}"/>
                </a:ext>
              </a:extLst>
            </p:cNvPr>
            <p:cNvSpPr txBox="1">
              <a:spLocks/>
            </p:cNvSpPr>
            <p:nvPr/>
          </p:nvSpPr>
          <p:spPr>
            <a:xfrm>
              <a:off x="7037873" y="4546078"/>
              <a:ext cx="1274821"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dirty="0">
                  <a:solidFill>
                    <a:srgbClr val="F58344"/>
                  </a:solidFill>
                  <a:latin typeface="Arial Black" panose="020B0A04020102020204" pitchFamily="34" charset="0"/>
                </a:rPr>
                <a:t>WEBSITE </a:t>
              </a:r>
            </a:p>
            <a:p>
              <a:pPr algn="l"/>
              <a:endParaRPr lang="en-US" dirty="0">
                <a:solidFill>
                  <a:srgbClr val="F58344"/>
                </a:solidFill>
                <a:latin typeface="Arial Black" panose="020B0A04020102020204" pitchFamily="34" charset="0"/>
              </a:endParaRPr>
            </a:p>
            <a:p>
              <a:pPr algn="l"/>
              <a:r>
                <a:rPr lang="en-US" dirty="0">
                  <a:solidFill>
                    <a:srgbClr val="F58344"/>
                  </a:solidFill>
                  <a:latin typeface="Arial Black" panose="020B0A04020102020204" pitchFamily="34" charset="0"/>
                </a:rPr>
                <a:t>FACEBOOK </a:t>
              </a:r>
            </a:p>
            <a:p>
              <a:pPr algn="l"/>
              <a:endParaRPr lang="en-US" dirty="0">
                <a:solidFill>
                  <a:srgbClr val="F58344"/>
                </a:solidFill>
                <a:latin typeface="Arial Black" panose="020B0A04020102020204" pitchFamily="34" charset="0"/>
              </a:endParaRPr>
            </a:p>
            <a:p>
              <a:pPr algn="l"/>
              <a:r>
                <a:rPr lang="en-US" dirty="0">
                  <a:solidFill>
                    <a:srgbClr val="F58344"/>
                  </a:solidFill>
                  <a:latin typeface="Arial Black" panose="020B0A04020102020204" pitchFamily="34" charset="0"/>
                </a:rPr>
                <a:t>TWITTER </a:t>
              </a:r>
            </a:p>
          </p:txBody>
        </p:sp>
        <p:sp>
          <p:nvSpPr>
            <p:cNvPr id="10" name="Social Media Links">
              <a:extLst>
                <a:ext uri="{FF2B5EF4-FFF2-40B4-BE49-F238E27FC236}">
                  <a16:creationId xmlns:a16="http://schemas.microsoft.com/office/drawing/2014/main" id="{42077FC3-BC81-4053-BDCA-FB418A32527E}"/>
                </a:ext>
              </a:extLst>
            </p:cNvPr>
            <p:cNvSpPr txBox="1">
              <a:spLocks/>
            </p:cNvSpPr>
            <p:nvPr/>
          </p:nvSpPr>
          <p:spPr>
            <a:xfrm>
              <a:off x="8215984" y="4480249"/>
              <a:ext cx="1831413"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dirty="0">
                  <a:solidFill>
                    <a:sysClr val="windowText" lastClr="000000"/>
                  </a:solidFill>
                  <a:latin typeface="Arial" panose="020B0604020202020204" pitchFamily="34" charset="0"/>
                  <a:cs typeface="Arial" panose="020B0604020202020204" pitchFamily="34" charset="0"/>
                </a:rPr>
                <a:t>rippleeffect.com</a:t>
              </a:r>
            </a:p>
            <a:p>
              <a:pPr algn="l"/>
              <a:endParaRPr lang="en-US" dirty="0">
                <a:solidFill>
                  <a:sysClr val="windowText" lastClr="000000"/>
                </a:solidFill>
                <a:latin typeface="Arial" panose="020B0604020202020204" pitchFamily="34" charset="0"/>
                <a:cs typeface="Arial" panose="020B0604020202020204" pitchFamily="34" charset="0"/>
              </a:endParaRPr>
            </a:p>
            <a:p>
              <a:pPr algn="l"/>
              <a:r>
                <a:rPr lang="en-US" dirty="0">
                  <a:solidFill>
                    <a:sysClr val="windowText" lastClr="000000"/>
                  </a:solidFill>
                  <a:latin typeface="Arial" panose="020B0604020202020204" pitchFamily="34" charset="0"/>
                  <a:cs typeface="Arial" panose="020B0604020202020204" pitchFamily="34" charset="0"/>
                </a:rPr>
                <a:t>/</a:t>
              </a:r>
              <a:r>
                <a:rPr lang="en-US" dirty="0" err="1">
                  <a:solidFill>
                    <a:sysClr val="windowText" lastClr="000000"/>
                  </a:solidFill>
                  <a:latin typeface="Arial" panose="020B0604020202020204" pitchFamily="34" charset="0"/>
                  <a:cs typeface="Arial" panose="020B0604020202020204" pitchFamily="34" charset="0"/>
                </a:rPr>
                <a:t>futurerippler</a:t>
              </a:r>
              <a:endParaRPr lang="en-US" dirty="0">
                <a:solidFill>
                  <a:sysClr val="windowText" lastClr="000000"/>
                </a:solidFill>
                <a:latin typeface="Arial" panose="020B0604020202020204" pitchFamily="34" charset="0"/>
                <a:cs typeface="Arial" panose="020B0604020202020204" pitchFamily="34" charset="0"/>
              </a:endParaRPr>
            </a:p>
            <a:p>
              <a:pPr algn="l"/>
              <a:endParaRPr lang="en-US" dirty="0">
                <a:solidFill>
                  <a:sysClr val="windowText" lastClr="000000"/>
                </a:solidFill>
                <a:latin typeface="Arial" panose="020B0604020202020204" pitchFamily="34" charset="0"/>
                <a:cs typeface="Arial" panose="020B0604020202020204" pitchFamily="34" charset="0"/>
              </a:endParaRPr>
            </a:p>
            <a:p>
              <a:pPr algn="l"/>
              <a:r>
                <a:rPr lang="en-US" dirty="0">
                  <a:solidFill>
                    <a:sysClr val="windowText" lastClr="000000"/>
                  </a:solidFill>
                  <a:latin typeface="Arial" panose="020B0604020202020204" pitchFamily="34" charset="0"/>
                  <a:cs typeface="Arial" panose="020B0604020202020204" pitchFamily="34" charset="0"/>
                </a:rPr>
                <a:t>@</a:t>
              </a:r>
              <a:r>
                <a:rPr lang="en-US" dirty="0" err="1">
                  <a:solidFill>
                    <a:sysClr val="windowText" lastClr="000000"/>
                  </a:solidFill>
                  <a:latin typeface="Arial" panose="020B0604020202020204" pitchFamily="34" charset="0"/>
                  <a:cs typeface="Arial" panose="020B0604020202020204" pitchFamily="34" charset="0"/>
                </a:rPr>
                <a:t>rippleeffectcom</a:t>
              </a:r>
              <a:endParaRPr lang="en-US" dirty="0">
                <a:solidFill>
                  <a:sysClr val="windowText" lastClr="000000"/>
                </a:solidFill>
                <a:latin typeface="Arial" panose="020B0604020202020204" pitchFamily="34" charset="0"/>
                <a:cs typeface="Arial" panose="020B0604020202020204" pitchFamily="34" charset="0"/>
              </a:endParaRPr>
            </a:p>
          </p:txBody>
        </p:sp>
      </p:grpSp>
      <p:sp>
        <p:nvSpPr>
          <p:cNvPr id="12" name="Title">
            <a:extLst>
              <a:ext uri="{FF2B5EF4-FFF2-40B4-BE49-F238E27FC236}">
                <a16:creationId xmlns:a16="http://schemas.microsoft.com/office/drawing/2014/main" id="{333505AD-EC2B-478A-9A5B-EC42D933FE7C}"/>
              </a:ext>
            </a:extLst>
          </p:cNvPr>
          <p:cNvSpPr>
            <a:spLocks noGrp="1"/>
          </p:cNvSpPr>
          <p:nvPr>
            <p:ph type="title" hasCustomPrompt="1"/>
          </p:nvPr>
        </p:nvSpPr>
        <p:spPr>
          <a:xfrm>
            <a:off x="2441396" y="3429000"/>
            <a:ext cx="7309207" cy="1325563"/>
          </a:xfrm>
        </p:spPr>
        <p:txBody>
          <a:bodyPr/>
          <a:lstStyle>
            <a:lvl1pPr algn="ctr">
              <a:defRPr>
                <a:solidFill>
                  <a:srgbClr val="126BB4"/>
                </a:solidFill>
              </a:defRPr>
            </a:lvl1pPr>
          </a:lstStyle>
          <a:p>
            <a:r>
              <a:rPr lang="en-US" dirty="0"/>
              <a:t>For more information about this template:</a:t>
            </a:r>
          </a:p>
        </p:txBody>
      </p:sp>
      <p:pic>
        <p:nvPicPr>
          <p:cNvPr id="17" name="Office of Extramural Research word cloud" descr="Office of Extramural Research word cloud">
            <a:extLst>
              <a:ext uri="{FF2B5EF4-FFF2-40B4-BE49-F238E27FC236}">
                <a16:creationId xmlns:a16="http://schemas.microsoft.com/office/drawing/2014/main" id="{8669C4A8-3FCC-415C-95DB-099411B85C26}"/>
              </a:ext>
            </a:extLst>
          </p:cNvPr>
          <p:cNvPicPr>
            <a:picLocks noChangeAspect="1"/>
          </p:cNvPicPr>
          <p:nvPr userDrawn="1"/>
        </p:nvPicPr>
        <p:blipFill rotWithShape="1">
          <a:blip r:embed="rId2">
            <a:alphaModFix amt="16000"/>
            <a:duotone>
              <a:schemeClr val="bg2">
                <a:shade val="45000"/>
                <a:satMod val="135000"/>
              </a:schemeClr>
              <a:prstClr val="white"/>
            </a:duotone>
          </a:blip>
          <a:srcRect l="4399" t="57834" r="3343" b="7440"/>
          <a:stretch/>
        </p:blipFill>
        <p:spPr>
          <a:xfrm>
            <a:off x="-1" y="0"/>
            <a:ext cx="12192001" cy="2536292"/>
          </a:xfrm>
          <a:prstGeom prst="rect">
            <a:avLst/>
          </a:prstGeom>
        </p:spPr>
      </p:pic>
      <p:pic>
        <p:nvPicPr>
          <p:cNvPr id="14" name="Ripple Effect Communications, Inc. logo" descr="Ripple Effect Communications, Inc. logo">
            <a:extLst>
              <a:ext uri="{FF2B5EF4-FFF2-40B4-BE49-F238E27FC236}">
                <a16:creationId xmlns:a16="http://schemas.microsoft.com/office/drawing/2014/main" id="{A6312FA7-2C72-41C1-A454-143339BC02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28036" y="2660820"/>
            <a:ext cx="2335926" cy="434093"/>
          </a:xfrm>
          <a:prstGeom prst="rect">
            <a:avLst/>
          </a:prstGeom>
        </p:spPr>
      </p:pic>
    </p:spTree>
    <p:extLst>
      <p:ext uri="{BB962C8B-B14F-4D97-AF65-F5344CB8AC3E}">
        <p14:creationId xmlns:p14="http://schemas.microsoft.com/office/powerpoint/2010/main" val="110147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a:extLst>
              <a:ext uri="{FF2B5EF4-FFF2-40B4-BE49-F238E27FC236}">
                <a16:creationId xmlns:a16="http://schemas.microsoft.com/office/drawing/2014/main" id="{7BABAC03-9E05-49C7-B132-4DAE23D933BF}"/>
              </a:ext>
            </a:extLst>
          </p:cNvPr>
          <p:cNvSpPr>
            <a:spLocks noGrp="1"/>
          </p:cNvSpPr>
          <p:nvPr>
            <p:ph type="dt" sz="half" idx="10"/>
          </p:nvPr>
        </p:nvSpPr>
        <p:spPr>
          <a:xfrm>
            <a:off x="4724400" y="6356350"/>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2D85BCB2-9FBF-4790-B649-A418E43EF4BC}" type="datetime4">
              <a:rPr lang="en-US" smtClean="0"/>
              <a:pPr/>
              <a:t>October 29, 2020</a:t>
            </a:fld>
            <a:endParaRPr lang="en-US" dirty="0"/>
          </a:p>
        </p:txBody>
      </p:sp>
      <p:sp>
        <p:nvSpPr>
          <p:cNvPr id="6" name="Slide Number Placeholder">
            <a:extLst>
              <a:ext uri="{FF2B5EF4-FFF2-40B4-BE49-F238E27FC236}">
                <a16:creationId xmlns:a16="http://schemas.microsoft.com/office/drawing/2014/main" id="{7181CDCE-EF17-47B2-9F9D-FE201282C516}"/>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4E145064-9D3C-45D4-9025-07C0526170CE}" type="slidenum">
              <a:rPr lang="en-US" smtClean="0"/>
              <a:pPr/>
              <a:t>‹#›</a:t>
            </a:fld>
            <a:endParaRPr lang="en-US" dirty="0"/>
          </a:p>
        </p:txBody>
      </p:sp>
      <p:sp>
        <p:nvSpPr>
          <p:cNvPr id="7" name="Content Placeholder">
            <a:extLst>
              <a:ext uri="{FF2B5EF4-FFF2-40B4-BE49-F238E27FC236}">
                <a16:creationId xmlns:a16="http://schemas.microsoft.com/office/drawing/2014/main" id="{927A020D-38BB-43D0-B1E1-2C049F168E78}"/>
              </a:ext>
            </a:extLst>
          </p:cNvPr>
          <p:cNvSpPr>
            <a:spLocks noGrp="1"/>
          </p:cNvSpPr>
          <p:nvPr>
            <p:ph sz="quarter" idx="13"/>
          </p:nvPr>
        </p:nvSpPr>
        <p:spPr>
          <a:xfrm>
            <a:off x="838200" y="1825625"/>
            <a:ext cx="10515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71FBB359-D779-48B3-B3EA-31E48BF31A75}"/>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448623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ext Placeholder">
            <a:extLst>
              <a:ext uri="{FF2B5EF4-FFF2-40B4-BE49-F238E27FC236}">
                <a16:creationId xmlns:a16="http://schemas.microsoft.com/office/drawing/2014/main" id="{A220105F-D8F1-40A2-9401-6056C6533D3D}"/>
              </a:ext>
            </a:extLst>
          </p:cNvPr>
          <p:cNvSpPr>
            <a:spLocks noGrp="1"/>
          </p:cNvSpPr>
          <p:nvPr>
            <p:ph type="body" sz="quarter" idx="13"/>
          </p:nvPr>
        </p:nvSpPr>
        <p:spPr>
          <a:xfrm>
            <a:off x="838200" y="4576763"/>
            <a:ext cx="10509250" cy="1527175"/>
          </a:xfrm>
        </p:spPr>
        <p:txBody>
          <a:bodyPr>
            <a:noAutofit/>
          </a:bodyPr>
          <a:lstStyle>
            <a:lvl1pPr marL="0" indent="0">
              <a:buNone/>
              <a:defRPr sz="2200" i="1" cap="none" baseline="0">
                <a:solidFill>
                  <a:schemeClr val="bg2">
                    <a:lumMod val="50000"/>
                  </a:schemeClr>
                </a:solidFill>
                <a:latin typeface="Arial" panose="020B0604020202020204" pitchFamily="34" charset="0"/>
                <a:cs typeface="Arial" panose="020B0604020202020204" pitchFamily="34" charset="0"/>
              </a:defRPr>
            </a:lvl1pPr>
            <a:lvl2pPr marL="457200" indent="0">
              <a:buNone/>
              <a:defRPr sz="1600" cap="all" baseline="0">
                <a:latin typeface="Arial Black" panose="020B0A04020102020204" pitchFamily="34" charset="0"/>
              </a:defRPr>
            </a:lvl2pPr>
            <a:lvl3pPr marL="914400" indent="0">
              <a:buNone/>
              <a:defRPr sz="1600" cap="all" baseline="0">
                <a:latin typeface="Arial Black" panose="020B0A04020102020204" pitchFamily="34" charset="0"/>
              </a:defRPr>
            </a:lvl3pPr>
            <a:lvl4pPr marL="1371600" indent="0">
              <a:buNone/>
              <a:defRPr sz="1600" cap="all" baseline="0">
                <a:latin typeface="Arial Black" panose="020B0A04020102020204" pitchFamily="34" charset="0"/>
              </a:defRPr>
            </a:lvl4pPr>
            <a:lvl5pPr marL="1828800" indent="0">
              <a:buNone/>
              <a:defRPr sz="1600" cap="all" baseline="0">
                <a:latin typeface="Arial Black" panose="020B0A04020102020204" pitchFamily="34" charset="0"/>
              </a:defRPr>
            </a:lvl5pPr>
          </a:lstStyle>
          <a:p>
            <a:pPr lvl="0"/>
            <a:r>
              <a:rPr lang="en-US" dirty="0"/>
              <a:t>Edit Master text styles</a:t>
            </a:r>
          </a:p>
        </p:txBody>
      </p:sp>
      <p:sp>
        <p:nvSpPr>
          <p:cNvPr id="6" name="Slide Number Placeholder">
            <a:extLst>
              <a:ext uri="{FF2B5EF4-FFF2-40B4-BE49-F238E27FC236}">
                <a16:creationId xmlns:a16="http://schemas.microsoft.com/office/drawing/2014/main" id="{0646F9EB-BD10-433D-9CEE-56C6EDB3DD79}"/>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dirty="0"/>
          </a:p>
        </p:txBody>
      </p:sp>
      <p:sp>
        <p:nvSpPr>
          <p:cNvPr id="4" name="Date Placeholder">
            <a:extLst>
              <a:ext uri="{FF2B5EF4-FFF2-40B4-BE49-F238E27FC236}">
                <a16:creationId xmlns:a16="http://schemas.microsoft.com/office/drawing/2014/main" id="{EA7B017E-D417-4798-ACC5-AD89C165F5F8}"/>
              </a:ext>
            </a:extLst>
          </p:cNvPr>
          <p:cNvSpPr>
            <a:spLocks noGrp="1"/>
          </p:cNvSpPr>
          <p:nvPr>
            <p:ph type="dt" sz="half" idx="10"/>
          </p:nvPr>
        </p:nvSpPr>
        <p:spPr>
          <a:xfrm>
            <a:off x="4724400" y="6356350"/>
            <a:ext cx="2743200" cy="365125"/>
          </a:xfrm>
          <a:prstGeom prst="rect">
            <a:avLst/>
          </a:prstGeom>
        </p:spPr>
        <p:txBody>
          <a:bodyPr/>
          <a:lstStyle/>
          <a:p>
            <a:fld id="{2C1A7448-6D98-4FB7-8DE9-A2D836C7DADB}" type="datetime4">
              <a:rPr lang="en-US" smtClean="0"/>
              <a:t>October 29, 2020</a:t>
            </a:fld>
            <a:endParaRPr lang="en-US" dirty="0"/>
          </a:p>
        </p:txBody>
      </p:sp>
      <p:sp>
        <p:nvSpPr>
          <p:cNvPr id="5" name="Title">
            <a:extLst>
              <a:ext uri="{FF2B5EF4-FFF2-40B4-BE49-F238E27FC236}">
                <a16:creationId xmlns:a16="http://schemas.microsoft.com/office/drawing/2014/main" id="{94A3F919-40F1-4478-BC2D-295BFF0C2711}"/>
              </a:ext>
            </a:extLst>
          </p:cNvPr>
          <p:cNvSpPr>
            <a:spLocks noGrp="1"/>
          </p:cNvSpPr>
          <p:nvPr>
            <p:ph type="title"/>
          </p:nvPr>
        </p:nvSpPr>
        <p:spPr>
          <a:xfrm>
            <a:off x="838200" y="1470314"/>
            <a:ext cx="10509250" cy="3031115"/>
          </a:xfrm>
        </p:spPr>
        <p:txBody>
          <a:bodyPr anchor="b">
            <a:noAutofit/>
          </a:bodyPr>
          <a:lstStyle>
            <a:lvl1pPr>
              <a:defRPr sz="6000"/>
            </a:lvl1pPr>
          </a:lstStyle>
          <a:p>
            <a:r>
              <a:rPr lang="en-US" dirty="0"/>
              <a:t>Click to edit Master title style</a:t>
            </a:r>
          </a:p>
        </p:txBody>
      </p:sp>
    </p:spTree>
    <p:extLst>
      <p:ext uri="{BB962C8B-B14F-4D97-AF65-F5344CB8AC3E}">
        <p14:creationId xmlns:p14="http://schemas.microsoft.com/office/powerpoint/2010/main" val="1744967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7469428A-4E72-44DA-8CBC-60F622B65A95}"/>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dirty="0"/>
          </a:p>
        </p:txBody>
      </p:sp>
      <p:sp>
        <p:nvSpPr>
          <p:cNvPr id="5" name="Date Placeholder">
            <a:extLst>
              <a:ext uri="{FF2B5EF4-FFF2-40B4-BE49-F238E27FC236}">
                <a16:creationId xmlns:a16="http://schemas.microsoft.com/office/drawing/2014/main" id="{8A26D8D4-F173-426B-8A81-22F15A1C1AE6}"/>
              </a:ext>
            </a:extLst>
          </p:cNvPr>
          <p:cNvSpPr>
            <a:spLocks noGrp="1"/>
          </p:cNvSpPr>
          <p:nvPr>
            <p:ph type="dt" sz="half" idx="10"/>
          </p:nvPr>
        </p:nvSpPr>
        <p:spPr>
          <a:xfrm>
            <a:off x="4724400" y="6356350"/>
            <a:ext cx="2743200" cy="365125"/>
          </a:xfrm>
          <a:prstGeom prst="rect">
            <a:avLst/>
          </a:prstGeom>
        </p:spPr>
        <p:txBody>
          <a:bodyPr/>
          <a:lstStyle/>
          <a:p>
            <a:fld id="{688B8892-BDDB-4234-AF31-0B2D9D9FE322}" type="datetime4">
              <a:rPr lang="en-US" smtClean="0"/>
              <a:t>October 29, 2020</a:t>
            </a:fld>
            <a:endParaRPr lang="en-US" dirty="0"/>
          </a:p>
        </p:txBody>
      </p:sp>
      <p:sp>
        <p:nvSpPr>
          <p:cNvPr id="4" name="Content Placeholder 2">
            <a:extLst>
              <a:ext uri="{FF2B5EF4-FFF2-40B4-BE49-F238E27FC236}">
                <a16:creationId xmlns:a16="http://schemas.microsoft.com/office/drawing/2014/main" id="{9669E520-893B-4E98-A798-692C9EB13B2E}"/>
              </a:ext>
            </a:extLst>
          </p:cNvPr>
          <p:cNvSpPr>
            <a:spLocks noGrp="1"/>
          </p:cNvSpPr>
          <p:nvPr>
            <p:ph sz="half" idx="2"/>
          </p:nvPr>
        </p:nvSpPr>
        <p:spPr>
          <a:xfrm>
            <a:off x="6172200" y="1825625"/>
            <a:ext cx="51816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a:extLst>
              <a:ext uri="{FF2B5EF4-FFF2-40B4-BE49-F238E27FC236}">
                <a16:creationId xmlns:a16="http://schemas.microsoft.com/office/drawing/2014/main" id="{6F247858-EE6D-4FFE-AB59-75E14C80C052}"/>
              </a:ext>
            </a:extLst>
          </p:cNvPr>
          <p:cNvSpPr>
            <a:spLocks noGrp="1"/>
          </p:cNvSpPr>
          <p:nvPr>
            <p:ph sz="half" idx="1"/>
          </p:nvPr>
        </p:nvSpPr>
        <p:spPr>
          <a:xfrm>
            <a:off x="838200" y="1825625"/>
            <a:ext cx="51816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517CA37C-95CD-4712-B4AC-DE407B517F86}"/>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091234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06BA75F2-8473-4E3B-AA9A-2792C87DFF3B}"/>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dirty="0"/>
          </a:p>
        </p:txBody>
      </p:sp>
      <p:sp>
        <p:nvSpPr>
          <p:cNvPr id="7" name="Date Placeholder">
            <a:extLst>
              <a:ext uri="{FF2B5EF4-FFF2-40B4-BE49-F238E27FC236}">
                <a16:creationId xmlns:a16="http://schemas.microsoft.com/office/drawing/2014/main" id="{F00BF09C-806D-4E7E-9C41-E22413F23591}"/>
              </a:ext>
            </a:extLst>
          </p:cNvPr>
          <p:cNvSpPr>
            <a:spLocks noGrp="1"/>
          </p:cNvSpPr>
          <p:nvPr>
            <p:ph type="dt" sz="half" idx="10"/>
          </p:nvPr>
        </p:nvSpPr>
        <p:spPr>
          <a:xfrm>
            <a:off x="4724400" y="6356350"/>
            <a:ext cx="2743200" cy="365125"/>
          </a:xfrm>
          <a:prstGeom prst="rect">
            <a:avLst/>
          </a:prstGeom>
        </p:spPr>
        <p:txBody>
          <a:bodyPr/>
          <a:lstStyle/>
          <a:p>
            <a:fld id="{BDE96EE8-4BE6-403F-8646-DB161EEDA308}" type="datetime4">
              <a:rPr lang="en-US" smtClean="0"/>
              <a:t>October 29, 2020</a:t>
            </a:fld>
            <a:endParaRPr lang="en-US" dirty="0"/>
          </a:p>
        </p:txBody>
      </p:sp>
      <p:sp>
        <p:nvSpPr>
          <p:cNvPr id="6" name="Content Placeholder 2">
            <a:extLst>
              <a:ext uri="{FF2B5EF4-FFF2-40B4-BE49-F238E27FC236}">
                <a16:creationId xmlns:a16="http://schemas.microsoft.com/office/drawing/2014/main" id="{2F66F4F4-2133-48E9-8422-63A7363942F4}"/>
              </a:ext>
            </a:extLst>
          </p:cNvPr>
          <p:cNvSpPr>
            <a:spLocks noGrp="1"/>
          </p:cNvSpPr>
          <p:nvPr>
            <p:ph sz="quarter" idx="4"/>
          </p:nvPr>
        </p:nvSpPr>
        <p:spPr>
          <a:xfrm>
            <a:off x="6172200" y="2505075"/>
            <a:ext cx="5183188" cy="368458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a:extLst>
              <a:ext uri="{FF2B5EF4-FFF2-40B4-BE49-F238E27FC236}">
                <a16:creationId xmlns:a16="http://schemas.microsoft.com/office/drawing/2014/main" id="{669F3602-6E11-4E0C-9C9D-9FE4BC77B210}"/>
              </a:ext>
            </a:extLst>
          </p:cNvPr>
          <p:cNvSpPr>
            <a:spLocks noGrp="1"/>
          </p:cNvSpPr>
          <p:nvPr>
            <p:ph type="body" sz="quarter" idx="3"/>
          </p:nvPr>
        </p:nvSpPr>
        <p:spPr>
          <a:xfrm>
            <a:off x="6172200" y="1681163"/>
            <a:ext cx="5183188" cy="823912"/>
          </a:xfrm>
          <a:prstGeom prst="rect">
            <a:avLst/>
          </a:prstGeom>
        </p:spPr>
        <p:txBody>
          <a:bodyPr anchor="b">
            <a:normAutofit/>
          </a:bodyPr>
          <a:lstStyle>
            <a:lvl1pPr marL="0" indent="0">
              <a:buNone/>
              <a:defRPr sz="2000" b="0" i="1" cap="none" spc="70" baseline="0">
                <a:solidFill>
                  <a:schemeClr val="bg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1">
            <a:extLst>
              <a:ext uri="{FF2B5EF4-FFF2-40B4-BE49-F238E27FC236}">
                <a16:creationId xmlns:a16="http://schemas.microsoft.com/office/drawing/2014/main" id="{5540C60A-1A14-4E1B-AA36-1635094D0A84}"/>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
            <a:extLst>
              <a:ext uri="{FF2B5EF4-FFF2-40B4-BE49-F238E27FC236}">
                <a16:creationId xmlns:a16="http://schemas.microsoft.com/office/drawing/2014/main" id="{EE1EAA3C-D7EA-4F39-A3C8-C92D7E477E1D}"/>
              </a:ext>
            </a:extLst>
          </p:cNvPr>
          <p:cNvSpPr>
            <a:spLocks noGrp="1"/>
          </p:cNvSpPr>
          <p:nvPr>
            <p:ph type="body" idx="1"/>
          </p:nvPr>
        </p:nvSpPr>
        <p:spPr>
          <a:xfrm>
            <a:off x="839788" y="1681163"/>
            <a:ext cx="5157787" cy="823912"/>
          </a:xfrm>
          <a:prstGeom prst="rect">
            <a:avLst/>
          </a:prstGeom>
        </p:spPr>
        <p:txBody>
          <a:bodyPr anchor="b">
            <a:normAutofit/>
          </a:bodyPr>
          <a:lstStyle>
            <a:lvl1pPr marL="0" indent="0">
              <a:buNone/>
              <a:defRPr sz="2000" b="0" i="1" cap="none" spc="70" baseline="0">
                <a:solidFill>
                  <a:schemeClr val="bg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 name="Title 1">
            <a:extLst>
              <a:ext uri="{FF2B5EF4-FFF2-40B4-BE49-F238E27FC236}">
                <a16:creationId xmlns:a16="http://schemas.microsoft.com/office/drawing/2014/main" id="{FD26183B-5A63-4D53-B223-BC04212E5C0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737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06BA75F2-8473-4E3B-AA9A-2792C87DFF3B}"/>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dirty="0"/>
          </a:p>
        </p:txBody>
      </p:sp>
      <p:sp>
        <p:nvSpPr>
          <p:cNvPr id="7" name="Date Placeholder">
            <a:extLst>
              <a:ext uri="{FF2B5EF4-FFF2-40B4-BE49-F238E27FC236}">
                <a16:creationId xmlns:a16="http://schemas.microsoft.com/office/drawing/2014/main" id="{F00BF09C-806D-4E7E-9C41-E22413F23591}"/>
              </a:ext>
            </a:extLst>
          </p:cNvPr>
          <p:cNvSpPr>
            <a:spLocks noGrp="1"/>
          </p:cNvSpPr>
          <p:nvPr>
            <p:ph type="dt" sz="half" idx="10"/>
          </p:nvPr>
        </p:nvSpPr>
        <p:spPr>
          <a:xfrm>
            <a:off x="4724400" y="6356350"/>
            <a:ext cx="2743200" cy="365125"/>
          </a:xfrm>
          <a:prstGeom prst="rect">
            <a:avLst/>
          </a:prstGeom>
        </p:spPr>
        <p:txBody>
          <a:bodyPr/>
          <a:lstStyle/>
          <a:p>
            <a:fld id="{BDE96EE8-4BE6-403F-8646-DB161EEDA308}" type="datetime4">
              <a:rPr lang="en-US" smtClean="0"/>
              <a:t>October 29, 2020</a:t>
            </a:fld>
            <a:endParaRPr lang="en-US" dirty="0"/>
          </a:p>
        </p:txBody>
      </p:sp>
      <p:sp>
        <p:nvSpPr>
          <p:cNvPr id="12" name="Chart Placeholder 2">
            <a:extLst>
              <a:ext uri="{FF2B5EF4-FFF2-40B4-BE49-F238E27FC236}">
                <a16:creationId xmlns:a16="http://schemas.microsoft.com/office/drawing/2014/main" id="{4FC7A4E9-CF53-48A5-B398-2B4AA8659D58}"/>
              </a:ext>
            </a:extLst>
          </p:cNvPr>
          <p:cNvSpPr>
            <a:spLocks noGrp="1"/>
          </p:cNvSpPr>
          <p:nvPr>
            <p:ph type="chart" sz="quarter" idx="14" hasCustomPrompt="1"/>
          </p:nvPr>
        </p:nvSpPr>
        <p:spPr>
          <a:xfrm>
            <a:off x="6181079" y="2505075"/>
            <a:ext cx="5157787" cy="3695700"/>
          </a:xfrm>
        </p:spPr>
        <p:txBody>
          <a:bodyPr/>
          <a:lstStyle>
            <a:lvl1pPr>
              <a:defRPr/>
            </a:lvl1pPr>
          </a:lstStyle>
          <a:p>
            <a:r>
              <a:rPr lang="en-US" dirty="0"/>
              <a:t>Click to insert chart</a:t>
            </a:r>
          </a:p>
        </p:txBody>
      </p:sp>
      <p:sp>
        <p:nvSpPr>
          <p:cNvPr id="5" name="Text Placeholder 2">
            <a:extLst>
              <a:ext uri="{FF2B5EF4-FFF2-40B4-BE49-F238E27FC236}">
                <a16:creationId xmlns:a16="http://schemas.microsoft.com/office/drawing/2014/main" id="{669F3602-6E11-4E0C-9C9D-9FE4BC77B210}"/>
              </a:ext>
            </a:extLst>
          </p:cNvPr>
          <p:cNvSpPr>
            <a:spLocks noGrp="1"/>
          </p:cNvSpPr>
          <p:nvPr>
            <p:ph type="body" sz="quarter" idx="3"/>
          </p:nvPr>
        </p:nvSpPr>
        <p:spPr>
          <a:xfrm>
            <a:off x="6172200" y="1681163"/>
            <a:ext cx="5183188" cy="823912"/>
          </a:xfrm>
          <a:prstGeom prst="rect">
            <a:avLst/>
          </a:prstGeom>
        </p:spPr>
        <p:txBody>
          <a:bodyPr anchor="b">
            <a:normAutofit/>
          </a:bodyPr>
          <a:lstStyle>
            <a:lvl1pPr marL="0" indent="0">
              <a:buNone/>
              <a:defRPr sz="1800" b="0" i="1" cap="none" spc="70" baseline="0">
                <a:solidFill>
                  <a:schemeClr val="bg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hart Placeholder 1">
            <a:extLst>
              <a:ext uri="{FF2B5EF4-FFF2-40B4-BE49-F238E27FC236}">
                <a16:creationId xmlns:a16="http://schemas.microsoft.com/office/drawing/2014/main" id="{CE9406D3-9E1F-4635-B5AA-067E01245011}"/>
              </a:ext>
            </a:extLst>
          </p:cNvPr>
          <p:cNvSpPr>
            <a:spLocks noGrp="1"/>
          </p:cNvSpPr>
          <p:nvPr>
            <p:ph type="chart" sz="quarter" idx="13" hasCustomPrompt="1"/>
          </p:nvPr>
        </p:nvSpPr>
        <p:spPr>
          <a:xfrm>
            <a:off x="836613" y="2505075"/>
            <a:ext cx="5157787" cy="3695700"/>
          </a:xfrm>
        </p:spPr>
        <p:txBody>
          <a:bodyPr/>
          <a:lstStyle>
            <a:lvl1pPr>
              <a:defRPr/>
            </a:lvl1pPr>
          </a:lstStyle>
          <a:p>
            <a:r>
              <a:rPr lang="en-US" dirty="0"/>
              <a:t>Click to insert chart</a:t>
            </a:r>
          </a:p>
        </p:txBody>
      </p:sp>
      <p:sp>
        <p:nvSpPr>
          <p:cNvPr id="3" name="Text Placeholder 1">
            <a:extLst>
              <a:ext uri="{FF2B5EF4-FFF2-40B4-BE49-F238E27FC236}">
                <a16:creationId xmlns:a16="http://schemas.microsoft.com/office/drawing/2014/main" id="{EE1EAA3C-D7EA-4F39-A3C8-C92D7E477E1D}"/>
              </a:ext>
            </a:extLst>
          </p:cNvPr>
          <p:cNvSpPr>
            <a:spLocks noGrp="1"/>
          </p:cNvSpPr>
          <p:nvPr>
            <p:ph type="body" idx="1"/>
          </p:nvPr>
        </p:nvSpPr>
        <p:spPr>
          <a:xfrm>
            <a:off x="839788" y="1681163"/>
            <a:ext cx="5157787" cy="823912"/>
          </a:xfrm>
          <a:prstGeom prst="rect">
            <a:avLst/>
          </a:prstGeom>
        </p:spPr>
        <p:txBody>
          <a:bodyPr anchor="b">
            <a:normAutofit/>
          </a:bodyPr>
          <a:lstStyle>
            <a:lvl1pPr marL="0" indent="0">
              <a:buNone/>
              <a:defRPr sz="1800" b="0" i="1" cap="none" spc="70" baseline="0">
                <a:solidFill>
                  <a:schemeClr val="bg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Title">
            <a:extLst>
              <a:ext uri="{FF2B5EF4-FFF2-40B4-BE49-F238E27FC236}">
                <a16:creationId xmlns:a16="http://schemas.microsoft.com/office/drawing/2014/main" id="{542390CD-1450-46ED-945F-0D45E245790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6732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moderator or 1 speaker with description">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06BA75F2-8473-4E3B-AA9A-2792C87DFF3B}"/>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dirty="0"/>
          </a:p>
        </p:txBody>
      </p:sp>
      <p:sp>
        <p:nvSpPr>
          <p:cNvPr id="7" name="Date Placeholder">
            <a:extLst>
              <a:ext uri="{FF2B5EF4-FFF2-40B4-BE49-F238E27FC236}">
                <a16:creationId xmlns:a16="http://schemas.microsoft.com/office/drawing/2014/main" id="{F00BF09C-806D-4E7E-9C41-E22413F23591}"/>
              </a:ext>
            </a:extLst>
          </p:cNvPr>
          <p:cNvSpPr>
            <a:spLocks noGrp="1"/>
          </p:cNvSpPr>
          <p:nvPr>
            <p:ph type="dt" sz="half" idx="10"/>
          </p:nvPr>
        </p:nvSpPr>
        <p:spPr>
          <a:xfrm>
            <a:off x="4724400" y="6356350"/>
            <a:ext cx="2743200" cy="365125"/>
          </a:xfrm>
          <a:prstGeom prst="rect">
            <a:avLst/>
          </a:prstGeom>
        </p:spPr>
        <p:txBody>
          <a:bodyPr/>
          <a:lstStyle/>
          <a:p>
            <a:fld id="{BDE96EE8-4BE6-403F-8646-DB161EEDA308}" type="datetime4">
              <a:rPr lang="en-US" smtClean="0"/>
              <a:t>October 29, 2020</a:t>
            </a:fld>
            <a:endParaRPr lang="en-US" dirty="0"/>
          </a:p>
        </p:txBody>
      </p:sp>
      <p:sp>
        <p:nvSpPr>
          <p:cNvPr id="5" name="Text Placeholder 3">
            <a:extLst>
              <a:ext uri="{FF2B5EF4-FFF2-40B4-BE49-F238E27FC236}">
                <a16:creationId xmlns:a16="http://schemas.microsoft.com/office/drawing/2014/main" id="{E0686FC7-D046-4D41-80A3-146ED684EA3E}"/>
              </a:ext>
            </a:extLst>
          </p:cNvPr>
          <p:cNvSpPr>
            <a:spLocks noGrp="1"/>
          </p:cNvSpPr>
          <p:nvPr>
            <p:ph type="body" sz="quarter" idx="21" hasCustomPrompt="1"/>
          </p:nvPr>
        </p:nvSpPr>
        <p:spPr>
          <a:xfrm>
            <a:off x="5575393" y="3069258"/>
            <a:ext cx="5257800" cy="2644072"/>
          </a:xfrm>
        </p:spPr>
        <p:txBody>
          <a:bodyPr>
            <a:normAutofit/>
          </a:bodyPr>
          <a:lstStyle>
            <a:lvl1pPr marL="0" indent="0" algn="l">
              <a:buNone/>
              <a:defRPr sz="20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Description or bio here</a:t>
            </a:r>
          </a:p>
        </p:txBody>
      </p:sp>
      <p:sp>
        <p:nvSpPr>
          <p:cNvPr id="11" name="Text Placeholder 2">
            <a:extLst>
              <a:ext uri="{FF2B5EF4-FFF2-40B4-BE49-F238E27FC236}">
                <a16:creationId xmlns:a16="http://schemas.microsoft.com/office/drawing/2014/main" id="{B6CEF6E6-29E4-46AE-B6BF-0457D2771E7E}"/>
              </a:ext>
            </a:extLst>
          </p:cNvPr>
          <p:cNvSpPr>
            <a:spLocks noGrp="1"/>
          </p:cNvSpPr>
          <p:nvPr>
            <p:ph type="body" idx="20" hasCustomPrompt="1"/>
          </p:nvPr>
        </p:nvSpPr>
        <p:spPr>
          <a:xfrm>
            <a:off x="5575392" y="2462872"/>
            <a:ext cx="5257799" cy="365125"/>
          </a:xfrm>
          <a:prstGeom prst="rect">
            <a:avLst/>
          </a:prstGeom>
        </p:spPr>
        <p:txBody>
          <a:bodyPr anchor="t">
            <a:noAutofit/>
          </a:bodyPr>
          <a:lstStyle>
            <a:lvl1pPr marL="0" indent="0" algn="l">
              <a:buNone/>
              <a:defRPr sz="1400" b="0" i="1" cap="none" spc="0" baseline="0">
                <a:solidFill>
                  <a:srgbClr val="20558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here</a:t>
            </a:r>
          </a:p>
        </p:txBody>
      </p:sp>
      <p:sp>
        <p:nvSpPr>
          <p:cNvPr id="10" name="Text Placeholder 1">
            <a:extLst>
              <a:ext uri="{FF2B5EF4-FFF2-40B4-BE49-F238E27FC236}">
                <a16:creationId xmlns:a16="http://schemas.microsoft.com/office/drawing/2014/main" id="{2B5B6D44-DE61-4F4F-A7BA-16867F404836}"/>
              </a:ext>
            </a:extLst>
          </p:cNvPr>
          <p:cNvSpPr>
            <a:spLocks noGrp="1"/>
          </p:cNvSpPr>
          <p:nvPr>
            <p:ph type="body" idx="1" hasCustomPrompt="1"/>
          </p:nvPr>
        </p:nvSpPr>
        <p:spPr>
          <a:xfrm>
            <a:off x="5575392" y="1973175"/>
            <a:ext cx="5257799" cy="453063"/>
          </a:xfrm>
          <a:prstGeom prst="rect">
            <a:avLst/>
          </a:prstGeom>
        </p:spPr>
        <p:txBody>
          <a:bodyPr anchor="b">
            <a:noAutofit/>
          </a:bodyPr>
          <a:lstStyle>
            <a:lvl1pPr marL="0" indent="0" algn="l">
              <a:buNone/>
              <a:defRPr sz="1400" b="0" cap="none" spc="70" baseline="0">
                <a:solidFill>
                  <a:schemeClr val="bg2">
                    <a:lumMod val="50000"/>
                  </a:schemeClr>
                </a:solidFill>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here</a:t>
            </a:r>
          </a:p>
        </p:txBody>
      </p:sp>
      <p:sp>
        <p:nvSpPr>
          <p:cNvPr id="6" name="Picture Placeholder">
            <a:extLst>
              <a:ext uri="{FF2B5EF4-FFF2-40B4-BE49-F238E27FC236}">
                <a16:creationId xmlns:a16="http://schemas.microsoft.com/office/drawing/2014/main" id="{34685485-BCFD-46E3-AFEC-C3BAB58F9C8F}"/>
              </a:ext>
            </a:extLst>
          </p:cNvPr>
          <p:cNvSpPr>
            <a:spLocks noGrp="1"/>
          </p:cNvSpPr>
          <p:nvPr>
            <p:ph type="pic" sz="quarter" idx="13" hasCustomPrompt="1"/>
          </p:nvPr>
        </p:nvSpPr>
        <p:spPr>
          <a:xfrm>
            <a:off x="1318989" y="1973175"/>
            <a:ext cx="4065027" cy="3740155"/>
          </a:xfrm>
        </p:spPr>
        <p:txBody>
          <a:bodyPr/>
          <a:lstStyle>
            <a:lvl1pPr>
              <a:defRPr/>
            </a:lvl1pPr>
          </a:lstStyle>
          <a:p>
            <a:r>
              <a:rPr lang="en-US" dirty="0"/>
              <a:t>Click to add photo</a:t>
            </a:r>
          </a:p>
        </p:txBody>
      </p:sp>
      <p:sp>
        <p:nvSpPr>
          <p:cNvPr id="3" name="Title">
            <a:extLst>
              <a:ext uri="{FF2B5EF4-FFF2-40B4-BE49-F238E27FC236}">
                <a16:creationId xmlns:a16="http://schemas.microsoft.com/office/drawing/2014/main" id="{2C0BA3E3-755B-472D-8AC8-EB99BEE430B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247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oderator or 1 speaker">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06BA75F2-8473-4E3B-AA9A-2792C87DFF3B}"/>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dirty="0"/>
          </a:p>
        </p:txBody>
      </p:sp>
      <p:sp>
        <p:nvSpPr>
          <p:cNvPr id="7" name="Date Placeholder">
            <a:extLst>
              <a:ext uri="{FF2B5EF4-FFF2-40B4-BE49-F238E27FC236}">
                <a16:creationId xmlns:a16="http://schemas.microsoft.com/office/drawing/2014/main" id="{F00BF09C-806D-4E7E-9C41-E22413F23591}"/>
              </a:ext>
            </a:extLst>
          </p:cNvPr>
          <p:cNvSpPr>
            <a:spLocks noGrp="1"/>
          </p:cNvSpPr>
          <p:nvPr>
            <p:ph type="dt" sz="half" idx="10"/>
          </p:nvPr>
        </p:nvSpPr>
        <p:spPr>
          <a:xfrm>
            <a:off x="4724400" y="6356350"/>
            <a:ext cx="2743200" cy="365125"/>
          </a:xfrm>
          <a:prstGeom prst="rect">
            <a:avLst/>
          </a:prstGeom>
        </p:spPr>
        <p:txBody>
          <a:bodyPr/>
          <a:lstStyle/>
          <a:p>
            <a:fld id="{BDE96EE8-4BE6-403F-8646-DB161EEDA308}" type="datetime4">
              <a:rPr lang="en-US" smtClean="0"/>
              <a:t>October 29, 2020</a:t>
            </a:fld>
            <a:endParaRPr lang="en-US" dirty="0"/>
          </a:p>
        </p:txBody>
      </p:sp>
      <p:sp>
        <p:nvSpPr>
          <p:cNvPr id="15" name="Text Placeholder 2">
            <a:extLst>
              <a:ext uri="{FF2B5EF4-FFF2-40B4-BE49-F238E27FC236}">
                <a16:creationId xmlns:a16="http://schemas.microsoft.com/office/drawing/2014/main" id="{D33FD360-ABA2-40D6-9AD8-D59BBC825005}"/>
              </a:ext>
            </a:extLst>
          </p:cNvPr>
          <p:cNvSpPr>
            <a:spLocks noGrp="1"/>
          </p:cNvSpPr>
          <p:nvPr>
            <p:ph type="body" sz="quarter" idx="23" hasCustomPrompt="1"/>
          </p:nvPr>
        </p:nvSpPr>
        <p:spPr>
          <a:xfrm>
            <a:off x="4267200" y="5848350"/>
            <a:ext cx="3657600" cy="365125"/>
          </a:xfrm>
        </p:spPr>
        <p:txBody>
          <a:bodyPr anchor="t">
            <a:noAutofit/>
          </a:bodyPr>
          <a:lstStyle>
            <a:lvl1pPr marL="0" indent="0" algn="ctr">
              <a:buNone/>
              <a:defRPr sz="1200" b="0" i="1" cap="none" baseline="0">
                <a:solidFill>
                  <a:srgbClr val="20558A"/>
                </a:solidFill>
              </a:defRPr>
            </a:lvl1pPr>
            <a:lvl2pPr marL="457200" indent="0" algn="ctr">
              <a:buNone/>
              <a:defRPr sz="1200" b="0" i="1" cap="none" baseline="0">
                <a:solidFill>
                  <a:srgbClr val="20558A"/>
                </a:solidFill>
              </a:defRPr>
            </a:lvl2pPr>
            <a:lvl3pPr marL="914400" indent="0" algn="ctr">
              <a:buNone/>
              <a:defRPr sz="1200" b="0" i="1" cap="none" baseline="0">
                <a:solidFill>
                  <a:srgbClr val="20558A"/>
                </a:solidFill>
              </a:defRPr>
            </a:lvl3pPr>
            <a:lvl4pPr marL="1371600" indent="0" algn="ctr">
              <a:buNone/>
              <a:defRPr sz="1200" b="0" i="1" cap="none" baseline="0">
                <a:solidFill>
                  <a:srgbClr val="20558A"/>
                </a:solidFill>
              </a:defRPr>
            </a:lvl4pPr>
            <a:lvl5pPr marL="1828800" indent="0" algn="ctr">
              <a:buNone/>
              <a:defRPr sz="1200" b="0" i="1" cap="none" baseline="0">
                <a:solidFill>
                  <a:srgbClr val="20558A"/>
                </a:solidFill>
              </a:defRPr>
            </a:lvl5pPr>
          </a:lstStyle>
          <a:p>
            <a:pPr lvl="0"/>
            <a:r>
              <a:rPr lang="en-US" dirty="0"/>
              <a:t>Title Here</a:t>
            </a:r>
          </a:p>
        </p:txBody>
      </p:sp>
      <p:sp>
        <p:nvSpPr>
          <p:cNvPr id="14" name="Text Placeholder 1">
            <a:extLst>
              <a:ext uri="{FF2B5EF4-FFF2-40B4-BE49-F238E27FC236}">
                <a16:creationId xmlns:a16="http://schemas.microsoft.com/office/drawing/2014/main" id="{2C337D45-7808-4D2E-91C8-304C55843DF7}"/>
              </a:ext>
            </a:extLst>
          </p:cNvPr>
          <p:cNvSpPr>
            <a:spLocks noGrp="1"/>
          </p:cNvSpPr>
          <p:nvPr>
            <p:ph type="body" sz="quarter" idx="22" hasCustomPrompt="1"/>
          </p:nvPr>
        </p:nvSpPr>
        <p:spPr>
          <a:xfrm>
            <a:off x="4267200" y="5395913"/>
            <a:ext cx="3657600" cy="452437"/>
          </a:xfrm>
        </p:spPr>
        <p:txBody>
          <a:bodyPr anchor="b">
            <a:normAutofit/>
          </a:bodyPr>
          <a:lstStyle>
            <a:lvl1pPr marL="0" indent="0" algn="ctr">
              <a:buNone/>
              <a:defRPr sz="1400" cap="none" baseline="0">
                <a:solidFill>
                  <a:schemeClr val="bg2">
                    <a:lumMod val="50000"/>
                  </a:schemeClr>
                </a:solidFill>
                <a:latin typeface="Arial Black" panose="020B0A04020102020204" pitchFamily="34" charset="0"/>
              </a:defRPr>
            </a:lvl1pPr>
            <a:lvl2pPr marL="457200" indent="0">
              <a:buNone/>
              <a:defRPr sz="1600" cap="all" baseline="0">
                <a:latin typeface="Arial Black" panose="020B0A04020102020204" pitchFamily="34" charset="0"/>
              </a:defRPr>
            </a:lvl2pPr>
            <a:lvl3pPr marL="914400" indent="0">
              <a:buNone/>
              <a:defRPr sz="1600" cap="all" baseline="0">
                <a:latin typeface="Arial Black" panose="020B0A04020102020204" pitchFamily="34" charset="0"/>
              </a:defRPr>
            </a:lvl3pPr>
            <a:lvl4pPr marL="1371600" indent="0">
              <a:buNone/>
              <a:defRPr sz="1600" cap="all" baseline="0">
                <a:latin typeface="Arial Black" panose="020B0A04020102020204" pitchFamily="34" charset="0"/>
              </a:defRPr>
            </a:lvl4pPr>
          </a:lstStyle>
          <a:p>
            <a:pPr lvl="0"/>
            <a:r>
              <a:rPr lang="en-US" dirty="0"/>
              <a:t>Name here</a:t>
            </a:r>
          </a:p>
        </p:txBody>
      </p:sp>
      <p:sp>
        <p:nvSpPr>
          <p:cNvPr id="10" name="Picture Placeholder">
            <a:extLst>
              <a:ext uri="{FF2B5EF4-FFF2-40B4-BE49-F238E27FC236}">
                <a16:creationId xmlns:a16="http://schemas.microsoft.com/office/drawing/2014/main" id="{6FB21A93-0485-4329-AE96-FC9E06C863F8}"/>
              </a:ext>
            </a:extLst>
          </p:cNvPr>
          <p:cNvSpPr>
            <a:spLocks noGrp="1"/>
          </p:cNvSpPr>
          <p:nvPr>
            <p:ph type="pic" sz="quarter" idx="21"/>
          </p:nvPr>
        </p:nvSpPr>
        <p:spPr>
          <a:xfrm>
            <a:off x="4267200" y="1973176"/>
            <a:ext cx="3657600" cy="3367174"/>
          </a:xfrm>
        </p:spPr>
        <p:txBody>
          <a:bodyPr/>
          <a:lstStyle/>
          <a:p>
            <a:endParaRPr lang="en-US" dirty="0"/>
          </a:p>
        </p:txBody>
      </p:sp>
      <p:sp>
        <p:nvSpPr>
          <p:cNvPr id="5" name="Title">
            <a:extLst>
              <a:ext uri="{FF2B5EF4-FFF2-40B4-BE49-F238E27FC236}">
                <a16:creationId xmlns:a16="http://schemas.microsoft.com/office/drawing/2014/main" id="{F7D67C6A-D341-4599-9820-987AB568C4C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3602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speakers">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06BA75F2-8473-4E3B-AA9A-2792C87DFF3B}"/>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dirty="0"/>
          </a:p>
        </p:txBody>
      </p:sp>
      <p:sp>
        <p:nvSpPr>
          <p:cNvPr id="7" name="Date Placeholder">
            <a:extLst>
              <a:ext uri="{FF2B5EF4-FFF2-40B4-BE49-F238E27FC236}">
                <a16:creationId xmlns:a16="http://schemas.microsoft.com/office/drawing/2014/main" id="{F00BF09C-806D-4E7E-9C41-E22413F23591}"/>
              </a:ext>
            </a:extLst>
          </p:cNvPr>
          <p:cNvSpPr>
            <a:spLocks noGrp="1"/>
          </p:cNvSpPr>
          <p:nvPr>
            <p:ph type="dt" sz="half" idx="10"/>
          </p:nvPr>
        </p:nvSpPr>
        <p:spPr>
          <a:xfrm>
            <a:off x="4724400" y="6356350"/>
            <a:ext cx="2743200" cy="365125"/>
          </a:xfrm>
          <a:prstGeom prst="rect">
            <a:avLst/>
          </a:prstGeom>
        </p:spPr>
        <p:txBody>
          <a:bodyPr/>
          <a:lstStyle/>
          <a:p>
            <a:fld id="{BDE96EE8-4BE6-403F-8646-DB161EEDA308}" type="datetime4">
              <a:rPr lang="en-US" smtClean="0"/>
              <a:t>October 29, 2020</a:t>
            </a:fld>
            <a:endParaRPr lang="en-US" dirty="0"/>
          </a:p>
        </p:txBody>
      </p:sp>
      <p:sp>
        <p:nvSpPr>
          <p:cNvPr id="17" name="Text Placeholder 2b">
            <a:extLst>
              <a:ext uri="{FF2B5EF4-FFF2-40B4-BE49-F238E27FC236}">
                <a16:creationId xmlns:a16="http://schemas.microsoft.com/office/drawing/2014/main" id="{3EF2589F-E84F-4BE1-A897-37824E79E699}"/>
              </a:ext>
            </a:extLst>
          </p:cNvPr>
          <p:cNvSpPr>
            <a:spLocks noGrp="1"/>
          </p:cNvSpPr>
          <p:nvPr>
            <p:ph type="body" sz="quarter" idx="26" hasCustomPrompt="1"/>
          </p:nvPr>
        </p:nvSpPr>
        <p:spPr>
          <a:xfrm>
            <a:off x="6423316" y="5379469"/>
            <a:ext cx="3657600" cy="365125"/>
          </a:xfrm>
        </p:spPr>
        <p:txBody>
          <a:bodyPr anchor="t">
            <a:noAutofit/>
          </a:bodyPr>
          <a:lstStyle>
            <a:lvl1pPr marL="0" indent="0" algn="ctr">
              <a:buNone/>
              <a:defRPr sz="1200" b="0" i="1" cap="none" baseline="0">
                <a:solidFill>
                  <a:srgbClr val="20558A"/>
                </a:solidFill>
              </a:defRPr>
            </a:lvl1pPr>
            <a:lvl2pPr marL="457200" indent="0" algn="ctr">
              <a:buNone/>
              <a:defRPr sz="1200" b="0" i="1" cap="none" baseline="0">
                <a:solidFill>
                  <a:srgbClr val="20558A"/>
                </a:solidFill>
              </a:defRPr>
            </a:lvl2pPr>
            <a:lvl3pPr marL="914400" indent="0" algn="ctr">
              <a:buNone/>
              <a:defRPr sz="1200" b="0" i="1" cap="none" baseline="0">
                <a:solidFill>
                  <a:srgbClr val="20558A"/>
                </a:solidFill>
              </a:defRPr>
            </a:lvl3pPr>
            <a:lvl4pPr marL="1371600" indent="0" algn="ctr">
              <a:buNone/>
              <a:defRPr sz="1200" b="0" i="1" cap="none" baseline="0">
                <a:solidFill>
                  <a:srgbClr val="20558A"/>
                </a:solidFill>
              </a:defRPr>
            </a:lvl4pPr>
            <a:lvl5pPr marL="1828800" indent="0" algn="ctr">
              <a:buNone/>
              <a:defRPr sz="1200" b="0" i="1" cap="none" baseline="0">
                <a:solidFill>
                  <a:srgbClr val="20558A"/>
                </a:solidFill>
              </a:defRPr>
            </a:lvl5pPr>
          </a:lstStyle>
          <a:p>
            <a:pPr lvl="0"/>
            <a:r>
              <a:rPr lang="en-US" dirty="0"/>
              <a:t>Title Here</a:t>
            </a:r>
          </a:p>
        </p:txBody>
      </p:sp>
      <p:sp>
        <p:nvSpPr>
          <p:cNvPr id="16" name="Text Placeholder 2a">
            <a:extLst>
              <a:ext uri="{FF2B5EF4-FFF2-40B4-BE49-F238E27FC236}">
                <a16:creationId xmlns:a16="http://schemas.microsoft.com/office/drawing/2014/main" id="{65006C45-9F2F-4B59-BF93-4426C6360070}"/>
              </a:ext>
            </a:extLst>
          </p:cNvPr>
          <p:cNvSpPr>
            <a:spLocks noGrp="1"/>
          </p:cNvSpPr>
          <p:nvPr>
            <p:ph type="body" sz="quarter" idx="25" hasCustomPrompt="1"/>
          </p:nvPr>
        </p:nvSpPr>
        <p:spPr>
          <a:xfrm>
            <a:off x="6423316" y="4927032"/>
            <a:ext cx="3657600" cy="452437"/>
          </a:xfrm>
        </p:spPr>
        <p:txBody>
          <a:bodyPr anchor="b">
            <a:normAutofit/>
          </a:bodyPr>
          <a:lstStyle>
            <a:lvl1pPr marL="0" indent="0" algn="ctr">
              <a:buNone/>
              <a:defRPr sz="1400" cap="none" baseline="0">
                <a:solidFill>
                  <a:schemeClr val="bg2">
                    <a:lumMod val="50000"/>
                  </a:schemeClr>
                </a:solidFill>
                <a:latin typeface="Arial Black" panose="020B0A04020102020204" pitchFamily="34" charset="0"/>
              </a:defRPr>
            </a:lvl1pPr>
            <a:lvl2pPr marL="457200" indent="0">
              <a:buNone/>
              <a:defRPr sz="1600" cap="all" baseline="0">
                <a:latin typeface="Arial Black" panose="020B0A04020102020204" pitchFamily="34" charset="0"/>
              </a:defRPr>
            </a:lvl2pPr>
            <a:lvl3pPr marL="914400" indent="0">
              <a:buNone/>
              <a:defRPr sz="1600" cap="all" baseline="0">
                <a:latin typeface="Arial Black" panose="020B0A04020102020204" pitchFamily="34" charset="0"/>
              </a:defRPr>
            </a:lvl3pPr>
            <a:lvl4pPr marL="1371600" indent="0">
              <a:buNone/>
              <a:defRPr sz="1600" cap="all" baseline="0">
                <a:latin typeface="Arial Black" panose="020B0A04020102020204" pitchFamily="34" charset="0"/>
              </a:defRPr>
            </a:lvl4pPr>
          </a:lstStyle>
          <a:p>
            <a:pPr lvl="0"/>
            <a:r>
              <a:rPr lang="en-US" dirty="0"/>
              <a:t>Name here</a:t>
            </a:r>
          </a:p>
        </p:txBody>
      </p:sp>
      <p:sp>
        <p:nvSpPr>
          <p:cNvPr id="22" name="Picture Placeholder 2">
            <a:extLst>
              <a:ext uri="{FF2B5EF4-FFF2-40B4-BE49-F238E27FC236}">
                <a16:creationId xmlns:a16="http://schemas.microsoft.com/office/drawing/2014/main" id="{8BA58FF2-55AD-46F7-8369-8C75DDDBCBCF}"/>
              </a:ext>
            </a:extLst>
          </p:cNvPr>
          <p:cNvSpPr>
            <a:spLocks noGrp="1"/>
          </p:cNvSpPr>
          <p:nvPr>
            <p:ph type="pic" sz="quarter" idx="27"/>
          </p:nvPr>
        </p:nvSpPr>
        <p:spPr>
          <a:xfrm>
            <a:off x="7022521" y="2036381"/>
            <a:ext cx="2464135" cy="2525526"/>
          </a:xfrm>
        </p:spPr>
        <p:txBody>
          <a:bodyPr/>
          <a:lstStyle/>
          <a:p>
            <a:endParaRPr lang="en-US" dirty="0"/>
          </a:p>
        </p:txBody>
      </p:sp>
      <p:sp>
        <p:nvSpPr>
          <p:cNvPr id="12" name="Text Placeholder 1b">
            <a:extLst>
              <a:ext uri="{FF2B5EF4-FFF2-40B4-BE49-F238E27FC236}">
                <a16:creationId xmlns:a16="http://schemas.microsoft.com/office/drawing/2014/main" id="{39074ECB-31A3-4B9A-BB51-6836890266DB}"/>
              </a:ext>
            </a:extLst>
          </p:cNvPr>
          <p:cNvSpPr>
            <a:spLocks noGrp="1"/>
          </p:cNvSpPr>
          <p:nvPr>
            <p:ph type="body" sz="quarter" idx="24" hasCustomPrompt="1"/>
          </p:nvPr>
        </p:nvSpPr>
        <p:spPr>
          <a:xfrm>
            <a:off x="2111086" y="5379469"/>
            <a:ext cx="3657600" cy="365125"/>
          </a:xfrm>
        </p:spPr>
        <p:txBody>
          <a:bodyPr anchor="t">
            <a:noAutofit/>
          </a:bodyPr>
          <a:lstStyle>
            <a:lvl1pPr marL="0" indent="0" algn="ctr">
              <a:buNone/>
              <a:defRPr sz="1200" b="0" i="1" cap="none" baseline="0">
                <a:solidFill>
                  <a:srgbClr val="20558A"/>
                </a:solidFill>
              </a:defRPr>
            </a:lvl1pPr>
            <a:lvl2pPr marL="457200" indent="0" algn="ctr">
              <a:buNone/>
              <a:defRPr sz="1200" b="0" i="1" cap="none" baseline="0">
                <a:solidFill>
                  <a:srgbClr val="20558A"/>
                </a:solidFill>
              </a:defRPr>
            </a:lvl2pPr>
            <a:lvl3pPr marL="914400" indent="0" algn="ctr">
              <a:buNone/>
              <a:defRPr sz="1200" b="0" i="1" cap="none" baseline="0">
                <a:solidFill>
                  <a:srgbClr val="20558A"/>
                </a:solidFill>
              </a:defRPr>
            </a:lvl3pPr>
            <a:lvl4pPr marL="1371600" indent="0" algn="ctr">
              <a:buNone/>
              <a:defRPr sz="1200" b="0" i="1" cap="none" baseline="0">
                <a:solidFill>
                  <a:srgbClr val="20558A"/>
                </a:solidFill>
              </a:defRPr>
            </a:lvl4pPr>
            <a:lvl5pPr marL="1828800" indent="0" algn="ctr">
              <a:buNone/>
              <a:defRPr sz="1200" b="0" i="1" cap="none" baseline="0">
                <a:solidFill>
                  <a:srgbClr val="20558A"/>
                </a:solidFill>
              </a:defRPr>
            </a:lvl5pPr>
          </a:lstStyle>
          <a:p>
            <a:pPr lvl="0"/>
            <a:r>
              <a:rPr lang="en-US" dirty="0"/>
              <a:t>Title Here</a:t>
            </a:r>
          </a:p>
        </p:txBody>
      </p:sp>
      <p:sp>
        <p:nvSpPr>
          <p:cNvPr id="11" name="Text Placeholder 1a">
            <a:extLst>
              <a:ext uri="{FF2B5EF4-FFF2-40B4-BE49-F238E27FC236}">
                <a16:creationId xmlns:a16="http://schemas.microsoft.com/office/drawing/2014/main" id="{17BDB64D-58B3-4477-9C2B-22FEC81AADD8}"/>
              </a:ext>
            </a:extLst>
          </p:cNvPr>
          <p:cNvSpPr>
            <a:spLocks noGrp="1"/>
          </p:cNvSpPr>
          <p:nvPr>
            <p:ph type="body" sz="quarter" idx="23" hasCustomPrompt="1"/>
          </p:nvPr>
        </p:nvSpPr>
        <p:spPr>
          <a:xfrm>
            <a:off x="2111086" y="4927032"/>
            <a:ext cx="3657600" cy="452437"/>
          </a:xfrm>
        </p:spPr>
        <p:txBody>
          <a:bodyPr anchor="b">
            <a:normAutofit/>
          </a:bodyPr>
          <a:lstStyle>
            <a:lvl1pPr marL="0" indent="0" algn="ctr">
              <a:buNone/>
              <a:defRPr sz="1400" cap="none" baseline="0">
                <a:solidFill>
                  <a:schemeClr val="bg2">
                    <a:lumMod val="50000"/>
                  </a:schemeClr>
                </a:solidFill>
                <a:latin typeface="Arial Black" panose="020B0A04020102020204" pitchFamily="34" charset="0"/>
              </a:defRPr>
            </a:lvl1pPr>
            <a:lvl2pPr marL="457200" indent="0">
              <a:buNone/>
              <a:defRPr sz="1600" cap="all" baseline="0">
                <a:latin typeface="Arial Black" panose="020B0A04020102020204" pitchFamily="34" charset="0"/>
              </a:defRPr>
            </a:lvl2pPr>
            <a:lvl3pPr marL="914400" indent="0">
              <a:buNone/>
              <a:defRPr sz="1600" cap="all" baseline="0">
                <a:latin typeface="Arial Black" panose="020B0A04020102020204" pitchFamily="34" charset="0"/>
              </a:defRPr>
            </a:lvl3pPr>
            <a:lvl4pPr marL="1371600" indent="0">
              <a:buNone/>
              <a:defRPr sz="1600" cap="all" baseline="0">
                <a:latin typeface="Arial Black" panose="020B0A04020102020204" pitchFamily="34" charset="0"/>
              </a:defRPr>
            </a:lvl4pPr>
          </a:lstStyle>
          <a:p>
            <a:pPr lvl="0"/>
            <a:r>
              <a:rPr lang="en-US" dirty="0"/>
              <a:t>Name here</a:t>
            </a:r>
          </a:p>
        </p:txBody>
      </p:sp>
      <p:sp>
        <p:nvSpPr>
          <p:cNvPr id="20" name="Picture Placeholder 1">
            <a:extLst>
              <a:ext uri="{FF2B5EF4-FFF2-40B4-BE49-F238E27FC236}">
                <a16:creationId xmlns:a16="http://schemas.microsoft.com/office/drawing/2014/main" id="{9CB7241E-4B60-408B-B66B-508062A5EA2E}"/>
              </a:ext>
            </a:extLst>
          </p:cNvPr>
          <p:cNvSpPr>
            <a:spLocks noGrp="1"/>
          </p:cNvSpPr>
          <p:nvPr>
            <p:ph type="pic" sz="quarter" idx="21"/>
          </p:nvPr>
        </p:nvSpPr>
        <p:spPr>
          <a:xfrm>
            <a:off x="2707816" y="2036381"/>
            <a:ext cx="2464135" cy="2525526"/>
          </a:xfrm>
        </p:spPr>
        <p:txBody>
          <a:bodyPr/>
          <a:lstStyle/>
          <a:p>
            <a:endParaRPr lang="en-US" dirty="0"/>
          </a:p>
        </p:txBody>
      </p:sp>
      <p:sp>
        <p:nvSpPr>
          <p:cNvPr id="2" name="Title">
            <a:extLst>
              <a:ext uri="{FF2B5EF4-FFF2-40B4-BE49-F238E27FC236}">
                <a16:creationId xmlns:a16="http://schemas.microsoft.com/office/drawing/2014/main" id="{E3352ED5-412B-4AED-992E-D577B9F45BF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92888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Decorative image" descr="Office of Extramural Research word cloud">
            <a:extLst>
              <a:ext uri="{FF2B5EF4-FFF2-40B4-BE49-F238E27FC236}">
                <a16:creationId xmlns:a16="http://schemas.microsoft.com/office/drawing/2014/main" id="{85D30382-D398-4F84-97DA-05C150D0B1B7}"/>
              </a:ext>
            </a:extLst>
          </p:cNvPr>
          <p:cNvPicPr>
            <a:picLocks noChangeAspect="1"/>
          </p:cNvPicPr>
          <p:nvPr userDrawn="1"/>
        </p:nvPicPr>
        <p:blipFill rotWithShape="1">
          <a:blip r:embed="rId20">
            <a:alphaModFix amt="16000"/>
          </a:blip>
          <a:srcRect r="51159" b="36121"/>
          <a:stretch/>
        </p:blipFill>
        <p:spPr>
          <a:xfrm>
            <a:off x="8781044" y="4387441"/>
            <a:ext cx="3417883" cy="2470559"/>
          </a:xfrm>
          <a:prstGeom prst="rect">
            <a:avLst/>
          </a:prstGeom>
        </p:spPr>
      </p:pic>
      <p:sp>
        <p:nvSpPr>
          <p:cNvPr id="6" name="Slide Number Placeholder">
            <a:extLst>
              <a:ext uri="{FF2B5EF4-FFF2-40B4-BE49-F238E27FC236}">
                <a16:creationId xmlns:a16="http://schemas.microsoft.com/office/drawing/2014/main" id="{D137D012-DB3A-41AA-B8CE-2896DC115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rgbClr val="20558A"/>
                </a:solidFill>
                <a:latin typeface="Arial" panose="020B0604020202020204" pitchFamily="34" charset="0"/>
                <a:cs typeface="Arial" panose="020B0604020202020204" pitchFamily="34" charset="0"/>
              </a:defRPr>
            </a:lvl1pPr>
          </a:lstStyle>
          <a:p>
            <a:fld id="{4E145064-9D3C-45D4-9025-07C0526170CE}" type="slidenum">
              <a:rPr lang="en-US" smtClean="0"/>
              <a:pPr/>
              <a:t>‹#›</a:t>
            </a:fld>
            <a:endParaRPr lang="en-US" dirty="0"/>
          </a:p>
        </p:txBody>
      </p:sp>
      <p:sp>
        <p:nvSpPr>
          <p:cNvPr id="11" name="Date Placeholder">
            <a:extLst>
              <a:ext uri="{FF2B5EF4-FFF2-40B4-BE49-F238E27FC236}">
                <a16:creationId xmlns:a16="http://schemas.microsoft.com/office/drawing/2014/main" id="{233F26C8-7004-4984-A878-6563BCC15E30}"/>
              </a:ext>
            </a:extLst>
          </p:cNvPr>
          <p:cNvSpPr>
            <a:spLocks noGrp="1"/>
          </p:cNvSpPr>
          <p:nvPr>
            <p:ph type="dt" sz="half" idx="2"/>
          </p:nvPr>
        </p:nvSpPr>
        <p:spPr>
          <a:xfrm>
            <a:off x="4724400" y="6356350"/>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fld id="{0D179B2F-2DF2-4B08-A8A6-FC140E67955D}" type="datetime4">
              <a:rPr lang="en-US" smtClean="0"/>
              <a:pPr/>
              <a:t>October 29, 2020</a:t>
            </a:fld>
            <a:endParaRPr lang="en-US" dirty="0"/>
          </a:p>
        </p:txBody>
      </p:sp>
      <p:pic>
        <p:nvPicPr>
          <p:cNvPr id="13" name="National Institutes of Health logo" descr="National Institutes of Health logo">
            <a:extLst>
              <a:ext uri="{FF2B5EF4-FFF2-40B4-BE49-F238E27FC236}">
                <a16:creationId xmlns:a16="http://schemas.microsoft.com/office/drawing/2014/main" id="{4CACC1E0-B548-420E-B7BF-FBD02EA073F5}"/>
              </a:ext>
            </a:extLst>
          </p:cNvPr>
          <p:cNvPicPr>
            <a:picLocks noChangeAspect="1"/>
          </p:cNvPicPr>
          <p:nvPr userDrawn="1"/>
        </p:nvPicPr>
        <p:blipFill>
          <a:blip r:embed="rId21"/>
          <a:stretch>
            <a:fillRect/>
          </a:stretch>
        </p:blipFill>
        <p:spPr>
          <a:xfrm>
            <a:off x="1457346" y="6340916"/>
            <a:ext cx="2582550" cy="395991"/>
          </a:xfrm>
          <a:prstGeom prst="rect">
            <a:avLst/>
          </a:prstGeom>
        </p:spPr>
      </p:pic>
      <p:pic>
        <p:nvPicPr>
          <p:cNvPr id="12" name="Health and Human Services logo" descr="Health and Human Services logo&#10;">
            <a:extLst>
              <a:ext uri="{FF2B5EF4-FFF2-40B4-BE49-F238E27FC236}">
                <a16:creationId xmlns:a16="http://schemas.microsoft.com/office/drawing/2014/main" id="{93B38F55-5720-45EB-AEBF-9C6AA235A8D2}"/>
              </a:ext>
            </a:extLst>
          </p:cNvPr>
          <p:cNvPicPr>
            <a:picLocks noChangeAspect="1"/>
          </p:cNvPicPr>
          <p:nvPr userDrawn="1"/>
        </p:nvPicPr>
        <p:blipFill>
          <a:blip r:embed="rId22"/>
          <a:stretch>
            <a:fillRect/>
          </a:stretch>
        </p:blipFill>
        <p:spPr>
          <a:xfrm>
            <a:off x="838200" y="6290037"/>
            <a:ext cx="448365" cy="446870"/>
          </a:xfrm>
          <a:prstGeom prst="rect">
            <a:avLst/>
          </a:prstGeom>
        </p:spPr>
      </p:pic>
      <p:sp>
        <p:nvSpPr>
          <p:cNvPr id="3" name="Content Placeholder">
            <a:extLst>
              <a:ext uri="{FF2B5EF4-FFF2-40B4-BE49-F238E27FC236}">
                <a16:creationId xmlns:a16="http://schemas.microsoft.com/office/drawing/2014/main" id="{5C80CC38-8049-40F5-8A5F-FEDC414B82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D34053F9-8C6E-460A-9E73-893C18442D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862166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1" r:id="rId6"/>
    <p:sldLayoutId id="2147483668" r:id="rId7"/>
    <p:sldLayoutId id="2147483664" r:id="rId8"/>
    <p:sldLayoutId id="2147483666" r:id="rId9"/>
    <p:sldLayoutId id="2147483667" r:id="rId10"/>
    <p:sldLayoutId id="2147483672" r:id="rId11"/>
    <p:sldLayoutId id="2147483669" r:id="rId12"/>
    <p:sldLayoutId id="2147483662" r:id="rId13"/>
    <p:sldLayoutId id="2147483656" r:id="rId14"/>
    <p:sldLayoutId id="2147483657" r:id="rId15"/>
    <p:sldLayoutId id="2147483660" r:id="rId16"/>
    <p:sldLayoutId id="2147483671" r:id="rId17"/>
    <p:sldLayoutId id="2147483663" r:id="rId18"/>
  </p:sldLayoutIdLst>
  <p:hf sldNum="0" hdr="0" ftr="0"/>
  <p:txStyles>
    <p:titleStyle>
      <a:lvl1pPr algn="l" defTabSz="914400" rtl="0" eaLnBrk="1" latinLnBrk="0" hangingPunct="1">
        <a:lnSpc>
          <a:spcPct val="90000"/>
        </a:lnSpc>
        <a:spcBef>
          <a:spcPct val="0"/>
        </a:spcBef>
        <a:buNone/>
        <a:defRPr sz="4400" kern="1200" cap="none" baseline="0">
          <a:solidFill>
            <a:srgbClr val="126BB4"/>
          </a:solidFill>
          <a:latin typeface="Arial Black" panose="020B0A04020102020204" pitchFamily="34" charset="0"/>
          <a:ea typeface="+mj-ea"/>
          <a:cs typeface="+mj-cs"/>
        </a:defRPr>
      </a:lvl1pPr>
    </p:titleStyle>
    <p:bodyStyle>
      <a:lvl1pPr marL="457200" indent="-457200" algn="l" defTabSz="914400" rtl="0" eaLnBrk="1" latinLnBrk="0" hangingPunct="1">
        <a:lnSpc>
          <a:spcPct val="100000"/>
        </a:lnSpc>
        <a:spcBef>
          <a:spcPts val="48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48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48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48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48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era.nih.gov/iedison/iedison_faqs.cfm#VIII1" TargetMode="External"/><Relationship Id="rId2" Type="http://schemas.openxmlformats.org/officeDocument/2006/relationships/hyperlink" Target="https://era.nih.gov/iedison/invention_timeline.htm" TargetMode="External"/><Relationship Id="rId1" Type="http://schemas.openxmlformats.org/officeDocument/2006/relationships/slideLayout" Target="../slideLayouts/slideLayout13.xml"/><Relationship Id="rId4" Type="http://schemas.openxmlformats.org/officeDocument/2006/relationships/hyperlink" Target="https://era.nih.gov/iedison/iedison_faqs.cfm#III5"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mailto:Edison@od.nih.gov"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grants.nih.gov/grants/policy/nihgps_2010/nihgps_ch8.htm" TargetMode="External"/><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hyperlink" Target="mailto:Edison@nih.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Edison@nih.gov" TargetMode="External"/><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grants.nih.gov/grants/policy/nihgps_2010/nihgps_ch8.htm" TargetMode="External"/><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hyperlink" Target="mailto:edison@od.nih.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hyperlink" Target="https://era.nih.gov/iedison/iedison_faqs.cfm#IX"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hyperlink" Target="https://era.nih.gov/iedison/iedison_faqs.cfm#XI"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hyperlink" Target="https://era.nih.gov/iedison/iedison_faqs.cfm#XI" TargetMode="Externa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2C397B25-BE01-4D3D-8353-3CC36CCC64AA}"/>
              </a:ext>
            </a:extLst>
          </p:cNvPr>
          <p:cNvSpPr>
            <a:spLocks noGrp="1"/>
          </p:cNvSpPr>
          <p:nvPr>
            <p:ph type="title"/>
          </p:nvPr>
        </p:nvSpPr>
        <p:spPr>
          <a:xfrm>
            <a:off x="339634" y="4471571"/>
            <a:ext cx="12192000" cy="1325563"/>
          </a:xfrm>
        </p:spPr>
        <p:txBody>
          <a:bodyPr>
            <a:noAutofit/>
          </a:bodyPr>
          <a:lstStyle/>
          <a:p>
            <a:r>
              <a:rPr lang="en-US" dirty="0"/>
              <a:t>Invention Reporting </a:t>
            </a:r>
            <a:r>
              <a:rPr lang="en-US" b="1" dirty="0"/>
              <a:t>Under</a:t>
            </a:r>
            <a:r>
              <a:rPr lang="en-US" dirty="0"/>
              <a:t> Bayh Dole</a:t>
            </a:r>
            <a:endParaRPr lang="en-US" sz="3000" b="1" dirty="0"/>
          </a:p>
        </p:txBody>
      </p:sp>
      <p:sp>
        <p:nvSpPr>
          <p:cNvPr id="4" name="Text Placeholder 3">
            <a:extLst>
              <a:ext uri="{FF2B5EF4-FFF2-40B4-BE49-F238E27FC236}">
                <a16:creationId xmlns:a16="http://schemas.microsoft.com/office/drawing/2014/main" id="{1E593E44-29CC-4543-94A4-3A77492407C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758050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0BE7A8-8265-4257-9F97-1AB83C9A5D8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
        <p:nvSpPr>
          <p:cNvPr id="2" name="Title 1"/>
          <p:cNvSpPr>
            <a:spLocks noGrp="1"/>
          </p:cNvSpPr>
          <p:nvPr>
            <p:ph type="title" idx="4294967295"/>
          </p:nvPr>
        </p:nvSpPr>
        <p:spPr>
          <a:xfrm>
            <a:off x="1" y="372012"/>
            <a:ext cx="12192000" cy="1570037"/>
          </a:xfrm>
        </p:spPr>
        <p:txBody>
          <a:bodyPr>
            <a:noAutofit/>
          </a:bodyPr>
          <a:lstStyle/>
          <a:p>
            <a:pPr algn="ctr"/>
            <a:r>
              <a:rPr lang="en-US" b="1" dirty="0"/>
              <a:t>What Must Be Reported to NIH using iEdison?</a:t>
            </a:r>
            <a:endParaRPr lang="en-US" dirty="0"/>
          </a:p>
        </p:txBody>
      </p:sp>
      <p:sp>
        <p:nvSpPr>
          <p:cNvPr id="3" name="Content Placeholder 2"/>
          <p:cNvSpPr>
            <a:spLocks noGrp="1"/>
          </p:cNvSpPr>
          <p:nvPr>
            <p:ph idx="4294967295"/>
          </p:nvPr>
        </p:nvSpPr>
        <p:spPr>
          <a:xfrm>
            <a:off x="1244600" y="2180699"/>
            <a:ext cx="10473266" cy="4050768"/>
          </a:xfrm>
        </p:spPr>
        <p:txBody>
          <a:bodyPr>
            <a:normAutofit fontScale="92500"/>
          </a:bodyPr>
          <a:lstStyle/>
          <a:p>
            <a:r>
              <a:rPr lang="en-US" b="1" dirty="0">
                <a:solidFill>
                  <a:schemeClr val="tx2"/>
                </a:solidFill>
              </a:rPr>
              <a:t>Subject Inventions </a:t>
            </a:r>
            <a:r>
              <a:rPr lang="en-US" b="1" dirty="0">
                <a:solidFill>
                  <a:srgbClr val="20558A"/>
                </a:solidFill>
              </a:rPr>
              <a:t>must be reported to NIH using iEdison within 60 days of disclosure to a technology transfer office or sponsored program office.</a:t>
            </a:r>
          </a:p>
          <a:p>
            <a:r>
              <a:rPr lang="en-US" b="1" dirty="0">
                <a:solidFill>
                  <a:srgbClr val="20558A"/>
                </a:solidFill>
              </a:rPr>
              <a:t>What is disclosed to NIH? – </a:t>
            </a:r>
            <a:r>
              <a:rPr lang="en-US" sz="2200" dirty="0">
                <a:solidFill>
                  <a:srgbClr val="0F7FC9"/>
                </a:solidFill>
              </a:rPr>
              <a:t>Subject Inventions -  Any invention conceived or first actually reduced to practice in the performance of the NIH-funded research</a:t>
            </a:r>
            <a:r>
              <a:rPr lang="en-US" sz="2000" dirty="0">
                <a:solidFill>
                  <a:srgbClr val="0F7FC9"/>
                </a:solidFill>
              </a:rPr>
              <a:t>.</a:t>
            </a:r>
          </a:p>
          <a:p>
            <a:r>
              <a:rPr lang="en-US" b="1" dirty="0">
                <a:solidFill>
                  <a:schemeClr val="tx2"/>
                </a:solidFill>
              </a:rPr>
              <a:t>Exceptions:</a:t>
            </a:r>
          </a:p>
          <a:p>
            <a:pPr lvl="1"/>
            <a:r>
              <a:rPr lang="en-US" sz="2200" dirty="0">
                <a:solidFill>
                  <a:srgbClr val="20558A"/>
                </a:solidFill>
              </a:rPr>
              <a:t>Inventions made with exclusively with scholarship, fellowship, or training funding awards that are primarily for educational purposes should not be reported.</a:t>
            </a:r>
          </a:p>
          <a:p>
            <a:pPr lvl="1"/>
            <a:r>
              <a:rPr lang="en-US" sz="2200" dirty="0">
                <a:solidFill>
                  <a:srgbClr val="20558A"/>
                </a:solidFill>
              </a:rPr>
              <a:t>Examples of NIH funding awards primarily for educational purposes:  “F”, Some “G”, and some “T” awards.</a:t>
            </a:r>
          </a:p>
        </p:txBody>
      </p:sp>
    </p:spTree>
    <p:extLst>
      <p:ext uri="{BB962C8B-B14F-4D97-AF65-F5344CB8AC3E}">
        <p14:creationId xmlns:p14="http://schemas.microsoft.com/office/powerpoint/2010/main" val="3921207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99E65-BC98-483A-8DDE-40B0893A437C}" type="slidenum">
              <a:rPr kumimoji="0" lang="en-US" sz="2000" b="0" i="0" u="none" strike="noStrike" kern="1200" cap="none" spc="0" normalizeH="0" baseline="0" noProof="0" smtClean="0">
                <a:ln>
                  <a:noFill/>
                </a:ln>
                <a:solidFill>
                  <a:prstClr val="white"/>
                </a:solidFill>
                <a:effectLst/>
                <a:uLnTx/>
                <a:uFillTx/>
                <a:latin typeface="Century Gothic" panose="020B050202020202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2" name="Title 1"/>
          <p:cNvSpPr>
            <a:spLocks noGrp="1"/>
          </p:cNvSpPr>
          <p:nvPr>
            <p:ph type="title" idx="4294967295"/>
          </p:nvPr>
        </p:nvSpPr>
        <p:spPr>
          <a:xfrm>
            <a:off x="1" y="384175"/>
            <a:ext cx="12192000" cy="1281113"/>
          </a:xfrm>
        </p:spPr>
        <p:txBody>
          <a:bodyPr>
            <a:normAutofit fontScale="90000"/>
          </a:bodyPr>
          <a:lstStyle/>
          <a:p>
            <a:pPr algn="ctr"/>
            <a:r>
              <a:rPr lang="en-US" b="1" dirty="0"/>
              <a:t>Recommended Coversheet for Invention Disclosure</a:t>
            </a:r>
          </a:p>
        </p:txBody>
      </p:sp>
      <p:sp>
        <p:nvSpPr>
          <p:cNvPr id="3" name="Content Placeholder 2"/>
          <p:cNvSpPr>
            <a:spLocks noGrp="1"/>
          </p:cNvSpPr>
          <p:nvPr>
            <p:ph idx="4294967295"/>
          </p:nvPr>
        </p:nvSpPr>
        <p:spPr>
          <a:xfrm>
            <a:off x="1258362" y="1600200"/>
            <a:ext cx="9731375" cy="4648200"/>
          </a:xfrm>
        </p:spPr>
        <p:txBody>
          <a:bodyPr>
            <a:normAutofit/>
          </a:bodyPr>
          <a:lstStyle/>
          <a:p>
            <a:pPr marL="0" indent="0">
              <a:buNone/>
            </a:pPr>
            <a:r>
              <a:rPr lang="en-US" sz="2200" b="1" dirty="0">
                <a:solidFill>
                  <a:srgbClr val="FF0000"/>
                </a:solidFill>
              </a:rPr>
              <a:t>Not required (But pretty darn helpful!) </a:t>
            </a:r>
          </a:p>
          <a:p>
            <a:pPr marL="0" indent="0">
              <a:buNone/>
            </a:pPr>
            <a:r>
              <a:rPr lang="en-US" sz="2200" b="1" dirty="0">
                <a:solidFill>
                  <a:schemeClr val="tx2"/>
                </a:solidFill>
              </a:rPr>
              <a:t>Today’s Date: </a:t>
            </a:r>
          </a:p>
          <a:p>
            <a:pPr marL="0" indent="0">
              <a:buNone/>
            </a:pPr>
            <a:r>
              <a:rPr lang="en-US" sz="2200" b="1" dirty="0">
                <a:solidFill>
                  <a:schemeClr val="tx2"/>
                </a:solidFill>
              </a:rPr>
              <a:t>Institute’s Docket No.: </a:t>
            </a:r>
          </a:p>
          <a:p>
            <a:pPr marL="0" indent="0">
              <a:buNone/>
            </a:pPr>
            <a:r>
              <a:rPr lang="en-US" sz="2200" b="1" dirty="0">
                <a:solidFill>
                  <a:schemeClr val="tx2"/>
                </a:solidFill>
              </a:rPr>
              <a:t>EIR#: xxxxxxx-</a:t>
            </a:r>
          </a:p>
          <a:p>
            <a:pPr marL="0" indent="0">
              <a:buNone/>
            </a:pPr>
            <a:r>
              <a:rPr lang="en-US" sz="2200" b="1" dirty="0">
                <a:solidFill>
                  <a:schemeClr val="tx2"/>
                </a:solidFill>
              </a:rPr>
              <a:t>Date Invention Reported to Institution </a:t>
            </a:r>
          </a:p>
          <a:p>
            <a:pPr marL="0" indent="0">
              <a:buNone/>
            </a:pPr>
            <a:r>
              <a:rPr lang="en-US" sz="2200" b="1" dirty="0">
                <a:solidFill>
                  <a:schemeClr val="tx2"/>
                </a:solidFill>
              </a:rPr>
              <a:t>Invention Title:</a:t>
            </a:r>
          </a:p>
          <a:p>
            <a:pPr marL="0" indent="0">
              <a:buNone/>
            </a:pPr>
            <a:r>
              <a:rPr lang="en-US" sz="2200" b="1" dirty="0">
                <a:solidFill>
                  <a:schemeClr val="tx2"/>
                </a:solidFill>
              </a:rPr>
              <a:t>Grant(s) Used: </a:t>
            </a:r>
          </a:p>
          <a:p>
            <a:pPr marL="0" indent="0">
              <a:buNone/>
            </a:pPr>
            <a:r>
              <a:rPr lang="en-US" sz="2200" b="1" dirty="0">
                <a:solidFill>
                  <a:schemeClr val="tx2"/>
                </a:solidFill>
              </a:rPr>
              <a:t>Award Date(s):  </a:t>
            </a:r>
          </a:p>
          <a:p>
            <a:pPr marL="0" indent="0">
              <a:buNone/>
            </a:pPr>
            <a:r>
              <a:rPr lang="en-US" sz="2200" b="1" dirty="0">
                <a:solidFill>
                  <a:schemeClr val="tx2"/>
                </a:solidFill>
              </a:rPr>
              <a:t>Inventors: </a:t>
            </a:r>
          </a:p>
          <a:p>
            <a:pPr marL="0" indent="0">
              <a:buNone/>
            </a:pPr>
            <a:r>
              <a:rPr lang="en-US" sz="2200" b="1" dirty="0">
                <a:solidFill>
                  <a:schemeClr val="tx2"/>
                </a:solidFill>
              </a:rPr>
              <a:t>Date/Location of First Publication (bar date): </a:t>
            </a:r>
          </a:p>
          <a:p>
            <a:endParaRPr lang="en-US" sz="2200" dirty="0"/>
          </a:p>
        </p:txBody>
      </p:sp>
      <p:pic>
        <p:nvPicPr>
          <p:cNvPr id="5" name="Picture 4">
            <a:extLst>
              <a:ext uri="{FF2B5EF4-FFF2-40B4-BE49-F238E27FC236}">
                <a16:creationId xmlns:a16="http://schemas.microsoft.com/office/drawing/2014/main" id="{BB83BCF4-90BA-4D22-8A19-217F4B5D555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3432" y="4338093"/>
            <a:ext cx="642626" cy="642626"/>
          </a:xfrm>
          <a:prstGeom prst="rect">
            <a:avLst/>
          </a:prstGeom>
        </p:spPr>
      </p:pic>
      <p:sp>
        <p:nvSpPr>
          <p:cNvPr id="6" name="Arrow: Left 5">
            <a:extLst>
              <a:ext uri="{FF2B5EF4-FFF2-40B4-BE49-F238E27FC236}">
                <a16:creationId xmlns:a16="http://schemas.microsoft.com/office/drawing/2014/main" id="{2C0DA7C1-6E37-4F05-9C7A-639DDB45CD5A}"/>
              </a:ext>
              <a:ext uri="{C183D7F6-B498-43B3-948B-1728B52AA6E4}">
                <adec:decorative xmlns:adec="http://schemas.microsoft.com/office/drawing/2017/decorative" val="1"/>
              </a:ext>
            </a:extLst>
          </p:cNvPr>
          <p:cNvSpPr/>
          <p:nvPr/>
        </p:nvSpPr>
        <p:spPr>
          <a:xfrm>
            <a:off x="3359017" y="4505484"/>
            <a:ext cx="1164921" cy="2403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 name="TextBox 6">
            <a:extLst>
              <a:ext uri="{FF2B5EF4-FFF2-40B4-BE49-F238E27FC236}">
                <a16:creationId xmlns:a16="http://schemas.microsoft.com/office/drawing/2014/main" id="{A196DAF3-FBEE-4E9A-AF17-3A100CACE964}"/>
              </a:ext>
            </a:extLst>
          </p:cNvPr>
          <p:cNvSpPr txBox="1"/>
          <p:nvPr/>
        </p:nvSpPr>
        <p:spPr>
          <a:xfrm>
            <a:off x="4495800" y="4006676"/>
            <a:ext cx="767926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F7FC9"/>
                </a:solidFill>
                <a:effectLst/>
                <a:uLnTx/>
                <a:uFillTx/>
                <a:latin typeface="Century Gothic" panose="020B0502020202020204"/>
                <a:ea typeface="+mn-ea"/>
                <a:cs typeface="+mn-cs"/>
              </a:rPr>
              <a:t>For NIH:  For each subject invention(s) made after 10/1/2018. For grants and for new contract date after May 18, 2018.  New rules apply to new EIRs only.  Current rules remain for EIRs disclosed under old rules. </a:t>
            </a:r>
          </a:p>
        </p:txBody>
      </p:sp>
    </p:spTree>
    <p:extLst>
      <p:ext uri="{BB962C8B-B14F-4D97-AF65-F5344CB8AC3E}">
        <p14:creationId xmlns:p14="http://schemas.microsoft.com/office/powerpoint/2010/main" val="1627843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0BE7A8-8265-4257-9F97-1AB83C9A5D8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
        <p:nvSpPr>
          <p:cNvPr id="2" name="Title 1"/>
          <p:cNvSpPr>
            <a:spLocks noGrp="1"/>
          </p:cNvSpPr>
          <p:nvPr>
            <p:ph type="title" idx="4294967295"/>
          </p:nvPr>
        </p:nvSpPr>
        <p:spPr>
          <a:xfrm>
            <a:off x="0" y="369888"/>
            <a:ext cx="12192000" cy="1660525"/>
          </a:xfrm>
        </p:spPr>
        <p:txBody>
          <a:bodyPr>
            <a:noAutofit/>
          </a:bodyPr>
          <a:lstStyle/>
          <a:p>
            <a:pPr algn="ctr"/>
            <a:r>
              <a:rPr lang="en-US" sz="4200" b="1" dirty="0"/>
              <a:t>How to Report a Subject Invention in iEdison</a:t>
            </a:r>
          </a:p>
        </p:txBody>
      </p:sp>
      <p:sp>
        <p:nvSpPr>
          <p:cNvPr id="3" name="Content Placeholder 2"/>
          <p:cNvSpPr>
            <a:spLocks noGrp="1"/>
          </p:cNvSpPr>
          <p:nvPr>
            <p:ph idx="4294967295"/>
          </p:nvPr>
        </p:nvSpPr>
        <p:spPr>
          <a:xfrm>
            <a:off x="1270000" y="1761068"/>
            <a:ext cx="10574868" cy="4512732"/>
          </a:xfrm>
        </p:spPr>
        <p:txBody>
          <a:bodyPr>
            <a:noAutofit/>
          </a:bodyPr>
          <a:lstStyle/>
          <a:p>
            <a:r>
              <a:rPr lang="en-US" sz="1800" b="1" dirty="0">
                <a:solidFill>
                  <a:schemeClr val="tx2"/>
                </a:solidFill>
              </a:rPr>
              <a:t>From the iEdison main menu, select the link to </a:t>
            </a:r>
            <a:r>
              <a:rPr lang="en-US" sz="1800" b="1" u="sng" dirty="0">
                <a:solidFill>
                  <a:srgbClr val="C00000"/>
                </a:solidFill>
              </a:rPr>
              <a:t>Create Invention Report</a:t>
            </a:r>
            <a:r>
              <a:rPr lang="en-US" sz="1800" b="1" dirty="0">
                <a:solidFill>
                  <a:srgbClr val="C00000"/>
                </a:solidFill>
              </a:rPr>
              <a:t>.</a:t>
            </a:r>
          </a:p>
          <a:p>
            <a:endParaRPr lang="en-US" sz="500" b="1" dirty="0">
              <a:solidFill>
                <a:srgbClr val="FF0000"/>
              </a:solidFill>
            </a:endParaRPr>
          </a:p>
          <a:p>
            <a:r>
              <a:rPr lang="en-US" sz="1800" b="1" dirty="0">
                <a:solidFill>
                  <a:schemeClr val="tx2"/>
                </a:solidFill>
              </a:rPr>
              <a:t>After creating the Invention Report, select </a:t>
            </a:r>
            <a:r>
              <a:rPr lang="en-US" sz="1800" b="1" i="1" dirty="0">
                <a:solidFill>
                  <a:srgbClr val="C00000"/>
                </a:solidFill>
              </a:rPr>
              <a:t>Submit</a:t>
            </a:r>
            <a:r>
              <a:rPr lang="en-US" sz="1800" b="1" dirty="0">
                <a:solidFill>
                  <a:srgbClr val="C00000"/>
                </a:solidFill>
              </a:rPr>
              <a:t>.</a:t>
            </a:r>
          </a:p>
          <a:p>
            <a:endParaRPr lang="en-US" sz="500" b="1" dirty="0">
              <a:solidFill>
                <a:schemeClr val="accent1"/>
              </a:solidFill>
            </a:endParaRPr>
          </a:p>
          <a:p>
            <a:r>
              <a:rPr lang="en-US" sz="1800" b="1" dirty="0">
                <a:solidFill>
                  <a:schemeClr val="tx2"/>
                </a:solidFill>
              </a:rPr>
              <a:t>Create the report, select </a:t>
            </a:r>
            <a:r>
              <a:rPr lang="en-US" sz="1800" b="1" i="1" dirty="0">
                <a:solidFill>
                  <a:srgbClr val="C00000"/>
                </a:solidFill>
              </a:rPr>
              <a:t>Submit,</a:t>
            </a:r>
            <a:r>
              <a:rPr lang="en-US" sz="1800" b="1" dirty="0">
                <a:solidFill>
                  <a:srgbClr val="C00000"/>
                </a:solidFill>
              </a:rPr>
              <a:t> </a:t>
            </a:r>
            <a:r>
              <a:rPr lang="en-US" sz="1800" b="1" dirty="0">
                <a:solidFill>
                  <a:schemeClr val="tx2"/>
                </a:solidFill>
              </a:rPr>
              <a:t>then the </a:t>
            </a:r>
            <a:r>
              <a:rPr lang="en-US" sz="1800" b="1" u="sng" dirty="0">
                <a:solidFill>
                  <a:srgbClr val="C00000"/>
                </a:solidFill>
              </a:rPr>
              <a:t>Create New Invention Report</a:t>
            </a:r>
            <a:r>
              <a:rPr lang="en-US" sz="1800" b="1" dirty="0">
                <a:solidFill>
                  <a:srgbClr val="C00000"/>
                </a:solidFill>
              </a:rPr>
              <a:t> </a:t>
            </a:r>
            <a:r>
              <a:rPr lang="en-US" sz="1800" b="1" dirty="0">
                <a:solidFill>
                  <a:schemeClr val="tx2"/>
                </a:solidFill>
              </a:rPr>
              <a:t>confirmation screen is displayed, a permanent invention report number (i.e., EIR number) is assigned.</a:t>
            </a:r>
          </a:p>
          <a:p>
            <a:pPr lvl="1"/>
            <a:r>
              <a:rPr lang="en-US" sz="1800" b="1" dirty="0">
                <a:solidFill>
                  <a:srgbClr val="C00000"/>
                </a:solidFill>
              </a:rPr>
              <a:t>OR</a:t>
            </a:r>
            <a:r>
              <a:rPr lang="en-US" sz="1800" b="1" dirty="0">
                <a:solidFill>
                  <a:schemeClr val="tx2"/>
                </a:solidFill>
              </a:rPr>
              <a:t>, you can use your own invention docket number in place of using the EIR number.</a:t>
            </a:r>
          </a:p>
          <a:p>
            <a:endParaRPr lang="en-US" sz="500" b="1" dirty="0">
              <a:solidFill>
                <a:schemeClr val="tx2"/>
              </a:solidFill>
            </a:endParaRPr>
          </a:p>
          <a:p>
            <a:r>
              <a:rPr lang="en-US" sz="1800" b="1" dirty="0">
                <a:solidFill>
                  <a:schemeClr val="tx2"/>
                </a:solidFill>
              </a:rPr>
              <a:t>You may upload the disclosure document as part of the </a:t>
            </a:r>
            <a:r>
              <a:rPr lang="en-US" sz="1800" b="1" u="sng" dirty="0">
                <a:solidFill>
                  <a:srgbClr val="C00000"/>
                </a:solidFill>
              </a:rPr>
              <a:t>Create New Invention Report</a:t>
            </a:r>
            <a:r>
              <a:rPr lang="en-US" sz="1800" b="1" dirty="0">
                <a:solidFill>
                  <a:srgbClr val="C00000"/>
                </a:solidFill>
              </a:rPr>
              <a:t> </a:t>
            </a:r>
            <a:r>
              <a:rPr lang="en-US" sz="1800" b="1" dirty="0">
                <a:solidFill>
                  <a:schemeClr val="tx2"/>
                </a:solidFill>
              </a:rPr>
              <a:t>process. </a:t>
            </a:r>
          </a:p>
          <a:p>
            <a:pPr lvl="1"/>
            <a:r>
              <a:rPr lang="en-US" sz="1800" dirty="0">
                <a:solidFill>
                  <a:srgbClr val="002060"/>
                </a:solidFill>
              </a:rPr>
              <a:t>Whether you upload the document before or after creating the Invention Report, before you upload the document ensure either the EIR or Invention Docket number is noted clearly on the document.</a:t>
            </a:r>
          </a:p>
          <a:p>
            <a:r>
              <a:rPr lang="en-US" sz="1800" b="1" dirty="0">
                <a:solidFill>
                  <a:schemeClr val="tx2"/>
                </a:solidFill>
              </a:rPr>
              <a:t>After creating the new Invention Report, note the new EIR (and Invention Docket Numbers if applicable) from the confirmation screen.</a:t>
            </a:r>
          </a:p>
        </p:txBody>
      </p:sp>
    </p:spTree>
    <p:extLst>
      <p:ext uri="{BB962C8B-B14F-4D97-AF65-F5344CB8AC3E}">
        <p14:creationId xmlns:p14="http://schemas.microsoft.com/office/powerpoint/2010/main" val="3671596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99E65-BC98-483A-8DDE-40B0893A437C}" type="slidenum">
              <a:rPr kumimoji="0" lang="en-US" sz="20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le 1"/>
          <p:cNvSpPr>
            <a:spLocks noGrp="1"/>
          </p:cNvSpPr>
          <p:nvPr>
            <p:ph type="title" idx="4294967295"/>
          </p:nvPr>
        </p:nvSpPr>
        <p:spPr>
          <a:xfrm>
            <a:off x="1" y="365661"/>
            <a:ext cx="12192000" cy="1281112"/>
          </a:xfrm>
        </p:spPr>
        <p:txBody>
          <a:bodyPr>
            <a:noAutofit/>
          </a:bodyPr>
          <a:lstStyle/>
          <a:p>
            <a:pPr algn="ctr"/>
            <a:r>
              <a:rPr lang="en-US" sz="4000" b="1" dirty="0"/>
              <a:t>Common Reasons for EIR Rejection</a:t>
            </a:r>
          </a:p>
        </p:txBody>
      </p:sp>
      <p:sp>
        <p:nvSpPr>
          <p:cNvPr id="3" name="Content Placeholder 2"/>
          <p:cNvSpPr>
            <a:spLocks noGrp="1"/>
          </p:cNvSpPr>
          <p:nvPr>
            <p:ph idx="4294967295"/>
          </p:nvPr>
        </p:nvSpPr>
        <p:spPr>
          <a:xfrm>
            <a:off x="1261533" y="1706036"/>
            <a:ext cx="9922934" cy="4500031"/>
          </a:xfrm>
        </p:spPr>
        <p:txBody>
          <a:bodyPr>
            <a:normAutofit/>
          </a:bodyPr>
          <a:lstStyle/>
          <a:p>
            <a:r>
              <a:rPr lang="en-US" sz="2200" b="1" dirty="0">
                <a:solidFill>
                  <a:schemeClr val="tx2"/>
                </a:solidFill>
              </a:rPr>
              <a:t>If the Invention Disclosure describes</a:t>
            </a:r>
            <a:r>
              <a:rPr lang="en-US" sz="2200" b="1" dirty="0"/>
              <a:t> </a:t>
            </a:r>
            <a:r>
              <a:rPr lang="en-US" sz="2200" b="1" dirty="0">
                <a:solidFill>
                  <a:schemeClr val="tx2"/>
                </a:solidFill>
              </a:rPr>
              <a:t>what the Inventors hope to prove and not</a:t>
            </a:r>
            <a:r>
              <a:rPr lang="en-US" sz="2200" b="1" dirty="0">
                <a:solidFill>
                  <a:schemeClr val="accent1"/>
                </a:solidFill>
              </a:rPr>
              <a:t> </a:t>
            </a:r>
            <a:r>
              <a:rPr lang="en-US" sz="2200" b="1" dirty="0">
                <a:solidFill>
                  <a:srgbClr val="C00000"/>
                </a:solidFill>
              </a:rPr>
              <a:t>“the nature, purpose, operation, and the physical, chemical, biological or electrical characteristics of the invention.”</a:t>
            </a:r>
          </a:p>
          <a:p>
            <a:pPr lvl="1">
              <a:buClr>
                <a:srgbClr val="20558A"/>
              </a:buClr>
            </a:pPr>
            <a:r>
              <a:rPr lang="en-US" dirty="0">
                <a:solidFill>
                  <a:srgbClr val="002060"/>
                </a:solidFill>
              </a:rPr>
              <a:t>Did the description come from a grant application?  </a:t>
            </a:r>
          </a:p>
          <a:p>
            <a:pPr lvl="1">
              <a:buClr>
                <a:srgbClr val="20558A"/>
              </a:buClr>
            </a:pPr>
            <a:r>
              <a:rPr lang="en-US" dirty="0">
                <a:solidFill>
                  <a:srgbClr val="002060"/>
                </a:solidFill>
              </a:rPr>
              <a:t>Invention disclosure should describe what the invention is, not what the invention will be if funded.</a:t>
            </a:r>
          </a:p>
          <a:p>
            <a:endParaRPr lang="en-US" sz="400" b="1" dirty="0"/>
          </a:p>
          <a:p>
            <a:pPr>
              <a:buClr>
                <a:srgbClr val="20558A"/>
              </a:buClr>
            </a:pPr>
            <a:r>
              <a:rPr lang="en-US" b="1" dirty="0">
                <a:solidFill>
                  <a:srgbClr val="C00000"/>
                </a:solidFill>
              </a:rPr>
              <a:t>Not</a:t>
            </a:r>
            <a:r>
              <a:rPr lang="en-US" b="1" dirty="0">
                <a:solidFill>
                  <a:schemeClr val="tx2"/>
                </a:solidFill>
              </a:rPr>
              <a:t> ALL awards were included in iEdison, add awards from other institutions if the invention is co-owned.  </a:t>
            </a:r>
          </a:p>
          <a:p>
            <a:pPr>
              <a:buClr>
                <a:srgbClr val="20558A"/>
              </a:buClr>
            </a:pPr>
            <a:r>
              <a:rPr lang="en-US" b="1" dirty="0">
                <a:solidFill>
                  <a:srgbClr val="C00000"/>
                </a:solidFill>
              </a:rPr>
              <a:t>Not </a:t>
            </a:r>
            <a:r>
              <a:rPr lang="en-US" b="1" dirty="0">
                <a:solidFill>
                  <a:schemeClr val="tx2"/>
                </a:solidFill>
              </a:rPr>
              <a:t>ALL awards were included in the disclosure. </a:t>
            </a:r>
          </a:p>
        </p:txBody>
      </p:sp>
    </p:spTree>
    <p:extLst>
      <p:ext uri="{BB962C8B-B14F-4D97-AF65-F5344CB8AC3E}">
        <p14:creationId xmlns:p14="http://schemas.microsoft.com/office/powerpoint/2010/main" val="864547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99E65-BC98-483A-8DDE-40B0893A437C}" type="slidenum">
              <a:rPr kumimoji="0" lang="en-US" sz="20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le 1"/>
          <p:cNvSpPr>
            <a:spLocks noGrp="1"/>
          </p:cNvSpPr>
          <p:nvPr>
            <p:ph type="title" idx="4294967295"/>
          </p:nvPr>
        </p:nvSpPr>
        <p:spPr>
          <a:xfrm>
            <a:off x="1" y="386820"/>
            <a:ext cx="12192000" cy="1281112"/>
          </a:xfrm>
        </p:spPr>
        <p:txBody>
          <a:bodyPr>
            <a:normAutofit/>
          </a:bodyPr>
          <a:lstStyle/>
          <a:p>
            <a:pPr algn="ctr"/>
            <a:r>
              <a:rPr lang="en-US" sz="4000" b="1" dirty="0"/>
              <a:t>Common Reasons for EIR Rejection (continued)</a:t>
            </a:r>
          </a:p>
        </p:txBody>
      </p:sp>
      <p:sp>
        <p:nvSpPr>
          <p:cNvPr id="3" name="Content Placeholder 2"/>
          <p:cNvSpPr>
            <a:spLocks noGrp="1"/>
          </p:cNvSpPr>
          <p:nvPr>
            <p:ph idx="4294967295"/>
          </p:nvPr>
        </p:nvSpPr>
        <p:spPr>
          <a:xfrm>
            <a:off x="1278994" y="1657350"/>
            <a:ext cx="9253537" cy="4525963"/>
          </a:xfrm>
        </p:spPr>
        <p:txBody>
          <a:bodyPr>
            <a:normAutofit/>
          </a:bodyPr>
          <a:lstStyle/>
          <a:p>
            <a:pPr marL="0" indent="0">
              <a:buNone/>
            </a:pPr>
            <a:endParaRPr lang="en-US" dirty="0"/>
          </a:p>
          <a:p>
            <a:pPr>
              <a:spcAft>
                <a:spcPts val="1800"/>
              </a:spcAft>
            </a:pPr>
            <a:r>
              <a:rPr lang="en-US" sz="2800" b="1" dirty="0">
                <a:solidFill>
                  <a:schemeClr val="tx2"/>
                </a:solidFill>
              </a:rPr>
              <a:t>Award numbers are incorrect, e.g., missing numbers, numbers transposed, numbers entered incorrectly.</a:t>
            </a:r>
          </a:p>
          <a:p>
            <a:pPr>
              <a:spcAft>
                <a:spcPts val="1800"/>
              </a:spcAft>
            </a:pPr>
            <a:r>
              <a:rPr lang="en-US" sz="2800" b="1" dirty="0">
                <a:solidFill>
                  <a:schemeClr val="tx2"/>
                </a:solidFill>
              </a:rPr>
              <a:t>Title in the invention report does not match the title in the document.</a:t>
            </a:r>
          </a:p>
          <a:p>
            <a:pPr>
              <a:spcAft>
                <a:spcPts val="1800"/>
              </a:spcAft>
            </a:pPr>
            <a:r>
              <a:rPr lang="en-US" sz="2800" b="1" dirty="0">
                <a:solidFill>
                  <a:schemeClr val="tx2"/>
                </a:solidFill>
              </a:rPr>
              <a:t>Not ALL inventors are included.</a:t>
            </a:r>
          </a:p>
          <a:p>
            <a:pPr>
              <a:spcAft>
                <a:spcPts val="1800"/>
              </a:spcAft>
            </a:pPr>
            <a:r>
              <a:rPr lang="en-US" sz="2800" b="1" dirty="0">
                <a:solidFill>
                  <a:schemeClr val="tx2"/>
                </a:solidFill>
              </a:rPr>
              <a:t>Inventors’ names do not match. </a:t>
            </a:r>
          </a:p>
        </p:txBody>
      </p:sp>
    </p:spTree>
    <p:extLst>
      <p:ext uri="{BB962C8B-B14F-4D97-AF65-F5344CB8AC3E}">
        <p14:creationId xmlns:p14="http://schemas.microsoft.com/office/powerpoint/2010/main" val="840082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99E65-BC98-483A-8DDE-40B0893A437C}" type="slidenum">
              <a:rPr kumimoji="0" lang="en-US" sz="20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le 1"/>
          <p:cNvSpPr>
            <a:spLocks noGrp="1"/>
          </p:cNvSpPr>
          <p:nvPr>
            <p:ph type="title" idx="4294967295"/>
          </p:nvPr>
        </p:nvSpPr>
        <p:spPr>
          <a:xfrm>
            <a:off x="1" y="384175"/>
            <a:ext cx="12192000" cy="1281113"/>
          </a:xfrm>
        </p:spPr>
        <p:txBody>
          <a:bodyPr>
            <a:normAutofit fontScale="90000"/>
          </a:bodyPr>
          <a:lstStyle/>
          <a:p>
            <a:pPr algn="ctr"/>
            <a:r>
              <a:rPr lang="en-US" b="1" dirty="0"/>
              <a:t>Common Reasons for EIR Rejection (continued)</a:t>
            </a:r>
          </a:p>
        </p:txBody>
      </p:sp>
      <p:sp>
        <p:nvSpPr>
          <p:cNvPr id="3" name="Content Placeholder 2"/>
          <p:cNvSpPr>
            <a:spLocks noGrp="1"/>
          </p:cNvSpPr>
          <p:nvPr>
            <p:ph idx="4294967295"/>
          </p:nvPr>
        </p:nvSpPr>
        <p:spPr>
          <a:xfrm>
            <a:off x="1258362" y="1600200"/>
            <a:ext cx="9731375" cy="4648200"/>
          </a:xfrm>
        </p:spPr>
        <p:txBody>
          <a:bodyPr>
            <a:normAutofit/>
          </a:bodyPr>
          <a:lstStyle/>
          <a:p>
            <a:r>
              <a:rPr lang="en-US" b="1" dirty="0">
                <a:solidFill>
                  <a:schemeClr val="tx2"/>
                </a:solidFill>
              </a:rPr>
              <a:t>Date of First Publication, Sale, or Public Use field, if applicable, is not populated.</a:t>
            </a:r>
          </a:p>
          <a:p>
            <a:pPr lvl="1">
              <a:spcAft>
                <a:spcPts val="1200"/>
              </a:spcAft>
            </a:pPr>
            <a:r>
              <a:rPr lang="en-US" sz="2200" dirty="0">
                <a:solidFill>
                  <a:srgbClr val="002060"/>
                </a:solidFill>
              </a:rPr>
              <a:t>Disclosure references a publication and the date of first publication, on sale, or public use field is not populated;</a:t>
            </a:r>
          </a:p>
          <a:p>
            <a:pPr lvl="1">
              <a:spcAft>
                <a:spcPts val="1200"/>
              </a:spcAft>
            </a:pPr>
            <a:r>
              <a:rPr lang="en-US" sz="2200" dirty="0">
                <a:solidFill>
                  <a:srgbClr val="002060"/>
                </a:solidFill>
              </a:rPr>
              <a:t>Disclosure includes a publication and a publication date and the field is not populated; </a:t>
            </a:r>
          </a:p>
          <a:p>
            <a:pPr lvl="1">
              <a:spcAft>
                <a:spcPts val="1200"/>
              </a:spcAft>
            </a:pPr>
            <a:r>
              <a:rPr lang="en-US" sz="2200" dirty="0">
                <a:solidFill>
                  <a:srgbClr val="002060"/>
                </a:solidFill>
              </a:rPr>
              <a:t>Disclosure includes a manuscript that has no publication date and does not indicate “Not Published” on the cover page of the manuscript; or</a:t>
            </a:r>
          </a:p>
          <a:p>
            <a:pPr lvl="1">
              <a:spcAft>
                <a:spcPts val="1200"/>
              </a:spcAft>
            </a:pPr>
            <a:r>
              <a:rPr lang="en-US" sz="2200" dirty="0">
                <a:solidFill>
                  <a:srgbClr val="002060"/>
                </a:solidFill>
              </a:rPr>
              <a:t>Publication includes authors who are not inventors but not noted as such on the publication.</a:t>
            </a:r>
          </a:p>
        </p:txBody>
      </p:sp>
    </p:spTree>
    <p:extLst>
      <p:ext uri="{BB962C8B-B14F-4D97-AF65-F5344CB8AC3E}">
        <p14:creationId xmlns:p14="http://schemas.microsoft.com/office/powerpoint/2010/main" val="1207729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99E65-BC98-483A-8DDE-40B0893A437C}" type="slidenum">
              <a:rPr kumimoji="0" lang="en-US" sz="20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le 1"/>
          <p:cNvSpPr>
            <a:spLocks noGrp="1"/>
          </p:cNvSpPr>
          <p:nvPr>
            <p:ph type="title" idx="4294967295"/>
          </p:nvPr>
        </p:nvSpPr>
        <p:spPr>
          <a:xfrm>
            <a:off x="1" y="378353"/>
            <a:ext cx="12192000" cy="1281112"/>
          </a:xfrm>
        </p:spPr>
        <p:txBody>
          <a:bodyPr>
            <a:normAutofit/>
          </a:bodyPr>
          <a:lstStyle/>
          <a:p>
            <a:pPr algn="ctr"/>
            <a:r>
              <a:rPr lang="en-US" sz="4000" b="1" dirty="0"/>
              <a:t>Resolving iEdison EIR Non-Compliance Messages</a:t>
            </a:r>
          </a:p>
        </p:txBody>
      </p:sp>
      <p:graphicFrame>
        <p:nvGraphicFramePr>
          <p:cNvPr id="6" name="Content Placeholder 4">
            <a:extLst>
              <a:ext uri="{FF2B5EF4-FFF2-40B4-BE49-F238E27FC236}">
                <a16:creationId xmlns:a16="http://schemas.microsoft.com/office/drawing/2014/main" id="{C2010111-4320-41D5-B888-A0F2AD49F267}"/>
              </a:ext>
            </a:extLst>
          </p:cNvPr>
          <p:cNvGraphicFramePr>
            <a:graphicFrameLocks/>
          </p:cNvGraphicFramePr>
          <p:nvPr/>
        </p:nvGraphicFramePr>
        <p:xfrm>
          <a:off x="1337733" y="1615636"/>
          <a:ext cx="10222895" cy="4692034"/>
        </p:xfrm>
        <a:graphic>
          <a:graphicData uri="http://schemas.openxmlformats.org/drawingml/2006/table">
            <a:tbl>
              <a:tblPr firstRow="1" firstCol="1" bandRow="1">
                <a:tableStyleId>{5C22544A-7EE6-4342-B048-85BDC9FD1C3A}</a:tableStyleId>
              </a:tblPr>
              <a:tblGrid>
                <a:gridCol w="3143269">
                  <a:extLst>
                    <a:ext uri="{9D8B030D-6E8A-4147-A177-3AD203B41FA5}">
                      <a16:colId xmlns:a16="http://schemas.microsoft.com/office/drawing/2014/main" val="20000"/>
                    </a:ext>
                  </a:extLst>
                </a:gridCol>
                <a:gridCol w="7079626">
                  <a:extLst>
                    <a:ext uri="{9D8B030D-6E8A-4147-A177-3AD203B41FA5}">
                      <a16:colId xmlns:a16="http://schemas.microsoft.com/office/drawing/2014/main" val="20001"/>
                    </a:ext>
                  </a:extLst>
                </a:gridCol>
              </a:tblGrid>
              <a:tr h="251899">
                <a:tc>
                  <a:txBody>
                    <a:bodyPr/>
                    <a:lstStyle/>
                    <a:p>
                      <a:pPr marL="0" marR="0" algn="ctr">
                        <a:lnSpc>
                          <a:spcPct val="107000"/>
                        </a:lnSpc>
                        <a:spcBef>
                          <a:spcPts val="0"/>
                        </a:spcBef>
                        <a:spcAft>
                          <a:spcPts val="0"/>
                        </a:spcAft>
                      </a:pPr>
                      <a:r>
                        <a:rPr lang="en-US" sz="1050" dirty="0">
                          <a:effectLst/>
                        </a:rPr>
                        <a:t>Notification Message Number</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tc>
                  <a:txBody>
                    <a:bodyPr/>
                    <a:lstStyle/>
                    <a:p>
                      <a:pPr marL="0" marR="0" algn="ctr">
                        <a:lnSpc>
                          <a:spcPct val="107000"/>
                        </a:lnSpc>
                        <a:spcBef>
                          <a:spcPts val="0"/>
                        </a:spcBef>
                        <a:spcAft>
                          <a:spcPts val="0"/>
                        </a:spcAft>
                      </a:pPr>
                      <a:r>
                        <a:rPr lang="en-US" sz="1050" dirty="0">
                          <a:effectLst/>
                        </a:rPr>
                        <a:t>How to Address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extLst>
                  <a:ext uri="{0D108BD9-81ED-4DB2-BD59-A6C34878D82A}">
                    <a16:rowId xmlns:a16="http://schemas.microsoft.com/office/drawing/2014/main" val="10000"/>
                  </a:ext>
                </a:extLst>
              </a:tr>
              <a:tr h="856696">
                <a:tc>
                  <a:txBody>
                    <a:bodyPr/>
                    <a:lstStyle/>
                    <a:p>
                      <a:pPr marL="0" marR="0">
                        <a:lnSpc>
                          <a:spcPct val="107000"/>
                        </a:lnSpc>
                        <a:spcBef>
                          <a:spcPts val="0"/>
                        </a:spcBef>
                        <a:spcAft>
                          <a:spcPts val="0"/>
                        </a:spcAft>
                      </a:pPr>
                      <a:r>
                        <a:rPr lang="en-US" sz="1050" dirty="0">
                          <a:effectLst/>
                        </a:rPr>
                        <a:t>#100 - Title to this invention must be timely elected. (e.g. 37CFR Section 401.14(c)(2)).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tc>
                  <a:txBody>
                    <a:bodyPr/>
                    <a:lstStyle/>
                    <a:p>
                      <a:pPr marL="0" marR="0">
                        <a:lnSpc>
                          <a:spcPct val="107000"/>
                        </a:lnSpc>
                        <a:spcBef>
                          <a:spcPts val="0"/>
                        </a:spcBef>
                        <a:spcAft>
                          <a:spcPts val="0"/>
                        </a:spcAft>
                      </a:pPr>
                      <a:r>
                        <a:rPr lang="en-US" sz="1050" dirty="0">
                          <a:effectLst/>
                        </a:rPr>
                        <a:t>To clear: Update the invention status within the invention record.</a:t>
                      </a:r>
                    </a:p>
                    <a:p>
                      <a:pPr marL="0" marR="0">
                        <a:lnSpc>
                          <a:spcPct val="107000"/>
                        </a:lnSpc>
                        <a:spcBef>
                          <a:spcPts val="0"/>
                        </a:spcBef>
                        <a:spcAft>
                          <a:spcPts val="0"/>
                        </a:spcAft>
                      </a:pPr>
                      <a:r>
                        <a:rPr lang="en-US" sz="1050" dirty="0">
                          <a:effectLst/>
                        </a:rPr>
                        <a:t> </a:t>
                      </a:r>
                    </a:p>
                    <a:p>
                      <a:pPr marL="0" marR="0">
                        <a:lnSpc>
                          <a:spcPct val="107000"/>
                        </a:lnSpc>
                        <a:spcBef>
                          <a:spcPts val="0"/>
                        </a:spcBef>
                        <a:spcAft>
                          <a:spcPts val="0"/>
                        </a:spcAft>
                      </a:pPr>
                      <a:r>
                        <a:rPr lang="en-US" sz="1050" dirty="0">
                          <a:effectLst/>
                        </a:rPr>
                        <a:t>You can reference the invention reporting timeline requirements on the iEdison FAQ page:</a:t>
                      </a:r>
                    </a:p>
                    <a:p>
                      <a:pPr marL="0" marR="0">
                        <a:lnSpc>
                          <a:spcPct val="107000"/>
                        </a:lnSpc>
                        <a:spcBef>
                          <a:spcPts val="0"/>
                        </a:spcBef>
                        <a:spcAft>
                          <a:spcPts val="0"/>
                        </a:spcAft>
                      </a:pPr>
                      <a:r>
                        <a:rPr lang="en-US" sz="1050" u="sng" dirty="0">
                          <a:effectLst/>
                          <a:hlinkClick r:id="rId2"/>
                        </a:rPr>
                        <a:t>https://era.nih.gov/iedison/invention_timeline.htm</a:t>
                      </a:r>
                      <a:endParaRPr lang="en-US" sz="1050" dirty="0">
                        <a:effectLst/>
                      </a:endParaRPr>
                    </a:p>
                    <a:p>
                      <a:pPr marL="0" marR="0">
                        <a:lnSpc>
                          <a:spcPct val="107000"/>
                        </a:lnSpc>
                        <a:spcBef>
                          <a:spcPts val="0"/>
                        </a:spcBef>
                        <a:spcAft>
                          <a:spcPts val="0"/>
                        </a:spcAft>
                      </a:pPr>
                      <a:r>
                        <a:rPr lang="en-US" sz="105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extLst>
                  <a:ext uri="{0D108BD9-81ED-4DB2-BD59-A6C34878D82A}">
                    <a16:rowId xmlns:a16="http://schemas.microsoft.com/office/drawing/2014/main" val="10001"/>
                  </a:ext>
                </a:extLst>
              </a:tr>
              <a:tr h="731549">
                <a:tc>
                  <a:txBody>
                    <a:bodyPr/>
                    <a:lstStyle/>
                    <a:p>
                      <a:pPr marL="0" marR="0">
                        <a:lnSpc>
                          <a:spcPct val="107000"/>
                        </a:lnSpc>
                        <a:spcBef>
                          <a:spcPts val="0"/>
                        </a:spcBef>
                        <a:spcAft>
                          <a:spcPts val="0"/>
                        </a:spcAft>
                      </a:pPr>
                      <a:r>
                        <a:rPr lang="en-US" sz="1050" dirty="0">
                          <a:effectLst/>
                        </a:rPr>
                        <a:t>#120 - No written description of this invention (Disclosure) has been uploaded into iEdison. (e.g. 37 CFR Section 401.14(c)(1)).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tc>
                  <a:txBody>
                    <a:bodyPr/>
                    <a:lstStyle/>
                    <a:p>
                      <a:pPr marL="0" marR="0">
                        <a:lnSpc>
                          <a:spcPct val="107000"/>
                        </a:lnSpc>
                        <a:spcBef>
                          <a:spcPts val="0"/>
                        </a:spcBef>
                        <a:spcAft>
                          <a:spcPts val="0"/>
                        </a:spcAft>
                      </a:pPr>
                      <a:r>
                        <a:rPr lang="en-US" sz="1050" dirty="0">
                          <a:effectLst/>
                        </a:rPr>
                        <a:t>To clear: Upload an invention disclosure into the invention record, under “Invention Disclosure File Location.”  </a:t>
                      </a:r>
                    </a:p>
                    <a:p>
                      <a:pPr marL="0" marR="0">
                        <a:lnSpc>
                          <a:spcPct val="107000"/>
                        </a:lnSpc>
                        <a:spcBef>
                          <a:spcPts val="0"/>
                        </a:spcBef>
                        <a:spcAft>
                          <a:spcPts val="0"/>
                        </a:spcAft>
                      </a:pPr>
                      <a:r>
                        <a:rPr lang="en-US" sz="1050" dirty="0">
                          <a:effectLst/>
                        </a:rPr>
                        <a:t>You can locate the invention disclosure requirements on the iEdison FAQ page section VIII: </a:t>
                      </a:r>
                      <a:r>
                        <a:rPr lang="en-US" sz="1050" u="sng" dirty="0">
                          <a:effectLst/>
                          <a:hlinkClick r:id="rId3"/>
                        </a:rPr>
                        <a:t>https://era.nih.gov/iedison/iedison_faqs.cfm#VIII1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extLst>
                  <a:ext uri="{0D108BD9-81ED-4DB2-BD59-A6C34878D82A}">
                    <a16:rowId xmlns:a16="http://schemas.microsoft.com/office/drawing/2014/main" val="10002"/>
                  </a:ext>
                </a:extLst>
              </a:tr>
              <a:tr h="1352175">
                <a:tc>
                  <a:txBody>
                    <a:bodyPr/>
                    <a:lstStyle/>
                    <a:p>
                      <a:pPr marL="0" marR="0">
                        <a:lnSpc>
                          <a:spcPct val="107000"/>
                        </a:lnSpc>
                        <a:spcBef>
                          <a:spcPts val="0"/>
                        </a:spcBef>
                        <a:spcAft>
                          <a:spcPts val="0"/>
                        </a:spcAft>
                      </a:pPr>
                      <a:r>
                        <a:rPr lang="en-US" sz="1050" dirty="0">
                          <a:effectLst/>
                        </a:rPr>
                        <a:t>#130 - The invention Disclosure submitted is not accepted. See the “Invention Disclosure Reject Comment” on the invention report screen.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tc>
                  <a:txBody>
                    <a:bodyPr/>
                    <a:lstStyle/>
                    <a:p>
                      <a:pPr marL="0" marR="0">
                        <a:lnSpc>
                          <a:spcPct val="107000"/>
                        </a:lnSpc>
                        <a:spcBef>
                          <a:spcPts val="0"/>
                        </a:spcBef>
                        <a:spcAft>
                          <a:spcPts val="0"/>
                        </a:spcAft>
                      </a:pPr>
                      <a:r>
                        <a:rPr lang="en-US" sz="1050" dirty="0">
                          <a:effectLst/>
                        </a:rPr>
                        <a:t>To clear:  Review the invention disclosure reject comments. </a:t>
                      </a:r>
                    </a:p>
                    <a:p>
                      <a:pPr marL="0" marR="0">
                        <a:lnSpc>
                          <a:spcPct val="107000"/>
                        </a:lnSpc>
                        <a:spcBef>
                          <a:spcPts val="0"/>
                        </a:spcBef>
                        <a:spcAft>
                          <a:spcPts val="0"/>
                        </a:spcAft>
                      </a:pPr>
                      <a:r>
                        <a:rPr lang="en-US" sz="1050" dirty="0">
                          <a:effectLst/>
                        </a:rPr>
                        <a:t> </a:t>
                      </a:r>
                    </a:p>
                    <a:p>
                      <a:pPr marL="0" marR="0">
                        <a:lnSpc>
                          <a:spcPct val="107000"/>
                        </a:lnSpc>
                        <a:spcBef>
                          <a:spcPts val="0"/>
                        </a:spcBef>
                        <a:spcAft>
                          <a:spcPts val="0"/>
                        </a:spcAft>
                      </a:pPr>
                      <a:r>
                        <a:rPr lang="en-US" sz="1050" dirty="0">
                          <a:effectLst/>
                        </a:rPr>
                        <a:t>You can locate the invention disclosure requirements on the iEdison FAQ page section VIII: </a:t>
                      </a:r>
                      <a:r>
                        <a:rPr lang="en-US" sz="1050" u="sng" dirty="0">
                          <a:effectLst/>
                          <a:hlinkClick r:id="rId3"/>
                        </a:rPr>
                        <a:t>https://era.nih.gov/iedison/iedison_faqs.cfm#VIII1</a:t>
                      </a:r>
                      <a:endParaRPr lang="en-US" sz="1050" dirty="0">
                        <a:effectLst/>
                      </a:endParaRPr>
                    </a:p>
                    <a:p>
                      <a:pPr marL="0" marR="0">
                        <a:lnSpc>
                          <a:spcPct val="107000"/>
                        </a:lnSpc>
                        <a:spcBef>
                          <a:spcPts val="0"/>
                        </a:spcBef>
                        <a:spcAft>
                          <a:spcPts val="0"/>
                        </a:spcAft>
                      </a:pPr>
                      <a:r>
                        <a:rPr lang="en-US" sz="1050" dirty="0">
                          <a:effectLst/>
                        </a:rPr>
                        <a:t> </a:t>
                      </a:r>
                    </a:p>
                    <a:p>
                      <a:pPr marL="0" marR="0">
                        <a:lnSpc>
                          <a:spcPct val="107000"/>
                        </a:lnSpc>
                        <a:spcBef>
                          <a:spcPts val="0"/>
                        </a:spcBef>
                        <a:spcAft>
                          <a:spcPts val="0"/>
                        </a:spcAft>
                      </a:pPr>
                      <a:r>
                        <a:rPr lang="en-US" sz="1050" dirty="0">
                          <a:effectLst/>
                        </a:rPr>
                        <a:t>Please note: Please make sure to select the “submit” button twice at the bottom of the invention record screen, in order to save any changes made to the invention record.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extLst>
                  <a:ext uri="{0D108BD9-81ED-4DB2-BD59-A6C34878D82A}">
                    <a16:rowId xmlns:a16="http://schemas.microsoft.com/office/drawing/2014/main" val="10003"/>
                  </a:ext>
                </a:extLst>
              </a:tr>
              <a:tr h="1499715">
                <a:tc>
                  <a:txBody>
                    <a:bodyPr/>
                    <a:lstStyle/>
                    <a:p>
                      <a:pPr marL="0" marR="0">
                        <a:lnSpc>
                          <a:spcPct val="107000"/>
                        </a:lnSpc>
                        <a:spcBef>
                          <a:spcPts val="0"/>
                        </a:spcBef>
                        <a:spcAft>
                          <a:spcPts val="0"/>
                        </a:spcAft>
                      </a:pPr>
                      <a:r>
                        <a:rPr lang="en-US" sz="1050" dirty="0">
                          <a:effectLst/>
                        </a:rPr>
                        <a:t>#160 - Based on the "Date of First Publication, Sale, or Public Use" provided in the invention record, invention rights will be barred on the due date. Filing of a patent application will extend the protection of the rights.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tc>
                  <a:txBody>
                    <a:bodyPr/>
                    <a:lstStyle/>
                    <a:p>
                      <a:pPr marL="0" marR="0">
                        <a:lnSpc>
                          <a:spcPct val="107000"/>
                        </a:lnSpc>
                        <a:spcBef>
                          <a:spcPts val="0"/>
                        </a:spcBef>
                        <a:spcAft>
                          <a:spcPts val="0"/>
                        </a:spcAft>
                      </a:pPr>
                      <a:r>
                        <a:rPr lang="en-US" sz="1050" dirty="0">
                          <a:effectLst/>
                        </a:rPr>
                        <a:t>To clear:  Create a patent record and report a patent application. If you do not, the invention status will be set to “barred” one year after the “Date of First Publication, Sale, or Public Use" has been entered. </a:t>
                      </a:r>
                    </a:p>
                    <a:p>
                      <a:pPr marL="0" marR="0">
                        <a:lnSpc>
                          <a:spcPct val="107000"/>
                        </a:lnSpc>
                        <a:spcBef>
                          <a:spcPts val="0"/>
                        </a:spcBef>
                        <a:spcAft>
                          <a:spcPts val="0"/>
                        </a:spcAft>
                      </a:pPr>
                      <a:r>
                        <a:rPr lang="en-US" sz="1050" dirty="0">
                          <a:effectLst/>
                        </a:rPr>
                        <a:t>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050" dirty="0">
                          <a:effectLst/>
                        </a:rPr>
                        <a:t>You can reference to the Definitions section on the iEdison FAQ page Section III, for more information on the “Date of First Publication, Sale, or Public Use.“</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050" dirty="0">
                          <a:effectLst/>
                        </a:rPr>
                        <a:t> </a:t>
                      </a:r>
                    </a:p>
                    <a:p>
                      <a:pPr marL="0" marR="0">
                        <a:lnSpc>
                          <a:spcPct val="107000"/>
                        </a:lnSpc>
                        <a:spcBef>
                          <a:spcPts val="0"/>
                        </a:spcBef>
                        <a:spcAft>
                          <a:spcPts val="0"/>
                        </a:spcAft>
                      </a:pPr>
                      <a:r>
                        <a:rPr lang="en-US" sz="1050" u="sng" dirty="0">
                          <a:effectLst/>
                          <a:hlinkClick r:id="rId4"/>
                        </a:rPr>
                        <a:t>https://era.nih.gov/iedison/iedison_faqs.cfm#III5</a:t>
                      </a:r>
                      <a:endParaRPr lang="en-US" sz="1050" dirty="0">
                        <a:effectLst/>
                      </a:endParaRPr>
                    </a:p>
                    <a:p>
                      <a:pPr marL="0" marR="0">
                        <a:lnSpc>
                          <a:spcPct val="107000"/>
                        </a:lnSpc>
                        <a:spcBef>
                          <a:spcPts val="0"/>
                        </a:spcBef>
                        <a:spcAft>
                          <a:spcPts val="0"/>
                        </a:spcAft>
                      </a:pPr>
                      <a:r>
                        <a:rPr lang="en-US" sz="105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69871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a:extLst>
              <a:ext uri="{FF2B5EF4-FFF2-40B4-BE49-F238E27FC236}">
                <a16:creationId xmlns:a16="http://schemas.microsoft.com/office/drawing/2014/main" id="{DB7F0F32-8979-4134-8369-0ABA39D4E4E3}"/>
              </a:ext>
            </a:extLst>
          </p:cNvPr>
          <p:cNvSpPr>
            <a:spLocks noGrp="1"/>
          </p:cNvSpPr>
          <p:nvPr>
            <p:ph type="body" sz="quarter" idx="10"/>
          </p:nvPr>
        </p:nvSpPr>
        <p:spPr>
          <a:xfrm>
            <a:off x="0" y="5266267"/>
            <a:ext cx="12191999" cy="1024996"/>
          </a:xfrm>
        </p:spPr>
        <p:txBody>
          <a:bodyPr>
            <a:normAutofit/>
          </a:bodyPr>
          <a:lstStyle/>
          <a:p>
            <a:r>
              <a:rPr lang="en-US" sz="2600" b="1" dirty="0">
                <a:solidFill>
                  <a:srgbClr val="20558A"/>
                </a:solidFill>
              </a:rPr>
              <a:t>RPPR and HHS 568</a:t>
            </a:r>
          </a:p>
          <a:p>
            <a:r>
              <a:rPr lang="en-US" sz="2600" b="1" dirty="0">
                <a:solidFill>
                  <a:srgbClr val="20558A"/>
                </a:solidFill>
              </a:rPr>
              <a:t>Carolyn Mosby</a:t>
            </a:r>
          </a:p>
          <a:p>
            <a:endParaRPr lang="en-US" dirty="0"/>
          </a:p>
        </p:txBody>
      </p:sp>
      <p:sp>
        <p:nvSpPr>
          <p:cNvPr id="3" name="Title">
            <a:extLst>
              <a:ext uri="{FF2B5EF4-FFF2-40B4-BE49-F238E27FC236}">
                <a16:creationId xmlns:a16="http://schemas.microsoft.com/office/drawing/2014/main" id="{2C397B25-BE01-4D3D-8353-3CC36CCC64AA}"/>
              </a:ext>
            </a:extLst>
          </p:cNvPr>
          <p:cNvSpPr>
            <a:spLocks noGrp="1"/>
          </p:cNvSpPr>
          <p:nvPr>
            <p:ph type="title"/>
          </p:nvPr>
        </p:nvSpPr>
        <p:spPr>
          <a:xfrm>
            <a:off x="0" y="4288691"/>
            <a:ext cx="12192000" cy="1325563"/>
          </a:xfrm>
        </p:spPr>
        <p:txBody>
          <a:bodyPr>
            <a:noAutofit/>
          </a:bodyPr>
          <a:lstStyle/>
          <a:p>
            <a:r>
              <a:rPr lang="en-US" dirty="0"/>
              <a:t>Invention Reporting Under Bayh Dole</a:t>
            </a:r>
            <a:endParaRPr lang="en-US" sz="3000" b="1" dirty="0"/>
          </a:p>
        </p:txBody>
      </p:sp>
    </p:spTree>
    <p:extLst>
      <p:ext uri="{BB962C8B-B14F-4D97-AF65-F5344CB8AC3E}">
        <p14:creationId xmlns:p14="http://schemas.microsoft.com/office/powerpoint/2010/main" val="3547173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7744DE-49AB-4637-B730-1B3CC147F3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0BE7A8-8265-4257-9F97-1AB83C9A5D8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C53E0700-C9BF-40D3-94EE-8A4677DF3792}"/>
              </a:ext>
            </a:extLst>
          </p:cNvPr>
          <p:cNvSpPr>
            <a:spLocks noGrp="1"/>
          </p:cNvSpPr>
          <p:nvPr>
            <p:ph type="title" idx="4294967295"/>
          </p:nvPr>
        </p:nvSpPr>
        <p:spPr>
          <a:xfrm>
            <a:off x="0" y="386815"/>
            <a:ext cx="12192000" cy="1281112"/>
          </a:xfrm>
        </p:spPr>
        <p:txBody>
          <a:bodyPr>
            <a:normAutofit fontScale="90000"/>
          </a:bodyPr>
          <a:lstStyle/>
          <a:p>
            <a:pPr algn="ctr"/>
            <a:r>
              <a:rPr lang="en-US" b="1" dirty="0"/>
              <a:t>Research Performance Progress Report (RPPR)</a:t>
            </a:r>
            <a:endParaRPr lang="en-US" dirty="0"/>
          </a:p>
        </p:txBody>
      </p:sp>
      <p:sp>
        <p:nvSpPr>
          <p:cNvPr id="3" name="Content Placeholder 2">
            <a:extLst>
              <a:ext uri="{FF2B5EF4-FFF2-40B4-BE49-F238E27FC236}">
                <a16:creationId xmlns:a16="http://schemas.microsoft.com/office/drawing/2014/main" id="{B1DED073-7748-4D9B-A230-ADCAE159D0F6}"/>
              </a:ext>
            </a:extLst>
          </p:cNvPr>
          <p:cNvSpPr>
            <a:spLocks noGrp="1"/>
          </p:cNvSpPr>
          <p:nvPr>
            <p:ph idx="4294967295"/>
          </p:nvPr>
        </p:nvSpPr>
        <p:spPr>
          <a:xfrm>
            <a:off x="1151461" y="1752600"/>
            <a:ext cx="8915400" cy="4133849"/>
          </a:xfrm>
        </p:spPr>
        <p:txBody>
          <a:bodyPr>
            <a:noAutofit/>
          </a:bodyPr>
          <a:lstStyle/>
          <a:p>
            <a:r>
              <a:rPr lang="en-US" sz="2200" b="1" dirty="0">
                <a:solidFill>
                  <a:schemeClr val="tx2"/>
                </a:solidFill>
              </a:rPr>
              <a:t>Inventions are listed in Section C “Products” of the annual RPPR.</a:t>
            </a:r>
          </a:p>
          <a:p>
            <a:r>
              <a:rPr lang="en-US" sz="2200" b="1" dirty="0">
                <a:solidFill>
                  <a:schemeClr val="tx2"/>
                </a:solidFill>
              </a:rPr>
              <a:t>All inventions are reported in iEdison.</a:t>
            </a:r>
          </a:p>
          <a:p>
            <a:r>
              <a:rPr lang="en-US" sz="2200" b="1" dirty="0">
                <a:solidFill>
                  <a:schemeClr val="tx2"/>
                </a:solidFill>
              </a:rPr>
              <a:t>Due Dates of RPPR:</a:t>
            </a:r>
          </a:p>
          <a:p>
            <a:endParaRPr lang="en-US" sz="1000" b="1" dirty="0">
              <a:solidFill>
                <a:schemeClr val="tx2"/>
              </a:solidFill>
            </a:endParaRPr>
          </a:p>
          <a:p>
            <a:pPr lvl="1">
              <a:spcAft>
                <a:spcPts val="600"/>
              </a:spcAft>
            </a:pPr>
            <a:r>
              <a:rPr lang="en-US" dirty="0">
                <a:solidFill>
                  <a:srgbClr val="002060"/>
                </a:solidFill>
              </a:rPr>
              <a:t>Streamline Noncompeting Award Process (SNAP) Awards:  due 45 days before start date of next budget period.</a:t>
            </a:r>
          </a:p>
          <a:p>
            <a:pPr lvl="1">
              <a:spcAft>
                <a:spcPts val="600"/>
              </a:spcAft>
            </a:pPr>
            <a:r>
              <a:rPr lang="en-US" dirty="0">
                <a:solidFill>
                  <a:srgbClr val="002060"/>
                </a:solidFill>
              </a:rPr>
              <a:t>Non-SNAP Awards: due 60 days before start date of next budget period.</a:t>
            </a:r>
          </a:p>
          <a:p>
            <a:pPr lvl="1">
              <a:spcAft>
                <a:spcPts val="600"/>
              </a:spcAft>
            </a:pPr>
            <a:r>
              <a:rPr lang="en-US" dirty="0">
                <a:solidFill>
                  <a:srgbClr val="002060"/>
                </a:solidFill>
              </a:rPr>
              <a:t>Multi-year: due on or before the anniversary date.</a:t>
            </a:r>
          </a:p>
        </p:txBody>
      </p:sp>
    </p:spTree>
    <p:extLst>
      <p:ext uri="{BB962C8B-B14F-4D97-AF65-F5344CB8AC3E}">
        <p14:creationId xmlns:p14="http://schemas.microsoft.com/office/powerpoint/2010/main" val="2212987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859AA3-7FA4-4E13-8003-A9635A234D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0BE7A8-8265-4257-9F97-1AB83C9A5D8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BE542910-1B58-4DAC-9B0D-FFE65DA023DC}"/>
              </a:ext>
            </a:extLst>
          </p:cNvPr>
          <p:cNvSpPr>
            <a:spLocks noGrp="1"/>
          </p:cNvSpPr>
          <p:nvPr>
            <p:ph type="title" idx="4294967295"/>
          </p:nvPr>
        </p:nvSpPr>
        <p:spPr>
          <a:xfrm>
            <a:off x="0" y="386821"/>
            <a:ext cx="12191999" cy="1281112"/>
          </a:xfrm>
        </p:spPr>
        <p:txBody>
          <a:bodyPr>
            <a:normAutofit/>
          </a:bodyPr>
          <a:lstStyle/>
          <a:p>
            <a:pPr algn="ctr"/>
            <a:r>
              <a:rPr lang="en-US" dirty="0"/>
              <a:t>HHS 568 Report</a:t>
            </a:r>
          </a:p>
        </p:txBody>
      </p:sp>
      <p:sp>
        <p:nvSpPr>
          <p:cNvPr id="3" name="Content Placeholder 2">
            <a:extLst>
              <a:ext uri="{FF2B5EF4-FFF2-40B4-BE49-F238E27FC236}">
                <a16:creationId xmlns:a16="http://schemas.microsoft.com/office/drawing/2014/main" id="{83437A6D-5801-48BA-BC5B-5A37D64CC192}"/>
              </a:ext>
            </a:extLst>
          </p:cNvPr>
          <p:cNvSpPr>
            <a:spLocks noGrp="1"/>
          </p:cNvSpPr>
          <p:nvPr>
            <p:ph idx="4294967295"/>
          </p:nvPr>
        </p:nvSpPr>
        <p:spPr>
          <a:xfrm>
            <a:off x="1337729" y="1803396"/>
            <a:ext cx="8915400" cy="4329113"/>
          </a:xfrm>
        </p:spPr>
        <p:txBody>
          <a:bodyPr>
            <a:normAutofit/>
          </a:bodyPr>
          <a:lstStyle/>
          <a:p>
            <a:endParaRPr lang="en-US" b="1" dirty="0">
              <a:solidFill>
                <a:schemeClr val="tx2"/>
              </a:solidFill>
            </a:endParaRPr>
          </a:p>
          <a:p>
            <a:r>
              <a:rPr lang="en-US" b="1" dirty="0">
                <a:solidFill>
                  <a:schemeClr val="tx2"/>
                </a:solidFill>
              </a:rPr>
              <a:t>HHS 568:  Final Invention Statement and Certification for Grant or Award.</a:t>
            </a:r>
          </a:p>
          <a:p>
            <a:pPr marL="0" indent="0">
              <a:buNone/>
            </a:pPr>
            <a:endParaRPr lang="en-US" b="1" dirty="0">
              <a:solidFill>
                <a:schemeClr val="tx2"/>
              </a:solidFill>
            </a:endParaRPr>
          </a:p>
          <a:p>
            <a:r>
              <a:rPr lang="en-US" b="1" dirty="0">
                <a:solidFill>
                  <a:schemeClr val="tx2"/>
                </a:solidFill>
              </a:rPr>
              <a:t>Reported by grant at the time of grant closeout.</a:t>
            </a:r>
          </a:p>
          <a:p>
            <a:pPr marL="0" indent="0">
              <a:buNone/>
            </a:pPr>
            <a:endParaRPr lang="en-US" b="1" dirty="0">
              <a:solidFill>
                <a:schemeClr val="tx2"/>
              </a:solidFill>
            </a:endParaRPr>
          </a:p>
          <a:p>
            <a:r>
              <a:rPr lang="en-US" b="1" dirty="0">
                <a:solidFill>
                  <a:schemeClr val="tx2"/>
                </a:solidFill>
              </a:rPr>
              <a:t>Due:  120 days following the end of the project period.</a:t>
            </a:r>
          </a:p>
          <a:p>
            <a:pPr marL="109537" indent="0" algn="r">
              <a:buNone/>
            </a:pPr>
            <a:endParaRPr lang="en-US" dirty="0"/>
          </a:p>
        </p:txBody>
      </p:sp>
    </p:spTree>
    <p:extLst>
      <p:ext uri="{BB962C8B-B14F-4D97-AF65-F5344CB8AC3E}">
        <p14:creationId xmlns:p14="http://schemas.microsoft.com/office/powerpoint/2010/main" val="1600135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963877"/>
            <a:ext cx="3494362" cy="4930246"/>
          </a:xfrm>
        </p:spPr>
        <p:txBody>
          <a:bodyPr vert="horz" lIns="91440" tIns="45720" rIns="91440" bIns="45720" rtlCol="0" anchor="ctr">
            <a:normAutofit/>
          </a:bodyPr>
          <a:lstStyle/>
          <a:p>
            <a:pPr algn="r"/>
            <a:r>
              <a:rPr lang="en-US" b="1" kern="1200" dirty="0">
                <a:solidFill>
                  <a:schemeClr val="accent1"/>
                </a:solidFill>
                <a:latin typeface="+mj-lt"/>
                <a:ea typeface="+mj-ea"/>
                <a:cs typeface="+mj-cs"/>
              </a:rPr>
              <a:t>Objectives</a:t>
            </a:r>
            <a:endParaRPr lang="en-US" kern="1200" dirty="0">
              <a:solidFill>
                <a:schemeClr val="accent1"/>
              </a:solidFill>
              <a:latin typeface="+mj-lt"/>
              <a:ea typeface="+mj-ea"/>
              <a:cs typeface="+mj-cs"/>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quarter" idx="13"/>
          </p:nvPr>
        </p:nvSpPr>
        <p:spPr>
          <a:xfrm>
            <a:off x="4976031" y="558800"/>
            <a:ext cx="6572502" cy="5689600"/>
          </a:xfrm>
        </p:spPr>
        <p:txBody>
          <a:bodyPr vert="horz" lIns="91440" tIns="45720" rIns="91440" bIns="45720" rtlCol="0" anchor="ctr">
            <a:normAutofit/>
          </a:bodyPr>
          <a:lstStyle/>
          <a:p>
            <a:pPr indent="-228600">
              <a:lnSpc>
                <a:spcPct val="90000"/>
              </a:lnSpc>
            </a:pPr>
            <a:r>
              <a:rPr lang="en-US" sz="2200" b="1" dirty="0">
                <a:solidFill>
                  <a:srgbClr val="20558A"/>
                </a:solidFill>
                <a:latin typeface="+mn-lt"/>
                <a:cs typeface="+mn-cs"/>
              </a:rPr>
              <a:t>Learn how to disclose new Inventions to NIH.</a:t>
            </a:r>
          </a:p>
          <a:p>
            <a:pPr indent="-228600">
              <a:lnSpc>
                <a:spcPct val="90000"/>
              </a:lnSpc>
            </a:pPr>
            <a:r>
              <a:rPr lang="en-US" sz="2200" b="1" dirty="0">
                <a:solidFill>
                  <a:srgbClr val="20558A"/>
                </a:solidFill>
                <a:latin typeface="+mn-lt"/>
                <a:cs typeface="+mn-cs"/>
              </a:rPr>
              <a:t>Learn the basics of when, where and how inventions are reported to NIH in:</a:t>
            </a:r>
          </a:p>
          <a:p>
            <a:pPr lvl="1">
              <a:lnSpc>
                <a:spcPct val="90000"/>
              </a:lnSpc>
            </a:pPr>
            <a:r>
              <a:rPr lang="en-US" sz="1800" b="1" dirty="0">
                <a:solidFill>
                  <a:srgbClr val="20558A"/>
                </a:solidFill>
                <a:latin typeface="+mn-lt"/>
                <a:cs typeface="+mn-cs"/>
              </a:rPr>
              <a:t>iEdison</a:t>
            </a:r>
          </a:p>
          <a:p>
            <a:pPr lvl="1">
              <a:lnSpc>
                <a:spcPct val="90000"/>
              </a:lnSpc>
            </a:pPr>
            <a:r>
              <a:rPr lang="en-US" sz="1800" b="1" dirty="0">
                <a:solidFill>
                  <a:srgbClr val="20558A"/>
                </a:solidFill>
                <a:latin typeface="+mn-lt"/>
                <a:cs typeface="+mn-cs"/>
              </a:rPr>
              <a:t>The RPPR and</a:t>
            </a:r>
          </a:p>
          <a:p>
            <a:pPr lvl="1">
              <a:lnSpc>
                <a:spcPct val="90000"/>
              </a:lnSpc>
            </a:pPr>
            <a:r>
              <a:rPr lang="en-US" sz="1800" b="1" dirty="0">
                <a:solidFill>
                  <a:srgbClr val="20558A"/>
                </a:solidFill>
                <a:latin typeface="+mn-lt"/>
                <a:cs typeface="+mn-cs"/>
              </a:rPr>
              <a:t>The Final Invention Statement </a:t>
            </a:r>
          </a:p>
          <a:p>
            <a:pPr indent="-228600">
              <a:lnSpc>
                <a:spcPct val="90000"/>
              </a:lnSpc>
            </a:pPr>
            <a:r>
              <a:rPr lang="en-US" sz="2200" b="1" dirty="0">
                <a:solidFill>
                  <a:srgbClr val="20558A"/>
                </a:solidFill>
                <a:latin typeface="+mn-lt"/>
                <a:cs typeface="+mn-cs"/>
              </a:rPr>
              <a:t>Learn how to request extensions of time to fulfill specific reporting requirements.</a:t>
            </a:r>
          </a:p>
          <a:p>
            <a:pPr indent="-228600">
              <a:lnSpc>
                <a:spcPct val="90000"/>
              </a:lnSpc>
            </a:pPr>
            <a:r>
              <a:rPr lang="en-US" sz="2200" b="1" dirty="0">
                <a:solidFill>
                  <a:srgbClr val="20558A"/>
                </a:solidFill>
                <a:latin typeface="+mn-lt"/>
                <a:cs typeface="+mn-cs"/>
              </a:rPr>
              <a:t>Learn how to protect the government’s interest in NIH funded inventions.</a:t>
            </a:r>
          </a:p>
          <a:p>
            <a:pPr indent="-228600">
              <a:lnSpc>
                <a:spcPct val="90000"/>
              </a:lnSpc>
            </a:pPr>
            <a:r>
              <a:rPr lang="en-US" sz="2200" b="1" dirty="0">
                <a:solidFill>
                  <a:srgbClr val="20558A"/>
                </a:solidFill>
                <a:latin typeface="+mn-lt"/>
                <a:cs typeface="+mn-cs"/>
              </a:rPr>
              <a:t>Learn </a:t>
            </a:r>
            <a:r>
              <a:rPr lang="en-US" sz="2200" b="1" dirty="0">
                <a:solidFill>
                  <a:srgbClr val="FF0000"/>
                </a:solidFill>
                <a:latin typeface="+mn-lt"/>
                <a:cs typeface="+mn-cs"/>
              </a:rPr>
              <a:t>new invention</a:t>
            </a:r>
            <a:r>
              <a:rPr lang="en-US" sz="2200" b="1" dirty="0">
                <a:solidFill>
                  <a:srgbClr val="20558A"/>
                </a:solidFill>
                <a:latin typeface="+mn-lt"/>
                <a:cs typeface="+mn-cs"/>
              </a:rPr>
              <a:t> compliance requirements.</a:t>
            </a:r>
          </a:p>
          <a:p>
            <a:pPr indent="-228600">
              <a:lnSpc>
                <a:spcPct val="90000"/>
              </a:lnSpc>
            </a:pPr>
            <a:r>
              <a:rPr lang="en-US" sz="2200" b="1" dirty="0">
                <a:solidFill>
                  <a:srgbClr val="20558A"/>
                </a:solidFill>
                <a:latin typeface="+mn-lt"/>
                <a:cs typeface="+mn-cs"/>
              </a:rPr>
              <a:t>Discuss your questions and examples……</a:t>
            </a:r>
            <a:endParaRPr lang="en-US" sz="1700" dirty="0">
              <a:latin typeface="+mn-lt"/>
              <a:cs typeface="+mn-cs"/>
            </a:endParaRPr>
          </a:p>
          <a:p>
            <a:pPr marL="0" indent="-228600">
              <a:lnSpc>
                <a:spcPct val="90000"/>
              </a:lnSpc>
            </a:pPr>
            <a:endParaRPr lang="en-US" sz="1700" dirty="0">
              <a:latin typeface="+mn-lt"/>
              <a:cs typeface="+mn-cs"/>
            </a:endParaRPr>
          </a:p>
        </p:txBody>
      </p:sp>
      <p:sp>
        <p:nvSpPr>
          <p:cNvPr id="4" name="Slide Number Placeholder 3"/>
          <p:cNvSpPr>
            <a:spLocks noGrp="1"/>
          </p:cNvSpPr>
          <p:nvPr>
            <p:ph type="sldNum" sz="quarter" idx="12"/>
          </p:nvPr>
        </p:nvSpPr>
        <p:spPr>
          <a:xfrm>
            <a:off x="10571516" y="6033479"/>
            <a:ext cx="782283"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C0BE7A8-8265-4257-9F97-1AB83C9A5D84}" type="slidenum">
              <a:rPr kumimoji="0" lang="en-US" sz="1050" b="0" i="0" u="none" strike="noStrike" kern="1200" cap="none" spc="0" normalizeH="0" baseline="0" noProof="0">
                <a:ln>
                  <a:noFill/>
                </a:ln>
                <a:solidFill>
                  <a:prstClr val="black">
                    <a:alpha val="80000"/>
                  </a:prstClr>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050" b="0" i="0" u="none" strike="noStrike" kern="1200" cap="none" spc="0" normalizeH="0" baseline="0" noProof="0" dirty="0">
              <a:ln>
                <a:noFill/>
              </a:ln>
              <a:solidFill>
                <a:prstClr val="black">
                  <a:alpha val="80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12839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0BE7A8-8265-4257-9F97-1AB83C9A5D8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
        <p:nvSpPr>
          <p:cNvPr id="2" name="Title 1"/>
          <p:cNvSpPr>
            <a:spLocks noGrp="1"/>
          </p:cNvSpPr>
          <p:nvPr>
            <p:ph type="title" idx="4294967295"/>
          </p:nvPr>
        </p:nvSpPr>
        <p:spPr>
          <a:xfrm>
            <a:off x="1" y="368834"/>
            <a:ext cx="12192000" cy="1076325"/>
          </a:xfrm>
        </p:spPr>
        <p:txBody>
          <a:bodyPr>
            <a:noAutofit/>
          </a:bodyPr>
          <a:lstStyle/>
          <a:p>
            <a:pPr algn="ctr"/>
            <a:r>
              <a:rPr lang="en-US" b="1" dirty="0"/>
              <a:t>Completing the Final Invention Statement (FIS) (HHS-568)</a:t>
            </a:r>
          </a:p>
        </p:txBody>
      </p:sp>
      <p:pic>
        <p:nvPicPr>
          <p:cNvPr id="6" name="Picture 5" descr="blank HHS-568 form for final invention statement">
            <a:extLst>
              <a:ext uri="{FF2B5EF4-FFF2-40B4-BE49-F238E27FC236}">
                <a16:creationId xmlns:a16="http://schemas.microsoft.com/office/drawing/2014/main" id="{2BCF3929-463C-4F51-AB3B-EDE770D9E9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030" y="1557650"/>
            <a:ext cx="3505200" cy="4798700"/>
          </a:xfrm>
          <a:prstGeom prst="rect">
            <a:avLst/>
          </a:prstGeom>
        </p:spPr>
      </p:pic>
      <p:sp>
        <p:nvSpPr>
          <p:cNvPr id="7" name="Rectangle 6">
            <a:extLst>
              <a:ext uri="{FF2B5EF4-FFF2-40B4-BE49-F238E27FC236}">
                <a16:creationId xmlns:a16="http://schemas.microsoft.com/office/drawing/2014/main" id="{651B23C4-4A10-436A-AFA0-04CF68E542AD}"/>
              </a:ext>
            </a:extLst>
          </p:cNvPr>
          <p:cNvSpPr/>
          <p:nvPr/>
        </p:nvSpPr>
        <p:spPr>
          <a:xfrm>
            <a:off x="4690532" y="1887773"/>
            <a:ext cx="6663267" cy="3416320"/>
          </a:xfrm>
          <a:prstGeom prst="rect">
            <a:avLst/>
          </a:prstGeom>
        </p:spPr>
        <p:txBody>
          <a:bodyPr wrap="square">
            <a:spAutoFit/>
          </a:bodyPr>
          <a:lstStyle/>
          <a:p>
            <a:r>
              <a:rPr lang="en-US" b="1" dirty="0">
                <a:solidFill>
                  <a:schemeClr val="tx2"/>
                </a:solidFill>
              </a:rPr>
              <a:t>Invention reporting NOT Patents.</a:t>
            </a:r>
          </a:p>
          <a:p>
            <a:r>
              <a:rPr lang="en-US" b="1" dirty="0">
                <a:solidFill>
                  <a:schemeClr val="tx2"/>
                </a:solidFill>
              </a:rPr>
              <a:t>The entire grant or award number </a:t>
            </a:r>
            <a:r>
              <a:rPr lang="en-US" b="1" dirty="0">
                <a:solidFill>
                  <a:srgbClr val="126BB4"/>
                </a:solidFill>
              </a:rPr>
              <a:t>must appear in the designated box on the form;</a:t>
            </a:r>
            <a:endParaRPr lang="en-US" dirty="0">
              <a:solidFill>
                <a:srgbClr val="126BB4"/>
              </a:solidFill>
            </a:endParaRPr>
          </a:p>
          <a:p>
            <a:r>
              <a:rPr lang="en-US" b="1" dirty="0">
                <a:solidFill>
                  <a:schemeClr val="tx2"/>
                </a:solidFill>
              </a:rPr>
              <a:t>Original effective date </a:t>
            </a:r>
            <a:r>
              <a:rPr lang="en-US" b="1" dirty="0">
                <a:solidFill>
                  <a:srgbClr val="20558A"/>
                </a:solidFill>
              </a:rPr>
              <a:t>of support through the date of completion or termination of the Award;</a:t>
            </a:r>
            <a:endParaRPr lang="en-US" dirty="0">
              <a:solidFill>
                <a:srgbClr val="20558A"/>
              </a:solidFill>
            </a:endParaRPr>
          </a:p>
          <a:p>
            <a:r>
              <a:rPr lang="en-US" b="1" dirty="0">
                <a:solidFill>
                  <a:schemeClr val="tx2"/>
                </a:solidFill>
              </a:rPr>
              <a:t>The “</a:t>
            </a:r>
            <a:r>
              <a:rPr lang="en-US" b="1" dirty="0">
                <a:solidFill>
                  <a:srgbClr val="20558A"/>
                </a:solidFill>
              </a:rPr>
              <a:t>Date Reported to DHHS</a:t>
            </a:r>
            <a:r>
              <a:rPr lang="en-US" b="1" dirty="0">
                <a:solidFill>
                  <a:schemeClr val="tx2"/>
                </a:solidFill>
              </a:rPr>
              <a:t>” should reflect the date the invention was reported in iEdison;</a:t>
            </a:r>
          </a:p>
          <a:p>
            <a:r>
              <a:rPr lang="en-US" b="1" dirty="0">
                <a:solidFill>
                  <a:schemeClr val="tx2"/>
                </a:solidFill>
              </a:rPr>
              <a:t>If no inventions were involved, </a:t>
            </a:r>
            <a:r>
              <a:rPr lang="en-US" b="1" dirty="0">
                <a:solidFill>
                  <a:srgbClr val="20558A"/>
                </a:solidFill>
              </a:rPr>
              <a:t>insert the word “</a:t>
            </a:r>
            <a:r>
              <a:rPr lang="en-US" b="1" dirty="0">
                <a:solidFill>
                  <a:srgbClr val="C00000"/>
                </a:solidFill>
              </a:rPr>
              <a:t>None</a:t>
            </a:r>
            <a:r>
              <a:rPr lang="en-US" b="1" dirty="0">
                <a:solidFill>
                  <a:srgbClr val="20558A"/>
                </a:solidFill>
              </a:rPr>
              <a:t>” in the first block under item “</a:t>
            </a:r>
            <a:r>
              <a:rPr lang="en-US" b="1" dirty="0">
                <a:solidFill>
                  <a:srgbClr val="C00000"/>
                </a:solidFill>
              </a:rPr>
              <a:t>Title of Invention</a:t>
            </a:r>
            <a:r>
              <a:rPr lang="en-US" b="1" dirty="0">
                <a:solidFill>
                  <a:srgbClr val="20558A"/>
                </a:solidFill>
              </a:rPr>
              <a:t>”;</a:t>
            </a:r>
          </a:p>
          <a:p>
            <a:r>
              <a:rPr lang="en-US" b="1" dirty="0">
                <a:solidFill>
                  <a:schemeClr val="tx2"/>
                </a:solidFill>
              </a:rPr>
              <a:t>Each Statement requires the signature of an institution official authorized to sign on behalf of the institution.</a:t>
            </a:r>
          </a:p>
          <a:p>
            <a:endParaRPr lang="en-US" b="1" dirty="0">
              <a:solidFill>
                <a:schemeClr val="accent1"/>
              </a:solidFill>
            </a:endParaRPr>
          </a:p>
        </p:txBody>
      </p:sp>
    </p:spTree>
    <p:extLst>
      <p:ext uri="{BB962C8B-B14F-4D97-AF65-F5344CB8AC3E}">
        <p14:creationId xmlns:p14="http://schemas.microsoft.com/office/powerpoint/2010/main" val="2412049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0BE7A8-8265-4257-9F97-1AB83C9A5D8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
        <p:nvSpPr>
          <p:cNvPr id="2" name="Title 1"/>
          <p:cNvSpPr>
            <a:spLocks noGrp="1"/>
          </p:cNvSpPr>
          <p:nvPr>
            <p:ph type="title" idx="4294967295"/>
          </p:nvPr>
        </p:nvSpPr>
        <p:spPr>
          <a:xfrm>
            <a:off x="0" y="378882"/>
            <a:ext cx="12192000" cy="1076325"/>
          </a:xfrm>
        </p:spPr>
        <p:txBody>
          <a:bodyPr>
            <a:noAutofit/>
          </a:bodyPr>
          <a:lstStyle/>
          <a:p>
            <a:pPr algn="ctr"/>
            <a:r>
              <a:rPr lang="en-US" b="1" dirty="0">
                <a:latin typeface="Arial" panose="020B0604020202020204" pitchFamily="34" charset="0"/>
                <a:cs typeface="Arial" panose="020B0604020202020204" pitchFamily="34" charset="0"/>
              </a:rPr>
              <a:t>NIH Verification of FIS</a:t>
            </a:r>
            <a:endParaRPr lang="en-US" b="1" dirty="0"/>
          </a:p>
        </p:txBody>
      </p:sp>
      <p:sp>
        <p:nvSpPr>
          <p:cNvPr id="3" name="Content Placeholder 2"/>
          <p:cNvSpPr>
            <a:spLocks noGrp="1"/>
          </p:cNvSpPr>
          <p:nvPr>
            <p:ph idx="4294967295"/>
          </p:nvPr>
        </p:nvSpPr>
        <p:spPr>
          <a:xfrm>
            <a:off x="1261533" y="1492261"/>
            <a:ext cx="9855200" cy="4747672"/>
          </a:xfrm>
        </p:spPr>
        <p:txBody>
          <a:bodyPr>
            <a:normAutofit fontScale="32500" lnSpcReduction="20000"/>
          </a:bodyPr>
          <a:lstStyle/>
          <a:p>
            <a:r>
              <a:rPr lang="en-US" sz="8000" b="1" dirty="0">
                <a:solidFill>
                  <a:schemeClr val="tx2"/>
                </a:solidFill>
              </a:rPr>
              <a:t>Ensure the grant number is complete and accurate,</a:t>
            </a:r>
            <a:r>
              <a:rPr lang="en-US" sz="8000" b="1" dirty="0">
                <a:solidFill>
                  <a:srgbClr val="FF0000"/>
                </a:solidFill>
              </a:rPr>
              <a:t> </a:t>
            </a:r>
            <a:r>
              <a:rPr lang="en-US" sz="8000" b="1" dirty="0">
                <a:solidFill>
                  <a:srgbClr val="126BB4"/>
                </a:solidFill>
              </a:rPr>
              <a:t>NIH searches iEdison for disclosed inventions using the Award Number. </a:t>
            </a:r>
            <a:r>
              <a:rPr lang="en-US" sz="8000" b="1" dirty="0">
                <a:solidFill>
                  <a:schemeClr val="tx2"/>
                </a:solidFill>
              </a:rPr>
              <a:t>e.g. CA123456</a:t>
            </a:r>
          </a:p>
          <a:p>
            <a:r>
              <a:rPr lang="en-US" sz="8000" b="1" dirty="0">
                <a:solidFill>
                  <a:schemeClr val="tx2"/>
                </a:solidFill>
              </a:rPr>
              <a:t>For inventions that are generated as a result of the Award search, </a:t>
            </a:r>
            <a:r>
              <a:rPr lang="en-US" sz="8000" b="1" dirty="0">
                <a:solidFill>
                  <a:srgbClr val="126BB4"/>
                </a:solidFill>
              </a:rPr>
              <a:t>NIH determines if the title, grant number and Investigators listed on the HHS-568 match what has been reported in iEdison (can be accepted).</a:t>
            </a:r>
          </a:p>
          <a:p>
            <a:r>
              <a:rPr lang="en-US" sz="8000" b="1" dirty="0">
                <a:solidFill>
                  <a:schemeClr val="tx2"/>
                </a:solidFill>
              </a:rPr>
              <a:t>For Inventions that are NOT shown on either the HHS-568 or in iEdison, </a:t>
            </a:r>
            <a:r>
              <a:rPr lang="en-US" sz="8000" b="1" dirty="0">
                <a:solidFill>
                  <a:srgbClr val="126BB4"/>
                </a:solidFill>
              </a:rPr>
              <a:t>NIH communicates the findings to the Awardee Institution’s invention reporting office with a 30-day reminder.</a:t>
            </a:r>
          </a:p>
          <a:p>
            <a:r>
              <a:rPr lang="en-US" sz="8000" b="1" dirty="0">
                <a:solidFill>
                  <a:schemeClr val="tx2"/>
                </a:solidFill>
              </a:rPr>
              <a:t>Failure to report inventions </a:t>
            </a:r>
            <a:r>
              <a:rPr lang="en-US" sz="8000" b="1" dirty="0">
                <a:solidFill>
                  <a:srgbClr val="126BB4"/>
                </a:solidFill>
              </a:rPr>
              <a:t>may result in the risk of losing title to the invention or other actions.</a:t>
            </a:r>
          </a:p>
        </p:txBody>
      </p:sp>
    </p:spTree>
    <p:extLst>
      <p:ext uri="{BB962C8B-B14F-4D97-AF65-F5344CB8AC3E}">
        <p14:creationId xmlns:p14="http://schemas.microsoft.com/office/powerpoint/2010/main" val="1470931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1">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a:extLst>
              <a:ext uri="{FF2B5EF4-FFF2-40B4-BE49-F238E27FC236}">
                <a16:creationId xmlns:a16="http://schemas.microsoft.com/office/drawing/2014/main" id="{2C397B25-BE01-4D3D-8353-3CC36CCC64AA}"/>
              </a:ext>
            </a:extLst>
          </p:cNvPr>
          <p:cNvSpPr>
            <a:spLocks noGrp="1"/>
          </p:cNvSpPr>
          <p:nvPr>
            <p:ph type="title"/>
          </p:nvPr>
        </p:nvSpPr>
        <p:spPr>
          <a:xfrm>
            <a:off x="6585881" y="1727822"/>
            <a:ext cx="5292851" cy="1401448"/>
          </a:xfrm>
        </p:spPr>
        <p:txBody>
          <a:bodyPr vert="horz" lIns="91440" tIns="45720" rIns="91440" bIns="45720" rtlCol="0" anchor="t">
            <a:normAutofit/>
          </a:bodyPr>
          <a:lstStyle/>
          <a:p>
            <a:r>
              <a:rPr lang="en-US" b="1" dirty="0">
                <a:latin typeface="Arial" panose="020B0604020202020204" pitchFamily="34" charset="0"/>
                <a:cs typeface="Arial" panose="020B0604020202020204" pitchFamily="34" charset="0"/>
              </a:rPr>
              <a:t>Extension Request</a:t>
            </a:r>
          </a:p>
        </p:txBody>
      </p:sp>
      <p:sp>
        <p:nvSpPr>
          <p:cNvPr id="2" name="Text Placeholder">
            <a:extLst>
              <a:ext uri="{FF2B5EF4-FFF2-40B4-BE49-F238E27FC236}">
                <a16:creationId xmlns:a16="http://schemas.microsoft.com/office/drawing/2014/main" id="{DB7F0F32-8979-4134-8369-0ABA39D4E4E3}"/>
              </a:ext>
            </a:extLst>
          </p:cNvPr>
          <p:cNvSpPr>
            <a:spLocks noGrp="1"/>
          </p:cNvSpPr>
          <p:nvPr>
            <p:ph type="body" sz="quarter" idx="10"/>
          </p:nvPr>
        </p:nvSpPr>
        <p:spPr>
          <a:xfrm>
            <a:off x="6586186" y="2108198"/>
            <a:ext cx="4805691" cy="838831"/>
          </a:xfrm>
        </p:spPr>
        <p:txBody>
          <a:bodyPr vert="horz" lIns="91440" tIns="45720" rIns="91440" bIns="45720" rtlCol="0" anchor="b">
            <a:normAutofit/>
          </a:bodyPr>
          <a:lstStyle/>
          <a:p>
            <a:pPr>
              <a:lnSpc>
                <a:spcPct val="90000"/>
              </a:lnSpc>
              <a:spcBef>
                <a:spcPts val="1000"/>
              </a:spcBef>
            </a:pPr>
            <a:r>
              <a:rPr lang="en-US" sz="2400" b="1" dirty="0">
                <a:solidFill>
                  <a:srgbClr val="20558A"/>
                </a:solidFill>
                <a:latin typeface="+mn-lt"/>
                <a:cs typeface="+mn-cs"/>
              </a:rPr>
              <a:t>Carolyn Mosby</a:t>
            </a:r>
          </a:p>
        </p:txBody>
      </p:sp>
      <p:sp>
        <p:nvSpPr>
          <p:cNvPr id="18"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a16="http://schemas.microsoft.com/office/drawing/2014/main" id="{CDBEE19A-7A51-4158-A137-81D9EE4AF2AF}"/>
              </a:ext>
              <a:ext uri="{C183D7F6-B498-43B3-948B-1728B52AA6E4}">
                <adec:decorative xmlns:adec="http://schemas.microsoft.com/office/drawing/2017/decorative" val="1"/>
              </a:ext>
            </a:extLst>
          </p:cNvPr>
          <p:cNvPicPr>
            <a:picLocks noChangeAspect="1"/>
          </p:cNvPicPr>
          <p:nvPr/>
        </p:nvPicPr>
        <p:blipFill rotWithShape="1">
          <a:blip r:embed="rId3">
            <a:alphaModFix/>
          </a:blip>
          <a:srcRect l="6346" r="262" b="-1"/>
          <a:stretch/>
        </p:blipFill>
        <p:spPr>
          <a:xfrm>
            <a:off x="9237"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2166138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99E65-BC98-483A-8DDE-40B0893A437C}" type="slidenum">
              <a:rPr kumimoji="0" lang="en-US" sz="20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le 1"/>
          <p:cNvSpPr>
            <a:spLocks noGrp="1"/>
          </p:cNvSpPr>
          <p:nvPr>
            <p:ph type="title" idx="4294967295"/>
          </p:nvPr>
        </p:nvSpPr>
        <p:spPr>
          <a:xfrm>
            <a:off x="1" y="386818"/>
            <a:ext cx="12192000" cy="1281112"/>
          </a:xfrm>
        </p:spPr>
        <p:txBody>
          <a:bodyPr>
            <a:normAutofit/>
          </a:bodyPr>
          <a:lstStyle/>
          <a:p>
            <a:pPr algn="ctr"/>
            <a:r>
              <a:rPr lang="en-US" sz="4000" b="1" dirty="0"/>
              <a:t>Types of Extension Requests</a:t>
            </a:r>
          </a:p>
        </p:txBody>
      </p:sp>
      <p:sp>
        <p:nvSpPr>
          <p:cNvPr id="3" name="Content Placeholder 2"/>
          <p:cNvSpPr>
            <a:spLocks noGrp="1"/>
          </p:cNvSpPr>
          <p:nvPr>
            <p:ph idx="4294967295"/>
          </p:nvPr>
        </p:nvSpPr>
        <p:spPr>
          <a:xfrm>
            <a:off x="1261533" y="1589614"/>
            <a:ext cx="10176931" cy="4616453"/>
          </a:xfrm>
        </p:spPr>
        <p:txBody>
          <a:bodyPr>
            <a:normAutofit/>
          </a:bodyPr>
          <a:lstStyle/>
          <a:p>
            <a:endParaRPr lang="en-US" dirty="0"/>
          </a:p>
          <a:p>
            <a:r>
              <a:rPr lang="en-US" sz="3200" b="1" dirty="0">
                <a:solidFill>
                  <a:srgbClr val="20558A"/>
                </a:solidFill>
              </a:rPr>
              <a:t>File an Invention Disclosure</a:t>
            </a:r>
          </a:p>
          <a:p>
            <a:r>
              <a:rPr lang="en-US" sz="3200" b="1" dirty="0">
                <a:solidFill>
                  <a:srgbClr val="20558A"/>
                </a:solidFill>
              </a:rPr>
              <a:t>Elect Title to a Subject Invention</a:t>
            </a:r>
          </a:p>
          <a:p>
            <a:r>
              <a:rPr lang="en-US" sz="3200" b="1" dirty="0">
                <a:solidFill>
                  <a:srgbClr val="20558A"/>
                </a:solidFill>
              </a:rPr>
              <a:t>File an Initial Patent Application</a:t>
            </a:r>
          </a:p>
          <a:p>
            <a:endParaRPr lang="en-US" sz="1000" b="1" dirty="0">
              <a:solidFill>
                <a:srgbClr val="20558A"/>
              </a:solidFill>
            </a:endParaRPr>
          </a:p>
          <a:p>
            <a:pPr>
              <a:buClr>
                <a:srgbClr val="20558A"/>
              </a:buClr>
            </a:pPr>
            <a:r>
              <a:rPr lang="en-US" sz="3200" b="1" dirty="0">
                <a:solidFill>
                  <a:srgbClr val="C00000"/>
                </a:solidFill>
              </a:rPr>
              <a:t>2018 Bayh-Dole - File a Non-Provisional Patent Application AFTER filing a Provisional</a:t>
            </a:r>
          </a:p>
          <a:p>
            <a:pPr lvl="1"/>
            <a:endParaRPr lang="en-US" sz="2800" dirty="0"/>
          </a:p>
          <a:p>
            <a:pPr lvl="1"/>
            <a:endParaRPr lang="en-US" sz="2500" dirty="0">
              <a:solidFill>
                <a:schemeClr val="accent1"/>
              </a:solidFill>
            </a:endParaRPr>
          </a:p>
          <a:p>
            <a:endParaRPr lang="en-US" dirty="0"/>
          </a:p>
        </p:txBody>
      </p:sp>
      <p:pic>
        <p:nvPicPr>
          <p:cNvPr id="6" name="Picture 5">
            <a:extLst>
              <a:ext uri="{FF2B5EF4-FFF2-40B4-BE49-F238E27FC236}">
                <a16:creationId xmlns:a16="http://schemas.microsoft.com/office/drawing/2014/main" id="{1571FBD7-58CD-436B-8450-78FBB2CF602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05204" y="4075463"/>
            <a:ext cx="902494" cy="969901"/>
          </a:xfrm>
          <a:prstGeom prst="rect">
            <a:avLst/>
          </a:prstGeom>
        </p:spPr>
      </p:pic>
    </p:spTree>
    <p:extLst>
      <p:ext uri="{BB962C8B-B14F-4D97-AF65-F5344CB8AC3E}">
        <p14:creationId xmlns:p14="http://schemas.microsoft.com/office/powerpoint/2010/main" val="311165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99E65-BC98-483A-8DDE-40B0893A437C}" type="slidenum">
              <a:rPr kumimoji="0" lang="en-US" sz="20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le 1"/>
          <p:cNvSpPr>
            <a:spLocks noGrp="1"/>
          </p:cNvSpPr>
          <p:nvPr>
            <p:ph type="title" idx="4294967295"/>
          </p:nvPr>
        </p:nvSpPr>
        <p:spPr>
          <a:xfrm>
            <a:off x="1" y="360358"/>
            <a:ext cx="12192000" cy="1281112"/>
          </a:xfrm>
        </p:spPr>
        <p:txBody>
          <a:bodyPr>
            <a:normAutofit/>
          </a:bodyPr>
          <a:lstStyle/>
          <a:p>
            <a:pPr algn="ctr"/>
            <a:r>
              <a:rPr lang="en-US" sz="3400" b="1" dirty="0"/>
              <a:t>Request for an Extension of Time to </a:t>
            </a:r>
            <a:r>
              <a:rPr lang="en-US" sz="3400" b="1" dirty="0">
                <a:solidFill>
                  <a:srgbClr val="C00000"/>
                </a:solidFill>
              </a:rPr>
              <a:t>File an Invention Disclosure </a:t>
            </a:r>
            <a:r>
              <a:rPr lang="en-US" sz="3400" b="1" dirty="0"/>
              <a:t> (37 CFR 401.14(c)(3) &amp; (4))</a:t>
            </a:r>
          </a:p>
        </p:txBody>
      </p:sp>
      <p:sp>
        <p:nvSpPr>
          <p:cNvPr id="3" name="Content Placeholder 2"/>
          <p:cNvSpPr>
            <a:spLocks noGrp="1"/>
          </p:cNvSpPr>
          <p:nvPr>
            <p:ph idx="4294967295"/>
          </p:nvPr>
        </p:nvSpPr>
        <p:spPr>
          <a:xfrm>
            <a:off x="1261533" y="1435633"/>
            <a:ext cx="10701866" cy="4838168"/>
          </a:xfrm>
        </p:spPr>
        <p:txBody>
          <a:bodyPr>
            <a:normAutofit lnSpcReduction="10000"/>
          </a:bodyPr>
          <a:lstStyle/>
          <a:p>
            <a:endParaRPr lang="en-US" sz="1000" b="1" dirty="0">
              <a:solidFill>
                <a:schemeClr val="tx2"/>
              </a:solidFill>
            </a:endParaRPr>
          </a:p>
          <a:p>
            <a:r>
              <a:rPr lang="en-US" sz="2800" b="1" dirty="0">
                <a:solidFill>
                  <a:schemeClr val="tx2"/>
                </a:solidFill>
              </a:rPr>
              <a:t>Specify the request in an email to</a:t>
            </a:r>
            <a:r>
              <a:rPr lang="en-US" sz="2800" b="1" dirty="0"/>
              <a:t> </a:t>
            </a:r>
            <a:r>
              <a:rPr lang="en-US" sz="2800" b="1" dirty="0">
                <a:solidFill>
                  <a:schemeClr val="accent1"/>
                </a:solidFill>
                <a:hlinkClick r:id="rId3"/>
              </a:rPr>
              <a:t>Edison@nih.gov</a:t>
            </a:r>
            <a:r>
              <a:rPr lang="en-US" sz="2800" b="1" dirty="0"/>
              <a:t> </a:t>
            </a:r>
            <a:r>
              <a:rPr lang="en-US" sz="2800" b="1" dirty="0">
                <a:solidFill>
                  <a:schemeClr val="tx2"/>
                </a:solidFill>
              </a:rPr>
              <a:t>in advance of the 60 day reporting deadline.</a:t>
            </a:r>
          </a:p>
          <a:p>
            <a:r>
              <a:rPr lang="en-US" sz="2800" b="1" dirty="0">
                <a:solidFill>
                  <a:schemeClr val="tx2"/>
                </a:solidFill>
              </a:rPr>
              <a:t>Include in the request an </a:t>
            </a:r>
            <a:r>
              <a:rPr lang="en-US" sz="2800" b="1" dirty="0">
                <a:solidFill>
                  <a:srgbClr val="C00000"/>
                </a:solidFill>
              </a:rPr>
              <a:t>explanation of the reasons </a:t>
            </a:r>
            <a:r>
              <a:rPr lang="en-US" sz="2800" b="1" dirty="0">
                <a:solidFill>
                  <a:schemeClr val="tx2"/>
                </a:solidFill>
              </a:rPr>
              <a:t>why an extension of time is needed to file an invention disclosure.</a:t>
            </a:r>
          </a:p>
          <a:p>
            <a:r>
              <a:rPr lang="en-US" sz="2800" b="1" dirty="0">
                <a:solidFill>
                  <a:schemeClr val="tx2"/>
                </a:solidFill>
              </a:rPr>
              <a:t>Include in the request the </a:t>
            </a:r>
            <a:r>
              <a:rPr lang="en-US" sz="2800" b="1" dirty="0">
                <a:solidFill>
                  <a:srgbClr val="C00000"/>
                </a:solidFill>
              </a:rPr>
              <a:t>name of the organization requesting an extension</a:t>
            </a:r>
            <a:r>
              <a:rPr lang="en-US" sz="2800" b="1" dirty="0">
                <a:solidFill>
                  <a:schemeClr val="accent1"/>
                </a:solidFill>
              </a:rPr>
              <a:t> </a:t>
            </a:r>
            <a:r>
              <a:rPr lang="en-US" sz="2800" b="1" dirty="0">
                <a:solidFill>
                  <a:schemeClr val="tx2"/>
                </a:solidFill>
              </a:rPr>
              <a:t>and indicate in the </a:t>
            </a:r>
            <a:r>
              <a:rPr lang="en-US" sz="2800" b="1" dirty="0">
                <a:solidFill>
                  <a:srgbClr val="C00000"/>
                </a:solidFill>
              </a:rPr>
              <a:t>subject line “Invention Disclosure Extension Request.”</a:t>
            </a:r>
          </a:p>
          <a:p>
            <a:r>
              <a:rPr lang="en-US" sz="2800" b="1" dirty="0">
                <a:solidFill>
                  <a:schemeClr val="tx2"/>
                </a:solidFill>
              </a:rPr>
              <a:t>The NIH will review the request for an extension of time to file an invention disclosure and reply by email to the requestor.</a:t>
            </a:r>
            <a:endParaRPr lang="en-US" sz="2400" dirty="0">
              <a:solidFill>
                <a:schemeClr val="accent1"/>
              </a:solidFill>
            </a:endParaRPr>
          </a:p>
          <a:p>
            <a:pPr lvl="1"/>
            <a:endParaRPr lang="en-US" sz="2500" dirty="0"/>
          </a:p>
        </p:txBody>
      </p:sp>
    </p:spTree>
    <p:extLst>
      <p:ext uri="{BB962C8B-B14F-4D97-AF65-F5344CB8AC3E}">
        <p14:creationId xmlns:p14="http://schemas.microsoft.com/office/powerpoint/2010/main" val="2750010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99E65-BC98-483A-8DDE-40B0893A437C}" type="slidenum">
              <a:rPr kumimoji="0" lang="en-US" sz="20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le 1"/>
          <p:cNvSpPr>
            <a:spLocks noGrp="1"/>
          </p:cNvSpPr>
          <p:nvPr>
            <p:ph type="title" idx="4294967295"/>
          </p:nvPr>
        </p:nvSpPr>
        <p:spPr>
          <a:xfrm>
            <a:off x="1" y="369889"/>
            <a:ext cx="12192000" cy="1281112"/>
          </a:xfrm>
        </p:spPr>
        <p:txBody>
          <a:bodyPr>
            <a:normAutofit/>
          </a:bodyPr>
          <a:lstStyle/>
          <a:p>
            <a:pPr algn="ctr"/>
            <a:r>
              <a:rPr lang="en-US" sz="3800" b="1" dirty="0"/>
              <a:t>Request for an Extension of Time to </a:t>
            </a:r>
            <a:r>
              <a:rPr lang="en-US" sz="3800" b="1" dirty="0">
                <a:solidFill>
                  <a:srgbClr val="C00000"/>
                </a:solidFill>
              </a:rPr>
              <a:t>Elect Title </a:t>
            </a:r>
            <a:r>
              <a:rPr lang="en-US" sz="3800" b="1" dirty="0"/>
              <a:t>to a Subject Invention Disclosure </a:t>
            </a:r>
            <a:endParaRPr lang="en-US" sz="3800" b="1" dirty="0">
              <a:latin typeface="+mn-lt"/>
              <a:cs typeface="Arial" panose="020B0604020202020204" pitchFamily="34" charset="0"/>
            </a:endParaRPr>
          </a:p>
        </p:txBody>
      </p:sp>
      <p:sp>
        <p:nvSpPr>
          <p:cNvPr id="3" name="Content Placeholder 2"/>
          <p:cNvSpPr>
            <a:spLocks noGrp="1"/>
          </p:cNvSpPr>
          <p:nvPr>
            <p:ph idx="4294967295"/>
          </p:nvPr>
        </p:nvSpPr>
        <p:spPr>
          <a:xfrm>
            <a:off x="1241953" y="1564213"/>
            <a:ext cx="10535180" cy="4830763"/>
          </a:xfrm>
        </p:spPr>
        <p:txBody>
          <a:bodyPr>
            <a:normAutofit/>
          </a:bodyPr>
          <a:lstStyle/>
          <a:p>
            <a:r>
              <a:rPr lang="en-US" b="1" dirty="0">
                <a:solidFill>
                  <a:schemeClr val="tx2"/>
                </a:solidFill>
              </a:rPr>
              <a:t>Election of title must be made BEFORE submission/reporting of filed patent applications.</a:t>
            </a:r>
          </a:p>
          <a:p>
            <a:r>
              <a:rPr lang="en-US" b="1" dirty="0">
                <a:solidFill>
                  <a:schemeClr val="tx2"/>
                </a:solidFill>
              </a:rPr>
              <a:t>Choose from the dropdown box in the “Request Title Extension Years” field either “1” or “2” additional years.</a:t>
            </a:r>
          </a:p>
          <a:p>
            <a:r>
              <a:rPr lang="en-US" b="1" dirty="0">
                <a:solidFill>
                  <a:schemeClr val="tx2"/>
                </a:solidFill>
              </a:rPr>
              <a:t>Attach your request for an extension of time to the iEdison invention record in the “Other Document” section.   </a:t>
            </a:r>
          </a:p>
          <a:p>
            <a:pPr lvl="1"/>
            <a:r>
              <a:rPr lang="en-US" sz="2200" dirty="0">
                <a:solidFill>
                  <a:srgbClr val="002060"/>
                </a:solidFill>
              </a:rPr>
              <a:t>Provide details as to why an extension is needed. </a:t>
            </a:r>
          </a:p>
          <a:p>
            <a:pPr lvl="1"/>
            <a:r>
              <a:rPr lang="en-US" sz="2200" dirty="0">
                <a:solidFill>
                  <a:srgbClr val="002060"/>
                </a:solidFill>
              </a:rPr>
              <a:t>Identify the document being uploaded as “</a:t>
            </a:r>
            <a:r>
              <a:rPr lang="en-US" sz="2200" b="1" dirty="0">
                <a:solidFill>
                  <a:srgbClr val="C00000"/>
                </a:solidFill>
              </a:rPr>
              <a:t>Extension of Time to </a:t>
            </a:r>
            <a:r>
              <a:rPr lang="en-US" sz="2200" b="1" u="sng" dirty="0">
                <a:solidFill>
                  <a:srgbClr val="C00000"/>
                </a:solidFill>
              </a:rPr>
              <a:t>Elect Title Request</a:t>
            </a:r>
            <a:r>
              <a:rPr lang="en-US" sz="2200" dirty="0">
                <a:solidFill>
                  <a:srgbClr val="002060"/>
                </a:solidFill>
              </a:rPr>
              <a:t>.”</a:t>
            </a:r>
          </a:p>
          <a:p>
            <a:pPr lvl="1"/>
            <a:r>
              <a:rPr lang="en-US" sz="2200" dirty="0">
                <a:solidFill>
                  <a:srgbClr val="002060"/>
                </a:solidFill>
              </a:rPr>
              <a:t> </a:t>
            </a:r>
            <a:r>
              <a:rPr lang="en-US" sz="2200" b="1" u="sng" dirty="0">
                <a:solidFill>
                  <a:srgbClr val="C00000"/>
                </a:solidFill>
              </a:rPr>
              <a:t>Only this document title </a:t>
            </a:r>
            <a:r>
              <a:rPr lang="en-US" sz="2200" dirty="0">
                <a:solidFill>
                  <a:srgbClr val="002060"/>
                </a:solidFill>
              </a:rPr>
              <a:t>can be used for submission.</a:t>
            </a:r>
          </a:p>
          <a:p>
            <a:pPr lvl="1"/>
            <a:r>
              <a:rPr lang="en-US" sz="2200" dirty="0">
                <a:solidFill>
                  <a:srgbClr val="002060"/>
                </a:solidFill>
              </a:rPr>
              <a:t>Then click “Submit” at bottom of the invention page.</a:t>
            </a:r>
          </a:p>
        </p:txBody>
      </p:sp>
    </p:spTree>
    <p:extLst>
      <p:ext uri="{BB962C8B-B14F-4D97-AF65-F5344CB8AC3E}">
        <p14:creationId xmlns:p14="http://schemas.microsoft.com/office/powerpoint/2010/main" val="3265833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99E65-BC98-483A-8DDE-40B0893A437C}" type="slidenum">
              <a:rPr kumimoji="0" lang="en-US" sz="20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le 1"/>
          <p:cNvSpPr>
            <a:spLocks noGrp="1"/>
          </p:cNvSpPr>
          <p:nvPr>
            <p:ph type="title" idx="4294967295"/>
          </p:nvPr>
        </p:nvSpPr>
        <p:spPr>
          <a:xfrm>
            <a:off x="0" y="369886"/>
            <a:ext cx="12192000" cy="1281112"/>
          </a:xfrm>
        </p:spPr>
        <p:txBody>
          <a:bodyPr>
            <a:normAutofit fontScale="90000"/>
          </a:bodyPr>
          <a:lstStyle/>
          <a:p>
            <a:pPr algn="ctr"/>
            <a:r>
              <a:rPr lang="en-US" sz="4000" b="1" dirty="0"/>
              <a:t>Request for an Extension of Time to </a:t>
            </a:r>
            <a:r>
              <a:rPr lang="en-US" sz="4000" b="1" dirty="0">
                <a:solidFill>
                  <a:srgbClr val="C00000"/>
                </a:solidFill>
              </a:rPr>
              <a:t>Elect Title </a:t>
            </a:r>
            <a:r>
              <a:rPr lang="en-US" sz="4000" b="1" dirty="0"/>
              <a:t>to a Subject Invention Disclosure (continued)</a:t>
            </a:r>
            <a:endParaRPr lang="en-US" sz="4000" dirty="0">
              <a:latin typeface="+mn-lt"/>
              <a:cs typeface="Arial" panose="020B0604020202020204" pitchFamily="34" charset="0"/>
            </a:endParaRPr>
          </a:p>
        </p:txBody>
      </p:sp>
      <p:sp>
        <p:nvSpPr>
          <p:cNvPr id="3" name="Content Placeholder 2"/>
          <p:cNvSpPr>
            <a:spLocks noGrp="1"/>
          </p:cNvSpPr>
          <p:nvPr>
            <p:ph idx="4294967295"/>
          </p:nvPr>
        </p:nvSpPr>
        <p:spPr>
          <a:xfrm>
            <a:off x="1286933" y="1837267"/>
            <a:ext cx="9389533" cy="4360333"/>
          </a:xfrm>
        </p:spPr>
        <p:txBody>
          <a:bodyPr>
            <a:normAutofit fontScale="62500" lnSpcReduction="20000"/>
          </a:bodyPr>
          <a:lstStyle/>
          <a:p>
            <a:endParaRPr lang="en-US" sz="1800" b="1" dirty="0">
              <a:solidFill>
                <a:schemeClr val="tx2"/>
              </a:solidFill>
            </a:endParaRPr>
          </a:p>
          <a:p>
            <a:r>
              <a:rPr lang="en-US" sz="4000" b="1" dirty="0">
                <a:solidFill>
                  <a:schemeClr val="tx2"/>
                </a:solidFill>
              </a:rPr>
              <a:t>If the title of the document that is submitted is “</a:t>
            </a:r>
            <a:r>
              <a:rPr lang="en-US" sz="4000" b="1" u="sng" dirty="0">
                <a:solidFill>
                  <a:srgbClr val="C00000"/>
                </a:solidFill>
              </a:rPr>
              <a:t>Extension of Time to Elect Title Request</a:t>
            </a:r>
            <a:r>
              <a:rPr lang="en-US" sz="4000" dirty="0">
                <a:solidFill>
                  <a:srgbClr val="002060"/>
                </a:solidFill>
              </a:rPr>
              <a:t>”:</a:t>
            </a:r>
          </a:p>
          <a:p>
            <a:pPr lvl="1"/>
            <a:r>
              <a:rPr lang="en-US" sz="3300" dirty="0">
                <a:solidFill>
                  <a:srgbClr val="002060"/>
                </a:solidFill>
              </a:rPr>
              <a:t>Submission will trigger a notice to NIH.</a:t>
            </a:r>
          </a:p>
          <a:p>
            <a:pPr lvl="1"/>
            <a:r>
              <a:rPr lang="en-US" sz="3300" dirty="0">
                <a:solidFill>
                  <a:srgbClr val="002060"/>
                </a:solidFill>
              </a:rPr>
              <a:t>NIH will review the extension request.</a:t>
            </a:r>
          </a:p>
          <a:p>
            <a:pPr marL="457200" lvl="1" indent="0">
              <a:buNone/>
            </a:pPr>
            <a:endParaRPr lang="en-US" sz="2200" dirty="0">
              <a:solidFill>
                <a:srgbClr val="002060"/>
              </a:solidFill>
            </a:endParaRPr>
          </a:p>
          <a:p>
            <a:r>
              <a:rPr lang="en-US" sz="4000" b="1" dirty="0">
                <a:solidFill>
                  <a:schemeClr val="tx2"/>
                </a:solidFill>
              </a:rPr>
              <a:t>If the title to the document submitted is </a:t>
            </a:r>
            <a:r>
              <a:rPr lang="en-US" sz="4000" b="1" u="sng" dirty="0">
                <a:solidFill>
                  <a:srgbClr val="C00000"/>
                </a:solidFill>
              </a:rPr>
              <a:t>NOT</a:t>
            </a:r>
            <a:r>
              <a:rPr lang="en-US" sz="4000" b="1" dirty="0">
                <a:solidFill>
                  <a:srgbClr val="C00000"/>
                </a:solidFill>
              </a:rPr>
              <a:t> “Extension of Time to Elect Title Request:</a:t>
            </a:r>
          </a:p>
          <a:p>
            <a:pPr lvl="1"/>
            <a:r>
              <a:rPr lang="en-US" sz="3300" dirty="0">
                <a:solidFill>
                  <a:srgbClr val="002060"/>
                </a:solidFill>
              </a:rPr>
              <a:t>Submission will </a:t>
            </a:r>
            <a:r>
              <a:rPr lang="en-US" sz="3300" b="1" u="sng" dirty="0">
                <a:solidFill>
                  <a:srgbClr val="C00000"/>
                </a:solidFill>
              </a:rPr>
              <a:t>NOT</a:t>
            </a:r>
            <a:r>
              <a:rPr lang="en-US" sz="3300" dirty="0">
                <a:solidFill>
                  <a:srgbClr val="C00000"/>
                </a:solidFill>
              </a:rPr>
              <a:t> </a:t>
            </a:r>
            <a:r>
              <a:rPr lang="en-US" sz="3300" dirty="0">
                <a:solidFill>
                  <a:srgbClr val="002060"/>
                </a:solidFill>
              </a:rPr>
              <a:t>trigger NIH.</a:t>
            </a:r>
          </a:p>
          <a:p>
            <a:pPr lvl="1"/>
            <a:r>
              <a:rPr lang="en-US" sz="3300" dirty="0">
                <a:solidFill>
                  <a:srgbClr val="002060"/>
                </a:solidFill>
              </a:rPr>
              <a:t>NIH will </a:t>
            </a:r>
            <a:r>
              <a:rPr lang="en-US" sz="3300" b="1" u="sng" dirty="0">
                <a:solidFill>
                  <a:srgbClr val="C00000"/>
                </a:solidFill>
              </a:rPr>
              <a:t>NOT</a:t>
            </a:r>
            <a:r>
              <a:rPr lang="en-US" sz="3300" dirty="0">
                <a:solidFill>
                  <a:srgbClr val="C00000"/>
                </a:solidFill>
              </a:rPr>
              <a:t> </a:t>
            </a:r>
            <a:r>
              <a:rPr lang="en-US" sz="3300" dirty="0">
                <a:solidFill>
                  <a:srgbClr val="002060"/>
                </a:solidFill>
              </a:rPr>
              <a:t>review the extension request.</a:t>
            </a:r>
          </a:p>
          <a:p>
            <a:pPr marL="0" indent="0">
              <a:buNone/>
            </a:pPr>
            <a:endParaRPr lang="en-US" b="1" dirty="0">
              <a:solidFill>
                <a:schemeClr val="tx2"/>
              </a:solidFill>
            </a:endParaRPr>
          </a:p>
          <a:p>
            <a:r>
              <a:rPr lang="en-US" sz="4000" b="1" dirty="0">
                <a:solidFill>
                  <a:schemeClr val="tx2"/>
                </a:solidFill>
              </a:rPr>
              <a:t>Following NIH’s review, the invention record will reflect whether the request was approved and/or provide an explanation if the request was not approved.</a:t>
            </a:r>
          </a:p>
        </p:txBody>
      </p:sp>
    </p:spTree>
    <p:extLst>
      <p:ext uri="{BB962C8B-B14F-4D97-AF65-F5344CB8AC3E}">
        <p14:creationId xmlns:p14="http://schemas.microsoft.com/office/powerpoint/2010/main" val="2335692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0BE7A8-8265-4257-9F97-1AB83C9A5D8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
        <p:nvSpPr>
          <p:cNvPr id="2" name="Title 1"/>
          <p:cNvSpPr>
            <a:spLocks noGrp="1"/>
          </p:cNvSpPr>
          <p:nvPr>
            <p:ph type="title" idx="4294967295"/>
          </p:nvPr>
        </p:nvSpPr>
        <p:spPr>
          <a:xfrm>
            <a:off x="1" y="376238"/>
            <a:ext cx="12192000" cy="1046162"/>
          </a:xfrm>
        </p:spPr>
        <p:txBody>
          <a:bodyPr>
            <a:normAutofit fontScale="90000"/>
          </a:bodyPr>
          <a:lstStyle/>
          <a:p>
            <a:pPr algn="ctr"/>
            <a:r>
              <a:rPr lang="en-US" b="1" dirty="0"/>
              <a:t>Request for an Extension of Time to </a:t>
            </a:r>
            <a:r>
              <a:rPr lang="en-US" b="1" dirty="0">
                <a:solidFill>
                  <a:srgbClr val="C00000"/>
                </a:solidFill>
              </a:rPr>
              <a:t>File an Initial Patent Application</a:t>
            </a:r>
            <a:endParaRPr lang="en-US" dirty="0">
              <a:solidFill>
                <a:srgbClr val="C00000"/>
              </a:solidFill>
              <a:latin typeface="+mn-lt"/>
            </a:endParaRPr>
          </a:p>
        </p:txBody>
      </p:sp>
      <p:sp>
        <p:nvSpPr>
          <p:cNvPr id="3" name="Content Placeholder 2"/>
          <p:cNvSpPr>
            <a:spLocks noGrp="1"/>
          </p:cNvSpPr>
          <p:nvPr>
            <p:ph idx="4294967295"/>
          </p:nvPr>
        </p:nvSpPr>
        <p:spPr>
          <a:xfrm>
            <a:off x="1253068" y="1625600"/>
            <a:ext cx="10227732" cy="4622800"/>
          </a:xfrm>
        </p:spPr>
        <p:txBody>
          <a:bodyPr>
            <a:normAutofit/>
          </a:bodyPr>
          <a:lstStyle/>
          <a:p>
            <a:r>
              <a:rPr lang="en-US" sz="2200" b="1" dirty="0">
                <a:solidFill>
                  <a:schemeClr val="tx2"/>
                </a:solidFill>
              </a:rPr>
              <a:t>Choose “Yes” in the “Request One Year Extension to File Initial Patent Application.”</a:t>
            </a:r>
          </a:p>
          <a:p>
            <a:r>
              <a:rPr lang="en-US" sz="2200" b="1" dirty="0">
                <a:solidFill>
                  <a:schemeClr val="tx2"/>
                </a:solidFill>
              </a:rPr>
              <a:t>Attach your “request for an extension of time” document to the iEdison invention record in the “Other Document” section</a:t>
            </a:r>
            <a:r>
              <a:rPr lang="en-US" sz="2000" b="1" dirty="0">
                <a:solidFill>
                  <a:schemeClr val="tx2"/>
                </a:solidFill>
              </a:rPr>
              <a:t>.   </a:t>
            </a:r>
          </a:p>
          <a:p>
            <a:pPr lvl="1"/>
            <a:r>
              <a:rPr lang="en-US" dirty="0">
                <a:solidFill>
                  <a:srgbClr val="002060"/>
                </a:solidFill>
              </a:rPr>
              <a:t>Provide details as to why an extension is needed. </a:t>
            </a:r>
          </a:p>
          <a:p>
            <a:pPr lvl="1"/>
            <a:r>
              <a:rPr lang="en-US" dirty="0">
                <a:solidFill>
                  <a:srgbClr val="002060"/>
                </a:solidFill>
              </a:rPr>
              <a:t>Identify the document being uploaded as “</a:t>
            </a:r>
            <a:r>
              <a:rPr lang="en-US" b="1" u="sng" dirty="0">
                <a:solidFill>
                  <a:srgbClr val="C00000"/>
                </a:solidFill>
              </a:rPr>
              <a:t>Extension of Time to File an Initial Patent Application</a:t>
            </a:r>
            <a:r>
              <a:rPr lang="en-US" dirty="0">
                <a:solidFill>
                  <a:srgbClr val="002060"/>
                </a:solidFill>
              </a:rPr>
              <a:t>.” </a:t>
            </a:r>
          </a:p>
          <a:p>
            <a:pPr lvl="1">
              <a:buClr>
                <a:srgbClr val="20558A"/>
              </a:buClr>
            </a:pPr>
            <a:r>
              <a:rPr lang="en-US" b="1" u="sng" dirty="0">
                <a:solidFill>
                  <a:srgbClr val="C00000"/>
                </a:solidFill>
              </a:rPr>
              <a:t>Only this document title</a:t>
            </a:r>
            <a:r>
              <a:rPr lang="en-US" b="1" dirty="0">
                <a:solidFill>
                  <a:srgbClr val="C00000"/>
                </a:solidFill>
              </a:rPr>
              <a:t> </a:t>
            </a:r>
            <a:r>
              <a:rPr lang="en-US" dirty="0">
                <a:solidFill>
                  <a:srgbClr val="002060"/>
                </a:solidFill>
              </a:rPr>
              <a:t>can be used for.</a:t>
            </a:r>
          </a:p>
          <a:p>
            <a:pPr lvl="1"/>
            <a:r>
              <a:rPr lang="en-US" dirty="0">
                <a:solidFill>
                  <a:srgbClr val="002060"/>
                </a:solidFill>
              </a:rPr>
              <a:t>Click “Submit” at bottom of the invention page.</a:t>
            </a:r>
            <a:endParaRPr lang="en-US" dirty="0">
              <a:solidFill>
                <a:schemeClr val="accent1"/>
              </a:solidFill>
            </a:endParaRPr>
          </a:p>
          <a:p>
            <a:endParaRPr lang="en-US" dirty="0"/>
          </a:p>
        </p:txBody>
      </p:sp>
    </p:spTree>
    <p:extLst>
      <p:ext uri="{BB962C8B-B14F-4D97-AF65-F5344CB8AC3E}">
        <p14:creationId xmlns:p14="http://schemas.microsoft.com/office/powerpoint/2010/main" val="3094707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99E65-BC98-483A-8DDE-40B0893A437C}" type="slidenum">
              <a:rPr kumimoji="0" lang="en-US" sz="20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le 1"/>
          <p:cNvSpPr>
            <a:spLocks noGrp="1"/>
          </p:cNvSpPr>
          <p:nvPr>
            <p:ph type="title" idx="4294967295"/>
          </p:nvPr>
        </p:nvSpPr>
        <p:spPr>
          <a:xfrm>
            <a:off x="1" y="378356"/>
            <a:ext cx="12192000" cy="1281112"/>
          </a:xfrm>
        </p:spPr>
        <p:txBody>
          <a:bodyPr>
            <a:normAutofit/>
          </a:bodyPr>
          <a:lstStyle/>
          <a:p>
            <a:pPr algn="ctr"/>
            <a:r>
              <a:rPr lang="en-US" sz="4000" b="1" dirty="0"/>
              <a:t>Request for an Extension of Time to </a:t>
            </a:r>
            <a:r>
              <a:rPr lang="en-US" sz="4000" b="1" dirty="0">
                <a:solidFill>
                  <a:srgbClr val="C00000"/>
                </a:solidFill>
              </a:rPr>
              <a:t>File an Initial Patent Application </a:t>
            </a:r>
            <a:r>
              <a:rPr lang="en-US" sz="4000" b="1" dirty="0"/>
              <a:t>(continued)</a:t>
            </a:r>
            <a:endParaRPr lang="en-US" sz="4000" b="1" dirty="0">
              <a:latin typeface="+mn-lt"/>
              <a:cs typeface="Arial" panose="020B0604020202020204" pitchFamily="34" charset="0"/>
            </a:endParaRPr>
          </a:p>
        </p:txBody>
      </p:sp>
      <p:sp>
        <p:nvSpPr>
          <p:cNvPr id="3" name="Content Placeholder 2"/>
          <p:cNvSpPr>
            <a:spLocks noGrp="1"/>
          </p:cNvSpPr>
          <p:nvPr>
            <p:ph idx="4294967295"/>
          </p:nvPr>
        </p:nvSpPr>
        <p:spPr>
          <a:xfrm>
            <a:off x="1219200" y="1512888"/>
            <a:ext cx="9939867" cy="4756150"/>
          </a:xfrm>
        </p:spPr>
        <p:txBody>
          <a:bodyPr>
            <a:normAutofit fontScale="40000" lnSpcReduction="20000"/>
          </a:bodyPr>
          <a:lstStyle/>
          <a:p>
            <a:endParaRPr lang="en-US" sz="5500" b="1" dirty="0">
              <a:solidFill>
                <a:schemeClr val="tx2"/>
              </a:solidFill>
            </a:endParaRPr>
          </a:p>
          <a:p>
            <a:r>
              <a:rPr lang="en-US" sz="5500" b="1" dirty="0">
                <a:solidFill>
                  <a:schemeClr val="tx2"/>
                </a:solidFill>
              </a:rPr>
              <a:t>If the title of the document that is submitted is “</a:t>
            </a:r>
            <a:r>
              <a:rPr lang="en-US" sz="5500" b="1" u="sng" dirty="0">
                <a:solidFill>
                  <a:srgbClr val="C00000"/>
                </a:solidFill>
              </a:rPr>
              <a:t>Extension of Time to File an Initial Patent Application</a:t>
            </a:r>
            <a:r>
              <a:rPr lang="en-US" sz="5500" dirty="0">
                <a:solidFill>
                  <a:srgbClr val="002060"/>
                </a:solidFill>
              </a:rPr>
              <a:t>”:</a:t>
            </a:r>
          </a:p>
          <a:p>
            <a:pPr lvl="1"/>
            <a:r>
              <a:rPr lang="en-US" sz="4800" dirty="0">
                <a:solidFill>
                  <a:srgbClr val="002060"/>
                </a:solidFill>
              </a:rPr>
              <a:t>Submission will trigger a notice to NIH.</a:t>
            </a:r>
          </a:p>
          <a:p>
            <a:pPr lvl="1"/>
            <a:r>
              <a:rPr lang="en-US" sz="4800" dirty="0">
                <a:solidFill>
                  <a:srgbClr val="002060"/>
                </a:solidFill>
              </a:rPr>
              <a:t>NIH will review the extension request.</a:t>
            </a:r>
          </a:p>
          <a:p>
            <a:pPr marL="457200" lvl="1" indent="0">
              <a:buNone/>
            </a:pPr>
            <a:endParaRPr lang="en-US" sz="3200" dirty="0">
              <a:solidFill>
                <a:srgbClr val="002060"/>
              </a:solidFill>
            </a:endParaRPr>
          </a:p>
          <a:p>
            <a:r>
              <a:rPr lang="en-US" sz="5500" b="1" dirty="0">
                <a:solidFill>
                  <a:schemeClr val="tx2"/>
                </a:solidFill>
              </a:rPr>
              <a:t>If the title to the document submitted is </a:t>
            </a:r>
            <a:r>
              <a:rPr lang="en-US" sz="5500" b="1" u="sng" dirty="0">
                <a:solidFill>
                  <a:srgbClr val="C00000"/>
                </a:solidFill>
              </a:rPr>
              <a:t>NOT</a:t>
            </a:r>
            <a:r>
              <a:rPr lang="en-US" sz="5500" b="1" dirty="0">
                <a:solidFill>
                  <a:srgbClr val="C00000"/>
                </a:solidFill>
              </a:rPr>
              <a:t> “Extension of Time to File an Initial Patent Application”:</a:t>
            </a:r>
          </a:p>
          <a:p>
            <a:pPr lvl="1"/>
            <a:r>
              <a:rPr lang="en-US" sz="4800" dirty="0">
                <a:solidFill>
                  <a:srgbClr val="002060"/>
                </a:solidFill>
              </a:rPr>
              <a:t>Submission will </a:t>
            </a:r>
            <a:r>
              <a:rPr lang="en-US" sz="4800" b="1" u="sng" dirty="0">
                <a:solidFill>
                  <a:srgbClr val="C00000"/>
                </a:solidFill>
              </a:rPr>
              <a:t>NOT</a:t>
            </a:r>
            <a:r>
              <a:rPr lang="en-US" sz="4800" dirty="0">
                <a:solidFill>
                  <a:srgbClr val="C00000"/>
                </a:solidFill>
              </a:rPr>
              <a:t> </a:t>
            </a:r>
            <a:r>
              <a:rPr lang="en-US" sz="4800" dirty="0">
                <a:solidFill>
                  <a:srgbClr val="002060"/>
                </a:solidFill>
              </a:rPr>
              <a:t>trigger a notice to NIH.</a:t>
            </a:r>
          </a:p>
          <a:p>
            <a:pPr lvl="1"/>
            <a:r>
              <a:rPr lang="en-US" sz="4800" dirty="0">
                <a:solidFill>
                  <a:srgbClr val="002060"/>
                </a:solidFill>
              </a:rPr>
              <a:t>NIH will </a:t>
            </a:r>
            <a:r>
              <a:rPr lang="en-US" sz="4800" b="1" u="sng" dirty="0">
                <a:solidFill>
                  <a:srgbClr val="C00000"/>
                </a:solidFill>
              </a:rPr>
              <a:t>NOT</a:t>
            </a:r>
            <a:r>
              <a:rPr lang="en-US" sz="4800" dirty="0">
                <a:solidFill>
                  <a:srgbClr val="C00000"/>
                </a:solidFill>
              </a:rPr>
              <a:t> </a:t>
            </a:r>
            <a:r>
              <a:rPr lang="en-US" sz="4800" dirty="0">
                <a:solidFill>
                  <a:srgbClr val="002060"/>
                </a:solidFill>
              </a:rPr>
              <a:t>review the extension request.</a:t>
            </a:r>
          </a:p>
          <a:p>
            <a:pPr lvl="1"/>
            <a:endParaRPr lang="en-US" dirty="0">
              <a:solidFill>
                <a:srgbClr val="002060"/>
              </a:solidFill>
            </a:endParaRPr>
          </a:p>
          <a:p>
            <a:r>
              <a:rPr lang="en-US" sz="6000" b="1" dirty="0">
                <a:solidFill>
                  <a:schemeClr val="tx2"/>
                </a:solidFill>
              </a:rPr>
              <a:t>Following NIH’s review, the invention record will reflect whether the request was approved and/or provide an explanation if the request was not approved.</a:t>
            </a:r>
          </a:p>
        </p:txBody>
      </p:sp>
    </p:spTree>
    <p:extLst>
      <p:ext uri="{BB962C8B-B14F-4D97-AF65-F5344CB8AC3E}">
        <p14:creationId xmlns:p14="http://schemas.microsoft.com/office/powerpoint/2010/main" val="2611506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idx="4294967295"/>
          </p:nvPr>
        </p:nvSpPr>
        <p:spPr>
          <a:xfrm>
            <a:off x="0" y="384665"/>
            <a:ext cx="12192000" cy="1689668"/>
          </a:xfrm>
        </p:spPr>
        <p:txBody>
          <a:bodyPr vert="horz" lIns="91440" tIns="45720" rIns="91440" bIns="45720" rtlCol="0" anchor="b">
            <a:noAutofit/>
          </a:bodyPr>
          <a:lstStyle/>
          <a:p>
            <a:pPr algn="ctr"/>
            <a:r>
              <a:rPr lang="en-US" sz="3600" b="1" kern="1200" dirty="0">
                <a:latin typeface="Arial" panose="020B0604020202020204" pitchFamily="34" charset="0"/>
                <a:cs typeface="Arial" panose="020B0604020202020204" pitchFamily="34" charset="0"/>
              </a:rPr>
              <a:t>Changes in Bayh-Dole to Request Extensions of Time (37 CFR 401.14(c)(5)) Non-Provisional Application</a:t>
            </a:r>
            <a:br>
              <a:rPr lang="en-US" sz="3600" b="1" kern="1200" dirty="0">
                <a:latin typeface="Arial" panose="020B0604020202020204" pitchFamily="34" charset="0"/>
                <a:cs typeface="Arial" panose="020B0604020202020204" pitchFamily="34" charset="0"/>
              </a:rPr>
            </a:br>
            <a:r>
              <a:rPr lang="en-US" sz="3600" b="1" kern="1200" dirty="0">
                <a:latin typeface="Arial" panose="020B0604020202020204" pitchFamily="34" charset="0"/>
                <a:cs typeface="Arial" panose="020B0604020202020204" pitchFamily="34" charset="0"/>
              </a:rPr>
              <a:t>NIH Grants – October 1, 2018</a:t>
            </a:r>
          </a:p>
        </p:txBody>
      </p:sp>
      <p:pic>
        <p:nvPicPr>
          <p:cNvPr id="14" name="Picture 13" descr="A close up of a sign&#10;&#10;Description automatically generated">
            <a:extLst>
              <a:ext uri="{FF2B5EF4-FFF2-40B4-BE49-F238E27FC236}">
                <a16:creationId xmlns:a16="http://schemas.microsoft.com/office/drawing/2014/main" id="{5AB46B42-35D1-4FFE-A3D6-335F23178605}"/>
              </a:ext>
            </a:extLst>
          </p:cNvPr>
          <p:cNvPicPr>
            <a:picLocks noChangeAspect="1"/>
          </p:cNvPicPr>
          <p:nvPr/>
        </p:nvPicPr>
        <p:blipFill>
          <a:blip r:embed="rId2"/>
          <a:stretch>
            <a:fillRect/>
          </a:stretch>
        </p:blipFill>
        <p:spPr>
          <a:xfrm>
            <a:off x="554421" y="2811104"/>
            <a:ext cx="2402691" cy="2582147"/>
          </a:xfrm>
          <a:prstGeom prst="rect">
            <a:avLst/>
          </a:prstGeom>
        </p:spPr>
      </p:pic>
      <p:sp>
        <p:nvSpPr>
          <p:cNvPr id="6147" name="Content Placeholder 5"/>
          <p:cNvSpPr>
            <a:spLocks noGrp="1"/>
          </p:cNvSpPr>
          <p:nvPr>
            <p:ph idx="4294967295"/>
          </p:nvPr>
        </p:nvSpPr>
        <p:spPr>
          <a:xfrm>
            <a:off x="3225800" y="2201333"/>
            <a:ext cx="8011723" cy="3860800"/>
          </a:xfrm>
        </p:spPr>
        <p:txBody>
          <a:bodyPr vert="horz" lIns="91440" tIns="45720" rIns="91440" bIns="45720" rtlCol="0">
            <a:normAutofit/>
          </a:bodyPr>
          <a:lstStyle/>
          <a:p>
            <a:pPr indent="-228600">
              <a:lnSpc>
                <a:spcPct val="90000"/>
              </a:lnSpc>
            </a:pPr>
            <a:endParaRPr lang="en-US" sz="2000" dirty="0">
              <a:latin typeface="+mn-lt"/>
              <a:cs typeface="+mn-cs"/>
              <a:hlinkClick r:id="rId3" action="ppaction://hlinkfile"/>
            </a:endParaRPr>
          </a:p>
          <a:p>
            <a:pPr indent="-228600">
              <a:lnSpc>
                <a:spcPct val="90000"/>
              </a:lnSpc>
            </a:pPr>
            <a:r>
              <a:rPr lang="en-US" b="1" dirty="0">
                <a:solidFill>
                  <a:srgbClr val="20558A"/>
                </a:solidFill>
              </a:rPr>
              <a:t>The </a:t>
            </a:r>
            <a:r>
              <a:rPr lang="en-US" b="1" i="1" dirty="0">
                <a:solidFill>
                  <a:srgbClr val="20558A"/>
                </a:solidFill>
              </a:rPr>
              <a:t>contractor MUST submit an email to </a:t>
            </a:r>
            <a:r>
              <a:rPr lang="en-US" b="1" i="1" dirty="0">
                <a:solidFill>
                  <a:srgbClr val="20558A"/>
                </a:solidFill>
                <a:hlinkClick r:id="rId4"/>
              </a:rPr>
              <a:t>Edison@nih.gov</a:t>
            </a:r>
            <a:r>
              <a:rPr lang="en-US" b="1" i="1" dirty="0">
                <a:solidFill>
                  <a:srgbClr val="20558A"/>
                </a:solidFill>
              </a:rPr>
              <a:t> to </a:t>
            </a:r>
            <a:r>
              <a:rPr lang="en-US" b="1" dirty="0">
                <a:solidFill>
                  <a:srgbClr val="20558A"/>
                </a:solidFill>
              </a:rPr>
              <a:t>request an extension for </a:t>
            </a:r>
            <a:r>
              <a:rPr lang="en-US" b="1" dirty="0">
                <a:solidFill>
                  <a:srgbClr val="C00000"/>
                </a:solidFill>
              </a:rPr>
              <a:t>filing a non-provisional application </a:t>
            </a:r>
            <a:r>
              <a:rPr lang="en-US" b="1" dirty="0">
                <a:solidFill>
                  <a:srgbClr val="20558A"/>
                </a:solidFill>
              </a:rPr>
              <a:t>after filing a </a:t>
            </a:r>
            <a:r>
              <a:rPr lang="en-US" b="1" dirty="0">
                <a:solidFill>
                  <a:srgbClr val="C00000"/>
                </a:solidFill>
              </a:rPr>
              <a:t>provisional application</a:t>
            </a:r>
            <a:r>
              <a:rPr lang="en-US" b="1" dirty="0">
                <a:solidFill>
                  <a:srgbClr val="20558A"/>
                </a:solidFill>
              </a:rPr>
              <a:t>, a one-year extension will automatically be granted unless the </a:t>
            </a:r>
            <a:r>
              <a:rPr lang="en-US" b="1" i="1" dirty="0">
                <a:solidFill>
                  <a:srgbClr val="20558A"/>
                </a:solidFill>
              </a:rPr>
              <a:t>Federal Agency </a:t>
            </a:r>
            <a:r>
              <a:rPr lang="en-US" b="1" dirty="0">
                <a:solidFill>
                  <a:srgbClr val="20558A"/>
                </a:solidFill>
              </a:rPr>
              <a:t>notifies the </a:t>
            </a:r>
            <a:r>
              <a:rPr lang="en-US" b="1" i="1" dirty="0">
                <a:solidFill>
                  <a:srgbClr val="20558A"/>
                </a:solidFill>
              </a:rPr>
              <a:t>contractor </a:t>
            </a:r>
            <a:r>
              <a:rPr lang="en-US" b="1" dirty="0">
                <a:solidFill>
                  <a:srgbClr val="20558A"/>
                </a:solidFill>
              </a:rPr>
              <a:t>within 60 days of receiving the request.</a:t>
            </a:r>
          </a:p>
          <a:p>
            <a:pPr indent="-228600">
              <a:lnSpc>
                <a:spcPct val="90000"/>
              </a:lnSpc>
            </a:pPr>
            <a:r>
              <a:rPr lang="en-US" b="1" dirty="0">
                <a:solidFill>
                  <a:srgbClr val="C00000"/>
                </a:solidFill>
              </a:rPr>
              <a:t>Remember to </a:t>
            </a:r>
            <a:r>
              <a:rPr lang="en-US" b="1" i="1" dirty="0">
                <a:solidFill>
                  <a:srgbClr val="C00000"/>
                </a:solidFill>
              </a:rPr>
              <a:t>Elect Title</a:t>
            </a:r>
            <a:r>
              <a:rPr lang="en-US" b="1" dirty="0">
                <a:solidFill>
                  <a:srgbClr val="C00000"/>
                </a:solidFill>
              </a:rPr>
              <a:t> when filing an initial </a:t>
            </a:r>
            <a:r>
              <a:rPr lang="en-US" b="1" i="1" dirty="0">
                <a:solidFill>
                  <a:srgbClr val="C00000"/>
                </a:solidFill>
              </a:rPr>
              <a:t>patent application in order to receive the extension.</a:t>
            </a:r>
            <a:endParaRPr lang="en-US" b="1" dirty="0">
              <a:solidFill>
                <a:srgbClr val="C00000"/>
              </a:solidFill>
            </a:endParaRPr>
          </a:p>
        </p:txBody>
      </p:sp>
      <p:sp>
        <p:nvSpPr>
          <p:cNvPr id="3" name="Slide Number Placeholder 2"/>
          <p:cNvSpPr>
            <a:spLocks noGrp="1"/>
          </p:cNvSpPr>
          <p:nvPr>
            <p:ph type="sldNum" sz="quarter" idx="12"/>
          </p:nvPr>
        </p:nvSpPr>
        <p:spPr>
          <a:xfrm>
            <a:off x="10330903" y="6217920"/>
            <a:ext cx="9144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4B299E65-BC98-483A-8DDE-40B0893A437C}" type="slidenum">
              <a:rPr kumimoji="0" lang="en-US" b="0" i="0" u="none" strike="noStrike" cap="none" spc="0" normalizeH="0" baseline="0" noProof="0">
                <a:ln>
                  <a:noFill/>
                </a:ln>
                <a:solidFill>
                  <a:prstClr val="black">
                    <a:lumMod val="50000"/>
                    <a:lumOff val="50000"/>
                  </a:prstClr>
                </a:solidFill>
                <a:effectLst/>
                <a:uLnTx/>
                <a:uFillTx/>
                <a:latin typeface="+mn-lt"/>
                <a:cs typeface="+mn-cs"/>
              </a:rPr>
              <a:pPr marR="0" lvl="0" indent="0" fontAlgn="auto">
                <a:spcBef>
                  <a:spcPts val="0"/>
                </a:spcBef>
                <a:spcAft>
                  <a:spcPts val="600"/>
                </a:spcAft>
                <a:buClrTx/>
                <a:buSzTx/>
                <a:buFontTx/>
                <a:buNone/>
                <a:tabLst/>
                <a:defRPr/>
              </a:pPr>
              <a:t>29</a:t>
            </a:fld>
            <a:endParaRPr kumimoji="0" lang="en-US" b="0" i="0" u="none" strike="noStrike" cap="none" spc="0" normalizeH="0" baseline="0" noProof="0" dirty="0">
              <a:ln>
                <a:noFill/>
              </a:ln>
              <a:solidFill>
                <a:prstClr val="black">
                  <a:lumMod val="50000"/>
                  <a:lumOff val="50000"/>
                </a:prstClr>
              </a:solidFill>
              <a:effectLst/>
              <a:uLnTx/>
              <a:uFillTx/>
              <a:latin typeface="+mn-lt"/>
              <a:cs typeface="+mn-cs"/>
            </a:endParaRPr>
          </a:p>
        </p:txBody>
      </p:sp>
    </p:spTree>
    <p:extLst>
      <p:ext uri="{BB962C8B-B14F-4D97-AF65-F5344CB8AC3E}">
        <p14:creationId xmlns:p14="http://schemas.microsoft.com/office/powerpoint/2010/main" val="103464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a:extLst>
              <a:ext uri="{FF2B5EF4-FFF2-40B4-BE49-F238E27FC236}">
                <a16:creationId xmlns:a16="http://schemas.microsoft.com/office/drawing/2014/main" id="{DB7F0F32-8979-4134-8369-0ABA39D4E4E3}"/>
              </a:ext>
            </a:extLst>
          </p:cNvPr>
          <p:cNvSpPr>
            <a:spLocks noGrp="1"/>
          </p:cNvSpPr>
          <p:nvPr>
            <p:ph type="body" sz="quarter" idx="10"/>
          </p:nvPr>
        </p:nvSpPr>
        <p:spPr>
          <a:xfrm>
            <a:off x="0" y="5266267"/>
            <a:ext cx="12191999" cy="1024996"/>
          </a:xfrm>
        </p:spPr>
        <p:txBody>
          <a:bodyPr>
            <a:normAutofit/>
          </a:bodyPr>
          <a:lstStyle/>
          <a:p>
            <a:r>
              <a:rPr lang="en-US" sz="2600" b="1" dirty="0">
                <a:solidFill>
                  <a:srgbClr val="20558A"/>
                </a:solidFill>
              </a:rPr>
              <a:t>Inventions and Invention Disclosures</a:t>
            </a:r>
          </a:p>
          <a:p>
            <a:r>
              <a:rPr lang="en-US" sz="2600" b="1" dirty="0">
                <a:solidFill>
                  <a:srgbClr val="20558A"/>
                </a:solidFill>
              </a:rPr>
              <a:t>Scott Cooper</a:t>
            </a:r>
          </a:p>
          <a:p>
            <a:endParaRPr lang="en-US" dirty="0"/>
          </a:p>
        </p:txBody>
      </p:sp>
      <p:sp>
        <p:nvSpPr>
          <p:cNvPr id="3" name="Title">
            <a:extLst>
              <a:ext uri="{FF2B5EF4-FFF2-40B4-BE49-F238E27FC236}">
                <a16:creationId xmlns:a16="http://schemas.microsoft.com/office/drawing/2014/main" id="{2C397B25-BE01-4D3D-8353-3CC36CCC64AA}"/>
              </a:ext>
            </a:extLst>
          </p:cNvPr>
          <p:cNvSpPr>
            <a:spLocks noGrp="1"/>
          </p:cNvSpPr>
          <p:nvPr>
            <p:ph type="title"/>
          </p:nvPr>
        </p:nvSpPr>
        <p:spPr>
          <a:xfrm>
            <a:off x="0" y="4288691"/>
            <a:ext cx="12192000" cy="1325563"/>
          </a:xfrm>
        </p:spPr>
        <p:txBody>
          <a:bodyPr>
            <a:noAutofit/>
          </a:bodyPr>
          <a:lstStyle/>
          <a:p>
            <a:r>
              <a:rPr lang="en-US" dirty="0"/>
              <a:t>Invention Reporting Under Bayh-Dole</a:t>
            </a:r>
            <a:endParaRPr lang="en-US" sz="3000" b="1" dirty="0"/>
          </a:p>
        </p:txBody>
      </p:sp>
    </p:spTree>
    <p:extLst>
      <p:ext uri="{BB962C8B-B14F-4D97-AF65-F5344CB8AC3E}">
        <p14:creationId xmlns:p14="http://schemas.microsoft.com/office/powerpoint/2010/main" val="1620815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idx="4294967295"/>
          </p:nvPr>
        </p:nvSpPr>
        <p:spPr>
          <a:xfrm>
            <a:off x="0" y="384665"/>
            <a:ext cx="12192000" cy="1689668"/>
          </a:xfrm>
        </p:spPr>
        <p:txBody>
          <a:bodyPr vert="horz" lIns="91440" tIns="45720" rIns="91440" bIns="45720" rtlCol="0" anchor="b">
            <a:noAutofit/>
          </a:bodyPr>
          <a:lstStyle/>
          <a:p>
            <a:pPr algn="ctr"/>
            <a:r>
              <a:rPr lang="en-US" sz="3600" b="1" kern="1200" dirty="0">
                <a:latin typeface="Arial" panose="020B0604020202020204" pitchFamily="34" charset="0"/>
                <a:cs typeface="Arial" panose="020B0604020202020204" pitchFamily="34" charset="0"/>
              </a:rPr>
              <a:t>Changes in Bayh-Dole to Request Extensions of Time (37 CFR 401.14(c)(5)) Non-Provisional Application</a:t>
            </a:r>
            <a:br>
              <a:rPr lang="en-US" sz="3600" b="1" kern="1200" dirty="0">
                <a:latin typeface="Arial" panose="020B0604020202020204" pitchFamily="34" charset="0"/>
                <a:cs typeface="Arial" panose="020B0604020202020204" pitchFamily="34" charset="0"/>
              </a:rPr>
            </a:br>
            <a:r>
              <a:rPr lang="en-US" sz="3600" b="1" kern="1200" dirty="0">
                <a:latin typeface="Arial" panose="020B0604020202020204" pitchFamily="34" charset="0"/>
                <a:cs typeface="Arial" panose="020B0604020202020204" pitchFamily="34" charset="0"/>
              </a:rPr>
              <a:t>NIH Grants – October 1, 2018</a:t>
            </a:r>
          </a:p>
        </p:txBody>
      </p:sp>
      <p:pic>
        <p:nvPicPr>
          <p:cNvPr id="14" name="Picture 13" descr="A close up of a sign&#10;&#10;Description automatically generated">
            <a:extLst>
              <a:ext uri="{FF2B5EF4-FFF2-40B4-BE49-F238E27FC236}">
                <a16:creationId xmlns:a16="http://schemas.microsoft.com/office/drawing/2014/main" id="{5AB46B42-35D1-4FFE-A3D6-335F23178605}"/>
              </a:ext>
            </a:extLst>
          </p:cNvPr>
          <p:cNvPicPr>
            <a:picLocks noChangeAspect="1"/>
          </p:cNvPicPr>
          <p:nvPr/>
        </p:nvPicPr>
        <p:blipFill>
          <a:blip r:embed="rId2"/>
          <a:stretch>
            <a:fillRect/>
          </a:stretch>
        </p:blipFill>
        <p:spPr>
          <a:xfrm>
            <a:off x="554421" y="2811104"/>
            <a:ext cx="2402691" cy="2582147"/>
          </a:xfrm>
          <a:prstGeom prst="rect">
            <a:avLst/>
          </a:prstGeom>
        </p:spPr>
      </p:pic>
      <p:sp>
        <p:nvSpPr>
          <p:cNvPr id="6147" name="Content Placeholder 5"/>
          <p:cNvSpPr>
            <a:spLocks noGrp="1"/>
          </p:cNvSpPr>
          <p:nvPr>
            <p:ph idx="4294967295"/>
          </p:nvPr>
        </p:nvSpPr>
        <p:spPr>
          <a:xfrm>
            <a:off x="3225800" y="2201333"/>
            <a:ext cx="8011723" cy="3860800"/>
          </a:xfrm>
        </p:spPr>
        <p:txBody>
          <a:bodyPr vert="horz" lIns="91440" tIns="45720" rIns="91440" bIns="45720" rtlCol="0">
            <a:normAutofit/>
          </a:bodyPr>
          <a:lstStyle/>
          <a:p>
            <a:r>
              <a:rPr lang="en-US" b="1" dirty="0">
                <a:solidFill>
                  <a:schemeClr val="tx2"/>
                </a:solidFill>
              </a:rPr>
              <a:t>Although the extension is automatic, please send an email via </a:t>
            </a:r>
            <a:r>
              <a:rPr lang="en-US" b="1" dirty="0">
                <a:solidFill>
                  <a:schemeClr val="tx2"/>
                </a:solidFill>
                <a:hlinkClick r:id="rId3"/>
              </a:rPr>
              <a:t>Edison@nih.gov</a:t>
            </a:r>
            <a:r>
              <a:rPr lang="en-US" b="1" dirty="0">
                <a:solidFill>
                  <a:schemeClr val="tx2"/>
                </a:solidFill>
              </a:rPr>
              <a:t> with the following statement:</a:t>
            </a:r>
            <a:endParaRPr lang="en-US" dirty="0">
              <a:solidFill>
                <a:srgbClr val="002060"/>
              </a:solidFill>
            </a:endParaRPr>
          </a:p>
          <a:p>
            <a:pPr lvl="2"/>
            <a:r>
              <a:rPr lang="en-US" dirty="0">
                <a:solidFill>
                  <a:srgbClr val="C00000"/>
                </a:solidFill>
              </a:rPr>
              <a:t>Provisional patent application is recorded in iEdison – Request one-year extension.</a:t>
            </a:r>
          </a:p>
          <a:p>
            <a:pPr lvl="1"/>
            <a:r>
              <a:rPr lang="en-US" dirty="0">
                <a:solidFill>
                  <a:srgbClr val="002060"/>
                </a:solidFill>
              </a:rPr>
              <a:t>NIH will respond:  “2018 Bayh-Dole Extension Granted”</a:t>
            </a:r>
          </a:p>
          <a:p>
            <a:pPr lvl="1"/>
            <a:r>
              <a:rPr lang="en-US" dirty="0">
                <a:solidFill>
                  <a:srgbClr val="002060"/>
                </a:solidFill>
              </a:rPr>
              <a:t>One-Year extension is from the date the provisional expires</a:t>
            </a:r>
          </a:p>
          <a:p>
            <a:pPr lvl="1"/>
            <a:r>
              <a:rPr lang="en-US" dirty="0">
                <a:solidFill>
                  <a:srgbClr val="002060"/>
                </a:solidFill>
              </a:rPr>
              <a:t>Can be requested at any time BEFORE 10 months of filing provisional</a:t>
            </a:r>
          </a:p>
        </p:txBody>
      </p:sp>
      <p:sp>
        <p:nvSpPr>
          <p:cNvPr id="3" name="Slide Number Placeholder 2"/>
          <p:cNvSpPr>
            <a:spLocks noGrp="1"/>
          </p:cNvSpPr>
          <p:nvPr>
            <p:ph type="sldNum" sz="quarter" idx="12"/>
          </p:nvPr>
        </p:nvSpPr>
        <p:spPr>
          <a:xfrm>
            <a:off x="10330903" y="6217920"/>
            <a:ext cx="9144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4B299E65-BC98-483A-8DDE-40B0893A437C}" type="slidenum">
              <a:rPr kumimoji="0" lang="en-US" b="0" i="0" u="none" strike="noStrike" cap="none" spc="0" normalizeH="0" baseline="0" noProof="0">
                <a:ln>
                  <a:noFill/>
                </a:ln>
                <a:solidFill>
                  <a:prstClr val="black">
                    <a:lumMod val="50000"/>
                    <a:lumOff val="50000"/>
                  </a:prstClr>
                </a:solidFill>
                <a:effectLst/>
                <a:uLnTx/>
                <a:uFillTx/>
                <a:latin typeface="+mn-lt"/>
                <a:cs typeface="+mn-cs"/>
              </a:rPr>
              <a:pPr marR="0" lvl="0" indent="0" fontAlgn="auto">
                <a:spcBef>
                  <a:spcPts val="0"/>
                </a:spcBef>
                <a:spcAft>
                  <a:spcPts val="600"/>
                </a:spcAft>
                <a:buClrTx/>
                <a:buSzTx/>
                <a:buFontTx/>
                <a:buNone/>
                <a:tabLst/>
                <a:defRPr/>
              </a:pPr>
              <a:t>30</a:t>
            </a:fld>
            <a:endParaRPr kumimoji="0" lang="en-US" b="0" i="0" u="none" strike="noStrike" cap="none" spc="0" normalizeH="0" baseline="0" noProof="0" dirty="0">
              <a:ln>
                <a:noFill/>
              </a:ln>
              <a:solidFill>
                <a:prstClr val="black">
                  <a:lumMod val="50000"/>
                  <a:lumOff val="50000"/>
                </a:prstClr>
              </a:solidFill>
              <a:effectLst/>
              <a:uLnTx/>
              <a:uFillTx/>
              <a:latin typeface="+mn-lt"/>
              <a:cs typeface="+mn-cs"/>
            </a:endParaRPr>
          </a:p>
        </p:txBody>
      </p:sp>
    </p:spTree>
    <p:extLst>
      <p:ext uri="{BB962C8B-B14F-4D97-AF65-F5344CB8AC3E}">
        <p14:creationId xmlns:p14="http://schemas.microsoft.com/office/powerpoint/2010/main" val="3921281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a:extLst>
              <a:ext uri="{FF2B5EF4-FFF2-40B4-BE49-F238E27FC236}">
                <a16:creationId xmlns:a16="http://schemas.microsoft.com/office/drawing/2014/main" id="{DB7F0F32-8979-4134-8369-0ABA39D4E4E3}"/>
              </a:ext>
            </a:extLst>
          </p:cNvPr>
          <p:cNvSpPr>
            <a:spLocks noGrp="1"/>
          </p:cNvSpPr>
          <p:nvPr>
            <p:ph type="body" sz="quarter" idx="10"/>
          </p:nvPr>
        </p:nvSpPr>
        <p:spPr>
          <a:xfrm>
            <a:off x="809625" y="5266267"/>
            <a:ext cx="10531475" cy="1024996"/>
          </a:xfrm>
        </p:spPr>
        <p:txBody>
          <a:bodyPr>
            <a:normAutofit/>
          </a:bodyPr>
          <a:lstStyle/>
          <a:p>
            <a:r>
              <a:rPr lang="en-US" sz="2600" b="1" dirty="0">
                <a:solidFill>
                  <a:srgbClr val="20558A"/>
                </a:solidFill>
              </a:rPr>
              <a:t>Carolyn Mosby</a:t>
            </a:r>
          </a:p>
          <a:p>
            <a:endParaRPr lang="en-US" dirty="0"/>
          </a:p>
        </p:txBody>
      </p:sp>
      <p:sp>
        <p:nvSpPr>
          <p:cNvPr id="3" name="Title">
            <a:extLst>
              <a:ext uri="{FF2B5EF4-FFF2-40B4-BE49-F238E27FC236}">
                <a16:creationId xmlns:a16="http://schemas.microsoft.com/office/drawing/2014/main" id="{2C397B25-BE01-4D3D-8353-3CC36CCC64AA}"/>
              </a:ext>
            </a:extLst>
          </p:cNvPr>
          <p:cNvSpPr>
            <a:spLocks noGrp="1"/>
          </p:cNvSpPr>
          <p:nvPr>
            <p:ph type="title"/>
          </p:nvPr>
        </p:nvSpPr>
        <p:spPr>
          <a:xfrm>
            <a:off x="866775" y="4288691"/>
            <a:ext cx="10515600" cy="1325563"/>
          </a:xfrm>
        </p:spPr>
        <p:txBody>
          <a:bodyPr>
            <a:noAutofit/>
          </a:bodyPr>
          <a:lstStyle/>
          <a:p>
            <a:r>
              <a:rPr lang="en-US" sz="3000" dirty="0"/>
              <a:t>Resolving a Statutory Bar</a:t>
            </a:r>
          </a:p>
        </p:txBody>
      </p:sp>
    </p:spTree>
    <p:extLst>
      <p:ext uri="{BB962C8B-B14F-4D97-AF65-F5344CB8AC3E}">
        <p14:creationId xmlns:p14="http://schemas.microsoft.com/office/powerpoint/2010/main" val="3681580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99E65-BC98-483A-8DDE-40B0893A437C}" type="slidenum">
              <a:rPr kumimoji="0" lang="en-US" sz="20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le 1"/>
          <p:cNvSpPr>
            <a:spLocks noGrp="1"/>
          </p:cNvSpPr>
          <p:nvPr>
            <p:ph type="title" idx="4294967295"/>
          </p:nvPr>
        </p:nvSpPr>
        <p:spPr>
          <a:xfrm>
            <a:off x="0" y="372535"/>
            <a:ext cx="12192000" cy="1281113"/>
          </a:xfrm>
        </p:spPr>
        <p:txBody>
          <a:bodyPr>
            <a:noAutofit/>
          </a:bodyPr>
          <a:lstStyle/>
          <a:p>
            <a:pPr algn="ctr"/>
            <a:r>
              <a:rPr lang="en-US" sz="4000" b="1" dirty="0"/>
              <a:t>Statutory Bar</a:t>
            </a:r>
            <a:endParaRPr lang="en-US" sz="4000" dirty="0">
              <a:latin typeface="+mn-lt"/>
              <a:cs typeface="Arial" panose="020B0604020202020204" pitchFamily="34" charset="0"/>
            </a:endParaRPr>
          </a:p>
        </p:txBody>
      </p:sp>
      <p:sp>
        <p:nvSpPr>
          <p:cNvPr id="3" name="Content Placeholder 2"/>
          <p:cNvSpPr>
            <a:spLocks noGrp="1"/>
          </p:cNvSpPr>
          <p:nvPr>
            <p:ph idx="4294967295"/>
          </p:nvPr>
        </p:nvSpPr>
        <p:spPr>
          <a:xfrm>
            <a:off x="1286933" y="1574799"/>
            <a:ext cx="9897539" cy="4631267"/>
          </a:xfrm>
        </p:spPr>
        <p:txBody>
          <a:bodyPr>
            <a:noAutofit/>
          </a:bodyPr>
          <a:lstStyle/>
          <a:p>
            <a:r>
              <a:rPr lang="en-US" sz="2600" b="1" dirty="0">
                <a:solidFill>
                  <a:schemeClr val="tx2"/>
                </a:solidFill>
              </a:rPr>
              <a:t>The Date of First Publication, on Sale, or Public Use of the Invention must be filled in when any of the following occur</a:t>
            </a:r>
            <a:r>
              <a:rPr lang="en-US" sz="2600" dirty="0">
                <a:solidFill>
                  <a:schemeClr val="tx2"/>
                </a:solidFill>
              </a:rPr>
              <a:t>:</a:t>
            </a:r>
            <a:endParaRPr lang="en-US" dirty="0">
              <a:solidFill>
                <a:srgbClr val="002060"/>
              </a:solidFill>
            </a:endParaRPr>
          </a:p>
          <a:p>
            <a:pPr lvl="1">
              <a:spcAft>
                <a:spcPts val="1200"/>
              </a:spcAft>
            </a:pPr>
            <a:r>
              <a:rPr lang="en-US" dirty="0">
                <a:solidFill>
                  <a:srgbClr val="002060"/>
                </a:solidFill>
              </a:rPr>
              <a:t>The subject invention, or any enabling portion thereof, is </a:t>
            </a:r>
            <a:r>
              <a:rPr lang="en-US" b="1" u="sng" dirty="0">
                <a:solidFill>
                  <a:srgbClr val="C00000"/>
                </a:solidFill>
              </a:rPr>
              <a:t>Published</a:t>
            </a:r>
            <a:r>
              <a:rPr lang="en-US" dirty="0">
                <a:solidFill>
                  <a:srgbClr val="002060"/>
                </a:solidFill>
              </a:rPr>
              <a:t>; or</a:t>
            </a:r>
          </a:p>
          <a:p>
            <a:pPr lvl="1">
              <a:spcAft>
                <a:spcPts val="1200"/>
              </a:spcAft>
            </a:pPr>
            <a:r>
              <a:rPr lang="en-US" dirty="0">
                <a:solidFill>
                  <a:srgbClr val="002060"/>
                </a:solidFill>
              </a:rPr>
              <a:t>The subject invention is placed </a:t>
            </a:r>
            <a:r>
              <a:rPr lang="en-US" b="1" u="sng" dirty="0">
                <a:solidFill>
                  <a:srgbClr val="C00000"/>
                </a:solidFill>
              </a:rPr>
              <a:t>on Sale</a:t>
            </a:r>
            <a:r>
              <a:rPr lang="en-US" b="1" dirty="0">
                <a:solidFill>
                  <a:srgbClr val="C00000"/>
                </a:solidFill>
              </a:rPr>
              <a:t> </a:t>
            </a:r>
            <a:r>
              <a:rPr lang="en-US" dirty="0">
                <a:solidFill>
                  <a:srgbClr val="002060"/>
                </a:solidFill>
              </a:rPr>
              <a:t>(offered for sale); or</a:t>
            </a:r>
          </a:p>
          <a:p>
            <a:pPr lvl="1">
              <a:spcAft>
                <a:spcPts val="1200"/>
              </a:spcAft>
            </a:pPr>
            <a:r>
              <a:rPr lang="en-US" dirty="0">
                <a:solidFill>
                  <a:srgbClr val="002060"/>
                </a:solidFill>
              </a:rPr>
              <a:t>The subject invention is </a:t>
            </a:r>
            <a:r>
              <a:rPr lang="en-US" b="1" u="sng" dirty="0">
                <a:solidFill>
                  <a:srgbClr val="C00000"/>
                </a:solidFill>
              </a:rPr>
              <a:t>Used Publicly</a:t>
            </a:r>
            <a:r>
              <a:rPr lang="en-US" b="1" dirty="0">
                <a:solidFill>
                  <a:srgbClr val="C00000"/>
                </a:solidFill>
              </a:rPr>
              <a:t> </a:t>
            </a:r>
            <a:r>
              <a:rPr lang="en-US" dirty="0">
                <a:solidFill>
                  <a:srgbClr val="002060"/>
                </a:solidFill>
              </a:rPr>
              <a:t>(no non-disclosure agreement in place that is signed by all who have access).</a:t>
            </a:r>
          </a:p>
        </p:txBody>
      </p:sp>
    </p:spTree>
    <p:extLst>
      <p:ext uri="{BB962C8B-B14F-4D97-AF65-F5344CB8AC3E}">
        <p14:creationId xmlns:p14="http://schemas.microsoft.com/office/powerpoint/2010/main" val="830453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8837"/>
            <a:ext cx="12192000" cy="1111250"/>
          </a:xfrm>
        </p:spPr>
        <p:txBody>
          <a:bodyPr>
            <a:noAutofit/>
          </a:bodyPr>
          <a:lstStyle/>
          <a:p>
            <a:pPr algn="ctr"/>
            <a:r>
              <a:rPr lang="en-US" sz="4000" b="1" dirty="0"/>
              <a:t>Statutory Bar (continued)</a:t>
            </a:r>
            <a:endParaRPr lang="en-US" sz="4000" b="1" dirty="0">
              <a:latin typeface="+mn-lt"/>
              <a:cs typeface="Arial" panose="020B0604020202020204" pitchFamily="34" charset="0"/>
            </a:endParaRPr>
          </a:p>
        </p:txBody>
      </p:sp>
      <p:sp>
        <p:nvSpPr>
          <p:cNvPr id="3" name="Content Placeholder 2"/>
          <p:cNvSpPr>
            <a:spLocks noGrp="1"/>
          </p:cNvSpPr>
          <p:nvPr>
            <p:ph idx="4294967295"/>
          </p:nvPr>
        </p:nvSpPr>
        <p:spPr>
          <a:xfrm>
            <a:off x="1165226" y="1501248"/>
            <a:ext cx="10789708" cy="4637086"/>
          </a:xfrm>
        </p:spPr>
        <p:txBody>
          <a:bodyPr>
            <a:normAutofit/>
          </a:bodyPr>
          <a:lstStyle/>
          <a:p>
            <a:r>
              <a:rPr lang="en-US" sz="2200" b="1" dirty="0">
                <a:solidFill>
                  <a:schemeClr val="tx2"/>
                </a:solidFill>
              </a:rPr>
              <a:t>The Status of the Invention will change to</a:t>
            </a:r>
            <a:r>
              <a:rPr lang="en-US" sz="2200" b="1" dirty="0"/>
              <a:t> </a:t>
            </a:r>
            <a:r>
              <a:rPr lang="en-US" sz="2200" b="1" dirty="0">
                <a:solidFill>
                  <a:srgbClr val="C00000"/>
                </a:solidFill>
              </a:rPr>
              <a:t>BARRED ONE YEAR </a:t>
            </a:r>
            <a:r>
              <a:rPr lang="en-US" sz="2200" b="1" dirty="0">
                <a:solidFill>
                  <a:schemeClr val="tx2"/>
                </a:solidFill>
              </a:rPr>
              <a:t>from the publication, on sale or public use date if:</a:t>
            </a:r>
          </a:p>
          <a:p>
            <a:pPr lvl="1">
              <a:spcAft>
                <a:spcPts val="1200"/>
              </a:spcAft>
            </a:pPr>
            <a:r>
              <a:rPr lang="en-US" dirty="0">
                <a:solidFill>
                  <a:srgbClr val="002060"/>
                </a:solidFill>
              </a:rPr>
              <a:t>There is no patent application reported for the EIR within 1 year of the publication, used publicly, or the on-sale date.</a:t>
            </a:r>
          </a:p>
          <a:p>
            <a:r>
              <a:rPr lang="en-US" sz="2200" b="1" dirty="0">
                <a:solidFill>
                  <a:schemeClr val="tx2"/>
                </a:solidFill>
              </a:rPr>
              <a:t>The associated patent application filing date MUST be within one year of the publication, used publicly, or the on-sale date.</a:t>
            </a:r>
          </a:p>
          <a:p>
            <a:r>
              <a:rPr lang="en-US" sz="2200" b="1" dirty="0">
                <a:solidFill>
                  <a:schemeClr val="tx2"/>
                </a:solidFill>
              </a:rPr>
              <a:t>To clear this status, a patent record, filed prior to the statutory bar date, would need to be created. The patent record can be created with the Invention Status as </a:t>
            </a:r>
            <a:r>
              <a:rPr lang="en-US" sz="2200" b="1" dirty="0">
                <a:solidFill>
                  <a:srgbClr val="C00000"/>
                </a:solidFill>
              </a:rPr>
              <a:t>BARRED</a:t>
            </a:r>
            <a:r>
              <a:rPr lang="en-US" sz="2200" b="1" dirty="0">
                <a:solidFill>
                  <a:schemeClr val="tx2"/>
                </a:solidFill>
              </a:rPr>
              <a:t>, once created the invention status will automatically update.</a:t>
            </a:r>
          </a:p>
          <a:p>
            <a:pPr lvl="1">
              <a:spcAft>
                <a:spcPts val="1200"/>
              </a:spcAft>
            </a:pPr>
            <a:r>
              <a:rPr lang="en-US" dirty="0">
                <a:solidFill>
                  <a:srgbClr val="002060"/>
                </a:solidFill>
              </a:rPr>
              <a:t>The patent application may be of any type, e.g., Provisional, Non-Provisional, PCT, or Issued.</a:t>
            </a:r>
          </a:p>
        </p:txBody>
      </p:sp>
      <p:sp>
        <p:nvSpPr>
          <p:cNvPr id="4" name="Rectangle 3"/>
          <p:cNvSpPr/>
          <p:nvPr/>
        </p:nvSpPr>
        <p:spPr>
          <a:xfrm>
            <a:off x="933310" y="784158"/>
            <a:ext cx="470000"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46</a:t>
            </a:r>
          </a:p>
        </p:txBody>
      </p:sp>
    </p:spTree>
    <p:extLst>
      <p:ext uri="{BB962C8B-B14F-4D97-AF65-F5344CB8AC3E}">
        <p14:creationId xmlns:p14="http://schemas.microsoft.com/office/powerpoint/2010/main" val="2129955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2C397B25-BE01-4D3D-8353-3CC36CCC64AA}"/>
              </a:ext>
            </a:extLst>
          </p:cNvPr>
          <p:cNvSpPr>
            <a:spLocks noGrp="1"/>
          </p:cNvSpPr>
          <p:nvPr>
            <p:ph type="title"/>
          </p:nvPr>
        </p:nvSpPr>
        <p:spPr>
          <a:xfrm>
            <a:off x="5307920" y="4350624"/>
            <a:ext cx="6086763" cy="1295400"/>
          </a:xfrm>
        </p:spPr>
        <p:txBody>
          <a:bodyPr vert="horz" lIns="91440" tIns="45720" rIns="91440" bIns="45720" rtlCol="0" anchor="t">
            <a:normAutofit/>
          </a:bodyPr>
          <a:lstStyle/>
          <a:p>
            <a:r>
              <a:rPr lang="en-US" sz="3600" b="1" dirty="0">
                <a:latin typeface="Arial" panose="020B0604020202020204" pitchFamily="34" charset="0"/>
                <a:cs typeface="Arial" panose="020B0604020202020204" pitchFamily="34" charset="0"/>
              </a:rPr>
              <a:t>Government Support Clause</a:t>
            </a:r>
          </a:p>
        </p:txBody>
      </p:sp>
      <p:sp>
        <p:nvSpPr>
          <p:cNvPr id="2" name="Text Placeholder">
            <a:extLst>
              <a:ext uri="{FF2B5EF4-FFF2-40B4-BE49-F238E27FC236}">
                <a16:creationId xmlns:a16="http://schemas.microsoft.com/office/drawing/2014/main" id="{DB7F0F32-8979-4134-8369-0ABA39D4E4E3}"/>
              </a:ext>
            </a:extLst>
          </p:cNvPr>
          <p:cNvSpPr>
            <a:spLocks noGrp="1"/>
          </p:cNvSpPr>
          <p:nvPr>
            <p:ph type="body" sz="quarter" idx="10"/>
          </p:nvPr>
        </p:nvSpPr>
        <p:spPr>
          <a:xfrm>
            <a:off x="6022570" y="5202641"/>
            <a:ext cx="4805691" cy="702739"/>
          </a:xfrm>
        </p:spPr>
        <p:txBody>
          <a:bodyPr vert="horz" lIns="91440" tIns="45720" rIns="91440" bIns="45720" rtlCol="0" anchor="b">
            <a:normAutofit/>
          </a:bodyPr>
          <a:lstStyle/>
          <a:p>
            <a:pPr>
              <a:lnSpc>
                <a:spcPct val="90000"/>
              </a:lnSpc>
              <a:spcBef>
                <a:spcPts val="1000"/>
              </a:spcBef>
            </a:pPr>
            <a:r>
              <a:rPr lang="en-US" sz="2400" b="1" dirty="0">
                <a:solidFill>
                  <a:srgbClr val="20558A"/>
                </a:solidFill>
                <a:latin typeface="+mn-lt"/>
                <a:cs typeface="+mn-cs"/>
              </a:rPr>
              <a:t>Carolyn Mosby</a:t>
            </a:r>
          </a:p>
        </p:txBody>
      </p:sp>
      <p:pic>
        <p:nvPicPr>
          <p:cNvPr id="5" name="Picture 4">
            <a:extLst>
              <a:ext uri="{FF2B5EF4-FFF2-40B4-BE49-F238E27FC236}">
                <a16:creationId xmlns:a16="http://schemas.microsoft.com/office/drawing/2014/main" id="{CDBEE19A-7A51-4158-A137-81D9EE4AF2AF}"/>
              </a:ext>
              <a:ext uri="{C183D7F6-B498-43B3-948B-1728B52AA6E4}">
                <adec:decorative xmlns:adec="http://schemas.microsoft.com/office/drawing/2017/decorative" val="1"/>
              </a:ext>
            </a:extLst>
          </p:cNvPr>
          <p:cNvPicPr>
            <a:picLocks noChangeAspect="1"/>
          </p:cNvPicPr>
          <p:nvPr/>
        </p:nvPicPr>
        <p:blipFill rotWithShape="1">
          <a:blip r:embed="rId2">
            <a:alphaModFix/>
          </a:blip>
          <a:srcRect l="6346" r="262" b="-1"/>
          <a:stretch/>
        </p:blipFill>
        <p:spPr>
          <a:xfrm>
            <a:off x="9237"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3793303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99E65-BC98-483A-8DDE-40B0893A437C}" type="slidenum">
              <a:rPr kumimoji="0" lang="en-US" sz="20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170" name="Content Placeholder 5"/>
          <p:cNvSpPr>
            <a:spLocks noGrp="1"/>
          </p:cNvSpPr>
          <p:nvPr>
            <p:ph idx="4294967295"/>
          </p:nvPr>
        </p:nvSpPr>
        <p:spPr>
          <a:xfrm>
            <a:off x="1261533" y="1837266"/>
            <a:ext cx="9906000" cy="4411133"/>
          </a:xfrm>
        </p:spPr>
        <p:txBody>
          <a:bodyPr>
            <a:normAutofit/>
          </a:bodyPr>
          <a:lstStyle/>
          <a:p>
            <a:pPr lvl="1">
              <a:spcAft>
                <a:spcPts val="600"/>
              </a:spcAft>
            </a:pPr>
            <a:endParaRPr lang="en-US" sz="1000" dirty="0">
              <a:solidFill>
                <a:srgbClr val="002060"/>
              </a:solidFill>
            </a:endParaRPr>
          </a:p>
          <a:p>
            <a:pPr>
              <a:buClr>
                <a:schemeClr val="tx2"/>
              </a:buClr>
            </a:pPr>
            <a:r>
              <a:rPr lang="en-US" sz="2200" b="1" dirty="0">
                <a:solidFill>
                  <a:srgbClr val="C00000"/>
                </a:solidFill>
              </a:rPr>
              <a:t>GOVERNMENT SUPPORT CLAUSE: </a:t>
            </a:r>
            <a:r>
              <a:rPr lang="en-US" sz="2200" b="1" dirty="0">
                <a:solidFill>
                  <a:schemeClr val="tx2"/>
                </a:solidFill>
              </a:rPr>
              <a:t>is a statement acknowledging federal support of a subject invention that </a:t>
            </a:r>
            <a:r>
              <a:rPr lang="en-US" sz="2200" b="1" u="sng" dirty="0">
                <a:solidFill>
                  <a:srgbClr val="C00000"/>
                </a:solidFill>
              </a:rPr>
              <a:t>MUST</a:t>
            </a:r>
            <a:r>
              <a:rPr lang="en-US" sz="2200" b="1" dirty="0">
                <a:solidFill>
                  <a:schemeClr val="tx2"/>
                </a:solidFill>
              </a:rPr>
              <a:t> be included in the specification of a U.S. patent application or a U.S. issued patent (35 USC 202(c)(6)): </a:t>
            </a:r>
            <a:r>
              <a:rPr lang="en-US" sz="2200" b="1" i="1" dirty="0">
                <a:solidFill>
                  <a:schemeClr val="tx2"/>
                </a:solidFill>
              </a:rPr>
              <a:t>References </a:t>
            </a:r>
            <a:r>
              <a:rPr lang="en-US" sz="2200" b="1" dirty="0">
                <a:solidFill>
                  <a:schemeClr val="tx2"/>
                </a:solidFill>
              </a:rPr>
              <a:t>37 CFR Sec. 401.14(f)(4), applicable NIH Grants Policy Statement.</a:t>
            </a:r>
            <a:r>
              <a:rPr lang="en-US" sz="2200" b="1" dirty="0">
                <a:solidFill>
                  <a:srgbClr val="C00000"/>
                </a:solidFill>
              </a:rPr>
              <a:t> </a:t>
            </a:r>
          </a:p>
          <a:p>
            <a:pPr marL="0" indent="0" algn="ctr">
              <a:buNone/>
            </a:pPr>
            <a:r>
              <a:rPr lang="en-US" sz="2200" b="1" dirty="0">
                <a:solidFill>
                  <a:schemeClr val="tx2"/>
                </a:solidFill>
              </a:rPr>
              <a:t>Government Support Clause Statement:</a:t>
            </a:r>
          </a:p>
          <a:p>
            <a:pPr marL="0" indent="0" algn="ctr">
              <a:buNone/>
            </a:pPr>
            <a:r>
              <a:rPr lang="en-US" sz="2200" b="1" dirty="0">
                <a:solidFill>
                  <a:srgbClr val="C00000"/>
                </a:solidFill>
              </a:rPr>
              <a:t>“This invention was made with government support under </a:t>
            </a:r>
            <a:r>
              <a:rPr lang="en-US" sz="2200" b="1" dirty="0">
                <a:solidFill>
                  <a:schemeClr val="tx2"/>
                </a:solidFill>
              </a:rPr>
              <a:t>(identify the contract or grant)</a:t>
            </a:r>
            <a:r>
              <a:rPr lang="en-US" sz="2200" b="1" dirty="0">
                <a:solidFill>
                  <a:srgbClr val="C00000"/>
                </a:solidFill>
              </a:rPr>
              <a:t> awarded by the National Institutes of Health. The government has certain rights in the invention.” </a:t>
            </a:r>
          </a:p>
        </p:txBody>
      </p:sp>
      <p:sp>
        <p:nvSpPr>
          <p:cNvPr id="7171" name="Title 4"/>
          <p:cNvSpPr>
            <a:spLocks noGrp="1"/>
          </p:cNvSpPr>
          <p:nvPr>
            <p:ph type="title" idx="4294967295"/>
          </p:nvPr>
        </p:nvSpPr>
        <p:spPr>
          <a:xfrm>
            <a:off x="0" y="386819"/>
            <a:ext cx="12192000" cy="1281112"/>
          </a:xfrm>
        </p:spPr>
        <p:txBody>
          <a:bodyPr>
            <a:noAutofit/>
          </a:bodyPr>
          <a:lstStyle/>
          <a:p>
            <a:pPr algn="ctr"/>
            <a:r>
              <a:rPr lang="en-US" sz="4000" b="1" dirty="0"/>
              <a:t>What is a Government Support Clause?</a:t>
            </a:r>
            <a:br>
              <a:rPr lang="en-US" sz="4000" b="1" dirty="0"/>
            </a:br>
            <a:r>
              <a:rPr lang="en-US" sz="4000" b="1" dirty="0"/>
              <a:t>(GSC)</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70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99E65-BC98-483A-8DDE-40B0893A437C}" type="slidenum">
              <a:rPr kumimoji="0" lang="en-US" sz="20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170" name="Content Placeholder 5"/>
          <p:cNvSpPr>
            <a:spLocks noGrp="1"/>
          </p:cNvSpPr>
          <p:nvPr>
            <p:ph idx="4294967295"/>
          </p:nvPr>
        </p:nvSpPr>
        <p:spPr>
          <a:xfrm>
            <a:off x="1261533" y="1837266"/>
            <a:ext cx="9906000" cy="4411133"/>
          </a:xfrm>
        </p:spPr>
        <p:txBody>
          <a:bodyPr>
            <a:normAutofit fontScale="92500" lnSpcReduction="20000"/>
          </a:bodyPr>
          <a:lstStyle/>
          <a:p>
            <a:pPr lvl="1">
              <a:spcAft>
                <a:spcPts val="600"/>
              </a:spcAft>
            </a:pPr>
            <a:endParaRPr lang="en-US" sz="1000" dirty="0">
              <a:solidFill>
                <a:srgbClr val="002060"/>
              </a:solidFill>
            </a:endParaRPr>
          </a:p>
          <a:p>
            <a:r>
              <a:rPr lang="en-US" sz="2200" b="1" dirty="0">
                <a:solidFill>
                  <a:schemeClr val="tx2"/>
                </a:solidFill>
              </a:rPr>
              <a:t>Government Support Clause statement did not meet the requirements of the Bayh-Dole Act 37 CFR 401.14(f)(4).</a:t>
            </a:r>
          </a:p>
          <a:p>
            <a:pPr lvl="1"/>
            <a:r>
              <a:rPr lang="en-US" b="1" dirty="0">
                <a:solidFill>
                  <a:srgbClr val="002060"/>
                </a:solidFill>
              </a:rPr>
              <a:t>This invention was made </a:t>
            </a:r>
            <a:r>
              <a:rPr lang="en-US" b="1" i="1" u="sng" dirty="0">
                <a:solidFill>
                  <a:srgbClr val="C00000"/>
                </a:solidFill>
              </a:rPr>
              <a:t>in part</a:t>
            </a:r>
            <a:r>
              <a:rPr lang="en-US" b="1" i="1" dirty="0">
                <a:solidFill>
                  <a:srgbClr val="C00000"/>
                </a:solidFill>
              </a:rPr>
              <a:t> </a:t>
            </a:r>
            <a:r>
              <a:rPr lang="en-US" b="1" dirty="0">
                <a:solidFill>
                  <a:srgbClr val="002060"/>
                </a:solidFill>
              </a:rPr>
              <a:t>with government support under contract number AA054321 awarded by NIH. The government </a:t>
            </a:r>
            <a:r>
              <a:rPr lang="en-US" b="1" i="1" u="sng" dirty="0">
                <a:solidFill>
                  <a:srgbClr val="C00000"/>
                </a:solidFill>
              </a:rPr>
              <a:t>may</a:t>
            </a:r>
            <a:r>
              <a:rPr lang="en-US" b="1" i="1" dirty="0">
                <a:solidFill>
                  <a:srgbClr val="C00000"/>
                </a:solidFill>
              </a:rPr>
              <a:t> </a:t>
            </a:r>
            <a:r>
              <a:rPr lang="en-US" b="1" dirty="0">
                <a:solidFill>
                  <a:srgbClr val="002060"/>
                </a:solidFill>
              </a:rPr>
              <a:t>have certain rights in the invention.</a:t>
            </a:r>
          </a:p>
          <a:p>
            <a:r>
              <a:rPr lang="en-US" sz="2200" b="1" dirty="0">
                <a:solidFill>
                  <a:schemeClr val="tx2"/>
                </a:solidFill>
              </a:rPr>
              <a:t>Grant (s) were missing numbers, most commonly a leading zero. </a:t>
            </a:r>
            <a:r>
              <a:rPr lang="en-US" sz="2200" b="1" dirty="0">
                <a:solidFill>
                  <a:srgbClr val="002060"/>
                </a:solidFill>
              </a:rPr>
              <a:t>AA54321, AA05421</a:t>
            </a:r>
          </a:p>
          <a:p>
            <a:r>
              <a:rPr lang="en-US" sz="2200" b="1" dirty="0">
                <a:solidFill>
                  <a:schemeClr val="tx2"/>
                </a:solidFill>
              </a:rPr>
              <a:t>Grant number(s) does not match – </a:t>
            </a:r>
            <a:r>
              <a:rPr lang="en-US" sz="2200" b="1" dirty="0">
                <a:solidFill>
                  <a:srgbClr val="002060"/>
                </a:solidFill>
              </a:rPr>
              <a:t>0D012345, OD012345 or A1987654, AI987654</a:t>
            </a:r>
          </a:p>
          <a:p>
            <a:r>
              <a:rPr lang="en-US" sz="2200" b="1" dirty="0">
                <a:solidFill>
                  <a:schemeClr val="tx2"/>
                </a:solidFill>
              </a:rPr>
              <a:t>Under the awarded agency, grantees list the institution rather than the agency itself. Example: NCI rather than NIH. </a:t>
            </a:r>
            <a:r>
              <a:rPr lang="en-US" sz="2200" b="1" dirty="0">
                <a:solidFill>
                  <a:srgbClr val="C00000"/>
                </a:solidFill>
              </a:rPr>
              <a:t>The federal awarding agency must be listed.</a:t>
            </a:r>
          </a:p>
          <a:p>
            <a:pPr lvl="1"/>
            <a:r>
              <a:rPr lang="en-US" b="1" dirty="0">
                <a:solidFill>
                  <a:srgbClr val="002060"/>
                </a:solidFill>
              </a:rPr>
              <a:t>This invention was made with government support under contract number AA054321 awarded by </a:t>
            </a:r>
            <a:r>
              <a:rPr lang="en-US" b="1" i="1" dirty="0">
                <a:solidFill>
                  <a:srgbClr val="C00000"/>
                </a:solidFill>
              </a:rPr>
              <a:t>NCI</a:t>
            </a:r>
            <a:r>
              <a:rPr lang="en-US" b="1" dirty="0">
                <a:solidFill>
                  <a:srgbClr val="C00000"/>
                </a:solidFill>
              </a:rPr>
              <a:t>. </a:t>
            </a:r>
            <a:r>
              <a:rPr lang="en-US" b="1" dirty="0">
                <a:solidFill>
                  <a:srgbClr val="002060"/>
                </a:solidFill>
              </a:rPr>
              <a:t>The government has certain rights in the invention.</a:t>
            </a:r>
          </a:p>
        </p:txBody>
      </p:sp>
      <p:sp>
        <p:nvSpPr>
          <p:cNvPr id="7171" name="Title 4"/>
          <p:cNvSpPr>
            <a:spLocks noGrp="1"/>
          </p:cNvSpPr>
          <p:nvPr>
            <p:ph type="title" idx="4294967295"/>
          </p:nvPr>
        </p:nvSpPr>
        <p:spPr>
          <a:xfrm>
            <a:off x="0" y="386819"/>
            <a:ext cx="12192000" cy="1281112"/>
          </a:xfrm>
        </p:spPr>
        <p:txBody>
          <a:bodyPr>
            <a:noAutofit/>
          </a:bodyPr>
          <a:lstStyle/>
          <a:p>
            <a:pPr algn="ctr"/>
            <a:r>
              <a:rPr lang="en-US" sz="4000" b="1" dirty="0"/>
              <a:t>GSC Statement for Discussion</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4556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99E65-BC98-483A-8DDE-40B0893A437C}" type="slidenum">
              <a:rPr kumimoji="0" lang="en-US" sz="20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170" name="Content Placeholder 5"/>
          <p:cNvSpPr>
            <a:spLocks noGrp="1"/>
          </p:cNvSpPr>
          <p:nvPr>
            <p:ph idx="4294967295"/>
          </p:nvPr>
        </p:nvSpPr>
        <p:spPr>
          <a:xfrm>
            <a:off x="1261533" y="1837266"/>
            <a:ext cx="9906000" cy="4411133"/>
          </a:xfrm>
        </p:spPr>
        <p:txBody>
          <a:bodyPr>
            <a:normAutofit lnSpcReduction="10000"/>
          </a:bodyPr>
          <a:lstStyle/>
          <a:p>
            <a:pPr lvl="1">
              <a:spcAft>
                <a:spcPts val="600"/>
              </a:spcAft>
            </a:pPr>
            <a:endParaRPr lang="en-US" sz="1000" dirty="0">
              <a:solidFill>
                <a:srgbClr val="002060"/>
              </a:solidFill>
            </a:endParaRPr>
          </a:p>
          <a:p>
            <a:r>
              <a:rPr lang="en-US" sz="2200" b="1" dirty="0">
                <a:solidFill>
                  <a:schemeClr val="tx2"/>
                </a:solidFill>
              </a:rPr>
              <a:t>To satisfy the Government Support Clause requirements, the Government Support Clause</a:t>
            </a:r>
            <a:r>
              <a:rPr lang="en-US" sz="2200" b="1" dirty="0"/>
              <a:t> </a:t>
            </a:r>
            <a:r>
              <a:rPr lang="en-US" sz="2200" b="1" dirty="0">
                <a:solidFill>
                  <a:srgbClr val="C00000"/>
                </a:solidFill>
              </a:rPr>
              <a:t>must be uploaded within the full Patent application along with the USPTO Filing receipt. </a:t>
            </a:r>
          </a:p>
          <a:p>
            <a:r>
              <a:rPr lang="en-US" sz="2200" b="1" dirty="0">
                <a:solidFill>
                  <a:schemeClr val="tx2"/>
                </a:solidFill>
              </a:rPr>
              <a:t>For provisional and PCT patent applications, a </a:t>
            </a:r>
            <a:r>
              <a:rPr lang="en-US" sz="2200" b="1" dirty="0">
                <a:solidFill>
                  <a:srgbClr val="C00000"/>
                </a:solidFill>
              </a:rPr>
              <a:t>USPTO cover sheet that references the provisional or PCT application number </a:t>
            </a:r>
            <a:r>
              <a:rPr lang="en-US" sz="2200" b="1" dirty="0">
                <a:solidFill>
                  <a:schemeClr val="tx2"/>
                </a:solidFill>
              </a:rPr>
              <a:t>will be acceptable.</a:t>
            </a:r>
            <a:r>
              <a:rPr lang="en-US" sz="2200" b="1" dirty="0">
                <a:solidFill>
                  <a:srgbClr val="C00000"/>
                </a:solidFill>
              </a:rPr>
              <a:t> </a:t>
            </a:r>
          </a:p>
          <a:p>
            <a:r>
              <a:rPr lang="en-US" sz="2200" b="1" dirty="0">
                <a:solidFill>
                  <a:schemeClr val="tx2"/>
                </a:solidFill>
              </a:rPr>
              <a:t>EPAS requirements: grantees must upload the </a:t>
            </a:r>
            <a:r>
              <a:rPr lang="en-US" sz="2200" b="1" dirty="0">
                <a:solidFill>
                  <a:srgbClr val="C00000"/>
                </a:solidFill>
              </a:rPr>
              <a:t>notice of recordation </a:t>
            </a:r>
            <a:r>
              <a:rPr lang="en-US" sz="2200" b="1" dirty="0">
                <a:solidFill>
                  <a:schemeClr val="tx2"/>
                </a:solidFill>
              </a:rPr>
              <a:t>received from the USPTO for filing in EPA</a:t>
            </a:r>
            <a:r>
              <a:rPr lang="en-US" sz="2200" b="1" dirty="0">
                <a:solidFill>
                  <a:srgbClr val="002060"/>
                </a:solidFill>
              </a:rPr>
              <a:t>S, </a:t>
            </a:r>
            <a:r>
              <a:rPr lang="en-US" sz="2200" b="1" dirty="0">
                <a:solidFill>
                  <a:schemeClr val="tx2"/>
                </a:solidFill>
              </a:rPr>
              <a:t>the</a:t>
            </a:r>
            <a:r>
              <a:rPr lang="en-US" sz="2200" b="1" dirty="0">
                <a:solidFill>
                  <a:srgbClr val="C00000"/>
                </a:solidFill>
              </a:rPr>
              <a:t> GSC fillable form </a:t>
            </a:r>
            <a:r>
              <a:rPr lang="en-US" sz="2200" b="1" dirty="0">
                <a:solidFill>
                  <a:schemeClr val="tx2"/>
                </a:solidFill>
              </a:rPr>
              <a:t>that was provided by the agency,</a:t>
            </a:r>
            <a:r>
              <a:rPr lang="en-US" sz="2200" b="1" dirty="0">
                <a:solidFill>
                  <a:srgbClr val="C00000"/>
                </a:solidFill>
              </a:rPr>
              <a:t> </a:t>
            </a:r>
            <a:r>
              <a:rPr lang="en-US" sz="2200" b="1" dirty="0">
                <a:solidFill>
                  <a:schemeClr val="tx2"/>
                </a:solidFill>
              </a:rPr>
              <a:t>and </a:t>
            </a:r>
            <a:r>
              <a:rPr lang="en-US" sz="2200" b="1" dirty="0">
                <a:solidFill>
                  <a:srgbClr val="C00000"/>
                </a:solidFill>
              </a:rPr>
              <a:t>a notice of abandonment </a:t>
            </a:r>
            <a:r>
              <a:rPr lang="en-US" sz="2200" b="1" dirty="0">
                <a:solidFill>
                  <a:schemeClr val="tx2"/>
                </a:solidFill>
              </a:rPr>
              <a:t>for which the application abandoned. A screenshot showing the application abandoned or issued patent expired from the USPTO or Google Patents will also suffice. </a:t>
            </a:r>
          </a:p>
        </p:txBody>
      </p:sp>
      <p:sp>
        <p:nvSpPr>
          <p:cNvPr id="7171" name="Title 4"/>
          <p:cNvSpPr>
            <a:spLocks noGrp="1"/>
          </p:cNvSpPr>
          <p:nvPr>
            <p:ph type="title" idx="4294967295"/>
          </p:nvPr>
        </p:nvSpPr>
        <p:spPr>
          <a:xfrm>
            <a:off x="0" y="386819"/>
            <a:ext cx="12192000" cy="1281112"/>
          </a:xfrm>
        </p:spPr>
        <p:txBody>
          <a:bodyPr>
            <a:noAutofit/>
          </a:bodyPr>
          <a:lstStyle/>
          <a:p>
            <a:pPr algn="ctr"/>
            <a:r>
              <a:rPr lang="en-US" sz="4000" b="1" dirty="0"/>
              <a:t>NIH Process for Accepting a GSC</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1338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99E65-BC98-483A-8DDE-40B0893A437C}" type="slidenum">
              <a:rPr kumimoji="0" lang="en-US" sz="20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170" name="Content Placeholder 5"/>
          <p:cNvSpPr>
            <a:spLocks noGrp="1"/>
          </p:cNvSpPr>
          <p:nvPr>
            <p:ph idx="4294967295"/>
          </p:nvPr>
        </p:nvSpPr>
        <p:spPr>
          <a:xfrm>
            <a:off x="1261533" y="1837266"/>
            <a:ext cx="9906000" cy="4411133"/>
          </a:xfrm>
        </p:spPr>
        <p:txBody>
          <a:bodyPr>
            <a:normAutofit fontScale="85000" lnSpcReduction="20000"/>
          </a:bodyPr>
          <a:lstStyle/>
          <a:p>
            <a:pPr lvl="1">
              <a:spcAft>
                <a:spcPts val="600"/>
              </a:spcAft>
            </a:pPr>
            <a:endParaRPr lang="en-US" sz="1000" dirty="0">
              <a:solidFill>
                <a:srgbClr val="002060"/>
              </a:solidFill>
            </a:endParaRPr>
          </a:p>
          <a:p>
            <a:r>
              <a:rPr lang="en-US" sz="3100" b="1" dirty="0">
                <a:solidFill>
                  <a:schemeClr val="tx2"/>
                </a:solidFill>
              </a:rPr>
              <a:t>What is EPAS? </a:t>
            </a:r>
          </a:p>
          <a:p>
            <a:pPr marL="0" indent="0">
              <a:buNone/>
            </a:pPr>
            <a:r>
              <a:rPr lang="en-US" sz="2800" b="1" dirty="0">
                <a:solidFill>
                  <a:schemeClr val="tx2"/>
                </a:solidFill>
              </a:rPr>
              <a:t>EPAS (Electronic Patent Assignment System) allows grantees to correct a government support clause statement free of charge to their organization/institution.</a:t>
            </a:r>
          </a:p>
          <a:p>
            <a:r>
              <a:rPr lang="en-US" sz="3100" b="1" dirty="0">
                <a:solidFill>
                  <a:schemeClr val="tx2"/>
                </a:solidFill>
              </a:rPr>
              <a:t>When can EPAS Be Used?</a:t>
            </a:r>
          </a:p>
          <a:p>
            <a:pPr lvl="1"/>
            <a:r>
              <a:rPr lang="en-US" sz="2600" dirty="0">
                <a:solidFill>
                  <a:srgbClr val="002060"/>
                </a:solidFill>
              </a:rPr>
              <a:t>EPAS can be used for previously waived records, </a:t>
            </a:r>
            <a:r>
              <a:rPr lang="en-US" sz="2600" b="1" dirty="0">
                <a:solidFill>
                  <a:srgbClr val="002060"/>
                </a:solidFill>
              </a:rPr>
              <a:t>abandoned</a:t>
            </a:r>
            <a:r>
              <a:rPr lang="en-US" sz="2600" dirty="0">
                <a:solidFill>
                  <a:srgbClr val="002060"/>
                </a:solidFill>
              </a:rPr>
              <a:t> non provisional patent applications, and expired issued patents. </a:t>
            </a:r>
            <a:r>
              <a:rPr lang="en-US" sz="2600" dirty="0">
                <a:solidFill>
                  <a:srgbClr val="C00000"/>
                </a:solidFill>
              </a:rPr>
              <a:t>EPAS does not apply to provisional and PCT patent applications.</a:t>
            </a:r>
          </a:p>
          <a:p>
            <a:r>
              <a:rPr lang="en-US" sz="3100" b="1" dirty="0">
                <a:solidFill>
                  <a:schemeClr val="tx2"/>
                </a:solidFill>
              </a:rPr>
              <a:t>Who can use EPAS and where can I get all the documents necessary to file in EPAS?</a:t>
            </a:r>
          </a:p>
          <a:p>
            <a:pPr lvl="1"/>
            <a:r>
              <a:rPr lang="en-US" sz="2600" dirty="0">
                <a:solidFill>
                  <a:srgbClr val="002060"/>
                </a:solidFill>
              </a:rPr>
              <a:t>Currently, EPAS can be applied to records where NIH is the primary awarding agency</a:t>
            </a:r>
          </a:p>
        </p:txBody>
      </p:sp>
      <p:sp>
        <p:nvSpPr>
          <p:cNvPr id="7171" name="Title 4"/>
          <p:cNvSpPr>
            <a:spLocks noGrp="1"/>
          </p:cNvSpPr>
          <p:nvPr>
            <p:ph type="title" idx="4294967295"/>
          </p:nvPr>
        </p:nvSpPr>
        <p:spPr>
          <a:xfrm>
            <a:off x="0" y="386819"/>
            <a:ext cx="12192000" cy="1281112"/>
          </a:xfrm>
        </p:spPr>
        <p:txBody>
          <a:bodyPr>
            <a:noAutofit/>
          </a:bodyPr>
          <a:lstStyle/>
          <a:p>
            <a:pPr algn="ctr"/>
            <a:r>
              <a:rPr lang="en-US" sz="4000" b="1" dirty="0"/>
              <a:t>Utilizing EPAS for GSC’s</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6484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idx="4294967295"/>
          </p:nvPr>
        </p:nvSpPr>
        <p:spPr>
          <a:xfrm>
            <a:off x="0" y="384665"/>
            <a:ext cx="12192000" cy="1554202"/>
          </a:xfrm>
        </p:spPr>
        <p:txBody>
          <a:bodyPr vert="horz" lIns="91440" tIns="45720" rIns="91440" bIns="45720" rtlCol="0" anchor="b">
            <a:noAutofit/>
          </a:bodyPr>
          <a:lstStyle/>
          <a:p>
            <a:pPr algn="ctr"/>
            <a:r>
              <a:rPr lang="en-US" sz="3600" b="1" dirty="0"/>
              <a:t>Changes in Bayh-Dole for Reporting Government Support Clauses</a:t>
            </a:r>
            <a:br>
              <a:rPr lang="en-US" sz="3600" b="1" dirty="0"/>
            </a:br>
            <a:r>
              <a:rPr lang="en-US" sz="3600" b="1" i="1" spc="600" dirty="0">
                <a:solidFill>
                  <a:srgbClr val="C00000"/>
                </a:solidFill>
                <a:effectLst>
                  <a:outerShdw blurRad="38100" dist="38100" dir="2700000" algn="tl">
                    <a:srgbClr val="000000">
                      <a:alpha val="43137"/>
                    </a:srgbClr>
                  </a:outerShdw>
                </a:effectLst>
              </a:rPr>
              <a:t>NIH Grants October 1, 2018</a:t>
            </a:r>
            <a:endParaRPr lang="en-US" sz="3600" b="1" kern="1200" dirty="0">
              <a:solidFill>
                <a:srgbClr val="C00000"/>
              </a:solidFill>
              <a:latin typeface="Arial" panose="020B0604020202020204" pitchFamily="34" charset="0"/>
              <a:cs typeface="Arial" panose="020B0604020202020204" pitchFamily="34" charset="0"/>
            </a:endParaRPr>
          </a:p>
        </p:txBody>
      </p:sp>
      <p:pic>
        <p:nvPicPr>
          <p:cNvPr id="14" name="Picture 13" descr="A close up of a sign&#10;&#10;Description automatically generated">
            <a:extLst>
              <a:ext uri="{FF2B5EF4-FFF2-40B4-BE49-F238E27FC236}">
                <a16:creationId xmlns:a16="http://schemas.microsoft.com/office/drawing/2014/main" id="{5AB46B42-35D1-4FFE-A3D6-335F23178605}"/>
              </a:ext>
            </a:extLst>
          </p:cNvPr>
          <p:cNvPicPr>
            <a:picLocks noChangeAspect="1"/>
          </p:cNvPicPr>
          <p:nvPr/>
        </p:nvPicPr>
        <p:blipFill>
          <a:blip r:embed="rId2"/>
          <a:stretch>
            <a:fillRect/>
          </a:stretch>
        </p:blipFill>
        <p:spPr>
          <a:xfrm>
            <a:off x="554421" y="2811104"/>
            <a:ext cx="2402691" cy="2582147"/>
          </a:xfrm>
          <a:prstGeom prst="rect">
            <a:avLst/>
          </a:prstGeom>
        </p:spPr>
      </p:pic>
      <p:sp>
        <p:nvSpPr>
          <p:cNvPr id="6147" name="Content Placeholder 5"/>
          <p:cNvSpPr>
            <a:spLocks noGrp="1"/>
          </p:cNvSpPr>
          <p:nvPr>
            <p:ph idx="4294967295"/>
          </p:nvPr>
        </p:nvSpPr>
        <p:spPr>
          <a:xfrm>
            <a:off x="3185713" y="2082800"/>
            <a:ext cx="8879288" cy="4390535"/>
          </a:xfrm>
        </p:spPr>
        <p:txBody>
          <a:bodyPr vert="horz" lIns="91440" tIns="45720" rIns="91440" bIns="45720" rtlCol="0">
            <a:normAutofit fontScale="55000" lnSpcReduction="20000"/>
          </a:bodyPr>
          <a:lstStyle/>
          <a:p>
            <a:pPr indent="-228600">
              <a:lnSpc>
                <a:spcPct val="90000"/>
              </a:lnSpc>
            </a:pPr>
            <a:endParaRPr lang="en-US" sz="2000" dirty="0">
              <a:latin typeface="+mn-lt"/>
              <a:cs typeface="+mn-cs"/>
              <a:hlinkClick r:id="rId3" action="ppaction://hlinkfile"/>
            </a:endParaRPr>
          </a:p>
          <a:p>
            <a:r>
              <a:rPr lang="en-US" sz="3600" b="1" dirty="0">
                <a:solidFill>
                  <a:schemeClr val="tx2"/>
                </a:solidFill>
              </a:rPr>
              <a:t>How does this affect the reporting process for a government support clause?</a:t>
            </a:r>
          </a:p>
          <a:p>
            <a:endParaRPr lang="en-US" sz="2100" b="1" dirty="0">
              <a:solidFill>
                <a:schemeClr val="tx2"/>
              </a:solidFill>
            </a:endParaRPr>
          </a:p>
          <a:p>
            <a:pPr lvl="1"/>
            <a:r>
              <a:rPr lang="en-US" sz="3200" b="1" dirty="0">
                <a:solidFill>
                  <a:srgbClr val="20558A"/>
                </a:solidFill>
              </a:rPr>
              <a:t>A government support clause will be required for provisional patent applications.</a:t>
            </a:r>
          </a:p>
          <a:p>
            <a:pPr marL="0" indent="0">
              <a:buNone/>
            </a:pPr>
            <a:endParaRPr lang="en-US" sz="2100" b="1" dirty="0">
              <a:solidFill>
                <a:srgbClr val="0F7FC9"/>
              </a:solidFill>
            </a:endParaRPr>
          </a:p>
          <a:p>
            <a:r>
              <a:rPr lang="en-US" sz="3600" b="1" dirty="0">
                <a:solidFill>
                  <a:schemeClr val="tx2"/>
                </a:solidFill>
              </a:rPr>
              <a:t>What happens if the government support clause is missing or incorrect in the provisional patent application?</a:t>
            </a:r>
          </a:p>
          <a:p>
            <a:endParaRPr lang="en-US" sz="2100" b="1" dirty="0">
              <a:solidFill>
                <a:schemeClr val="tx2"/>
              </a:solidFill>
            </a:endParaRPr>
          </a:p>
          <a:p>
            <a:pPr lvl="1"/>
            <a:r>
              <a:rPr lang="en-US" sz="3200" b="1" dirty="0">
                <a:solidFill>
                  <a:srgbClr val="20558A"/>
                </a:solidFill>
              </a:rPr>
              <a:t>Provisional patent applications cannot be amended, therefore if patent prosecution will continue, the GSC will need to be corrected in the next patent application (Non provisional/PCT</a:t>
            </a:r>
            <a:r>
              <a:rPr lang="en-US" sz="3200" dirty="0">
                <a:solidFill>
                  <a:srgbClr val="20558A"/>
                </a:solidFill>
              </a:rPr>
              <a:t>). </a:t>
            </a:r>
          </a:p>
          <a:p>
            <a:pPr marL="0" indent="0">
              <a:buNone/>
            </a:pPr>
            <a:endParaRPr lang="en-US" sz="2100" dirty="0"/>
          </a:p>
          <a:p>
            <a:r>
              <a:rPr lang="en-US" sz="3600" b="1" dirty="0">
                <a:solidFill>
                  <a:schemeClr val="tx2"/>
                </a:solidFill>
              </a:rPr>
              <a:t>If patent prosecution will not be further pursued due to abandonment or a waiver, you will need submit a request to </a:t>
            </a:r>
            <a:r>
              <a:rPr lang="en-US" sz="3600" b="1" dirty="0">
                <a:solidFill>
                  <a:srgbClr val="20558A"/>
                </a:solidFill>
                <a:hlinkClick r:id="rId4">
                  <a:extLst>
                    <a:ext uri="{A12FA001-AC4F-418D-AE19-62706E023703}">
                      <ahyp:hlinkClr xmlns:ahyp="http://schemas.microsoft.com/office/drawing/2018/hyperlinkcolor" val="tx"/>
                    </a:ext>
                  </a:extLst>
                </a:hlinkClick>
              </a:rPr>
              <a:t>edison@od.nih.gov</a:t>
            </a:r>
            <a:r>
              <a:rPr lang="en-US" sz="3600" b="1" dirty="0">
                <a:solidFill>
                  <a:srgbClr val="20558A"/>
                </a:solidFill>
              </a:rPr>
              <a:t> </a:t>
            </a:r>
            <a:r>
              <a:rPr lang="en-US" sz="3600" b="1" dirty="0">
                <a:solidFill>
                  <a:schemeClr val="tx2"/>
                </a:solidFill>
              </a:rPr>
              <a:t>for additional assistance.</a:t>
            </a:r>
          </a:p>
        </p:txBody>
      </p:sp>
      <p:sp>
        <p:nvSpPr>
          <p:cNvPr id="3" name="Slide Number Placeholder 2"/>
          <p:cNvSpPr>
            <a:spLocks noGrp="1"/>
          </p:cNvSpPr>
          <p:nvPr>
            <p:ph type="sldNum" sz="quarter" idx="12"/>
          </p:nvPr>
        </p:nvSpPr>
        <p:spPr>
          <a:xfrm>
            <a:off x="10330903" y="6217920"/>
            <a:ext cx="9144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4B299E65-BC98-483A-8DDE-40B0893A437C}" type="slidenum">
              <a:rPr kumimoji="0" lang="en-US" b="0" i="0" u="none" strike="noStrike" cap="none" spc="0" normalizeH="0" baseline="0" noProof="0">
                <a:ln>
                  <a:noFill/>
                </a:ln>
                <a:solidFill>
                  <a:prstClr val="black">
                    <a:lumMod val="50000"/>
                    <a:lumOff val="50000"/>
                  </a:prstClr>
                </a:solidFill>
                <a:effectLst/>
                <a:uLnTx/>
                <a:uFillTx/>
                <a:latin typeface="+mn-lt"/>
                <a:cs typeface="+mn-cs"/>
              </a:rPr>
              <a:pPr marR="0" lvl="0" indent="0" fontAlgn="auto">
                <a:spcBef>
                  <a:spcPts val="0"/>
                </a:spcBef>
                <a:spcAft>
                  <a:spcPts val="600"/>
                </a:spcAft>
                <a:buClrTx/>
                <a:buSzTx/>
                <a:buFontTx/>
                <a:buNone/>
                <a:tabLst/>
                <a:defRPr/>
              </a:pPr>
              <a:t>39</a:t>
            </a:fld>
            <a:endParaRPr kumimoji="0" lang="en-US" b="0" i="0" u="none" strike="noStrike" cap="none" spc="0" normalizeH="0" baseline="0" noProof="0" dirty="0">
              <a:ln>
                <a:noFill/>
              </a:ln>
              <a:solidFill>
                <a:prstClr val="black">
                  <a:lumMod val="50000"/>
                  <a:lumOff val="50000"/>
                </a:prstClr>
              </a:solidFill>
              <a:effectLst/>
              <a:uLnTx/>
              <a:uFillTx/>
              <a:latin typeface="+mn-lt"/>
              <a:cs typeface="+mn-cs"/>
            </a:endParaRPr>
          </a:p>
        </p:txBody>
      </p:sp>
    </p:spTree>
    <p:extLst>
      <p:ext uri="{BB962C8B-B14F-4D97-AF65-F5344CB8AC3E}">
        <p14:creationId xmlns:p14="http://schemas.microsoft.com/office/powerpoint/2010/main" val="4075336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7744DE-49AB-4637-B730-1B3CC147F3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0BE7A8-8265-4257-9F97-1AB83C9A5D8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C53E0700-C9BF-40D3-94EE-8A4677DF3792}"/>
              </a:ext>
            </a:extLst>
          </p:cNvPr>
          <p:cNvSpPr>
            <a:spLocks noGrp="1"/>
          </p:cNvSpPr>
          <p:nvPr>
            <p:ph type="title" idx="4294967295"/>
          </p:nvPr>
        </p:nvSpPr>
        <p:spPr>
          <a:xfrm>
            <a:off x="0" y="386815"/>
            <a:ext cx="12192000" cy="1281112"/>
          </a:xfrm>
        </p:spPr>
        <p:txBody>
          <a:bodyPr>
            <a:normAutofit/>
          </a:bodyPr>
          <a:lstStyle/>
          <a:p>
            <a:pPr algn="ctr"/>
            <a:r>
              <a:rPr lang="en-US" b="1" dirty="0"/>
              <a:t>Bayh-Dole, what is it?</a:t>
            </a:r>
            <a:endParaRPr lang="en-US" dirty="0"/>
          </a:p>
        </p:txBody>
      </p:sp>
      <p:sp>
        <p:nvSpPr>
          <p:cNvPr id="3" name="Content Placeholder 2">
            <a:extLst>
              <a:ext uri="{FF2B5EF4-FFF2-40B4-BE49-F238E27FC236}">
                <a16:creationId xmlns:a16="http://schemas.microsoft.com/office/drawing/2014/main" id="{B1DED073-7748-4D9B-A230-ADCAE159D0F6}"/>
              </a:ext>
            </a:extLst>
          </p:cNvPr>
          <p:cNvSpPr>
            <a:spLocks noGrp="1"/>
          </p:cNvSpPr>
          <p:nvPr>
            <p:ph idx="4294967295"/>
          </p:nvPr>
        </p:nvSpPr>
        <p:spPr>
          <a:xfrm>
            <a:off x="1151461" y="1562470"/>
            <a:ext cx="8915400" cy="4509856"/>
          </a:xfrm>
        </p:spPr>
        <p:txBody>
          <a:bodyPr>
            <a:noAutofit/>
          </a:bodyPr>
          <a:lstStyle/>
          <a:p>
            <a:r>
              <a:rPr lang="en-US" sz="2200" b="1" dirty="0">
                <a:solidFill>
                  <a:schemeClr val="tx2"/>
                </a:solidFill>
              </a:rPr>
              <a:t>The Bayh-Dole Act or Patent and Trademark Law Amendments Act (Pub. L. 96517, December 12, 1980) is United States legislation dealing with inventions arising from federal government-funded research. Sponsored by two senators, Birch Bayh of Indiana and Bob Dole of Kansas, the Act was adopted in 1980, is codified at 94 Stat. 3015, and in 35 U.S.C §</a:t>
            </a:r>
            <a:r>
              <a:rPr lang="en-US" sz="2000" dirty="0"/>
              <a:t> </a:t>
            </a:r>
            <a:r>
              <a:rPr lang="en-US" sz="2200" b="1" dirty="0">
                <a:solidFill>
                  <a:schemeClr val="tx2"/>
                </a:solidFill>
              </a:rPr>
              <a:t>200-212 and is implemented by 37 C.F.R. 401 for federal funding agreements with contractors and 37 C.F.R. 404 for licensing of inventions owned by the federal government.</a:t>
            </a:r>
          </a:p>
          <a:p>
            <a:endParaRPr lang="en-US" sz="1000" b="1" dirty="0">
              <a:solidFill>
                <a:schemeClr val="tx2"/>
              </a:solidFill>
            </a:endParaRPr>
          </a:p>
          <a:p>
            <a:r>
              <a:rPr lang="en-US" sz="2200" b="1" dirty="0">
                <a:solidFill>
                  <a:schemeClr val="tx2"/>
                </a:solidFill>
              </a:rPr>
              <a:t>2018 Bayh-Dole regulations were revised and these changes were implemented by NIH October 1, 2018.</a:t>
            </a:r>
          </a:p>
          <a:p>
            <a:endParaRPr lang="en-US" dirty="0">
              <a:solidFill>
                <a:srgbClr val="002060"/>
              </a:solidFill>
            </a:endParaRPr>
          </a:p>
        </p:txBody>
      </p:sp>
    </p:spTree>
    <p:extLst>
      <p:ext uri="{BB962C8B-B14F-4D97-AF65-F5344CB8AC3E}">
        <p14:creationId xmlns:p14="http://schemas.microsoft.com/office/powerpoint/2010/main" val="12303771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1CD482-244A-4083-BE83-CFF6BED744D7}"/>
              </a:ext>
            </a:extLst>
          </p:cNvPr>
          <p:cNvSpPr>
            <a:spLocks noGrp="1"/>
          </p:cNvSpPr>
          <p:nvPr>
            <p:ph type="dt" sz="half" idx="10"/>
          </p:nvPr>
        </p:nvSpPr>
        <p:spPr/>
        <p:txBody>
          <a:bodyPr/>
          <a:lstStyle/>
          <a:p>
            <a:fld id="{5BA27624-A05E-4067-8CFA-9A60DDDF75D8}" type="datetime4">
              <a:rPr lang="en-US" smtClean="0"/>
              <a:t>October 29, 2020</a:t>
            </a:fld>
            <a:endParaRPr lang="en-US" dirty="0"/>
          </a:p>
        </p:txBody>
      </p:sp>
      <p:graphicFrame>
        <p:nvGraphicFramePr>
          <p:cNvPr id="4" name="Content Placeholder 4">
            <a:extLst>
              <a:ext uri="{FF2B5EF4-FFF2-40B4-BE49-F238E27FC236}">
                <a16:creationId xmlns:a16="http://schemas.microsoft.com/office/drawing/2014/main" id="{9F13A7F9-653D-471D-BC56-AEB2C036AC0D}"/>
              </a:ext>
            </a:extLst>
          </p:cNvPr>
          <p:cNvGraphicFramePr>
            <a:graphicFrameLocks/>
          </p:cNvGraphicFramePr>
          <p:nvPr/>
        </p:nvGraphicFramePr>
        <p:xfrm>
          <a:off x="1845733" y="1534619"/>
          <a:ext cx="8991600" cy="4756115"/>
        </p:xfrm>
        <a:graphic>
          <a:graphicData uri="http://schemas.openxmlformats.org/drawingml/2006/table">
            <a:tbl>
              <a:tblPr firstRow="1" firstCol="1" bandRow="1">
                <a:tableStyleId>{5C22544A-7EE6-4342-B048-85BDC9FD1C3A}</a:tableStyleId>
              </a:tblPr>
              <a:tblGrid>
                <a:gridCol w="2764678">
                  <a:extLst>
                    <a:ext uri="{9D8B030D-6E8A-4147-A177-3AD203B41FA5}">
                      <a16:colId xmlns:a16="http://schemas.microsoft.com/office/drawing/2014/main" val="20000"/>
                    </a:ext>
                  </a:extLst>
                </a:gridCol>
                <a:gridCol w="6226922">
                  <a:extLst>
                    <a:ext uri="{9D8B030D-6E8A-4147-A177-3AD203B41FA5}">
                      <a16:colId xmlns:a16="http://schemas.microsoft.com/office/drawing/2014/main" val="20001"/>
                    </a:ext>
                  </a:extLst>
                </a:gridCol>
              </a:tblGrid>
              <a:tr h="1706778">
                <a:tc>
                  <a:txBody>
                    <a:bodyPr/>
                    <a:lstStyle/>
                    <a:p>
                      <a:pPr marL="0" marR="0">
                        <a:lnSpc>
                          <a:spcPct val="107000"/>
                        </a:lnSpc>
                        <a:spcBef>
                          <a:spcPts val="0"/>
                        </a:spcBef>
                        <a:spcAft>
                          <a:spcPts val="0"/>
                        </a:spcAft>
                      </a:pPr>
                      <a:endParaRPr lang="en-US" sz="1100" dirty="0">
                        <a:effectLst/>
                      </a:endParaRPr>
                    </a:p>
                    <a:p>
                      <a:pPr marL="0" marR="0">
                        <a:lnSpc>
                          <a:spcPct val="107000"/>
                        </a:lnSpc>
                        <a:spcBef>
                          <a:spcPts val="0"/>
                        </a:spcBef>
                        <a:spcAft>
                          <a:spcPts val="0"/>
                        </a:spcAft>
                      </a:pPr>
                      <a:r>
                        <a:rPr lang="en-US" sz="1100" dirty="0">
                          <a:effectLst/>
                        </a:rPr>
                        <a:t># 220 - A Government Support Clause is missing for a non-provisional patent filing in this record.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100" dirty="0">
                        <a:effectLst/>
                      </a:endParaRPr>
                    </a:p>
                    <a:p>
                      <a:pPr marL="0" marR="0">
                        <a:lnSpc>
                          <a:spcPct val="107000"/>
                        </a:lnSpc>
                        <a:spcBef>
                          <a:spcPts val="0"/>
                        </a:spcBef>
                        <a:spcAft>
                          <a:spcPts val="0"/>
                        </a:spcAft>
                      </a:pPr>
                      <a:r>
                        <a:rPr lang="en-US" sz="1100" dirty="0">
                          <a:effectLst/>
                        </a:rPr>
                        <a:t>In order to clear notification 220, you will need to upload the Government Support Clause within the full patent application along with the USPTO Filing receipt into the “Government Support Clause File” of the patent record.</a:t>
                      </a:r>
                    </a:p>
                    <a:p>
                      <a:pPr marL="0" marR="0">
                        <a:lnSpc>
                          <a:spcPct val="107000"/>
                        </a:lnSpc>
                        <a:spcBef>
                          <a:spcPts val="0"/>
                        </a:spcBef>
                        <a:spcAft>
                          <a:spcPts val="0"/>
                        </a:spcAft>
                      </a:pPr>
                      <a:r>
                        <a:rPr lang="en-US" sz="1100" dirty="0">
                          <a:effectLst/>
                        </a:rPr>
                        <a:t> </a:t>
                      </a:r>
                    </a:p>
                    <a:p>
                      <a:pPr marL="0" marR="0">
                        <a:lnSpc>
                          <a:spcPct val="107000"/>
                        </a:lnSpc>
                        <a:spcBef>
                          <a:spcPts val="0"/>
                        </a:spcBef>
                        <a:spcAft>
                          <a:spcPts val="0"/>
                        </a:spcAft>
                      </a:pPr>
                      <a:r>
                        <a:rPr lang="en-US" sz="1100" dirty="0">
                          <a:effectLst/>
                        </a:rPr>
                        <a:t>You can locate the government support clause requirements on the iEdison FAQ page section IX:</a:t>
                      </a:r>
                    </a:p>
                    <a:p>
                      <a:pPr marL="0" marR="0">
                        <a:lnSpc>
                          <a:spcPct val="107000"/>
                        </a:lnSpc>
                        <a:spcBef>
                          <a:spcPts val="0"/>
                        </a:spcBef>
                        <a:spcAft>
                          <a:spcPts val="0"/>
                        </a:spcAft>
                      </a:pPr>
                      <a:r>
                        <a:rPr lang="en-US" sz="1100" u="sng" dirty="0">
                          <a:effectLst/>
                          <a:hlinkClick r:id="rId2"/>
                        </a:rPr>
                        <a:t>https://era.nih.gov/iedison/iedison_faqs.cfm#IX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504670">
                <a:tc>
                  <a:txBody>
                    <a:bodyPr/>
                    <a:lstStyle/>
                    <a:p>
                      <a:pPr marL="0" marR="0">
                        <a:lnSpc>
                          <a:spcPct val="107000"/>
                        </a:lnSpc>
                        <a:spcBef>
                          <a:spcPts val="0"/>
                        </a:spcBef>
                        <a:spcAft>
                          <a:spcPts val="0"/>
                        </a:spcAft>
                      </a:pPr>
                      <a:endParaRPr lang="en-US" sz="1100" dirty="0">
                        <a:effectLst/>
                      </a:endParaRPr>
                    </a:p>
                    <a:p>
                      <a:pPr marL="0" marR="0">
                        <a:lnSpc>
                          <a:spcPct val="107000"/>
                        </a:lnSpc>
                        <a:spcBef>
                          <a:spcPts val="0"/>
                        </a:spcBef>
                        <a:spcAft>
                          <a:spcPts val="0"/>
                        </a:spcAft>
                      </a:pPr>
                      <a:r>
                        <a:rPr lang="en-US" sz="1100" dirty="0">
                          <a:effectLst/>
                        </a:rPr>
                        <a:t># 221 - A Government Support Clause is missing for an issued patent in this record.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100" dirty="0">
                        <a:effectLst/>
                      </a:endParaRPr>
                    </a:p>
                    <a:p>
                      <a:pPr marL="0" marR="0">
                        <a:lnSpc>
                          <a:spcPct val="107000"/>
                        </a:lnSpc>
                        <a:spcBef>
                          <a:spcPts val="0"/>
                        </a:spcBef>
                        <a:spcAft>
                          <a:spcPts val="0"/>
                        </a:spcAft>
                      </a:pPr>
                      <a:r>
                        <a:rPr lang="en-US" sz="1100" dirty="0">
                          <a:effectLst/>
                        </a:rPr>
                        <a:t>In order to clear notification 220, you will need to upload the Government Support Clause within the full patent application along with the USPTO Filing receipt into the “Government Support Clause File” of the patent record for the issued patent.</a:t>
                      </a:r>
                    </a:p>
                    <a:p>
                      <a:pPr marL="0" marR="0">
                        <a:lnSpc>
                          <a:spcPct val="107000"/>
                        </a:lnSpc>
                        <a:spcBef>
                          <a:spcPts val="0"/>
                        </a:spcBef>
                        <a:spcAft>
                          <a:spcPts val="0"/>
                        </a:spcAft>
                      </a:pPr>
                      <a:r>
                        <a:rPr lang="en-US" sz="1100" dirty="0">
                          <a:effectLst/>
                        </a:rPr>
                        <a:t> </a:t>
                      </a:r>
                    </a:p>
                    <a:p>
                      <a:pPr marL="0" marR="0">
                        <a:lnSpc>
                          <a:spcPct val="107000"/>
                        </a:lnSpc>
                        <a:spcBef>
                          <a:spcPts val="0"/>
                        </a:spcBef>
                        <a:spcAft>
                          <a:spcPts val="0"/>
                        </a:spcAft>
                      </a:pPr>
                      <a:r>
                        <a:rPr lang="en-US" sz="1100" dirty="0">
                          <a:effectLst/>
                        </a:rPr>
                        <a:t>You can locate the government support clause requirements on the iEdison FAQ page section IX: </a:t>
                      </a:r>
                      <a:r>
                        <a:rPr lang="en-US" sz="1100" u="sng" dirty="0">
                          <a:effectLst/>
                          <a:hlinkClick r:id="rId2"/>
                        </a:rPr>
                        <a:t>https://era.nih.gov/iedison/iedison_faqs.cfm#IX</a:t>
                      </a:r>
                      <a:endParaRPr lang="en-US" sz="1100" dirty="0">
                        <a:effectLst/>
                      </a:endParaRPr>
                    </a:p>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544667">
                <a:tc>
                  <a:txBody>
                    <a:bodyPr/>
                    <a:lstStyle/>
                    <a:p>
                      <a:pPr marL="0" marR="0">
                        <a:lnSpc>
                          <a:spcPct val="107000"/>
                        </a:lnSpc>
                        <a:spcBef>
                          <a:spcPts val="0"/>
                        </a:spcBef>
                        <a:spcAft>
                          <a:spcPts val="0"/>
                        </a:spcAft>
                      </a:pPr>
                      <a:endParaRPr lang="en-US" sz="1100" dirty="0">
                        <a:effectLst/>
                      </a:endParaRPr>
                    </a:p>
                    <a:p>
                      <a:pPr marL="0" marR="0">
                        <a:lnSpc>
                          <a:spcPct val="107000"/>
                        </a:lnSpc>
                        <a:spcBef>
                          <a:spcPts val="0"/>
                        </a:spcBef>
                        <a:spcAft>
                          <a:spcPts val="0"/>
                        </a:spcAft>
                      </a:pPr>
                      <a:r>
                        <a:rPr lang="en-US" sz="1100" dirty="0">
                          <a:effectLst/>
                        </a:rPr>
                        <a:t># 233 - A Government Support Clause is not accepted. See the “Government Support Clause Reject Comment” in the patent report screen. 37 CFR 401.14(f)(4).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100" dirty="0">
                        <a:effectLst/>
                      </a:endParaRPr>
                    </a:p>
                    <a:p>
                      <a:pPr marL="0" marR="0">
                        <a:lnSpc>
                          <a:spcPct val="107000"/>
                        </a:lnSpc>
                        <a:spcBef>
                          <a:spcPts val="0"/>
                        </a:spcBef>
                        <a:spcAft>
                          <a:spcPts val="0"/>
                        </a:spcAft>
                      </a:pPr>
                      <a:r>
                        <a:rPr lang="en-US" sz="1100" dirty="0">
                          <a:effectLst/>
                        </a:rPr>
                        <a:t>In order to clear notification 233, please go the patent record and review the government support clause reject comments. </a:t>
                      </a:r>
                    </a:p>
                    <a:p>
                      <a:pPr marL="0" marR="0">
                        <a:lnSpc>
                          <a:spcPct val="107000"/>
                        </a:lnSpc>
                        <a:spcBef>
                          <a:spcPts val="0"/>
                        </a:spcBef>
                        <a:spcAft>
                          <a:spcPts val="0"/>
                        </a:spcAft>
                      </a:pPr>
                      <a:r>
                        <a:rPr lang="en-US" sz="1100" dirty="0">
                          <a:effectLst/>
                        </a:rPr>
                        <a:t> </a:t>
                      </a:r>
                    </a:p>
                    <a:p>
                      <a:pPr marL="0" marR="0">
                        <a:lnSpc>
                          <a:spcPct val="107000"/>
                        </a:lnSpc>
                        <a:spcBef>
                          <a:spcPts val="0"/>
                        </a:spcBef>
                        <a:spcAft>
                          <a:spcPts val="0"/>
                        </a:spcAft>
                      </a:pPr>
                      <a:r>
                        <a:rPr lang="en-US" sz="1100" dirty="0">
                          <a:effectLst/>
                        </a:rPr>
                        <a:t>You can locate the government support clause requirements on the </a:t>
                      </a:r>
                    </a:p>
                    <a:p>
                      <a:pPr marL="0" marR="0">
                        <a:lnSpc>
                          <a:spcPct val="107000"/>
                        </a:lnSpc>
                        <a:spcBef>
                          <a:spcPts val="0"/>
                        </a:spcBef>
                        <a:spcAft>
                          <a:spcPts val="0"/>
                        </a:spcAft>
                      </a:pPr>
                      <a:r>
                        <a:rPr lang="en-US" sz="1100" dirty="0">
                          <a:effectLst/>
                        </a:rPr>
                        <a:t>iEdison FAQ page section IX: </a:t>
                      </a:r>
                    </a:p>
                    <a:p>
                      <a:pPr marL="0" marR="0">
                        <a:spcBef>
                          <a:spcPts val="0"/>
                        </a:spcBef>
                        <a:spcAft>
                          <a:spcPts val="0"/>
                        </a:spcAft>
                      </a:pPr>
                      <a:r>
                        <a:rPr lang="en-US" sz="1100" u="sng" dirty="0">
                          <a:effectLst/>
                          <a:hlinkClick r:id="rId2"/>
                        </a:rPr>
                        <a:t>https://era.nih.gov/iedison/iedison_faqs.cfm#IX</a:t>
                      </a:r>
                      <a:endParaRPr lang="en-US" sz="1100" dirty="0">
                        <a:effectLst/>
                      </a:endParaRPr>
                    </a:p>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
        <p:nvSpPr>
          <p:cNvPr id="5" name="Title 4">
            <a:extLst>
              <a:ext uri="{FF2B5EF4-FFF2-40B4-BE49-F238E27FC236}">
                <a16:creationId xmlns:a16="http://schemas.microsoft.com/office/drawing/2014/main" id="{9210715C-68C5-4313-B3E0-A9F733148D67}"/>
              </a:ext>
            </a:extLst>
          </p:cNvPr>
          <p:cNvSpPr>
            <a:spLocks noGrp="1"/>
          </p:cNvSpPr>
          <p:nvPr>
            <p:ph type="title" idx="4294967295"/>
          </p:nvPr>
        </p:nvSpPr>
        <p:spPr>
          <a:xfrm>
            <a:off x="838200" y="317624"/>
            <a:ext cx="10515600" cy="1325563"/>
          </a:xfrm>
        </p:spPr>
        <p:txBody>
          <a:bodyPr>
            <a:normAutofit/>
          </a:bodyPr>
          <a:lstStyle/>
          <a:p>
            <a:pPr algn="ctr"/>
            <a:r>
              <a:rPr lang="en-US" sz="4000" b="1" dirty="0"/>
              <a:t>Resolving </a:t>
            </a:r>
            <a:r>
              <a:rPr lang="en-US" sz="4000" b="1" dirty="0" err="1"/>
              <a:t>iEdison</a:t>
            </a:r>
            <a:r>
              <a:rPr lang="en-US" sz="4000" b="1" dirty="0"/>
              <a:t> GSC Non-Compliance Messages</a:t>
            </a:r>
          </a:p>
        </p:txBody>
      </p:sp>
    </p:spTree>
    <p:extLst>
      <p:ext uri="{BB962C8B-B14F-4D97-AF65-F5344CB8AC3E}">
        <p14:creationId xmlns:p14="http://schemas.microsoft.com/office/powerpoint/2010/main" val="2732169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a:extLst>
              <a:ext uri="{FF2B5EF4-FFF2-40B4-BE49-F238E27FC236}">
                <a16:creationId xmlns:a16="http://schemas.microsoft.com/office/drawing/2014/main" id="{DB7F0F32-8979-4134-8369-0ABA39D4E4E3}"/>
              </a:ext>
            </a:extLst>
          </p:cNvPr>
          <p:cNvSpPr>
            <a:spLocks noGrp="1"/>
          </p:cNvSpPr>
          <p:nvPr>
            <p:ph type="body" sz="quarter" idx="10"/>
          </p:nvPr>
        </p:nvSpPr>
        <p:spPr>
          <a:xfrm>
            <a:off x="809625" y="5520268"/>
            <a:ext cx="10531475" cy="728132"/>
          </a:xfrm>
        </p:spPr>
        <p:txBody>
          <a:bodyPr>
            <a:normAutofit/>
          </a:bodyPr>
          <a:lstStyle/>
          <a:p>
            <a:r>
              <a:rPr lang="en-US" sz="2600" b="1" dirty="0">
                <a:solidFill>
                  <a:srgbClr val="20558A"/>
                </a:solidFill>
              </a:rPr>
              <a:t>Carolyn Mosby</a:t>
            </a:r>
          </a:p>
        </p:txBody>
      </p:sp>
      <p:sp>
        <p:nvSpPr>
          <p:cNvPr id="3" name="Title">
            <a:extLst>
              <a:ext uri="{FF2B5EF4-FFF2-40B4-BE49-F238E27FC236}">
                <a16:creationId xmlns:a16="http://schemas.microsoft.com/office/drawing/2014/main" id="{2C397B25-BE01-4D3D-8353-3CC36CCC64AA}"/>
              </a:ext>
            </a:extLst>
          </p:cNvPr>
          <p:cNvSpPr>
            <a:spLocks noGrp="1"/>
          </p:cNvSpPr>
          <p:nvPr>
            <p:ph type="title"/>
          </p:nvPr>
        </p:nvSpPr>
        <p:spPr>
          <a:xfrm>
            <a:off x="0" y="4288691"/>
            <a:ext cx="12192000" cy="1325563"/>
          </a:xfrm>
        </p:spPr>
        <p:txBody>
          <a:bodyPr>
            <a:noAutofit/>
          </a:bodyPr>
          <a:lstStyle/>
          <a:p>
            <a:r>
              <a:rPr lang="en-US" sz="3000" dirty="0"/>
              <a:t>Creating a Confirmatory License</a:t>
            </a:r>
          </a:p>
        </p:txBody>
      </p:sp>
    </p:spTree>
    <p:extLst>
      <p:ext uri="{BB962C8B-B14F-4D97-AF65-F5344CB8AC3E}">
        <p14:creationId xmlns:p14="http://schemas.microsoft.com/office/powerpoint/2010/main" val="3545722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99E65-BC98-483A-8DDE-40B0893A437C}" type="slidenum">
              <a:rPr kumimoji="0" lang="en-US" sz="20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171" name="Title 4"/>
          <p:cNvSpPr>
            <a:spLocks noGrp="1"/>
          </p:cNvSpPr>
          <p:nvPr>
            <p:ph type="title" idx="4294967295"/>
          </p:nvPr>
        </p:nvSpPr>
        <p:spPr>
          <a:xfrm>
            <a:off x="0" y="386819"/>
            <a:ext cx="12192000" cy="1072463"/>
          </a:xfrm>
        </p:spPr>
        <p:txBody>
          <a:bodyPr>
            <a:noAutofit/>
          </a:bodyPr>
          <a:lstStyle/>
          <a:p>
            <a:pPr algn="ctr"/>
            <a:r>
              <a:rPr lang="en-US" sz="4000" b="1" dirty="0"/>
              <a:t>What is a Confirmatory License (CL) </a:t>
            </a:r>
            <a:endParaRPr lang="en-US" sz="4000" b="1" dirty="0">
              <a:latin typeface="Arial" panose="020B0604020202020204" pitchFamily="34" charset="0"/>
              <a:cs typeface="Arial" panose="020B0604020202020204" pitchFamily="34" charset="0"/>
            </a:endParaRPr>
          </a:p>
        </p:txBody>
      </p:sp>
      <p:pic>
        <p:nvPicPr>
          <p:cNvPr id="5" name="Content Placeholder 10" descr="blank confirmatory license form">
            <a:extLst>
              <a:ext uri="{FF2B5EF4-FFF2-40B4-BE49-F238E27FC236}">
                <a16:creationId xmlns:a16="http://schemas.microsoft.com/office/drawing/2014/main" id="{F0D678C2-BC1C-40EF-A7DB-47679BC6BA25}"/>
              </a:ext>
            </a:extLst>
          </p:cNvPr>
          <p:cNvPicPr>
            <a:picLocks noChangeAspect="1"/>
          </p:cNvPicPr>
          <p:nvPr/>
        </p:nvPicPr>
        <p:blipFill rotWithShape="1">
          <a:blip r:embed="rId2"/>
          <a:srcRect l="7272" t="9090" r="23117" b="5195"/>
          <a:stretch/>
        </p:blipFill>
        <p:spPr>
          <a:xfrm>
            <a:off x="5000465" y="1313774"/>
            <a:ext cx="5066725" cy="5266943"/>
          </a:xfrm>
          <a:prstGeom prst="rect">
            <a:avLst/>
          </a:prstGeom>
        </p:spPr>
      </p:pic>
      <p:sp>
        <p:nvSpPr>
          <p:cNvPr id="8" name="Double Brace 7" descr="language that must be included">
            <a:extLst>
              <a:ext uri="{FF2B5EF4-FFF2-40B4-BE49-F238E27FC236}">
                <a16:creationId xmlns:a16="http://schemas.microsoft.com/office/drawing/2014/main" id="{B2CCE619-DA74-4C4F-B0D7-6C81EBF176B5}"/>
              </a:ext>
            </a:extLst>
          </p:cNvPr>
          <p:cNvSpPr/>
          <p:nvPr/>
        </p:nvSpPr>
        <p:spPr>
          <a:xfrm>
            <a:off x="4738234" y="3189249"/>
            <a:ext cx="5638800" cy="1661501"/>
          </a:xfrm>
          <a:prstGeom prst="brace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7" name="TextBox 6">
            <a:extLst>
              <a:ext uri="{FF2B5EF4-FFF2-40B4-BE49-F238E27FC236}">
                <a16:creationId xmlns:a16="http://schemas.microsoft.com/office/drawing/2014/main" id="{CF051FA5-DAC3-4382-BBD8-3CE9A7C1804E}"/>
              </a:ext>
            </a:extLst>
          </p:cNvPr>
          <p:cNvSpPr txBox="1"/>
          <p:nvPr/>
        </p:nvSpPr>
        <p:spPr>
          <a:xfrm>
            <a:off x="967170" y="1678559"/>
            <a:ext cx="3619500" cy="4401205"/>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accent1"/>
                </a:solidFill>
              </a:rPr>
              <a:t>The CL is used to notify the public of the granting to the government nonexclusive, nontransferable, irrevocable, paid-up license for the U.S government to practice, or have the invention practiced, on its behalf throughout the world. 37 CFR 401.14 (b)</a:t>
            </a:r>
          </a:p>
          <a:p>
            <a:endParaRPr lang="en-US" b="1" dirty="0">
              <a:solidFill>
                <a:schemeClr val="accent1"/>
              </a:solidFill>
            </a:endParaRPr>
          </a:p>
          <a:p>
            <a:pPr marL="285750" indent="-285750">
              <a:buFont typeface="Arial" panose="020B0604020202020204" pitchFamily="34" charset="0"/>
              <a:buChar char="•"/>
            </a:pPr>
            <a:r>
              <a:rPr lang="en-US" b="1" dirty="0">
                <a:solidFill>
                  <a:schemeClr val="accent1"/>
                </a:solidFill>
              </a:rPr>
              <a:t>If the CL is accepted in iEdison, DEITR will then file the CL with the USPTO through the EPAS system.</a:t>
            </a:r>
          </a:p>
          <a:p>
            <a:pPr marL="285750" indent="-285750">
              <a:buFont typeface="Arial" panose="020B0604020202020204" pitchFamily="34" charset="0"/>
              <a:buChar char="•"/>
            </a:pPr>
            <a:endParaRPr lang="en-US" sz="1400" b="1" dirty="0">
              <a:solidFill>
                <a:schemeClr val="accent3">
                  <a:lumMod val="25000"/>
                </a:schemeClr>
              </a:solidFill>
            </a:endParaRPr>
          </a:p>
          <a:p>
            <a:pPr marL="285750" indent="-285750">
              <a:buFont typeface="Arial" panose="020B0604020202020204" pitchFamily="34" charset="0"/>
              <a:buChar char="•"/>
            </a:pPr>
            <a:endParaRPr lang="en-US" sz="1400" b="1" dirty="0">
              <a:solidFill>
                <a:schemeClr val="accent3">
                  <a:lumMod val="25000"/>
                </a:schemeClr>
              </a:solidFill>
            </a:endParaRPr>
          </a:p>
        </p:txBody>
      </p:sp>
      <p:sp>
        <p:nvSpPr>
          <p:cNvPr id="9" name="TextBox 8">
            <a:extLst>
              <a:ext uri="{FF2B5EF4-FFF2-40B4-BE49-F238E27FC236}">
                <a16:creationId xmlns:a16="http://schemas.microsoft.com/office/drawing/2014/main" id="{728F896B-88DC-48F3-9940-11A1408F6F70}"/>
              </a:ext>
            </a:extLst>
          </p:cNvPr>
          <p:cNvSpPr txBox="1"/>
          <p:nvPr/>
        </p:nvSpPr>
        <p:spPr>
          <a:xfrm>
            <a:off x="10441665" y="1900535"/>
            <a:ext cx="1371600" cy="2031325"/>
          </a:xfrm>
          <a:prstGeom prst="rect">
            <a:avLst/>
          </a:prstGeom>
          <a:noFill/>
        </p:spPr>
        <p:txBody>
          <a:bodyPr wrap="square" rtlCol="0">
            <a:spAutoFit/>
          </a:bodyPr>
          <a:lstStyle/>
          <a:p>
            <a:r>
              <a:rPr lang="en-US" b="1" dirty="0">
                <a:solidFill>
                  <a:schemeClr val="accent1"/>
                </a:solidFill>
              </a:rPr>
              <a:t>E.O. 9424 CL language must be standard license language.</a:t>
            </a:r>
          </a:p>
        </p:txBody>
      </p:sp>
    </p:spTree>
    <p:extLst>
      <p:ext uri="{BB962C8B-B14F-4D97-AF65-F5344CB8AC3E}">
        <p14:creationId xmlns:p14="http://schemas.microsoft.com/office/powerpoint/2010/main" val="10640355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4"/>
          <p:cNvSpPr>
            <a:spLocks noGrp="1"/>
          </p:cNvSpPr>
          <p:nvPr>
            <p:ph type="title" idx="4294967295"/>
          </p:nvPr>
        </p:nvSpPr>
        <p:spPr>
          <a:xfrm>
            <a:off x="0" y="364068"/>
            <a:ext cx="12183533" cy="1117600"/>
          </a:xfrm>
        </p:spPr>
        <p:txBody>
          <a:bodyPr>
            <a:noAutofit/>
          </a:bodyPr>
          <a:lstStyle/>
          <a:p>
            <a:pPr algn="ctr"/>
            <a:r>
              <a:rPr lang="en-US" sz="4000" b="1" dirty="0"/>
              <a:t>Confirmatory License Requirements</a:t>
            </a:r>
            <a:endParaRPr lang="en-US" sz="4000" b="1" dirty="0">
              <a:latin typeface="Arial" panose="020B0604020202020204" pitchFamily="34" charset="0"/>
              <a:cs typeface="Arial" panose="020B0604020202020204" pitchFamily="34" charset="0"/>
            </a:endParaRPr>
          </a:p>
        </p:txBody>
      </p:sp>
      <p:pic>
        <p:nvPicPr>
          <p:cNvPr id="5" name="Content Placeholder 10" descr="completed confirmatory license">
            <a:extLst>
              <a:ext uri="{FF2B5EF4-FFF2-40B4-BE49-F238E27FC236}">
                <a16:creationId xmlns:a16="http://schemas.microsoft.com/office/drawing/2014/main" id="{F0D678C2-BC1C-40EF-A7DB-47679BC6BA25}"/>
              </a:ext>
            </a:extLst>
          </p:cNvPr>
          <p:cNvPicPr>
            <a:picLocks noChangeAspect="1"/>
          </p:cNvPicPr>
          <p:nvPr/>
        </p:nvPicPr>
        <p:blipFill rotWithShape="1">
          <a:blip r:embed="rId2"/>
          <a:srcRect l="7272" t="9090" r="23117" b="5195"/>
          <a:stretch/>
        </p:blipFill>
        <p:spPr>
          <a:xfrm>
            <a:off x="4577130" y="1313774"/>
            <a:ext cx="5066725" cy="5266943"/>
          </a:xfrm>
          <a:prstGeom prst="rect">
            <a:avLst/>
          </a:prstGeom>
        </p:spPr>
      </p:pic>
      <p:sp>
        <p:nvSpPr>
          <p:cNvPr id="8" name="Double Brace 7">
            <a:extLst>
              <a:ext uri="{FF2B5EF4-FFF2-40B4-BE49-F238E27FC236}">
                <a16:creationId xmlns:a16="http://schemas.microsoft.com/office/drawing/2014/main" id="{B2CCE619-DA74-4C4F-B0D7-6C81EBF176B5}"/>
              </a:ext>
              <a:ext uri="{C183D7F6-B498-43B3-948B-1728B52AA6E4}">
                <adec:decorative xmlns:adec="http://schemas.microsoft.com/office/drawing/2017/decorative" val="1"/>
              </a:ext>
            </a:extLst>
          </p:cNvPr>
          <p:cNvSpPr/>
          <p:nvPr/>
        </p:nvSpPr>
        <p:spPr>
          <a:xfrm>
            <a:off x="4289500" y="3189249"/>
            <a:ext cx="5638800" cy="1661501"/>
          </a:xfrm>
          <a:prstGeom prst="brace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7" name="TextBox 6">
            <a:extLst>
              <a:ext uri="{FF2B5EF4-FFF2-40B4-BE49-F238E27FC236}">
                <a16:creationId xmlns:a16="http://schemas.microsoft.com/office/drawing/2014/main" id="{CF051FA5-DAC3-4382-BBD8-3CE9A7C1804E}"/>
              </a:ext>
            </a:extLst>
          </p:cNvPr>
          <p:cNvSpPr txBox="1"/>
          <p:nvPr/>
        </p:nvSpPr>
        <p:spPr>
          <a:xfrm>
            <a:off x="967170" y="1678559"/>
            <a:ext cx="3619500" cy="4678204"/>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accent1"/>
                </a:solidFill>
              </a:rPr>
              <a:t>The CL is used to notify the public of the granting to the government nonexclusive, nontransferable, irrevocable, paid-up license for the U.S government to practice, or have the invention practiced, on its behalf throughout the world. 37 CFR 401.14 (b)</a:t>
            </a:r>
          </a:p>
          <a:p>
            <a:endParaRPr lang="en-US" b="1" dirty="0">
              <a:solidFill>
                <a:schemeClr val="accent1"/>
              </a:solidFill>
            </a:endParaRPr>
          </a:p>
          <a:p>
            <a:pPr marL="285750" indent="-285750">
              <a:buFont typeface="Arial" panose="020B0604020202020204" pitchFamily="34" charset="0"/>
              <a:buChar char="•"/>
            </a:pPr>
            <a:r>
              <a:rPr lang="en-US" b="1" dirty="0">
                <a:solidFill>
                  <a:schemeClr val="accent1"/>
                </a:solidFill>
              </a:rPr>
              <a:t>If the CL is accepted in iEdison, DEITR will then file the CL with the USPTO through the EPAS system.</a:t>
            </a:r>
          </a:p>
          <a:p>
            <a:pPr marL="285750" indent="-285750">
              <a:buFont typeface="Arial" panose="020B0604020202020204" pitchFamily="34" charset="0"/>
              <a:buChar char="•"/>
            </a:pPr>
            <a:endParaRPr lang="en-US" sz="1400" b="1" dirty="0">
              <a:solidFill>
                <a:schemeClr val="accent3">
                  <a:lumMod val="25000"/>
                </a:schemeClr>
              </a:solidFill>
            </a:endParaRPr>
          </a:p>
          <a:p>
            <a:pPr marL="285750" indent="-285750">
              <a:buFont typeface="Arial" panose="020B0604020202020204" pitchFamily="34" charset="0"/>
              <a:buChar char="•"/>
            </a:pPr>
            <a:endParaRPr lang="en-US" sz="1400" b="1" dirty="0">
              <a:solidFill>
                <a:schemeClr val="accent3">
                  <a:lumMod val="25000"/>
                </a:schemeClr>
              </a:solidFill>
            </a:endParaRPr>
          </a:p>
        </p:txBody>
      </p:sp>
      <p:sp>
        <p:nvSpPr>
          <p:cNvPr id="9" name="TextBox 8">
            <a:extLst>
              <a:ext uri="{FF2B5EF4-FFF2-40B4-BE49-F238E27FC236}">
                <a16:creationId xmlns:a16="http://schemas.microsoft.com/office/drawing/2014/main" id="{965268E0-7370-4B73-8424-B43118415AA7}"/>
              </a:ext>
            </a:extLst>
          </p:cNvPr>
          <p:cNvSpPr txBox="1"/>
          <p:nvPr/>
        </p:nvSpPr>
        <p:spPr>
          <a:xfrm>
            <a:off x="4738234" y="1922131"/>
            <a:ext cx="7449587" cy="246221"/>
          </a:xfrm>
          <a:prstGeom prst="rect">
            <a:avLst/>
          </a:prstGeom>
          <a:noFill/>
        </p:spPr>
        <p:txBody>
          <a:bodyPr wrap="square" rtlCol="0">
            <a:spAutoFit/>
          </a:bodyPr>
          <a:lstStyle/>
          <a:p>
            <a:pPr lvl="1">
              <a:buClr>
                <a:srgbClr val="FF0000"/>
              </a:buClr>
            </a:pPr>
            <a:r>
              <a:rPr lang="en-US" sz="1000" b="1" dirty="0">
                <a:solidFill>
                  <a:schemeClr val="tx2"/>
                </a:solidFill>
              </a:rPr>
              <a:t>Invention/Patent title</a:t>
            </a:r>
            <a:r>
              <a:rPr lang="en-US" sz="1000" b="1" dirty="0">
                <a:solidFill>
                  <a:srgbClr val="00359E">
                    <a:lumMod val="75000"/>
                  </a:srgbClr>
                </a:solidFill>
              </a:rPr>
              <a:t> </a:t>
            </a:r>
            <a:r>
              <a:rPr lang="en-US" sz="1000" b="1" dirty="0">
                <a:solidFill>
                  <a:srgbClr val="C00000"/>
                </a:solidFill>
              </a:rPr>
              <a:t>needs to at least be a close match </a:t>
            </a:r>
            <a:r>
              <a:rPr lang="en-US" sz="1000" b="1" dirty="0">
                <a:solidFill>
                  <a:schemeClr val="tx2"/>
                </a:solidFill>
              </a:rPr>
              <a:t>to the title listed in either the patent/invention record.</a:t>
            </a:r>
          </a:p>
        </p:txBody>
      </p:sp>
      <p:sp>
        <p:nvSpPr>
          <p:cNvPr id="10" name="TextBox 9">
            <a:extLst>
              <a:ext uri="{FF2B5EF4-FFF2-40B4-BE49-F238E27FC236}">
                <a16:creationId xmlns:a16="http://schemas.microsoft.com/office/drawing/2014/main" id="{3D37857B-C19B-49CE-B0C4-30D3CEA4B0C5}"/>
              </a:ext>
            </a:extLst>
          </p:cNvPr>
          <p:cNvSpPr txBox="1"/>
          <p:nvPr/>
        </p:nvSpPr>
        <p:spPr>
          <a:xfrm>
            <a:off x="5093793" y="2123037"/>
            <a:ext cx="6530943" cy="246221"/>
          </a:xfrm>
          <a:prstGeom prst="rect">
            <a:avLst/>
          </a:prstGeom>
          <a:noFill/>
        </p:spPr>
        <p:txBody>
          <a:bodyPr wrap="square" rtlCol="0">
            <a:spAutoFit/>
          </a:bodyPr>
          <a:lstStyle/>
          <a:p>
            <a:r>
              <a:rPr lang="en-US" sz="1000" b="1" dirty="0">
                <a:solidFill>
                  <a:schemeClr val="tx2"/>
                </a:solidFill>
              </a:rPr>
              <a:t>Inventors listed on the CL, must match the inventors listed in the</a:t>
            </a:r>
            <a:r>
              <a:rPr lang="en-US" sz="1000" b="1" dirty="0">
                <a:solidFill>
                  <a:srgbClr val="00359E">
                    <a:lumMod val="75000"/>
                  </a:srgbClr>
                </a:solidFill>
              </a:rPr>
              <a:t> </a:t>
            </a:r>
            <a:r>
              <a:rPr lang="en-US" sz="1000" b="1" dirty="0">
                <a:solidFill>
                  <a:srgbClr val="C00000"/>
                </a:solidFill>
              </a:rPr>
              <a:t>patent  record.</a:t>
            </a:r>
          </a:p>
        </p:txBody>
      </p:sp>
      <p:sp>
        <p:nvSpPr>
          <p:cNvPr id="11" name="TextBox 10">
            <a:extLst>
              <a:ext uri="{FF2B5EF4-FFF2-40B4-BE49-F238E27FC236}">
                <a16:creationId xmlns:a16="http://schemas.microsoft.com/office/drawing/2014/main" id="{29645110-77D0-4799-ABBA-D0B567108AA7}"/>
              </a:ext>
            </a:extLst>
          </p:cNvPr>
          <p:cNvSpPr txBox="1"/>
          <p:nvPr/>
        </p:nvSpPr>
        <p:spPr>
          <a:xfrm>
            <a:off x="5653206" y="2362651"/>
            <a:ext cx="6530944" cy="246221"/>
          </a:xfrm>
          <a:prstGeom prst="rect">
            <a:avLst/>
          </a:prstGeom>
          <a:noFill/>
        </p:spPr>
        <p:txBody>
          <a:bodyPr wrap="square" rtlCol="0">
            <a:spAutoFit/>
          </a:bodyPr>
          <a:lstStyle/>
          <a:p>
            <a:r>
              <a:rPr lang="en-US" sz="1000" b="1" dirty="0">
                <a:solidFill>
                  <a:srgbClr val="C00000"/>
                </a:solidFill>
              </a:rPr>
              <a:t>NIH Format: </a:t>
            </a:r>
            <a:r>
              <a:rPr lang="en-US" sz="1000" b="1" dirty="0">
                <a:solidFill>
                  <a:schemeClr val="tx2"/>
                </a:solidFill>
              </a:rPr>
              <a:t>Institution Code (IC) followed by a six-digit serial number.</a:t>
            </a:r>
            <a:r>
              <a:rPr lang="en-US" sz="1000" b="1" dirty="0">
                <a:solidFill>
                  <a:srgbClr val="C00000"/>
                </a:solidFill>
              </a:rPr>
              <a:t> All leading zeros must be included.</a:t>
            </a:r>
          </a:p>
        </p:txBody>
      </p:sp>
      <p:sp>
        <p:nvSpPr>
          <p:cNvPr id="12" name="TextBox 11">
            <a:extLst>
              <a:ext uri="{FF2B5EF4-FFF2-40B4-BE49-F238E27FC236}">
                <a16:creationId xmlns:a16="http://schemas.microsoft.com/office/drawing/2014/main" id="{9C5187D9-ED1C-43DA-9151-FDAF16772412}"/>
              </a:ext>
            </a:extLst>
          </p:cNvPr>
          <p:cNvSpPr txBox="1"/>
          <p:nvPr/>
        </p:nvSpPr>
        <p:spPr>
          <a:xfrm>
            <a:off x="5231651" y="4897192"/>
            <a:ext cx="4386806" cy="276999"/>
          </a:xfrm>
          <a:prstGeom prst="rect">
            <a:avLst/>
          </a:prstGeom>
          <a:noFill/>
        </p:spPr>
        <p:txBody>
          <a:bodyPr wrap="square" rtlCol="0">
            <a:spAutoFit/>
          </a:bodyPr>
          <a:lstStyle/>
          <a:p>
            <a:r>
              <a:rPr lang="en-US" sz="1200" b="1" dirty="0">
                <a:solidFill>
                  <a:srgbClr val="C00000"/>
                </a:solidFill>
              </a:rPr>
              <a:t>October	               1st                               19</a:t>
            </a:r>
          </a:p>
        </p:txBody>
      </p:sp>
      <p:cxnSp>
        <p:nvCxnSpPr>
          <p:cNvPr id="13" name="Elbow Connector 12">
            <a:extLst>
              <a:ext uri="{FF2B5EF4-FFF2-40B4-BE49-F238E27FC236}">
                <a16:creationId xmlns:a16="http://schemas.microsoft.com/office/drawing/2014/main" id="{31074141-F500-449F-90D6-6F6616A0007D}"/>
              </a:ext>
              <a:ext uri="{C183D7F6-B498-43B3-948B-1728B52AA6E4}">
                <adec:decorative xmlns:adec="http://schemas.microsoft.com/office/drawing/2017/decorative" val="1"/>
              </a:ext>
            </a:extLst>
          </p:cNvPr>
          <p:cNvCxnSpPr/>
          <p:nvPr/>
        </p:nvCxnSpPr>
        <p:spPr>
          <a:xfrm>
            <a:off x="9045937" y="5273625"/>
            <a:ext cx="651510" cy="26278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A948DC0-F01E-43B9-88C2-813E0E1A7ACC}"/>
              </a:ext>
            </a:extLst>
          </p:cNvPr>
          <p:cNvSpPr txBox="1"/>
          <p:nvPr/>
        </p:nvSpPr>
        <p:spPr>
          <a:xfrm>
            <a:off x="9697447" y="4899106"/>
            <a:ext cx="2299712" cy="1292662"/>
          </a:xfrm>
          <a:prstGeom prst="rect">
            <a:avLst/>
          </a:prstGeom>
          <a:noFill/>
        </p:spPr>
        <p:txBody>
          <a:bodyPr wrap="square" rtlCol="0">
            <a:spAutoFit/>
          </a:bodyPr>
          <a:lstStyle/>
          <a:p>
            <a:r>
              <a:rPr lang="en-US" sz="1200" b="1" dirty="0">
                <a:solidFill>
                  <a:srgbClr val="C00000"/>
                </a:solidFill>
              </a:rPr>
              <a:t>Document MUST be signed and dated by the Institutional Business Officer (Someone who has signatory authority on behalf of institution/organization).</a:t>
            </a:r>
          </a:p>
          <a:p>
            <a:endParaRPr lang="en-US" b="1" dirty="0"/>
          </a:p>
        </p:txBody>
      </p:sp>
      <p:sp>
        <p:nvSpPr>
          <p:cNvPr id="15" name="TextBox 14">
            <a:extLst>
              <a:ext uri="{FF2B5EF4-FFF2-40B4-BE49-F238E27FC236}">
                <a16:creationId xmlns:a16="http://schemas.microsoft.com/office/drawing/2014/main" id="{207A7A5D-D517-4772-A251-BA97B3B782E2}"/>
              </a:ext>
            </a:extLst>
          </p:cNvPr>
          <p:cNvSpPr txBox="1"/>
          <p:nvPr/>
        </p:nvSpPr>
        <p:spPr>
          <a:xfrm>
            <a:off x="4754327" y="6170312"/>
            <a:ext cx="7292049" cy="261610"/>
          </a:xfrm>
          <a:prstGeom prst="rect">
            <a:avLst/>
          </a:prstGeom>
          <a:noFill/>
        </p:spPr>
        <p:txBody>
          <a:bodyPr wrap="square" rtlCol="0">
            <a:spAutoFit/>
          </a:bodyPr>
          <a:lstStyle/>
          <a:p>
            <a:r>
              <a:rPr lang="en-US" sz="1100" b="1" dirty="0">
                <a:solidFill>
                  <a:srgbClr val="C00000"/>
                </a:solidFill>
              </a:rPr>
              <a:t>Organization name must match to what listed in iEdison, unless other approval was received from DEITR</a:t>
            </a:r>
            <a:r>
              <a:rPr lang="en-US" sz="1100" dirty="0">
                <a:solidFill>
                  <a:srgbClr val="C00000"/>
                </a:solidFill>
              </a:rPr>
              <a:t>.</a:t>
            </a:r>
          </a:p>
        </p:txBody>
      </p:sp>
    </p:spTree>
    <p:extLst>
      <p:ext uri="{BB962C8B-B14F-4D97-AF65-F5344CB8AC3E}">
        <p14:creationId xmlns:p14="http://schemas.microsoft.com/office/powerpoint/2010/main" val="17600797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99E65-BC98-483A-8DDE-40B0893A437C}" type="slidenum">
              <a:rPr kumimoji="0" lang="en-US" sz="20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170" name="Content Placeholder 5"/>
          <p:cNvSpPr>
            <a:spLocks noGrp="1"/>
          </p:cNvSpPr>
          <p:nvPr>
            <p:ph idx="4294967295"/>
          </p:nvPr>
        </p:nvSpPr>
        <p:spPr>
          <a:xfrm>
            <a:off x="1261533" y="1837266"/>
            <a:ext cx="10337800" cy="4411133"/>
          </a:xfrm>
        </p:spPr>
        <p:txBody>
          <a:bodyPr>
            <a:normAutofit/>
          </a:bodyPr>
          <a:lstStyle/>
          <a:p>
            <a:r>
              <a:rPr lang="en-US" b="1" dirty="0">
                <a:solidFill>
                  <a:srgbClr val="C00000"/>
                </a:solidFill>
              </a:rPr>
              <a:t>Please note: </a:t>
            </a:r>
            <a:r>
              <a:rPr lang="en-US" b="1" dirty="0">
                <a:solidFill>
                  <a:schemeClr val="tx2"/>
                </a:solidFill>
              </a:rPr>
              <a:t>If you have an accepted CL for the</a:t>
            </a:r>
            <a:r>
              <a:rPr lang="en-US" b="1" dirty="0"/>
              <a:t> </a:t>
            </a:r>
            <a:r>
              <a:rPr lang="en-US" b="1" dirty="0">
                <a:solidFill>
                  <a:srgbClr val="C00000"/>
                </a:solidFill>
              </a:rPr>
              <a:t>earliest patent filing, </a:t>
            </a:r>
            <a:r>
              <a:rPr lang="en-US" b="1" dirty="0">
                <a:solidFill>
                  <a:schemeClr val="tx2"/>
                </a:solidFill>
              </a:rPr>
              <a:t>this will cover all </a:t>
            </a:r>
            <a:r>
              <a:rPr lang="en-US" b="1" dirty="0">
                <a:solidFill>
                  <a:srgbClr val="C00000"/>
                </a:solidFill>
              </a:rPr>
              <a:t>”child” filings </a:t>
            </a:r>
            <a:r>
              <a:rPr lang="en-US" b="1" dirty="0">
                <a:solidFill>
                  <a:schemeClr val="tx2"/>
                </a:solidFill>
              </a:rPr>
              <a:t>that are listed within the same record.</a:t>
            </a:r>
          </a:p>
          <a:p>
            <a:r>
              <a:rPr lang="en-US" b="1" dirty="0">
                <a:solidFill>
                  <a:schemeClr val="tx2"/>
                </a:solidFill>
              </a:rPr>
              <a:t>If</a:t>
            </a:r>
            <a:r>
              <a:rPr lang="en-US" b="1" dirty="0"/>
              <a:t> </a:t>
            </a:r>
            <a:r>
              <a:rPr lang="en-US" b="1" dirty="0">
                <a:solidFill>
                  <a:srgbClr val="C00000"/>
                </a:solidFill>
              </a:rPr>
              <a:t>”child” filings </a:t>
            </a:r>
            <a:r>
              <a:rPr lang="en-US" b="1" dirty="0">
                <a:solidFill>
                  <a:schemeClr val="tx2"/>
                </a:solidFill>
              </a:rPr>
              <a:t>are listed in</a:t>
            </a:r>
            <a:r>
              <a:rPr lang="en-US" b="1" dirty="0"/>
              <a:t> </a:t>
            </a:r>
            <a:r>
              <a:rPr lang="en-US" b="1" dirty="0">
                <a:solidFill>
                  <a:srgbClr val="C00000"/>
                </a:solidFill>
              </a:rPr>
              <a:t>other patent records, </a:t>
            </a:r>
            <a:r>
              <a:rPr lang="en-US" b="1" dirty="0">
                <a:solidFill>
                  <a:schemeClr val="tx2"/>
                </a:solidFill>
              </a:rPr>
              <a:t>this is okay</a:t>
            </a:r>
            <a:r>
              <a:rPr lang="en-US" b="1" dirty="0"/>
              <a:t> </a:t>
            </a:r>
            <a:r>
              <a:rPr lang="en-US" b="1" dirty="0">
                <a:solidFill>
                  <a:srgbClr val="C00000"/>
                </a:solidFill>
              </a:rPr>
              <a:t>only if a  parent/child linkage has been established between the patent records to reflect their relationship. </a:t>
            </a:r>
          </a:p>
          <a:p>
            <a:r>
              <a:rPr lang="en-US" b="1" dirty="0">
                <a:solidFill>
                  <a:schemeClr val="tx2"/>
                </a:solidFill>
              </a:rPr>
              <a:t>You can locate the confirmatory license requirements on the iEdison FAQ page XI: </a:t>
            </a:r>
            <a:r>
              <a:rPr lang="en-US" b="1" dirty="0">
                <a:solidFill>
                  <a:srgbClr val="20558A"/>
                </a:solidFill>
                <a:hlinkClick r:id="rId2">
                  <a:extLst>
                    <a:ext uri="{A12FA001-AC4F-418D-AE19-62706E023703}">
                      <ahyp:hlinkClr xmlns:ahyp="http://schemas.microsoft.com/office/drawing/2018/hyperlinkcolor" val="tx"/>
                    </a:ext>
                  </a:extLst>
                </a:hlinkClick>
              </a:rPr>
              <a:t>https://era.nih.gov/iedison/iedison_faqs.cfm#XI</a:t>
            </a:r>
            <a:endParaRPr lang="en-US" b="1" dirty="0">
              <a:solidFill>
                <a:srgbClr val="20558A"/>
              </a:solidFill>
            </a:endParaRPr>
          </a:p>
        </p:txBody>
      </p:sp>
      <p:sp>
        <p:nvSpPr>
          <p:cNvPr id="7171" name="Title 4"/>
          <p:cNvSpPr>
            <a:spLocks noGrp="1"/>
          </p:cNvSpPr>
          <p:nvPr>
            <p:ph type="title" idx="4294967295"/>
          </p:nvPr>
        </p:nvSpPr>
        <p:spPr>
          <a:xfrm>
            <a:off x="0" y="386819"/>
            <a:ext cx="12192000" cy="1281112"/>
          </a:xfrm>
        </p:spPr>
        <p:txBody>
          <a:bodyPr>
            <a:noAutofit/>
          </a:bodyPr>
          <a:lstStyle/>
          <a:p>
            <a:pPr algn="ctr"/>
            <a:r>
              <a:rPr lang="en-US" sz="4000" b="1" dirty="0"/>
              <a:t>Confirmatory License Requirements</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47650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1CD482-244A-4083-BE83-CFF6BED744D7}"/>
              </a:ext>
            </a:extLst>
          </p:cNvPr>
          <p:cNvSpPr>
            <a:spLocks noGrp="1"/>
          </p:cNvSpPr>
          <p:nvPr>
            <p:ph type="dt" sz="half" idx="10"/>
          </p:nvPr>
        </p:nvSpPr>
        <p:spPr/>
        <p:txBody>
          <a:bodyPr/>
          <a:lstStyle/>
          <a:p>
            <a:fld id="{5BA27624-A05E-4067-8CFA-9A60DDDF75D8}" type="datetime4">
              <a:rPr lang="en-US" smtClean="0"/>
              <a:t>October 29, 2020</a:t>
            </a:fld>
            <a:endParaRPr lang="en-US" dirty="0"/>
          </a:p>
        </p:txBody>
      </p:sp>
      <p:graphicFrame>
        <p:nvGraphicFramePr>
          <p:cNvPr id="5" name="Table 4">
            <a:extLst>
              <a:ext uri="{FF2B5EF4-FFF2-40B4-BE49-F238E27FC236}">
                <a16:creationId xmlns:a16="http://schemas.microsoft.com/office/drawing/2014/main" id="{09A21EF9-6E66-4B27-82E7-B6F80942C84C}"/>
              </a:ext>
            </a:extLst>
          </p:cNvPr>
          <p:cNvGraphicFramePr>
            <a:graphicFrameLocks noGrp="1"/>
          </p:cNvGraphicFramePr>
          <p:nvPr>
            <p:extLst>
              <p:ext uri="{D42A27DB-BD31-4B8C-83A1-F6EECF244321}">
                <p14:modId xmlns:p14="http://schemas.microsoft.com/office/powerpoint/2010/main" val="2318365173"/>
              </p:ext>
            </p:extLst>
          </p:nvPr>
        </p:nvGraphicFramePr>
        <p:xfrm>
          <a:off x="1535837" y="1873188"/>
          <a:ext cx="9374819" cy="4110361"/>
        </p:xfrm>
        <a:graphic>
          <a:graphicData uri="http://schemas.openxmlformats.org/drawingml/2006/table">
            <a:tbl>
              <a:tblPr firstRow="1" firstCol="1" bandRow="1">
                <a:tableStyleId>{5C22544A-7EE6-4342-B048-85BDC9FD1C3A}</a:tableStyleId>
              </a:tblPr>
              <a:tblGrid>
                <a:gridCol w="2882508">
                  <a:extLst>
                    <a:ext uri="{9D8B030D-6E8A-4147-A177-3AD203B41FA5}">
                      <a16:colId xmlns:a16="http://schemas.microsoft.com/office/drawing/2014/main" val="4142868069"/>
                    </a:ext>
                  </a:extLst>
                </a:gridCol>
                <a:gridCol w="6492311">
                  <a:extLst>
                    <a:ext uri="{9D8B030D-6E8A-4147-A177-3AD203B41FA5}">
                      <a16:colId xmlns:a16="http://schemas.microsoft.com/office/drawing/2014/main" val="2783487008"/>
                    </a:ext>
                  </a:extLst>
                </a:gridCol>
              </a:tblGrid>
              <a:tr h="1917355">
                <a:tc>
                  <a:txBody>
                    <a:bodyPr/>
                    <a:lstStyle/>
                    <a:p>
                      <a:pPr marL="0" marR="0">
                        <a:lnSpc>
                          <a:spcPct val="107000"/>
                        </a:lnSpc>
                        <a:spcBef>
                          <a:spcPts val="0"/>
                        </a:spcBef>
                        <a:spcAft>
                          <a:spcPts val="0"/>
                        </a:spcAft>
                      </a:pPr>
                      <a:r>
                        <a:rPr lang="en-US" sz="1100" dirty="0">
                          <a:effectLst/>
                        </a:rPr>
                        <a:t># 234 - The submitted Confirmatory License is not accepted. See the “Confirmatory License Reject Comment” in the patent report screen. 37 CFR 401.14(b).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In order to clear notification 234, please go to the patent record and review the confirmatory license reject comments.</a:t>
                      </a:r>
                    </a:p>
                    <a:p>
                      <a:pPr marL="0" marR="0">
                        <a:lnSpc>
                          <a:spcPct val="107000"/>
                        </a:lnSpc>
                        <a:spcBef>
                          <a:spcPts val="0"/>
                        </a:spcBef>
                        <a:spcAft>
                          <a:spcPts val="0"/>
                        </a:spcAft>
                      </a:pPr>
                      <a:r>
                        <a:rPr lang="en-US" sz="1100" dirty="0">
                          <a:effectLst/>
                        </a:rPr>
                        <a:t> </a:t>
                      </a:r>
                    </a:p>
                    <a:p>
                      <a:pPr marL="0" marR="0">
                        <a:lnSpc>
                          <a:spcPct val="107000"/>
                        </a:lnSpc>
                        <a:spcBef>
                          <a:spcPts val="0"/>
                        </a:spcBef>
                        <a:spcAft>
                          <a:spcPts val="0"/>
                        </a:spcAft>
                      </a:pPr>
                      <a:r>
                        <a:rPr lang="en-US" sz="1100" dirty="0">
                          <a:effectLst/>
                        </a:rPr>
                        <a:t>You can locate the confirmatory license requirements on the iEdison FAQ page XI:</a:t>
                      </a:r>
                    </a:p>
                    <a:p>
                      <a:pPr marL="0" marR="0">
                        <a:lnSpc>
                          <a:spcPct val="107000"/>
                        </a:lnSpc>
                        <a:spcBef>
                          <a:spcPts val="0"/>
                        </a:spcBef>
                        <a:spcAft>
                          <a:spcPts val="0"/>
                        </a:spcAft>
                      </a:pPr>
                      <a:r>
                        <a:rPr lang="en-US" sz="1100" u="sng" dirty="0">
                          <a:effectLst/>
                          <a:hlinkClick r:id="rId2"/>
                        </a:rPr>
                        <a:t>https://era.nih.gov/iedison/iedison_faqs.cfm#XI</a:t>
                      </a:r>
                      <a:endParaRPr lang="en-US" sz="1100" dirty="0">
                        <a:effectLst/>
                      </a:endParaRPr>
                    </a:p>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6098495"/>
                  </a:ext>
                </a:extLst>
              </a:tr>
              <a:tr h="2193006">
                <a:tc>
                  <a:txBody>
                    <a:bodyPr/>
                    <a:lstStyle/>
                    <a:p>
                      <a:pPr marL="0" marR="0">
                        <a:lnSpc>
                          <a:spcPct val="107000"/>
                        </a:lnSpc>
                        <a:spcBef>
                          <a:spcPts val="0"/>
                        </a:spcBef>
                        <a:spcAft>
                          <a:spcPts val="0"/>
                        </a:spcAft>
                      </a:pPr>
                      <a:r>
                        <a:rPr lang="en-US" sz="1100" dirty="0">
                          <a:effectLst/>
                        </a:rPr>
                        <a:t># 240 - A Confirmatory License is missing for a non-provisional patent filing in this record. 37 CFR Section 401.14(b).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In order to clear notification 240, please submit a confirmatory license under the “New Confirmatory License File” within the patent record.</a:t>
                      </a:r>
                    </a:p>
                    <a:p>
                      <a:pPr marL="0" marR="0">
                        <a:lnSpc>
                          <a:spcPct val="107000"/>
                        </a:lnSpc>
                        <a:spcBef>
                          <a:spcPts val="0"/>
                        </a:spcBef>
                        <a:spcAft>
                          <a:spcPts val="0"/>
                        </a:spcAft>
                      </a:pPr>
                      <a:r>
                        <a:rPr lang="en-US" sz="1100" dirty="0">
                          <a:effectLst/>
                        </a:rPr>
                        <a:t> </a:t>
                      </a:r>
                    </a:p>
                    <a:p>
                      <a:pPr marL="0" marR="0">
                        <a:lnSpc>
                          <a:spcPct val="107000"/>
                        </a:lnSpc>
                        <a:spcBef>
                          <a:spcPts val="0"/>
                        </a:spcBef>
                        <a:spcAft>
                          <a:spcPts val="0"/>
                        </a:spcAft>
                      </a:pPr>
                      <a:r>
                        <a:rPr lang="en-US" sz="1100" dirty="0">
                          <a:effectLst/>
                        </a:rPr>
                        <a:t>You can locate the confirmatory license requirements on the iEdison FAQ page XI:</a:t>
                      </a:r>
                    </a:p>
                    <a:p>
                      <a:pPr marL="0" marR="0">
                        <a:lnSpc>
                          <a:spcPct val="107000"/>
                        </a:lnSpc>
                        <a:spcBef>
                          <a:spcPts val="0"/>
                        </a:spcBef>
                        <a:spcAft>
                          <a:spcPts val="0"/>
                        </a:spcAft>
                      </a:pPr>
                      <a:r>
                        <a:rPr lang="en-US" sz="1100" u="sng" dirty="0">
                          <a:effectLst/>
                          <a:hlinkClick r:id="rId2"/>
                        </a:rPr>
                        <a:t>https://era.nih.gov/iedison/iedison_faqs.cfm#XI</a:t>
                      </a:r>
                      <a:endParaRPr lang="en-US" sz="1100" dirty="0">
                        <a:effectLst/>
                      </a:endParaRPr>
                    </a:p>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4979426"/>
                  </a:ext>
                </a:extLst>
              </a:tr>
            </a:tbl>
          </a:graphicData>
        </a:graphic>
      </p:graphicFrame>
      <p:sp>
        <p:nvSpPr>
          <p:cNvPr id="4" name="Title 3">
            <a:extLst>
              <a:ext uri="{FF2B5EF4-FFF2-40B4-BE49-F238E27FC236}">
                <a16:creationId xmlns:a16="http://schemas.microsoft.com/office/drawing/2014/main" id="{6B9AB037-868F-4A6A-AB4E-6D297834BD47}"/>
              </a:ext>
            </a:extLst>
          </p:cNvPr>
          <p:cNvSpPr>
            <a:spLocks noGrp="1"/>
          </p:cNvSpPr>
          <p:nvPr>
            <p:ph type="title" idx="4294967295"/>
          </p:nvPr>
        </p:nvSpPr>
        <p:spPr>
          <a:xfrm>
            <a:off x="498764" y="356029"/>
            <a:ext cx="10855035" cy="1325563"/>
          </a:xfrm>
        </p:spPr>
        <p:txBody>
          <a:bodyPr>
            <a:normAutofit/>
          </a:bodyPr>
          <a:lstStyle/>
          <a:p>
            <a:pPr algn="ctr"/>
            <a:r>
              <a:rPr lang="en-US" sz="4000" b="1" dirty="0"/>
              <a:t>Resolving </a:t>
            </a:r>
            <a:r>
              <a:rPr lang="en-US" sz="4000" b="1" dirty="0" err="1"/>
              <a:t>iEdison</a:t>
            </a:r>
            <a:r>
              <a:rPr lang="en-US" sz="4000" b="1" dirty="0"/>
              <a:t> CL Non-Compliance Messages</a:t>
            </a:r>
          </a:p>
        </p:txBody>
      </p:sp>
    </p:spTree>
    <p:extLst>
      <p:ext uri="{BB962C8B-B14F-4D97-AF65-F5344CB8AC3E}">
        <p14:creationId xmlns:p14="http://schemas.microsoft.com/office/powerpoint/2010/main" val="11734721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99E65-BC98-483A-8DDE-40B0893A437C}" type="slidenum">
              <a:rPr kumimoji="0" lang="en-US" sz="20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170" name="Content Placeholder 5"/>
          <p:cNvSpPr>
            <a:spLocks noGrp="1"/>
          </p:cNvSpPr>
          <p:nvPr>
            <p:ph idx="4294967295"/>
          </p:nvPr>
        </p:nvSpPr>
        <p:spPr>
          <a:xfrm>
            <a:off x="1261533" y="1837266"/>
            <a:ext cx="10337800" cy="4411133"/>
          </a:xfrm>
        </p:spPr>
        <p:txBody>
          <a:bodyPr>
            <a:normAutofit lnSpcReduction="10000"/>
          </a:bodyPr>
          <a:lstStyle/>
          <a:p>
            <a:pPr marL="342900" lvl="1" indent="-342900">
              <a:lnSpc>
                <a:spcPct val="90000"/>
              </a:lnSpc>
              <a:spcBef>
                <a:spcPts val="0"/>
              </a:spcBef>
              <a:spcAft>
                <a:spcPts val="800"/>
              </a:spcAft>
              <a:buClr>
                <a:srgbClr val="20558A"/>
              </a:buClr>
              <a:buSzPct val="100000"/>
            </a:pPr>
            <a:r>
              <a:rPr lang="en-US" sz="1900" b="1" dirty="0">
                <a:solidFill>
                  <a:srgbClr val="20558A"/>
                </a:solidFill>
              </a:rPr>
              <a:t>Digital Signatures (authenticated by a signature authority with a certificate) are OK.  </a:t>
            </a:r>
          </a:p>
          <a:p>
            <a:pPr marL="342900" lvl="1" indent="-342900">
              <a:lnSpc>
                <a:spcPct val="90000"/>
              </a:lnSpc>
              <a:spcBef>
                <a:spcPts val="0"/>
              </a:spcBef>
              <a:spcAft>
                <a:spcPts val="800"/>
              </a:spcAft>
              <a:buClr>
                <a:srgbClr val="20558A"/>
              </a:buClr>
              <a:buSzPct val="100000"/>
            </a:pPr>
            <a:r>
              <a:rPr lang="en-US" sz="1900" b="1" dirty="0">
                <a:solidFill>
                  <a:srgbClr val="20558A"/>
                </a:solidFill>
              </a:rPr>
              <a:t>Please do not simply type an individuals’ name in lieu of a signature.</a:t>
            </a:r>
          </a:p>
          <a:p>
            <a:pPr marL="342900" lvl="1" indent="-342900">
              <a:lnSpc>
                <a:spcPct val="90000"/>
              </a:lnSpc>
              <a:spcBef>
                <a:spcPts val="0"/>
              </a:spcBef>
              <a:spcAft>
                <a:spcPts val="800"/>
              </a:spcAft>
              <a:buClr>
                <a:schemeClr val="accent1"/>
              </a:buClr>
              <a:buSzPct val="100000"/>
            </a:pPr>
            <a:endParaRPr lang="en-US" dirty="0">
              <a:solidFill>
                <a:srgbClr val="20558A"/>
              </a:solidFill>
            </a:endParaRPr>
          </a:p>
          <a:p>
            <a:pPr marL="0" lvl="1" indent="0">
              <a:lnSpc>
                <a:spcPct val="90000"/>
              </a:lnSpc>
              <a:spcBef>
                <a:spcPts val="0"/>
              </a:spcBef>
              <a:spcAft>
                <a:spcPts val="800"/>
              </a:spcAft>
              <a:buClr>
                <a:schemeClr val="accent1"/>
              </a:buClr>
              <a:buSzPct val="100000"/>
              <a:buNone/>
            </a:pPr>
            <a:r>
              <a:rPr lang="en-US" sz="1900" b="1" dirty="0">
                <a:solidFill>
                  <a:srgbClr val="20558A"/>
                </a:solidFill>
              </a:rPr>
              <a:t>Digital signatures are </a:t>
            </a:r>
          </a:p>
          <a:p>
            <a:pPr marL="0" lvl="1" indent="0">
              <a:lnSpc>
                <a:spcPct val="90000"/>
              </a:lnSpc>
              <a:spcBef>
                <a:spcPts val="0"/>
              </a:spcBef>
              <a:spcAft>
                <a:spcPts val="800"/>
              </a:spcAft>
              <a:buClr>
                <a:schemeClr val="accent1"/>
              </a:buClr>
              <a:buSzPct val="100000"/>
              <a:buNone/>
            </a:pPr>
            <a:r>
              <a:rPr lang="en-US" sz="1900" b="1" dirty="0">
                <a:solidFill>
                  <a:srgbClr val="20558A"/>
                </a:solidFill>
              </a:rPr>
              <a:t>of this general form and</a:t>
            </a:r>
          </a:p>
          <a:p>
            <a:pPr marL="0" lvl="1" indent="0">
              <a:lnSpc>
                <a:spcPct val="90000"/>
              </a:lnSpc>
              <a:spcBef>
                <a:spcPts val="0"/>
              </a:spcBef>
              <a:spcAft>
                <a:spcPts val="800"/>
              </a:spcAft>
              <a:buClr>
                <a:schemeClr val="accent1"/>
              </a:buClr>
              <a:buSzPct val="100000"/>
              <a:buNone/>
            </a:pPr>
            <a:r>
              <a:rPr lang="en-US" sz="1900" b="1" dirty="0">
                <a:solidFill>
                  <a:srgbClr val="20558A"/>
                </a:solidFill>
              </a:rPr>
              <a:t>are obtained from a</a:t>
            </a:r>
          </a:p>
          <a:p>
            <a:pPr marL="0" lvl="1" indent="0">
              <a:lnSpc>
                <a:spcPct val="90000"/>
              </a:lnSpc>
              <a:spcBef>
                <a:spcPts val="0"/>
              </a:spcBef>
              <a:spcAft>
                <a:spcPts val="800"/>
              </a:spcAft>
              <a:buClr>
                <a:schemeClr val="accent1"/>
              </a:buClr>
              <a:buSzPct val="100000"/>
              <a:buNone/>
            </a:pPr>
            <a:r>
              <a:rPr lang="en-US" sz="1900" b="1" dirty="0">
                <a:solidFill>
                  <a:srgbClr val="20558A"/>
                </a:solidFill>
              </a:rPr>
              <a:t>recognized signature</a:t>
            </a:r>
          </a:p>
          <a:p>
            <a:pPr marL="0" lvl="1" indent="0">
              <a:lnSpc>
                <a:spcPct val="90000"/>
              </a:lnSpc>
              <a:spcBef>
                <a:spcPts val="0"/>
              </a:spcBef>
              <a:spcAft>
                <a:spcPts val="800"/>
              </a:spcAft>
              <a:buClr>
                <a:schemeClr val="accent1"/>
              </a:buClr>
              <a:buSzPct val="100000"/>
              <a:buNone/>
            </a:pPr>
            <a:r>
              <a:rPr lang="en-US" sz="1900" b="1" dirty="0">
                <a:solidFill>
                  <a:srgbClr val="20558A"/>
                </a:solidFill>
              </a:rPr>
              <a:t>authority.</a:t>
            </a:r>
          </a:p>
          <a:p>
            <a:pPr marL="342900" lvl="1" indent="-342900">
              <a:lnSpc>
                <a:spcPct val="90000"/>
              </a:lnSpc>
              <a:spcBef>
                <a:spcPts val="0"/>
              </a:spcBef>
              <a:spcAft>
                <a:spcPts val="800"/>
              </a:spcAft>
              <a:buClr>
                <a:schemeClr val="accent1"/>
              </a:buClr>
              <a:buSzPct val="100000"/>
            </a:pPr>
            <a:endParaRPr lang="en-US" sz="1900" b="1" dirty="0">
              <a:solidFill>
                <a:srgbClr val="20558A"/>
              </a:solidFill>
            </a:endParaRPr>
          </a:p>
          <a:p>
            <a:pPr marL="0" lvl="1" indent="0">
              <a:lnSpc>
                <a:spcPct val="90000"/>
              </a:lnSpc>
              <a:spcBef>
                <a:spcPts val="0"/>
              </a:spcBef>
              <a:spcAft>
                <a:spcPts val="800"/>
              </a:spcAft>
              <a:buClr>
                <a:schemeClr val="accent1"/>
              </a:buClr>
              <a:buSzPct val="100000"/>
              <a:buNone/>
            </a:pPr>
            <a:r>
              <a:rPr lang="en-US" sz="1900" b="1" dirty="0">
                <a:solidFill>
                  <a:srgbClr val="20558A"/>
                </a:solidFill>
              </a:rPr>
              <a:t>We believe this is a</a:t>
            </a:r>
          </a:p>
          <a:p>
            <a:pPr marL="0" lvl="1" indent="0">
              <a:lnSpc>
                <a:spcPct val="90000"/>
              </a:lnSpc>
              <a:spcBef>
                <a:spcPts val="0"/>
              </a:spcBef>
              <a:spcAft>
                <a:spcPts val="800"/>
              </a:spcAft>
              <a:buClr>
                <a:schemeClr val="accent1"/>
              </a:buClr>
              <a:buSzPct val="100000"/>
              <a:buNone/>
            </a:pPr>
            <a:r>
              <a:rPr lang="en-US" sz="1900" b="1" dirty="0">
                <a:solidFill>
                  <a:srgbClr val="20558A"/>
                </a:solidFill>
              </a:rPr>
              <a:t>public sample from</a:t>
            </a:r>
          </a:p>
          <a:p>
            <a:pPr marL="0" lvl="1" indent="0">
              <a:lnSpc>
                <a:spcPct val="90000"/>
              </a:lnSpc>
              <a:spcBef>
                <a:spcPts val="0"/>
              </a:spcBef>
              <a:spcAft>
                <a:spcPts val="800"/>
              </a:spcAft>
              <a:buClr>
                <a:schemeClr val="accent1"/>
              </a:buClr>
              <a:buSzPct val="100000"/>
              <a:buNone/>
            </a:pPr>
            <a:r>
              <a:rPr lang="en-US" sz="1900" b="1" dirty="0">
                <a:solidFill>
                  <a:srgbClr val="20558A"/>
                </a:solidFill>
              </a:rPr>
              <a:t>Adobe’s website.</a:t>
            </a:r>
          </a:p>
          <a:p>
            <a:pPr marL="0" lvl="1" indent="0">
              <a:lnSpc>
                <a:spcPct val="90000"/>
              </a:lnSpc>
              <a:spcBef>
                <a:spcPts val="0"/>
              </a:spcBef>
              <a:spcAft>
                <a:spcPts val="800"/>
              </a:spcAft>
              <a:buClr>
                <a:schemeClr val="accent1"/>
              </a:buClr>
              <a:buSzPct val="100000"/>
              <a:buNone/>
            </a:pPr>
            <a:r>
              <a:rPr lang="en-US" sz="1900" b="1" dirty="0">
                <a:solidFill>
                  <a:srgbClr val="20558A"/>
                </a:solidFill>
              </a:rPr>
              <a:t>No requirement for the use of Adobe computer software should be inferred.</a:t>
            </a:r>
          </a:p>
        </p:txBody>
      </p:sp>
      <p:sp>
        <p:nvSpPr>
          <p:cNvPr id="7171" name="Title 4"/>
          <p:cNvSpPr>
            <a:spLocks noGrp="1"/>
          </p:cNvSpPr>
          <p:nvPr>
            <p:ph type="title" idx="4294967295"/>
          </p:nvPr>
        </p:nvSpPr>
        <p:spPr>
          <a:xfrm>
            <a:off x="0" y="386819"/>
            <a:ext cx="12192000" cy="1281112"/>
          </a:xfrm>
        </p:spPr>
        <p:txBody>
          <a:bodyPr>
            <a:noAutofit/>
          </a:bodyPr>
          <a:lstStyle/>
          <a:p>
            <a:pPr algn="ctr"/>
            <a:r>
              <a:rPr lang="en-US" sz="4000" b="1" dirty="0"/>
              <a:t>Digital Signatures</a:t>
            </a:r>
            <a:endParaRPr lang="en-US" sz="4000" b="1" dirty="0">
              <a:latin typeface="Arial" panose="020B0604020202020204" pitchFamily="34" charset="0"/>
              <a:cs typeface="Arial" panose="020B0604020202020204" pitchFamily="34" charset="0"/>
            </a:endParaRPr>
          </a:p>
        </p:txBody>
      </p:sp>
      <p:pic>
        <p:nvPicPr>
          <p:cNvPr id="5" name="Picture 4" descr="electronic signature">
            <a:extLst>
              <a:ext uri="{FF2B5EF4-FFF2-40B4-BE49-F238E27FC236}">
                <a16:creationId xmlns:a16="http://schemas.microsoft.com/office/drawing/2014/main" id="{189B8B9F-A49F-4FA7-B050-1A86AD4263F9}"/>
              </a:ext>
            </a:extLst>
          </p:cNvPr>
          <p:cNvPicPr>
            <a:picLocks noChangeAspect="1"/>
          </p:cNvPicPr>
          <p:nvPr/>
        </p:nvPicPr>
        <p:blipFill rotWithShape="1">
          <a:blip r:embed="rId2"/>
          <a:srcRect l="25936" t="14743" r="26471" b="34890"/>
          <a:stretch/>
        </p:blipFill>
        <p:spPr>
          <a:xfrm>
            <a:off x="4780452" y="2639782"/>
            <a:ext cx="4634230" cy="3124200"/>
          </a:xfrm>
          <a:prstGeom prst="rect">
            <a:avLst/>
          </a:prstGeom>
        </p:spPr>
      </p:pic>
    </p:spTree>
    <p:extLst>
      <p:ext uri="{BB962C8B-B14F-4D97-AF65-F5344CB8AC3E}">
        <p14:creationId xmlns:p14="http://schemas.microsoft.com/office/powerpoint/2010/main" val="230759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idx="4294967295"/>
          </p:nvPr>
        </p:nvSpPr>
        <p:spPr>
          <a:xfrm>
            <a:off x="0" y="384665"/>
            <a:ext cx="12192000" cy="1554202"/>
          </a:xfrm>
        </p:spPr>
        <p:txBody>
          <a:bodyPr vert="horz" lIns="91440" tIns="45720" rIns="91440" bIns="45720" rtlCol="0" anchor="b">
            <a:noAutofit/>
          </a:bodyPr>
          <a:lstStyle/>
          <a:p>
            <a:pPr algn="ctr"/>
            <a:r>
              <a:rPr lang="en-US" sz="3600" b="1" dirty="0"/>
              <a:t>Changes in Bayh-Dole for Reporting Confirmatory Licenses</a:t>
            </a:r>
            <a:br>
              <a:rPr lang="en-US" sz="3600" b="1" dirty="0"/>
            </a:br>
            <a:r>
              <a:rPr lang="en-US" sz="3600" b="1" i="1" spc="600" dirty="0">
                <a:solidFill>
                  <a:srgbClr val="C00000"/>
                </a:solidFill>
                <a:effectLst>
                  <a:outerShdw blurRad="38100" dist="38100" dir="2700000" algn="tl">
                    <a:srgbClr val="000000">
                      <a:alpha val="43137"/>
                    </a:srgbClr>
                  </a:outerShdw>
                </a:effectLst>
              </a:rPr>
              <a:t>NIH Grants October 1, 2018</a:t>
            </a:r>
            <a:endParaRPr lang="en-US" sz="3600" b="1" kern="1200" dirty="0">
              <a:solidFill>
                <a:srgbClr val="C00000"/>
              </a:solidFill>
              <a:latin typeface="Arial" panose="020B0604020202020204" pitchFamily="34" charset="0"/>
              <a:cs typeface="Arial" panose="020B0604020202020204" pitchFamily="34" charset="0"/>
            </a:endParaRPr>
          </a:p>
        </p:txBody>
      </p:sp>
      <p:pic>
        <p:nvPicPr>
          <p:cNvPr id="14" name="Picture 13" descr="A close up of a sign&#10;&#10;Description automatically generated">
            <a:extLst>
              <a:ext uri="{FF2B5EF4-FFF2-40B4-BE49-F238E27FC236}">
                <a16:creationId xmlns:a16="http://schemas.microsoft.com/office/drawing/2014/main" id="{5AB46B42-35D1-4FFE-A3D6-335F23178605}"/>
              </a:ext>
            </a:extLst>
          </p:cNvPr>
          <p:cNvPicPr>
            <a:picLocks noChangeAspect="1"/>
          </p:cNvPicPr>
          <p:nvPr/>
        </p:nvPicPr>
        <p:blipFill>
          <a:blip r:embed="rId2"/>
          <a:stretch>
            <a:fillRect/>
          </a:stretch>
        </p:blipFill>
        <p:spPr>
          <a:xfrm>
            <a:off x="554421" y="2811104"/>
            <a:ext cx="2402691" cy="2582147"/>
          </a:xfrm>
          <a:prstGeom prst="rect">
            <a:avLst/>
          </a:prstGeom>
        </p:spPr>
      </p:pic>
      <p:sp>
        <p:nvSpPr>
          <p:cNvPr id="6147" name="Content Placeholder 5"/>
          <p:cNvSpPr>
            <a:spLocks noGrp="1"/>
          </p:cNvSpPr>
          <p:nvPr>
            <p:ph idx="4294967295"/>
          </p:nvPr>
        </p:nvSpPr>
        <p:spPr>
          <a:xfrm>
            <a:off x="3185713" y="2082801"/>
            <a:ext cx="8879288" cy="4135120"/>
          </a:xfrm>
        </p:spPr>
        <p:txBody>
          <a:bodyPr vert="horz" lIns="91440" tIns="45720" rIns="91440" bIns="45720" rtlCol="0">
            <a:normAutofit/>
          </a:bodyPr>
          <a:lstStyle/>
          <a:p>
            <a:r>
              <a:rPr lang="en-US" b="1" dirty="0">
                <a:solidFill>
                  <a:schemeClr val="tx2"/>
                </a:solidFill>
              </a:rPr>
              <a:t>How does this affect the reporting process for a confirmatory license?</a:t>
            </a:r>
          </a:p>
          <a:p>
            <a:pPr lvl="1"/>
            <a:r>
              <a:rPr lang="en-US" b="1" dirty="0">
                <a:solidFill>
                  <a:schemeClr val="tx2"/>
                </a:solidFill>
              </a:rPr>
              <a:t>A confirmatory license is required for all patent applications: </a:t>
            </a:r>
            <a:r>
              <a:rPr lang="en-US" b="1" u="sng" dirty="0">
                <a:solidFill>
                  <a:schemeClr val="tx2"/>
                </a:solidFill>
              </a:rPr>
              <a:t>Provisionals</a:t>
            </a:r>
            <a:r>
              <a:rPr lang="en-US" b="1" dirty="0">
                <a:solidFill>
                  <a:schemeClr val="tx2"/>
                </a:solidFill>
              </a:rPr>
              <a:t>, PCTs, Non-Provisionals, Continuations, </a:t>
            </a:r>
            <a:r>
              <a:rPr lang="en-US" b="1" dirty="0" err="1">
                <a:solidFill>
                  <a:schemeClr val="tx2"/>
                </a:solidFill>
              </a:rPr>
              <a:t>Divisionals</a:t>
            </a:r>
            <a:r>
              <a:rPr lang="en-US" b="1" dirty="0">
                <a:solidFill>
                  <a:schemeClr val="tx2"/>
                </a:solidFill>
              </a:rPr>
              <a:t>, and Issued Patents.</a:t>
            </a:r>
          </a:p>
          <a:p>
            <a:r>
              <a:rPr lang="en-US" b="1" dirty="0">
                <a:solidFill>
                  <a:schemeClr val="tx2"/>
                </a:solidFill>
              </a:rPr>
              <a:t>Note: Currently a notification will not trigger in iEdison requesting a CL to be created/submitted when a Provisional is reported in the patent record. </a:t>
            </a:r>
          </a:p>
          <a:p>
            <a:pPr lvl="2">
              <a:buClr>
                <a:schemeClr val="tx2"/>
              </a:buClr>
            </a:pPr>
            <a:r>
              <a:rPr lang="en-US" sz="2200" b="1" dirty="0">
                <a:solidFill>
                  <a:srgbClr val="C00000"/>
                </a:solidFill>
              </a:rPr>
              <a:t>You are still responsible for creating/submitting a confirmatory license in iEdison.</a:t>
            </a:r>
          </a:p>
        </p:txBody>
      </p:sp>
      <p:sp>
        <p:nvSpPr>
          <p:cNvPr id="3" name="Slide Number Placeholder 2"/>
          <p:cNvSpPr>
            <a:spLocks noGrp="1"/>
          </p:cNvSpPr>
          <p:nvPr>
            <p:ph type="sldNum" sz="quarter" idx="12"/>
          </p:nvPr>
        </p:nvSpPr>
        <p:spPr>
          <a:xfrm>
            <a:off x="10330903" y="6217920"/>
            <a:ext cx="9144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4B299E65-BC98-483A-8DDE-40B0893A437C}" type="slidenum">
              <a:rPr kumimoji="0" lang="en-US" b="0" i="0" u="none" strike="noStrike" cap="none" spc="0" normalizeH="0" baseline="0" noProof="0">
                <a:ln>
                  <a:noFill/>
                </a:ln>
                <a:solidFill>
                  <a:prstClr val="black">
                    <a:lumMod val="50000"/>
                    <a:lumOff val="50000"/>
                  </a:prstClr>
                </a:solidFill>
                <a:effectLst/>
                <a:uLnTx/>
                <a:uFillTx/>
                <a:latin typeface="+mn-lt"/>
                <a:cs typeface="+mn-cs"/>
              </a:rPr>
              <a:pPr marR="0" lvl="0" indent="0" fontAlgn="auto">
                <a:spcBef>
                  <a:spcPts val="0"/>
                </a:spcBef>
                <a:spcAft>
                  <a:spcPts val="600"/>
                </a:spcAft>
                <a:buClrTx/>
                <a:buSzTx/>
                <a:buFontTx/>
                <a:buNone/>
                <a:tabLst/>
                <a:defRPr/>
              </a:pPr>
              <a:t>47</a:t>
            </a:fld>
            <a:endParaRPr kumimoji="0" lang="en-US" b="0" i="0" u="none" strike="noStrike" cap="none" spc="0" normalizeH="0" baseline="0" noProof="0" dirty="0">
              <a:ln>
                <a:noFill/>
              </a:ln>
              <a:solidFill>
                <a:prstClr val="black">
                  <a:lumMod val="50000"/>
                  <a:lumOff val="50000"/>
                </a:prstClr>
              </a:solidFill>
              <a:effectLst/>
              <a:uLnTx/>
              <a:uFillTx/>
              <a:latin typeface="+mn-lt"/>
              <a:cs typeface="+mn-cs"/>
            </a:endParaRPr>
          </a:p>
        </p:txBody>
      </p:sp>
    </p:spTree>
    <p:extLst>
      <p:ext uri="{BB962C8B-B14F-4D97-AF65-F5344CB8AC3E}">
        <p14:creationId xmlns:p14="http://schemas.microsoft.com/office/powerpoint/2010/main" val="23652206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99E65-BC98-483A-8DDE-40B0893A437C}" type="slidenum">
              <a:rPr kumimoji="0" lang="en-US" sz="20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170" name="Content Placeholder 5"/>
          <p:cNvSpPr>
            <a:spLocks noGrp="1"/>
          </p:cNvSpPr>
          <p:nvPr>
            <p:ph idx="4294967295"/>
          </p:nvPr>
        </p:nvSpPr>
        <p:spPr>
          <a:xfrm>
            <a:off x="1261533" y="1837266"/>
            <a:ext cx="10337800" cy="4411133"/>
          </a:xfrm>
        </p:spPr>
        <p:txBody>
          <a:bodyPr>
            <a:normAutofit/>
          </a:bodyPr>
          <a:lstStyle/>
          <a:p>
            <a:r>
              <a:rPr lang="en-US" b="1" dirty="0">
                <a:solidFill>
                  <a:schemeClr val="tx2"/>
                </a:solidFill>
              </a:rPr>
              <a:t>Title does not match the invention record or the patent record.</a:t>
            </a:r>
          </a:p>
          <a:p>
            <a:r>
              <a:rPr lang="en-US" b="1" dirty="0">
                <a:solidFill>
                  <a:schemeClr val="tx2"/>
                </a:solidFill>
              </a:rPr>
              <a:t>Inventors listed on the CL do not match the inventors listed in the patent record.</a:t>
            </a:r>
          </a:p>
          <a:p>
            <a:r>
              <a:rPr lang="en-US" b="1" dirty="0">
                <a:solidFill>
                  <a:schemeClr val="tx2"/>
                </a:solidFill>
              </a:rPr>
              <a:t>Grantee provides filing/issue date for a different patent application.</a:t>
            </a:r>
          </a:p>
          <a:p>
            <a:r>
              <a:rPr lang="en-US" b="1" dirty="0">
                <a:solidFill>
                  <a:schemeClr val="tx2"/>
                </a:solidFill>
              </a:rPr>
              <a:t>Grantee lists multiple patent applications and issued patents on one CL.</a:t>
            </a:r>
          </a:p>
          <a:p>
            <a:r>
              <a:rPr lang="en-US" b="1" dirty="0">
                <a:solidFill>
                  <a:schemeClr val="tx2"/>
                </a:solidFill>
              </a:rPr>
              <a:t>Grantee lists a PCT patent application number in the “foreign applications filed/intended in (countries)” field, instead of the names of the countries.</a:t>
            </a:r>
          </a:p>
        </p:txBody>
      </p:sp>
      <p:sp>
        <p:nvSpPr>
          <p:cNvPr id="7171" name="Title 4"/>
          <p:cNvSpPr>
            <a:spLocks noGrp="1"/>
          </p:cNvSpPr>
          <p:nvPr>
            <p:ph type="title" idx="4294967295"/>
          </p:nvPr>
        </p:nvSpPr>
        <p:spPr>
          <a:xfrm>
            <a:off x="0" y="386819"/>
            <a:ext cx="12192000" cy="1281112"/>
          </a:xfrm>
        </p:spPr>
        <p:txBody>
          <a:bodyPr>
            <a:noAutofit/>
          </a:bodyPr>
          <a:lstStyle/>
          <a:p>
            <a:pPr algn="ctr"/>
            <a:r>
              <a:rPr lang="en-US" sz="4000" b="1" dirty="0"/>
              <a:t>Confirmatory License – Common Errors</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52963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99E65-BC98-483A-8DDE-40B0893A437C}" type="slidenum">
              <a:rPr kumimoji="0" lang="en-US" sz="20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170" name="Content Placeholder 5"/>
          <p:cNvSpPr>
            <a:spLocks noGrp="1"/>
          </p:cNvSpPr>
          <p:nvPr>
            <p:ph idx="4294967295"/>
          </p:nvPr>
        </p:nvSpPr>
        <p:spPr>
          <a:xfrm>
            <a:off x="1261533" y="1837266"/>
            <a:ext cx="10337800" cy="4411133"/>
          </a:xfrm>
        </p:spPr>
        <p:txBody>
          <a:bodyPr>
            <a:normAutofit/>
          </a:bodyPr>
          <a:lstStyle/>
          <a:p>
            <a:r>
              <a:rPr lang="en-US" b="1" dirty="0">
                <a:solidFill>
                  <a:schemeClr val="tx2"/>
                </a:solidFill>
              </a:rPr>
              <a:t>Grantee does not include the leading zero (if applicable) in a grant number.</a:t>
            </a:r>
          </a:p>
          <a:p>
            <a:r>
              <a:rPr lang="en-US" b="1" dirty="0">
                <a:solidFill>
                  <a:schemeClr val="tx2"/>
                </a:solidFill>
              </a:rPr>
              <a:t>Grantee will change the E.O. 9424 standard language.</a:t>
            </a:r>
          </a:p>
          <a:p>
            <a:r>
              <a:rPr lang="en-US" b="1" dirty="0">
                <a:solidFill>
                  <a:schemeClr val="tx2"/>
                </a:solidFill>
              </a:rPr>
              <a:t>The execution date is not legible, Institutional Business Officer is missing, title of Institutional Business Officer is missing, and/or business address is missing.</a:t>
            </a:r>
          </a:p>
          <a:p>
            <a:r>
              <a:rPr lang="en-US" b="1" dirty="0">
                <a:solidFill>
                  <a:schemeClr val="tx2"/>
                </a:solidFill>
              </a:rPr>
              <a:t>Grantee may provide department name/research foundation instead of grantee/contractor organization name.</a:t>
            </a:r>
          </a:p>
          <a:p>
            <a:r>
              <a:rPr lang="en-US" b="1" dirty="0">
                <a:solidFill>
                  <a:schemeClr val="tx2"/>
                </a:solidFill>
              </a:rPr>
              <a:t>NIH prefers the CL be pre-populated directly from the patent record to avoid these common errors.</a:t>
            </a:r>
          </a:p>
        </p:txBody>
      </p:sp>
      <p:sp>
        <p:nvSpPr>
          <p:cNvPr id="7171" name="Title 4"/>
          <p:cNvSpPr>
            <a:spLocks noGrp="1"/>
          </p:cNvSpPr>
          <p:nvPr>
            <p:ph type="title" idx="4294967295"/>
          </p:nvPr>
        </p:nvSpPr>
        <p:spPr>
          <a:xfrm>
            <a:off x="0" y="386819"/>
            <a:ext cx="12192000" cy="1281112"/>
          </a:xfrm>
        </p:spPr>
        <p:txBody>
          <a:bodyPr>
            <a:noAutofit/>
          </a:bodyPr>
          <a:lstStyle/>
          <a:p>
            <a:pPr algn="ctr"/>
            <a:r>
              <a:rPr lang="en-US" sz="4000" b="1" dirty="0"/>
              <a:t>Confirmatory License – Common Errors</a:t>
            </a:r>
            <a:br>
              <a:rPr lang="en-US" sz="4000" b="1" dirty="0"/>
            </a:br>
            <a:r>
              <a:rPr lang="en-US" sz="4000" b="1" dirty="0"/>
              <a:t>(continued)</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3249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0BE7A8-8265-4257-9F97-1AB83C9A5D8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
        <p:nvSpPr>
          <p:cNvPr id="2" name="Title 1"/>
          <p:cNvSpPr>
            <a:spLocks noGrp="1"/>
          </p:cNvSpPr>
          <p:nvPr>
            <p:ph type="title" idx="4294967295"/>
          </p:nvPr>
        </p:nvSpPr>
        <p:spPr>
          <a:xfrm>
            <a:off x="1846787" y="260355"/>
            <a:ext cx="8245475" cy="1076325"/>
          </a:xfrm>
        </p:spPr>
        <p:txBody>
          <a:bodyPr>
            <a:noAutofit/>
          </a:bodyPr>
          <a:lstStyle/>
          <a:p>
            <a:pPr algn="ctr"/>
            <a:r>
              <a:rPr lang="en-US" b="1" dirty="0"/>
              <a:t>Bayh-Dole Act:</a:t>
            </a:r>
            <a:br>
              <a:rPr lang="en-US" b="1" dirty="0"/>
            </a:br>
            <a:r>
              <a:rPr lang="en-US" b="1" dirty="0"/>
              <a:t>Selected Definitions</a:t>
            </a:r>
          </a:p>
        </p:txBody>
      </p:sp>
      <p:sp>
        <p:nvSpPr>
          <p:cNvPr id="3" name="Content Placeholder 2"/>
          <p:cNvSpPr>
            <a:spLocks noGrp="1"/>
          </p:cNvSpPr>
          <p:nvPr>
            <p:ph idx="4294967295"/>
          </p:nvPr>
        </p:nvSpPr>
        <p:spPr>
          <a:xfrm>
            <a:off x="859895" y="1455738"/>
            <a:ext cx="9926637" cy="6099175"/>
          </a:xfrm>
        </p:spPr>
        <p:txBody>
          <a:bodyPr>
            <a:normAutofit/>
          </a:bodyPr>
          <a:lstStyle/>
          <a:p>
            <a:pPr marL="0" indent="0">
              <a:buNone/>
            </a:pPr>
            <a:r>
              <a:rPr lang="en-US" sz="2400" b="1" dirty="0">
                <a:solidFill>
                  <a:schemeClr val="tx2"/>
                </a:solidFill>
              </a:rPr>
              <a:t>Invention: </a:t>
            </a:r>
          </a:p>
          <a:p>
            <a:pPr marL="0" indent="0">
              <a:buNone/>
            </a:pPr>
            <a:r>
              <a:rPr lang="en-US" sz="2200" b="1" dirty="0">
                <a:solidFill>
                  <a:schemeClr val="tx2"/>
                </a:solidFill>
              </a:rPr>
              <a:t>“Any invention or discovery </a:t>
            </a:r>
            <a:r>
              <a:rPr lang="en-US" sz="2200" b="1" u="sng" dirty="0">
                <a:solidFill>
                  <a:srgbClr val="20558A"/>
                </a:solidFill>
              </a:rPr>
              <a:t>which is or may be patentable or otherwise protectable</a:t>
            </a:r>
            <a:r>
              <a:rPr lang="en-US" sz="2200" b="1" dirty="0">
                <a:solidFill>
                  <a:srgbClr val="20558A"/>
                </a:solidFill>
              </a:rPr>
              <a:t> </a:t>
            </a:r>
            <a:r>
              <a:rPr lang="en-US" sz="2200" b="1" dirty="0">
                <a:solidFill>
                  <a:schemeClr val="tx2"/>
                </a:solidFill>
              </a:rPr>
              <a:t>under this title or any novel variety of plant which is or may be protectable under the Plant Variety Protection Act (7 U.S.C. 2321 et seq.).”</a:t>
            </a:r>
          </a:p>
          <a:p>
            <a:pPr>
              <a:buNone/>
            </a:pPr>
            <a:r>
              <a:rPr lang="en-US" sz="2200" dirty="0">
                <a:solidFill>
                  <a:srgbClr val="20558A"/>
                </a:solidFill>
              </a:rPr>
              <a:t>	</a:t>
            </a:r>
            <a:r>
              <a:rPr lang="en-US" sz="2200" dirty="0">
                <a:solidFill>
                  <a:schemeClr val="tx2"/>
                </a:solidFill>
              </a:rPr>
              <a:t>35 U.S.C. § 201(d)</a:t>
            </a:r>
          </a:p>
          <a:p>
            <a:pPr>
              <a:buNone/>
            </a:pPr>
            <a:endParaRPr lang="en-US" sz="800" dirty="0"/>
          </a:p>
          <a:p>
            <a:pPr marL="0" indent="0">
              <a:lnSpc>
                <a:spcPct val="80000"/>
              </a:lnSpc>
              <a:buNone/>
            </a:pPr>
            <a:r>
              <a:rPr lang="en-US" sz="2400" b="1" dirty="0">
                <a:solidFill>
                  <a:schemeClr val="tx2"/>
                </a:solidFill>
              </a:rPr>
              <a:t>Subject Invention: </a:t>
            </a:r>
          </a:p>
          <a:p>
            <a:pPr marL="0" indent="0">
              <a:lnSpc>
                <a:spcPct val="80000"/>
              </a:lnSpc>
              <a:buNone/>
            </a:pPr>
            <a:r>
              <a:rPr lang="en-US" sz="2200" dirty="0">
                <a:solidFill>
                  <a:schemeClr val="tx2"/>
                </a:solidFill>
              </a:rPr>
              <a:t>“</a:t>
            </a:r>
            <a:r>
              <a:rPr lang="en-US" sz="2200" b="1" dirty="0">
                <a:solidFill>
                  <a:schemeClr val="tx2"/>
                </a:solidFill>
              </a:rPr>
              <a:t>Any invention of the </a:t>
            </a:r>
            <a:r>
              <a:rPr lang="en-US" sz="2200" b="1" i="1" u="sng" dirty="0">
                <a:solidFill>
                  <a:srgbClr val="20558A"/>
                </a:solidFill>
              </a:rPr>
              <a:t>contractor conceived or first actually reduced to practice in the performance of work under a funding agreement</a:t>
            </a:r>
            <a:r>
              <a:rPr lang="en-US" sz="2200" b="1" i="1" dirty="0">
                <a:solidFill>
                  <a:srgbClr val="20558A"/>
                </a:solidFill>
              </a:rPr>
              <a:t>: </a:t>
            </a:r>
            <a:r>
              <a:rPr lang="en-US" sz="2200" b="1" dirty="0">
                <a:solidFill>
                  <a:schemeClr val="tx2"/>
                </a:solidFill>
              </a:rPr>
              <a:t>Provided, that in the case of a variety of plant, the date of determination (as defined in section 41(d) of the Plant Variety Protection Act (7 U.S.C. 2401(d))) must also occur during the period of contract performance.”</a:t>
            </a:r>
          </a:p>
          <a:p>
            <a:pPr>
              <a:lnSpc>
                <a:spcPct val="80000"/>
              </a:lnSpc>
              <a:buNone/>
            </a:pPr>
            <a:r>
              <a:rPr lang="en-US" sz="2200" dirty="0">
                <a:solidFill>
                  <a:schemeClr val="tx2"/>
                </a:solidFill>
              </a:rPr>
              <a:t>	(35 U.S.C. § 201(e))</a:t>
            </a:r>
          </a:p>
        </p:txBody>
      </p:sp>
    </p:spTree>
    <p:extLst>
      <p:ext uri="{BB962C8B-B14F-4D97-AF65-F5344CB8AC3E}">
        <p14:creationId xmlns:p14="http://schemas.microsoft.com/office/powerpoint/2010/main" val="4285212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0BE7A8-8265-4257-9F97-1AB83C9A5D8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Arial" panose="020B0604020202020204" pitchFamily="34" charset="0"/>
            </a:endParaRPr>
          </a:p>
        </p:txBody>
      </p:sp>
      <p:sp>
        <p:nvSpPr>
          <p:cNvPr id="2" name="Title 1"/>
          <p:cNvSpPr>
            <a:spLocks noGrp="1"/>
          </p:cNvSpPr>
          <p:nvPr>
            <p:ph type="title" idx="4294967295"/>
          </p:nvPr>
        </p:nvSpPr>
        <p:spPr>
          <a:xfrm>
            <a:off x="0" y="367243"/>
            <a:ext cx="12191999" cy="1076325"/>
          </a:xfrm>
        </p:spPr>
        <p:txBody>
          <a:bodyPr>
            <a:noAutofit/>
          </a:bodyPr>
          <a:lstStyle/>
          <a:p>
            <a:pPr algn="ctr"/>
            <a:r>
              <a:rPr lang="en-US" b="1" dirty="0"/>
              <a:t>Importance of Reporting Subject Inventions</a:t>
            </a:r>
          </a:p>
        </p:txBody>
      </p:sp>
      <p:sp>
        <p:nvSpPr>
          <p:cNvPr id="3" name="Content Placeholder 2"/>
          <p:cNvSpPr>
            <a:spLocks noGrp="1"/>
          </p:cNvSpPr>
          <p:nvPr>
            <p:ph idx="4294967295"/>
          </p:nvPr>
        </p:nvSpPr>
        <p:spPr>
          <a:xfrm>
            <a:off x="1261533" y="1630363"/>
            <a:ext cx="9525002" cy="4725987"/>
          </a:xfrm>
        </p:spPr>
        <p:txBody>
          <a:bodyPr>
            <a:normAutofit fontScale="92500" lnSpcReduction="10000"/>
          </a:bodyPr>
          <a:lstStyle/>
          <a:p>
            <a:pPr marL="0" indent="0">
              <a:buNone/>
            </a:pPr>
            <a:endParaRPr lang="en-US" b="1" dirty="0">
              <a:solidFill>
                <a:schemeClr val="tx2"/>
              </a:solidFill>
            </a:endParaRPr>
          </a:p>
          <a:p>
            <a:pPr marL="0" indent="0">
              <a:buNone/>
            </a:pPr>
            <a:endParaRPr lang="en-US" sz="1100" b="1" dirty="0">
              <a:solidFill>
                <a:schemeClr val="tx2"/>
              </a:solidFill>
            </a:endParaRPr>
          </a:p>
          <a:p>
            <a:pPr>
              <a:spcAft>
                <a:spcPts val="1200"/>
              </a:spcAft>
            </a:pPr>
            <a:r>
              <a:rPr lang="en-US" sz="2600" dirty="0">
                <a:solidFill>
                  <a:srgbClr val="002060"/>
                </a:solidFill>
              </a:rPr>
              <a:t>Identifies NIH inventions that were conceived or first actually reduced to practice in the performance of the NIH funded work.   </a:t>
            </a:r>
          </a:p>
          <a:p>
            <a:pPr>
              <a:spcAft>
                <a:spcPts val="1200"/>
              </a:spcAft>
            </a:pPr>
            <a:r>
              <a:rPr lang="en-US" sz="2600" dirty="0">
                <a:solidFill>
                  <a:srgbClr val="002060"/>
                </a:solidFill>
              </a:rPr>
              <a:t>Inventions are one result of the NIH funded research that the NIH Program Officer and the public are informed of through annual and final reports and the USPTO.  Patent applications and issued patents identify NIH </a:t>
            </a:r>
            <a:r>
              <a:rPr lang="en-US" sz="2600">
                <a:solidFill>
                  <a:srgbClr val="002060"/>
                </a:solidFill>
              </a:rPr>
              <a:t>supported research and</a:t>
            </a:r>
            <a:endParaRPr lang="en-US" sz="2600" dirty="0">
              <a:solidFill>
                <a:srgbClr val="002060"/>
              </a:solidFill>
            </a:endParaRPr>
          </a:p>
          <a:p>
            <a:pPr>
              <a:spcAft>
                <a:spcPts val="1200"/>
              </a:spcAft>
            </a:pPr>
            <a:r>
              <a:rPr lang="en-US" sz="2600" dirty="0">
                <a:solidFill>
                  <a:srgbClr val="002060"/>
                </a:solidFill>
              </a:rPr>
              <a:t>Technical description and information about subject inventions are provided to the public in research publications citing NIH funding. </a:t>
            </a:r>
          </a:p>
          <a:p>
            <a:pPr marL="0" indent="0">
              <a:buNone/>
            </a:pPr>
            <a:r>
              <a:rPr lang="en-US" sz="2400" dirty="0">
                <a:latin typeface="Times New Roman" pitchFamily="18" charset="0"/>
              </a:rPr>
              <a:t>	</a:t>
            </a:r>
          </a:p>
        </p:txBody>
      </p:sp>
    </p:spTree>
    <p:extLst>
      <p:ext uri="{BB962C8B-B14F-4D97-AF65-F5344CB8AC3E}">
        <p14:creationId xmlns:p14="http://schemas.microsoft.com/office/powerpoint/2010/main" val="1935379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0BE7A8-8265-4257-9F97-1AB83C9A5D8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
        <p:nvSpPr>
          <p:cNvPr id="2" name="Title 1"/>
          <p:cNvSpPr>
            <a:spLocks noGrp="1"/>
          </p:cNvSpPr>
          <p:nvPr>
            <p:ph type="title" idx="4294967295"/>
          </p:nvPr>
        </p:nvSpPr>
        <p:spPr>
          <a:xfrm>
            <a:off x="0" y="368834"/>
            <a:ext cx="12191999" cy="1076325"/>
          </a:xfrm>
        </p:spPr>
        <p:txBody>
          <a:bodyPr>
            <a:noAutofit/>
          </a:bodyPr>
          <a:lstStyle/>
          <a:p>
            <a:pPr algn="ctr"/>
            <a:r>
              <a:rPr lang="en-US" b="1" dirty="0"/>
              <a:t>Importance of Reporting Subject Inventions</a:t>
            </a:r>
          </a:p>
        </p:txBody>
      </p:sp>
      <p:sp>
        <p:nvSpPr>
          <p:cNvPr id="3" name="Content Placeholder 2"/>
          <p:cNvSpPr>
            <a:spLocks noGrp="1"/>
          </p:cNvSpPr>
          <p:nvPr>
            <p:ph idx="4294967295"/>
          </p:nvPr>
        </p:nvSpPr>
        <p:spPr>
          <a:xfrm>
            <a:off x="1185333" y="2269067"/>
            <a:ext cx="9821334" cy="3741849"/>
          </a:xfrm>
        </p:spPr>
        <p:txBody>
          <a:bodyPr>
            <a:normAutofit/>
          </a:bodyPr>
          <a:lstStyle/>
          <a:p>
            <a:r>
              <a:rPr lang="en-US" sz="2800" b="1" dirty="0">
                <a:solidFill>
                  <a:schemeClr val="tx2"/>
                </a:solidFill>
              </a:rPr>
              <a:t>Required by Bayh-Dole and the terms and conditions of NIH’s awards. (Grants Policy Statement 8.2.4)</a:t>
            </a:r>
          </a:p>
          <a:p>
            <a:r>
              <a:rPr lang="en-US" sz="2800" b="1" dirty="0">
                <a:solidFill>
                  <a:schemeClr val="tx2"/>
                </a:solidFill>
              </a:rPr>
              <a:t>NIH has contacted grantees concerning their lack of compliance.</a:t>
            </a:r>
          </a:p>
          <a:p>
            <a:r>
              <a:rPr lang="en-US" sz="2800" b="1" dirty="0">
                <a:solidFill>
                  <a:schemeClr val="tx2"/>
                </a:solidFill>
              </a:rPr>
              <a:t>Third parties have contacted NIH concerning the lack of compliance of NIH grantees.</a:t>
            </a:r>
          </a:p>
          <a:p>
            <a:pPr lvl="1"/>
            <a:r>
              <a:rPr lang="en-US" sz="2400" b="1" dirty="0">
                <a:solidFill>
                  <a:schemeClr val="accent1"/>
                </a:solidFill>
              </a:rPr>
              <a:t>When this happens NIH contacts your president…………</a:t>
            </a:r>
          </a:p>
        </p:txBody>
      </p:sp>
    </p:spTree>
    <p:extLst>
      <p:ext uri="{BB962C8B-B14F-4D97-AF65-F5344CB8AC3E}">
        <p14:creationId xmlns:p14="http://schemas.microsoft.com/office/powerpoint/2010/main" val="1168194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0BE7A8-8265-4257-9F97-1AB83C9A5D8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
        <p:nvSpPr>
          <p:cNvPr id="2" name="Title 1"/>
          <p:cNvSpPr>
            <a:spLocks noGrp="1"/>
          </p:cNvSpPr>
          <p:nvPr>
            <p:ph type="title" idx="4294967295"/>
          </p:nvPr>
        </p:nvSpPr>
        <p:spPr>
          <a:xfrm>
            <a:off x="0" y="368834"/>
            <a:ext cx="12191999" cy="1076325"/>
          </a:xfrm>
        </p:spPr>
        <p:txBody>
          <a:bodyPr>
            <a:noAutofit/>
          </a:bodyPr>
          <a:lstStyle/>
          <a:p>
            <a:pPr algn="ctr"/>
            <a:r>
              <a:rPr lang="en-US" b="1" dirty="0"/>
              <a:t>Importance of Reporting Subject Inventions</a:t>
            </a:r>
          </a:p>
        </p:txBody>
      </p:sp>
      <p:sp>
        <p:nvSpPr>
          <p:cNvPr id="3" name="Content Placeholder 2"/>
          <p:cNvSpPr>
            <a:spLocks noGrp="1"/>
          </p:cNvSpPr>
          <p:nvPr>
            <p:ph idx="4294967295"/>
          </p:nvPr>
        </p:nvSpPr>
        <p:spPr>
          <a:xfrm>
            <a:off x="802040" y="2567425"/>
            <a:ext cx="10587917" cy="3788925"/>
          </a:xfrm>
        </p:spPr>
        <p:txBody>
          <a:bodyPr>
            <a:normAutofit/>
          </a:bodyPr>
          <a:lstStyle/>
          <a:p>
            <a:r>
              <a:rPr lang="en-US" b="1" dirty="0">
                <a:solidFill>
                  <a:schemeClr val="tx2"/>
                </a:solidFill>
              </a:rPr>
              <a:t>If inventions and patents are not reported as required, NIH can:</a:t>
            </a:r>
          </a:p>
          <a:p>
            <a:endParaRPr lang="en-US" sz="1000" b="1" dirty="0">
              <a:solidFill>
                <a:schemeClr val="tx2"/>
              </a:solidFill>
            </a:endParaRPr>
          </a:p>
          <a:p>
            <a:pPr lvl="1"/>
            <a:r>
              <a:rPr lang="en-US" sz="2200" dirty="0">
                <a:solidFill>
                  <a:srgbClr val="002060"/>
                </a:solidFill>
              </a:rPr>
              <a:t>Take one or more enforcement actions as set forth in the NIH Grants Policy Statement at 8.5.2 or stated in Bayh-Dole.</a:t>
            </a:r>
          </a:p>
          <a:p>
            <a:pPr lvl="2" algn="just"/>
            <a:r>
              <a:rPr lang="en-US" sz="2000" dirty="0">
                <a:solidFill>
                  <a:schemeClr val="accent1"/>
                </a:solidFill>
              </a:rPr>
              <a:t>Withhold further awards to the investigator/inventor or the funding recipient.</a:t>
            </a:r>
          </a:p>
          <a:p>
            <a:pPr lvl="2" algn="just"/>
            <a:r>
              <a:rPr lang="en-US" sz="2000" dirty="0">
                <a:solidFill>
                  <a:schemeClr val="accent1"/>
                </a:solidFill>
              </a:rPr>
              <a:t>Suspend or terminate an award or future awards.</a:t>
            </a:r>
          </a:p>
          <a:p>
            <a:pPr lvl="2" algn="just"/>
            <a:r>
              <a:rPr lang="en-US" sz="2000" dirty="0">
                <a:solidFill>
                  <a:schemeClr val="accent1"/>
                </a:solidFill>
              </a:rPr>
              <a:t>Require the transfer of ownership of the invention and patents to NIH. (BD 37 CFR 401.14 (d)(1))</a:t>
            </a:r>
          </a:p>
        </p:txBody>
      </p:sp>
    </p:spTree>
    <p:extLst>
      <p:ext uri="{BB962C8B-B14F-4D97-AF65-F5344CB8AC3E}">
        <p14:creationId xmlns:p14="http://schemas.microsoft.com/office/powerpoint/2010/main" val="2274144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99E65-BC98-483A-8DDE-40B0893A437C}" type="slidenum">
              <a:rPr kumimoji="0" lang="en-US" sz="2000" b="0" i="0" u="none" strike="noStrike" kern="1200" cap="none" spc="0" normalizeH="0" baseline="0" noProof="0" smtClean="0">
                <a:ln>
                  <a:noFill/>
                </a:ln>
                <a:solidFill>
                  <a:prstClr val="white"/>
                </a:solidFill>
                <a:effectLst/>
                <a:uLnTx/>
                <a:uFillTx/>
                <a:latin typeface="Century Gothic" panose="020B050202020202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2" name="Title 1"/>
          <p:cNvSpPr>
            <a:spLocks noGrp="1"/>
          </p:cNvSpPr>
          <p:nvPr>
            <p:ph type="title" idx="4294967295"/>
          </p:nvPr>
        </p:nvSpPr>
        <p:spPr>
          <a:xfrm>
            <a:off x="0" y="376238"/>
            <a:ext cx="12192000" cy="1281112"/>
          </a:xfrm>
        </p:spPr>
        <p:txBody>
          <a:bodyPr>
            <a:normAutofit fontScale="90000"/>
          </a:bodyPr>
          <a:lstStyle/>
          <a:p>
            <a:pPr algn="ctr"/>
            <a:br>
              <a:rPr lang="en-US" sz="4000" b="1" dirty="0">
                <a:solidFill>
                  <a:schemeClr val="tx2"/>
                </a:solidFill>
              </a:rPr>
            </a:br>
            <a:r>
              <a:rPr lang="en-US" sz="4000" b="1" dirty="0"/>
              <a:t>The Invention Disclosure </a:t>
            </a:r>
            <a:br>
              <a:rPr lang="en-US" sz="4000" b="1" dirty="0"/>
            </a:br>
            <a:r>
              <a:rPr lang="en-US" sz="4000" b="1" dirty="0"/>
              <a:t>(EIR or Extramural Invention Report)</a:t>
            </a:r>
          </a:p>
        </p:txBody>
      </p:sp>
      <p:sp>
        <p:nvSpPr>
          <p:cNvPr id="3" name="Content Placeholder 2"/>
          <p:cNvSpPr>
            <a:spLocks noGrp="1"/>
          </p:cNvSpPr>
          <p:nvPr>
            <p:ph idx="4294967295"/>
          </p:nvPr>
        </p:nvSpPr>
        <p:spPr>
          <a:xfrm>
            <a:off x="1278994" y="1657350"/>
            <a:ext cx="9253537" cy="4525963"/>
          </a:xfrm>
        </p:spPr>
        <p:txBody>
          <a:bodyPr>
            <a:normAutofit/>
          </a:bodyPr>
          <a:lstStyle/>
          <a:p>
            <a:pPr marL="0" indent="0">
              <a:buNone/>
            </a:pPr>
            <a:endParaRPr lang="en-US" dirty="0"/>
          </a:p>
          <a:p>
            <a:pPr>
              <a:spcAft>
                <a:spcPts val="1200"/>
              </a:spcAft>
            </a:pPr>
            <a:r>
              <a:rPr lang="en-US" sz="2800" dirty="0">
                <a:solidFill>
                  <a:srgbClr val="002060"/>
                </a:solidFill>
              </a:rPr>
              <a:t>Each Subject Invention must be reported in iEdison.</a:t>
            </a:r>
          </a:p>
          <a:p>
            <a:pPr>
              <a:spcAft>
                <a:spcPts val="1200"/>
              </a:spcAft>
            </a:pPr>
            <a:r>
              <a:rPr lang="en-US" sz="2800" dirty="0">
                <a:solidFill>
                  <a:srgbClr val="002060"/>
                </a:solidFill>
              </a:rPr>
              <a:t>It must be sufficiently complete in technical detail to convey a clear understanding to the extent known at the time of the disclosure.</a:t>
            </a:r>
          </a:p>
          <a:p>
            <a:pPr>
              <a:spcAft>
                <a:spcPts val="1200"/>
              </a:spcAft>
            </a:pPr>
            <a:r>
              <a:rPr lang="en-US" sz="2800" dirty="0">
                <a:solidFill>
                  <a:srgbClr val="002060"/>
                </a:solidFill>
              </a:rPr>
              <a:t>If it is created in iEdison and doesn’t meet the “sufficient detail” requirement above, then NIH must reject the disclosure.</a:t>
            </a:r>
          </a:p>
          <a:p>
            <a:endParaRPr lang="en-US" dirty="0"/>
          </a:p>
        </p:txBody>
      </p:sp>
    </p:spTree>
    <p:extLst>
      <p:ext uri="{BB962C8B-B14F-4D97-AF65-F5344CB8AC3E}">
        <p14:creationId xmlns:p14="http://schemas.microsoft.com/office/powerpoint/2010/main" val="2509307769"/>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0F7FCD"/>
      </a:accent1>
      <a:accent2>
        <a:srgbClr val="0B5F99"/>
      </a:accent2>
      <a:accent3>
        <a:srgbClr val="BFBFBF"/>
      </a:accent3>
      <a:accent4>
        <a:srgbClr val="015596"/>
      </a:accent4>
      <a:accent5>
        <a:srgbClr val="014273"/>
      </a:accent5>
      <a:accent6>
        <a:srgbClr val="073F6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AA4614CBA06C45A70F3463F463C382" ma:contentTypeVersion="2" ma:contentTypeDescription="Create a new document." ma:contentTypeScope="" ma:versionID="fbd3e5a29d384f11faf8cb112eaef3c5">
  <xsd:schema xmlns:xsd="http://www.w3.org/2001/XMLSchema" xmlns:xs="http://www.w3.org/2001/XMLSchema" xmlns:p="http://schemas.microsoft.com/office/2006/metadata/properties" xmlns:ns2="38f7a09f-7f7b-4855-aed2-ad67111d4934" targetNamespace="http://schemas.microsoft.com/office/2006/metadata/properties" ma:root="true" ma:fieldsID="635add2a047b4e3f79eb431b671f596e" ns2:_="">
    <xsd:import namespace="38f7a09f-7f7b-4855-aed2-ad67111d493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f7a09f-7f7b-4855-aed2-ad67111d493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7E49AB-0A63-46E4-A210-84448DF21B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f7a09f-7f7b-4855-aed2-ad67111d49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9270E1-7ED0-41CA-854D-9EB7543073FF}">
  <ds:schemaRefs>
    <ds:schemaRef ds:uri="http://schemas.microsoft.com/sharepoint/v3/contenttype/forms"/>
  </ds:schemaRefs>
</ds:datastoreItem>
</file>

<file path=customXml/itemProps3.xml><?xml version="1.0" encoding="utf-8"?>
<ds:datastoreItem xmlns:ds="http://schemas.openxmlformats.org/officeDocument/2006/customXml" ds:itemID="{23663D9E-F57E-4779-AA8D-DCC76D716388}">
  <ds:schemaRefs>
    <ds:schemaRef ds:uri="http://purl.org/dc/elements/1.1/"/>
    <ds:schemaRef ds:uri="http://schemas.microsoft.com/office/2006/metadata/properties"/>
    <ds:schemaRef ds:uri="38f7a09f-7f7b-4855-aed2-ad67111d4934"/>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2389</TotalTime>
  <Words>4904</Words>
  <Application>Microsoft Office PowerPoint</Application>
  <PresentationFormat>Widescreen</PresentationFormat>
  <Paragraphs>412</Paragraphs>
  <Slides>49</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Arial Black</vt:lpstr>
      <vt:lpstr>Calibri</vt:lpstr>
      <vt:lpstr>Calibri Light</vt:lpstr>
      <vt:lpstr>Century Gothic</vt:lpstr>
      <vt:lpstr>Times New Roman</vt:lpstr>
      <vt:lpstr>Office Theme</vt:lpstr>
      <vt:lpstr>Invention Reporting Under Bayh Dole</vt:lpstr>
      <vt:lpstr>Objectives</vt:lpstr>
      <vt:lpstr>Invention Reporting Under Bayh-Dole</vt:lpstr>
      <vt:lpstr>Bayh-Dole, what is it?</vt:lpstr>
      <vt:lpstr>Bayh-Dole Act: Selected Definitions</vt:lpstr>
      <vt:lpstr>Importance of Reporting Subject Inventions</vt:lpstr>
      <vt:lpstr>Importance of Reporting Subject Inventions</vt:lpstr>
      <vt:lpstr>Importance of Reporting Subject Inventions</vt:lpstr>
      <vt:lpstr> The Invention Disclosure  (EIR or Extramural Invention Report)</vt:lpstr>
      <vt:lpstr>What Must Be Reported to NIH using iEdison?</vt:lpstr>
      <vt:lpstr>Recommended Coversheet for Invention Disclosure</vt:lpstr>
      <vt:lpstr>How to Report a Subject Invention in iEdison</vt:lpstr>
      <vt:lpstr>Common Reasons for EIR Rejection</vt:lpstr>
      <vt:lpstr>Common Reasons for EIR Rejection (continued)</vt:lpstr>
      <vt:lpstr>Common Reasons for EIR Rejection (continued)</vt:lpstr>
      <vt:lpstr>Resolving iEdison EIR Non-Compliance Messages</vt:lpstr>
      <vt:lpstr>Invention Reporting Under Bayh Dole</vt:lpstr>
      <vt:lpstr>Research Performance Progress Report (RPPR)</vt:lpstr>
      <vt:lpstr>HHS 568 Report</vt:lpstr>
      <vt:lpstr>Completing the Final Invention Statement (FIS) (HHS-568)</vt:lpstr>
      <vt:lpstr>NIH Verification of FIS</vt:lpstr>
      <vt:lpstr>Extension Request</vt:lpstr>
      <vt:lpstr>Types of Extension Requests</vt:lpstr>
      <vt:lpstr>Request for an Extension of Time to File an Invention Disclosure  (37 CFR 401.14(c)(3) &amp; (4))</vt:lpstr>
      <vt:lpstr>Request for an Extension of Time to Elect Title to a Subject Invention Disclosure </vt:lpstr>
      <vt:lpstr>Request for an Extension of Time to Elect Title to a Subject Invention Disclosure (continued)</vt:lpstr>
      <vt:lpstr>Request for an Extension of Time to File an Initial Patent Application</vt:lpstr>
      <vt:lpstr>Request for an Extension of Time to File an Initial Patent Application (continued)</vt:lpstr>
      <vt:lpstr>Changes in Bayh-Dole to Request Extensions of Time (37 CFR 401.14(c)(5)) Non-Provisional Application NIH Grants – October 1, 2018</vt:lpstr>
      <vt:lpstr>Changes in Bayh-Dole to Request Extensions of Time (37 CFR 401.14(c)(5)) Non-Provisional Application NIH Grants – October 1, 2018</vt:lpstr>
      <vt:lpstr>Resolving a Statutory Bar</vt:lpstr>
      <vt:lpstr>Statutory Bar</vt:lpstr>
      <vt:lpstr>Statutory Bar (continued)</vt:lpstr>
      <vt:lpstr>Government Support Clause</vt:lpstr>
      <vt:lpstr>What is a Government Support Clause? (GSC)</vt:lpstr>
      <vt:lpstr>GSC Statement for Discussion</vt:lpstr>
      <vt:lpstr>NIH Process for Accepting a GSC</vt:lpstr>
      <vt:lpstr>Utilizing EPAS for GSC’s</vt:lpstr>
      <vt:lpstr>Changes in Bayh-Dole for Reporting Government Support Clauses NIH Grants October 1, 2018</vt:lpstr>
      <vt:lpstr>Resolving iEdison GSC Non-Compliance Messages</vt:lpstr>
      <vt:lpstr>Creating a Confirmatory License</vt:lpstr>
      <vt:lpstr>What is a Confirmatory License (CL) </vt:lpstr>
      <vt:lpstr>Confirmatory License Requirements</vt:lpstr>
      <vt:lpstr>Confirmatory License Requirements</vt:lpstr>
      <vt:lpstr>Resolving iEdison CL Non-Compliance Messages</vt:lpstr>
      <vt:lpstr>Digital Signatures</vt:lpstr>
      <vt:lpstr>Changes in Bayh-Dole for Reporting Confirmatory Licenses NIH Grants October 1, 2018</vt:lpstr>
      <vt:lpstr>Confirmatory License – Common Errors</vt:lpstr>
      <vt:lpstr>Confirmatory License – Common Errors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Invention Reporting Under Bayh-Dole</dc:title>
  <dc:creator>Kathy Chen</dc:creator>
  <cp:lastModifiedBy>Cummins, Sheri (NIH/OD) [E]</cp:lastModifiedBy>
  <cp:revision>195</cp:revision>
  <cp:lastPrinted>2019-10-01T12:58:36Z</cp:lastPrinted>
  <dcterms:created xsi:type="dcterms:W3CDTF">2018-01-29T16:47:27Z</dcterms:created>
  <dcterms:modified xsi:type="dcterms:W3CDTF">2020-10-29T15:28:11Z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0x01010048AA4614CBA06C45A70F3463F463C382</vt:lpwstr>
  </property>
</Properties>
</file>