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32" r:id="rId4"/>
  </p:sldMasterIdLst>
  <p:notesMasterIdLst>
    <p:notesMasterId r:id="rId27"/>
  </p:notesMasterIdLst>
  <p:handoutMasterIdLst>
    <p:handoutMasterId r:id="rId28"/>
  </p:handoutMasterIdLst>
  <p:sldIdLst>
    <p:sldId id="256" r:id="rId5"/>
    <p:sldId id="1776" r:id="rId6"/>
    <p:sldId id="1764" r:id="rId7"/>
    <p:sldId id="1766" r:id="rId8"/>
    <p:sldId id="1712" r:id="rId9"/>
    <p:sldId id="1714" r:id="rId10"/>
    <p:sldId id="1779" r:id="rId11"/>
    <p:sldId id="1774" r:id="rId12"/>
    <p:sldId id="1748" r:id="rId13"/>
    <p:sldId id="1735" r:id="rId14"/>
    <p:sldId id="268" r:id="rId15"/>
    <p:sldId id="353" r:id="rId16"/>
    <p:sldId id="1705" r:id="rId17"/>
    <p:sldId id="1784" r:id="rId18"/>
    <p:sldId id="1786" r:id="rId19"/>
    <p:sldId id="1787" r:id="rId20"/>
    <p:sldId id="1386" r:id="rId21"/>
    <p:sldId id="1645" r:id="rId22"/>
    <p:sldId id="1709" r:id="rId23"/>
    <p:sldId id="681" r:id="rId24"/>
    <p:sldId id="1781" r:id="rId25"/>
    <p:sldId id="260" r:id="rId26"/>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Open Sans" panose="020B0604020202020204" charset="0"/>
      <p:regular r:id="rId33"/>
      <p:bold r:id="rId34"/>
      <p:italic r:id="rId35"/>
      <p:boldItalic r:id="rId36"/>
    </p:embeddedFont>
    <p:embeddedFont>
      <p:font typeface="Open Sans ExtraBold" panose="020B0604020202020204" charset="0"/>
      <p:bold r:id="rId37"/>
      <p:italic r:id="rId38"/>
      <p:boldItalic r:id="rId39"/>
    </p:embeddedFont>
    <p:embeddedFont>
      <p:font typeface="Open Sans Light" panose="020B0604020202020204" charset="0"/>
      <p:regular r:id="rId40"/>
      <p:italic r:id="rId41"/>
    </p:embeddedFont>
    <p:embeddedFont>
      <p:font typeface="Roboto" panose="020B0604020202020204" charset="0"/>
      <p:regular r:id="rId42"/>
      <p:bold r:id="rId43"/>
      <p:italic r:id="rId44"/>
      <p:boldItalic r:id="rId45"/>
    </p:embeddedFont>
    <p:embeddedFont>
      <p:font typeface="Roboto black" panose="020B0604020202020204" charset="0"/>
      <p:bold r:id="rId46"/>
    </p:embeddedFont>
    <p:embeddedFont>
      <p:font typeface="Roboto black" panose="020B0604020202020204" charset="0"/>
      <p:bold r:id="rId46"/>
    </p:embeddedFont>
    <p:embeddedFont>
      <p:font typeface="Roboto light" panose="020B0604020202020204" charset="0"/>
      <p:regular r:id="rId47"/>
    </p:embeddedFont>
    <p:embeddedFont>
      <p:font typeface="Tahoma" panose="020B0604030504040204" pitchFamily="34" charset="0"/>
      <p:regular r:id="rId48"/>
      <p:bold r:id="rId49"/>
    </p:embeddedFont>
  </p:embeddedFontLst>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an Wowk" initials="EW" lastIdx="5" clrIdx="0">
    <p:extLst>
      <p:ext uri="{19B8F6BF-5375-455C-9EA6-DF929625EA0E}">
        <p15:presenceInfo xmlns:p15="http://schemas.microsoft.com/office/powerpoint/2012/main" userId="Evan Wow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58344"/>
    <a:srgbClr val="59A80E"/>
    <a:srgbClr val="000000"/>
    <a:srgbClr val="0F7FC9"/>
    <a:srgbClr val="F5F5F5"/>
    <a:srgbClr val="F2F2F2"/>
    <a:srgbClr val="015396"/>
    <a:srgbClr val="3273A9"/>
    <a:srgbClr val="0141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088" autoAdjust="0"/>
  </p:normalViewPr>
  <p:slideViewPr>
    <p:cSldViewPr snapToGrid="0">
      <p:cViewPr varScale="1">
        <p:scale>
          <a:sx n="84" d="100"/>
          <a:sy n="84" d="100"/>
        </p:scale>
        <p:origin x="978" y="90"/>
      </p:cViewPr>
      <p:guideLst/>
    </p:cSldViewPr>
  </p:slideViewPr>
  <p:notesTextViewPr>
    <p:cViewPr>
      <p:scale>
        <a:sx n="1" d="1"/>
        <a:sy n="1" d="1"/>
      </p:scale>
      <p:origin x="0" y="0"/>
    </p:cViewPr>
  </p:notesTextViewPr>
  <p:notesViewPr>
    <p:cSldViewPr snapToGrid="0">
      <p:cViewPr varScale="1">
        <p:scale>
          <a:sx n="89" d="100"/>
          <a:sy n="89" d="100"/>
        </p:scale>
        <p:origin x="3175" y="5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1.fntdata"/><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schemas.openxmlformats.org/officeDocument/2006/relationships/font" Target="fonts/font13.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36" Type="http://schemas.openxmlformats.org/officeDocument/2006/relationships/font" Target="fonts/font8.fntdata"/><Relationship Id="rId49" Type="http://schemas.openxmlformats.org/officeDocument/2006/relationships/font" Target="fonts/font2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hyperlink" Target="https://grants.nih.gov/grants/guide/notice-files/NOT-OD-16-010.html" TargetMode="External"/><Relationship Id="rId2" Type="http://schemas.openxmlformats.org/officeDocument/2006/relationships/hyperlink" Target="https://grants.nih.gov/grants/guide/notice-files/not98-024.html" TargetMode="External"/><Relationship Id="rId1" Type="http://schemas.openxmlformats.org/officeDocument/2006/relationships/hyperlink" Target="https://history.nih.gov/research/downloads/PL103-43.pdf"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grants.nih.gov/grants/guide/notice-files/NOT-OD-16-010.html" TargetMode="External"/><Relationship Id="rId2" Type="http://schemas.openxmlformats.org/officeDocument/2006/relationships/hyperlink" Target="https://grants.nih.gov/grants/guide/notice-files/not98-024.html" TargetMode="External"/><Relationship Id="rId1" Type="http://schemas.openxmlformats.org/officeDocument/2006/relationships/hyperlink" Target="https://history.nih.gov/research/downloads/PL103-43.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8CDEBB-0CAD-4541-AD2E-910BDA70ACD4}"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492BCDE9-1DE4-4824-B95C-FCD95F10B9D4}">
      <dgm:prSet phldrT="[Text]" custT="1"/>
      <dgm:spPr/>
      <dgm:t>
        <a:bodyPr/>
        <a:lstStyle/>
        <a:p>
          <a:r>
            <a:rPr lang="en-US" sz="2400" b="1" dirty="0"/>
            <a:t>1986</a:t>
          </a:r>
        </a:p>
      </dgm:t>
    </dgm:pt>
    <dgm:pt modelId="{E03248BC-99F2-4129-B384-E8067473127E}" type="parTrans" cxnId="{40DB4A85-6678-47DE-AF6D-73325A6BD999}">
      <dgm:prSet/>
      <dgm:spPr/>
      <dgm:t>
        <a:bodyPr/>
        <a:lstStyle/>
        <a:p>
          <a:endParaRPr lang="en-US"/>
        </a:p>
      </dgm:t>
    </dgm:pt>
    <dgm:pt modelId="{E867146D-AB2D-449C-9B95-6F055A27FB08}" type="sibTrans" cxnId="{40DB4A85-6678-47DE-AF6D-73325A6BD999}">
      <dgm:prSet/>
      <dgm:spPr/>
      <dgm:t>
        <a:bodyPr/>
        <a:lstStyle/>
        <a:p>
          <a:endParaRPr lang="en-US"/>
        </a:p>
      </dgm:t>
    </dgm:pt>
    <dgm:pt modelId="{47BA8E7F-73C4-40CB-9347-57270669DAC0}">
      <dgm:prSet phldrT="[Text]" custT="1"/>
      <dgm:spPr/>
      <dgm:t>
        <a:bodyPr/>
        <a:lstStyle/>
        <a:p>
          <a:r>
            <a:rPr lang="en-US" sz="2400" b="1" dirty="0"/>
            <a:t>1993</a:t>
          </a:r>
        </a:p>
      </dgm:t>
    </dgm:pt>
    <dgm:pt modelId="{3DBD91C2-8721-495A-B82A-42D1D356E500}" type="parTrans" cxnId="{3F39CA62-C2F6-450A-8BD3-0160209D6986}">
      <dgm:prSet/>
      <dgm:spPr/>
      <dgm:t>
        <a:bodyPr/>
        <a:lstStyle/>
        <a:p>
          <a:endParaRPr lang="en-US"/>
        </a:p>
      </dgm:t>
    </dgm:pt>
    <dgm:pt modelId="{B101DAD0-79CF-497A-90FB-35AC9DE0577F}" type="sibTrans" cxnId="{3F39CA62-C2F6-450A-8BD3-0160209D6986}">
      <dgm:prSet/>
      <dgm:spPr/>
      <dgm:t>
        <a:bodyPr/>
        <a:lstStyle/>
        <a:p>
          <a:endParaRPr lang="en-US"/>
        </a:p>
      </dgm:t>
    </dgm:pt>
    <dgm:pt modelId="{57857103-FF43-4C23-AD69-4416170FF015}">
      <dgm:prSet custT="1"/>
      <dgm:spPr/>
      <dgm:t>
        <a:bodyPr/>
        <a:lstStyle/>
        <a:p>
          <a:r>
            <a:rPr lang="en-US" sz="2400" b="1" dirty="0"/>
            <a:t>1998</a:t>
          </a:r>
        </a:p>
      </dgm:t>
    </dgm:pt>
    <dgm:pt modelId="{98CCD3AC-EFF7-4EF1-BC2D-C7F31E65C2FA}" type="parTrans" cxnId="{92C85D5D-B407-4F34-8407-4BAC585FDB28}">
      <dgm:prSet/>
      <dgm:spPr/>
      <dgm:t>
        <a:bodyPr/>
        <a:lstStyle/>
        <a:p>
          <a:endParaRPr lang="en-US"/>
        </a:p>
      </dgm:t>
    </dgm:pt>
    <dgm:pt modelId="{0E4CF63C-2B06-45E2-89A5-A47CBCDD50C9}" type="sibTrans" cxnId="{92C85D5D-B407-4F34-8407-4BAC585FDB28}">
      <dgm:prSet/>
      <dgm:spPr/>
      <dgm:t>
        <a:bodyPr/>
        <a:lstStyle/>
        <a:p>
          <a:endParaRPr lang="en-US"/>
        </a:p>
      </dgm:t>
    </dgm:pt>
    <dgm:pt modelId="{ECFA0088-CA77-4789-9C86-15BE5185B572}">
      <dgm:prSet phldrT="[Text]" custT="1"/>
      <dgm:spPr/>
      <dgm:t>
        <a:bodyPr/>
        <a:lstStyle/>
        <a:p>
          <a:pPr>
            <a:buFont typeface="Arial" panose="020B0604020202020204" pitchFamily="34" charset="0"/>
            <a:buChar char="•"/>
          </a:pPr>
          <a:r>
            <a:rPr lang="en-US" sz="2000" dirty="0"/>
            <a:t>NIH establishes policy encouraging researchers to include women in studies</a:t>
          </a:r>
        </a:p>
      </dgm:t>
    </dgm:pt>
    <dgm:pt modelId="{70E2B07A-8D92-47C6-B851-C4359B6A61C0}" type="parTrans" cxnId="{86DE5E74-ADF2-4EC5-92DE-92BA4D451BE3}">
      <dgm:prSet/>
      <dgm:spPr/>
      <dgm:t>
        <a:bodyPr/>
        <a:lstStyle/>
        <a:p>
          <a:endParaRPr lang="en-US"/>
        </a:p>
      </dgm:t>
    </dgm:pt>
    <dgm:pt modelId="{D9E882D9-849D-40A7-99DF-11DDD67CFE70}" type="sibTrans" cxnId="{86DE5E74-ADF2-4EC5-92DE-92BA4D451BE3}">
      <dgm:prSet/>
      <dgm:spPr/>
      <dgm:t>
        <a:bodyPr/>
        <a:lstStyle/>
        <a:p>
          <a:endParaRPr lang="en-US"/>
        </a:p>
      </dgm:t>
    </dgm:pt>
    <dgm:pt modelId="{D05120C0-C781-4341-91F7-5EE619952B96}">
      <dgm:prSet phldrT="[Text]" custT="1"/>
      <dgm:spPr/>
      <dgm:t>
        <a:bodyPr/>
        <a:lstStyle/>
        <a:p>
          <a:pPr>
            <a:buFont typeface="Arial" panose="020B0604020202020204" pitchFamily="34" charset="0"/>
            <a:buChar char="•"/>
          </a:pPr>
          <a:r>
            <a:rPr lang="en-US" sz="2000" dirty="0">
              <a:hlinkClick xmlns:r="http://schemas.openxmlformats.org/officeDocument/2006/relationships" r:id="rId1"/>
            </a:rPr>
            <a:t>PL103-43</a:t>
          </a:r>
          <a:r>
            <a:rPr lang="en-US" sz="2000" dirty="0"/>
            <a:t> requires inclusion of women and minorities in NIH clinical research</a:t>
          </a:r>
        </a:p>
      </dgm:t>
    </dgm:pt>
    <dgm:pt modelId="{87AB70DD-4653-47A3-99CB-5415BBB45584}" type="parTrans" cxnId="{681E9EE9-7C02-4987-AEC4-F81BDD88C1C8}">
      <dgm:prSet/>
      <dgm:spPr/>
      <dgm:t>
        <a:bodyPr/>
        <a:lstStyle/>
        <a:p>
          <a:endParaRPr lang="en-US"/>
        </a:p>
      </dgm:t>
    </dgm:pt>
    <dgm:pt modelId="{F54037FF-56F8-4DD2-9894-A3A032ED53CF}" type="sibTrans" cxnId="{681E9EE9-7C02-4987-AEC4-F81BDD88C1C8}">
      <dgm:prSet/>
      <dgm:spPr/>
      <dgm:t>
        <a:bodyPr/>
        <a:lstStyle/>
        <a:p>
          <a:endParaRPr lang="en-US"/>
        </a:p>
      </dgm:t>
    </dgm:pt>
    <dgm:pt modelId="{16CD518F-CCAC-4A68-A001-6AC634768072}">
      <dgm:prSet custT="1"/>
      <dgm:spPr/>
      <dgm:t>
        <a:bodyPr/>
        <a:lstStyle/>
        <a:p>
          <a:pPr>
            <a:buFont typeface="Arial" panose="020B0604020202020204" pitchFamily="34" charset="0"/>
            <a:buChar char="•"/>
          </a:pPr>
          <a:r>
            <a:rPr lang="en-US" sz="2000" b="0" dirty="0"/>
            <a:t>NIH issues </a:t>
          </a:r>
          <a:r>
            <a:rPr lang="en-US" sz="2000" b="0" dirty="0">
              <a:hlinkClick xmlns:r="http://schemas.openxmlformats.org/officeDocument/2006/relationships" r:id="rId2"/>
            </a:rPr>
            <a:t>policy</a:t>
          </a:r>
          <a:r>
            <a:rPr lang="en-US" sz="2000" b="0" dirty="0"/>
            <a:t> requiring inclusion of children in NIH clinical research</a:t>
          </a:r>
        </a:p>
      </dgm:t>
    </dgm:pt>
    <dgm:pt modelId="{F952C5A0-A038-43D9-9885-2B70EE0A2A56}" type="parTrans" cxnId="{89909576-CB80-400A-A940-BB061C10FC91}">
      <dgm:prSet/>
      <dgm:spPr/>
      <dgm:t>
        <a:bodyPr/>
        <a:lstStyle/>
        <a:p>
          <a:endParaRPr lang="en-US"/>
        </a:p>
      </dgm:t>
    </dgm:pt>
    <dgm:pt modelId="{7AB39540-6E27-4FA3-BF2C-4AE9A10528C2}" type="sibTrans" cxnId="{89909576-CB80-400A-A940-BB061C10FC91}">
      <dgm:prSet/>
      <dgm:spPr/>
      <dgm:t>
        <a:bodyPr/>
        <a:lstStyle/>
        <a:p>
          <a:endParaRPr lang="en-US"/>
        </a:p>
      </dgm:t>
    </dgm:pt>
    <dgm:pt modelId="{B23E0D64-5D68-4151-8BDF-392B5DC83ECE}">
      <dgm:prSet custT="1"/>
      <dgm:spPr/>
      <dgm:t>
        <a:bodyPr/>
        <a:lstStyle/>
        <a:p>
          <a:pPr>
            <a:buFont typeface="Arial" panose="020B0604020202020204" pitchFamily="34" charset="0"/>
            <a:buChar char="•"/>
          </a:pPr>
          <a:r>
            <a:rPr lang="en-US" sz="2000" b="0" dirty="0"/>
            <a:t>NIH </a:t>
          </a:r>
          <a:r>
            <a:rPr lang="en-US" sz="2000" b="0" dirty="0">
              <a:hlinkClick xmlns:r="http://schemas.openxmlformats.org/officeDocument/2006/relationships" r:id="rId3"/>
            </a:rPr>
            <a:t>changes</a:t>
          </a:r>
          <a:r>
            <a:rPr lang="en-US" sz="2000" b="0" dirty="0"/>
            <a:t> definition of child to individuals under 18</a:t>
          </a:r>
        </a:p>
      </dgm:t>
    </dgm:pt>
    <dgm:pt modelId="{7AAA169A-B2C9-4F4F-BD03-8B34E5905B08}" type="parTrans" cxnId="{4B4796D7-902C-402F-A83D-F49BADF022B4}">
      <dgm:prSet/>
      <dgm:spPr/>
      <dgm:t>
        <a:bodyPr/>
        <a:lstStyle/>
        <a:p>
          <a:endParaRPr lang="en-US"/>
        </a:p>
      </dgm:t>
    </dgm:pt>
    <dgm:pt modelId="{E9DC89A9-FA73-4A55-A74E-BB48456FB215}" type="sibTrans" cxnId="{4B4796D7-902C-402F-A83D-F49BADF022B4}">
      <dgm:prSet/>
      <dgm:spPr/>
      <dgm:t>
        <a:bodyPr/>
        <a:lstStyle/>
        <a:p>
          <a:endParaRPr lang="en-US"/>
        </a:p>
      </dgm:t>
    </dgm:pt>
    <dgm:pt modelId="{C704CD3D-22DD-40AC-9173-EA1F8F1660DA}">
      <dgm:prSet custT="1"/>
      <dgm:spPr/>
      <dgm:t>
        <a:bodyPr/>
        <a:lstStyle/>
        <a:p>
          <a:r>
            <a:rPr lang="en-US" sz="2400" b="1" dirty="0"/>
            <a:t>2016</a:t>
          </a:r>
        </a:p>
      </dgm:t>
    </dgm:pt>
    <dgm:pt modelId="{4041F730-8B30-4D81-AEEB-943C4DF816D8}" type="parTrans" cxnId="{8C2EC349-7768-4729-A5A9-BF41A86EFCE6}">
      <dgm:prSet/>
      <dgm:spPr/>
      <dgm:t>
        <a:bodyPr/>
        <a:lstStyle/>
        <a:p>
          <a:endParaRPr lang="en-US"/>
        </a:p>
      </dgm:t>
    </dgm:pt>
    <dgm:pt modelId="{AC056692-6317-444A-8875-6DDBB3BA0892}" type="sibTrans" cxnId="{8C2EC349-7768-4729-A5A9-BF41A86EFCE6}">
      <dgm:prSet/>
      <dgm:spPr/>
      <dgm:t>
        <a:bodyPr/>
        <a:lstStyle/>
        <a:p>
          <a:endParaRPr lang="en-US"/>
        </a:p>
      </dgm:t>
    </dgm:pt>
    <dgm:pt modelId="{FEE14D2C-CD92-4FA2-B06C-95A4136ABEBC}">
      <dgm:prSet custT="1"/>
      <dgm:spPr/>
      <dgm:t>
        <a:bodyPr/>
        <a:lstStyle/>
        <a:p>
          <a:pPr>
            <a:buFont typeface="Arial" panose="020B0604020202020204" pitchFamily="34" charset="0"/>
            <a:buChar char="•"/>
          </a:pPr>
          <a:r>
            <a:rPr lang="en-US" sz="2000" b="0" dirty="0"/>
            <a:t>21</a:t>
          </a:r>
          <a:r>
            <a:rPr lang="en-US" sz="2000" b="0" baseline="30000" dirty="0"/>
            <a:t>st</a:t>
          </a:r>
          <a:r>
            <a:rPr lang="en-US" sz="2000" b="0" dirty="0"/>
            <a:t> Century Cures Act includes new requirements for inclusion</a:t>
          </a:r>
        </a:p>
      </dgm:t>
    </dgm:pt>
    <dgm:pt modelId="{C3B905FF-0EAF-4ED0-9E25-7FEFC079BB5B}" type="parTrans" cxnId="{692B0E22-11C0-439B-B429-01AA0D249E4D}">
      <dgm:prSet/>
      <dgm:spPr/>
      <dgm:t>
        <a:bodyPr/>
        <a:lstStyle/>
        <a:p>
          <a:endParaRPr lang="en-US"/>
        </a:p>
      </dgm:t>
    </dgm:pt>
    <dgm:pt modelId="{70226BBC-40AF-4D53-AD1F-9B387C7B8C10}" type="sibTrans" cxnId="{692B0E22-11C0-439B-B429-01AA0D249E4D}">
      <dgm:prSet/>
      <dgm:spPr/>
      <dgm:t>
        <a:bodyPr/>
        <a:lstStyle/>
        <a:p>
          <a:endParaRPr lang="en-US"/>
        </a:p>
      </dgm:t>
    </dgm:pt>
    <dgm:pt modelId="{C3F49FD6-8ECE-4D8C-A4E3-972A936C989F}">
      <dgm:prSet custT="1"/>
      <dgm:spPr/>
      <dgm:t>
        <a:bodyPr/>
        <a:lstStyle/>
        <a:p>
          <a:r>
            <a:rPr lang="en-US" sz="2400" b="1" dirty="0"/>
            <a:t>2015</a:t>
          </a:r>
        </a:p>
      </dgm:t>
    </dgm:pt>
    <dgm:pt modelId="{73608EFF-7127-4B66-B539-C7D08F0D1094}" type="sibTrans" cxnId="{94A7CD88-4B94-4234-B815-86BCC3D1F55F}">
      <dgm:prSet/>
      <dgm:spPr/>
      <dgm:t>
        <a:bodyPr/>
        <a:lstStyle/>
        <a:p>
          <a:endParaRPr lang="en-US"/>
        </a:p>
      </dgm:t>
    </dgm:pt>
    <dgm:pt modelId="{5C8C36E1-12A5-4F27-9C5C-F7097A13AF43}" type="parTrans" cxnId="{94A7CD88-4B94-4234-B815-86BCC3D1F55F}">
      <dgm:prSet/>
      <dgm:spPr/>
      <dgm:t>
        <a:bodyPr/>
        <a:lstStyle/>
        <a:p>
          <a:endParaRPr lang="en-US"/>
        </a:p>
      </dgm:t>
    </dgm:pt>
    <dgm:pt modelId="{E4446712-79DB-4618-A705-1185D4B069F5}">
      <dgm:prSet custT="1"/>
      <dgm:spPr/>
      <dgm:t>
        <a:bodyPr/>
        <a:lstStyle/>
        <a:p>
          <a:r>
            <a:rPr lang="en-US" sz="2400" b="1" dirty="0"/>
            <a:t>2017</a:t>
          </a:r>
        </a:p>
      </dgm:t>
    </dgm:pt>
    <dgm:pt modelId="{5F163730-64D7-4464-A45F-67A6ABDB3506}" type="parTrans" cxnId="{96F7B6B2-7774-4D5F-84B1-76BE7AB9214C}">
      <dgm:prSet/>
      <dgm:spPr/>
      <dgm:t>
        <a:bodyPr/>
        <a:lstStyle/>
        <a:p>
          <a:endParaRPr lang="en-US"/>
        </a:p>
      </dgm:t>
    </dgm:pt>
    <dgm:pt modelId="{8E8943B5-487E-435D-8A93-B14291B608D7}" type="sibTrans" cxnId="{96F7B6B2-7774-4D5F-84B1-76BE7AB9214C}">
      <dgm:prSet/>
      <dgm:spPr/>
      <dgm:t>
        <a:bodyPr/>
        <a:lstStyle/>
        <a:p>
          <a:endParaRPr lang="en-US"/>
        </a:p>
      </dgm:t>
    </dgm:pt>
    <dgm:pt modelId="{A0667C76-ACBF-497D-AF0F-6EC4299DDF22}">
      <dgm:prSet custT="1"/>
      <dgm:spPr/>
      <dgm:t>
        <a:bodyPr/>
        <a:lstStyle/>
        <a:p>
          <a:r>
            <a:rPr lang="en-US" sz="2400" b="1" dirty="0"/>
            <a:t>2019</a:t>
          </a:r>
        </a:p>
      </dgm:t>
    </dgm:pt>
    <dgm:pt modelId="{89903C7D-787F-41D7-9A8A-780C9D4D5EA6}" type="parTrans" cxnId="{B21B74DE-4EC3-4254-9F7B-EE0A51812061}">
      <dgm:prSet/>
      <dgm:spPr/>
      <dgm:t>
        <a:bodyPr/>
        <a:lstStyle/>
        <a:p>
          <a:endParaRPr lang="en-US"/>
        </a:p>
      </dgm:t>
    </dgm:pt>
    <dgm:pt modelId="{046C04EB-422A-430F-A0D9-9057447F1EEE}" type="sibTrans" cxnId="{B21B74DE-4EC3-4254-9F7B-EE0A51812061}">
      <dgm:prSet/>
      <dgm:spPr/>
      <dgm:t>
        <a:bodyPr/>
        <a:lstStyle/>
        <a:p>
          <a:endParaRPr lang="en-US"/>
        </a:p>
      </dgm:t>
    </dgm:pt>
    <dgm:pt modelId="{F995D606-D1FD-486F-9ECA-329D37F2FE08}" type="pres">
      <dgm:prSet presAssocID="{CD8CDEBB-0CAD-4541-AD2E-910BDA70ACD4}" presName="Name0" presStyleCnt="0">
        <dgm:presLayoutVars>
          <dgm:dir/>
          <dgm:animLvl val="lvl"/>
          <dgm:resizeHandles val="exact"/>
        </dgm:presLayoutVars>
      </dgm:prSet>
      <dgm:spPr/>
    </dgm:pt>
    <dgm:pt modelId="{9F7A782E-5438-49CD-85EC-7F380D7C6188}" type="pres">
      <dgm:prSet presAssocID="{492BCDE9-1DE4-4824-B95C-FCD95F10B9D4}" presName="composite" presStyleCnt="0"/>
      <dgm:spPr/>
    </dgm:pt>
    <dgm:pt modelId="{A4F2EFFF-E71C-4D1D-8165-AABF29F725C3}" type="pres">
      <dgm:prSet presAssocID="{492BCDE9-1DE4-4824-B95C-FCD95F10B9D4}" presName="parTx" presStyleLbl="node1" presStyleIdx="0" presStyleCnt="7">
        <dgm:presLayoutVars>
          <dgm:chMax val="0"/>
          <dgm:chPref val="0"/>
          <dgm:bulletEnabled val="1"/>
        </dgm:presLayoutVars>
      </dgm:prSet>
      <dgm:spPr/>
    </dgm:pt>
    <dgm:pt modelId="{AD1B4B3C-A6EA-498F-AEFA-3A2151C29733}" type="pres">
      <dgm:prSet presAssocID="{492BCDE9-1DE4-4824-B95C-FCD95F10B9D4}" presName="desTx" presStyleLbl="revTx" presStyleIdx="0" presStyleCnt="5">
        <dgm:presLayoutVars>
          <dgm:bulletEnabled val="1"/>
        </dgm:presLayoutVars>
      </dgm:prSet>
      <dgm:spPr/>
    </dgm:pt>
    <dgm:pt modelId="{D7A5666A-704D-4D36-A9A1-DCD7F15A6BA4}" type="pres">
      <dgm:prSet presAssocID="{E867146D-AB2D-449C-9B95-6F055A27FB08}" presName="space" presStyleCnt="0"/>
      <dgm:spPr/>
    </dgm:pt>
    <dgm:pt modelId="{D1F63C6D-A1F9-433F-B783-BE851AB52639}" type="pres">
      <dgm:prSet presAssocID="{47BA8E7F-73C4-40CB-9347-57270669DAC0}" presName="composite" presStyleCnt="0"/>
      <dgm:spPr/>
    </dgm:pt>
    <dgm:pt modelId="{FBFC9445-CF05-4EC0-9CD0-088F768EF34C}" type="pres">
      <dgm:prSet presAssocID="{47BA8E7F-73C4-40CB-9347-57270669DAC0}" presName="parTx" presStyleLbl="node1" presStyleIdx="1" presStyleCnt="7">
        <dgm:presLayoutVars>
          <dgm:chMax val="0"/>
          <dgm:chPref val="0"/>
          <dgm:bulletEnabled val="1"/>
        </dgm:presLayoutVars>
      </dgm:prSet>
      <dgm:spPr/>
    </dgm:pt>
    <dgm:pt modelId="{D62FA921-D335-4EB5-B33D-C96819512FC3}" type="pres">
      <dgm:prSet presAssocID="{47BA8E7F-73C4-40CB-9347-57270669DAC0}" presName="desTx" presStyleLbl="revTx" presStyleIdx="1" presStyleCnt="5">
        <dgm:presLayoutVars>
          <dgm:bulletEnabled val="1"/>
        </dgm:presLayoutVars>
      </dgm:prSet>
      <dgm:spPr/>
    </dgm:pt>
    <dgm:pt modelId="{DF2AA85A-BAF8-46A0-9F7F-16CC30AC5996}" type="pres">
      <dgm:prSet presAssocID="{B101DAD0-79CF-497A-90FB-35AC9DE0577F}" presName="space" presStyleCnt="0"/>
      <dgm:spPr/>
    </dgm:pt>
    <dgm:pt modelId="{4F0829EA-15AF-4E78-85A3-2A937D2D135D}" type="pres">
      <dgm:prSet presAssocID="{57857103-FF43-4C23-AD69-4416170FF015}" presName="composite" presStyleCnt="0"/>
      <dgm:spPr/>
    </dgm:pt>
    <dgm:pt modelId="{363DA65A-2D8F-4854-87B2-8B024CFBAF52}" type="pres">
      <dgm:prSet presAssocID="{57857103-FF43-4C23-AD69-4416170FF015}" presName="parTx" presStyleLbl="node1" presStyleIdx="2" presStyleCnt="7">
        <dgm:presLayoutVars>
          <dgm:chMax val="0"/>
          <dgm:chPref val="0"/>
          <dgm:bulletEnabled val="1"/>
        </dgm:presLayoutVars>
      </dgm:prSet>
      <dgm:spPr/>
    </dgm:pt>
    <dgm:pt modelId="{B41E0D65-CB10-4B0E-8D13-D04F437B2740}" type="pres">
      <dgm:prSet presAssocID="{57857103-FF43-4C23-AD69-4416170FF015}" presName="desTx" presStyleLbl="revTx" presStyleIdx="2" presStyleCnt="5">
        <dgm:presLayoutVars>
          <dgm:bulletEnabled val="1"/>
        </dgm:presLayoutVars>
      </dgm:prSet>
      <dgm:spPr/>
    </dgm:pt>
    <dgm:pt modelId="{67237C80-8F26-4528-9FC6-422CBA9D4AA0}" type="pres">
      <dgm:prSet presAssocID="{0E4CF63C-2B06-45E2-89A5-A47CBCDD50C9}" presName="space" presStyleCnt="0"/>
      <dgm:spPr/>
    </dgm:pt>
    <dgm:pt modelId="{ACB1A5B6-BEE5-4A4E-8EA9-04E2B4D6F3BC}" type="pres">
      <dgm:prSet presAssocID="{C3F49FD6-8ECE-4D8C-A4E3-972A936C989F}" presName="composite" presStyleCnt="0"/>
      <dgm:spPr/>
    </dgm:pt>
    <dgm:pt modelId="{73328C0E-7041-463B-A07C-125F1E44BB58}" type="pres">
      <dgm:prSet presAssocID="{C3F49FD6-8ECE-4D8C-A4E3-972A936C989F}" presName="parTx" presStyleLbl="node1" presStyleIdx="3" presStyleCnt="7">
        <dgm:presLayoutVars>
          <dgm:chMax val="0"/>
          <dgm:chPref val="0"/>
          <dgm:bulletEnabled val="1"/>
        </dgm:presLayoutVars>
      </dgm:prSet>
      <dgm:spPr/>
    </dgm:pt>
    <dgm:pt modelId="{B9495F71-BD2E-4B2C-8508-F53DA81F0202}" type="pres">
      <dgm:prSet presAssocID="{C3F49FD6-8ECE-4D8C-A4E3-972A936C989F}" presName="desTx" presStyleLbl="revTx" presStyleIdx="3" presStyleCnt="5">
        <dgm:presLayoutVars>
          <dgm:bulletEnabled val="1"/>
        </dgm:presLayoutVars>
      </dgm:prSet>
      <dgm:spPr/>
    </dgm:pt>
    <dgm:pt modelId="{632FF971-E267-49F2-AED2-CF64C095159F}" type="pres">
      <dgm:prSet presAssocID="{73608EFF-7127-4B66-B539-C7D08F0D1094}" presName="space" presStyleCnt="0"/>
      <dgm:spPr/>
    </dgm:pt>
    <dgm:pt modelId="{B74BF720-4437-4F0D-8B19-E6650522A6DC}" type="pres">
      <dgm:prSet presAssocID="{C704CD3D-22DD-40AC-9173-EA1F8F1660DA}" presName="composite" presStyleCnt="0"/>
      <dgm:spPr/>
    </dgm:pt>
    <dgm:pt modelId="{02376B32-E48A-42AE-AEA2-1E980BBC476D}" type="pres">
      <dgm:prSet presAssocID="{C704CD3D-22DD-40AC-9173-EA1F8F1660DA}" presName="parTx" presStyleLbl="node1" presStyleIdx="4" presStyleCnt="7">
        <dgm:presLayoutVars>
          <dgm:chMax val="0"/>
          <dgm:chPref val="0"/>
          <dgm:bulletEnabled val="1"/>
        </dgm:presLayoutVars>
      </dgm:prSet>
      <dgm:spPr/>
    </dgm:pt>
    <dgm:pt modelId="{4027968B-F273-4A8B-8286-267486FD4EDD}" type="pres">
      <dgm:prSet presAssocID="{C704CD3D-22DD-40AC-9173-EA1F8F1660DA}" presName="desTx" presStyleLbl="revTx" presStyleIdx="4" presStyleCnt="5" custScaleX="114847">
        <dgm:presLayoutVars>
          <dgm:bulletEnabled val="1"/>
        </dgm:presLayoutVars>
      </dgm:prSet>
      <dgm:spPr/>
    </dgm:pt>
    <dgm:pt modelId="{11DFFBC2-0DAD-4216-AFFF-EAECFA83BCD6}" type="pres">
      <dgm:prSet presAssocID="{AC056692-6317-444A-8875-6DDBB3BA0892}" presName="space" presStyleCnt="0"/>
      <dgm:spPr/>
    </dgm:pt>
    <dgm:pt modelId="{BA1BD233-A11B-48CF-A6E2-55F6E240B531}" type="pres">
      <dgm:prSet presAssocID="{E4446712-79DB-4618-A705-1185D4B069F5}" presName="composite" presStyleCnt="0"/>
      <dgm:spPr/>
    </dgm:pt>
    <dgm:pt modelId="{891C656D-10F8-4401-B8E6-53688B830AFF}" type="pres">
      <dgm:prSet presAssocID="{E4446712-79DB-4618-A705-1185D4B069F5}" presName="parTx" presStyleLbl="node1" presStyleIdx="5" presStyleCnt="7" custLinFactNeighborX="-474" custLinFactNeighborY="1031">
        <dgm:presLayoutVars>
          <dgm:chMax val="0"/>
          <dgm:chPref val="0"/>
          <dgm:bulletEnabled val="1"/>
        </dgm:presLayoutVars>
      </dgm:prSet>
      <dgm:spPr/>
    </dgm:pt>
    <dgm:pt modelId="{D3E821C4-8420-435A-BEC9-44C1F94719E5}" type="pres">
      <dgm:prSet presAssocID="{E4446712-79DB-4618-A705-1185D4B069F5}" presName="desTx" presStyleLbl="revTx" presStyleIdx="4" presStyleCnt="5">
        <dgm:presLayoutVars>
          <dgm:bulletEnabled val="1"/>
        </dgm:presLayoutVars>
      </dgm:prSet>
      <dgm:spPr/>
    </dgm:pt>
    <dgm:pt modelId="{3B9BE833-2E02-44EF-B33A-2737D2BB9145}" type="pres">
      <dgm:prSet presAssocID="{8E8943B5-487E-435D-8A93-B14291B608D7}" presName="space" presStyleCnt="0"/>
      <dgm:spPr/>
    </dgm:pt>
    <dgm:pt modelId="{825B9FB6-C214-4F8C-9A35-FA0FE1561695}" type="pres">
      <dgm:prSet presAssocID="{A0667C76-ACBF-497D-AF0F-6EC4299DDF22}" presName="composite" presStyleCnt="0"/>
      <dgm:spPr/>
    </dgm:pt>
    <dgm:pt modelId="{4725E31B-BB81-4E22-9929-027D372DA1B8}" type="pres">
      <dgm:prSet presAssocID="{A0667C76-ACBF-497D-AF0F-6EC4299DDF22}" presName="parTx" presStyleLbl="node1" presStyleIdx="6" presStyleCnt="7">
        <dgm:presLayoutVars>
          <dgm:chMax val="0"/>
          <dgm:chPref val="0"/>
          <dgm:bulletEnabled val="1"/>
        </dgm:presLayoutVars>
      </dgm:prSet>
      <dgm:spPr/>
    </dgm:pt>
    <dgm:pt modelId="{BDFF16D7-9119-4B86-912F-CAF6D1DAE660}" type="pres">
      <dgm:prSet presAssocID="{A0667C76-ACBF-497D-AF0F-6EC4299DDF22}" presName="desTx" presStyleLbl="revTx" presStyleIdx="4" presStyleCnt="5">
        <dgm:presLayoutVars>
          <dgm:bulletEnabled val="1"/>
        </dgm:presLayoutVars>
      </dgm:prSet>
      <dgm:spPr/>
    </dgm:pt>
  </dgm:ptLst>
  <dgm:cxnLst>
    <dgm:cxn modelId="{7AEB8C05-86DF-41E4-97C4-67D7D371C26B}" type="presOf" srcId="{CD8CDEBB-0CAD-4541-AD2E-910BDA70ACD4}" destId="{F995D606-D1FD-486F-9ECA-329D37F2FE08}" srcOrd="0" destOrd="0" presId="urn:microsoft.com/office/officeart/2005/8/layout/chevron1"/>
    <dgm:cxn modelId="{D3ED6317-E46A-43BC-B5BD-4C1C5AA6570C}" type="presOf" srcId="{16CD518F-CCAC-4A68-A001-6AC634768072}" destId="{B41E0D65-CB10-4B0E-8D13-D04F437B2740}" srcOrd="0" destOrd="0" presId="urn:microsoft.com/office/officeart/2005/8/layout/chevron1"/>
    <dgm:cxn modelId="{692B0E22-11C0-439B-B429-01AA0D249E4D}" srcId="{C704CD3D-22DD-40AC-9173-EA1F8F1660DA}" destId="{FEE14D2C-CD92-4FA2-B06C-95A4136ABEBC}" srcOrd="0" destOrd="0" parTransId="{C3B905FF-0EAF-4ED0-9E25-7FEFC079BB5B}" sibTransId="{70226BBC-40AF-4D53-AD1F-9B387C7B8C10}"/>
    <dgm:cxn modelId="{0C820C39-A341-4A5A-BBA4-C168FB7A80A8}" type="presOf" srcId="{C3F49FD6-8ECE-4D8C-A4E3-972A936C989F}" destId="{73328C0E-7041-463B-A07C-125F1E44BB58}" srcOrd="0" destOrd="0" presId="urn:microsoft.com/office/officeart/2005/8/layout/chevron1"/>
    <dgm:cxn modelId="{92C85D5D-B407-4F34-8407-4BAC585FDB28}" srcId="{CD8CDEBB-0CAD-4541-AD2E-910BDA70ACD4}" destId="{57857103-FF43-4C23-AD69-4416170FF015}" srcOrd="2" destOrd="0" parTransId="{98CCD3AC-EFF7-4EF1-BC2D-C7F31E65C2FA}" sibTransId="{0E4CF63C-2B06-45E2-89A5-A47CBCDD50C9}"/>
    <dgm:cxn modelId="{3F39CA62-C2F6-450A-8BD3-0160209D6986}" srcId="{CD8CDEBB-0CAD-4541-AD2E-910BDA70ACD4}" destId="{47BA8E7F-73C4-40CB-9347-57270669DAC0}" srcOrd="1" destOrd="0" parTransId="{3DBD91C2-8721-495A-B82A-42D1D356E500}" sibTransId="{B101DAD0-79CF-497A-90FB-35AC9DE0577F}"/>
    <dgm:cxn modelId="{A4BB4A69-77BD-433A-82A5-24C2D61273A5}" type="presOf" srcId="{B23E0D64-5D68-4151-8BDF-392B5DC83ECE}" destId="{B9495F71-BD2E-4B2C-8508-F53DA81F0202}" srcOrd="0" destOrd="0" presId="urn:microsoft.com/office/officeart/2005/8/layout/chevron1"/>
    <dgm:cxn modelId="{8C2EC349-7768-4729-A5A9-BF41A86EFCE6}" srcId="{CD8CDEBB-0CAD-4541-AD2E-910BDA70ACD4}" destId="{C704CD3D-22DD-40AC-9173-EA1F8F1660DA}" srcOrd="4" destOrd="0" parTransId="{4041F730-8B30-4D81-AEEB-943C4DF816D8}" sibTransId="{AC056692-6317-444A-8875-6DDBB3BA0892}"/>
    <dgm:cxn modelId="{01746C6B-9E28-4CB9-AC64-8849F59A1E21}" type="presOf" srcId="{E4446712-79DB-4618-A705-1185D4B069F5}" destId="{891C656D-10F8-4401-B8E6-53688B830AFF}" srcOrd="0" destOrd="0" presId="urn:microsoft.com/office/officeart/2005/8/layout/chevron1"/>
    <dgm:cxn modelId="{C0FC0B52-CADA-421E-AD6E-2EA71357AF89}" type="presOf" srcId="{57857103-FF43-4C23-AD69-4416170FF015}" destId="{363DA65A-2D8F-4854-87B2-8B024CFBAF52}" srcOrd="0" destOrd="0" presId="urn:microsoft.com/office/officeart/2005/8/layout/chevron1"/>
    <dgm:cxn modelId="{86DE5E74-ADF2-4EC5-92DE-92BA4D451BE3}" srcId="{492BCDE9-1DE4-4824-B95C-FCD95F10B9D4}" destId="{ECFA0088-CA77-4789-9C86-15BE5185B572}" srcOrd="0" destOrd="0" parTransId="{70E2B07A-8D92-47C6-B851-C4359B6A61C0}" sibTransId="{D9E882D9-849D-40A7-99DF-11DDD67CFE70}"/>
    <dgm:cxn modelId="{89909576-CB80-400A-A940-BB061C10FC91}" srcId="{57857103-FF43-4C23-AD69-4416170FF015}" destId="{16CD518F-CCAC-4A68-A001-6AC634768072}" srcOrd="0" destOrd="0" parTransId="{F952C5A0-A038-43D9-9885-2B70EE0A2A56}" sibTransId="{7AB39540-6E27-4FA3-BF2C-4AE9A10528C2}"/>
    <dgm:cxn modelId="{5D6E1077-62E2-433E-9ED2-C509DC73D1BD}" type="presOf" srcId="{47BA8E7F-73C4-40CB-9347-57270669DAC0}" destId="{FBFC9445-CF05-4EC0-9CD0-088F768EF34C}" srcOrd="0" destOrd="0" presId="urn:microsoft.com/office/officeart/2005/8/layout/chevron1"/>
    <dgm:cxn modelId="{E949F580-DA7B-4CD7-B4EF-78D42FA56078}" type="presOf" srcId="{A0667C76-ACBF-497D-AF0F-6EC4299DDF22}" destId="{4725E31B-BB81-4E22-9929-027D372DA1B8}" srcOrd="0" destOrd="0" presId="urn:microsoft.com/office/officeart/2005/8/layout/chevron1"/>
    <dgm:cxn modelId="{40DB4A85-6678-47DE-AF6D-73325A6BD999}" srcId="{CD8CDEBB-0CAD-4541-AD2E-910BDA70ACD4}" destId="{492BCDE9-1DE4-4824-B95C-FCD95F10B9D4}" srcOrd="0" destOrd="0" parTransId="{E03248BC-99F2-4129-B384-E8067473127E}" sibTransId="{E867146D-AB2D-449C-9B95-6F055A27FB08}"/>
    <dgm:cxn modelId="{94A7CD88-4B94-4234-B815-86BCC3D1F55F}" srcId="{CD8CDEBB-0CAD-4541-AD2E-910BDA70ACD4}" destId="{C3F49FD6-8ECE-4D8C-A4E3-972A936C989F}" srcOrd="3" destOrd="0" parTransId="{5C8C36E1-12A5-4F27-9C5C-F7097A13AF43}" sibTransId="{73608EFF-7127-4B66-B539-C7D08F0D1094}"/>
    <dgm:cxn modelId="{9169758E-315C-4111-B263-A8AAC754CA5C}" type="presOf" srcId="{492BCDE9-1DE4-4824-B95C-FCD95F10B9D4}" destId="{A4F2EFFF-E71C-4D1D-8165-AABF29F725C3}" srcOrd="0" destOrd="0" presId="urn:microsoft.com/office/officeart/2005/8/layout/chevron1"/>
    <dgm:cxn modelId="{FE7540A1-B822-4192-83EC-183D5375FD21}" type="presOf" srcId="{FEE14D2C-CD92-4FA2-B06C-95A4136ABEBC}" destId="{4027968B-F273-4A8B-8286-267486FD4EDD}" srcOrd="0" destOrd="0" presId="urn:microsoft.com/office/officeart/2005/8/layout/chevron1"/>
    <dgm:cxn modelId="{96F7B6B2-7774-4D5F-84B1-76BE7AB9214C}" srcId="{CD8CDEBB-0CAD-4541-AD2E-910BDA70ACD4}" destId="{E4446712-79DB-4618-A705-1185D4B069F5}" srcOrd="5" destOrd="0" parTransId="{5F163730-64D7-4464-A45F-67A6ABDB3506}" sibTransId="{8E8943B5-487E-435D-8A93-B14291B608D7}"/>
    <dgm:cxn modelId="{9F3BA6B7-6BB3-431F-B153-349911E856E6}" type="presOf" srcId="{D05120C0-C781-4341-91F7-5EE619952B96}" destId="{D62FA921-D335-4EB5-B33D-C96819512FC3}" srcOrd="0" destOrd="0" presId="urn:microsoft.com/office/officeart/2005/8/layout/chevron1"/>
    <dgm:cxn modelId="{4B4796D7-902C-402F-A83D-F49BADF022B4}" srcId="{C3F49FD6-8ECE-4D8C-A4E3-972A936C989F}" destId="{B23E0D64-5D68-4151-8BDF-392B5DC83ECE}" srcOrd="0" destOrd="0" parTransId="{7AAA169A-B2C9-4F4F-BD03-8B34E5905B08}" sibTransId="{E9DC89A9-FA73-4A55-A74E-BB48456FB215}"/>
    <dgm:cxn modelId="{B21B74DE-4EC3-4254-9F7B-EE0A51812061}" srcId="{CD8CDEBB-0CAD-4541-AD2E-910BDA70ACD4}" destId="{A0667C76-ACBF-497D-AF0F-6EC4299DDF22}" srcOrd="6" destOrd="0" parTransId="{89903C7D-787F-41D7-9A8A-780C9D4D5EA6}" sibTransId="{046C04EB-422A-430F-A0D9-9057447F1EEE}"/>
    <dgm:cxn modelId="{D26C9EE3-6B82-460B-9DD1-485525FA0EA6}" type="presOf" srcId="{C704CD3D-22DD-40AC-9173-EA1F8F1660DA}" destId="{02376B32-E48A-42AE-AEA2-1E980BBC476D}" srcOrd="0" destOrd="0" presId="urn:microsoft.com/office/officeart/2005/8/layout/chevron1"/>
    <dgm:cxn modelId="{681E9EE9-7C02-4987-AEC4-F81BDD88C1C8}" srcId="{47BA8E7F-73C4-40CB-9347-57270669DAC0}" destId="{D05120C0-C781-4341-91F7-5EE619952B96}" srcOrd="0" destOrd="0" parTransId="{87AB70DD-4653-47A3-99CB-5415BBB45584}" sibTransId="{F54037FF-56F8-4DD2-9894-A3A032ED53CF}"/>
    <dgm:cxn modelId="{AAC537FD-F1C9-40A8-9FCD-CC06D6DCED4E}" type="presOf" srcId="{ECFA0088-CA77-4789-9C86-15BE5185B572}" destId="{AD1B4B3C-A6EA-498F-AEFA-3A2151C29733}" srcOrd="0" destOrd="0" presId="urn:microsoft.com/office/officeart/2005/8/layout/chevron1"/>
    <dgm:cxn modelId="{7819920B-4FC5-4C67-8564-49A8FAD41998}" type="presParOf" srcId="{F995D606-D1FD-486F-9ECA-329D37F2FE08}" destId="{9F7A782E-5438-49CD-85EC-7F380D7C6188}" srcOrd="0" destOrd="0" presId="urn:microsoft.com/office/officeart/2005/8/layout/chevron1"/>
    <dgm:cxn modelId="{7B3D2A8C-BBFA-45AF-B7C5-36AD8DC0E19E}" type="presParOf" srcId="{9F7A782E-5438-49CD-85EC-7F380D7C6188}" destId="{A4F2EFFF-E71C-4D1D-8165-AABF29F725C3}" srcOrd="0" destOrd="0" presId="urn:microsoft.com/office/officeart/2005/8/layout/chevron1"/>
    <dgm:cxn modelId="{0E8CA721-267F-41FC-89B4-DAD86C4BCC9F}" type="presParOf" srcId="{9F7A782E-5438-49CD-85EC-7F380D7C6188}" destId="{AD1B4B3C-A6EA-498F-AEFA-3A2151C29733}" srcOrd="1" destOrd="0" presId="urn:microsoft.com/office/officeart/2005/8/layout/chevron1"/>
    <dgm:cxn modelId="{8C200014-0733-4BAD-85DF-F798EC49577E}" type="presParOf" srcId="{F995D606-D1FD-486F-9ECA-329D37F2FE08}" destId="{D7A5666A-704D-4D36-A9A1-DCD7F15A6BA4}" srcOrd="1" destOrd="0" presId="urn:microsoft.com/office/officeart/2005/8/layout/chevron1"/>
    <dgm:cxn modelId="{1930131D-580A-4F27-A548-A8E91959CF6E}" type="presParOf" srcId="{F995D606-D1FD-486F-9ECA-329D37F2FE08}" destId="{D1F63C6D-A1F9-433F-B783-BE851AB52639}" srcOrd="2" destOrd="0" presId="urn:microsoft.com/office/officeart/2005/8/layout/chevron1"/>
    <dgm:cxn modelId="{78C8BE25-8696-4051-8E21-589BFF9E6215}" type="presParOf" srcId="{D1F63C6D-A1F9-433F-B783-BE851AB52639}" destId="{FBFC9445-CF05-4EC0-9CD0-088F768EF34C}" srcOrd="0" destOrd="0" presId="urn:microsoft.com/office/officeart/2005/8/layout/chevron1"/>
    <dgm:cxn modelId="{3DDF1A94-3EDD-43F0-8912-E202BE0E714C}" type="presParOf" srcId="{D1F63C6D-A1F9-433F-B783-BE851AB52639}" destId="{D62FA921-D335-4EB5-B33D-C96819512FC3}" srcOrd="1" destOrd="0" presId="urn:microsoft.com/office/officeart/2005/8/layout/chevron1"/>
    <dgm:cxn modelId="{E37E8179-7D8E-439B-B282-165D1831F48A}" type="presParOf" srcId="{F995D606-D1FD-486F-9ECA-329D37F2FE08}" destId="{DF2AA85A-BAF8-46A0-9F7F-16CC30AC5996}" srcOrd="3" destOrd="0" presId="urn:microsoft.com/office/officeart/2005/8/layout/chevron1"/>
    <dgm:cxn modelId="{B2E49D46-34E9-4C90-97AB-C27485EDE8EA}" type="presParOf" srcId="{F995D606-D1FD-486F-9ECA-329D37F2FE08}" destId="{4F0829EA-15AF-4E78-85A3-2A937D2D135D}" srcOrd="4" destOrd="0" presId="urn:microsoft.com/office/officeart/2005/8/layout/chevron1"/>
    <dgm:cxn modelId="{F4EDA84B-ECC0-4C1C-96A1-8F37788252E9}" type="presParOf" srcId="{4F0829EA-15AF-4E78-85A3-2A937D2D135D}" destId="{363DA65A-2D8F-4854-87B2-8B024CFBAF52}" srcOrd="0" destOrd="0" presId="urn:microsoft.com/office/officeart/2005/8/layout/chevron1"/>
    <dgm:cxn modelId="{EB40D066-C847-4242-99E6-1CDDDBF233C7}" type="presParOf" srcId="{4F0829EA-15AF-4E78-85A3-2A937D2D135D}" destId="{B41E0D65-CB10-4B0E-8D13-D04F437B2740}" srcOrd="1" destOrd="0" presId="urn:microsoft.com/office/officeart/2005/8/layout/chevron1"/>
    <dgm:cxn modelId="{14958DE4-7D9E-41C3-9F69-086F103F384D}" type="presParOf" srcId="{F995D606-D1FD-486F-9ECA-329D37F2FE08}" destId="{67237C80-8F26-4528-9FC6-422CBA9D4AA0}" srcOrd="5" destOrd="0" presId="urn:microsoft.com/office/officeart/2005/8/layout/chevron1"/>
    <dgm:cxn modelId="{39176C44-33BD-4BDD-8DEE-E6E6C0BFF8ED}" type="presParOf" srcId="{F995D606-D1FD-486F-9ECA-329D37F2FE08}" destId="{ACB1A5B6-BEE5-4A4E-8EA9-04E2B4D6F3BC}" srcOrd="6" destOrd="0" presId="urn:microsoft.com/office/officeart/2005/8/layout/chevron1"/>
    <dgm:cxn modelId="{683FB59D-3FAA-4652-96CF-7CDD9A670CE2}" type="presParOf" srcId="{ACB1A5B6-BEE5-4A4E-8EA9-04E2B4D6F3BC}" destId="{73328C0E-7041-463B-A07C-125F1E44BB58}" srcOrd="0" destOrd="0" presId="urn:microsoft.com/office/officeart/2005/8/layout/chevron1"/>
    <dgm:cxn modelId="{08FB2CAC-2292-453F-8B7A-69AFE260583F}" type="presParOf" srcId="{ACB1A5B6-BEE5-4A4E-8EA9-04E2B4D6F3BC}" destId="{B9495F71-BD2E-4B2C-8508-F53DA81F0202}" srcOrd="1" destOrd="0" presId="urn:microsoft.com/office/officeart/2005/8/layout/chevron1"/>
    <dgm:cxn modelId="{AC7DB217-A36B-4200-B49C-3B1F8D6A4A89}" type="presParOf" srcId="{F995D606-D1FD-486F-9ECA-329D37F2FE08}" destId="{632FF971-E267-49F2-AED2-CF64C095159F}" srcOrd="7" destOrd="0" presId="urn:microsoft.com/office/officeart/2005/8/layout/chevron1"/>
    <dgm:cxn modelId="{3C46FDE2-D524-4489-B723-A6C607B54CA1}" type="presParOf" srcId="{F995D606-D1FD-486F-9ECA-329D37F2FE08}" destId="{B74BF720-4437-4F0D-8B19-E6650522A6DC}" srcOrd="8" destOrd="0" presId="urn:microsoft.com/office/officeart/2005/8/layout/chevron1"/>
    <dgm:cxn modelId="{B7F660D9-33FD-4BAD-8609-60856A3060D6}" type="presParOf" srcId="{B74BF720-4437-4F0D-8B19-E6650522A6DC}" destId="{02376B32-E48A-42AE-AEA2-1E980BBC476D}" srcOrd="0" destOrd="0" presId="urn:microsoft.com/office/officeart/2005/8/layout/chevron1"/>
    <dgm:cxn modelId="{08ABE5DF-2ECE-4992-9373-F65D73E6FD07}" type="presParOf" srcId="{B74BF720-4437-4F0D-8B19-E6650522A6DC}" destId="{4027968B-F273-4A8B-8286-267486FD4EDD}" srcOrd="1" destOrd="0" presId="urn:microsoft.com/office/officeart/2005/8/layout/chevron1"/>
    <dgm:cxn modelId="{C7F4C7F3-37E6-4B57-8412-61F23DD3CA82}" type="presParOf" srcId="{F995D606-D1FD-486F-9ECA-329D37F2FE08}" destId="{11DFFBC2-0DAD-4216-AFFF-EAECFA83BCD6}" srcOrd="9" destOrd="0" presId="urn:microsoft.com/office/officeart/2005/8/layout/chevron1"/>
    <dgm:cxn modelId="{208EAA84-6544-4E01-82C5-3A423614BBF9}" type="presParOf" srcId="{F995D606-D1FD-486F-9ECA-329D37F2FE08}" destId="{BA1BD233-A11B-48CF-A6E2-55F6E240B531}" srcOrd="10" destOrd="0" presId="urn:microsoft.com/office/officeart/2005/8/layout/chevron1"/>
    <dgm:cxn modelId="{7092F237-3EF2-4CC6-9815-F246EA27F744}" type="presParOf" srcId="{BA1BD233-A11B-48CF-A6E2-55F6E240B531}" destId="{891C656D-10F8-4401-B8E6-53688B830AFF}" srcOrd="0" destOrd="0" presId="urn:microsoft.com/office/officeart/2005/8/layout/chevron1"/>
    <dgm:cxn modelId="{628FA34B-974C-4D98-B217-F27EA524A41D}" type="presParOf" srcId="{BA1BD233-A11B-48CF-A6E2-55F6E240B531}" destId="{D3E821C4-8420-435A-BEC9-44C1F94719E5}" srcOrd="1" destOrd="0" presId="urn:microsoft.com/office/officeart/2005/8/layout/chevron1"/>
    <dgm:cxn modelId="{23170B69-DF20-409D-8743-F0ABE7D3D0A5}" type="presParOf" srcId="{F995D606-D1FD-486F-9ECA-329D37F2FE08}" destId="{3B9BE833-2E02-44EF-B33A-2737D2BB9145}" srcOrd="11" destOrd="0" presId="urn:microsoft.com/office/officeart/2005/8/layout/chevron1"/>
    <dgm:cxn modelId="{F655A41B-E275-4824-A4EB-2237A7B995F8}" type="presParOf" srcId="{F995D606-D1FD-486F-9ECA-329D37F2FE08}" destId="{825B9FB6-C214-4F8C-9A35-FA0FE1561695}" srcOrd="12" destOrd="0" presId="urn:microsoft.com/office/officeart/2005/8/layout/chevron1"/>
    <dgm:cxn modelId="{B302999D-3698-4905-9599-E0E8829F45BB}" type="presParOf" srcId="{825B9FB6-C214-4F8C-9A35-FA0FE1561695}" destId="{4725E31B-BB81-4E22-9929-027D372DA1B8}" srcOrd="0" destOrd="0" presId="urn:microsoft.com/office/officeart/2005/8/layout/chevron1"/>
    <dgm:cxn modelId="{34107D21-0EED-406D-B841-2460D5154C43}" type="presParOf" srcId="{825B9FB6-C214-4F8C-9A35-FA0FE1561695}" destId="{BDFF16D7-9119-4B86-912F-CAF6D1DAE660}"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2EFFF-E71C-4D1D-8165-AABF29F725C3}">
      <dsp:nvSpPr>
        <dsp:cNvPr id="0" name=""/>
        <dsp:cNvSpPr/>
      </dsp:nvSpPr>
      <dsp:spPr>
        <a:xfrm>
          <a:off x="9426" y="1264836"/>
          <a:ext cx="1907976" cy="76319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t>1986</a:t>
          </a:r>
        </a:p>
      </dsp:txBody>
      <dsp:txXfrm>
        <a:off x="391021" y="1264836"/>
        <a:ext cx="1144786" cy="763190"/>
      </dsp:txXfrm>
    </dsp:sp>
    <dsp:sp modelId="{AD1B4B3C-A6EA-498F-AEFA-3A2151C29733}">
      <dsp:nvSpPr>
        <dsp:cNvPr id="0" name=""/>
        <dsp:cNvSpPr/>
      </dsp:nvSpPr>
      <dsp:spPr>
        <a:xfrm>
          <a:off x="9426" y="2123425"/>
          <a:ext cx="1526381" cy="226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t>NIH establishes policy encouraging researchers to include women in studies</a:t>
          </a:r>
        </a:p>
      </dsp:txBody>
      <dsp:txXfrm>
        <a:off x="9426" y="2123425"/>
        <a:ext cx="1526381" cy="2268000"/>
      </dsp:txXfrm>
    </dsp:sp>
    <dsp:sp modelId="{FBFC9445-CF05-4EC0-9CD0-088F768EF34C}">
      <dsp:nvSpPr>
        <dsp:cNvPr id="0" name=""/>
        <dsp:cNvSpPr/>
      </dsp:nvSpPr>
      <dsp:spPr>
        <a:xfrm>
          <a:off x="1701403" y="1264836"/>
          <a:ext cx="1907976" cy="76319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t>1993</a:t>
          </a:r>
        </a:p>
      </dsp:txBody>
      <dsp:txXfrm>
        <a:off x="2082998" y="1264836"/>
        <a:ext cx="1144786" cy="763190"/>
      </dsp:txXfrm>
    </dsp:sp>
    <dsp:sp modelId="{D62FA921-D335-4EB5-B33D-C96819512FC3}">
      <dsp:nvSpPr>
        <dsp:cNvPr id="0" name=""/>
        <dsp:cNvSpPr/>
      </dsp:nvSpPr>
      <dsp:spPr>
        <a:xfrm>
          <a:off x="1701403" y="2123425"/>
          <a:ext cx="1526381" cy="226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hlinkClick xmlns:r="http://schemas.openxmlformats.org/officeDocument/2006/relationships" r:id="rId1"/>
            </a:rPr>
            <a:t>PL103-43</a:t>
          </a:r>
          <a:r>
            <a:rPr lang="en-US" sz="2000" kern="1200" dirty="0"/>
            <a:t> requires inclusion of women and minorities in NIH clinical research</a:t>
          </a:r>
        </a:p>
      </dsp:txBody>
      <dsp:txXfrm>
        <a:off x="1701403" y="2123425"/>
        <a:ext cx="1526381" cy="2268000"/>
      </dsp:txXfrm>
    </dsp:sp>
    <dsp:sp modelId="{363DA65A-2D8F-4854-87B2-8B024CFBAF52}">
      <dsp:nvSpPr>
        <dsp:cNvPr id="0" name=""/>
        <dsp:cNvSpPr/>
      </dsp:nvSpPr>
      <dsp:spPr>
        <a:xfrm>
          <a:off x="3393379" y="1264836"/>
          <a:ext cx="1907976" cy="76319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t>1998</a:t>
          </a:r>
        </a:p>
      </dsp:txBody>
      <dsp:txXfrm>
        <a:off x="3774974" y="1264836"/>
        <a:ext cx="1144786" cy="763190"/>
      </dsp:txXfrm>
    </dsp:sp>
    <dsp:sp modelId="{B41E0D65-CB10-4B0E-8D13-D04F437B2740}">
      <dsp:nvSpPr>
        <dsp:cNvPr id="0" name=""/>
        <dsp:cNvSpPr/>
      </dsp:nvSpPr>
      <dsp:spPr>
        <a:xfrm>
          <a:off x="3393379" y="2123425"/>
          <a:ext cx="1526381" cy="226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b="0" kern="1200" dirty="0"/>
            <a:t>NIH issues </a:t>
          </a:r>
          <a:r>
            <a:rPr lang="en-US" sz="2000" b="0" kern="1200" dirty="0">
              <a:hlinkClick xmlns:r="http://schemas.openxmlformats.org/officeDocument/2006/relationships" r:id="rId2"/>
            </a:rPr>
            <a:t>policy</a:t>
          </a:r>
          <a:r>
            <a:rPr lang="en-US" sz="2000" b="0" kern="1200" dirty="0"/>
            <a:t> requiring inclusion of children in NIH clinical research</a:t>
          </a:r>
        </a:p>
      </dsp:txBody>
      <dsp:txXfrm>
        <a:off x="3393379" y="2123425"/>
        <a:ext cx="1526381" cy="2268000"/>
      </dsp:txXfrm>
    </dsp:sp>
    <dsp:sp modelId="{73328C0E-7041-463B-A07C-125F1E44BB58}">
      <dsp:nvSpPr>
        <dsp:cNvPr id="0" name=""/>
        <dsp:cNvSpPr/>
      </dsp:nvSpPr>
      <dsp:spPr>
        <a:xfrm>
          <a:off x="5085356" y="1264836"/>
          <a:ext cx="1907976" cy="76319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t>2015</a:t>
          </a:r>
        </a:p>
      </dsp:txBody>
      <dsp:txXfrm>
        <a:off x="5466951" y="1264836"/>
        <a:ext cx="1144786" cy="763190"/>
      </dsp:txXfrm>
    </dsp:sp>
    <dsp:sp modelId="{B9495F71-BD2E-4B2C-8508-F53DA81F0202}">
      <dsp:nvSpPr>
        <dsp:cNvPr id="0" name=""/>
        <dsp:cNvSpPr/>
      </dsp:nvSpPr>
      <dsp:spPr>
        <a:xfrm>
          <a:off x="5085356" y="2123425"/>
          <a:ext cx="1526381" cy="226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b="0" kern="1200" dirty="0"/>
            <a:t>NIH </a:t>
          </a:r>
          <a:r>
            <a:rPr lang="en-US" sz="2000" b="0" kern="1200" dirty="0">
              <a:hlinkClick xmlns:r="http://schemas.openxmlformats.org/officeDocument/2006/relationships" r:id="rId3"/>
            </a:rPr>
            <a:t>changes</a:t>
          </a:r>
          <a:r>
            <a:rPr lang="en-US" sz="2000" b="0" kern="1200" dirty="0"/>
            <a:t> definition of child to individuals under 18</a:t>
          </a:r>
        </a:p>
      </dsp:txBody>
      <dsp:txXfrm>
        <a:off x="5085356" y="2123425"/>
        <a:ext cx="1526381" cy="2268000"/>
      </dsp:txXfrm>
    </dsp:sp>
    <dsp:sp modelId="{02376B32-E48A-42AE-AEA2-1E980BBC476D}">
      <dsp:nvSpPr>
        <dsp:cNvPr id="0" name=""/>
        <dsp:cNvSpPr/>
      </dsp:nvSpPr>
      <dsp:spPr>
        <a:xfrm>
          <a:off x="6890643" y="1264836"/>
          <a:ext cx="1907976" cy="76319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t>2016</a:t>
          </a:r>
        </a:p>
      </dsp:txBody>
      <dsp:txXfrm>
        <a:off x="7272238" y="1264836"/>
        <a:ext cx="1144786" cy="763190"/>
      </dsp:txXfrm>
    </dsp:sp>
    <dsp:sp modelId="{4027968B-F273-4A8B-8286-267486FD4EDD}">
      <dsp:nvSpPr>
        <dsp:cNvPr id="0" name=""/>
        <dsp:cNvSpPr/>
      </dsp:nvSpPr>
      <dsp:spPr>
        <a:xfrm>
          <a:off x="6777332" y="2123425"/>
          <a:ext cx="1753003" cy="226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b="0" kern="1200" dirty="0"/>
            <a:t>21</a:t>
          </a:r>
          <a:r>
            <a:rPr lang="en-US" sz="2000" b="0" kern="1200" baseline="30000" dirty="0"/>
            <a:t>st</a:t>
          </a:r>
          <a:r>
            <a:rPr lang="en-US" sz="2000" b="0" kern="1200" dirty="0"/>
            <a:t> Century Cures Act includes new requirements for inclusion</a:t>
          </a:r>
        </a:p>
      </dsp:txBody>
      <dsp:txXfrm>
        <a:off x="6777332" y="2123425"/>
        <a:ext cx="1753003" cy="2268000"/>
      </dsp:txXfrm>
    </dsp:sp>
    <dsp:sp modelId="{891C656D-10F8-4401-B8E6-53688B830AFF}">
      <dsp:nvSpPr>
        <dsp:cNvPr id="0" name=""/>
        <dsp:cNvSpPr/>
      </dsp:nvSpPr>
      <dsp:spPr>
        <a:xfrm>
          <a:off x="8573576" y="1272704"/>
          <a:ext cx="1907976" cy="76319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t>2017</a:t>
          </a:r>
        </a:p>
      </dsp:txBody>
      <dsp:txXfrm>
        <a:off x="8955171" y="1272704"/>
        <a:ext cx="1144786" cy="763190"/>
      </dsp:txXfrm>
    </dsp:sp>
    <dsp:sp modelId="{4725E31B-BB81-4E22-9929-027D372DA1B8}">
      <dsp:nvSpPr>
        <dsp:cNvPr id="0" name=""/>
        <dsp:cNvSpPr/>
      </dsp:nvSpPr>
      <dsp:spPr>
        <a:xfrm>
          <a:off x="10274596" y="1264836"/>
          <a:ext cx="1907976" cy="76319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t>2019</a:t>
          </a:r>
        </a:p>
      </dsp:txBody>
      <dsp:txXfrm>
        <a:off x="10656191" y="1264836"/>
        <a:ext cx="1144786" cy="76319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881982-FD8B-4557-AA9F-C38C0C914B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1A195A5-2775-42BA-A96A-B5878F8871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E80EA6-E01D-4D7F-8FC8-C686EEBFB8BE}" type="datetimeFigureOut">
              <a:rPr lang="en-US" smtClean="0"/>
              <a:t>10/27/2020</a:t>
            </a:fld>
            <a:endParaRPr lang="en-US"/>
          </a:p>
        </p:txBody>
      </p:sp>
      <p:sp>
        <p:nvSpPr>
          <p:cNvPr id="4" name="Footer Placeholder 3">
            <a:extLst>
              <a:ext uri="{FF2B5EF4-FFF2-40B4-BE49-F238E27FC236}">
                <a16:creationId xmlns:a16="http://schemas.microsoft.com/office/drawing/2014/main" id="{E95B6D30-58C2-469B-A61D-6A94B14BE0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B4AE37-13C7-4FAD-8DA3-D7482BE19B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E75DF9-316E-44DA-9308-C623ED40E237}" type="slidenum">
              <a:rPr lang="en-US" smtClean="0"/>
              <a:t>‹#›</a:t>
            </a:fld>
            <a:endParaRPr lang="en-US"/>
          </a:p>
        </p:txBody>
      </p:sp>
    </p:spTree>
    <p:extLst>
      <p:ext uri="{BB962C8B-B14F-4D97-AF65-F5344CB8AC3E}">
        <p14:creationId xmlns:p14="http://schemas.microsoft.com/office/powerpoint/2010/main" val="1669719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8B03B-F6A5-45A5-9EDA-61BAA85D7791}" type="datetimeFigureOut">
              <a:rPr lang="en-US" smtClean="0"/>
              <a:t>10/27/2020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85629E-846D-43D2-99D5-7F47A1261E8B}" type="slidenum">
              <a:rPr lang="en-US" smtClean="0"/>
              <a:t>‹#›</a:t>
            </a:fld>
            <a:endParaRPr lang="en-US"/>
          </a:p>
        </p:txBody>
      </p:sp>
    </p:spTree>
    <p:extLst>
      <p:ext uri="{BB962C8B-B14F-4D97-AF65-F5344CB8AC3E}">
        <p14:creationId xmlns:p14="http://schemas.microsoft.com/office/powerpoint/2010/main" val="2359069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5629E-846D-43D2-99D5-7F47A1261E8B}" type="slidenum">
              <a:rPr lang="en-US" smtClean="0"/>
              <a:t>1</a:t>
            </a:fld>
            <a:endParaRPr lang="en-US"/>
          </a:p>
        </p:txBody>
      </p:sp>
    </p:spTree>
    <p:extLst>
      <p:ext uri="{BB962C8B-B14F-4D97-AF65-F5344CB8AC3E}">
        <p14:creationId xmlns:p14="http://schemas.microsoft.com/office/powerpoint/2010/main" val="4095141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69A42F8-51EB-4155-8681-AB4400E932D7}" type="slidenum">
              <a:rPr lang="en-US" smtClean="0">
                <a:solidFill>
                  <a:prstClr val="black"/>
                </a:solidFill>
              </a:rPr>
              <a:pPr/>
              <a:t>12</a:t>
            </a:fld>
            <a:endParaRPr lang="en-US">
              <a:solidFill>
                <a:prstClr val="black"/>
              </a:solidFill>
            </a:endParaRPr>
          </a:p>
        </p:txBody>
      </p:sp>
      <p:sp>
        <p:nvSpPr>
          <p:cNvPr id="69635" name="Rectangle 7"/>
          <p:cNvSpPr txBox="1">
            <a:spLocks noGrp="1" noChangeArrowheads="1"/>
          </p:cNvSpPr>
          <p:nvPr/>
        </p:nvSpPr>
        <p:spPr bwMode="auto">
          <a:xfrm>
            <a:off x="3938059" y="8774035"/>
            <a:ext cx="3012017" cy="462042"/>
          </a:xfrm>
          <a:prstGeom prst="rect">
            <a:avLst/>
          </a:prstGeom>
          <a:noFill/>
          <a:ln w="9525">
            <a:noFill/>
            <a:miter lim="800000"/>
            <a:headEnd/>
            <a:tailEnd/>
          </a:ln>
        </p:spPr>
        <p:txBody>
          <a:bodyPr lIns="91646" tIns="45822" rIns="91646" bIns="45822" anchor="b"/>
          <a:lstStyle/>
          <a:p>
            <a:pPr algn="r" defTabSz="916229" fontAlgn="base">
              <a:spcBef>
                <a:spcPct val="0"/>
              </a:spcBef>
              <a:spcAft>
                <a:spcPct val="0"/>
              </a:spcAft>
            </a:pPr>
            <a:fld id="{9FEC4D68-A7A1-44F9-B3F9-92082861C986}" type="slidenum">
              <a:rPr lang="en-US" sz="1200">
                <a:solidFill>
                  <a:prstClr val="black"/>
                </a:solidFill>
                <a:latin typeface="Times New Roman" pitchFamily="18" charset="0"/>
                <a:cs typeface="Arial" pitchFamily="34" charset="0"/>
              </a:rPr>
              <a:pPr algn="r" defTabSz="916229" fontAlgn="base">
                <a:spcBef>
                  <a:spcPct val="0"/>
                </a:spcBef>
                <a:spcAft>
                  <a:spcPct val="0"/>
                </a:spcAft>
              </a:pPr>
              <a:t>12</a:t>
            </a:fld>
            <a:endParaRPr lang="en-US" sz="1200" dirty="0">
              <a:solidFill>
                <a:prstClr val="black"/>
              </a:solidFill>
              <a:latin typeface="Times New Roman" pitchFamily="18" charset="0"/>
              <a:cs typeface="Arial" pitchFamily="34" charset="0"/>
            </a:endParaRPr>
          </a:p>
        </p:txBody>
      </p:sp>
      <p:sp>
        <p:nvSpPr>
          <p:cNvPr id="69636" name="Rectangle 2"/>
          <p:cNvSpPr>
            <a:spLocks noGrp="1" noRot="1" noChangeAspect="1" noChangeArrowheads="1" noTextEdit="1"/>
          </p:cNvSpPr>
          <p:nvPr>
            <p:ph type="sldImg"/>
          </p:nvPr>
        </p:nvSpPr>
        <p:spPr>
          <a:xfrm>
            <a:off x="396875" y="692150"/>
            <a:ext cx="6156325" cy="3463925"/>
          </a:xfrm>
          <a:ln/>
        </p:spPr>
      </p:sp>
      <p:sp>
        <p:nvSpPr>
          <p:cNvPr id="69637" name="Rectangle 3"/>
          <p:cNvSpPr>
            <a:spLocks noGrp="1" noChangeArrowheads="1"/>
          </p:cNvSpPr>
          <p:nvPr>
            <p:ph type="body" idx="1"/>
          </p:nvPr>
        </p:nvSpPr>
        <p:spPr>
          <a:xfrm>
            <a:off x="927632" y="4387018"/>
            <a:ext cx="5094812" cy="4156789"/>
          </a:xfrm>
          <a:noFill/>
          <a:ln/>
        </p:spPr>
        <p:txBody>
          <a:bodyPr lIns="91646" tIns="45822" rIns="91646" bIns="45822"/>
          <a:lstStyle/>
          <a:p>
            <a:pPr eaLnBrk="1" hangingPunct="1"/>
            <a:endParaRPr lang="en-US" dirty="0"/>
          </a:p>
        </p:txBody>
      </p:sp>
    </p:spTree>
    <p:extLst>
      <p:ext uri="{BB962C8B-B14F-4D97-AF65-F5344CB8AC3E}">
        <p14:creationId xmlns:p14="http://schemas.microsoft.com/office/powerpoint/2010/main" val="1980448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13</a:t>
            </a:fld>
            <a:endParaRPr lang="en-US"/>
          </a:p>
        </p:txBody>
      </p:sp>
    </p:spTree>
    <p:extLst>
      <p:ext uri="{BB962C8B-B14F-4D97-AF65-F5344CB8AC3E}">
        <p14:creationId xmlns:p14="http://schemas.microsoft.com/office/powerpoint/2010/main" val="2712141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73B74-89E2-4748-A627-0689C35826C6}"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529476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73B74-89E2-4748-A627-0689C35826C6}"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716709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a:t>
            </a:fld>
            <a:endParaRPr lang="en-US"/>
          </a:p>
        </p:txBody>
      </p:sp>
    </p:spTree>
    <p:extLst>
      <p:ext uri="{BB962C8B-B14F-4D97-AF65-F5344CB8AC3E}">
        <p14:creationId xmlns:p14="http://schemas.microsoft.com/office/powerpoint/2010/main" val="58835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3</a:t>
            </a:fld>
            <a:endParaRPr lang="en-US"/>
          </a:p>
        </p:txBody>
      </p:sp>
    </p:spTree>
    <p:extLst>
      <p:ext uri="{BB962C8B-B14F-4D97-AF65-F5344CB8AC3E}">
        <p14:creationId xmlns:p14="http://schemas.microsoft.com/office/powerpoint/2010/main" val="656828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4</a:t>
            </a:fld>
            <a:endParaRPr lang="en-US"/>
          </a:p>
        </p:txBody>
      </p:sp>
    </p:spTree>
    <p:extLst>
      <p:ext uri="{BB962C8B-B14F-4D97-AF65-F5344CB8AC3E}">
        <p14:creationId xmlns:p14="http://schemas.microsoft.com/office/powerpoint/2010/main" val="959933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FBC5F4-CC37-4B2E-A4A3-FA20E28784A6}" type="slidenum">
              <a:rPr lang="en-US" smtClean="0"/>
              <a:t>6</a:t>
            </a:fld>
            <a:endParaRPr lang="en-US" dirty="0"/>
          </a:p>
        </p:txBody>
      </p:sp>
    </p:spTree>
    <p:extLst>
      <p:ext uri="{BB962C8B-B14F-4D97-AF65-F5344CB8AC3E}">
        <p14:creationId xmlns:p14="http://schemas.microsoft.com/office/powerpoint/2010/main" val="2308203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8</a:t>
            </a:fld>
            <a:endParaRPr lang="en-US"/>
          </a:p>
        </p:txBody>
      </p:sp>
    </p:spTree>
    <p:extLst>
      <p:ext uri="{BB962C8B-B14F-4D97-AF65-F5344CB8AC3E}">
        <p14:creationId xmlns:p14="http://schemas.microsoft.com/office/powerpoint/2010/main" val="2334205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73B74-89E2-4748-A627-0689C35826C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285879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10</a:t>
            </a:fld>
            <a:endParaRPr lang="en-US"/>
          </a:p>
        </p:txBody>
      </p:sp>
    </p:spTree>
    <p:extLst>
      <p:ext uri="{BB962C8B-B14F-4D97-AF65-F5344CB8AC3E}">
        <p14:creationId xmlns:p14="http://schemas.microsoft.com/office/powerpoint/2010/main" val="2626751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there are separate tables for Planned and Cumulative enrollment data.</a:t>
            </a:r>
            <a:endParaRPr lang="en-US" dirty="0">
              <a:highlight>
                <a:srgbClr val="FFFF00"/>
              </a:highlight>
            </a:endParaRPr>
          </a:p>
        </p:txBody>
      </p:sp>
      <p:sp>
        <p:nvSpPr>
          <p:cNvPr id="4" name="Slide Number Placeholder 3"/>
          <p:cNvSpPr>
            <a:spLocks noGrp="1"/>
          </p:cNvSpPr>
          <p:nvPr>
            <p:ph type="sldNum" sz="quarter" idx="5"/>
          </p:nvPr>
        </p:nvSpPr>
        <p:spPr/>
        <p:txBody>
          <a:bodyPr/>
          <a:lstStyle/>
          <a:p>
            <a:fld id="{9655CC5B-8896-4C28-8F91-3DA89B55A1E6}" type="slidenum">
              <a:rPr lang="en-US" smtClean="0"/>
              <a:t>11</a:t>
            </a:fld>
            <a:endParaRPr lang="en-US"/>
          </a:p>
        </p:txBody>
      </p:sp>
    </p:spTree>
    <p:extLst>
      <p:ext uri="{BB962C8B-B14F-4D97-AF65-F5344CB8AC3E}">
        <p14:creationId xmlns:p14="http://schemas.microsoft.com/office/powerpoint/2010/main" val="27655324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2.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A8CA7AF4-081C-485E-AA83-245EC04C22FE}"/>
              </a:ext>
            </a:extLst>
          </p:cNvPr>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t="3112" r="9872" b="6760"/>
          <a:stretch/>
        </p:blipFill>
        <p:spPr>
          <a:xfrm flipH="1">
            <a:off x="0" y="0"/>
            <a:ext cx="12192000" cy="6858000"/>
          </a:xfrm>
          <a:prstGeom prst="rect">
            <a:avLst/>
          </a:prstGeom>
        </p:spPr>
      </p:pic>
      <p:sp>
        <p:nvSpPr>
          <p:cNvPr id="35" name="Freeform: Shape 34">
            <a:extLst>
              <a:ext uri="{FF2B5EF4-FFF2-40B4-BE49-F238E27FC236}">
                <a16:creationId xmlns:a16="http://schemas.microsoft.com/office/drawing/2014/main" id="{8AA14EA3-06EE-476D-9D97-570F8C7C0DCD}"/>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0F7FC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 Placeholder 2">
            <a:extLst>
              <a:ext uri="{FF2B5EF4-FFF2-40B4-BE49-F238E27FC236}">
                <a16:creationId xmlns:a16="http://schemas.microsoft.com/office/drawing/2014/main" id="{BFF22FD2-19C2-4E61-92E1-9BB23DE4C0D5}"/>
              </a:ext>
            </a:extLst>
          </p:cNvPr>
          <p:cNvSpPr>
            <a:spLocks noGrp="1"/>
          </p:cNvSpPr>
          <p:nvPr>
            <p:ph type="body" idx="10"/>
          </p:nvPr>
        </p:nvSpPr>
        <p:spPr>
          <a:xfrm>
            <a:off x="1111827" y="3639127"/>
            <a:ext cx="5723082" cy="2025504"/>
          </a:xfrm>
        </p:spPr>
        <p:txBody>
          <a:bodyPr>
            <a:normAutofit/>
          </a:bodyPr>
          <a:lstStyle>
            <a:lvl1pPr marL="0" indent="0" algn="l">
              <a:buNone/>
              <a:defRPr sz="1400" b="0" i="0" spc="100" baseline="0">
                <a:solidFill>
                  <a:schemeClr val="bg1"/>
                </a:solidFill>
                <a:latin typeface="Roboto light" panose="02000000000000000000" pitchFamily="2" charset="0"/>
                <a:ea typeface="Roboto light" panose="02000000000000000000" pitchFamily="2"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dirty="0"/>
          </a:p>
        </p:txBody>
      </p:sp>
      <p:sp>
        <p:nvSpPr>
          <p:cNvPr id="34" name="Title 1">
            <a:extLst>
              <a:ext uri="{FF2B5EF4-FFF2-40B4-BE49-F238E27FC236}">
                <a16:creationId xmlns:a16="http://schemas.microsoft.com/office/drawing/2014/main" id="{FAF30526-355F-4AEA-8C78-9C3EF90918AE}"/>
              </a:ext>
            </a:extLst>
          </p:cNvPr>
          <p:cNvSpPr>
            <a:spLocks noGrp="1"/>
          </p:cNvSpPr>
          <p:nvPr>
            <p:ph type="title" hasCustomPrompt="1"/>
          </p:nvPr>
        </p:nvSpPr>
        <p:spPr>
          <a:xfrm>
            <a:off x="1111827" y="924377"/>
            <a:ext cx="5723082" cy="2419187"/>
          </a:xfrm>
        </p:spPr>
        <p:txBody>
          <a:bodyPr anchor="b">
            <a:noAutofit/>
          </a:bodyPr>
          <a:lstStyle>
            <a:lvl1pPr algn="l">
              <a:defRPr sz="4000" b="0">
                <a:solidFill>
                  <a:schemeClr val="bg1"/>
                </a:solidFill>
                <a:latin typeface="Roboto black" panose="02000000000000000000" pitchFamily="2" charset="0"/>
                <a:ea typeface="Roboto black" panose="02000000000000000000" pitchFamily="2" charset="0"/>
                <a:cs typeface="Roboto bold" panose="02000000000000000000" pitchFamily="2" charset="0"/>
              </a:defRPr>
            </a:lvl1pPr>
          </a:lstStyle>
          <a:p>
            <a:r>
              <a:rPr lang="en-US" dirty="0"/>
              <a:t>CLICK TO EDIT MASTER TITLE STYLE</a:t>
            </a:r>
          </a:p>
        </p:txBody>
      </p:sp>
      <p:pic>
        <p:nvPicPr>
          <p:cNvPr id="39" name="Picture 38">
            <a:extLst>
              <a:ext uri="{FF2B5EF4-FFF2-40B4-BE49-F238E27FC236}">
                <a16:creationId xmlns:a16="http://schemas.microsoft.com/office/drawing/2014/main" id="{3E6371FF-7F77-41E5-B2E3-6D7DBEEC569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11827" y="5825967"/>
            <a:ext cx="4180786" cy="648066"/>
          </a:xfrm>
          <a:prstGeom prst="rect">
            <a:avLst/>
          </a:prstGeom>
        </p:spPr>
      </p:pic>
    </p:spTree>
    <p:custDataLst>
      <p:tags r:id="rId1"/>
    </p:custDataLst>
    <p:extLst>
      <p:ext uri="{BB962C8B-B14F-4D97-AF65-F5344CB8AC3E}">
        <p14:creationId xmlns:p14="http://schemas.microsoft.com/office/powerpoint/2010/main" val="2765961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ight side image - bl">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708AC40-706E-4BDB-83F2-D9928B8E2166}"/>
              </a:ext>
            </a:extLst>
          </p:cNvPr>
          <p:cNvSpPr/>
          <p:nvPr userDrawn="1"/>
        </p:nvSpPr>
        <p:spPr>
          <a:xfrm>
            <a:off x="8368145"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F7FC9">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a:extLst>
              <a:ext uri="{FF2B5EF4-FFF2-40B4-BE49-F238E27FC236}">
                <a16:creationId xmlns:a16="http://schemas.microsoft.com/office/drawing/2014/main" id="{5B0724C6-7FA0-4CD2-AEA1-3F66C7113541}"/>
              </a:ext>
            </a:extLst>
          </p:cNvPr>
          <p:cNvSpPr>
            <a:spLocks noGrp="1"/>
          </p:cNvSpPr>
          <p:nvPr>
            <p:ph type="pic" idx="1"/>
          </p:nvPr>
        </p:nvSpPr>
        <p:spPr>
          <a:xfrm>
            <a:off x="6196012" y="1825626"/>
            <a:ext cx="5157788" cy="4351338"/>
          </a:xfrm>
        </p:spPr>
        <p:txBody>
          <a:bodyPr/>
          <a:lstStyle>
            <a:lvl1pPr marL="0" indent="0">
              <a:buNone/>
              <a:defRPr sz="3200">
                <a:latin typeface="Roboto light" panose="02000000000000000000" pitchFamily="2" charset="0"/>
                <a:ea typeface="Roboto light" panose="02000000000000000000" pitchFamily="2"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2" name="Picture 11">
            <a:extLst>
              <a:ext uri="{FF2B5EF4-FFF2-40B4-BE49-F238E27FC236}">
                <a16:creationId xmlns:a16="http://schemas.microsoft.com/office/drawing/2014/main" id="{73A8EB3A-2AB4-4575-BB12-EF77D51317B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10" name="Title 1">
            <a:extLst>
              <a:ext uri="{FF2B5EF4-FFF2-40B4-BE49-F238E27FC236}">
                <a16:creationId xmlns:a16="http://schemas.microsoft.com/office/drawing/2014/main" id="{2172C121-3194-4161-8CC3-9A3E84ACFEF9}"/>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15" name="Content Placeholder 3">
            <a:extLst>
              <a:ext uri="{FF2B5EF4-FFF2-40B4-BE49-F238E27FC236}">
                <a16:creationId xmlns:a16="http://schemas.microsoft.com/office/drawing/2014/main" id="{65A3BDEA-7DA6-447C-A34C-C52C39388EF0}"/>
              </a:ext>
            </a:extLst>
          </p:cNvPr>
          <p:cNvSpPr>
            <a:spLocks noGrp="1"/>
          </p:cNvSpPr>
          <p:nvPr>
            <p:ph sz="half" idx="2"/>
          </p:nvPr>
        </p:nvSpPr>
        <p:spPr>
          <a:xfrm>
            <a:off x="838200" y="1825625"/>
            <a:ext cx="5181600" cy="435133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C9A638C7-9D21-41D4-A193-A46EB12C673A}"/>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492925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ight side image - g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C7FAED5-F1CD-4C47-945D-EF329A60D666}"/>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F5F5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Content Placeholder 3">
            <a:extLst>
              <a:ext uri="{FF2B5EF4-FFF2-40B4-BE49-F238E27FC236}">
                <a16:creationId xmlns:a16="http://schemas.microsoft.com/office/drawing/2014/main" id="{23B86F6F-4EB7-4E2D-9F4B-2B4C217F1616}"/>
              </a:ext>
            </a:extLst>
          </p:cNvPr>
          <p:cNvSpPr>
            <a:spLocks noGrp="1"/>
          </p:cNvSpPr>
          <p:nvPr>
            <p:ph sz="half" idx="2"/>
          </p:nvPr>
        </p:nvSpPr>
        <p:spPr>
          <a:xfrm>
            <a:off x="838200" y="1825625"/>
            <a:ext cx="5181600" cy="435133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a:extLst>
              <a:ext uri="{FF2B5EF4-FFF2-40B4-BE49-F238E27FC236}">
                <a16:creationId xmlns:a16="http://schemas.microsoft.com/office/drawing/2014/main" id="{5B0724C6-7FA0-4CD2-AEA1-3F66C7113541}"/>
              </a:ext>
            </a:extLst>
          </p:cNvPr>
          <p:cNvSpPr>
            <a:spLocks noGrp="1"/>
          </p:cNvSpPr>
          <p:nvPr>
            <p:ph type="pic" idx="1"/>
          </p:nvPr>
        </p:nvSpPr>
        <p:spPr>
          <a:xfrm>
            <a:off x="6196012" y="1825626"/>
            <a:ext cx="5157788" cy="4351338"/>
          </a:xfrm>
        </p:spPr>
        <p:txBody>
          <a:bodyPr/>
          <a:lstStyle>
            <a:lvl1pPr marL="0" indent="0">
              <a:buNone/>
              <a:defRPr sz="3200">
                <a:latin typeface="Roboto light" panose="02000000000000000000" pitchFamily="2" charset="0"/>
                <a:ea typeface="Roboto light" panose="02000000000000000000" pitchFamily="2"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Slide Number Placeholder 5">
            <a:extLst>
              <a:ext uri="{FF2B5EF4-FFF2-40B4-BE49-F238E27FC236}">
                <a16:creationId xmlns:a16="http://schemas.microsoft.com/office/drawing/2014/main" id="{43E9A5BD-ECB0-4ACD-A6E7-B1E3D1AED4C4}"/>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SLIDE</a:t>
            </a:r>
            <a:r>
              <a:rPr lang="en-US" spc="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p>
        </p:txBody>
      </p:sp>
      <p:pic>
        <p:nvPicPr>
          <p:cNvPr id="12" name="Picture 11">
            <a:extLst>
              <a:ext uri="{FF2B5EF4-FFF2-40B4-BE49-F238E27FC236}">
                <a16:creationId xmlns:a16="http://schemas.microsoft.com/office/drawing/2014/main" id="{73A8EB3A-2AB4-4575-BB12-EF77D51317B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15" name="Title 1">
            <a:extLst>
              <a:ext uri="{FF2B5EF4-FFF2-40B4-BE49-F238E27FC236}">
                <a16:creationId xmlns:a16="http://schemas.microsoft.com/office/drawing/2014/main" id="{6526C6A4-908C-47FC-BEA2-245DE14D8AC4}"/>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699C5BF3-7D4A-4B81-BE36-A37FAC416696}"/>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F7FC9"/>
              </a:solidFill>
            </a:endParaRPr>
          </a:p>
        </p:txBody>
      </p:sp>
    </p:spTree>
    <p:extLst>
      <p:ext uri="{BB962C8B-B14F-4D97-AF65-F5344CB8AC3E}">
        <p14:creationId xmlns:p14="http://schemas.microsoft.com/office/powerpoint/2010/main" val="1229064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 bl">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5759C0B9-E350-4A2E-B5D2-3BD8F0ADFFCD}"/>
              </a:ext>
            </a:extLst>
          </p:cNvPr>
          <p:cNvSpPr/>
          <p:nvPr userDrawn="1"/>
        </p:nvSpPr>
        <p:spPr>
          <a:xfrm>
            <a:off x="8368145"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15396">
              <a:alpha val="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64BFAD1-0342-449C-BD2F-0775486150A4}"/>
              </a:ext>
            </a:extLst>
          </p:cNvPr>
          <p:cNvSpPr>
            <a:spLocks noGrp="1"/>
          </p:cNvSpPr>
          <p:nvPr>
            <p:ph type="body" idx="1" hasCustomPrompt="1"/>
          </p:nvPr>
        </p:nvSpPr>
        <p:spPr>
          <a:xfrm>
            <a:off x="839788" y="1681163"/>
            <a:ext cx="5157787" cy="600861"/>
          </a:xfrm>
        </p:spPr>
        <p:txBody>
          <a:bodyPr anchor="b">
            <a:normAutofit/>
          </a:bodyPr>
          <a:lstStyle>
            <a:lvl1pPr marL="0" indent="0">
              <a:buNone/>
              <a:defRPr sz="1800" b="0" spc="100" baseline="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D4734ECA-8749-48F4-AA5E-2904278DA22A}"/>
              </a:ext>
            </a:extLst>
          </p:cNvPr>
          <p:cNvSpPr>
            <a:spLocks noGrp="1"/>
          </p:cNvSpPr>
          <p:nvPr>
            <p:ph sz="half" idx="2"/>
          </p:nvPr>
        </p:nvSpPr>
        <p:spPr>
          <a:xfrm>
            <a:off x="839788" y="2505075"/>
            <a:ext cx="5157787" cy="368458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DE4F53F-480C-4667-905C-6F28C5C41E46}"/>
              </a:ext>
            </a:extLst>
          </p:cNvPr>
          <p:cNvSpPr>
            <a:spLocks noGrp="1"/>
          </p:cNvSpPr>
          <p:nvPr>
            <p:ph type="body" sz="quarter" idx="3" hasCustomPrompt="1"/>
          </p:nvPr>
        </p:nvSpPr>
        <p:spPr>
          <a:xfrm>
            <a:off x="6172200" y="1681163"/>
            <a:ext cx="5183188" cy="600861"/>
          </a:xfrm>
        </p:spPr>
        <p:txBody>
          <a:bodyPr anchor="b">
            <a:normAutofit/>
          </a:bodyPr>
          <a:lstStyle>
            <a:lvl1pPr marL="0" indent="0">
              <a:buNone/>
              <a:defRPr sz="1800" b="0" spc="100" baseline="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AE73FF5C-6390-4847-8743-8F7B4D1DEE1E}"/>
              </a:ext>
            </a:extLst>
          </p:cNvPr>
          <p:cNvSpPr>
            <a:spLocks noGrp="1"/>
          </p:cNvSpPr>
          <p:nvPr>
            <p:ph sz="quarter" idx="4"/>
          </p:nvPr>
        </p:nvSpPr>
        <p:spPr>
          <a:xfrm>
            <a:off x="6172200" y="2505075"/>
            <a:ext cx="5183188" cy="368458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CE4D6822-DA46-4178-96CE-42A2969DB8F9}"/>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SLIDE</a:t>
            </a:r>
            <a:r>
              <a:rPr lang="en-US" spc="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p>
        </p:txBody>
      </p:sp>
      <p:pic>
        <p:nvPicPr>
          <p:cNvPr id="15" name="Picture 14">
            <a:extLst>
              <a:ext uri="{FF2B5EF4-FFF2-40B4-BE49-F238E27FC236}">
                <a16:creationId xmlns:a16="http://schemas.microsoft.com/office/drawing/2014/main" id="{4AEF0E63-7AD8-43F6-9DD4-768A2412749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14" name="Title 1">
            <a:extLst>
              <a:ext uri="{FF2B5EF4-FFF2-40B4-BE49-F238E27FC236}">
                <a16:creationId xmlns:a16="http://schemas.microsoft.com/office/drawing/2014/main" id="{45F4F52E-C7F5-49DD-9387-0A6764B8B4AD}"/>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Tree>
    <p:extLst>
      <p:ext uri="{BB962C8B-B14F-4D97-AF65-F5344CB8AC3E}">
        <p14:creationId xmlns:p14="http://schemas.microsoft.com/office/powerpoint/2010/main" val="2193291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 gr">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4B3B700-5E85-4541-B05E-AF4D2CFD79F1}"/>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F5F5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 Placeholder 2">
            <a:extLst>
              <a:ext uri="{FF2B5EF4-FFF2-40B4-BE49-F238E27FC236}">
                <a16:creationId xmlns:a16="http://schemas.microsoft.com/office/drawing/2014/main" id="{964BFAD1-0342-449C-BD2F-0775486150A4}"/>
              </a:ext>
            </a:extLst>
          </p:cNvPr>
          <p:cNvSpPr>
            <a:spLocks noGrp="1"/>
          </p:cNvSpPr>
          <p:nvPr>
            <p:ph type="body" idx="1" hasCustomPrompt="1"/>
          </p:nvPr>
        </p:nvSpPr>
        <p:spPr>
          <a:xfrm>
            <a:off x="839788" y="1681163"/>
            <a:ext cx="5157787" cy="600861"/>
          </a:xfrm>
        </p:spPr>
        <p:txBody>
          <a:bodyPr anchor="b">
            <a:normAutofit/>
          </a:bodyPr>
          <a:lstStyle>
            <a:lvl1pPr marL="0" indent="0">
              <a:buNone/>
              <a:defRPr sz="1800" b="0" spc="100" baseline="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D4734ECA-8749-48F4-AA5E-2904278DA22A}"/>
              </a:ext>
            </a:extLst>
          </p:cNvPr>
          <p:cNvSpPr>
            <a:spLocks noGrp="1"/>
          </p:cNvSpPr>
          <p:nvPr>
            <p:ph sz="half" idx="2"/>
          </p:nvPr>
        </p:nvSpPr>
        <p:spPr>
          <a:xfrm>
            <a:off x="839788" y="2505075"/>
            <a:ext cx="5157787" cy="368458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DE4F53F-480C-4667-905C-6F28C5C41E46}"/>
              </a:ext>
            </a:extLst>
          </p:cNvPr>
          <p:cNvSpPr>
            <a:spLocks noGrp="1"/>
          </p:cNvSpPr>
          <p:nvPr>
            <p:ph type="body" sz="quarter" idx="3" hasCustomPrompt="1"/>
          </p:nvPr>
        </p:nvSpPr>
        <p:spPr>
          <a:xfrm>
            <a:off x="6172200" y="1681163"/>
            <a:ext cx="5183188" cy="600861"/>
          </a:xfrm>
        </p:spPr>
        <p:txBody>
          <a:bodyPr anchor="b">
            <a:normAutofit/>
          </a:bodyPr>
          <a:lstStyle>
            <a:lvl1pPr marL="0" indent="0">
              <a:buNone/>
              <a:defRPr sz="1800" b="0" spc="100" baseline="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AE73FF5C-6390-4847-8743-8F7B4D1DEE1E}"/>
              </a:ext>
            </a:extLst>
          </p:cNvPr>
          <p:cNvSpPr>
            <a:spLocks noGrp="1"/>
          </p:cNvSpPr>
          <p:nvPr>
            <p:ph sz="quarter" idx="4"/>
          </p:nvPr>
        </p:nvSpPr>
        <p:spPr>
          <a:xfrm>
            <a:off x="6172200" y="2505075"/>
            <a:ext cx="5183188" cy="368458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CE4D6822-DA46-4178-96CE-42A2969DB8F9}"/>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SLIDE</a:t>
            </a:r>
            <a:r>
              <a:rPr lang="en-US" spc="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p>
        </p:txBody>
      </p:sp>
      <p:sp>
        <p:nvSpPr>
          <p:cNvPr id="12" name="Title 1">
            <a:extLst>
              <a:ext uri="{FF2B5EF4-FFF2-40B4-BE49-F238E27FC236}">
                <a16:creationId xmlns:a16="http://schemas.microsoft.com/office/drawing/2014/main" id="{30803094-9A19-402B-B05B-810856B22FAA}"/>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pic>
        <p:nvPicPr>
          <p:cNvPr id="15" name="Picture 14">
            <a:extLst>
              <a:ext uri="{FF2B5EF4-FFF2-40B4-BE49-F238E27FC236}">
                <a16:creationId xmlns:a16="http://schemas.microsoft.com/office/drawing/2014/main" id="{4AEF0E63-7AD8-43F6-9DD4-768A2412749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11" name="Rectangle 10">
            <a:extLst>
              <a:ext uri="{FF2B5EF4-FFF2-40B4-BE49-F238E27FC236}">
                <a16:creationId xmlns:a16="http://schemas.microsoft.com/office/drawing/2014/main" id="{B7F5989B-C511-41E3-A44B-3393ECA181D0}"/>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6059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just title - gr">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9AB0D557-CE01-4EC1-884C-A1ED18E2471A}"/>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F5F5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 name="Picture 19">
            <a:extLst>
              <a:ext uri="{FF2B5EF4-FFF2-40B4-BE49-F238E27FC236}">
                <a16:creationId xmlns:a16="http://schemas.microsoft.com/office/drawing/2014/main" id="{635AAC1B-11B5-41C0-AAB8-A09DE18D9F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37" name="Title 1">
            <a:extLst>
              <a:ext uri="{FF2B5EF4-FFF2-40B4-BE49-F238E27FC236}">
                <a16:creationId xmlns:a16="http://schemas.microsoft.com/office/drawing/2014/main" id="{B6EA4454-D411-4396-9F27-08BE99BC81B1}"/>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AEC81661-2C23-4A72-8E18-C921258EB1E5}"/>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8" name="Rectangle 7">
            <a:extLst>
              <a:ext uri="{FF2B5EF4-FFF2-40B4-BE49-F238E27FC236}">
                <a16:creationId xmlns:a16="http://schemas.microsoft.com/office/drawing/2014/main" id="{AA71C295-147D-43EE-90F0-6D1882D09A2F}"/>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9333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gr">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223F9527-0614-4C7A-8523-464B549EED9C}"/>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F5F5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a:extLst>
              <a:ext uri="{FF2B5EF4-FFF2-40B4-BE49-F238E27FC236}">
                <a16:creationId xmlns:a16="http://schemas.microsoft.com/office/drawing/2014/main" id="{F290A4CB-1B12-48BD-984E-69AB87CFD7E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8" name="Slide Number Placeholder 5">
            <a:extLst>
              <a:ext uri="{FF2B5EF4-FFF2-40B4-BE49-F238E27FC236}">
                <a16:creationId xmlns:a16="http://schemas.microsoft.com/office/drawing/2014/main" id="{0DE7F698-6951-4D49-9371-0CA26DABC362}"/>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9" name="Rectangle 8">
            <a:extLst>
              <a:ext uri="{FF2B5EF4-FFF2-40B4-BE49-F238E27FC236}">
                <a16:creationId xmlns:a16="http://schemas.microsoft.com/office/drawing/2014/main" id="{F6FB901F-5593-4E0F-9D45-33F8ED143704}"/>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7258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bl">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230D0FB-6F92-4219-9FE6-DAE0F5BC8793}"/>
              </a:ext>
            </a:extLst>
          </p:cNvPr>
          <p:cNvSpPr/>
          <p:nvPr userDrawn="1"/>
        </p:nvSpPr>
        <p:spPr>
          <a:xfrm>
            <a:off x="8368145"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F7FC9">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8789624-F056-4DE1-837A-A4499C1D05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5" name="Slide Number Placeholder 5">
            <a:extLst>
              <a:ext uri="{FF2B5EF4-FFF2-40B4-BE49-F238E27FC236}">
                <a16:creationId xmlns:a16="http://schemas.microsoft.com/office/drawing/2014/main" id="{EB814721-4941-4465-99E1-E14A4FAB1EFE}"/>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722814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A8CA7AF4-081C-485E-AA83-245EC04C22FE}"/>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35" name="Freeform: Shape 34">
            <a:extLst>
              <a:ext uri="{FF2B5EF4-FFF2-40B4-BE49-F238E27FC236}">
                <a16:creationId xmlns:a16="http://schemas.microsoft.com/office/drawing/2014/main" id="{8AA14EA3-06EE-476D-9D97-570F8C7C0DCD}"/>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0F7FC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Title 1">
            <a:extLst>
              <a:ext uri="{FF2B5EF4-FFF2-40B4-BE49-F238E27FC236}">
                <a16:creationId xmlns:a16="http://schemas.microsoft.com/office/drawing/2014/main" id="{FAF30526-355F-4AEA-8C78-9C3EF90918AE}"/>
              </a:ext>
            </a:extLst>
          </p:cNvPr>
          <p:cNvSpPr>
            <a:spLocks noGrp="1"/>
          </p:cNvSpPr>
          <p:nvPr>
            <p:ph type="title" hasCustomPrompt="1"/>
          </p:nvPr>
        </p:nvSpPr>
        <p:spPr>
          <a:xfrm>
            <a:off x="1111827" y="924377"/>
            <a:ext cx="5723082" cy="2419187"/>
          </a:xfrm>
        </p:spPr>
        <p:txBody>
          <a:bodyPr anchor="b">
            <a:noAutofit/>
          </a:bodyPr>
          <a:lstStyle>
            <a:lvl1pPr algn="l">
              <a:defRPr sz="4000" b="0">
                <a:solidFill>
                  <a:schemeClr val="bg1"/>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CONTACT US</a:t>
            </a:r>
          </a:p>
        </p:txBody>
      </p:sp>
      <p:pic>
        <p:nvPicPr>
          <p:cNvPr id="12" name="Picture 11">
            <a:extLst>
              <a:ext uri="{FF2B5EF4-FFF2-40B4-BE49-F238E27FC236}">
                <a16:creationId xmlns:a16="http://schemas.microsoft.com/office/drawing/2014/main" id="{8098D1CE-718B-43B5-9116-A2B693921BD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11827" y="5825967"/>
            <a:ext cx="4180786" cy="648066"/>
          </a:xfrm>
          <a:prstGeom prst="rect">
            <a:avLst/>
          </a:prstGeom>
        </p:spPr>
      </p:pic>
    </p:spTree>
    <p:extLst>
      <p:ext uri="{BB962C8B-B14F-4D97-AF65-F5344CB8AC3E}">
        <p14:creationId xmlns:p14="http://schemas.microsoft.com/office/powerpoint/2010/main" val="2848543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ERNAL USE: For help, visit rippleeffect.com">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A8CA7AF4-081C-485E-AA83-245EC04C22FE}"/>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35" name="Freeform: Shape 34">
            <a:extLst>
              <a:ext uri="{FF2B5EF4-FFF2-40B4-BE49-F238E27FC236}">
                <a16:creationId xmlns:a16="http://schemas.microsoft.com/office/drawing/2014/main" id="{8AA14EA3-06EE-476D-9D97-570F8C7C0DCD}"/>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0F7FC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79BF2250-980C-47AF-AE61-6C032F7CB0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1827" y="5772469"/>
            <a:ext cx="3711976" cy="701564"/>
          </a:xfrm>
          <a:prstGeom prst="rect">
            <a:avLst/>
          </a:prstGeom>
        </p:spPr>
      </p:pic>
      <p:sp>
        <p:nvSpPr>
          <p:cNvPr id="13" name="TextBox 12">
            <a:extLst>
              <a:ext uri="{FF2B5EF4-FFF2-40B4-BE49-F238E27FC236}">
                <a16:creationId xmlns:a16="http://schemas.microsoft.com/office/drawing/2014/main" id="{A8D22A33-FAD6-45D5-BE5D-42DB9B19C0E4}"/>
              </a:ext>
            </a:extLst>
          </p:cNvPr>
          <p:cNvSpPr txBox="1"/>
          <p:nvPr userDrawn="1"/>
        </p:nvSpPr>
        <p:spPr>
          <a:xfrm>
            <a:off x="1111827" y="2020125"/>
            <a:ext cx="6663127" cy="1323439"/>
          </a:xfrm>
          <a:prstGeom prst="rect">
            <a:avLst/>
          </a:prstGeom>
          <a:noFill/>
        </p:spPr>
        <p:txBody>
          <a:bodyPr wrap="square" rtlCol="0" anchor="b">
            <a:spAutoFit/>
          </a:bodyPr>
          <a:lstStyle/>
          <a:p>
            <a:r>
              <a:rPr lang="en-US" sz="4000" dirty="0">
                <a:solidFill>
                  <a:schemeClr val="bg1"/>
                </a:solidFill>
                <a:latin typeface="Roboto Black" panose="02000000000000000000" pitchFamily="2" charset="0"/>
                <a:ea typeface="Roboto Black" panose="02000000000000000000" pitchFamily="2" charset="0"/>
              </a:rPr>
              <a:t>FOR MORE INFORMATION ABOUT THIS TEMPLATE:</a:t>
            </a:r>
          </a:p>
        </p:txBody>
      </p:sp>
      <p:grpSp>
        <p:nvGrpSpPr>
          <p:cNvPr id="14" name="Group 13">
            <a:extLst>
              <a:ext uri="{FF2B5EF4-FFF2-40B4-BE49-F238E27FC236}">
                <a16:creationId xmlns:a16="http://schemas.microsoft.com/office/drawing/2014/main" id="{2BA79B4E-5B84-476F-8561-6D633C747C77}"/>
              </a:ext>
            </a:extLst>
          </p:cNvPr>
          <p:cNvGrpSpPr/>
          <p:nvPr userDrawn="1"/>
        </p:nvGrpSpPr>
        <p:grpSpPr>
          <a:xfrm>
            <a:off x="1111827" y="3514406"/>
            <a:ext cx="4536141" cy="1994978"/>
            <a:chOff x="3845859" y="1601661"/>
            <a:chExt cx="4536141" cy="1994978"/>
          </a:xfrm>
        </p:grpSpPr>
        <p:sp>
          <p:nvSpPr>
            <p:cNvPr id="15" name="Text Placeholder 2">
              <a:extLst>
                <a:ext uri="{FF2B5EF4-FFF2-40B4-BE49-F238E27FC236}">
                  <a16:creationId xmlns:a16="http://schemas.microsoft.com/office/drawing/2014/main" id="{07A2B3FB-3053-4915-B11D-8EB96957EB34}"/>
                </a:ext>
              </a:extLst>
            </p:cNvPr>
            <p:cNvSpPr txBox="1">
              <a:spLocks/>
            </p:cNvSpPr>
            <p:nvPr/>
          </p:nvSpPr>
          <p:spPr>
            <a:xfrm>
              <a:off x="3845859" y="1827289"/>
              <a:ext cx="4536141"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800" spc="100" dirty="0">
                  <a:latin typeface="Roboto light" panose="02000000000000000000" pitchFamily="2" charset="0"/>
                  <a:ea typeface="Roboto light" panose="02000000000000000000" pitchFamily="2" charset="0"/>
                  <a:cs typeface="Open Sans" panose="020B0606030504020204" pitchFamily="34" charset="0"/>
                </a:rPr>
                <a:t>RIPPLEEFFECT.COM</a:t>
              </a:r>
            </a:p>
            <a:p>
              <a:endParaRPr lang="en-US" sz="1800" spc="100" dirty="0">
                <a:latin typeface="Roboto light" panose="02000000000000000000" pitchFamily="2" charset="0"/>
                <a:ea typeface="Roboto light" panose="02000000000000000000" pitchFamily="2" charset="0"/>
                <a:cs typeface="Open Sans" panose="020B0606030504020204" pitchFamily="34" charset="0"/>
              </a:endParaRPr>
            </a:p>
            <a:p>
              <a:r>
                <a:rPr lang="en-US" sz="1800" spc="100" dirty="0">
                  <a:latin typeface="Roboto light" panose="02000000000000000000" pitchFamily="2" charset="0"/>
                  <a:ea typeface="Roboto light" panose="02000000000000000000" pitchFamily="2" charset="0"/>
                  <a:cs typeface="Open Sans" panose="020B0606030504020204" pitchFamily="34" charset="0"/>
                </a:rPr>
                <a:t>@RIPPLEEFFECTCOM</a:t>
              </a:r>
            </a:p>
            <a:p>
              <a:endParaRPr lang="en-US" sz="1800" spc="100" dirty="0">
                <a:latin typeface="Roboto light" panose="02000000000000000000" pitchFamily="2" charset="0"/>
                <a:ea typeface="Roboto light" panose="02000000000000000000" pitchFamily="2" charset="0"/>
                <a:cs typeface="Open Sans" panose="020B0606030504020204" pitchFamily="34" charset="0"/>
              </a:endParaRPr>
            </a:p>
            <a:p>
              <a:r>
                <a:rPr lang="en-US" sz="1800" spc="100" dirty="0">
                  <a:latin typeface="Roboto light" panose="02000000000000000000" pitchFamily="2" charset="0"/>
                  <a:ea typeface="Roboto light" panose="02000000000000000000" pitchFamily="2" charset="0"/>
                  <a:cs typeface="Open Sans" panose="020B0606030504020204" pitchFamily="34" charset="0"/>
                </a:rPr>
                <a:t>/FUTURERIPPLER</a:t>
              </a:r>
            </a:p>
          </p:txBody>
        </p:sp>
        <p:sp>
          <p:nvSpPr>
            <p:cNvPr id="16" name="Text Placeholder 2">
              <a:extLst>
                <a:ext uri="{FF2B5EF4-FFF2-40B4-BE49-F238E27FC236}">
                  <a16:creationId xmlns:a16="http://schemas.microsoft.com/office/drawing/2014/main" id="{9934E20E-873E-444E-BB00-F4590C647016}"/>
                </a:ext>
              </a:extLst>
            </p:cNvPr>
            <p:cNvSpPr txBox="1">
              <a:spLocks/>
            </p:cNvSpPr>
            <p:nvPr/>
          </p:nvSpPr>
          <p:spPr>
            <a:xfrm>
              <a:off x="3845859" y="1601661"/>
              <a:ext cx="4536141" cy="225628"/>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400" spc="100" dirty="0">
                  <a:latin typeface="Roboto black" panose="02000000000000000000" pitchFamily="2" charset="0"/>
                  <a:ea typeface="Roboto black" panose="02000000000000000000" pitchFamily="2" charset="0"/>
                  <a:cs typeface="Open Sans ExtraBold" panose="020B0906030804020204" pitchFamily="34" charset="0"/>
                </a:rPr>
                <a:t>WEB</a:t>
              </a:r>
            </a:p>
          </p:txBody>
        </p:sp>
        <p:sp>
          <p:nvSpPr>
            <p:cNvPr id="17" name="Text Placeholder 2">
              <a:extLst>
                <a:ext uri="{FF2B5EF4-FFF2-40B4-BE49-F238E27FC236}">
                  <a16:creationId xmlns:a16="http://schemas.microsoft.com/office/drawing/2014/main" id="{CB1D76FA-FBCA-403D-88A4-802C1D921AD8}"/>
                </a:ext>
              </a:extLst>
            </p:cNvPr>
            <p:cNvSpPr txBox="1">
              <a:spLocks/>
            </p:cNvSpPr>
            <p:nvPr/>
          </p:nvSpPr>
          <p:spPr>
            <a:xfrm>
              <a:off x="3845859" y="2265050"/>
              <a:ext cx="4536141" cy="225628"/>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400" spc="100" dirty="0">
                  <a:latin typeface="Roboto black" panose="02000000000000000000" pitchFamily="2" charset="0"/>
                  <a:ea typeface="Roboto black" panose="02000000000000000000" pitchFamily="2" charset="0"/>
                  <a:cs typeface="Open Sans ExtraBold" panose="020B0906030804020204" pitchFamily="34" charset="0"/>
                </a:rPr>
                <a:t>TWITTER</a:t>
              </a:r>
            </a:p>
          </p:txBody>
        </p:sp>
        <p:sp>
          <p:nvSpPr>
            <p:cNvPr id="18" name="Text Placeholder 2">
              <a:extLst>
                <a:ext uri="{FF2B5EF4-FFF2-40B4-BE49-F238E27FC236}">
                  <a16:creationId xmlns:a16="http://schemas.microsoft.com/office/drawing/2014/main" id="{8BB45B8F-2254-4B1B-80E2-CE8653B35D5C}"/>
                </a:ext>
              </a:extLst>
            </p:cNvPr>
            <p:cNvSpPr txBox="1">
              <a:spLocks/>
            </p:cNvSpPr>
            <p:nvPr/>
          </p:nvSpPr>
          <p:spPr>
            <a:xfrm>
              <a:off x="3845859" y="2988172"/>
              <a:ext cx="4536141" cy="225628"/>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400" spc="100" dirty="0">
                  <a:latin typeface="Roboto black" panose="02000000000000000000" pitchFamily="2" charset="0"/>
                  <a:ea typeface="Roboto black" panose="02000000000000000000" pitchFamily="2" charset="0"/>
                  <a:cs typeface="Open Sans ExtraBold" panose="020B0906030804020204" pitchFamily="34" charset="0"/>
                </a:rPr>
                <a:t>FACEBOOK</a:t>
              </a:r>
            </a:p>
          </p:txBody>
        </p:sp>
      </p:grpSp>
    </p:spTree>
    <p:extLst>
      <p:ext uri="{BB962C8B-B14F-4D97-AF65-F5344CB8AC3E}">
        <p14:creationId xmlns:p14="http://schemas.microsoft.com/office/powerpoint/2010/main" val="619967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39" name="Rectangle">
            <a:extLst>
              <a:ext uri="{FF2B5EF4-FFF2-40B4-BE49-F238E27FC236}">
                <a16:creationId xmlns:a16="http://schemas.microsoft.com/office/drawing/2014/main" id="{13A73589-92E1-4286-887D-1299FB3A707E}"/>
              </a:ext>
            </a:extLst>
          </p:cNvPr>
          <p:cNvSpPr/>
          <p:nvPr userDrawn="1"/>
        </p:nvSpPr>
        <p:spPr>
          <a:xfrm>
            <a:off x="0" y="6429022"/>
            <a:ext cx="12192000" cy="428978"/>
          </a:xfrm>
          <a:prstGeom prst="rect">
            <a:avLst/>
          </a:prstGeom>
          <a:solidFill>
            <a:srgbClr val="01539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National Institutes of Health Office of Extramural Healt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22766" y="5602466"/>
            <a:ext cx="3298110" cy="511242"/>
          </a:xfrm>
          <a:prstGeom prst="rect">
            <a:avLst/>
          </a:prstGeom>
        </p:spPr>
      </p:pic>
      <p:sp>
        <p:nvSpPr>
          <p:cNvPr id="38" name="Content Placeholder">
            <a:extLst>
              <a:ext uri="{FF2B5EF4-FFF2-40B4-BE49-F238E27FC236}">
                <a16:creationId xmlns:a16="http://schemas.microsoft.com/office/drawing/2014/main" id="{572F3B3B-DFD2-435D-AC4F-505539DDDCB1}"/>
              </a:ext>
            </a:extLst>
          </p:cNvPr>
          <p:cNvSpPr>
            <a:spLocks noGrp="1"/>
          </p:cNvSpPr>
          <p:nvPr>
            <p:ph type="body" idx="1" hasCustomPrompt="1"/>
          </p:nvPr>
        </p:nvSpPr>
        <p:spPr>
          <a:xfrm>
            <a:off x="818444" y="4204841"/>
            <a:ext cx="10577689" cy="694359"/>
          </a:xfrm>
        </p:spPr>
        <p:txBody>
          <a:bodyPr>
            <a:normAutofit/>
          </a:bodyPr>
          <a:lstStyle>
            <a:lvl1pPr marL="0" indent="0" algn="ctr">
              <a:buNone/>
              <a:defRPr sz="1200" b="0" i="0" cap="all" spc="8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MASTER SUBTITLE STYLE</a:t>
            </a:r>
          </a:p>
        </p:txBody>
      </p:sp>
      <p:sp>
        <p:nvSpPr>
          <p:cNvPr id="37" name="Title">
            <a:extLst>
              <a:ext uri="{FF2B5EF4-FFF2-40B4-BE49-F238E27FC236}">
                <a16:creationId xmlns:a16="http://schemas.microsoft.com/office/drawing/2014/main" id="{F643A7B6-8211-4211-8094-CD4EC7CCF1FC}"/>
              </a:ext>
            </a:extLst>
          </p:cNvPr>
          <p:cNvSpPr>
            <a:spLocks noGrp="1"/>
          </p:cNvSpPr>
          <p:nvPr>
            <p:ph type="ctrTitle" hasCustomPrompt="1"/>
          </p:nvPr>
        </p:nvSpPr>
        <p:spPr>
          <a:xfrm>
            <a:off x="818444" y="1653820"/>
            <a:ext cx="10577689" cy="2398715"/>
          </a:xfrm>
        </p:spPr>
        <p:txBody>
          <a:bodyPr anchor="b">
            <a:noAutofit/>
          </a:bodyPr>
          <a:lstStyle>
            <a:lvl1pPr algn="ctr">
              <a:defRPr sz="80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here to edit Master title style</a:t>
            </a:r>
          </a:p>
        </p:txBody>
      </p:sp>
      <p:sp>
        <p:nvSpPr>
          <p:cNvPr id="36" name="Rectangle">
            <a:extLst>
              <a:ext uri="{FF2B5EF4-FFF2-40B4-BE49-F238E27FC236}">
                <a16:creationId xmlns:a16="http://schemas.microsoft.com/office/drawing/2014/main" id="{8F1EE22A-6664-4420-B4FC-3AF6C5498B2F}"/>
              </a:ext>
            </a:extLst>
          </p:cNvPr>
          <p:cNvSpPr/>
          <p:nvPr userDrawn="1"/>
        </p:nvSpPr>
        <p:spPr>
          <a:xfrm>
            <a:off x="5173132" y="1286935"/>
            <a:ext cx="1868311" cy="158044"/>
          </a:xfrm>
          <a:prstGeom prst="rect">
            <a:avLst/>
          </a:prstGeom>
          <a:solidFill>
            <a:srgbClr val="015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5396"/>
              </a:solidFill>
            </a:endParaRPr>
          </a:p>
        </p:txBody>
      </p:sp>
    </p:spTree>
    <p:extLst>
      <p:ext uri="{BB962C8B-B14F-4D97-AF65-F5344CB8AC3E}">
        <p14:creationId xmlns:p14="http://schemas.microsoft.com/office/powerpoint/2010/main" val="2469242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side title, right side bullets">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EB9E7051-91D7-4FC4-A363-5C7DF6C40F44}"/>
              </a:ext>
            </a:extLst>
          </p:cNvPr>
          <p:cNvSpPr/>
          <p:nvPr userDrawn="1"/>
        </p:nvSpPr>
        <p:spPr>
          <a:xfrm rot="18065706" flipV="1">
            <a:off x="-2675856" y="-303183"/>
            <a:ext cx="9271305" cy="5635216"/>
          </a:xfrm>
          <a:custGeom>
            <a:avLst/>
            <a:gdLst>
              <a:gd name="connsiteX0" fmla="*/ 0 w 9271305"/>
              <a:gd name="connsiteY0" fmla="*/ 2093333 h 5635216"/>
              <a:gd name="connsiteX1" fmla="*/ 1262535 w 9271305"/>
              <a:gd name="connsiteY1" fmla="*/ 0 h 5635216"/>
              <a:gd name="connsiteX2" fmla="*/ 9271305 w 9271305"/>
              <a:gd name="connsiteY2" fmla="*/ 0 h 5635216"/>
              <a:gd name="connsiteX3" fmla="*/ 5872583 w 9271305"/>
              <a:gd name="connsiteY3" fmla="*/ 5635216 h 5635216"/>
              <a:gd name="connsiteX4" fmla="*/ 0 w 9271305"/>
              <a:gd name="connsiteY4" fmla="*/ 2093333 h 5635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305" h="5635216">
                <a:moveTo>
                  <a:pt x="0" y="2093333"/>
                </a:moveTo>
                <a:lnTo>
                  <a:pt x="1262535" y="0"/>
                </a:lnTo>
                <a:lnTo>
                  <a:pt x="9271305" y="0"/>
                </a:lnTo>
                <a:lnTo>
                  <a:pt x="5872583" y="5635216"/>
                </a:lnTo>
                <a:lnTo>
                  <a:pt x="0" y="2093333"/>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C09B9BE3-14D9-46FE-98EF-DECF94A20364}"/>
              </a:ext>
            </a:extLst>
          </p:cNvPr>
          <p:cNvSpPr>
            <a:spLocks noGrp="1"/>
          </p:cNvSpPr>
          <p:nvPr>
            <p:ph type="title" hasCustomPrompt="1"/>
          </p:nvPr>
        </p:nvSpPr>
        <p:spPr>
          <a:xfrm>
            <a:off x="838200" y="365125"/>
            <a:ext cx="3566746" cy="5811837"/>
          </a:xfrm>
        </p:spPr>
        <p:txBody>
          <a:bodyPr/>
          <a:lstStyle>
            <a:lvl1pPr algn="ctr">
              <a:defRPr b="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AD72AA08-64D2-42DE-AA56-D11EA6446FF0}"/>
              </a:ext>
            </a:extLst>
          </p:cNvPr>
          <p:cNvSpPr>
            <a:spLocks noGrp="1"/>
          </p:cNvSpPr>
          <p:nvPr>
            <p:ph sz="half" idx="1"/>
          </p:nvPr>
        </p:nvSpPr>
        <p:spPr>
          <a:xfrm>
            <a:off x="4847491" y="365125"/>
            <a:ext cx="6802315" cy="5811837"/>
          </a:xfrm>
        </p:spPr>
        <p:txBody>
          <a:bodyPr anchor="ct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3520426F-F6B6-4036-8CE3-B1C68FA426E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9" name="Slide Number Placeholder 5">
            <a:extLst>
              <a:ext uri="{FF2B5EF4-FFF2-40B4-BE49-F238E27FC236}">
                <a16:creationId xmlns:a16="http://schemas.microsoft.com/office/drawing/2014/main" id="{3CD223EE-9D7C-4D8B-9FFF-C66556085D80}"/>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10" name="Rectangle 9">
            <a:extLst>
              <a:ext uri="{FF2B5EF4-FFF2-40B4-BE49-F238E27FC236}">
                <a16:creationId xmlns:a16="http://schemas.microsoft.com/office/drawing/2014/main" id="{A0CE4FE7-C7D9-4283-9302-6BA77B606872}"/>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761188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 name="Slide Number Placeholder">
            <a:extLst>
              <a:ext uri="{FF2B5EF4-FFF2-40B4-BE49-F238E27FC236}">
                <a16:creationId xmlns:a16="http://schemas.microsoft.com/office/drawing/2014/main" id="{F0B6617D-9E58-4EA4-99CB-FD577975950A}"/>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pic>
        <p:nvPicPr>
          <p:cNvPr id="5" name="Picture">
            <a:extLst>
              <a:ext uri="{FF2B5EF4-FFF2-40B4-BE49-F238E27FC236}">
                <a16:creationId xmlns:a16="http://schemas.microsoft.com/office/drawing/2014/main" id="{EEE61D0D-6AC6-4D70-88E1-3D852CBBA7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731" y="6357383"/>
            <a:ext cx="1765636" cy="275715"/>
          </a:xfrm>
          <a:prstGeom prst="rect">
            <a:avLst/>
          </a:prstGeom>
        </p:spPr>
      </p:pic>
      <p:sp>
        <p:nvSpPr>
          <p:cNvPr id="2" name="Title">
            <a:extLst>
              <a:ext uri="{FF2B5EF4-FFF2-40B4-BE49-F238E27FC236}">
                <a16:creationId xmlns:a16="http://schemas.microsoft.com/office/drawing/2014/main" id="{9C205272-143A-49BA-8DC7-4FB9F3B5432E}"/>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49453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97B838-88A8-49BF-9B8D-FC0A3CE57DD8}"/>
              </a:ext>
            </a:extLst>
          </p:cNvPr>
          <p:cNvSpPr>
            <a:spLocks noGrp="1"/>
          </p:cNvSpPr>
          <p:nvPr>
            <p:ph type="dt" sz="half" idx="10"/>
          </p:nvPr>
        </p:nvSpPr>
        <p:spPr/>
        <p:txBody>
          <a:bodyPr/>
          <a:lstStyle/>
          <a:p>
            <a:fld id="{68E4F57F-61BC-406F-A1FF-C7B460549BAF}" type="datetimeFigureOut">
              <a:rPr lang="en-US" smtClean="0"/>
              <a:t>10/27/2020</a:t>
            </a:fld>
            <a:endParaRPr lang="en-US"/>
          </a:p>
        </p:txBody>
      </p:sp>
      <p:sp>
        <p:nvSpPr>
          <p:cNvPr id="3" name="Footer Placeholder 2">
            <a:extLst>
              <a:ext uri="{FF2B5EF4-FFF2-40B4-BE49-F238E27FC236}">
                <a16:creationId xmlns:a16="http://schemas.microsoft.com/office/drawing/2014/main" id="{CD6707F9-162A-4620-87D8-76DF1EE462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6B454B-5377-4DE8-9DDD-D0A98456FB0F}"/>
              </a:ext>
            </a:extLst>
          </p:cNvPr>
          <p:cNvSpPr>
            <a:spLocks noGrp="1"/>
          </p:cNvSpPr>
          <p:nvPr>
            <p:ph type="sldNum" sz="quarter" idx="12"/>
          </p:nvPr>
        </p:nvSpPr>
        <p:spPr/>
        <p:txBody>
          <a:bodyPr/>
          <a:lstStyle/>
          <a:p>
            <a:fld id="{9BDC9F4F-CD9C-427C-B87D-D481558B02AF}" type="slidenum">
              <a:rPr lang="en-US" smtClean="0"/>
              <a:t>‹#›</a:t>
            </a:fld>
            <a:endParaRPr lang="en-US"/>
          </a:p>
        </p:txBody>
      </p:sp>
    </p:spTree>
    <p:extLst>
      <p:ext uri="{BB962C8B-B14F-4D97-AF65-F5344CB8AC3E}">
        <p14:creationId xmlns:p14="http://schemas.microsoft.com/office/powerpoint/2010/main" val="3086983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side title and bullets, right side chart">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6F1628C3-A68E-42C7-B30D-2F2C0B612F30}"/>
              </a:ext>
            </a:extLst>
          </p:cNvPr>
          <p:cNvSpPr/>
          <p:nvPr userDrawn="1"/>
        </p:nvSpPr>
        <p:spPr>
          <a:xfrm rot="18065706" flipV="1">
            <a:off x="-2675856" y="-303183"/>
            <a:ext cx="9271305" cy="5635216"/>
          </a:xfrm>
          <a:custGeom>
            <a:avLst/>
            <a:gdLst>
              <a:gd name="connsiteX0" fmla="*/ 0 w 9271305"/>
              <a:gd name="connsiteY0" fmla="*/ 2093333 h 5635216"/>
              <a:gd name="connsiteX1" fmla="*/ 1262535 w 9271305"/>
              <a:gd name="connsiteY1" fmla="*/ 0 h 5635216"/>
              <a:gd name="connsiteX2" fmla="*/ 9271305 w 9271305"/>
              <a:gd name="connsiteY2" fmla="*/ 0 h 5635216"/>
              <a:gd name="connsiteX3" fmla="*/ 5872583 w 9271305"/>
              <a:gd name="connsiteY3" fmla="*/ 5635216 h 5635216"/>
              <a:gd name="connsiteX4" fmla="*/ 0 w 9271305"/>
              <a:gd name="connsiteY4" fmla="*/ 2093333 h 5635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305" h="5635216">
                <a:moveTo>
                  <a:pt x="0" y="2093333"/>
                </a:moveTo>
                <a:lnTo>
                  <a:pt x="1262535" y="0"/>
                </a:lnTo>
                <a:lnTo>
                  <a:pt x="9271305" y="0"/>
                </a:lnTo>
                <a:lnTo>
                  <a:pt x="5872583" y="5635216"/>
                </a:lnTo>
                <a:lnTo>
                  <a:pt x="0" y="2093333"/>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520426F-F6B6-4036-8CE3-B1C68FA426E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12" name="Title 1">
            <a:extLst>
              <a:ext uri="{FF2B5EF4-FFF2-40B4-BE49-F238E27FC236}">
                <a16:creationId xmlns:a16="http://schemas.microsoft.com/office/drawing/2014/main" id="{DFE8810D-C59B-433A-BC42-EC98A4646682}"/>
              </a:ext>
            </a:extLst>
          </p:cNvPr>
          <p:cNvSpPr>
            <a:spLocks noGrp="1"/>
          </p:cNvSpPr>
          <p:nvPr>
            <p:ph type="title" hasCustomPrompt="1"/>
          </p:nvPr>
        </p:nvSpPr>
        <p:spPr>
          <a:xfrm>
            <a:off x="838200" y="365125"/>
            <a:ext cx="3566746" cy="1991213"/>
          </a:xfrm>
        </p:spPr>
        <p:txBody>
          <a:bodyPr/>
          <a:lstStyle>
            <a:lvl1pPr algn="l">
              <a:defRPr b="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F7A32664-656F-428F-B59A-74F760B6F3C7}"/>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21" name="Content Placeholder 2">
            <a:extLst>
              <a:ext uri="{FF2B5EF4-FFF2-40B4-BE49-F238E27FC236}">
                <a16:creationId xmlns:a16="http://schemas.microsoft.com/office/drawing/2014/main" id="{F6ED62DD-B8CF-4D76-8746-FADF94115A29}"/>
              </a:ext>
            </a:extLst>
          </p:cNvPr>
          <p:cNvSpPr>
            <a:spLocks noGrp="1"/>
          </p:cNvSpPr>
          <p:nvPr>
            <p:ph sz="half" idx="1"/>
          </p:nvPr>
        </p:nvSpPr>
        <p:spPr>
          <a:xfrm>
            <a:off x="838201" y="2611315"/>
            <a:ext cx="3566746" cy="3565647"/>
          </a:xfrm>
        </p:spPr>
        <p:txBody>
          <a:bodyPr anchor="t"/>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hart Placeholder 3">
            <a:extLst>
              <a:ext uri="{FF2B5EF4-FFF2-40B4-BE49-F238E27FC236}">
                <a16:creationId xmlns:a16="http://schemas.microsoft.com/office/drawing/2014/main" id="{84A645C2-8933-4162-B302-E910F5EBFC4A}"/>
              </a:ext>
            </a:extLst>
          </p:cNvPr>
          <p:cNvSpPr>
            <a:spLocks noGrp="1"/>
          </p:cNvSpPr>
          <p:nvPr>
            <p:ph type="chart" sz="quarter" idx="14"/>
          </p:nvPr>
        </p:nvSpPr>
        <p:spPr>
          <a:xfrm>
            <a:off x="4851400" y="365125"/>
            <a:ext cx="6813550" cy="5811838"/>
          </a:xfrm>
        </p:spPr>
        <p:txBody>
          <a:bodyPr/>
          <a:lstStyle/>
          <a:p>
            <a:endParaRPr lang="en-US"/>
          </a:p>
        </p:txBody>
      </p:sp>
      <p:sp>
        <p:nvSpPr>
          <p:cNvPr id="10" name="Rectangle 9">
            <a:extLst>
              <a:ext uri="{FF2B5EF4-FFF2-40B4-BE49-F238E27FC236}">
                <a16:creationId xmlns:a16="http://schemas.microsoft.com/office/drawing/2014/main" id="{4E017723-750C-442E-97A0-7CCDB5E1B39B}"/>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720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eft side title and description, right side photo">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E6547DBF-6DB0-42FE-A78C-E399E48925E0}"/>
              </a:ext>
            </a:extLst>
          </p:cNvPr>
          <p:cNvSpPr/>
          <p:nvPr userDrawn="1"/>
        </p:nvSpPr>
        <p:spPr>
          <a:xfrm rot="18065706" flipV="1">
            <a:off x="-2675856" y="-303183"/>
            <a:ext cx="9271305" cy="5635216"/>
          </a:xfrm>
          <a:custGeom>
            <a:avLst/>
            <a:gdLst>
              <a:gd name="connsiteX0" fmla="*/ 0 w 9271305"/>
              <a:gd name="connsiteY0" fmla="*/ 2093333 h 5635216"/>
              <a:gd name="connsiteX1" fmla="*/ 1262535 w 9271305"/>
              <a:gd name="connsiteY1" fmla="*/ 0 h 5635216"/>
              <a:gd name="connsiteX2" fmla="*/ 9271305 w 9271305"/>
              <a:gd name="connsiteY2" fmla="*/ 0 h 5635216"/>
              <a:gd name="connsiteX3" fmla="*/ 5872583 w 9271305"/>
              <a:gd name="connsiteY3" fmla="*/ 5635216 h 5635216"/>
              <a:gd name="connsiteX4" fmla="*/ 0 w 9271305"/>
              <a:gd name="connsiteY4" fmla="*/ 2093333 h 5635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305" h="5635216">
                <a:moveTo>
                  <a:pt x="0" y="2093333"/>
                </a:moveTo>
                <a:lnTo>
                  <a:pt x="1262535" y="0"/>
                </a:lnTo>
                <a:lnTo>
                  <a:pt x="9271305" y="0"/>
                </a:lnTo>
                <a:lnTo>
                  <a:pt x="5872583" y="5635216"/>
                </a:lnTo>
                <a:lnTo>
                  <a:pt x="0" y="2093333"/>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0968752-0C12-4FF2-BA38-1CB7D466CFC3}"/>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520426F-F6B6-4036-8CE3-B1C68FA426E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12" name="Title 1">
            <a:extLst>
              <a:ext uri="{FF2B5EF4-FFF2-40B4-BE49-F238E27FC236}">
                <a16:creationId xmlns:a16="http://schemas.microsoft.com/office/drawing/2014/main" id="{DFE8810D-C59B-433A-BC42-EC98A4646682}"/>
              </a:ext>
            </a:extLst>
          </p:cNvPr>
          <p:cNvSpPr>
            <a:spLocks noGrp="1"/>
          </p:cNvSpPr>
          <p:nvPr>
            <p:ph type="title" hasCustomPrompt="1"/>
          </p:nvPr>
        </p:nvSpPr>
        <p:spPr>
          <a:xfrm>
            <a:off x="838200" y="365125"/>
            <a:ext cx="3566746" cy="1991213"/>
          </a:xfrm>
        </p:spPr>
        <p:txBody>
          <a:bodyPr/>
          <a:lstStyle>
            <a:lvl1pPr algn="l">
              <a:defRPr b="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15" name="Content Placeholder 2">
            <a:extLst>
              <a:ext uri="{FF2B5EF4-FFF2-40B4-BE49-F238E27FC236}">
                <a16:creationId xmlns:a16="http://schemas.microsoft.com/office/drawing/2014/main" id="{522BE222-67B8-4ED7-94ED-B9CF45EEBEEF}"/>
              </a:ext>
            </a:extLst>
          </p:cNvPr>
          <p:cNvSpPr>
            <a:spLocks noGrp="1"/>
          </p:cNvSpPr>
          <p:nvPr>
            <p:ph sz="half" idx="13" hasCustomPrompt="1"/>
          </p:nvPr>
        </p:nvSpPr>
        <p:spPr>
          <a:xfrm>
            <a:off x="838200" y="2611315"/>
            <a:ext cx="3566746" cy="3565647"/>
          </a:xfrm>
        </p:spPr>
        <p:txBody>
          <a:bodyPr>
            <a:normAutofit/>
          </a:bodyPr>
          <a:lstStyle>
            <a:lvl1pPr marL="0" indent="0">
              <a:lnSpc>
                <a:spcPts val="2600"/>
              </a:lnSpc>
              <a:buNone/>
              <a:defRPr sz="1800" i="0" spc="100" baseline="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a:latin typeface="Open Sans Light" panose="020B0306030504020204" pitchFamily="34" charset="0"/>
                <a:ea typeface="Open Sans Light" panose="020B0306030504020204" pitchFamily="34" charset="0"/>
                <a:cs typeface="Open Sans Light" panose="020B0306030504020204" pitchFamily="34" charset="0"/>
              </a:defRPr>
            </a:lvl2pPr>
            <a:lvl3pPr>
              <a:defRPr>
                <a:latin typeface="Open Sans Light" panose="020B0306030504020204" pitchFamily="34" charset="0"/>
                <a:ea typeface="Open Sans Light" panose="020B0306030504020204" pitchFamily="34" charset="0"/>
                <a:cs typeface="Open Sans Light" panose="020B0306030504020204" pitchFamily="34" charset="0"/>
              </a:defRPr>
            </a:lvl3pPr>
            <a:lvl4pPr>
              <a:defRPr>
                <a:latin typeface="Open Sans Light" panose="020B0306030504020204" pitchFamily="34" charset="0"/>
                <a:ea typeface="Open Sans Light" panose="020B0306030504020204" pitchFamily="34" charset="0"/>
                <a:cs typeface="Open Sans Light" panose="020B0306030504020204" pitchFamily="34" charset="0"/>
              </a:defRPr>
            </a:lvl4pPr>
            <a:lvl5pP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DESCRIPTION HERE</a:t>
            </a:r>
          </a:p>
        </p:txBody>
      </p:sp>
      <p:sp>
        <p:nvSpPr>
          <p:cNvPr id="9" name="Slide Number Placeholder 5">
            <a:extLst>
              <a:ext uri="{FF2B5EF4-FFF2-40B4-BE49-F238E27FC236}">
                <a16:creationId xmlns:a16="http://schemas.microsoft.com/office/drawing/2014/main" id="{A44BAE75-FEF4-475F-88E7-1301030EE87C}"/>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18" name="Content Placeholder 2">
            <a:extLst>
              <a:ext uri="{FF2B5EF4-FFF2-40B4-BE49-F238E27FC236}">
                <a16:creationId xmlns:a16="http://schemas.microsoft.com/office/drawing/2014/main" id="{0FAD967E-95D6-4926-82D7-413FF7D8DA2D}"/>
              </a:ext>
            </a:extLst>
          </p:cNvPr>
          <p:cNvSpPr>
            <a:spLocks noGrp="1"/>
          </p:cNvSpPr>
          <p:nvPr>
            <p:ph sz="half" idx="1"/>
          </p:nvPr>
        </p:nvSpPr>
        <p:spPr>
          <a:xfrm>
            <a:off x="4847491" y="365125"/>
            <a:ext cx="6802315" cy="5811837"/>
          </a:xfrm>
        </p:spPr>
        <p:txBody>
          <a:bodyPr numCol="1" anchor="t"/>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75536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blue">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FC8ACE6-E9F5-4BEA-9538-5824ABB70685}"/>
              </a:ext>
            </a:extLst>
          </p:cNvPr>
          <p:cNvSpPr/>
          <p:nvPr userDrawn="1"/>
        </p:nvSpPr>
        <p:spPr>
          <a:xfrm>
            <a:off x="8368145"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F7FC9">
              <a:alpha val="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F73649-5248-4A6A-B9CD-48C88FED478C}"/>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7301DAC-9CD1-487B-9237-981D9C492F0A}"/>
              </a:ext>
            </a:extLst>
          </p:cNvPr>
          <p:cNvSpPr>
            <a:spLocks noGrp="1"/>
          </p:cNvSpPr>
          <p:nvPr>
            <p:ph idx="1"/>
          </p:nvPr>
        </p:nvSpPr>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2D155112-8A94-469F-9F92-86107BF0D9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8" name="Slide Number Placeholder 5">
            <a:extLst>
              <a:ext uri="{FF2B5EF4-FFF2-40B4-BE49-F238E27FC236}">
                <a16:creationId xmlns:a16="http://schemas.microsoft.com/office/drawing/2014/main" id="{8E582E60-A636-456B-BDE2-9D3F261BC430}"/>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309692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blue">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FC8ACE6-E9F5-4BEA-9538-5824ABB70685}"/>
              </a:ext>
            </a:extLst>
          </p:cNvPr>
          <p:cNvSpPr/>
          <p:nvPr userDrawn="1"/>
        </p:nvSpPr>
        <p:spPr>
          <a:xfrm>
            <a:off x="8368145"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F7FC9">
              <a:alpha val="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F73649-5248-4A6A-B9CD-48C88FED478C}"/>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7301DAC-9CD1-487B-9237-981D9C492F0A}"/>
              </a:ext>
            </a:extLst>
          </p:cNvPr>
          <p:cNvSpPr>
            <a:spLocks noGrp="1"/>
          </p:cNvSpPr>
          <p:nvPr>
            <p:ph idx="1"/>
          </p:nvPr>
        </p:nvSpPr>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2D155112-8A94-469F-9F92-86107BF0D9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8" name="Slide Number Placeholder 5">
            <a:extLst>
              <a:ext uri="{FF2B5EF4-FFF2-40B4-BE49-F238E27FC236}">
                <a16:creationId xmlns:a16="http://schemas.microsoft.com/office/drawing/2014/main" id="{8E582E60-A636-456B-BDE2-9D3F261BC430}"/>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194481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 g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C33FFE5-A5B6-4CF1-B958-5FDE10686838}"/>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F5F5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2F73649-5248-4A6A-B9CD-48C88FED478C}"/>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7301DAC-9CD1-487B-9237-981D9C492F0A}"/>
              </a:ext>
            </a:extLst>
          </p:cNvPr>
          <p:cNvSpPr>
            <a:spLocks noGrp="1"/>
          </p:cNvSpPr>
          <p:nvPr>
            <p:ph idx="1"/>
          </p:nvPr>
        </p:nvSpPr>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2D155112-8A94-469F-9F92-86107BF0D9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11" name="Slide Number Placeholder 5">
            <a:extLst>
              <a:ext uri="{FF2B5EF4-FFF2-40B4-BE49-F238E27FC236}">
                <a16:creationId xmlns:a16="http://schemas.microsoft.com/office/drawing/2014/main" id="{62FA88C0-8E8E-4EEC-B470-856E6830B5C5}"/>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12" name="Rectangle 11">
            <a:extLst>
              <a:ext uri="{FF2B5EF4-FFF2-40B4-BE49-F238E27FC236}">
                <a16:creationId xmlns:a16="http://schemas.microsoft.com/office/drawing/2014/main" id="{E4D82B24-D11E-49A0-B264-301FA72632EA}"/>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8876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bl">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CF53205-FBA3-49D8-AF1C-3599D3DE8657}"/>
              </a:ext>
            </a:extLst>
          </p:cNvPr>
          <p:cNvSpPr/>
          <p:nvPr userDrawn="1"/>
        </p:nvSpPr>
        <p:spPr>
          <a:xfrm>
            <a:off x="8368145"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F7FC9">
              <a:alpha val="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3BED95C-959B-4009-B6BE-3A6E9B353EB5}"/>
              </a:ext>
            </a:extLst>
          </p:cNvPr>
          <p:cNvSpPr>
            <a:spLocks noGrp="1"/>
          </p:cNvSpPr>
          <p:nvPr>
            <p:ph sz="half" idx="1"/>
          </p:nvPr>
        </p:nvSpPr>
        <p:spPr>
          <a:xfrm>
            <a:off x="838200" y="1825625"/>
            <a:ext cx="5181600" cy="435133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418BE4BD-8521-4C4B-B5E6-CA395BF3E2D2}"/>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pic>
        <p:nvPicPr>
          <p:cNvPr id="11" name="Picture 10">
            <a:extLst>
              <a:ext uri="{FF2B5EF4-FFF2-40B4-BE49-F238E27FC236}">
                <a16:creationId xmlns:a16="http://schemas.microsoft.com/office/drawing/2014/main" id="{0CEAF0F3-FAE2-4730-901D-5D43A33848D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12" name="Title 1">
            <a:extLst>
              <a:ext uri="{FF2B5EF4-FFF2-40B4-BE49-F238E27FC236}">
                <a16:creationId xmlns:a16="http://schemas.microsoft.com/office/drawing/2014/main" id="{7DDF9A14-A1EE-4EED-8E3D-8CAFE9CB45D7}"/>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Tree>
    <p:extLst>
      <p:ext uri="{BB962C8B-B14F-4D97-AF65-F5344CB8AC3E}">
        <p14:creationId xmlns:p14="http://schemas.microsoft.com/office/powerpoint/2010/main" val="1273802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 g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0FC225D5-4E22-412C-AA45-AEA413B69BEC}"/>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F5F5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Content Placeholder 2">
            <a:extLst>
              <a:ext uri="{FF2B5EF4-FFF2-40B4-BE49-F238E27FC236}">
                <a16:creationId xmlns:a16="http://schemas.microsoft.com/office/drawing/2014/main" id="{A3BED95C-959B-4009-B6BE-3A6E9B353EB5}"/>
              </a:ext>
            </a:extLst>
          </p:cNvPr>
          <p:cNvSpPr>
            <a:spLocks noGrp="1"/>
          </p:cNvSpPr>
          <p:nvPr>
            <p:ph sz="half" idx="1"/>
          </p:nvPr>
        </p:nvSpPr>
        <p:spPr>
          <a:xfrm>
            <a:off x="838200" y="1825625"/>
            <a:ext cx="5181600" cy="435133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0CEAF0F3-FAE2-4730-901D-5D43A33848D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14" name="Title 1">
            <a:extLst>
              <a:ext uri="{FF2B5EF4-FFF2-40B4-BE49-F238E27FC236}">
                <a16:creationId xmlns:a16="http://schemas.microsoft.com/office/drawing/2014/main" id="{C2029751-2628-4E6F-B4A4-32707B414D2F}"/>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7C48E9F2-3814-4420-9EC5-413563A30FE4}"/>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solidFill>
                <a:srgbClr val="0F7FC9"/>
              </a:solidFill>
              <a:latin typeface="Roboto black" panose="02000000000000000000" pitchFamily="2" charset="0"/>
              <a:ea typeface="Roboto black" panose="02000000000000000000" pitchFamily="2" charset="0"/>
            </a:endParaRPr>
          </a:p>
        </p:txBody>
      </p:sp>
      <p:sp>
        <p:nvSpPr>
          <p:cNvPr id="12" name="Rectangle 11">
            <a:extLst>
              <a:ext uri="{FF2B5EF4-FFF2-40B4-BE49-F238E27FC236}">
                <a16:creationId xmlns:a16="http://schemas.microsoft.com/office/drawing/2014/main" id="{29281934-B06C-4FC5-AF1A-E10A0A52EE65}"/>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7462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548E5B-1AD2-44B7-B761-15D7A14138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9EC2936-D94A-4740-B83D-1EA436B25E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E11EA67-2F6B-4F3E-95AC-3E985C19337C}"/>
              </a:ext>
            </a:extLst>
          </p:cNvPr>
          <p:cNvSpPr>
            <a:spLocks noGrp="1"/>
          </p:cNvSpPr>
          <p:nvPr>
            <p:ph type="sldNum" sz="quarter" idx="4"/>
          </p:nvPr>
        </p:nvSpPr>
        <p:spPr>
          <a:xfrm>
            <a:off x="8634453" y="6356350"/>
            <a:ext cx="2743200" cy="365125"/>
          </a:xfrm>
          <a:prstGeom prst="rect">
            <a:avLst/>
          </a:prstGeom>
        </p:spPr>
        <p:txBody>
          <a:bodyPr vert="horz" lIns="91440" tIns="45720" rIns="91440" bIns="45720" rtlCol="0" anchor="ctr"/>
          <a:lstStyle>
            <a:lvl1pPr algn="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Tree>
    <p:extLst>
      <p:ext uri="{BB962C8B-B14F-4D97-AF65-F5344CB8AC3E}">
        <p14:creationId xmlns:p14="http://schemas.microsoft.com/office/powerpoint/2010/main" val="24252569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3" r:id="rId20"/>
    <p:sldLayoutId id="2147483754" r:id="rId21"/>
  </p:sldLayoutIdLst>
  <p:hf sldNum="0" hdr="0" ftr="0"/>
  <p:txStyles>
    <p:titleStyle>
      <a:lvl1pPr algn="l" defTabSz="914400" rtl="0" eaLnBrk="1" latinLnBrk="0" hangingPunct="1">
        <a:lnSpc>
          <a:spcPct val="90000"/>
        </a:lnSpc>
        <a:spcBef>
          <a:spcPct val="0"/>
        </a:spcBef>
        <a:buNone/>
        <a:defRPr sz="4400" b="0" kern="1200" spc="10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light" panose="02000000000000000000" pitchFamily="2" charset="0"/>
          <a:ea typeface="Roboto light" panose="02000000000000000000" pitchFamily="2"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light" panose="02000000000000000000" pitchFamily="2" charset="0"/>
          <a:ea typeface="Roboto light" panose="02000000000000000000" pitchFamily="2"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light" panose="02000000000000000000" pitchFamily="2" charset="0"/>
          <a:ea typeface="Roboto light" panose="02000000000000000000" pitchFamily="2"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Roboto light" panose="02000000000000000000" pitchFamily="2" charset="0"/>
          <a:ea typeface="Roboto light" panose="02000000000000000000" pitchFamily="2"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wpudigitalhistory.wikidot.com/website-review" TargetMode="External"/><Relationship Id="rId2" Type="http://schemas.openxmlformats.org/officeDocument/2006/relationships/image" Target="../media/image19.jp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hyperlink" Target="http://wpudigitalhistory.wikidot.com/website-review" TargetMode="External"/><Relationship Id="rId2" Type="http://schemas.openxmlformats.org/officeDocument/2006/relationships/image" Target="../media/image19.jp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hyperlink" Target="http://wpudigitalhistory.wikidot.com/website-review" TargetMode="External"/><Relationship Id="rId2" Type="http://schemas.openxmlformats.org/officeDocument/2006/relationships/image" Target="../media/image19.jp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directorsblog.nih.gov/2020/05/14/covid-19-brings-health-disparities-research-to-the-forefront/"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grants.nih.gov/grants/funding/women_min/women_min.htm" TargetMode="External"/><Relationship Id="rId2" Type="http://schemas.openxmlformats.org/officeDocument/2006/relationships/slideLayout" Target="../slideLayouts/slideLayout17.xml"/><Relationship Id="rId1" Type="http://schemas.openxmlformats.org/officeDocument/2006/relationships/tags" Target="../tags/tag5.xml"/><Relationship Id="rId4" Type="http://schemas.openxmlformats.org/officeDocument/2006/relationships/hyperlink" Target="https://grants.nih.gov/grants/funding/lifespan/lifespan.htm"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grants.nih.gov/grants/guide/notice-files/NOT-OD-18-014.html"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grants.nih.gov/grants/guide/notice-files/NOT-OD-18-116.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grants.nih.gov/grants/guide/notice-files/NOT-OD-18-116.html"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grants.nih.gov/grants/how-to-apply-application-guide/forms-e/general/g.500-phs-human-subjects-and-clinical-trials-information.htm"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hyperlink" Target="http://www.hhs.gov/ohrp/policy/cdebiol.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6E3C460-C493-4BF5-98EF-095BF507A248}"/>
              </a:ext>
            </a:extLst>
          </p:cNvPr>
          <p:cNvSpPr>
            <a:spLocks noGrp="1"/>
          </p:cNvSpPr>
          <p:nvPr>
            <p:ph type="ctrTitle"/>
          </p:nvPr>
        </p:nvSpPr>
        <p:spPr>
          <a:xfrm>
            <a:off x="347869" y="1510749"/>
            <a:ext cx="11280913" cy="4691269"/>
          </a:xfrm>
          <a:solidFill>
            <a:schemeClr val="bg1"/>
          </a:solidFill>
        </p:spPr>
        <p:txBody>
          <a:bodyPr>
            <a:noAutofit/>
          </a:bodyPr>
          <a:lstStyle/>
          <a:p>
            <a:r>
              <a:rPr lang="en-US" sz="4000" dirty="0"/>
              <a:t>Including Diverse Populations in NIH-funded Clinical Research</a:t>
            </a:r>
            <a:br>
              <a:rPr lang="en-US" sz="4000" dirty="0"/>
            </a:br>
            <a:br>
              <a:rPr lang="en-US" sz="5400" dirty="0"/>
            </a:br>
            <a:r>
              <a:rPr lang="en-US" sz="2800" dirty="0"/>
              <a:t>Dawn Corbett, MPH</a:t>
            </a:r>
            <a:br>
              <a:rPr lang="en-US" sz="2800" dirty="0"/>
            </a:br>
            <a:r>
              <a:rPr lang="en-US" sz="2800" dirty="0"/>
              <a:t>NIH Inclusion Policy Officer</a:t>
            </a:r>
            <a:br>
              <a:rPr lang="en-US" sz="2800" dirty="0"/>
            </a:br>
            <a:r>
              <a:rPr lang="en-US" sz="2800" dirty="0"/>
              <a:t>Division of Human Subjects Research, Office of Extramural Research</a:t>
            </a:r>
            <a:br>
              <a:rPr lang="en-US" sz="2800" dirty="0"/>
            </a:br>
            <a:br>
              <a:rPr lang="en-US" sz="2800" dirty="0"/>
            </a:br>
            <a:r>
              <a:rPr lang="en-US" sz="2800" dirty="0"/>
              <a:t>NIH Virtual Seminar</a:t>
            </a:r>
            <a:br>
              <a:rPr lang="en-US" sz="2800" dirty="0"/>
            </a:br>
            <a:r>
              <a:rPr lang="en-US" sz="2800" dirty="0"/>
              <a:t>October 30, 2020</a:t>
            </a:r>
          </a:p>
        </p:txBody>
      </p:sp>
    </p:spTree>
    <p:custDataLst>
      <p:tags r:id="rId1"/>
    </p:custDataLst>
    <p:extLst>
      <p:ext uri="{BB962C8B-B14F-4D97-AF65-F5344CB8AC3E}">
        <p14:creationId xmlns:p14="http://schemas.microsoft.com/office/powerpoint/2010/main" val="3925712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2A319-C714-47E2-9735-29AC7CB4BC81}"/>
              </a:ext>
            </a:extLst>
          </p:cNvPr>
          <p:cNvSpPr>
            <a:spLocks noGrp="1"/>
          </p:cNvSpPr>
          <p:nvPr>
            <p:ph type="title"/>
          </p:nvPr>
        </p:nvSpPr>
        <p:spPr>
          <a:xfrm>
            <a:off x="571500" y="9170"/>
            <a:ext cx="10515600" cy="1325563"/>
          </a:xfrm>
        </p:spPr>
        <p:txBody>
          <a:bodyPr/>
          <a:lstStyle/>
          <a:p>
            <a:r>
              <a:rPr lang="en-US" dirty="0"/>
              <a:t>Inclusion Enrollment Report</a:t>
            </a:r>
          </a:p>
        </p:txBody>
      </p:sp>
      <p:sp>
        <p:nvSpPr>
          <p:cNvPr id="5" name="TextBox 4">
            <a:extLst>
              <a:ext uri="{FF2B5EF4-FFF2-40B4-BE49-F238E27FC236}">
                <a16:creationId xmlns:a16="http://schemas.microsoft.com/office/drawing/2014/main" id="{8DF4929B-5596-447A-AD44-34C0324578B5}"/>
              </a:ext>
            </a:extLst>
          </p:cNvPr>
          <p:cNvSpPr txBox="1"/>
          <p:nvPr/>
        </p:nvSpPr>
        <p:spPr>
          <a:xfrm>
            <a:off x="8915400" y="3267301"/>
            <a:ext cx="3276600" cy="646331"/>
          </a:xfrm>
          <a:prstGeom prst="rect">
            <a:avLst/>
          </a:prstGeom>
          <a:solidFill>
            <a:schemeClr val="accent3">
              <a:lumMod val="60000"/>
              <a:lumOff val="40000"/>
            </a:schemeClr>
          </a:solidFill>
        </p:spPr>
        <p:txBody>
          <a:bodyPr wrap="square" rtlCol="0">
            <a:spAutoFit/>
          </a:bodyPr>
          <a:lstStyle/>
          <a:p>
            <a:r>
              <a:rPr lang="en-US" dirty="0"/>
              <a:t>Specify whether </a:t>
            </a:r>
            <a:r>
              <a:rPr lang="en-US" b="1" dirty="0"/>
              <a:t>Existing Dataset or Resource</a:t>
            </a:r>
            <a:r>
              <a:rPr lang="en-US" dirty="0"/>
              <a:t> will be Used</a:t>
            </a:r>
          </a:p>
        </p:txBody>
      </p:sp>
      <p:sp>
        <p:nvSpPr>
          <p:cNvPr id="6" name="TextBox 5">
            <a:extLst>
              <a:ext uri="{FF2B5EF4-FFF2-40B4-BE49-F238E27FC236}">
                <a16:creationId xmlns:a16="http://schemas.microsoft.com/office/drawing/2014/main" id="{F95B49BA-2EBA-47D8-BA75-891F3B137C26}"/>
              </a:ext>
            </a:extLst>
          </p:cNvPr>
          <p:cNvSpPr txBox="1"/>
          <p:nvPr/>
        </p:nvSpPr>
        <p:spPr>
          <a:xfrm>
            <a:off x="9439656" y="4343400"/>
            <a:ext cx="2118360" cy="1200329"/>
          </a:xfrm>
          <a:prstGeom prst="rect">
            <a:avLst/>
          </a:prstGeom>
          <a:solidFill>
            <a:schemeClr val="accent3">
              <a:lumMod val="60000"/>
              <a:lumOff val="40000"/>
            </a:schemeClr>
          </a:solidFill>
        </p:spPr>
        <p:txBody>
          <a:bodyPr wrap="square" rtlCol="0">
            <a:spAutoFit/>
          </a:bodyPr>
          <a:lstStyle/>
          <a:p>
            <a:r>
              <a:rPr lang="en-US" dirty="0"/>
              <a:t>Include Separate Tables for Domestic/Foreign Populations</a:t>
            </a:r>
          </a:p>
        </p:txBody>
      </p:sp>
      <p:pic>
        <p:nvPicPr>
          <p:cNvPr id="10" name="Picture 9" descr="Inclusion Enrollment Report text fields">
            <a:extLst>
              <a:ext uri="{FF2B5EF4-FFF2-40B4-BE49-F238E27FC236}">
                <a16:creationId xmlns:a16="http://schemas.microsoft.com/office/drawing/2014/main" id="{EC79991A-D206-40DF-8C6A-AD24229689C8}"/>
              </a:ext>
            </a:extLst>
          </p:cNvPr>
          <p:cNvPicPr>
            <a:picLocks noChangeAspect="1"/>
          </p:cNvPicPr>
          <p:nvPr/>
        </p:nvPicPr>
        <p:blipFill>
          <a:blip r:embed="rId3"/>
          <a:stretch>
            <a:fillRect/>
          </a:stretch>
        </p:blipFill>
        <p:spPr>
          <a:xfrm>
            <a:off x="391094" y="1324780"/>
            <a:ext cx="7297521" cy="4795688"/>
          </a:xfrm>
          <a:prstGeom prst="rect">
            <a:avLst/>
          </a:prstGeom>
        </p:spPr>
      </p:pic>
      <p:cxnSp>
        <p:nvCxnSpPr>
          <p:cNvPr id="11" name="Straight Arrow Connector 10" descr="Arrow pointing to Enrollment Location Type field">
            <a:extLst>
              <a:ext uri="{FF2B5EF4-FFF2-40B4-BE49-F238E27FC236}">
                <a16:creationId xmlns:a16="http://schemas.microsoft.com/office/drawing/2014/main" id="{E3612AEC-A53A-48DD-A451-5A2F07799EF9}"/>
              </a:ext>
            </a:extLst>
          </p:cNvPr>
          <p:cNvCxnSpPr>
            <a:cxnSpLocks/>
          </p:cNvCxnSpPr>
          <p:nvPr/>
        </p:nvCxnSpPr>
        <p:spPr>
          <a:xfrm flipH="1" flipV="1">
            <a:off x="3791712" y="3913632"/>
            <a:ext cx="5559570" cy="772765"/>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9" name="Straight Arrow Connector 8" descr="Arrow pointing to existing dataset field">
            <a:extLst>
              <a:ext uri="{FF2B5EF4-FFF2-40B4-BE49-F238E27FC236}">
                <a16:creationId xmlns:a16="http://schemas.microsoft.com/office/drawing/2014/main" id="{215A7F27-A7E0-4B17-8812-B4DDA6378D1A}"/>
              </a:ext>
            </a:extLst>
          </p:cNvPr>
          <p:cNvCxnSpPr>
            <a:cxnSpLocks/>
          </p:cNvCxnSpPr>
          <p:nvPr/>
        </p:nvCxnSpPr>
        <p:spPr>
          <a:xfrm flipH="1" flipV="1">
            <a:off x="3304032" y="3495978"/>
            <a:ext cx="5611368" cy="1"/>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sp>
        <p:nvSpPr>
          <p:cNvPr id="20" name="TextBox 19">
            <a:extLst>
              <a:ext uri="{FF2B5EF4-FFF2-40B4-BE49-F238E27FC236}">
                <a16:creationId xmlns:a16="http://schemas.microsoft.com/office/drawing/2014/main" id="{AC17432D-3519-4259-8F2A-8267702C82DC}"/>
              </a:ext>
            </a:extLst>
          </p:cNvPr>
          <p:cNvSpPr txBox="1"/>
          <p:nvPr/>
        </p:nvSpPr>
        <p:spPr>
          <a:xfrm>
            <a:off x="9387858" y="1700852"/>
            <a:ext cx="2535918" cy="646331"/>
          </a:xfrm>
          <a:prstGeom prst="rect">
            <a:avLst/>
          </a:prstGeom>
          <a:solidFill>
            <a:schemeClr val="accent3">
              <a:lumMod val="60000"/>
              <a:lumOff val="40000"/>
            </a:schemeClr>
          </a:solidFill>
        </p:spPr>
        <p:txBody>
          <a:bodyPr wrap="square" rtlCol="0">
            <a:spAutoFit/>
          </a:bodyPr>
          <a:lstStyle/>
          <a:p>
            <a:r>
              <a:rPr lang="en-US" b="1" dirty="0"/>
              <a:t>NEW</a:t>
            </a:r>
            <a:r>
              <a:rPr lang="en-US" dirty="0"/>
              <a:t> Inclusion Enrollment Report Title</a:t>
            </a:r>
          </a:p>
        </p:txBody>
      </p:sp>
      <p:cxnSp>
        <p:nvCxnSpPr>
          <p:cNvPr id="21" name="Straight Arrow Connector 20" descr="Arrow pointing to existing dataset field">
            <a:extLst>
              <a:ext uri="{FF2B5EF4-FFF2-40B4-BE49-F238E27FC236}">
                <a16:creationId xmlns:a16="http://schemas.microsoft.com/office/drawing/2014/main" id="{1DE8E120-B0C4-4D80-9E01-44FF87CF08C6}"/>
              </a:ext>
            </a:extLst>
          </p:cNvPr>
          <p:cNvCxnSpPr>
            <a:cxnSpLocks/>
          </p:cNvCxnSpPr>
          <p:nvPr/>
        </p:nvCxnSpPr>
        <p:spPr>
          <a:xfrm flipH="1">
            <a:off x="7688615" y="2051768"/>
            <a:ext cx="1577305" cy="203083"/>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sp>
        <p:nvSpPr>
          <p:cNvPr id="12" name="Slide Number Placeholder 3">
            <a:extLst>
              <a:ext uri="{FF2B5EF4-FFF2-40B4-BE49-F238E27FC236}">
                <a16:creationId xmlns:a16="http://schemas.microsoft.com/office/drawing/2014/main" id="{FAD60208-B6B6-4AEF-BDED-ECE75DF89048}"/>
              </a:ext>
            </a:extLst>
          </p:cNvPr>
          <p:cNvSpPr>
            <a:spLocks noGrp="1"/>
          </p:cNvSpPr>
          <p:nvPr>
            <p:ph type="sldNum" sz="quarter" idx="12"/>
          </p:nvPr>
        </p:nvSpPr>
        <p:spPr>
          <a:xfrm>
            <a:off x="131064" y="6310312"/>
            <a:ext cx="2743200" cy="365125"/>
          </a:xfrm>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10</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713980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EDDFE8CA-84FD-4319-80D1-71F88DA2A39D}"/>
              </a:ext>
            </a:extLst>
          </p:cNvPr>
          <p:cNvSpPr>
            <a:spLocks noGrp="1"/>
          </p:cNvSpPr>
          <p:nvPr>
            <p:ph type="sldNum" sz="quarter" idx="12"/>
          </p:nvPr>
        </p:nvSpPr>
        <p:spPr>
          <a:xfrm>
            <a:off x="204216" y="6310312"/>
            <a:ext cx="2743200" cy="365125"/>
          </a:xfrm>
        </p:spPr>
        <p:txBody>
          <a:bodyPr/>
          <a:lstStyle/>
          <a:p>
            <a:r>
              <a:rPr lang="en-US" sz="1400" spc="50" dirty="0">
                <a:solidFill>
                  <a:schemeClr val="bg1">
                    <a:lumMod val="50000"/>
                  </a:schemeClr>
                </a:solidFill>
                <a:latin typeface="Roboto light" panose="020B0604020202020204" charset="0"/>
                <a:ea typeface="Roboto light" panose="020B0604020202020204" charset="0"/>
                <a:cs typeface="Open Sans" panose="020B0606030504020204" pitchFamily="34" charset="0"/>
              </a:rPr>
              <a:t>SLIDE</a:t>
            </a:r>
            <a:r>
              <a:rPr lang="en-US" sz="1400" spc="100" dirty="0">
                <a:solidFill>
                  <a:schemeClr val="bg1">
                    <a:lumMod val="50000"/>
                  </a:schemeClr>
                </a:solidFill>
                <a:latin typeface="Roboto light" panose="020B0604020202020204" charset="0"/>
                <a:ea typeface="Roboto light" panose="020B0604020202020204" charset="0"/>
                <a:cs typeface="Open Sans" panose="020B0606030504020204" pitchFamily="34" charset="0"/>
              </a:rPr>
              <a:t> |</a:t>
            </a:r>
            <a:r>
              <a:rPr lang="en-US" sz="1400" dirty="0">
                <a:latin typeface="Roboto light" panose="020B0604020202020204" charset="0"/>
                <a:ea typeface="Roboto light" panose="020B0604020202020204" charset="0"/>
                <a:cs typeface="Open Sans" panose="020B0606030504020204" pitchFamily="34" charset="0"/>
              </a:rPr>
              <a:t> </a:t>
            </a:r>
            <a:fld id="{A7DDB576-49B3-42E2-89EA-6E35EA8EF806}" type="slidenum">
              <a:rPr lang="en-US" sz="1400" b="1" smtClean="0">
                <a:solidFill>
                  <a:schemeClr val="accent2"/>
                </a:solidFill>
                <a:latin typeface="Roboto light" panose="020B0604020202020204" charset="0"/>
                <a:ea typeface="Roboto light" panose="020B0604020202020204" charset="0"/>
              </a:rPr>
              <a:pPr/>
              <a:t>11</a:t>
            </a:fld>
            <a:endParaRPr lang="en-US" sz="1400" b="1" dirty="0">
              <a:solidFill>
                <a:schemeClr val="accent2"/>
              </a:solidFill>
              <a:latin typeface="Roboto light" panose="020B0604020202020204" charset="0"/>
              <a:ea typeface="Roboto light" panose="020B0604020202020204" charset="0"/>
            </a:endParaRPr>
          </a:p>
        </p:txBody>
      </p:sp>
      <p:sp>
        <p:nvSpPr>
          <p:cNvPr id="5" name="Title 4">
            <a:extLst>
              <a:ext uri="{FF2B5EF4-FFF2-40B4-BE49-F238E27FC236}">
                <a16:creationId xmlns:a16="http://schemas.microsoft.com/office/drawing/2014/main" id="{43F3EF96-D072-4F31-865B-AE1846FC69A4}"/>
              </a:ext>
            </a:extLst>
          </p:cNvPr>
          <p:cNvSpPr>
            <a:spLocks noGrp="1"/>
          </p:cNvSpPr>
          <p:nvPr>
            <p:ph type="title" idx="4294967295"/>
          </p:nvPr>
        </p:nvSpPr>
        <p:spPr>
          <a:xfrm>
            <a:off x="0" y="365125"/>
            <a:ext cx="10515600" cy="1325563"/>
          </a:xfrm>
          <a:effectLst>
            <a:outerShdw blurRad="50800" dist="50800" dir="5400000" algn="ctr" rotWithShape="0">
              <a:srgbClr val="000000">
                <a:alpha val="0"/>
              </a:srgbClr>
            </a:outerShdw>
          </a:effectLst>
        </p:spPr>
        <p:txBody>
          <a:bodyPr/>
          <a:lstStyle/>
          <a:p>
            <a:r>
              <a:rPr lang="en-US" dirty="0">
                <a:solidFill>
                  <a:schemeClr val="bg1"/>
                </a:solidFill>
                <a:effectLst>
                  <a:outerShdw blurRad="50800" dist="50800" dir="5400000" algn="ctr" rotWithShape="0">
                    <a:srgbClr val="000000">
                      <a:alpha val="0"/>
                    </a:srgbClr>
                  </a:outerShdw>
                </a:effectLst>
              </a:rPr>
              <a:t>Inclusion Enrollment Reports</a:t>
            </a:r>
          </a:p>
        </p:txBody>
      </p:sp>
      <p:grpSp>
        <p:nvGrpSpPr>
          <p:cNvPr id="4" name="Group 3" descr="Inclusion Enrollment Reports - Planned and Cumulative. Data fields for sex/gender, race, and ethnicity">
            <a:extLst>
              <a:ext uri="{FF2B5EF4-FFF2-40B4-BE49-F238E27FC236}">
                <a16:creationId xmlns:a16="http://schemas.microsoft.com/office/drawing/2014/main" id="{A5945B51-0F5F-43CE-93D3-9E72455DC240}"/>
              </a:ext>
            </a:extLst>
          </p:cNvPr>
          <p:cNvGrpSpPr/>
          <p:nvPr/>
        </p:nvGrpSpPr>
        <p:grpSpPr>
          <a:xfrm>
            <a:off x="1389888" y="584051"/>
            <a:ext cx="8619745" cy="5024276"/>
            <a:chOff x="1353312" y="620627"/>
            <a:chExt cx="8619745" cy="5024276"/>
          </a:xfrm>
        </p:grpSpPr>
        <p:pic>
          <p:nvPicPr>
            <p:cNvPr id="2" name="Picture 1">
              <a:extLst>
                <a:ext uri="{FF2B5EF4-FFF2-40B4-BE49-F238E27FC236}">
                  <a16:creationId xmlns:a16="http://schemas.microsoft.com/office/drawing/2014/main" id="{CCF48930-67E8-4773-B0EE-D85703F452D2}"/>
                </a:ext>
              </a:extLst>
            </p:cNvPr>
            <p:cNvPicPr>
              <a:picLocks noChangeAspect="1"/>
            </p:cNvPicPr>
            <p:nvPr/>
          </p:nvPicPr>
          <p:blipFill>
            <a:blip r:embed="rId3"/>
            <a:stretch>
              <a:fillRect/>
            </a:stretch>
          </p:blipFill>
          <p:spPr>
            <a:xfrm>
              <a:off x="1353312" y="620627"/>
              <a:ext cx="7659514" cy="3292073"/>
            </a:xfrm>
            <a:prstGeom prst="rect">
              <a:avLst/>
            </a:prstGeom>
          </p:spPr>
        </p:pic>
        <p:pic>
          <p:nvPicPr>
            <p:cNvPr id="3" name="Picture 2">
              <a:extLst>
                <a:ext uri="{FF2B5EF4-FFF2-40B4-BE49-F238E27FC236}">
                  <a16:creationId xmlns:a16="http://schemas.microsoft.com/office/drawing/2014/main" id="{3E1FB70D-AC09-4FA0-902D-445CC1E6CC2A}"/>
                </a:ext>
              </a:extLst>
            </p:cNvPr>
            <p:cNvPicPr>
              <a:picLocks noChangeAspect="1"/>
            </p:cNvPicPr>
            <p:nvPr/>
          </p:nvPicPr>
          <p:blipFill>
            <a:blip r:embed="rId4"/>
            <a:stretch>
              <a:fillRect/>
            </a:stretch>
          </p:blipFill>
          <p:spPr>
            <a:xfrm>
              <a:off x="3164249" y="2138045"/>
              <a:ext cx="6808808" cy="3506858"/>
            </a:xfrm>
            <a:prstGeom prst="rect">
              <a:avLst/>
            </a:prstGeom>
          </p:spPr>
        </p:pic>
      </p:grpSp>
    </p:spTree>
    <p:extLst>
      <p:ext uri="{BB962C8B-B14F-4D97-AF65-F5344CB8AC3E}">
        <p14:creationId xmlns:p14="http://schemas.microsoft.com/office/powerpoint/2010/main" val="2578625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Slide Number Placeholder 5"/>
          <p:cNvSpPr txBox="1">
            <a:spLocks noGrp="1"/>
          </p:cNvSpPr>
          <p:nvPr/>
        </p:nvSpPr>
        <p:spPr bwMode="auto">
          <a:xfrm>
            <a:off x="9296400" y="6553203"/>
            <a:ext cx="1371600" cy="155575"/>
          </a:xfrm>
          <a:prstGeom prst="rect">
            <a:avLst/>
          </a:prstGeom>
          <a:noFill/>
          <a:ln>
            <a:miter lim="800000"/>
            <a:headEnd/>
            <a:tailEnd/>
          </a:ln>
        </p:spPr>
        <p:txBody>
          <a:bodyPr/>
          <a:lstStyle/>
          <a:p>
            <a:pPr algn="r" fontAlgn="base">
              <a:spcBef>
                <a:spcPct val="0"/>
              </a:spcBef>
              <a:spcAft>
                <a:spcPct val="0"/>
              </a:spcAft>
              <a:defRPr/>
            </a:pPr>
            <a:fld id="{7D2F7D90-7B87-4D5E-AC87-EF0E22416531}" type="slidenum">
              <a:rPr lang="en-US" sz="1000" b="1">
                <a:solidFill>
                  <a:prstClr val="white"/>
                </a:solidFill>
                <a:latin typeface="Tahoma" charset="0"/>
                <a:cs typeface="Arial" pitchFamily="34" charset="0"/>
              </a:rPr>
              <a:pPr algn="r" fontAlgn="base">
                <a:spcBef>
                  <a:spcPct val="0"/>
                </a:spcBef>
                <a:spcAft>
                  <a:spcPct val="0"/>
                </a:spcAft>
                <a:defRPr/>
              </a:pPr>
              <a:t>12</a:t>
            </a:fld>
            <a:endParaRPr lang="en-US" sz="1000" b="1" dirty="0">
              <a:solidFill>
                <a:prstClr val="white"/>
              </a:solidFill>
              <a:latin typeface="Tahoma" charset="0"/>
              <a:cs typeface="Arial" pitchFamily="34" charset="0"/>
            </a:endParaRPr>
          </a:p>
        </p:txBody>
      </p:sp>
      <p:sp>
        <p:nvSpPr>
          <p:cNvPr id="12" name="Slide Number Placeholder 3">
            <a:extLst>
              <a:ext uri="{FF2B5EF4-FFF2-40B4-BE49-F238E27FC236}">
                <a16:creationId xmlns:a16="http://schemas.microsoft.com/office/drawing/2014/main" id="{9AF21A8D-45D8-4FFE-A5A4-A876D555B91A}"/>
              </a:ext>
            </a:extLst>
          </p:cNvPr>
          <p:cNvSpPr>
            <a:spLocks noGrp="1"/>
          </p:cNvSpPr>
          <p:nvPr/>
        </p:nvSpPr>
        <p:spPr>
          <a:xfrm>
            <a:off x="2794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12</a:t>
            </a:fld>
            <a:endParaRPr lang="en-US" dirty="0">
              <a:latin typeface="Roboto black" panose="02000000000000000000" pitchFamily="2" charset="0"/>
              <a:ea typeface="Roboto black" panose="02000000000000000000" pitchFamily="2" charset="0"/>
            </a:endParaRPr>
          </a:p>
        </p:txBody>
      </p:sp>
      <p:sp>
        <p:nvSpPr>
          <p:cNvPr id="4" name="Title 3">
            <a:extLst>
              <a:ext uri="{FF2B5EF4-FFF2-40B4-BE49-F238E27FC236}">
                <a16:creationId xmlns:a16="http://schemas.microsoft.com/office/drawing/2014/main" id="{D91B21F6-3F11-47B6-8A6A-7A217BBE6BF3}"/>
              </a:ext>
            </a:extLst>
          </p:cNvPr>
          <p:cNvSpPr>
            <a:spLocks noGrp="1"/>
          </p:cNvSpPr>
          <p:nvPr>
            <p:ph type="title"/>
          </p:nvPr>
        </p:nvSpPr>
        <p:spPr>
          <a:xfrm>
            <a:off x="447470" y="313226"/>
            <a:ext cx="3566746" cy="5811837"/>
          </a:xfrm>
        </p:spPr>
        <p:txBody>
          <a:bodyPr/>
          <a:lstStyle/>
          <a:p>
            <a:r>
              <a:rPr lang="en-US" dirty="0"/>
              <a:t>Peer Review of Inclusion</a:t>
            </a:r>
          </a:p>
        </p:txBody>
      </p:sp>
      <p:sp>
        <p:nvSpPr>
          <p:cNvPr id="7" name="Rectangle 6" descr="This is a clip of a sample Summary Statement that the Scientific Reviewers use to score for Peer Review." title="Summary Statement">
            <a:extLst>
              <a:ext uri="{FF2B5EF4-FFF2-40B4-BE49-F238E27FC236}">
                <a16:creationId xmlns:a16="http://schemas.microsoft.com/office/drawing/2014/main" id="{3EEA999A-D517-431F-98A9-675D55A79BBE}"/>
              </a:ext>
            </a:extLst>
          </p:cNvPr>
          <p:cNvSpPr/>
          <p:nvPr/>
        </p:nvSpPr>
        <p:spPr>
          <a:xfrm>
            <a:off x="4340353" y="1"/>
            <a:ext cx="7447024" cy="6277867"/>
          </a:xfrm>
          <a:prstGeom prst="rect">
            <a:avLst/>
          </a:prstGeom>
          <a:ln>
            <a:solidFill>
              <a:schemeClr val="accent1"/>
            </a:solidFill>
          </a:ln>
        </p:spPr>
        <p:txBody>
          <a:bodyPr wrap="square" bIns="0">
            <a:spAutoFit/>
          </a:bodyPr>
          <a:lstStyle/>
          <a:p>
            <a:pPr algn="ctr">
              <a:lnSpc>
                <a:spcPct val="107000"/>
              </a:lnSpc>
            </a:pPr>
            <a:r>
              <a:rPr lang="en-US" sz="1600" b="1" dirty="0">
                <a:latin typeface="Arial-BoldMT"/>
                <a:ea typeface="Calibri" panose="020F0502020204030204" pitchFamily="34" charset="0"/>
                <a:cs typeface="Arial-BoldMT"/>
              </a:rPr>
              <a:t>SUMMARY STATEMENT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Arial-BoldMT"/>
                <a:ea typeface="Calibri" panose="020F0502020204030204" pitchFamily="34" charset="0"/>
                <a:cs typeface="Arial-BoldMT"/>
              </a:rPr>
              <a:t>PROGRAM CONTACT: 	           	      (Privileged Communication)	 </a:t>
            </a:r>
            <a:r>
              <a:rPr lang="en-US" sz="1200" b="1" i="1" dirty="0">
                <a:latin typeface="Arial-BoldItalicMT"/>
                <a:ea typeface="Calibri" panose="020F0502020204030204" pitchFamily="34" charset="0"/>
                <a:cs typeface="Arial-BoldItalicMT"/>
              </a:rPr>
              <a:t>Release Date: </a:t>
            </a:r>
            <a:r>
              <a:rPr lang="en-US" sz="1200" b="1" dirty="0">
                <a:latin typeface="Arial-BoldMT"/>
                <a:ea typeface="Calibri" panose="020F0502020204030204" pitchFamily="34" charset="0"/>
                <a:cs typeface="Arial-BoldMT"/>
              </a:rPr>
              <a:t>08/11/2020</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Arial-BoldMT"/>
                <a:ea typeface="Calibri" panose="020F0502020204030204" pitchFamily="34" charset="0"/>
                <a:cs typeface="Times New Roman" panose="02020603050405020304" pitchFamily="18" charset="0"/>
              </a:rPr>
              <a:t>Jane Doe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Arial-BoldMT"/>
                <a:ea typeface="Calibri" panose="020F0502020204030204" pitchFamily="34" charset="0"/>
                <a:cs typeface="Arial-BoldMT"/>
              </a:rPr>
              <a:t>240 111-5555</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Arial-BoldMT"/>
                <a:ea typeface="Calibri" panose="020F0502020204030204" pitchFamily="34" charset="0"/>
                <a:cs typeface="Arial-BoldMT"/>
              </a:rPr>
              <a:t>janesmith@od.nih.gov</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Arial-BoldMT"/>
                <a:ea typeface="Calibri" panose="020F0502020204030204" pitchFamily="34" charset="0"/>
                <a:cs typeface="Arial-BoldMT"/>
              </a:rPr>
              <a:t>____________________________________________________________________________________</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286000" indent="457200">
              <a:lnSpc>
                <a:spcPct val="107000"/>
              </a:lnSpc>
            </a:pPr>
            <a:r>
              <a:rPr lang="en-US" sz="1200" b="1" i="1" dirty="0">
                <a:latin typeface="Arial-BoldItalicMT"/>
                <a:ea typeface="Calibri" panose="020F0502020204030204" pitchFamily="34" charset="0"/>
                <a:cs typeface="Arial-BoldItalicMT"/>
              </a:rPr>
              <a:t>Application Number: </a:t>
            </a:r>
            <a:r>
              <a:rPr lang="en-US" sz="1200" b="1" dirty="0">
                <a:latin typeface="Arial-BoldMT"/>
                <a:ea typeface="Calibri" panose="020F0502020204030204" pitchFamily="34" charset="0"/>
                <a:cs typeface="Arial-BoldMT"/>
              </a:rPr>
              <a:t>1 R01 IC12345-01</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Arial-BoldMT"/>
                <a:ea typeface="Calibri" panose="020F0502020204030204" pitchFamily="34" charset="0"/>
                <a:cs typeface="Arial-BoldMT"/>
              </a:rPr>
              <a:t>Principal Investigator</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Arial-BoldMT"/>
                <a:ea typeface="Calibri" panose="020F0502020204030204" pitchFamily="34" charset="0"/>
                <a:cs typeface="Arial-BoldMT"/>
              </a:rPr>
              <a:t>DOE, JOHN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Arial-BoldMT"/>
                <a:ea typeface="Calibri" panose="020F0502020204030204" pitchFamily="34" charset="0"/>
                <a:cs typeface="Arial-BoldMT"/>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Arial-BoldMT"/>
                <a:ea typeface="Calibri" panose="020F0502020204030204" pitchFamily="34" charset="0"/>
                <a:cs typeface="Arial-BoldMT"/>
              </a:rPr>
              <a:t>Applicant Organization: ABC SCHOOL OF MEDICINE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Arial-BoldMT"/>
                <a:ea typeface="Calibri" panose="020F0502020204030204" pitchFamily="34" charset="0"/>
                <a:cs typeface="Arial-BoldMT"/>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sz="1200" b="1" i="1" dirty="0">
                <a:latin typeface="Arial-BoldItalicMT"/>
                <a:ea typeface="Calibri" panose="020F0502020204030204" pitchFamily="34" charset="0"/>
                <a:cs typeface="Arial-BoldItalicMT"/>
              </a:rPr>
              <a:t>Review Group: </a:t>
            </a:r>
            <a:r>
              <a:rPr lang="en-US" sz="1200" b="1" dirty="0">
                <a:latin typeface="Arial-BoldMT"/>
                <a:ea typeface="Calibri" panose="020F0502020204030204" pitchFamily="34" charset="0"/>
                <a:cs typeface="Arial-BoldMT"/>
              </a:rPr>
              <a:t>ZRG1 ABC-D(50)</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sz="1200" b="1" dirty="0">
                <a:latin typeface="Arial-BoldMT"/>
                <a:ea typeface="Calibri" panose="020F0502020204030204" pitchFamily="34" charset="0"/>
                <a:cs typeface="Arial-BoldMT"/>
              </a:rPr>
              <a:t>Center for Scientific Review Special Emphasis Panel</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sz="1200" b="1" dirty="0">
                <a:latin typeface="Arial-BoldMT"/>
                <a:ea typeface="Calibri" panose="020F0502020204030204" pitchFamily="34" charset="0"/>
                <a:cs typeface="Arial-BoldMT"/>
              </a:rPr>
              <a:t>Program for Collaborative Biomedical Research</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sz="1200" b="1" dirty="0">
                <a:latin typeface="Arial-BoldMT"/>
                <a:ea typeface="Calibri" panose="020F0502020204030204" pitchFamily="34" charset="0"/>
                <a:cs typeface="Arial-BoldMT"/>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i="1" dirty="0">
                <a:latin typeface="Arial-BoldItalicMT"/>
                <a:ea typeface="Calibri" panose="020F0502020204030204" pitchFamily="34" charset="0"/>
                <a:cs typeface="Arial-BoldItalicMT"/>
              </a:rPr>
              <a:t>Meeting Date: </a:t>
            </a:r>
            <a:r>
              <a:rPr lang="en-US" sz="1200" b="1" dirty="0">
                <a:latin typeface="Arial-BoldMT"/>
                <a:ea typeface="Calibri" panose="020F0502020204030204" pitchFamily="34" charset="0"/>
                <a:cs typeface="Arial-BoldMT"/>
              </a:rPr>
              <a:t>07/20/2020 				</a:t>
            </a:r>
            <a:r>
              <a:rPr lang="en-US" sz="1200" b="1" i="1" dirty="0">
                <a:latin typeface="Arial-BoldItalicMT"/>
                <a:ea typeface="Calibri" panose="020F0502020204030204" pitchFamily="34" charset="0"/>
                <a:cs typeface="Arial-BoldItalicMT"/>
              </a:rPr>
              <a:t>RFA/PA: </a:t>
            </a:r>
            <a:r>
              <a:rPr lang="en-US" sz="1200" b="1" dirty="0">
                <a:latin typeface="Arial-BoldMT"/>
                <a:ea typeface="Calibri" panose="020F0502020204030204" pitchFamily="34" charset="0"/>
                <a:cs typeface="Arial-BoldMT"/>
              </a:rPr>
              <a:t>IC 20-006</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i="1" dirty="0">
                <a:latin typeface="Arial-BoldItalicMT"/>
                <a:ea typeface="Calibri" panose="020F0502020204030204" pitchFamily="34" charset="0"/>
                <a:cs typeface="Arial-BoldItalicMT"/>
              </a:rPr>
              <a:t>Council: </a:t>
            </a:r>
            <a:r>
              <a:rPr lang="en-US" sz="1200" b="1" dirty="0">
                <a:latin typeface="Arial-BoldMT"/>
                <a:ea typeface="Calibri" panose="020F0502020204030204" pitchFamily="34" charset="0"/>
                <a:cs typeface="Arial-BoldMT"/>
              </a:rPr>
              <a:t>OCT 2020					</a:t>
            </a:r>
            <a:r>
              <a:rPr lang="en-US" sz="1200" b="1" i="1" dirty="0">
                <a:latin typeface="Arial-BoldItalicMT"/>
                <a:ea typeface="Calibri" panose="020F0502020204030204" pitchFamily="34" charset="0"/>
                <a:cs typeface="Arial-BoldItalicMT"/>
              </a:rPr>
              <a:t>PCC: </a:t>
            </a:r>
            <a:r>
              <a:rPr lang="en-US" sz="1200" b="1" dirty="0">
                <a:latin typeface="Arial-BoldMT"/>
                <a:ea typeface="Calibri" panose="020F0502020204030204" pitchFamily="34" charset="0"/>
                <a:cs typeface="Arial-BoldMT"/>
              </a:rPr>
              <a:t>M51B B</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i="1" dirty="0">
                <a:latin typeface="Arial-BoldItalicMT"/>
                <a:ea typeface="Calibri" panose="020F0502020204030204" pitchFamily="34" charset="0"/>
                <a:cs typeface="Arial-BoldItalicMT"/>
              </a:rPr>
              <a:t>Requested Start: </a:t>
            </a:r>
            <a:r>
              <a:rPr lang="en-US" sz="1200" b="1" dirty="0">
                <a:latin typeface="Arial-BoldMT"/>
                <a:ea typeface="Calibri" panose="020F0502020204030204" pitchFamily="34" charset="0"/>
                <a:cs typeface="Arial-BoldMT"/>
              </a:rPr>
              <a:t>12/01/2020</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Arial-BoldMT"/>
                <a:ea typeface="Calibri" panose="020F0502020204030204" pitchFamily="34" charset="0"/>
                <a:cs typeface="Arial-BoldMT"/>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i="1" dirty="0">
                <a:latin typeface="Arial-BoldItalicMT"/>
                <a:ea typeface="Calibri" panose="020F0502020204030204" pitchFamily="34" charset="0"/>
                <a:cs typeface="Arial-BoldItalicMT"/>
              </a:rPr>
              <a:t>Project Title: </a:t>
            </a:r>
            <a:r>
              <a:rPr lang="en-US" sz="1200" b="1" dirty="0">
                <a:latin typeface="Arial-BoldMT"/>
                <a:ea typeface="Calibri" panose="020F0502020204030204" pitchFamily="34" charset="0"/>
                <a:cs typeface="Arial-BoldMT"/>
              </a:rPr>
              <a:t>An Excellent Research Project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Arial-BoldMT"/>
                <a:ea typeface="Calibri" panose="020F0502020204030204" pitchFamily="34" charset="0"/>
                <a:cs typeface="Arial-BoldMT"/>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i="1" dirty="0">
                <a:latin typeface="Arial-BoldItalicMT"/>
                <a:ea typeface="Calibri" panose="020F0502020204030204" pitchFamily="34" charset="0"/>
                <a:cs typeface="Arial-BoldItalicMT"/>
              </a:rPr>
              <a:t>        SRG Action: </a:t>
            </a:r>
            <a:r>
              <a:rPr lang="en-US" sz="1200" b="1" dirty="0">
                <a:latin typeface="Arial-BoldMT"/>
                <a:ea typeface="Calibri" panose="020F0502020204030204" pitchFamily="34" charset="0"/>
                <a:cs typeface="Arial-BoldMT"/>
              </a:rPr>
              <a:t>Impact Score: 24</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i="1" dirty="0">
                <a:latin typeface="Arial-BoldItalicMT"/>
                <a:ea typeface="Calibri" panose="020F0502020204030204" pitchFamily="34" charset="0"/>
                <a:cs typeface="Arial-BoldItalicMT"/>
              </a:rPr>
              <a:t>         Next Steps: </a:t>
            </a:r>
            <a:r>
              <a:rPr lang="en-US" sz="1200" b="1" dirty="0">
                <a:latin typeface="Arial-BoldMT"/>
                <a:ea typeface="Calibri" panose="020F0502020204030204" pitchFamily="34" charset="0"/>
                <a:cs typeface="Arial-BoldMT"/>
              </a:rPr>
              <a:t>Visit http://grants.nih.gov/grants/next_steps.htm</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Arial-BoldMT"/>
                <a:ea typeface="Calibri" panose="020F0502020204030204" pitchFamily="34" charset="0"/>
                <a:cs typeface="Arial-BoldMT"/>
              </a:rPr>
              <a:t>Human Subjects: 30- Human subjects involved </a:t>
            </a:r>
          </a:p>
          <a:p>
            <a:pPr>
              <a:lnSpc>
                <a:spcPct val="107000"/>
              </a:lnSpc>
            </a:pPr>
            <a:r>
              <a:rPr lang="en-US" sz="1200" b="1" dirty="0">
                <a:latin typeface="Arial-BoldMT"/>
                <a:ea typeface="Calibri" panose="020F0502020204030204" pitchFamily="34" charset="0"/>
                <a:cs typeface="Arial-BoldMT"/>
              </a:rPr>
              <a:t>Animal Subjects: 30-Vertebrate animals involved - no SRG concerns noted</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Arial-BoldMT"/>
                <a:ea typeface="Calibri" panose="020F0502020204030204" pitchFamily="34" charset="0"/>
                <a:cs typeface="Arial-BoldMT"/>
              </a:rPr>
              <a:t>              Gender:  1A-Both Genders, scientifically acceptable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Arial-BoldMT"/>
                <a:ea typeface="Calibri" panose="020F0502020204030204" pitchFamily="34" charset="0"/>
                <a:cs typeface="Arial-BoldMT"/>
              </a:rPr>
              <a:t>             Minority: 5A-Only foreign subjects, scientifically acceptable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Arial-BoldMT"/>
                <a:ea typeface="Calibri" panose="020F0502020204030204" pitchFamily="34" charset="0"/>
                <a:cs typeface="Arial-BoldMT"/>
              </a:rPr>
              <a:t>                    Age: 3U-No children (only adults and older adults), scientifically unacceptable.          	       Clinical Research - not NIH-defined Phase III Trial</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5A3F86ED-8C09-4D8A-BFEF-865F1F3618C5}"/>
              </a:ext>
              <a:ext uri="{C183D7F6-B498-43B3-948B-1728B52AA6E4}">
                <adec:decorative xmlns:adec="http://schemas.microsoft.com/office/drawing/2017/decorative" val="1"/>
              </a:ext>
            </a:extLst>
          </p:cNvPr>
          <p:cNvPicPr>
            <a:picLocks noChangeAspect="1"/>
          </p:cNvPicPr>
          <p:nvPr/>
        </p:nvPicPr>
        <p:blipFill rotWithShape="1">
          <a:blip r:embed="rId3"/>
          <a:srcRect t="5491"/>
          <a:stretch/>
        </p:blipFill>
        <p:spPr>
          <a:xfrm>
            <a:off x="4940427" y="5416218"/>
            <a:ext cx="6246875" cy="823795"/>
          </a:xfrm>
          <a:prstGeom prst="rect">
            <a:avLst/>
          </a:prstGeom>
        </p:spPr>
      </p:pic>
    </p:spTree>
    <p:extLst>
      <p:ext uri="{BB962C8B-B14F-4D97-AF65-F5344CB8AC3E}">
        <p14:creationId xmlns:p14="http://schemas.microsoft.com/office/powerpoint/2010/main" val="315455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6DAA5-D274-43C5-8297-AAF64D0872AF}"/>
              </a:ext>
            </a:extLst>
          </p:cNvPr>
          <p:cNvSpPr>
            <a:spLocks noGrp="1"/>
          </p:cNvSpPr>
          <p:nvPr>
            <p:ph type="title"/>
          </p:nvPr>
        </p:nvSpPr>
        <p:spPr>
          <a:xfrm>
            <a:off x="608679" y="0"/>
            <a:ext cx="10515600" cy="1325563"/>
          </a:xfrm>
        </p:spPr>
        <p:txBody>
          <a:bodyPr>
            <a:normAutofit/>
          </a:bodyPr>
          <a:lstStyle/>
          <a:p>
            <a:r>
              <a:rPr lang="en-US" dirty="0"/>
              <a:t>What Makes a Good Inclusion Plan?</a:t>
            </a:r>
          </a:p>
        </p:txBody>
      </p:sp>
      <p:sp>
        <p:nvSpPr>
          <p:cNvPr id="5" name="Content Placeholder 4">
            <a:extLst>
              <a:ext uri="{FF2B5EF4-FFF2-40B4-BE49-F238E27FC236}">
                <a16:creationId xmlns:a16="http://schemas.microsoft.com/office/drawing/2014/main" id="{1894E218-6D88-4E64-BA27-627531D33426}"/>
              </a:ext>
            </a:extLst>
          </p:cNvPr>
          <p:cNvSpPr txBox="1">
            <a:spLocks noGrp="1"/>
          </p:cNvSpPr>
          <p:nvPr>
            <p:ph idx="1"/>
          </p:nvPr>
        </p:nvSpPr>
        <p:spPr>
          <a:xfrm>
            <a:off x="1067721" y="1163764"/>
            <a:ext cx="9219357" cy="4351338"/>
          </a:xfrm>
          <a:prstGeom prst="rect">
            <a:avLst/>
          </a:prstGeom>
          <a:noFill/>
        </p:spPr>
        <p:txBody>
          <a:bodyPr wrap="square" rtlCol="0">
            <a:noAutofit/>
          </a:bodyPr>
          <a:lstStyle/>
          <a:p>
            <a:r>
              <a:rPr lang="en-US" b="1" dirty="0"/>
              <a:t>Complete</a:t>
            </a:r>
            <a:r>
              <a:rPr lang="en-US" dirty="0"/>
              <a:t> </a:t>
            </a:r>
          </a:p>
          <a:p>
            <a:pPr lvl="1"/>
            <a:r>
              <a:rPr lang="en-US" sz="2400" dirty="0"/>
              <a:t>Includes plans for inclusion of women, minorities, AND individuals across the lifespan and inclusion tables for each study</a:t>
            </a:r>
          </a:p>
          <a:p>
            <a:r>
              <a:rPr lang="en-US" b="1" dirty="0"/>
              <a:t>Scientifically appropriate</a:t>
            </a:r>
          </a:p>
          <a:p>
            <a:pPr lvl="1"/>
            <a:r>
              <a:rPr lang="en-US" sz="2400" dirty="0"/>
              <a:t>Consider external validity</a:t>
            </a:r>
          </a:p>
          <a:p>
            <a:pPr lvl="1"/>
            <a:r>
              <a:rPr lang="en-US" sz="2400" dirty="0"/>
              <a:t>Proposed subgroup analyses adequately powered</a:t>
            </a:r>
          </a:p>
          <a:p>
            <a:pPr lvl="1"/>
            <a:r>
              <a:rPr lang="en-US" sz="2400" dirty="0"/>
              <a:t>Any exclusions are well-justified</a:t>
            </a:r>
          </a:p>
          <a:p>
            <a:pPr lvl="2"/>
            <a:r>
              <a:rPr lang="en-US" sz="2400" dirty="0"/>
              <a:t>Minimum and maximum age range (enter N/A if none)</a:t>
            </a:r>
          </a:p>
          <a:p>
            <a:pPr lvl="2"/>
            <a:r>
              <a:rPr lang="en-US" sz="2400" dirty="0"/>
              <a:t>Based on scientific or ethical reasons, NOT convenience alone</a:t>
            </a:r>
          </a:p>
          <a:p>
            <a:r>
              <a:rPr lang="en-US" b="1" dirty="0"/>
              <a:t>Realistic</a:t>
            </a:r>
          </a:p>
          <a:p>
            <a:pPr lvl="1"/>
            <a:r>
              <a:rPr lang="en-US" sz="2400" dirty="0"/>
              <a:t>Describe collaborations and outreach plans, when appropriate</a:t>
            </a:r>
          </a:p>
        </p:txBody>
      </p:sp>
      <p:sp>
        <p:nvSpPr>
          <p:cNvPr id="4" name="Slide Number Placeholder 3">
            <a:extLst>
              <a:ext uri="{FF2B5EF4-FFF2-40B4-BE49-F238E27FC236}">
                <a16:creationId xmlns:a16="http://schemas.microsoft.com/office/drawing/2014/main" id="{BDC1643D-F16E-4037-AA6E-3471AFFB7B1C}"/>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13</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523888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62CF9-E547-4AFA-A786-133247BD5B95}"/>
              </a:ext>
            </a:extLst>
          </p:cNvPr>
          <p:cNvSpPr>
            <a:spLocks noGrp="1"/>
          </p:cNvSpPr>
          <p:nvPr>
            <p:ph type="title"/>
          </p:nvPr>
        </p:nvSpPr>
        <p:spPr>
          <a:xfrm>
            <a:off x="219456" y="0"/>
            <a:ext cx="12789408" cy="1325563"/>
          </a:xfrm>
        </p:spPr>
        <p:txBody>
          <a:bodyPr/>
          <a:lstStyle/>
          <a:p>
            <a:r>
              <a:rPr lang="en-US" dirty="0"/>
              <a:t>Inclusion Plans: Points to Consider</a:t>
            </a:r>
          </a:p>
        </p:txBody>
      </p:sp>
      <p:sp>
        <p:nvSpPr>
          <p:cNvPr id="3" name="Content Placeholder 2">
            <a:extLst>
              <a:ext uri="{FF2B5EF4-FFF2-40B4-BE49-F238E27FC236}">
                <a16:creationId xmlns:a16="http://schemas.microsoft.com/office/drawing/2014/main" id="{4938F3C6-0FBB-4D63-AD79-DFB98806FACA}"/>
              </a:ext>
            </a:extLst>
          </p:cNvPr>
          <p:cNvSpPr>
            <a:spLocks noGrp="1"/>
          </p:cNvSpPr>
          <p:nvPr>
            <p:ph idx="1"/>
          </p:nvPr>
        </p:nvSpPr>
        <p:spPr>
          <a:xfrm>
            <a:off x="528828" y="1160938"/>
            <a:ext cx="11134344" cy="4966494"/>
          </a:xfrm>
        </p:spPr>
        <p:txBody>
          <a:bodyPr>
            <a:normAutofit fontScale="70000" lnSpcReduction="20000"/>
          </a:bodyPr>
          <a:lstStyle/>
          <a:p>
            <a:pPr>
              <a:lnSpc>
                <a:spcPct val="120000"/>
              </a:lnSpc>
            </a:pPr>
            <a:r>
              <a:rPr lang="en-US" sz="3600" dirty="0"/>
              <a:t>Demographics of source population</a:t>
            </a:r>
          </a:p>
          <a:p>
            <a:pPr>
              <a:lnSpc>
                <a:spcPct val="120000"/>
              </a:lnSpc>
            </a:pPr>
            <a:r>
              <a:rPr lang="en-US" sz="3600" dirty="0"/>
              <a:t>Inclusion and exclusion on criteria (e.g. comorbidities, literacy, cognitive abilities)</a:t>
            </a:r>
          </a:p>
          <a:p>
            <a:pPr>
              <a:lnSpc>
                <a:spcPct val="120000"/>
              </a:lnSpc>
            </a:pPr>
            <a:r>
              <a:rPr lang="en-US" sz="3600" dirty="0"/>
              <a:t>Participant burden (multiple visits, transportation, affordability, childcare, navigation)</a:t>
            </a:r>
          </a:p>
          <a:p>
            <a:pPr>
              <a:lnSpc>
                <a:spcPct val="120000"/>
              </a:lnSpc>
            </a:pPr>
            <a:r>
              <a:rPr lang="en-US" sz="3600" dirty="0"/>
              <a:t>Family and community involvement</a:t>
            </a:r>
          </a:p>
          <a:p>
            <a:pPr>
              <a:lnSpc>
                <a:spcPct val="120000"/>
              </a:lnSpc>
            </a:pPr>
            <a:r>
              <a:rPr lang="en-US" sz="3600" dirty="0"/>
              <a:t>Language and participant communication</a:t>
            </a:r>
          </a:p>
          <a:p>
            <a:pPr>
              <a:lnSpc>
                <a:spcPct val="120000"/>
              </a:lnSpc>
            </a:pPr>
            <a:r>
              <a:rPr lang="en-US" sz="3600" dirty="0"/>
              <a:t>Staff expertise</a:t>
            </a:r>
          </a:p>
          <a:p>
            <a:pPr>
              <a:lnSpc>
                <a:spcPct val="120000"/>
              </a:lnSpc>
            </a:pPr>
            <a:r>
              <a:rPr lang="en-US" sz="3600" dirty="0"/>
              <a:t>Evaluation of recruitment and retention strategies</a:t>
            </a:r>
          </a:p>
          <a:p>
            <a:pPr>
              <a:lnSpc>
                <a:spcPct val="120000"/>
              </a:lnSpc>
            </a:pPr>
            <a:r>
              <a:rPr lang="en-US" sz="3600" dirty="0"/>
              <a:t>Budget</a:t>
            </a:r>
          </a:p>
          <a:p>
            <a:endParaRPr lang="en-US" dirty="0"/>
          </a:p>
        </p:txBody>
      </p:sp>
      <p:sp>
        <p:nvSpPr>
          <p:cNvPr id="4" name="Slide Number Placeholder 3">
            <a:extLst>
              <a:ext uri="{FF2B5EF4-FFF2-40B4-BE49-F238E27FC236}">
                <a16:creationId xmlns:a16="http://schemas.microsoft.com/office/drawing/2014/main" id="{F750F9AC-2423-4B38-95EA-CA50A4CB141E}"/>
              </a:ext>
            </a:extLst>
          </p:cNvPr>
          <p:cNvSpPr>
            <a:spLocks noGrp="1"/>
          </p:cNvSpPr>
          <p:nvPr>
            <p:ph type="sldNum" sz="quarter" idx="12"/>
          </p:nvPr>
        </p:nvSpPr>
        <p:spPr>
          <a:xfrm>
            <a:off x="131064" y="6310312"/>
            <a:ext cx="2743200" cy="365125"/>
          </a:xfrm>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14</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516012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4387" y="228600"/>
            <a:ext cx="8839200" cy="1066800"/>
          </a:xfrm>
        </p:spPr>
        <p:txBody>
          <a:bodyPr/>
          <a:lstStyle/>
          <a:p>
            <a:pPr algn="ctr"/>
            <a:r>
              <a:rPr lang="en-US" dirty="0">
                <a:effectLst>
                  <a:outerShdw blurRad="38100" dist="38100" dir="2700000" algn="tl">
                    <a:srgbClr val="000000">
                      <a:alpha val="43137"/>
                    </a:srgbClr>
                  </a:outerShdw>
                </a:effectLst>
              </a:rPr>
              <a:t>Case Study #1</a:t>
            </a:r>
          </a:p>
        </p:txBody>
      </p:sp>
      <p:sp>
        <p:nvSpPr>
          <p:cNvPr id="3" name="Content Placeholder 2"/>
          <p:cNvSpPr>
            <a:spLocks noGrp="1"/>
          </p:cNvSpPr>
          <p:nvPr>
            <p:ph idx="1"/>
          </p:nvPr>
        </p:nvSpPr>
        <p:spPr>
          <a:xfrm>
            <a:off x="838200" y="1825624"/>
            <a:ext cx="10515600" cy="4636135"/>
          </a:xfrm>
        </p:spPr>
        <p:txBody>
          <a:bodyPr>
            <a:normAutofit/>
          </a:bodyPr>
          <a:lstStyle/>
          <a:p>
            <a:pPr marL="0" indent="0">
              <a:buNone/>
            </a:pPr>
            <a:r>
              <a:rPr lang="en-US" dirty="0"/>
              <a:t>A researcher proposes a study to determine the efficacy of a novel treatment for prostate cancer. The study excludes individuals whose sex at birth is female.</a:t>
            </a:r>
          </a:p>
          <a:p>
            <a:pPr marL="0" lvl="0" indent="0">
              <a:buNone/>
            </a:pPr>
            <a:endParaRPr lang="en-US" altLang="en-US" dirty="0">
              <a:latin typeface="Nunito"/>
            </a:endParaRPr>
          </a:p>
          <a:p>
            <a:pPr lvl="0"/>
            <a:endParaRPr lang="en-US" altLang="en-US" sz="800" b="1" dirty="0">
              <a:latin typeface="Nunito"/>
            </a:endParaRPr>
          </a:p>
          <a:p>
            <a:pPr marL="0" indent="0">
              <a:buNone/>
            </a:pPr>
            <a:endParaRPr lang="en-US" dirty="0"/>
          </a:p>
          <a:p>
            <a:pPr marL="0" indent="0">
              <a:buNone/>
            </a:pPr>
            <a:endParaRPr lang="en-US" b="1" dirty="0"/>
          </a:p>
          <a:p>
            <a:pPr marL="0" indent="0">
              <a:buNone/>
            </a:pPr>
            <a:endParaRPr lang="en-US" b="1" dirty="0"/>
          </a:p>
        </p:txBody>
      </p:sp>
      <p:pic>
        <p:nvPicPr>
          <p:cNvPr id="7" name="Picture 6" descr="A picture containing drawing, food&#10;&#10;Description automatically generated">
            <a:extLst>
              <a:ext uri="{FF2B5EF4-FFF2-40B4-BE49-F238E27FC236}">
                <a16:creationId xmlns:a16="http://schemas.microsoft.com/office/drawing/2014/main" id="{A31C8252-4898-453D-8EF8-F82C2EACD76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46092" y="3121183"/>
            <a:ext cx="2880360" cy="1548384"/>
          </a:xfrm>
          <a:prstGeom prst="rect">
            <a:avLst/>
          </a:prstGeom>
        </p:spPr>
      </p:pic>
      <p:pic>
        <p:nvPicPr>
          <p:cNvPr id="6" name="Picture 5" descr="thumbs up">
            <a:extLst>
              <a:ext uri="{FF2B5EF4-FFF2-40B4-BE49-F238E27FC236}">
                <a16:creationId xmlns:a16="http://schemas.microsoft.com/office/drawing/2014/main" id="{66C18445-581D-4A32-9255-57E9D3B151CE}"/>
              </a:ext>
            </a:extLst>
          </p:cNvPr>
          <p:cNvPicPr>
            <a:picLocks noChangeAspect="1"/>
          </p:cNvPicPr>
          <p:nvPr/>
        </p:nvPicPr>
        <p:blipFill>
          <a:blip r:embed="rId4"/>
          <a:stretch>
            <a:fillRect/>
          </a:stretch>
        </p:blipFill>
        <p:spPr>
          <a:xfrm>
            <a:off x="4586421" y="3039268"/>
            <a:ext cx="1504302" cy="1712214"/>
          </a:xfrm>
          <a:prstGeom prst="rect">
            <a:avLst/>
          </a:prstGeom>
        </p:spPr>
      </p:pic>
      <p:sp>
        <p:nvSpPr>
          <p:cNvPr id="8" name="Slide Number Placeholder 3">
            <a:extLst>
              <a:ext uri="{FF2B5EF4-FFF2-40B4-BE49-F238E27FC236}">
                <a16:creationId xmlns:a16="http://schemas.microsoft.com/office/drawing/2014/main" id="{64591A8A-E3B3-45C7-A9D3-D3ABC6F5A20C}"/>
              </a:ext>
            </a:extLst>
          </p:cNvPr>
          <p:cNvSpPr>
            <a:spLocks noGrp="1"/>
          </p:cNvSpPr>
          <p:nvPr>
            <p:ph type="sldNum" sz="quarter" idx="12"/>
          </p:nvPr>
        </p:nvSpPr>
        <p:spPr>
          <a:xfrm>
            <a:off x="167640" y="6446837"/>
            <a:ext cx="2743200" cy="365125"/>
          </a:xfrm>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15</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61925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392" y="352425"/>
            <a:ext cx="10515600" cy="1325563"/>
          </a:xfrm>
        </p:spPr>
        <p:txBody>
          <a:bodyPr/>
          <a:lstStyle/>
          <a:p>
            <a:pPr algn="ctr"/>
            <a:r>
              <a:rPr lang="en-US" dirty="0">
                <a:effectLst>
                  <a:outerShdw blurRad="38100" dist="38100" dir="2700000" algn="tl">
                    <a:srgbClr val="000000">
                      <a:alpha val="43137"/>
                    </a:srgbClr>
                  </a:outerShdw>
                </a:effectLst>
              </a:rPr>
              <a:t>Case Study #2</a:t>
            </a:r>
          </a:p>
        </p:txBody>
      </p:sp>
      <p:sp>
        <p:nvSpPr>
          <p:cNvPr id="3" name="Content Placeholder 2"/>
          <p:cNvSpPr>
            <a:spLocks noGrp="1"/>
          </p:cNvSpPr>
          <p:nvPr>
            <p:ph idx="1"/>
          </p:nvPr>
        </p:nvSpPr>
        <p:spPr/>
        <p:txBody>
          <a:bodyPr>
            <a:normAutofit/>
          </a:bodyPr>
          <a:lstStyle/>
          <a:p>
            <a:pPr marL="0" indent="0">
              <a:buNone/>
            </a:pPr>
            <a:r>
              <a:rPr lang="en-US" dirty="0"/>
              <a:t>A researcher proposes a study to examine use of a smartphone app to improve glycemic control in diabetic individuals. The study excludes children and older adults due to generational differences in use of technology that may affect the statistical power of the study.</a:t>
            </a:r>
          </a:p>
          <a:p>
            <a:pPr marL="0" lvl="0" indent="0">
              <a:buNone/>
            </a:pPr>
            <a:r>
              <a:rPr lang="en-US" altLang="en-US" dirty="0">
                <a:latin typeface="Roboto light" panose="020B0604020202020204" charset="0"/>
                <a:ea typeface="Roboto light" panose="020B0604020202020204" charset="0"/>
              </a:rPr>
              <a:t>.</a:t>
            </a:r>
          </a:p>
          <a:p>
            <a:pPr marL="109537" indent="0">
              <a:buNone/>
            </a:pPr>
            <a:endParaRPr lang="en-US" dirty="0"/>
          </a:p>
          <a:p>
            <a:pPr marL="109537" indent="0">
              <a:spcBef>
                <a:spcPts val="0"/>
              </a:spcBef>
              <a:buNone/>
            </a:pPr>
            <a:endParaRPr lang="en-US" b="1" dirty="0"/>
          </a:p>
          <a:p>
            <a:pPr marL="109537" indent="0">
              <a:spcBef>
                <a:spcPts val="0"/>
              </a:spcBef>
              <a:buNone/>
            </a:pPr>
            <a:endParaRPr lang="en-US" b="1" dirty="0"/>
          </a:p>
          <a:p>
            <a:pPr marL="109537" indent="0">
              <a:spcBef>
                <a:spcPts val="0"/>
              </a:spcBef>
              <a:buNone/>
            </a:pPr>
            <a:endParaRPr lang="en-US" b="1" dirty="0"/>
          </a:p>
          <a:p>
            <a:pPr marL="109537" indent="0">
              <a:spcBef>
                <a:spcPts val="0"/>
              </a:spcBef>
              <a:buNone/>
            </a:pPr>
            <a:endParaRPr lang="en-US" b="1" dirty="0"/>
          </a:p>
        </p:txBody>
      </p:sp>
      <p:pic>
        <p:nvPicPr>
          <p:cNvPr id="8" name="Picture 7" descr="A picture containing drawing, food&#10;&#10;Description automatically generated">
            <a:extLst>
              <a:ext uri="{FF2B5EF4-FFF2-40B4-BE49-F238E27FC236}">
                <a16:creationId xmlns:a16="http://schemas.microsoft.com/office/drawing/2014/main" id="{DA579999-95A0-4390-A8D8-2A9E12027DD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387596" y="3429000"/>
            <a:ext cx="2880360" cy="1548384"/>
          </a:xfrm>
          <a:prstGeom prst="rect">
            <a:avLst/>
          </a:prstGeom>
        </p:spPr>
      </p:pic>
      <p:pic>
        <p:nvPicPr>
          <p:cNvPr id="10" name="Picture 9" descr="thumbs down">
            <a:extLst>
              <a:ext uri="{FF2B5EF4-FFF2-40B4-BE49-F238E27FC236}">
                <a16:creationId xmlns:a16="http://schemas.microsoft.com/office/drawing/2014/main" id="{072F98B5-AF01-4190-AE17-8463DA410AE4}"/>
              </a:ext>
            </a:extLst>
          </p:cNvPr>
          <p:cNvPicPr>
            <a:picLocks noChangeAspect="1"/>
          </p:cNvPicPr>
          <p:nvPr/>
        </p:nvPicPr>
        <p:blipFill>
          <a:blip r:embed="rId4"/>
          <a:stretch>
            <a:fillRect/>
          </a:stretch>
        </p:blipFill>
        <p:spPr>
          <a:xfrm>
            <a:off x="5881116" y="3206686"/>
            <a:ext cx="1386840" cy="1770698"/>
          </a:xfrm>
          <a:prstGeom prst="rect">
            <a:avLst/>
          </a:prstGeom>
        </p:spPr>
      </p:pic>
      <p:sp>
        <p:nvSpPr>
          <p:cNvPr id="7" name="Slide Number Placeholder 3">
            <a:extLst>
              <a:ext uri="{FF2B5EF4-FFF2-40B4-BE49-F238E27FC236}">
                <a16:creationId xmlns:a16="http://schemas.microsoft.com/office/drawing/2014/main" id="{B0DD75FC-3E14-494F-8E38-0579F19C0077}"/>
              </a:ext>
            </a:extLst>
          </p:cNvPr>
          <p:cNvSpPr>
            <a:spLocks noGrp="1"/>
          </p:cNvSpPr>
          <p:nvPr>
            <p:ph type="sldNum" sz="quarter" idx="12"/>
          </p:nvPr>
        </p:nvSpPr>
        <p:spPr>
          <a:xfrm>
            <a:off x="167640" y="6446837"/>
            <a:ext cx="2743200" cy="365125"/>
          </a:xfrm>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16</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64019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392" y="352425"/>
            <a:ext cx="10515600" cy="1325563"/>
          </a:xfrm>
        </p:spPr>
        <p:txBody>
          <a:bodyPr/>
          <a:lstStyle/>
          <a:p>
            <a:pPr algn="ctr"/>
            <a:r>
              <a:rPr lang="en-US" dirty="0">
                <a:effectLst>
                  <a:outerShdw blurRad="38100" dist="38100" dir="2700000" algn="tl">
                    <a:srgbClr val="000000">
                      <a:alpha val="43137"/>
                    </a:srgbClr>
                  </a:outerShdw>
                </a:effectLst>
              </a:rPr>
              <a:t>Case Study #3</a:t>
            </a:r>
          </a:p>
        </p:txBody>
      </p:sp>
      <p:sp>
        <p:nvSpPr>
          <p:cNvPr id="3" name="Content Placeholder 2"/>
          <p:cNvSpPr>
            <a:spLocks noGrp="1"/>
          </p:cNvSpPr>
          <p:nvPr>
            <p:ph idx="1"/>
          </p:nvPr>
        </p:nvSpPr>
        <p:spPr/>
        <p:txBody>
          <a:bodyPr>
            <a:normAutofit/>
          </a:bodyPr>
          <a:lstStyle/>
          <a:p>
            <a:pPr marL="0" lvl="0" indent="0">
              <a:buNone/>
            </a:pPr>
            <a:r>
              <a:rPr lang="en-US" altLang="en-US" dirty="0">
                <a:latin typeface="Roboto light" panose="020B0604020202020204" charset="0"/>
                <a:ea typeface="Roboto light" panose="020B0604020202020204" charset="0"/>
              </a:rPr>
              <a:t>A researcher proposes a study in individuals 18 to 60. The study indicates children are excluded because the legal age to consent to research is 18 in the state where the research will be conducted. Individuals over 60 will be excluded because of the likelihood of co-morbidities in this group.</a:t>
            </a:r>
          </a:p>
          <a:p>
            <a:pPr marL="109537" indent="0">
              <a:buNone/>
            </a:pPr>
            <a:endParaRPr lang="en-US" dirty="0"/>
          </a:p>
          <a:p>
            <a:pPr marL="109537" indent="0">
              <a:spcBef>
                <a:spcPts val="0"/>
              </a:spcBef>
              <a:buNone/>
            </a:pPr>
            <a:endParaRPr lang="en-US" b="1" dirty="0"/>
          </a:p>
          <a:p>
            <a:pPr marL="109537" indent="0">
              <a:spcBef>
                <a:spcPts val="0"/>
              </a:spcBef>
              <a:buNone/>
            </a:pPr>
            <a:endParaRPr lang="en-US" b="1" dirty="0"/>
          </a:p>
          <a:p>
            <a:pPr marL="109537" indent="0">
              <a:spcBef>
                <a:spcPts val="0"/>
              </a:spcBef>
              <a:buNone/>
            </a:pPr>
            <a:endParaRPr lang="en-US" b="1" dirty="0"/>
          </a:p>
          <a:p>
            <a:pPr marL="109537" indent="0">
              <a:spcBef>
                <a:spcPts val="0"/>
              </a:spcBef>
              <a:buNone/>
            </a:pPr>
            <a:endParaRPr lang="en-US" b="1" dirty="0"/>
          </a:p>
        </p:txBody>
      </p:sp>
      <p:pic>
        <p:nvPicPr>
          <p:cNvPr id="8" name="Picture 7" descr="A picture containing drawing, food&#10;&#10;Description automatically generated">
            <a:extLst>
              <a:ext uri="{FF2B5EF4-FFF2-40B4-BE49-F238E27FC236}">
                <a16:creationId xmlns:a16="http://schemas.microsoft.com/office/drawing/2014/main" id="{DA579999-95A0-4390-A8D8-2A9E12027DD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387596" y="3429000"/>
            <a:ext cx="2880360" cy="1548384"/>
          </a:xfrm>
          <a:prstGeom prst="rect">
            <a:avLst/>
          </a:prstGeom>
        </p:spPr>
      </p:pic>
      <p:pic>
        <p:nvPicPr>
          <p:cNvPr id="10" name="Picture 9" descr="thumbs down">
            <a:extLst>
              <a:ext uri="{FF2B5EF4-FFF2-40B4-BE49-F238E27FC236}">
                <a16:creationId xmlns:a16="http://schemas.microsoft.com/office/drawing/2014/main" id="{072F98B5-AF01-4190-AE17-8463DA410AE4}"/>
              </a:ext>
            </a:extLst>
          </p:cNvPr>
          <p:cNvPicPr>
            <a:picLocks noChangeAspect="1"/>
          </p:cNvPicPr>
          <p:nvPr/>
        </p:nvPicPr>
        <p:blipFill>
          <a:blip r:embed="rId4"/>
          <a:stretch>
            <a:fillRect/>
          </a:stretch>
        </p:blipFill>
        <p:spPr>
          <a:xfrm>
            <a:off x="5881116" y="3206686"/>
            <a:ext cx="1386840" cy="1770698"/>
          </a:xfrm>
          <a:prstGeom prst="rect">
            <a:avLst/>
          </a:prstGeom>
        </p:spPr>
      </p:pic>
      <p:sp>
        <p:nvSpPr>
          <p:cNvPr id="11" name="Slide Number Placeholder 3">
            <a:extLst>
              <a:ext uri="{FF2B5EF4-FFF2-40B4-BE49-F238E27FC236}">
                <a16:creationId xmlns:a16="http://schemas.microsoft.com/office/drawing/2014/main" id="{0D931136-BC0F-49E6-B540-9B3DEB354384}"/>
              </a:ext>
            </a:extLst>
          </p:cNvPr>
          <p:cNvSpPr>
            <a:spLocks noGrp="1"/>
          </p:cNvSpPr>
          <p:nvPr>
            <p:ph type="sldNum" sz="quarter" idx="12"/>
          </p:nvPr>
        </p:nvSpPr>
        <p:spPr>
          <a:xfrm>
            <a:off x="155448" y="6324600"/>
            <a:ext cx="2743200" cy="365125"/>
          </a:xfrm>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17</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82525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1" name="Rectangle 5"/>
          <p:cNvSpPr>
            <a:spLocks noGrp="1" noChangeArrowheads="1"/>
          </p:cNvSpPr>
          <p:nvPr>
            <p:ph type="title"/>
          </p:nvPr>
        </p:nvSpPr>
        <p:spPr/>
        <p:txBody>
          <a:bodyPr>
            <a:normAutofit/>
          </a:bodyPr>
          <a:lstStyle/>
          <a:p>
            <a:pPr eaLnBrk="1" hangingPunct="1">
              <a:defRPr/>
            </a:pPr>
            <a:r>
              <a:rPr lang="en-US" sz="4000" dirty="0">
                <a:solidFill>
                  <a:schemeClr val="accent1"/>
                </a:solidFill>
              </a:rPr>
              <a:t>Just-in-Time Requirements</a:t>
            </a:r>
          </a:p>
        </p:txBody>
      </p:sp>
      <p:sp>
        <p:nvSpPr>
          <p:cNvPr id="44036" name="Rectangle 6"/>
          <p:cNvSpPr>
            <a:spLocks noGrp="1" noChangeArrowheads="1"/>
          </p:cNvSpPr>
          <p:nvPr>
            <p:ph type="body" idx="1"/>
          </p:nvPr>
        </p:nvSpPr>
        <p:spPr>
          <a:xfrm>
            <a:off x="468489" y="1690688"/>
            <a:ext cx="11255022" cy="5334000"/>
          </a:xfrm>
        </p:spPr>
        <p:txBody>
          <a:bodyPr>
            <a:normAutofit/>
          </a:bodyPr>
          <a:lstStyle/>
          <a:p>
            <a:pPr lvl="1">
              <a:spcBef>
                <a:spcPts val="600"/>
              </a:spcBef>
            </a:pPr>
            <a:r>
              <a:rPr lang="en-US" sz="2400" dirty="0"/>
              <a:t>Work with Institute/Center staff to resolve unacceptable inclusion concerns</a:t>
            </a:r>
          </a:p>
          <a:p>
            <a:pPr lvl="1">
              <a:spcBef>
                <a:spcPts val="600"/>
              </a:spcBef>
            </a:pPr>
            <a:endParaRPr lang="en-US" sz="2400" dirty="0"/>
          </a:p>
          <a:p>
            <a:pPr lvl="1">
              <a:spcBef>
                <a:spcPts val="600"/>
              </a:spcBef>
            </a:pPr>
            <a:r>
              <a:rPr lang="en-US" sz="2400" dirty="0"/>
              <a:t>Provide inclusion enrollment report(s) if missing or needs updated as a result of peer review and/or programmatic adjustments</a:t>
            </a:r>
          </a:p>
        </p:txBody>
      </p:sp>
      <p:sp>
        <p:nvSpPr>
          <p:cNvPr id="18436" name="Slide Number Placeholder 5"/>
          <p:cNvSpPr txBox="1">
            <a:spLocks noGrp="1"/>
          </p:cNvSpPr>
          <p:nvPr/>
        </p:nvSpPr>
        <p:spPr bwMode="auto">
          <a:xfrm>
            <a:off x="9296400" y="6553201"/>
            <a:ext cx="1371600" cy="155575"/>
          </a:xfrm>
          <a:prstGeom prst="rect">
            <a:avLst/>
          </a:prstGeom>
          <a:noFill/>
          <a:ln>
            <a:miter lim="800000"/>
            <a:headEnd/>
            <a:tailEnd/>
          </a:ln>
        </p:spPr>
        <p:txBody>
          <a:bodyPr/>
          <a:lstStyle/>
          <a:p>
            <a:pPr algn="r">
              <a:defRPr/>
            </a:pPr>
            <a:fld id="{0E551701-2EA0-4400-9D94-2D3C6EBBD420}" type="slidenum">
              <a:rPr lang="en-US" sz="1000" b="1">
                <a:solidFill>
                  <a:prstClr val="white"/>
                </a:solidFill>
                <a:latin typeface="Tahoma" charset="0"/>
              </a:rPr>
              <a:pPr algn="r">
                <a:defRPr/>
              </a:pPr>
              <a:t>18</a:t>
            </a:fld>
            <a:endParaRPr lang="en-US" sz="1000" b="1" dirty="0">
              <a:solidFill>
                <a:prstClr val="white"/>
              </a:solidFill>
              <a:latin typeface="Tahoma" charset="0"/>
            </a:endParaRPr>
          </a:p>
        </p:txBody>
      </p:sp>
      <p:sp>
        <p:nvSpPr>
          <p:cNvPr id="7" name="Slide Number Placeholder 3">
            <a:extLst>
              <a:ext uri="{FF2B5EF4-FFF2-40B4-BE49-F238E27FC236}">
                <a16:creationId xmlns:a16="http://schemas.microsoft.com/office/drawing/2014/main" id="{FC31692A-44C1-494B-A3AE-5DF4AD279C0E}"/>
              </a:ext>
            </a:extLst>
          </p:cNvPr>
          <p:cNvSpPr>
            <a:spLocks noGrp="1"/>
          </p:cNvSpPr>
          <p:nvPr>
            <p:ph type="sldNum" sz="quarter" idx="12"/>
          </p:nvPr>
        </p:nvSpPr>
        <p:spPr>
          <a:xfrm>
            <a:off x="372897" y="6458834"/>
            <a:ext cx="1029181" cy="314067"/>
          </a:xfrm>
        </p:spPr>
        <p:txBody>
          <a:bodyPr vert="horz" lIns="91440" tIns="45720" rIns="91440" bIns="45720" rtlCol="0" anchor="ctr">
            <a:normAutofit/>
          </a:bodyPr>
          <a:lstStyle/>
          <a:p>
            <a:pPr algn="r">
              <a:lnSpc>
                <a:spcPct val="90000"/>
              </a:lnSpc>
              <a:spcAft>
                <a:spcPts val="600"/>
              </a:spcAft>
            </a:pPr>
            <a:r>
              <a:rPr lang="en-US" spc="50" dirty="0">
                <a:solidFill>
                  <a:srgbClr val="898989"/>
                </a:solidFill>
                <a:latin typeface="Roboto light" panose="020B0604020202020204" charset="0"/>
                <a:ea typeface="Roboto light" panose="020B0604020202020204" charset="0"/>
                <a:cs typeface="+mn-cs"/>
              </a:rPr>
              <a:t>SLIDE</a:t>
            </a:r>
            <a:r>
              <a:rPr lang="en-US" spc="100" dirty="0">
                <a:solidFill>
                  <a:srgbClr val="898989"/>
                </a:solidFill>
                <a:latin typeface="Roboto light" panose="020B0604020202020204" charset="0"/>
                <a:ea typeface="Roboto light" panose="020B0604020202020204" charset="0"/>
                <a:cs typeface="+mn-cs"/>
              </a:rPr>
              <a:t> |</a:t>
            </a:r>
            <a:r>
              <a:rPr lang="en-US" dirty="0">
                <a:solidFill>
                  <a:srgbClr val="898989"/>
                </a:solidFill>
                <a:latin typeface="Roboto light" panose="020B0604020202020204" charset="0"/>
                <a:ea typeface="Roboto light" panose="020B0604020202020204" charset="0"/>
                <a:cs typeface="+mn-cs"/>
              </a:rPr>
              <a:t> </a:t>
            </a:r>
            <a:fld id="{A7DDB576-49B3-42E2-89EA-6E35EA8EF806}" type="slidenum">
              <a:rPr lang="en-US" b="1">
                <a:solidFill>
                  <a:schemeClr val="accent4"/>
                </a:solidFill>
                <a:latin typeface="Roboto light" panose="020B0604020202020204" charset="0"/>
                <a:ea typeface="Roboto light" panose="020B0604020202020204" charset="0"/>
                <a:cs typeface="+mn-cs"/>
              </a:rPr>
              <a:pPr algn="r">
                <a:lnSpc>
                  <a:spcPct val="90000"/>
                </a:lnSpc>
                <a:spcAft>
                  <a:spcPts val="600"/>
                </a:spcAft>
              </a:pPr>
              <a:t>18</a:t>
            </a:fld>
            <a:endParaRPr lang="en-US" b="1" dirty="0">
              <a:solidFill>
                <a:schemeClr val="accent4"/>
              </a:solidFill>
              <a:latin typeface="Roboto light" panose="020B0604020202020204" charset="0"/>
              <a:ea typeface="Roboto light" panose="020B0604020202020204" charset="0"/>
              <a:cs typeface="+mn-cs"/>
            </a:endParaRPr>
          </a:p>
        </p:txBody>
      </p:sp>
    </p:spTree>
    <p:extLst>
      <p:ext uri="{BB962C8B-B14F-4D97-AF65-F5344CB8AC3E}">
        <p14:creationId xmlns:p14="http://schemas.microsoft.com/office/powerpoint/2010/main" val="4057377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Grp="1" noChangeArrowheads="1"/>
          </p:cNvSpPr>
          <p:nvPr>
            <p:ph type="title"/>
          </p:nvPr>
        </p:nvSpPr>
        <p:spPr>
          <a:effectLst/>
        </p:spPr>
        <p:txBody>
          <a:bodyPr>
            <a:normAutofit/>
          </a:bodyPr>
          <a:lstStyle/>
          <a:p>
            <a:pPr eaLnBrk="1" hangingPunct="1">
              <a:defRPr/>
            </a:pPr>
            <a:r>
              <a:rPr lang="en-US" dirty="0">
                <a:solidFill>
                  <a:schemeClr val="accent1"/>
                </a:solidFill>
              </a:rPr>
              <a:t>After the Award…Now What?</a:t>
            </a:r>
            <a:endParaRPr lang="en-US" dirty="0"/>
          </a:p>
        </p:txBody>
      </p:sp>
      <p:sp>
        <p:nvSpPr>
          <p:cNvPr id="46084" name="Rectangle 6"/>
          <p:cNvSpPr>
            <a:spLocks noGrp="1" noChangeArrowheads="1"/>
          </p:cNvSpPr>
          <p:nvPr>
            <p:ph idx="1"/>
          </p:nvPr>
        </p:nvSpPr>
        <p:spPr/>
        <p:txBody>
          <a:bodyPr>
            <a:noAutofit/>
          </a:bodyPr>
          <a:lstStyle/>
          <a:p>
            <a:pPr>
              <a:lnSpc>
                <a:spcPct val="120000"/>
              </a:lnSpc>
              <a:spcBef>
                <a:spcPts val="600"/>
              </a:spcBef>
            </a:pPr>
            <a:r>
              <a:rPr lang="en-US" sz="2400" dirty="0"/>
              <a:t>Provide </a:t>
            </a:r>
            <a:r>
              <a:rPr lang="en-US" sz="2400" b="1" dirty="0"/>
              <a:t>actual inclusion enrollment data </a:t>
            </a:r>
            <a:r>
              <a:rPr lang="en-US" sz="2400" dirty="0"/>
              <a:t>in progress reports </a:t>
            </a:r>
          </a:p>
          <a:p>
            <a:pPr>
              <a:lnSpc>
                <a:spcPct val="120000"/>
              </a:lnSpc>
              <a:spcBef>
                <a:spcPts val="600"/>
              </a:spcBef>
            </a:pPr>
            <a:r>
              <a:rPr lang="en-US" sz="2400" dirty="0"/>
              <a:t>For NIH-defined Phase III Clinical Trials – </a:t>
            </a:r>
            <a:r>
              <a:rPr lang="en-US" sz="2400" b="1" dirty="0"/>
              <a:t>report status/results of analyses </a:t>
            </a:r>
            <a:r>
              <a:rPr lang="en-US" sz="2400" dirty="0"/>
              <a:t>by sex/gender, race, and ethnicity</a:t>
            </a:r>
          </a:p>
          <a:p>
            <a:pPr lvl="1">
              <a:lnSpc>
                <a:spcPct val="120000"/>
              </a:lnSpc>
              <a:spcBef>
                <a:spcPts val="600"/>
              </a:spcBef>
            </a:pPr>
            <a:r>
              <a:rPr lang="en-US" sz="2400" dirty="0"/>
              <a:t>For </a:t>
            </a:r>
            <a:r>
              <a:rPr lang="en-US" sz="2400" u="sng" dirty="0"/>
              <a:t>applicable</a:t>
            </a:r>
            <a:r>
              <a:rPr lang="en-US" sz="2400" dirty="0"/>
              <a:t> NIH-defined Phase III Clinical Trials, report results by sex/gender and/or race/ethnicity in Clinicaltrials.gov within 1 year of primary completion date</a:t>
            </a:r>
          </a:p>
          <a:p>
            <a:pPr>
              <a:lnSpc>
                <a:spcPct val="120000"/>
              </a:lnSpc>
              <a:spcBef>
                <a:spcPts val="600"/>
              </a:spcBef>
            </a:pPr>
            <a:r>
              <a:rPr lang="en-US" sz="2400" dirty="0"/>
              <a:t>Provide PHS Human Subjects and Clinical Trials Information Form for delayed onset studies</a:t>
            </a:r>
          </a:p>
          <a:p>
            <a:pPr marL="457200" lvl="1" indent="0">
              <a:lnSpc>
                <a:spcPct val="120000"/>
              </a:lnSpc>
              <a:spcBef>
                <a:spcPts val="600"/>
              </a:spcBef>
              <a:buNone/>
            </a:pPr>
            <a:endParaRPr lang="en-US" sz="2400" dirty="0"/>
          </a:p>
        </p:txBody>
      </p:sp>
      <p:sp>
        <p:nvSpPr>
          <p:cNvPr id="5" name="Slide Number Placeholder 3">
            <a:extLst>
              <a:ext uri="{FF2B5EF4-FFF2-40B4-BE49-F238E27FC236}">
                <a16:creationId xmlns:a16="http://schemas.microsoft.com/office/drawing/2014/main" id="{E9AFB46E-7505-45ED-9AA7-1131CF0408E1}"/>
              </a:ext>
            </a:extLst>
          </p:cNvPr>
          <p:cNvSpPr>
            <a:spLocks noGrp="1"/>
          </p:cNvSpPr>
          <p:nvPr>
            <p:ph type="sldNum" sz="quarter" idx="12"/>
          </p:nvPr>
        </p:nvSpPr>
        <p:spPr>
          <a:xfrm>
            <a:off x="372897" y="6458834"/>
            <a:ext cx="1029181" cy="314067"/>
          </a:xfrm>
        </p:spPr>
        <p:txBody>
          <a:bodyPr vert="horz" lIns="91440" tIns="45720" rIns="91440" bIns="45720" rtlCol="0" anchor="ctr">
            <a:normAutofit/>
          </a:bodyPr>
          <a:lstStyle/>
          <a:p>
            <a:pPr algn="r">
              <a:lnSpc>
                <a:spcPct val="90000"/>
              </a:lnSpc>
              <a:spcAft>
                <a:spcPts val="600"/>
              </a:spcAft>
            </a:pPr>
            <a:r>
              <a:rPr lang="en-US" spc="50" dirty="0">
                <a:solidFill>
                  <a:srgbClr val="898989"/>
                </a:solidFill>
                <a:latin typeface="Roboto light" panose="020B0604020202020204" charset="0"/>
                <a:ea typeface="Roboto light" panose="020B0604020202020204" charset="0"/>
                <a:cs typeface="+mn-cs"/>
              </a:rPr>
              <a:t>SLIDE</a:t>
            </a:r>
            <a:r>
              <a:rPr lang="en-US" spc="100" dirty="0">
                <a:solidFill>
                  <a:srgbClr val="898989"/>
                </a:solidFill>
                <a:latin typeface="Roboto light" panose="020B0604020202020204" charset="0"/>
                <a:ea typeface="Roboto light" panose="020B0604020202020204" charset="0"/>
                <a:cs typeface="+mn-cs"/>
              </a:rPr>
              <a:t> |</a:t>
            </a:r>
            <a:r>
              <a:rPr lang="en-US" dirty="0">
                <a:solidFill>
                  <a:srgbClr val="898989"/>
                </a:solidFill>
                <a:latin typeface="Roboto light" panose="020B0604020202020204" charset="0"/>
                <a:ea typeface="Roboto light" panose="020B0604020202020204" charset="0"/>
                <a:cs typeface="+mn-cs"/>
              </a:rPr>
              <a:t> </a:t>
            </a:r>
            <a:fld id="{A7DDB576-49B3-42E2-89EA-6E35EA8EF806}" type="slidenum">
              <a:rPr lang="en-US" b="1">
                <a:solidFill>
                  <a:schemeClr val="accent4"/>
                </a:solidFill>
                <a:latin typeface="Roboto light" panose="020B0604020202020204" charset="0"/>
                <a:ea typeface="Roboto light" panose="020B0604020202020204" charset="0"/>
                <a:cs typeface="+mn-cs"/>
              </a:rPr>
              <a:pPr algn="r">
                <a:lnSpc>
                  <a:spcPct val="90000"/>
                </a:lnSpc>
                <a:spcAft>
                  <a:spcPts val="600"/>
                </a:spcAft>
              </a:pPr>
              <a:t>19</a:t>
            </a:fld>
            <a:endParaRPr lang="en-US" b="1" dirty="0">
              <a:solidFill>
                <a:schemeClr val="accent4"/>
              </a:solidFill>
              <a:latin typeface="Roboto light" panose="020B0604020202020204" charset="0"/>
              <a:ea typeface="Roboto light" panose="020B0604020202020204" charset="0"/>
              <a:cs typeface="+mn-cs"/>
            </a:endParaRPr>
          </a:p>
        </p:txBody>
      </p:sp>
    </p:spTree>
    <p:extLst>
      <p:ext uri="{BB962C8B-B14F-4D97-AF65-F5344CB8AC3E}">
        <p14:creationId xmlns:p14="http://schemas.microsoft.com/office/powerpoint/2010/main" val="4131078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DFFB9A-306E-42D4-871D-97ADBC4DC7E7}"/>
              </a:ext>
            </a:extLst>
          </p:cNvPr>
          <p:cNvSpPr>
            <a:spLocks noGrp="1"/>
          </p:cNvSpPr>
          <p:nvPr>
            <p:ph type="title"/>
          </p:nvPr>
        </p:nvSpPr>
        <p:spPr>
          <a:xfrm>
            <a:off x="542194" y="365125"/>
            <a:ext cx="4200436" cy="5811837"/>
          </a:xfrm>
          <a:solidFill>
            <a:schemeClr val="accent2"/>
          </a:solidFill>
        </p:spPr>
        <p:style>
          <a:lnRef idx="3">
            <a:schemeClr val="lt1"/>
          </a:lnRef>
          <a:fillRef idx="1">
            <a:schemeClr val="accent3"/>
          </a:fillRef>
          <a:effectRef idx="1">
            <a:schemeClr val="accent3"/>
          </a:effectRef>
          <a:fontRef idx="minor">
            <a:schemeClr val="lt1"/>
          </a:fontRef>
        </p:style>
        <p:txBody>
          <a:bodyPr>
            <a:noAutofit/>
          </a:bodyPr>
          <a:lstStyle/>
          <a:p>
            <a:r>
              <a:rPr lang="en-US" sz="2800" i="1" dirty="0">
                <a:solidFill>
                  <a:schemeClr val="bg1"/>
                </a:solidFill>
              </a:rPr>
              <a:t>“With the bright light now shining on this important issue, it is time to talk about the role research can play in reducing the disproportionate burden of COVID-19, as well as improving the health of all people in our great nation.”</a:t>
            </a:r>
          </a:p>
        </p:txBody>
      </p:sp>
      <p:sp>
        <p:nvSpPr>
          <p:cNvPr id="6" name="Content Placeholder 5">
            <a:extLst>
              <a:ext uri="{FF2B5EF4-FFF2-40B4-BE49-F238E27FC236}">
                <a16:creationId xmlns:a16="http://schemas.microsoft.com/office/drawing/2014/main" id="{9B68C4FA-C9AD-4EA1-A335-2BC13137119A}"/>
              </a:ext>
            </a:extLst>
          </p:cNvPr>
          <p:cNvSpPr>
            <a:spLocks noGrp="1"/>
          </p:cNvSpPr>
          <p:nvPr>
            <p:ph sz="half" idx="1"/>
          </p:nvPr>
        </p:nvSpPr>
        <p:spPr/>
        <p:txBody>
          <a:bodyPr/>
          <a:lstStyle/>
          <a:p>
            <a:endParaRPr lang="en-US" dirty="0"/>
          </a:p>
        </p:txBody>
      </p:sp>
      <p:pic>
        <p:nvPicPr>
          <p:cNvPr id="5" name="Picture 4" descr="NIH Director's Blog &quot;Covid-19 Brings Health Disparities Research to the Forefront&quot; with picture of Drs. Collins and Perez-Stable">
            <a:extLst>
              <a:ext uri="{FF2B5EF4-FFF2-40B4-BE49-F238E27FC236}">
                <a16:creationId xmlns:a16="http://schemas.microsoft.com/office/drawing/2014/main" id="{85019C84-0DC5-4DD5-A720-03F744DCA555}"/>
              </a:ext>
            </a:extLst>
          </p:cNvPr>
          <p:cNvPicPr>
            <a:picLocks noChangeAspect="1"/>
          </p:cNvPicPr>
          <p:nvPr/>
        </p:nvPicPr>
        <p:blipFill>
          <a:blip r:embed="rId3"/>
          <a:stretch>
            <a:fillRect/>
          </a:stretch>
        </p:blipFill>
        <p:spPr>
          <a:xfrm>
            <a:off x="4847491" y="365125"/>
            <a:ext cx="6697454" cy="4717663"/>
          </a:xfrm>
          <a:prstGeom prst="rect">
            <a:avLst/>
          </a:prstGeom>
        </p:spPr>
      </p:pic>
      <p:sp>
        <p:nvSpPr>
          <p:cNvPr id="8" name="Rectangle 7">
            <a:extLst>
              <a:ext uri="{FF2B5EF4-FFF2-40B4-BE49-F238E27FC236}">
                <a16:creationId xmlns:a16="http://schemas.microsoft.com/office/drawing/2014/main" id="{4176BCF1-440A-4C14-927A-9DD099A7F238}"/>
              </a:ext>
            </a:extLst>
          </p:cNvPr>
          <p:cNvSpPr/>
          <p:nvPr/>
        </p:nvSpPr>
        <p:spPr>
          <a:xfrm>
            <a:off x="5030225" y="5306709"/>
            <a:ext cx="6096000" cy="646331"/>
          </a:xfrm>
          <a:prstGeom prst="rect">
            <a:avLst/>
          </a:prstGeom>
        </p:spPr>
        <p:txBody>
          <a:bodyPr>
            <a:spAutoFit/>
          </a:bodyPr>
          <a:lstStyle/>
          <a:p>
            <a:r>
              <a:rPr lang="en-US" dirty="0">
                <a:hlinkClick r:id="rId4"/>
              </a:rPr>
              <a:t>https://directorsblog.nih.gov/2020/05/14/covid-19-brings-health-disparities-research-to-the-forefront/</a:t>
            </a:r>
            <a:endParaRPr lang="en-US" dirty="0"/>
          </a:p>
        </p:txBody>
      </p:sp>
      <p:sp>
        <p:nvSpPr>
          <p:cNvPr id="12" name="Slide Number Placeholder 3">
            <a:extLst>
              <a:ext uri="{FF2B5EF4-FFF2-40B4-BE49-F238E27FC236}">
                <a16:creationId xmlns:a16="http://schemas.microsoft.com/office/drawing/2014/main" id="{E21CE345-C78E-43B2-9A23-46F7E997B34C}"/>
              </a:ext>
            </a:extLst>
          </p:cNvPr>
          <p:cNvSpPr>
            <a:spLocks noGrp="1"/>
          </p:cNvSpPr>
          <p:nvPr/>
        </p:nvSpPr>
        <p:spPr>
          <a:xfrm>
            <a:off x="388620" y="639565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00CF0F46-A099-4BBF-A36A-D66AA8D15469}" type="slidenum">
              <a:rPr lang="en-US" smtClean="0">
                <a:latin typeface="Roboto black" panose="02000000000000000000" pitchFamily="2" charset="0"/>
                <a:ea typeface="Roboto black" panose="02000000000000000000" pitchFamily="2" charset="0"/>
              </a:rPr>
              <a:t>2</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740240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F37CF-0B54-4D95-B531-448A4A855388}"/>
              </a:ext>
            </a:extLst>
          </p:cNvPr>
          <p:cNvSpPr>
            <a:spLocks noGrp="1"/>
          </p:cNvSpPr>
          <p:nvPr>
            <p:ph type="title"/>
          </p:nvPr>
        </p:nvSpPr>
        <p:spPr>
          <a:xfrm>
            <a:off x="256032" y="365125"/>
            <a:ext cx="11570208" cy="1325563"/>
          </a:xfrm>
        </p:spPr>
        <p:txBody>
          <a:bodyPr/>
          <a:lstStyle/>
          <a:p>
            <a:r>
              <a:rPr lang="en-US" dirty="0"/>
              <a:t>Uploading Participant-Level Data in HSS</a:t>
            </a:r>
          </a:p>
        </p:txBody>
      </p:sp>
      <p:pic>
        <p:nvPicPr>
          <p:cNvPr id="1026" name="Picture 2" descr="HSS Cumulative (Actual) totals sections showing active buttons">
            <a:extLst>
              <a:ext uri="{FF2B5EF4-FFF2-40B4-BE49-F238E27FC236}">
                <a16:creationId xmlns:a16="http://schemas.microsoft.com/office/drawing/2014/main" id="{AB12476D-339C-42CA-BD0D-5B600AE128F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3526639" y="1533017"/>
            <a:ext cx="5138722"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3">
            <a:extLst>
              <a:ext uri="{FF2B5EF4-FFF2-40B4-BE49-F238E27FC236}">
                <a16:creationId xmlns:a16="http://schemas.microsoft.com/office/drawing/2014/main" id="{16EE6895-A1BD-45BC-8DE1-B19A9DA6A35C}"/>
              </a:ext>
            </a:extLst>
          </p:cNvPr>
          <p:cNvSpPr>
            <a:spLocks noGrp="1"/>
          </p:cNvSpPr>
          <p:nvPr>
            <p:ph type="sldNum" sz="quarter" idx="12"/>
          </p:nvPr>
        </p:nvSpPr>
        <p:spPr>
          <a:xfrm>
            <a:off x="372897" y="6458834"/>
            <a:ext cx="1029181" cy="314067"/>
          </a:xfrm>
        </p:spPr>
        <p:txBody>
          <a:bodyPr vert="horz" lIns="91440" tIns="45720" rIns="91440" bIns="45720" rtlCol="0" anchor="ctr">
            <a:normAutofit/>
          </a:bodyPr>
          <a:lstStyle/>
          <a:p>
            <a:pPr algn="r">
              <a:lnSpc>
                <a:spcPct val="90000"/>
              </a:lnSpc>
              <a:spcAft>
                <a:spcPts val="600"/>
              </a:spcAft>
            </a:pPr>
            <a:r>
              <a:rPr lang="en-US" spc="50" dirty="0">
                <a:solidFill>
                  <a:srgbClr val="898989"/>
                </a:solidFill>
                <a:latin typeface="Roboto light" panose="020B0604020202020204" charset="0"/>
                <a:ea typeface="Roboto light" panose="020B0604020202020204" charset="0"/>
                <a:cs typeface="+mn-cs"/>
              </a:rPr>
              <a:t>SLIDE</a:t>
            </a:r>
            <a:r>
              <a:rPr lang="en-US" spc="100" dirty="0">
                <a:solidFill>
                  <a:srgbClr val="898989"/>
                </a:solidFill>
                <a:latin typeface="Roboto light" panose="020B0604020202020204" charset="0"/>
                <a:ea typeface="Roboto light" panose="020B0604020202020204" charset="0"/>
                <a:cs typeface="+mn-cs"/>
              </a:rPr>
              <a:t> |</a:t>
            </a:r>
            <a:r>
              <a:rPr lang="en-US" dirty="0">
                <a:solidFill>
                  <a:srgbClr val="898989"/>
                </a:solidFill>
                <a:latin typeface="Roboto light" panose="020B0604020202020204" charset="0"/>
                <a:ea typeface="Roboto light" panose="020B0604020202020204" charset="0"/>
                <a:cs typeface="+mn-cs"/>
              </a:rPr>
              <a:t> </a:t>
            </a:r>
            <a:fld id="{A7DDB576-49B3-42E2-89EA-6E35EA8EF806}" type="slidenum">
              <a:rPr lang="en-US" b="1">
                <a:solidFill>
                  <a:schemeClr val="accent4"/>
                </a:solidFill>
                <a:latin typeface="Roboto light" panose="020B0604020202020204" charset="0"/>
                <a:ea typeface="Roboto light" panose="020B0604020202020204" charset="0"/>
                <a:cs typeface="+mn-cs"/>
              </a:rPr>
              <a:pPr algn="r">
                <a:lnSpc>
                  <a:spcPct val="90000"/>
                </a:lnSpc>
                <a:spcAft>
                  <a:spcPts val="600"/>
                </a:spcAft>
              </a:pPr>
              <a:t>20</a:t>
            </a:fld>
            <a:endParaRPr lang="en-US" b="1" dirty="0">
              <a:solidFill>
                <a:schemeClr val="accent4"/>
              </a:solidFill>
              <a:latin typeface="Roboto light" panose="020B0604020202020204" charset="0"/>
              <a:ea typeface="Roboto light" panose="020B0604020202020204" charset="0"/>
              <a:cs typeface="+mn-cs"/>
            </a:endParaRPr>
          </a:p>
        </p:txBody>
      </p:sp>
    </p:spTree>
    <p:extLst>
      <p:ext uri="{BB962C8B-B14F-4D97-AF65-F5344CB8AC3E}">
        <p14:creationId xmlns:p14="http://schemas.microsoft.com/office/powerpoint/2010/main" val="238480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AC97F-B422-44B4-AC8D-1C3F8158738C}"/>
              </a:ext>
            </a:extLst>
          </p:cNvPr>
          <p:cNvSpPr>
            <a:spLocks noGrp="1"/>
          </p:cNvSpPr>
          <p:nvPr>
            <p:ph type="title"/>
          </p:nvPr>
        </p:nvSpPr>
        <p:spPr/>
        <p:txBody>
          <a:bodyPr/>
          <a:lstStyle/>
          <a:p>
            <a:r>
              <a:rPr lang="en-US" dirty="0"/>
              <a:t>Knowledge Check</a:t>
            </a:r>
          </a:p>
        </p:txBody>
      </p:sp>
      <p:sp>
        <p:nvSpPr>
          <p:cNvPr id="3" name="Content Placeholder 2">
            <a:extLst>
              <a:ext uri="{FF2B5EF4-FFF2-40B4-BE49-F238E27FC236}">
                <a16:creationId xmlns:a16="http://schemas.microsoft.com/office/drawing/2014/main" id="{C8A87F59-F522-4D4A-990D-C658C06B92A1}"/>
              </a:ext>
            </a:extLst>
          </p:cNvPr>
          <p:cNvSpPr>
            <a:spLocks noGrp="1"/>
          </p:cNvSpPr>
          <p:nvPr>
            <p:ph idx="1"/>
          </p:nvPr>
        </p:nvSpPr>
        <p:spPr/>
        <p:txBody>
          <a:bodyPr>
            <a:normAutofit/>
          </a:bodyPr>
          <a:lstStyle/>
          <a:p>
            <a:pPr marL="0" indent="0">
              <a:buNone/>
            </a:pPr>
            <a:r>
              <a:rPr lang="en-US" sz="2400" dirty="0"/>
              <a:t>If funded, NIH recipients will need to provide data on participant race, ethnicity, sex/gender, and date of birth</a:t>
            </a:r>
          </a:p>
          <a:p>
            <a:pPr marL="0" indent="0">
              <a:buNone/>
            </a:pPr>
            <a:endParaRPr lang="en-US" dirty="0"/>
          </a:p>
          <a:p>
            <a:pPr marL="0" indent="0">
              <a:buNone/>
            </a:pPr>
            <a:endParaRPr lang="en-US" sz="2400" dirty="0"/>
          </a:p>
          <a:p>
            <a:pPr marL="0" indent="0">
              <a:buNone/>
            </a:pPr>
            <a:r>
              <a:rPr lang="en-US" sz="2400" b="1" dirty="0"/>
              <a:t>	FALSE</a:t>
            </a:r>
          </a:p>
          <a:p>
            <a:pPr marL="0" indent="0">
              <a:buNone/>
            </a:pPr>
            <a:endParaRPr lang="en-US" sz="2400" dirty="0"/>
          </a:p>
          <a:p>
            <a:pPr marL="0" indent="0">
              <a:buNone/>
            </a:pPr>
            <a:endParaRPr lang="en-US" sz="2400" dirty="0"/>
          </a:p>
          <a:p>
            <a:pPr marL="0" indent="0">
              <a:buNone/>
            </a:pPr>
            <a:endParaRPr lang="en-US" sz="2000" dirty="0"/>
          </a:p>
          <a:p>
            <a:pPr marL="0" indent="0">
              <a:buNone/>
            </a:pPr>
            <a:endParaRPr lang="en-US" sz="2000" dirty="0"/>
          </a:p>
          <a:p>
            <a:pPr marL="0" indent="0">
              <a:buNone/>
            </a:pPr>
            <a:endParaRPr lang="en-US" dirty="0"/>
          </a:p>
        </p:txBody>
      </p:sp>
      <p:pic>
        <p:nvPicPr>
          <p:cNvPr id="5" name="Picture 2" descr="True or False">
            <a:extLst>
              <a:ext uri="{FF2B5EF4-FFF2-40B4-BE49-F238E27FC236}">
                <a16:creationId xmlns:a16="http://schemas.microsoft.com/office/drawing/2014/main" id="{78553977-C065-44F2-87F4-3AF3EAD6FA6D}"/>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7197" r="14552"/>
          <a:stretch/>
        </p:blipFill>
        <p:spPr bwMode="auto">
          <a:xfrm>
            <a:off x="9717933" y="2569189"/>
            <a:ext cx="2080100" cy="2022247"/>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3">
            <a:extLst>
              <a:ext uri="{FF2B5EF4-FFF2-40B4-BE49-F238E27FC236}">
                <a16:creationId xmlns:a16="http://schemas.microsoft.com/office/drawing/2014/main" id="{0E466413-7CFE-484E-83C7-A41F7958DF10}"/>
              </a:ext>
            </a:extLst>
          </p:cNvPr>
          <p:cNvSpPr>
            <a:spLocks noGrp="1"/>
          </p:cNvSpPr>
          <p:nvPr>
            <p:ph type="sldNum" sz="quarter" idx="12"/>
          </p:nvPr>
        </p:nvSpPr>
        <p:spPr>
          <a:xfrm>
            <a:off x="372897" y="6458834"/>
            <a:ext cx="1029181" cy="314067"/>
          </a:xfrm>
        </p:spPr>
        <p:txBody>
          <a:bodyPr vert="horz" lIns="91440" tIns="45720" rIns="91440" bIns="45720" rtlCol="0" anchor="ctr">
            <a:normAutofit/>
          </a:bodyPr>
          <a:lstStyle/>
          <a:p>
            <a:pPr algn="r">
              <a:lnSpc>
                <a:spcPct val="90000"/>
              </a:lnSpc>
              <a:spcAft>
                <a:spcPts val="600"/>
              </a:spcAft>
            </a:pPr>
            <a:r>
              <a:rPr lang="en-US" spc="50" dirty="0">
                <a:solidFill>
                  <a:srgbClr val="898989"/>
                </a:solidFill>
                <a:latin typeface="Roboto light" panose="020B0604020202020204" charset="0"/>
                <a:ea typeface="Roboto light" panose="020B0604020202020204" charset="0"/>
                <a:cs typeface="+mn-cs"/>
              </a:rPr>
              <a:t>SLIDE</a:t>
            </a:r>
            <a:r>
              <a:rPr lang="en-US" spc="100" dirty="0">
                <a:solidFill>
                  <a:srgbClr val="898989"/>
                </a:solidFill>
                <a:latin typeface="Roboto light" panose="020B0604020202020204" charset="0"/>
                <a:ea typeface="Roboto light" panose="020B0604020202020204" charset="0"/>
                <a:cs typeface="+mn-cs"/>
              </a:rPr>
              <a:t> |</a:t>
            </a:r>
            <a:r>
              <a:rPr lang="en-US" dirty="0">
                <a:solidFill>
                  <a:srgbClr val="898989"/>
                </a:solidFill>
                <a:latin typeface="Roboto light" panose="020B0604020202020204" charset="0"/>
                <a:ea typeface="Roboto light" panose="020B0604020202020204" charset="0"/>
                <a:cs typeface="+mn-cs"/>
              </a:rPr>
              <a:t> </a:t>
            </a:r>
            <a:fld id="{A7DDB576-49B3-42E2-89EA-6E35EA8EF806}" type="slidenum">
              <a:rPr lang="en-US" b="1">
                <a:solidFill>
                  <a:schemeClr val="accent4"/>
                </a:solidFill>
                <a:latin typeface="Roboto light" panose="020B0604020202020204" charset="0"/>
                <a:ea typeface="Roboto light" panose="020B0604020202020204" charset="0"/>
                <a:cs typeface="+mn-cs"/>
              </a:rPr>
              <a:pPr algn="r">
                <a:lnSpc>
                  <a:spcPct val="90000"/>
                </a:lnSpc>
                <a:spcAft>
                  <a:spcPts val="600"/>
                </a:spcAft>
              </a:pPr>
              <a:t>21</a:t>
            </a:fld>
            <a:endParaRPr lang="en-US" b="1" dirty="0">
              <a:solidFill>
                <a:schemeClr val="accent4"/>
              </a:solidFill>
              <a:latin typeface="Roboto light" panose="020B0604020202020204" charset="0"/>
              <a:ea typeface="Roboto light" panose="020B0604020202020204" charset="0"/>
              <a:cs typeface="+mn-cs"/>
            </a:endParaRPr>
          </a:p>
        </p:txBody>
      </p:sp>
    </p:spTree>
    <p:extLst>
      <p:ext uri="{BB962C8B-B14F-4D97-AF65-F5344CB8AC3E}">
        <p14:creationId xmlns:p14="http://schemas.microsoft.com/office/powerpoint/2010/main" val="373217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8B6BF-9A5B-40B4-BE61-422399FCAB51}"/>
              </a:ext>
            </a:extLst>
          </p:cNvPr>
          <p:cNvSpPr>
            <a:spLocks noGrp="1"/>
          </p:cNvSpPr>
          <p:nvPr>
            <p:ph type="title"/>
          </p:nvPr>
        </p:nvSpPr>
        <p:spPr/>
        <p:txBody>
          <a:bodyPr/>
          <a:lstStyle/>
          <a:p>
            <a:r>
              <a:rPr lang="en-US" dirty="0"/>
              <a:t>RESOURCES</a:t>
            </a:r>
          </a:p>
        </p:txBody>
      </p:sp>
      <p:grpSp>
        <p:nvGrpSpPr>
          <p:cNvPr id="3" name="Group 2" descr="Inclusion websites and email inclusion@mail.nih.gov">
            <a:extLst>
              <a:ext uri="{FF2B5EF4-FFF2-40B4-BE49-F238E27FC236}">
                <a16:creationId xmlns:a16="http://schemas.microsoft.com/office/drawing/2014/main" id="{EDC7DC4E-A09A-46C7-81DD-9705015410D7}"/>
              </a:ext>
            </a:extLst>
          </p:cNvPr>
          <p:cNvGrpSpPr/>
          <p:nvPr/>
        </p:nvGrpSpPr>
        <p:grpSpPr>
          <a:xfrm>
            <a:off x="1111827" y="3514406"/>
            <a:ext cx="11793290" cy="1994978"/>
            <a:chOff x="3845859" y="1601661"/>
            <a:chExt cx="4536141" cy="1994978"/>
          </a:xfrm>
        </p:grpSpPr>
        <p:sp>
          <p:nvSpPr>
            <p:cNvPr id="4" name="Text Placeholder 2">
              <a:extLst>
                <a:ext uri="{FF2B5EF4-FFF2-40B4-BE49-F238E27FC236}">
                  <a16:creationId xmlns:a16="http://schemas.microsoft.com/office/drawing/2014/main" id="{2165C46C-6FA3-46C8-A9D5-171FB1F0AD15}"/>
                </a:ext>
              </a:extLst>
            </p:cNvPr>
            <p:cNvSpPr txBox="1">
              <a:spLocks/>
            </p:cNvSpPr>
            <p:nvPr/>
          </p:nvSpPr>
          <p:spPr>
            <a:xfrm>
              <a:off x="3845859" y="1827289"/>
              <a:ext cx="4536141"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800" b="1" dirty="0"/>
                <a:t>Inclusion of Women and Minorities </a:t>
              </a:r>
              <a:endParaRPr lang="en-US" sz="1800" b="1" dirty="0">
                <a:hlinkClick r:id="rId3">
                  <a:extLst>
                    <a:ext uri="{A12FA001-AC4F-418D-AE19-62706E023703}">
                      <ahyp:hlinkClr xmlns:ahyp="http://schemas.microsoft.com/office/drawing/2018/hyperlinkcolor" val="tx"/>
                    </a:ext>
                  </a:extLst>
                </a:hlinkClick>
              </a:endParaRPr>
            </a:p>
            <a:p>
              <a:r>
                <a:rPr lang="en-US" sz="1800" dirty="0">
                  <a:hlinkClick r:id="rId3">
                    <a:extLst>
                      <a:ext uri="{A12FA001-AC4F-418D-AE19-62706E023703}">
                        <ahyp:hlinkClr xmlns:ahyp="http://schemas.microsoft.com/office/drawing/2018/hyperlinkcolor" val="tx"/>
                      </a:ext>
                    </a:extLst>
                  </a:hlinkClick>
                </a:rPr>
                <a:t>https://grants.nih.gov/grants/funding/women_min/women_min.htm</a:t>
              </a:r>
              <a:endParaRPr lang="en-US" sz="1800" dirty="0"/>
            </a:p>
            <a:p>
              <a:r>
                <a:rPr lang="en-US" sz="1800" b="1" dirty="0"/>
                <a:t>Inclusion Across the Lifespan</a:t>
              </a:r>
              <a:endParaRPr lang="en-US" sz="1800" b="1" dirty="0">
                <a:hlinkClick r:id="rId4">
                  <a:extLst>
                    <a:ext uri="{A12FA001-AC4F-418D-AE19-62706E023703}">
                      <ahyp:hlinkClr xmlns:ahyp="http://schemas.microsoft.com/office/drawing/2018/hyperlinkcolor" val="tx"/>
                    </a:ext>
                  </a:extLst>
                </a:hlinkClick>
              </a:endParaRPr>
            </a:p>
            <a:p>
              <a:r>
                <a:rPr lang="en-US" sz="1800" dirty="0">
                  <a:hlinkClick r:id="rId4">
                    <a:extLst>
                      <a:ext uri="{A12FA001-AC4F-418D-AE19-62706E023703}">
                        <ahyp:hlinkClr xmlns:ahyp="http://schemas.microsoft.com/office/drawing/2018/hyperlinkcolor" val="tx"/>
                      </a:ext>
                    </a:extLst>
                  </a:hlinkClick>
                </a:rPr>
                <a:t>https://grants.nih.gov/grants/funding/lifespan/lifespan.htm</a:t>
              </a:r>
              <a:endParaRPr lang="en-US" sz="1800" spc="100" dirty="0">
                <a:latin typeface="Roboto light" panose="02000000000000000000" pitchFamily="2" charset="0"/>
                <a:ea typeface="Roboto light" panose="02000000000000000000" pitchFamily="2" charset="0"/>
                <a:cs typeface="Open Sans" panose="020B0606030504020204" pitchFamily="34" charset="0"/>
              </a:endParaRPr>
            </a:p>
            <a:p>
              <a:endParaRPr lang="en-US" sz="1800" spc="100" dirty="0">
                <a:solidFill>
                  <a:srgbClr val="0F7FC9"/>
                </a:solidFill>
                <a:latin typeface="Roboto light" panose="02000000000000000000" pitchFamily="2" charset="0"/>
                <a:ea typeface="Roboto light" panose="02000000000000000000" pitchFamily="2" charset="0"/>
                <a:cs typeface="Open Sans" panose="020B0606030504020204" pitchFamily="34" charset="0"/>
              </a:endParaRPr>
            </a:p>
            <a:p>
              <a:r>
                <a:rPr lang="en-US" sz="1800" spc="100" dirty="0">
                  <a:latin typeface="Roboto light" panose="02000000000000000000" pitchFamily="2" charset="0"/>
                  <a:ea typeface="Roboto light" panose="02000000000000000000" pitchFamily="2" charset="0"/>
                  <a:cs typeface="Open Sans" panose="020B0606030504020204" pitchFamily="34" charset="0"/>
                </a:rPr>
                <a:t>inclusion@mail.nih.gov</a:t>
              </a:r>
            </a:p>
            <a:p>
              <a:endParaRPr lang="en-US" sz="1800" spc="100" dirty="0">
                <a:solidFill>
                  <a:srgbClr val="0F7FC9"/>
                </a:solidFill>
                <a:latin typeface="Roboto light" panose="02000000000000000000" pitchFamily="2" charset="0"/>
                <a:ea typeface="Roboto light" panose="02000000000000000000" pitchFamily="2" charset="0"/>
                <a:cs typeface="Open Sans" panose="020B0606030504020204" pitchFamily="34" charset="0"/>
              </a:endParaRPr>
            </a:p>
          </p:txBody>
        </p:sp>
        <p:sp>
          <p:nvSpPr>
            <p:cNvPr id="5" name="Text Placeholder 2">
              <a:extLst>
                <a:ext uri="{FF2B5EF4-FFF2-40B4-BE49-F238E27FC236}">
                  <a16:creationId xmlns:a16="http://schemas.microsoft.com/office/drawing/2014/main" id="{5FE3186C-AC71-41CA-A5E0-B0B8A4902DFF}"/>
                </a:ext>
              </a:extLst>
            </p:cNvPr>
            <p:cNvSpPr txBox="1">
              <a:spLocks/>
            </p:cNvSpPr>
            <p:nvPr/>
          </p:nvSpPr>
          <p:spPr>
            <a:xfrm>
              <a:off x="3845859" y="1601661"/>
              <a:ext cx="4536141" cy="225628"/>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400" spc="100" dirty="0">
                  <a:latin typeface="Roboto black" panose="02000000000000000000" pitchFamily="2" charset="0"/>
                  <a:ea typeface="Roboto black" panose="02000000000000000000" pitchFamily="2" charset="0"/>
                  <a:cs typeface="Open Sans ExtraBold" panose="020B0906030804020204" pitchFamily="34" charset="0"/>
                </a:rPr>
                <a:t>WEB</a:t>
              </a:r>
            </a:p>
          </p:txBody>
        </p:sp>
        <p:sp>
          <p:nvSpPr>
            <p:cNvPr id="6" name="Text Placeholder 2">
              <a:extLst>
                <a:ext uri="{FF2B5EF4-FFF2-40B4-BE49-F238E27FC236}">
                  <a16:creationId xmlns:a16="http://schemas.microsoft.com/office/drawing/2014/main" id="{01A5CFA3-E26A-4698-B23A-2D46D665C736}"/>
                </a:ext>
              </a:extLst>
            </p:cNvPr>
            <p:cNvSpPr txBox="1">
              <a:spLocks/>
            </p:cNvSpPr>
            <p:nvPr/>
          </p:nvSpPr>
          <p:spPr>
            <a:xfrm>
              <a:off x="3845859" y="3292405"/>
              <a:ext cx="4536141" cy="225628"/>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400" spc="100" dirty="0">
                  <a:latin typeface="Roboto black" panose="02000000000000000000" pitchFamily="2" charset="0"/>
                  <a:ea typeface="Roboto black" panose="02000000000000000000" pitchFamily="2" charset="0"/>
                  <a:cs typeface="Open Sans ExtraBold" panose="020B0906030804020204" pitchFamily="34" charset="0"/>
                </a:rPr>
                <a:t>EMAIL</a:t>
              </a:r>
            </a:p>
          </p:txBody>
        </p:sp>
        <p:sp>
          <p:nvSpPr>
            <p:cNvPr id="7" name="Text Placeholder 2">
              <a:extLst>
                <a:ext uri="{FF2B5EF4-FFF2-40B4-BE49-F238E27FC236}">
                  <a16:creationId xmlns:a16="http://schemas.microsoft.com/office/drawing/2014/main" id="{B0FB678C-4594-4185-8127-C4070701C8F5}"/>
                </a:ext>
              </a:extLst>
            </p:cNvPr>
            <p:cNvSpPr txBox="1">
              <a:spLocks/>
            </p:cNvSpPr>
            <p:nvPr/>
          </p:nvSpPr>
          <p:spPr>
            <a:xfrm>
              <a:off x="3845859" y="2988172"/>
              <a:ext cx="4536141" cy="225628"/>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sz="1400" spc="100" dirty="0">
                <a:solidFill>
                  <a:srgbClr val="59A80E"/>
                </a:solidFill>
                <a:latin typeface="Roboto black" panose="02000000000000000000" pitchFamily="2" charset="0"/>
                <a:ea typeface="Roboto black" panose="02000000000000000000" pitchFamily="2" charset="0"/>
                <a:cs typeface="Open Sans ExtraBold" panose="020B0906030804020204" pitchFamily="34" charset="0"/>
              </a:endParaRPr>
            </a:p>
          </p:txBody>
        </p:sp>
      </p:grpSp>
    </p:spTree>
    <p:custDataLst>
      <p:tags r:id="rId1"/>
    </p:custDataLst>
    <p:extLst>
      <p:ext uri="{BB962C8B-B14F-4D97-AF65-F5344CB8AC3E}">
        <p14:creationId xmlns:p14="http://schemas.microsoft.com/office/powerpoint/2010/main" val="2380966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a:solidFill>
                  <a:schemeClr val="accent2"/>
                </a:solidFill>
              </a:rPr>
              <a:t>Timeline of NIH Inclusion Policies</a:t>
            </a:r>
          </a:p>
        </p:txBody>
      </p:sp>
      <p:graphicFrame>
        <p:nvGraphicFramePr>
          <p:cNvPr id="5" name="Content Placeholder 4">
            <a:extLst>
              <a:ext uri="{C183D7F6-B498-43B3-948B-1728B52AA6E4}">
                <adec:decorative xmlns:adec="http://schemas.microsoft.com/office/drawing/2017/decorative" val="1"/>
              </a:ext>
            </a:extLst>
          </p:cNvPr>
          <p:cNvGraphicFramePr>
            <a:graphicFrameLocks noGrp="1"/>
          </p:cNvGraphicFramePr>
          <p:nvPr>
            <p:ph idx="4294967295"/>
            <p:extLst>
              <p:ext uri="{D42A27DB-BD31-4B8C-83A1-F6EECF244321}">
                <p14:modId xmlns:p14="http://schemas.microsoft.com/office/powerpoint/2010/main" val="166812676"/>
              </p:ext>
            </p:extLst>
          </p:nvPr>
        </p:nvGraphicFramePr>
        <p:xfrm>
          <a:off x="0" y="1020128"/>
          <a:ext cx="12192000" cy="5656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D5233B1-04A9-4BA8-A9A8-6AA71D42C9D7}"/>
              </a:ext>
            </a:extLst>
          </p:cNvPr>
          <p:cNvSpPr txBox="1"/>
          <p:nvPr/>
        </p:nvSpPr>
        <p:spPr>
          <a:xfrm>
            <a:off x="8428383" y="3083427"/>
            <a:ext cx="2186608"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t>NIH </a:t>
            </a:r>
            <a:r>
              <a:rPr lang="en-US" sz="2000" dirty="0">
                <a:hlinkClick r:id="rId8"/>
              </a:rPr>
              <a:t>requires</a:t>
            </a:r>
            <a:r>
              <a:rPr lang="en-US" sz="2000" dirty="0"/>
              <a:t> Phase III trials report results of  inclusion analyses in Clinicaltrials.gov</a:t>
            </a:r>
          </a:p>
        </p:txBody>
      </p:sp>
      <p:sp>
        <p:nvSpPr>
          <p:cNvPr id="8" name="TextBox 7">
            <a:extLst>
              <a:ext uri="{FF2B5EF4-FFF2-40B4-BE49-F238E27FC236}">
                <a16:creationId xmlns:a16="http://schemas.microsoft.com/office/drawing/2014/main" id="{AD3B2E6A-FCF8-407F-A9B1-C516BEF08D12}"/>
              </a:ext>
            </a:extLst>
          </p:cNvPr>
          <p:cNvSpPr txBox="1"/>
          <p:nvPr/>
        </p:nvSpPr>
        <p:spPr>
          <a:xfrm>
            <a:off x="10356522" y="3083427"/>
            <a:ext cx="1835478"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hlinkClick r:id="rId9"/>
              </a:rPr>
              <a:t>Inclusion Across the Lifespan policy</a:t>
            </a:r>
            <a:r>
              <a:rPr lang="en-US" sz="2000" dirty="0"/>
              <a:t> became effective </a:t>
            </a:r>
          </a:p>
        </p:txBody>
      </p:sp>
      <p:sp>
        <p:nvSpPr>
          <p:cNvPr id="9" name="Slide Number Placeholder 1">
            <a:extLst>
              <a:ext uri="{FF2B5EF4-FFF2-40B4-BE49-F238E27FC236}">
                <a16:creationId xmlns:a16="http://schemas.microsoft.com/office/drawing/2014/main" id="{A70FFB8B-2517-404A-8C0F-B48D422766E4}"/>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DDB576-49B3-42E2-89EA-6E35EA8EF806}" type="slidenum">
              <a:rPr lang="en-US" smtClean="0"/>
              <a:pPr/>
              <a:t>3</a:t>
            </a:fld>
            <a:endParaRPr lang="en-US" dirty="0"/>
          </a:p>
        </p:txBody>
      </p:sp>
      <p:sp>
        <p:nvSpPr>
          <p:cNvPr id="11" name="Slide Number Placeholder 1">
            <a:extLst>
              <a:ext uri="{FF2B5EF4-FFF2-40B4-BE49-F238E27FC236}">
                <a16:creationId xmlns:a16="http://schemas.microsoft.com/office/drawing/2014/main" id="{78BCF78C-D73C-40B5-AD41-5FEA6DFFE535}"/>
              </a:ext>
            </a:extLst>
          </p:cNvPr>
          <p:cNvSpPr txBox="1">
            <a:spLocks/>
          </p:cNvSpPr>
          <p:nvPr/>
        </p:nvSpPr>
        <p:spPr>
          <a:xfrm>
            <a:off x="9906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DDB576-49B3-42E2-89EA-6E35EA8EF806}" type="slidenum">
              <a:rPr lang="en-US" smtClean="0"/>
              <a:pPr/>
              <a:t>3</a:t>
            </a:fld>
            <a:endParaRPr lang="en-US" dirty="0"/>
          </a:p>
        </p:txBody>
      </p:sp>
      <p:sp>
        <p:nvSpPr>
          <p:cNvPr id="12" name="Slide Number Placeholder 3">
            <a:extLst>
              <a:ext uri="{FF2B5EF4-FFF2-40B4-BE49-F238E27FC236}">
                <a16:creationId xmlns:a16="http://schemas.microsoft.com/office/drawing/2014/main" id="{FE14F8D5-CEB1-409C-8EC1-848A1DB30632}"/>
              </a:ext>
            </a:extLst>
          </p:cNvPr>
          <p:cNvSpPr>
            <a:spLocks noGrp="1"/>
          </p:cNvSpPr>
          <p:nvPr/>
        </p:nvSpPr>
        <p:spPr>
          <a:xfrm>
            <a:off x="0" y="64325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00CF0F46-A099-4BBF-A36A-D66AA8D15469}" type="slidenum">
              <a:rPr lang="en-US" smtClean="0">
                <a:latin typeface="Roboto black" panose="02000000000000000000" pitchFamily="2" charset="0"/>
                <a:ea typeface="Roboto black" panose="02000000000000000000" pitchFamily="2" charset="0"/>
              </a:rPr>
              <a:t>3</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178679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989" y="0"/>
            <a:ext cx="11846011" cy="1325563"/>
          </a:xfrm>
        </p:spPr>
        <p:txBody>
          <a:bodyPr>
            <a:normAutofit/>
          </a:bodyPr>
          <a:lstStyle/>
          <a:p>
            <a:r>
              <a:rPr lang="en-US" sz="3600" dirty="0"/>
              <a:t>Inclusion of Women and Minorities in NIH Research</a:t>
            </a:r>
          </a:p>
        </p:txBody>
      </p:sp>
      <p:sp>
        <p:nvSpPr>
          <p:cNvPr id="10242" name="Content Placeholder 1"/>
          <p:cNvSpPr>
            <a:spLocks noGrp="1"/>
          </p:cNvSpPr>
          <p:nvPr>
            <p:ph idx="1"/>
          </p:nvPr>
        </p:nvSpPr>
        <p:spPr bwMode="auto">
          <a:xfrm>
            <a:off x="-163027" y="1325563"/>
            <a:ext cx="6432021" cy="569703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32500" lnSpcReduction="20000"/>
          </a:bodyPr>
          <a:lstStyle/>
          <a:p>
            <a:pPr lvl="1">
              <a:spcBef>
                <a:spcPts val="600"/>
              </a:spcBef>
              <a:spcAft>
                <a:spcPts val="1200"/>
              </a:spcAft>
              <a:defRPr/>
            </a:pPr>
            <a:r>
              <a:rPr lang="en-US" altLang="en-US" sz="7400" dirty="0">
                <a:latin typeface="Arial" panose="020B0604020202020204" pitchFamily="34" charset="0"/>
                <a:cs typeface="Arial" panose="020B0604020202020204" pitchFamily="34" charset="0"/>
              </a:rPr>
              <a:t>NIH policy requires:</a:t>
            </a:r>
          </a:p>
          <a:p>
            <a:pPr lvl="2">
              <a:spcBef>
                <a:spcPts val="600"/>
              </a:spcBef>
              <a:spcAft>
                <a:spcPts val="1200"/>
              </a:spcAft>
              <a:defRPr/>
            </a:pPr>
            <a:r>
              <a:rPr lang="en-US" altLang="en-US" sz="7400" dirty="0">
                <a:latin typeface="Arial" panose="020B0604020202020204" pitchFamily="34" charset="0"/>
                <a:cs typeface="Arial" panose="020B0604020202020204" pitchFamily="34" charset="0"/>
              </a:rPr>
              <a:t>Women and minorities be included in all NIH-funded clinical research studies unless there is a compelling rationale for exclusion</a:t>
            </a:r>
          </a:p>
          <a:p>
            <a:pPr lvl="2">
              <a:spcBef>
                <a:spcPts val="600"/>
              </a:spcBef>
              <a:spcAft>
                <a:spcPts val="1200"/>
              </a:spcAft>
              <a:defRPr/>
            </a:pPr>
            <a:r>
              <a:rPr lang="en-US" altLang="en-US" sz="7400" dirty="0">
                <a:latin typeface="Arial" panose="020B0604020202020204" pitchFamily="34" charset="0"/>
                <a:cs typeface="Arial" panose="020B0604020202020204" pitchFamily="34" charset="0"/>
              </a:rPr>
              <a:t>NIH-defined phase III clinical trials be designed to permit analysis by sex/gender, race and ethnicity and report results of analyses in Clinicaltrials.gov</a:t>
            </a:r>
          </a:p>
          <a:p>
            <a:pPr lvl="2">
              <a:spcBef>
                <a:spcPts val="600"/>
              </a:spcBef>
              <a:spcAft>
                <a:spcPts val="1200"/>
              </a:spcAft>
              <a:defRPr/>
            </a:pPr>
            <a:r>
              <a:rPr lang="en-US" altLang="en-US" sz="7400" dirty="0">
                <a:latin typeface="Arial" panose="020B0604020202020204" pitchFamily="34" charset="0"/>
                <a:cs typeface="Arial" panose="020B0604020202020204" pitchFamily="34" charset="0"/>
              </a:rPr>
              <a:t>NIH to support outreach efforts to recruit and retain women, minorities, and their subpopulations</a:t>
            </a:r>
          </a:p>
          <a:p>
            <a:pPr marL="274320" lvl="1" indent="0">
              <a:buNone/>
              <a:defRPr/>
            </a:pPr>
            <a:endParaRPr lang="en-US" altLang="en-US" sz="5100" dirty="0"/>
          </a:p>
        </p:txBody>
      </p:sp>
      <p:sp>
        <p:nvSpPr>
          <p:cNvPr id="133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900"/>
              <a:t> </a:t>
            </a:r>
            <a:endParaRPr lang="en-US" altLang="en-US" sz="900" dirty="0"/>
          </a:p>
        </p:txBody>
      </p:sp>
      <p:pic>
        <p:nvPicPr>
          <p:cNvPr id="14" name="Picture 13" descr="A picture containing person, outdoor, man&#10;&#10;Description automatically generated">
            <a:extLst>
              <a:ext uri="{FF2B5EF4-FFF2-40B4-BE49-F238E27FC236}">
                <a16:creationId xmlns:a16="http://schemas.microsoft.com/office/drawing/2014/main" id="{E593147A-B564-40F8-9AF2-4D5165F11C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8994" y="1892181"/>
            <a:ext cx="5635424" cy="3347539"/>
          </a:xfrm>
          <a:prstGeom prst="rect">
            <a:avLst/>
          </a:prstGeom>
        </p:spPr>
      </p:pic>
      <p:sp>
        <p:nvSpPr>
          <p:cNvPr id="7" name="Slide Number Placeholder 3">
            <a:extLst>
              <a:ext uri="{FF2B5EF4-FFF2-40B4-BE49-F238E27FC236}">
                <a16:creationId xmlns:a16="http://schemas.microsoft.com/office/drawing/2014/main" id="{14293B4D-52CF-489E-8F03-959ADF405572}"/>
              </a:ext>
            </a:extLst>
          </p:cNvPr>
          <p:cNvSpPr>
            <a:spLocks noGrp="1"/>
          </p:cNvSpPr>
          <p:nvPr/>
        </p:nvSpPr>
        <p:spPr>
          <a:xfrm>
            <a:off x="124968"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00CF0F46-A099-4BBF-A36A-D66AA8D15469}" type="slidenum">
              <a:rPr lang="en-US" smtClean="0">
                <a:latin typeface="Roboto black" panose="02000000000000000000" pitchFamily="2" charset="0"/>
                <a:ea typeface="Roboto black" panose="02000000000000000000" pitchFamily="2" charset="0"/>
              </a:rPr>
              <a:t>4</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496781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6AE4-AEAB-408B-A46C-1FF9325F1C34}"/>
              </a:ext>
            </a:extLst>
          </p:cNvPr>
          <p:cNvSpPr>
            <a:spLocks noGrp="1"/>
          </p:cNvSpPr>
          <p:nvPr>
            <p:ph type="title"/>
          </p:nvPr>
        </p:nvSpPr>
        <p:spPr/>
        <p:txBody>
          <a:bodyPr/>
          <a:lstStyle/>
          <a:p>
            <a:r>
              <a:rPr lang="en-US" b="1" dirty="0">
                <a:latin typeface="Roboto black" panose="020B0604020202020204" charset="0"/>
                <a:ea typeface="Roboto black" panose="020B0604020202020204" charset="0"/>
                <a:cs typeface="Roboto black" panose="020B0604020202020204" charset="0"/>
              </a:rPr>
              <a:t>Inclusion Across the Lifespan</a:t>
            </a:r>
          </a:p>
        </p:txBody>
      </p:sp>
      <p:sp>
        <p:nvSpPr>
          <p:cNvPr id="3" name="Content Placeholder 2">
            <a:extLst>
              <a:ext uri="{FF2B5EF4-FFF2-40B4-BE49-F238E27FC236}">
                <a16:creationId xmlns:a16="http://schemas.microsoft.com/office/drawing/2014/main" id="{A7561D37-DA26-4B8B-91D1-8FB1ED162D98}"/>
              </a:ext>
            </a:extLst>
          </p:cNvPr>
          <p:cNvSpPr>
            <a:spLocks noGrp="1"/>
          </p:cNvSpPr>
          <p:nvPr>
            <p:ph idx="1"/>
          </p:nvPr>
        </p:nvSpPr>
        <p:spPr>
          <a:xfrm>
            <a:off x="838200" y="1825625"/>
            <a:ext cx="7658093" cy="4351338"/>
          </a:xfrm>
        </p:spPr>
        <p:txBody>
          <a:bodyPr>
            <a:normAutofit/>
          </a:bodyPr>
          <a:lstStyle/>
          <a:p>
            <a:pPr>
              <a:spcBef>
                <a:spcPts val="1200"/>
              </a:spcBef>
              <a:spcAft>
                <a:spcPts val="600"/>
              </a:spcAft>
            </a:pPr>
            <a:r>
              <a:rPr lang="en-US" sz="2200" dirty="0">
                <a:latin typeface="Arial" panose="020B0604020202020204" pitchFamily="34" charset="0"/>
                <a:cs typeface="Arial" panose="020B0604020202020204" pitchFamily="34" charset="0"/>
              </a:rPr>
              <a:t>Effective for applications submitted for due dates on or after </a:t>
            </a:r>
            <a:r>
              <a:rPr lang="en-US" sz="2200" dirty="0">
                <a:solidFill>
                  <a:srgbClr val="FF0000"/>
                </a:solidFill>
                <a:latin typeface="Arial" panose="020B0604020202020204" pitchFamily="34" charset="0"/>
                <a:cs typeface="Arial" panose="020B0604020202020204" pitchFamily="34" charset="0"/>
              </a:rPr>
              <a:t>January 25, 2019 </a:t>
            </a:r>
            <a:r>
              <a:rPr lang="en-US" sz="2200" dirty="0">
                <a:latin typeface="Arial" panose="020B0604020202020204" pitchFamily="34" charset="0"/>
                <a:cs typeface="Arial" panose="020B0604020202020204" pitchFamily="34" charset="0"/>
              </a:rPr>
              <a:t>(and for contract solicitations issued and intramural studies initiated after that date).  </a:t>
            </a:r>
          </a:p>
          <a:p>
            <a:pPr lvl="1">
              <a:spcBef>
                <a:spcPts val="1200"/>
              </a:spcBef>
              <a:spcAft>
                <a:spcPts val="600"/>
              </a:spcAft>
              <a:buFont typeface="Courier New" panose="02070309020205020404" pitchFamily="49" charset="0"/>
              <a:buChar char="o"/>
            </a:pPr>
            <a:r>
              <a:rPr lang="en-US" sz="2000" dirty="0">
                <a:latin typeface="Arial" panose="020B0604020202020204" pitchFamily="34" charset="0"/>
                <a:cs typeface="Arial" panose="020B0604020202020204" pitchFamily="34" charset="0"/>
              </a:rPr>
              <a:t>See </a:t>
            </a:r>
            <a:r>
              <a:rPr lang="en-US" sz="2000" dirty="0">
                <a:solidFill>
                  <a:schemeClr val="tx1">
                    <a:lumMod val="65000"/>
                    <a:lumOff val="35000"/>
                  </a:schemeClr>
                </a:solidFill>
                <a:latin typeface="Arial" panose="020B0604020202020204" pitchFamily="34" charset="0"/>
                <a:cs typeface="Arial" panose="020B0604020202020204" pitchFamily="34" charset="0"/>
                <a:hlinkClick r:id="rId2"/>
              </a:rPr>
              <a:t>NOT-OD-18-116</a:t>
            </a:r>
            <a:endParaRPr lang="en-US" sz="2000"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spcBef>
                <a:spcPts val="1200"/>
              </a:spcBef>
              <a:spcAft>
                <a:spcPts val="600"/>
              </a:spcAft>
            </a:pPr>
            <a:r>
              <a:rPr lang="en-US" sz="2200" dirty="0">
                <a:latin typeface="Arial" panose="020B0604020202020204" pitchFamily="34" charset="0"/>
                <a:cs typeface="Arial" panose="020B0604020202020204" pitchFamily="34" charset="0"/>
              </a:rPr>
              <a:t>Requires individuals </a:t>
            </a:r>
            <a:r>
              <a:rPr lang="en-US" sz="2200" u="sng" dirty="0">
                <a:latin typeface="Arial" panose="020B0604020202020204" pitchFamily="34" charset="0"/>
                <a:cs typeface="Arial" panose="020B0604020202020204" pitchFamily="34" charset="0"/>
              </a:rPr>
              <a:t>of all ages</a:t>
            </a:r>
            <a:r>
              <a:rPr lang="en-US" sz="2200" dirty="0">
                <a:latin typeface="Arial" panose="020B0604020202020204" pitchFamily="34" charset="0"/>
                <a:cs typeface="Arial" panose="020B0604020202020204" pitchFamily="34" charset="0"/>
              </a:rPr>
              <a:t> be included in NIH human subjects research unless there are scientific or ethical reasons not to do so</a:t>
            </a:r>
          </a:p>
          <a:p>
            <a:pPr marL="342900" indent="-342900">
              <a:spcBef>
                <a:spcPts val="1200"/>
              </a:spcBef>
              <a:spcAft>
                <a:spcPts val="600"/>
              </a:spcAft>
            </a:pPr>
            <a:r>
              <a:rPr lang="en-US" sz="2200" dirty="0">
                <a:latin typeface="Arial" panose="020B0604020202020204" pitchFamily="34" charset="0"/>
                <a:cs typeface="Arial" panose="020B0604020202020204" pitchFamily="34" charset="0"/>
              </a:rPr>
              <a:t>Requires submission of individual-level data on participant age at enrollment in progress reports</a:t>
            </a:r>
          </a:p>
          <a:p>
            <a:pPr lvl="1"/>
            <a:endParaRPr lang="en-US" sz="2400" dirty="0">
              <a:solidFill>
                <a:schemeClr val="tx1">
                  <a:lumMod val="65000"/>
                  <a:lumOff val="35000"/>
                </a:schemeClr>
              </a:solidFill>
            </a:endParaRPr>
          </a:p>
          <a:p>
            <a:pPr marL="308372" lvl="1" indent="0">
              <a:buNone/>
            </a:pPr>
            <a:endParaRPr lang="en-US" sz="2400" dirty="0"/>
          </a:p>
        </p:txBody>
      </p:sp>
      <p:pic>
        <p:nvPicPr>
          <p:cNvPr id="5" name="Picture 4">
            <a:extLst>
              <a:ext uri="{FF2B5EF4-FFF2-40B4-BE49-F238E27FC236}">
                <a16:creationId xmlns:a16="http://schemas.microsoft.com/office/drawing/2014/main" id="{8DD3092C-F9AC-4C0D-8223-421ADC6A1B5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6293" y="2291516"/>
            <a:ext cx="3155156" cy="2697735"/>
          </a:xfrm>
          <a:prstGeom prst="rect">
            <a:avLst/>
          </a:prstGeom>
          <a:ln>
            <a:noFill/>
          </a:ln>
          <a:effectLst>
            <a:outerShdw blurRad="190500" algn="tl" rotWithShape="0">
              <a:srgbClr val="000000">
                <a:alpha val="70000"/>
              </a:srgbClr>
            </a:outerShdw>
          </a:effectLst>
        </p:spPr>
      </p:pic>
      <p:sp>
        <p:nvSpPr>
          <p:cNvPr id="14" name="Slide Number Placeholder 3">
            <a:extLst>
              <a:ext uri="{FF2B5EF4-FFF2-40B4-BE49-F238E27FC236}">
                <a16:creationId xmlns:a16="http://schemas.microsoft.com/office/drawing/2014/main" id="{066C5914-6130-4A8D-98D8-0EC09D091AA4}"/>
              </a:ext>
            </a:extLst>
          </p:cNvPr>
          <p:cNvSpPr>
            <a:spLocks noGrp="1"/>
          </p:cNvSpPr>
          <p:nvPr/>
        </p:nvSpPr>
        <p:spPr>
          <a:xfrm>
            <a:off x="169164" y="631190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00CF0F46-A099-4BBF-A36A-D66AA8D15469}" type="slidenum">
              <a:rPr lang="en-US" smtClean="0">
                <a:latin typeface="Roboto black" panose="02000000000000000000" pitchFamily="2" charset="0"/>
                <a:ea typeface="Roboto black" panose="02000000000000000000" pitchFamily="2" charset="0"/>
              </a:rPr>
              <a:t>5</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934226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5EA5B-9FCC-4CEC-ADFA-185398E18E07}"/>
              </a:ext>
            </a:extLst>
          </p:cNvPr>
          <p:cNvSpPr>
            <a:spLocks noGrp="1"/>
          </p:cNvSpPr>
          <p:nvPr>
            <p:ph type="title"/>
          </p:nvPr>
        </p:nvSpPr>
        <p:spPr/>
        <p:txBody>
          <a:bodyPr>
            <a:normAutofit/>
          </a:bodyPr>
          <a:lstStyle/>
          <a:p>
            <a:r>
              <a:rPr lang="en-US" dirty="0"/>
              <a:t>Individual-level Participant Data</a:t>
            </a:r>
          </a:p>
        </p:txBody>
      </p:sp>
      <p:sp>
        <p:nvSpPr>
          <p:cNvPr id="3" name="Content Placeholder 2">
            <a:extLst>
              <a:ext uri="{FF2B5EF4-FFF2-40B4-BE49-F238E27FC236}">
                <a16:creationId xmlns:a16="http://schemas.microsoft.com/office/drawing/2014/main" id="{C62FC611-3F7F-44ED-BF74-6D183C4B1599}"/>
              </a:ext>
            </a:extLst>
          </p:cNvPr>
          <p:cNvSpPr>
            <a:spLocks noGrp="1"/>
          </p:cNvSpPr>
          <p:nvPr>
            <p:ph idx="1"/>
          </p:nvPr>
        </p:nvSpPr>
        <p:spPr/>
        <p:txBody>
          <a:bodyPr/>
          <a:lstStyle/>
          <a:p>
            <a:pPr marL="0" indent="0">
              <a:buNone/>
            </a:pPr>
            <a:r>
              <a:rPr lang="en-US" dirty="0"/>
              <a:t> </a:t>
            </a:r>
          </a:p>
        </p:txBody>
      </p:sp>
      <p:pic>
        <p:nvPicPr>
          <p:cNvPr id="6" name="Picture 5" descr="Screenshot of inclusion data entered in the participant-level data template, available in the HSCT form for investigators submitting updates." title="inclusion data snapshot">
            <a:extLst>
              <a:ext uri="{FF2B5EF4-FFF2-40B4-BE49-F238E27FC236}">
                <a16:creationId xmlns:a16="http://schemas.microsoft.com/office/drawing/2014/main" id="{E0B845E2-9453-436C-8791-0FD71B38D3B8}"/>
              </a:ext>
            </a:extLst>
          </p:cNvPr>
          <p:cNvPicPr>
            <a:picLocks noChangeAspect="1"/>
          </p:cNvPicPr>
          <p:nvPr/>
        </p:nvPicPr>
        <p:blipFill rotWithShape="1">
          <a:blip r:embed="rId3"/>
          <a:srcRect t="47221"/>
          <a:stretch/>
        </p:blipFill>
        <p:spPr>
          <a:xfrm>
            <a:off x="1150095" y="2133600"/>
            <a:ext cx="10203705" cy="3372803"/>
          </a:xfrm>
          <a:prstGeom prst="rect">
            <a:avLst/>
          </a:prstGeom>
        </p:spPr>
      </p:pic>
      <p:sp>
        <p:nvSpPr>
          <p:cNvPr id="8" name="Slide Number Placeholder 3">
            <a:extLst>
              <a:ext uri="{FF2B5EF4-FFF2-40B4-BE49-F238E27FC236}">
                <a16:creationId xmlns:a16="http://schemas.microsoft.com/office/drawing/2014/main" id="{00740050-07C2-4AA1-8C65-A11F09AF3E66}"/>
              </a:ext>
            </a:extLst>
          </p:cNvPr>
          <p:cNvSpPr>
            <a:spLocks noGrp="1"/>
          </p:cNvSpPr>
          <p:nvPr/>
        </p:nvSpPr>
        <p:spPr>
          <a:xfrm>
            <a:off x="2794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6</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51746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AC97F-B422-44B4-AC8D-1C3F8158738C}"/>
              </a:ext>
            </a:extLst>
          </p:cNvPr>
          <p:cNvSpPr>
            <a:spLocks noGrp="1"/>
          </p:cNvSpPr>
          <p:nvPr>
            <p:ph type="title"/>
          </p:nvPr>
        </p:nvSpPr>
        <p:spPr/>
        <p:txBody>
          <a:bodyPr/>
          <a:lstStyle/>
          <a:p>
            <a:r>
              <a:rPr lang="en-US" dirty="0"/>
              <a:t>Knowledge Check</a:t>
            </a:r>
          </a:p>
        </p:txBody>
      </p:sp>
      <p:sp>
        <p:nvSpPr>
          <p:cNvPr id="3" name="Content Placeholder 2">
            <a:extLst>
              <a:ext uri="{FF2B5EF4-FFF2-40B4-BE49-F238E27FC236}">
                <a16:creationId xmlns:a16="http://schemas.microsoft.com/office/drawing/2014/main" id="{C8A87F59-F522-4D4A-990D-C658C06B92A1}"/>
              </a:ext>
            </a:extLst>
          </p:cNvPr>
          <p:cNvSpPr>
            <a:spLocks noGrp="1"/>
          </p:cNvSpPr>
          <p:nvPr>
            <p:ph idx="1"/>
          </p:nvPr>
        </p:nvSpPr>
        <p:spPr>
          <a:xfrm>
            <a:off x="838200" y="1825625"/>
            <a:ext cx="8464296" cy="4351338"/>
          </a:xfrm>
        </p:spPr>
        <p:txBody>
          <a:bodyPr>
            <a:normAutofit/>
          </a:bodyPr>
          <a:lstStyle/>
          <a:p>
            <a:pPr marL="0" indent="0">
              <a:buNone/>
            </a:pPr>
            <a:r>
              <a:rPr lang="en-US" sz="2400" dirty="0"/>
              <a:t>Cost is an acceptable reason to exclude women from an NIH clinical research study</a:t>
            </a:r>
          </a:p>
          <a:p>
            <a:pPr marL="0" indent="0">
              <a:buNone/>
            </a:pPr>
            <a:endParaRPr lang="en-US" sz="2400" dirty="0"/>
          </a:p>
          <a:p>
            <a:pPr marL="0" indent="0">
              <a:buNone/>
            </a:pPr>
            <a:endParaRPr lang="en-US" dirty="0"/>
          </a:p>
          <a:p>
            <a:pPr marL="0" indent="0">
              <a:buNone/>
            </a:pPr>
            <a:endParaRPr lang="en-US" sz="2400" dirty="0"/>
          </a:p>
          <a:p>
            <a:pPr marL="0" indent="0">
              <a:buNone/>
            </a:pPr>
            <a:r>
              <a:rPr lang="en-US" b="1" dirty="0"/>
              <a:t>F</a:t>
            </a:r>
            <a:r>
              <a:rPr lang="en-US" sz="2400" b="1" dirty="0"/>
              <a:t>ALSE</a:t>
            </a:r>
          </a:p>
          <a:p>
            <a:pPr marL="0" indent="0">
              <a:buNone/>
            </a:pPr>
            <a:endParaRPr lang="en-US" sz="2400" dirty="0"/>
          </a:p>
          <a:p>
            <a:pPr marL="0" indent="0">
              <a:buNone/>
            </a:pPr>
            <a:endParaRPr lang="en-US" sz="2000" dirty="0"/>
          </a:p>
          <a:p>
            <a:pPr marL="0" indent="0">
              <a:buNone/>
            </a:pPr>
            <a:endParaRPr lang="en-US" sz="2000" dirty="0"/>
          </a:p>
          <a:p>
            <a:pPr marL="0" indent="0">
              <a:buNone/>
            </a:pPr>
            <a:endParaRPr lang="en-US" dirty="0"/>
          </a:p>
        </p:txBody>
      </p:sp>
      <p:sp>
        <p:nvSpPr>
          <p:cNvPr id="4" name="Slide Number Placeholder 3">
            <a:extLst>
              <a:ext uri="{FF2B5EF4-FFF2-40B4-BE49-F238E27FC236}">
                <a16:creationId xmlns:a16="http://schemas.microsoft.com/office/drawing/2014/main" id="{6CCFAD1C-84D2-489C-9E19-83939AA9CF7C}"/>
              </a:ext>
            </a:extLst>
          </p:cNvPr>
          <p:cNvSpPr>
            <a:spLocks noGrp="1"/>
          </p:cNvSpPr>
          <p:nvPr>
            <p:ph type="sldNum" sz="quarter" idx="12"/>
          </p:nvPr>
        </p:nvSpPr>
        <p:spPr>
          <a:xfrm>
            <a:off x="131064" y="6310312"/>
            <a:ext cx="2743200" cy="365125"/>
          </a:xfrm>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7</a:t>
            </a:fld>
            <a:endParaRPr lang="en-US" dirty="0">
              <a:latin typeface="Roboto black" panose="02000000000000000000" pitchFamily="2" charset="0"/>
              <a:ea typeface="Roboto black" panose="02000000000000000000" pitchFamily="2" charset="0"/>
            </a:endParaRPr>
          </a:p>
        </p:txBody>
      </p:sp>
      <p:pic>
        <p:nvPicPr>
          <p:cNvPr id="5" name="Picture 2" descr="True or False">
            <a:extLst>
              <a:ext uri="{FF2B5EF4-FFF2-40B4-BE49-F238E27FC236}">
                <a16:creationId xmlns:a16="http://schemas.microsoft.com/office/drawing/2014/main" id="{78553977-C065-44F2-87F4-3AF3EAD6FA6D}"/>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7197" r="14552"/>
          <a:stretch/>
        </p:blipFill>
        <p:spPr bwMode="auto">
          <a:xfrm>
            <a:off x="9612028" y="2520421"/>
            <a:ext cx="2080100" cy="2022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48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61F95EA-9378-4EF4-A5AC-F23E3FB9C11C}"/>
              </a:ext>
            </a:extLst>
          </p:cNvPr>
          <p:cNvSpPr>
            <a:spLocks noGrp="1"/>
          </p:cNvSpPr>
          <p:nvPr>
            <p:ph type="title"/>
          </p:nvPr>
        </p:nvSpPr>
        <p:spPr>
          <a:xfrm>
            <a:off x="251792" y="2769"/>
            <a:ext cx="11940208" cy="1325563"/>
          </a:xfrm>
        </p:spPr>
        <p:txBody>
          <a:bodyPr>
            <a:normAutofit/>
          </a:bodyPr>
          <a:lstStyle/>
          <a:p>
            <a:r>
              <a:rPr lang="en-US" sz="4200" dirty="0"/>
              <a:t>What’s Required When Applying for Funding?</a:t>
            </a:r>
          </a:p>
        </p:txBody>
      </p:sp>
      <p:sp>
        <p:nvSpPr>
          <p:cNvPr id="3" name="Content Placeholder 2"/>
          <p:cNvSpPr>
            <a:spLocks noGrp="1"/>
          </p:cNvSpPr>
          <p:nvPr>
            <p:ph idx="1"/>
          </p:nvPr>
        </p:nvSpPr>
        <p:spPr>
          <a:xfrm>
            <a:off x="5049078" y="1476996"/>
            <a:ext cx="7142922" cy="5381003"/>
          </a:xfrm>
        </p:spPr>
        <p:txBody>
          <a:bodyPr>
            <a:normAutofit/>
          </a:bodyPr>
          <a:lstStyle/>
          <a:p>
            <a:r>
              <a:rPr lang="en-US" b="1" dirty="0"/>
              <a:t>Plans for inclusion of women and minorities</a:t>
            </a:r>
          </a:p>
          <a:p>
            <a:pPr lvl="1"/>
            <a:r>
              <a:rPr lang="en-US" sz="2400" dirty="0"/>
              <a:t>Plans for analyses by sex/gender, race, and ethnicity for Phase III trials</a:t>
            </a:r>
          </a:p>
          <a:p>
            <a:r>
              <a:rPr lang="en-US" b="1" dirty="0"/>
              <a:t>Inclusion enrollment report </a:t>
            </a:r>
          </a:p>
          <a:p>
            <a:pPr lvl="1"/>
            <a:r>
              <a:rPr lang="en-US" sz="2400" dirty="0"/>
              <a:t>Data on sex/gender, race, and ethnicity of the sample (planned and/or actual)</a:t>
            </a:r>
          </a:p>
          <a:p>
            <a:r>
              <a:rPr lang="en-US" b="1" dirty="0"/>
              <a:t>Plans for inclusion of individuals across the lifespan</a:t>
            </a:r>
          </a:p>
          <a:p>
            <a:pPr lvl="1"/>
            <a:r>
              <a:rPr lang="en-US" sz="2400" dirty="0"/>
              <a:t>Age limits (if applicable) and justification</a:t>
            </a:r>
          </a:p>
          <a:p>
            <a:pPr lvl="1"/>
            <a:endParaRPr lang="en-US" dirty="0"/>
          </a:p>
        </p:txBody>
      </p:sp>
      <p:pic>
        <p:nvPicPr>
          <p:cNvPr id="10" name="Picture 9">
            <a:extLst>
              <a:ext uri="{FF2B5EF4-FFF2-40B4-BE49-F238E27FC236}">
                <a16:creationId xmlns:a16="http://schemas.microsoft.com/office/drawing/2014/main" id="{591938F6-D71A-4D1E-A948-1679FE1BCC3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2500" r="12500"/>
          <a:stretch/>
        </p:blipFill>
        <p:spPr>
          <a:xfrm>
            <a:off x="590348" y="1476996"/>
            <a:ext cx="4052672" cy="4052672"/>
          </a:xfrm>
          <a:prstGeom prst="rect">
            <a:avLst/>
          </a:prstGeom>
        </p:spPr>
      </p:pic>
      <p:sp>
        <p:nvSpPr>
          <p:cNvPr id="6" name="Slide Number Placeholder 3">
            <a:extLst>
              <a:ext uri="{FF2B5EF4-FFF2-40B4-BE49-F238E27FC236}">
                <a16:creationId xmlns:a16="http://schemas.microsoft.com/office/drawing/2014/main" id="{F5283269-092E-4491-9CE0-20E8DFCDDB3D}"/>
              </a:ext>
            </a:extLst>
          </p:cNvPr>
          <p:cNvSpPr>
            <a:spLocks noGrp="1"/>
          </p:cNvSpPr>
          <p:nvPr>
            <p:ph type="sldNum" sz="quarter" idx="12"/>
          </p:nvPr>
        </p:nvSpPr>
        <p:spPr>
          <a:xfrm>
            <a:off x="131064" y="6310312"/>
            <a:ext cx="2743200" cy="365125"/>
          </a:xfrm>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8</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073082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9" name="Rectangle 5"/>
          <p:cNvSpPr>
            <a:spLocks noGrp="1" noChangeArrowheads="1"/>
          </p:cNvSpPr>
          <p:nvPr>
            <p:ph type="title"/>
          </p:nvPr>
        </p:nvSpPr>
        <p:spPr>
          <a:xfrm>
            <a:off x="838200" y="55531"/>
            <a:ext cx="10515600" cy="1325563"/>
          </a:xfrm>
        </p:spPr>
        <p:txBody>
          <a:bodyPr>
            <a:noAutofit/>
          </a:bodyPr>
          <a:lstStyle/>
          <a:p>
            <a:pPr algn="ctr" eaLnBrk="1" hangingPunct="1">
              <a:defRPr/>
            </a:pPr>
            <a:r>
              <a:rPr lang="en-US" sz="3200" dirty="0"/>
              <a:t>PHS Human Subjects and Clinical Trials Form</a:t>
            </a:r>
            <a:endParaRPr lang="en-US" sz="3200" dirty="0">
              <a:solidFill>
                <a:schemeClr val="accent1"/>
              </a:solidFill>
            </a:endParaRPr>
          </a:p>
        </p:txBody>
      </p:sp>
      <p:sp>
        <p:nvSpPr>
          <p:cNvPr id="12292" name="Rectangle 6"/>
          <p:cNvSpPr>
            <a:spLocks noGrp="1" noChangeArrowheads="1"/>
          </p:cNvSpPr>
          <p:nvPr>
            <p:ph idx="1"/>
          </p:nvPr>
        </p:nvSpPr>
        <p:spPr>
          <a:xfrm>
            <a:off x="135924" y="1825625"/>
            <a:ext cx="11217876" cy="4351338"/>
          </a:xfrm>
        </p:spPr>
        <p:txBody>
          <a:bodyPr>
            <a:normAutofit/>
          </a:bodyPr>
          <a:lstStyle/>
          <a:p>
            <a:pPr marL="109537" indent="0">
              <a:spcAft>
                <a:spcPts val="1200"/>
              </a:spcAft>
              <a:buNone/>
            </a:pPr>
            <a:r>
              <a:rPr lang="en-US" sz="1800" dirty="0"/>
              <a:t>See the </a:t>
            </a:r>
            <a:r>
              <a:rPr lang="en-US" sz="1800" b="1" u="sng" dirty="0">
                <a:hlinkClick r:id="rId3"/>
              </a:rPr>
              <a:t>Application Guide </a:t>
            </a:r>
            <a:r>
              <a:rPr lang="en-US" sz="1800" dirty="0"/>
              <a:t>for detailed information</a:t>
            </a:r>
          </a:p>
          <a:p>
            <a:pPr marL="508000" lvl="1" indent="-160338">
              <a:spcAft>
                <a:spcPts val="1200"/>
              </a:spcAft>
            </a:pPr>
            <a:r>
              <a:rPr lang="en-US" sz="1800" b="1" dirty="0"/>
              <a:t>PHS HS/CT Information Form</a:t>
            </a:r>
          </a:p>
          <a:p>
            <a:pPr marL="508000" lvl="1" indent="-160338">
              <a:spcAft>
                <a:spcPts val="600"/>
              </a:spcAft>
            </a:pPr>
            <a:r>
              <a:rPr lang="en-US" sz="1800" dirty="0"/>
              <a:t>Study Record</a:t>
            </a:r>
          </a:p>
          <a:p>
            <a:pPr marL="808038" lvl="2" indent="-342900">
              <a:spcAft>
                <a:spcPts val="600"/>
              </a:spcAft>
              <a:buFont typeface="+mj-lt"/>
              <a:buAutoNum type="arabicPeriod"/>
            </a:pPr>
            <a:r>
              <a:rPr lang="en-US" sz="1800" dirty="0">
                <a:solidFill>
                  <a:schemeClr val="tx2"/>
                </a:solidFill>
              </a:rPr>
              <a:t>Basic information</a:t>
            </a:r>
          </a:p>
          <a:p>
            <a:pPr marL="808038" lvl="2" indent="-342900">
              <a:spcAft>
                <a:spcPts val="600"/>
              </a:spcAft>
              <a:buFont typeface="+mj-lt"/>
              <a:buAutoNum type="arabicPeriod"/>
            </a:pPr>
            <a:r>
              <a:rPr lang="en-US" sz="1800" b="1" dirty="0"/>
              <a:t>Study Population Characteristics</a:t>
            </a:r>
          </a:p>
          <a:p>
            <a:pPr marL="808038" lvl="2" indent="-342900">
              <a:spcAft>
                <a:spcPts val="600"/>
              </a:spcAft>
              <a:buFont typeface="+mj-lt"/>
              <a:buAutoNum type="arabicPeriod"/>
            </a:pPr>
            <a:r>
              <a:rPr lang="en-US" sz="1800" dirty="0"/>
              <a:t>Protection and Monitoring Plans</a:t>
            </a:r>
          </a:p>
          <a:p>
            <a:pPr marL="808038" lvl="2" indent="-342900">
              <a:spcAft>
                <a:spcPts val="600"/>
              </a:spcAft>
              <a:buFont typeface="+mj-lt"/>
              <a:buAutoNum type="arabicPeriod"/>
            </a:pPr>
            <a:r>
              <a:rPr lang="en-US" sz="1800" dirty="0"/>
              <a:t>Protocol Synopsis</a:t>
            </a:r>
          </a:p>
          <a:p>
            <a:pPr marL="808038" lvl="2" indent="-342900">
              <a:spcAft>
                <a:spcPts val="1200"/>
              </a:spcAft>
              <a:buFont typeface="+mj-lt"/>
              <a:buAutoNum type="arabicPeriod"/>
            </a:pPr>
            <a:r>
              <a:rPr lang="en-US" sz="1800" dirty="0"/>
              <a:t>Other Clinical Trial-related Attachments</a:t>
            </a:r>
          </a:p>
          <a:p>
            <a:pPr marL="393192" lvl="1" indent="0">
              <a:buNone/>
            </a:pPr>
            <a:endParaRPr lang="en-US" sz="2000" dirty="0">
              <a:hlinkClick r:id="rId4"/>
            </a:endParaRPr>
          </a:p>
          <a:p>
            <a:pPr marL="393192" lvl="1" indent="0">
              <a:buNone/>
            </a:pPr>
            <a:endParaRPr lang="en-US" sz="2000" dirty="0">
              <a:solidFill>
                <a:schemeClr val="accent1"/>
              </a:solidFill>
            </a:endParaRPr>
          </a:p>
        </p:txBody>
      </p:sp>
      <p:sp>
        <p:nvSpPr>
          <p:cNvPr id="3" name="Slide Number Placeholder 2"/>
          <p:cNvSpPr>
            <a:spLocks noGrp="1"/>
          </p:cNvSpPr>
          <p:nvPr>
            <p:ph type="sldNum" sz="quarter" idx="12"/>
          </p:nvPr>
        </p:nvSpPr>
        <p:spPr/>
        <p:txBody>
          <a:bodyPr/>
          <a:lstStyle/>
          <a:p>
            <a:pPr>
              <a:defRPr/>
            </a:pPr>
            <a:r>
              <a:rPr lang="en-US" dirty="0">
                <a:solidFill>
                  <a:prstClr val="black"/>
                </a:solidFill>
              </a:rPr>
              <a:t> </a:t>
            </a:r>
          </a:p>
        </p:txBody>
      </p:sp>
      <p:pic>
        <p:nvPicPr>
          <p:cNvPr id="41" name="Picture 40" descr="Section 2 of the PHS Human Subjects and Clinical Trials Information Form">
            <a:extLst>
              <a:ext uri="{FF2B5EF4-FFF2-40B4-BE49-F238E27FC236}">
                <a16:creationId xmlns:a16="http://schemas.microsoft.com/office/drawing/2014/main" id="{F33D42C9-662A-494E-B3F1-6C47AC345023}"/>
              </a:ext>
            </a:extLst>
          </p:cNvPr>
          <p:cNvPicPr>
            <a:picLocks noChangeAspect="1"/>
          </p:cNvPicPr>
          <p:nvPr/>
        </p:nvPicPr>
        <p:blipFill>
          <a:blip r:embed="rId5"/>
          <a:stretch>
            <a:fillRect/>
          </a:stretch>
        </p:blipFill>
        <p:spPr>
          <a:xfrm>
            <a:off x="5730239" y="1381095"/>
            <a:ext cx="6060225" cy="4572092"/>
          </a:xfrm>
          <a:prstGeom prst="rect">
            <a:avLst/>
          </a:prstGeom>
        </p:spPr>
      </p:pic>
      <p:sp>
        <p:nvSpPr>
          <p:cNvPr id="6" name="Slide Number Placeholder 3">
            <a:extLst>
              <a:ext uri="{FF2B5EF4-FFF2-40B4-BE49-F238E27FC236}">
                <a16:creationId xmlns:a16="http://schemas.microsoft.com/office/drawing/2014/main" id="{A2677FDB-246E-4CA6-AB71-41D46121A102}"/>
              </a:ext>
            </a:extLst>
          </p:cNvPr>
          <p:cNvSpPr txBox="1">
            <a:spLocks/>
          </p:cNvSpPr>
          <p:nvPr/>
        </p:nvSpPr>
        <p:spPr>
          <a:xfrm>
            <a:off x="131064" y="631031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9</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7967838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OFFICE THEME" val="oGLACYI6"/>
  <p:tag name="ARTICULATE_SLIDE_COUNT" val="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0F7FCD"/>
      </a:accent1>
      <a:accent2>
        <a:srgbClr val="0B5F99"/>
      </a:accent2>
      <a:accent3>
        <a:srgbClr val="BFBFBF"/>
      </a:accent3>
      <a:accent4>
        <a:srgbClr val="015596"/>
      </a:accent4>
      <a:accent5>
        <a:srgbClr val="014273"/>
      </a:accent5>
      <a:accent6>
        <a:srgbClr val="073F6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AA4614CBA06C45A70F3463F463C382" ma:contentTypeVersion="2" ma:contentTypeDescription="Create a new document." ma:contentTypeScope="" ma:versionID="fbd3e5a29d384f11faf8cb112eaef3c5">
  <xsd:schema xmlns:xsd="http://www.w3.org/2001/XMLSchema" xmlns:xs="http://www.w3.org/2001/XMLSchema" xmlns:p="http://schemas.microsoft.com/office/2006/metadata/properties" xmlns:ns2="38f7a09f-7f7b-4855-aed2-ad67111d4934" targetNamespace="http://schemas.microsoft.com/office/2006/metadata/properties" ma:root="true" ma:fieldsID="635add2a047b4e3f79eb431b671f596e" ns2:_="">
    <xsd:import namespace="38f7a09f-7f7b-4855-aed2-ad67111d493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f7a09f-7f7b-4855-aed2-ad67111d493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4A7F58-971A-485B-A34C-E634908280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f7a09f-7f7b-4855-aed2-ad67111d49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A89212-0EE5-4CF4-A9D7-A11421D8C2B4}">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38f7a09f-7f7b-4855-aed2-ad67111d4934"/>
    <ds:schemaRef ds:uri="http://www.w3.org/XML/1998/namespace"/>
  </ds:schemaRefs>
</ds:datastoreItem>
</file>

<file path=customXml/itemProps3.xml><?xml version="1.0" encoding="utf-8"?>
<ds:datastoreItem xmlns:ds="http://schemas.openxmlformats.org/officeDocument/2006/customXml" ds:itemID="{10D8602D-F32D-492F-9E06-70FC473F48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HSS and eRA Training Slides 081320 revised</Template>
  <TotalTime>1712</TotalTime>
  <Words>1253</Words>
  <Application>Microsoft Office PowerPoint</Application>
  <PresentationFormat>Widescreen</PresentationFormat>
  <Paragraphs>193</Paragraphs>
  <Slides>22</Slides>
  <Notes>13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22</vt:i4>
      </vt:variant>
    </vt:vector>
  </HeadingPairs>
  <TitlesOfParts>
    <vt:vector size="38" baseType="lpstr">
      <vt:lpstr>Open Sans Light</vt:lpstr>
      <vt:lpstr>Roboto light</vt:lpstr>
      <vt:lpstr>Roboto black</vt:lpstr>
      <vt:lpstr>Calibri</vt:lpstr>
      <vt:lpstr>Arial-BoldMT</vt:lpstr>
      <vt:lpstr>Roboto</vt:lpstr>
      <vt:lpstr>Arial-BoldItalicMT</vt:lpstr>
      <vt:lpstr>Open Sans ExtraBold</vt:lpstr>
      <vt:lpstr>Times New Roman</vt:lpstr>
      <vt:lpstr>Courier New</vt:lpstr>
      <vt:lpstr>Tahoma</vt:lpstr>
      <vt:lpstr>Arial</vt:lpstr>
      <vt:lpstr>Open Sans</vt:lpstr>
      <vt:lpstr>Nunito</vt:lpstr>
      <vt:lpstr>Roboto black</vt:lpstr>
      <vt:lpstr>Office Theme</vt:lpstr>
      <vt:lpstr>Including Diverse Populations in NIH-funded Clinical Research  Dawn Corbett, MPH NIH Inclusion Policy Officer Division of Human Subjects Research, Office of Extramural Research  NIH Virtual Seminar October 30, 2020</vt:lpstr>
      <vt:lpstr>“With the bright light now shining on this important issue, it is time to talk about the role research can play in reducing the disproportionate burden of COVID-19, as well as improving the health of all people in our great nation.”</vt:lpstr>
      <vt:lpstr>Timeline of NIH Inclusion Policies</vt:lpstr>
      <vt:lpstr>Inclusion of Women and Minorities in NIH Research</vt:lpstr>
      <vt:lpstr>Inclusion Across the Lifespan</vt:lpstr>
      <vt:lpstr>Individual-level Participant Data</vt:lpstr>
      <vt:lpstr>Knowledge Check</vt:lpstr>
      <vt:lpstr>What’s Required When Applying for Funding?</vt:lpstr>
      <vt:lpstr>PHS Human Subjects and Clinical Trials Form</vt:lpstr>
      <vt:lpstr>Inclusion Enrollment Report</vt:lpstr>
      <vt:lpstr>Inclusion Enrollment Reports</vt:lpstr>
      <vt:lpstr>Peer Review of Inclusion</vt:lpstr>
      <vt:lpstr>What Makes a Good Inclusion Plan?</vt:lpstr>
      <vt:lpstr>Inclusion Plans: Points to Consider</vt:lpstr>
      <vt:lpstr>Case Study #1</vt:lpstr>
      <vt:lpstr>Case Study #2</vt:lpstr>
      <vt:lpstr>Case Study #3</vt:lpstr>
      <vt:lpstr>Just-in-Time Requirements</vt:lpstr>
      <vt:lpstr>After the Award…Now What?</vt:lpstr>
      <vt:lpstr>Uploading Participant-Level Data in HSS</vt:lpstr>
      <vt:lpstr>Knowledge Check</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Including Diverse Populations in NIH-funded Clinical Research</dc:title>
  <dc:creator>Corbett, Dawn (NIH/OD) [E]</dc:creator>
  <cp:lastModifiedBy>Cummins, Sheri (NIH/OD) [E]</cp:lastModifiedBy>
  <cp:revision>93</cp:revision>
  <dcterms:created xsi:type="dcterms:W3CDTF">2020-01-13T14:22:02Z</dcterms:created>
  <dcterms:modified xsi:type="dcterms:W3CDTF">2020-10-27T10:15:43Z</dcterms:modified>
</cp:coreProperties>
</file>