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4"/>
    <p:sldMasterId id="2147483906" r:id="rId5"/>
    <p:sldMasterId id="2147483920" r:id="rId6"/>
  </p:sldMasterIdLst>
  <p:notesMasterIdLst>
    <p:notesMasterId r:id="rId32"/>
  </p:notesMasterIdLst>
  <p:handoutMasterIdLst>
    <p:handoutMasterId r:id="rId33"/>
  </p:handoutMasterIdLst>
  <p:sldIdLst>
    <p:sldId id="443" r:id="rId7"/>
    <p:sldId id="401" r:id="rId8"/>
    <p:sldId id="957" r:id="rId9"/>
    <p:sldId id="958" r:id="rId10"/>
    <p:sldId id="277" r:id="rId11"/>
    <p:sldId id="959" r:id="rId12"/>
    <p:sldId id="334" r:id="rId13"/>
    <p:sldId id="961" r:id="rId14"/>
    <p:sldId id="973" r:id="rId15"/>
    <p:sldId id="965" r:id="rId16"/>
    <p:sldId id="962" r:id="rId17"/>
    <p:sldId id="365" r:id="rId18"/>
    <p:sldId id="963" r:id="rId19"/>
    <p:sldId id="964" r:id="rId20"/>
    <p:sldId id="966" r:id="rId21"/>
    <p:sldId id="310" r:id="rId22"/>
    <p:sldId id="418" r:id="rId23"/>
    <p:sldId id="971" r:id="rId24"/>
    <p:sldId id="972" r:id="rId25"/>
    <p:sldId id="967" r:id="rId26"/>
    <p:sldId id="968" r:id="rId27"/>
    <p:sldId id="969" r:id="rId28"/>
    <p:sldId id="974" r:id="rId29"/>
    <p:sldId id="970" r:id="rId30"/>
    <p:sldId id="376" r:id="rId31"/>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 id="1" name="Betty" initials="B" lastIdx="2" clrIdx="1"/>
  <p:cmAuthor id="2" name="Mahajani, Monika (NIH/OD) [C]" initials="MM([" lastIdx="7" clrIdx="2">
    <p:extLst>
      <p:ext uri="{19B8F6BF-5375-455C-9EA6-DF929625EA0E}">
        <p15:presenceInfo xmlns:p15="http://schemas.microsoft.com/office/powerpoint/2012/main" userId="S::mahajanima@nih.gov::4c31be9b-e687-4cd4-bb97-75b370d6372e" providerId="AD"/>
      </p:ext>
    </p:extLst>
  </p:cmAuthor>
  <p:cmAuthor id="3" name="Sullivan, Elyse (NIH/OD) [E]" initials="SE([" lastIdx="7" clrIdx="3">
    <p:extLst>
      <p:ext uri="{19B8F6BF-5375-455C-9EA6-DF929625EA0E}">
        <p15:presenceInfo xmlns:p15="http://schemas.microsoft.com/office/powerpoint/2012/main" userId="S::sullivanem@nih.gov::60664c28-7ed0-44d7-9ca1-061e1533cf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AE1"/>
    <a:srgbClr val="C00000"/>
    <a:srgbClr val="000000"/>
    <a:srgbClr val="616265"/>
    <a:srgbClr val="004D86"/>
    <a:srgbClr val="006BBD"/>
    <a:srgbClr val="719500"/>
    <a:srgbClr val="B9CDE5"/>
    <a:srgbClr val="D5E3FF"/>
    <a:srgbClr val="3939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32" autoAdjust="0"/>
  </p:normalViewPr>
  <p:slideViewPr>
    <p:cSldViewPr snapToGrid="0">
      <p:cViewPr varScale="1">
        <p:scale>
          <a:sx n="49" d="100"/>
          <a:sy n="49" d="100"/>
        </p:scale>
        <p:origin x="91" y="60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917200086844041E-2"/>
          <c:y val="0.10409017391994489"/>
          <c:w val="0.90762528500845263"/>
          <c:h val="0.8945719655319348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3363-4684-BEBC-913B2066C7F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3363-4684-BEBC-913B2066C7F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3363-4684-BEBC-913B2066C7F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3363-4684-BEBC-913B2066C7F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363-4684-BEBC-913B2066C7F1}"/>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3363-4684-BEBC-913B2066C7F1}"/>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3363-4684-BEBC-913B2066C7F1}"/>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3363-4684-BEBC-913B2066C7F1}"/>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3363-4684-BEBC-913B2066C7F1}"/>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3363-4684-BEBC-913B2066C7F1}"/>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3363-4684-BEBC-913B2066C7F1}"/>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3363-4684-BEBC-913B2066C7F1}"/>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3363-4684-BEBC-913B2066C7F1}"/>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B-3363-4684-BEBC-913B2066C7F1}"/>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D-3363-4684-BEBC-913B2066C7F1}"/>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3363-4684-BEBC-913B2066C7F1}"/>
              </c:ext>
            </c:extLst>
          </c:dPt>
          <c:dPt>
            <c:idx val="16"/>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1-3363-4684-BEBC-913B2066C7F1}"/>
              </c:ext>
            </c:extLst>
          </c:dPt>
          <c:dPt>
            <c:idx val="17"/>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3-3363-4684-BEBC-913B2066C7F1}"/>
              </c:ext>
            </c:extLst>
          </c:dPt>
          <c:dPt>
            <c:idx val="18"/>
            <c:bubble3D val="0"/>
            <c:spPr>
              <a:solidFill>
                <a:schemeClr val="accent1">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5-3363-4684-BEBC-913B2066C7F1}"/>
              </c:ext>
            </c:extLst>
          </c:dPt>
          <c:dPt>
            <c:idx val="1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7-3363-4684-BEBC-913B2066C7F1}"/>
              </c:ext>
            </c:extLst>
          </c:dPt>
          <c:dPt>
            <c:idx val="20"/>
            <c:bubble3D val="0"/>
            <c:spPr>
              <a:solidFill>
                <a:schemeClr val="accent3">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9-3363-4684-BEBC-913B2066C7F1}"/>
              </c:ext>
            </c:extLst>
          </c:dPt>
          <c:dPt>
            <c:idx val="21"/>
            <c:bubble3D val="0"/>
            <c:spPr>
              <a:solidFill>
                <a:schemeClr val="accent4">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B-3363-4684-BEBC-913B2066C7F1}"/>
              </c:ext>
            </c:extLst>
          </c:dPt>
          <c:dPt>
            <c:idx val="22"/>
            <c:bubble3D val="0"/>
            <c:spPr>
              <a:solidFill>
                <a:schemeClr val="accent5">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D-3363-4684-BEBC-913B2066C7F1}"/>
              </c:ext>
            </c:extLst>
          </c:dPt>
          <c:dPt>
            <c:idx val="23"/>
            <c:bubble3D val="0"/>
            <c:spPr>
              <a:solidFill>
                <a:schemeClr val="accent6">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F-3363-4684-BEBC-913B2066C7F1}"/>
              </c:ext>
            </c:extLst>
          </c:dPt>
          <c:dLbls>
            <c:dLbl>
              <c:idx val="0"/>
              <c:layout>
                <c:manualLayout>
                  <c:x val="-6.3803680981595098E-2"/>
                  <c:y val="7.8287476854723564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Cancer</a:t>
                    </a:r>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63-4684-BEBC-913B2066C7F1}"/>
                </c:ext>
              </c:extLst>
            </c:dLbl>
            <c:dLbl>
              <c:idx val="1"/>
              <c:layout>
                <c:manualLayout>
                  <c:x val="-9.0631795840763738E-2"/>
                  <c:y val="1.712538556197077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sz="1400" b="1" i="0" u="none" strike="noStrike" baseline="0">
                        <a:effectLst/>
                      </a:rPr>
                      <a:t>Allergy and Infectious Diseases </a:t>
                    </a:r>
                    <a:endParaRPr lang="en-US"/>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63-4684-BEBC-913B2066C7F1}"/>
                </c:ext>
              </c:extLst>
            </c:dLbl>
            <c:dLbl>
              <c:idx val="2"/>
              <c:layout>
                <c:manualLayout>
                  <c:x val="-0.10457514904703494"/>
                  <c:y val="-0.18348627387825844"/>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Aging</a:t>
                    </a:r>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63-4684-BEBC-913B2066C7F1}"/>
                </c:ext>
              </c:extLst>
            </c:dLbl>
            <c:dLbl>
              <c:idx val="3"/>
              <c:layout>
                <c:manualLayout>
                  <c:x val="-0.11080138555874619"/>
                  <c:y val="-0.24220189149969568"/>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sz="1400" b="1" i="0" u="none" strike="noStrike" baseline="0">
                        <a:effectLst/>
                      </a:rPr>
                      <a:t>Heart, Lung, and Blood </a:t>
                    </a:r>
                    <a:endParaRPr lang="en-US"/>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63-4684-BEBC-913B2066C7F1}"/>
                </c:ext>
              </c:extLst>
            </c:dLbl>
            <c:dLbl>
              <c:idx val="4"/>
              <c:layout>
                <c:manualLayout>
                  <c:x val="0.11655722957355938"/>
                  <c:y val="-0.21546211558210115"/>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sz="1400" b="1" i="0" u="none" strike="noStrike" baseline="0">
                        <a:effectLst/>
                      </a:rPr>
                      <a:t>General Medical </a:t>
                    </a:r>
                    <a:endParaRPr lang="en-US"/>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63-4684-BEBC-913B2066C7F1}"/>
                </c:ext>
              </c:extLst>
            </c:dLbl>
            <c:dLbl>
              <c:idx val="5"/>
              <c:layout>
                <c:manualLayout>
                  <c:x val="0.23065456174362228"/>
                  <c:y val="-0.22201393290091387"/>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sz="1400" b="1" i="0" u="none" strike="noStrike" baseline="0">
                        <a:effectLst/>
                      </a:rPr>
                      <a:t>Neurological Disorders and Stroke </a:t>
                    </a:r>
                    <a:endParaRPr lang="en-US"/>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63-4684-BEBC-913B2066C7F1}"/>
                </c:ext>
              </c:extLst>
            </c:dLbl>
            <c:dLbl>
              <c:idx val="6"/>
              <c:layout>
                <c:manualLayout>
                  <c:x val="0.16136021195544195"/>
                  <c:y val="-0.1851628486542113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sz="1400" b="1" i="0" u="none" strike="noStrike" baseline="0">
                        <a:effectLst/>
                      </a:rPr>
                      <a:t>Diabetes, Digestive, and Kidney </a:t>
                    </a:r>
                    <a:endParaRPr lang="en-US"/>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363-4684-BEBC-913B2066C7F1}"/>
                </c:ext>
              </c:extLst>
            </c:dLbl>
            <c:dLbl>
              <c:idx val="7"/>
              <c:layout>
                <c:manualLayout>
                  <c:x val="0.10806098734860277"/>
                  <c:y val="-0.13944956814747633"/>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Mental</a:t>
                    </a:r>
                    <a:r>
                      <a:rPr lang="en-US" baseline="0"/>
                      <a:t> Health</a:t>
                    </a:r>
                    <a:endParaRPr lang="en-US"/>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63-4684-BEBC-913B2066C7F1}"/>
                </c:ext>
              </c:extLst>
            </c:dLbl>
            <c:dLbl>
              <c:idx val="8"/>
              <c:layout>
                <c:manualLayout>
                  <c:x val="0.10108931074546711"/>
                  <c:y val="7.3394509551302891E-3"/>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Drug Abuse</a:t>
                    </a:r>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63-4684-BEBC-913B2066C7F1}"/>
                </c:ext>
              </c:extLst>
            </c:dLbl>
            <c:dLbl>
              <c:idx val="9"/>
              <c:layout>
                <c:manualLayout>
                  <c:x val="8.8888876689979704E-2"/>
                  <c:y val="1.712538556197077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Child Health</a:t>
                    </a:r>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363-4684-BEBC-913B2066C7F1}"/>
                </c:ext>
              </c:extLst>
            </c:dLbl>
            <c:dLbl>
              <c:idx val="10"/>
              <c:layout>
                <c:manualLayout>
                  <c:x val="4.1625995392165695E-2"/>
                  <c:y val="1.375491733782058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en-US"/>
                      <a:t>Eye</a:t>
                    </a:r>
                  </a:p>
                </c:rich>
              </c:tx>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363-4684-BEBC-913B2066C7F1}"/>
                </c:ext>
              </c:extLst>
            </c:dLbl>
            <c:dLbl>
              <c:idx val="11"/>
              <c:layout>
                <c:manualLayout>
                  <c:x val="-1.3307065140265004E-2"/>
                  <c:y val="-1.009397929939098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r>
                      <a:rPr lang="en-US"/>
                      <a:t>Translational Sciences</a:t>
                    </a:r>
                  </a:p>
                </c:rich>
              </c:tx>
              <c:spPr>
                <a:solidFill>
                  <a:schemeClr val="bg1"/>
                </a:solidFill>
                <a:ln>
                  <a:solidFill>
                    <a:schemeClr val="accent1"/>
                  </a:solid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907981524238024"/>
                      <c:h val="4.3969885756566483E-2"/>
                    </c:manualLayout>
                  </c15:layout>
                </c:ext>
                <c:ext xmlns:c16="http://schemas.microsoft.com/office/drawing/2014/chart" uri="{C3380CC4-5D6E-409C-BE32-E72D297353CC}">
                  <c16:uniqueId val="{00000017-3363-4684-BEBC-913B2066C7F1}"/>
                </c:ext>
              </c:extLst>
            </c:dLbl>
            <c:dLbl>
              <c:idx val="12"/>
              <c:layout>
                <c:manualLayout>
                  <c:x val="-4.7733350280554671E-2"/>
                  <c:y val="-3.7005240406892861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r>
                      <a:rPr lang="en-US"/>
                      <a:t>Environmental Health</a:t>
                    </a:r>
                  </a:p>
                </c:rich>
              </c:tx>
              <c:spPr>
                <a:solidFill>
                  <a:schemeClr val="bg1"/>
                </a:solidFill>
                <a:ln>
                  <a:solidFill>
                    <a:schemeClr val="accent1"/>
                  </a:solid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2716660146922535"/>
                      <c:h val="3.9384913310626289E-2"/>
                    </c:manualLayout>
                  </c15:layout>
                </c:ext>
                <c:ext xmlns:c16="http://schemas.microsoft.com/office/drawing/2014/chart" uri="{C3380CC4-5D6E-409C-BE32-E72D297353CC}">
                  <c16:uniqueId val="{00000019-3363-4684-BEBC-913B2066C7F1}"/>
                </c:ext>
              </c:extLst>
            </c:dLbl>
            <c:dLbl>
              <c:idx val="13"/>
              <c:layout>
                <c:manualLayout>
                  <c:x val="8.7145957539195469E-3"/>
                  <c:y val="-2.4464836517101136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B-3363-4684-BEBC-913B2066C7F1}"/>
                </c:ext>
              </c:extLst>
            </c:dLbl>
            <c:dLbl>
              <c:idx val="14"/>
              <c:layout>
                <c:manualLayout>
                  <c:x val="-6.9716766031356946E-3"/>
                  <c:y val="-6.3608574944462898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363-4684-BEBC-913B2066C7F1}"/>
                </c:ext>
              </c:extLst>
            </c:dLbl>
            <c:dLbl>
              <c:idx val="15"/>
              <c:layout>
                <c:manualLayout>
                  <c:x val="2.2657948960190841E-2"/>
                  <c:y val="-2.4464836517101339E-3"/>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363-4684-BEBC-913B2066C7F1}"/>
                </c:ext>
              </c:extLst>
            </c:dLbl>
            <c:dLbl>
              <c:idx val="16"/>
              <c:layout>
                <c:manualLayout>
                  <c:x val="1.045751490470343E-2"/>
                  <c:y val="-5.3822640337622463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363-4684-BEBC-913B2066C7F1}"/>
                </c:ext>
              </c:extLst>
            </c:dLbl>
            <c:dLbl>
              <c:idx val="17"/>
              <c:layout>
                <c:manualLayout>
                  <c:x val="2.2657948960190903E-2"/>
                  <c:y val="2.4464836517101114E-3"/>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80000"/>
                          <a:lumOff val="2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363-4684-BEBC-913B2066C7F1}"/>
                </c:ext>
              </c:extLst>
            </c:dLbl>
            <c:dLbl>
              <c:idx val="18"/>
              <c:layout>
                <c:manualLayout>
                  <c:x val="1.5686272357055241E-2"/>
                  <c:y val="-4.4036705730782014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363-4684-BEBC-913B2066C7F1}"/>
                </c:ext>
              </c:extLst>
            </c:dLbl>
            <c:dLbl>
              <c:idx val="19"/>
              <c:layout>
                <c:manualLayout>
                  <c:x val="3.4858383015678313E-2"/>
                  <c:y val="-8.8073411461564013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363-4684-BEBC-913B2066C7F1}"/>
                </c:ext>
              </c:extLst>
            </c:dLbl>
            <c:dLbl>
              <c:idx val="20"/>
              <c:layout>
                <c:manualLayout>
                  <c:x val="1.9172110658623009E-2"/>
                  <c:y val="-3.669725477565168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363-4684-BEBC-913B2066C7F1}"/>
                </c:ext>
              </c:extLst>
            </c:dLbl>
            <c:dLbl>
              <c:idx val="21"/>
              <c:layout>
                <c:manualLayout>
                  <c:x val="6.2745089428220963E-2"/>
                  <c:y val="-0.10275231337182468"/>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B-3363-4684-BEBC-913B2066C7F1}"/>
                </c:ext>
              </c:extLst>
            </c:dLbl>
            <c:dLbl>
              <c:idx val="22"/>
              <c:layout>
                <c:manualLayout>
                  <c:x val="7.6688442634492288E-2"/>
                  <c:y val="-5.137615668591234E-2"/>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lumMod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D-3363-4684-BEBC-913B2066C7F1}"/>
                </c:ext>
              </c:extLst>
            </c:dLbl>
            <c:dLbl>
              <c:idx val="23"/>
              <c:layout>
                <c:manualLayout>
                  <c:x val="5.0544655372733491E-2"/>
                  <c:y val="-4.8929673034202228E-3"/>
                </c:manualLayout>
              </c:layout>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80000"/>
                        </a:schemeClr>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F-3363-4684-BEBC-913B2066C7F1}"/>
                </c:ext>
              </c:extLst>
            </c:dLbl>
            <c:spPr>
              <a:solidFill>
                <a:schemeClr val="bg1"/>
              </a:solidFill>
              <a:ln>
                <a:solidFill>
                  <a:schemeClr val="accent1"/>
                </a:solidFill>
              </a:ln>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Sheet1!$A$3:$A$26</c:f>
              <c:strCache>
                <c:ptCount val="24"/>
                <c:pt idx="0">
                  <c:v>NCI</c:v>
                </c:pt>
                <c:pt idx="1">
                  <c:v>NIAID</c:v>
                </c:pt>
                <c:pt idx="2">
                  <c:v>NIA</c:v>
                </c:pt>
                <c:pt idx="3">
                  <c:v>NHLBI</c:v>
                </c:pt>
                <c:pt idx="4">
                  <c:v>NIGMS</c:v>
                </c:pt>
                <c:pt idx="5">
                  <c:v>NINDS</c:v>
                </c:pt>
                <c:pt idx="6">
                  <c:v>NIDDK</c:v>
                </c:pt>
                <c:pt idx="7">
                  <c:v>NIMH</c:v>
                </c:pt>
                <c:pt idx="8">
                  <c:v>NIDA</c:v>
                </c:pt>
                <c:pt idx="9">
                  <c:v>NICHD</c:v>
                </c:pt>
                <c:pt idx="10">
                  <c:v>NEI</c:v>
                </c:pt>
                <c:pt idx="11">
                  <c:v>NCATS</c:v>
                </c:pt>
                <c:pt idx="12">
                  <c:v>NIEHS</c:v>
                </c:pt>
                <c:pt idx="13">
                  <c:v>NIAMS</c:v>
                </c:pt>
                <c:pt idx="14">
                  <c:v>NIAAA</c:v>
                </c:pt>
                <c:pt idx="15">
                  <c:v>NHGRI</c:v>
                </c:pt>
                <c:pt idx="16">
                  <c:v>NIDCD</c:v>
                </c:pt>
                <c:pt idx="17">
                  <c:v>NIDCR</c:v>
                </c:pt>
                <c:pt idx="18">
                  <c:v>NIBIB</c:v>
                </c:pt>
                <c:pt idx="19">
                  <c:v>NIMHD</c:v>
                </c:pt>
                <c:pt idx="20">
                  <c:v>ORIP</c:v>
                </c:pt>
                <c:pt idx="21">
                  <c:v>NINR</c:v>
                </c:pt>
                <c:pt idx="22">
                  <c:v>NCCIH</c:v>
                </c:pt>
                <c:pt idx="23">
                  <c:v>NLM</c:v>
                </c:pt>
              </c:strCache>
            </c:strRef>
          </c:cat>
          <c:val>
            <c:numRef>
              <c:f>Sheet1!$B$3:$B$26</c:f>
              <c:numCache>
                <c:formatCode>"$"#,##0_);\("$"#,##0\)</c:formatCode>
                <c:ptCount val="24"/>
                <c:pt idx="0">
                  <c:v>179489472</c:v>
                </c:pt>
                <c:pt idx="1">
                  <c:v>175373308</c:v>
                </c:pt>
                <c:pt idx="2">
                  <c:v>118779741</c:v>
                </c:pt>
                <c:pt idx="3">
                  <c:v>117084327</c:v>
                </c:pt>
                <c:pt idx="4">
                  <c:v>95363069</c:v>
                </c:pt>
                <c:pt idx="5">
                  <c:v>78649744</c:v>
                </c:pt>
                <c:pt idx="6">
                  <c:v>69345226</c:v>
                </c:pt>
                <c:pt idx="7">
                  <c:v>63561506</c:v>
                </c:pt>
                <c:pt idx="8">
                  <c:v>46993719</c:v>
                </c:pt>
                <c:pt idx="9">
                  <c:v>46089305</c:v>
                </c:pt>
                <c:pt idx="10">
                  <c:v>25732611</c:v>
                </c:pt>
                <c:pt idx="11">
                  <c:v>24629294</c:v>
                </c:pt>
                <c:pt idx="12">
                  <c:v>22628344</c:v>
                </c:pt>
                <c:pt idx="13">
                  <c:v>19053948</c:v>
                </c:pt>
                <c:pt idx="14">
                  <c:v>16379394</c:v>
                </c:pt>
                <c:pt idx="15">
                  <c:v>16332446</c:v>
                </c:pt>
                <c:pt idx="16">
                  <c:v>15337881</c:v>
                </c:pt>
                <c:pt idx="17">
                  <c:v>13551433</c:v>
                </c:pt>
                <c:pt idx="18">
                  <c:v>13009551</c:v>
                </c:pt>
                <c:pt idx="19">
                  <c:v>11330728</c:v>
                </c:pt>
                <c:pt idx="20">
                  <c:v>7529900</c:v>
                </c:pt>
                <c:pt idx="21">
                  <c:v>5021022</c:v>
                </c:pt>
                <c:pt idx="22">
                  <c:v>4327969</c:v>
                </c:pt>
                <c:pt idx="23">
                  <c:v>1565159</c:v>
                </c:pt>
              </c:numCache>
            </c:numRef>
          </c:val>
          <c:extLst>
            <c:ext xmlns:c16="http://schemas.microsoft.com/office/drawing/2014/chart" uri="{C3380CC4-5D6E-409C-BE32-E72D297353CC}">
              <c16:uniqueId val="{00000030-3363-4684-BEBC-913B2066C7F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43787-62A0-4EBF-B6E1-95F944FEF75D}" type="doc">
      <dgm:prSet loTypeId="urn:microsoft.com/office/officeart/2005/8/layout/venn1" loCatId="relationship" qsTypeId="urn:microsoft.com/office/officeart/2005/8/quickstyle/simple1" qsCatId="simple" csTypeId="urn:microsoft.com/office/officeart/2005/8/colors/accent1_2" csCatId="accent1" phldr="1"/>
      <dgm:spPr/>
    </dgm:pt>
    <dgm:pt modelId="{C81AA6BA-9394-470B-9DB3-6804CAD2DE29}">
      <dgm:prSet phldrT="[Text]"/>
      <dgm:spPr>
        <a:solidFill>
          <a:srgbClr val="0070C0">
            <a:alpha val="50000"/>
          </a:srgbClr>
        </a:solidFill>
      </dgm:spPr>
      <dgm:t>
        <a:bodyPr/>
        <a:lstStyle/>
        <a:p>
          <a:r>
            <a:rPr lang="en-US"/>
            <a:t>Small Business Innovation</a:t>
          </a:r>
        </a:p>
      </dgm:t>
    </dgm:pt>
    <dgm:pt modelId="{02D7867A-F606-485C-AB94-18C06D15E85B}" type="parTrans" cxnId="{6E214E56-68BB-4888-B956-EF38AF4E7445}">
      <dgm:prSet/>
      <dgm:spPr/>
      <dgm:t>
        <a:bodyPr/>
        <a:lstStyle/>
        <a:p>
          <a:endParaRPr lang="en-US"/>
        </a:p>
      </dgm:t>
    </dgm:pt>
    <dgm:pt modelId="{69011051-F4F2-417B-9B66-D49C1B558597}" type="sibTrans" cxnId="{6E214E56-68BB-4888-B956-EF38AF4E7445}">
      <dgm:prSet/>
      <dgm:spPr/>
      <dgm:t>
        <a:bodyPr/>
        <a:lstStyle/>
        <a:p>
          <a:endParaRPr lang="en-US"/>
        </a:p>
      </dgm:t>
    </dgm:pt>
    <dgm:pt modelId="{F9F94BBC-4205-4211-870E-E901F738C7AF}">
      <dgm:prSet phldrT="[Text]"/>
      <dgm:spPr>
        <a:solidFill>
          <a:schemeClr val="accent2">
            <a:alpha val="50000"/>
          </a:schemeClr>
        </a:solidFill>
      </dgm:spPr>
      <dgm:t>
        <a:bodyPr/>
        <a:lstStyle/>
        <a:p>
          <a:r>
            <a:rPr lang="en-US"/>
            <a:t>Innovator Support</a:t>
          </a:r>
        </a:p>
      </dgm:t>
    </dgm:pt>
    <dgm:pt modelId="{52B8E72B-64FA-4501-9CD4-C0A879CF89DF}" type="parTrans" cxnId="{929F0CD3-1D99-4DB9-9DB4-2132CB42FA76}">
      <dgm:prSet/>
      <dgm:spPr/>
      <dgm:t>
        <a:bodyPr/>
        <a:lstStyle/>
        <a:p>
          <a:endParaRPr lang="en-US"/>
        </a:p>
      </dgm:t>
    </dgm:pt>
    <dgm:pt modelId="{21F7F434-3DF7-4E32-94FB-C12F7549DA06}" type="sibTrans" cxnId="{929F0CD3-1D99-4DB9-9DB4-2132CB42FA76}">
      <dgm:prSet/>
      <dgm:spPr/>
      <dgm:t>
        <a:bodyPr/>
        <a:lstStyle/>
        <a:p>
          <a:endParaRPr lang="en-US"/>
        </a:p>
      </dgm:t>
    </dgm:pt>
    <dgm:pt modelId="{0F2DA3C4-2F8F-4FD7-80CE-F015D65D23AF}">
      <dgm:prSet phldrT="[Text]"/>
      <dgm:spPr/>
      <dgm:t>
        <a:bodyPr/>
        <a:lstStyle/>
        <a:p>
          <a:r>
            <a:rPr lang="en-US"/>
            <a:t>Academic Innovation</a:t>
          </a:r>
        </a:p>
      </dgm:t>
    </dgm:pt>
    <dgm:pt modelId="{D93D4128-EC11-41FA-ADC0-09EEA304C6B9}" type="parTrans" cxnId="{9417A5E2-F28E-454F-9FE1-A72D1C42F05E}">
      <dgm:prSet/>
      <dgm:spPr/>
      <dgm:t>
        <a:bodyPr/>
        <a:lstStyle/>
        <a:p>
          <a:endParaRPr lang="en-US"/>
        </a:p>
      </dgm:t>
    </dgm:pt>
    <dgm:pt modelId="{CAE1116D-64DD-459C-8920-14F4168706C4}" type="sibTrans" cxnId="{9417A5E2-F28E-454F-9FE1-A72D1C42F05E}">
      <dgm:prSet/>
      <dgm:spPr/>
      <dgm:t>
        <a:bodyPr/>
        <a:lstStyle/>
        <a:p>
          <a:endParaRPr lang="en-US"/>
        </a:p>
      </dgm:t>
    </dgm:pt>
    <dgm:pt modelId="{7A07097D-3EDE-4208-A9EE-AF5C524E5F05}" type="pres">
      <dgm:prSet presAssocID="{24243787-62A0-4EBF-B6E1-95F944FEF75D}" presName="compositeShape" presStyleCnt="0">
        <dgm:presLayoutVars>
          <dgm:chMax val="7"/>
          <dgm:dir/>
          <dgm:resizeHandles val="exact"/>
        </dgm:presLayoutVars>
      </dgm:prSet>
      <dgm:spPr/>
    </dgm:pt>
    <dgm:pt modelId="{51773F71-EF71-4AB7-8A62-8807E2319EBD}" type="pres">
      <dgm:prSet presAssocID="{C81AA6BA-9394-470B-9DB3-6804CAD2DE29}" presName="circ1" presStyleLbl="vennNode1" presStyleIdx="0" presStyleCnt="3"/>
      <dgm:spPr/>
    </dgm:pt>
    <dgm:pt modelId="{28FC65C7-DBB3-49BE-BD5D-444487E9EB08}" type="pres">
      <dgm:prSet presAssocID="{C81AA6BA-9394-470B-9DB3-6804CAD2DE29}" presName="circ1Tx" presStyleLbl="revTx" presStyleIdx="0" presStyleCnt="0">
        <dgm:presLayoutVars>
          <dgm:chMax val="0"/>
          <dgm:chPref val="0"/>
          <dgm:bulletEnabled val="1"/>
        </dgm:presLayoutVars>
      </dgm:prSet>
      <dgm:spPr/>
    </dgm:pt>
    <dgm:pt modelId="{5DDE009B-A9FF-4916-B63B-F6DE52268AD2}" type="pres">
      <dgm:prSet presAssocID="{F9F94BBC-4205-4211-870E-E901F738C7AF}" presName="circ2" presStyleLbl="vennNode1" presStyleIdx="1" presStyleCnt="3"/>
      <dgm:spPr/>
    </dgm:pt>
    <dgm:pt modelId="{0D3D8C05-D06A-4C6A-8C2B-50641F94AD2C}" type="pres">
      <dgm:prSet presAssocID="{F9F94BBC-4205-4211-870E-E901F738C7AF}" presName="circ2Tx" presStyleLbl="revTx" presStyleIdx="0" presStyleCnt="0">
        <dgm:presLayoutVars>
          <dgm:chMax val="0"/>
          <dgm:chPref val="0"/>
          <dgm:bulletEnabled val="1"/>
        </dgm:presLayoutVars>
      </dgm:prSet>
      <dgm:spPr/>
    </dgm:pt>
    <dgm:pt modelId="{EEBBD42F-BA59-4DF1-9167-7C9E8E20F42E}" type="pres">
      <dgm:prSet presAssocID="{0F2DA3C4-2F8F-4FD7-80CE-F015D65D23AF}" presName="circ3" presStyleLbl="vennNode1" presStyleIdx="2" presStyleCnt="3"/>
      <dgm:spPr/>
    </dgm:pt>
    <dgm:pt modelId="{B6A83B18-7CCE-4BF4-A797-267E71CEB3C1}" type="pres">
      <dgm:prSet presAssocID="{0F2DA3C4-2F8F-4FD7-80CE-F015D65D23AF}" presName="circ3Tx" presStyleLbl="revTx" presStyleIdx="0" presStyleCnt="0">
        <dgm:presLayoutVars>
          <dgm:chMax val="0"/>
          <dgm:chPref val="0"/>
          <dgm:bulletEnabled val="1"/>
        </dgm:presLayoutVars>
      </dgm:prSet>
      <dgm:spPr/>
    </dgm:pt>
  </dgm:ptLst>
  <dgm:cxnLst>
    <dgm:cxn modelId="{2E638708-EA69-4A00-8773-4885F5DC825F}" type="presOf" srcId="{0F2DA3C4-2F8F-4FD7-80CE-F015D65D23AF}" destId="{B6A83B18-7CCE-4BF4-A797-267E71CEB3C1}" srcOrd="1" destOrd="0" presId="urn:microsoft.com/office/officeart/2005/8/layout/venn1"/>
    <dgm:cxn modelId="{F27CA429-E07A-400C-9DBA-D8EDDCB0B51C}" type="presOf" srcId="{0F2DA3C4-2F8F-4FD7-80CE-F015D65D23AF}" destId="{EEBBD42F-BA59-4DF1-9167-7C9E8E20F42E}" srcOrd="0" destOrd="0" presId="urn:microsoft.com/office/officeart/2005/8/layout/venn1"/>
    <dgm:cxn modelId="{65E5CF55-9763-48C3-8AE6-71ABB9827F6E}" type="presOf" srcId="{C81AA6BA-9394-470B-9DB3-6804CAD2DE29}" destId="{51773F71-EF71-4AB7-8A62-8807E2319EBD}" srcOrd="0" destOrd="0" presId="urn:microsoft.com/office/officeart/2005/8/layout/venn1"/>
    <dgm:cxn modelId="{6E214E56-68BB-4888-B956-EF38AF4E7445}" srcId="{24243787-62A0-4EBF-B6E1-95F944FEF75D}" destId="{C81AA6BA-9394-470B-9DB3-6804CAD2DE29}" srcOrd="0" destOrd="0" parTransId="{02D7867A-F606-485C-AB94-18C06D15E85B}" sibTransId="{69011051-F4F2-417B-9B66-D49C1B558597}"/>
    <dgm:cxn modelId="{929F0CD3-1D99-4DB9-9DB4-2132CB42FA76}" srcId="{24243787-62A0-4EBF-B6E1-95F944FEF75D}" destId="{F9F94BBC-4205-4211-870E-E901F738C7AF}" srcOrd="1" destOrd="0" parTransId="{52B8E72B-64FA-4501-9CD4-C0A879CF89DF}" sibTransId="{21F7F434-3DF7-4E32-94FB-C12F7549DA06}"/>
    <dgm:cxn modelId="{231A6BD5-B61E-46F0-A569-F094869BCD7B}" type="presOf" srcId="{F9F94BBC-4205-4211-870E-E901F738C7AF}" destId="{0D3D8C05-D06A-4C6A-8C2B-50641F94AD2C}" srcOrd="1" destOrd="0" presId="urn:microsoft.com/office/officeart/2005/8/layout/venn1"/>
    <dgm:cxn modelId="{C265C2D7-319D-4686-B609-C73447C2DF92}" type="presOf" srcId="{24243787-62A0-4EBF-B6E1-95F944FEF75D}" destId="{7A07097D-3EDE-4208-A9EE-AF5C524E5F05}" srcOrd="0" destOrd="0" presId="urn:microsoft.com/office/officeart/2005/8/layout/venn1"/>
    <dgm:cxn modelId="{9417A5E2-F28E-454F-9FE1-A72D1C42F05E}" srcId="{24243787-62A0-4EBF-B6E1-95F944FEF75D}" destId="{0F2DA3C4-2F8F-4FD7-80CE-F015D65D23AF}" srcOrd="2" destOrd="0" parTransId="{D93D4128-EC11-41FA-ADC0-09EEA304C6B9}" sibTransId="{CAE1116D-64DD-459C-8920-14F4168706C4}"/>
    <dgm:cxn modelId="{A34F9CE3-D418-45B6-9EC6-5485B17E4EB1}" type="presOf" srcId="{F9F94BBC-4205-4211-870E-E901F738C7AF}" destId="{5DDE009B-A9FF-4916-B63B-F6DE52268AD2}" srcOrd="0" destOrd="0" presId="urn:microsoft.com/office/officeart/2005/8/layout/venn1"/>
    <dgm:cxn modelId="{0F3885E4-8A4D-49DE-9592-F6E07FE7777B}" type="presOf" srcId="{C81AA6BA-9394-470B-9DB3-6804CAD2DE29}" destId="{28FC65C7-DBB3-49BE-BD5D-444487E9EB08}" srcOrd="1" destOrd="0" presId="urn:microsoft.com/office/officeart/2005/8/layout/venn1"/>
    <dgm:cxn modelId="{944B3D5B-CDE6-4725-A5D5-B57775062E90}" type="presParOf" srcId="{7A07097D-3EDE-4208-A9EE-AF5C524E5F05}" destId="{51773F71-EF71-4AB7-8A62-8807E2319EBD}" srcOrd="0" destOrd="0" presId="urn:microsoft.com/office/officeart/2005/8/layout/venn1"/>
    <dgm:cxn modelId="{CED94CE9-6168-40DD-A7D4-86FE994F868A}" type="presParOf" srcId="{7A07097D-3EDE-4208-A9EE-AF5C524E5F05}" destId="{28FC65C7-DBB3-49BE-BD5D-444487E9EB08}" srcOrd="1" destOrd="0" presId="urn:microsoft.com/office/officeart/2005/8/layout/venn1"/>
    <dgm:cxn modelId="{93E58EFE-FD71-45BF-88D4-54C924DEFE96}" type="presParOf" srcId="{7A07097D-3EDE-4208-A9EE-AF5C524E5F05}" destId="{5DDE009B-A9FF-4916-B63B-F6DE52268AD2}" srcOrd="2" destOrd="0" presId="urn:microsoft.com/office/officeart/2005/8/layout/venn1"/>
    <dgm:cxn modelId="{5D4856B0-F59C-41DC-8B65-4DB0AB5FB3B2}" type="presParOf" srcId="{7A07097D-3EDE-4208-A9EE-AF5C524E5F05}" destId="{0D3D8C05-D06A-4C6A-8C2B-50641F94AD2C}" srcOrd="3" destOrd="0" presId="urn:microsoft.com/office/officeart/2005/8/layout/venn1"/>
    <dgm:cxn modelId="{856FC77B-2616-4922-B42E-585144C64F26}" type="presParOf" srcId="{7A07097D-3EDE-4208-A9EE-AF5C524E5F05}" destId="{EEBBD42F-BA59-4DF1-9167-7C9E8E20F42E}" srcOrd="4" destOrd="0" presId="urn:microsoft.com/office/officeart/2005/8/layout/venn1"/>
    <dgm:cxn modelId="{247F77EE-0620-477F-9A84-F3556BA8CBD4}" type="presParOf" srcId="{7A07097D-3EDE-4208-A9EE-AF5C524E5F05}" destId="{B6A83B18-7CCE-4BF4-A797-267E71CEB3C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73F71-EF71-4AB7-8A62-8807E2319EBD}">
      <dsp:nvSpPr>
        <dsp:cNvPr id="0" name=""/>
        <dsp:cNvSpPr/>
      </dsp:nvSpPr>
      <dsp:spPr>
        <a:xfrm>
          <a:off x="2055256" y="54910"/>
          <a:ext cx="2635727" cy="2635727"/>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Small Business Innovation</a:t>
          </a:r>
        </a:p>
      </dsp:txBody>
      <dsp:txXfrm>
        <a:off x="2406686" y="516163"/>
        <a:ext cx="1932866" cy="1186077"/>
      </dsp:txXfrm>
    </dsp:sp>
    <dsp:sp modelId="{5DDE009B-A9FF-4916-B63B-F6DE52268AD2}">
      <dsp:nvSpPr>
        <dsp:cNvPr id="0" name=""/>
        <dsp:cNvSpPr/>
      </dsp:nvSpPr>
      <dsp:spPr>
        <a:xfrm>
          <a:off x="3006314" y="1702240"/>
          <a:ext cx="2635727" cy="2635727"/>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Innovator Support</a:t>
          </a:r>
        </a:p>
      </dsp:txBody>
      <dsp:txXfrm>
        <a:off x="3812407" y="2383136"/>
        <a:ext cx="1581436" cy="1449650"/>
      </dsp:txXfrm>
    </dsp:sp>
    <dsp:sp modelId="{EEBBD42F-BA59-4DF1-9167-7C9E8E20F42E}">
      <dsp:nvSpPr>
        <dsp:cNvPr id="0" name=""/>
        <dsp:cNvSpPr/>
      </dsp:nvSpPr>
      <dsp:spPr>
        <a:xfrm>
          <a:off x="1104197" y="1702240"/>
          <a:ext cx="2635727" cy="263572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a:t>Academic Innovation</a:t>
          </a:r>
        </a:p>
      </dsp:txBody>
      <dsp:txXfrm>
        <a:off x="1352395" y="2383136"/>
        <a:ext cx="1581436" cy="144965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012018" cy="46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t" anchorCtr="0" compatLnSpc="1">
            <a:prstTxWarp prst="textNoShape">
              <a:avLst/>
            </a:prstTxWarp>
          </a:bodyPr>
          <a:lstStyle>
            <a:lvl1pPr defTabSz="924849">
              <a:defRPr sz="1200"/>
            </a:lvl1pPr>
          </a:lstStyle>
          <a:p>
            <a:endParaRPr lang="en-US"/>
          </a:p>
        </p:txBody>
      </p:sp>
      <p:sp>
        <p:nvSpPr>
          <p:cNvPr id="18435" name="Rectangle 3"/>
          <p:cNvSpPr>
            <a:spLocks noGrp="1" noChangeArrowheads="1"/>
          </p:cNvSpPr>
          <p:nvPr>
            <p:ph type="dt" sz="quarter" idx="1"/>
          </p:nvPr>
        </p:nvSpPr>
        <p:spPr bwMode="auto">
          <a:xfrm>
            <a:off x="3936466" y="1"/>
            <a:ext cx="3012018" cy="46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t" anchorCtr="0" compatLnSpc="1">
            <a:prstTxWarp prst="textNoShape">
              <a:avLst/>
            </a:prstTxWarp>
          </a:bodyPr>
          <a:lstStyle>
            <a:lvl1pPr algn="r" defTabSz="924849">
              <a:defRPr sz="1200"/>
            </a:lvl1pPr>
          </a:lstStyle>
          <a:p>
            <a:endParaRPr lang="en-US"/>
          </a:p>
        </p:txBody>
      </p:sp>
      <p:sp>
        <p:nvSpPr>
          <p:cNvPr id="18436" name="Rectangle 4"/>
          <p:cNvSpPr>
            <a:spLocks noGrp="1" noChangeArrowheads="1"/>
          </p:cNvSpPr>
          <p:nvPr>
            <p:ph type="ftr" sz="quarter" idx="2"/>
          </p:nvPr>
        </p:nvSpPr>
        <p:spPr bwMode="auto">
          <a:xfrm>
            <a:off x="0" y="8772446"/>
            <a:ext cx="3012018" cy="46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b" anchorCtr="0" compatLnSpc="1">
            <a:prstTxWarp prst="textNoShape">
              <a:avLst/>
            </a:prstTxWarp>
          </a:bodyPr>
          <a:lstStyle>
            <a:lvl1pPr defTabSz="924849">
              <a:defRPr sz="1200"/>
            </a:lvl1pPr>
          </a:lstStyle>
          <a:p>
            <a:endParaRPr lang="en-US"/>
          </a:p>
        </p:txBody>
      </p:sp>
      <p:sp>
        <p:nvSpPr>
          <p:cNvPr id="18437" name="Rectangle 5"/>
          <p:cNvSpPr>
            <a:spLocks noGrp="1" noChangeArrowheads="1"/>
          </p:cNvSpPr>
          <p:nvPr>
            <p:ph type="sldNum" sz="quarter" idx="3"/>
          </p:nvPr>
        </p:nvSpPr>
        <p:spPr bwMode="auto">
          <a:xfrm>
            <a:off x="3936466" y="8772446"/>
            <a:ext cx="3012018" cy="46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b" anchorCtr="0" compatLnSpc="1">
            <a:prstTxWarp prst="textNoShape">
              <a:avLst/>
            </a:prstTxWarp>
          </a:bodyPr>
          <a:lstStyle>
            <a:lvl1pPr algn="r" defTabSz="924849">
              <a:defRPr sz="1200"/>
            </a:lvl1pPr>
          </a:lstStyle>
          <a:p>
            <a:fld id="{AD9DCF04-8AE1-CC49-80A1-1E9496B4418A}" type="slidenum">
              <a:rPr lang="en-US"/>
              <a:pPr/>
              <a:t>‹#›</a:t>
            </a:fld>
            <a:endParaRPr lang="en-US"/>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12018" cy="46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t" anchorCtr="0" compatLnSpc="1">
            <a:prstTxWarp prst="textNoShape">
              <a:avLst/>
            </a:prstTxWarp>
          </a:bodyPr>
          <a:lstStyle>
            <a:lvl1pPr defTabSz="924849">
              <a:defRPr sz="1200"/>
            </a:lvl1pPr>
          </a:lstStyle>
          <a:p>
            <a:endParaRPr lang="en-US"/>
          </a:p>
        </p:txBody>
      </p:sp>
      <p:sp>
        <p:nvSpPr>
          <p:cNvPr id="4099" name="Rectangle 3"/>
          <p:cNvSpPr>
            <a:spLocks noGrp="1" noChangeArrowheads="1"/>
          </p:cNvSpPr>
          <p:nvPr>
            <p:ph type="dt" idx="1"/>
          </p:nvPr>
        </p:nvSpPr>
        <p:spPr bwMode="auto">
          <a:xfrm>
            <a:off x="3936466" y="1"/>
            <a:ext cx="3012018" cy="462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t" anchorCtr="0" compatLnSpc="1">
            <a:prstTxWarp prst="textNoShape">
              <a:avLst/>
            </a:prstTxWarp>
          </a:bodyPr>
          <a:lstStyle>
            <a:lvl1pPr algn="r" defTabSz="924849">
              <a:defRPr sz="1200"/>
            </a:lvl1pPr>
          </a:lstStyle>
          <a:p>
            <a:endParaRPr lang="en-US"/>
          </a:p>
        </p:txBody>
      </p:sp>
      <p:sp>
        <p:nvSpPr>
          <p:cNvPr id="4100" name="Rectangle 4"/>
          <p:cNvSpPr>
            <a:spLocks noGrp="1" noRot="1" noChangeAspect="1" noChangeArrowheads="1" noTextEdit="1"/>
          </p:cNvSpPr>
          <p:nvPr>
            <p:ph type="sldImg" idx="2"/>
          </p:nvPr>
        </p:nvSpPr>
        <p:spPr bwMode="auto">
          <a:xfrm>
            <a:off x="396875" y="692150"/>
            <a:ext cx="6157913"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95327" y="4387017"/>
            <a:ext cx="5559424" cy="415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2446"/>
            <a:ext cx="3012018" cy="46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b" anchorCtr="0" compatLnSpc="1">
            <a:prstTxWarp prst="textNoShape">
              <a:avLst/>
            </a:prstTxWarp>
          </a:bodyPr>
          <a:lstStyle>
            <a:lvl1pPr defTabSz="924849">
              <a:defRPr sz="1200"/>
            </a:lvl1pPr>
          </a:lstStyle>
          <a:p>
            <a:endParaRPr lang="en-US"/>
          </a:p>
        </p:txBody>
      </p:sp>
      <p:sp>
        <p:nvSpPr>
          <p:cNvPr id="4103" name="Rectangle 7"/>
          <p:cNvSpPr>
            <a:spLocks noGrp="1" noChangeArrowheads="1"/>
          </p:cNvSpPr>
          <p:nvPr>
            <p:ph type="sldNum" sz="quarter" idx="5"/>
          </p:nvPr>
        </p:nvSpPr>
        <p:spPr bwMode="auto">
          <a:xfrm>
            <a:off x="3936466" y="8772446"/>
            <a:ext cx="3012018" cy="46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483" tIns="46241" rIns="92483" bIns="46241" numCol="1" anchor="b" anchorCtr="0" compatLnSpc="1">
            <a:prstTxWarp prst="textNoShape">
              <a:avLst/>
            </a:prstTxWarp>
          </a:bodyPr>
          <a:lstStyle>
            <a:lvl1pPr algn="r" defTabSz="924849">
              <a:defRPr sz="1200"/>
            </a:lvl1pPr>
          </a:lstStyle>
          <a:p>
            <a:fld id="{EBD98385-F1D5-B84A-ABBF-D8781C4363E8}" type="slidenum">
              <a:rPr lang="en-US"/>
              <a:pPr/>
              <a:t>‹#›</a:t>
            </a:fld>
            <a:endParaRPr lang="en-US"/>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98385-F1D5-B84A-ABBF-D8781C4363E8}" type="slidenum">
              <a:rPr lang="en-US" smtClean="0"/>
              <a:pPr/>
              <a:t>1</a:t>
            </a:fld>
            <a:endParaRPr lang="en-US"/>
          </a:p>
        </p:txBody>
      </p:sp>
    </p:spTree>
    <p:extLst>
      <p:ext uri="{BB962C8B-B14F-4D97-AF65-F5344CB8AC3E}">
        <p14:creationId xmlns:p14="http://schemas.microsoft.com/office/powerpoint/2010/main" val="287556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Website is a wealth of information, including funding opportunities (highlighted)</a:t>
            </a:r>
          </a:p>
          <a:p>
            <a:pPr marL="171450" indent="-171450">
              <a:buFont typeface="Arial" panose="020B0604020202020204" pitchFamily="34" charset="0"/>
              <a:buChar char="•"/>
            </a:pPr>
            <a:r>
              <a:rPr lang="en-US"/>
              <a:t>New to SBIR/STTR- flowchart (highlighted) to walk you through the process. </a:t>
            </a:r>
          </a:p>
          <a:p>
            <a:pPr marL="171450" indent="-171450">
              <a:buFont typeface="Arial" panose="020B0604020202020204" pitchFamily="34" charset="0"/>
              <a:buChar char="•"/>
            </a:pPr>
            <a:r>
              <a:rPr lang="en-US"/>
              <a:t>8 ICs participate in the Applicant Assistance program (NCI, NHLBI, NINDS, NIA, NCATS, NIEHS, NCCIH, NINR) to help new applicants with the process</a:t>
            </a:r>
          </a:p>
          <a:p>
            <a:pPr marL="171450" indent="-171450">
              <a:buFont typeface="Arial" panose="020B0604020202020204" pitchFamily="34" charset="0"/>
              <a:buChar char="•"/>
            </a:pPr>
            <a:r>
              <a:rPr lang="en-US"/>
              <a:t>Program is specifically for Phase I applicants who have not received an NIH SBIR or STTR previously</a:t>
            </a:r>
          </a:p>
          <a:p>
            <a:pPr marL="171450" indent="-171450">
              <a:buFont typeface="Arial" panose="020B0604020202020204" pitchFamily="34" charset="0"/>
              <a:buChar char="•"/>
            </a:pPr>
            <a:r>
              <a:rPr lang="en-US"/>
              <a:t>One of the goals is to increase participation by those groups that have been historically under-represented (women-owned, socially/economically disadvantaged small businesses, IDEA states)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BD98385-F1D5-B84A-ABBF-D8781C4363E8}" type="slidenum">
              <a:rPr lang="en-US" smtClean="0"/>
              <a:pPr/>
              <a:t>10</a:t>
            </a:fld>
            <a:endParaRPr lang="en-US"/>
          </a:p>
        </p:txBody>
      </p:sp>
    </p:spTree>
    <p:extLst>
      <p:ext uri="{BB962C8B-B14F-4D97-AF65-F5344CB8AC3E}">
        <p14:creationId xmlns:p14="http://schemas.microsoft.com/office/powerpoint/2010/main" val="383717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7913" cy="3463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What is a WOB and SDB- definitions are here</a:t>
            </a:r>
          </a:p>
          <a:p>
            <a:pPr marL="171450" indent="-171450">
              <a:buFont typeface="Arial" panose="020B0604020202020204" pitchFamily="34" charset="0"/>
              <a:buChar char="•"/>
            </a:pPr>
            <a:r>
              <a:rPr lang="en-US"/>
              <a:t>We use this information for our tracking purposes and encourage you to self identify if appropriate- not provided on your application to reviewers.</a:t>
            </a:r>
          </a:p>
        </p:txBody>
      </p:sp>
      <p:sp>
        <p:nvSpPr>
          <p:cNvPr id="4" name="Slide Number Placeholder 3"/>
          <p:cNvSpPr>
            <a:spLocks noGrp="1"/>
          </p:cNvSpPr>
          <p:nvPr>
            <p:ph type="sldNum" sz="quarter" idx="10"/>
          </p:nvPr>
        </p:nvSpPr>
        <p:spPr/>
        <p:txBody>
          <a:bodyPr/>
          <a:lstStyle/>
          <a:p>
            <a:fld id="{EBD98385-F1D5-B84A-ABBF-D8781C4363E8}" type="slidenum">
              <a:rPr lang="en-US" smtClean="0"/>
              <a:pPr/>
              <a:t>11</a:t>
            </a:fld>
            <a:endParaRPr lang="en-US"/>
          </a:p>
        </p:txBody>
      </p:sp>
    </p:spTree>
    <p:extLst>
      <p:ext uri="{BB962C8B-B14F-4D97-AF65-F5344CB8AC3E}">
        <p14:creationId xmlns:p14="http://schemas.microsoft.com/office/powerpoint/2010/main" val="55104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1"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CAA638-E26C-4758-BB64-B24475CCB0B3}"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0"/>
              <a:cs typeface="Arial" charset="0"/>
            </a:endParaRPr>
          </a:p>
        </p:txBody>
      </p:sp>
      <p:sp>
        <p:nvSpPr>
          <p:cNvPr id="670722" name="Rectangle 2"/>
          <p:cNvSpPr>
            <a:spLocks noGrp="1" noRot="1" noChangeAspect="1" noChangeArrowheads="1" noTextEdit="1"/>
          </p:cNvSpPr>
          <p:nvPr>
            <p:ph type="sldImg"/>
          </p:nvPr>
        </p:nvSpPr>
        <p:spPr>
          <a:xfrm>
            <a:off x="366713" y="692150"/>
            <a:ext cx="6157912" cy="3463925"/>
          </a:xfrm>
          <a:ln/>
        </p:spPr>
      </p:sp>
      <p:sp>
        <p:nvSpPr>
          <p:cNvPr id="670723" name="Rectangle 3"/>
          <p:cNvSpPr>
            <a:spLocks noGrp="1" noChangeArrowheads="1"/>
          </p:cNvSpPr>
          <p:nvPr>
            <p:ph type="body" idx="1"/>
          </p:nvPr>
        </p:nvSpPr>
        <p:spPr>
          <a:noFill/>
          <a:ln/>
        </p:spPr>
        <p:txBody>
          <a:bodyPr/>
          <a:lstStyle/>
          <a:p>
            <a:pPr eaLnBrk="1" hangingPunct="1"/>
            <a:r>
              <a:rPr lang="en-US">
                <a:latin typeface="Arial" pitchFamily="34" charset="0"/>
              </a:rPr>
              <a:t>Stephanie Starts here: </a:t>
            </a:r>
          </a:p>
          <a:p>
            <a:pPr marL="171450" indent="-171450" eaLnBrk="1" hangingPunct="1">
              <a:buFont typeface="Arial" panose="020B0604020202020204" pitchFamily="34" charset="0"/>
              <a:buChar char="•"/>
            </a:pPr>
            <a:r>
              <a:rPr lang="en-US">
                <a:latin typeface="Arial" pitchFamily="34" charset="0"/>
              </a:rPr>
              <a:t>Majority of our applications are investigator initiated and grants</a:t>
            </a:r>
          </a:p>
          <a:p>
            <a:pPr marL="171450" indent="-171450" eaLnBrk="1" hangingPunct="1">
              <a:buFont typeface="Arial" panose="020B0604020202020204" pitchFamily="34" charset="0"/>
              <a:buChar char="•"/>
            </a:pPr>
            <a:r>
              <a:rPr lang="en-US">
                <a:latin typeface="Arial" pitchFamily="34" charset="0"/>
              </a:rPr>
              <a:t>Strongly encourage applicants to read the program descriptions and research topics section</a:t>
            </a:r>
          </a:p>
          <a:p>
            <a:pPr marL="171450" indent="-171450" eaLnBrk="1" hangingPunct="1">
              <a:buFont typeface="Arial" panose="020B0604020202020204" pitchFamily="34" charset="0"/>
              <a:buChar char="•"/>
            </a:pPr>
            <a:r>
              <a:rPr lang="en-US">
                <a:latin typeface="Arial" pitchFamily="34" charset="0"/>
              </a:rPr>
              <a:t>Do have targeted solicitations and a contract solicitation- not all ICs participate- important to read carefully and reach out to the appropriate contacts. </a:t>
            </a:r>
          </a:p>
        </p:txBody>
      </p:sp>
    </p:spTree>
    <p:extLst>
      <p:ext uri="{BB962C8B-B14F-4D97-AF65-F5344CB8AC3E}">
        <p14:creationId xmlns:p14="http://schemas.microsoft.com/office/powerpoint/2010/main" val="410961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Grp="1" noRot="1" noChangeAspect="1" noChangeArrowheads="1" noTextEdit="1"/>
          </p:cNvSpPr>
          <p:nvPr>
            <p:ph type="sldImg"/>
          </p:nvPr>
        </p:nvSpPr>
        <p:spPr>
          <a:xfrm>
            <a:off x="439738" y="698500"/>
            <a:ext cx="6132512" cy="3449638"/>
          </a:xfrm>
          <a:ln cap="flat">
            <a:solidFill>
              <a:schemeClr val="tx1"/>
            </a:solidFill>
          </a:ln>
        </p:spPr>
      </p:sp>
      <p:sp>
        <p:nvSpPr>
          <p:cNvPr id="1012739" name="Rectangle 3"/>
          <p:cNvSpPr>
            <a:spLocks noGrp="1" noChangeArrowheads="1"/>
          </p:cNvSpPr>
          <p:nvPr>
            <p:ph type="body" idx="1"/>
          </p:nvPr>
        </p:nvSpPr>
        <p:spPr>
          <a:xfrm>
            <a:off x="936347" y="4385537"/>
            <a:ext cx="5137714" cy="4157836"/>
          </a:xfrm>
          <a:ln/>
        </p:spPr>
        <p:txBody>
          <a:bodyPr lIns="92434" tIns="45435" rIns="92434" bIns="45435"/>
          <a:lstStyle/>
          <a:p>
            <a:pPr marL="171450" indent="-171450">
              <a:buFont typeface="Arial" panose="020B0604020202020204" pitchFamily="34" charset="0"/>
              <a:buChar char="•"/>
            </a:pPr>
            <a:r>
              <a:rPr lang="en-US"/>
              <a:t>Major difference is partnering requirement- all the differences come from that</a:t>
            </a:r>
          </a:p>
          <a:p>
            <a:pPr marL="171450" indent="-171450">
              <a:buFont typeface="Arial" panose="020B0604020202020204" pitchFamily="34" charset="0"/>
              <a:buChar char="•"/>
            </a:pPr>
            <a:r>
              <a:rPr lang="en-US"/>
              <a:t>Award is always made to the small business</a:t>
            </a:r>
          </a:p>
          <a:p>
            <a:pPr marL="171450" indent="-171450">
              <a:buFont typeface="Arial" panose="020B0604020202020204" pitchFamily="34" charset="0"/>
              <a:buChar char="•"/>
            </a:pPr>
            <a:r>
              <a:rPr lang="en-US"/>
              <a:t>PI eligibility is at the time of award (not application)</a:t>
            </a:r>
          </a:p>
          <a:p>
            <a:endParaRPr lang="en-US"/>
          </a:p>
        </p:txBody>
      </p:sp>
    </p:spTree>
    <p:extLst>
      <p:ext uri="{BB962C8B-B14F-4D97-AF65-F5344CB8AC3E}">
        <p14:creationId xmlns:p14="http://schemas.microsoft.com/office/powerpoint/2010/main" val="3768337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1" name="Rectangle 7"/>
          <p:cNvSpPr>
            <a:spLocks noGrp="1" noChangeArrowheads="1"/>
          </p:cNvSpPr>
          <p:nvPr>
            <p:ph type="sldNum" sz="quarter" idx="5"/>
          </p:nvPr>
        </p:nvSpPr>
        <p:spPr>
          <a:noFill/>
        </p:spPr>
        <p:txBody>
          <a:bodyPr/>
          <a:lstStyle/>
          <a:p>
            <a:fld id="{52CC9DDF-F8F8-4940-B2E2-12D1D889DAE1}" type="slidenum">
              <a:rPr lang="en-US" smtClean="0">
                <a:solidFill>
                  <a:srgbClr val="000000"/>
                </a:solidFill>
                <a:latin typeface="Arial" pitchFamily="34" charset="0"/>
              </a:rPr>
              <a:pPr/>
              <a:t>14</a:t>
            </a:fld>
            <a:endParaRPr lang="en-US">
              <a:solidFill>
                <a:srgbClr val="000000"/>
              </a:solidFill>
              <a:latin typeface="Arial" pitchFamily="34" charset="0"/>
            </a:endParaRPr>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a:latin typeface="Arial" pitchFamily="34" charset="0"/>
              </a:rPr>
              <a:t>Feasibility vs. Full R&amp;D- vague and not defined. </a:t>
            </a:r>
          </a:p>
          <a:p>
            <a:pPr marL="171450" indent="-171450" eaLnBrk="1" hangingPunct="1">
              <a:buFont typeface="Arial" panose="020B0604020202020204" pitchFamily="34" charset="0"/>
              <a:buChar char="•"/>
            </a:pPr>
            <a:r>
              <a:rPr lang="en-US">
                <a:latin typeface="Arial" pitchFamily="34" charset="0"/>
              </a:rPr>
              <a:t>Significant support to help companies get to commercial market or an inflection point (investor/partner) as biomedical research may take more time and money.</a:t>
            </a:r>
          </a:p>
          <a:p>
            <a:pPr marL="628650" lvl="1" indent="-171450" eaLnBrk="1" hangingPunct="1">
              <a:buFont typeface="Arial" panose="020B0604020202020204" pitchFamily="34" charset="0"/>
              <a:buChar char="•"/>
            </a:pPr>
            <a:r>
              <a:rPr lang="en-US">
                <a:latin typeface="Arial" pitchFamily="34" charset="0"/>
              </a:rPr>
              <a:t>Competing renewal awards</a:t>
            </a:r>
          </a:p>
          <a:p>
            <a:pPr marL="628650" lvl="1" indent="-171450" eaLnBrk="1" hangingPunct="1">
              <a:buFont typeface="Arial" panose="020B0604020202020204" pitchFamily="34" charset="0"/>
              <a:buChar char="•"/>
            </a:pPr>
            <a:r>
              <a:rPr lang="en-US">
                <a:latin typeface="Arial" pitchFamily="34" charset="0"/>
              </a:rPr>
              <a:t>CRPs</a:t>
            </a:r>
          </a:p>
          <a:p>
            <a:pPr marL="171450" lvl="0" indent="-171450" eaLnBrk="1" hangingPunct="1">
              <a:buFont typeface="Arial" panose="020B0604020202020204" pitchFamily="34" charset="0"/>
              <a:buChar char="•"/>
            </a:pPr>
            <a:r>
              <a:rPr lang="en-US">
                <a:latin typeface="Arial" pitchFamily="34" charset="0"/>
              </a:rPr>
              <a:t>Larger budget than most people realize, and we have a waiver to exceed the SBA guidelines. IC specific- reach out and contact us.</a:t>
            </a:r>
          </a:p>
        </p:txBody>
      </p:sp>
    </p:spTree>
    <p:extLst>
      <p:ext uri="{BB962C8B-B14F-4D97-AF65-F5344CB8AC3E}">
        <p14:creationId xmlns:p14="http://schemas.microsoft.com/office/powerpoint/2010/main" val="290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Clinical trials- not all FOAs or ICs support clinical trials through the SBIR/STTR program</a:t>
            </a:r>
          </a:p>
          <a:p>
            <a:pPr marL="171450" indent="-171450">
              <a:buFont typeface="Arial" panose="020B0604020202020204" pitchFamily="34" charset="0"/>
              <a:buChar char="•"/>
            </a:pPr>
            <a:r>
              <a:rPr lang="en-US"/>
              <a:t>Definition of a clinical trial may be broader than you think (encourage use of the decision tool). Important to determine BEFORE applying and reach out to discuss with a program officer</a:t>
            </a:r>
          </a:p>
        </p:txBody>
      </p:sp>
      <p:sp>
        <p:nvSpPr>
          <p:cNvPr id="4" name="Slide Number Placeholder 3"/>
          <p:cNvSpPr>
            <a:spLocks noGrp="1"/>
          </p:cNvSpPr>
          <p:nvPr>
            <p:ph type="sldNum" sz="quarter" idx="5"/>
          </p:nvPr>
        </p:nvSpPr>
        <p:spPr/>
        <p:txBody>
          <a:bodyPr/>
          <a:lstStyle/>
          <a:p>
            <a:fld id="{EBD98385-F1D5-B84A-ABBF-D8781C4363E8}" type="slidenum">
              <a:rPr lang="en-US" smtClean="0"/>
              <a:pPr/>
              <a:t>15</a:t>
            </a:fld>
            <a:endParaRPr lang="en-US"/>
          </a:p>
        </p:txBody>
      </p:sp>
    </p:spTree>
    <p:extLst>
      <p:ext uri="{BB962C8B-B14F-4D97-AF65-F5344CB8AC3E}">
        <p14:creationId xmlns:p14="http://schemas.microsoft.com/office/powerpoint/2010/main" val="1346571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7913" cy="34639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Very important to register and submit EARLY</a:t>
            </a:r>
          </a:p>
          <a:p>
            <a:pPr marL="171450" indent="-171450">
              <a:buFont typeface="Arial" panose="020B0604020202020204" pitchFamily="34" charset="0"/>
              <a:buChar char="•"/>
            </a:pPr>
            <a:r>
              <a:rPr lang="en-US"/>
              <a:t>Strongly recommend using ASSIST</a:t>
            </a:r>
          </a:p>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16</a:t>
            </a:fld>
            <a:endParaRPr lang="en-US"/>
          </a:p>
        </p:txBody>
      </p:sp>
    </p:spTree>
    <p:extLst>
      <p:ext uri="{BB962C8B-B14F-4D97-AF65-F5344CB8AC3E}">
        <p14:creationId xmlns:p14="http://schemas.microsoft.com/office/powerpoint/2010/main" val="17480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D98385-F1D5-B84A-ABBF-D8781C4363E8}" type="slidenum">
              <a:rPr lang="en-US" smtClean="0"/>
              <a:pPr/>
              <a:t>17</a:t>
            </a:fld>
            <a:endParaRPr lang="en-US"/>
          </a:p>
        </p:txBody>
      </p:sp>
    </p:spTree>
    <p:extLst>
      <p:ext uri="{BB962C8B-B14F-4D97-AF65-F5344CB8AC3E}">
        <p14:creationId xmlns:p14="http://schemas.microsoft.com/office/powerpoint/2010/main" val="14107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Very important to reach out prior to applying</a:t>
            </a:r>
          </a:p>
          <a:p>
            <a:pPr marL="171450" indent="-171450">
              <a:buFont typeface="Arial" panose="020B0604020202020204" pitchFamily="34" charset="0"/>
              <a:buChar char="•"/>
            </a:pPr>
            <a:r>
              <a:rPr lang="en-US"/>
              <a:t>Find the information: </a:t>
            </a:r>
          </a:p>
          <a:p>
            <a:pPr marL="628650" lvl="1" indent="-171450">
              <a:buFont typeface="Arial" panose="020B0604020202020204" pitchFamily="34" charset="0"/>
              <a:buChar char="•"/>
            </a:pPr>
            <a:r>
              <a:rPr lang="en-US"/>
              <a:t>On the website (highlighted)</a:t>
            </a:r>
          </a:p>
          <a:p>
            <a:pPr marL="628650" lvl="1" indent="-171450">
              <a:buFont typeface="Arial" panose="020B0604020202020204" pitchFamily="34" charset="0"/>
              <a:buChar char="•"/>
            </a:pPr>
            <a:r>
              <a:rPr lang="en-US"/>
              <a:t>Through NIH </a:t>
            </a:r>
            <a:r>
              <a:rPr lang="en-US" err="1"/>
              <a:t>RePORT</a:t>
            </a:r>
            <a:r>
              <a:rPr lang="en-US"/>
              <a:t> (which can help determine what ICs have funded previously)</a:t>
            </a:r>
          </a:p>
          <a:p>
            <a:pPr marL="628650" lvl="1" indent="-171450">
              <a:buFont typeface="Arial" panose="020B0604020202020204" pitchFamily="34" charset="0"/>
              <a:buChar char="•"/>
            </a:pPr>
            <a:r>
              <a:rPr lang="en-US"/>
              <a:t>Contact us</a:t>
            </a:r>
          </a:p>
        </p:txBody>
      </p:sp>
      <p:sp>
        <p:nvSpPr>
          <p:cNvPr id="4" name="Slide Number Placeholder 3"/>
          <p:cNvSpPr>
            <a:spLocks noGrp="1"/>
          </p:cNvSpPr>
          <p:nvPr>
            <p:ph type="sldNum" sz="quarter" idx="5"/>
          </p:nvPr>
        </p:nvSpPr>
        <p:spPr/>
        <p:txBody>
          <a:bodyPr/>
          <a:lstStyle/>
          <a:p>
            <a:fld id="{EBD98385-F1D5-B84A-ABBF-D8781C4363E8}" type="slidenum">
              <a:rPr lang="en-US" smtClean="0"/>
              <a:pPr/>
              <a:t>18</a:t>
            </a:fld>
            <a:endParaRPr lang="en-US"/>
          </a:p>
        </p:txBody>
      </p:sp>
    </p:spTree>
    <p:extLst>
      <p:ext uri="{BB962C8B-B14F-4D97-AF65-F5344CB8AC3E}">
        <p14:creationId xmlns:p14="http://schemas.microsoft.com/office/powerpoint/2010/main" val="2543636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1" name="Rectangle 7"/>
          <p:cNvSpPr>
            <a:spLocks noGrp="1" noChangeArrowheads="1"/>
          </p:cNvSpPr>
          <p:nvPr>
            <p:ph type="sldNum" sz="quarter" idx="5"/>
          </p:nvPr>
        </p:nvSpPr>
        <p:spPr>
          <a:noFill/>
        </p:spPr>
        <p:txBody>
          <a:bodyPr/>
          <a:lstStyle/>
          <a:p>
            <a:fld id="{C78AADCC-0D3A-46CD-9DF1-70F2F37C0235}" type="slidenum">
              <a:rPr lang="en-US" smtClean="0">
                <a:solidFill>
                  <a:srgbClr val="000000"/>
                </a:solidFill>
                <a:latin typeface="Arial" pitchFamily="34" charset="0"/>
              </a:rPr>
              <a:pPr/>
              <a:t>19</a:t>
            </a:fld>
            <a:endParaRPr lang="en-US">
              <a:solidFill>
                <a:srgbClr val="000000"/>
              </a:solidFill>
              <a:latin typeface="Arial" pitchFamily="34" charset="0"/>
            </a:endParaRPr>
          </a:p>
        </p:txBody>
      </p:sp>
      <p:sp>
        <p:nvSpPr>
          <p:cNvPr id="680962" name="Rectangle 2"/>
          <p:cNvSpPr>
            <a:spLocks noGrp="1" noRot="1" noChangeAspect="1" noChangeArrowheads="1" noTextEdit="1"/>
          </p:cNvSpPr>
          <p:nvPr>
            <p:ph type="sldImg"/>
          </p:nvPr>
        </p:nvSpPr>
        <p:spPr>
          <a:xfrm>
            <a:off x="427038" y="692150"/>
            <a:ext cx="6157912" cy="3465513"/>
          </a:xfrm>
          <a:ln/>
        </p:spPr>
      </p:sp>
      <p:sp>
        <p:nvSpPr>
          <p:cNvPr id="680963" name="Rectangle 3"/>
          <p:cNvSpPr>
            <a:spLocks noGrp="1" noChangeArrowheads="1"/>
          </p:cNvSpPr>
          <p:nvPr>
            <p:ph type="body" idx="1"/>
          </p:nvPr>
        </p:nvSpPr>
        <p:spPr>
          <a:xfrm>
            <a:off x="934720" y="4387810"/>
            <a:ext cx="5140960" cy="4155205"/>
          </a:xfrm>
          <a:noFill/>
          <a:ln/>
        </p:spPr>
        <p:txBody>
          <a:bodyPr/>
          <a:lstStyle/>
          <a:p>
            <a:pPr eaLnBrk="1" hangingPunct="1"/>
            <a:r>
              <a:rPr lang="en-US">
                <a:latin typeface="Arial" pitchFamily="34" charset="0"/>
              </a:rPr>
              <a:t>Finally- review process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t>Similar to the NIH review process and Criteria</a:t>
            </a:r>
          </a:p>
          <a:p>
            <a:pPr marL="171450" indent="-171450" eaLnBrk="1" hangingPunct="1">
              <a:buFont typeface="Arial" panose="020B0604020202020204" pitchFamily="34" charset="0"/>
              <a:buChar char="•"/>
            </a:pPr>
            <a:r>
              <a:rPr lang="en-US">
                <a:latin typeface="Arial" pitchFamily="34" charset="0"/>
              </a:rPr>
              <a:t>Most SBIR/STTR applications go to specific SBIR/STTR application panels</a:t>
            </a:r>
          </a:p>
        </p:txBody>
      </p:sp>
    </p:spTree>
    <p:extLst>
      <p:ext uri="{BB962C8B-B14F-4D97-AF65-F5344CB8AC3E}">
        <p14:creationId xmlns:p14="http://schemas.microsoft.com/office/powerpoint/2010/main" val="96901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Cover a number of different topics today but more information, including frequently asked questions and contact information, can be found on our website.</a:t>
            </a:r>
          </a:p>
        </p:txBody>
      </p:sp>
      <p:sp>
        <p:nvSpPr>
          <p:cNvPr id="4" name="Slide Number Placeholder 3"/>
          <p:cNvSpPr>
            <a:spLocks noGrp="1"/>
          </p:cNvSpPr>
          <p:nvPr>
            <p:ph type="sldNum" sz="quarter" idx="5"/>
          </p:nvPr>
        </p:nvSpPr>
        <p:spPr/>
        <p:txBody>
          <a:bodyPr/>
          <a:lstStyle/>
          <a:p>
            <a:fld id="{EBD98385-F1D5-B84A-ABBF-D8781C4363E8}" type="slidenum">
              <a:rPr lang="en-US" smtClean="0"/>
              <a:pPr/>
              <a:t>2</a:t>
            </a:fld>
            <a:endParaRPr lang="en-US"/>
          </a:p>
        </p:txBody>
      </p:sp>
    </p:spTree>
    <p:extLst>
      <p:ext uri="{BB962C8B-B14F-4D97-AF65-F5344CB8AC3E}">
        <p14:creationId xmlns:p14="http://schemas.microsoft.com/office/powerpoint/2010/main" val="767642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Same review criteria but the focus is on product development and not on hypothesis driven research</a:t>
            </a:r>
          </a:p>
          <a:p>
            <a:endParaRPr lang="en-US"/>
          </a:p>
        </p:txBody>
      </p:sp>
      <p:sp>
        <p:nvSpPr>
          <p:cNvPr id="4" name="Slide Number Placeholder 3"/>
          <p:cNvSpPr>
            <a:spLocks noGrp="1"/>
          </p:cNvSpPr>
          <p:nvPr>
            <p:ph type="sldNum" sz="quarter" idx="5"/>
          </p:nvPr>
        </p:nvSpPr>
        <p:spPr/>
        <p:txBody>
          <a:bodyPr/>
          <a:lstStyle/>
          <a:p>
            <a:fld id="{EBD98385-F1D5-B84A-ABBF-D8781C4363E8}" type="slidenum">
              <a:rPr lang="en-US" smtClean="0"/>
              <a:pPr/>
              <a:t>20</a:t>
            </a:fld>
            <a:endParaRPr lang="en-US"/>
          </a:p>
        </p:txBody>
      </p:sp>
    </p:spTree>
    <p:extLst>
      <p:ext uri="{BB962C8B-B14F-4D97-AF65-F5344CB8AC3E}">
        <p14:creationId xmlns:p14="http://schemas.microsoft.com/office/powerpoint/2010/main" val="418860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396875" y="692150"/>
            <a:ext cx="6157913" cy="3463925"/>
          </a:xfrm>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t>Be Prepared to resubmit!</a:t>
            </a:r>
          </a:p>
          <a:p>
            <a:pPr marL="171450" indent="-171450">
              <a:buFont typeface="Arial" panose="020B0604020202020204" pitchFamily="34" charset="0"/>
              <a:buChar char="•"/>
            </a:pPr>
            <a:r>
              <a:rPr lang="en-US"/>
              <a:t>Offer to be a reviewer</a:t>
            </a:r>
          </a:p>
        </p:txBody>
      </p:sp>
    </p:spTree>
    <p:extLst>
      <p:ext uri="{BB962C8B-B14F-4D97-AF65-F5344CB8AC3E}">
        <p14:creationId xmlns:p14="http://schemas.microsoft.com/office/powerpoint/2010/main" val="1791126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than just funding- supporting the entire community and encourage you to come to the sessions on day three focused on </a:t>
            </a:r>
            <a:r>
              <a:rPr lang="en-US" err="1"/>
              <a:t>SEEDing</a:t>
            </a:r>
            <a:r>
              <a:rPr lang="en-US"/>
              <a:t> the </a:t>
            </a:r>
            <a:r>
              <a:rPr lang="en-US" err="1"/>
              <a:t>Marketpace</a:t>
            </a:r>
            <a:r>
              <a:rPr lang="en-US"/>
              <a:t>.</a:t>
            </a:r>
          </a:p>
        </p:txBody>
      </p:sp>
      <p:sp>
        <p:nvSpPr>
          <p:cNvPr id="4" name="Slide Number Placeholder 3"/>
          <p:cNvSpPr>
            <a:spLocks noGrp="1"/>
          </p:cNvSpPr>
          <p:nvPr>
            <p:ph type="sldNum" sz="quarter" idx="10"/>
          </p:nvPr>
        </p:nvSpPr>
        <p:spPr/>
        <p:txBody>
          <a:bodyPr/>
          <a:lstStyle/>
          <a:p>
            <a:fld id="{EBD98385-F1D5-B84A-ABBF-D8781C4363E8}" type="slidenum">
              <a:rPr lang="en-US" smtClean="0"/>
              <a:pPr/>
              <a:t>22</a:t>
            </a:fld>
            <a:endParaRPr lang="en-US"/>
          </a:p>
        </p:txBody>
      </p:sp>
    </p:spTree>
    <p:extLst>
      <p:ext uri="{BB962C8B-B14F-4D97-AF65-F5344CB8AC3E}">
        <p14:creationId xmlns:p14="http://schemas.microsoft.com/office/powerpoint/2010/main" val="392599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Awardees have access to a number of technical and business assistance programs as well as entrepreneurial training. We have a number of different programs to support companies, particularly those from first time entrepreneurs </a:t>
            </a:r>
          </a:p>
        </p:txBody>
      </p:sp>
      <p:sp>
        <p:nvSpPr>
          <p:cNvPr id="4" name="Slide Number Placeholder 3"/>
          <p:cNvSpPr>
            <a:spLocks noGrp="1"/>
          </p:cNvSpPr>
          <p:nvPr>
            <p:ph type="sldNum" sz="quarter" idx="10"/>
          </p:nvPr>
        </p:nvSpPr>
        <p:spPr/>
        <p:txBody>
          <a:bodyPr/>
          <a:lstStyle/>
          <a:p>
            <a:fld id="{EBD98385-F1D5-B84A-ABBF-D8781C4363E8}" type="slidenum">
              <a:rPr lang="en-US" smtClean="0"/>
              <a:pPr/>
              <a:t>23</a:t>
            </a:fld>
            <a:endParaRPr lang="en-US"/>
          </a:p>
        </p:txBody>
      </p:sp>
    </p:spTree>
    <p:extLst>
      <p:ext uri="{BB962C8B-B14F-4D97-AF65-F5344CB8AC3E}">
        <p14:creationId xmlns:p14="http://schemas.microsoft.com/office/powerpoint/2010/main" val="280592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687388"/>
            <a:ext cx="6121400" cy="3443287"/>
          </a:xfrm>
        </p:spPr>
      </p:sp>
      <p:sp>
        <p:nvSpPr>
          <p:cNvPr id="4" name="Slide Number Placeholder 3"/>
          <p:cNvSpPr>
            <a:spLocks noGrp="1"/>
          </p:cNvSpPr>
          <p:nvPr>
            <p:ph type="sldNum" sz="quarter" idx="10"/>
          </p:nvPr>
        </p:nvSpPr>
        <p:spPr/>
        <p:txBody>
          <a:bodyPr/>
          <a:lstStyle/>
          <a:p>
            <a:pPr marL="0" marR="0" lvl="0" indent="0" algn="r" defTabSz="937091" rtl="0" eaLnBrk="1" fontAlgn="base" latinLnBrk="0" hangingPunct="1">
              <a:lnSpc>
                <a:spcPct val="100000"/>
              </a:lnSpc>
              <a:spcBef>
                <a:spcPct val="0"/>
              </a:spcBef>
              <a:spcAft>
                <a:spcPct val="0"/>
              </a:spcAft>
              <a:buClrTx/>
              <a:buSzTx/>
              <a:buFontTx/>
              <a:buNone/>
              <a:tabLst/>
              <a:defRPr/>
            </a:pPr>
            <a:fld id="{EBD98385-F1D5-B84A-ABBF-D8781C4363E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rPr>
              <a:pPr marL="0" marR="0" lvl="0" indent="0" algn="r" defTabSz="937091"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5" name="Notes Placeholder 4">
            <a:extLst>
              <a:ext uri="{FF2B5EF4-FFF2-40B4-BE49-F238E27FC236}">
                <a16:creationId xmlns:a16="http://schemas.microsoft.com/office/drawing/2014/main" id="{5961A8CF-603F-5F40-AD45-7255760D7B1D}"/>
              </a:ext>
            </a:extLst>
          </p:cNvPr>
          <p:cNvSpPr>
            <a:spLocks noGrp="1"/>
          </p:cNvSpPr>
          <p:nvPr>
            <p:ph type="body" sz="quarter" idx="3"/>
          </p:nvPr>
        </p:nvSpPr>
        <p:spPr/>
        <p:txBody>
          <a:bodyPr/>
          <a:lstStyle/>
          <a:p>
            <a:pPr marL="171450" indent="-171450">
              <a:buFont typeface="Arial" panose="020B0604020202020204" pitchFamily="34" charset="0"/>
              <a:buChar char="•"/>
            </a:pPr>
            <a:r>
              <a:rPr lang="en-US"/>
              <a:t>In house innovator support for our companies includes regulatory, EIRs, investors and IP. </a:t>
            </a:r>
          </a:p>
          <a:p>
            <a:pPr marL="171450" indent="-171450">
              <a:buFont typeface="Arial" panose="020B0604020202020204" pitchFamily="34" charset="0"/>
              <a:buChar char="•"/>
            </a:pPr>
            <a:r>
              <a:rPr lang="en-US"/>
              <a:t>Use this expertise to help coach our companies and then support them to present at partnering and investing events. </a:t>
            </a:r>
          </a:p>
        </p:txBody>
      </p:sp>
    </p:spTree>
    <p:extLst>
      <p:ext uri="{BB962C8B-B14F-4D97-AF65-F5344CB8AC3E}">
        <p14:creationId xmlns:p14="http://schemas.microsoft.com/office/powerpoint/2010/main" val="381423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7913" cy="3463925"/>
          </a:xfrm>
        </p:spPr>
      </p:sp>
      <p:sp>
        <p:nvSpPr>
          <p:cNvPr id="3" name="Notes Placeholder 2"/>
          <p:cNvSpPr>
            <a:spLocks noGrp="1"/>
          </p:cNvSpPr>
          <p:nvPr>
            <p:ph type="body" idx="1"/>
          </p:nvPr>
        </p:nvSpPr>
        <p:spPr/>
        <p:txBody>
          <a:bodyPr/>
          <a:lstStyle/>
          <a:p>
            <a:pPr marL="171450" indent="-171450">
              <a:lnSpc>
                <a:spcPct val="150000"/>
              </a:lnSpc>
              <a:spcBef>
                <a:spcPts val="1200"/>
              </a:spcBef>
              <a:spcAft>
                <a:spcPts val="600"/>
              </a:spcAft>
              <a:buFont typeface="Arial" panose="020B0604020202020204" pitchFamily="34" charset="0"/>
              <a:buChar char="•"/>
            </a:pPr>
            <a:r>
              <a:rPr lang="en-US" sz="1200"/>
              <a:t>Contact us!</a:t>
            </a:r>
          </a:p>
          <a:p>
            <a:endParaRPr lang="en-US"/>
          </a:p>
        </p:txBody>
      </p:sp>
      <p:sp>
        <p:nvSpPr>
          <p:cNvPr id="4" name="Slide Number Placeholder 3"/>
          <p:cNvSpPr>
            <a:spLocks noGrp="1"/>
          </p:cNvSpPr>
          <p:nvPr>
            <p:ph type="sldNum" sz="quarter" idx="10"/>
          </p:nvPr>
        </p:nvSpPr>
        <p:spPr/>
        <p:txBody>
          <a:bodyPr/>
          <a:lstStyle/>
          <a:p>
            <a:fld id="{EBD98385-F1D5-B84A-ABBF-D8781C4363E8}" type="slidenum">
              <a:rPr lang="en-US" smtClean="0"/>
              <a:pPr/>
              <a:t>25</a:t>
            </a:fld>
            <a:endParaRPr lang="en-US"/>
          </a:p>
        </p:txBody>
      </p:sp>
    </p:spTree>
    <p:extLst>
      <p:ext uri="{BB962C8B-B14F-4D97-AF65-F5344CB8AC3E}">
        <p14:creationId xmlns:p14="http://schemas.microsoft.com/office/powerpoint/2010/main" val="379865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C2C9E6-EC9D-446C-91C7-5C9544906AED}" type="slidenum">
              <a:rPr lang="en-US">
                <a:solidFill>
                  <a:srgbClr val="000000"/>
                </a:solidFill>
              </a:rPr>
              <a:pPr/>
              <a:t>3</a:t>
            </a:fld>
            <a:endParaRPr lang="en-US">
              <a:solidFill>
                <a:srgbClr val="000000"/>
              </a:solidFill>
            </a:endParaRPr>
          </a:p>
        </p:txBody>
      </p:sp>
      <p:sp>
        <p:nvSpPr>
          <p:cNvPr id="190466" name="Rectangle 2"/>
          <p:cNvSpPr>
            <a:spLocks noGrp="1" noRot="1" noChangeAspect="1" noChangeArrowheads="1" noTextEdit="1"/>
          </p:cNvSpPr>
          <p:nvPr>
            <p:ph type="sldImg"/>
          </p:nvPr>
        </p:nvSpPr>
        <p:spPr>
          <a:xfrm>
            <a:off x="409575" y="698500"/>
            <a:ext cx="6132513" cy="3451225"/>
          </a:xfrm>
          <a:ln/>
        </p:spPr>
      </p:sp>
      <p:sp>
        <p:nvSpPr>
          <p:cNvPr id="190467" name="Rectangle 3"/>
          <p:cNvSpPr>
            <a:spLocks noGrp="1" noChangeArrowheads="1"/>
          </p:cNvSpPr>
          <p:nvPr>
            <p:ph type="body" idx="1"/>
          </p:nvPr>
        </p:nvSpPr>
        <p:spPr>
          <a:xfrm>
            <a:off x="926677" y="4387768"/>
            <a:ext cx="5096722" cy="4155919"/>
          </a:xfrm>
        </p:spPr>
        <p:txBody>
          <a:bodyPr/>
          <a:lstStyle/>
          <a:p>
            <a:pPr marL="171450" indent="-171450">
              <a:buFont typeface="Arial" panose="020B0604020202020204" pitchFamily="34" charset="0"/>
              <a:buChar char="•"/>
            </a:pPr>
            <a:r>
              <a:rPr lang="en-US"/>
              <a:t>Small business program helps NIH meet its mission by helping innovations get to the marketplace and into the hands of clinicians, patients, caregivers and researchers</a:t>
            </a:r>
          </a:p>
          <a:p>
            <a:endParaRPr lang="en-US"/>
          </a:p>
        </p:txBody>
      </p:sp>
    </p:spTree>
    <p:extLst>
      <p:ext uri="{BB962C8B-B14F-4D97-AF65-F5344CB8AC3E}">
        <p14:creationId xmlns:p14="http://schemas.microsoft.com/office/powerpoint/2010/main" val="3037044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1.2 B that we are congressionally mandated to support small businesses</a:t>
            </a:r>
          </a:p>
        </p:txBody>
      </p:sp>
      <p:sp>
        <p:nvSpPr>
          <p:cNvPr id="4" name="Slide Number Placeholder 3"/>
          <p:cNvSpPr>
            <a:spLocks noGrp="1"/>
          </p:cNvSpPr>
          <p:nvPr>
            <p:ph type="sldNum" sz="quarter" idx="5"/>
          </p:nvPr>
        </p:nvSpPr>
        <p:spPr/>
        <p:txBody>
          <a:bodyPr/>
          <a:lstStyle/>
          <a:p>
            <a:fld id="{EBD98385-F1D5-B84A-ABBF-D8781C4363E8}" type="slidenum">
              <a:rPr lang="en-US" smtClean="0"/>
              <a:pPr/>
              <a:t>4</a:t>
            </a:fld>
            <a:endParaRPr lang="en-US"/>
          </a:p>
        </p:txBody>
      </p:sp>
    </p:spTree>
    <p:extLst>
      <p:ext uri="{BB962C8B-B14F-4D97-AF65-F5344CB8AC3E}">
        <p14:creationId xmlns:p14="http://schemas.microsoft.com/office/powerpoint/2010/main" val="27072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NIH supports innovations in a wide variety of disease areas and topics- from therapeutics to diagnostics to research tools</a:t>
            </a:r>
          </a:p>
          <a:p>
            <a:pPr marL="171450" indent="-171450">
              <a:buFont typeface="Arial" panose="020B0604020202020204" pitchFamily="34" charset="0"/>
              <a:buChar char="•"/>
            </a:pPr>
            <a:r>
              <a:rPr lang="en-US" dirty="0"/>
              <a:t>Multiple Institutes/Centers and each uses the program to meet their specific mission- important to contact us in advance of application</a:t>
            </a:r>
          </a:p>
          <a:p>
            <a:pPr marL="171450" indent="-171450">
              <a:buFont typeface="Arial" panose="020B0604020202020204" pitchFamily="34" charset="0"/>
              <a:buChar char="•"/>
            </a:pPr>
            <a:r>
              <a:rPr lang="en-US" dirty="0"/>
              <a:t>A larger budget does not equal a greater chance of success- some of the smaller institutes have higher funding rates and are looking for good SBIR/STTR applications</a:t>
            </a:r>
          </a:p>
        </p:txBody>
      </p:sp>
      <p:sp>
        <p:nvSpPr>
          <p:cNvPr id="4" name="Slide Number Placeholder 3"/>
          <p:cNvSpPr>
            <a:spLocks noGrp="1"/>
          </p:cNvSpPr>
          <p:nvPr>
            <p:ph type="sldNum" sz="quarter" idx="5"/>
          </p:nvPr>
        </p:nvSpPr>
        <p:spPr/>
        <p:txBody>
          <a:bodyPr/>
          <a:lstStyle/>
          <a:p>
            <a:fld id="{7C3E1FA9-2612-46CD-98A9-29B0F5168548}" type="slidenum">
              <a:rPr lang="en-US" smtClean="0"/>
              <a:t>5</a:t>
            </a:fld>
            <a:endParaRPr lang="en-US"/>
          </a:p>
        </p:txBody>
      </p:sp>
    </p:spTree>
    <p:extLst>
      <p:ext uri="{BB962C8B-B14F-4D97-AF65-F5344CB8AC3E}">
        <p14:creationId xmlns:p14="http://schemas.microsoft.com/office/powerpoint/2010/main" val="145379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a:t>Largest sources of early-stage capital- not a loan and is non-dilutive (we won’t take part of your company)</a:t>
            </a:r>
          </a:p>
          <a:p>
            <a:pPr marL="171450" indent="-171450">
              <a:buFont typeface="Arial" panose="020B0604020202020204" pitchFamily="34" charset="0"/>
              <a:buChar char="•"/>
            </a:pPr>
            <a:r>
              <a:rPr lang="en-US"/>
              <a:t>NIH is not the final customer</a:t>
            </a:r>
          </a:p>
          <a:p>
            <a:pPr marL="171450" indent="-171450">
              <a:buFont typeface="Arial" panose="020B0604020202020204" pitchFamily="34" charset="0"/>
              <a:buChar char="•"/>
            </a:pPr>
            <a:r>
              <a:rPr lang="en-US"/>
              <a:t>Many awardees use funding to de-risk their innovation/product to attract investors and partners that will help support bringing the innovation to market.</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84A0B9AC-8865-4B1D-B2B8-C0F7A2C67F8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521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1" name="Rectangle 7"/>
          <p:cNvSpPr>
            <a:spLocks noGrp="1" noChangeArrowheads="1"/>
          </p:cNvSpPr>
          <p:nvPr>
            <p:ph type="sldNum" sz="quarter" idx="5"/>
          </p:nvPr>
        </p:nvSpPr>
        <p:spPr>
          <a:noFill/>
        </p:spPr>
        <p:txBody>
          <a:bodyPr/>
          <a:lstStyle/>
          <a:p>
            <a:fld id="{C78AADCC-0D3A-46CD-9DF1-70F2F37C0235}" type="slidenum">
              <a:rPr lang="en-US" smtClean="0">
                <a:solidFill>
                  <a:srgbClr val="000000"/>
                </a:solidFill>
                <a:latin typeface="Arial" pitchFamily="34" charset="0"/>
              </a:rPr>
              <a:pPr/>
              <a:t>7</a:t>
            </a:fld>
            <a:endParaRPr lang="en-US">
              <a:solidFill>
                <a:srgbClr val="000000"/>
              </a:solidFill>
              <a:latin typeface="Arial" pitchFamily="34" charset="0"/>
            </a:endParaRPr>
          </a:p>
        </p:txBody>
      </p:sp>
      <p:sp>
        <p:nvSpPr>
          <p:cNvPr id="680962" name="Rectangle 2"/>
          <p:cNvSpPr>
            <a:spLocks noGrp="1" noRot="1" noChangeAspect="1" noChangeArrowheads="1" noTextEdit="1"/>
          </p:cNvSpPr>
          <p:nvPr>
            <p:ph type="sldImg"/>
          </p:nvPr>
        </p:nvSpPr>
        <p:spPr>
          <a:xfrm>
            <a:off x="427038" y="692150"/>
            <a:ext cx="6157912" cy="3465513"/>
          </a:xfrm>
          <a:ln/>
        </p:spPr>
      </p:sp>
      <p:sp>
        <p:nvSpPr>
          <p:cNvPr id="680963" name="Rectangle 3"/>
          <p:cNvSpPr>
            <a:spLocks noGrp="1" noChangeArrowheads="1"/>
          </p:cNvSpPr>
          <p:nvPr>
            <p:ph type="body" idx="1"/>
          </p:nvPr>
        </p:nvSpPr>
        <p:spPr>
          <a:xfrm>
            <a:off x="934720" y="4387810"/>
            <a:ext cx="5140960" cy="4155205"/>
          </a:xfrm>
          <a:noFill/>
          <a:ln/>
        </p:spPr>
        <p:txBody>
          <a:bodyPr/>
          <a:lstStyle/>
          <a:p>
            <a:pPr marL="171450" indent="-171450" eaLnBrk="1" hangingPunct="1">
              <a:buFont typeface="Arial" panose="020B0604020202020204" pitchFamily="34" charset="0"/>
              <a:buChar char="•"/>
            </a:pPr>
            <a:r>
              <a:rPr lang="en-US">
                <a:latin typeface="Arial" pitchFamily="34" charset="0"/>
              </a:rPr>
              <a:t>Uses the NIH review process</a:t>
            </a:r>
          </a:p>
          <a:p>
            <a:pPr marL="171450" indent="-171450" eaLnBrk="1" hangingPunct="1">
              <a:buFont typeface="Arial" panose="020B0604020202020204" pitchFamily="34" charset="0"/>
              <a:buChar char="•"/>
            </a:pPr>
            <a:r>
              <a:rPr lang="en-US">
                <a:latin typeface="Arial" pitchFamily="34" charset="0"/>
              </a:rPr>
              <a:t>Entire process from application to award takes 6-9 months but companies get feedback 3-4 months after submission</a:t>
            </a:r>
          </a:p>
          <a:p>
            <a:pPr marL="171450" indent="-171450" eaLnBrk="1" hangingPunct="1">
              <a:buFont typeface="Arial" panose="020B0604020202020204" pitchFamily="34" charset="0"/>
              <a:buChar char="•"/>
            </a:pPr>
            <a:r>
              <a:rPr lang="en-US">
                <a:latin typeface="Arial" pitchFamily="34" charset="0"/>
              </a:rPr>
              <a:t>Start with the </a:t>
            </a:r>
            <a:r>
              <a:rPr lang="en-US" err="1">
                <a:latin typeface="Arial" pitchFamily="34" charset="0"/>
              </a:rPr>
              <a:t>Eligiblity</a:t>
            </a:r>
            <a:endParaRPr lang="en-US">
              <a:latin typeface="Arial" pitchFamily="34" charset="0"/>
            </a:endParaRPr>
          </a:p>
        </p:txBody>
      </p:sp>
    </p:spTree>
    <p:extLst>
      <p:ext uri="{BB962C8B-B14F-4D97-AF65-F5344CB8AC3E}">
        <p14:creationId xmlns:p14="http://schemas.microsoft.com/office/powerpoint/2010/main" val="1189845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Highlights: </a:t>
            </a:r>
          </a:p>
          <a:p>
            <a:pPr marL="171450" indent="-171450">
              <a:buFont typeface="Arial" panose="020B0604020202020204" pitchFamily="34" charset="0"/>
              <a:buChar char="•"/>
            </a:pPr>
            <a:r>
              <a:rPr lang="en-US"/>
              <a:t>US company and the work needs to be done in the US (with few exceptions)</a:t>
            </a:r>
          </a:p>
          <a:p>
            <a:pPr marL="171450" indent="-171450">
              <a:buFont typeface="Arial" panose="020B0604020202020204" pitchFamily="34" charset="0"/>
              <a:buChar char="•"/>
            </a:pPr>
            <a:r>
              <a:rPr lang="en-US"/>
              <a:t>Individual Ownership is where most of the questions are- SBA has guidance documents and we can help answer questions</a:t>
            </a:r>
          </a:p>
          <a:p>
            <a:pPr marL="171450" indent="-171450">
              <a:buFont typeface="Arial" panose="020B0604020202020204" pitchFamily="34" charset="0"/>
              <a:buChar char="•"/>
            </a:pPr>
            <a:r>
              <a:rPr lang="en-US"/>
              <a:t>Determined at the time of award.</a:t>
            </a:r>
          </a:p>
        </p:txBody>
      </p:sp>
      <p:sp>
        <p:nvSpPr>
          <p:cNvPr id="4" name="Slide Number Placeholder 3"/>
          <p:cNvSpPr>
            <a:spLocks noGrp="1"/>
          </p:cNvSpPr>
          <p:nvPr>
            <p:ph type="sldNum" sz="quarter" idx="5"/>
          </p:nvPr>
        </p:nvSpPr>
        <p:spPr/>
        <p:txBody>
          <a:bodyPr/>
          <a:lstStyle/>
          <a:p>
            <a:fld id="{EBD98385-F1D5-B84A-ABBF-D8781C4363E8}" type="slidenum">
              <a:rPr lang="en-US" smtClean="0"/>
              <a:pPr/>
              <a:t>8</a:t>
            </a:fld>
            <a:endParaRPr lang="en-US"/>
          </a:p>
        </p:txBody>
      </p:sp>
    </p:spTree>
    <p:extLst>
      <p:ext uri="{BB962C8B-B14F-4D97-AF65-F5344CB8AC3E}">
        <p14:creationId xmlns:p14="http://schemas.microsoft.com/office/powerpoint/2010/main" val="379850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1" name="Rectangle 7"/>
          <p:cNvSpPr>
            <a:spLocks noGrp="1" noChangeArrowheads="1"/>
          </p:cNvSpPr>
          <p:nvPr>
            <p:ph type="sldNum" sz="quarter" idx="5"/>
          </p:nvPr>
        </p:nvSpPr>
        <p:spPr>
          <a:noFill/>
        </p:spPr>
        <p:txBody>
          <a:bodyPr/>
          <a:lstStyle/>
          <a:p>
            <a:fld id="{C78AADCC-0D3A-46CD-9DF1-70F2F37C0235}" type="slidenum">
              <a:rPr lang="en-US" smtClean="0">
                <a:solidFill>
                  <a:srgbClr val="000000"/>
                </a:solidFill>
                <a:latin typeface="Arial" pitchFamily="34" charset="0"/>
              </a:rPr>
              <a:pPr/>
              <a:t>9</a:t>
            </a:fld>
            <a:endParaRPr lang="en-US">
              <a:solidFill>
                <a:srgbClr val="000000"/>
              </a:solidFill>
              <a:latin typeface="Arial" pitchFamily="34" charset="0"/>
            </a:endParaRPr>
          </a:p>
        </p:txBody>
      </p:sp>
      <p:sp>
        <p:nvSpPr>
          <p:cNvPr id="680962" name="Rectangle 2"/>
          <p:cNvSpPr>
            <a:spLocks noGrp="1" noRot="1" noChangeAspect="1" noChangeArrowheads="1" noTextEdit="1"/>
          </p:cNvSpPr>
          <p:nvPr>
            <p:ph type="sldImg"/>
          </p:nvPr>
        </p:nvSpPr>
        <p:spPr>
          <a:xfrm>
            <a:off x="427038" y="692150"/>
            <a:ext cx="6157912" cy="3465513"/>
          </a:xfrm>
          <a:ln/>
        </p:spPr>
      </p:sp>
      <p:sp>
        <p:nvSpPr>
          <p:cNvPr id="680963" name="Rectangle 3"/>
          <p:cNvSpPr>
            <a:spLocks noGrp="1" noChangeArrowheads="1"/>
          </p:cNvSpPr>
          <p:nvPr>
            <p:ph type="body" idx="1"/>
          </p:nvPr>
        </p:nvSpPr>
        <p:spPr>
          <a:xfrm>
            <a:off x="934720" y="4387810"/>
            <a:ext cx="5140960" cy="4155205"/>
          </a:xfrm>
          <a:noFill/>
          <a:ln/>
        </p:spPr>
        <p:txBody>
          <a:bodyPr/>
          <a:lstStyle/>
          <a:p>
            <a:pPr marL="171450" indent="-171450" eaLnBrk="1" hangingPunct="1">
              <a:buFont typeface="Arial" panose="020B0604020202020204" pitchFamily="34" charset="0"/>
              <a:buChar char="•"/>
            </a:pPr>
            <a:r>
              <a:rPr lang="en-US" dirty="0">
                <a:latin typeface="Arial" pitchFamily="34" charset="0"/>
              </a:rPr>
              <a:t>Next is the application submission process</a:t>
            </a:r>
          </a:p>
        </p:txBody>
      </p:sp>
    </p:spTree>
    <p:extLst>
      <p:ext uri="{BB962C8B-B14F-4D97-AF65-F5344CB8AC3E}">
        <p14:creationId xmlns:p14="http://schemas.microsoft.com/office/powerpoint/2010/main" val="241443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smtClean="0"/>
              <a:pPr/>
              <a:t>‹#›</a:t>
            </a:fld>
            <a:endParaRPr lang="en-US"/>
          </a:p>
        </p:txBody>
      </p:sp>
    </p:spTree>
    <p:extLst>
      <p:ext uri="{BB962C8B-B14F-4D97-AF65-F5344CB8AC3E}">
        <p14:creationId xmlns:p14="http://schemas.microsoft.com/office/powerpoint/2010/main" val="108188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990603"/>
            <a:ext cx="4011084" cy="1019591"/>
          </a:xfrm>
        </p:spPr>
        <p:txBody>
          <a:bodyPr anchor="b"/>
          <a:lstStyle>
            <a:lvl1pPr algn="l">
              <a:defRPr sz="15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2010191"/>
            <a:ext cx="4011084" cy="411597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smtClean="0"/>
              <a:pPr/>
              <a:t>‹#›</a:t>
            </a:fld>
            <a:endParaRPr lang="en-US"/>
          </a:p>
        </p:txBody>
      </p:sp>
    </p:spTree>
    <p:extLst>
      <p:ext uri="{BB962C8B-B14F-4D97-AF65-F5344CB8AC3E}">
        <p14:creationId xmlns:p14="http://schemas.microsoft.com/office/powerpoint/2010/main" val="88880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2"/>
            <a:ext cx="7315200" cy="3660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smtClean="0"/>
              <a:pPr/>
              <a:t>‹#›</a:t>
            </a:fld>
            <a:endParaRPr lang="en-US"/>
          </a:p>
        </p:txBody>
      </p:sp>
    </p:spTree>
    <p:extLst>
      <p:ext uri="{BB962C8B-B14F-4D97-AF65-F5344CB8AC3E}">
        <p14:creationId xmlns:p14="http://schemas.microsoft.com/office/powerpoint/2010/main" val="315292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smtClean="0"/>
              <a:pPr/>
              <a:t>‹#›</a:t>
            </a:fld>
            <a:endParaRPr lang="en-US"/>
          </a:p>
        </p:txBody>
      </p:sp>
    </p:spTree>
    <p:extLst>
      <p:ext uri="{BB962C8B-B14F-4D97-AF65-F5344CB8AC3E}">
        <p14:creationId xmlns:p14="http://schemas.microsoft.com/office/powerpoint/2010/main" val="2740707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smtClean="0"/>
              <a:pPr/>
              <a:t>‹#›</a:t>
            </a:fld>
            <a:endParaRPr lang="en-US"/>
          </a:p>
        </p:txBody>
      </p:sp>
    </p:spTree>
    <p:extLst>
      <p:ext uri="{BB962C8B-B14F-4D97-AF65-F5344CB8AC3E}">
        <p14:creationId xmlns:p14="http://schemas.microsoft.com/office/powerpoint/2010/main" val="1526575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10871200" cy="1371600"/>
          </a:xfrm>
        </p:spPr>
        <p:txBody>
          <a:bodyPr/>
          <a:lstStyle/>
          <a:p>
            <a:r>
              <a:rPr lang="en-US"/>
              <a:t>Click to edit Master title style</a:t>
            </a:r>
          </a:p>
        </p:txBody>
      </p:sp>
      <p:sp>
        <p:nvSpPr>
          <p:cNvPr id="3" name="Table Placeholder 2"/>
          <p:cNvSpPr>
            <a:spLocks noGrp="1"/>
          </p:cNvSpPr>
          <p:nvPr>
            <p:ph type="tbl" idx="1"/>
          </p:nvPr>
        </p:nvSpPr>
        <p:spPr>
          <a:xfrm>
            <a:off x="304800" y="1600200"/>
            <a:ext cx="11582400" cy="4876800"/>
          </a:xfrm>
        </p:spPr>
        <p:txBody>
          <a:bodyPr/>
          <a:lstStyle/>
          <a:p>
            <a:pPr lvl="0"/>
            <a:endParaRPr lang="en-US" noProof="0"/>
          </a:p>
        </p:txBody>
      </p:sp>
    </p:spTree>
    <p:extLst>
      <p:ext uri="{BB962C8B-B14F-4D97-AF65-F5344CB8AC3E}">
        <p14:creationId xmlns:p14="http://schemas.microsoft.com/office/powerpoint/2010/main" val="404296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0"/>
            <a:ext cx="11887200" cy="647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15103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a:p>
        </p:txBody>
      </p:sp>
    </p:spTree>
    <p:extLst>
      <p:ext uri="{BB962C8B-B14F-4D97-AF65-F5344CB8AC3E}">
        <p14:creationId xmlns:p14="http://schemas.microsoft.com/office/powerpoint/2010/main" val="3125620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a:p>
        </p:txBody>
      </p:sp>
    </p:spTree>
    <p:extLst>
      <p:ext uri="{BB962C8B-B14F-4D97-AF65-F5344CB8AC3E}">
        <p14:creationId xmlns:p14="http://schemas.microsoft.com/office/powerpoint/2010/main" val="124725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a:p>
        </p:txBody>
      </p:sp>
    </p:spTree>
    <p:extLst>
      <p:ext uri="{BB962C8B-B14F-4D97-AF65-F5344CB8AC3E}">
        <p14:creationId xmlns:p14="http://schemas.microsoft.com/office/powerpoint/2010/main" val="4031190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a:p>
        </p:txBody>
      </p:sp>
    </p:spTree>
    <p:extLst>
      <p:ext uri="{BB962C8B-B14F-4D97-AF65-F5344CB8AC3E}">
        <p14:creationId xmlns:p14="http://schemas.microsoft.com/office/powerpoint/2010/main" val="387233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2E84-D426-4CD0-B053-F0D8C9D3A00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0B63F99-AC09-4F59-AF22-78BC0341C09C}"/>
              </a:ext>
            </a:extLst>
          </p:cNvPr>
          <p:cNvSpPr>
            <a:spLocks noGrp="1"/>
          </p:cNvSpPr>
          <p:nvPr>
            <p:ph type="sldNum" sz="quarter" idx="10"/>
          </p:nvPr>
        </p:nvSpPr>
        <p:spPr/>
        <p:txBody>
          <a:bodyPr/>
          <a:lstStyle/>
          <a:p>
            <a:fld id="{2C626EB7-FB23-9946-AC03-BE678F8DC972}" type="slidenum">
              <a:rPr lang="en-US" smtClean="0"/>
              <a:pPr/>
              <a:t>‹#›</a:t>
            </a:fld>
            <a:endParaRPr lang="en-US"/>
          </a:p>
        </p:txBody>
      </p:sp>
      <p:sp>
        <p:nvSpPr>
          <p:cNvPr id="4" name="Rectangle 3">
            <a:extLst>
              <a:ext uri="{FF2B5EF4-FFF2-40B4-BE49-F238E27FC236}">
                <a16:creationId xmlns:a16="http://schemas.microsoft.com/office/drawing/2014/main" id="{F0C1C2EE-776D-495E-BB41-36A3B10E8106}"/>
              </a:ext>
            </a:extLst>
          </p:cNvPr>
          <p:cNvSpPr/>
          <p:nvPr userDrawn="1"/>
        </p:nvSpPr>
        <p:spPr>
          <a:xfrm>
            <a:off x="0" y="0"/>
            <a:ext cx="121920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378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a:p>
        </p:txBody>
      </p:sp>
    </p:spTree>
    <p:extLst>
      <p:ext uri="{BB962C8B-B14F-4D97-AF65-F5344CB8AC3E}">
        <p14:creationId xmlns:p14="http://schemas.microsoft.com/office/powerpoint/2010/main" val="95162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a:p>
        </p:txBody>
      </p:sp>
    </p:spTree>
    <p:extLst>
      <p:ext uri="{BB962C8B-B14F-4D97-AF65-F5344CB8AC3E}">
        <p14:creationId xmlns:p14="http://schemas.microsoft.com/office/powerpoint/2010/main" val="2105043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a:p>
        </p:txBody>
      </p:sp>
    </p:spTree>
    <p:extLst>
      <p:ext uri="{BB962C8B-B14F-4D97-AF65-F5344CB8AC3E}">
        <p14:creationId xmlns:p14="http://schemas.microsoft.com/office/powerpoint/2010/main" val="92786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a:p>
        </p:txBody>
      </p:sp>
    </p:spTree>
    <p:extLst>
      <p:ext uri="{BB962C8B-B14F-4D97-AF65-F5344CB8AC3E}">
        <p14:creationId xmlns:p14="http://schemas.microsoft.com/office/powerpoint/2010/main" val="4118158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a:p>
        </p:txBody>
      </p:sp>
    </p:spTree>
    <p:extLst>
      <p:ext uri="{BB962C8B-B14F-4D97-AF65-F5344CB8AC3E}">
        <p14:creationId xmlns:p14="http://schemas.microsoft.com/office/powerpoint/2010/main" val="3648372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a:p>
        </p:txBody>
      </p:sp>
    </p:spTree>
    <p:extLst>
      <p:ext uri="{BB962C8B-B14F-4D97-AF65-F5344CB8AC3E}">
        <p14:creationId xmlns:p14="http://schemas.microsoft.com/office/powerpoint/2010/main" val="489123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a:p>
        </p:txBody>
      </p:sp>
    </p:spTree>
    <p:extLst>
      <p:ext uri="{BB962C8B-B14F-4D97-AF65-F5344CB8AC3E}">
        <p14:creationId xmlns:p14="http://schemas.microsoft.com/office/powerpoint/2010/main" val="1271502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smtClean="0"/>
              <a:pPr/>
              <a:t>‹#›</a:t>
            </a:fld>
            <a:endParaRPr lang="en-US"/>
          </a:p>
        </p:txBody>
      </p:sp>
    </p:spTree>
    <p:extLst>
      <p:ext uri="{BB962C8B-B14F-4D97-AF65-F5344CB8AC3E}">
        <p14:creationId xmlns:p14="http://schemas.microsoft.com/office/powerpoint/2010/main" val="3825933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smtClean="0"/>
              <a:pPr/>
              <a:t>‹#›</a:t>
            </a:fld>
            <a:endParaRPr lang="en-US"/>
          </a:p>
        </p:txBody>
      </p:sp>
    </p:spTree>
    <p:extLst>
      <p:ext uri="{BB962C8B-B14F-4D97-AF65-F5344CB8AC3E}">
        <p14:creationId xmlns:p14="http://schemas.microsoft.com/office/powerpoint/2010/main" val="931849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smtClean="0"/>
              <a:pPr/>
              <a:t>‹#›</a:t>
            </a:fld>
            <a:endParaRPr lang="en-US"/>
          </a:p>
        </p:txBody>
      </p:sp>
    </p:spTree>
    <p:extLst>
      <p:ext uri="{BB962C8B-B14F-4D97-AF65-F5344CB8AC3E}">
        <p14:creationId xmlns:p14="http://schemas.microsoft.com/office/powerpoint/2010/main" val="84833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B63F99-AC09-4F59-AF22-78BC0341C09C}"/>
              </a:ext>
            </a:extLst>
          </p:cNvPr>
          <p:cNvSpPr>
            <a:spLocks noGrp="1"/>
          </p:cNvSpPr>
          <p:nvPr>
            <p:ph type="sldNum" sz="quarter" idx="10"/>
          </p:nvPr>
        </p:nvSpPr>
        <p:spPr/>
        <p:txBody>
          <a:bodyPr/>
          <a:lstStyle/>
          <a:p>
            <a:fld id="{2C626EB7-FB23-9946-AC03-BE678F8DC972}" type="slidenum">
              <a:rPr lang="en-US" smtClean="0"/>
              <a:pPr/>
              <a:t>‹#›</a:t>
            </a:fld>
            <a:endParaRPr lang="en-US"/>
          </a:p>
        </p:txBody>
      </p:sp>
      <p:pic>
        <p:nvPicPr>
          <p:cNvPr id="5" name="Picture 7" descr="top_headers">
            <a:extLst>
              <a:ext uri="{FF2B5EF4-FFF2-40B4-BE49-F238E27FC236}">
                <a16:creationId xmlns:a16="http://schemas.microsoft.com/office/drawing/2014/main" id="{D9E83AAD-431A-4CA2-AE79-7897893F98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12626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smtClean="0"/>
              <a:pPr/>
              <a:t>‹#›</a:t>
            </a:fld>
            <a:endParaRPr lang="en-US"/>
          </a:p>
        </p:txBody>
      </p:sp>
    </p:spTree>
    <p:extLst>
      <p:ext uri="{BB962C8B-B14F-4D97-AF65-F5344CB8AC3E}">
        <p14:creationId xmlns:p14="http://schemas.microsoft.com/office/powerpoint/2010/main" val="1802811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smtClean="0"/>
              <a:pPr/>
              <a:t>‹#›</a:t>
            </a:fld>
            <a:endParaRPr lang="en-US"/>
          </a:p>
        </p:txBody>
      </p:sp>
    </p:spTree>
    <p:extLst>
      <p:ext uri="{BB962C8B-B14F-4D97-AF65-F5344CB8AC3E}">
        <p14:creationId xmlns:p14="http://schemas.microsoft.com/office/powerpoint/2010/main" val="1784891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smtClean="0"/>
              <a:pPr/>
              <a:t>‹#›</a:t>
            </a:fld>
            <a:endParaRPr lang="en-US"/>
          </a:p>
        </p:txBody>
      </p:sp>
    </p:spTree>
    <p:extLst>
      <p:ext uri="{BB962C8B-B14F-4D97-AF65-F5344CB8AC3E}">
        <p14:creationId xmlns:p14="http://schemas.microsoft.com/office/powerpoint/2010/main" val="3805930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smtClean="0"/>
              <a:pPr/>
              <a:t>‹#›</a:t>
            </a:fld>
            <a:endParaRPr lang="en-US"/>
          </a:p>
        </p:txBody>
      </p:sp>
    </p:spTree>
    <p:extLst>
      <p:ext uri="{BB962C8B-B14F-4D97-AF65-F5344CB8AC3E}">
        <p14:creationId xmlns:p14="http://schemas.microsoft.com/office/powerpoint/2010/main" val="620788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smtClean="0"/>
              <a:pPr/>
              <a:t>‹#›</a:t>
            </a:fld>
            <a:endParaRPr lang="en-US"/>
          </a:p>
        </p:txBody>
      </p:sp>
    </p:spTree>
    <p:extLst>
      <p:ext uri="{BB962C8B-B14F-4D97-AF65-F5344CB8AC3E}">
        <p14:creationId xmlns:p14="http://schemas.microsoft.com/office/powerpoint/2010/main" val="385806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smtClean="0"/>
              <a:pPr/>
              <a:t>‹#›</a:t>
            </a:fld>
            <a:endParaRPr lang="en-US"/>
          </a:p>
        </p:txBody>
      </p:sp>
    </p:spTree>
    <p:extLst>
      <p:ext uri="{BB962C8B-B14F-4D97-AF65-F5344CB8AC3E}">
        <p14:creationId xmlns:p14="http://schemas.microsoft.com/office/powerpoint/2010/main" val="459786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smtClean="0"/>
              <a:pPr/>
              <a:t>‹#›</a:t>
            </a:fld>
            <a:endParaRPr lang="en-US"/>
          </a:p>
        </p:txBody>
      </p:sp>
    </p:spTree>
    <p:extLst>
      <p:ext uri="{BB962C8B-B14F-4D97-AF65-F5344CB8AC3E}">
        <p14:creationId xmlns:p14="http://schemas.microsoft.com/office/powerpoint/2010/main" val="1290031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smtClean="0"/>
              <a:pPr/>
              <a:t>‹#›</a:t>
            </a:fld>
            <a:endParaRPr lang="en-US"/>
          </a:p>
        </p:txBody>
      </p:sp>
    </p:spTree>
    <p:extLst>
      <p:ext uri="{BB962C8B-B14F-4D97-AF65-F5344CB8AC3E}">
        <p14:creationId xmlns:p14="http://schemas.microsoft.com/office/powerpoint/2010/main" val="400984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0"/>
            <a:ext cx="11887200" cy="6477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74808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2E84-D426-4CD0-B053-F0D8C9D3A00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0B63F99-AC09-4F59-AF22-78BC0341C09C}"/>
              </a:ext>
            </a:extLst>
          </p:cNvPr>
          <p:cNvSpPr>
            <a:spLocks noGrp="1"/>
          </p:cNvSpPr>
          <p:nvPr>
            <p:ph type="sldNum" sz="quarter" idx="10"/>
          </p:nvPr>
        </p:nvSpPr>
        <p:spPr/>
        <p:txBody>
          <a:bodyPr/>
          <a:lstStyle/>
          <a:p>
            <a:fld id="{2C626EB7-FB23-9946-AC03-BE678F8DC972}" type="slidenum">
              <a:rPr lang="en-US" smtClean="0"/>
              <a:pPr/>
              <a:t>‹#›</a:t>
            </a:fld>
            <a:endParaRPr lang="en-US"/>
          </a:p>
        </p:txBody>
      </p:sp>
      <p:sp>
        <p:nvSpPr>
          <p:cNvPr id="4" name="Rectangle 3">
            <a:extLst>
              <a:ext uri="{FF2B5EF4-FFF2-40B4-BE49-F238E27FC236}">
                <a16:creationId xmlns:a16="http://schemas.microsoft.com/office/drawing/2014/main" id="{F0C1C2EE-776D-495E-BB41-36A3B10E8106}"/>
              </a:ext>
            </a:extLst>
          </p:cNvPr>
          <p:cNvSpPr/>
          <p:nvPr userDrawn="1"/>
        </p:nvSpPr>
        <p:spPr>
          <a:xfrm>
            <a:off x="0" y="0"/>
            <a:ext cx="121920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96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004D86"/>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smtClean="0"/>
              <a:pPr/>
              <a:t>‹#›</a:t>
            </a:fld>
            <a:endParaRPr lang="en-US"/>
          </a:p>
        </p:txBody>
      </p:sp>
    </p:spTree>
    <p:extLst>
      <p:ext uri="{BB962C8B-B14F-4D97-AF65-F5344CB8AC3E}">
        <p14:creationId xmlns:p14="http://schemas.microsoft.com/office/powerpoint/2010/main" val="146985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smtClean="0"/>
              <a:pPr/>
              <a:t>‹#›</a:t>
            </a:fld>
            <a:endParaRPr lang="en-US"/>
          </a:p>
        </p:txBody>
      </p:sp>
    </p:spTree>
    <p:extLst>
      <p:ext uri="{BB962C8B-B14F-4D97-AF65-F5344CB8AC3E}">
        <p14:creationId xmlns:p14="http://schemas.microsoft.com/office/powerpoint/2010/main" val="196067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smtClean="0"/>
              <a:pPr/>
              <a:t>‹#›</a:t>
            </a:fld>
            <a:endParaRPr lang="en-US"/>
          </a:p>
        </p:txBody>
      </p:sp>
    </p:spTree>
    <p:extLst>
      <p:ext uri="{BB962C8B-B14F-4D97-AF65-F5344CB8AC3E}">
        <p14:creationId xmlns:p14="http://schemas.microsoft.com/office/powerpoint/2010/main" val="37422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smtClean="0"/>
              <a:pPr/>
              <a:t>‹#›</a:t>
            </a:fld>
            <a:endParaRPr lang="en-US"/>
          </a:p>
        </p:txBody>
      </p:sp>
    </p:spTree>
    <p:extLst>
      <p:ext uri="{BB962C8B-B14F-4D97-AF65-F5344CB8AC3E}">
        <p14:creationId xmlns:p14="http://schemas.microsoft.com/office/powerpoint/2010/main" val="424253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smtClean="0"/>
              <a:pPr/>
              <a:t>‹#›</a:t>
            </a:fld>
            <a:endParaRPr lang="en-US"/>
          </a:p>
        </p:txBody>
      </p:sp>
    </p:spTree>
    <p:extLst>
      <p:ext uri="{BB962C8B-B14F-4D97-AF65-F5344CB8AC3E}">
        <p14:creationId xmlns:p14="http://schemas.microsoft.com/office/powerpoint/2010/main" val="283322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smtClean="0"/>
              <a:pPr/>
              <a:t>‹#›</a:t>
            </a:fld>
            <a:endParaRPr lang="en-US"/>
          </a:p>
        </p:txBody>
      </p:sp>
    </p:spTree>
    <p:extLst>
      <p:ext uri="{BB962C8B-B14F-4D97-AF65-F5344CB8AC3E}">
        <p14:creationId xmlns:p14="http://schemas.microsoft.com/office/powerpoint/2010/main" val="80161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png"/><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3"/>
            <a:ext cx="101600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210800" y="6551613"/>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75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3559" y="6203614"/>
            <a:ext cx="457200" cy="4577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19200" y="6248402"/>
            <a:ext cx="2133600" cy="412955"/>
          </a:xfrm>
          <a:prstGeom prst="rect">
            <a:avLst/>
          </a:prstGeom>
        </p:spPr>
      </p:pic>
    </p:spTree>
    <p:extLst>
      <p:ext uri="{BB962C8B-B14F-4D97-AF65-F5344CB8AC3E}">
        <p14:creationId xmlns:p14="http://schemas.microsoft.com/office/powerpoint/2010/main" val="4154775754"/>
      </p:ext>
    </p:extLst>
  </p:cSld>
  <p:clrMap bg1="lt1" tx1="dk1" bg2="lt2" tx2="dk2" accent1="accent1" accent2="accent2" accent3="accent3" accent4="accent4" accent5="accent5" accent6="accent6" hlink="hlink" folHlink="folHlink"/>
  <p:sldLayoutIdLst>
    <p:sldLayoutId id="2147483877" r:id="rId1"/>
    <p:sldLayoutId id="2147483904" r:id="rId2"/>
    <p:sldLayoutId id="2147483905"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ftr="0" dt="0"/>
  <p:txStyles>
    <p:titleStyle>
      <a:lvl1pPr algn="r" rtl="0" eaLnBrk="1" fontAlgn="base" hangingPunct="1">
        <a:spcBef>
          <a:spcPct val="0"/>
        </a:spcBef>
        <a:spcAft>
          <a:spcPct val="0"/>
        </a:spcAft>
        <a:defRPr sz="1800" b="1">
          <a:solidFill>
            <a:schemeClr val="bg1"/>
          </a:solidFill>
          <a:latin typeface="+mj-lt"/>
          <a:ea typeface="+mj-ea"/>
          <a:cs typeface="+mj-cs"/>
        </a:defRPr>
      </a:lvl1pPr>
      <a:lvl2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1800" b="1">
          <a:solidFill>
            <a:schemeClr val="bg1"/>
          </a:solidFill>
          <a:latin typeface="Arial" charset="0"/>
          <a:ea typeface="ＭＳ Ｐゴシック" charset="0"/>
          <a:cs typeface="Arial" charset="0"/>
        </a:defRPr>
      </a:lvl5pPr>
      <a:lvl6pPr marL="342900" algn="r" rtl="0" eaLnBrk="1" fontAlgn="base" hangingPunct="1">
        <a:spcBef>
          <a:spcPct val="0"/>
        </a:spcBef>
        <a:spcAft>
          <a:spcPct val="0"/>
        </a:spcAft>
        <a:defRPr sz="1800" b="1">
          <a:solidFill>
            <a:schemeClr val="bg1"/>
          </a:solidFill>
          <a:latin typeface="Arial" charset="0"/>
          <a:ea typeface="ＭＳ Ｐゴシック" charset="0"/>
          <a:cs typeface="Arial" charset="0"/>
        </a:defRPr>
      </a:lvl6pPr>
      <a:lvl7pPr marL="685800" algn="r" rtl="0" eaLnBrk="1" fontAlgn="base" hangingPunct="1">
        <a:spcBef>
          <a:spcPct val="0"/>
        </a:spcBef>
        <a:spcAft>
          <a:spcPct val="0"/>
        </a:spcAft>
        <a:defRPr sz="1800" b="1">
          <a:solidFill>
            <a:schemeClr val="bg1"/>
          </a:solidFill>
          <a:latin typeface="Arial" charset="0"/>
          <a:ea typeface="ＭＳ Ｐゴシック" charset="0"/>
          <a:cs typeface="Arial" charset="0"/>
        </a:defRPr>
      </a:lvl7pPr>
      <a:lvl8pPr marL="1028700" algn="r" rtl="0" eaLnBrk="1" fontAlgn="base" hangingPunct="1">
        <a:spcBef>
          <a:spcPct val="0"/>
        </a:spcBef>
        <a:spcAft>
          <a:spcPct val="0"/>
        </a:spcAft>
        <a:defRPr sz="1800" b="1">
          <a:solidFill>
            <a:schemeClr val="bg1"/>
          </a:solidFill>
          <a:latin typeface="Arial" charset="0"/>
          <a:ea typeface="ＭＳ Ｐゴシック" charset="0"/>
          <a:cs typeface="Arial" charset="0"/>
        </a:defRPr>
      </a:lvl8pPr>
      <a:lvl9pPr marL="1371600" algn="r" rtl="0" eaLnBrk="1" fontAlgn="base" hangingPunct="1">
        <a:spcBef>
          <a:spcPct val="0"/>
        </a:spcBef>
        <a:spcAft>
          <a:spcPct val="0"/>
        </a:spcAft>
        <a:defRPr sz="1800" b="1">
          <a:solidFill>
            <a:schemeClr val="bg1"/>
          </a:solidFill>
          <a:latin typeface="Arial" charset="0"/>
          <a:ea typeface="ＭＳ Ｐゴシック" charset="0"/>
          <a:cs typeface="Arial" charset="0"/>
        </a:defRPr>
      </a:lvl9pPr>
    </p:titleStyle>
    <p:bodyStyle>
      <a:lvl1pPr marL="257175" indent="-257175" algn="l" rtl="0" eaLnBrk="1" fontAlgn="base" hangingPunct="1">
        <a:spcBef>
          <a:spcPct val="20000"/>
        </a:spcBef>
        <a:spcAft>
          <a:spcPct val="0"/>
        </a:spcAft>
        <a:buChar char="•"/>
        <a:defRPr sz="2400">
          <a:solidFill>
            <a:srgbClr val="000000"/>
          </a:solidFill>
          <a:latin typeface="+mj-lt"/>
          <a:ea typeface="+mn-ea"/>
          <a:cs typeface="+mn-cs"/>
        </a:defRPr>
      </a:lvl1pPr>
      <a:lvl2pPr marL="557213" indent="-214313" algn="l" rtl="0" eaLnBrk="1" fontAlgn="base" hangingPunct="1">
        <a:spcBef>
          <a:spcPct val="20000"/>
        </a:spcBef>
        <a:spcAft>
          <a:spcPct val="0"/>
        </a:spcAft>
        <a:buChar char="–"/>
        <a:defRPr sz="2100">
          <a:solidFill>
            <a:srgbClr val="003366"/>
          </a:solidFill>
          <a:latin typeface="+mj-lt"/>
          <a:ea typeface="Arial Nova Light" panose="020B0304020202020204" pitchFamily="34" charset="0"/>
          <a:cs typeface="+mn-cs"/>
        </a:defRPr>
      </a:lvl2pPr>
      <a:lvl3pPr marL="857250" indent="-171450" algn="l" rtl="0" eaLnBrk="1" fontAlgn="base" hangingPunct="1">
        <a:spcBef>
          <a:spcPct val="20000"/>
        </a:spcBef>
        <a:spcAft>
          <a:spcPct val="0"/>
        </a:spcAft>
        <a:buChar char="•"/>
        <a:defRPr sz="1800">
          <a:solidFill>
            <a:schemeClr val="tx1"/>
          </a:solidFill>
          <a:latin typeface="+mj-lt"/>
          <a:ea typeface="Arial Nova Light" panose="020B0304020202020204" pitchFamily="34" charset="0"/>
          <a:cs typeface="+mn-cs"/>
        </a:defRPr>
      </a:lvl3pPr>
      <a:lvl4pPr marL="1200150" indent="-171450" algn="l" rtl="0" eaLnBrk="1" fontAlgn="base" hangingPunct="1">
        <a:spcBef>
          <a:spcPct val="20000"/>
        </a:spcBef>
        <a:spcAft>
          <a:spcPct val="0"/>
        </a:spcAft>
        <a:buChar char="–"/>
        <a:defRPr sz="1500">
          <a:solidFill>
            <a:schemeClr val="tx1"/>
          </a:solidFill>
          <a:latin typeface="+mj-lt"/>
          <a:ea typeface="Arial Nova Light" panose="020B0304020202020204" pitchFamily="34" charset="0"/>
          <a:cs typeface="+mn-cs"/>
        </a:defRPr>
      </a:lvl4pPr>
      <a:lvl5pPr marL="1543050" indent="-171450" algn="l" rtl="0" eaLnBrk="1" fontAlgn="base" hangingPunct="1">
        <a:spcBef>
          <a:spcPct val="20000"/>
        </a:spcBef>
        <a:spcAft>
          <a:spcPct val="0"/>
        </a:spcAft>
        <a:buChar char="»"/>
        <a:defRPr sz="1500">
          <a:solidFill>
            <a:schemeClr val="tx1"/>
          </a:solidFill>
          <a:latin typeface="+mj-lt"/>
          <a:ea typeface="Arial Nova Light" panose="020B0304020202020204" pitchFamily="34" charset="0"/>
          <a:cs typeface="+mn-cs"/>
        </a:defRPr>
      </a:lvl5pPr>
      <a:lvl6pPr marL="1885950" indent="-171450" algn="l" rtl="0" eaLnBrk="1" fontAlgn="base" hangingPunct="1">
        <a:spcBef>
          <a:spcPct val="20000"/>
        </a:spcBef>
        <a:spcAft>
          <a:spcPct val="0"/>
        </a:spcAft>
        <a:buChar char="»"/>
        <a:defRPr sz="1500">
          <a:solidFill>
            <a:schemeClr val="tx1"/>
          </a:solidFill>
          <a:latin typeface="+mn-lt"/>
          <a:ea typeface="Arial" charset="0"/>
          <a:cs typeface="+mn-cs"/>
        </a:defRPr>
      </a:lvl6pPr>
      <a:lvl7pPr marL="2228850" indent="-171450" algn="l" rtl="0" eaLnBrk="1" fontAlgn="base" hangingPunct="1">
        <a:spcBef>
          <a:spcPct val="20000"/>
        </a:spcBef>
        <a:spcAft>
          <a:spcPct val="0"/>
        </a:spcAft>
        <a:buChar char="»"/>
        <a:defRPr sz="1500">
          <a:solidFill>
            <a:schemeClr val="tx1"/>
          </a:solidFill>
          <a:latin typeface="+mn-lt"/>
          <a:ea typeface="Arial" charset="0"/>
          <a:cs typeface="+mn-cs"/>
        </a:defRPr>
      </a:lvl7pPr>
      <a:lvl8pPr marL="2571750" indent="-171450" algn="l" rtl="0" eaLnBrk="1" fontAlgn="base" hangingPunct="1">
        <a:spcBef>
          <a:spcPct val="20000"/>
        </a:spcBef>
        <a:spcAft>
          <a:spcPct val="0"/>
        </a:spcAft>
        <a:buChar char="»"/>
        <a:defRPr sz="1500">
          <a:solidFill>
            <a:schemeClr val="tx1"/>
          </a:solidFill>
          <a:latin typeface="+mn-lt"/>
          <a:ea typeface="Arial" charset="0"/>
          <a:cs typeface="+mn-cs"/>
        </a:defRPr>
      </a:lvl8pPr>
      <a:lvl9pPr marL="2914650" indent="-171450" algn="l" rtl="0" eaLnBrk="1" fontAlgn="base" hangingPunct="1">
        <a:spcBef>
          <a:spcPct val="20000"/>
        </a:spcBef>
        <a:spcAft>
          <a:spcPct val="0"/>
        </a:spcAft>
        <a:buChar char="»"/>
        <a:defRPr sz="1500">
          <a:solidFill>
            <a:schemeClr val="tx1"/>
          </a:solidFill>
          <a:latin typeface="+mn-lt"/>
          <a:ea typeface="Arial" charset="0"/>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extLst>
      <p:ext uri="{BB962C8B-B14F-4D97-AF65-F5344CB8AC3E}">
        <p14:creationId xmlns:p14="http://schemas.microsoft.com/office/powerpoint/2010/main" val="3792318940"/>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a:p>
        </p:txBody>
      </p:sp>
      <p:pic>
        <p:nvPicPr>
          <p:cNvPr id="1032" name="Picture 8" descr="logo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OER_Master_Logo_2blue.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extLst>
      <p:ext uri="{BB962C8B-B14F-4D97-AF65-F5344CB8AC3E}">
        <p14:creationId xmlns:p14="http://schemas.microsoft.com/office/powerpoint/2010/main" val="3492632305"/>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hyperlink" Target="https://sbir.cancer.gov/programseducation/aap" TargetMode="External"/><Relationship Id="rId4" Type="http://schemas.openxmlformats.org/officeDocument/2006/relationships/hyperlink" Target="https://sbir.nih.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ba.gov/content/women-owned-small-business-program" TargetMode="External"/><Relationship Id="rId7" Type="http://schemas.openxmlformats.org/officeDocument/2006/relationships/hyperlink" Target="https://www.sam.gov/"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hyperlink" Target="http://www.sba.gov/category/navigation-structure/contracting/contracting-officials/eligibility-size-standards" TargetMode="External"/><Relationship Id="rId5" Type="http://schemas.openxmlformats.org/officeDocument/2006/relationships/hyperlink" Target="https://www.sba.gov/content/disadvantaged-businesses" TargetMode="External"/><Relationship Id="rId4" Type="http://schemas.openxmlformats.org/officeDocument/2006/relationships/hyperlink" Target="https://www.sba.gov/federal-contracting/contracting-guide/size-standard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sbir.nih.gov/funding/individual-announcements" TargetMode="External"/><Relationship Id="rId3" Type="http://schemas.openxmlformats.org/officeDocument/2006/relationships/hyperlink" Target="https://sbir.nih.gov/funding" TargetMode="External"/><Relationship Id="rId7" Type="http://schemas.openxmlformats.org/officeDocument/2006/relationships/hyperlink" Target="https://grants.nih.gov/grants/guide/pa-files/PA-20-261.html"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s://grants.nih.gov/grants/guide/pa-files/PA-20-262.html" TargetMode="External"/><Relationship Id="rId5" Type="http://schemas.openxmlformats.org/officeDocument/2006/relationships/hyperlink" Target="https://grants.nih.gov/grants/guide/pa-files/PA-20-265.html" TargetMode="External"/><Relationship Id="rId4" Type="http://schemas.openxmlformats.org/officeDocument/2006/relationships/hyperlink" Target="https://grants.nih.gov/grants/guide/pa-files/PA-20-260.html" TargetMode="External"/><Relationship Id="rId9" Type="http://schemas.openxmlformats.org/officeDocument/2006/relationships/hyperlink" Target="https://beta.sam.gov/opp/940447d25ca644f7a6d6ac80d2d5feb6/view"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policy/clinical-trials.htm"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ecps.nih.gov/sbirsttr"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hyperlink" Target="https://era.nih.gov/applicants/index.cf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ElectronicReceipt/files/Annotated_Forms_General_FORMS-F.pdf"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sbir.nih.gov/engage/ic-contacts" TargetMode="Externa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hyperlink" Target="mailto:sbir@od.nih.gov" TargetMode="External"/><Relationship Id="rId5" Type="http://schemas.openxmlformats.org/officeDocument/2006/relationships/hyperlink" Target="https://public.era.nih.gov/commons/public/servicedesk/initseed.era" TargetMode="External"/><Relationship Id="rId4" Type="http://schemas.openxmlformats.org/officeDocument/2006/relationships/hyperlink" Target="https://report.nih.gov/"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sbir.nih.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ublic.csr.nih.gov/"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www.reessi.com/" TargetMode="External"/><Relationship Id="rId2" Type="http://schemas.openxmlformats.org/officeDocument/2006/relationships/notesSlide" Target="../notesSlides/notesSlide21.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sbir.nih.gov/tap" TargetMode="External"/><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hyperlink" Target="https://grants.nih.gov/grants/guide/pa-files/PA-18-837.html" TargetMode="External"/><Relationship Id="rId5" Type="http://schemas.openxmlformats.org/officeDocument/2006/relationships/image" Target="../media/image24.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jpe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34.png"/><Relationship Id="rId11" Type="http://schemas.openxmlformats.org/officeDocument/2006/relationships/image" Target="../media/image39.jpe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gif"/><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hyperlink" Target="https://sbir.nih.gov/engage" TargetMode="External"/><Relationship Id="rId3" Type="http://schemas.openxmlformats.org/officeDocument/2006/relationships/hyperlink" Target="http://grants.nih.gov/grants/guide/listserv.htm" TargetMode="External"/><Relationship Id="rId7" Type="http://schemas.openxmlformats.org/officeDocument/2006/relationships/hyperlink" Target="https://sbir.nih.gov/statistics/success-stories"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s://twitter.com/nihsbir" TargetMode="External"/><Relationship Id="rId5" Type="http://schemas.openxmlformats.org/officeDocument/2006/relationships/hyperlink" Target="https://list.nih.gov/cgi-bin/wa.exe?SUBED1=sbir-sttr&amp;A=1" TargetMode="External"/><Relationship Id="rId4" Type="http://schemas.openxmlformats.org/officeDocument/2006/relationships/image" Target="../media/image42.png"/><Relationship Id="rId9" Type="http://schemas.openxmlformats.org/officeDocument/2006/relationships/hyperlink" Target="mailto:sbir@od.nih.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8698" y="2514600"/>
            <a:ext cx="8001000" cy="2057400"/>
          </a:xfrm>
        </p:spPr>
        <p:txBody>
          <a:bodyPr/>
          <a:lstStyle/>
          <a:p>
            <a:pPr algn="ctr"/>
            <a:br>
              <a:rPr lang="en-US" sz="3600" dirty="0">
                <a:solidFill>
                  <a:schemeClr val="tx1"/>
                </a:solidFill>
              </a:rPr>
            </a:br>
            <a:br>
              <a:rPr lang="en-US" sz="3200" i="1" dirty="0">
                <a:solidFill>
                  <a:schemeClr val="tx1"/>
                </a:solidFill>
              </a:rPr>
            </a:br>
            <a:r>
              <a:rPr lang="en-US" sz="3200" i="1" dirty="0">
                <a:solidFill>
                  <a:schemeClr val="tx1"/>
                </a:solidFill>
              </a:rPr>
              <a:t>Small Business Programs and Policies</a:t>
            </a:r>
            <a:br>
              <a:rPr lang="en-US" sz="4000" i="1" dirty="0">
                <a:solidFill>
                  <a:schemeClr val="tx1"/>
                </a:solidFill>
              </a:rPr>
            </a:br>
            <a:br>
              <a:rPr lang="en-US" dirty="0">
                <a:solidFill>
                  <a:schemeClr val="tx1"/>
                </a:solidFill>
              </a:rPr>
            </a:br>
            <a:br>
              <a:rPr lang="en-US" dirty="0">
                <a:solidFill>
                  <a:schemeClr val="tx1"/>
                </a:solidFill>
              </a:rPr>
            </a:br>
            <a:endParaRPr lang="en-US" sz="2000" dirty="0">
              <a:solidFill>
                <a:srgbClr val="0070C0"/>
              </a:solidFill>
            </a:endParaRPr>
          </a:p>
        </p:txBody>
      </p:sp>
      <p:sp>
        <p:nvSpPr>
          <p:cNvPr id="4" name="Slide Number Placeholder 3"/>
          <p:cNvSpPr>
            <a:spLocks noGrp="1"/>
          </p:cNvSpPr>
          <p:nvPr>
            <p:ph type="sldNum" sz="quarter" idx="10"/>
          </p:nvPr>
        </p:nvSpPr>
        <p:spPr/>
        <p:txBody>
          <a:bodyPr/>
          <a:lstStyle/>
          <a:p>
            <a:fld id="{CF82AFAF-5A4B-5C47-B403-1AB532082E29}" type="slidenum">
              <a:rPr lang="en-US" smtClean="0"/>
              <a:pPr/>
              <a:t>1</a:t>
            </a:fld>
            <a:endParaRPr lang="en-US"/>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726" y="912090"/>
            <a:ext cx="6696075"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descr="SEED (Small business Education &amp; Entrepreneurial Development)&#10;Office of the Director | Office of Extramural Research |National Institutes of Health&#10;"/>
          <p:cNvSpPr txBox="1">
            <a:spLocks noChangeArrowheads="1"/>
          </p:cNvSpPr>
          <p:nvPr/>
        </p:nvSpPr>
        <p:spPr bwMode="auto">
          <a:xfrm>
            <a:off x="424069" y="5151506"/>
            <a:ext cx="11343861" cy="691541"/>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rgbClr val="013972"/>
              </a:buClr>
              <a:buNone/>
              <a:defRPr sz="3200">
                <a:solidFill>
                  <a:schemeClr val="accent3">
                    <a:lumMod val="25000"/>
                  </a:schemeClr>
                </a:solidFill>
                <a:latin typeface="+mn-lt"/>
                <a:ea typeface="+mn-ea"/>
                <a:cs typeface="+mn-cs"/>
              </a:defRPr>
            </a:lvl1pPr>
            <a:lvl2pPr marL="457200" indent="0" algn="ctr" rtl="0" eaLnBrk="1" fontAlgn="base" hangingPunct="1">
              <a:spcBef>
                <a:spcPct val="20000"/>
              </a:spcBef>
              <a:spcAft>
                <a:spcPct val="0"/>
              </a:spcAft>
              <a:buClr>
                <a:srgbClr val="013972"/>
              </a:buClr>
              <a:buSzPct val="70000"/>
              <a:buFont typeface="Courier New" panose="02070309020205020404" pitchFamily="49" charset="0"/>
              <a:buNone/>
              <a:defRPr sz="2800">
                <a:solidFill>
                  <a:schemeClr val="accent3">
                    <a:lumMod val="25000"/>
                  </a:schemeClr>
                </a:solidFill>
                <a:latin typeface="+mn-lt"/>
                <a:ea typeface="Arial" charset="0"/>
                <a:cs typeface="+mn-cs"/>
              </a:defRPr>
            </a:lvl2pPr>
            <a:lvl3pPr marL="914400" indent="0" algn="ctr" rtl="0" eaLnBrk="1" fontAlgn="base" hangingPunct="1">
              <a:spcBef>
                <a:spcPct val="20000"/>
              </a:spcBef>
              <a:spcAft>
                <a:spcPct val="0"/>
              </a:spcAft>
              <a:buClr>
                <a:srgbClr val="013972"/>
              </a:buClr>
              <a:buFont typeface="Wingdings" panose="05000000000000000000" pitchFamily="2" charset="2"/>
              <a:buNone/>
              <a:defRPr sz="2400">
                <a:solidFill>
                  <a:schemeClr val="accent3">
                    <a:lumMod val="25000"/>
                  </a:schemeClr>
                </a:solidFill>
                <a:latin typeface="+mn-lt"/>
                <a:ea typeface="Arial" charset="0"/>
                <a:cs typeface="+mn-cs"/>
              </a:defRPr>
            </a:lvl3pPr>
            <a:lvl4pPr marL="1371600" indent="0" algn="ctr" rtl="0" eaLnBrk="1" fontAlgn="base" hangingPunct="1">
              <a:spcBef>
                <a:spcPct val="20000"/>
              </a:spcBef>
              <a:spcAft>
                <a:spcPct val="0"/>
              </a:spcAft>
              <a:buClr>
                <a:srgbClr val="013972"/>
              </a:buClr>
              <a:buSzPct val="70000"/>
              <a:buFont typeface="Wingdings" panose="05000000000000000000" pitchFamily="2" charset="2"/>
              <a:buNone/>
              <a:defRPr sz="2000">
                <a:solidFill>
                  <a:schemeClr val="accent3">
                    <a:lumMod val="25000"/>
                  </a:schemeClr>
                </a:solidFill>
                <a:latin typeface="+mn-lt"/>
                <a:ea typeface="Arial" charset="0"/>
                <a:cs typeface="+mn-cs"/>
              </a:defRPr>
            </a:lvl4pPr>
            <a:lvl5pPr marL="1828800" indent="0" algn="ctr" rtl="0" eaLnBrk="1" fontAlgn="base" hangingPunct="1">
              <a:spcBef>
                <a:spcPct val="20000"/>
              </a:spcBef>
              <a:spcAft>
                <a:spcPct val="0"/>
              </a:spcAft>
              <a:buClr>
                <a:srgbClr val="013972"/>
              </a:buClr>
              <a:buFont typeface="Trebuchet MS" panose="020B0603020202020204" pitchFamily="34" charset="0"/>
              <a:buNone/>
              <a:defRPr sz="2000">
                <a:solidFill>
                  <a:schemeClr val="accent3">
                    <a:lumMod val="25000"/>
                  </a:schemeClr>
                </a:solidFill>
                <a:latin typeface="+mn-lt"/>
                <a:ea typeface="Arial" charset="0"/>
                <a:cs typeface="+mn-cs"/>
              </a:defRPr>
            </a:lvl5pPr>
            <a:lvl6pPr marL="2286000" indent="0" algn="ctr" rtl="0" eaLnBrk="1" fontAlgn="base" hangingPunct="1">
              <a:spcBef>
                <a:spcPct val="20000"/>
              </a:spcBef>
              <a:spcAft>
                <a:spcPct val="0"/>
              </a:spcAft>
              <a:buNone/>
              <a:defRPr sz="2000">
                <a:solidFill>
                  <a:schemeClr val="tx1"/>
                </a:solidFill>
                <a:latin typeface="+mn-lt"/>
                <a:ea typeface="Arial" charset="0"/>
                <a:cs typeface="+mn-cs"/>
              </a:defRPr>
            </a:lvl6pPr>
            <a:lvl7pPr marL="2743200" indent="0" algn="ctr" rtl="0" eaLnBrk="1" fontAlgn="base" hangingPunct="1">
              <a:spcBef>
                <a:spcPct val="20000"/>
              </a:spcBef>
              <a:spcAft>
                <a:spcPct val="0"/>
              </a:spcAft>
              <a:buNone/>
              <a:defRPr sz="2000">
                <a:solidFill>
                  <a:schemeClr val="tx1"/>
                </a:solidFill>
                <a:latin typeface="+mn-lt"/>
                <a:ea typeface="Arial" charset="0"/>
                <a:cs typeface="+mn-cs"/>
              </a:defRPr>
            </a:lvl7pPr>
            <a:lvl8pPr marL="3200400" indent="0" algn="ctr" rtl="0" eaLnBrk="1" fontAlgn="base" hangingPunct="1">
              <a:spcBef>
                <a:spcPct val="20000"/>
              </a:spcBef>
              <a:spcAft>
                <a:spcPct val="0"/>
              </a:spcAft>
              <a:buNone/>
              <a:defRPr sz="2000">
                <a:solidFill>
                  <a:schemeClr val="tx1"/>
                </a:solidFill>
                <a:latin typeface="+mn-lt"/>
                <a:ea typeface="Arial" charset="0"/>
                <a:cs typeface="+mn-cs"/>
              </a:defRPr>
            </a:lvl8pPr>
            <a:lvl9pPr marL="3657600" indent="0" algn="ctr" rtl="0" eaLnBrk="1" fontAlgn="base" hangingPunct="1">
              <a:spcBef>
                <a:spcPct val="20000"/>
              </a:spcBef>
              <a:spcAft>
                <a:spcPct val="0"/>
              </a:spcAft>
              <a:buNone/>
              <a:defRPr sz="2000">
                <a:solidFill>
                  <a:schemeClr val="tx1"/>
                </a:solidFill>
                <a:latin typeface="+mn-lt"/>
                <a:ea typeface="Arial" charset="0"/>
                <a:cs typeface="+mn-cs"/>
              </a:defRPr>
            </a:lvl9pPr>
          </a:lstStyle>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1800" b="1" kern="0" dirty="0">
                <a:solidFill>
                  <a:srgbClr val="0070C0"/>
                </a:solidFill>
                <a:sym typeface="Times New Roman" pitchFamily="18" charset="0"/>
              </a:rPr>
              <a:t>SEED (Small business Education </a:t>
            </a:r>
            <a:r>
              <a:rPr lang="en-US" sz="1400" b="1" kern="0" dirty="0">
                <a:solidFill>
                  <a:srgbClr val="0070C0"/>
                </a:solidFill>
                <a:sym typeface="Times New Roman" pitchFamily="18" charset="0"/>
              </a:rPr>
              <a:t>&amp;</a:t>
            </a:r>
            <a:r>
              <a:rPr lang="en-US" sz="1800" b="1" kern="0" dirty="0">
                <a:solidFill>
                  <a:srgbClr val="0070C0"/>
                </a:solidFill>
                <a:sym typeface="Times New Roman" pitchFamily="18" charset="0"/>
              </a:rPr>
              <a:t> Entrepreneurial Development)</a:t>
            </a:r>
          </a:p>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1800" b="1" kern="0" dirty="0">
                <a:solidFill>
                  <a:srgbClr val="0070C0"/>
                </a:solidFill>
                <a:sym typeface="Times New Roman" pitchFamily="18" charset="0"/>
              </a:rPr>
              <a:t>Office of the Director | Office of Extramural Research |National Institutes of Health</a:t>
            </a:r>
          </a:p>
        </p:txBody>
      </p:sp>
      <p:sp>
        <p:nvSpPr>
          <p:cNvPr id="6" name="Rectangle 4" descr="Stephanie Fertig, MBA&#10;HHS Small Business Program Lead&#10;&#10;Robert Vinson&#10;Small Business Program Manager&#10;">
            <a:extLst>
              <a:ext uri="{FF2B5EF4-FFF2-40B4-BE49-F238E27FC236}">
                <a16:creationId xmlns:a16="http://schemas.microsoft.com/office/drawing/2014/main" id="{1C891EB1-E9A7-4FAC-A48D-91D42E839DC5}"/>
              </a:ext>
            </a:extLst>
          </p:cNvPr>
          <p:cNvSpPr txBox="1">
            <a:spLocks noChangeArrowheads="1"/>
          </p:cNvSpPr>
          <p:nvPr/>
        </p:nvSpPr>
        <p:spPr bwMode="auto">
          <a:xfrm>
            <a:off x="517267" y="4020880"/>
            <a:ext cx="11343861" cy="857075"/>
          </a:xfrm>
          <a:prstGeom prst="rect">
            <a:avLst/>
          </a:prstGeom>
          <a:noFill/>
          <a:ln>
            <a:noFill/>
          </a:ln>
          <a:effectLst/>
          <a:extLst>
            <a:ext uri="{FAA26D3D-D897-4be2-8F04-BA451C77F1D7}">
              <ma14:placeholderFlag xmlns="" xmlns:ma14="http://schemas.microsoft.com/office/mac/drawingml/2011/main" val="1"/>
            </a:ext>
          </a:extLst>
        </p:spPr>
        <p:txBody>
          <a:bodyPr vert="horz" wrap="square" lIns="91440" tIns="45720" rIns="91440" bIns="45720" numCol="2" anchor="t" anchorCtr="0" compatLnSpc="1">
            <a:prstTxWarp prst="textNoShape">
              <a:avLst/>
            </a:prstTxWarp>
          </a:bodyPr>
          <a:lstStyle>
            <a:lvl1pPr marL="0" indent="0" algn="ctr" rtl="0" eaLnBrk="1" fontAlgn="base" hangingPunct="1">
              <a:spcBef>
                <a:spcPct val="20000"/>
              </a:spcBef>
              <a:spcAft>
                <a:spcPct val="0"/>
              </a:spcAft>
              <a:buClr>
                <a:srgbClr val="013972"/>
              </a:buClr>
              <a:buNone/>
              <a:defRPr sz="3200">
                <a:solidFill>
                  <a:schemeClr val="accent3">
                    <a:lumMod val="25000"/>
                  </a:schemeClr>
                </a:solidFill>
                <a:latin typeface="+mn-lt"/>
                <a:ea typeface="+mn-ea"/>
                <a:cs typeface="+mn-cs"/>
              </a:defRPr>
            </a:lvl1pPr>
            <a:lvl2pPr marL="457200" indent="0" algn="ctr" rtl="0" eaLnBrk="1" fontAlgn="base" hangingPunct="1">
              <a:spcBef>
                <a:spcPct val="20000"/>
              </a:spcBef>
              <a:spcAft>
                <a:spcPct val="0"/>
              </a:spcAft>
              <a:buClr>
                <a:srgbClr val="013972"/>
              </a:buClr>
              <a:buSzPct val="70000"/>
              <a:buFont typeface="Courier New" panose="02070309020205020404" pitchFamily="49" charset="0"/>
              <a:buNone/>
              <a:defRPr sz="2800">
                <a:solidFill>
                  <a:schemeClr val="accent3">
                    <a:lumMod val="25000"/>
                  </a:schemeClr>
                </a:solidFill>
                <a:latin typeface="+mn-lt"/>
                <a:ea typeface="Arial" charset="0"/>
                <a:cs typeface="+mn-cs"/>
              </a:defRPr>
            </a:lvl2pPr>
            <a:lvl3pPr marL="914400" indent="0" algn="ctr" rtl="0" eaLnBrk="1" fontAlgn="base" hangingPunct="1">
              <a:spcBef>
                <a:spcPct val="20000"/>
              </a:spcBef>
              <a:spcAft>
                <a:spcPct val="0"/>
              </a:spcAft>
              <a:buClr>
                <a:srgbClr val="013972"/>
              </a:buClr>
              <a:buFont typeface="Wingdings" panose="05000000000000000000" pitchFamily="2" charset="2"/>
              <a:buNone/>
              <a:defRPr sz="2400">
                <a:solidFill>
                  <a:schemeClr val="accent3">
                    <a:lumMod val="25000"/>
                  </a:schemeClr>
                </a:solidFill>
                <a:latin typeface="+mn-lt"/>
                <a:ea typeface="Arial" charset="0"/>
                <a:cs typeface="+mn-cs"/>
              </a:defRPr>
            </a:lvl3pPr>
            <a:lvl4pPr marL="1371600" indent="0" algn="ctr" rtl="0" eaLnBrk="1" fontAlgn="base" hangingPunct="1">
              <a:spcBef>
                <a:spcPct val="20000"/>
              </a:spcBef>
              <a:spcAft>
                <a:spcPct val="0"/>
              </a:spcAft>
              <a:buClr>
                <a:srgbClr val="013972"/>
              </a:buClr>
              <a:buSzPct val="70000"/>
              <a:buFont typeface="Wingdings" panose="05000000000000000000" pitchFamily="2" charset="2"/>
              <a:buNone/>
              <a:defRPr sz="2000">
                <a:solidFill>
                  <a:schemeClr val="accent3">
                    <a:lumMod val="25000"/>
                  </a:schemeClr>
                </a:solidFill>
                <a:latin typeface="+mn-lt"/>
                <a:ea typeface="Arial" charset="0"/>
                <a:cs typeface="+mn-cs"/>
              </a:defRPr>
            </a:lvl4pPr>
            <a:lvl5pPr marL="1828800" indent="0" algn="ctr" rtl="0" eaLnBrk="1" fontAlgn="base" hangingPunct="1">
              <a:spcBef>
                <a:spcPct val="20000"/>
              </a:spcBef>
              <a:spcAft>
                <a:spcPct val="0"/>
              </a:spcAft>
              <a:buClr>
                <a:srgbClr val="013972"/>
              </a:buClr>
              <a:buFont typeface="Trebuchet MS" panose="020B0603020202020204" pitchFamily="34" charset="0"/>
              <a:buNone/>
              <a:defRPr sz="2000">
                <a:solidFill>
                  <a:schemeClr val="accent3">
                    <a:lumMod val="25000"/>
                  </a:schemeClr>
                </a:solidFill>
                <a:latin typeface="+mn-lt"/>
                <a:ea typeface="Arial" charset="0"/>
                <a:cs typeface="+mn-cs"/>
              </a:defRPr>
            </a:lvl5pPr>
            <a:lvl6pPr marL="2286000" indent="0" algn="ctr" rtl="0" eaLnBrk="1" fontAlgn="base" hangingPunct="1">
              <a:spcBef>
                <a:spcPct val="20000"/>
              </a:spcBef>
              <a:spcAft>
                <a:spcPct val="0"/>
              </a:spcAft>
              <a:buNone/>
              <a:defRPr sz="2000">
                <a:solidFill>
                  <a:schemeClr val="tx1"/>
                </a:solidFill>
                <a:latin typeface="+mn-lt"/>
                <a:ea typeface="Arial" charset="0"/>
                <a:cs typeface="+mn-cs"/>
              </a:defRPr>
            </a:lvl6pPr>
            <a:lvl7pPr marL="2743200" indent="0" algn="ctr" rtl="0" eaLnBrk="1" fontAlgn="base" hangingPunct="1">
              <a:spcBef>
                <a:spcPct val="20000"/>
              </a:spcBef>
              <a:spcAft>
                <a:spcPct val="0"/>
              </a:spcAft>
              <a:buNone/>
              <a:defRPr sz="2000">
                <a:solidFill>
                  <a:schemeClr val="tx1"/>
                </a:solidFill>
                <a:latin typeface="+mn-lt"/>
                <a:ea typeface="Arial" charset="0"/>
                <a:cs typeface="+mn-cs"/>
              </a:defRPr>
            </a:lvl7pPr>
            <a:lvl8pPr marL="3200400" indent="0" algn="ctr" rtl="0" eaLnBrk="1" fontAlgn="base" hangingPunct="1">
              <a:spcBef>
                <a:spcPct val="20000"/>
              </a:spcBef>
              <a:spcAft>
                <a:spcPct val="0"/>
              </a:spcAft>
              <a:buNone/>
              <a:defRPr sz="2000">
                <a:solidFill>
                  <a:schemeClr val="tx1"/>
                </a:solidFill>
                <a:latin typeface="+mn-lt"/>
                <a:ea typeface="Arial" charset="0"/>
                <a:cs typeface="+mn-cs"/>
              </a:defRPr>
            </a:lvl8pPr>
            <a:lvl9pPr marL="3657600" indent="0" algn="ctr" rtl="0" eaLnBrk="1" fontAlgn="base" hangingPunct="1">
              <a:spcBef>
                <a:spcPct val="20000"/>
              </a:spcBef>
              <a:spcAft>
                <a:spcPct val="0"/>
              </a:spcAft>
              <a:buNone/>
              <a:defRPr sz="2000">
                <a:solidFill>
                  <a:schemeClr val="tx1"/>
                </a:solidFill>
                <a:latin typeface="+mn-lt"/>
                <a:ea typeface="Arial" charset="0"/>
                <a:cs typeface="+mn-cs"/>
              </a:defRPr>
            </a:lvl9pPr>
          </a:lstStyle>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2400" b="1" kern="0" dirty="0">
                <a:sym typeface="Times New Roman" pitchFamily="18" charset="0"/>
              </a:rPr>
              <a:t>Stephanie Fertig, MBA</a:t>
            </a:r>
          </a:p>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1800" b="1" kern="0" dirty="0">
                <a:solidFill>
                  <a:srgbClr val="0070C0"/>
                </a:solidFill>
                <a:sym typeface="Times New Roman" pitchFamily="18" charset="0"/>
              </a:rPr>
              <a:t>HHS Small Business Program Lead</a:t>
            </a:r>
            <a:endParaRPr lang="en-US" sz="1800" b="1" kern="0" dirty="0">
              <a:sym typeface="Times New Roman" pitchFamily="18" charset="0"/>
            </a:endParaRPr>
          </a:p>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2400" b="1" kern="0" dirty="0">
                <a:sym typeface="Times New Roman" pitchFamily="18" charset="0"/>
              </a:rPr>
              <a:t>Robert Vinson</a:t>
            </a:r>
          </a:p>
          <a:p>
            <a:pPr>
              <a:tabLst>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 pos="0" algn="l"/>
                <a:tab pos="914400" algn="l"/>
                <a:tab pos="1828800" algn="l"/>
                <a:tab pos="2743200" algn="l"/>
                <a:tab pos="3657600" algn="l"/>
                <a:tab pos="4572000" algn="l"/>
                <a:tab pos="5486400" algn="l"/>
              </a:tabLst>
            </a:pPr>
            <a:r>
              <a:rPr lang="en-US" sz="1800" b="1" kern="0" dirty="0">
                <a:solidFill>
                  <a:srgbClr val="0070C0"/>
                </a:solidFill>
                <a:sym typeface="Times New Roman" pitchFamily="18" charset="0"/>
              </a:rPr>
              <a:t>Small Business Program Manager</a:t>
            </a:r>
          </a:p>
        </p:txBody>
      </p:sp>
    </p:spTree>
    <p:extLst>
      <p:ext uri="{BB962C8B-B14F-4D97-AF65-F5344CB8AC3E}">
        <p14:creationId xmlns:p14="http://schemas.microsoft.com/office/powerpoint/2010/main" val="104440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92413A-AA37-4ED6-AC79-2A47E0599A77}"/>
              </a:ext>
            </a:extLst>
          </p:cNvPr>
          <p:cNvSpPr>
            <a:spLocks noGrp="1"/>
          </p:cNvSpPr>
          <p:nvPr>
            <p:ph type="title"/>
          </p:nvPr>
        </p:nvSpPr>
        <p:spPr/>
        <p:txBody>
          <a:bodyPr/>
          <a:lstStyle/>
          <a:p>
            <a:r>
              <a:rPr lang="en-US" dirty="0"/>
              <a:t>SBIR/STTR Website</a:t>
            </a:r>
          </a:p>
        </p:txBody>
      </p:sp>
      <p:sp>
        <p:nvSpPr>
          <p:cNvPr id="4" name="Slide Number Placeholder 3">
            <a:extLst>
              <a:ext uri="{FF2B5EF4-FFF2-40B4-BE49-F238E27FC236}">
                <a16:creationId xmlns:a16="http://schemas.microsoft.com/office/drawing/2014/main" id="{7197BDFA-CAC4-4DA3-89BF-50DB826D091D}"/>
              </a:ext>
            </a:extLst>
          </p:cNvPr>
          <p:cNvSpPr>
            <a:spLocks noGrp="1"/>
          </p:cNvSpPr>
          <p:nvPr>
            <p:ph type="sldNum" sz="quarter" idx="10"/>
          </p:nvPr>
        </p:nvSpPr>
        <p:spPr/>
        <p:txBody>
          <a:bodyPr/>
          <a:lstStyle/>
          <a:p>
            <a:fld id="{60583324-AE1C-3546-A724-4BA4670D7901}" type="slidenum">
              <a:rPr lang="en-US" smtClean="0"/>
              <a:pPr/>
              <a:t>10</a:t>
            </a:fld>
            <a:endParaRPr lang="en-US"/>
          </a:p>
        </p:txBody>
      </p:sp>
      <p:pic>
        <p:nvPicPr>
          <p:cNvPr id="7" name="Picture 6">
            <a:extLst>
              <a:ext uri="{FF2B5EF4-FFF2-40B4-BE49-F238E27FC236}">
                <a16:creationId xmlns:a16="http://schemas.microsoft.com/office/drawing/2014/main" id="{88BB8E0C-C2B5-4E3F-A6D8-61891F128FBF}"/>
              </a:ext>
              <a:ext uri="{C183D7F6-B498-43B3-948B-1728B52AA6E4}">
                <adec:decorative xmlns:adec="http://schemas.microsoft.com/office/drawing/2017/decorative" val="1"/>
              </a:ext>
            </a:extLst>
          </p:cNvPr>
          <p:cNvPicPr>
            <a:picLocks noChangeAspect="1"/>
          </p:cNvPicPr>
          <p:nvPr/>
        </p:nvPicPr>
        <p:blipFill rotWithShape="1">
          <a:blip r:embed="rId3"/>
          <a:srcRect l="15643" t="12419" r="13428" b="4358"/>
          <a:stretch/>
        </p:blipFill>
        <p:spPr>
          <a:xfrm>
            <a:off x="-56447" y="951139"/>
            <a:ext cx="8083517" cy="5335080"/>
          </a:xfrm>
          <a:prstGeom prst="rect">
            <a:avLst/>
          </a:prstGeom>
        </p:spPr>
      </p:pic>
      <p:sp>
        <p:nvSpPr>
          <p:cNvPr id="2" name="Oval 1">
            <a:extLst>
              <a:ext uri="{FF2B5EF4-FFF2-40B4-BE49-F238E27FC236}">
                <a16:creationId xmlns:a16="http://schemas.microsoft.com/office/drawing/2014/main" id="{07201EEE-0BF1-4E58-9667-54DF299FBA43}"/>
              </a:ext>
              <a:ext uri="{C183D7F6-B498-43B3-948B-1728B52AA6E4}">
                <adec:decorative xmlns:adec="http://schemas.microsoft.com/office/drawing/2017/decorative" val="1"/>
              </a:ext>
            </a:extLst>
          </p:cNvPr>
          <p:cNvSpPr/>
          <p:nvPr/>
        </p:nvSpPr>
        <p:spPr>
          <a:xfrm>
            <a:off x="363682" y="2514600"/>
            <a:ext cx="625146" cy="228600"/>
          </a:xfrm>
          <a:prstGeom prst="ellipse">
            <a:avLst/>
          </a:prstGeom>
          <a:noFill/>
          <a:ln w="317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3D271141-0BCC-46C1-B605-25B5888E3D57}"/>
              </a:ext>
              <a:ext uri="{C183D7F6-B498-43B3-948B-1728B52AA6E4}">
                <adec:decorative xmlns:adec="http://schemas.microsoft.com/office/drawing/2017/decorative" val="1"/>
              </a:ext>
            </a:extLst>
          </p:cNvPr>
          <p:cNvSpPr/>
          <p:nvPr/>
        </p:nvSpPr>
        <p:spPr>
          <a:xfrm rot="10800000">
            <a:off x="1147025" y="2537451"/>
            <a:ext cx="1552354" cy="228600"/>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
        <p:nvSpPr>
          <p:cNvPr id="12" name="Arrow: Right 11">
            <a:extLst>
              <a:ext uri="{FF2B5EF4-FFF2-40B4-BE49-F238E27FC236}">
                <a16:creationId xmlns:a16="http://schemas.microsoft.com/office/drawing/2014/main" id="{248029ED-4D7B-4C18-8806-101BAE5FCE4E}"/>
              </a:ext>
              <a:ext uri="{C183D7F6-B498-43B3-948B-1728B52AA6E4}">
                <adec:decorative xmlns:adec="http://schemas.microsoft.com/office/drawing/2017/decorative" val="1"/>
              </a:ext>
            </a:extLst>
          </p:cNvPr>
          <p:cNvSpPr/>
          <p:nvPr/>
        </p:nvSpPr>
        <p:spPr>
          <a:xfrm rot="10800000">
            <a:off x="1696779" y="3935117"/>
            <a:ext cx="1552354" cy="228600"/>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
        <p:nvSpPr>
          <p:cNvPr id="6" name="Rectangle 5" descr="https://sbir.nih.gov&#10;&#10;Majority of the funding goes to investigator-initiated applications&#10;&#10;Standard receipt dates: September 5, January 5, April 5&#10;">
            <a:extLst>
              <a:ext uri="{FF2B5EF4-FFF2-40B4-BE49-F238E27FC236}">
                <a16:creationId xmlns:a16="http://schemas.microsoft.com/office/drawing/2014/main" id="{4914B7D6-87F0-44BE-A890-040377E33463}"/>
              </a:ext>
            </a:extLst>
          </p:cNvPr>
          <p:cNvSpPr/>
          <p:nvPr/>
        </p:nvSpPr>
        <p:spPr>
          <a:xfrm>
            <a:off x="7908757" y="1162625"/>
            <a:ext cx="4130842" cy="3431709"/>
          </a:xfrm>
          <a:prstGeom prst="rect">
            <a:avLst/>
          </a:prstGeom>
          <a:solidFill>
            <a:schemeClr val="accent1"/>
          </a:solidFill>
        </p:spPr>
        <p:txBody>
          <a:bodyPr wrap="square">
            <a:spAutoFit/>
          </a:bodyPr>
          <a:lstStyle/>
          <a:p>
            <a:pPr algn="ctr"/>
            <a:r>
              <a:rPr lang="en-US" sz="2800" b="1" dirty="0">
                <a:solidFill>
                  <a:schemeClr val="tx2"/>
                </a:solidFill>
                <a:hlinkClick r:id="rId4">
                  <a:extLst>
                    <a:ext uri="{A12FA001-AC4F-418D-AE19-62706E023703}">
                      <ahyp:hlinkClr xmlns:ahyp="http://schemas.microsoft.com/office/drawing/2018/hyperlinkcolor" val="tx"/>
                    </a:ext>
                  </a:extLst>
                </a:hlinkClick>
              </a:rPr>
              <a:t>https://sbir.nih.gov</a:t>
            </a:r>
            <a:endParaRPr lang="en-US" sz="2800" b="1" dirty="0">
              <a:solidFill>
                <a:schemeClr val="tx2"/>
              </a:solidFill>
            </a:endParaRPr>
          </a:p>
          <a:p>
            <a:pPr algn="ctr"/>
            <a:endParaRPr lang="en-US" sz="2800" b="1" dirty="0">
              <a:solidFill>
                <a:schemeClr val="tx2"/>
              </a:solidFill>
            </a:endParaRPr>
          </a:p>
          <a:p>
            <a:pPr algn="ctr"/>
            <a:r>
              <a:rPr lang="en-US" sz="2300" b="1" dirty="0">
                <a:solidFill>
                  <a:schemeClr val="tx2"/>
                </a:solidFill>
              </a:rPr>
              <a:t>Majority of the funding goes to investigator-initiated applications</a:t>
            </a:r>
          </a:p>
          <a:p>
            <a:pPr marL="457200" indent="-457200" algn="ctr">
              <a:buFont typeface="Arial" panose="020B0604020202020204" pitchFamily="34" charset="0"/>
              <a:buChar char="•"/>
            </a:pPr>
            <a:endParaRPr lang="en-US" sz="2300" dirty="0">
              <a:solidFill>
                <a:schemeClr val="tx2"/>
              </a:solidFill>
            </a:endParaRPr>
          </a:p>
          <a:p>
            <a:pPr algn="ctr"/>
            <a:r>
              <a:rPr lang="en-US" sz="2300" b="1" dirty="0">
                <a:solidFill>
                  <a:schemeClr val="tx2"/>
                </a:solidFill>
              </a:rPr>
              <a:t>Standard receipt dates: September 5, January 5, April 5</a:t>
            </a:r>
          </a:p>
        </p:txBody>
      </p:sp>
      <p:sp>
        <p:nvSpPr>
          <p:cNvPr id="9" name="Rectangle 8" descr="NIH Applicant Assistance Program&#10;https://sbir.cancer.gov/programseducation/aap &#10;&#10;">
            <a:extLst>
              <a:ext uri="{FF2B5EF4-FFF2-40B4-BE49-F238E27FC236}">
                <a16:creationId xmlns:a16="http://schemas.microsoft.com/office/drawing/2014/main" id="{8DA4F6E1-89F4-4218-A1E5-A572FC2C5284}"/>
              </a:ext>
              <a:ext uri="{C183D7F6-B498-43B3-948B-1728B52AA6E4}">
                <adec:decorative xmlns:adec="http://schemas.microsoft.com/office/drawing/2017/decorative" val="0"/>
              </a:ext>
            </a:extLst>
          </p:cNvPr>
          <p:cNvSpPr/>
          <p:nvPr/>
        </p:nvSpPr>
        <p:spPr>
          <a:xfrm>
            <a:off x="7908757" y="4860064"/>
            <a:ext cx="4130842" cy="1604587"/>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2">
                    <a:lumMod val="95000"/>
                    <a:lumOff val="5000"/>
                  </a:schemeClr>
                </a:solidFill>
              </a:rPr>
              <a:t>NIH Applicant Assistance Program</a:t>
            </a:r>
          </a:p>
          <a:p>
            <a:pPr algn="ctr"/>
            <a:r>
              <a:rPr lang="en-US" b="1" dirty="0">
                <a:solidFill>
                  <a:schemeClr val="tx2">
                    <a:lumMod val="95000"/>
                    <a:lumOff val="5000"/>
                  </a:schemeClr>
                </a:solidFill>
                <a:hlinkClick r:id="rId5">
                  <a:extLst>
                    <a:ext uri="{A12FA001-AC4F-418D-AE19-62706E023703}">
                      <ahyp:hlinkClr xmlns:ahyp="http://schemas.microsoft.com/office/drawing/2018/hyperlinkcolor" val="tx"/>
                    </a:ext>
                  </a:extLst>
                </a:hlinkClick>
              </a:rPr>
              <a:t>https://sbir.cancer.gov/programseducation/aap</a:t>
            </a:r>
            <a:r>
              <a:rPr lang="en-US" b="1" dirty="0">
                <a:solidFill>
                  <a:schemeClr val="tx2">
                    <a:lumMod val="95000"/>
                    <a:lumOff val="5000"/>
                  </a:schemeClr>
                </a:solidFill>
              </a:rPr>
              <a:t> </a:t>
            </a:r>
          </a:p>
        </p:txBody>
      </p:sp>
    </p:spTree>
    <p:extLst>
      <p:ext uri="{BB962C8B-B14F-4D97-AF65-F5344CB8AC3E}">
        <p14:creationId xmlns:p14="http://schemas.microsoft.com/office/powerpoint/2010/main" val="4092507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198437"/>
            <a:ext cx="5181600" cy="563563"/>
          </a:xfrm>
        </p:spPr>
        <p:txBody>
          <a:bodyPr/>
          <a:lstStyle/>
          <a:p>
            <a:r>
              <a:rPr lang="en-US" sz="2800" dirty="0"/>
              <a:t>  WOSB and SDB Definitions</a:t>
            </a:r>
          </a:p>
        </p:txBody>
      </p:sp>
      <p:sp>
        <p:nvSpPr>
          <p:cNvPr id="3" name="Content Placeholder 2"/>
          <p:cNvSpPr>
            <a:spLocks noGrp="1"/>
          </p:cNvSpPr>
          <p:nvPr>
            <p:ph sz="half" idx="1"/>
          </p:nvPr>
        </p:nvSpPr>
        <p:spPr/>
        <p:txBody>
          <a:bodyPr/>
          <a:lstStyle/>
          <a:p>
            <a:pPr marL="0" indent="0">
              <a:buNone/>
            </a:pPr>
            <a:r>
              <a:rPr lang="en-US" sz="1800" b="1" dirty="0">
                <a:solidFill>
                  <a:srgbClr val="004D86"/>
                </a:solidFill>
                <a:latin typeface="+mn-lt"/>
              </a:rPr>
              <a:t>What is a </a:t>
            </a:r>
            <a:r>
              <a:rPr lang="en-US" sz="1800" b="1" dirty="0">
                <a:solidFill>
                  <a:srgbClr val="004D86"/>
                </a:solidFill>
                <a:latin typeface="+mn-lt"/>
                <a:hlinkClick r:id="rId3"/>
              </a:rPr>
              <a:t>Women-Owned Small Business</a:t>
            </a:r>
            <a:r>
              <a:rPr lang="en-US" sz="1800" b="1" dirty="0">
                <a:solidFill>
                  <a:srgbClr val="004D86"/>
                </a:solidFill>
                <a:latin typeface="+mn-lt"/>
              </a:rPr>
              <a:t> (WOSB)?</a:t>
            </a:r>
          </a:p>
          <a:p>
            <a:pPr marL="0" indent="0">
              <a:buNone/>
            </a:pPr>
            <a:endParaRPr lang="en-US" sz="1800" b="1" dirty="0">
              <a:solidFill>
                <a:srgbClr val="004D86"/>
              </a:solidFill>
              <a:latin typeface="+mn-lt"/>
            </a:endParaRPr>
          </a:p>
          <a:p>
            <a:pPr>
              <a:spcBef>
                <a:spcPts val="600"/>
              </a:spcBef>
              <a:spcAft>
                <a:spcPts val="1800"/>
              </a:spcAft>
              <a:buClr>
                <a:srgbClr val="004D86"/>
              </a:buClr>
            </a:pPr>
            <a:r>
              <a:rPr lang="en-US" sz="1800" dirty="0">
                <a:latin typeface="+mn-lt"/>
              </a:rPr>
              <a:t>A firm must be at least 51% owned and controlled by one or more women, and primarily managed by one or more women</a:t>
            </a:r>
            <a:r>
              <a:rPr lang="en-US" sz="1800" dirty="0"/>
              <a:t> </a:t>
            </a:r>
            <a:endParaRPr lang="en-US" sz="1800" dirty="0">
              <a:latin typeface="+mn-lt"/>
            </a:endParaRPr>
          </a:p>
          <a:p>
            <a:pPr>
              <a:spcBef>
                <a:spcPts val="600"/>
              </a:spcBef>
              <a:spcAft>
                <a:spcPts val="1800"/>
              </a:spcAft>
              <a:buClr>
                <a:srgbClr val="004D86"/>
              </a:buClr>
            </a:pPr>
            <a:r>
              <a:rPr lang="en-US" sz="1800" dirty="0">
                <a:latin typeface="+mn-lt"/>
              </a:rPr>
              <a:t>The firm must be “small” in its primary industry in accordance with SBA’s </a:t>
            </a:r>
            <a:r>
              <a:rPr lang="en-US" sz="1800" dirty="0">
                <a:latin typeface="+mn-lt"/>
                <a:hlinkClick r:id="rId4"/>
              </a:rPr>
              <a:t>size standards</a:t>
            </a:r>
            <a:r>
              <a:rPr lang="en-US" sz="1800" dirty="0">
                <a:latin typeface="+mn-lt"/>
              </a:rPr>
              <a:t> for that industry</a:t>
            </a:r>
          </a:p>
          <a:p>
            <a:pPr>
              <a:spcBef>
                <a:spcPts val="0"/>
              </a:spcBef>
              <a:spcAft>
                <a:spcPts val="1800"/>
              </a:spcAft>
              <a:buClr>
                <a:srgbClr val="004D86"/>
              </a:buClr>
            </a:pPr>
            <a:r>
              <a:rPr lang="en-US" sz="1800" dirty="0">
                <a:latin typeface="+mn-lt"/>
              </a:rPr>
              <a:t>SBCs </a:t>
            </a:r>
            <a:r>
              <a:rPr lang="en-US" sz="1800" dirty="0"/>
              <a:t>self-certify</a:t>
            </a:r>
            <a:r>
              <a:rPr lang="en-US" sz="1800" dirty="0">
                <a:latin typeface="+mn-lt"/>
              </a:rPr>
              <a:t> on the SF 424 (R&amp;R) Form</a:t>
            </a:r>
          </a:p>
          <a:p>
            <a:endParaRPr lang="en-US" dirty="0">
              <a:latin typeface="+mn-lt"/>
            </a:endParaRPr>
          </a:p>
        </p:txBody>
      </p:sp>
      <p:sp>
        <p:nvSpPr>
          <p:cNvPr id="4" name="Content Placeholder 3"/>
          <p:cNvSpPr>
            <a:spLocks noGrp="1"/>
          </p:cNvSpPr>
          <p:nvPr>
            <p:ph sz="half" idx="2"/>
          </p:nvPr>
        </p:nvSpPr>
        <p:spPr>
          <a:xfrm>
            <a:off x="6172200" y="1143000"/>
            <a:ext cx="5257800" cy="5410200"/>
          </a:xfrm>
        </p:spPr>
        <p:txBody>
          <a:bodyPr/>
          <a:lstStyle/>
          <a:p>
            <a:pPr marL="0" indent="0">
              <a:buNone/>
            </a:pPr>
            <a:r>
              <a:rPr lang="en-US" sz="1800" b="1" dirty="0">
                <a:solidFill>
                  <a:srgbClr val="004D86"/>
                </a:solidFill>
                <a:latin typeface="+mn-lt"/>
              </a:rPr>
              <a:t>What is a </a:t>
            </a:r>
            <a:r>
              <a:rPr lang="en-US" sz="1800" b="1" dirty="0">
                <a:solidFill>
                  <a:srgbClr val="004D86"/>
                </a:solidFill>
                <a:latin typeface="+mn-lt"/>
                <a:hlinkClick r:id="rId5"/>
              </a:rPr>
              <a:t>Socially and Economically Disadvantaged Business</a:t>
            </a:r>
            <a:r>
              <a:rPr lang="en-US" sz="1800" b="1" dirty="0">
                <a:solidFill>
                  <a:srgbClr val="004D86"/>
                </a:solidFill>
                <a:latin typeface="+mn-lt"/>
              </a:rPr>
              <a:t> (SDB)?</a:t>
            </a:r>
          </a:p>
          <a:p>
            <a:pPr marL="0" indent="0">
              <a:buNone/>
            </a:pPr>
            <a:endParaRPr lang="en-US" sz="1800" b="1" dirty="0">
              <a:solidFill>
                <a:srgbClr val="004D86"/>
              </a:solidFill>
              <a:latin typeface="+mn-lt"/>
            </a:endParaRPr>
          </a:p>
          <a:p>
            <a:pPr>
              <a:spcBef>
                <a:spcPts val="600"/>
              </a:spcBef>
              <a:spcAft>
                <a:spcPts val="1800"/>
              </a:spcAft>
              <a:buClr>
                <a:srgbClr val="004D86"/>
              </a:buClr>
            </a:pPr>
            <a:r>
              <a:rPr lang="en-US" sz="1800" dirty="0">
                <a:latin typeface="+mn-lt"/>
              </a:rPr>
              <a:t>The firm must be 51% or more owned and control by one or more disadvantaged persons</a:t>
            </a:r>
          </a:p>
          <a:p>
            <a:pPr>
              <a:spcBef>
                <a:spcPts val="0"/>
              </a:spcBef>
              <a:spcAft>
                <a:spcPts val="1800"/>
              </a:spcAft>
              <a:buClr>
                <a:srgbClr val="004D86"/>
              </a:buClr>
            </a:pPr>
            <a:r>
              <a:rPr lang="en-US" sz="1800" dirty="0">
                <a:latin typeface="+mn-lt"/>
              </a:rPr>
              <a:t>The disadvantaged person or persons must be socially disadvantaged and economically disadvantaged</a:t>
            </a:r>
          </a:p>
          <a:p>
            <a:pPr>
              <a:spcBef>
                <a:spcPts val="0"/>
              </a:spcBef>
              <a:spcAft>
                <a:spcPts val="1800"/>
              </a:spcAft>
              <a:buClr>
                <a:srgbClr val="004D86"/>
              </a:buClr>
            </a:pPr>
            <a:r>
              <a:rPr lang="en-US" sz="1800" dirty="0">
                <a:latin typeface="+mn-lt"/>
              </a:rPr>
              <a:t>The firm must be small, according to SBA’s </a:t>
            </a:r>
            <a:r>
              <a:rPr lang="en-US" sz="1800" dirty="0">
                <a:latin typeface="+mn-lt"/>
                <a:hlinkClick r:id="rId6"/>
              </a:rPr>
              <a:t>size standards</a:t>
            </a:r>
            <a:endParaRPr lang="en-US" sz="1800" dirty="0">
              <a:latin typeface="+mn-lt"/>
            </a:endParaRPr>
          </a:p>
          <a:p>
            <a:pPr>
              <a:spcBef>
                <a:spcPts val="0"/>
              </a:spcBef>
              <a:spcAft>
                <a:spcPts val="1800"/>
              </a:spcAft>
              <a:buClr>
                <a:srgbClr val="004D86"/>
              </a:buClr>
            </a:pPr>
            <a:r>
              <a:rPr lang="en-US" sz="1800" dirty="0">
                <a:latin typeface="+mn-lt"/>
              </a:rPr>
              <a:t>You must self-certify by registering your business in the </a:t>
            </a:r>
            <a:r>
              <a:rPr lang="en-US" sz="1800" dirty="0">
                <a:latin typeface="+mn-lt"/>
                <a:hlinkClick r:id="rId7"/>
              </a:rPr>
              <a:t>System for Award Management</a:t>
            </a:r>
            <a:endParaRPr lang="en-US" sz="1800" dirty="0">
              <a:latin typeface="+mn-lt"/>
            </a:endParaRPr>
          </a:p>
          <a:p>
            <a:pPr marL="0" indent="0">
              <a:buNone/>
            </a:pPr>
            <a:endParaRPr lang="en-US" dirty="0">
              <a:latin typeface="+mn-lt"/>
            </a:endParaRPr>
          </a:p>
        </p:txBody>
      </p:sp>
      <p:sp>
        <p:nvSpPr>
          <p:cNvPr id="5" name="Slide Number Placeholder 4"/>
          <p:cNvSpPr>
            <a:spLocks noGrp="1"/>
          </p:cNvSpPr>
          <p:nvPr>
            <p:ph type="sldNum" sz="quarter" idx="10"/>
          </p:nvPr>
        </p:nvSpPr>
        <p:spPr/>
        <p:txBody>
          <a:bodyPr/>
          <a:lstStyle/>
          <a:p>
            <a:fld id="{FEE19172-03F7-3348-B569-171F00250647}"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val="3027261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descr="https://sbir.nih.gov/funding   &#10;"/>
          <p:cNvSpPr txBox="1">
            <a:spLocks/>
          </p:cNvSpPr>
          <p:nvPr/>
        </p:nvSpPr>
        <p:spPr bwMode="auto">
          <a:xfrm>
            <a:off x="2074606" y="5874816"/>
            <a:ext cx="8534400" cy="56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a:ea typeface="ＭＳ Ｐゴシック"/>
                <a:cs typeface="Arial"/>
                <a:hlinkClick r:id="rId3"/>
              </a:rPr>
              <a:t>https://sbir.nih.gov/funding</a:t>
            </a:r>
            <a:r>
              <a:rPr kumimoji="0" lang="en-US" sz="2400" b="1" i="0" u="none" strike="noStrike" kern="0" cap="none" spc="0" normalizeH="0" baseline="0" noProof="0" dirty="0">
                <a:ln>
                  <a:noFill/>
                </a:ln>
                <a:solidFill>
                  <a:srgbClr val="002060"/>
                </a:solidFill>
                <a:effectLst/>
                <a:uLnTx/>
                <a:uFillTx/>
                <a:latin typeface="Arial"/>
                <a:ea typeface="ＭＳ Ｐゴシック"/>
                <a:cs typeface="Arial"/>
              </a:rPr>
              <a:t>   </a:t>
            </a:r>
          </a:p>
        </p:txBody>
      </p:sp>
      <p:sp>
        <p:nvSpPr>
          <p:cNvPr id="10" name="Content Placeholder 2">
            <a:extLst>
              <a:ext uri="{FF2B5EF4-FFF2-40B4-BE49-F238E27FC236}">
                <a16:creationId xmlns:a16="http://schemas.microsoft.com/office/drawing/2014/main" id="{0746E837-70C3-4224-91DF-EAF7257CFAE5}"/>
              </a:ext>
            </a:extLst>
          </p:cNvPr>
          <p:cNvSpPr>
            <a:spLocks noGrp="1"/>
          </p:cNvSpPr>
          <p:nvPr/>
        </p:nvSpPr>
        <p:spPr>
          <a:xfrm>
            <a:off x="694077" y="937658"/>
            <a:ext cx="11065102" cy="463525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000000"/>
              </a:solidFill>
              <a:effectLst/>
              <a:uLnTx/>
              <a:uFillTx/>
              <a:latin typeface="Arial"/>
              <a:ea typeface="ＭＳ Ｐゴシック"/>
              <a:cs typeface="Arial"/>
            </a:endParaRPr>
          </a:p>
          <a:p>
            <a:pPr marL="0" indent="0">
              <a:spcBef>
                <a:spcPts val="0"/>
              </a:spcBef>
              <a:buNone/>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Arial"/>
              </a:rPr>
              <a:t>SBIR/STTR Grant Solicitation Funding Opportunities:</a:t>
            </a:r>
            <a:r>
              <a:rPr lang="en-US" sz="2400" b="1">
                <a:solidFill>
                  <a:srgbClr val="000000"/>
                </a:solidFill>
                <a:latin typeface="Arial"/>
                <a:ea typeface="ＭＳ Ｐゴシック"/>
                <a:cs typeface="Arial"/>
              </a:rPr>
              <a:t> </a:t>
            </a:r>
            <a:r>
              <a:rPr lang="en-US" sz="2400">
                <a:solidFill>
                  <a:srgbClr val="000000"/>
                </a:solidFill>
                <a:latin typeface="Arial"/>
                <a:ea typeface="ＭＳ Ｐゴシック"/>
                <a:cs typeface="Arial"/>
              </a:rPr>
              <a:t>  </a:t>
            </a:r>
            <a:endParaRPr lang="en-US" sz="2400" b="0" i="0" u="none" strike="noStrike" kern="1200" cap="none" spc="0" normalizeH="0" baseline="0" noProof="0">
              <a:ln>
                <a:noFill/>
              </a:ln>
              <a:solidFill>
                <a:srgbClr val="000000"/>
              </a:solidFill>
              <a:effectLst/>
              <a:uLnTx/>
              <a:uFillTx/>
              <a:latin typeface="Arial"/>
              <a:ea typeface="ＭＳ Ｐゴシック"/>
              <a:cs typeface="Arial"/>
            </a:endParaRPr>
          </a:p>
          <a:p>
            <a:pPr lvl="1">
              <a:spcBef>
                <a:spcPts val="0"/>
              </a:spcBef>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General Omnibus Solicitations</a:t>
            </a:r>
            <a:r>
              <a:rPr lang="en-US" sz="2000" b="1">
                <a:solidFill>
                  <a:srgbClr val="000000"/>
                </a:solidFill>
                <a:latin typeface="Arial"/>
                <a:ea typeface="ＭＳ Ｐゴシック"/>
                <a:cs typeface="Arial"/>
              </a:rPr>
              <a:t> </a:t>
            </a:r>
            <a:endParaRPr kumimoji="0" lang="en-US" sz="1600" b="1" i="0" u="none" strike="noStrike" kern="1200" cap="none" spc="0" normalizeH="0" baseline="0" noProof="0">
              <a:ln>
                <a:noFill/>
              </a:ln>
              <a:solidFill>
                <a:srgbClr val="000000"/>
              </a:solidFill>
              <a:effectLst/>
              <a:uLnTx/>
              <a:uFillTx/>
              <a:latin typeface="Arial"/>
              <a:ea typeface="ＭＳ Ｐゴシック"/>
              <a:cs typeface="Arial"/>
            </a:endParaRPr>
          </a:p>
          <a:p>
            <a:pPr marL="1143000" marR="0" lvl="2" indent="-228600" algn="l"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Clinical Trial Not Allowed: SBIR (</a:t>
            </a:r>
            <a:r>
              <a:rPr kumimoji="0" lang="en-US" sz="1600" b="0" i="0" u="none" strike="noStrike" kern="1200" cap="none" spc="0" normalizeH="0" baseline="0" noProof="0">
                <a:ln>
                  <a:noFill/>
                </a:ln>
                <a:solidFill>
                  <a:srgbClr val="000000"/>
                </a:solidFill>
                <a:effectLst/>
                <a:uLnTx/>
                <a:uFillTx/>
                <a:latin typeface="Arial"/>
                <a:ea typeface="ＭＳ Ｐゴシック"/>
                <a:cs typeface="Arial"/>
                <a:hlinkClick r:id="rId4"/>
              </a:rPr>
              <a:t>PA-20-260</a:t>
            </a: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 and STTR (</a:t>
            </a:r>
            <a:r>
              <a:rPr kumimoji="0" lang="en-US" sz="1600" b="0" i="0" u="none" strike="noStrike" kern="1200" cap="none" spc="0" normalizeH="0" baseline="0" noProof="0">
                <a:ln>
                  <a:noFill/>
                </a:ln>
                <a:solidFill>
                  <a:srgbClr val="000000"/>
                </a:solidFill>
                <a:effectLst/>
                <a:uLnTx/>
                <a:uFillTx/>
                <a:latin typeface="Arial"/>
                <a:ea typeface="ＭＳ Ｐゴシック"/>
                <a:cs typeface="Arial"/>
                <a:hlinkClick r:id="rId5"/>
              </a:rPr>
              <a:t>PA-20-265</a:t>
            </a: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a:t>
            </a:r>
            <a:endParaRPr lang="en-US" sz="1600" b="0" i="0" u="none" strike="noStrike" kern="1200" cap="none" spc="0" normalizeH="0" baseline="0" noProof="0">
              <a:ln>
                <a:noFill/>
              </a:ln>
              <a:solidFill>
                <a:srgbClr val="000000"/>
              </a:solidFill>
              <a:effectLst/>
              <a:uLnTx/>
              <a:uFillTx/>
              <a:latin typeface="Arial"/>
              <a:ea typeface="ＭＳ Ｐゴシック"/>
              <a:cs typeface="Arial"/>
            </a:endParaRPr>
          </a:p>
          <a:p>
            <a:pPr marL="1143000" marR="0" lvl="2" indent="-228600" algn="l"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Clinical Trials Required: SBIR (</a:t>
            </a:r>
            <a:r>
              <a:rPr kumimoji="0" lang="en-US" sz="1600" b="0" i="0" u="none" strike="noStrike" kern="1200" cap="none" spc="0" normalizeH="0" baseline="0" noProof="0">
                <a:ln>
                  <a:noFill/>
                </a:ln>
                <a:solidFill>
                  <a:srgbClr val="000000"/>
                </a:solidFill>
                <a:effectLst/>
                <a:uLnTx/>
                <a:uFillTx/>
                <a:latin typeface="Arial"/>
                <a:ea typeface="ＭＳ Ｐゴシック"/>
                <a:cs typeface="Arial"/>
                <a:hlinkClick r:id="rId6"/>
              </a:rPr>
              <a:t>PA-20-262</a:t>
            </a: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 and STTR (</a:t>
            </a:r>
            <a:r>
              <a:rPr kumimoji="0" lang="en-US" sz="1600" b="0" i="0" u="none" strike="noStrike" kern="1200" cap="none" spc="0" normalizeH="0" baseline="0" noProof="0">
                <a:ln>
                  <a:noFill/>
                </a:ln>
                <a:solidFill>
                  <a:srgbClr val="000000"/>
                </a:solidFill>
                <a:effectLst/>
                <a:uLnTx/>
                <a:uFillTx/>
                <a:latin typeface="Arial"/>
                <a:ea typeface="ＭＳ Ｐゴシック"/>
                <a:cs typeface="Arial"/>
                <a:hlinkClick r:id="rId7"/>
              </a:rPr>
              <a:t>PA-20-261</a:t>
            </a:r>
            <a:r>
              <a:rPr kumimoji="0" lang="en-US" sz="1600" b="0" i="0" u="none" strike="noStrike" kern="1200" cap="none" spc="0" normalizeH="0" baseline="0" noProof="0">
                <a:ln>
                  <a:noFill/>
                </a:ln>
                <a:solidFill>
                  <a:srgbClr val="000000"/>
                </a:solidFill>
                <a:effectLst/>
                <a:uLnTx/>
                <a:uFillTx/>
                <a:latin typeface="Arial"/>
                <a:ea typeface="ＭＳ Ｐゴシック"/>
                <a:cs typeface="Arial"/>
              </a:rPr>
              <a:t>)</a:t>
            </a:r>
            <a:endParaRPr lang="en-US" sz="1600" b="0" i="0" u="none" strike="noStrike" kern="1200" cap="none" spc="0" normalizeH="0" baseline="0" noProof="0">
              <a:ln>
                <a:noFill/>
              </a:ln>
              <a:solidFill>
                <a:srgbClr val="000000"/>
              </a:solidFill>
              <a:effectLst/>
              <a:uLnTx/>
              <a:uFillTx/>
              <a:latin typeface="Arial"/>
              <a:ea typeface="ＭＳ Ｐゴシック"/>
              <a:cs typeface="Arial"/>
            </a:endParaRPr>
          </a:p>
          <a:p>
            <a:pPr marL="914400" marR="0" lvl="2"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endParaRPr kumimoji="0" lang="en-US" sz="1600" b="0" i="0" u="none" strike="noStrike" kern="1200" cap="none" spc="0" normalizeH="0" baseline="0" noProof="0">
              <a:ln>
                <a:noFill/>
              </a:ln>
              <a:solidFill>
                <a:srgbClr val="000000"/>
              </a:solidFill>
              <a:effectLst/>
              <a:uLnTx/>
              <a:uFillTx/>
              <a:latin typeface="Arial"/>
              <a:ea typeface="ＭＳ Ｐゴシック"/>
              <a:cs typeface="Arial"/>
            </a:endParaRPr>
          </a:p>
          <a:p>
            <a:pPr marL="457200" marR="0" lvl="1"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kumimoji="0" lang="en-US" sz="2000" b="0" i="1" u="none" strike="noStrike" kern="1200" cap="none" spc="0" normalizeH="0" baseline="0" noProof="0">
                <a:ln>
                  <a:noFill/>
                </a:ln>
                <a:solidFill>
                  <a:srgbClr val="C00000"/>
                </a:solidFill>
                <a:effectLst/>
                <a:uLnTx/>
                <a:uFillTx/>
                <a:latin typeface="Arial"/>
                <a:ea typeface="ＭＳ Ｐゴシック"/>
                <a:cs typeface="Arial"/>
              </a:rPr>
              <a:t>Read the “Program Descriptions and Research Topics” Section in the Solicitation</a:t>
            </a:r>
            <a:endParaRPr lang="en-US" sz="2000" b="0" i="1" u="none" strike="noStrike" kern="1200" cap="none" spc="0" normalizeH="0" baseline="0" noProof="0">
              <a:ln>
                <a:noFill/>
              </a:ln>
              <a:solidFill>
                <a:srgbClr val="C00000"/>
              </a:solidFill>
              <a:effectLst/>
              <a:uLnTx/>
              <a:uFillTx/>
              <a:latin typeface="Arial"/>
              <a:ea typeface="ＭＳ Ｐゴシック"/>
              <a:cs typeface="Arial"/>
            </a:endParaRPr>
          </a:p>
          <a:p>
            <a:pPr marL="0" marR="0" lvl="0" indent="0" algn="ctr" defTabSz="914400" rtl="0" eaLnBrk="1" fontAlgn="base" latinLnBrk="0" hangingPunct="1">
              <a:lnSpc>
                <a:spcPct val="90000"/>
              </a:lnSpc>
              <a:spcBef>
                <a:spcPts val="0"/>
              </a:spcBef>
              <a:spcAft>
                <a:spcPct val="0"/>
              </a:spcAft>
              <a:buClrTx/>
              <a:buSzTx/>
              <a:buFont typeface="Arial" panose="020B0604020202020204" pitchFamily="34" charset="0"/>
              <a:buNone/>
              <a:tabLst/>
              <a:defRPr/>
            </a:pPr>
            <a:endParaRPr kumimoji="0" lang="en-US" sz="2000" b="1" i="0" u="none" strike="noStrike" kern="1200" cap="none" spc="0" normalizeH="0" baseline="0" noProof="0">
              <a:ln>
                <a:noFill/>
              </a:ln>
              <a:solidFill>
                <a:srgbClr val="000000"/>
              </a:solidFill>
              <a:effectLst/>
              <a:uLnTx/>
              <a:uFillTx/>
              <a:latin typeface="Arial"/>
              <a:ea typeface="ＭＳ Ｐゴシック"/>
              <a:cs typeface="Arial"/>
            </a:endParaRPr>
          </a:p>
          <a:p>
            <a:pPr lvl="1">
              <a:spcBef>
                <a:spcPts val="0"/>
              </a:spcBef>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Targeted Solicitations (</a:t>
            </a:r>
            <a:r>
              <a:rPr kumimoji="0" lang="en-US" sz="2000" b="0" i="0" u="none" strike="noStrike" kern="1200" cap="none" spc="0" normalizeH="0" baseline="0" noProof="0">
                <a:ln>
                  <a:noFill/>
                </a:ln>
                <a:solidFill>
                  <a:srgbClr val="000000"/>
                </a:solidFill>
                <a:effectLst/>
                <a:uLnTx/>
                <a:uFillTx/>
                <a:latin typeface="Arial"/>
                <a:ea typeface="ＭＳ Ｐゴシック"/>
                <a:cs typeface="Arial"/>
                <a:hlinkClick r:id="rId8"/>
              </a:rPr>
              <a:t>https://sbir.nih.gov/funding/individual-announcements</a:t>
            </a: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a:t>
            </a:r>
            <a:r>
              <a:rPr lang="en-US" sz="2000" b="1">
                <a:solidFill>
                  <a:srgbClr val="000000"/>
                </a:solidFill>
                <a:latin typeface="Arial"/>
                <a:ea typeface="ＭＳ Ｐゴシック"/>
                <a:cs typeface="Arial"/>
              </a:rPr>
              <a:t> </a:t>
            </a:r>
            <a:endParaRPr lang="en-US" sz="2000" b="1" i="0" u="none" strike="noStrike" kern="1200" cap="none" spc="0" normalizeH="0" baseline="0" noProof="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	</a:t>
            </a: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*Not all of these have a separate set-aside or peer review- Read Carefully!</a:t>
            </a:r>
            <a:endParaRPr lang="en-US" sz="2000" b="0" i="0" u="none" strike="noStrike" kern="1200" cap="none" spc="0" normalizeH="0" baseline="0" noProof="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a:cs typeface="Arial"/>
            </a:endParaRPr>
          </a:p>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0000"/>
                </a:solidFill>
                <a:effectLst/>
                <a:uLnTx/>
                <a:uFillTx/>
                <a:latin typeface="Arial"/>
                <a:ea typeface="ＭＳ Ｐゴシック"/>
                <a:cs typeface="Arial"/>
              </a:rPr>
              <a:t>SBIR Contract Solicitation</a:t>
            </a:r>
            <a:endParaRPr lang="en-US" sz="2400" b="1" i="0" u="none" strike="noStrike" kern="1200" cap="none" spc="0" normalizeH="0" baseline="0" noProof="0">
              <a:ln>
                <a:noFill/>
              </a:ln>
              <a:solidFill>
                <a:srgbClr val="000000"/>
              </a:solidFill>
              <a:effectLst/>
              <a:uLnTx/>
              <a:uFillTx/>
              <a:latin typeface="Arial"/>
              <a:ea typeface="ＭＳ Ｐゴシック"/>
              <a:cs typeface="Arial"/>
            </a:endParaRPr>
          </a:p>
          <a:p>
            <a:pPr marL="685800" marR="0" lvl="1" indent="-228600" algn="l"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Only some Institutes/Centers participate</a:t>
            </a:r>
            <a:endParaRPr lang="en-US" sz="2000" b="0" i="0" u="none" strike="noStrike" kern="1200" cap="none" spc="0" normalizeH="0" baseline="0" noProof="0">
              <a:ln>
                <a:noFill/>
              </a:ln>
              <a:solidFill>
                <a:srgbClr val="000000"/>
              </a:solidFill>
              <a:effectLst/>
              <a:uLnTx/>
              <a:uFillTx/>
              <a:latin typeface="Arial"/>
              <a:ea typeface="ＭＳ Ｐゴシック"/>
              <a:cs typeface="Arial"/>
            </a:endParaRPr>
          </a:p>
          <a:p>
            <a:pPr marL="685800" marR="0" lvl="1" indent="-228600" algn="l"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hlinkClick r:id="rId9"/>
              </a:rPr>
              <a:t>FY2021 Contract Solicitation</a:t>
            </a:r>
            <a:r>
              <a:rPr lang="en-US" sz="2000">
                <a:solidFill>
                  <a:srgbClr val="000000"/>
                </a:solidFill>
                <a:latin typeface="Arial"/>
                <a:ea typeface="ＭＳ Ｐゴシック"/>
                <a:cs typeface="Arial"/>
              </a:rPr>
              <a:t> i</a:t>
            </a: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s now available</a:t>
            </a:r>
            <a:endParaRPr lang="en-US" sz="2000" b="0" i="0" u="none" strike="noStrike" kern="1200" cap="none" spc="0" normalizeH="0" baseline="0" noProof="0">
              <a:ln>
                <a:noFill/>
              </a:ln>
              <a:solidFill>
                <a:srgbClr val="000000"/>
              </a:solidFill>
              <a:effectLst/>
              <a:uLnTx/>
              <a:uFillTx/>
              <a:latin typeface="Arial"/>
              <a:ea typeface="ＭＳ Ｐゴシック"/>
              <a:cs typeface="Arial"/>
            </a:endParaRPr>
          </a:p>
          <a:p>
            <a:pPr lvl="1">
              <a:spcBef>
                <a:spcPts val="0"/>
              </a:spcBef>
              <a:defRPr/>
            </a:pPr>
            <a:r>
              <a:rPr kumimoji="0" lang="en-US" sz="2000" b="0" i="0" u="none" strike="noStrike" kern="1200" cap="none" spc="0" normalizeH="0" baseline="0" noProof="0">
                <a:ln>
                  <a:noFill/>
                </a:ln>
                <a:solidFill>
                  <a:srgbClr val="000000"/>
                </a:solidFill>
                <a:effectLst/>
                <a:uLnTx/>
                <a:uFillTx/>
                <a:latin typeface="Arial"/>
                <a:ea typeface="ＭＳ Ｐゴシック"/>
                <a:cs typeface="Arial"/>
              </a:rPr>
              <a:t>Receipt date is </a:t>
            </a:r>
            <a:r>
              <a:rPr kumimoji="0" lang="en-US" sz="2000" b="1" i="0" u="none" strike="noStrike" kern="1200" cap="none" spc="0" normalizeH="0" baseline="0" noProof="0">
                <a:ln>
                  <a:noFill/>
                </a:ln>
                <a:solidFill>
                  <a:srgbClr val="000000"/>
                </a:solidFill>
                <a:effectLst/>
                <a:uLnTx/>
                <a:uFillTx/>
                <a:latin typeface="Arial"/>
                <a:ea typeface="ＭＳ Ｐゴシック"/>
                <a:cs typeface="Arial"/>
              </a:rPr>
              <a:t>October </a:t>
            </a:r>
            <a:r>
              <a:rPr lang="en-US" sz="2000" b="1">
                <a:solidFill>
                  <a:srgbClr val="000000"/>
                </a:solidFill>
                <a:latin typeface="Arial"/>
                <a:ea typeface="ＭＳ Ｐゴシック"/>
                <a:cs typeface="Arial"/>
              </a:rPr>
              <a:t>26th </a:t>
            </a:r>
            <a:endParaRPr kumimoji="0" lang="en-US" sz="2000" b="1" i="0" u="none" strike="noStrike" kern="1200" cap="none" spc="0" normalizeH="0" baseline="0" noProof="0">
              <a:ln>
                <a:noFill/>
              </a:ln>
              <a:solidFill>
                <a:srgbClr val="393939"/>
              </a:solidFill>
              <a:effectLst/>
              <a:uLnTx/>
              <a:uFillTx/>
              <a:latin typeface="Arial"/>
              <a:ea typeface="ＭＳ Ｐゴシック"/>
              <a:cs typeface="Arial"/>
            </a:endParaRPr>
          </a:p>
          <a:p>
            <a:pPr marL="228600" marR="0" lvl="0" indent="-228600" algn="l" defTabSz="914400" rtl="0" eaLnBrk="1" fontAlgn="base" latinLnBrk="0" hangingPunct="1">
              <a:lnSpc>
                <a:spcPct val="90000"/>
              </a:lnSpc>
              <a:spcBef>
                <a:spcPts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a:ln>
                <a:noFill/>
              </a:ln>
              <a:solidFill>
                <a:srgbClr val="393939"/>
              </a:solidFill>
              <a:effectLst/>
              <a:uLnTx/>
              <a:uFillTx/>
              <a:latin typeface="Arial"/>
              <a:ea typeface="ＭＳ Ｐゴシック"/>
              <a:cs typeface="Arial"/>
            </a:endParaRPr>
          </a:p>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393939"/>
              </a:solidFill>
              <a:effectLst/>
              <a:uLnTx/>
              <a:uFillTx/>
              <a:latin typeface="Arial"/>
              <a:ea typeface="ＭＳ Ｐゴシック"/>
              <a:cs typeface="Arial"/>
            </a:endParaRPr>
          </a:p>
          <a:p>
            <a:pPr marL="0" marR="0" lvl="0" indent="0" algn="l" defTabSz="914400" rtl="0" eaLnBrk="1" fontAlgn="base" latinLnBrk="0" hangingPunct="1">
              <a:lnSpc>
                <a:spcPct val="90000"/>
              </a:lnSpc>
              <a:spcBef>
                <a:spcPts val="0"/>
              </a:spcBef>
              <a:spcAft>
                <a:spcPct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393939"/>
              </a:solidFill>
              <a:effectLst/>
              <a:uLnTx/>
              <a:uFillTx/>
              <a:latin typeface="Arial"/>
              <a:ea typeface="ＭＳ Ｐゴシック"/>
              <a:cs typeface="Arial"/>
            </a:endParaRPr>
          </a:p>
        </p:txBody>
      </p:sp>
      <p:sp>
        <p:nvSpPr>
          <p:cNvPr id="6" name="Title 2">
            <a:extLst>
              <a:ext uri="{FF2B5EF4-FFF2-40B4-BE49-F238E27FC236}">
                <a16:creationId xmlns:a16="http://schemas.microsoft.com/office/drawing/2014/main" id="{2D333AD0-FB06-46AF-810F-FF07BC8C90B2}"/>
              </a:ext>
            </a:extLst>
          </p:cNvPr>
          <p:cNvSpPr>
            <a:spLocks noGrp="1"/>
          </p:cNvSpPr>
          <p:nvPr>
            <p:ph type="title"/>
          </p:nvPr>
        </p:nvSpPr>
        <p:spPr/>
        <p:txBody>
          <a:bodyPr/>
          <a:lstStyle/>
          <a:p>
            <a:r>
              <a:rPr lang="en-US" dirty="0"/>
              <a:t>SBIR/STTR Funding Opportunities</a:t>
            </a:r>
          </a:p>
        </p:txBody>
      </p:sp>
    </p:spTree>
    <p:extLst>
      <p:ext uri="{BB962C8B-B14F-4D97-AF65-F5344CB8AC3E}">
        <p14:creationId xmlns:p14="http://schemas.microsoft.com/office/powerpoint/2010/main" val="427171277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166192" y="1769166"/>
          <a:ext cx="8229599" cy="3816362"/>
        </p:xfrm>
        <a:graphic>
          <a:graphicData uri="http://schemas.openxmlformats.org/drawingml/2006/table">
            <a:tbl>
              <a:tblPr firstRow="1" bandRow="1">
                <a:tableStyleId>{93296810-A885-4BE3-A3E7-6D5BEEA58F35}</a:tableStyleId>
              </a:tblPr>
              <a:tblGrid>
                <a:gridCol w="1600933">
                  <a:extLst>
                    <a:ext uri="{9D8B030D-6E8A-4147-A177-3AD203B41FA5}">
                      <a16:colId xmlns:a16="http://schemas.microsoft.com/office/drawing/2014/main" val="20000"/>
                    </a:ext>
                  </a:extLst>
                </a:gridCol>
                <a:gridCol w="3275866">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573307">
                <a:tc>
                  <a:txBody>
                    <a:bodyPr/>
                    <a:lstStyle/>
                    <a:p>
                      <a:pPr algn="ctr"/>
                      <a:endParaRPr lang="en-US" sz="1800">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lnT w="12700" cap="flat" cmpd="sng" algn="ctr">
                      <a:solidFill>
                        <a:srgbClr val="004D86"/>
                      </a:solidFill>
                      <a:prstDash val="solid"/>
                      <a:round/>
                      <a:headEnd type="none" w="med" len="med"/>
                      <a:tailEnd type="none" w="med" len="med"/>
                    </a:lnT>
                    <a:lnB w="12700" cap="flat" cmpd="sng" algn="ctr">
                      <a:solidFill>
                        <a:srgbClr val="004D86"/>
                      </a:solidFill>
                      <a:prstDash val="solid"/>
                      <a:round/>
                      <a:headEnd type="none" w="med" len="med"/>
                      <a:tailEnd type="none" w="med" len="med"/>
                    </a:lnB>
                    <a:solidFill>
                      <a:srgbClr val="004D86"/>
                    </a:solidFill>
                  </a:tcPr>
                </a:tc>
                <a:tc>
                  <a:txBody>
                    <a:bodyPr/>
                    <a:lstStyle/>
                    <a:p>
                      <a:pPr algn="ctr"/>
                      <a:r>
                        <a:rPr lang="en-US" sz="2400"/>
                        <a:t>SBIR</a:t>
                      </a:r>
                      <a:endParaRPr lang="en-US" sz="2400">
                        <a:latin typeface="Arial" pitchFamily="34" charset="0"/>
                        <a:cs typeface="Arial" pitchFamily="34" charset="0"/>
                      </a:endParaRPr>
                    </a:p>
                  </a:txBody>
                  <a:tcPr marL="91442" marR="91442" marT="45728" marB="45728">
                    <a:lnT w="12700" cap="flat" cmpd="sng" algn="ctr">
                      <a:solidFill>
                        <a:srgbClr val="004D86"/>
                      </a:solidFill>
                      <a:prstDash val="solid"/>
                      <a:round/>
                      <a:headEnd type="none" w="med" len="med"/>
                      <a:tailEnd type="none" w="med" len="med"/>
                    </a:lnT>
                    <a:lnB w="12700" cap="flat" cmpd="sng" algn="ctr">
                      <a:solidFill>
                        <a:srgbClr val="004D86"/>
                      </a:solidFill>
                      <a:prstDash val="solid"/>
                      <a:round/>
                      <a:headEnd type="none" w="med" len="med"/>
                      <a:tailEnd type="none" w="med" len="med"/>
                    </a:lnB>
                    <a:solidFill>
                      <a:srgbClr val="004D86"/>
                    </a:solidFill>
                  </a:tcPr>
                </a:tc>
                <a:tc>
                  <a:txBody>
                    <a:bodyPr/>
                    <a:lstStyle/>
                    <a:p>
                      <a:pPr algn="ctr"/>
                      <a:r>
                        <a:rPr lang="en-US" sz="2400"/>
                        <a:t>STTR</a:t>
                      </a:r>
                      <a:endParaRPr lang="en-US" sz="2400">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lnT w="12700" cap="flat" cmpd="sng" algn="ctr">
                      <a:solidFill>
                        <a:srgbClr val="004D86"/>
                      </a:solidFill>
                      <a:prstDash val="solid"/>
                      <a:round/>
                      <a:headEnd type="none" w="med" len="med"/>
                      <a:tailEnd type="none" w="med" len="med"/>
                    </a:lnT>
                    <a:lnB w="12700" cap="flat" cmpd="sng" algn="ctr">
                      <a:solidFill>
                        <a:srgbClr val="004D86"/>
                      </a:solidFill>
                      <a:prstDash val="solid"/>
                      <a:round/>
                      <a:headEnd type="none" w="med" len="med"/>
                      <a:tailEnd type="none" w="med" len="med"/>
                    </a:lnB>
                    <a:solidFill>
                      <a:srgbClr val="004D86"/>
                    </a:solidFill>
                  </a:tcPr>
                </a:tc>
                <a:extLst>
                  <a:ext uri="{0D108BD9-81ED-4DB2-BD59-A6C34878D82A}">
                    <a16:rowId xmlns:a16="http://schemas.microsoft.com/office/drawing/2014/main" val="10000"/>
                  </a:ext>
                </a:extLst>
              </a:tr>
              <a:tr h="1030695">
                <a:tc>
                  <a:txBody>
                    <a:bodyPr/>
                    <a:lstStyle/>
                    <a:p>
                      <a:pPr algn="ctr"/>
                      <a:r>
                        <a:rPr lang="en-US" sz="1800" b="1">
                          <a:solidFill>
                            <a:schemeClr val="bg1"/>
                          </a:solidFill>
                        </a:rPr>
                        <a:t>Partnering Requirement</a:t>
                      </a:r>
                      <a:endParaRPr lang="en-US" sz="1800" b="1">
                        <a:solidFill>
                          <a:schemeClr val="bg1"/>
                        </a:solidFill>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lnT w="12700" cap="flat" cmpd="sng" algn="ctr">
                      <a:solidFill>
                        <a:srgbClr val="004D86"/>
                      </a:solidFill>
                      <a:prstDash val="solid"/>
                      <a:round/>
                      <a:headEnd type="none" w="med" len="med"/>
                      <a:tailEnd type="none" w="med" len="med"/>
                    </a:lnT>
                    <a:solidFill>
                      <a:srgbClr val="21699D"/>
                    </a:solidFill>
                  </a:tcPr>
                </a:tc>
                <a:tc>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800" u="none">
                          <a:solidFill>
                            <a:schemeClr val="accent3">
                              <a:lumMod val="25000"/>
                            </a:schemeClr>
                          </a:solidFill>
                        </a:rPr>
                        <a:t>Permits partnering</a:t>
                      </a:r>
                    </a:p>
                    <a:p>
                      <a:pPr algn="ctr"/>
                      <a:endParaRPr lang="en-US" sz="1800" u="none">
                        <a:solidFill>
                          <a:schemeClr val="accent3">
                            <a:lumMod val="25000"/>
                          </a:schemeClr>
                        </a:solidFill>
                        <a:latin typeface="Arial" pitchFamily="34" charset="0"/>
                        <a:cs typeface="Arial" pitchFamily="34" charset="0"/>
                      </a:endParaRPr>
                    </a:p>
                  </a:txBody>
                  <a:tcPr marL="91442" marR="91442" marT="45728" marB="45728">
                    <a:lnT w="12700" cap="flat" cmpd="sng" algn="ctr">
                      <a:solidFill>
                        <a:srgbClr val="004D86"/>
                      </a:solidFill>
                      <a:prstDash val="solid"/>
                      <a:round/>
                      <a:headEnd type="none" w="med" len="med"/>
                      <a:tailEnd type="none" w="med" len="med"/>
                    </a:lnT>
                    <a:solidFill>
                      <a:schemeClr val="bg1"/>
                    </a:solidFill>
                  </a:tcPr>
                </a:tc>
                <a:tc>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800" u="none" dirty="0">
                          <a:solidFill>
                            <a:schemeClr val="accent3">
                              <a:lumMod val="25000"/>
                            </a:schemeClr>
                          </a:solidFill>
                        </a:rPr>
                        <a:t>Requires</a:t>
                      </a:r>
                      <a:r>
                        <a:rPr lang="en-US" sz="1800" u="none" baseline="0" dirty="0">
                          <a:solidFill>
                            <a:schemeClr val="accent3">
                              <a:lumMod val="25000"/>
                            </a:schemeClr>
                          </a:solidFill>
                        </a:rPr>
                        <a:t> a non-profit research institution partner </a:t>
                      </a:r>
                    </a:p>
                    <a:p>
                      <a:pPr marL="0" marR="0" indent="0" algn="ctr" defTabSz="914318" rtl="0" eaLnBrk="1" fontAlgn="auto" latinLnBrk="0" hangingPunct="1">
                        <a:lnSpc>
                          <a:spcPct val="100000"/>
                        </a:lnSpc>
                        <a:spcBef>
                          <a:spcPts val="0"/>
                        </a:spcBef>
                        <a:spcAft>
                          <a:spcPts val="0"/>
                        </a:spcAft>
                        <a:buClrTx/>
                        <a:buSzTx/>
                        <a:buFontTx/>
                        <a:buNone/>
                        <a:tabLst/>
                        <a:defRPr/>
                      </a:pPr>
                      <a:r>
                        <a:rPr lang="en-US" sz="1800" u="none" baseline="0" dirty="0">
                          <a:solidFill>
                            <a:schemeClr val="accent3">
                              <a:lumMod val="25000"/>
                            </a:schemeClr>
                          </a:solidFill>
                        </a:rPr>
                        <a:t>(e.g. university)</a:t>
                      </a:r>
                      <a:endParaRPr lang="en-US" sz="1800" u="none" dirty="0">
                        <a:solidFill>
                          <a:schemeClr val="accent3">
                            <a:lumMod val="25000"/>
                          </a:schemeClr>
                        </a:solidFill>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lnT w="12700" cap="flat" cmpd="sng" algn="ctr">
                      <a:solidFill>
                        <a:srgbClr val="004D86"/>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023624">
                <a:tc>
                  <a:txBody>
                    <a:bodyPr/>
                    <a:lstStyle/>
                    <a:p>
                      <a:pPr algn="ctr"/>
                      <a:r>
                        <a:rPr lang="en-US" sz="1800" b="1">
                          <a:solidFill>
                            <a:schemeClr val="bg1"/>
                          </a:solidFill>
                        </a:rPr>
                        <a:t>Work</a:t>
                      </a:r>
                      <a:r>
                        <a:rPr lang="en-US" sz="1800" b="1" baseline="0">
                          <a:solidFill>
                            <a:schemeClr val="bg1"/>
                          </a:solidFill>
                        </a:rPr>
                        <a:t> Requirement</a:t>
                      </a:r>
                      <a:endParaRPr lang="en-US" sz="1800" b="1">
                        <a:solidFill>
                          <a:schemeClr val="bg1"/>
                        </a:solidFill>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solidFill>
                      <a:srgbClr val="21699D"/>
                    </a:solidFill>
                  </a:tcPr>
                </a:tc>
                <a:tc>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800" u="none">
                          <a:solidFill>
                            <a:schemeClr val="accent3">
                              <a:lumMod val="25000"/>
                            </a:schemeClr>
                          </a:solidFill>
                        </a:rPr>
                        <a:t>Guidelines:</a:t>
                      </a:r>
                      <a:r>
                        <a:rPr lang="en-US" sz="1800" u="none" baseline="0">
                          <a:solidFill>
                            <a:schemeClr val="accent3">
                              <a:lumMod val="25000"/>
                            </a:schemeClr>
                          </a:solidFill>
                        </a:rPr>
                        <a:t> </a:t>
                      </a:r>
                      <a:r>
                        <a:rPr lang="en-US" sz="1800" u="none">
                          <a:solidFill>
                            <a:schemeClr val="accent3">
                              <a:lumMod val="25000"/>
                            </a:schemeClr>
                          </a:solidFill>
                        </a:rPr>
                        <a:t>May</a:t>
                      </a:r>
                      <a:r>
                        <a:rPr lang="en-US" sz="1800" u="none" baseline="0">
                          <a:solidFill>
                            <a:schemeClr val="accent3">
                              <a:lumMod val="25000"/>
                            </a:schemeClr>
                          </a:solidFill>
                        </a:rPr>
                        <a:t> outsource 33% (Phase I) 50% (Phase II)</a:t>
                      </a:r>
                      <a:endParaRPr lang="en-US" sz="1800" u="none">
                        <a:solidFill>
                          <a:schemeClr val="accent3">
                            <a:lumMod val="25000"/>
                          </a:schemeClr>
                        </a:solidFill>
                      </a:endParaRPr>
                    </a:p>
                    <a:p>
                      <a:pPr algn="ctr"/>
                      <a:endParaRPr lang="en-US" sz="1800" u="none">
                        <a:solidFill>
                          <a:schemeClr val="accent3">
                            <a:lumMod val="25000"/>
                          </a:schemeClr>
                        </a:solidFill>
                        <a:latin typeface="Arial" pitchFamily="34" charset="0"/>
                        <a:cs typeface="Arial" pitchFamily="34" charset="0"/>
                      </a:endParaRPr>
                    </a:p>
                  </a:txBody>
                  <a:tcPr marL="91442" marR="91442" marT="45728" marB="45728">
                    <a:solidFill>
                      <a:srgbClr val="EDF1FD"/>
                    </a:solidFill>
                  </a:tcPr>
                </a:tc>
                <a:tc>
                  <a:txBody>
                    <a:bodyPr/>
                    <a:lstStyle/>
                    <a:p>
                      <a:pPr algn="ctr"/>
                      <a:r>
                        <a:rPr lang="en-US" sz="1800" u="none" dirty="0">
                          <a:solidFill>
                            <a:schemeClr val="accent3">
                              <a:lumMod val="25000"/>
                            </a:schemeClr>
                          </a:solidFill>
                        </a:rPr>
                        <a:t>Minimum</a:t>
                      </a:r>
                      <a:r>
                        <a:rPr lang="en-US" sz="1800" u="none" baseline="0" dirty="0">
                          <a:solidFill>
                            <a:schemeClr val="accent3">
                              <a:lumMod val="25000"/>
                            </a:schemeClr>
                          </a:solidFill>
                        </a:rPr>
                        <a:t> W</a:t>
                      </a:r>
                      <a:r>
                        <a:rPr lang="en-US" sz="1800" u="none" dirty="0">
                          <a:solidFill>
                            <a:schemeClr val="accent3">
                              <a:lumMod val="25000"/>
                            </a:schemeClr>
                          </a:solidFill>
                        </a:rPr>
                        <a:t>ork Requirements: 40% small business </a:t>
                      </a:r>
                    </a:p>
                    <a:p>
                      <a:pPr algn="ctr"/>
                      <a:r>
                        <a:rPr lang="en-US" sz="1800" u="none" dirty="0">
                          <a:solidFill>
                            <a:schemeClr val="accent3">
                              <a:lumMod val="25000"/>
                            </a:schemeClr>
                          </a:solidFill>
                        </a:rPr>
                        <a:t>30% </a:t>
                      </a:r>
                      <a:r>
                        <a:rPr lang="en-US" sz="1800" u="none" baseline="0" dirty="0">
                          <a:solidFill>
                            <a:schemeClr val="accent3">
                              <a:lumMod val="25000"/>
                            </a:schemeClr>
                          </a:solidFill>
                        </a:rPr>
                        <a:t>research institution partner</a:t>
                      </a:r>
                      <a:endParaRPr lang="en-US" sz="1800" u="none" dirty="0">
                        <a:solidFill>
                          <a:schemeClr val="accent3">
                            <a:lumMod val="25000"/>
                          </a:schemeClr>
                        </a:solidFill>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solidFill>
                      <a:srgbClr val="EDF1FD"/>
                    </a:solidFill>
                  </a:tcPr>
                </a:tc>
                <a:extLst>
                  <a:ext uri="{0D108BD9-81ED-4DB2-BD59-A6C34878D82A}">
                    <a16:rowId xmlns:a16="http://schemas.microsoft.com/office/drawing/2014/main" val="10002"/>
                  </a:ext>
                </a:extLst>
              </a:tr>
              <a:tr h="1023624">
                <a:tc>
                  <a:txBody>
                    <a:bodyPr/>
                    <a:lstStyle/>
                    <a:p>
                      <a:pPr algn="ctr"/>
                      <a:r>
                        <a:rPr lang="en-US" sz="1800" b="1">
                          <a:solidFill>
                            <a:schemeClr val="bg1"/>
                          </a:solidFill>
                        </a:rPr>
                        <a:t>Principal</a:t>
                      </a:r>
                      <a:r>
                        <a:rPr lang="en-US" sz="1800" b="1" baseline="0">
                          <a:solidFill>
                            <a:schemeClr val="bg1"/>
                          </a:solidFill>
                        </a:rPr>
                        <a:t> Investigator</a:t>
                      </a:r>
                      <a:endParaRPr lang="en-US" sz="1800" b="1">
                        <a:solidFill>
                          <a:schemeClr val="bg1"/>
                        </a:solidFill>
                        <a:latin typeface="Arial" pitchFamily="34" charset="0"/>
                        <a:cs typeface="Arial" pitchFamily="34" charset="0"/>
                      </a:endParaRPr>
                    </a:p>
                  </a:txBody>
                  <a:tcPr marL="91442" marR="91442" marT="45728" marB="45728">
                    <a:lnL w="12700" cap="flat" cmpd="sng" algn="ctr">
                      <a:solidFill>
                        <a:srgbClr val="004D86"/>
                      </a:solidFill>
                      <a:prstDash val="solid"/>
                      <a:round/>
                      <a:headEnd type="none" w="med" len="med"/>
                      <a:tailEnd type="none" w="med" len="med"/>
                    </a:lnL>
                    <a:lnB w="12700" cap="flat" cmpd="sng" algn="ctr">
                      <a:solidFill>
                        <a:srgbClr val="004D86"/>
                      </a:solidFill>
                      <a:prstDash val="solid"/>
                      <a:round/>
                      <a:headEnd type="none" w="med" len="med"/>
                      <a:tailEnd type="none" w="med" len="med"/>
                    </a:lnB>
                    <a:solidFill>
                      <a:srgbClr val="21699D"/>
                    </a:solidFill>
                  </a:tcPr>
                </a:tc>
                <a:tc>
                  <a:txBody>
                    <a:bodyPr/>
                    <a:lstStyle/>
                    <a:p>
                      <a:pPr algn="ctr"/>
                      <a:r>
                        <a:rPr lang="en-US" sz="1800" u="none">
                          <a:solidFill>
                            <a:schemeClr val="accent3">
                              <a:lumMod val="25000"/>
                            </a:schemeClr>
                          </a:solidFill>
                        </a:rPr>
                        <a:t>Primary</a:t>
                      </a:r>
                      <a:r>
                        <a:rPr lang="en-US" sz="1800" u="none" baseline="0">
                          <a:solidFill>
                            <a:schemeClr val="accent3">
                              <a:lumMod val="25000"/>
                            </a:schemeClr>
                          </a:solidFill>
                        </a:rPr>
                        <a:t> employment (&gt;50%) must be with the small business </a:t>
                      </a:r>
                      <a:endParaRPr lang="en-US" sz="1800" u="none">
                        <a:solidFill>
                          <a:schemeClr val="accent3">
                            <a:lumMod val="25000"/>
                          </a:schemeClr>
                        </a:solidFill>
                        <a:latin typeface="Arial" pitchFamily="34" charset="0"/>
                        <a:cs typeface="Arial" pitchFamily="34" charset="0"/>
                      </a:endParaRPr>
                    </a:p>
                  </a:txBody>
                  <a:tcPr marL="91442" marR="91442" marT="45728" marB="45728">
                    <a:lnB w="12700" cap="flat" cmpd="sng" algn="ctr">
                      <a:solidFill>
                        <a:srgbClr val="004D86"/>
                      </a:solidFill>
                      <a:prstDash val="solid"/>
                      <a:round/>
                      <a:headEnd type="none" w="med" len="med"/>
                      <a:tailEnd type="none" w="med" len="med"/>
                    </a:lnB>
                    <a:solidFill>
                      <a:schemeClr val="bg1"/>
                    </a:solidFill>
                  </a:tcPr>
                </a:tc>
                <a:tc>
                  <a:txBody>
                    <a:bodyPr/>
                    <a:lstStyle/>
                    <a:p>
                      <a:pPr algn="ctr"/>
                      <a:r>
                        <a:rPr lang="en-US" sz="1800" u="none" dirty="0">
                          <a:solidFill>
                            <a:schemeClr val="accent3">
                              <a:lumMod val="25000"/>
                            </a:schemeClr>
                          </a:solidFill>
                        </a:rPr>
                        <a:t>PI may be employed</a:t>
                      </a:r>
                      <a:r>
                        <a:rPr lang="en-US" sz="1800" u="none" baseline="0" dirty="0">
                          <a:solidFill>
                            <a:schemeClr val="accent3">
                              <a:lumMod val="25000"/>
                            </a:schemeClr>
                          </a:solidFill>
                        </a:rPr>
                        <a:t> by </a:t>
                      </a:r>
                      <a:r>
                        <a:rPr lang="en-US" sz="1800" u="sng" baseline="0" dirty="0">
                          <a:solidFill>
                            <a:schemeClr val="accent3">
                              <a:lumMod val="25000"/>
                            </a:schemeClr>
                          </a:solidFill>
                        </a:rPr>
                        <a:t>either</a:t>
                      </a:r>
                      <a:r>
                        <a:rPr lang="en-US" sz="1800" u="none" baseline="0" dirty="0">
                          <a:solidFill>
                            <a:schemeClr val="accent3">
                              <a:lumMod val="25000"/>
                            </a:schemeClr>
                          </a:solidFill>
                        </a:rPr>
                        <a:t> the research institution partner or small business</a:t>
                      </a:r>
                      <a:endParaRPr lang="en-US" sz="1800" u="none" dirty="0">
                        <a:solidFill>
                          <a:schemeClr val="accent3">
                            <a:lumMod val="25000"/>
                          </a:schemeClr>
                        </a:solidFill>
                        <a:latin typeface="Arial" pitchFamily="34" charset="0"/>
                        <a:cs typeface="Arial" pitchFamily="34" charset="0"/>
                      </a:endParaRPr>
                    </a:p>
                  </a:txBody>
                  <a:tcPr marL="91442" marR="91442" marT="45728" marB="45728">
                    <a:lnR w="12700" cap="flat" cmpd="sng" algn="ctr">
                      <a:solidFill>
                        <a:srgbClr val="004D86"/>
                      </a:solidFill>
                      <a:prstDash val="solid"/>
                      <a:round/>
                      <a:headEnd type="none" w="med" len="med"/>
                      <a:tailEnd type="none" w="med" len="med"/>
                    </a:lnR>
                    <a:lnB w="12700" cap="flat" cmpd="sng" algn="ctr">
                      <a:solidFill>
                        <a:srgbClr val="004D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Folded Corner 4" descr="Award always made to&#10;small business&#10;">
            <a:extLst>
              <a:ext uri="{FF2B5EF4-FFF2-40B4-BE49-F238E27FC236}">
                <a16:creationId xmlns:a16="http://schemas.microsoft.com/office/drawing/2014/main" id="{9FFAE952-E55A-4687-9C46-B1966E71E9B7}"/>
              </a:ext>
            </a:extLst>
          </p:cNvPr>
          <p:cNvSpPr/>
          <p:nvPr/>
        </p:nvSpPr>
        <p:spPr>
          <a:xfrm>
            <a:off x="9652000" y="1386397"/>
            <a:ext cx="1828800" cy="1371600"/>
          </a:xfrm>
          <a:prstGeom prst="foldedCorner">
            <a:avLst/>
          </a:prstGeom>
          <a:solidFill>
            <a:srgbClr val="FFFFCC"/>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rgbClr val="C00000"/>
                </a:solidFill>
              </a:rPr>
              <a:t>Award always made to</a:t>
            </a:r>
          </a:p>
          <a:p>
            <a:pPr algn="ctr"/>
            <a:r>
              <a:rPr lang="en-US" b="1" dirty="0">
                <a:solidFill>
                  <a:srgbClr val="C00000"/>
                </a:solidFill>
              </a:rPr>
              <a:t>small business</a:t>
            </a:r>
          </a:p>
        </p:txBody>
      </p:sp>
      <p:sp>
        <p:nvSpPr>
          <p:cNvPr id="3" name="Title 2">
            <a:extLst>
              <a:ext uri="{FF2B5EF4-FFF2-40B4-BE49-F238E27FC236}">
                <a16:creationId xmlns:a16="http://schemas.microsoft.com/office/drawing/2014/main" id="{2B4BE2F8-C910-43B9-8E67-2277E4645235}"/>
              </a:ext>
            </a:extLst>
          </p:cNvPr>
          <p:cNvSpPr>
            <a:spLocks noGrp="1"/>
          </p:cNvSpPr>
          <p:nvPr>
            <p:ph type="title"/>
          </p:nvPr>
        </p:nvSpPr>
        <p:spPr/>
        <p:txBody>
          <a:bodyPr/>
          <a:lstStyle/>
          <a:p>
            <a:r>
              <a:rPr lang="en-US" dirty="0"/>
              <a:t>SBIR and STTR Critical Differences</a:t>
            </a:r>
          </a:p>
        </p:txBody>
      </p:sp>
    </p:spTree>
    <p:extLst>
      <p:ext uri="{BB962C8B-B14F-4D97-AF65-F5344CB8AC3E}">
        <p14:creationId xmlns:p14="http://schemas.microsoft.com/office/powerpoint/2010/main" val="284622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2">
            <a:extLst>
              <a:ext uri="{FF2B5EF4-FFF2-40B4-BE49-F238E27FC236}">
                <a16:creationId xmlns:a16="http://schemas.microsoft.com/office/drawing/2014/main" id="{6F9F97AD-9021-4F66-B2A7-A88C2544D8EC}"/>
              </a:ext>
            </a:extLst>
          </p:cNvPr>
          <p:cNvSpPr>
            <a:spLocks noGrp="1"/>
          </p:cNvSpPr>
          <p:nvPr>
            <p:ph type="title"/>
          </p:nvPr>
        </p:nvSpPr>
        <p:spPr/>
        <p:txBody>
          <a:bodyPr/>
          <a:lstStyle/>
          <a:p>
            <a:r>
              <a:rPr lang="en-US" dirty="0"/>
              <a:t>Phased Programs</a:t>
            </a:r>
          </a:p>
        </p:txBody>
      </p:sp>
      <p:grpSp>
        <p:nvGrpSpPr>
          <p:cNvPr id="2" name="Group 1" descr="Phase 1/discovery/feasibliity, phase II, development, Full R&amp;D, phase 1 to phase 2 fast track, direct to phase II (SBIR only)&#10;&#10;competing renewal award Phase IIB, commercialization pilot (CRP) (only some NIH institutes and centers participate)&#10;&#10;leads to commercial market&#10;&#10;Phase I: $256,580/1-2 years*&#10;&#10;Phase II: $1,710,531/1-3 years*&#10;&#10;*NIH has a waiver from the Small Business Administration to exceed these budgets for most topics&#10;&#10;&#10;">
            <a:extLst>
              <a:ext uri="{FF2B5EF4-FFF2-40B4-BE49-F238E27FC236}">
                <a16:creationId xmlns:a16="http://schemas.microsoft.com/office/drawing/2014/main" id="{E62D05C3-7027-48F0-9D67-81291755A39F}"/>
              </a:ext>
            </a:extLst>
          </p:cNvPr>
          <p:cNvGrpSpPr/>
          <p:nvPr/>
        </p:nvGrpSpPr>
        <p:grpSpPr>
          <a:xfrm>
            <a:off x="646549" y="1080535"/>
            <a:ext cx="11434241" cy="5682706"/>
            <a:chOff x="757759" y="994037"/>
            <a:chExt cx="11434241" cy="5682706"/>
          </a:xfrm>
        </p:grpSpPr>
        <p:grpSp>
          <p:nvGrpSpPr>
            <p:cNvPr id="33" name="Group 32"/>
            <p:cNvGrpSpPr/>
            <p:nvPr/>
          </p:nvGrpSpPr>
          <p:grpSpPr>
            <a:xfrm>
              <a:off x="1010054" y="3439740"/>
              <a:ext cx="3055201" cy="1044368"/>
              <a:chOff x="4523792" y="1618565"/>
              <a:chExt cx="2258008" cy="1219200"/>
            </a:xfrm>
            <a:solidFill>
              <a:schemeClr val="bg1">
                <a:lumMod val="95000"/>
              </a:schemeClr>
            </a:solidFill>
          </p:grpSpPr>
          <p:sp>
            <p:nvSpPr>
              <p:cNvPr id="40" name="Pentagon 39"/>
              <p:cNvSpPr/>
              <p:nvPr/>
            </p:nvSpPr>
            <p:spPr>
              <a:xfrm>
                <a:off x="6268618" y="1618565"/>
                <a:ext cx="513182" cy="121920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1" name="Rectangle 40"/>
              <p:cNvSpPr/>
              <p:nvPr/>
            </p:nvSpPr>
            <p:spPr>
              <a:xfrm>
                <a:off x="4523792" y="1618565"/>
                <a:ext cx="1847461" cy="1219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grpSp>
          <p:nvGrpSpPr>
            <p:cNvPr id="30" name="Group 29"/>
            <p:cNvGrpSpPr/>
            <p:nvPr/>
          </p:nvGrpSpPr>
          <p:grpSpPr>
            <a:xfrm>
              <a:off x="2355271" y="4586243"/>
              <a:ext cx="1539945" cy="1044368"/>
              <a:chOff x="4523791" y="1618565"/>
              <a:chExt cx="2258009" cy="1219200"/>
            </a:xfrm>
            <a:solidFill>
              <a:schemeClr val="bg1">
                <a:lumMod val="95000"/>
              </a:schemeClr>
            </a:solidFill>
          </p:grpSpPr>
          <p:sp>
            <p:nvSpPr>
              <p:cNvPr id="31" name="Pentagon 30"/>
              <p:cNvSpPr/>
              <p:nvPr/>
            </p:nvSpPr>
            <p:spPr>
              <a:xfrm>
                <a:off x="6268618" y="1618565"/>
                <a:ext cx="513182" cy="1219200"/>
              </a:xfrm>
              <a:prstGeom prst="homePlat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Rectangle 31"/>
              <p:cNvSpPr/>
              <p:nvPr/>
            </p:nvSpPr>
            <p:spPr>
              <a:xfrm>
                <a:off x="4523791" y="1618565"/>
                <a:ext cx="1847461" cy="1219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sp>
          <p:nvSpPr>
            <p:cNvPr id="56" name="Pentagon 55"/>
            <p:cNvSpPr/>
            <p:nvPr/>
          </p:nvSpPr>
          <p:spPr>
            <a:xfrm>
              <a:off x="821562" y="3401280"/>
              <a:ext cx="483389" cy="112109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44" name="Straight Connector 43"/>
            <p:cNvCxnSpPr/>
            <p:nvPr/>
          </p:nvCxnSpPr>
          <p:spPr>
            <a:xfrm>
              <a:off x="7303144" y="2338274"/>
              <a:ext cx="383438" cy="11626"/>
            </a:xfrm>
            <a:prstGeom prst="line">
              <a:avLst/>
            </a:prstGeom>
            <a:ln w="76200">
              <a:solidFill>
                <a:srgbClr val="004274"/>
              </a:solidFill>
            </a:ln>
            <a:effectLst/>
          </p:spPr>
          <p:style>
            <a:lnRef idx="2">
              <a:schemeClr val="accent1"/>
            </a:lnRef>
            <a:fillRef idx="0">
              <a:schemeClr val="accent1"/>
            </a:fillRef>
            <a:effectRef idx="1">
              <a:schemeClr val="accent1"/>
            </a:effectRef>
            <a:fontRef idx="minor">
              <a:schemeClr val="tx1"/>
            </a:fontRef>
          </p:style>
        </p:cxnSp>
        <p:sp>
          <p:nvSpPr>
            <p:cNvPr id="52" name="Rounded Rectangle 51"/>
            <p:cNvSpPr/>
            <p:nvPr/>
          </p:nvSpPr>
          <p:spPr>
            <a:xfrm>
              <a:off x="4498612" y="1890259"/>
              <a:ext cx="2804533" cy="930084"/>
            </a:xfrm>
            <a:prstGeom prst="roundRect">
              <a:avLst/>
            </a:prstGeom>
            <a:blipFill dpi="0" rotWithShape="1">
              <a:blip r:embed="rId3">
                <a:alphaModFix amt="27000"/>
              </a:blip>
              <a:srcRect/>
              <a:stretch>
                <a:fillRect/>
              </a:stretch>
            </a:blipFill>
            <a:ln w="57150" cap="rnd">
              <a:solidFill>
                <a:srgbClr val="00427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Oval 2"/>
            <p:cNvSpPr/>
            <p:nvPr/>
          </p:nvSpPr>
          <p:spPr>
            <a:xfrm>
              <a:off x="1093322" y="1872646"/>
              <a:ext cx="1030660" cy="991893"/>
            </a:xfrm>
            <a:prstGeom prst="ellipse">
              <a:avLst/>
            </a:prstGeom>
            <a:blipFill dpi="0" rotWithShape="1">
              <a:blip r:embed="rId4"/>
              <a:srcRect/>
              <a:stretch>
                <a:fillRect/>
              </a:stretch>
            </a:blipFill>
            <a:ln w="76200">
              <a:solidFill>
                <a:srgbClr val="80B9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solidFill>
                  <a:srgbClr val="FFFFFF"/>
                </a:solidFill>
              </a:endParaRPr>
            </a:p>
          </p:txBody>
        </p:sp>
        <p:sp>
          <p:nvSpPr>
            <p:cNvPr id="4" name="TextBox 3"/>
            <p:cNvSpPr txBox="1"/>
            <p:nvPr/>
          </p:nvSpPr>
          <p:spPr>
            <a:xfrm>
              <a:off x="975240" y="2952884"/>
              <a:ext cx="1400175" cy="384721"/>
            </a:xfrm>
            <a:prstGeom prst="rect">
              <a:avLst/>
            </a:prstGeom>
            <a:noFill/>
          </p:spPr>
          <p:txBody>
            <a:bodyPr wrap="square" rtlCol="0">
              <a:spAutoFit/>
            </a:bodyPr>
            <a:lstStyle/>
            <a:p>
              <a:pPr algn="ctr"/>
              <a:r>
                <a:rPr lang="en-US" sz="1900" b="1">
                  <a:solidFill>
                    <a:srgbClr val="00B0F0">
                      <a:lumMod val="50000"/>
                    </a:srgbClr>
                  </a:solidFill>
                  <a:latin typeface="Trebuchet MS" panose="020B0603020202020204" pitchFamily="34" charset="0"/>
                </a:rPr>
                <a:t>Feasibility</a:t>
              </a:r>
            </a:p>
          </p:txBody>
        </p:sp>
        <p:sp>
          <p:nvSpPr>
            <p:cNvPr id="34" name="TextBox 33"/>
            <p:cNvSpPr txBox="1"/>
            <p:nvPr/>
          </p:nvSpPr>
          <p:spPr>
            <a:xfrm>
              <a:off x="975240" y="1204618"/>
              <a:ext cx="1266825" cy="615553"/>
            </a:xfrm>
            <a:prstGeom prst="rect">
              <a:avLst/>
            </a:prstGeom>
            <a:noFill/>
          </p:spPr>
          <p:txBody>
            <a:bodyPr wrap="square" rtlCol="0">
              <a:spAutoFit/>
            </a:bodyPr>
            <a:lstStyle/>
            <a:p>
              <a:pPr algn="ctr"/>
              <a:r>
                <a:rPr lang="en-US" sz="1400" i="1" dirty="0">
                  <a:solidFill>
                    <a:srgbClr val="5CA5F6"/>
                  </a:solidFill>
                  <a:latin typeface="Trebuchet MS" panose="020B0603020202020204" pitchFamily="34" charset="0"/>
                </a:rPr>
                <a:t>Discovery</a:t>
              </a:r>
            </a:p>
            <a:p>
              <a:pPr algn="ctr"/>
              <a:r>
                <a:rPr lang="en-US" sz="2000" b="1" dirty="0">
                  <a:solidFill>
                    <a:srgbClr val="5CA5F6"/>
                  </a:solidFill>
                  <a:latin typeface="Trebuchet MS" panose="020B0603020202020204" pitchFamily="34" charset="0"/>
                </a:rPr>
                <a:t>Phase I</a:t>
              </a:r>
            </a:p>
          </p:txBody>
        </p:sp>
        <p:sp>
          <p:nvSpPr>
            <p:cNvPr id="36" name="TextBox 35"/>
            <p:cNvSpPr txBox="1"/>
            <p:nvPr/>
          </p:nvSpPr>
          <p:spPr>
            <a:xfrm>
              <a:off x="2552172" y="2952884"/>
              <a:ext cx="1400175" cy="384721"/>
            </a:xfrm>
            <a:prstGeom prst="rect">
              <a:avLst/>
            </a:prstGeom>
            <a:noFill/>
          </p:spPr>
          <p:txBody>
            <a:bodyPr wrap="square" rtlCol="0">
              <a:spAutoFit/>
            </a:bodyPr>
            <a:lstStyle/>
            <a:p>
              <a:pPr algn="ctr"/>
              <a:r>
                <a:rPr lang="en-US" sz="1900" b="1" dirty="0">
                  <a:solidFill>
                    <a:srgbClr val="00B0F0">
                      <a:lumMod val="50000"/>
                    </a:srgbClr>
                  </a:solidFill>
                  <a:latin typeface="Trebuchet MS" panose="020B0603020202020204" pitchFamily="34" charset="0"/>
                </a:rPr>
                <a:t>Fu</a:t>
              </a:r>
              <a:r>
                <a:rPr lang="en-US" sz="1900" b="1" dirty="0">
                  <a:solidFill>
                    <a:srgbClr val="005878"/>
                  </a:solidFill>
                  <a:latin typeface="Trebuchet MS" panose="020B0603020202020204" pitchFamily="34" charset="0"/>
                </a:rPr>
                <a:t>ll </a:t>
              </a:r>
              <a:r>
                <a:rPr lang="en-US" sz="1900" b="1" dirty="0">
                  <a:solidFill>
                    <a:srgbClr val="00B0F0">
                      <a:lumMod val="50000"/>
                    </a:srgbClr>
                  </a:solidFill>
                  <a:latin typeface="Trebuchet MS" panose="020B0603020202020204" pitchFamily="34" charset="0"/>
                </a:rPr>
                <a:t>R&amp;D</a:t>
              </a:r>
            </a:p>
          </p:txBody>
        </p:sp>
        <p:sp>
          <p:nvSpPr>
            <p:cNvPr id="38" name="Oval 37"/>
            <p:cNvSpPr/>
            <p:nvPr/>
          </p:nvSpPr>
          <p:spPr>
            <a:xfrm>
              <a:off x="7722515" y="1872646"/>
              <a:ext cx="992767" cy="991893"/>
            </a:xfrm>
            <a:prstGeom prst="ellipse">
              <a:avLst/>
            </a:prstGeom>
            <a:blipFill dpi="0" rotWithShape="1">
              <a:blip r:embed="rId5"/>
              <a:srcRect/>
              <a:stretch>
                <a:fillRect/>
              </a:stretch>
            </a:blipFill>
            <a:ln w="76200">
              <a:solidFill>
                <a:srgbClr val="00427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solidFill>
                  <a:srgbClr val="FFFFFF"/>
                </a:solidFill>
              </a:endParaRPr>
            </a:p>
          </p:txBody>
        </p:sp>
        <p:sp>
          <p:nvSpPr>
            <p:cNvPr id="50" name="TextBox 49"/>
            <p:cNvSpPr txBox="1"/>
            <p:nvPr/>
          </p:nvSpPr>
          <p:spPr>
            <a:xfrm>
              <a:off x="1350911" y="3509517"/>
              <a:ext cx="2619375" cy="384721"/>
            </a:xfrm>
            <a:prstGeom prst="rect">
              <a:avLst/>
            </a:prstGeom>
            <a:noFill/>
          </p:spPr>
          <p:txBody>
            <a:bodyPr wrap="square" rtlCol="0">
              <a:spAutoFit/>
            </a:bodyPr>
            <a:lstStyle/>
            <a:p>
              <a:r>
                <a:rPr lang="en-US" sz="1900" b="1" i="1" dirty="0">
                  <a:solidFill>
                    <a:srgbClr val="5CA5F6"/>
                  </a:solidFill>
                  <a:latin typeface="Trebuchet MS" panose="020B0603020202020204" pitchFamily="34" charset="0"/>
                </a:rPr>
                <a:t>Phase I</a:t>
              </a:r>
              <a:r>
                <a:rPr lang="en-US" sz="1900" b="1" i="1" dirty="0">
                  <a:solidFill>
                    <a:srgbClr val="80B9F8"/>
                  </a:solidFill>
                  <a:latin typeface="Trebuchet MS" panose="020B0603020202020204" pitchFamily="34" charset="0"/>
                </a:rPr>
                <a:t>        </a:t>
              </a:r>
              <a:r>
                <a:rPr lang="en-US" sz="1900" b="1" i="1" dirty="0">
                  <a:solidFill>
                    <a:srgbClr val="0070C0"/>
                  </a:solidFill>
                  <a:latin typeface="Trebuchet MS" panose="020B0603020202020204" pitchFamily="34" charset="0"/>
                </a:rPr>
                <a:t>Phase II</a:t>
              </a:r>
            </a:p>
          </p:txBody>
        </p:sp>
        <p:cxnSp>
          <p:nvCxnSpPr>
            <p:cNvPr id="14" name="Straight Arrow Connector 13"/>
            <p:cNvCxnSpPr/>
            <p:nvPr/>
          </p:nvCxnSpPr>
          <p:spPr>
            <a:xfrm>
              <a:off x="2299837" y="3701445"/>
              <a:ext cx="447675" cy="0"/>
            </a:xfrm>
            <a:prstGeom prst="straightConnector1">
              <a:avLst/>
            </a:prstGeom>
            <a:ln w="38100">
              <a:solidFill>
                <a:schemeClr val="bg1">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167051" y="4013927"/>
              <a:ext cx="2619375" cy="384721"/>
            </a:xfrm>
            <a:prstGeom prst="rect">
              <a:avLst/>
            </a:prstGeom>
            <a:noFill/>
          </p:spPr>
          <p:txBody>
            <a:bodyPr wrap="square" rtlCol="0">
              <a:spAutoFit/>
            </a:bodyPr>
            <a:lstStyle/>
            <a:p>
              <a:pPr algn="ctr"/>
              <a:r>
                <a:rPr lang="en-US" sz="1900" b="1" i="1" dirty="0">
                  <a:solidFill>
                    <a:srgbClr val="002060">
                      <a:lumMod val="75000"/>
                      <a:lumOff val="25000"/>
                    </a:srgbClr>
                  </a:solidFill>
                  <a:latin typeface="Trebuchet MS" panose="020B0603020202020204" pitchFamily="34" charset="0"/>
                </a:rPr>
                <a:t>Fast-Track</a:t>
              </a:r>
            </a:p>
          </p:txBody>
        </p:sp>
        <p:cxnSp>
          <p:nvCxnSpPr>
            <p:cNvPr id="43" name="Straight Connector 42"/>
            <p:cNvCxnSpPr/>
            <p:nvPr/>
          </p:nvCxnSpPr>
          <p:spPr>
            <a:xfrm flipV="1">
              <a:off x="3800382" y="2338275"/>
              <a:ext cx="683604" cy="6225"/>
            </a:xfrm>
            <a:prstGeom prst="line">
              <a:avLst/>
            </a:prstGeom>
            <a:ln w="76200">
              <a:solidFill>
                <a:srgbClr val="004274"/>
              </a:solidFill>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813613" y="1184482"/>
              <a:ext cx="1436797" cy="615553"/>
            </a:xfrm>
            <a:prstGeom prst="rect">
              <a:avLst/>
            </a:prstGeom>
            <a:noFill/>
          </p:spPr>
          <p:txBody>
            <a:bodyPr wrap="square" rtlCol="0">
              <a:spAutoFit/>
            </a:bodyPr>
            <a:lstStyle/>
            <a:p>
              <a:pPr algn="ctr"/>
              <a:r>
                <a:rPr lang="en-US" sz="1400" i="1" dirty="0">
                  <a:solidFill>
                    <a:srgbClr val="0070C0"/>
                  </a:solidFill>
                  <a:latin typeface="Trebuchet MS" panose="020B0603020202020204" pitchFamily="34" charset="0"/>
                </a:rPr>
                <a:t>Development</a:t>
              </a:r>
            </a:p>
            <a:p>
              <a:pPr algn="ctr"/>
              <a:r>
                <a:rPr lang="en-US" sz="2000" b="1" dirty="0">
                  <a:solidFill>
                    <a:srgbClr val="0070C0"/>
                  </a:solidFill>
                  <a:latin typeface="Trebuchet MS" panose="020B0603020202020204" pitchFamily="34" charset="0"/>
                </a:rPr>
                <a:t>Phase II</a:t>
              </a:r>
            </a:p>
          </p:txBody>
        </p:sp>
        <p:sp>
          <p:nvSpPr>
            <p:cNvPr id="51" name="TextBox 50"/>
            <p:cNvSpPr txBox="1"/>
            <p:nvPr/>
          </p:nvSpPr>
          <p:spPr>
            <a:xfrm>
              <a:off x="7144650" y="1313308"/>
              <a:ext cx="2033039" cy="307777"/>
            </a:xfrm>
            <a:prstGeom prst="rect">
              <a:avLst/>
            </a:prstGeom>
            <a:noFill/>
          </p:spPr>
          <p:txBody>
            <a:bodyPr wrap="square" rtlCol="0">
              <a:spAutoFit/>
            </a:bodyPr>
            <a:lstStyle/>
            <a:p>
              <a:pPr algn="ctr"/>
              <a:r>
                <a:rPr lang="en-US" sz="1400" i="1">
                  <a:solidFill>
                    <a:srgbClr val="004274"/>
                  </a:solidFill>
                  <a:latin typeface="Trebuchet MS" panose="020B0603020202020204" pitchFamily="34" charset="0"/>
                </a:rPr>
                <a:t>Commercial Market</a:t>
              </a:r>
            </a:p>
          </p:txBody>
        </p:sp>
        <p:sp>
          <p:nvSpPr>
            <p:cNvPr id="39" name="TextBox 38"/>
            <p:cNvSpPr txBox="1"/>
            <p:nvPr/>
          </p:nvSpPr>
          <p:spPr>
            <a:xfrm>
              <a:off x="4507431" y="2051699"/>
              <a:ext cx="2759780" cy="584775"/>
            </a:xfrm>
            <a:prstGeom prst="rect">
              <a:avLst/>
            </a:prstGeom>
            <a:noFill/>
          </p:spPr>
          <p:txBody>
            <a:bodyPr wrap="square" rtlCol="0">
              <a:spAutoFit/>
            </a:bodyPr>
            <a:lstStyle/>
            <a:p>
              <a:pPr algn="ctr"/>
              <a:r>
                <a:rPr lang="en-US" sz="1600" b="1" i="1" dirty="0">
                  <a:solidFill>
                    <a:srgbClr val="004274"/>
                  </a:solidFill>
                  <a:latin typeface="Trebuchet MS" panose="020B0603020202020204" pitchFamily="34" charset="0"/>
                </a:rPr>
                <a:t>Competing Renewal Award</a:t>
              </a:r>
            </a:p>
            <a:p>
              <a:pPr algn="ctr"/>
              <a:r>
                <a:rPr lang="en-US" sz="1600" b="1" i="1" dirty="0">
                  <a:solidFill>
                    <a:srgbClr val="004274"/>
                  </a:solidFill>
                  <a:latin typeface="Trebuchet MS" panose="020B0603020202020204" pitchFamily="34" charset="0"/>
                </a:rPr>
                <a:t>Phase IIB </a:t>
              </a:r>
            </a:p>
          </p:txBody>
        </p:sp>
        <p:cxnSp>
          <p:nvCxnSpPr>
            <p:cNvPr id="55" name="Straight Connector 54"/>
            <p:cNvCxnSpPr/>
            <p:nvPr/>
          </p:nvCxnSpPr>
          <p:spPr>
            <a:xfrm>
              <a:off x="2171610" y="2344501"/>
              <a:ext cx="852237" cy="10801"/>
            </a:xfrm>
            <a:prstGeom prst="line">
              <a:avLst/>
            </a:prstGeom>
            <a:ln w="762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57" name="Rounded Rectangle 56"/>
            <p:cNvSpPr/>
            <p:nvPr/>
          </p:nvSpPr>
          <p:spPr>
            <a:xfrm>
              <a:off x="757759" y="994037"/>
              <a:ext cx="3437962" cy="4841009"/>
            </a:xfrm>
            <a:prstGeom prst="roundRect">
              <a:avLst/>
            </a:prstGeom>
            <a:noFill/>
            <a:ln w="28575" cap="rnd">
              <a:solidFill>
                <a:schemeClr val="bg1">
                  <a:lumMod val="8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7" name="TextBox 36"/>
            <p:cNvSpPr txBox="1"/>
            <p:nvPr/>
          </p:nvSpPr>
          <p:spPr>
            <a:xfrm>
              <a:off x="4713757" y="4476381"/>
              <a:ext cx="2392328" cy="969496"/>
            </a:xfrm>
            <a:prstGeom prst="rect">
              <a:avLst/>
            </a:prstGeom>
            <a:noFill/>
          </p:spPr>
          <p:txBody>
            <a:bodyPr wrap="square" rtlCol="0">
              <a:spAutoFit/>
            </a:bodyPr>
            <a:lstStyle/>
            <a:p>
              <a:pPr algn="ctr"/>
              <a:r>
                <a:rPr lang="en-US" sz="1900" b="1" i="1" dirty="0">
                  <a:solidFill>
                    <a:srgbClr val="00B0F0">
                      <a:lumMod val="50000"/>
                    </a:srgbClr>
                  </a:solidFill>
                  <a:latin typeface="Trebuchet MS" panose="020B0603020202020204" pitchFamily="34" charset="0"/>
                </a:rPr>
                <a:t>Only Some NIH Institutes/Centers Participate</a:t>
              </a:r>
            </a:p>
          </p:txBody>
        </p:sp>
        <p:sp>
          <p:nvSpPr>
            <p:cNvPr id="46" name="TextBox 45"/>
            <p:cNvSpPr txBox="1"/>
            <p:nvPr/>
          </p:nvSpPr>
          <p:spPr>
            <a:xfrm>
              <a:off x="2541287" y="4726331"/>
              <a:ext cx="1430479" cy="925209"/>
            </a:xfrm>
            <a:prstGeom prst="rect">
              <a:avLst/>
            </a:prstGeom>
            <a:noFill/>
          </p:spPr>
          <p:txBody>
            <a:bodyPr wrap="square" rtlCol="0" anchor="t">
              <a:spAutoFit/>
            </a:bodyPr>
            <a:lstStyle/>
            <a:p>
              <a:pPr algn="ctr"/>
              <a:r>
                <a:rPr lang="en-US" sz="1900" b="1" i="1" dirty="0">
                  <a:solidFill>
                    <a:srgbClr val="0070C0"/>
                  </a:solidFill>
                  <a:latin typeface="Trebuchet MS" panose="020B0603020202020204" pitchFamily="34" charset="0"/>
                </a:rPr>
                <a:t>Direct to Phase II</a:t>
              </a:r>
            </a:p>
            <a:p>
              <a:pPr algn="ctr"/>
              <a:r>
                <a:rPr lang="en-US" sz="1400" b="1" i="1" dirty="0">
                  <a:solidFill>
                    <a:srgbClr val="0070C0"/>
                  </a:solidFill>
                  <a:latin typeface="Trebuchet MS"/>
                  <a:ea typeface="ＭＳ Ｐゴシック"/>
                  <a:cs typeface="Arial"/>
                </a:rPr>
                <a:t>(SBIR only)</a:t>
              </a:r>
              <a:endParaRPr lang="en-US" sz="1400" b="1" i="1" dirty="0">
                <a:solidFill>
                  <a:srgbClr val="0070C0"/>
                </a:solidFill>
                <a:latin typeface="Trebuchet MS" panose="020B0603020202020204" pitchFamily="34" charset="0"/>
              </a:endParaRPr>
            </a:p>
          </p:txBody>
        </p:sp>
        <p:sp>
          <p:nvSpPr>
            <p:cNvPr id="47" name="Pentagon 46"/>
            <p:cNvSpPr/>
            <p:nvPr/>
          </p:nvSpPr>
          <p:spPr>
            <a:xfrm>
              <a:off x="2221411" y="4508040"/>
              <a:ext cx="483389" cy="1145342"/>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48" name="Straight Connector 47"/>
            <p:cNvCxnSpPr>
              <a:cxnSpLocks/>
              <a:endCxn id="54" idx="1"/>
            </p:cNvCxnSpPr>
            <p:nvPr/>
          </p:nvCxnSpPr>
          <p:spPr>
            <a:xfrm>
              <a:off x="3615225" y="2864539"/>
              <a:ext cx="887973" cy="749283"/>
            </a:xfrm>
            <a:prstGeom prst="line">
              <a:avLst/>
            </a:prstGeom>
            <a:ln w="76200">
              <a:solidFill>
                <a:srgbClr val="004274"/>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descr="Phase 1 is discovers - feasibility. Phase II is development supporting full R&amp;D. &#10;&#10;Phase 1 to Phase II fast track, direct to Phase II (SBIR only)&#10;&#10;Competing reneal award Phase IIB, commercialization readiness pilot (CRP) - only some Institutes /Centers participate&#10;&#10;Phase 1: 256,580/1-2 years*, Phase II $1,710,531/103 years*&#10;&#10;*NIH has a waiver from the Ssmall Business Administration to exceed these budgets for most topics. "/>
            <p:cNvCxnSpPr>
              <a:cxnSpLocks/>
              <a:stCxn id="54" idx="3"/>
              <a:endCxn id="38" idx="4"/>
            </p:cNvCxnSpPr>
            <p:nvPr/>
          </p:nvCxnSpPr>
          <p:spPr>
            <a:xfrm flipV="1">
              <a:off x="7322357" y="2864539"/>
              <a:ext cx="896542" cy="749283"/>
            </a:xfrm>
            <a:prstGeom prst="line">
              <a:avLst/>
            </a:prstGeom>
            <a:ln w="76200">
              <a:solidFill>
                <a:srgbClr val="004274"/>
              </a:solidFill>
            </a:ln>
            <a:effectLst/>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4503198" y="3148780"/>
              <a:ext cx="2819159" cy="930084"/>
            </a:xfrm>
            <a:prstGeom prst="roundRect">
              <a:avLst/>
            </a:prstGeom>
            <a:blipFill dpi="0" rotWithShape="1">
              <a:blip r:embed="rId3">
                <a:alphaModFix amt="27000"/>
              </a:blip>
              <a:srcRect/>
              <a:stretch>
                <a:fillRect/>
              </a:stretch>
            </a:blipFill>
            <a:ln w="57150" cap="rnd">
              <a:solidFill>
                <a:srgbClr val="004274"/>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0" name="TextBox 59"/>
            <p:cNvSpPr txBox="1"/>
            <p:nvPr/>
          </p:nvSpPr>
          <p:spPr>
            <a:xfrm>
              <a:off x="4593624" y="3244490"/>
              <a:ext cx="2614508" cy="584775"/>
            </a:xfrm>
            <a:prstGeom prst="rect">
              <a:avLst/>
            </a:prstGeom>
            <a:noFill/>
          </p:spPr>
          <p:txBody>
            <a:bodyPr wrap="square" rtlCol="0">
              <a:spAutoFit/>
            </a:bodyPr>
            <a:lstStyle/>
            <a:p>
              <a:pPr algn="ctr"/>
              <a:r>
                <a:rPr lang="en-US" sz="1600" b="1" i="1" dirty="0">
                  <a:solidFill>
                    <a:srgbClr val="004274"/>
                  </a:solidFill>
                  <a:latin typeface="Trebuchet MS" panose="020B0603020202020204" pitchFamily="34" charset="0"/>
                </a:rPr>
                <a:t>Commercialization Readiness Pilot (CRP)</a:t>
              </a:r>
              <a:endParaRPr lang="en-US" sz="2000" b="1" i="1" dirty="0">
                <a:solidFill>
                  <a:srgbClr val="004274"/>
                </a:solidFill>
                <a:latin typeface="Trebuchet MS" panose="020B0603020202020204" pitchFamily="34" charset="0"/>
              </a:endParaRPr>
            </a:p>
          </p:txBody>
        </p:sp>
        <p:sp>
          <p:nvSpPr>
            <p:cNvPr id="64" name="Rounded Rectangle 65">
              <a:extLst>
                <a:ext uri="{FF2B5EF4-FFF2-40B4-BE49-F238E27FC236}">
                  <a16:creationId xmlns:a16="http://schemas.microsoft.com/office/drawing/2014/main" id="{05837644-BB4A-4D69-9D2E-EF2D869AFEE3}"/>
                </a:ext>
              </a:extLst>
            </p:cNvPr>
            <p:cNvSpPr/>
            <p:nvPr/>
          </p:nvSpPr>
          <p:spPr>
            <a:xfrm>
              <a:off x="7686581" y="4622289"/>
              <a:ext cx="3764357" cy="1309829"/>
            </a:xfrm>
            <a:prstGeom prst="roundRect">
              <a:avLst/>
            </a:prstGeom>
            <a:solidFill>
              <a:schemeClr val="bg1"/>
            </a:solidFill>
            <a:ln w="635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dirty="0">
                  <a:solidFill>
                    <a:srgbClr val="348FF4"/>
                  </a:solidFill>
                </a:rPr>
                <a:t>Phase I: </a:t>
              </a:r>
              <a:r>
                <a:rPr lang="en-US" dirty="0">
                  <a:solidFill>
                    <a:srgbClr val="348FF4"/>
                  </a:solidFill>
                </a:rPr>
                <a:t>$256,580/1-2 years*</a:t>
              </a:r>
            </a:p>
            <a:p>
              <a:pPr algn="ctr"/>
              <a:endParaRPr lang="en-US" dirty="0">
                <a:solidFill>
                  <a:srgbClr val="348FF4"/>
                </a:solidFill>
              </a:endParaRPr>
            </a:p>
            <a:p>
              <a:pPr algn="ctr"/>
              <a:r>
                <a:rPr lang="en-US" b="1" i="1" dirty="0">
                  <a:solidFill>
                    <a:srgbClr val="0070C0"/>
                  </a:solidFill>
                </a:rPr>
                <a:t>Phase II:</a:t>
              </a:r>
              <a:r>
                <a:rPr lang="en-US" dirty="0">
                  <a:solidFill>
                    <a:srgbClr val="0070C0"/>
                  </a:solidFill>
                </a:rPr>
                <a:t> $1,710,531/1-3 years*</a:t>
              </a:r>
            </a:p>
          </p:txBody>
        </p:sp>
        <p:sp>
          <p:nvSpPr>
            <p:cNvPr id="65" name="Rectangle 64">
              <a:extLst>
                <a:ext uri="{FF2B5EF4-FFF2-40B4-BE49-F238E27FC236}">
                  <a16:creationId xmlns:a16="http://schemas.microsoft.com/office/drawing/2014/main" id="{95396A2E-56D3-47DB-ABB1-F973D3563CCD}"/>
                </a:ext>
              </a:extLst>
            </p:cNvPr>
            <p:cNvSpPr/>
            <p:nvPr/>
          </p:nvSpPr>
          <p:spPr>
            <a:xfrm>
              <a:off x="6365229" y="6091968"/>
              <a:ext cx="5826771"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0"/>
                </a:spcBef>
                <a:spcAft>
                  <a:spcPts val="0"/>
                </a:spcAft>
              </a:pPr>
              <a:r>
                <a:rPr lang="en-US" sz="1600" b="1" dirty="0">
                  <a:solidFill>
                    <a:schemeClr val="accent5">
                      <a:lumMod val="50000"/>
                    </a:schemeClr>
                  </a:solidFill>
                </a:rPr>
                <a:t>*NIH has a waiver from the Small Business Administration to exceed these budgets for most topics</a:t>
              </a:r>
            </a:p>
          </p:txBody>
        </p:sp>
        <p:sp>
          <p:nvSpPr>
            <p:cNvPr id="35" name="Oval 34"/>
            <p:cNvSpPr/>
            <p:nvPr/>
          </p:nvSpPr>
          <p:spPr>
            <a:xfrm>
              <a:off x="3035043" y="1872646"/>
              <a:ext cx="993939" cy="991893"/>
            </a:xfrm>
            <a:prstGeom prst="ellipse">
              <a:avLst/>
            </a:prstGeom>
            <a:blipFill dpi="0" rotWithShape="1">
              <a:blip r:embed="rId6"/>
              <a:srcRect/>
              <a:stretch>
                <a:fillRect/>
              </a:stretch>
            </a:blipFill>
            <a:ln w="762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solidFill>
                  <a:srgbClr val="FFFFFF"/>
                </a:solidFill>
              </a:endParaRPr>
            </a:p>
          </p:txBody>
        </p:sp>
      </p:grpSp>
    </p:spTree>
    <p:extLst>
      <p:ext uri="{BB962C8B-B14F-4D97-AF65-F5344CB8AC3E}">
        <p14:creationId xmlns:p14="http://schemas.microsoft.com/office/powerpoint/2010/main" val="274733974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99F1-0BF2-4EF6-8588-632EE436F22F}"/>
              </a:ext>
            </a:extLst>
          </p:cNvPr>
          <p:cNvSpPr>
            <a:spLocks noGrp="1"/>
          </p:cNvSpPr>
          <p:nvPr>
            <p:ph type="title"/>
          </p:nvPr>
        </p:nvSpPr>
        <p:spPr>
          <a:xfrm>
            <a:off x="1422400" y="306392"/>
            <a:ext cx="10160000" cy="563563"/>
          </a:xfrm>
        </p:spPr>
        <p:txBody>
          <a:bodyPr/>
          <a:lstStyle/>
          <a:p>
            <a:r>
              <a:rPr lang="en-US" dirty="0"/>
              <a:t>Clinical Trials</a:t>
            </a:r>
            <a:br>
              <a:rPr lang="en-US" dirty="0"/>
            </a:br>
            <a:endParaRPr lang="en-US" dirty="0"/>
          </a:p>
        </p:txBody>
      </p:sp>
      <p:sp>
        <p:nvSpPr>
          <p:cNvPr id="3" name="Content Placeholder 2" descr="https://grants.nih.gov/policy/clinical-trials.htm &#10;"/>
          <p:cNvSpPr>
            <a:spLocks noGrp="1"/>
          </p:cNvSpPr>
          <p:nvPr>
            <p:ph idx="1"/>
          </p:nvPr>
        </p:nvSpPr>
        <p:spPr>
          <a:xfrm>
            <a:off x="733168" y="1141804"/>
            <a:ext cx="10972800" cy="4800600"/>
          </a:xfrm>
          <a:solidFill>
            <a:schemeClr val="bg1"/>
          </a:solidFill>
        </p:spPr>
        <p:txBody>
          <a:bodyPr>
            <a:noAutofit/>
          </a:bodyPr>
          <a:lstStyle/>
          <a:p>
            <a:pPr marL="0" indent="0" algn="r">
              <a:buNone/>
            </a:pPr>
            <a:r>
              <a:rPr lang="en-US" sz="2400" dirty="0">
                <a:solidFill>
                  <a:schemeClr val="bg2"/>
                </a:solidFill>
                <a:hlinkClick r:id="rId3">
                  <a:extLst>
                    <a:ext uri="{A12FA001-AC4F-418D-AE19-62706E023703}">
                      <ahyp:hlinkClr xmlns:ahyp="http://schemas.microsoft.com/office/drawing/2018/hyperlinkcolor" val="tx"/>
                    </a:ext>
                  </a:extLst>
                </a:hlinkClick>
              </a:rPr>
              <a:t>https://grants.nih.gov/policy/clinical-trials.htm</a:t>
            </a:r>
            <a:r>
              <a:rPr lang="en-US" sz="2400" dirty="0">
                <a:solidFill>
                  <a:schemeClr val="bg2"/>
                </a:solidFill>
              </a:rPr>
              <a:t> </a:t>
            </a:r>
          </a:p>
        </p:txBody>
      </p:sp>
      <p:sp>
        <p:nvSpPr>
          <p:cNvPr id="6" name="Slide Number Placeholder 5"/>
          <p:cNvSpPr>
            <a:spLocks noGrp="1"/>
          </p:cNvSpPr>
          <p:nvPr>
            <p:ph type="sldNum" sz="quarter" idx="10"/>
          </p:nvPr>
        </p:nvSpPr>
        <p:spPr/>
        <p:txBody>
          <a:bodyPr/>
          <a:lstStyle/>
          <a:p>
            <a:fld id="{D57F1E4F-1CFF-5643-939E-217C01CDF565}" type="slidenum">
              <a:rPr lang="en-US">
                <a:solidFill>
                  <a:prstClr val="black">
                    <a:tint val="75000"/>
                  </a:prstClr>
                </a:solidFill>
              </a:rPr>
              <a:pPr/>
              <a:t>15</a:t>
            </a:fld>
            <a:endParaRPr lang="en-US">
              <a:solidFill>
                <a:prstClr val="black">
                  <a:tint val="75000"/>
                </a:prstClr>
              </a:solidFill>
            </a:endParaRPr>
          </a:p>
        </p:txBody>
      </p:sp>
      <p:pic>
        <p:nvPicPr>
          <p:cNvPr id="4" name="Picture 3" descr="NIH launched a series of initiatives that are rolling out in 2017-2018 to enhance the accountability and transparency of clinical research. These initiatives target key points along the whole clinical trial lifecycle from concept to results reporting. Learn more about these changes and how they will affect your research.&#10;&#10;NIH Definition of a Clinical Trial&#10;A research study in which one or more human subjects are prospectively assigned to one or more interventions (which may include placebo or other control) to evaluate the effects of those interventions on health-related biomedical or behavioral outcomes.">
            <a:extLst>
              <a:ext uri="{FF2B5EF4-FFF2-40B4-BE49-F238E27FC236}">
                <a16:creationId xmlns:a16="http://schemas.microsoft.com/office/drawing/2014/main" id="{49B8E920-DDC3-4B6D-BFDC-60B435D55FED}"/>
              </a:ext>
            </a:extLst>
          </p:cNvPr>
          <p:cNvPicPr>
            <a:picLocks noChangeAspect="1"/>
          </p:cNvPicPr>
          <p:nvPr/>
        </p:nvPicPr>
        <p:blipFill>
          <a:blip r:embed="rId4"/>
          <a:stretch>
            <a:fillRect/>
          </a:stretch>
        </p:blipFill>
        <p:spPr>
          <a:xfrm>
            <a:off x="2085992" y="1667976"/>
            <a:ext cx="8563713" cy="4883632"/>
          </a:xfrm>
          <a:prstGeom prst="rect">
            <a:avLst/>
          </a:prstGeom>
        </p:spPr>
      </p:pic>
    </p:spTree>
    <p:extLst>
      <p:ext uri="{BB962C8B-B14F-4D97-AF65-F5344CB8AC3E}">
        <p14:creationId xmlns:p14="http://schemas.microsoft.com/office/powerpoint/2010/main" val="14251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679" y="238983"/>
            <a:ext cx="4800600" cy="563563"/>
          </a:xfrm>
        </p:spPr>
        <p:txBody>
          <a:bodyPr/>
          <a:lstStyle/>
          <a:p>
            <a:r>
              <a:rPr lang="en-US" sz="2800" dirty="0"/>
              <a:t>  Electronic Submission</a:t>
            </a:r>
          </a:p>
        </p:txBody>
      </p:sp>
      <p:sp>
        <p:nvSpPr>
          <p:cNvPr id="3" name="Content Placeholder 2" descr="SBIR/STTR grant applications and SBIR contract proposals must be submitted electronically.&#10;&#10;"/>
          <p:cNvSpPr>
            <a:spLocks noGrp="1"/>
          </p:cNvSpPr>
          <p:nvPr>
            <p:ph idx="1"/>
          </p:nvPr>
        </p:nvSpPr>
        <p:spPr>
          <a:xfrm>
            <a:off x="271065" y="1111871"/>
            <a:ext cx="11587076" cy="878810"/>
          </a:xfrm>
        </p:spPr>
        <p:txBody>
          <a:bodyPr/>
          <a:lstStyle/>
          <a:p>
            <a:pPr marL="0" indent="0">
              <a:buNone/>
            </a:pPr>
            <a:r>
              <a:rPr lang="en-US" dirty="0"/>
              <a:t>SBIR/STTR grant applications </a:t>
            </a:r>
            <a:r>
              <a:rPr lang="en-US" b="1" dirty="0"/>
              <a:t>and</a:t>
            </a:r>
            <a:r>
              <a:rPr lang="en-US" dirty="0"/>
              <a:t> SBIR contract proposals must be submitted </a:t>
            </a:r>
            <a:r>
              <a:rPr lang="en-US" b="1" u="sng" dirty="0"/>
              <a:t>electronically</a:t>
            </a:r>
            <a:r>
              <a:rPr lang="en-US" dirty="0"/>
              <a:t>.</a:t>
            </a:r>
          </a:p>
        </p:txBody>
      </p:sp>
      <p:grpSp>
        <p:nvGrpSpPr>
          <p:cNvPr id="5" name="Google Shape;2322;p37">
            <a:extLst>
              <a:ext uri="{FF2B5EF4-FFF2-40B4-BE49-F238E27FC236}">
                <a16:creationId xmlns:a16="http://schemas.microsoft.com/office/drawing/2014/main" id="{5EB83586-A2CB-4042-BF5D-5843C6E379B8}"/>
              </a:ext>
              <a:ext uri="{C183D7F6-B498-43B3-948B-1728B52AA6E4}">
                <adec:decorative xmlns:adec="http://schemas.microsoft.com/office/drawing/2017/decorative" val="1"/>
              </a:ext>
            </a:extLst>
          </p:cNvPr>
          <p:cNvGrpSpPr/>
          <p:nvPr/>
        </p:nvGrpSpPr>
        <p:grpSpPr>
          <a:xfrm flipH="1">
            <a:off x="685800" y="2549262"/>
            <a:ext cx="2853694" cy="3049772"/>
            <a:chOff x="1926580" y="602477"/>
            <a:chExt cx="4456273" cy="4762466"/>
          </a:xfrm>
        </p:grpSpPr>
        <p:sp>
          <p:nvSpPr>
            <p:cNvPr id="6" name="Google Shape;2323;p37">
              <a:extLst>
                <a:ext uri="{FF2B5EF4-FFF2-40B4-BE49-F238E27FC236}">
                  <a16:creationId xmlns:a16="http://schemas.microsoft.com/office/drawing/2014/main" id="{6C8514EB-33E8-4725-9CD0-4B2474449693}"/>
                </a:ext>
              </a:extLst>
            </p:cNvPr>
            <p:cNvSpPr/>
            <p:nvPr/>
          </p:nvSpPr>
          <p:spPr>
            <a:xfrm>
              <a:off x="4352367" y="1409287"/>
              <a:ext cx="1407834" cy="1779317"/>
            </a:xfrm>
            <a:custGeom>
              <a:avLst/>
              <a:gdLst/>
              <a:ahLst/>
              <a:cxnLst/>
              <a:rect l="l" t="t" r="r" b="b"/>
              <a:pathLst>
                <a:path w="1407834" h="1779317" extrusionOk="0">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2324;p37">
              <a:extLst>
                <a:ext uri="{FF2B5EF4-FFF2-40B4-BE49-F238E27FC236}">
                  <a16:creationId xmlns:a16="http://schemas.microsoft.com/office/drawing/2014/main" id="{689FC423-9D80-4C68-91AD-ED778F13C02C}"/>
                </a:ext>
              </a:extLst>
            </p:cNvPr>
            <p:cNvSpPr/>
            <p:nvPr/>
          </p:nvSpPr>
          <p:spPr>
            <a:xfrm>
              <a:off x="4492846" y="1745654"/>
              <a:ext cx="1118701" cy="793785"/>
            </a:xfrm>
            <a:custGeom>
              <a:avLst/>
              <a:gdLst/>
              <a:ahLst/>
              <a:cxnLst/>
              <a:rect l="l" t="t" r="r" b="b"/>
              <a:pathLst>
                <a:path w="1118701" h="793785" extrusionOk="0">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2325;p37">
              <a:extLst>
                <a:ext uri="{FF2B5EF4-FFF2-40B4-BE49-F238E27FC236}">
                  <a16:creationId xmlns:a16="http://schemas.microsoft.com/office/drawing/2014/main" id="{2F9DC2A6-B5AB-4B00-ACB0-B1054F24A2ED}"/>
                </a:ext>
              </a:extLst>
            </p:cNvPr>
            <p:cNvSpPr/>
            <p:nvPr/>
          </p:nvSpPr>
          <p:spPr>
            <a:xfrm>
              <a:off x="3766118" y="879295"/>
              <a:ext cx="2497551" cy="3394041"/>
            </a:xfrm>
            <a:custGeom>
              <a:avLst/>
              <a:gdLst/>
              <a:ahLst/>
              <a:cxnLst/>
              <a:rect l="l" t="t" r="r" b="b"/>
              <a:pathLst>
                <a:path w="2497551" h="3394041" extrusionOk="0">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2326;p37">
              <a:extLst>
                <a:ext uri="{FF2B5EF4-FFF2-40B4-BE49-F238E27FC236}">
                  <a16:creationId xmlns:a16="http://schemas.microsoft.com/office/drawing/2014/main" id="{2226467F-EE8C-49D0-9531-500B7F77307A}"/>
                </a:ext>
              </a:extLst>
            </p:cNvPr>
            <p:cNvSpPr/>
            <p:nvPr/>
          </p:nvSpPr>
          <p:spPr>
            <a:xfrm>
              <a:off x="3744257" y="892344"/>
              <a:ext cx="2498022" cy="3393845"/>
            </a:xfrm>
            <a:custGeom>
              <a:avLst/>
              <a:gdLst/>
              <a:ahLst/>
              <a:cxnLst/>
              <a:rect l="l" t="t" r="r" b="b"/>
              <a:pathLst>
                <a:path w="2498022" h="3393845" extrusionOk="0">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2327;p37">
              <a:extLst>
                <a:ext uri="{FF2B5EF4-FFF2-40B4-BE49-F238E27FC236}">
                  <a16:creationId xmlns:a16="http://schemas.microsoft.com/office/drawing/2014/main" id="{BAB0E6EE-457C-4E7C-8346-6BDEDFA309A3}"/>
                </a:ext>
              </a:extLst>
            </p:cNvPr>
            <p:cNvSpPr/>
            <p:nvPr/>
          </p:nvSpPr>
          <p:spPr>
            <a:xfrm>
              <a:off x="3740075" y="894303"/>
              <a:ext cx="2498022" cy="3394082"/>
            </a:xfrm>
            <a:custGeom>
              <a:avLst/>
              <a:gdLst/>
              <a:ahLst/>
              <a:cxnLst/>
              <a:rect l="l" t="t" r="r" b="b"/>
              <a:pathLst>
                <a:path w="2498022" h="3394082" extrusionOk="0">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2328;p37">
              <a:extLst>
                <a:ext uri="{FF2B5EF4-FFF2-40B4-BE49-F238E27FC236}">
                  <a16:creationId xmlns:a16="http://schemas.microsoft.com/office/drawing/2014/main" id="{A67CCDDE-1E44-43C7-9331-B7A7EBCD4F96}"/>
                </a:ext>
              </a:extLst>
            </p:cNvPr>
            <p:cNvSpPr/>
            <p:nvPr/>
          </p:nvSpPr>
          <p:spPr>
            <a:xfrm>
              <a:off x="3770110" y="934160"/>
              <a:ext cx="2435672" cy="3234830"/>
            </a:xfrm>
            <a:custGeom>
              <a:avLst/>
              <a:gdLst/>
              <a:ahLst/>
              <a:cxnLst/>
              <a:rect l="l" t="t" r="r" b="b"/>
              <a:pathLst>
                <a:path w="2435672" h="3234830" extrusionOk="0">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2329;p37">
              <a:extLst>
                <a:ext uri="{FF2B5EF4-FFF2-40B4-BE49-F238E27FC236}">
                  <a16:creationId xmlns:a16="http://schemas.microsoft.com/office/drawing/2014/main" id="{BB9A4751-270E-4E07-90AE-6CFEB747CF04}"/>
                </a:ext>
              </a:extLst>
            </p:cNvPr>
            <p:cNvSpPr/>
            <p:nvPr/>
          </p:nvSpPr>
          <p:spPr>
            <a:xfrm>
              <a:off x="3770110" y="934160"/>
              <a:ext cx="2435006" cy="3234925"/>
            </a:xfrm>
            <a:custGeom>
              <a:avLst/>
              <a:gdLst/>
              <a:ahLst/>
              <a:cxnLst/>
              <a:rect l="l" t="t" r="r" b="b"/>
              <a:pathLst>
                <a:path w="2435006" h="3234925" extrusionOk="0">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2330;p37">
              <a:extLst>
                <a:ext uri="{FF2B5EF4-FFF2-40B4-BE49-F238E27FC236}">
                  <a16:creationId xmlns:a16="http://schemas.microsoft.com/office/drawing/2014/main" id="{7217F3BE-2336-464A-AAF9-5119962AF48C}"/>
                </a:ext>
              </a:extLst>
            </p:cNvPr>
            <p:cNvSpPr/>
            <p:nvPr/>
          </p:nvSpPr>
          <p:spPr>
            <a:xfrm>
              <a:off x="6215951" y="4191660"/>
              <a:ext cx="26328" cy="93440"/>
            </a:xfrm>
            <a:custGeom>
              <a:avLst/>
              <a:gdLst/>
              <a:ahLst/>
              <a:cxnLst/>
              <a:rect l="l" t="t" r="r" b="b"/>
              <a:pathLst>
                <a:path w="26328" h="93440" extrusionOk="0">
                  <a:moveTo>
                    <a:pt x="0" y="93440"/>
                  </a:moveTo>
                  <a:lnTo>
                    <a:pt x="26328" y="78200"/>
                  </a:lnTo>
                  <a:lnTo>
                    <a:pt x="14922" y="0"/>
                  </a:lnTo>
                  <a:lnTo>
                    <a:pt x="0" y="9344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2331;p37">
              <a:extLst>
                <a:ext uri="{FF2B5EF4-FFF2-40B4-BE49-F238E27FC236}">
                  <a16:creationId xmlns:a16="http://schemas.microsoft.com/office/drawing/2014/main" id="{DFBBC677-0DB6-4633-A4FA-8A886AB3DDFF}"/>
                </a:ext>
              </a:extLst>
            </p:cNvPr>
            <p:cNvSpPr/>
            <p:nvPr/>
          </p:nvSpPr>
          <p:spPr>
            <a:xfrm>
              <a:off x="3761840" y="882675"/>
              <a:ext cx="63206" cy="27150"/>
            </a:xfrm>
            <a:custGeom>
              <a:avLst/>
              <a:gdLst/>
              <a:ahLst/>
              <a:cxnLst/>
              <a:rect l="l" t="t" r="r" b="b"/>
              <a:pathLst>
                <a:path w="63206" h="27150" extrusionOk="0">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2332;p37">
              <a:extLst>
                <a:ext uri="{FF2B5EF4-FFF2-40B4-BE49-F238E27FC236}">
                  <a16:creationId xmlns:a16="http://schemas.microsoft.com/office/drawing/2014/main" id="{97ADCA41-C4F6-40C1-AB6D-2141D88AA4C3}"/>
                </a:ext>
              </a:extLst>
            </p:cNvPr>
            <p:cNvSpPr/>
            <p:nvPr/>
          </p:nvSpPr>
          <p:spPr>
            <a:xfrm>
              <a:off x="1985051" y="2961416"/>
              <a:ext cx="4154298" cy="2403527"/>
            </a:xfrm>
            <a:custGeom>
              <a:avLst/>
              <a:gdLst/>
              <a:ahLst/>
              <a:cxnLst/>
              <a:rect l="l" t="t" r="r" b="b"/>
              <a:pathLst>
                <a:path w="4154298" h="2403527" extrusionOk="0">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2333;p37">
              <a:extLst>
                <a:ext uri="{FF2B5EF4-FFF2-40B4-BE49-F238E27FC236}">
                  <a16:creationId xmlns:a16="http://schemas.microsoft.com/office/drawing/2014/main" id="{078D060B-F9ED-4A9B-815E-86B06C56F1A5}"/>
                </a:ext>
              </a:extLst>
            </p:cNvPr>
            <p:cNvSpPr/>
            <p:nvPr/>
          </p:nvSpPr>
          <p:spPr>
            <a:xfrm>
              <a:off x="2036757" y="2930659"/>
              <a:ext cx="4154369" cy="2403042"/>
            </a:xfrm>
            <a:custGeom>
              <a:avLst/>
              <a:gdLst/>
              <a:ahLst/>
              <a:cxnLst/>
              <a:rect l="l" t="t" r="r" b="b"/>
              <a:pathLst>
                <a:path w="4154369" h="2403042" extrusionOk="0">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2334;p37">
              <a:extLst>
                <a:ext uri="{FF2B5EF4-FFF2-40B4-BE49-F238E27FC236}">
                  <a16:creationId xmlns:a16="http://schemas.microsoft.com/office/drawing/2014/main" id="{F3E7FD41-0A52-4D48-B5C4-04EE2D733549}"/>
                </a:ext>
              </a:extLst>
            </p:cNvPr>
            <p:cNvSpPr/>
            <p:nvPr/>
          </p:nvSpPr>
          <p:spPr>
            <a:xfrm>
              <a:off x="2036929" y="3869239"/>
              <a:ext cx="50374" cy="44958"/>
            </a:xfrm>
            <a:custGeom>
              <a:avLst/>
              <a:gdLst/>
              <a:ahLst/>
              <a:cxnLst/>
              <a:rect l="l" t="t" r="r" b="b"/>
              <a:pathLst>
                <a:path w="50374" h="44958" extrusionOk="0">
                  <a:moveTo>
                    <a:pt x="0" y="44958"/>
                  </a:moveTo>
                  <a:lnTo>
                    <a:pt x="0" y="0"/>
                  </a:lnTo>
                  <a:lnTo>
                    <a:pt x="50375" y="21146"/>
                  </a:lnTo>
                  <a:lnTo>
                    <a:pt x="0" y="4495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2335;p37">
              <a:extLst>
                <a:ext uri="{FF2B5EF4-FFF2-40B4-BE49-F238E27FC236}">
                  <a16:creationId xmlns:a16="http://schemas.microsoft.com/office/drawing/2014/main" id="{8724C6C0-4052-4D27-8C01-1F23280A628B}"/>
                </a:ext>
              </a:extLst>
            </p:cNvPr>
            <p:cNvSpPr/>
            <p:nvPr/>
          </p:nvSpPr>
          <p:spPr>
            <a:xfrm>
              <a:off x="6153886" y="4308341"/>
              <a:ext cx="37258" cy="49244"/>
            </a:xfrm>
            <a:custGeom>
              <a:avLst/>
              <a:gdLst/>
              <a:ahLst/>
              <a:cxnLst/>
              <a:rect l="l" t="t" r="r" b="b"/>
              <a:pathLst>
                <a:path w="37258" h="49244" extrusionOk="0">
                  <a:moveTo>
                    <a:pt x="37259" y="43910"/>
                  </a:moveTo>
                  <a:lnTo>
                    <a:pt x="37259" y="0"/>
                  </a:lnTo>
                  <a:lnTo>
                    <a:pt x="0" y="12859"/>
                  </a:lnTo>
                  <a:lnTo>
                    <a:pt x="24712" y="49244"/>
                  </a:lnTo>
                  <a:lnTo>
                    <a:pt x="37259" y="4391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336;p37">
              <a:extLst>
                <a:ext uri="{FF2B5EF4-FFF2-40B4-BE49-F238E27FC236}">
                  <a16:creationId xmlns:a16="http://schemas.microsoft.com/office/drawing/2014/main" id="{3812C26C-32D4-486E-8C27-DC9ECE74E188}"/>
                </a:ext>
              </a:extLst>
            </p:cNvPr>
            <p:cNvSpPr/>
            <p:nvPr/>
          </p:nvSpPr>
          <p:spPr>
            <a:xfrm>
              <a:off x="2036757" y="2892519"/>
              <a:ext cx="4154369" cy="2403360"/>
            </a:xfrm>
            <a:custGeom>
              <a:avLst/>
              <a:gdLst/>
              <a:ahLst/>
              <a:cxnLst/>
              <a:rect l="l" t="t" r="r" b="b"/>
              <a:pathLst>
                <a:path w="4154369" h="2403360" extrusionOk="0">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337;p37">
              <a:extLst>
                <a:ext uri="{FF2B5EF4-FFF2-40B4-BE49-F238E27FC236}">
                  <a16:creationId xmlns:a16="http://schemas.microsoft.com/office/drawing/2014/main" id="{DF87CF57-A038-4C5B-883A-990798724274}"/>
                </a:ext>
              </a:extLst>
            </p:cNvPr>
            <p:cNvSpPr/>
            <p:nvPr/>
          </p:nvSpPr>
          <p:spPr>
            <a:xfrm>
              <a:off x="2036757" y="2886502"/>
              <a:ext cx="4154369" cy="2403527"/>
            </a:xfrm>
            <a:custGeom>
              <a:avLst/>
              <a:gdLst/>
              <a:ahLst/>
              <a:cxnLst/>
              <a:rect l="l" t="t" r="r" b="b"/>
              <a:pathLst>
                <a:path w="4154369" h="2403527" extrusionOk="0">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338;p37">
              <a:extLst>
                <a:ext uri="{FF2B5EF4-FFF2-40B4-BE49-F238E27FC236}">
                  <a16:creationId xmlns:a16="http://schemas.microsoft.com/office/drawing/2014/main" id="{6EF822CE-2E46-4948-BDDF-42F78C6FE6D3}"/>
                </a:ext>
              </a:extLst>
            </p:cNvPr>
            <p:cNvSpPr/>
            <p:nvPr/>
          </p:nvSpPr>
          <p:spPr>
            <a:xfrm>
              <a:off x="3500252" y="3065247"/>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39;p37">
              <a:extLst>
                <a:ext uri="{FF2B5EF4-FFF2-40B4-BE49-F238E27FC236}">
                  <a16:creationId xmlns:a16="http://schemas.microsoft.com/office/drawing/2014/main" id="{FE0105D9-990B-40E8-96AC-8EF9E65BA462}"/>
                </a:ext>
              </a:extLst>
            </p:cNvPr>
            <p:cNvSpPr/>
            <p:nvPr/>
          </p:nvSpPr>
          <p:spPr>
            <a:xfrm>
              <a:off x="3657092" y="3155925"/>
              <a:ext cx="266442" cy="153985"/>
            </a:xfrm>
            <a:custGeom>
              <a:avLst/>
              <a:gdLst/>
              <a:ahLst/>
              <a:cxnLst/>
              <a:rect l="l" t="t" r="r" b="b"/>
              <a:pathLst>
                <a:path w="266442" h="153985" extrusionOk="0">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340;p37">
              <a:extLst>
                <a:ext uri="{FF2B5EF4-FFF2-40B4-BE49-F238E27FC236}">
                  <a16:creationId xmlns:a16="http://schemas.microsoft.com/office/drawing/2014/main" id="{D712F871-887E-4254-8A7D-36B5CC3F060B}"/>
                </a:ext>
              </a:extLst>
            </p:cNvPr>
            <p:cNvSpPr/>
            <p:nvPr/>
          </p:nvSpPr>
          <p:spPr>
            <a:xfrm>
              <a:off x="3815428" y="3247563"/>
              <a:ext cx="266636" cy="153995"/>
            </a:xfrm>
            <a:custGeom>
              <a:avLst/>
              <a:gdLst/>
              <a:ahLst/>
              <a:cxnLst/>
              <a:rect l="l" t="t" r="r" b="b"/>
              <a:pathLst>
                <a:path w="266636" h="153995" extrusionOk="0">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341;p37">
              <a:extLst>
                <a:ext uri="{FF2B5EF4-FFF2-40B4-BE49-F238E27FC236}">
                  <a16:creationId xmlns:a16="http://schemas.microsoft.com/office/drawing/2014/main" id="{A8E76D3A-E11B-4F77-969E-74DD029160AF}"/>
                </a:ext>
              </a:extLst>
            </p:cNvPr>
            <p:cNvSpPr/>
            <p:nvPr/>
          </p:nvSpPr>
          <p:spPr>
            <a:xfrm>
              <a:off x="3970462" y="3337185"/>
              <a:ext cx="266334" cy="153993"/>
            </a:xfrm>
            <a:custGeom>
              <a:avLst/>
              <a:gdLst/>
              <a:ahLst/>
              <a:cxnLst/>
              <a:rect l="l" t="t" r="r" b="b"/>
              <a:pathLst>
                <a:path w="266334" h="153993" extrusionOk="0">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342;p37">
              <a:extLst>
                <a:ext uri="{FF2B5EF4-FFF2-40B4-BE49-F238E27FC236}">
                  <a16:creationId xmlns:a16="http://schemas.microsoft.com/office/drawing/2014/main" id="{F62035D6-F33B-4EAB-9D03-3D09276AF385}"/>
                </a:ext>
              </a:extLst>
            </p:cNvPr>
            <p:cNvSpPr/>
            <p:nvPr/>
          </p:nvSpPr>
          <p:spPr>
            <a:xfrm>
              <a:off x="4127000" y="3427863"/>
              <a:ext cx="266433" cy="153993"/>
            </a:xfrm>
            <a:custGeom>
              <a:avLst/>
              <a:gdLst/>
              <a:ahLst/>
              <a:cxnLst/>
              <a:rect l="l" t="t" r="r" b="b"/>
              <a:pathLst>
                <a:path w="266433"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343;p37">
              <a:extLst>
                <a:ext uri="{FF2B5EF4-FFF2-40B4-BE49-F238E27FC236}">
                  <a16:creationId xmlns:a16="http://schemas.microsoft.com/office/drawing/2014/main" id="{B5B36939-4F82-46EF-8F3B-C308F1436EA2}"/>
                </a:ext>
              </a:extLst>
            </p:cNvPr>
            <p:cNvSpPr/>
            <p:nvPr/>
          </p:nvSpPr>
          <p:spPr>
            <a:xfrm>
              <a:off x="4283886" y="3519017"/>
              <a:ext cx="266280" cy="153993"/>
            </a:xfrm>
            <a:custGeom>
              <a:avLst/>
              <a:gdLst/>
              <a:ahLst/>
              <a:cxnLst/>
              <a:rect l="l" t="t" r="r" b="b"/>
              <a:pathLst>
                <a:path w="266280" h="153993" extrusionOk="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344;p37">
              <a:extLst>
                <a:ext uri="{FF2B5EF4-FFF2-40B4-BE49-F238E27FC236}">
                  <a16:creationId xmlns:a16="http://schemas.microsoft.com/office/drawing/2014/main" id="{3F7A5007-7879-4AD4-85E0-2A04FA65082B}"/>
                </a:ext>
              </a:extLst>
            </p:cNvPr>
            <p:cNvSpPr/>
            <p:nvPr/>
          </p:nvSpPr>
          <p:spPr>
            <a:xfrm>
              <a:off x="4440564" y="3609219"/>
              <a:ext cx="266248" cy="153985"/>
            </a:xfrm>
            <a:custGeom>
              <a:avLst/>
              <a:gdLst/>
              <a:ahLst/>
              <a:cxnLst/>
              <a:rect l="l" t="t" r="r" b="b"/>
              <a:pathLst>
                <a:path w="266248" h="153985"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345;p37">
              <a:extLst>
                <a:ext uri="{FF2B5EF4-FFF2-40B4-BE49-F238E27FC236}">
                  <a16:creationId xmlns:a16="http://schemas.microsoft.com/office/drawing/2014/main" id="{8CDB6184-C7AC-4098-969B-B85745252C3E}"/>
                </a:ext>
              </a:extLst>
            </p:cNvPr>
            <p:cNvSpPr/>
            <p:nvPr/>
          </p:nvSpPr>
          <p:spPr>
            <a:xfrm>
              <a:off x="4597287" y="3699905"/>
              <a:ext cx="266442" cy="153983"/>
            </a:xfrm>
            <a:custGeom>
              <a:avLst/>
              <a:gdLst/>
              <a:ahLst/>
              <a:cxnLst/>
              <a:rect l="l" t="t" r="r" b="b"/>
              <a:pathLst>
                <a:path w="266442" h="153983" extrusionOk="0">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346;p37">
              <a:extLst>
                <a:ext uri="{FF2B5EF4-FFF2-40B4-BE49-F238E27FC236}">
                  <a16:creationId xmlns:a16="http://schemas.microsoft.com/office/drawing/2014/main" id="{7C46AC1F-DFC8-4641-93BC-E3E783605CD7}"/>
                </a:ext>
              </a:extLst>
            </p:cNvPr>
            <p:cNvSpPr/>
            <p:nvPr/>
          </p:nvSpPr>
          <p:spPr>
            <a:xfrm>
              <a:off x="4753934" y="3790488"/>
              <a:ext cx="266248" cy="153985"/>
            </a:xfrm>
            <a:custGeom>
              <a:avLst/>
              <a:gdLst/>
              <a:ahLst/>
              <a:cxnLst/>
              <a:rect l="l" t="t" r="r" b="b"/>
              <a:pathLst>
                <a:path w="266248" h="153985" extrusionOk="0">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347;p37">
              <a:extLst>
                <a:ext uri="{FF2B5EF4-FFF2-40B4-BE49-F238E27FC236}">
                  <a16:creationId xmlns:a16="http://schemas.microsoft.com/office/drawing/2014/main" id="{C10A471C-C02B-410F-8931-653B8D97AC6A}"/>
                </a:ext>
              </a:extLst>
            </p:cNvPr>
            <p:cNvSpPr/>
            <p:nvPr/>
          </p:nvSpPr>
          <p:spPr>
            <a:xfrm>
              <a:off x="4910657" y="3881158"/>
              <a:ext cx="266058" cy="153915"/>
            </a:xfrm>
            <a:custGeom>
              <a:avLst/>
              <a:gdLst/>
              <a:ahLst/>
              <a:cxnLst/>
              <a:rect l="l" t="t" r="r" b="b"/>
              <a:pathLst>
                <a:path w="266058" h="153915" extrusionOk="0">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348;p37">
              <a:extLst>
                <a:ext uri="{FF2B5EF4-FFF2-40B4-BE49-F238E27FC236}">
                  <a16:creationId xmlns:a16="http://schemas.microsoft.com/office/drawing/2014/main" id="{57521D42-6799-4E17-AED8-D95756F8DCC8}"/>
                </a:ext>
              </a:extLst>
            </p:cNvPr>
            <p:cNvSpPr/>
            <p:nvPr/>
          </p:nvSpPr>
          <p:spPr>
            <a:xfrm>
              <a:off x="5067303" y="3971836"/>
              <a:ext cx="266334" cy="153993"/>
            </a:xfrm>
            <a:custGeom>
              <a:avLst/>
              <a:gdLst/>
              <a:ahLst/>
              <a:cxnLst/>
              <a:rect l="l" t="t" r="r" b="b"/>
              <a:pathLst>
                <a:path w="266334"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349;p37">
              <a:extLst>
                <a:ext uri="{FF2B5EF4-FFF2-40B4-BE49-F238E27FC236}">
                  <a16:creationId xmlns:a16="http://schemas.microsoft.com/office/drawing/2014/main" id="{4E009FF7-E34E-4601-B37A-D14D6FAFB03E}"/>
                </a:ext>
              </a:extLst>
            </p:cNvPr>
            <p:cNvSpPr/>
            <p:nvPr/>
          </p:nvSpPr>
          <p:spPr>
            <a:xfrm>
              <a:off x="5224035" y="4062514"/>
              <a:ext cx="266528" cy="154092"/>
            </a:xfrm>
            <a:custGeom>
              <a:avLst/>
              <a:gdLst/>
              <a:ahLst/>
              <a:cxnLst/>
              <a:rect l="l" t="t" r="r" b="b"/>
              <a:pathLst>
                <a:path w="266528" h="154092" extrusionOk="0">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350;p37">
              <a:extLst>
                <a:ext uri="{FF2B5EF4-FFF2-40B4-BE49-F238E27FC236}">
                  <a16:creationId xmlns:a16="http://schemas.microsoft.com/office/drawing/2014/main" id="{5D9CF0CE-9803-4565-AF44-CE85DEC415D0}"/>
                </a:ext>
              </a:extLst>
            </p:cNvPr>
            <p:cNvSpPr/>
            <p:nvPr/>
          </p:nvSpPr>
          <p:spPr>
            <a:xfrm>
              <a:off x="5380534" y="4153137"/>
              <a:ext cx="266473" cy="154041"/>
            </a:xfrm>
            <a:custGeom>
              <a:avLst/>
              <a:gdLst/>
              <a:ahLst/>
              <a:cxnLst/>
              <a:rect l="l" t="t" r="r" b="b"/>
              <a:pathLst>
                <a:path w="266473" h="154041" extrusionOk="0">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351;p37">
              <a:extLst>
                <a:ext uri="{FF2B5EF4-FFF2-40B4-BE49-F238E27FC236}">
                  <a16:creationId xmlns:a16="http://schemas.microsoft.com/office/drawing/2014/main" id="{76FBBC24-460A-4128-8E26-E0CFD5022DF4}"/>
                </a:ext>
              </a:extLst>
            </p:cNvPr>
            <p:cNvSpPr/>
            <p:nvPr/>
          </p:nvSpPr>
          <p:spPr>
            <a:xfrm>
              <a:off x="5537405" y="4243783"/>
              <a:ext cx="341715" cy="197836"/>
            </a:xfrm>
            <a:custGeom>
              <a:avLst/>
              <a:gdLst/>
              <a:ahLst/>
              <a:cxnLst/>
              <a:rect l="l" t="t" r="r" b="b"/>
              <a:pathLst>
                <a:path w="341715" h="197836" extrusionOk="0">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352;p37">
              <a:extLst>
                <a:ext uri="{FF2B5EF4-FFF2-40B4-BE49-F238E27FC236}">
                  <a16:creationId xmlns:a16="http://schemas.microsoft.com/office/drawing/2014/main" id="{739344BB-2996-4789-A1F8-015784C1ECB0}"/>
                </a:ext>
              </a:extLst>
            </p:cNvPr>
            <p:cNvSpPr/>
            <p:nvPr/>
          </p:nvSpPr>
          <p:spPr>
            <a:xfrm>
              <a:off x="3580766" y="3287750"/>
              <a:ext cx="266442" cy="153846"/>
            </a:xfrm>
            <a:custGeom>
              <a:avLst/>
              <a:gdLst/>
              <a:ahLst/>
              <a:cxnLst/>
              <a:rect l="l" t="t" r="r" b="b"/>
              <a:pathLst>
                <a:path w="266442" h="153846" extrusionOk="0">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353;p37">
              <a:extLst>
                <a:ext uri="{FF2B5EF4-FFF2-40B4-BE49-F238E27FC236}">
                  <a16:creationId xmlns:a16="http://schemas.microsoft.com/office/drawing/2014/main" id="{93A0CCC0-0C75-4630-B1B9-C2BD18D4A909}"/>
                </a:ext>
              </a:extLst>
            </p:cNvPr>
            <p:cNvSpPr/>
            <p:nvPr/>
          </p:nvSpPr>
          <p:spPr>
            <a:xfrm>
              <a:off x="3737968" y="3378809"/>
              <a:ext cx="266343" cy="153636"/>
            </a:xfrm>
            <a:custGeom>
              <a:avLst/>
              <a:gdLst/>
              <a:ahLst/>
              <a:cxnLst/>
              <a:rect l="l" t="t" r="r" b="b"/>
              <a:pathLst>
                <a:path w="266343" h="153636" extrusionOk="0">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354;p37">
              <a:extLst>
                <a:ext uri="{FF2B5EF4-FFF2-40B4-BE49-F238E27FC236}">
                  <a16:creationId xmlns:a16="http://schemas.microsoft.com/office/drawing/2014/main" id="{10AE12ED-E2D1-4CD0-B4E4-DB5CCC1673B5}"/>
                </a:ext>
              </a:extLst>
            </p:cNvPr>
            <p:cNvSpPr/>
            <p:nvPr/>
          </p:nvSpPr>
          <p:spPr>
            <a:xfrm>
              <a:off x="3894706" y="3469202"/>
              <a:ext cx="266442" cy="153993"/>
            </a:xfrm>
            <a:custGeom>
              <a:avLst/>
              <a:gdLst/>
              <a:ahLst/>
              <a:cxnLst/>
              <a:rect l="l" t="t" r="r" b="b"/>
              <a:pathLst>
                <a:path w="266442"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355;p37">
              <a:extLst>
                <a:ext uri="{FF2B5EF4-FFF2-40B4-BE49-F238E27FC236}">
                  <a16:creationId xmlns:a16="http://schemas.microsoft.com/office/drawing/2014/main" id="{1D0389DD-2483-4CA6-9EE7-23A18197B9BE}"/>
                </a:ext>
              </a:extLst>
            </p:cNvPr>
            <p:cNvSpPr/>
            <p:nvPr/>
          </p:nvSpPr>
          <p:spPr>
            <a:xfrm>
              <a:off x="4051822" y="3559729"/>
              <a:ext cx="266144" cy="154280"/>
            </a:xfrm>
            <a:custGeom>
              <a:avLst/>
              <a:gdLst/>
              <a:ahLst/>
              <a:cxnLst/>
              <a:rect l="l" t="t" r="r" b="b"/>
              <a:pathLst>
                <a:path w="266144" h="154280" extrusionOk="0">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356;p37">
              <a:extLst>
                <a:ext uri="{FF2B5EF4-FFF2-40B4-BE49-F238E27FC236}">
                  <a16:creationId xmlns:a16="http://schemas.microsoft.com/office/drawing/2014/main" id="{23D66C37-5698-4820-910C-FE122AFA7206}"/>
                </a:ext>
              </a:extLst>
            </p:cNvPr>
            <p:cNvSpPr/>
            <p:nvPr/>
          </p:nvSpPr>
          <p:spPr>
            <a:xfrm>
              <a:off x="4207595" y="3649708"/>
              <a:ext cx="266442" cy="154372"/>
            </a:xfrm>
            <a:custGeom>
              <a:avLst/>
              <a:gdLst/>
              <a:ahLst/>
              <a:cxnLst/>
              <a:rect l="l" t="t" r="r" b="b"/>
              <a:pathLst>
                <a:path w="266442" h="154372" extrusionOk="0">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2357;p37">
              <a:extLst>
                <a:ext uri="{FF2B5EF4-FFF2-40B4-BE49-F238E27FC236}">
                  <a16:creationId xmlns:a16="http://schemas.microsoft.com/office/drawing/2014/main" id="{50B4F951-3032-4AAD-913D-8A72868DADA1}"/>
                </a:ext>
              </a:extLst>
            </p:cNvPr>
            <p:cNvSpPr/>
            <p:nvPr/>
          </p:nvSpPr>
          <p:spPr>
            <a:xfrm>
              <a:off x="4364526" y="3740759"/>
              <a:ext cx="266248" cy="154101"/>
            </a:xfrm>
            <a:custGeom>
              <a:avLst/>
              <a:gdLst/>
              <a:ahLst/>
              <a:cxnLst/>
              <a:rect l="l" t="t" r="r" b="b"/>
              <a:pathLst>
                <a:path w="266248" h="154101" extrusionOk="0">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2358;p37">
              <a:extLst>
                <a:ext uri="{FF2B5EF4-FFF2-40B4-BE49-F238E27FC236}">
                  <a16:creationId xmlns:a16="http://schemas.microsoft.com/office/drawing/2014/main" id="{10215E72-799C-415A-9242-F3958B334FCB}"/>
                </a:ext>
              </a:extLst>
            </p:cNvPr>
            <p:cNvSpPr/>
            <p:nvPr/>
          </p:nvSpPr>
          <p:spPr>
            <a:xfrm>
              <a:off x="4521449" y="3831731"/>
              <a:ext cx="266334" cy="153985"/>
            </a:xfrm>
            <a:custGeom>
              <a:avLst/>
              <a:gdLst/>
              <a:ahLst/>
              <a:cxnLst/>
              <a:rect l="l" t="t" r="r" b="b"/>
              <a:pathLst>
                <a:path w="266334" h="153985" extrusionOk="0">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2359;p37">
              <a:extLst>
                <a:ext uri="{FF2B5EF4-FFF2-40B4-BE49-F238E27FC236}">
                  <a16:creationId xmlns:a16="http://schemas.microsoft.com/office/drawing/2014/main" id="{EB4F1890-6C67-4714-892F-6D1D7ECB5CBC}"/>
                </a:ext>
              </a:extLst>
            </p:cNvPr>
            <p:cNvSpPr/>
            <p:nvPr/>
          </p:nvSpPr>
          <p:spPr>
            <a:xfrm>
              <a:off x="4678466" y="3922592"/>
              <a:ext cx="266239" cy="153993"/>
            </a:xfrm>
            <a:custGeom>
              <a:avLst/>
              <a:gdLst/>
              <a:ahLst/>
              <a:cxnLst/>
              <a:rect l="l" t="t" r="r" b="b"/>
              <a:pathLst>
                <a:path w="266239" h="153993" extrusionOk="0">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2360;p37">
              <a:extLst>
                <a:ext uri="{FF2B5EF4-FFF2-40B4-BE49-F238E27FC236}">
                  <a16:creationId xmlns:a16="http://schemas.microsoft.com/office/drawing/2014/main" id="{0C2CF089-1B3B-4DD9-A51B-97209852BB70}"/>
                </a:ext>
              </a:extLst>
            </p:cNvPr>
            <p:cNvSpPr/>
            <p:nvPr/>
          </p:nvSpPr>
          <p:spPr>
            <a:xfrm>
              <a:off x="4835195" y="4013365"/>
              <a:ext cx="266474" cy="153993"/>
            </a:xfrm>
            <a:custGeom>
              <a:avLst/>
              <a:gdLst/>
              <a:ahLst/>
              <a:cxnLst/>
              <a:rect l="l" t="t" r="r" b="b"/>
              <a:pathLst>
                <a:path w="266474"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2361;p37">
              <a:extLst>
                <a:ext uri="{FF2B5EF4-FFF2-40B4-BE49-F238E27FC236}">
                  <a16:creationId xmlns:a16="http://schemas.microsoft.com/office/drawing/2014/main" id="{5B72B242-8932-4C4C-9AF0-1D2BBD5B1D31}"/>
                </a:ext>
              </a:extLst>
            </p:cNvPr>
            <p:cNvSpPr/>
            <p:nvPr/>
          </p:nvSpPr>
          <p:spPr>
            <a:xfrm>
              <a:off x="4992397" y="4104213"/>
              <a:ext cx="266533" cy="154079"/>
            </a:xfrm>
            <a:custGeom>
              <a:avLst/>
              <a:gdLst/>
              <a:ahLst/>
              <a:cxnLst/>
              <a:rect l="l" t="t" r="r" b="b"/>
              <a:pathLst>
                <a:path w="266533" h="154079" extrusionOk="0">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2362;p37">
              <a:extLst>
                <a:ext uri="{FF2B5EF4-FFF2-40B4-BE49-F238E27FC236}">
                  <a16:creationId xmlns:a16="http://schemas.microsoft.com/office/drawing/2014/main" id="{E0220D68-582E-4402-98D2-58C3B464F105}"/>
                </a:ext>
              </a:extLst>
            </p:cNvPr>
            <p:cNvSpPr/>
            <p:nvPr/>
          </p:nvSpPr>
          <p:spPr>
            <a:xfrm>
              <a:off x="5149329" y="4195292"/>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2363;p37">
              <a:extLst>
                <a:ext uri="{FF2B5EF4-FFF2-40B4-BE49-F238E27FC236}">
                  <a16:creationId xmlns:a16="http://schemas.microsoft.com/office/drawing/2014/main" id="{FECD5D07-0226-4C1E-8287-15EA0F0D037F}"/>
                </a:ext>
              </a:extLst>
            </p:cNvPr>
            <p:cNvSpPr/>
            <p:nvPr/>
          </p:nvSpPr>
          <p:spPr>
            <a:xfrm>
              <a:off x="5306305" y="4285820"/>
              <a:ext cx="266280" cy="154040"/>
            </a:xfrm>
            <a:custGeom>
              <a:avLst/>
              <a:gdLst/>
              <a:ahLst/>
              <a:cxnLst/>
              <a:rect l="l" t="t" r="r" b="b"/>
              <a:pathLst>
                <a:path w="266280" h="154040" extrusionOk="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2364;p37">
              <a:extLst>
                <a:ext uri="{FF2B5EF4-FFF2-40B4-BE49-F238E27FC236}">
                  <a16:creationId xmlns:a16="http://schemas.microsoft.com/office/drawing/2014/main" id="{EDEE9243-0FD0-4BB8-862B-DE7CF02E37BE}"/>
                </a:ext>
              </a:extLst>
            </p:cNvPr>
            <p:cNvSpPr/>
            <p:nvPr/>
          </p:nvSpPr>
          <p:spPr>
            <a:xfrm>
              <a:off x="3348561" y="3153075"/>
              <a:ext cx="342095" cy="197622"/>
            </a:xfrm>
            <a:custGeom>
              <a:avLst/>
              <a:gdLst/>
              <a:ahLst/>
              <a:cxnLst/>
              <a:rect l="l" t="t" r="r" b="b"/>
              <a:pathLst>
                <a:path w="342095" h="197622" extrusionOk="0">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2365;p37">
              <a:extLst>
                <a:ext uri="{FF2B5EF4-FFF2-40B4-BE49-F238E27FC236}">
                  <a16:creationId xmlns:a16="http://schemas.microsoft.com/office/drawing/2014/main" id="{F67B0F11-172B-42ED-B9AA-E0E09F2370F8}"/>
                </a:ext>
              </a:extLst>
            </p:cNvPr>
            <p:cNvSpPr/>
            <p:nvPr/>
          </p:nvSpPr>
          <p:spPr>
            <a:xfrm>
              <a:off x="5350264" y="4375807"/>
              <a:ext cx="378572" cy="242223"/>
            </a:xfrm>
            <a:custGeom>
              <a:avLst/>
              <a:gdLst/>
              <a:ahLst/>
              <a:cxnLst/>
              <a:rect l="l" t="t" r="r" b="b"/>
              <a:pathLst>
                <a:path w="378572" h="242223" extrusionOk="0">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2366;p37">
              <a:extLst>
                <a:ext uri="{FF2B5EF4-FFF2-40B4-BE49-F238E27FC236}">
                  <a16:creationId xmlns:a16="http://schemas.microsoft.com/office/drawing/2014/main" id="{B51DDF77-8188-464B-B55D-154F9CAD44E6}"/>
                </a:ext>
              </a:extLst>
            </p:cNvPr>
            <p:cNvSpPr/>
            <p:nvPr/>
          </p:nvSpPr>
          <p:spPr>
            <a:xfrm>
              <a:off x="2893378" y="3416909"/>
              <a:ext cx="266442" cy="154101"/>
            </a:xfrm>
            <a:custGeom>
              <a:avLst/>
              <a:gdLst/>
              <a:ahLst/>
              <a:cxnLst/>
              <a:rect l="l" t="t" r="r" b="b"/>
              <a:pathLst>
                <a:path w="266442" h="154101" extrusionOk="0">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2367;p37">
              <a:extLst>
                <a:ext uri="{FF2B5EF4-FFF2-40B4-BE49-F238E27FC236}">
                  <a16:creationId xmlns:a16="http://schemas.microsoft.com/office/drawing/2014/main" id="{960E2C93-C729-4429-B2A9-A7CC57A9BD08}"/>
                </a:ext>
              </a:extLst>
            </p:cNvPr>
            <p:cNvSpPr/>
            <p:nvPr/>
          </p:nvSpPr>
          <p:spPr>
            <a:xfrm>
              <a:off x="3049635" y="3507492"/>
              <a:ext cx="266442" cy="153993"/>
            </a:xfrm>
            <a:custGeom>
              <a:avLst/>
              <a:gdLst/>
              <a:ahLst/>
              <a:cxnLst/>
              <a:rect l="l" t="t" r="r" b="b"/>
              <a:pathLst>
                <a:path w="266442" h="153993" extrusionOk="0">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2368;p37">
              <a:extLst>
                <a:ext uri="{FF2B5EF4-FFF2-40B4-BE49-F238E27FC236}">
                  <a16:creationId xmlns:a16="http://schemas.microsoft.com/office/drawing/2014/main" id="{7C2A73C1-5B86-4A01-84F4-7B4A0F6FA924}"/>
                </a:ext>
              </a:extLst>
            </p:cNvPr>
            <p:cNvSpPr/>
            <p:nvPr/>
          </p:nvSpPr>
          <p:spPr>
            <a:xfrm>
              <a:off x="3205860" y="3597884"/>
              <a:ext cx="266188" cy="153922"/>
            </a:xfrm>
            <a:custGeom>
              <a:avLst/>
              <a:gdLst/>
              <a:ahLst/>
              <a:cxnLst/>
              <a:rect l="l" t="t" r="r" b="b"/>
              <a:pathLst>
                <a:path w="266188" h="153922" extrusionOk="0">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2369;p37">
              <a:extLst>
                <a:ext uri="{FF2B5EF4-FFF2-40B4-BE49-F238E27FC236}">
                  <a16:creationId xmlns:a16="http://schemas.microsoft.com/office/drawing/2014/main" id="{90E64B17-9293-4E98-9287-EDDABE9042F4}"/>
                </a:ext>
              </a:extLst>
            </p:cNvPr>
            <p:cNvSpPr/>
            <p:nvPr/>
          </p:nvSpPr>
          <p:spPr>
            <a:xfrm>
              <a:off x="4536462" y="4367735"/>
              <a:ext cx="266437" cy="154256"/>
            </a:xfrm>
            <a:custGeom>
              <a:avLst/>
              <a:gdLst/>
              <a:ahLst/>
              <a:cxnLst/>
              <a:rect l="l" t="t" r="r" b="b"/>
              <a:pathLst>
                <a:path w="266437" h="154256" extrusionOk="0">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2370;p37">
              <a:extLst>
                <a:ext uri="{FF2B5EF4-FFF2-40B4-BE49-F238E27FC236}">
                  <a16:creationId xmlns:a16="http://schemas.microsoft.com/office/drawing/2014/main" id="{CB0F0985-0069-477E-B4A7-8C303BB1EC1B}"/>
                </a:ext>
              </a:extLst>
            </p:cNvPr>
            <p:cNvSpPr/>
            <p:nvPr/>
          </p:nvSpPr>
          <p:spPr>
            <a:xfrm>
              <a:off x="4692711" y="4458183"/>
              <a:ext cx="266636" cy="153993"/>
            </a:xfrm>
            <a:custGeom>
              <a:avLst/>
              <a:gdLst/>
              <a:ahLst/>
              <a:cxnLst/>
              <a:rect l="l" t="t" r="r" b="b"/>
              <a:pathLst>
                <a:path w="266636" h="153993" extrusionOk="0">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2371;p37">
              <a:extLst>
                <a:ext uri="{FF2B5EF4-FFF2-40B4-BE49-F238E27FC236}">
                  <a16:creationId xmlns:a16="http://schemas.microsoft.com/office/drawing/2014/main" id="{C23543D7-7583-4056-B35F-A5C34DC62351}"/>
                </a:ext>
              </a:extLst>
            </p:cNvPr>
            <p:cNvSpPr/>
            <p:nvPr/>
          </p:nvSpPr>
          <p:spPr>
            <a:xfrm>
              <a:off x="4849162" y="4548575"/>
              <a:ext cx="266442" cy="153993"/>
            </a:xfrm>
            <a:custGeom>
              <a:avLst/>
              <a:gdLst/>
              <a:ahLst/>
              <a:cxnLst/>
              <a:rect l="l" t="t" r="r" b="b"/>
              <a:pathLst>
                <a:path w="266442" h="153993" extrusionOk="0">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2372;p37">
              <a:extLst>
                <a:ext uri="{FF2B5EF4-FFF2-40B4-BE49-F238E27FC236}">
                  <a16:creationId xmlns:a16="http://schemas.microsoft.com/office/drawing/2014/main" id="{32FD9FED-1C42-49E1-85E4-34CA942EAEB1}"/>
                </a:ext>
              </a:extLst>
            </p:cNvPr>
            <p:cNvSpPr/>
            <p:nvPr/>
          </p:nvSpPr>
          <p:spPr>
            <a:xfrm>
              <a:off x="5005419" y="4638967"/>
              <a:ext cx="266537" cy="154092"/>
            </a:xfrm>
            <a:custGeom>
              <a:avLst/>
              <a:gdLst/>
              <a:ahLst/>
              <a:cxnLst/>
              <a:rect l="l" t="t" r="r" b="b"/>
              <a:pathLst>
                <a:path w="266537" h="154092" extrusionOk="0">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2373;p37">
              <a:extLst>
                <a:ext uri="{FF2B5EF4-FFF2-40B4-BE49-F238E27FC236}">
                  <a16:creationId xmlns:a16="http://schemas.microsoft.com/office/drawing/2014/main" id="{3D227AAF-9A44-43E5-9EEF-0CD23C79882F}"/>
                </a:ext>
              </a:extLst>
            </p:cNvPr>
            <p:cNvSpPr/>
            <p:nvPr/>
          </p:nvSpPr>
          <p:spPr>
            <a:xfrm>
              <a:off x="3362257" y="3688277"/>
              <a:ext cx="306733" cy="177321"/>
            </a:xfrm>
            <a:custGeom>
              <a:avLst/>
              <a:gdLst/>
              <a:ahLst/>
              <a:cxnLst/>
              <a:rect l="l" t="t" r="r" b="b"/>
              <a:pathLst>
                <a:path w="306733" h="177321" extrusionOk="0">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2374;p37">
              <a:extLst>
                <a:ext uri="{FF2B5EF4-FFF2-40B4-BE49-F238E27FC236}">
                  <a16:creationId xmlns:a16="http://schemas.microsoft.com/office/drawing/2014/main" id="{F48DCC34-5DFB-481E-B8D1-25A2F456708D}"/>
                </a:ext>
              </a:extLst>
            </p:cNvPr>
            <p:cNvSpPr/>
            <p:nvPr/>
          </p:nvSpPr>
          <p:spPr>
            <a:xfrm>
              <a:off x="4339992" y="4254062"/>
              <a:ext cx="306655" cy="177321"/>
            </a:xfrm>
            <a:custGeom>
              <a:avLst/>
              <a:gdLst/>
              <a:ahLst/>
              <a:cxnLst/>
              <a:rect l="l" t="t" r="r" b="b"/>
              <a:pathLst>
                <a:path w="306655" h="177321" extrusionOk="0">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2375;p37">
              <a:extLst>
                <a:ext uri="{FF2B5EF4-FFF2-40B4-BE49-F238E27FC236}">
                  <a16:creationId xmlns:a16="http://schemas.microsoft.com/office/drawing/2014/main" id="{E3EC9FB4-F179-44C2-8DA0-1A78AB252EBB}"/>
                </a:ext>
              </a:extLst>
            </p:cNvPr>
            <p:cNvSpPr/>
            <p:nvPr/>
          </p:nvSpPr>
          <p:spPr>
            <a:xfrm>
              <a:off x="3558805" y="3802100"/>
              <a:ext cx="891371" cy="515693"/>
            </a:xfrm>
            <a:custGeom>
              <a:avLst/>
              <a:gdLst/>
              <a:ahLst/>
              <a:cxnLst/>
              <a:rect l="l" t="t" r="r" b="b"/>
              <a:pathLst>
                <a:path w="891371" h="515693" extrusionOk="0">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2376;p37">
              <a:extLst>
                <a:ext uri="{FF2B5EF4-FFF2-40B4-BE49-F238E27FC236}">
                  <a16:creationId xmlns:a16="http://schemas.microsoft.com/office/drawing/2014/main" id="{C53045D7-1F8F-4E46-B917-EB6041444FCA}"/>
                </a:ext>
              </a:extLst>
            </p:cNvPr>
            <p:cNvSpPr/>
            <p:nvPr/>
          </p:nvSpPr>
          <p:spPr>
            <a:xfrm>
              <a:off x="3471751" y="3400145"/>
              <a:ext cx="266623" cy="154042"/>
            </a:xfrm>
            <a:custGeom>
              <a:avLst/>
              <a:gdLst/>
              <a:ahLst/>
              <a:cxnLst/>
              <a:rect l="l" t="t" r="r" b="b"/>
              <a:pathLst>
                <a:path w="266623" h="154042" extrusionOk="0">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2377;p37">
              <a:extLst>
                <a:ext uri="{FF2B5EF4-FFF2-40B4-BE49-F238E27FC236}">
                  <a16:creationId xmlns:a16="http://schemas.microsoft.com/office/drawing/2014/main" id="{415E529C-1BAF-4F58-B6BD-885C126DFEDB}"/>
                </a:ext>
              </a:extLst>
            </p:cNvPr>
            <p:cNvSpPr/>
            <p:nvPr/>
          </p:nvSpPr>
          <p:spPr>
            <a:xfrm>
              <a:off x="3628284" y="3490390"/>
              <a:ext cx="266442" cy="154037"/>
            </a:xfrm>
            <a:custGeom>
              <a:avLst/>
              <a:gdLst/>
              <a:ahLst/>
              <a:cxnLst/>
              <a:rect l="l" t="t" r="r" b="b"/>
              <a:pathLst>
                <a:path w="266442" h="154037" extrusionOk="0">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2378;p37">
              <a:extLst>
                <a:ext uri="{FF2B5EF4-FFF2-40B4-BE49-F238E27FC236}">
                  <a16:creationId xmlns:a16="http://schemas.microsoft.com/office/drawing/2014/main" id="{2C3AD705-DB13-44F6-A08C-55EC21A0153D}"/>
                </a:ext>
              </a:extLst>
            </p:cNvPr>
            <p:cNvSpPr/>
            <p:nvPr/>
          </p:nvSpPr>
          <p:spPr>
            <a:xfrm>
              <a:off x="3784546" y="3581216"/>
              <a:ext cx="266667" cy="153993"/>
            </a:xfrm>
            <a:custGeom>
              <a:avLst/>
              <a:gdLst/>
              <a:ahLst/>
              <a:cxnLst/>
              <a:rect l="l" t="t" r="r" b="b"/>
              <a:pathLst>
                <a:path w="266667" h="153993" extrusionOk="0">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2379;p37">
              <a:extLst>
                <a:ext uri="{FF2B5EF4-FFF2-40B4-BE49-F238E27FC236}">
                  <a16:creationId xmlns:a16="http://schemas.microsoft.com/office/drawing/2014/main" id="{42271037-6C9C-4BEC-A170-F96AD5B11F46}"/>
                </a:ext>
              </a:extLst>
            </p:cNvPr>
            <p:cNvSpPr/>
            <p:nvPr/>
          </p:nvSpPr>
          <p:spPr>
            <a:xfrm>
              <a:off x="3941088" y="3671799"/>
              <a:ext cx="266351" cy="153784"/>
            </a:xfrm>
            <a:custGeom>
              <a:avLst/>
              <a:gdLst/>
              <a:ahLst/>
              <a:cxnLst/>
              <a:rect l="l" t="t" r="r" b="b"/>
              <a:pathLst>
                <a:path w="266351" h="153784" extrusionOk="0">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2380;p37">
              <a:extLst>
                <a:ext uri="{FF2B5EF4-FFF2-40B4-BE49-F238E27FC236}">
                  <a16:creationId xmlns:a16="http://schemas.microsoft.com/office/drawing/2014/main" id="{5AE3D3E9-6F7F-4DA6-8AE8-DCF1A0895E99}"/>
                </a:ext>
              </a:extLst>
            </p:cNvPr>
            <p:cNvSpPr/>
            <p:nvPr/>
          </p:nvSpPr>
          <p:spPr>
            <a:xfrm>
              <a:off x="4097622" y="3762381"/>
              <a:ext cx="266636" cy="153993"/>
            </a:xfrm>
            <a:custGeom>
              <a:avLst/>
              <a:gdLst/>
              <a:ahLst/>
              <a:cxnLst/>
              <a:rect l="l" t="t" r="r" b="b"/>
              <a:pathLst>
                <a:path w="266636" h="153993" extrusionOk="0">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2381;p37">
              <a:extLst>
                <a:ext uri="{FF2B5EF4-FFF2-40B4-BE49-F238E27FC236}">
                  <a16:creationId xmlns:a16="http://schemas.microsoft.com/office/drawing/2014/main" id="{646559D1-906F-411F-8630-39610DE6A6CA}"/>
                </a:ext>
              </a:extLst>
            </p:cNvPr>
            <p:cNvSpPr/>
            <p:nvPr/>
          </p:nvSpPr>
          <p:spPr>
            <a:xfrm>
              <a:off x="4254133" y="3852876"/>
              <a:ext cx="266854" cy="154172"/>
            </a:xfrm>
            <a:custGeom>
              <a:avLst/>
              <a:gdLst/>
              <a:ahLst/>
              <a:cxnLst/>
              <a:rect l="l" t="t" r="r" b="b"/>
              <a:pathLst>
                <a:path w="266854" h="154172" extrusionOk="0">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2382;p37">
              <a:extLst>
                <a:ext uri="{FF2B5EF4-FFF2-40B4-BE49-F238E27FC236}">
                  <a16:creationId xmlns:a16="http://schemas.microsoft.com/office/drawing/2014/main" id="{7FF62165-04EA-43B7-83CE-885B2A38F4E5}"/>
                </a:ext>
              </a:extLst>
            </p:cNvPr>
            <p:cNvSpPr/>
            <p:nvPr/>
          </p:nvSpPr>
          <p:spPr>
            <a:xfrm>
              <a:off x="4410814" y="3943451"/>
              <a:ext cx="266442" cy="153993"/>
            </a:xfrm>
            <a:custGeom>
              <a:avLst/>
              <a:gdLst/>
              <a:ahLst/>
              <a:cxnLst/>
              <a:rect l="l" t="t" r="r" b="b"/>
              <a:pathLst>
                <a:path w="266442" h="153993" extrusionOk="0">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2383;p37">
              <a:extLst>
                <a:ext uri="{FF2B5EF4-FFF2-40B4-BE49-F238E27FC236}">
                  <a16:creationId xmlns:a16="http://schemas.microsoft.com/office/drawing/2014/main" id="{C741FE85-8286-41E5-B240-E979D063DA08}"/>
                </a:ext>
              </a:extLst>
            </p:cNvPr>
            <p:cNvSpPr/>
            <p:nvPr/>
          </p:nvSpPr>
          <p:spPr>
            <a:xfrm>
              <a:off x="4567356" y="4034034"/>
              <a:ext cx="266239" cy="153993"/>
            </a:xfrm>
            <a:custGeom>
              <a:avLst/>
              <a:gdLst/>
              <a:ahLst/>
              <a:cxnLst/>
              <a:rect l="l" t="t" r="r" b="b"/>
              <a:pathLst>
                <a:path w="266239" h="153993" extrusionOk="0">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2384;p37">
              <a:extLst>
                <a:ext uri="{FF2B5EF4-FFF2-40B4-BE49-F238E27FC236}">
                  <a16:creationId xmlns:a16="http://schemas.microsoft.com/office/drawing/2014/main" id="{8C62D935-5788-43B6-AC88-CC5F3AB97643}"/>
                </a:ext>
              </a:extLst>
            </p:cNvPr>
            <p:cNvSpPr/>
            <p:nvPr/>
          </p:nvSpPr>
          <p:spPr>
            <a:xfrm>
              <a:off x="4723985" y="4124617"/>
              <a:ext cx="266248" cy="154017"/>
            </a:xfrm>
            <a:custGeom>
              <a:avLst/>
              <a:gdLst/>
              <a:ahLst/>
              <a:cxnLst/>
              <a:rect l="l" t="t" r="r" b="b"/>
              <a:pathLst>
                <a:path w="266248" h="154017" extrusionOk="0">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2385;p37">
              <a:extLst>
                <a:ext uri="{FF2B5EF4-FFF2-40B4-BE49-F238E27FC236}">
                  <a16:creationId xmlns:a16="http://schemas.microsoft.com/office/drawing/2014/main" id="{6C8CF1BA-ACF6-4005-A97C-83CAB26C102C}"/>
                </a:ext>
              </a:extLst>
            </p:cNvPr>
            <p:cNvSpPr/>
            <p:nvPr/>
          </p:nvSpPr>
          <p:spPr>
            <a:xfrm>
              <a:off x="4880346" y="4215112"/>
              <a:ext cx="266334" cy="154040"/>
            </a:xfrm>
            <a:custGeom>
              <a:avLst/>
              <a:gdLst/>
              <a:ahLst/>
              <a:cxnLst/>
              <a:rect l="l" t="t" r="r" b="b"/>
              <a:pathLst>
                <a:path w="266334" h="154040" extrusionOk="0">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2386;p37">
              <a:extLst>
                <a:ext uri="{FF2B5EF4-FFF2-40B4-BE49-F238E27FC236}">
                  <a16:creationId xmlns:a16="http://schemas.microsoft.com/office/drawing/2014/main" id="{98D085D0-B902-4456-9D24-14D83BC86B72}"/>
                </a:ext>
              </a:extLst>
            </p:cNvPr>
            <p:cNvSpPr/>
            <p:nvPr/>
          </p:nvSpPr>
          <p:spPr>
            <a:xfrm>
              <a:off x="5036888" y="4305687"/>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2387;p37">
              <a:extLst>
                <a:ext uri="{FF2B5EF4-FFF2-40B4-BE49-F238E27FC236}">
                  <a16:creationId xmlns:a16="http://schemas.microsoft.com/office/drawing/2014/main" id="{11FA6F03-167E-4034-8518-43177C952473}"/>
                </a:ext>
              </a:extLst>
            </p:cNvPr>
            <p:cNvSpPr/>
            <p:nvPr/>
          </p:nvSpPr>
          <p:spPr>
            <a:xfrm>
              <a:off x="5193145" y="4396270"/>
              <a:ext cx="266239" cy="154284"/>
            </a:xfrm>
            <a:custGeom>
              <a:avLst/>
              <a:gdLst/>
              <a:ahLst/>
              <a:cxnLst/>
              <a:rect l="l" t="t" r="r" b="b"/>
              <a:pathLst>
                <a:path w="266239" h="154284" extrusionOk="0">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2388;p37">
              <a:extLst>
                <a:ext uri="{FF2B5EF4-FFF2-40B4-BE49-F238E27FC236}">
                  <a16:creationId xmlns:a16="http://schemas.microsoft.com/office/drawing/2014/main" id="{6CDB1655-487F-4EA3-9803-9275EDF6F674}"/>
                </a:ext>
              </a:extLst>
            </p:cNvPr>
            <p:cNvSpPr/>
            <p:nvPr/>
          </p:nvSpPr>
          <p:spPr>
            <a:xfrm>
              <a:off x="3196776" y="3241078"/>
              <a:ext cx="384874" cy="222382"/>
            </a:xfrm>
            <a:custGeom>
              <a:avLst/>
              <a:gdLst/>
              <a:ahLst/>
              <a:cxnLst/>
              <a:rect l="l" t="t" r="r" b="b"/>
              <a:pathLst>
                <a:path w="384874" h="222382" extrusionOk="0">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2389;p37">
              <a:extLst>
                <a:ext uri="{FF2B5EF4-FFF2-40B4-BE49-F238E27FC236}">
                  <a16:creationId xmlns:a16="http://schemas.microsoft.com/office/drawing/2014/main" id="{248F3BFB-88BA-4A84-8B68-F0291BD3F9DB}"/>
                </a:ext>
              </a:extLst>
            </p:cNvPr>
            <p:cNvSpPr/>
            <p:nvPr/>
          </p:nvSpPr>
          <p:spPr>
            <a:xfrm>
              <a:off x="3242171" y="3443016"/>
              <a:ext cx="266280" cy="153882"/>
            </a:xfrm>
            <a:custGeom>
              <a:avLst/>
              <a:gdLst/>
              <a:ahLst/>
              <a:cxnLst/>
              <a:rect l="l" t="t" r="r" b="b"/>
              <a:pathLst>
                <a:path w="266280" h="153882" extrusionOk="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2390;p37">
              <a:extLst>
                <a:ext uri="{FF2B5EF4-FFF2-40B4-BE49-F238E27FC236}">
                  <a16:creationId xmlns:a16="http://schemas.microsoft.com/office/drawing/2014/main" id="{E89C4CFC-F062-49A8-BF30-47640581CF20}"/>
                </a:ext>
              </a:extLst>
            </p:cNvPr>
            <p:cNvSpPr/>
            <p:nvPr/>
          </p:nvSpPr>
          <p:spPr>
            <a:xfrm>
              <a:off x="3398660" y="3533591"/>
              <a:ext cx="266442" cy="153993"/>
            </a:xfrm>
            <a:custGeom>
              <a:avLst/>
              <a:gdLst/>
              <a:ahLst/>
              <a:cxnLst/>
              <a:rect l="l" t="t" r="r" b="b"/>
              <a:pathLst>
                <a:path w="266442"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2391;p37">
              <a:extLst>
                <a:ext uri="{FF2B5EF4-FFF2-40B4-BE49-F238E27FC236}">
                  <a16:creationId xmlns:a16="http://schemas.microsoft.com/office/drawing/2014/main" id="{708B3C75-CD77-4141-A5A9-B5041D2CBAAA}"/>
                </a:ext>
              </a:extLst>
            </p:cNvPr>
            <p:cNvSpPr/>
            <p:nvPr/>
          </p:nvSpPr>
          <p:spPr>
            <a:xfrm>
              <a:off x="3554723" y="3624118"/>
              <a:ext cx="266722" cy="153784"/>
            </a:xfrm>
            <a:custGeom>
              <a:avLst/>
              <a:gdLst/>
              <a:ahLst/>
              <a:cxnLst/>
              <a:rect l="l" t="t" r="r" b="b"/>
              <a:pathLst>
                <a:path w="266722" h="153784" extrusionOk="0">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2392;p37">
              <a:extLst>
                <a:ext uri="{FF2B5EF4-FFF2-40B4-BE49-F238E27FC236}">
                  <a16:creationId xmlns:a16="http://schemas.microsoft.com/office/drawing/2014/main" id="{668EB68B-46F6-4BF1-A6DC-4EC02347CAEB}"/>
                </a:ext>
              </a:extLst>
            </p:cNvPr>
            <p:cNvSpPr/>
            <p:nvPr/>
          </p:nvSpPr>
          <p:spPr>
            <a:xfrm>
              <a:off x="3711455" y="3714661"/>
              <a:ext cx="266433" cy="153993"/>
            </a:xfrm>
            <a:custGeom>
              <a:avLst/>
              <a:gdLst/>
              <a:ahLst/>
              <a:cxnLst/>
              <a:rect l="l" t="t" r="r" b="b"/>
              <a:pathLst>
                <a:path w="266433" h="153993" extrusionOk="0">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2393;p37">
              <a:extLst>
                <a:ext uri="{FF2B5EF4-FFF2-40B4-BE49-F238E27FC236}">
                  <a16:creationId xmlns:a16="http://schemas.microsoft.com/office/drawing/2014/main" id="{EFCEE5D9-9AB5-446E-819B-3874BAAB7CA6}"/>
                </a:ext>
              </a:extLst>
            </p:cNvPr>
            <p:cNvSpPr/>
            <p:nvPr/>
          </p:nvSpPr>
          <p:spPr>
            <a:xfrm>
              <a:off x="3868572" y="3805244"/>
              <a:ext cx="266280" cy="154106"/>
            </a:xfrm>
            <a:custGeom>
              <a:avLst/>
              <a:gdLst/>
              <a:ahLst/>
              <a:cxnLst/>
              <a:rect l="l" t="t" r="r" b="b"/>
              <a:pathLst>
                <a:path w="266280" h="154106" extrusionOk="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394;p37">
              <a:extLst>
                <a:ext uri="{FF2B5EF4-FFF2-40B4-BE49-F238E27FC236}">
                  <a16:creationId xmlns:a16="http://schemas.microsoft.com/office/drawing/2014/main" id="{4BF19063-6A60-49BF-8A28-02940673C306}"/>
                </a:ext>
              </a:extLst>
            </p:cNvPr>
            <p:cNvSpPr/>
            <p:nvPr/>
          </p:nvSpPr>
          <p:spPr>
            <a:xfrm>
              <a:off x="4024630" y="3895731"/>
              <a:ext cx="266248" cy="153993"/>
            </a:xfrm>
            <a:custGeom>
              <a:avLst/>
              <a:gdLst/>
              <a:ahLst/>
              <a:cxnLst/>
              <a:rect l="l" t="t" r="r" b="b"/>
              <a:pathLst>
                <a:path w="266248" h="153993" extrusionOk="0">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395;p37">
              <a:extLst>
                <a:ext uri="{FF2B5EF4-FFF2-40B4-BE49-F238E27FC236}">
                  <a16:creationId xmlns:a16="http://schemas.microsoft.com/office/drawing/2014/main" id="{228FA231-635B-45B9-A2FD-F59F8869F1DA}"/>
                </a:ext>
              </a:extLst>
            </p:cNvPr>
            <p:cNvSpPr/>
            <p:nvPr/>
          </p:nvSpPr>
          <p:spPr>
            <a:xfrm>
              <a:off x="4181086" y="3986314"/>
              <a:ext cx="266248" cy="153993"/>
            </a:xfrm>
            <a:custGeom>
              <a:avLst/>
              <a:gdLst/>
              <a:ahLst/>
              <a:cxnLst/>
              <a:rect l="l" t="t" r="r" b="b"/>
              <a:pathLst>
                <a:path w="266248" h="153993" extrusionOk="0">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2396;p37">
              <a:extLst>
                <a:ext uri="{FF2B5EF4-FFF2-40B4-BE49-F238E27FC236}">
                  <a16:creationId xmlns:a16="http://schemas.microsoft.com/office/drawing/2014/main" id="{D0078545-FF1B-4AF8-A369-CD03D9F567BB}"/>
                </a:ext>
              </a:extLst>
            </p:cNvPr>
            <p:cNvSpPr/>
            <p:nvPr/>
          </p:nvSpPr>
          <p:spPr>
            <a:xfrm>
              <a:off x="4337714" y="4076809"/>
              <a:ext cx="266248" cy="154040"/>
            </a:xfrm>
            <a:custGeom>
              <a:avLst/>
              <a:gdLst/>
              <a:ahLst/>
              <a:cxnLst/>
              <a:rect l="l" t="t" r="r" b="b"/>
              <a:pathLst>
                <a:path w="266248" h="154040" extrusionOk="0">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397;p37">
              <a:extLst>
                <a:ext uri="{FF2B5EF4-FFF2-40B4-BE49-F238E27FC236}">
                  <a16:creationId xmlns:a16="http://schemas.microsoft.com/office/drawing/2014/main" id="{1121F240-30AE-486F-BA2C-D0FAC3228BCE}"/>
                </a:ext>
              </a:extLst>
            </p:cNvPr>
            <p:cNvSpPr/>
            <p:nvPr/>
          </p:nvSpPr>
          <p:spPr>
            <a:xfrm>
              <a:off x="4494075" y="4167384"/>
              <a:ext cx="266248" cy="153993"/>
            </a:xfrm>
            <a:custGeom>
              <a:avLst/>
              <a:gdLst/>
              <a:ahLst/>
              <a:cxnLst/>
              <a:rect l="l" t="t" r="r" b="b"/>
              <a:pathLst>
                <a:path w="266248" h="153993" extrusionOk="0">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398;p37">
              <a:extLst>
                <a:ext uri="{FF2B5EF4-FFF2-40B4-BE49-F238E27FC236}">
                  <a16:creationId xmlns:a16="http://schemas.microsoft.com/office/drawing/2014/main" id="{40F2BDCB-C3E0-4CE4-81FC-9EA225255FA5}"/>
                </a:ext>
              </a:extLst>
            </p:cNvPr>
            <p:cNvSpPr/>
            <p:nvPr/>
          </p:nvSpPr>
          <p:spPr>
            <a:xfrm>
              <a:off x="4650609" y="4257915"/>
              <a:ext cx="266153" cy="154012"/>
            </a:xfrm>
            <a:custGeom>
              <a:avLst/>
              <a:gdLst/>
              <a:ahLst/>
              <a:cxnLst/>
              <a:rect l="l" t="t" r="r" b="b"/>
              <a:pathLst>
                <a:path w="266153" h="154012" extrusionOk="0">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399;p37">
              <a:extLst>
                <a:ext uri="{FF2B5EF4-FFF2-40B4-BE49-F238E27FC236}">
                  <a16:creationId xmlns:a16="http://schemas.microsoft.com/office/drawing/2014/main" id="{1C29018D-9B2E-418A-8E23-9EF15E7A9FAA}"/>
                </a:ext>
              </a:extLst>
            </p:cNvPr>
            <p:cNvSpPr/>
            <p:nvPr/>
          </p:nvSpPr>
          <p:spPr>
            <a:xfrm>
              <a:off x="4807065" y="4348454"/>
              <a:ext cx="266248" cy="153993"/>
            </a:xfrm>
            <a:custGeom>
              <a:avLst/>
              <a:gdLst/>
              <a:ahLst/>
              <a:cxnLst/>
              <a:rect l="l" t="t" r="r" b="b"/>
              <a:pathLst>
                <a:path w="266248" h="153993" extrusionOk="0">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400;p37">
              <a:extLst>
                <a:ext uri="{FF2B5EF4-FFF2-40B4-BE49-F238E27FC236}">
                  <a16:creationId xmlns:a16="http://schemas.microsoft.com/office/drawing/2014/main" id="{E4562EC2-F37D-450F-93AC-F3FCBB900E7D}"/>
                </a:ext>
              </a:extLst>
            </p:cNvPr>
            <p:cNvSpPr/>
            <p:nvPr/>
          </p:nvSpPr>
          <p:spPr>
            <a:xfrm>
              <a:off x="4963756" y="4439037"/>
              <a:ext cx="459701" cy="266038"/>
            </a:xfrm>
            <a:custGeom>
              <a:avLst/>
              <a:gdLst/>
              <a:ahLst/>
              <a:cxnLst/>
              <a:rect l="l" t="t" r="r" b="b"/>
              <a:pathLst>
                <a:path w="459701" h="266038" extrusionOk="0">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401;p37">
              <a:extLst>
                <a:ext uri="{FF2B5EF4-FFF2-40B4-BE49-F238E27FC236}">
                  <a16:creationId xmlns:a16="http://schemas.microsoft.com/office/drawing/2014/main" id="{2606824C-7D5A-4473-BFC7-9FA668B188ED}"/>
                </a:ext>
              </a:extLst>
            </p:cNvPr>
            <p:cNvSpPr/>
            <p:nvPr/>
          </p:nvSpPr>
          <p:spPr>
            <a:xfrm>
              <a:off x="3045263" y="3329192"/>
              <a:ext cx="306655" cy="177371"/>
            </a:xfrm>
            <a:custGeom>
              <a:avLst/>
              <a:gdLst/>
              <a:ahLst/>
              <a:cxnLst/>
              <a:rect l="l" t="t" r="r" b="b"/>
              <a:pathLst>
                <a:path w="306655" h="177371" extrusionOk="0">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402;p37">
              <a:extLst>
                <a:ext uri="{FF2B5EF4-FFF2-40B4-BE49-F238E27FC236}">
                  <a16:creationId xmlns:a16="http://schemas.microsoft.com/office/drawing/2014/main" id="{42E64E07-CA7F-4D0B-9D22-82571462C51F}"/>
                </a:ext>
              </a:extLst>
            </p:cNvPr>
            <p:cNvSpPr/>
            <p:nvPr/>
          </p:nvSpPr>
          <p:spPr>
            <a:xfrm>
              <a:off x="3658039" y="3005282"/>
              <a:ext cx="2325529" cy="1345328"/>
            </a:xfrm>
            <a:custGeom>
              <a:avLst/>
              <a:gdLst/>
              <a:ahLst/>
              <a:cxnLst/>
              <a:rect l="l" t="t" r="r" b="b"/>
              <a:pathLst>
                <a:path w="2325529" h="1345328" extrusionOk="0">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403;p37">
              <a:extLst>
                <a:ext uri="{FF2B5EF4-FFF2-40B4-BE49-F238E27FC236}">
                  <a16:creationId xmlns:a16="http://schemas.microsoft.com/office/drawing/2014/main" id="{A8B0B527-7F8D-45BD-BAAD-45320FBB7254}"/>
                </a:ext>
              </a:extLst>
            </p:cNvPr>
            <p:cNvSpPr/>
            <p:nvPr/>
          </p:nvSpPr>
          <p:spPr>
            <a:xfrm>
              <a:off x="2758377" y="3858961"/>
              <a:ext cx="1752611" cy="1013632"/>
            </a:xfrm>
            <a:custGeom>
              <a:avLst/>
              <a:gdLst/>
              <a:ahLst/>
              <a:cxnLst/>
              <a:rect l="l" t="t" r="r" b="b"/>
              <a:pathLst>
                <a:path w="1752611" h="1013632" extrusionOk="0">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404;p37">
              <a:extLst>
                <a:ext uri="{FF2B5EF4-FFF2-40B4-BE49-F238E27FC236}">
                  <a16:creationId xmlns:a16="http://schemas.microsoft.com/office/drawing/2014/main" id="{E7B51866-A61B-4EE7-873A-884923F9F34F}"/>
                </a:ext>
              </a:extLst>
            </p:cNvPr>
            <p:cNvSpPr/>
            <p:nvPr/>
          </p:nvSpPr>
          <p:spPr>
            <a:xfrm>
              <a:off x="2759571" y="3871207"/>
              <a:ext cx="1750478" cy="1001386"/>
            </a:xfrm>
            <a:custGeom>
              <a:avLst/>
              <a:gdLst/>
              <a:ahLst/>
              <a:cxnLst/>
              <a:rect l="l" t="t" r="r" b="b"/>
              <a:pathLst>
                <a:path w="1750478" h="1001386" extrusionOk="0">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405;p37">
              <a:extLst>
                <a:ext uri="{FF2B5EF4-FFF2-40B4-BE49-F238E27FC236}">
                  <a16:creationId xmlns:a16="http://schemas.microsoft.com/office/drawing/2014/main" id="{F599BE73-3552-4518-8839-9634B3430FF0}"/>
                </a:ext>
              </a:extLst>
            </p:cNvPr>
            <p:cNvSpPr/>
            <p:nvPr/>
          </p:nvSpPr>
          <p:spPr>
            <a:xfrm>
              <a:off x="3817633" y="2891711"/>
              <a:ext cx="2255273" cy="1359741"/>
            </a:xfrm>
            <a:custGeom>
              <a:avLst/>
              <a:gdLst/>
              <a:ahLst/>
              <a:cxnLst/>
              <a:rect l="l" t="t" r="r" b="b"/>
              <a:pathLst>
                <a:path w="2255273" h="1359741" extrusionOk="0">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406;p37">
              <a:extLst>
                <a:ext uri="{FF2B5EF4-FFF2-40B4-BE49-F238E27FC236}">
                  <a16:creationId xmlns:a16="http://schemas.microsoft.com/office/drawing/2014/main" id="{CB4D6C19-8527-4426-831C-CDF2CC8D6FF1}"/>
                </a:ext>
              </a:extLst>
            </p:cNvPr>
            <p:cNvSpPr/>
            <p:nvPr/>
          </p:nvSpPr>
          <p:spPr>
            <a:xfrm>
              <a:off x="3899944" y="2334804"/>
              <a:ext cx="319167" cy="507819"/>
            </a:xfrm>
            <a:custGeom>
              <a:avLst/>
              <a:gdLst/>
              <a:ahLst/>
              <a:cxnLst/>
              <a:rect l="l" t="t" r="r" b="b"/>
              <a:pathLst>
                <a:path w="319167" h="507819" extrusionOk="0">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407;p37">
              <a:extLst>
                <a:ext uri="{FF2B5EF4-FFF2-40B4-BE49-F238E27FC236}">
                  <a16:creationId xmlns:a16="http://schemas.microsoft.com/office/drawing/2014/main" id="{FF8235C3-1F9B-4D67-993A-64D5369DD215}"/>
                </a:ext>
              </a:extLst>
            </p:cNvPr>
            <p:cNvSpPr/>
            <p:nvPr/>
          </p:nvSpPr>
          <p:spPr>
            <a:xfrm>
              <a:off x="3899468" y="1737396"/>
              <a:ext cx="318787" cy="562544"/>
            </a:xfrm>
            <a:custGeom>
              <a:avLst/>
              <a:gdLst/>
              <a:ahLst/>
              <a:cxnLst/>
              <a:rect l="l" t="t" r="r" b="b"/>
              <a:pathLst>
                <a:path w="318787" h="562544" extrusionOk="0">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408;p37">
              <a:extLst>
                <a:ext uri="{FF2B5EF4-FFF2-40B4-BE49-F238E27FC236}">
                  <a16:creationId xmlns:a16="http://schemas.microsoft.com/office/drawing/2014/main" id="{D764FB29-44FC-48C4-87A4-C8881C5EF5BE}"/>
                </a:ext>
              </a:extLst>
            </p:cNvPr>
            <p:cNvSpPr/>
            <p:nvPr/>
          </p:nvSpPr>
          <p:spPr>
            <a:xfrm>
              <a:off x="3979213" y="1913870"/>
              <a:ext cx="161864" cy="209418"/>
            </a:xfrm>
            <a:custGeom>
              <a:avLst/>
              <a:gdLst/>
              <a:ahLst/>
              <a:cxnLst/>
              <a:rect l="l" t="t" r="r" b="b"/>
              <a:pathLst>
                <a:path w="161864" h="209418" extrusionOk="0">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409;p37">
              <a:extLst>
                <a:ext uri="{FF2B5EF4-FFF2-40B4-BE49-F238E27FC236}">
                  <a16:creationId xmlns:a16="http://schemas.microsoft.com/office/drawing/2014/main" id="{DDD52C6E-854C-4D6F-B625-62EA0A051ECD}"/>
                </a:ext>
              </a:extLst>
            </p:cNvPr>
            <p:cNvSpPr/>
            <p:nvPr/>
          </p:nvSpPr>
          <p:spPr>
            <a:xfrm>
              <a:off x="4045651" y="1966906"/>
              <a:ext cx="50374" cy="107156"/>
            </a:xfrm>
            <a:custGeom>
              <a:avLst/>
              <a:gdLst/>
              <a:ahLst/>
              <a:cxnLst/>
              <a:rect l="l" t="t" r="r" b="b"/>
              <a:pathLst>
                <a:path w="50374" h="107156" extrusionOk="0">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410;p37">
              <a:extLst>
                <a:ext uri="{FF2B5EF4-FFF2-40B4-BE49-F238E27FC236}">
                  <a16:creationId xmlns:a16="http://schemas.microsoft.com/office/drawing/2014/main" id="{53882EF7-ED25-4091-B3BA-32B5C987BAF1}"/>
                </a:ext>
              </a:extLst>
            </p:cNvPr>
            <p:cNvSpPr/>
            <p:nvPr/>
          </p:nvSpPr>
          <p:spPr>
            <a:xfrm>
              <a:off x="3899183" y="1178204"/>
              <a:ext cx="318787" cy="538687"/>
            </a:xfrm>
            <a:custGeom>
              <a:avLst/>
              <a:gdLst/>
              <a:ahLst/>
              <a:cxnLst/>
              <a:rect l="l" t="t" r="r" b="b"/>
              <a:pathLst>
                <a:path w="318787" h="538687" extrusionOk="0">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411;p37">
              <a:extLst>
                <a:ext uri="{FF2B5EF4-FFF2-40B4-BE49-F238E27FC236}">
                  <a16:creationId xmlns:a16="http://schemas.microsoft.com/office/drawing/2014/main" id="{AE047BA3-D35D-4399-BC05-67941495B5E9}"/>
                </a:ext>
              </a:extLst>
            </p:cNvPr>
            <p:cNvSpPr/>
            <p:nvPr/>
          </p:nvSpPr>
          <p:spPr>
            <a:xfrm>
              <a:off x="3979213" y="1338206"/>
              <a:ext cx="159393" cy="203465"/>
            </a:xfrm>
            <a:custGeom>
              <a:avLst/>
              <a:gdLst/>
              <a:ahLst/>
              <a:cxnLst/>
              <a:rect l="l" t="t" r="r" b="b"/>
              <a:pathLst>
                <a:path w="159393" h="203465" extrusionOk="0">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412;p37">
              <a:extLst>
                <a:ext uri="{FF2B5EF4-FFF2-40B4-BE49-F238E27FC236}">
                  <a16:creationId xmlns:a16="http://schemas.microsoft.com/office/drawing/2014/main" id="{051288BB-C7DC-411E-9C55-F789153AA342}"/>
                </a:ext>
              </a:extLst>
            </p:cNvPr>
            <p:cNvSpPr/>
            <p:nvPr/>
          </p:nvSpPr>
          <p:spPr>
            <a:xfrm>
              <a:off x="3993280" y="2480040"/>
              <a:ext cx="134491" cy="224767"/>
            </a:xfrm>
            <a:custGeom>
              <a:avLst/>
              <a:gdLst/>
              <a:ahLst/>
              <a:cxnLst/>
              <a:rect l="l" t="t" r="r" b="b"/>
              <a:pathLst>
                <a:path w="134491" h="224767" extrusionOk="0">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2413;p37">
              <a:extLst>
                <a:ext uri="{FF2B5EF4-FFF2-40B4-BE49-F238E27FC236}">
                  <a16:creationId xmlns:a16="http://schemas.microsoft.com/office/drawing/2014/main" id="{4D57974E-F84C-41FF-8F57-A1F764138F58}"/>
                </a:ext>
              </a:extLst>
            </p:cNvPr>
            <p:cNvSpPr/>
            <p:nvPr/>
          </p:nvSpPr>
          <p:spPr>
            <a:xfrm rot="-1801764">
              <a:off x="4024636" y="2501896"/>
              <a:ext cx="71791" cy="124475"/>
            </a:xfrm>
            <a:custGeom>
              <a:avLst/>
              <a:gdLst/>
              <a:ahLst/>
              <a:cxnLst/>
              <a:rect l="l" t="t" r="r" b="b"/>
              <a:pathLst>
                <a:path w="71855" h="124586" extrusionOk="0">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414;p37">
              <a:extLst>
                <a:ext uri="{FF2B5EF4-FFF2-40B4-BE49-F238E27FC236}">
                  <a16:creationId xmlns:a16="http://schemas.microsoft.com/office/drawing/2014/main" id="{76E905F3-5257-4521-AF5E-0AC97D8C9EE1}"/>
                </a:ext>
              </a:extLst>
            </p:cNvPr>
            <p:cNvSpPr/>
            <p:nvPr/>
          </p:nvSpPr>
          <p:spPr>
            <a:xfrm>
              <a:off x="4492846" y="2048739"/>
              <a:ext cx="559351" cy="469824"/>
            </a:xfrm>
            <a:custGeom>
              <a:avLst/>
              <a:gdLst/>
              <a:ahLst/>
              <a:cxnLst/>
              <a:rect l="l" t="t" r="r" b="b"/>
              <a:pathLst>
                <a:path w="559351" h="469824" extrusionOk="0">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2415;p37">
              <a:extLst>
                <a:ext uri="{FF2B5EF4-FFF2-40B4-BE49-F238E27FC236}">
                  <a16:creationId xmlns:a16="http://schemas.microsoft.com/office/drawing/2014/main" id="{9FB728C4-D4DD-4BDA-A0FD-62EB9DE0A7D7}"/>
                </a:ext>
              </a:extLst>
            </p:cNvPr>
            <p:cNvSpPr/>
            <p:nvPr/>
          </p:nvSpPr>
          <p:spPr>
            <a:xfrm>
              <a:off x="4353888" y="2645824"/>
              <a:ext cx="1638988" cy="1231605"/>
            </a:xfrm>
            <a:custGeom>
              <a:avLst/>
              <a:gdLst/>
              <a:ahLst/>
              <a:cxnLst/>
              <a:rect l="l" t="t" r="r" b="b"/>
              <a:pathLst>
                <a:path w="1638988" h="1231605" extrusionOk="0">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2416;p37">
              <a:extLst>
                <a:ext uri="{FF2B5EF4-FFF2-40B4-BE49-F238E27FC236}">
                  <a16:creationId xmlns:a16="http://schemas.microsoft.com/office/drawing/2014/main" id="{58D5AD4D-017E-4A08-8583-25CF5D4A097D}"/>
                </a:ext>
              </a:extLst>
            </p:cNvPr>
            <p:cNvSpPr/>
            <p:nvPr/>
          </p:nvSpPr>
          <p:spPr>
            <a:xfrm>
              <a:off x="4353888" y="2645824"/>
              <a:ext cx="1638988" cy="746475"/>
            </a:xfrm>
            <a:custGeom>
              <a:avLst/>
              <a:gdLst/>
              <a:ahLst/>
              <a:cxnLst/>
              <a:rect l="l" t="t" r="r" b="b"/>
              <a:pathLst>
                <a:path w="1638988" h="746475" extrusionOk="0">
                  <a:moveTo>
                    <a:pt x="1638989" y="734496"/>
                  </a:moveTo>
                  <a:cubicBezTo>
                    <a:pt x="1638989" y="734496"/>
                    <a:pt x="1138757" y="844986"/>
                    <a:pt x="734332" y="394835"/>
                  </a:cubicBezTo>
                  <a:cubicBezTo>
                    <a:pt x="329908" y="-55317"/>
                    <a:pt x="0" y="2405"/>
                    <a:pt x="0" y="2405"/>
                  </a:cubicBezTo>
                </a:path>
              </a:pathLst>
            </a:custGeom>
            <a:noFill/>
            <a:ln w="10075" cap="flat" cmpd="sng">
              <a:solidFill>
                <a:srgbClr val="CCCED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2417;p37">
              <a:extLst>
                <a:ext uri="{FF2B5EF4-FFF2-40B4-BE49-F238E27FC236}">
                  <a16:creationId xmlns:a16="http://schemas.microsoft.com/office/drawing/2014/main" id="{4D5CBA18-A96C-4924-A79E-75B84921327B}"/>
                </a:ext>
              </a:extLst>
            </p:cNvPr>
            <p:cNvSpPr/>
            <p:nvPr/>
          </p:nvSpPr>
          <p:spPr>
            <a:xfrm>
              <a:off x="4257005" y="773645"/>
              <a:ext cx="165344" cy="325643"/>
            </a:xfrm>
            <a:custGeom>
              <a:avLst/>
              <a:gdLst/>
              <a:ahLst/>
              <a:cxnLst/>
              <a:rect l="l" t="t" r="r" b="b"/>
              <a:pathLst>
                <a:path w="165344" h="325643" extrusionOk="0">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2418;p37">
              <a:extLst>
                <a:ext uri="{FF2B5EF4-FFF2-40B4-BE49-F238E27FC236}">
                  <a16:creationId xmlns:a16="http://schemas.microsoft.com/office/drawing/2014/main" id="{EADE6F2D-D895-47F7-B2B5-0EFF836CC67D}"/>
                </a:ext>
              </a:extLst>
            </p:cNvPr>
            <p:cNvSpPr/>
            <p:nvPr/>
          </p:nvSpPr>
          <p:spPr>
            <a:xfrm>
              <a:off x="4272441" y="1538278"/>
              <a:ext cx="113451" cy="88273"/>
            </a:xfrm>
            <a:custGeom>
              <a:avLst/>
              <a:gdLst/>
              <a:ahLst/>
              <a:cxnLst/>
              <a:rect l="l" t="t" r="r" b="b"/>
              <a:pathLst>
                <a:path w="113451" h="88273" extrusionOk="0">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2419;p37">
              <a:extLst>
                <a:ext uri="{FF2B5EF4-FFF2-40B4-BE49-F238E27FC236}">
                  <a16:creationId xmlns:a16="http://schemas.microsoft.com/office/drawing/2014/main" id="{9072AC74-1368-4115-BDB7-C137692C35C0}"/>
                </a:ext>
              </a:extLst>
            </p:cNvPr>
            <p:cNvSpPr/>
            <p:nvPr/>
          </p:nvSpPr>
          <p:spPr>
            <a:xfrm>
              <a:off x="4272622" y="1567332"/>
              <a:ext cx="113035" cy="59179"/>
            </a:xfrm>
            <a:custGeom>
              <a:avLst/>
              <a:gdLst/>
              <a:ahLst/>
              <a:cxnLst/>
              <a:rect l="l" t="t" r="r" b="b"/>
              <a:pathLst>
                <a:path w="113035" h="59179" extrusionOk="0">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2420;p37">
              <a:extLst>
                <a:ext uri="{FF2B5EF4-FFF2-40B4-BE49-F238E27FC236}">
                  <a16:creationId xmlns:a16="http://schemas.microsoft.com/office/drawing/2014/main" id="{FC7E0CB4-38BE-48D8-8C27-CF9A94DC16F3}"/>
                </a:ext>
              </a:extLst>
            </p:cNvPr>
            <p:cNvSpPr/>
            <p:nvPr/>
          </p:nvSpPr>
          <p:spPr>
            <a:xfrm>
              <a:off x="4135669" y="1458312"/>
              <a:ext cx="113522" cy="85076"/>
            </a:xfrm>
            <a:custGeom>
              <a:avLst/>
              <a:gdLst/>
              <a:ahLst/>
              <a:cxnLst/>
              <a:rect l="l" t="t" r="r" b="b"/>
              <a:pathLst>
                <a:path w="113522" h="85076" extrusionOk="0">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2421;p37">
              <a:extLst>
                <a:ext uri="{FF2B5EF4-FFF2-40B4-BE49-F238E27FC236}">
                  <a16:creationId xmlns:a16="http://schemas.microsoft.com/office/drawing/2014/main" id="{3FAC0B7B-1B38-4FDC-99F0-29AEC3775EB8}"/>
                </a:ext>
              </a:extLst>
            </p:cNvPr>
            <p:cNvSpPr/>
            <p:nvPr/>
          </p:nvSpPr>
          <p:spPr>
            <a:xfrm>
              <a:off x="4135660" y="1485798"/>
              <a:ext cx="113035" cy="59179"/>
            </a:xfrm>
            <a:custGeom>
              <a:avLst/>
              <a:gdLst/>
              <a:ahLst/>
              <a:cxnLst/>
              <a:rect l="l" t="t" r="r" b="b"/>
              <a:pathLst>
                <a:path w="113035" h="59179" extrusionOk="0">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2422;p37">
              <a:extLst>
                <a:ext uri="{FF2B5EF4-FFF2-40B4-BE49-F238E27FC236}">
                  <a16:creationId xmlns:a16="http://schemas.microsoft.com/office/drawing/2014/main" id="{7CD2BBAB-15DB-4DE7-847D-771085CD8406}"/>
                </a:ext>
              </a:extLst>
            </p:cNvPr>
            <p:cNvSpPr/>
            <p:nvPr/>
          </p:nvSpPr>
          <p:spPr>
            <a:xfrm>
              <a:off x="4163850" y="1066881"/>
              <a:ext cx="398264" cy="482949"/>
            </a:xfrm>
            <a:custGeom>
              <a:avLst/>
              <a:gdLst/>
              <a:ahLst/>
              <a:cxnLst/>
              <a:rect l="l" t="t" r="r" b="b"/>
              <a:pathLst>
                <a:path w="398264" h="482949" extrusionOk="0">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2423;p37">
              <a:extLst>
                <a:ext uri="{FF2B5EF4-FFF2-40B4-BE49-F238E27FC236}">
                  <a16:creationId xmlns:a16="http://schemas.microsoft.com/office/drawing/2014/main" id="{9B3D3037-35A4-483D-B49E-A63844407972}"/>
                </a:ext>
              </a:extLst>
            </p:cNvPr>
            <p:cNvSpPr/>
            <p:nvPr/>
          </p:nvSpPr>
          <p:spPr>
            <a:xfrm>
              <a:off x="4403391" y="743705"/>
              <a:ext cx="125692" cy="122150"/>
            </a:xfrm>
            <a:custGeom>
              <a:avLst/>
              <a:gdLst/>
              <a:ahLst/>
              <a:cxnLst/>
              <a:rect l="l" t="t" r="r" b="b"/>
              <a:pathLst>
                <a:path w="125692" h="122150" extrusionOk="0">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2424;p37">
              <a:extLst>
                <a:ext uri="{FF2B5EF4-FFF2-40B4-BE49-F238E27FC236}">
                  <a16:creationId xmlns:a16="http://schemas.microsoft.com/office/drawing/2014/main" id="{8C6E2EE3-F667-436B-88BD-E0140F99F289}"/>
                </a:ext>
              </a:extLst>
            </p:cNvPr>
            <p:cNvSpPr/>
            <p:nvPr/>
          </p:nvSpPr>
          <p:spPr>
            <a:xfrm>
              <a:off x="4358991" y="760843"/>
              <a:ext cx="203859" cy="398340"/>
            </a:xfrm>
            <a:custGeom>
              <a:avLst/>
              <a:gdLst/>
              <a:ahLst/>
              <a:cxnLst/>
              <a:rect l="l" t="t" r="r" b="b"/>
              <a:pathLst>
                <a:path w="203859" h="398340" extrusionOk="0">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2425;p37">
              <a:extLst>
                <a:ext uri="{FF2B5EF4-FFF2-40B4-BE49-F238E27FC236}">
                  <a16:creationId xmlns:a16="http://schemas.microsoft.com/office/drawing/2014/main" id="{8A10446C-1F4F-4F48-B1E9-82AF2A88BF93}"/>
                </a:ext>
              </a:extLst>
            </p:cNvPr>
            <p:cNvSpPr/>
            <p:nvPr/>
          </p:nvSpPr>
          <p:spPr>
            <a:xfrm>
              <a:off x="4398650" y="616917"/>
              <a:ext cx="135166" cy="164844"/>
            </a:xfrm>
            <a:custGeom>
              <a:avLst/>
              <a:gdLst/>
              <a:ahLst/>
              <a:cxnLst/>
              <a:rect l="l" t="t" r="r" b="b"/>
              <a:pathLst>
                <a:path w="135166" h="164844" extrusionOk="0">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2426;p37">
              <a:extLst>
                <a:ext uri="{FF2B5EF4-FFF2-40B4-BE49-F238E27FC236}">
                  <a16:creationId xmlns:a16="http://schemas.microsoft.com/office/drawing/2014/main" id="{E720AD19-30AD-4A02-ACA8-406C83904F9D}"/>
                </a:ext>
              </a:extLst>
            </p:cNvPr>
            <p:cNvSpPr/>
            <p:nvPr/>
          </p:nvSpPr>
          <p:spPr>
            <a:xfrm>
              <a:off x="4403852" y="602477"/>
              <a:ext cx="142520" cy="141227"/>
            </a:xfrm>
            <a:custGeom>
              <a:avLst/>
              <a:gdLst/>
              <a:ahLst/>
              <a:cxnLst/>
              <a:rect l="l" t="t" r="r" b="b"/>
              <a:pathLst>
                <a:path w="142520" h="141227" extrusionOk="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2427;p37">
              <a:extLst>
                <a:ext uri="{FF2B5EF4-FFF2-40B4-BE49-F238E27FC236}">
                  <a16:creationId xmlns:a16="http://schemas.microsoft.com/office/drawing/2014/main" id="{34AF6234-8DAD-4A8F-B728-2929165F2CCD}"/>
                </a:ext>
              </a:extLst>
            </p:cNvPr>
            <p:cNvSpPr/>
            <p:nvPr/>
          </p:nvSpPr>
          <p:spPr>
            <a:xfrm>
              <a:off x="4338015" y="761231"/>
              <a:ext cx="65677" cy="95630"/>
            </a:xfrm>
            <a:custGeom>
              <a:avLst/>
              <a:gdLst/>
              <a:ahLst/>
              <a:cxnLst/>
              <a:rect l="l" t="t" r="r" b="b"/>
              <a:pathLst>
                <a:path w="65677" h="95630" extrusionOk="0">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2428;p37">
              <a:extLst>
                <a:ext uri="{FF2B5EF4-FFF2-40B4-BE49-F238E27FC236}">
                  <a16:creationId xmlns:a16="http://schemas.microsoft.com/office/drawing/2014/main" id="{D4EDD77C-E348-4AD1-921E-5F8BD4D87644}"/>
                </a:ext>
              </a:extLst>
            </p:cNvPr>
            <p:cNvSpPr/>
            <p:nvPr/>
          </p:nvSpPr>
          <p:spPr>
            <a:xfrm>
              <a:off x="5408528" y="1603174"/>
              <a:ext cx="974325" cy="1973896"/>
            </a:xfrm>
            <a:custGeom>
              <a:avLst/>
              <a:gdLst/>
              <a:ahLst/>
              <a:cxnLst/>
              <a:rect l="l" t="t" r="r" b="b"/>
              <a:pathLst>
                <a:path w="974325" h="1973896" extrusionOk="0">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2429;p37">
              <a:extLst>
                <a:ext uri="{FF2B5EF4-FFF2-40B4-BE49-F238E27FC236}">
                  <a16:creationId xmlns:a16="http://schemas.microsoft.com/office/drawing/2014/main" id="{1EF17E20-2721-47E8-AB7B-128F6FA6BD63}"/>
                </a:ext>
              </a:extLst>
            </p:cNvPr>
            <p:cNvSpPr/>
            <p:nvPr/>
          </p:nvSpPr>
          <p:spPr>
            <a:xfrm>
              <a:off x="6324400" y="3534911"/>
              <a:ext cx="27183" cy="49530"/>
            </a:xfrm>
            <a:custGeom>
              <a:avLst/>
              <a:gdLst/>
              <a:ahLst/>
              <a:cxnLst/>
              <a:rect l="l" t="t" r="r" b="b"/>
              <a:pathLst>
                <a:path w="27183" h="49530" extrusionOk="0">
                  <a:moveTo>
                    <a:pt x="0" y="49530"/>
                  </a:moveTo>
                  <a:lnTo>
                    <a:pt x="27184" y="36100"/>
                  </a:lnTo>
                  <a:lnTo>
                    <a:pt x="8840" y="0"/>
                  </a:lnTo>
                  <a:lnTo>
                    <a:pt x="0" y="4953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2430;p37">
              <a:extLst>
                <a:ext uri="{FF2B5EF4-FFF2-40B4-BE49-F238E27FC236}">
                  <a16:creationId xmlns:a16="http://schemas.microsoft.com/office/drawing/2014/main" id="{F004F452-2CDB-4AC9-A01D-093AB5749544}"/>
                </a:ext>
              </a:extLst>
            </p:cNvPr>
            <p:cNvSpPr/>
            <p:nvPr/>
          </p:nvSpPr>
          <p:spPr>
            <a:xfrm>
              <a:off x="5423355" y="1605432"/>
              <a:ext cx="45242" cy="39909"/>
            </a:xfrm>
            <a:custGeom>
              <a:avLst/>
              <a:gdLst/>
              <a:ahLst/>
              <a:cxnLst/>
              <a:rect l="l" t="t" r="r" b="b"/>
              <a:pathLst>
                <a:path w="45242" h="39909" extrusionOk="0">
                  <a:moveTo>
                    <a:pt x="0" y="12097"/>
                  </a:moveTo>
                  <a:cubicBezTo>
                    <a:pt x="7993" y="7334"/>
                    <a:pt x="16396" y="3286"/>
                    <a:pt x="25092" y="0"/>
                  </a:cubicBezTo>
                  <a:lnTo>
                    <a:pt x="45242" y="39910"/>
                  </a:lnTo>
                  <a:close/>
                </a:path>
              </a:pathLst>
            </a:custGeom>
            <a:solidFill>
              <a:srgbClr val="211B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2431;p37">
              <a:extLst>
                <a:ext uri="{FF2B5EF4-FFF2-40B4-BE49-F238E27FC236}">
                  <a16:creationId xmlns:a16="http://schemas.microsoft.com/office/drawing/2014/main" id="{C49073D5-2FAB-42AE-A6C0-A828CE817049}"/>
                </a:ext>
              </a:extLst>
            </p:cNvPr>
            <p:cNvSpPr/>
            <p:nvPr/>
          </p:nvSpPr>
          <p:spPr>
            <a:xfrm>
              <a:off x="5387713" y="1613611"/>
              <a:ext cx="974325" cy="1973876"/>
            </a:xfrm>
            <a:custGeom>
              <a:avLst/>
              <a:gdLst/>
              <a:ahLst/>
              <a:cxnLst/>
              <a:rect l="l" t="t" r="r" b="b"/>
              <a:pathLst>
                <a:path w="974325" h="1973876" extrusionOk="0">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2432;p37">
              <a:extLst>
                <a:ext uri="{FF2B5EF4-FFF2-40B4-BE49-F238E27FC236}">
                  <a16:creationId xmlns:a16="http://schemas.microsoft.com/office/drawing/2014/main" id="{1DB29B01-7FB3-4E76-BCB0-52326B3F04EF}"/>
                </a:ext>
              </a:extLst>
            </p:cNvPr>
            <p:cNvSpPr/>
            <p:nvPr/>
          </p:nvSpPr>
          <p:spPr>
            <a:xfrm>
              <a:off x="5477912" y="174973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2433;p37">
              <a:extLst>
                <a:ext uri="{FF2B5EF4-FFF2-40B4-BE49-F238E27FC236}">
                  <a16:creationId xmlns:a16="http://schemas.microsoft.com/office/drawing/2014/main" id="{45A575A1-FD60-433B-B8C1-64E4A1AB563F}"/>
                </a:ext>
              </a:extLst>
            </p:cNvPr>
            <p:cNvSpPr/>
            <p:nvPr/>
          </p:nvSpPr>
          <p:spPr>
            <a:xfrm>
              <a:off x="5649377" y="1848986"/>
              <a:ext cx="613432" cy="407098"/>
            </a:xfrm>
            <a:custGeom>
              <a:avLst/>
              <a:gdLst/>
              <a:ahLst/>
              <a:cxnLst/>
              <a:rect l="l" t="t" r="r" b="b"/>
              <a:pathLst>
                <a:path w="613432" h="407098" extrusionOk="0">
                  <a:moveTo>
                    <a:pt x="613433" y="407099"/>
                  </a:moveTo>
                  <a:lnTo>
                    <a:pt x="0" y="52102"/>
                  </a:lnTo>
                  <a:lnTo>
                    <a:pt x="0" y="0"/>
                  </a:lnTo>
                  <a:lnTo>
                    <a:pt x="613433" y="354902"/>
                  </a:lnTo>
                  <a:lnTo>
                    <a:pt x="613433" y="40709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2434;p37">
              <a:extLst>
                <a:ext uri="{FF2B5EF4-FFF2-40B4-BE49-F238E27FC236}">
                  <a16:creationId xmlns:a16="http://schemas.microsoft.com/office/drawing/2014/main" id="{5C6EDE01-4A28-4762-8D0D-F1AF87ACBE5B}"/>
                </a:ext>
              </a:extLst>
            </p:cNvPr>
            <p:cNvSpPr/>
            <p:nvPr/>
          </p:nvSpPr>
          <p:spPr>
            <a:xfrm>
              <a:off x="5477912" y="191680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2435;p37">
              <a:extLst>
                <a:ext uri="{FF2B5EF4-FFF2-40B4-BE49-F238E27FC236}">
                  <a16:creationId xmlns:a16="http://schemas.microsoft.com/office/drawing/2014/main" id="{264191E2-8F45-4676-8C0F-6982694DBCCC}"/>
                </a:ext>
              </a:extLst>
            </p:cNvPr>
            <p:cNvSpPr/>
            <p:nvPr/>
          </p:nvSpPr>
          <p:spPr>
            <a:xfrm>
              <a:off x="5649377" y="2015959"/>
              <a:ext cx="405945" cy="287083"/>
            </a:xfrm>
            <a:custGeom>
              <a:avLst/>
              <a:gdLst/>
              <a:ahLst/>
              <a:cxnLst/>
              <a:rect l="l" t="t" r="r" b="b"/>
              <a:pathLst>
                <a:path w="405945" h="287083" extrusionOk="0">
                  <a:moveTo>
                    <a:pt x="405945" y="287084"/>
                  </a:moveTo>
                  <a:lnTo>
                    <a:pt x="0" y="52197"/>
                  </a:lnTo>
                  <a:lnTo>
                    <a:pt x="0" y="0"/>
                  </a:lnTo>
                  <a:lnTo>
                    <a:pt x="405945" y="234887"/>
                  </a:lnTo>
                  <a:lnTo>
                    <a:pt x="405945" y="287084"/>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2436;p37">
              <a:extLst>
                <a:ext uri="{FF2B5EF4-FFF2-40B4-BE49-F238E27FC236}">
                  <a16:creationId xmlns:a16="http://schemas.microsoft.com/office/drawing/2014/main" id="{D27605C0-E995-4DED-BC78-90B031E8D481}"/>
                </a:ext>
              </a:extLst>
            </p:cNvPr>
            <p:cNvSpPr/>
            <p:nvPr/>
          </p:nvSpPr>
          <p:spPr>
            <a:xfrm>
              <a:off x="5477912" y="2000338"/>
              <a:ext cx="144376" cy="135636"/>
            </a:xfrm>
            <a:custGeom>
              <a:avLst/>
              <a:gdLst/>
              <a:ahLst/>
              <a:cxnLst/>
              <a:rect l="l" t="t" r="r" b="b"/>
              <a:pathLst>
                <a:path w="144376" h="135636" extrusionOk="0">
                  <a:moveTo>
                    <a:pt x="144376" y="135636"/>
                  </a:moveTo>
                  <a:lnTo>
                    <a:pt x="0" y="52197"/>
                  </a:lnTo>
                  <a:lnTo>
                    <a:pt x="0" y="0"/>
                  </a:lnTo>
                  <a:lnTo>
                    <a:pt x="144376" y="83439"/>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2437;p37">
              <a:extLst>
                <a:ext uri="{FF2B5EF4-FFF2-40B4-BE49-F238E27FC236}">
                  <a16:creationId xmlns:a16="http://schemas.microsoft.com/office/drawing/2014/main" id="{9AA80DC5-4CCE-4767-A3F2-8354EE97EE85}"/>
                </a:ext>
              </a:extLst>
            </p:cNvPr>
            <p:cNvSpPr/>
            <p:nvPr/>
          </p:nvSpPr>
          <p:spPr>
            <a:xfrm>
              <a:off x="5649377" y="2099494"/>
              <a:ext cx="505174" cy="344519"/>
            </a:xfrm>
            <a:custGeom>
              <a:avLst/>
              <a:gdLst/>
              <a:ahLst/>
              <a:cxnLst/>
              <a:rect l="l" t="t" r="r" b="b"/>
              <a:pathLst>
                <a:path w="505174" h="344519" extrusionOk="0">
                  <a:moveTo>
                    <a:pt x="505174" y="344519"/>
                  </a:moveTo>
                  <a:lnTo>
                    <a:pt x="0" y="52197"/>
                  </a:lnTo>
                  <a:lnTo>
                    <a:pt x="0" y="0"/>
                  </a:lnTo>
                  <a:lnTo>
                    <a:pt x="505174" y="292322"/>
                  </a:lnTo>
                  <a:lnTo>
                    <a:pt x="505174" y="344519"/>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2438;p37">
              <a:extLst>
                <a:ext uri="{FF2B5EF4-FFF2-40B4-BE49-F238E27FC236}">
                  <a16:creationId xmlns:a16="http://schemas.microsoft.com/office/drawing/2014/main" id="{B5DB3A37-F6C8-43E1-BB89-0B7AF6C2DE28}"/>
                </a:ext>
              </a:extLst>
            </p:cNvPr>
            <p:cNvSpPr/>
            <p:nvPr/>
          </p:nvSpPr>
          <p:spPr>
            <a:xfrm>
              <a:off x="5477912" y="208377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2439;p37">
              <a:extLst>
                <a:ext uri="{FF2B5EF4-FFF2-40B4-BE49-F238E27FC236}">
                  <a16:creationId xmlns:a16="http://schemas.microsoft.com/office/drawing/2014/main" id="{5956CC18-79D5-4103-9AA0-35427A431BF8}"/>
                </a:ext>
              </a:extLst>
            </p:cNvPr>
            <p:cNvSpPr/>
            <p:nvPr/>
          </p:nvSpPr>
          <p:spPr>
            <a:xfrm>
              <a:off x="5649377" y="2183028"/>
              <a:ext cx="351863" cy="255746"/>
            </a:xfrm>
            <a:custGeom>
              <a:avLst/>
              <a:gdLst/>
              <a:ahLst/>
              <a:cxnLst/>
              <a:rect l="l" t="t" r="r" b="b"/>
              <a:pathLst>
                <a:path w="351863" h="255746" extrusionOk="0">
                  <a:moveTo>
                    <a:pt x="351864" y="255746"/>
                  </a:moveTo>
                  <a:lnTo>
                    <a:pt x="0" y="52197"/>
                  </a:lnTo>
                  <a:lnTo>
                    <a:pt x="0" y="0"/>
                  </a:lnTo>
                  <a:lnTo>
                    <a:pt x="351864" y="203549"/>
                  </a:lnTo>
                  <a:lnTo>
                    <a:pt x="351864" y="25574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2440;p37">
              <a:extLst>
                <a:ext uri="{FF2B5EF4-FFF2-40B4-BE49-F238E27FC236}">
                  <a16:creationId xmlns:a16="http://schemas.microsoft.com/office/drawing/2014/main" id="{C56891F6-F0EE-4B95-9BEB-9E7BC8D4E69D}"/>
                </a:ext>
              </a:extLst>
            </p:cNvPr>
            <p:cNvSpPr/>
            <p:nvPr/>
          </p:nvSpPr>
          <p:spPr>
            <a:xfrm>
              <a:off x="5477912" y="1833270"/>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2441;p37">
              <a:extLst>
                <a:ext uri="{FF2B5EF4-FFF2-40B4-BE49-F238E27FC236}">
                  <a16:creationId xmlns:a16="http://schemas.microsoft.com/office/drawing/2014/main" id="{35751097-7768-4414-A203-4100558EC25F}"/>
                </a:ext>
              </a:extLst>
            </p:cNvPr>
            <p:cNvSpPr/>
            <p:nvPr/>
          </p:nvSpPr>
          <p:spPr>
            <a:xfrm>
              <a:off x="5649377" y="1932425"/>
              <a:ext cx="306716" cy="229742"/>
            </a:xfrm>
            <a:custGeom>
              <a:avLst/>
              <a:gdLst/>
              <a:ahLst/>
              <a:cxnLst/>
              <a:rect l="l" t="t" r="r" b="b"/>
              <a:pathLst>
                <a:path w="306716" h="229742" extrusionOk="0">
                  <a:moveTo>
                    <a:pt x="306716" y="229743"/>
                  </a:moveTo>
                  <a:lnTo>
                    <a:pt x="0" y="52197"/>
                  </a:lnTo>
                  <a:lnTo>
                    <a:pt x="0" y="0"/>
                  </a:lnTo>
                  <a:lnTo>
                    <a:pt x="306716" y="177451"/>
                  </a:lnTo>
                  <a:lnTo>
                    <a:pt x="306716" y="229743"/>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2442;p37">
              <a:extLst>
                <a:ext uri="{FF2B5EF4-FFF2-40B4-BE49-F238E27FC236}">
                  <a16:creationId xmlns:a16="http://schemas.microsoft.com/office/drawing/2014/main" id="{09F3BAC6-BD36-494D-9CDF-F0E14D2DFF49}"/>
                </a:ext>
              </a:extLst>
            </p:cNvPr>
            <p:cNvSpPr/>
            <p:nvPr/>
          </p:nvSpPr>
          <p:spPr>
            <a:xfrm>
              <a:off x="5477912" y="216731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2443;p37">
              <a:extLst>
                <a:ext uri="{FF2B5EF4-FFF2-40B4-BE49-F238E27FC236}">
                  <a16:creationId xmlns:a16="http://schemas.microsoft.com/office/drawing/2014/main" id="{B7ABA6E9-A42E-4E75-AC61-37A71E52262A}"/>
                </a:ext>
              </a:extLst>
            </p:cNvPr>
            <p:cNvSpPr/>
            <p:nvPr/>
          </p:nvSpPr>
          <p:spPr>
            <a:xfrm>
              <a:off x="5649377" y="2266467"/>
              <a:ext cx="180399" cy="156591"/>
            </a:xfrm>
            <a:custGeom>
              <a:avLst/>
              <a:gdLst/>
              <a:ahLst/>
              <a:cxnLst/>
              <a:rect l="l" t="t" r="r" b="b"/>
              <a:pathLst>
                <a:path w="180399" h="156591" extrusionOk="0">
                  <a:moveTo>
                    <a:pt x="180399" y="156591"/>
                  </a:moveTo>
                  <a:lnTo>
                    <a:pt x="0" y="52197"/>
                  </a:lnTo>
                  <a:lnTo>
                    <a:pt x="0" y="0"/>
                  </a:lnTo>
                  <a:lnTo>
                    <a:pt x="180399" y="104394"/>
                  </a:lnTo>
                  <a:lnTo>
                    <a:pt x="180399" y="15659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2444;p37">
              <a:extLst>
                <a:ext uri="{FF2B5EF4-FFF2-40B4-BE49-F238E27FC236}">
                  <a16:creationId xmlns:a16="http://schemas.microsoft.com/office/drawing/2014/main" id="{AD5265D1-809F-4EE7-9EE2-D2F5B371FE33}"/>
                </a:ext>
              </a:extLst>
            </p:cNvPr>
            <p:cNvSpPr/>
            <p:nvPr/>
          </p:nvSpPr>
          <p:spPr>
            <a:xfrm>
              <a:off x="5477912" y="2334380"/>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2445;p37">
              <a:extLst>
                <a:ext uri="{FF2B5EF4-FFF2-40B4-BE49-F238E27FC236}">
                  <a16:creationId xmlns:a16="http://schemas.microsoft.com/office/drawing/2014/main" id="{FE40399C-3F9A-4C02-88E2-5BA230437202}"/>
                </a:ext>
              </a:extLst>
            </p:cNvPr>
            <p:cNvSpPr/>
            <p:nvPr/>
          </p:nvSpPr>
          <p:spPr>
            <a:xfrm>
              <a:off x="5649377" y="2433536"/>
              <a:ext cx="568380" cy="381000"/>
            </a:xfrm>
            <a:custGeom>
              <a:avLst/>
              <a:gdLst/>
              <a:ahLst/>
              <a:cxnLst/>
              <a:rect l="l" t="t" r="r" b="b"/>
              <a:pathLst>
                <a:path w="568380" h="381000" extrusionOk="0">
                  <a:moveTo>
                    <a:pt x="568380" y="381000"/>
                  </a:moveTo>
                  <a:lnTo>
                    <a:pt x="0" y="52197"/>
                  </a:lnTo>
                  <a:lnTo>
                    <a:pt x="0" y="0"/>
                  </a:lnTo>
                  <a:lnTo>
                    <a:pt x="568380" y="328803"/>
                  </a:lnTo>
                  <a:lnTo>
                    <a:pt x="568380" y="381000"/>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2446;p37">
              <a:extLst>
                <a:ext uri="{FF2B5EF4-FFF2-40B4-BE49-F238E27FC236}">
                  <a16:creationId xmlns:a16="http://schemas.microsoft.com/office/drawing/2014/main" id="{291E71DB-E9EA-4426-9001-4F682D376385}"/>
                </a:ext>
              </a:extLst>
            </p:cNvPr>
            <p:cNvSpPr/>
            <p:nvPr/>
          </p:nvSpPr>
          <p:spPr>
            <a:xfrm>
              <a:off x="5477912" y="241781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2447;p37">
              <a:extLst>
                <a:ext uri="{FF2B5EF4-FFF2-40B4-BE49-F238E27FC236}">
                  <a16:creationId xmlns:a16="http://schemas.microsoft.com/office/drawing/2014/main" id="{8EA14988-EAD8-4A03-858B-FC449757A375}"/>
                </a:ext>
              </a:extLst>
            </p:cNvPr>
            <p:cNvSpPr/>
            <p:nvPr/>
          </p:nvSpPr>
          <p:spPr>
            <a:xfrm>
              <a:off x="5649377" y="2517070"/>
              <a:ext cx="171369" cy="151352"/>
            </a:xfrm>
            <a:custGeom>
              <a:avLst/>
              <a:gdLst/>
              <a:ahLst/>
              <a:cxnLst/>
              <a:rect l="l" t="t" r="r" b="b"/>
              <a:pathLst>
                <a:path w="171369" h="151352" extrusionOk="0">
                  <a:moveTo>
                    <a:pt x="171370" y="151352"/>
                  </a:moveTo>
                  <a:lnTo>
                    <a:pt x="0" y="52197"/>
                  </a:lnTo>
                  <a:lnTo>
                    <a:pt x="0" y="0"/>
                  </a:lnTo>
                  <a:lnTo>
                    <a:pt x="171370" y="99155"/>
                  </a:lnTo>
                  <a:lnTo>
                    <a:pt x="171370" y="151352"/>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2448;p37">
              <a:extLst>
                <a:ext uri="{FF2B5EF4-FFF2-40B4-BE49-F238E27FC236}">
                  <a16:creationId xmlns:a16="http://schemas.microsoft.com/office/drawing/2014/main" id="{F096FAEF-FA62-4908-8BE8-610B558B4DF1}"/>
                </a:ext>
              </a:extLst>
            </p:cNvPr>
            <p:cNvSpPr/>
            <p:nvPr/>
          </p:nvSpPr>
          <p:spPr>
            <a:xfrm>
              <a:off x="5477912" y="2501354"/>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2449;p37">
              <a:extLst>
                <a:ext uri="{FF2B5EF4-FFF2-40B4-BE49-F238E27FC236}">
                  <a16:creationId xmlns:a16="http://schemas.microsoft.com/office/drawing/2014/main" id="{280E2843-E74C-4FC6-89EC-BAB42CA8A216}"/>
                </a:ext>
              </a:extLst>
            </p:cNvPr>
            <p:cNvSpPr/>
            <p:nvPr/>
          </p:nvSpPr>
          <p:spPr>
            <a:xfrm>
              <a:off x="5649377" y="2600604"/>
              <a:ext cx="505174" cy="344424"/>
            </a:xfrm>
            <a:custGeom>
              <a:avLst/>
              <a:gdLst/>
              <a:ahLst/>
              <a:cxnLst/>
              <a:rect l="l" t="t" r="r" b="b"/>
              <a:pathLst>
                <a:path w="505174" h="344424" extrusionOk="0">
                  <a:moveTo>
                    <a:pt x="505174" y="344424"/>
                  </a:moveTo>
                  <a:lnTo>
                    <a:pt x="0" y="52102"/>
                  </a:lnTo>
                  <a:lnTo>
                    <a:pt x="0" y="0"/>
                  </a:lnTo>
                  <a:lnTo>
                    <a:pt x="505174" y="292227"/>
                  </a:lnTo>
                  <a:lnTo>
                    <a:pt x="505174" y="344424"/>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2450;p37">
              <a:extLst>
                <a:ext uri="{FF2B5EF4-FFF2-40B4-BE49-F238E27FC236}">
                  <a16:creationId xmlns:a16="http://schemas.microsoft.com/office/drawing/2014/main" id="{1BF32623-1406-4DE8-B923-4F9DB593A035}"/>
                </a:ext>
              </a:extLst>
            </p:cNvPr>
            <p:cNvSpPr/>
            <p:nvPr/>
          </p:nvSpPr>
          <p:spPr>
            <a:xfrm>
              <a:off x="5477912" y="2250846"/>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2451;p37">
              <a:extLst>
                <a:ext uri="{FF2B5EF4-FFF2-40B4-BE49-F238E27FC236}">
                  <a16:creationId xmlns:a16="http://schemas.microsoft.com/office/drawing/2014/main" id="{63E19772-8EC1-408A-9233-E26F4F258B71}"/>
                </a:ext>
              </a:extLst>
            </p:cNvPr>
            <p:cNvSpPr/>
            <p:nvPr/>
          </p:nvSpPr>
          <p:spPr>
            <a:xfrm>
              <a:off x="5649377" y="2350001"/>
              <a:ext cx="478085" cy="328898"/>
            </a:xfrm>
            <a:custGeom>
              <a:avLst/>
              <a:gdLst/>
              <a:ahLst/>
              <a:cxnLst/>
              <a:rect l="l" t="t" r="r" b="b"/>
              <a:pathLst>
                <a:path w="478085" h="328898" extrusionOk="0">
                  <a:moveTo>
                    <a:pt x="478086" y="328898"/>
                  </a:moveTo>
                  <a:lnTo>
                    <a:pt x="0" y="52197"/>
                  </a:lnTo>
                  <a:lnTo>
                    <a:pt x="0" y="0"/>
                  </a:lnTo>
                  <a:lnTo>
                    <a:pt x="478086" y="276701"/>
                  </a:lnTo>
                  <a:lnTo>
                    <a:pt x="478086" y="328898"/>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2452;p37">
              <a:extLst>
                <a:ext uri="{FF2B5EF4-FFF2-40B4-BE49-F238E27FC236}">
                  <a16:creationId xmlns:a16="http://schemas.microsoft.com/office/drawing/2014/main" id="{E158C4E1-05A2-48C2-86EC-4B4ADE81A32A}"/>
                </a:ext>
              </a:extLst>
            </p:cNvPr>
            <p:cNvSpPr/>
            <p:nvPr/>
          </p:nvSpPr>
          <p:spPr>
            <a:xfrm>
              <a:off x="5477912" y="2584888"/>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2453;p37">
              <a:extLst>
                <a:ext uri="{FF2B5EF4-FFF2-40B4-BE49-F238E27FC236}">
                  <a16:creationId xmlns:a16="http://schemas.microsoft.com/office/drawing/2014/main" id="{D89256C0-1314-414D-A5D4-9E6E0B8A6425}"/>
                </a:ext>
              </a:extLst>
            </p:cNvPr>
            <p:cNvSpPr/>
            <p:nvPr/>
          </p:nvSpPr>
          <p:spPr>
            <a:xfrm>
              <a:off x="5649377" y="2684043"/>
              <a:ext cx="63110" cy="88773"/>
            </a:xfrm>
            <a:custGeom>
              <a:avLst/>
              <a:gdLst/>
              <a:ahLst/>
              <a:cxnLst/>
              <a:rect l="l" t="t" r="r" b="b"/>
              <a:pathLst>
                <a:path w="63110" h="88773" extrusionOk="0">
                  <a:moveTo>
                    <a:pt x="63111" y="88773"/>
                  </a:moveTo>
                  <a:lnTo>
                    <a:pt x="0" y="52197"/>
                  </a:lnTo>
                  <a:lnTo>
                    <a:pt x="0" y="0"/>
                  </a:lnTo>
                  <a:lnTo>
                    <a:pt x="63111" y="36576"/>
                  </a:lnTo>
                  <a:lnTo>
                    <a:pt x="63111" y="8877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2454;p37">
              <a:extLst>
                <a:ext uri="{FF2B5EF4-FFF2-40B4-BE49-F238E27FC236}">
                  <a16:creationId xmlns:a16="http://schemas.microsoft.com/office/drawing/2014/main" id="{94A2519A-80F4-46EC-B40B-06395EA9837A}"/>
                </a:ext>
              </a:extLst>
            </p:cNvPr>
            <p:cNvSpPr/>
            <p:nvPr/>
          </p:nvSpPr>
          <p:spPr>
            <a:xfrm>
              <a:off x="5477912" y="2751956"/>
              <a:ext cx="144376" cy="135636"/>
            </a:xfrm>
            <a:custGeom>
              <a:avLst/>
              <a:gdLst/>
              <a:ahLst/>
              <a:cxnLst/>
              <a:rect l="l" t="t" r="r" b="b"/>
              <a:pathLst>
                <a:path w="144376" h="135636" extrusionOk="0">
                  <a:moveTo>
                    <a:pt x="144376" y="135636"/>
                  </a:moveTo>
                  <a:lnTo>
                    <a:pt x="0" y="52197"/>
                  </a:lnTo>
                  <a:lnTo>
                    <a:pt x="0" y="0"/>
                  </a:lnTo>
                  <a:lnTo>
                    <a:pt x="144376" y="83534"/>
                  </a:lnTo>
                  <a:lnTo>
                    <a:pt x="144376" y="135636"/>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2455;p37">
              <a:extLst>
                <a:ext uri="{FF2B5EF4-FFF2-40B4-BE49-F238E27FC236}">
                  <a16:creationId xmlns:a16="http://schemas.microsoft.com/office/drawing/2014/main" id="{8E4E3D12-9DA4-4198-9259-DB56686C5703}"/>
                </a:ext>
              </a:extLst>
            </p:cNvPr>
            <p:cNvSpPr/>
            <p:nvPr/>
          </p:nvSpPr>
          <p:spPr>
            <a:xfrm>
              <a:off x="5649377" y="2851112"/>
              <a:ext cx="117287" cy="120014"/>
            </a:xfrm>
            <a:custGeom>
              <a:avLst/>
              <a:gdLst/>
              <a:ahLst/>
              <a:cxnLst/>
              <a:rect l="l" t="t" r="r" b="b"/>
              <a:pathLst>
                <a:path w="117287" h="120014" extrusionOk="0">
                  <a:moveTo>
                    <a:pt x="117288" y="120015"/>
                  </a:moveTo>
                  <a:lnTo>
                    <a:pt x="0" y="52197"/>
                  </a:lnTo>
                  <a:lnTo>
                    <a:pt x="0" y="0"/>
                  </a:lnTo>
                  <a:lnTo>
                    <a:pt x="117288" y="67818"/>
                  </a:lnTo>
                  <a:lnTo>
                    <a:pt x="117288" y="120015"/>
                  </a:ln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2456;p37">
              <a:extLst>
                <a:ext uri="{FF2B5EF4-FFF2-40B4-BE49-F238E27FC236}">
                  <a16:creationId xmlns:a16="http://schemas.microsoft.com/office/drawing/2014/main" id="{8B417C10-8B38-4435-BEEA-689DBC24AA39}"/>
                </a:ext>
              </a:extLst>
            </p:cNvPr>
            <p:cNvSpPr/>
            <p:nvPr/>
          </p:nvSpPr>
          <p:spPr>
            <a:xfrm>
              <a:off x="5477912" y="2835395"/>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2457;p37">
              <a:extLst>
                <a:ext uri="{FF2B5EF4-FFF2-40B4-BE49-F238E27FC236}">
                  <a16:creationId xmlns:a16="http://schemas.microsoft.com/office/drawing/2014/main" id="{6448E080-E086-4DFD-AD99-A26052824736}"/>
                </a:ext>
              </a:extLst>
            </p:cNvPr>
            <p:cNvSpPr/>
            <p:nvPr/>
          </p:nvSpPr>
          <p:spPr>
            <a:xfrm>
              <a:off x="5649377" y="2934646"/>
              <a:ext cx="306716" cy="229647"/>
            </a:xfrm>
            <a:custGeom>
              <a:avLst/>
              <a:gdLst/>
              <a:ahLst/>
              <a:cxnLst/>
              <a:rect l="l" t="t" r="r" b="b"/>
              <a:pathLst>
                <a:path w="306716" h="229647" extrusionOk="0">
                  <a:moveTo>
                    <a:pt x="306716" y="229648"/>
                  </a:moveTo>
                  <a:lnTo>
                    <a:pt x="0" y="52197"/>
                  </a:lnTo>
                  <a:lnTo>
                    <a:pt x="0" y="0"/>
                  </a:lnTo>
                  <a:lnTo>
                    <a:pt x="306716" y="177451"/>
                  </a:lnTo>
                  <a:lnTo>
                    <a:pt x="306716" y="229648"/>
                  </a:lnTo>
                  <a:close/>
                </a:path>
              </a:pathLst>
            </a:custGeom>
            <a:solidFill>
              <a:srgbClr val="FF86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2458;p37">
              <a:extLst>
                <a:ext uri="{FF2B5EF4-FFF2-40B4-BE49-F238E27FC236}">
                  <a16:creationId xmlns:a16="http://schemas.microsoft.com/office/drawing/2014/main" id="{A301CB27-D7BB-495E-BF3B-0757FF5DAB6B}"/>
                </a:ext>
              </a:extLst>
            </p:cNvPr>
            <p:cNvSpPr/>
            <p:nvPr/>
          </p:nvSpPr>
          <p:spPr>
            <a:xfrm>
              <a:off x="5477912" y="2918929"/>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2459;p37">
              <a:extLst>
                <a:ext uri="{FF2B5EF4-FFF2-40B4-BE49-F238E27FC236}">
                  <a16:creationId xmlns:a16="http://schemas.microsoft.com/office/drawing/2014/main" id="{CE6444B6-B5E8-49F7-8621-08BEB10728F3}"/>
                </a:ext>
              </a:extLst>
            </p:cNvPr>
            <p:cNvSpPr/>
            <p:nvPr/>
          </p:nvSpPr>
          <p:spPr>
            <a:xfrm>
              <a:off x="5649377" y="3018085"/>
              <a:ext cx="487115" cy="334137"/>
            </a:xfrm>
            <a:custGeom>
              <a:avLst/>
              <a:gdLst/>
              <a:ahLst/>
              <a:cxnLst/>
              <a:rect l="l" t="t" r="r" b="b"/>
              <a:pathLst>
                <a:path w="487115" h="334137" extrusionOk="0">
                  <a:moveTo>
                    <a:pt x="487115" y="334137"/>
                  </a:moveTo>
                  <a:lnTo>
                    <a:pt x="0" y="52197"/>
                  </a:lnTo>
                  <a:lnTo>
                    <a:pt x="0" y="0"/>
                  </a:lnTo>
                  <a:lnTo>
                    <a:pt x="487115" y="281940"/>
                  </a:lnTo>
                  <a:lnTo>
                    <a:pt x="487115" y="334137"/>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2460;p37">
              <a:extLst>
                <a:ext uri="{FF2B5EF4-FFF2-40B4-BE49-F238E27FC236}">
                  <a16:creationId xmlns:a16="http://schemas.microsoft.com/office/drawing/2014/main" id="{E34C4FF1-77E3-422D-B8B0-17589493F656}"/>
                </a:ext>
              </a:extLst>
            </p:cNvPr>
            <p:cNvSpPr/>
            <p:nvPr/>
          </p:nvSpPr>
          <p:spPr>
            <a:xfrm>
              <a:off x="5477912" y="2668422"/>
              <a:ext cx="144376" cy="135731"/>
            </a:xfrm>
            <a:custGeom>
              <a:avLst/>
              <a:gdLst/>
              <a:ahLst/>
              <a:cxnLst/>
              <a:rect l="l" t="t" r="r" b="b"/>
              <a:pathLst>
                <a:path w="144376" h="135731" extrusionOk="0">
                  <a:moveTo>
                    <a:pt x="144376" y="135731"/>
                  </a:moveTo>
                  <a:lnTo>
                    <a:pt x="0" y="52197"/>
                  </a:lnTo>
                  <a:lnTo>
                    <a:pt x="0" y="0"/>
                  </a:lnTo>
                  <a:lnTo>
                    <a:pt x="144376" y="83534"/>
                  </a:lnTo>
                  <a:lnTo>
                    <a:pt x="144376" y="1357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2461;p37">
              <a:extLst>
                <a:ext uri="{FF2B5EF4-FFF2-40B4-BE49-F238E27FC236}">
                  <a16:creationId xmlns:a16="http://schemas.microsoft.com/office/drawing/2014/main" id="{101B454A-C35F-4C0C-9A6C-66AAA45DAEA2}"/>
                </a:ext>
              </a:extLst>
            </p:cNvPr>
            <p:cNvSpPr/>
            <p:nvPr/>
          </p:nvSpPr>
          <p:spPr>
            <a:xfrm>
              <a:off x="5649377" y="2767577"/>
              <a:ext cx="613432" cy="407193"/>
            </a:xfrm>
            <a:custGeom>
              <a:avLst/>
              <a:gdLst/>
              <a:ahLst/>
              <a:cxnLst/>
              <a:rect l="l" t="t" r="r" b="b"/>
              <a:pathLst>
                <a:path w="613432" h="407193" extrusionOk="0">
                  <a:moveTo>
                    <a:pt x="613433" y="407194"/>
                  </a:moveTo>
                  <a:lnTo>
                    <a:pt x="0" y="52197"/>
                  </a:lnTo>
                  <a:lnTo>
                    <a:pt x="0" y="0"/>
                  </a:lnTo>
                  <a:lnTo>
                    <a:pt x="613433" y="354902"/>
                  </a:lnTo>
                  <a:lnTo>
                    <a:pt x="613433" y="407194"/>
                  </a:lnTo>
                  <a:close/>
                </a:path>
              </a:pathLst>
            </a:custGeom>
            <a:solidFill>
              <a:srgbClr val="4D3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2462;p37">
              <a:extLst>
                <a:ext uri="{FF2B5EF4-FFF2-40B4-BE49-F238E27FC236}">
                  <a16:creationId xmlns:a16="http://schemas.microsoft.com/office/drawing/2014/main" id="{52A12854-C64D-45D4-B208-DCAD1799C048}"/>
                </a:ext>
              </a:extLst>
            </p:cNvPr>
            <p:cNvSpPr/>
            <p:nvPr/>
          </p:nvSpPr>
          <p:spPr>
            <a:xfrm>
              <a:off x="1926580" y="1674106"/>
              <a:ext cx="1230952" cy="1017480"/>
            </a:xfrm>
            <a:custGeom>
              <a:avLst/>
              <a:gdLst/>
              <a:ahLst/>
              <a:cxnLst/>
              <a:rect l="l" t="t" r="r" b="b"/>
              <a:pathLst>
                <a:path w="1230952" h="1017480" extrusionOk="0">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2463;p37">
              <a:extLst>
                <a:ext uri="{FF2B5EF4-FFF2-40B4-BE49-F238E27FC236}">
                  <a16:creationId xmlns:a16="http://schemas.microsoft.com/office/drawing/2014/main" id="{4791D772-B803-4D20-84D7-0C3B21AA35C9}"/>
                </a:ext>
              </a:extLst>
            </p:cNvPr>
            <p:cNvSpPr/>
            <p:nvPr/>
          </p:nvSpPr>
          <p:spPr>
            <a:xfrm>
              <a:off x="3112195" y="1676584"/>
              <a:ext cx="59119" cy="52197"/>
            </a:xfrm>
            <a:custGeom>
              <a:avLst/>
              <a:gdLst/>
              <a:ahLst/>
              <a:cxnLst/>
              <a:rect l="l" t="t" r="r" b="b"/>
              <a:pathLst>
                <a:path w="59119" h="52197" extrusionOk="0">
                  <a:moveTo>
                    <a:pt x="18249" y="0"/>
                  </a:moveTo>
                  <a:lnTo>
                    <a:pt x="59119" y="16574"/>
                  </a:lnTo>
                  <a:lnTo>
                    <a:pt x="24522" y="52197"/>
                  </a:lnTo>
                  <a:lnTo>
                    <a:pt x="0" y="12859"/>
                  </a:lnTo>
                  <a:lnTo>
                    <a:pt x="18249"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2464;p37">
              <a:extLst>
                <a:ext uri="{FF2B5EF4-FFF2-40B4-BE49-F238E27FC236}">
                  <a16:creationId xmlns:a16="http://schemas.microsoft.com/office/drawing/2014/main" id="{A5907A7D-8535-4892-A66B-EA189A2F212B}"/>
                </a:ext>
              </a:extLst>
            </p:cNvPr>
            <p:cNvSpPr/>
            <p:nvPr/>
          </p:nvSpPr>
          <p:spPr>
            <a:xfrm>
              <a:off x="2269509" y="2593746"/>
              <a:ext cx="43151" cy="44767"/>
            </a:xfrm>
            <a:custGeom>
              <a:avLst/>
              <a:gdLst/>
              <a:ahLst/>
              <a:cxnLst/>
              <a:rect l="l" t="t" r="r" b="b"/>
              <a:pathLst>
                <a:path w="43151" h="44767" extrusionOk="0">
                  <a:moveTo>
                    <a:pt x="0" y="27432"/>
                  </a:moveTo>
                  <a:lnTo>
                    <a:pt x="43056" y="44767"/>
                  </a:lnTo>
                  <a:lnTo>
                    <a:pt x="43151" y="7620"/>
                  </a:lnTo>
                  <a:lnTo>
                    <a:pt x="5038" y="0"/>
                  </a:lnTo>
                  <a:lnTo>
                    <a:pt x="0" y="2743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2465;p37">
              <a:extLst>
                <a:ext uri="{FF2B5EF4-FFF2-40B4-BE49-F238E27FC236}">
                  <a16:creationId xmlns:a16="http://schemas.microsoft.com/office/drawing/2014/main" id="{EE412851-8C2C-445B-8D7A-0806E6891EDF}"/>
                </a:ext>
              </a:extLst>
            </p:cNvPr>
            <p:cNvSpPr/>
            <p:nvPr/>
          </p:nvSpPr>
          <p:spPr>
            <a:xfrm>
              <a:off x="1950116" y="2650325"/>
              <a:ext cx="58584" cy="57547"/>
            </a:xfrm>
            <a:custGeom>
              <a:avLst/>
              <a:gdLst/>
              <a:ahLst/>
              <a:cxnLst/>
              <a:rect l="l" t="t" r="r" b="b"/>
              <a:pathLst>
                <a:path w="58584" h="57547" extrusionOk="0">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2466;p37">
              <a:extLst>
                <a:ext uri="{FF2B5EF4-FFF2-40B4-BE49-F238E27FC236}">
                  <a16:creationId xmlns:a16="http://schemas.microsoft.com/office/drawing/2014/main" id="{6E1F8922-0DB3-4000-9644-4E5AB990FB49}"/>
                </a:ext>
              </a:extLst>
            </p:cNvPr>
            <p:cNvSpPr/>
            <p:nvPr/>
          </p:nvSpPr>
          <p:spPr>
            <a:xfrm>
              <a:off x="1969256" y="1691533"/>
              <a:ext cx="1231332" cy="1017436"/>
            </a:xfrm>
            <a:custGeom>
              <a:avLst/>
              <a:gdLst/>
              <a:ahLst/>
              <a:cxnLst/>
              <a:rect l="l" t="t" r="r" b="b"/>
              <a:pathLst>
                <a:path w="1231332" h="1017436" extrusionOk="0">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2467;p37">
              <a:extLst>
                <a:ext uri="{FF2B5EF4-FFF2-40B4-BE49-F238E27FC236}">
                  <a16:creationId xmlns:a16="http://schemas.microsoft.com/office/drawing/2014/main" id="{007658C4-7DE2-4C4D-9416-45E1D9DB8E69}"/>
                </a:ext>
              </a:extLst>
            </p:cNvPr>
            <p:cNvSpPr/>
            <p:nvPr/>
          </p:nvSpPr>
          <p:spPr>
            <a:xfrm>
              <a:off x="2066299" y="1805171"/>
              <a:ext cx="1037246" cy="669226"/>
            </a:xfrm>
            <a:custGeom>
              <a:avLst/>
              <a:gdLst/>
              <a:ahLst/>
              <a:cxnLst/>
              <a:rect l="l" t="t" r="r" b="b"/>
              <a:pathLst>
                <a:path w="1037246" h="669226" extrusionOk="0">
                  <a:moveTo>
                    <a:pt x="1037247" y="69152"/>
                  </a:moveTo>
                  <a:lnTo>
                    <a:pt x="0" y="669227"/>
                  </a:lnTo>
                  <a:lnTo>
                    <a:pt x="0" y="600170"/>
                  </a:lnTo>
                  <a:lnTo>
                    <a:pt x="1037247" y="0"/>
                  </a:lnTo>
                  <a:lnTo>
                    <a:pt x="1037247" y="6915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2468;p37">
              <a:extLst>
                <a:ext uri="{FF2B5EF4-FFF2-40B4-BE49-F238E27FC236}">
                  <a16:creationId xmlns:a16="http://schemas.microsoft.com/office/drawing/2014/main" id="{CBBA1611-E33A-482C-8C83-4936DDDF3BD3}"/>
                </a:ext>
              </a:extLst>
            </p:cNvPr>
            <p:cNvSpPr/>
            <p:nvPr/>
          </p:nvSpPr>
          <p:spPr>
            <a:xfrm>
              <a:off x="2066299" y="2133308"/>
              <a:ext cx="679110" cy="462057"/>
            </a:xfrm>
            <a:custGeom>
              <a:avLst/>
              <a:gdLst/>
              <a:ahLst/>
              <a:cxnLst/>
              <a:rect l="l" t="t" r="r" b="b"/>
              <a:pathLst>
                <a:path w="679110" h="462057" extrusionOk="0">
                  <a:moveTo>
                    <a:pt x="679110" y="69151"/>
                  </a:moveTo>
                  <a:lnTo>
                    <a:pt x="0" y="462058"/>
                  </a:lnTo>
                  <a:lnTo>
                    <a:pt x="0" y="392906"/>
                  </a:lnTo>
                  <a:lnTo>
                    <a:pt x="679110" y="0"/>
                  </a:lnTo>
                  <a:lnTo>
                    <a:pt x="679110" y="6915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3" name="Google Shape;2469;p37">
              <a:extLst>
                <a:ext uri="{FF2B5EF4-FFF2-40B4-BE49-F238E27FC236}">
                  <a16:creationId xmlns:a16="http://schemas.microsoft.com/office/drawing/2014/main" id="{3562040C-9F32-4E2B-8316-59369EAC7ED6}"/>
                </a:ext>
              </a:extLst>
            </p:cNvPr>
            <p:cNvGrpSpPr/>
            <p:nvPr/>
          </p:nvGrpSpPr>
          <p:grpSpPr>
            <a:xfrm>
              <a:off x="4146745" y="1006881"/>
              <a:ext cx="330894" cy="250785"/>
              <a:chOff x="6621095" y="1452181"/>
              <a:chExt cx="330894" cy="250785"/>
            </a:xfrm>
          </p:grpSpPr>
          <p:sp>
            <p:nvSpPr>
              <p:cNvPr id="156" name="Google Shape;2470;p37">
                <a:extLst>
                  <a:ext uri="{FF2B5EF4-FFF2-40B4-BE49-F238E27FC236}">
                    <a16:creationId xmlns:a16="http://schemas.microsoft.com/office/drawing/2014/main" id="{5061CD0C-CEE9-4C5E-9096-494439B76C5D}"/>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2471;p37">
                <a:extLst>
                  <a:ext uri="{FF2B5EF4-FFF2-40B4-BE49-F238E27FC236}">
                    <a16:creationId xmlns:a16="http://schemas.microsoft.com/office/drawing/2014/main" id="{EBF315AD-D8F0-4B9F-9DE2-2E49B7A2D5BD}"/>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2472;p37">
                <a:extLst>
                  <a:ext uri="{FF2B5EF4-FFF2-40B4-BE49-F238E27FC236}">
                    <a16:creationId xmlns:a16="http://schemas.microsoft.com/office/drawing/2014/main" id="{A77283EB-EFD1-4478-8603-7781298A31F9}"/>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2473;p37">
                <a:extLst>
                  <a:ext uri="{FF2B5EF4-FFF2-40B4-BE49-F238E27FC236}">
                    <a16:creationId xmlns:a16="http://schemas.microsoft.com/office/drawing/2014/main" id="{F4C4FC30-8AA2-4F1C-8DB2-7CAD7CABB5A4}"/>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2474;p37">
                <a:extLst>
                  <a:ext uri="{FF2B5EF4-FFF2-40B4-BE49-F238E27FC236}">
                    <a16:creationId xmlns:a16="http://schemas.microsoft.com/office/drawing/2014/main" id="{16F9613D-6BAA-4AB0-AAC2-2D6F9783B1D8}"/>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 name="Google Shape;2475;p37">
              <a:extLst>
                <a:ext uri="{FF2B5EF4-FFF2-40B4-BE49-F238E27FC236}">
                  <a16:creationId xmlns:a16="http://schemas.microsoft.com/office/drawing/2014/main" id="{8032A207-5612-4046-B583-5D7BCC86A1B0}"/>
                </a:ext>
              </a:extLst>
            </p:cNvPr>
            <p:cNvSpPr/>
            <p:nvPr/>
          </p:nvSpPr>
          <p:spPr>
            <a:xfrm>
              <a:off x="4444588" y="826743"/>
              <a:ext cx="153590" cy="431871"/>
            </a:xfrm>
            <a:custGeom>
              <a:avLst/>
              <a:gdLst/>
              <a:ahLst/>
              <a:cxnLst/>
              <a:rect l="l" t="t" r="r" b="b"/>
              <a:pathLst>
                <a:path w="153590" h="431871" extrusionOk="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2476;p37">
              <a:extLst>
                <a:ext uri="{FF2B5EF4-FFF2-40B4-BE49-F238E27FC236}">
                  <a16:creationId xmlns:a16="http://schemas.microsoft.com/office/drawing/2014/main" id="{44E0B207-8377-43BB-99BF-42197176B6F3}"/>
                </a:ext>
              </a:extLst>
            </p:cNvPr>
            <p:cNvSpPr/>
            <p:nvPr/>
          </p:nvSpPr>
          <p:spPr>
            <a:xfrm>
              <a:off x="4515562" y="822838"/>
              <a:ext cx="88583" cy="120566"/>
            </a:xfrm>
            <a:custGeom>
              <a:avLst/>
              <a:gdLst/>
              <a:ahLst/>
              <a:cxnLst/>
              <a:rect l="l" t="t" r="r" b="b"/>
              <a:pathLst>
                <a:path w="88583" h="120566" extrusionOk="0">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1" name="Content Placeholder 2" descr="REQUIRED REGISTRATIONS&#10;DUNS Number (Company) &#10;System for Award Management (SAM)&#10;Grants.gov (Company) &#10;eRA Commons (Company and all PD/PIs)&#10;SBA Company Registry at SBIR.gov&#10;">
            <a:extLst>
              <a:ext uri="{FF2B5EF4-FFF2-40B4-BE49-F238E27FC236}">
                <a16:creationId xmlns:a16="http://schemas.microsoft.com/office/drawing/2014/main" id="{AB72256E-BE23-4DBC-8846-CC7FDA431304}"/>
              </a:ext>
            </a:extLst>
          </p:cNvPr>
          <p:cNvSpPr txBox="1">
            <a:spLocks/>
          </p:cNvSpPr>
          <p:nvPr/>
        </p:nvSpPr>
        <p:spPr bwMode="auto">
          <a:xfrm>
            <a:off x="4045666" y="2290826"/>
            <a:ext cx="4078568" cy="3811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4D86"/>
              </a:buClr>
              <a:buChar char="•"/>
              <a:defRPr sz="2400">
                <a:solidFill>
                  <a:srgbClr val="616265"/>
                </a:solidFill>
                <a:latin typeface="Arial Nova" panose="020B0504020202020204" pitchFamily="34" charset="0"/>
                <a:ea typeface="+mn-ea"/>
                <a:cs typeface="+mn-cs"/>
              </a:defRPr>
            </a:lvl1pPr>
            <a:lvl2pPr marL="557213" indent="-214313" algn="l" rtl="0" eaLnBrk="1" fontAlgn="base" hangingPunct="1">
              <a:spcBef>
                <a:spcPct val="20000"/>
              </a:spcBef>
              <a:spcAft>
                <a:spcPct val="0"/>
              </a:spcAft>
              <a:buChar char="–"/>
              <a:defRPr sz="2100">
                <a:solidFill>
                  <a:srgbClr val="003366"/>
                </a:solidFill>
                <a:latin typeface="Arial Nova Light" panose="020B0304020202020204" pitchFamily="34" charset="0"/>
                <a:ea typeface="Arial Nova Light" panose="020B0304020202020204" pitchFamily="34" charset="0"/>
                <a:cs typeface="+mn-cs"/>
              </a:defRPr>
            </a:lvl2pPr>
            <a:lvl3pPr marL="857250" indent="-171450" algn="l" rtl="0" eaLnBrk="1" fontAlgn="base" hangingPunct="1">
              <a:spcBef>
                <a:spcPct val="20000"/>
              </a:spcBef>
              <a:spcAft>
                <a:spcPct val="0"/>
              </a:spcAft>
              <a:buChar char="•"/>
              <a:defRPr sz="1800">
                <a:solidFill>
                  <a:schemeClr val="tx1"/>
                </a:solidFill>
                <a:latin typeface="Arial Nova Light" panose="020B0304020202020204" pitchFamily="34" charset="0"/>
                <a:ea typeface="Arial Nova Light" panose="020B0304020202020204" pitchFamily="34" charset="0"/>
                <a:cs typeface="+mn-cs"/>
              </a:defRPr>
            </a:lvl3pPr>
            <a:lvl4pPr marL="1200150" indent="-171450" algn="l" rtl="0" eaLnBrk="1" fontAlgn="base" hangingPunct="1">
              <a:spcBef>
                <a:spcPct val="20000"/>
              </a:spcBef>
              <a:spcAft>
                <a:spcPct val="0"/>
              </a:spcAft>
              <a:buChar char="–"/>
              <a:defRPr sz="1500">
                <a:solidFill>
                  <a:schemeClr val="tx1"/>
                </a:solidFill>
                <a:latin typeface="Arial Nova Light" panose="020B0304020202020204" pitchFamily="34" charset="0"/>
                <a:ea typeface="Arial Nova Light" panose="020B0304020202020204" pitchFamily="34" charset="0"/>
                <a:cs typeface="+mn-cs"/>
              </a:defRPr>
            </a:lvl4pPr>
            <a:lvl5pPr marL="1543050" indent="-171450" algn="l" rtl="0" eaLnBrk="1" fontAlgn="base" hangingPunct="1">
              <a:spcBef>
                <a:spcPct val="20000"/>
              </a:spcBef>
              <a:spcAft>
                <a:spcPct val="0"/>
              </a:spcAft>
              <a:buChar char="»"/>
              <a:defRPr sz="1500">
                <a:solidFill>
                  <a:schemeClr val="tx1"/>
                </a:solidFill>
                <a:latin typeface="Arial Nova Light" panose="020B0304020202020204" pitchFamily="34" charset="0"/>
                <a:ea typeface="Arial Nova Light" panose="020B0304020202020204" pitchFamily="34" charset="0"/>
                <a:cs typeface="+mn-cs"/>
              </a:defRPr>
            </a:lvl5pPr>
            <a:lvl6pPr marL="1885950" indent="-171450" algn="l" rtl="0" eaLnBrk="1" fontAlgn="base" hangingPunct="1">
              <a:spcBef>
                <a:spcPct val="20000"/>
              </a:spcBef>
              <a:spcAft>
                <a:spcPct val="0"/>
              </a:spcAft>
              <a:buChar char="»"/>
              <a:defRPr sz="1500">
                <a:solidFill>
                  <a:schemeClr val="tx1"/>
                </a:solidFill>
                <a:latin typeface="+mn-lt"/>
                <a:ea typeface="Arial" charset="0"/>
                <a:cs typeface="+mn-cs"/>
              </a:defRPr>
            </a:lvl6pPr>
            <a:lvl7pPr marL="2228850" indent="-171450" algn="l" rtl="0" eaLnBrk="1" fontAlgn="base" hangingPunct="1">
              <a:spcBef>
                <a:spcPct val="20000"/>
              </a:spcBef>
              <a:spcAft>
                <a:spcPct val="0"/>
              </a:spcAft>
              <a:buChar char="»"/>
              <a:defRPr sz="1500">
                <a:solidFill>
                  <a:schemeClr val="tx1"/>
                </a:solidFill>
                <a:latin typeface="+mn-lt"/>
                <a:ea typeface="Arial" charset="0"/>
                <a:cs typeface="+mn-cs"/>
              </a:defRPr>
            </a:lvl7pPr>
            <a:lvl8pPr marL="2571750" indent="-171450" algn="l" rtl="0" eaLnBrk="1" fontAlgn="base" hangingPunct="1">
              <a:spcBef>
                <a:spcPct val="20000"/>
              </a:spcBef>
              <a:spcAft>
                <a:spcPct val="0"/>
              </a:spcAft>
              <a:buChar char="»"/>
              <a:defRPr sz="1500">
                <a:solidFill>
                  <a:schemeClr val="tx1"/>
                </a:solidFill>
                <a:latin typeface="+mn-lt"/>
                <a:ea typeface="Arial" charset="0"/>
                <a:cs typeface="+mn-cs"/>
              </a:defRPr>
            </a:lvl8pPr>
            <a:lvl9pPr marL="2914650" indent="-171450" algn="l" rtl="0" eaLnBrk="1" fontAlgn="base" hangingPunct="1">
              <a:spcBef>
                <a:spcPct val="20000"/>
              </a:spcBef>
              <a:spcAft>
                <a:spcPct val="0"/>
              </a:spcAft>
              <a:buChar char="»"/>
              <a:defRPr sz="1500">
                <a:solidFill>
                  <a:schemeClr val="tx1"/>
                </a:solidFill>
                <a:latin typeface="+mn-lt"/>
                <a:ea typeface="Arial" charset="0"/>
                <a:cs typeface="+mn-cs"/>
              </a:defRPr>
            </a:lvl9pPr>
          </a:lstStyle>
          <a:p>
            <a:pPr marL="0" indent="0">
              <a:lnSpc>
                <a:spcPct val="200000"/>
              </a:lnSpc>
              <a:buFontTx/>
              <a:buNone/>
            </a:pPr>
            <a:r>
              <a:rPr lang="en-US" sz="2200" b="1" kern="0" dirty="0">
                <a:solidFill>
                  <a:srgbClr val="FF0000"/>
                </a:solidFill>
                <a:latin typeface="+mj-lt"/>
              </a:rPr>
              <a:t>REQUIRED REGISTRATIONS</a:t>
            </a:r>
          </a:p>
          <a:p>
            <a:pPr marL="556895" lvl="1" indent="-213995">
              <a:spcBef>
                <a:spcPts val="0"/>
              </a:spcBef>
              <a:spcAft>
                <a:spcPts val="1200"/>
              </a:spcAft>
              <a:buClr>
                <a:srgbClr val="004D86"/>
              </a:buClr>
              <a:buFont typeface="Arial" panose="020B0604020202020204" pitchFamily="34" charset="0"/>
              <a:buChar char="•"/>
            </a:pPr>
            <a:r>
              <a:rPr lang="en-US" sz="2000" kern="0" dirty="0">
                <a:solidFill>
                  <a:srgbClr val="000000"/>
                </a:solidFill>
                <a:latin typeface="+mj-lt"/>
              </a:rPr>
              <a:t>DUNS Number (Company) </a:t>
            </a:r>
          </a:p>
          <a:p>
            <a:pPr marL="556895" lvl="1" indent="-213995">
              <a:spcBef>
                <a:spcPts val="0"/>
              </a:spcBef>
              <a:spcAft>
                <a:spcPts val="1200"/>
              </a:spcAft>
              <a:buClr>
                <a:srgbClr val="004D86"/>
              </a:buClr>
              <a:buFont typeface="Arial" panose="020B0604020202020204" pitchFamily="34" charset="0"/>
              <a:buChar char="•"/>
            </a:pPr>
            <a:r>
              <a:rPr lang="en-US" sz="2000" kern="0" dirty="0">
                <a:solidFill>
                  <a:srgbClr val="000000"/>
                </a:solidFill>
                <a:latin typeface="+mj-lt"/>
              </a:rPr>
              <a:t>System for Award Management (SAM)</a:t>
            </a:r>
          </a:p>
          <a:p>
            <a:pPr marL="556895" lvl="1" indent="-213995">
              <a:spcBef>
                <a:spcPts val="0"/>
              </a:spcBef>
              <a:spcAft>
                <a:spcPts val="1200"/>
              </a:spcAft>
              <a:buClr>
                <a:srgbClr val="004D86"/>
              </a:buClr>
              <a:buFont typeface="Arial" panose="020B0604020202020204" pitchFamily="34" charset="0"/>
              <a:buChar char="•"/>
            </a:pPr>
            <a:r>
              <a:rPr lang="en-US" sz="2000" kern="0" dirty="0">
                <a:solidFill>
                  <a:srgbClr val="000000"/>
                </a:solidFill>
                <a:latin typeface="+mj-lt"/>
              </a:rPr>
              <a:t>Grants.gov (Company) </a:t>
            </a:r>
          </a:p>
          <a:p>
            <a:pPr marL="556895" lvl="1" indent="-213995">
              <a:spcBef>
                <a:spcPts val="0"/>
              </a:spcBef>
              <a:spcAft>
                <a:spcPts val="1200"/>
              </a:spcAft>
              <a:buClr>
                <a:srgbClr val="004D86"/>
              </a:buClr>
              <a:buFont typeface="Arial" panose="020B0604020202020204" pitchFamily="34" charset="0"/>
              <a:buChar char="•"/>
            </a:pPr>
            <a:r>
              <a:rPr lang="en-US" sz="2000" kern="0" dirty="0">
                <a:solidFill>
                  <a:srgbClr val="000000"/>
                </a:solidFill>
                <a:latin typeface="+mj-lt"/>
              </a:rPr>
              <a:t>eRA Commons (Company and all PD/PIs)</a:t>
            </a:r>
          </a:p>
          <a:p>
            <a:pPr marL="556895" lvl="1" indent="-213995">
              <a:spcBef>
                <a:spcPts val="0"/>
              </a:spcBef>
              <a:spcAft>
                <a:spcPts val="0"/>
              </a:spcAft>
              <a:buClr>
                <a:srgbClr val="004D86"/>
              </a:buClr>
              <a:buFont typeface="Arial" panose="020B0604020202020204" pitchFamily="34" charset="0"/>
              <a:buChar char="•"/>
            </a:pPr>
            <a:r>
              <a:rPr lang="en-US" sz="2000" kern="0" dirty="0">
                <a:solidFill>
                  <a:srgbClr val="000000"/>
                </a:solidFill>
                <a:latin typeface="+mj-lt"/>
              </a:rPr>
              <a:t>SBA Company Registry at SBIR.gov</a:t>
            </a:r>
          </a:p>
        </p:txBody>
      </p:sp>
      <p:sp>
        <p:nvSpPr>
          <p:cNvPr id="162" name="Content Placeholder 2" descr="Grants submit via ASSIST or Grants.gov Workspace&#10;&#10;For contracts, submit proposals with electronic Contract Proposal Submission (eCPS) website&#10;">
            <a:extLst>
              <a:ext uri="{FF2B5EF4-FFF2-40B4-BE49-F238E27FC236}">
                <a16:creationId xmlns:a16="http://schemas.microsoft.com/office/drawing/2014/main" id="{E5EA4A22-3175-496F-9573-A3F404AEFECD}"/>
              </a:ext>
            </a:extLst>
          </p:cNvPr>
          <p:cNvSpPr txBox="1">
            <a:spLocks/>
          </p:cNvSpPr>
          <p:nvPr/>
        </p:nvSpPr>
        <p:spPr bwMode="auto">
          <a:xfrm>
            <a:off x="8456478" y="2754667"/>
            <a:ext cx="3588521" cy="28008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Clr>
                <a:srgbClr val="004D86"/>
              </a:buClr>
              <a:buChar char="•"/>
              <a:defRPr sz="2400">
                <a:solidFill>
                  <a:srgbClr val="616265"/>
                </a:solidFill>
                <a:latin typeface="Arial Nova" panose="020B0504020202020204" pitchFamily="34" charset="0"/>
                <a:ea typeface="+mn-ea"/>
                <a:cs typeface="+mn-cs"/>
              </a:defRPr>
            </a:lvl1pPr>
            <a:lvl2pPr marL="557213" indent="-214313" algn="l" rtl="0" eaLnBrk="1" fontAlgn="base" hangingPunct="1">
              <a:spcBef>
                <a:spcPct val="20000"/>
              </a:spcBef>
              <a:spcAft>
                <a:spcPct val="0"/>
              </a:spcAft>
              <a:buChar char="–"/>
              <a:defRPr sz="2100">
                <a:solidFill>
                  <a:srgbClr val="003366"/>
                </a:solidFill>
                <a:latin typeface="Arial Nova Light" panose="020B0304020202020204" pitchFamily="34" charset="0"/>
                <a:ea typeface="Arial Nova Light" panose="020B0304020202020204" pitchFamily="34" charset="0"/>
                <a:cs typeface="+mn-cs"/>
              </a:defRPr>
            </a:lvl2pPr>
            <a:lvl3pPr marL="857250" indent="-171450" algn="l" rtl="0" eaLnBrk="1" fontAlgn="base" hangingPunct="1">
              <a:spcBef>
                <a:spcPct val="20000"/>
              </a:spcBef>
              <a:spcAft>
                <a:spcPct val="0"/>
              </a:spcAft>
              <a:buChar char="•"/>
              <a:defRPr sz="1800">
                <a:solidFill>
                  <a:schemeClr val="tx1"/>
                </a:solidFill>
                <a:latin typeface="Arial Nova Light" panose="020B0304020202020204" pitchFamily="34" charset="0"/>
                <a:ea typeface="Arial Nova Light" panose="020B0304020202020204" pitchFamily="34" charset="0"/>
                <a:cs typeface="+mn-cs"/>
              </a:defRPr>
            </a:lvl3pPr>
            <a:lvl4pPr marL="1200150" indent="-171450" algn="l" rtl="0" eaLnBrk="1" fontAlgn="base" hangingPunct="1">
              <a:spcBef>
                <a:spcPct val="20000"/>
              </a:spcBef>
              <a:spcAft>
                <a:spcPct val="0"/>
              </a:spcAft>
              <a:buChar char="–"/>
              <a:defRPr sz="1500">
                <a:solidFill>
                  <a:schemeClr val="tx1"/>
                </a:solidFill>
                <a:latin typeface="Arial Nova Light" panose="020B0304020202020204" pitchFamily="34" charset="0"/>
                <a:ea typeface="Arial Nova Light" panose="020B0304020202020204" pitchFamily="34" charset="0"/>
                <a:cs typeface="+mn-cs"/>
              </a:defRPr>
            </a:lvl4pPr>
            <a:lvl5pPr marL="1543050" indent="-171450" algn="l" rtl="0" eaLnBrk="1" fontAlgn="base" hangingPunct="1">
              <a:spcBef>
                <a:spcPct val="20000"/>
              </a:spcBef>
              <a:spcAft>
                <a:spcPct val="0"/>
              </a:spcAft>
              <a:buChar char="»"/>
              <a:defRPr sz="1500">
                <a:solidFill>
                  <a:schemeClr val="tx1"/>
                </a:solidFill>
                <a:latin typeface="Arial Nova Light" panose="020B0304020202020204" pitchFamily="34" charset="0"/>
                <a:ea typeface="Arial Nova Light" panose="020B0304020202020204" pitchFamily="34" charset="0"/>
                <a:cs typeface="+mn-cs"/>
              </a:defRPr>
            </a:lvl5pPr>
            <a:lvl6pPr marL="1885950" indent="-171450" algn="l" rtl="0" eaLnBrk="1" fontAlgn="base" hangingPunct="1">
              <a:spcBef>
                <a:spcPct val="20000"/>
              </a:spcBef>
              <a:spcAft>
                <a:spcPct val="0"/>
              </a:spcAft>
              <a:buChar char="»"/>
              <a:defRPr sz="1500">
                <a:solidFill>
                  <a:schemeClr val="tx1"/>
                </a:solidFill>
                <a:latin typeface="+mn-lt"/>
                <a:ea typeface="Arial" charset="0"/>
                <a:cs typeface="+mn-cs"/>
              </a:defRPr>
            </a:lvl6pPr>
            <a:lvl7pPr marL="2228850" indent="-171450" algn="l" rtl="0" eaLnBrk="1" fontAlgn="base" hangingPunct="1">
              <a:spcBef>
                <a:spcPct val="20000"/>
              </a:spcBef>
              <a:spcAft>
                <a:spcPct val="0"/>
              </a:spcAft>
              <a:buChar char="»"/>
              <a:defRPr sz="1500">
                <a:solidFill>
                  <a:schemeClr val="tx1"/>
                </a:solidFill>
                <a:latin typeface="+mn-lt"/>
                <a:ea typeface="Arial" charset="0"/>
                <a:cs typeface="+mn-cs"/>
              </a:defRPr>
            </a:lvl7pPr>
            <a:lvl8pPr marL="2571750" indent="-171450" algn="l" rtl="0" eaLnBrk="1" fontAlgn="base" hangingPunct="1">
              <a:spcBef>
                <a:spcPct val="20000"/>
              </a:spcBef>
              <a:spcAft>
                <a:spcPct val="0"/>
              </a:spcAft>
              <a:buChar char="»"/>
              <a:defRPr sz="1500">
                <a:solidFill>
                  <a:schemeClr val="tx1"/>
                </a:solidFill>
                <a:latin typeface="+mn-lt"/>
                <a:ea typeface="Arial" charset="0"/>
                <a:cs typeface="+mn-cs"/>
              </a:defRPr>
            </a:lvl8pPr>
            <a:lvl9pPr marL="2914650" indent="-171450" algn="l" rtl="0" eaLnBrk="1" fontAlgn="base" hangingPunct="1">
              <a:spcBef>
                <a:spcPct val="20000"/>
              </a:spcBef>
              <a:spcAft>
                <a:spcPct val="0"/>
              </a:spcAft>
              <a:buChar char="»"/>
              <a:defRPr sz="1500">
                <a:solidFill>
                  <a:schemeClr val="tx1"/>
                </a:solidFill>
                <a:latin typeface="+mn-lt"/>
                <a:ea typeface="Arial" charset="0"/>
                <a:cs typeface="+mn-cs"/>
              </a:defRPr>
            </a:lvl9pPr>
          </a:lstStyle>
          <a:p>
            <a:pPr marL="457200" lvl="1" indent="0">
              <a:spcBef>
                <a:spcPts val="0"/>
              </a:spcBef>
              <a:spcAft>
                <a:spcPts val="0"/>
              </a:spcAft>
              <a:buFontTx/>
              <a:buNone/>
            </a:pPr>
            <a:endParaRPr lang="en-US" kern="0" dirty="0">
              <a:latin typeface="+mj-lt"/>
            </a:endParaRPr>
          </a:p>
          <a:p>
            <a:pPr>
              <a:spcBef>
                <a:spcPts val="0"/>
              </a:spcBef>
              <a:spcAft>
                <a:spcPts val="0"/>
              </a:spcAft>
            </a:pPr>
            <a:r>
              <a:rPr lang="en-US" sz="2000" kern="0" dirty="0">
                <a:solidFill>
                  <a:srgbClr val="000000"/>
                </a:solidFill>
                <a:latin typeface="+mj-lt"/>
              </a:rPr>
              <a:t>Grants submit via ASSIST or Grants.gov Workspace</a:t>
            </a:r>
            <a:endParaRPr lang="en-US" sz="2000" kern="0" dirty="0">
              <a:latin typeface="+mj-lt"/>
            </a:endParaRPr>
          </a:p>
          <a:p>
            <a:pPr marL="0" indent="0">
              <a:spcBef>
                <a:spcPts val="0"/>
              </a:spcBef>
              <a:spcAft>
                <a:spcPts val="0"/>
              </a:spcAft>
              <a:buFontTx/>
              <a:buNone/>
            </a:pPr>
            <a:endParaRPr lang="en-US" sz="2000" kern="0" dirty="0">
              <a:latin typeface="+mj-lt"/>
            </a:endParaRPr>
          </a:p>
          <a:p>
            <a:pPr>
              <a:spcBef>
                <a:spcPts val="0"/>
              </a:spcBef>
              <a:spcAft>
                <a:spcPts val="1200"/>
              </a:spcAft>
            </a:pPr>
            <a:r>
              <a:rPr lang="en-US" sz="2000" kern="0" dirty="0">
                <a:solidFill>
                  <a:srgbClr val="000000"/>
                </a:solidFill>
                <a:latin typeface="+mj-lt"/>
              </a:rPr>
              <a:t>For contracts, submit proposals with </a:t>
            </a:r>
            <a:r>
              <a:rPr lang="en-US" sz="2000" kern="0" dirty="0">
                <a:latin typeface="+mj-lt"/>
                <a:hlinkClick r:id="rId3"/>
              </a:rPr>
              <a:t>electronic Contract Proposal Submission</a:t>
            </a:r>
            <a:r>
              <a:rPr lang="en-US" sz="2000" kern="0" dirty="0">
                <a:latin typeface="+mj-lt"/>
              </a:rPr>
              <a:t> </a:t>
            </a:r>
            <a:r>
              <a:rPr lang="en-US" sz="2000" kern="0" dirty="0">
                <a:solidFill>
                  <a:srgbClr val="000000"/>
                </a:solidFill>
                <a:latin typeface="+mj-lt"/>
              </a:rPr>
              <a:t>(</a:t>
            </a:r>
            <a:r>
              <a:rPr lang="en-US" sz="2000" kern="0" dirty="0" err="1">
                <a:solidFill>
                  <a:srgbClr val="000000"/>
                </a:solidFill>
                <a:latin typeface="+mj-lt"/>
              </a:rPr>
              <a:t>eCPS</a:t>
            </a:r>
            <a:r>
              <a:rPr lang="en-US" sz="2000" kern="0" dirty="0">
                <a:solidFill>
                  <a:srgbClr val="000000"/>
                </a:solidFill>
                <a:latin typeface="+mj-lt"/>
              </a:rPr>
              <a:t>) website</a:t>
            </a:r>
          </a:p>
        </p:txBody>
      </p:sp>
      <p:sp>
        <p:nvSpPr>
          <p:cNvPr id="4" name="Rectangle 3" descr="Helpful NIH Grants Registration Infographic  at https://era.nih.gov/applicants/index.cfm&#10;&#10;">
            <a:extLst>
              <a:ext uri="{FF2B5EF4-FFF2-40B4-BE49-F238E27FC236}">
                <a16:creationId xmlns:a16="http://schemas.microsoft.com/office/drawing/2014/main" id="{9237C105-B0B9-43CB-8A7D-8737430C568E}"/>
              </a:ext>
            </a:extLst>
          </p:cNvPr>
          <p:cNvSpPr/>
          <p:nvPr/>
        </p:nvSpPr>
        <p:spPr>
          <a:xfrm>
            <a:off x="3720991" y="6319454"/>
            <a:ext cx="4750018" cy="369332"/>
          </a:xfrm>
          <a:prstGeom prst="rect">
            <a:avLst/>
          </a:prstGeom>
        </p:spPr>
        <p:txBody>
          <a:bodyPr wrap="none">
            <a:spAutoFit/>
          </a:bodyPr>
          <a:lstStyle/>
          <a:p>
            <a:pPr>
              <a:spcBef>
                <a:spcPts val="0"/>
              </a:spcBef>
              <a:spcAft>
                <a:spcPts val="0"/>
              </a:spcAft>
            </a:pPr>
            <a:r>
              <a:rPr lang="en-US" kern="0" dirty="0">
                <a:solidFill>
                  <a:srgbClr val="000000"/>
                </a:solidFill>
              </a:rPr>
              <a:t>Helpful </a:t>
            </a:r>
            <a:r>
              <a:rPr lang="en-US" kern="0" dirty="0">
                <a:hlinkClick r:id="rId4"/>
              </a:rPr>
              <a:t>NIH Grants Registration Infographic  </a:t>
            </a:r>
            <a:endParaRPr lang="en-US" kern="0" dirty="0"/>
          </a:p>
        </p:txBody>
      </p:sp>
    </p:spTree>
    <p:extLst>
      <p:ext uri="{BB962C8B-B14F-4D97-AF65-F5344CB8AC3E}">
        <p14:creationId xmlns:p14="http://schemas.microsoft.com/office/powerpoint/2010/main" val="3131534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BD24-EC42-4228-A102-BFE1215AD310}"/>
              </a:ext>
            </a:extLst>
          </p:cNvPr>
          <p:cNvSpPr>
            <a:spLocks noGrp="1"/>
          </p:cNvSpPr>
          <p:nvPr>
            <p:ph type="title"/>
          </p:nvPr>
        </p:nvSpPr>
        <p:spPr>
          <a:xfrm>
            <a:off x="1447800" y="207687"/>
            <a:ext cx="10160000" cy="563563"/>
          </a:xfrm>
        </p:spPr>
        <p:txBody>
          <a:bodyPr/>
          <a:lstStyle/>
          <a:p>
            <a:r>
              <a:rPr lang="en-US" sz="2800" dirty="0"/>
              <a:t>Electronic Submission</a:t>
            </a:r>
          </a:p>
        </p:txBody>
      </p:sp>
      <p:sp>
        <p:nvSpPr>
          <p:cNvPr id="4" name="Slide Number Placeholder 3">
            <a:extLst>
              <a:ext uri="{FF2B5EF4-FFF2-40B4-BE49-F238E27FC236}">
                <a16:creationId xmlns:a16="http://schemas.microsoft.com/office/drawing/2014/main" id="{8AE42CAB-C27C-40E0-A0D2-4B38C5AE0F4A}"/>
              </a:ext>
            </a:extLst>
          </p:cNvPr>
          <p:cNvSpPr>
            <a:spLocks noGrp="1"/>
          </p:cNvSpPr>
          <p:nvPr>
            <p:ph type="sldNum" sz="quarter" idx="10"/>
          </p:nvPr>
        </p:nvSpPr>
        <p:spPr/>
        <p:txBody>
          <a:bodyPr/>
          <a:lstStyle/>
          <a:p>
            <a:fld id="{60583324-AE1C-3546-A724-4BA4670D7901}" type="slidenum">
              <a:rPr lang="en-US" smtClean="0"/>
              <a:pPr/>
              <a:t>17</a:t>
            </a:fld>
            <a:endParaRPr lang="en-US"/>
          </a:p>
        </p:txBody>
      </p:sp>
      <p:sp>
        <p:nvSpPr>
          <p:cNvPr id="6" name="TextBox 5" descr="https://grants.nih.gov/grants/ElectronicReceipt/files/Annotated_Forms_General_FORMS-F.pdf">
            <a:extLst>
              <a:ext uri="{FF2B5EF4-FFF2-40B4-BE49-F238E27FC236}">
                <a16:creationId xmlns:a16="http://schemas.microsoft.com/office/drawing/2014/main" id="{F7CCBE33-2A3A-4A66-B5F6-897850195460}"/>
              </a:ext>
            </a:extLst>
          </p:cNvPr>
          <p:cNvSpPr txBox="1"/>
          <p:nvPr/>
        </p:nvSpPr>
        <p:spPr>
          <a:xfrm>
            <a:off x="8190271" y="2890391"/>
            <a:ext cx="3200400" cy="1077218"/>
          </a:xfrm>
          <a:prstGeom prst="rect">
            <a:avLst/>
          </a:prstGeom>
          <a:noFill/>
        </p:spPr>
        <p:txBody>
          <a:bodyPr wrap="square" rtlCol="0">
            <a:spAutoFit/>
          </a:bodyPr>
          <a:lstStyle/>
          <a:p>
            <a:pPr algn="ctr">
              <a:spcBef>
                <a:spcPct val="20000"/>
              </a:spcBef>
              <a:buClr>
                <a:srgbClr val="013972"/>
              </a:buClr>
            </a:pPr>
            <a:r>
              <a:rPr lang="en-US" sz="2000" b="1" dirty="0">
                <a:solidFill>
                  <a:srgbClr val="004D86"/>
                </a:solidFill>
                <a:latin typeface="+mj-lt"/>
                <a:ea typeface="+mn-ea"/>
                <a:cs typeface="+mn-cs"/>
                <a:hlinkClick r:id="rId3"/>
              </a:rPr>
              <a:t>Annotated Form Set for NIH Grant Applications</a:t>
            </a:r>
          </a:p>
          <a:p>
            <a:pPr algn="ctr">
              <a:spcBef>
                <a:spcPct val="20000"/>
              </a:spcBef>
              <a:buClr>
                <a:srgbClr val="013972"/>
              </a:buClr>
            </a:pPr>
            <a:r>
              <a:rPr lang="en-US" sz="2000" b="1" dirty="0">
                <a:solidFill>
                  <a:srgbClr val="004D86"/>
                </a:solidFill>
                <a:latin typeface="+mj-lt"/>
                <a:ea typeface="+mn-ea"/>
                <a:cs typeface="+mn-cs"/>
                <a:hlinkClick r:id="rId3"/>
              </a:rPr>
              <a:t>FORMS-F Series </a:t>
            </a:r>
            <a:endParaRPr lang="en-US" sz="2000" b="1" dirty="0">
              <a:solidFill>
                <a:srgbClr val="004D86"/>
              </a:solidFill>
              <a:latin typeface="+mj-lt"/>
              <a:ea typeface="+mn-ea"/>
              <a:cs typeface="+mn-cs"/>
            </a:endParaRPr>
          </a:p>
        </p:txBody>
      </p:sp>
      <p:pic>
        <p:nvPicPr>
          <p:cNvPr id="3" name="Picture 2" descr="image, annotated form&#10;">
            <a:extLst>
              <a:ext uri="{FF2B5EF4-FFF2-40B4-BE49-F238E27FC236}">
                <a16:creationId xmlns:a16="http://schemas.microsoft.com/office/drawing/2014/main" id="{4187043C-7EBE-4D93-806E-0CDB081E433E}"/>
              </a:ext>
            </a:extLst>
          </p:cNvPr>
          <p:cNvPicPr>
            <a:picLocks noChangeAspect="1"/>
          </p:cNvPicPr>
          <p:nvPr/>
        </p:nvPicPr>
        <p:blipFill rotWithShape="1">
          <a:blip r:embed="rId4"/>
          <a:srcRect l="31250" t="13217" r="26668" b="25556"/>
          <a:stretch/>
        </p:blipFill>
        <p:spPr>
          <a:xfrm>
            <a:off x="1219200" y="1129697"/>
            <a:ext cx="6186948" cy="5063466"/>
          </a:xfrm>
          <a:prstGeom prst="rect">
            <a:avLst/>
          </a:prstGeom>
        </p:spPr>
      </p:pic>
    </p:spTree>
    <p:extLst>
      <p:ext uri="{BB962C8B-B14F-4D97-AF65-F5344CB8AC3E}">
        <p14:creationId xmlns:p14="http://schemas.microsoft.com/office/powerpoint/2010/main" val="18754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92413A-AA37-4ED6-AC79-2A47E0599A77}"/>
              </a:ext>
            </a:extLst>
          </p:cNvPr>
          <p:cNvSpPr>
            <a:spLocks noGrp="1"/>
          </p:cNvSpPr>
          <p:nvPr>
            <p:ph type="title"/>
          </p:nvPr>
        </p:nvSpPr>
        <p:spPr/>
        <p:txBody>
          <a:bodyPr/>
          <a:lstStyle/>
          <a:p>
            <a:r>
              <a:rPr lang="en-US" dirty="0"/>
              <a:t>Most Important Piece of Advice</a:t>
            </a:r>
          </a:p>
        </p:txBody>
      </p:sp>
      <p:sp>
        <p:nvSpPr>
          <p:cNvPr id="4" name="Slide Number Placeholder 3">
            <a:extLst>
              <a:ext uri="{FF2B5EF4-FFF2-40B4-BE49-F238E27FC236}">
                <a16:creationId xmlns:a16="http://schemas.microsoft.com/office/drawing/2014/main" id="{7197BDFA-CAC4-4DA3-89BF-50DB826D091D}"/>
              </a:ext>
            </a:extLst>
          </p:cNvPr>
          <p:cNvSpPr>
            <a:spLocks noGrp="1"/>
          </p:cNvSpPr>
          <p:nvPr>
            <p:ph type="sldNum" sz="quarter" idx="10"/>
          </p:nvPr>
        </p:nvSpPr>
        <p:spPr/>
        <p:txBody>
          <a:bodyPr/>
          <a:lstStyle/>
          <a:p>
            <a:fld id="{60583324-AE1C-3546-A724-4BA4670D7901}" type="slidenum">
              <a:rPr lang="en-US" smtClean="0"/>
              <a:pPr/>
              <a:t>18</a:t>
            </a:fld>
            <a:endParaRPr lang="en-US"/>
          </a:p>
        </p:txBody>
      </p:sp>
      <p:sp>
        <p:nvSpPr>
          <p:cNvPr id="13" name="TextBox 12" descr="Talk to an HHS Program Officer at least a month before the application deadline!&#10;&#10;List of HHS SBIR Program Managers: https://sbir.nih.gov/engage/ic-contacts &#10;&#10;Research Portfolio Online Reporting Tools (RePORT): https://report.nih.gov/&#10;&#10;&#10;Not sure who to contact? &#10;https://public.era.nih.gov/commons/public/servicedesk/initseed.era&#10;or&#10;Email: sbir@od.nih.gov ">
            <a:extLst>
              <a:ext uri="{FF2B5EF4-FFF2-40B4-BE49-F238E27FC236}">
                <a16:creationId xmlns:a16="http://schemas.microsoft.com/office/drawing/2014/main" id="{5B7A0565-01E4-4B0B-92A6-C4FF84F0D0A8}"/>
              </a:ext>
            </a:extLst>
          </p:cNvPr>
          <p:cNvSpPr txBox="1"/>
          <p:nvPr/>
        </p:nvSpPr>
        <p:spPr>
          <a:xfrm>
            <a:off x="7650480" y="1403448"/>
            <a:ext cx="4429760" cy="4647426"/>
          </a:xfrm>
          <a:prstGeom prst="rect">
            <a:avLst/>
          </a:prstGeom>
          <a:noFill/>
        </p:spPr>
        <p:txBody>
          <a:bodyPr wrap="square" lIns="91440" tIns="45720" rIns="91440" bIns="45720" rtlCol="0" anchor="t">
            <a:spAutoFit/>
          </a:bodyPr>
          <a:lstStyle/>
          <a:p>
            <a:pPr algn="ctr"/>
            <a:r>
              <a:rPr lang="en-US" sz="2000" b="1" dirty="0">
                <a:solidFill>
                  <a:srgbClr val="FF0000"/>
                </a:solidFill>
                <a:latin typeface="Arial"/>
                <a:ea typeface="ＭＳ Ｐゴシック"/>
                <a:cs typeface="Arial"/>
              </a:rPr>
              <a:t>Talk to an HHS Program Officer at least a month before the application deadline!</a:t>
            </a:r>
          </a:p>
          <a:p>
            <a:pPr algn="ctr"/>
            <a:endParaRPr lang="en-US" sz="2000" b="1" dirty="0">
              <a:solidFill>
                <a:srgbClr val="FF0000"/>
              </a:solidFill>
              <a:hlinkClick r:id="rId3"/>
            </a:endParaRPr>
          </a:p>
          <a:p>
            <a:pPr algn="ctr"/>
            <a:r>
              <a:rPr lang="en-US" b="1" dirty="0">
                <a:latin typeface="Arial"/>
                <a:ea typeface="ＭＳ Ｐゴシック"/>
                <a:cs typeface="Arial"/>
              </a:rPr>
              <a:t>List of HHS SBIR Program Managers: </a:t>
            </a:r>
            <a:r>
              <a:rPr lang="en-US" b="1" dirty="0">
                <a:latin typeface="Arial"/>
                <a:ea typeface="ＭＳ Ｐゴシック"/>
                <a:cs typeface="Arial"/>
                <a:hlinkClick r:id="rId3"/>
              </a:rPr>
              <a:t>https://sbir.nih.gov/engage/ic-contacts</a:t>
            </a:r>
            <a:r>
              <a:rPr lang="en-US" b="1" dirty="0">
                <a:latin typeface="Arial"/>
                <a:ea typeface="ＭＳ Ｐゴシック"/>
                <a:cs typeface="Arial"/>
              </a:rPr>
              <a:t> </a:t>
            </a:r>
          </a:p>
          <a:p>
            <a:pPr algn="ctr"/>
            <a:endParaRPr lang="en-US" b="1" dirty="0"/>
          </a:p>
          <a:p>
            <a:pPr algn="ctr"/>
            <a:r>
              <a:rPr lang="en-US" b="1" dirty="0">
                <a:latin typeface="Arial"/>
                <a:ea typeface="ＭＳ Ｐゴシック"/>
                <a:cs typeface="Arial"/>
              </a:rPr>
              <a:t>Research Portfolio Online Reporting Tools (RePORT): </a:t>
            </a:r>
            <a:r>
              <a:rPr lang="en-US" b="1" dirty="0">
                <a:latin typeface="Arial"/>
                <a:ea typeface="ＭＳ Ｐゴシック"/>
                <a:cs typeface="Arial"/>
                <a:hlinkClick r:id="rId4"/>
              </a:rPr>
              <a:t>https://report.nih.gov/</a:t>
            </a:r>
            <a:endParaRPr lang="en-US" b="1" dirty="0">
              <a:latin typeface="Arial"/>
              <a:ea typeface="ＭＳ Ｐゴシック"/>
              <a:cs typeface="Arial"/>
            </a:endParaRPr>
          </a:p>
          <a:p>
            <a:pPr algn="ctr"/>
            <a:endParaRPr lang="en-US" b="1" dirty="0"/>
          </a:p>
          <a:p>
            <a:pPr algn="ctr"/>
            <a:endParaRPr lang="en-US" b="1" dirty="0"/>
          </a:p>
          <a:p>
            <a:pPr algn="ctr"/>
            <a:r>
              <a:rPr lang="en-US" b="1" dirty="0"/>
              <a:t>Not sure who to contact? </a:t>
            </a:r>
          </a:p>
          <a:p>
            <a:pPr algn="ctr"/>
            <a:r>
              <a:rPr lang="en-US" dirty="0">
                <a:latin typeface="Arial"/>
                <a:ea typeface="ＭＳ Ｐゴシック"/>
                <a:cs typeface="Arial"/>
                <a:hlinkClick r:id="rId5"/>
              </a:rPr>
              <a:t>https://public.era.nih.gov/commons/public/servicedesk/initseed.era</a:t>
            </a:r>
            <a:endParaRPr lang="en-US" dirty="0">
              <a:latin typeface="Arial"/>
              <a:ea typeface="ＭＳ Ｐゴシック"/>
              <a:cs typeface="Arial"/>
            </a:endParaRPr>
          </a:p>
          <a:p>
            <a:pPr algn="ctr"/>
            <a:r>
              <a:rPr lang="en-US" b="1" dirty="0"/>
              <a:t>or</a:t>
            </a:r>
          </a:p>
          <a:p>
            <a:pPr algn="ctr"/>
            <a:r>
              <a:rPr lang="en-US" b="1" dirty="0">
                <a:latin typeface="Arial"/>
                <a:ea typeface="ＭＳ Ｐゴシック"/>
                <a:cs typeface="Arial"/>
              </a:rPr>
              <a:t>Email: </a:t>
            </a:r>
            <a:r>
              <a:rPr lang="en-US" b="1" dirty="0">
                <a:latin typeface="Arial"/>
                <a:ea typeface="ＭＳ Ｐゴシック"/>
                <a:cs typeface="Arial"/>
                <a:hlinkClick r:id="rId6"/>
              </a:rPr>
              <a:t>sbir@od.nih.gov</a:t>
            </a:r>
            <a:r>
              <a:rPr lang="en-US" b="1" dirty="0">
                <a:latin typeface="Arial"/>
                <a:ea typeface="ＭＳ Ｐゴシック"/>
                <a:cs typeface="Arial"/>
              </a:rPr>
              <a:t> </a:t>
            </a:r>
            <a:endParaRPr lang="en-US" b="1" dirty="0"/>
          </a:p>
        </p:txBody>
      </p:sp>
      <p:pic>
        <p:nvPicPr>
          <p:cNvPr id="3" name="Picture 2" descr="Image of small business website highlighting left navigation, bottom link, &quot;engage and connect&quot;&#10;">
            <a:extLst>
              <a:ext uri="{FF2B5EF4-FFF2-40B4-BE49-F238E27FC236}">
                <a16:creationId xmlns:a16="http://schemas.microsoft.com/office/drawing/2014/main" id="{C4ED5D7A-4540-4490-A3A6-CB46E3DF1A20}"/>
              </a:ext>
            </a:extLst>
          </p:cNvPr>
          <p:cNvPicPr>
            <a:picLocks noChangeAspect="1"/>
          </p:cNvPicPr>
          <p:nvPr/>
        </p:nvPicPr>
        <p:blipFill rotWithShape="1">
          <a:blip r:embed="rId7"/>
          <a:srcRect l="17499" t="13332" r="19750" b="12002"/>
          <a:stretch/>
        </p:blipFill>
        <p:spPr>
          <a:xfrm>
            <a:off x="0" y="930234"/>
            <a:ext cx="7650480" cy="5120640"/>
          </a:xfrm>
          <a:prstGeom prst="rect">
            <a:avLst/>
          </a:prstGeom>
        </p:spPr>
      </p:pic>
      <p:sp>
        <p:nvSpPr>
          <p:cNvPr id="15" name="Oval 14">
            <a:extLst>
              <a:ext uri="{FF2B5EF4-FFF2-40B4-BE49-F238E27FC236}">
                <a16:creationId xmlns:a16="http://schemas.microsoft.com/office/drawing/2014/main" id="{FB64D342-2A10-4EC4-96E3-682FB9B13171}"/>
              </a:ext>
              <a:ext uri="{C183D7F6-B498-43B3-948B-1728B52AA6E4}">
                <adec:decorative xmlns:adec="http://schemas.microsoft.com/office/drawing/2017/decorative" val="1"/>
              </a:ext>
            </a:extLst>
          </p:cNvPr>
          <p:cNvSpPr/>
          <p:nvPr/>
        </p:nvSpPr>
        <p:spPr>
          <a:xfrm>
            <a:off x="60959" y="3261952"/>
            <a:ext cx="1552355" cy="228601"/>
          </a:xfrm>
          <a:prstGeom prst="ellipse">
            <a:avLst/>
          </a:prstGeom>
          <a:noFill/>
          <a:ln w="317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E100A35-A983-4F50-BBBD-B345FE5E41CD}"/>
              </a:ext>
              <a:ext uri="{C183D7F6-B498-43B3-948B-1728B52AA6E4}">
                <adec:decorative xmlns:adec="http://schemas.microsoft.com/office/drawing/2017/decorative" val="1"/>
              </a:ext>
            </a:extLst>
          </p:cNvPr>
          <p:cNvSpPr/>
          <p:nvPr/>
        </p:nvSpPr>
        <p:spPr>
          <a:xfrm rot="10800000">
            <a:off x="2550219" y="3429000"/>
            <a:ext cx="1552354" cy="228600"/>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highlight>
                <a:srgbClr val="FFFF00"/>
              </a:highlight>
            </a:endParaRPr>
          </a:p>
        </p:txBody>
      </p:sp>
    </p:spTree>
    <p:extLst>
      <p:ext uri="{BB962C8B-B14F-4D97-AF65-F5344CB8AC3E}">
        <p14:creationId xmlns:p14="http://schemas.microsoft.com/office/powerpoint/2010/main" val="1506570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image of application to award process">
            <a:extLst>
              <a:ext uri="{FF2B5EF4-FFF2-40B4-BE49-F238E27FC236}">
                <a16:creationId xmlns:a16="http://schemas.microsoft.com/office/drawing/2014/main" id="{7112D39E-DA17-4F1E-9799-DF81A496D125}"/>
              </a:ext>
            </a:extLst>
          </p:cNvPr>
          <p:cNvGrpSpPr/>
          <p:nvPr/>
        </p:nvGrpSpPr>
        <p:grpSpPr>
          <a:xfrm>
            <a:off x="1908081" y="1188647"/>
            <a:ext cx="8381255" cy="5288354"/>
            <a:chOff x="1908081" y="1188647"/>
            <a:chExt cx="8381255" cy="5288354"/>
          </a:xfrm>
        </p:grpSpPr>
        <p:sp>
          <p:nvSpPr>
            <p:cNvPr id="31" name="Rounded Rectangle 30"/>
            <p:cNvSpPr/>
            <p:nvPr/>
          </p:nvSpPr>
          <p:spPr>
            <a:xfrm>
              <a:off x="7848600" y="3235385"/>
              <a:ext cx="1979588" cy="1541467"/>
            </a:xfrm>
            <a:prstGeom prst="roundRect">
              <a:avLst/>
            </a:prstGeom>
            <a:solidFill>
              <a:schemeClr val="bg1">
                <a:lumMod val="95000"/>
              </a:schemeClr>
            </a:solidFill>
            <a:ln w="28575" cap="rnd">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Rounded Rectangle 32"/>
            <p:cNvSpPr/>
            <p:nvPr/>
          </p:nvSpPr>
          <p:spPr>
            <a:xfrm>
              <a:off x="5345899" y="3235385"/>
              <a:ext cx="1979588" cy="1541467"/>
            </a:xfrm>
            <a:prstGeom prst="roundRect">
              <a:avLst/>
            </a:prstGeom>
            <a:solidFill>
              <a:schemeClr val="bg1">
                <a:lumMod val="95000"/>
              </a:schemeClr>
            </a:solidFill>
            <a:ln w="28575" cap="rnd">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34" name="Straight Connector 33"/>
            <p:cNvCxnSpPr>
              <a:stCxn id="51" idx="6"/>
              <a:endCxn id="49" idx="2"/>
            </p:cNvCxnSpPr>
            <p:nvPr/>
          </p:nvCxnSpPr>
          <p:spPr>
            <a:xfrm flipV="1">
              <a:off x="6083537" y="3604968"/>
              <a:ext cx="1941452" cy="7798"/>
            </a:xfrm>
            <a:prstGeom prst="line">
              <a:avLst/>
            </a:prstGeom>
            <a:ln w="762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9" idx="6"/>
            </p:cNvCxnSpPr>
            <p:nvPr/>
          </p:nvCxnSpPr>
          <p:spPr>
            <a:xfrm>
              <a:off x="2641084" y="1493447"/>
              <a:ext cx="1321317" cy="0"/>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 Box 14"/>
            <p:cNvSpPr txBox="1">
              <a:spLocks noChangeArrowheads="1"/>
            </p:cNvSpPr>
            <p:nvPr/>
          </p:nvSpPr>
          <p:spPr bwMode="auto">
            <a:xfrm>
              <a:off x="9500505" y="3138818"/>
              <a:ext cx="184731" cy="338554"/>
            </a:xfrm>
            <a:prstGeom prst="rect">
              <a:avLst/>
            </a:prstGeom>
            <a:noFill/>
            <a:ln w="9525">
              <a:noFill/>
              <a:miter lim="800000"/>
              <a:headEnd/>
              <a:tailEnd/>
            </a:ln>
          </p:spPr>
          <p:txBody>
            <a:bodyPr wrap="none">
              <a:spAutoFit/>
            </a:bodyPr>
            <a:lstStyle/>
            <a:p>
              <a:pPr eaLnBrk="0" hangingPunct="0"/>
              <a:endParaRPr lang="en-US" sz="1600" b="1">
                <a:solidFill>
                  <a:srgbClr val="000099"/>
                </a:solidFill>
              </a:endParaRPr>
            </a:p>
          </p:txBody>
        </p:sp>
        <p:grpSp>
          <p:nvGrpSpPr>
            <p:cNvPr id="9" name="Group 8"/>
            <p:cNvGrpSpPr/>
            <p:nvPr/>
          </p:nvGrpSpPr>
          <p:grpSpPr>
            <a:xfrm>
              <a:off x="3982430" y="1219200"/>
              <a:ext cx="609600" cy="609600"/>
              <a:chOff x="2534630" y="1219200"/>
              <a:chExt cx="609600" cy="609600"/>
            </a:xfrm>
          </p:grpSpPr>
          <p:sp>
            <p:nvSpPr>
              <p:cNvPr id="36" name="Oval 35"/>
              <p:cNvSpPr/>
              <p:nvPr/>
            </p:nvSpPr>
            <p:spPr>
              <a:xfrm>
                <a:off x="2534630" y="1219200"/>
                <a:ext cx="609600" cy="609600"/>
              </a:xfrm>
              <a:prstGeom prst="ellipse">
                <a:avLst/>
              </a:prstGeom>
              <a:solidFill>
                <a:srgbClr val="2676AC"/>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067" y="1310321"/>
                <a:ext cx="418725" cy="418725"/>
              </a:xfrm>
              <a:prstGeom prst="rect">
                <a:avLst/>
              </a:prstGeom>
              <a:noFill/>
            </p:spPr>
          </p:pic>
        </p:grpSp>
        <p:grpSp>
          <p:nvGrpSpPr>
            <p:cNvPr id="8" name="Group 7"/>
            <p:cNvGrpSpPr/>
            <p:nvPr/>
          </p:nvGrpSpPr>
          <p:grpSpPr>
            <a:xfrm>
              <a:off x="2031483" y="1188647"/>
              <a:ext cx="609600" cy="609600"/>
              <a:chOff x="507483" y="1188647"/>
              <a:chExt cx="609600" cy="609600"/>
            </a:xfrm>
          </p:grpSpPr>
          <p:sp>
            <p:nvSpPr>
              <p:cNvPr id="39" name="Oval 38"/>
              <p:cNvSpPr/>
              <p:nvPr/>
            </p:nvSpPr>
            <p:spPr>
              <a:xfrm>
                <a:off x="507483" y="1188647"/>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75" y="1214864"/>
                <a:ext cx="500016" cy="500016"/>
              </a:xfrm>
              <a:prstGeom prst="rect">
                <a:avLst/>
              </a:prstGeom>
            </p:spPr>
          </p:pic>
        </p:grpSp>
        <p:sp>
          <p:nvSpPr>
            <p:cNvPr id="41" name="Text Box 6"/>
            <p:cNvSpPr txBox="1">
              <a:spLocks noChangeArrowheads="1"/>
            </p:cNvSpPr>
            <p:nvPr/>
          </p:nvSpPr>
          <p:spPr bwMode="auto">
            <a:xfrm>
              <a:off x="1908081" y="1842901"/>
              <a:ext cx="1728550"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Applicant initiates</a:t>
              </a:r>
            </a:p>
            <a:p>
              <a:pPr eaLnBrk="0" hangingPunct="0"/>
              <a:r>
                <a:rPr lang="en-US" sz="1600">
                  <a:solidFill>
                    <a:srgbClr val="000000"/>
                  </a:solidFill>
                  <a:latin typeface="Arial Nova Light" panose="020B0304020202020204" pitchFamily="34" charset="0"/>
                </a:rPr>
                <a:t>research idea</a:t>
              </a:r>
            </a:p>
          </p:txBody>
        </p:sp>
        <p:sp>
          <p:nvSpPr>
            <p:cNvPr id="42" name="Text Box 6"/>
            <p:cNvSpPr txBox="1">
              <a:spLocks noChangeArrowheads="1"/>
            </p:cNvSpPr>
            <p:nvPr/>
          </p:nvSpPr>
          <p:spPr bwMode="auto">
            <a:xfrm>
              <a:off x="3886200" y="1844676"/>
              <a:ext cx="1853392"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Small Business </a:t>
              </a:r>
            </a:p>
            <a:p>
              <a:pPr eaLnBrk="0" hangingPunct="0"/>
              <a:r>
                <a:rPr lang="en-US" sz="1600">
                  <a:solidFill>
                    <a:srgbClr val="000000"/>
                  </a:solidFill>
                  <a:latin typeface="Arial Nova Light" panose="020B0304020202020204" pitchFamily="34" charset="0"/>
                </a:rPr>
                <a:t>Concern confirms </a:t>
              </a:r>
            </a:p>
            <a:p>
              <a:pPr eaLnBrk="0" hangingPunct="0"/>
              <a:r>
                <a:rPr lang="en-US" sz="1600">
                  <a:solidFill>
                    <a:srgbClr val="000000"/>
                  </a:solidFill>
                  <a:latin typeface="Arial Nova Light" panose="020B0304020202020204" pitchFamily="34" charset="0"/>
                </a:rPr>
                <a:t>Eligibility</a:t>
              </a:r>
            </a:p>
          </p:txBody>
        </p:sp>
        <p:sp>
          <p:nvSpPr>
            <p:cNvPr id="44" name="Text Box 6"/>
            <p:cNvSpPr txBox="1">
              <a:spLocks noChangeArrowheads="1"/>
            </p:cNvSpPr>
            <p:nvPr/>
          </p:nvSpPr>
          <p:spPr bwMode="auto">
            <a:xfrm>
              <a:off x="5814991" y="1860598"/>
              <a:ext cx="2009304" cy="830997"/>
            </a:xfrm>
            <a:prstGeom prst="rect">
              <a:avLst/>
            </a:prstGeom>
            <a:noFill/>
            <a:ln w="9525">
              <a:noFill/>
              <a:miter lim="800000"/>
              <a:headEnd/>
              <a:tailEnd/>
            </a:ln>
          </p:spPr>
          <p:txBody>
            <a:bodyPr wrap="square">
              <a:spAutoFit/>
            </a:bodyPr>
            <a:lstStyle/>
            <a:p>
              <a:pPr eaLnBrk="0" hangingPunct="0"/>
              <a:r>
                <a:rPr lang="en-US" sz="1600">
                  <a:solidFill>
                    <a:srgbClr val="000000"/>
                  </a:solidFill>
                  <a:latin typeface="Arial Nova Light" panose="020B0304020202020204" pitchFamily="34" charset="0"/>
                </a:rPr>
                <a:t>Submits SBIR/STTR</a:t>
              </a:r>
            </a:p>
            <a:p>
              <a:pPr eaLnBrk="0" hangingPunct="0"/>
              <a:r>
                <a:rPr lang="en-US" sz="1600">
                  <a:solidFill>
                    <a:srgbClr val="000000"/>
                  </a:solidFill>
                  <a:latin typeface="Arial Nova Light" panose="020B0304020202020204" pitchFamily="34" charset="0"/>
                </a:rPr>
                <a:t>grant application to</a:t>
              </a:r>
            </a:p>
            <a:p>
              <a:pPr eaLnBrk="0" hangingPunct="0"/>
              <a:r>
                <a:rPr lang="en-US" sz="1600">
                  <a:solidFill>
                    <a:srgbClr val="000000"/>
                  </a:solidFill>
                  <a:latin typeface="Arial Nova Light" panose="020B0304020202020204" pitchFamily="34" charset="0"/>
                </a:rPr>
                <a:t>NIH electronically</a:t>
              </a:r>
            </a:p>
          </p:txBody>
        </p:sp>
        <p:sp>
          <p:nvSpPr>
            <p:cNvPr id="50" name="Text Box 6"/>
            <p:cNvSpPr txBox="1">
              <a:spLocks noChangeArrowheads="1"/>
            </p:cNvSpPr>
            <p:nvPr/>
          </p:nvSpPr>
          <p:spPr bwMode="auto">
            <a:xfrm>
              <a:off x="7928760" y="3925644"/>
              <a:ext cx="1899429" cy="830997"/>
            </a:xfrm>
            <a:prstGeom prst="rect">
              <a:avLst/>
            </a:prstGeom>
            <a:noFill/>
            <a:ln w="9525">
              <a:noFill/>
              <a:miter lim="800000"/>
              <a:headEnd/>
              <a:tailEnd/>
            </a:ln>
          </p:spPr>
          <p:txBody>
            <a:bodyPr wrap="square">
              <a:spAutoFit/>
            </a:bodyPr>
            <a:lstStyle/>
            <a:p>
              <a:pPr eaLnBrk="0" hangingPunct="0"/>
              <a:r>
                <a:rPr lang="en-US" sz="1600">
                  <a:solidFill>
                    <a:srgbClr val="000000"/>
                  </a:solidFill>
                  <a:latin typeface="Arial Nova Light" panose="020B0304020202020204" pitchFamily="34" charset="0"/>
                </a:rPr>
                <a:t>Scientific Review </a:t>
              </a:r>
            </a:p>
            <a:p>
              <a:pPr eaLnBrk="0" hangingPunct="0"/>
              <a:r>
                <a:rPr lang="en-US" sz="1600">
                  <a:solidFill>
                    <a:srgbClr val="000000"/>
                  </a:solidFill>
                  <a:latin typeface="Arial Nova Light" panose="020B0304020202020204" pitchFamily="34" charset="0"/>
                </a:rPr>
                <a:t>Group evaluates </a:t>
              </a:r>
            </a:p>
            <a:p>
              <a:pPr eaLnBrk="0" hangingPunct="0"/>
              <a:r>
                <a:rPr lang="en-US" sz="1600">
                  <a:solidFill>
                    <a:srgbClr val="000000"/>
                  </a:solidFill>
                  <a:latin typeface="Arial Nova Light" panose="020B0304020202020204" pitchFamily="34" charset="0"/>
                </a:rPr>
                <a:t>scientific merit</a:t>
              </a:r>
            </a:p>
          </p:txBody>
        </p:sp>
        <p:sp>
          <p:nvSpPr>
            <p:cNvPr id="52" name="Text Box 6"/>
            <p:cNvSpPr txBox="1">
              <a:spLocks noChangeArrowheads="1"/>
            </p:cNvSpPr>
            <p:nvPr/>
          </p:nvSpPr>
          <p:spPr bwMode="auto">
            <a:xfrm>
              <a:off x="5377708" y="3933442"/>
              <a:ext cx="2013693"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Advisory Council or </a:t>
              </a:r>
            </a:p>
            <a:p>
              <a:pPr eaLnBrk="0" hangingPunct="0"/>
              <a:r>
                <a:rPr lang="en-US" sz="1600">
                  <a:solidFill>
                    <a:srgbClr val="000000"/>
                  </a:solidFill>
                  <a:latin typeface="Arial Nova Light" panose="020B0304020202020204" pitchFamily="34" charset="0"/>
                </a:rPr>
                <a:t>Board recommend </a:t>
              </a:r>
            </a:p>
            <a:p>
              <a:pPr eaLnBrk="0" hangingPunct="0"/>
              <a:r>
                <a:rPr lang="en-US" sz="1600">
                  <a:solidFill>
                    <a:srgbClr val="000000"/>
                  </a:solidFill>
                  <a:latin typeface="Arial Nova Light" panose="020B0304020202020204" pitchFamily="34" charset="0"/>
                </a:rPr>
                <a:t>Approval</a:t>
              </a:r>
            </a:p>
          </p:txBody>
        </p:sp>
        <p:sp>
          <p:nvSpPr>
            <p:cNvPr id="54" name="Text Box 6"/>
            <p:cNvSpPr txBox="1">
              <a:spLocks noChangeArrowheads="1"/>
            </p:cNvSpPr>
            <p:nvPr/>
          </p:nvSpPr>
          <p:spPr bwMode="auto">
            <a:xfrm>
              <a:off x="3048001" y="3945855"/>
              <a:ext cx="1602939"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IC staff prepare </a:t>
              </a:r>
            </a:p>
            <a:p>
              <a:pPr eaLnBrk="0" hangingPunct="0"/>
              <a:r>
                <a:rPr lang="en-US" sz="1600">
                  <a:solidFill>
                    <a:srgbClr val="000000"/>
                  </a:solidFill>
                  <a:latin typeface="Arial Nova Light" panose="020B0304020202020204" pitchFamily="34" charset="0"/>
                </a:rPr>
                <a:t>funding plan for </a:t>
              </a:r>
            </a:p>
            <a:p>
              <a:pPr eaLnBrk="0" hangingPunct="0"/>
              <a:r>
                <a:rPr lang="en-US" sz="1600">
                  <a:solidFill>
                    <a:srgbClr val="000000"/>
                  </a:solidFill>
                  <a:latin typeface="Arial Nova Light" panose="020B0304020202020204" pitchFamily="34" charset="0"/>
                </a:rPr>
                <a:t>IC Director</a:t>
              </a:r>
            </a:p>
          </p:txBody>
        </p:sp>
        <p:sp>
          <p:nvSpPr>
            <p:cNvPr id="55" name="Text Box 6"/>
            <p:cNvSpPr txBox="1">
              <a:spLocks noChangeArrowheads="1"/>
            </p:cNvSpPr>
            <p:nvPr/>
          </p:nvSpPr>
          <p:spPr bwMode="auto">
            <a:xfrm>
              <a:off x="3041419" y="5892226"/>
              <a:ext cx="1266885"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IC allocates </a:t>
              </a:r>
            </a:p>
            <a:p>
              <a:pPr eaLnBrk="0" hangingPunct="0"/>
              <a:r>
                <a:rPr lang="en-US" sz="1600">
                  <a:solidFill>
                    <a:srgbClr val="000000"/>
                  </a:solidFill>
                  <a:latin typeface="Arial Nova Light" panose="020B0304020202020204" pitchFamily="34" charset="0"/>
                </a:rPr>
                <a:t>funds</a:t>
              </a:r>
            </a:p>
          </p:txBody>
        </p:sp>
        <p:sp>
          <p:nvSpPr>
            <p:cNvPr id="56" name="Text Box 6"/>
            <p:cNvSpPr txBox="1">
              <a:spLocks noChangeArrowheads="1"/>
            </p:cNvSpPr>
            <p:nvPr/>
          </p:nvSpPr>
          <p:spPr bwMode="auto">
            <a:xfrm>
              <a:off x="5486400" y="5892226"/>
              <a:ext cx="1830950"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Grantee conducts</a:t>
              </a:r>
            </a:p>
            <a:p>
              <a:pPr eaLnBrk="0" hangingPunct="0"/>
              <a:r>
                <a:rPr lang="en-US" sz="1600">
                  <a:solidFill>
                    <a:srgbClr val="000000"/>
                  </a:solidFill>
                  <a:latin typeface="Arial Nova Light" panose="020B0304020202020204" pitchFamily="34" charset="0"/>
                </a:rPr>
                <a:t>research</a:t>
              </a:r>
            </a:p>
          </p:txBody>
        </p:sp>
        <p:cxnSp>
          <p:nvCxnSpPr>
            <p:cNvPr id="57" name="Elbow Connector 56"/>
            <p:cNvCxnSpPr>
              <a:stCxn id="43" idx="6"/>
              <a:endCxn id="49" idx="6"/>
            </p:cNvCxnSpPr>
            <p:nvPr/>
          </p:nvCxnSpPr>
          <p:spPr>
            <a:xfrm>
              <a:off x="6923875" y="1524000"/>
              <a:ext cx="1710715" cy="2080968"/>
            </a:xfrm>
            <a:prstGeom prst="bentConnector3">
              <a:avLst>
                <a:gd name="adj1" fmla="val 187557"/>
              </a:avLst>
            </a:prstGeom>
            <a:ln w="762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53" idx="2"/>
              <a:endCxn id="60" idx="2"/>
            </p:cNvCxnSpPr>
            <p:nvPr/>
          </p:nvCxnSpPr>
          <p:spPr>
            <a:xfrm rot="10800000" flipV="1">
              <a:off x="3137651" y="3625179"/>
              <a:ext cx="6581" cy="1946371"/>
            </a:xfrm>
            <a:prstGeom prst="bentConnector3">
              <a:avLst>
                <a:gd name="adj1" fmla="val 3573636"/>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301742" y="5562103"/>
              <a:ext cx="2760127" cy="9447"/>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8024989" y="3300168"/>
              <a:ext cx="609600" cy="609600"/>
              <a:chOff x="6500989" y="3056950"/>
              <a:chExt cx="609600" cy="609600"/>
            </a:xfrm>
          </p:grpSpPr>
          <p:sp>
            <p:nvSpPr>
              <p:cNvPr id="49" name="Oval 48"/>
              <p:cNvSpPr/>
              <p:nvPr/>
            </p:nvSpPr>
            <p:spPr>
              <a:xfrm>
                <a:off x="6500989" y="30569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476" y="3115964"/>
                <a:ext cx="477491" cy="477491"/>
              </a:xfrm>
              <a:prstGeom prst="rect">
                <a:avLst/>
              </a:prstGeom>
            </p:spPr>
          </p:pic>
        </p:grpSp>
        <p:grpSp>
          <p:nvGrpSpPr>
            <p:cNvPr id="15" name="Group 14"/>
            <p:cNvGrpSpPr/>
            <p:nvPr/>
          </p:nvGrpSpPr>
          <p:grpSpPr>
            <a:xfrm>
              <a:off x="3137649" y="5266750"/>
              <a:ext cx="609600" cy="609600"/>
              <a:chOff x="1613649" y="5266750"/>
              <a:chExt cx="609600" cy="609600"/>
            </a:xfrm>
          </p:grpSpPr>
          <p:sp>
            <p:nvSpPr>
              <p:cNvPr id="60" name="Oval 59"/>
              <p:cNvSpPr/>
              <p:nvPr/>
            </p:nvSpPr>
            <p:spPr>
              <a:xfrm>
                <a:off x="1613649" y="52667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9480" y="5318128"/>
                <a:ext cx="506841" cy="506841"/>
              </a:xfrm>
              <a:prstGeom prst="rect">
                <a:avLst/>
              </a:prstGeom>
            </p:spPr>
          </p:pic>
        </p:grpSp>
        <p:grpSp>
          <p:nvGrpSpPr>
            <p:cNvPr id="16" name="Group 15"/>
            <p:cNvGrpSpPr/>
            <p:nvPr/>
          </p:nvGrpSpPr>
          <p:grpSpPr>
            <a:xfrm>
              <a:off x="5582630" y="5266750"/>
              <a:ext cx="609600" cy="609600"/>
              <a:chOff x="4058630" y="5266750"/>
              <a:chExt cx="609600" cy="609600"/>
            </a:xfrm>
          </p:grpSpPr>
          <p:sp>
            <p:nvSpPr>
              <p:cNvPr id="61" name="Oval 60"/>
              <p:cNvSpPr/>
              <p:nvPr/>
            </p:nvSpPr>
            <p:spPr>
              <a:xfrm>
                <a:off x="4058630" y="52667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028" y="5339767"/>
                <a:ext cx="444671" cy="444671"/>
              </a:xfrm>
              <a:prstGeom prst="rect">
                <a:avLst/>
              </a:prstGeom>
            </p:spPr>
          </p:pic>
        </p:grpSp>
        <p:grpSp>
          <p:nvGrpSpPr>
            <p:cNvPr id="13" name="Group 12"/>
            <p:cNvGrpSpPr/>
            <p:nvPr/>
          </p:nvGrpSpPr>
          <p:grpSpPr>
            <a:xfrm>
              <a:off x="5473937" y="3307966"/>
              <a:ext cx="609600" cy="609600"/>
              <a:chOff x="3949937" y="3064748"/>
              <a:chExt cx="609600" cy="609600"/>
            </a:xfrm>
          </p:grpSpPr>
          <p:sp>
            <p:nvSpPr>
              <p:cNvPr id="51" name="Oval 50"/>
              <p:cNvSpPr/>
              <p:nvPr/>
            </p:nvSpPr>
            <p:spPr>
              <a:xfrm>
                <a:off x="3949937" y="3064748"/>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8060" y="3150972"/>
                <a:ext cx="480826" cy="480826"/>
              </a:xfrm>
              <a:prstGeom prst="rect">
                <a:avLst/>
              </a:prstGeom>
            </p:spPr>
          </p:pic>
        </p:grpSp>
        <p:cxnSp>
          <p:nvCxnSpPr>
            <p:cNvPr id="79" name="Straight Connector 78"/>
            <p:cNvCxnSpPr>
              <a:endCxn id="43" idx="6"/>
            </p:cNvCxnSpPr>
            <p:nvPr/>
          </p:nvCxnSpPr>
          <p:spPr>
            <a:xfrm>
              <a:off x="4592030" y="1484328"/>
              <a:ext cx="2331844" cy="39673"/>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554257" y="3604968"/>
              <a:ext cx="1941452" cy="7798"/>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144230" y="3320379"/>
              <a:ext cx="609600" cy="609600"/>
              <a:chOff x="1620230" y="3077161"/>
              <a:chExt cx="609600" cy="609600"/>
            </a:xfrm>
          </p:grpSpPr>
          <p:sp>
            <p:nvSpPr>
              <p:cNvPr id="53" name="Oval 52"/>
              <p:cNvSpPr/>
              <p:nvPr/>
            </p:nvSpPr>
            <p:spPr>
              <a:xfrm>
                <a:off x="1620230" y="3077161"/>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6" name="Picture 6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6172" y="3136924"/>
                <a:ext cx="457715" cy="457715"/>
              </a:xfrm>
              <a:prstGeom prst="rect">
                <a:avLst/>
              </a:prstGeom>
            </p:spPr>
          </p:pic>
        </p:grpSp>
        <p:sp>
          <p:nvSpPr>
            <p:cNvPr id="47" name="Text Box 6"/>
            <p:cNvSpPr txBox="1">
              <a:spLocks noChangeArrowheads="1"/>
            </p:cNvSpPr>
            <p:nvPr/>
          </p:nvSpPr>
          <p:spPr bwMode="auto">
            <a:xfrm>
              <a:off x="7906088" y="1860598"/>
              <a:ext cx="2090637"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NIH Center for </a:t>
              </a:r>
            </a:p>
            <a:p>
              <a:pPr eaLnBrk="0" hangingPunct="0"/>
              <a:r>
                <a:rPr lang="en-US" sz="1600">
                  <a:solidFill>
                    <a:srgbClr val="000000"/>
                  </a:solidFill>
                  <a:latin typeface="Arial Nova Light" panose="020B0304020202020204" pitchFamily="34" charset="0"/>
                </a:rPr>
                <a:t>Scientific Review</a:t>
              </a:r>
            </a:p>
            <a:p>
              <a:pPr eaLnBrk="0" hangingPunct="0"/>
              <a:r>
                <a:rPr lang="en-US" sz="1600">
                  <a:solidFill>
                    <a:srgbClr val="000000"/>
                  </a:solidFill>
                  <a:latin typeface="Arial Nova Light" panose="020B0304020202020204" pitchFamily="34" charset="0"/>
                </a:rPr>
                <a:t>assigns to IC and IRG</a:t>
              </a:r>
            </a:p>
          </p:txBody>
        </p:sp>
        <p:grpSp>
          <p:nvGrpSpPr>
            <p:cNvPr id="10" name="Group 9"/>
            <p:cNvGrpSpPr/>
            <p:nvPr/>
          </p:nvGrpSpPr>
          <p:grpSpPr>
            <a:xfrm>
              <a:off x="6314274" y="1219200"/>
              <a:ext cx="609600" cy="609600"/>
              <a:chOff x="4290991" y="1219200"/>
              <a:chExt cx="609600" cy="609600"/>
            </a:xfrm>
          </p:grpSpPr>
          <p:sp>
            <p:nvSpPr>
              <p:cNvPr id="43" name="Oval 42"/>
              <p:cNvSpPr/>
              <p:nvPr/>
            </p:nvSpPr>
            <p:spPr>
              <a:xfrm>
                <a:off x="4290991" y="121920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3283" y="1325360"/>
                <a:ext cx="405015" cy="405015"/>
              </a:xfrm>
              <a:prstGeom prst="rect">
                <a:avLst/>
              </a:prstGeom>
            </p:spPr>
          </p:pic>
        </p:grpSp>
        <p:grpSp>
          <p:nvGrpSpPr>
            <p:cNvPr id="11" name="Group 10"/>
            <p:cNvGrpSpPr/>
            <p:nvPr/>
          </p:nvGrpSpPr>
          <p:grpSpPr>
            <a:xfrm>
              <a:off x="8438492" y="1214883"/>
              <a:ext cx="609600" cy="609600"/>
              <a:chOff x="6608923" y="1214864"/>
              <a:chExt cx="609600" cy="609600"/>
            </a:xfrm>
          </p:grpSpPr>
          <p:sp>
            <p:nvSpPr>
              <p:cNvPr id="46" name="Oval 45"/>
              <p:cNvSpPr/>
              <p:nvPr/>
            </p:nvSpPr>
            <p:spPr>
              <a:xfrm>
                <a:off x="6608923" y="1214864"/>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795" y="1257913"/>
                <a:ext cx="477491" cy="477491"/>
              </a:xfrm>
              <a:prstGeom prst="rect">
                <a:avLst/>
              </a:prstGeom>
            </p:spPr>
          </p:pic>
        </p:grpSp>
        <p:sp>
          <p:nvSpPr>
            <p:cNvPr id="20" name="Rounded Rectangle 19"/>
            <p:cNvSpPr/>
            <p:nvPr/>
          </p:nvSpPr>
          <p:spPr>
            <a:xfrm>
              <a:off x="8875185" y="2758993"/>
              <a:ext cx="1414151" cy="373539"/>
            </a:xfrm>
            <a:prstGeom prst="roundRect">
              <a:avLst/>
            </a:prstGeom>
            <a:solidFill>
              <a:schemeClr val="bg1"/>
            </a:solid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1-2 Months</a:t>
              </a:r>
            </a:p>
          </p:txBody>
        </p:sp>
        <p:sp>
          <p:nvSpPr>
            <p:cNvPr id="68" name="Rounded Rectangle 67"/>
            <p:cNvSpPr/>
            <p:nvPr/>
          </p:nvSpPr>
          <p:spPr>
            <a:xfrm>
              <a:off x="6454309" y="3447834"/>
              <a:ext cx="1414151" cy="373539"/>
            </a:xfrm>
            <a:prstGeom prst="roundRect">
              <a:avLst/>
            </a:prstGeom>
            <a:solidFill>
              <a:schemeClr val="bg1"/>
            </a:solid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3 Months</a:t>
              </a:r>
            </a:p>
          </p:txBody>
        </p:sp>
        <p:sp>
          <p:nvSpPr>
            <p:cNvPr id="69" name="Rounded Rectangle 68"/>
            <p:cNvSpPr/>
            <p:nvPr/>
          </p:nvSpPr>
          <p:spPr>
            <a:xfrm>
              <a:off x="2086276" y="4776852"/>
              <a:ext cx="1414151" cy="373539"/>
            </a:xfrm>
            <a:prstGeom prst="roundRect">
              <a:avLst/>
            </a:prstGeom>
            <a:solidFill>
              <a:schemeClr val="bg1"/>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2-4 Months</a:t>
              </a:r>
            </a:p>
          </p:txBody>
        </p:sp>
      </p:grpSp>
      <p:sp>
        <p:nvSpPr>
          <p:cNvPr id="3" name="Title 2">
            <a:extLst>
              <a:ext uri="{FF2B5EF4-FFF2-40B4-BE49-F238E27FC236}">
                <a16:creationId xmlns:a16="http://schemas.microsoft.com/office/drawing/2014/main" id="{12E0F89B-E5CF-40DE-9727-8AFDFC934751}"/>
              </a:ext>
            </a:extLst>
          </p:cNvPr>
          <p:cNvSpPr>
            <a:spLocks noGrp="1"/>
          </p:cNvSpPr>
          <p:nvPr>
            <p:ph type="title"/>
          </p:nvPr>
        </p:nvSpPr>
        <p:spPr>
          <a:xfrm>
            <a:off x="1539073" y="338667"/>
            <a:ext cx="10160000" cy="563563"/>
          </a:xfrm>
        </p:spPr>
        <p:txBody>
          <a:bodyPr/>
          <a:lstStyle/>
          <a:p>
            <a:r>
              <a:rPr lang="en-US" dirty="0">
                <a:solidFill>
                  <a:srgbClr val="FFFF00"/>
                </a:solidFill>
                <a:effectLst>
                  <a:outerShdw blurRad="38100" dist="38100" dir="2700000" algn="tl">
                    <a:srgbClr val="C0C0C0"/>
                  </a:outerShdw>
                </a:effectLst>
                <a:latin typeface="Trebuchet MS"/>
              </a:rPr>
              <a:t> </a:t>
            </a:r>
            <a:r>
              <a:rPr lang="en-US" dirty="0">
                <a:solidFill>
                  <a:srgbClr val="FFFFFF"/>
                </a:solidFill>
                <a:latin typeface="Trebuchet MS"/>
              </a:rPr>
              <a:t>NIH Application </a:t>
            </a:r>
            <a:r>
              <a:rPr lang="en-US" sz="2000" dirty="0">
                <a:solidFill>
                  <a:srgbClr val="FFFFFF"/>
                </a:solidFill>
                <a:latin typeface="Trebuchet MS"/>
              </a:rPr>
              <a:t>&amp;</a:t>
            </a:r>
            <a:r>
              <a:rPr lang="en-US" dirty="0">
                <a:solidFill>
                  <a:srgbClr val="FFFFFF"/>
                </a:solidFill>
                <a:latin typeface="Trebuchet MS"/>
              </a:rPr>
              <a:t> Review Process</a:t>
            </a:r>
            <a:br>
              <a:rPr lang="en-US" dirty="0">
                <a:solidFill>
                  <a:srgbClr val="FFFFFF"/>
                </a:solidFill>
                <a:latin typeface="Trebuchet MS"/>
              </a:rPr>
            </a:br>
            <a:endParaRPr lang="en-US" dirty="0"/>
          </a:p>
        </p:txBody>
      </p:sp>
    </p:spTree>
    <p:extLst>
      <p:ext uri="{BB962C8B-B14F-4D97-AF65-F5344CB8AC3E}">
        <p14:creationId xmlns:p14="http://schemas.microsoft.com/office/powerpoint/2010/main" val="215923706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8117-BE72-463F-886D-DD3CDA0DA03D}"/>
              </a:ext>
            </a:extLst>
          </p:cNvPr>
          <p:cNvSpPr>
            <a:spLocks noGrp="1"/>
          </p:cNvSpPr>
          <p:nvPr>
            <p:ph type="title"/>
          </p:nvPr>
        </p:nvSpPr>
        <p:spPr>
          <a:xfrm>
            <a:off x="1429720" y="248774"/>
            <a:ext cx="10160000" cy="563563"/>
          </a:xfrm>
        </p:spPr>
        <p:txBody>
          <a:bodyPr/>
          <a:lstStyle/>
          <a:p>
            <a:r>
              <a:rPr lang="en-US" sz="2400" dirty="0"/>
              <a:t>NIH SBIR/STTR Website</a:t>
            </a:r>
          </a:p>
        </p:txBody>
      </p:sp>
      <p:sp>
        <p:nvSpPr>
          <p:cNvPr id="4" name="Slide Number Placeholder 3">
            <a:extLst>
              <a:ext uri="{FF2B5EF4-FFF2-40B4-BE49-F238E27FC236}">
                <a16:creationId xmlns:a16="http://schemas.microsoft.com/office/drawing/2014/main" id="{7197BDFA-CAC4-4DA3-89BF-50DB826D091D}"/>
              </a:ext>
            </a:extLst>
          </p:cNvPr>
          <p:cNvSpPr>
            <a:spLocks noGrp="1"/>
          </p:cNvSpPr>
          <p:nvPr>
            <p:ph type="sldNum" sz="quarter" idx="10"/>
          </p:nvPr>
        </p:nvSpPr>
        <p:spPr/>
        <p:txBody>
          <a:bodyPr/>
          <a:lstStyle/>
          <a:p>
            <a:fld id="{60583324-AE1C-3546-A724-4BA4670D7901}" type="slidenum">
              <a:rPr lang="en-US" smtClean="0"/>
              <a:pPr/>
              <a:t>2</a:t>
            </a:fld>
            <a:endParaRPr lang="en-US"/>
          </a:p>
        </p:txBody>
      </p:sp>
      <p:pic>
        <p:nvPicPr>
          <p:cNvPr id="10" name="Picture 9" descr="Image of small business website">
            <a:extLst>
              <a:ext uri="{FF2B5EF4-FFF2-40B4-BE49-F238E27FC236}">
                <a16:creationId xmlns:a16="http://schemas.microsoft.com/office/drawing/2014/main" id="{AFF3B5C5-6FD4-453A-8F6D-CA2924575AAE}"/>
              </a:ext>
            </a:extLst>
          </p:cNvPr>
          <p:cNvPicPr>
            <a:picLocks noChangeAspect="1"/>
          </p:cNvPicPr>
          <p:nvPr/>
        </p:nvPicPr>
        <p:blipFill rotWithShape="1">
          <a:blip r:embed="rId3"/>
          <a:srcRect t="11274" r="1250"/>
          <a:stretch/>
        </p:blipFill>
        <p:spPr>
          <a:xfrm>
            <a:off x="270762" y="990600"/>
            <a:ext cx="11650476" cy="5157636"/>
          </a:xfrm>
          <a:prstGeom prst="rect">
            <a:avLst/>
          </a:prstGeom>
        </p:spPr>
      </p:pic>
      <p:sp>
        <p:nvSpPr>
          <p:cNvPr id="3" name="Rectangle 2" descr="https://sbir.nih.gov&#10;">
            <a:extLst>
              <a:ext uri="{FF2B5EF4-FFF2-40B4-BE49-F238E27FC236}">
                <a16:creationId xmlns:a16="http://schemas.microsoft.com/office/drawing/2014/main" id="{A805C402-8323-4356-A9DB-EC4BDC159AAB}"/>
              </a:ext>
            </a:extLst>
          </p:cNvPr>
          <p:cNvSpPr/>
          <p:nvPr/>
        </p:nvSpPr>
        <p:spPr>
          <a:xfrm>
            <a:off x="8763000" y="6245521"/>
            <a:ext cx="3544798" cy="461665"/>
          </a:xfrm>
          <a:prstGeom prst="rect">
            <a:avLst/>
          </a:prstGeom>
        </p:spPr>
        <p:txBody>
          <a:bodyPr wrap="square">
            <a:spAutoFit/>
          </a:bodyPr>
          <a:lstStyle/>
          <a:p>
            <a:r>
              <a:rPr lang="en-US" sz="2400" b="1" u="sng" dirty="0">
                <a:solidFill>
                  <a:srgbClr val="009999"/>
                </a:solidFill>
                <a:latin typeface="Arial" panose="020B0604020202020204" pitchFamily="34" charset="0"/>
                <a:hlinkClick r:id="rId4"/>
              </a:rPr>
              <a:t>https://sbir.nih.gov</a:t>
            </a:r>
            <a:endParaRPr lang="en-US" sz="2400" dirty="0"/>
          </a:p>
        </p:txBody>
      </p:sp>
    </p:spTree>
    <p:extLst>
      <p:ext uri="{BB962C8B-B14F-4D97-AF65-F5344CB8AC3E}">
        <p14:creationId xmlns:p14="http://schemas.microsoft.com/office/powerpoint/2010/main" val="1666813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3D2D9-459C-498E-8C68-325736109045}"/>
              </a:ext>
              <a:ext uri="{C183D7F6-B498-43B3-948B-1728B52AA6E4}">
                <adec:decorative xmlns:adec="http://schemas.microsoft.com/office/drawing/2017/decorative" val="1"/>
              </a:ext>
            </a:extLst>
          </p:cNvPr>
          <p:cNvSpPr/>
          <p:nvPr/>
        </p:nvSpPr>
        <p:spPr>
          <a:xfrm>
            <a:off x="660400" y="2286000"/>
            <a:ext cx="6692900" cy="2948136"/>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22400" y="228601"/>
            <a:ext cx="10160000" cy="563563"/>
          </a:xfrm>
        </p:spPr>
        <p:txBody>
          <a:bodyPr/>
          <a:lstStyle/>
          <a:p>
            <a:r>
              <a:rPr lang="en-US" sz="3200" dirty="0"/>
              <a:t>Review Criteria</a:t>
            </a:r>
          </a:p>
        </p:txBody>
      </p:sp>
      <p:sp>
        <p:nvSpPr>
          <p:cNvPr id="3" name="Content Placeholder 2" descr="Overall Impact Score&#10;&#10;Scored Review Criteria (score 1-9)&#10;Significance (Real Problem/Commercial Potential)&#10;Investigators (PI and team)&#10;Innovation (New or Improved?)&#10;Approach (Research Design, Feasible)&#10;Environment (Facilities/Resources)&#10;"/>
          <p:cNvSpPr>
            <a:spLocks noGrp="1"/>
          </p:cNvSpPr>
          <p:nvPr>
            <p:ph idx="1"/>
          </p:nvPr>
        </p:nvSpPr>
        <p:spPr>
          <a:xfrm>
            <a:off x="860952" y="1199319"/>
            <a:ext cx="7112000" cy="4219608"/>
          </a:xfrm>
        </p:spPr>
        <p:txBody>
          <a:bodyPr/>
          <a:lstStyle/>
          <a:p>
            <a:pPr marL="0" indent="0">
              <a:buNone/>
            </a:pPr>
            <a:r>
              <a:rPr lang="en-US" b="1" dirty="0">
                <a:solidFill>
                  <a:srgbClr val="004D86"/>
                </a:solidFill>
                <a:latin typeface="+mn-lt"/>
              </a:rPr>
              <a:t>Overall Impact Score</a:t>
            </a:r>
          </a:p>
          <a:p>
            <a:pPr marL="0" indent="0">
              <a:buNone/>
            </a:pPr>
            <a:endParaRPr lang="en-US" b="1" dirty="0">
              <a:solidFill>
                <a:srgbClr val="004D86"/>
              </a:solidFill>
              <a:latin typeface="+mn-lt"/>
            </a:endParaRPr>
          </a:p>
          <a:p>
            <a:pPr marL="0" indent="0">
              <a:buNone/>
            </a:pPr>
            <a:r>
              <a:rPr lang="en-US" sz="2000" b="1" u="sng" dirty="0">
                <a:solidFill>
                  <a:srgbClr val="006BBD"/>
                </a:solidFill>
                <a:latin typeface="+mn-lt"/>
              </a:rPr>
              <a:t>Scored Review Criteria</a:t>
            </a:r>
            <a:r>
              <a:rPr lang="en-US" sz="2000" dirty="0">
                <a:solidFill>
                  <a:srgbClr val="006BBD"/>
                </a:solidFill>
                <a:latin typeface="+mn-lt"/>
              </a:rPr>
              <a:t> </a:t>
            </a:r>
            <a:r>
              <a:rPr lang="en-US" sz="2000" b="1" dirty="0">
                <a:solidFill>
                  <a:srgbClr val="006BBD"/>
                </a:solidFill>
                <a:latin typeface="+mn-lt"/>
              </a:rPr>
              <a:t>(score 1-9)</a:t>
            </a:r>
          </a:p>
          <a:p>
            <a:pPr>
              <a:spcAft>
                <a:spcPts val="1200"/>
              </a:spcAft>
            </a:pPr>
            <a:r>
              <a:rPr lang="en-US" sz="2000" dirty="0">
                <a:latin typeface="+mn-lt"/>
              </a:rPr>
              <a:t>Significance (Real Problem/Commercial Potential)</a:t>
            </a:r>
          </a:p>
          <a:p>
            <a:pPr>
              <a:spcBef>
                <a:spcPts val="0"/>
              </a:spcBef>
              <a:spcAft>
                <a:spcPts val="1200"/>
              </a:spcAft>
            </a:pPr>
            <a:r>
              <a:rPr lang="en-US" sz="2000" dirty="0">
                <a:latin typeface="+mn-lt"/>
              </a:rPr>
              <a:t>Investigators (PI and team)</a:t>
            </a:r>
          </a:p>
          <a:p>
            <a:pPr>
              <a:spcBef>
                <a:spcPts val="0"/>
              </a:spcBef>
              <a:spcAft>
                <a:spcPts val="1200"/>
              </a:spcAft>
            </a:pPr>
            <a:r>
              <a:rPr lang="en-US" sz="2000" dirty="0">
                <a:latin typeface="+mn-lt"/>
              </a:rPr>
              <a:t>Innovation (New or Improved?)</a:t>
            </a:r>
          </a:p>
          <a:p>
            <a:pPr>
              <a:spcBef>
                <a:spcPts val="0"/>
              </a:spcBef>
              <a:spcAft>
                <a:spcPts val="1200"/>
              </a:spcAft>
            </a:pPr>
            <a:r>
              <a:rPr lang="en-US" sz="2000" dirty="0">
                <a:latin typeface="+mn-lt"/>
              </a:rPr>
              <a:t>Approach (Research Design, Feasible)</a:t>
            </a:r>
          </a:p>
          <a:p>
            <a:pPr>
              <a:spcBef>
                <a:spcPts val="0"/>
              </a:spcBef>
              <a:spcAft>
                <a:spcPts val="1200"/>
              </a:spcAft>
            </a:pPr>
            <a:r>
              <a:rPr lang="en-US" sz="2000" dirty="0">
                <a:latin typeface="+mn-lt"/>
              </a:rPr>
              <a:t>Environment (Facilities/Resources)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83324-AE1C-3546-A724-4BA4670D7901}" type="slidenum">
              <a:rPr kumimoji="0" lang="en-US" sz="1000" b="1" i="0" u="none" strike="noStrike" kern="1200" cap="none" spc="0" normalizeH="0" baseline="0" noProof="0" smtClean="0">
                <a:ln>
                  <a:noFill/>
                </a:ln>
                <a:solidFill>
                  <a:srgbClr val="FFFFFF"/>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5" name="Rectangle 4" descr="Additional Review Criteria &#10;(not scored individually)&#10; Protection of Human Subjects&#10; Inclusion of Women, Minorities &amp; Children&#10; Vertebrate Animals&#10; Biohazards&#10;">
            <a:extLst>
              <a:ext uri="{FF2B5EF4-FFF2-40B4-BE49-F238E27FC236}">
                <a16:creationId xmlns:a16="http://schemas.microsoft.com/office/drawing/2014/main" id="{81866ECF-E23F-4EAF-B08A-4918028B6B1A}"/>
              </a:ext>
            </a:extLst>
          </p:cNvPr>
          <p:cNvSpPr/>
          <p:nvPr/>
        </p:nvSpPr>
        <p:spPr>
          <a:xfrm>
            <a:off x="7775048" y="2310134"/>
            <a:ext cx="3632200" cy="2031325"/>
          </a:xfrm>
          <a:prstGeom prst="rect">
            <a:avLst/>
          </a:prstGeom>
          <a:solidFill>
            <a:schemeClr val="accent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6BBD"/>
                </a:solidFill>
                <a:effectLst/>
                <a:uLnTx/>
                <a:uFillTx/>
                <a:latin typeface="Arial"/>
                <a:ea typeface="ＭＳ Ｐゴシック" charset="0"/>
                <a:cs typeface="Arial" charset="0"/>
              </a:rPr>
              <a:t>Additional Review Criteria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6BBD"/>
                </a:solidFill>
                <a:effectLst/>
                <a:uLnTx/>
                <a:uFillTx/>
                <a:latin typeface="Arial"/>
                <a:ea typeface="ＭＳ Ｐゴシック" charset="0"/>
                <a:cs typeface="Arial" charset="0"/>
              </a:rPr>
              <a:t>(not scored individually)</a:t>
            </a:r>
          </a:p>
          <a:p>
            <a:pPr marL="285750" marR="0" lvl="0" indent="-285750" algn="l" defTabSz="914400" rtl="0" eaLnBrk="1" fontAlgn="base" latinLnBrk="0" hangingPunct="1">
              <a:lnSpc>
                <a:spcPct val="100000"/>
              </a:lnSpc>
              <a:spcBef>
                <a:spcPts val="0"/>
              </a:spcBef>
              <a:spcAft>
                <a:spcPts val="0"/>
              </a:spcAft>
              <a:buClr>
                <a:srgbClr val="004D86"/>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charset="0"/>
                <a:cs typeface="Arial" charset="0"/>
              </a:rPr>
              <a:t> Protection of Human Subjects</a:t>
            </a:r>
          </a:p>
          <a:p>
            <a:pPr marL="285750" marR="0" lvl="0" indent="-285750" algn="l" defTabSz="914400" rtl="0" eaLnBrk="1" fontAlgn="base" latinLnBrk="0" hangingPunct="1">
              <a:lnSpc>
                <a:spcPct val="100000"/>
              </a:lnSpc>
              <a:spcBef>
                <a:spcPts val="0"/>
              </a:spcBef>
              <a:spcAft>
                <a:spcPts val="0"/>
              </a:spcAft>
              <a:buClr>
                <a:srgbClr val="004D86"/>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charset="0"/>
                <a:cs typeface="Arial" charset="0"/>
              </a:rPr>
              <a:t> Inclusion of Women, Minorities &amp; Children</a:t>
            </a:r>
          </a:p>
          <a:p>
            <a:pPr marL="285750" marR="0" lvl="0" indent="-285750" algn="l" defTabSz="914400" rtl="0" eaLnBrk="1" fontAlgn="base" latinLnBrk="0" hangingPunct="1">
              <a:lnSpc>
                <a:spcPct val="100000"/>
              </a:lnSpc>
              <a:spcBef>
                <a:spcPts val="0"/>
              </a:spcBef>
              <a:spcAft>
                <a:spcPts val="0"/>
              </a:spcAft>
              <a:buClr>
                <a:srgbClr val="004D86"/>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charset="0"/>
                <a:cs typeface="Arial" charset="0"/>
              </a:rPr>
              <a:t> Vertebrate Animals</a:t>
            </a:r>
          </a:p>
          <a:p>
            <a:pPr marL="285750" marR="0" lvl="0" indent="-285750" algn="l" defTabSz="914400" rtl="0" eaLnBrk="1" fontAlgn="base" latinLnBrk="0" hangingPunct="1">
              <a:lnSpc>
                <a:spcPct val="100000"/>
              </a:lnSpc>
              <a:spcBef>
                <a:spcPts val="0"/>
              </a:spcBef>
              <a:spcAft>
                <a:spcPts val="0"/>
              </a:spcAft>
              <a:buClr>
                <a:srgbClr val="004D86"/>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a:ea typeface="ＭＳ Ｐゴシック" charset="0"/>
                <a:cs typeface="Arial" charset="0"/>
              </a:rPr>
              <a:t> Biohazards</a:t>
            </a:r>
          </a:p>
        </p:txBody>
      </p:sp>
      <p:sp>
        <p:nvSpPr>
          <p:cNvPr id="6" name="Rectangle 5" descr="Center for Scientific Review&#10;https://public.csr.nih.gov/&#10;">
            <a:extLst>
              <a:ext uri="{FF2B5EF4-FFF2-40B4-BE49-F238E27FC236}">
                <a16:creationId xmlns:a16="http://schemas.microsoft.com/office/drawing/2014/main" id="{9F699241-93E9-4ABE-B991-059291DF02A8}"/>
              </a:ext>
            </a:extLst>
          </p:cNvPr>
          <p:cNvSpPr/>
          <p:nvPr/>
        </p:nvSpPr>
        <p:spPr>
          <a:xfrm>
            <a:off x="7775048" y="4526250"/>
            <a:ext cx="3632201" cy="707886"/>
          </a:xfrm>
          <a:prstGeom prst="rect">
            <a:avLst/>
          </a:prstGeom>
          <a:ln w="38100">
            <a:solidFill>
              <a:schemeClr val="accent1">
                <a:lumMod val="90000"/>
              </a:schemeClr>
            </a:solidFill>
          </a:ln>
        </p:spPr>
        <p:txBody>
          <a:bodyPr wrap="square">
            <a:spAutoFit/>
          </a:bodyPr>
          <a:lstStyle/>
          <a:p>
            <a:pPr algn="ctr"/>
            <a:r>
              <a:rPr lang="en-US" sz="2000" dirty="0"/>
              <a:t>Center for Scientific Review</a:t>
            </a:r>
            <a:endParaRPr lang="en-US" sz="2000" dirty="0">
              <a:hlinkClick r:id="rId3"/>
            </a:endParaRPr>
          </a:p>
          <a:p>
            <a:pPr algn="ctr"/>
            <a:r>
              <a:rPr lang="en-US" sz="2000" dirty="0">
                <a:hlinkClick r:id="rId3"/>
              </a:rPr>
              <a:t>https://public.csr.nih.gov/</a:t>
            </a:r>
            <a:endParaRPr lang="en-US" sz="2000" dirty="0"/>
          </a:p>
        </p:txBody>
      </p:sp>
    </p:spTree>
    <p:extLst>
      <p:ext uri="{BB962C8B-B14F-4D97-AF65-F5344CB8AC3E}">
        <p14:creationId xmlns:p14="http://schemas.microsoft.com/office/powerpoint/2010/main" val="4232992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C183D7F6-B498-43B3-948B-1728B52AA6E4}">
                <adec:decorative xmlns:adec="http://schemas.microsoft.com/office/drawing/2017/decorative" val="1"/>
              </a:ext>
            </a:extLst>
          </p:cNvPr>
          <p:cNvSpPr txBox="1"/>
          <p:nvPr/>
        </p:nvSpPr>
        <p:spPr>
          <a:xfrm>
            <a:off x="7352983" y="5461573"/>
            <a:ext cx="3718948" cy="1077218"/>
          </a:xfrm>
          <a:prstGeom prst="rect">
            <a:avLst/>
          </a:prstGeom>
          <a:noFill/>
        </p:spPr>
        <p:txBody>
          <a:bodyPr wrap="square" rtlCol="0">
            <a:spAutoFit/>
          </a:bodyPr>
          <a:lstStyle/>
          <a:p>
            <a:r>
              <a:rPr lang="en-US" b="1" dirty="0"/>
              <a:t>Laverne Morrow Carter, Ph.D.</a:t>
            </a:r>
          </a:p>
          <a:p>
            <a:endParaRPr lang="en-US" sz="400" dirty="0"/>
          </a:p>
          <a:p>
            <a:r>
              <a:rPr lang="en-US" sz="1400" dirty="0"/>
              <a:t>Founder &amp; President, REESSI</a:t>
            </a:r>
          </a:p>
          <a:p>
            <a:r>
              <a:rPr lang="en-US" sz="1400" dirty="0"/>
              <a:t>NIMHD SBIR Awardee</a:t>
            </a:r>
          </a:p>
          <a:p>
            <a:r>
              <a:rPr lang="en-US" sz="1400" dirty="0">
                <a:hlinkClick r:id="rId3"/>
              </a:rPr>
              <a:t>http://www.reessi.com</a:t>
            </a:r>
            <a:r>
              <a:rPr lang="en-US" sz="1400" dirty="0"/>
              <a:t> </a:t>
            </a:r>
          </a:p>
        </p:txBody>
      </p:sp>
      <p:sp>
        <p:nvSpPr>
          <p:cNvPr id="2" name="AutoShape 4" descr="Image result for simphote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2060"/>
              </a:solidFill>
            </a:endParaRPr>
          </a:p>
        </p:txBody>
      </p:sp>
      <p:sp>
        <p:nvSpPr>
          <p:cNvPr id="8" name="TextBox 7" descr="Quote by Laverne MOrrow Carter, PhD, Founder and president, REESSI, NIMHD SBIR Awardee http://www.reessi.com &#10;&#10;“[SBIR] has been a long, trying, but worthwhile journey...from multiple submissions that were not discussed...to applications that scored below the funding levels...to concurrent applications (one Phase II and a Phase I) emerging from the rigorous peer review process with impact scores in the “Excellent&quot; range.”&#10;&#10;"/>
          <p:cNvSpPr txBox="1"/>
          <p:nvPr/>
        </p:nvSpPr>
        <p:spPr>
          <a:xfrm>
            <a:off x="581342" y="2007969"/>
            <a:ext cx="6429058" cy="3046988"/>
          </a:xfrm>
          <a:prstGeom prst="rect">
            <a:avLst/>
          </a:prstGeom>
          <a:noFill/>
        </p:spPr>
        <p:txBody>
          <a:bodyPr wrap="square" rtlCol="0">
            <a:spAutoFit/>
          </a:bodyPr>
          <a:lstStyle/>
          <a:p>
            <a:r>
              <a:rPr lang="en-US" sz="2400" i="1" dirty="0">
                <a:solidFill>
                  <a:schemeClr val="bg2">
                    <a:lumMod val="75000"/>
                  </a:schemeClr>
                </a:solidFill>
                <a:latin typeface="+mj-lt"/>
              </a:rPr>
              <a:t>“[SBIR] has been a long, trying, but worthwhile journey...from multiple submissions that were not discussed...to applications that scored below the funding levels...to concurrent applications (one Phase II and a Phase I) emerging from the rigorous peer review process with impact scores in the “Excellent" range.”</a:t>
            </a:r>
          </a:p>
        </p:txBody>
      </p:sp>
      <p:sp>
        <p:nvSpPr>
          <p:cNvPr id="10" name="Rectangle 3" descr="Be Prepared to Resubmit!&#10;"/>
          <p:cNvSpPr>
            <a:spLocks noChangeArrowheads="1"/>
          </p:cNvSpPr>
          <p:nvPr/>
        </p:nvSpPr>
        <p:spPr bwMode="auto">
          <a:xfrm>
            <a:off x="608647" y="1582539"/>
            <a:ext cx="8621713" cy="462307"/>
          </a:xfrm>
          <a:prstGeom prst="rect">
            <a:avLst/>
          </a:prstGeom>
          <a:noFill/>
          <a:ln>
            <a:noFill/>
          </a:ln>
        </p:spPr>
        <p:txBody>
          <a:bodyPr lIns="92075" tIns="46038" rIns="92075" bIns="46038">
            <a:spAutoFit/>
          </a:bodyPr>
          <a:lstStyle/>
          <a:p>
            <a:pPr eaLnBrk="0" hangingPunct="0">
              <a:spcBef>
                <a:spcPct val="50000"/>
              </a:spcBef>
              <a:buClr>
                <a:srgbClr val="002060"/>
              </a:buClr>
              <a:defRPr/>
            </a:pPr>
            <a:r>
              <a:rPr lang="en-US" sz="2400" b="1" dirty="0">
                <a:solidFill>
                  <a:srgbClr val="004D86"/>
                </a:solidFill>
                <a:latin typeface="+mj-lt"/>
              </a:rPr>
              <a:t>Be Prepared to Resubmit!</a:t>
            </a:r>
          </a:p>
        </p:txBody>
      </p:sp>
      <p:pic>
        <p:nvPicPr>
          <p:cNvPr id="1028" name="Picture 4">
            <a:hlinkClick r:id="rId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983" y="4680575"/>
            <a:ext cx="3467417" cy="8067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Photo of Dr. Morrow Carter">
            <a:extLst>
              <a:ext uri="{FF2B5EF4-FFF2-40B4-BE49-F238E27FC236}">
                <a16:creationId xmlns:a16="http://schemas.microsoft.com/office/drawing/2014/main" id="{A003A26E-84C5-4878-A138-8138ABBD7EC4}"/>
              </a:ext>
              <a:ext uri="{C183D7F6-B498-43B3-948B-1728B52AA6E4}">
                <adec:decorative xmlns:adec="http://schemas.microsoft.com/office/drawing/2017/decorative" val="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569" b="12569"/>
          <a:stretch/>
        </p:blipFill>
        <p:spPr bwMode="auto">
          <a:xfrm>
            <a:off x="7638891" y="1749416"/>
            <a:ext cx="2895599" cy="2895599"/>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E3607D0E-74C4-4FBD-A232-6FDB616C8147}"/>
              </a:ext>
            </a:extLst>
          </p:cNvPr>
          <p:cNvSpPr>
            <a:spLocks noGrp="1"/>
          </p:cNvSpPr>
          <p:nvPr>
            <p:ph type="title"/>
          </p:nvPr>
        </p:nvSpPr>
        <p:spPr>
          <a:xfrm>
            <a:off x="1319049" y="136490"/>
            <a:ext cx="10160000" cy="563563"/>
          </a:xfrm>
        </p:spPr>
        <p:txBody>
          <a:bodyPr/>
          <a:lstStyle/>
          <a:p>
            <a:r>
              <a:rPr lang="en-US" dirty="0"/>
              <a:t>Success Stories</a:t>
            </a:r>
          </a:p>
        </p:txBody>
      </p:sp>
    </p:spTree>
    <p:extLst>
      <p:ext uri="{BB962C8B-B14F-4D97-AF65-F5344CB8AC3E}">
        <p14:creationId xmlns:p14="http://schemas.microsoft.com/office/powerpoint/2010/main" val="138152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D895B-C19D-4F66-8F6F-290D8A0FE74C}"/>
              </a:ext>
            </a:extLst>
          </p:cNvPr>
          <p:cNvSpPr>
            <a:spLocks noGrp="1"/>
          </p:cNvSpPr>
          <p:nvPr>
            <p:ph type="title"/>
          </p:nvPr>
        </p:nvSpPr>
        <p:spPr/>
        <p:txBody>
          <a:bodyPr/>
          <a:lstStyle/>
          <a:p>
            <a:r>
              <a:rPr lang="en-US" dirty="0"/>
              <a:t>More Than Funding: Introducing SEED</a:t>
            </a:r>
          </a:p>
        </p:txBody>
      </p:sp>
      <p:sp>
        <p:nvSpPr>
          <p:cNvPr id="45" name="Content Placeholder 2" descr="Supports the NIH innovator community (funding and resources) to validate and advance discoveries to products that improve patient care and health.&#10;Develop relationships with strategic partners and build opportunities for NIH innovators to further their product development efforts.&#10;">
            <a:extLst>
              <a:ext uri="{FF2B5EF4-FFF2-40B4-BE49-F238E27FC236}">
                <a16:creationId xmlns:a16="http://schemas.microsoft.com/office/drawing/2014/main" id="{C520B4C5-3773-46F2-9B80-A5E5F49EC707}"/>
              </a:ext>
            </a:extLst>
          </p:cNvPr>
          <p:cNvSpPr>
            <a:spLocks noGrp="1"/>
          </p:cNvSpPr>
          <p:nvPr>
            <p:ph sz="half" idx="1"/>
          </p:nvPr>
        </p:nvSpPr>
        <p:spPr>
          <a:xfrm>
            <a:off x="487682" y="1828799"/>
            <a:ext cx="6287587" cy="3211884"/>
          </a:xfrm>
        </p:spPr>
        <p:txBody>
          <a:bodyPr/>
          <a:lstStyle/>
          <a:p>
            <a:pPr defTabSz="920750">
              <a:spcBef>
                <a:spcPts val="0"/>
              </a:spcBef>
              <a:spcAft>
                <a:spcPts val="1800"/>
              </a:spcAft>
            </a:pPr>
            <a:r>
              <a:rPr lang="en-US" sz="2000" dirty="0"/>
              <a:t>Supports the NIH innovator community (funding and resources) to validate and advance discoveries to products that improve patient care and health.</a:t>
            </a:r>
          </a:p>
          <a:p>
            <a:pPr defTabSz="920750">
              <a:spcBef>
                <a:spcPts val="0"/>
              </a:spcBef>
              <a:spcAft>
                <a:spcPts val="1800"/>
              </a:spcAft>
            </a:pPr>
            <a:r>
              <a:rPr lang="en-US" sz="2000" dirty="0"/>
              <a:t>Develop relationships with strategic partners and build opportunities for NIH innovators to further their product development efforts.</a:t>
            </a:r>
          </a:p>
          <a:p>
            <a:endParaRPr lang="en-US" sz="2000" dirty="0"/>
          </a:p>
        </p:txBody>
      </p:sp>
      <p:graphicFrame>
        <p:nvGraphicFramePr>
          <p:cNvPr id="5" name="Diagram 4" descr="Venn diagram, small business innovation, academic innovation, innovator support">
            <a:extLst>
              <a:ext uri="{FF2B5EF4-FFF2-40B4-BE49-F238E27FC236}">
                <a16:creationId xmlns:a16="http://schemas.microsoft.com/office/drawing/2014/main" id="{F319C845-F0BA-4088-9A1D-A28B0FAAAAD2}"/>
              </a:ext>
            </a:extLst>
          </p:cNvPr>
          <p:cNvGraphicFramePr/>
          <p:nvPr>
            <p:extLst>
              <p:ext uri="{D42A27DB-BD31-4B8C-83A1-F6EECF244321}">
                <p14:modId xmlns:p14="http://schemas.microsoft.com/office/powerpoint/2010/main" val="777751677"/>
              </p:ext>
            </p:extLst>
          </p:nvPr>
        </p:nvGraphicFramePr>
        <p:xfrm>
          <a:off x="5567680" y="2131143"/>
          <a:ext cx="6746240" cy="4392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Content Placeholder 2" descr="Small business Education and Entrepreneurial Development (SEED)&#10;">
            <a:extLst>
              <a:ext uri="{FF2B5EF4-FFF2-40B4-BE49-F238E27FC236}">
                <a16:creationId xmlns:a16="http://schemas.microsoft.com/office/drawing/2014/main" id="{AEC4E0C6-EF91-44DF-A477-CE1F567C4746}"/>
              </a:ext>
            </a:extLst>
          </p:cNvPr>
          <p:cNvSpPr txBox="1">
            <a:spLocks/>
          </p:cNvSpPr>
          <p:nvPr/>
        </p:nvSpPr>
        <p:spPr bwMode="auto">
          <a:xfrm>
            <a:off x="837766" y="1169590"/>
            <a:ext cx="10720250" cy="5841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0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18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18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spcBef>
                <a:spcPts val="0"/>
              </a:spcBef>
              <a:spcAft>
                <a:spcPts val="1800"/>
              </a:spcAft>
              <a:buFontTx/>
              <a:buNone/>
            </a:pPr>
            <a:r>
              <a:rPr lang="en-US" sz="2400" b="1" kern="0" dirty="0"/>
              <a:t>Small business Education and Entrepreneurial Development (SEED)</a:t>
            </a:r>
          </a:p>
          <a:p>
            <a:endParaRPr lang="en-US" sz="2000" kern="0" dirty="0"/>
          </a:p>
        </p:txBody>
      </p:sp>
      <p:sp>
        <p:nvSpPr>
          <p:cNvPr id="2" name="Rectangle 1" descr="seed.nih.gov&#10;">
            <a:extLst>
              <a:ext uri="{FF2B5EF4-FFF2-40B4-BE49-F238E27FC236}">
                <a16:creationId xmlns:a16="http://schemas.microsoft.com/office/drawing/2014/main" id="{26A84E04-03CF-094C-A8C4-F4FAEB74262F}"/>
              </a:ext>
            </a:extLst>
          </p:cNvPr>
          <p:cNvSpPr/>
          <p:nvPr/>
        </p:nvSpPr>
        <p:spPr>
          <a:xfrm>
            <a:off x="8252262" y="6323967"/>
            <a:ext cx="1681871" cy="400110"/>
          </a:xfrm>
          <a:prstGeom prst="rect">
            <a:avLst/>
          </a:prstGeom>
        </p:spPr>
        <p:txBody>
          <a:bodyPr wrap="none">
            <a:spAutoFit/>
          </a:bodyPr>
          <a:lstStyle/>
          <a:p>
            <a:r>
              <a:rPr lang="en-US" sz="2000" dirty="0"/>
              <a:t>seed.nih.gov</a:t>
            </a:r>
          </a:p>
        </p:txBody>
      </p:sp>
      <p:pic>
        <p:nvPicPr>
          <p:cNvPr id="7" name="Picture 6">
            <a:extLst>
              <a:ext uri="{FF2B5EF4-FFF2-40B4-BE49-F238E27FC236}">
                <a16:creationId xmlns:a16="http://schemas.microsoft.com/office/drawing/2014/main" id="{11080182-D562-4070-9429-87344D56617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110" y="4796199"/>
            <a:ext cx="3456972" cy="1262996"/>
          </a:xfrm>
          <a:prstGeom prst="rect">
            <a:avLst/>
          </a:prstGeom>
        </p:spPr>
      </p:pic>
      <p:sp>
        <p:nvSpPr>
          <p:cNvPr id="8" name="Rectangle: Rounded Corners 7">
            <a:extLst>
              <a:ext uri="{FF2B5EF4-FFF2-40B4-BE49-F238E27FC236}">
                <a16:creationId xmlns:a16="http://schemas.microsoft.com/office/drawing/2014/main" id="{5AFA2780-43B6-45D5-9DF8-131032B164F0}"/>
              </a:ext>
              <a:ext uri="{C183D7F6-B498-43B3-948B-1728B52AA6E4}">
                <adec:decorative xmlns:adec="http://schemas.microsoft.com/office/drawing/2017/decorative" val="1"/>
              </a:ext>
            </a:extLst>
          </p:cNvPr>
          <p:cNvSpPr/>
          <p:nvPr/>
        </p:nvSpPr>
        <p:spPr>
          <a:xfrm>
            <a:off x="4129614" y="5557344"/>
            <a:ext cx="1123468" cy="258941"/>
          </a:xfrm>
          <a:prstGeom prst="roundRect">
            <a:avLst/>
          </a:prstGeom>
          <a:noFill/>
          <a:ln w="5715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0806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3D895B-C19D-4F66-8F6F-290D8A0FE74C}"/>
              </a:ext>
            </a:extLst>
          </p:cNvPr>
          <p:cNvSpPr>
            <a:spLocks noGrp="1"/>
          </p:cNvSpPr>
          <p:nvPr>
            <p:ph type="title"/>
          </p:nvPr>
        </p:nvSpPr>
        <p:spPr/>
        <p:txBody>
          <a:bodyPr/>
          <a:lstStyle/>
          <a:p>
            <a:r>
              <a:rPr lang="en-US" dirty="0"/>
              <a:t>Technical Assistance and Entrepreneurial Training</a:t>
            </a:r>
          </a:p>
        </p:txBody>
      </p:sp>
      <p:sp>
        <p:nvSpPr>
          <p:cNvPr id="40" name="Rectangle 39" descr=" https://sbir.nih.gov/tap&#10;">
            <a:extLst>
              <a:ext uri="{FF2B5EF4-FFF2-40B4-BE49-F238E27FC236}">
                <a16:creationId xmlns:a16="http://schemas.microsoft.com/office/drawing/2014/main" id="{10E1DBB4-67EB-4CC4-B447-23EE48ED9868}"/>
              </a:ext>
            </a:extLst>
          </p:cNvPr>
          <p:cNvSpPr/>
          <p:nvPr/>
        </p:nvSpPr>
        <p:spPr>
          <a:xfrm>
            <a:off x="8861777" y="6308319"/>
            <a:ext cx="3163968" cy="379656"/>
          </a:xfrm>
          <a:prstGeom prst="rect">
            <a:avLst/>
          </a:prstGeom>
        </p:spPr>
        <p:txBody>
          <a:bodyPr wrap="square">
            <a:spAutoFit/>
          </a:bodyPr>
          <a:lstStyle/>
          <a:p>
            <a:pPr algn="ctr"/>
            <a:r>
              <a:rPr lang="en-US" sz="1867" b="1" dirty="0"/>
              <a:t> </a:t>
            </a:r>
            <a:r>
              <a:rPr lang="en-US" sz="1867" b="1" dirty="0">
                <a:hlinkClick r:id="rId3"/>
              </a:rPr>
              <a:t>https://sbir.nih.gov/tap</a:t>
            </a:r>
            <a:endParaRPr lang="en-US" sz="1867" b="1" dirty="0"/>
          </a:p>
        </p:txBody>
      </p:sp>
      <p:sp>
        <p:nvSpPr>
          <p:cNvPr id="2" name="Rectangle 1">
            <a:extLst>
              <a:ext uri="{FF2B5EF4-FFF2-40B4-BE49-F238E27FC236}">
                <a16:creationId xmlns:a16="http://schemas.microsoft.com/office/drawing/2014/main" id="{CA1BF817-68E7-434E-8AE7-081D837DE5FB}"/>
              </a:ext>
            </a:extLst>
          </p:cNvPr>
          <p:cNvSpPr/>
          <p:nvPr/>
        </p:nvSpPr>
        <p:spPr>
          <a:xfrm>
            <a:off x="-265910" y="2462235"/>
            <a:ext cx="3705235" cy="954300"/>
          </a:xfrm>
          <a:prstGeom prst="rect">
            <a:avLst/>
          </a:prstGeom>
        </p:spPr>
        <p:txBody>
          <a:bodyPr wrap="square">
            <a:spAutoFit/>
          </a:bodyPr>
          <a:lstStyle/>
          <a:p>
            <a:pPr algn="ctr"/>
            <a:r>
              <a:rPr lang="en-US" sz="1867" b="1" i="1">
                <a:solidFill>
                  <a:srgbClr val="348FF4"/>
                </a:solidFill>
              </a:rPr>
              <a:t>Technical and Business Assistance (TABA)</a:t>
            </a:r>
          </a:p>
          <a:p>
            <a:pPr algn="ctr"/>
            <a:r>
              <a:rPr lang="en-US" sz="1867" b="1" i="1">
                <a:solidFill>
                  <a:srgbClr val="348FF4"/>
                </a:solidFill>
              </a:rPr>
              <a:t>Programs</a:t>
            </a:r>
          </a:p>
        </p:txBody>
      </p:sp>
      <p:sp>
        <p:nvSpPr>
          <p:cNvPr id="53" name="Rectangle 52">
            <a:extLst>
              <a:ext uri="{FF2B5EF4-FFF2-40B4-BE49-F238E27FC236}">
                <a16:creationId xmlns:a16="http://schemas.microsoft.com/office/drawing/2014/main" id="{F16D02F4-CB46-41A8-8E80-955FB78DC391}"/>
              </a:ext>
            </a:extLst>
          </p:cNvPr>
          <p:cNvSpPr/>
          <p:nvPr/>
        </p:nvSpPr>
        <p:spPr>
          <a:xfrm>
            <a:off x="1" y="3991827"/>
            <a:ext cx="3173417" cy="666977"/>
          </a:xfrm>
          <a:prstGeom prst="rect">
            <a:avLst/>
          </a:prstGeom>
        </p:spPr>
        <p:txBody>
          <a:bodyPr wrap="square">
            <a:spAutoFit/>
          </a:bodyPr>
          <a:lstStyle/>
          <a:p>
            <a:pPr algn="ctr"/>
            <a:r>
              <a:rPr lang="en-US" sz="1867" b="1" i="1">
                <a:solidFill>
                  <a:srgbClr val="348FF4"/>
                </a:solidFill>
              </a:rPr>
              <a:t>Additional Entrepreneurial Training and Assistance</a:t>
            </a:r>
          </a:p>
        </p:txBody>
      </p:sp>
      <p:grpSp>
        <p:nvGrpSpPr>
          <p:cNvPr id="5" name="Group 4" descr="Technical and small business assistance, funding for phase 1 ($6,500/yr) and phase II/IIB ($50k/yr&#10;&#10;pphase 1 needs assessment coming soon. Phase II consulting services coming soon&#10;&#10;additional entrepreneurial training and assistance - NIH I-CORPSs, NIH C3i: medical Devices, diversity supplement PA 18-837&#10;&#10;https://grants.nih.gov/grants/guide/pa-files/PA-18-837.html">
            <a:extLst>
              <a:ext uri="{FF2B5EF4-FFF2-40B4-BE49-F238E27FC236}">
                <a16:creationId xmlns:a16="http://schemas.microsoft.com/office/drawing/2014/main" id="{BFF9AA46-EB62-4275-8C5B-7E853313D96E}"/>
              </a:ext>
            </a:extLst>
          </p:cNvPr>
          <p:cNvGrpSpPr/>
          <p:nvPr/>
        </p:nvGrpSpPr>
        <p:grpSpPr>
          <a:xfrm>
            <a:off x="166254" y="1013575"/>
            <a:ext cx="11859492" cy="5135650"/>
            <a:chOff x="166254" y="1013575"/>
            <a:chExt cx="11859492" cy="5135650"/>
          </a:xfrm>
        </p:grpSpPr>
        <p:sp>
          <p:nvSpPr>
            <p:cNvPr id="56" name="Rectangle: Rounded Corners 55">
              <a:extLst>
                <a:ext uri="{FF2B5EF4-FFF2-40B4-BE49-F238E27FC236}">
                  <a16:creationId xmlns:a16="http://schemas.microsoft.com/office/drawing/2014/main" id="{7FCF1C09-1588-4565-9356-B24FA70694CF}"/>
                </a:ext>
              </a:extLst>
            </p:cNvPr>
            <p:cNvSpPr/>
            <p:nvPr/>
          </p:nvSpPr>
          <p:spPr>
            <a:xfrm>
              <a:off x="7427797" y="3027352"/>
              <a:ext cx="4256203" cy="609600"/>
            </a:xfrm>
            <a:prstGeom prst="roundRect">
              <a:avLst/>
            </a:prstGeom>
            <a:pattFill prst="wdUpDiag">
              <a:fgClr>
                <a:schemeClr val="accent1"/>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a:solidFill>
                    <a:schemeClr val="tx1"/>
                  </a:solidFill>
                </a:rPr>
                <a:t>Consulting Services</a:t>
              </a:r>
            </a:p>
            <a:p>
              <a:pPr algn="ctr"/>
              <a:r>
                <a:rPr lang="en-US" sz="1867" b="1" i="1">
                  <a:solidFill>
                    <a:schemeClr val="tx1"/>
                  </a:solidFill>
                </a:rPr>
                <a:t>Coming soon</a:t>
              </a:r>
            </a:p>
          </p:txBody>
        </p:sp>
        <p:sp>
          <p:nvSpPr>
            <p:cNvPr id="29" name="Oval 28">
              <a:extLst>
                <a:ext uri="{FF2B5EF4-FFF2-40B4-BE49-F238E27FC236}">
                  <a16:creationId xmlns:a16="http://schemas.microsoft.com/office/drawing/2014/main" id="{084EAABC-7495-4AE3-948C-83D7423155B2}"/>
                </a:ext>
              </a:extLst>
            </p:cNvPr>
            <p:cNvSpPr/>
            <p:nvPr/>
          </p:nvSpPr>
          <p:spPr>
            <a:xfrm>
              <a:off x="5087058" y="1055320"/>
              <a:ext cx="1030660" cy="991893"/>
            </a:xfrm>
            <a:prstGeom prst="ellipse">
              <a:avLst/>
            </a:prstGeom>
            <a:blipFill dpi="0" rotWithShape="1">
              <a:blip r:embed="rId4"/>
              <a:srcRect/>
              <a:stretch>
                <a:fillRect/>
              </a:stretch>
            </a:blipFill>
            <a:ln w="76200">
              <a:solidFill>
                <a:srgbClr val="80B9F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solidFill>
                  <a:srgbClr val="FFFFFF"/>
                </a:solidFill>
              </a:endParaRPr>
            </a:p>
          </p:txBody>
        </p:sp>
        <p:sp>
          <p:nvSpPr>
            <p:cNvPr id="31" name="TextBox 30">
              <a:extLst>
                <a:ext uri="{FF2B5EF4-FFF2-40B4-BE49-F238E27FC236}">
                  <a16:creationId xmlns:a16="http://schemas.microsoft.com/office/drawing/2014/main" id="{3686224E-FF2D-4281-B233-BE9F688864BB}"/>
                </a:ext>
              </a:extLst>
            </p:cNvPr>
            <p:cNvSpPr txBox="1"/>
            <p:nvPr/>
          </p:nvSpPr>
          <p:spPr>
            <a:xfrm>
              <a:off x="3738253" y="1182857"/>
              <a:ext cx="1266825" cy="615553"/>
            </a:xfrm>
            <a:prstGeom prst="rect">
              <a:avLst/>
            </a:prstGeom>
            <a:noFill/>
          </p:spPr>
          <p:txBody>
            <a:bodyPr wrap="square" rtlCol="0">
              <a:spAutoFit/>
            </a:bodyPr>
            <a:lstStyle/>
            <a:p>
              <a:pPr algn="ctr"/>
              <a:r>
                <a:rPr lang="en-US" sz="1400" i="1" dirty="0">
                  <a:solidFill>
                    <a:srgbClr val="5CA5F6"/>
                  </a:solidFill>
                  <a:latin typeface="Trebuchet MS" panose="020B0603020202020204" pitchFamily="34" charset="0"/>
                </a:rPr>
                <a:t>Discovery</a:t>
              </a:r>
            </a:p>
            <a:p>
              <a:pPr algn="ctr"/>
              <a:r>
                <a:rPr lang="en-US" sz="2000" b="1" dirty="0">
                  <a:solidFill>
                    <a:srgbClr val="5CA5F6"/>
                  </a:solidFill>
                  <a:latin typeface="Trebuchet MS" panose="020B0603020202020204" pitchFamily="34" charset="0"/>
                </a:rPr>
                <a:t>Phase I</a:t>
              </a:r>
            </a:p>
          </p:txBody>
        </p:sp>
        <p:sp>
          <p:nvSpPr>
            <p:cNvPr id="39" name="TextBox 38">
              <a:extLst>
                <a:ext uri="{FF2B5EF4-FFF2-40B4-BE49-F238E27FC236}">
                  <a16:creationId xmlns:a16="http://schemas.microsoft.com/office/drawing/2014/main" id="{533CDC05-F053-415E-B278-1DAA1EE929B7}"/>
                </a:ext>
              </a:extLst>
            </p:cNvPr>
            <p:cNvSpPr txBox="1"/>
            <p:nvPr/>
          </p:nvSpPr>
          <p:spPr>
            <a:xfrm>
              <a:off x="7912239" y="1228102"/>
              <a:ext cx="1547077" cy="615553"/>
            </a:xfrm>
            <a:prstGeom prst="rect">
              <a:avLst/>
            </a:prstGeom>
            <a:noFill/>
          </p:spPr>
          <p:txBody>
            <a:bodyPr wrap="square" rtlCol="0">
              <a:spAutoFit/>
            </a:bodyPr>
            <a:lstStyle/>
            <a:p>
              <a:pPr algn="ctr"/>
              <a:r>
                <a:rPr lang="en-US" sz="1400" i="1">
                  <a:solidFill>
                    <a:srgbClr val="0070C0"/>
                  </a:solidFill>
                  <a:latin typeface="Trebuchet MS" panose="020B0603020202020204" pitchFamily="34" charset="0"/>
                </a:rPr>
                <a:t>Development</a:t>
              </a:r>
            </a:p>
            <a:p>
              <a:pPr algn="ctr"/>
              <a:r>
                <a:rPr lang="en-US" sz="2000" b="1">
                  <a:solidFill>
                    <a:srgbClr val="0070C0"/>
                  </a:solidFill>
                  <a:latin typeface="Trebuchet MS" panose="020B0603020202020204" pitchFamily="34" charset="0"/>
                </a:rPr>
                <a:t>Phase II/IIB</a:t>
              </a:r>
            </a:p>
          </p:txBody>
        </p:sp>
        <p:sp>
          <p:nvSpPr>
            <p:cNvPr id="52" name="Oval 51">
              <a:extLst>
                <a:ext uri="{FF2B5EF4-FFF2-40B4-BE49-F238E27FC236}">
                  <a16:creationId xmlns:a16="http://schemas.microsoft.com/office/drawing/2014/main" id="{63D5DDCD-6E80-4F3D-8762-D2FAFB02D243}"/>
                </a:ext>
              </a:extLst>
            </p:cNvPr>
            <p:cNvSpPr/>
            <p:nvPr/>
          </p:nvSpPr>
          <p:spPr>
            <a:xfrm>
              <a:off x="9624781" y="1013575"/>
              <a:ext cx="993939" cy="991893"/>
            </a:xfrm>
            <a:prstGeom prst="ellipse">
              <a:avLst/>
            </a:prstGeom>
            <a:blipFill dpi="0" rotWithShape="1">
              <a:blip r:embed="rId5"/>
              <a:srcRect/>
              <a:stretch>
                <a:fillRect/>
              </a:stretch>
            </a:blipFill>
            <a:ln w="762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solidFill>
                  <a:srgbClr val="FFFFFF"/>
                </a:solidFill>
              </a:endParaRPr>
            </a:p>
          </p:txBody>
        </p:sp>
        <p:sp>
          <p:nvSpPr>
            <p:cNvPr id="54" name="Rectangle: Rounded Corners 53">
              <a:extLst>
                <a:ext uri="{FF2B5EF4-FFF2-40B4-BE49-F238E27FC236}">
                  <a16:creationId xmlns:a16="http://schemas.microsoft.com/office/drawing/2014/main" id="{E58550B0-7979-44F4-8859-7B25B3D9B018}"/>
                </a:ext>
              </a:extLst>
            </p:cNvPr>
            <p:cNvSpPr/>
            <p:nvPr/>
          </p:nvSpPr>
          <p:spPr>
            <a:xfrm>
              <a:off x="3171597" y="2289696"/>
              <a:ext cx="8512404"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a:solidFill>
                    <a:schemeClr val="tx1"/>
                  </a:solidFill>
                </a:rPr>
                <a:t>TABA Funding: Requested in the Application</a:t>
              </a:r>
            </a:p>
            <a:p>
              <a:pPr algn="ctr"/>
              <a:r>
                <a:rPr lang="en-US" sz="1867" b="1">
                  <a:solidFill>
                    <a:schemeClr val="tx1"/>
                  </a:solidFill>
                </a:rPr>
                <a:t>Phase I- $6,500/year		        	Phase II- $50K</a:t>
              </a:r>
            </a:p>
          </p:txBody>
        </p:sp>
        <p:sp>
          <p:nvSpPr>
            <p:cNvPr id="55" name="Rectangle: Rounded Corners 54">
              <a:extLst>
                <a:ext uri="{FF2B5EF4-FFF2-40B4-BE49-F238E27FC236}">
                  <a16:creationId xmlns:a16="http://schemas.microsoft.com/office/drawing/2014/main" id="{16CB93CA-A465-4E45-B970-B9BBF3062DD3}"/>
                </a:ext>
              </a:extLst>
            </p:cNvPr>
            <p:cNvSpPr/>
            <p:nvPr/>
          </p:nvSpPr>
          <p:spPr>
            <a:xfrm>
              <a:off x="3171596" y="3027352"/>
              <a:ext cx="4358093"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a:solidFill>
                    <a:schemeClr val="tx1"/>
                  </a:solidFill>
                </a:rPr>
                <a:t>Needs Assessment </a:t>
              </a:r>
            </a:p>
            <a:p>
              <a:pPr algn="ctr"/>
              <a:r>
                <a:rPr lang="en-US" sz="1867" b="1" i="1">
                  <a:solidFill>
                    <a:schemeClr val="tx1"/>
                  </a:solidFill>
                </a:rPr>
                <a:t>Coming soon</a:t>
              </a:r>
            </a:p>
          </p:txBody>
        </p:sp>
        <p:sp>
          <p:nvSpPr>
            <p:cNvPr id="57" name="Rectangle: Rounded Corners 56">
              <a:extLst>
                <a:ext uri="{FF2B5EF4-FFF2-40B4-BE49-F238E27FC236}">
                  <a16:creationId xmlns:a16="http://schemas.microsoft.com/office/drawing/2014/main" id="{6C9AC108-FE61-4A59-A662-2ACFDFB49E2B}"/>
                </a:ext>
              </a:extLst>
            </p:cNvPr>
            <p:cNvSpPr/>
            <p:nvPr/>
          </p:nvSpPr>
          <p:spPr>
            <a:xfrm>
              <a:off x="3157560" y="4779764"/>
              <a:ext cx="8526441"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a:solidFill>
                    <a:schemeClr val="tx1"/>
                  </a:solidFill>
                </a:rPr>
                <a:t>NIH C3i: Medical Devices </a:t>
              </a:r>
            </a:p>
          </p:txBody>
        </p:sp>
        <p:sp>
          <p:nvSpPr>
            <p:cNvPr id="3" name="Rectangle: Rounded Corners 2">
              <a:extLst>
                <a:ext uri="{FF2B5EF4-FFF2-40B4-BE49-F238E27FC236}">
                  <a16:creationId xmlns:a16="http://schemas.microsoft.com/office/drawing/2014/main" id="{25E94A74-FDEA-4EB2-8267-0F3C787BF796}"/>
                </a:ext>
              </a:extLst>
            </p:cNvPr>
            <p:cNvSpPr/>
            <p:nvPr/>
          </p:nvSpPr>
          <p:spPr>
            <a:xfrm>
              <a:off x="3178517" y="4027257"/>
              <a:ext cx="4351172" cy="60960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850" b="1">
                  <a:solidFill>
                    <a:schemeClr val="tx1"/>
                  </a:solidFill>
                </a:rPr>
                <a:t>NIH I-Corps</a:t>
              </a:r>
              <a:r>
                <a:rPr lang="en-US" sz="1850" b="1" baseline="30000">
                  <a:solidFill>
                    <a:schemeClr val="tx1"/>
                  </a:solidFill>
                </a:rPr>
                <a:t>TM</a:t>
              </a:r>
              <a:endParaRPr lang="en-US" sz="1850" b="1">
                <a:solidFill>
                  <a:schemeClr val="tx1"/>
                </a:solidFill>
              </a:endParaRPr>
            </a:p>
          </p:txBody>
        </p:sp>
        <p:sp>
          <p:nvSpPr>
            <p:cNvPr id="58" name="Rectangle: Rounded Corners 57">
              <a:extLst>
                <a:ext uri="{FF2B5EF4-FFF2-40B4-BE49-F238E27FC236}">
                  <a16:creationId xmlns:a16="http://schemas.microsoft.com/office/drawing/2014/main" id="{56C02AC5-FA43-4C57-BF51-FD2466229268}"/>
                </a:ext>
              </a:extLst>
            </p:cNvPr>
            <p:cNvSpPr/>
            <p:nvPr/>
          </p:nvSpPr>
          <p:spPr>
            <a:xfrm>
              <a:off x="3171597" y="5539625"/>
              <a:ext cx="8526441"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b="1" dirty="0">
                  <a:solidFill>
                    <a:schemeClr val="tx1"/>
                  </a:solidFill>
                </a:rPr>
                <a:t>Diversity Supplement (</a:t>
              </a:r>
              <a:r>
                <a:rPr lang="en-US" sz="1867" b="1" dirty="0">
                  <a:hlinkClick r:id="rId6"/>
                </a:rPr>
                <a:t>PA-18-837</a:t>
              </a:r>
              <a:r>
                <a:rPr lang="en-US" sz="1867" b="1" dirty="0">
                  <a:solidFill>
                    <a:schemeClr val="tx1"/>
                  </a:solidFill>
                </a:rPr>
                <a:t>)</a:t>
              </a:r>
            </a:p>
          </p:txBody>
        </p:sp>
        <p:cxnSp>
          <p:nvCxnSpPr>
            <p:cNvPr id="6" name="Straight Connector 5">
              <a:extLst>
                <a:ext uri="{FF2B5EF4-FFF2-40B4-BE49-F238E27FC236}">
                  <a16:creationId xmlns:a16="http://schemas.microsoft.com/office/drawing/2014/main" id="{912F0D7F-72F4-4E55-8A99-EEABA8A457B5}"/>
                </a:ext>
              </a:extLst>
            </p:cNvPr>
            <p:cNvCxnSpPr/>
            <p:nvPr/>
          </p:nvCxnSpPr>
          <p:spPr>
            <a:xfrm>
              <a:off x="166254" y="3809508"/>
              <a:ext cx="11859492" cy="51301"/>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56921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7245A806-4A92-4E2F-B878-AEC82CF8C1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16716" y="3674917"/>
            <a:ext cx="2070440" cy="770103"/>
          </a:xfrm>
          <a:prstGeom prst="rect">
            <a:avLst/>
          </a:prstGeom>
        </p:spPr>
      </p:pic>
      <p:sp>
        <p:nvSpPr>
          <p:cNvPr id="9" name="Title 8">
            <a:extLst>
              <a:ext uri="{FF2B5EF4-FFF2-40B4-BE49-F238E27FC236}">
                <a16:creationId xmlns:a16="http://schemas.microsoft.com/office/drawing/2014/main" id="{217BFB5D-B77A-43FA-8541-927EA8C45B41}"/>
              </a:ext>
            </a:extLst>
          </p:cNvPr>
          <p:cNvSpPr>
            <a:spLocks noGrp="1"/>
          </p:cNvSpPr>
          <p:nvPr>
            <p:ph type="title"/>
          </p:nvPr>
        </p:nvSpPr>
        <p:spPr/>
        <p:txBody>
          <a:bodyPr/>
          <a:lstStyle/>
          <a:p>
            <a:r>
              <a:rPr lang="en-US" dirty="0"/>
              <a:t>Innovator Support</a:t>
            </a:r>
          </a:p>
        </p:txBody>
      </p:sp>
      <p:grpSp>
        <p:nvGrpSpPr>
          <p:cNvPr id="6" name="Group 5" descr="Partnering opportunities and pitch coaching. Bio international convention, medtech conference, RESI, life sciences summit, ACA angel capital association">
            <a:extLst>
              <a:ext uri="{FF2B5EF4-FFF2-40B4-BE49-F238E27FC236}">
                <a16:creationId xmlns:a16="http://schemas.microsoft.com/office/drawing/2014/main" id="{FFC280B8-2BEB-45C0-ADE4-AD36268BF043}"/>
              </a:ext>
            </a:extLst>
          </p:cNvPr>
          <p:cNvGrpSpPr/>
          <p:nvPr/>
        </p:nvGrpSpPr>
        <p:grpSpPr>
          <a:xfrm>
            <a:off x="7719347" y="1545307"/>
            <a:ext cx="3908756" cy="3833339"/>
            <a:chOff x="7719347" y="1545307"/>
            <a:chExt cx="3908756" cy="3833339"/>
          </a:xfrm>
        </p:grpSpPr>
        <p:pic>
          <p:nvPicPr>
            <p:cNvPr id="21" name="Picture 2" descr="Image result for life sciences summit">
              <a:extLst>
                <a:ext uri="{FF2B5EF4-FFF2-40B4-BE49-F238E27FC236}">
                  <a16:creationId xmlns:a16="http://schemas.microsoft.com/office/drawing/2014/main" id="{0C1C39A2-0EB3-40CD-9296-D46CD13D47A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65" t="17706" b="19522"/>
            <a:stretch/>
          </p:blipFill>
          <p:spPr bwMode="auto">
            <a:xfrm>
              <a:off x="9426428" y="3622800"/>
              <a:ext cx="2201675" cy="84787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85BD6BB-8F0D-4128-A8F8-11101D2CF7FB}"/>
                </a:ext>
              </a:extLst>
            </p:cNvPr>
            <p:cNvPicPr>
              <a:picLocks noChangeAspect="1"/>
            </p:cNvPicPr>
            <p:nvPr/>
          </p:nvPicPr>
          <p:blipFill>
            <a:blip r:embed="rId5"/>
            <a:stretch>
              <a:fillRect/>
            </a:stretch>
          </p:blipFill>
          <p:spPr>
            <a:xfrm>
              <a:off x="7985024" y="2312435"/>
              <a:ext cx="1286673" cy="1087397"/>
            </a:xfrm>
            <a:prstGeom prst="rect">
              <a:avLst/>
            </a:prstGeom>
          </p:spPr>
        </p:pic>
        <p:pic>
          <p:nvPicPr>
            <p:cNvPr id="24" name="Picture 23">
              <a:extLst>
                <a:ext uri="{FF2B5EF4-FFF2-40B4-BE49-F238E27FC236}">
                  <a16:creationId xmlns:a16="http://schemas.microsoft.com/office/drawing/2014/main" id="{BB3AE95E-E2B9-4350-A090-92267DD6F4E2}"/>
                </a:ext>
              </a:extLst>
            </p:cNvPr>
            <p:cNvPicPr>
              <a:picLocks noChangeAspect="1"/>
            </p:cNvPicPr>
            <p:nvPr/>
          </p:nvPicPr>
          <p:blipFill>
            <a:blip r:embed="rId6"/>
            <a:stretch>
              <a:fillRect/>
            </a:stretch>
          </p:blipFill>
          <p:spPr>
            <a:xfrm>
              <a:off x="9387156" y="2411892"/>
              <a:ext cx="1821075" cy="888483"/>
            </a:xfrm>
            <a:prstGeom prst="rect">
              <a:avLst/>
            </a:prstGeom>
          </p:spPr>
        </p:pic>
        <p:pic>
          <p:nvPicPr>
            <p:cNvPr id="25" name="Picture 24">
              <a:extLst>
                <a:ext uri="{FF2B5EF4-FFF2-40B4-BE49-F238E27FC236}">
                  <a16:creationId xmlns:a16="http://schemas.microsoft.com/office/drawing/2014/main" id="{59E474AF-7BE0-8143-8CA1-2160405418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1936" y="4773826"/>
              <a:ext cx="2530563" cy="604820"/>
            </a:xfrm>
            <a:prstGeom prst="rect">
              <a:avLst/>
            </a:prstGeom>
          </p:spPr>
        </p:pic>
        <p:sp>
          <p:nvSpPr>
            <p:cNvPr id="2" name="Rectangle 1">
              <a:extLst>
                <a:ext uri="{FF2B5EF4-FFF2-40B4-BE49-F238E27FC236}">
                  <a16:creationId xmlns:a16="http://schemas.microsoft.com/office/drawing/2014/main" id="{6B5525BC-8996-4163-B5FE-8A498F6C3FB8}"/>
                </a:ext>
              </a:extLst>
            </p:cNvPr>
            <p:cNvSpPr/>
            <p:nvPr/>
          </p:nvSpPr>
          <p:spPr>
            <a:xfrm>
              <a:off x="7719347" y="1545307"/>
              <a:ext cx="3568605" cy="666977"/>
            </a:xfrm>
            <a:prstGeom prst="rect">
              <a:avLst/>
            </a:prstGeom>
          </p:spPr>
          <p:txBody>
            <a:bodyPr wrap="none">
              <a:spAutoFit/>
            </a:bodyPr>
            <a:lstStyle/>
            <a:p>
              <a:pPr algn="ctr"/>
              <a:r>
                <a:rPr lang="en-US" sz="1867" b="1"/>
                <a:t>Partnering Opportunities and </a:t>
              </a:r>
            </a:p>
            <a:p>
              <a:pPr algn="ctr"/>
              <a:r>
                <a:rPr lang="en-US" sz="1867" b="1"/>
                <a:t>Pitch Coaching </a:t>
              </a:r>
            </a:p>
          </p:txBody>
        </p:sp>
      </p:grpSp>
      <p:grpSp>
        <p:nvGrpSpPr>
          <p:cNvPr id="3" name="Group 2" descr="strategy, finance and commercialization experts, sr. regulatory specialist, investor-in-residence, entrepreneurs-in-residence, intellectual property">
            <a:extLst>
              <a:ext uri="{FF2B5EF4-FFF2-40B4-BE49-F238E27FC236}">
                <a16:creationId xmlns:a16="http://schemas.microsoft.com/office/drawing/2014/main" id="{F1E4A209-5560-4CF2-94A6-2E36A01D0658}"/>
              </a:ext>
            </a:extLst>
          </p:cNvPr>
          <p:cNvGrpSpPr/>
          <p:nvPr/>
        </p:nvGrpSpPr>
        <p:grpSpPr>
          <a:xfrm>
            <a:off x="345250" y="1390241"/>
            <a:ext cx="6646327" cy="4984293"/>
            <a:chOff x="345250" y="1390241"/>
            <a:chExt cx="6646327" cy="4984293"/>
          </a:xfrm>
        </p:grpSpPr>
        <p:sp>
          <p:nvSpPr>
            <p:cNvPr id="5" name="Rectangle 4">
              <a:extLst>
                <a:ext uri="{FF2B5EF4-FFF2-40B4-BE49-F238E27FC236}">
                  <a16:creationId xmlns:a16="http://schemas.microsoft.com/office/drawing/2014/main" id="{456BC213-34CF-475D-8AC6-D607AEDC3B36}"/>
                </a:ext>
              </a:extLst>
            </p:cNvPr>
            <p:cNvSpPr/>
            <p:nvPr/>
          </p:nvSpPr>
          <p:spPr>
            <a:xfrm>
              <a:off x="345250" y="1390241"/>
              <a:ext cx="6646327" cy="379656"/>
            </a:xfrm>
            <a:prstGeom prst="rect">
              <a:avLst/>
            </a:prstGeom>
          </p:spPr>
          <p:txBody>
            <a:bodyPr wrap="square">
              <a:spAutoFit/>
            </a:bodyPr>
            <a:lstStyle/>
            <a:p>
              <a:pPr algn="ctr"/>
              <a:r>
                <a:rPr lang="en-US" sz="1867" b="1"/>
                <a:t>Strategy, Finance &amp; Commercialization Experts</a:t>
              </a:r>
            </a:p>
          </p:txBody>
        </p:sp>
        <p:sp>
          <p:nvSpPr>
            <p:cNvPr id="32" name="TextBox 31">
              <a:extLst>
                <a:ext uri="{FF2B5EF4-FFF2-40B4-BE49-F238E27FC236}">
                  <a16:creationId xmlns:a16="http://schemas.microsoft.com/office/drawing/2014/main" id="{DA1DB893-4EA8-4F98-9C2E-715B3DCE829C}"/>
                </a:ext>
              </a:extLst>
            </p:cNvPr>
            <p:cNvSpPr txBox="1"/>
            <p:nvPr/>
          </p:nvSpPr>
          <p:spPr>
            <a:xfrm>
              <a:off x="1462280" y="3603326"/>
              <a:ext cx="2234137" cy="318100"/>
            </a:xfrm>
            <a:prstGeom prst="rect">
              <a:avLst/>
            </a:prstGeom>
            <a:noFill/>
          </p:spPr>
          <p:txBody>
            <a:bodyPr wrap="none" rtlCol="0">
              <a:spAutoFit/>
            </a:bodyPr>
            <a:lstStyle/>
            <a:p>
              <a:pPr algn="ctr"/>
              <a:r>
                <a:rPr lang="en-US" sz="1467"/>
                <a:t>Sr. Regulatory Specialist</a:t>
              </a:r>
            </a:p>
          </p:txBody>
        </p:sp>
        <p:sp>
          <p:nvSpPr>
            <p:cNvPr id="4" name="Rectangle 3">
              <a:extLst>
                <a:ext uri="{FF2B5EF4-FFF2-40B4-BE49-F238E27FC236}">
                  <a16:creationId xmlns:a16="http://schemas.microsoft.com/office/drawing/2014/main" id="{42BD1823-1CC7-462A-BFB1-F5A70F6089D6}"/>
                </a:ext>
              </a:extLst>
            </p:cNvPr>
            <p:cNvSpPr/>
            <p:nvPr/>
          </p:nvSpPr>
          <p:spPr>
            <a:xfrm>
              <a:off x="1510502" y="5789350"/>
              <a:ext cx="2533065" cy="318100"/>
            </a:xfrm>
            <a:prstGeom prst="rect">
              <a:avLst/>
            </a:prstGeom>
          </p:spPr>
          <p:txBody>
            <a:bodyPr wrap="none">
              <a:spAutoFit/>
            </a:bodyPr>
            <a:lstStyle/>
            <a:p>
              <a:pPr algn="ctr"/>
              <a:r>
                <a:rPr lang="en-US" sz="1467"/>
                <a:t>Entrepreneurs-in-Residence</a:t>
              </a:r>
            </a:p>
          </p:txBody>
        </p:sp>
        <p:pic>
          <p:nvPicPr>
            <p:cNvPr id="19" name="Picture 18">
              <a:extLst>
                <a:ext uri="{FF2B5EF4-FFF2-40B4-BE49-F238E27FC236}">
                  <a16:creationId xmlns:a16="http://schemas.microsoft.com/office/drawing/2014/main" id="{DDE227A6-D787-476D-B755-65852C64DE04}"/>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5157918" y="4132678"/>
              <a:ext cx="1410335" cy="1708188"/>
            </a:xfrm>
            <a:prstGeom prst="ellipse">
              <a:avLst/>
            </a:prstGeom>
          </p:spPr>
        </p:pic>
        <p:sp>
          <p:nvSpPr>
            <p:cNvPr id="20" name="Rectangle 19">
              <a:extLst>
                <a:ext uri="{FF2B5EF4-FFF2-40B4-BE49-F238E27FC236}">
                  <a16:creationId xmlns:a16="http://schemas.microsoft.com/office/drawing/2014/main" id="{04359046-7515-47FA-9837-4798C50300CF}"/>
                </a:ext>
              </a:extLst>
            </p:cNvPr>
            <p:cNvSpPr/>
            <p:nvPr/>
          </p:nvSpPr>
          <p:spPr>
            <a:xfrm>
              <a:off x="4910712" y="5830667"/>
              <a:ext cx="1904744" cy="543867"/>
            </a:xfrm>
            <a:prstGeom prst="rect">
              <a:avLst/>
            </a:prstGeom>
          </p:spPr>
          <p:txBody>
            <a:bodyPr wrap="square">
              <a:spAutoFit/>
            </a:bodyPr>
            <a:lstStyle/>
            <a:p>
              <a:pPr algn="ctr"/>
              <a:r>
                <a:rPr lang="en-US" sz="1467"/>
                <a:t>Intellectual Property (USPTO)</a:t>
              </a:r>
            </a:p>
          </p:txBody>
        </p:sp>
        <p:pic>
          <p:nvPicPr>
            <p:cNvPr id="28" name="Picture 27">
              <a:extLst>
                <a:ext uri="{FF2B5EF4-FFF2-40B4-BE49-F238E27FC236}">
                  <a16:creationId xmlns:a16="http://schemas.microsoft.com/office/drawing/2014/main" id="{613BD791-8719-4CE9-A8A7-D0FE163B690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850139" y="1939443"/>
              <a:ext cx="1452384" cy="1740480"/>
            </a:xfrm>
            <a:prstGeom prst="ellipse">
              <a:avLst/>
            </a:prstGeom>
          </p:spPr>
        </p:pic>
        <p:pic>
          <p:nvPicPr>
            <p:cNvPr id="30" name="Picture 29">
              <a:extLst>
                <a:ext uri="{FF2B5EF4-FFF2-40B4-BE49-F238E27FC236}">
                  <a16:creationId xmlns:a16="http://schemas.microsoft.com/office/drawing/2014/main" id="{B68659B8-9571-445E-BDC9-E969409E679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345250" y="4172193"/>
              <a:ext cx="1409839" cy="1618211"/>
            </a:xfrm>
            <a:prstGeom prst="ellipse">
              <a:avLst/>
            </a:prstGeom>
          </p:spPr>
        </p:pic>
        <p:pic>
          <p:nvPicPr>
            <p:cNvPr id="31" name="Picture 30">
              <a:extLst>
                <a:ext uri="{FF2B5EF4-FFF2-40B4-BE49-F238E27FC236}">
                  <a16:creationId xmlns:a16="http://schemas.microsoft.com/office/drawing/2014/main" id="{59D04B88-BAEC-4231-B924-901D63E2C836}"/>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898688" y="4163327"/>
              <a:ext cx="1334469" cy="1627077"/>
            </a:xfrm>
            <a:prstGeom prst="ellipse">
              <a:avLst/>
            </a:prstGeom>
          </p:spPr>
        </p:pic>
        <p:pic>
          <p:nvPicPr>
            <p:cNvPr id="29" name="Picture 28">
              <a:extLst>
                <a:ext uri="{FF2B5EF4-FFF2-40B4-BE49-F238E27FC236}">
                  <a16:creationId xmlns:a16="http://schemas.microsoft.com/office/drawing/2014/main" id="{A5CD97D8-C72F-440B-9595-CAD4F5B18776}"/>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3302523" y="4137311"/>
              <a:ext cx="1352203" cy="1679109"/>
            </a:xfrm>
            <a:prstGeom prst="ellipse">
              <a:avLst/>
            </a:prstGeom>
          </p:spPr>
        </p:pic>
        <p:pic>
          <p:nvPicPr>
            <p:cNvPr id="33" name="Picture 32">
              <a:extLst>
                <a:ext uri="{FF2B5EF4-FFF2-40B4-BE49-F238E27FC236}">
                  <a16:creationId xmlns:a16="http://schemas.microsoft.com/office/drawing/2014/main" id="{179A3C06-2BED-45A3-9A8F-E7962F6DB203}"/>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4981776" y="1897822"/>
              <a:ext cx="1457611" cy="1703671"/>
            </a:xfrm>
            <a:prstGeom prst="ellipse">
              <a:avLst/>
            </a:prstGeom>
          </p:spPr>
        </p:pic>
      </p:grpSp>
      <p:sp>
        <p:nvSpPr>
          <p:cNvPr id="34" name="Rectangle 33">
            <a:extLst>
              <a:ext uri="{FF2B5EF4-FFF2-40B4-BE49-F238E27FC236}">
                <a16:creationId xmlns:a16="http://schemas.microsoft.com/office/drawing/2014/main" id="{F7089464-4DE8-4F44-B14F-B6B6E6618948}"/>
              </a:ext>
            </a:extLst>
          </p:cNvPr>
          <p:cNvSpPr/>
          <p:nvPr/>
        </p:nvSpPr>
        <p:spPr>
          <a:xfrm>
            <a:off x="4285442" y="3607131"/>
            <a:ext cx="3155284" cy="318100"/>
          </a:xfrm>
          <a:prstGeom prst="rect">
            <a:avLst/>
          </a:prstGeom>
        </p:spPr>
        <p:txBody>
          <a:bodyPr wrap="square">
            <a:spAutoFit/>
          </a:bodyPr>
          <a:lstStyle/>
          <a:p>
            <a:pPr algn="ctr"/>
            <a:r>
              <a:rPr lang="en-US" sz="1467"/>
              <a:t>Investor-in-Residence</a:t>
            </a:r>
          </a:p>
        </p:txBody>
      </p:sp>
    </p:spTree>
    <p:extLst>
      <p:ext uri="{BB962C8B-B14F-4D97-AF65-F5344CB8AC3E}">
        <p14:creationId xmlns:p14="http://schemas.microsoft.com/office/powerpoint/2010/main" val="3494178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1131" y="274637"/>
            <a:ext cx="3281101" cy="563563"/>
          </a:xfrm>
        </p:spPr>
        <p:txBody>
          <a:bodyPr/>
          <a:lstStyle/>
          <a:p>
            <a:r>
              <a:rPr lang="en-US" sz="3200" dirty="0"/>
              <a:t>Get Connected</a:t>
            </a:r>
          </a:p>
        </p:txBody>
      </p:sp>
      <p:sp>
        <p:nvSpPr>
          <p:cNvPr id="23" name="TextBox 22">
            <a:extLst>
              <a:ext uri="{FF2B5EF4-FFF2-40B4-BE49-F238E27FC236}">
                <a16:creationId xmlns:a16="http://schemas.microsoft.com/office/drawing/2014/main" id="{3F2146DE-F9E1-4137-928E-3E1D1256B53D}"/>
              </a:ext>
            </a:extLst>
          </p:cNvPr>
          <p:cNvSpPr txBox="1"/>
          <p:nvPr/>
        </p:nvSpPr>
        <p:spPr>
          <a:xfrm>
            <a:off x="0" y="4803658"/>
            <a:ext cx="3606566" cy="1200329"/>
          </a:xfrm>
          <a:prstGeom prst="rect">
            <a:avLst/>
          </a:prstGeom>
          <a:noFill/>
        </p:spPr>
        <p:txBody>
          <a:bodyPr wrap="square" lIns="91440" tIns="45720" rIns="91440" bIns="45720" rtlCol="0" anchor="t">
            <a:spAutoFit/>
          </a:bodyPr>
          <a:lstStyle/>
          <a:p>
            <a:pPr algn="r"/>
            <a:r>
              <a:rPr lang="en-US" sz="2400" dirty="0">
                <a:latin typeface="Arial"/>
                <a:ea typeface="ＭＳ Ｐゴシック"/>
                <a:cs typeface="Arial"/>
                <a:hlinkClick r:id="rId3"/>
              </a:rPr>
              <a:t>NIH Guide for Grants and Contracts</a:t>
            </a:r>
            <a:r>
              <a:rPr lang="en-US" sz="2400" dirty="0">
                <a:latin typeface="Arial"/>
                <a:ea typeface="ＭＳ Ｐゴシック"/>
                <a:cs typeface="Arial"/>
              </a:rPr>
              <a:t> </a:t>
            </a:r>
            <a:br>
              <a:rPr lang="en-US" sz="2400" dirty="0"/>
            </a:br>
            <a:r>
              <a:rPr lang="en-US" sz="2400" dirty="0">
                <a:latin typeface="Arial"/>
                <a:ea typeface="ＭＳ Ｐゴシック"/>
                <a:cs typeface="Arial"/>
              </a:rPr>
              <a:t>(weekly notification)</a:t>
            </a:r>
          </a:p>
        </p:txBody>
      </p:sp>
      <p:grpSp>
        <p:nvGrpSpPr>
          <p:cNvPr id="3" name="Group 2" descr="Subscribe to the SBIR/STTR Listserv https://list.nih.gov/cgi-bin/wa.exe?SUBED1=sbir-sttr&amp;A=1, read our success stories https://sbir.nih.gov/statistics/success-stories&#10;twitter: @NIHsbir&#10;email: sbir@d.nih.gov&#10;Nih&#10;nih guide to grants and contracts, weekly notification&#10;http://grants.nih.gov/grants/guide/listserv.htm&#10;&#10;&#10;">
            <a:extLst>
              <a:ext uri="{FF2B5EF4-FFF2-40B4-BE49-F238E27FC236}">
                <a16:creationId xmlns:a16="http://schemas.microsoft.com/office/drawing/2014/main" id="{E681E8D4-4855-4522-838C-AD9D4B172D74}"/>
              </a:ext>
            </a:extLst>
          </p:cNvPr>
          <p:cNvGrpSpPr/>
          <p:nvPr/>
        </p:nvGrpSpPr>
        <p:grpSpPr>
          <a:xfrm>
            <a:off x="558566" y="1295400"/>
            <a:ext cx="11496273" cy="4525603"/>
            <a:chOff x="558566" y="1295400"/>
            <a:chExt cx="11496273" cy="4525603"/>
          </a:xfrm>
        </p:grpSpPr>
        <p:grpSp>
          <p:nvGrpSpPr>
            <p:cNvPr id="6" name="Google Shape;4484;p39">
              <a:extLst>
                <a:ext uri="{FF2B5EF4-FFF2-40B4-BE49-F238E27FC236}">
                  <a16:creationId xmlns:a16="http://schemas.microsoft.com/office/drawing/2014/main" id="{85E3E15C-D2D7-4736-AC7D-597529CD83FF}"/>
                </a:ext>
              </a:extLst>
            </p:cNvPr>
            <p:cNvGrpSpPr/>
            <p:nvPr/>
          </p:nvGrpSpPr>
          <p:grpSpPr>
            <a:xfrm>
              <a:off x="8123253" y="3224387"/>
              <a:ext cx="721706" cy="506355"/>
              <a:chOff x="559275" y="1683950"/>
              <a:chExt cx="466500" cy="327300"/>
            </a:xfrm>
            <a:solidFill>
              <a:srgbClr val="006BBD"/>
            </a:solidFill>
          </p:grpSpPr>
          <p:sp>
            <p:nvSpPr>
              <p:cNvPr id="7" name="Google Shape;4485;p39">
                <a:extLst>
                  <a:ext uri="{FF2B5EF4-FFF2-40B4-BE49-F238E27FC236}">
                    <a16:creationId xmlns:a16="http://schemas.microsoft.com/office/drawing/2014/main" id="{78FD3252-64A9-4E3D-B9EE-E7765C137C18}"/>
                  </a:ext>
                </a:extLst>
              </p:cNvPr>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 name="Google Shape;4486;p39">
                <a:extLst>
                  <a:ext uri="{FF2B5EF4-FFF2-40B4-BE49-F238E27FC236}">
                    <a16:creationId xmlns:a16="http://schemas.microsoft.com/office/drawing/2014/main" id="{5375F0DB-0FA7-4953-89F0-AA8BF4930BB6}"/>
                  </a:ext>
                </a:extLst>
              </p:cNvPr>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9" name="Google Shape;4610;p39">
              <a:extLst>
                <a:ext uri="{FF2B5EF4-FFF2-40B4-BE49-F238E27FC236}">
                  <a16:creationId xmlns:a16="http://schemas.microsoft.com/office/drawing/2014/main" id="{D2F57B09-FB35-45D4-BA4C-3E6F5FE7FEFD}"/>
                </a:ext>
              </a:extLst>
            </p:cNvPr>
            <p:cNvGrpSpPr/>
            <p:nvPr/>
          </p:nvGrpSpPr>
          <p:grpSpPr>
            <a:xfrm>
              <a:off x="7170153" y="1341501"/>
              <a:ext cx="669808" cy="669846"/>
              <a:chOff x="570875" y="4322250"/>
              <a:chExt cx="443300" cy="443325"/>
            </a:xfrm>
            <a:solidFill>
              <a:srgbClr val="2DAAE1"/>
            </a:solidFill>
          </p:grpSpPr>
          <p:sp>
            <p:nvSpPr>
              <p:cNvPr id="10" name="Google Shape;4611;p39">
                <a:extLst>
                  <a:ext uri="{FF2B5EF4-FFF2-40B4-BE49-F238E27FC236}">
                    <a16:creationId xmlns:a16="http://schemas.microsoft.com/office/drawing/2014/main" id="{DA3C0404-5F43-468C-AF2C-AA59C0CEC001}"/>
                  </a:ext>
                </a:extLst>
              </p:cNvPr>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 name="Google Shape;4612;p39">
                <a:extLst>
                  <a:ext uri="{FF2B5EF4-FFF2-40B4-BE49-F238E27FC236}">
                    <a16:creationId xmlns:a16="http://schemas.microsoft.com/office/drawing/2014/main" id="{0DF027BB-7009-497A-A248-30B0B3A86E69}"/>
                  </a:ext>
                </a:extLst>
              </p:cNvPr>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 name="Google Shape;4613;p39">
                <a:extLst>
                  <a:ext uri="{FF2B5EF4-FFF2-40B4-BE49-F238E27FC236}">
                    <a16:creationId xmlns:a16="http://schemas.microsoft.com/office/drawing/2014/main" id="{FE87717E-6AF1-4311-9E1D-11A86689A41D}"/>
                  </a:ext>
                </a:extLst>
              </p:cNvPr>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4614;p39">
                <a:extLst>
                  <a:ext uri="{FF2B5EF4-FFF2-40B4-BE49-F238E27FC236}">
                    <a16:creationId xmlns:a16="http://schemas.microsoft.com/office/drawing/2014/main" id="{ABCFA447-DF60-4110-8EE6-28E8878CC9D5}"/>
                  </a:ext>
                </a:extLst>
              </p:cNvPr>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4" name="Google Shape;4624;p39">
              <a:extLst>
                <a:ext uri="{FF2B5EF4-FFF2-40B4-BE49-F238E27FC236}">
                  <a16:creationId xmlns:a16="http://schemas.microsoft.com/office/drawing/2014/main" id="{B5B5E916-6794-451B-BE15-F6DB8BCAE43B}"/>
                </a:ext>
              </a:extLst>
            </p:cNvPr>
            <p:cNvSpPr/>
            <p:nvPr/>
          </p:nvSpPr>
          <p:spPr>
            <a:xfrm>
              <a:off x="3874919" y="1295400"/>
              <a:ext cx="762000" cy="762047"/>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006B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6" name="Google Shape;4458;p39">
              <a:extLst>
                <a:ext uri="{FF2B5EF4-FFF2-40B4-BE49-F238E27FC236}">
                  <a16:creationId xmlns:a16="http://schemas.microsoft.com/office/drawing/2014/main" id="{2818DFA0-5871-4D45-B810-DCBC733860AE}"/>
                </a:ext>
              </a:extLst>
            </p:cNvPr>
            <p:cNvGrpSpPr/>
            <p:nvPr/>
          </p:nvGrpSpPr>
          <p:grpSpPr>
            <a:xfrm>
              <a:off x="4016574" y="5153357"/>
              <a:ext cx="551627" cy="667646"/>
              <a:chOff x="584925" y="922575"/>
              <a:chExt cx="415200" cy="502525"/>
            </a:xfrm>
            <a:solidFill>
              <a:srgbClr val="006BBD"/>
            </a:solidFill>
          </p:grpSpPr>
          <p:sp>
            <p:nvSpPr>
              <p:cNvPr id="17" name="Google Shape;4459;p39">
                <a:extLst>
                  <a:ext uri="{FF2B5EF4-FFF2-40B4-BE49-F238E27FC236}">
                    <a16:creationId xmlns:a16="http://schemas.microsoft.com/office/drawing/2014/main" id="{0503E3F2-8878-4F04-8D06-37478BCA2563}"/>
                  </a:ext>
                </a:extLst>
              </p:cNvPr>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4460;p39">
                <a:extLst>
                  <a:ext uri="{FF2B5EF4-FFF2-40B4-BE49-F238E27FC236}">
                    <a16:creationId xmlns:a16="http://schemas.microsoft.com/office/drawing/2014/main" id="{995FBE53-89F2-4F20-811E-A66E8B72089B}"/>
                  </a:ext>
                </a:extLst>
              </p:cNvPr>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4461;p39">
                <a:extLst>
                  <a:ext uri="{FF2B5EF4-FFF2-40B4-BE49-F238E27FC236}">
                    <a16:creationId xmlns:a16="http://schemas.microsoft.com/office/drawing/2014/main" id="{78A60274-6D14-415A-87EC-3DDFF75A5C35}"/>
                  </a:ext>
                </a:extLst>
              </p:cNvPr>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0" name="Google Shape;4433;p39">
              <a:extLst>
                <a:ext uri="{FF2B5EF4-FFF2-40B4-BE49-F238E27FC236}">
                  <a16:creationId xmlns:a16="http://schemas.microsoft.com/office/drawing/2014/main" id="{0FE766D4-5CA1-4DB3-A26D-F7AF67319481}"/>
                </a:ext>
              </a:extLst>
            </p:cNvPr>
            <p:cNvSpPr/>
            <p:nvPr/>
          </p:nvSpPr>
          <p:spPr>
            <a:xfrm>
              <a:off x="7589425" y="5049870"/>
              <a:ext cx="721706" cy="629848"/>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2DA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1026" name="Picture 2" descr="Twitter icon">
              <a:extLst>
                <a:ext uri="{FF2B5EF4-FFF2-40B4-BE49-F238E27FC236}">
                  <a16:creationId xmlns:a16="http://schemas.microsoft.com/office/drawing/2014/main" id="{EE56EECE-8943-450C-9324-13F8E59D07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15" t="15415" r="11264" b="16917"/>
            <a:stretch/>
          </p:blipFill>
          <p:spPr bwMode="auto">
            <a:xfrm>
              <a:off x="2804902" y="3127796"/>
              <a:ext cx="741660" cy="62639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AB69435-713A-431B-AE58-08DBCE76CE18}"/>
                </a:ext>
              </a:extLst>
            </p:cNvPr>
            <p:cNvSpPr txBox="1"/>
            <p:nvPr/>
          </p:nvSpPr>
          <p:spPr>
            <a:xfrm>
              <a:off x="558566" y="1313775"/>
              <a:ext cx="3048000" cy="830997"/>
            </a:xfrm>
            <a:prstGeom prst="rect">
              <a:avLst/>
            </a:prstGeom>
            <a:noFill/>
          </p:spPr>
          <p:txBody>
            <a:bodyPr wrap="square" lIns="91440" tIns="45720" rIns="91440" bIns="45720" rtlCol="0" anchor="t">
              <a:spAutoFit/>
            </a:bodyPr>
            <a:lstStyle/>
            <a:p>
              <a:pPr algn="r"/>
              <a:r>
                <a:rPr lang="en-US" sz="2400" dirty="0">
                  <a:latin typeface="Arial"/>
                  <a:ea typeface="ＭＳ Ｐゴシック"/>
                  <a:cs typeface="Arial"/>
                  <a:hlinkClick r:id="rId5"/>
                </a:rPr>
                <a:t>Subscribe</a:t>
              </a:r>
              <a:r>
                <a:rPr lang="en-US" sz="2400" dirty="0">
                  <a:latin typeface="Arial"/>
                  <a:ea typeface="ＭＳ Ｐゴシック"/>
                  <a:cs typeface="Arial"/>
                </a:rPr>
                <a:t> to the SBIR/STTR Listserv</a:t>
              </a:r>
            </a:p>
          </p:txBody>
        </p:sp>
        <p:sp>
          <p:nvSpPr>
            <p:cNvPr id="22" name="TextBox 21">
              <a:extLst>
                <a:ext uri="{FF2B5EF4-FFF2-40B4-BE49-F238E27FC236}">
                  <a16:creationId xmlns:a16="http://schemas.microsoft.com/office/drawing/2014/main" id="{5A32CE7D-5EB0-4D3A-948A-645A3DB049CC}"/>
                </a:ext>
              </a:extLst>
            </p:cNvPr>
            <p:cNvSpPr txBox="1"/>
            <p:nvPr/>
          </p:nvSpPr>
          <p:spPr>
            <a:xfrm>
              <a:off x="572354" y="3224387"/>
              <a:ext cx="2047223" cy="461665"/>
            </a:xfrm>
            <a:prstGeom prst="rect">
              <a:avLst/>
            </a:prstGeom>
            <a:noFill/>
          </p:spPr>
          <p:txBody>
            <a:bodyPr wrap="square" lIns="91440" tIns="45720" rIns="91440" bIns="45720" rtlCol="0" anchor="t">
              <a:spAutoFit/>
            </a:bodyPr>
            <a:lstStyle/>
            <a:p>
              <a:pPr algn="r"/>
              <a:r>
                <a:rPr lang="en-US" sz="2400">
                  <a:latin typeface="Arial"/>
                  <a:ea typeface="ＭＳ Ｐゴシック"/>
                  <a:cs typeface="Arial"/>
                  <a:hlinkClick r:id="rId6"/>
                </a:rPr>
                <a:t>@</a:t>
              </a:r>
              <a:r>
                <a:rPr lang="en-US" sz="2400" err="1">
                  <a:latin typeface="Arial"/>
                  <a:ea typeface="ＭＳ Ｐゴシック"/>
                  <a:cs typeface="Arial"/>
                  <a:hlinkClick r:id="rId6"/>
                </a:rPr>
                <a:t>NIHsbir</a:t>
              </a:r>
              <a:endParaRPr lang="en-US" sz="2400"/>
            </a:p>
          </p:txBody>
        </p:sp>
        <p:sp>
          <p:nvSpPr>
            <p:cNvPr id="24" name="TextBox 23">
              <a:extLst>
                <a:ext uri="{FF2B5EF4-FFF2-40B4-BE49-F238E27FC236}">
                  <a16:creationId xmlns:a16="http://schemas.microsoft.com/office/drawing/2014/main" id="{2E1F5159-7942-4FB8-8314-AB5FCE8D32DF}"/>
                </a:ext>
              </a:extLst>
            </p:cNvPr>
            <p:cNvSpPr txBox="1"/>
            <p:nvPr/>
          </p:nvSpPr>
          <p:spPr>
            <a:xfrm>
              <a:off x="8190996" y="1352572"/>
              <a:ext cx="3863843" cy="830997"/>
            </a:xfrm>
            <a:prstGeom prst="rect">
              <a:avLst/>
            </a:prstGeom>
            <a:noFill/>
          </p:spPr>
          <p:txBody>
            <a:bodyPr wrap="square" lIns="91440" tIns="45720" rIns="91440" bIns="45720" rtlCol="0" anchor="t">
              <a:spAutoFit/>
            </a:bodyPr>
            <a:lstStyle/>
            <a:p>
              <a:r>
                <a:rPr lang="en-US" sz="2400" dirty="0">
                  <a:latin typeface="Arial"/>
                  <a:ea typeface="ＭＳ Ｐゴシック"/>
                  <a:cs typeface="Arial"/>
                </a:rPr>
                <a:t>Read our </a:t>
              </a:r>
              <a:r>
                <a:rPr lang="en-US" sz="2400" dirty="0">
                  <a:latin typeface="Arial"/>
                  <a:ea typeface="ＭＳ Ｐゴシック"/>
                  <a:cs typeface="Arial"/>
                  <a:hlinkClick r:id="rId7"/>
                </a:rPr>
                <a:t>NIH SBIR/STTR Success Stories </a:t>
              </a:r>
              <a:endParaRPr lang="en-US" dirty="0"/>
            </a:p>
          </p:txBody>
        </p:sp>
        <p:sp>
          <p:nvSpPr>
            <p:cNvPr id="25" name="TextBox 24">
              <a:extLst>
                <a:ext uri="{FF2B5EF4-FFF2-40B4-BE49-F238E27FC236}">
                  <a16:creationId xmlns:a16="http://schemas.microsoft.com/office/drawing/2014/main" id="{8D75B3AD-A299-45CE-9026-50068600444B}"/>
                </a:ext>
              </a:extLst>
            </p:cNvPr>
            <p:cNvSpPr txBox="1"/>
            <p:nvPr/>
          </p:nvSpPr>
          <p:spPr>
            <a:xfrm>
              <a:off x="8528195" y="5204441"/>
              <a:ext cx="2819400" cy="461665"/>
            </a:xfrm>
            <a:prstGeom prst="rect">
              <a:avLst/>
            </a:prstGeom>
            <a:noFill/>
          </p:spPr>
          <p:txBody>
            <a:bodyPr wrap="square" lIns="91440" tIns="45720" rIns="91440" bIns="45720" rtlCol="0" anchor="t">
              <a:spAutoFit/>
            </a:bodyPr>
            <a:lstStyle/>
            <a:p>
              <a:r>
                <a:rPr lang="en-US" sz="2400">
                  <a:latin typeface="Arial"/>
                  <a:ea typeface="ＭＳ Ｐゴシック"/>
                  <a:cs typeface="Arial"/>
                  <a:hlinkClick r:id="rId8"/>
                </a:rPr>
                <a:t>Connect with Us </a:t>
              </a:r>
              <a:endParaRPr lang="en-US" sz="2400"/>
            </a:p>
          </p:txBody>
        </p:sp>
        <p:sp>
          <p:nvSpPr>
            <p:cNvPr id="26" name="TextBox 25">
              <a:extLst>
                <a:ext uri="{FF2B5EF4-FFF2-40B4-BE49-F238E27FC236}">
                  <a16:creationId xmlns:a16="http://schemas.microsoft.com/office/drawing/2014/main" id="{273128E6-6985-4177-85D1-1F0A51DCDA29}"/>
                </a:ext>
              </a:extLst>
            </p:cNvPr>
            <p:cNvSpPr txBox="1"/>
            <p:nvPr/>
          </p:nvSpPr>
          <p:spPr>
            <a:xfrm>
              <a:off x="9036005" y="3224158"/>
              <a:ext cx="2431591" cy="830997"/>
            </a:xfrm>
            <a:prstGeom prst="rect">
              <a:avLst/>
            </a:prstGeom>
            <a:noFill/>
          </p:spPr>
          <p:txBody>
            <a:bodyPr wrap="square" lIns="91440" tIns="45720" rIns="91440" bIns="45720" rtlCol="0" anchor="t">
              <a:spAutoFit/>
            </a:bodyPr>
            <a:lstStyle/>
            <a:p>
              <a:r>
                <a:rPr lang="en-US" sz="2400">
                  <a:latin typeface="Arial"/>
                  <a:ea typeface="ＭＳ Ｐゴシック"/>
                  <a:cs typeface="Arial"/>
                  <a:hlinkClick r:id="rId9"/>
                </a:rPr>
                <a:t>sbir@od.nih.gov</a:t>
              </a:r>
              <a:r>
                <a:rPr lang="en-US" sz="2400">
                  <a:latin typeface="Arial"/>
                  <a:ea typeface="ＭＳ Ｐゴシック"/>
                  <a:cs typeface="Arial"/>
                </a:rPr>
                <a:t> </a:t>
              </a:r>
              <a:endParaRPr lang="en-US" sz="2400"/>
            </a:p>
          </p:txBody>
        </p:sp>
        <p:grpSp>
          <p:nvGrpSpPr>
            <p:cNvPr id="27" name="Google Shape;3908;p38">
              <a:extLst>
                <a:ext uri="{FF2B5EF4-FFF2-40B4-BE49-F238E27FC236}">
                  <a16:creationId xmlns:a16="http://schemas.microsoft.com/office/drawing/2014/main" id="{6E2665B0-6326-4F25-900B-D6B8115D0DA8}"/>
                </a:ext>
              </a:extLst>
            </p:cNvPr>
            <p:cNvGrpSpPr/>
            <p:nvPr/>
          </p:nvGrpSpPr>
          <p:grpSpPr>
            <a:xfrm>
              <a:off x="4577139" y="2006836"/>
              <a:ext cx="2474798" cy="2653104"/>
              <a:chOff x="2183550" y="65875"/>
              <a:chExt cx="4483981" cy="4807045"/>
            </a:xfrm>
          </p:grpSpPr>
          <p:sp>
            <p:nvSpPr>
              <p:cNvPr id="28" name="Google Shape;3909;p38">
                <a:extLst>
                  <a:ext uri="{FF2B5EF4-FFF2-40B4-BE49-F238E27FC236}">
                    <a16:creationId xmlns:a16="http://schemas.microsoft.com/office/drawing/2014/main" id="{A3E85A34-8D57-4058-9A2E-70DAC118EAAC}"/>
                  </a:ext>
                </a:extLst>
              </p:cNvPr>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3910;p38">
                <a:extLst>
                  <a:ext uri="{FF2B5EF4-FFF2-40B4-BE49-F238E27FC236}">
                    <a16:creationId xmlns:a16="http://schemas.microsoft.com/office/drawing/2014/main" id="{22956D01-6C0A-4668-B27E-B633BC446583}"/>
                  </a:ext>
                </a:extLst>
              </p:cNvPr>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911;p38">
                <a:extLst>
                  <a:ext uri="{FF2B5EF4-FFF2-40B4-BE49-F238E27FC236}">
                    <a16:creationId xmlns:a16="http://schemas.microsoft.com/office/drawing/2014/main" id="{F9F9C641-9478-4291-A42E-F64E6332E1BB}"/>
                  </a:ext>
                </a:extLst>
              </p:cNvPr>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912;p38">
                <a:extLst>
                  <a:ext uri="{FF2B5EF4-FFF2-40B4-BE49-F238E27FC236}">
                    <a16:creationId xmlns:a16="http://schemas.microsoft.com/office/drawing/2014/main" id="{0E2178D9-E067-4DB6-89E7-33913AC17EC0}"/>
                  </a:ext>
                </a:extLst>
              </p:cNvPr>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913;p38">
                <a:extLst>
                  <a:ext uri="{FF2B5EF4-FFF2-40B4-BE49-F238E27FC236}">
                    <a16:creationId xmlns:a16="http://schemas.microsoft.com/office/drawing/2014/main" id="{D7F070A8-65D3-4516-94B2-760DBEE73A28}"/>
                  </a:ext>
                </a:extLst>
              </p:cNvPr>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914;p38">
                <a:extLst>
                  <a:ext uri="{FF2B5EF4-FFF2-40B4-BE49-F238E27FC236}">
                    <a16:creationId xmlns:a16="http://schemas.microsoft.com/office/drawing/2014/main" id="{ADD7CAB6-7648-4DFB-BBB6-F2456AC4F215}"/>
                  </a:ext>
                </a:extLst>
              </p:cNvPr>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915;p38">
                <a:extLst>
                  <a:ext uri="{FF2B5EF4-FFF2-40B4-BE49-F238E27FC236}">
                    <a16:creationId xmlns:a16="http://schemas.microsoft.com/office/drawing/2014/main" id="{1607A194-1F67-4F24-B4F4-18A2E824A0D6}"/>
                  </a:ext>
                </a:extLst>
              </p:cNvPr>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916;p38">
                <a:extLst>
                  <a:ext uri="{FF2B5EF4-FFF2-40B4-BE49-F238E27FC236}">
                    <a16:creationId xmlns:a16="http://schemas.microsoft.com/office/drawing/2014/main" id="{6A26387E-6361-4F0F-A7D8-5C209CEDED16}"/>
                  </a:ext>
                </a:extLst>
              </p:cNvPr>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917;p38">
                <a:extLst>
                  <a:ext uri="{FF2B5EF4-FFF2-40B4-BE49-F238E27FC236}">
                    <a16:creationId xmlns:a16="http://schemas.microsoft.com/office/drawing/2014/main" id="{F45A76E2-271D-4F7D-9B9F-EC4BEA5126C0}"/>
                  </a:ext>
                </a:extLst>
              </p:cNvPr>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918;p38">
                <a:extLst>
                  <a:ext uri="{FF2B5EF4-FFF2-40B4-BE49-F238E27FC236}">
                    <a16:creationId xmlns:a16="http://schemas.microsoft.com/office/drawing/2014/main" id="{28EAF30A-E27E-483C-8182-72B946F45F3D}"/>
                  </a:ext>
                </a:extLst>
              </p:cNvPr>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919;p38">
                <a:extLst>
                  <a:ext uri="{FF2B5EF4-FFF2-40B4-BE49-F238E27FC236}">
                    <a16:creationId xmlns:a16="http://schemas.microsoft.com/office/drawing/2014/main" id="{B7381A95-5CE6-482C-94BA-CA7A3A5FE4D4}"/>
                  </a:ext>
                </a:extLst>
              </p:cNvPr>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20;p38">
                <a:extLst>
                  <a:ext uri="{FF2B5EF4-FFF2-40B4-BE49-F238E27FC236}">
                    <a16:creationId xmlns:a16="http://schemas.microsoft.com/office/drawing/2014/main" id="{BE9CF036-656C-44D8-BBDF-FFBBB2EE833B}"/>
                  </a:ext>
                </a:extLst>
              </p:cNvPr>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3921;p38">
                <a:extLst>
                  <a:ext uri="{FF2B5EF4-FFF2-40B4-BE49-F238E27FC236}">
                    <a16:creationId xmlns:a16="http://schemas.microsoft.com/office/drawing/2014/main" id="{195A6CFA-85D3-43E2-B9C5-12E685F9BFA7}"/>
                  </a:ext>
                </a:extLst>
              </p:cNvPr>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3922;p38">
                <a:extLst>
                  <a:ext uri="{FF2B5EF4-FFF2-40B4-BE49-F238E27FC236}">
                    <a16:creationId xmlns:a16="http://schemas.microsoft.com/office/drawing/2014/main" id="{2B7F226D-58B1-48F5-A7F9-D710E6AAEBE4}"/>
                  </a:ext>
                </a:extLst>
              </p:cNvPr>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3923;p38">
                <a:extLst>
                  <a:ext uri="{FF2B5EF4-FFF2-40B4-BE49-F238E27FC236}">
                    <a16:creationId xmlns:a16="http://schemas.microsoft.com/office/drawing/2014/main" id="{3019ADB9-77DB-4484-ADF5-9B77BD2C69BE}"/>
                  </a:ext>
                </a:extLst>
              </p:cNvPr>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3924;p38">
                <a:extLst>
                  <a:ext uri="{FF2B5EF4-FFF2-40B4-BE49-F238E27FC236}">
                    <a16:creationId xmlns:a16="http://schemas.microsoft.com/office/drawing/2014/main" id="{53A798D7-4714-4A1A-BFC4-C8BB5BC3CCBB}"/>
                  </a:ext>
                </a:extLst>
              </p:cNvPr>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3925;p38">
                <a:extLst>
                  <a:ext uri="{FF2B5EF4-FFF2-40B4-BE49-F238E27FC236}">
                    <a16:creationId xmlns:a16="http://schemas.microsoft.com/office/drawing/2014/main" id="{E9D0465B-2D56-44CA-9F54-3F71519C27B8}"/>
                  </a:ext>
                </a:extLst>
              </p:cNvPr>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3926;p38">
                <a:extLst>
                  <a:ext uri="{FF2B5EF4-FFF2-40B4-BE49-F238E27FC236}">
                    <a16:creationId xmlns:a16="http://schemas.microsoft.com/office/drawing/2014/main" id="{FB39ECE7-8B00-4939-81BF-3D554612A53D}"/>
                  </a:ext>
                </a:extLst>
              </p:cNvPr>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3927;p38">
                <a:extLst>
                  <a:ext uri="{FF2B5EF4-FFF2-40B4-BE49-F238E27FC236}">
                    <a16:creationId xmlns:a16="http://schemas.microsoft.com/office/drawing/2014/main" id="{2C38AC87-F12B-412F-AC7C-6FAAC1DCB44F}"/>
                  </a:ext>
                </a:extLst>
              </p:cNvPr>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3928;p38">
                <a:extLst>
                  <a:ext uri="{FF2B5EF4-FFF2-40B4-BE49-F238E27FC236}">
                    <a16:creationId xmlns:a16="http://schemas.microsoft.com/office/drawing/2014/main" id="{2EC21925-660B-4543-A7C9-EA164F4D9D3E}"/>
                  </a:ext>
                </a:extLst>
              </p:cNvPr>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3929;p38">
                <a:extLst>
                  <a:ext uri="{FF2B5EF4-FFF2-40B4-BE49-F238E27FC236}">
                    <a16:creationId xmlns:a16="http://schemas.microsoft.com/office/drawing/2014/main" id="{55B96E03-CD16-4316-91E1-7F9BE80E6EDA}"/>
                  </a:ext>
                </a:extLst>
              </p:cNvPr>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3930;p38">
                <a:extLst>
                  <a:ext uri="{FF2B5EF4-FFF2-40B4-BE49-F238E27FC236}">
                    <a16:creationId xmlns:a16="http://schemas.microsoft.com/office/drawing/2014/main" id="{52F22B1F-A1FC-4445-A407-EE542E913EF0}"/>
                  </a:ext>
                </a:extLst>
              </p:cNvPr>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0" name="Google Shape;3931;p38">
                <a:extLst>
                  <a:ext uri="{FF2B5EF4-FFF2-40B4-BE49-F238E27FC236}">
                    <a16:creationId xmlns:a16="http://schemas.microsoft.com/office/drawing/2014/main" id="{5CD87814-BA4A-4620-B936-F0283C0B4D53}"/>
                  </a:ext>
                </a:extLst>
              </p:cNvPr>
              <p:cNvGrpSpPr/>
              <p:nvPr/>
            </p:nvGrpSpPr>
            <p:grpSpPr>
              <a:xfrm>
                <a:off x="2428704" y="3970322"/>
                <a:ext cx="350131" cy="370523"/>
                <a:chOff x="4512354" y="4952197"/>
                <a:chExt cx="350131" cy="370523"/>
              </a:xfrm>
            </p:grpSpPr>
            <p:grpSp>
              <p:nvGrpSpPr>
                <p:cNvPr id="86" name="Google Shape;3932;p38">
                  <a:extLst>
                    <a:ext uri="{FF2B5EF4-FFF2-40B4-BE49-F238E27FC236}">
                      <a16:creationId xmlns:a16="http://schemas.microsoft.com/office/drawing/2014/main" id="{15CD991D-8D65-4490-B238-25CF45A98AEF}"/>
                    </a:ext>
                  </a:extLst>
                </p:cNvPr>
                <p:cNvGrpSpPr/>
                <p:nvPr/>
              </p:nvGrpSpPr>
              <p:grpSpPr>
                <a:xfrm>
                  <a:off x="4512354" y="5116449"/>
                  <a:ext cx="343196" cy="206271"/>
                  <a:chOff x="4512354" y="5116449"/>
                  <a:chExt cx="343196" cy="206271"/>
                </a:xfrm>
              </p:grpSpPr>
              <p:sp>
                <p:nvSpPr>
                  <p:cNvPr id="97" name="Google Shape;3933;p38">
                    <a:extLst>
                      <a:ext uri="{FF2B5EF4-FFF2-40B4-BE49-F238E27FC236}">
                        <a16:creationId xmlns:a16="http://schemas.microsoft.com/office/drawing/2014/main" id="{C7A85E54-9783-4755-89D2-CFD8777E8E6C}"/>
                      </a:ext>
                    </a:extLst>
                  </p:cNvPr>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3934;p38">
                    <a:extLst>
                      <a:ext uri="{FF2B5EF4-FFF2-40B4-BE49-F238E27FC236}">
                        <a16:creationId xmlns:a16="http://schemas.microsoft.com/office/drawing/2014/main" id="{301A6EDF-D1E1-4D05-936F-0CCF9FFFE85A}"/>
                      </a:ext>
                    </a:extLst>
                  </p:cNvPr>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3935;p38">
                    <a:extLst>
                      <a:ext uri="{FF2B5EF4-FFF2-40B4-BE49-F238E27FC236}">
                        <a16:creationId xmlns:a16="http://schemas.microsoft.com/office/drawing/2014/main" id="{4935D7D4-85B7-47AA-8466-2C8B913D2CDE}"/>
                      </a:ext>
                    </a:extLst>
                  </p:cNvPr>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 name="Google Shape;3936;p38">
                    <a:extLst>
                      <a:ext uri="{FF2B5EF4-FFF2-40B4-BE49-F238E27FC236}">
                        <a16:creationId xmlns:a16="http://schemas.microsoft.com/office/drawing/2014/main" id="{766A4D3C-2E8D-4665-9393-CA5F668D3FE8}"/>
                      </a:ext>
                    </a:extLst>
                  </p:cNvPr>
                  <p:cNvGrpSpPr/>
                  <p:nvPr/>
                </p:nvGrpSpPr>
                <p:grpSpPr>
                  <a:xfrm>
                    <a:off x="4592868" y="5212556"/>
                    <a:ext cx="96807" cy="56007"/>
                    <a:chOff x="4592868" y="5212556"/>
                    <a:chExt cx="96807" cy="56007"/>
                  </a:xfrm>
                </p:grpSpPr>
                <p:sp>
                  <p:nvSpPr>
                    <p:cNvPr id="165" name="Google Shape;3937;p38">
                      <a:extLst>
                        <a:ext uri="{FF2B5EF4-FFF2-40B4-BE49-F238E27FC236}">
                          <a16:creationId xmlns:a16="http://schemas.microsoft.com/office/drawing/2014/main" id="{23C7764B-EC94-44BF-871E-5338108A3232}"/>
                        </a:ext>
                      </a:extLst>
                    </p:cNvPr>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3938;p38">
                      <a:extLst>
                        <a:ext uri="{FF2B5EF4-FFF2-40B4-BE49-F238E27FC236}">
                          <a16:creationId xmlns:a16="http://schemas.microsoft.com/office/drawing/2014/main" id="{9E1BF45C-3F05-46CC-95FF-825B03B0CB83}"/>
                        </a:ext>
                      </a:extLst>
                    </p:cNvPr>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 name="Google Shape;3939;p38">
                    <a:extLst>
                      <a:ext uri="{FF2B5EF4-FFF2-40B4-BE49-F238E27FC236}">
                        <a16:creationId xmlns:a16="http://schemas.microsoft.com/office/drawing/2014/main" id="{B68EF51A-BD92-4BE5-B0AC-146C3DA06ECE}"/>
                      </a:ext>
                    </a:extLst>
                  </p:cNvPr>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3940;p38">
                    <a:extLst>
                      <a:ext uri="{FF2B5EF4-FFF2-40B4-BE49-F238E27FC236}">
                        <a16:creationId xmlns:a16="http://schemas.microsoft.com/office/drawing/2014/main" id="{8D2EC32A-E7CA-4CD9-A153-6897EBFBD890}"/>
                      </a:ext>
                    </a:extLst>
                  </p:cNvPr>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3941;p38">
                    <a:extLst>
                      <a:ext uri="{FF2B5EF4-FFF2-40B4-BE49-F238E27FC236}">
                        <a16:creationId xmlns:a16="http://schemas.microsoft.com/office/drawing/2014/main" id="{9041393E-EFF5-4049-AD9C-295088ACF1FF}"/>
                      </a:ext>
                    </a:extLst>
                  </p:cNvPr>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3942;p38">
                    <a:extLst>
                      <a:ext uri="{FF2B5EF4-FFF2-40B4-BE49-F238E27FC236}">
                        <a16:creationId xmlns:a16="http://schemas.microsoft.com/office/drawing/2014/main" id="{D01985A5-C11F-4471-85ED-5F112D285B29}"/>
                      </a:ext>
                    </a:extLst>
                  </p:cNvPr>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3943;p38">
                    <a:extLst>
                      <a:ext uri="{FF2B5EF4-FFF2-40B4-BE49-F238E27FC236}">
                        <a16:creationId xmlns:a16="http://schemas.microsoft.com/office/drawing/2014/main" id="{61F0AD8C-D3DE-4FCE-A648-C96BE32ED22E}"/>
                      </a:ext>
                    </a:extLst>
                  </p:cNvPr>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3944;p38">
                    <a:extLst>
                      <a:ext uri="{FF2B5EF4-FFF2-40B4-BE49-F238E27FC236}">
                        <a16:creationId xmlns:a16="http://schemas.microsoft.com/office/drawing/2014/main" id="{D66D0C7D-97CC-4B47-8826-7D740EC8AD77}"/>
                      </a:ext>
                    </a:extLst>
                  </p:cNvPr>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3945;p38">
                    <a:extLst>
                      <a:ext uri="{FF2B5EF4-FFF2-40B4-BE49-F238E27FC236}">
                        <a16:creationId xmlns:a16="http://schemas.microsoft.com/office/drawing/2014/main" id="{861AA3FE-B09C-4394-9A8D-C66C17CF342F}"/>
                      </a:ext>
                    </a:extLst>
                  </p:cNvPr>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3946;p38">
                    <a:extLst>
                      <a:ext uri="{FF2B5EF4-FFF2-40B4-BE49-F238E27FC236}">
                        <a16:creationId xmlns:a16="http://schemas.microsoft.com/office/drawing/2014/main" id="{DF32991B-9327-4B4E-BFD0-B6B094B3475C}"/>
                      </a:ext>
                    </a:extLst>
                  </p:cNvPr>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3947;p38">
                    <a:extLst>
                      <a:ext uri="{FF2B5EF4-FFF2-40B4-BE49-F238E27FC236}">
                        <a16:creationId xmlns:a16="http://schemas.microsoft.com/office/drawing/2014/main" id="{0E7D0299-F7D3-4766-9262-B0ACE8542574}"/>
                      </a:ext>
                    </a:extLst>
                  </p:cNvPr>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3948;p38">
                    <a:extLst>
                      <a:ext uri="{FF2B5EF4-FFF2-40B4-BE49-F238E27FC236}">
                        <a16:creationId xmlns:a16="http://schemas.microsoft.com/office/drawing/2014/main" id="{84DA598E-12EB-45C4-B33A-433FFCCA1C49}"/>
                      </a:ext>
                    </a:extLst>
                  </p:cNvPr>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3949;p38">
                    <a:extLst>
                      <a:ext uri="{FF2B5EF4-FFF2-40B4-BE49-F238E27FC236}">
                        <a16:creationId xmlns:a16="http://schemas.microsoft.com/office/drawing/2014/main" id="{1D8CDCCA-0ACB-41A0-B42B-B5C67301114E}"/>
                      </a:ext>
                    </a:extLst>
                  </p:cNvPr>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3950;p38">
                    <a:extLst>
                      <a:ext uri="{FF2B5EF4-FFF2-40B4-BE49-F238E27FC236}">
                        <a16:creationId xmlns:a16="http://schemas.microsoft.com/office/drawing/2014/main" id="{A33C3584-20FE-4389-A93E-D95C8DFEBBA3}"/>
                      </a:ext>
                    </a:extLst>
                  </p:cNvPr>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3951;p38">
                    <a:extLst>
                      <a:ext uri="{FF2B5EF4-FFF2-40B4-BE49-F238E27FC236}">
                        <a16:creationId xmlns:a16="http://schemas.microsoft.com/office/drawing/2014/main" id="{84E606BC-3EC8-4FA1-865E-44392DCA239B}"/>
                      </a:ext>
                    </a:extLst>
                  </p:cNvPr>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3952;p38">
                    <a:extLst>
                      <a:ext uri="{FF2B5EF4-FFF2-40B4-BE49-F238E27FC236}">
                        <a16:creationId xmlns:a16="http://schemas.microsoft.com/office/drawing/2014/main" id="{3AA76AE9-1FF7-4614-A792-55324482D760}"/>
                      </a:ext>
                    </a:extLst>
                  </p:cNvPr>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3953;p38">
                    <a:extLst>
                      <a:ext uri="{FF2B5EF4-FFF2-40B4-BE49-F238E27FC236}">
                        <a16:creationId xmlns:a16="http://schemas.microsoft.com/office/drawing/2014/main" id="{402BA0F1-9EB1-4486-BE52-77A17215DB44}"/>
                      </a:ext>
                    </a:extLst>
                  </p:cNvPr>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3954;p38">
                    <a:extLst>
                      <a:ext uri="{FF2B5EF4-FFF2-40B4-BE49-F238E27FC236}">
                        <a16:creationId xmlns:a16="http://schemas.microsoft.com/office/drawing/2014/main" id="{0B96D5EE-0A8C-4C7F-B681-735FDA4393AF}"/>
                      </a:ext>
                    </a:extLst>
                  </p:cNvPr>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3955;p38">
                    <a:extLst>
                      <a:ext uri="{FF2B5EF4-FFF2-40B4-BE49-F238E27FC236}">
                        <a16:creationId xmlns:a16="http://schemas.microsoft.com/office/drawing/2014/main" id="{418E177A-E8F4-43A8-BB18-A147C2F5DB17}"/>
                      </a:ext>
                    </a:extLst>
                  </p:cNvPr>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3956;p38">
                    <a:extLst>
                      <a:ext uri="{FF2B5EF4-FFF2-40B4-BE49-F238E27FC236}">
                        <a16:creationId xmlns:a16="http://schemas.microsoft.com/office/drawing/2014/main" id="{52DF45DB-4667-403C-A2BA-B9B4558DB266}"/>
                      </a:ext>
                    </a:extLst>
                  </p:cNvPr>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3957;p38">
                    <a:extLst>
                      <a:ext uri="{FF2B5EF4-FFF2-40B4-BE49-F238E27FC236}">
                        <a16:creationId xmlns:a16="http://schemas.microsoft.com/office/drawing/2014/main" id="{F0C4432E-53BB-4E52-9968-F262551724A7}"/>
                      </a:ext>
                    </a:extLst>
                  </p:cNvPr>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3958;p38">
                    <a:extLst>
                      <a:ext uri="{FF2B5EF4-FFF2-40B4-BE49-F238E27FC236}">
                        <a16:creationId xmlns:a16="http://schemas.microsoft.com/office/drawing/2014/main" id="{5DA06831-8FAD-44EC-8A16-D914EE9D2530}"/>
                      </a:ext>
                    </a:extLst>
                  </p:cNvPr>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3959;p38">
                    <a:extLst>
                      <a:ext uri="{FF2B5EF4-FFF2-40B4-BE49-F238E27FC236}">
                        <a16:creationId xmlns:a16="http://schemas.microsoft.com/office/drawing/2014/main" id="{F9A4536C-9B08-4FB9-BE4C-AE625AE9D6AB}"/>
                      </a:ext>
                    </a:extLst>
                  </p:cNvPr>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3960;p38">
                    <a:extLst>
                      <a:ext uri="{FF2B5EF4-FFF2-40B4-BE49-F238E27FC236}">
                        <a16:creationId xmlns:a16="http://schemas.microsoft.com/office/drawing/2014/main" id="{B3C2B539-6EFD-4EB2-A043-2F722E070C58}"/>
                      </a:ext>
                    </a:extLst>
                  </p:cNvPr>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3961;p38">
                    <a:extLst>
                      <a:ext uri="{FF2B5EF4-FFF2-40B4-BE49-F238E27FC236}">
                        <a16:creationId xmlns:a16="http://schemas.microsoft.com/office/drawing/2014/main" id="{D2923544-249B-4B55-B40A-906D1D939FBE}"/>
                      </a:ext>
                    </a:extLst>
                  </p:cNvPr>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3962;p38">
                    <a:extLst>
                      <a:ext uri="{FF2B5EF4-FFF2-40B4-BE49-F238E27FC236}">
                        <a16:creationId xmlns:a16="http://schemas.microsoft.com/office/drawing/2014/main" id="{A4D7622F-F251-4C2A-9E12-FC4DD4532D7A}"/>
                      </a:ext>
                    </a:extLst>
                  </p:cNvPr>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3963;p38">
                    <a:extLst>
                      <a:ext uri="{FF2B5EF4-FFF2-40B4-BE49-F238E27FC236}">
                        <a16:creationId xmlns:a16="http://schemas.microsoft.com/office/drawing/2014/main" id="{AA861ECA-5B39-49A4-94D4-27C6726916C3}"/>
                      </a:ext>
                    </a:extLst>
                  </p:cNvPr>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3964;p38">
                    <a:extLst>
                      <a:ext uri="{FF2B5EF4-FFF2-40B4-BE49-F238E27FC236}">
                        <a16:creationId xmlns:a16="http://schemas.microsoft.com/office/drawing/2014/main" id="{4CBDB856-FB6C-4343-917A-F708FD849319}"/>
                      </a:ext>
                    </a:extLst>
                  </p:cNvPr>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3965;p38">
                    <a:extLst>
                      <a:ext uri="{FF2B5EF4-FFF2-40B4-BE49-F238E27FC236}">
                        <a16:creationId xmlns:a16="http://schemas.microsoft.com/office/drawing/2014/main" id="{A0015CC1-FD33-427D-905E-F968A63CDF69}"/>
                      </a:ext>
                    </a:extLst>
                  </p:cNvPr>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3966;p38">
                    <a:extLst>
                      <a:ext uri="{FF2B5EF4-FFF2-40B4-BE49-F238E27FC236}">
                        <a16:creationId xmlns:a16="http://schemas.microsoft.com/office/drawing/2014/main" id="{C5BDF006-6F79-41F7-BC32-9C2A224989CF}"/>
                      </a:ext>
                    </a:extLst>
                  </p:cNvPr>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3967;p38">
                    <a:extLst>
                      <a:ext uri="{FF2B5EF4-FFF2-40B4-BE49-F238E27FC236}">
                        <a16:creationId xmlns:a16="http://schemas.microsoft.com/office/drawing/2014/main" id="{0E7B19E6-E16A-4C34-A8FB-600AC8E31149}"/>
                      </a:ext>
                    </a:extLst>
                  </p:cNvPr>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3968;p38">
                    <a:extLst>
                      <a:ext uri="{FF2B5EF4-FFF2-40B4-BE49-F238E27FC236}">
                        <a16:creationId xmlns:a16="http://schemas.microsoft.com/office/drawing/2014/main" id="{E4E57E80-6BCD-45D1-91FD-A84C05FAAE8E}"/>
                      </a:ext>
                    </a:extLst>
                  </p:cNvPr>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3969;p38">
                    <a:extLst>
                      <a:ext uri="{FF2B5EF4-FFF2-40B4-BE49-F238E27FC236}">
                        <a16:creationId xmlns:a16="http://schemas.microsoft.com/office/drawing/2014/main" id="{51D0CD00-5682-42D0-BE2F-CEB781880254}"/>
                      </a:ext>
                    </a:extLst>
                  </p:cNvPr>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3970;p38">
                    <a:extLst>
                      <a:ext uri="{FF2B5EF4-FFF2-40B4-BE49-F238E27FC236}">
                        <a16:creationId xmlns:a16="http://schemas.microsoft.com/office/drawing/2014/main" id="{60B7EA52-B232-43E0-87F6-0D58B47BF4A9}"/>
                      </a:ext>
                    </a:extLst>
                  </p:cNvPr>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3971;p38">
                    <a:extLst>
                      <a:ext uri="{FF2B5EF4-FFF2-40B4-BE49-F238E27FC236}">
                        <a16:creationId xmlns:a16="http://schemas.microsoft.com/office/drawing/2014/main" id="{4940D236-FB3B-405F-8B5E-41B59FD7FFA7}"/>
                      </a:ext>
                    </a:extLst>
                  </p:cNvPr>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3972;p38">
                    <a:extLst>
                      <a:ext uri="{FF2B5EF4-FFF2-40B4-BE49-F238E27FC236}">
                        <a16:creationId xmlns:a16="http://schemas.microsoft.com/office/drawing/2014/main" id="{F875D63E-56E2-4C5A-A1A8-6733EE3F3A1C}"/>
                      </a:ext>
                    </a:extLst>
                  </p:cNvPr>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3973;p38">
                    <a:extLst>
                      <a:ext uri="{FF2B5EF4-FFF2-40B4-BE49-F238E27FC236}">
                        <a16:creationId xmlns:a16="http://schemas.microsoft.com/office/drawing/2014/main" id="{8A460190-0CFA-49A4-B4D4-DA2021C3F3FD}"/>
                      </a:ext>
                    </a:extLst>
                  </p:cNvPr>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3974;p38">
                    <a:extLst>
                      <a:ext uri="{FF2B5EF4-FFF2-40B4-BE49-F238E27FC236}">
                        <a16:creationId xmlns:a16="http://schemas.microsoft.com/office/drawing/2014/main" id="{F766770E-78A8-4A4E-8D91-74F9F8998A33}"/>
                      </a:ext>
                    </a:extLst>
                  </p:cNvPr>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3975;p38">
                    <a:extLst>
                      <a:ext uri="{FF2B5EF4-FFF2-40B4-BE49-F238E27FC236}">
                        <a16:creationId xmlns:a16="http://schemas.microsoft.com/office/drawing/2014/main" id="{DC78E8FB-2384-4AD9-8829-A05DEC3517B2}"/>
                      </a:ext>
                    </a:extLst>
                  </p:cNvPr>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3976;p38">
                    <a:extLst>
                      <a:ext uri="{FF2B5EF4-FFF2-40B4-BE49-F238E27FC236}">
                        <a16:creationId xmlns:a16="http://schemas.microsoft.com/office/drawing/2014/main" id="{2DBF0D45-9D4F-4610-9CA9-228AE445B48A}"/>
                      </a:ext>
                    </a:extLst>
                  </p:cNvPr>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3977;p38">
                    <a:extLst>
                      <a:ext uri="{FF2B5EF4-FFF2-40B4-BE49-F238E27FC236}">
                        <a16:creationId xmlns:a16="http://schemas.microsoft.com/office/drawing/2014/main" id="{E0969508-69C8-4F27-88AB-238AE6894AAB}"/>
                      </a:ext>
                    </a:extLst>
                  </p:cNvPr>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3978;p38">
                    <a:extLst>
                      <a:ext uri="{FF2B5EF4-FFF2-40B4-BE49-F238E27FC236}">
                        <a16:creationId xmlns:a16="http://schemas.microsoft.com/office/drawing/2014/main" id="{8643DBB9-1688-4E3C-9BBF-86E1119EA6FC}"/>
                      </a:ext>
                    </a:extLst>
                  </p:cNvPr>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3979;p38">
                    <a:extLst>
                      <a:ext uri="{FF2B5EF4-FFF2-40B4-BE49-F238E27FC236}">
                        <a16:creationId xmlns:a16="http://schemas.microsoft.com/office/drawing/2014/main" id="{E3AD14FF-A03E-46C0-8463-E0E275F4C9D4}"/>
                      </a:ext>
                    </a:extLst>
                  </p:cNvPr>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3980;p38">
                    <a:extLst>
                      <a:ext uri="{FF2B5EF4-FFF2-40B4-BE49-F238E27FC236}">
                        <a16:creationId xmlns:a16="http://schemas.microsoft.com/office/drawing/2014/main" id="{3DAAF96B-0CD9-4E8D-A6CB-35A09C046A49}"/>
                      </a:ext>
                    </a:extLst>
                  </p:cNvPr>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3981;p38">
                    <a:extLst>
                      <a:ext uri="{FF2B5EF4-FFF2-40B4-BE49-F238E27FC236}">
                        <a16:creationId xmlns:a16="http://schemas.microsoft.com/office/drawing/2014/main" id="{B3BEB15D-A744-4F4E-987D-E3736056E3E3}"/>
                      </a:ext>
                    </a:extLst>
                  </p:cNvPr>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3982;p38">
                    <a:extLst>
                      <a:ext uri="{FF2B5EF4-FFF2-40B4-BE49-F238E27FC236}">
                        <a16:creationId xmlns:a16="http://schemas.microsoft.com/office/drawing/2014/main" id="{1E8FADB6-B758-44A5-8F0C-E7E73F1DA57D}"/>
                      </a:ext>
                    </a:extLst>
                  </p:cNvPr>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3983;p38">
                    <a:extLst>
                      <a:ext uri="{FF2B5EF4-FFF2-40B4-BE49-F238E27FC236}">
                        <a16:creationId xmlns:a16="http://schemas.microsoft.com/office/drawing/2014/main" id="{1C46D017-31D4-4AAF-B53A-2612E65CAA24}"/>
                      </a:ext>
                    </a:extLst>
                  </p:cNvPr>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3984;p38">
                    <a:extLst>
                      <a:ext uri="{FF2B5EF4-FFF2-40B4-BE49-F238E27FC236}">
                        <a16:creationId xmlns:a16="http://schemas.microsoft.com/office/drawing/2014/main" id="{03D70341-0E60-4B95-A8BB-80CDD1E0820E}"/>
                      </a:ext>
                    </a:extLst>
                  </p:cNvPr>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3985;p38">
                    <a:extLst>
                      <a:ext uri="{FF2B5EF4-FFF2-40B4-BE49-F238E27FC236}">
                        <a16:creationId xmlns:a16="http://schemas.microsoft.com/office/drawing/2014/main" id="{B09D03B0-BF20-4175-AF98-B40417B78AD0}"/>
                      </a:ext>
                    </a:extLst>
                  </p:cNvPr>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3986;p38">
                    <a:extLst>
                      <a:ext uri="{FF2B5EF4-FFF2-40B4-BE49-F238E27FC236}">
                        <a16:creationId xmlns:a16="http://schemas.microsoft.com/office/drawing/2014/main" id="{AC0A19D1-120A-4BA6-9F3B-D4E0E7265A7D}"/>
                      </a:ext>
                    </a:extLst>
                  </p:cNvPr>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3987;p38">
                    <a:extLst>
                      <a:ext uri="{FF2B5EF4-FFF2-40B4-BE49-F238E27FC236}">
                        <a16:creationId xmlns:a16="http://schemas.microsoft.com/office/drawing/2014/main" id="{B408F827-C40B-48E1-8C67-57D8E1FDD7AE}"/>
                      </a:ext>
                    </a:extLst>
                  </p:cNvPr>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3988;p38">
                    <a:extLst>
                      <a:ext uri="{FF2B5EF4-FFF2-40B4-BE49-F238E27FC236}">
                        <a16:creationId xmlns:a16="http://schemas.microsoft.com/office/drawing/2014/main" id="{164E686C-6922-4F1B-91B7-D40EDF6BE95E}"/>
                      </a:ext>
                    </a:extLst>
                  </p:cNvPr>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3989;p38">
                    <a:extLst>
                      <a:ext uri="{FF2B5EF4-FFF2-40B4-BE49-F238E27FC236}">
                        <a16:creationId xmlns:a16="http://schemas.microsoft.com/office/drawing/2014/main" id="{5E0DF159-B8F3-4B02-BC71-255DDC16A446}"/>
                      </a:ext>
                    </a:extLst>
                  </p:cNvPr>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3990;p38">
                    <a:extLst>
                      <a:ext uri="{FF2B5EF4-FFF2-40B4-BE49-F238E27FC236}">
                        <a16:creationId xmlns:a16="http://schemas.microsoft.com/office/drawing/2014/main" id="{F7EB6584-481C-4314-AAD7-1310405670F7}"/>
                      </a:ext>
                    </a:extLst>
                  </p:cNvPr>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3991;p38">
                    <a:extLst>
                      <a:ext uri="{FF2B5EF4-FFF2-40B4-BE49-F238E27FC236}">
                        <a16:creationId xmlns:a16="http://schemas.microsoft.com/office/drawing/2014/main" id="{861F3EFD-93F2-41C2-906F-E7F184784213}"/>
                      </a:ext>
                    </a:extLst>
                  </p:cNvPr>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3992;p38">
                    <a:extLst>
                      <a:ext uri="{FF2B5EF4-FFF2-40B4-BE49-F238E27FC236}">
                        <a16:creationId xmlns:a16="http://schemas.microsoft.com/office/drawing/2014/main" id="{D720FCDC-BFD6-4136-BA3F-21399FA8B6F8}"/>
                      </a:ext>
                    </a:extLst>
                  </p:cNvPr>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3993;p38">
                    <a:extLst>
                      <a:ext uri="{FF2B5EF4-FFF2-40B4-BE49-F238E27FC236}">
                        <a16:creationId xmlns:a16="http://schemas.microsoft.com/office/drawing/2014/main" id="{ED2FED51-CC25-4523-8C3D-973EB62B1E22}"/>
                      </a:ext>
                    </a:extLst>
                  </p:cNvPr>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3994;p38">
                    <a:extLst>
                      <a:ext uri="{FF2B5EF4-FFF2-40B4-BE49-F238E27FC236}">
                        <a16:creationId xmlns:a16="http://schemas.microsoft.com/office/drawing/2014/main" id="{D4B80AE4-8520-4A06-88EF-6A71FB6477D2}"/>
                      </a:ext>
                    </a:extLst>
                  </p:cNvPr>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3995;p38">
                    <a:extLst>
                      <a:ext uri="{FF2B5EF4-FFF2-40B4-BE49-F238E27FC236}">
                        <a16:creationId xmlns:a16="http://schemas.microsoft.com/office/drawing/2014/main" id="{51ED890C-D39E-4B25-BF27-BBB36C3268F9}"/>
                      </a:ext>
                    </a:extLst>
                  </p:cNvPr>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3996;p38">
                    <a:extLst>
                      <a:ext uri="{FF2B5EF4-FFF2-40B4-BE49-F238E27FC236}">
                        <a16:creationId xmlns:a16="http://schemas.microsoft.com/office/drawing/2014/main" id="{C590914F-A672-41D3-BC3E-1D4C242BD9D8}"/>
                      </a:ext>
                    </a:extLst>
                  </p:cNvPr>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3997;p38">
                    <a:extLst>
                      <a:ext uri="{FF2B5EF4-FFF2-40B4-BE49-F238E27FC236}">
                        <a16:creationId xmlns:a16="http://schemas.microsoft.com/office/drawing/2014/main" id="{695FC6F8-9687-4BD3-8D86-5A3948984660}"/>
                      </a:ext>
                    </a:extLst>
                  </p:cNvPr>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3998;p38">
                    <a:extLst>
                      <a:ext uri="{FF2B5EF4-FFF2-40B4-BE49-F238E27FC236}">
                        <a16:creationId xmlns:a16="http://schemas.microsoft.com/office/drawing/2014/main" id="{ADC48E7B-A17A-4AB1-A3E2-CC2A8661C170}"/>
                      </a:ext>
                    </a:extLst>
                  </p:cNvPr>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3999;p38">
                    <a:extLst>
                      <a:ext uri="{FF2B5EF4-FFF2-40B4-BE49-F238E27FC236}">
                        <a16:creationId xmlns:a16="http://schemas.microsoft.com/office/drawing/2014/main" id="{395EE5EE-C8B3-4475-87BD-D375E4DFDFB8}"/>
                      </a:ext>
                    </a:extLst>
                  </p:cNvPr>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4000;p38">
                    <a:extLst>
                      <a:ext uri="{FF2B5EF4-FFF2-40B4-BE49-F238E27FC236}">
                        <a16:creationId xmlns:a16="http://schemas.microsoft.com/office/drawing/2014/main" id="{D2B55699-DBBD-401D-BC3D-ECE08457DE51}"/>
                      </a:ext>
                    </a:extLst>
                  </p:cNvPr>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4001;p38">
                    <a:extLst>
                      <a:ext uri="{FF2B5EF4-FFF2-40B4-BE49-F238E27FC236}">
                        <a16:creationId xmlns:a16="http://schemas.microsoft.com/office/drawing/2014/main" id="{AF362418-1547-4D08-BB26-58BFE569E084}"/>
                      </a:ext>
                    </a:extLst>
                  </p:cNvPr>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4002;p38">
                    <a:extLst>
                      <a:ext uri="{FF2B5EF4-FFF2-40B4-BE49-F238E27FC236}">
                        <a16:creationId xmlns:a16="http://schemas.microsoft.com/office/drawing/2014/main" id="{706DE982-8936-4392-AFB2-2A52B2648D6C}"/>
                      </a:ext>
                    </a:extLst>
                  </p:cNvPr>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7" name="Google Shape;4003;p38">
                  <a:extLst>
                    <a:ext uri="{FF2B5EF4-FFF2-40B4-BE49-F238E27FC236}">
                      <a16:creationId xmlns:a16="http://schemas.microsoft.com/office/drawing/2014/main" id="{E128C89B-3AB0-4771-B97B-13003F8A9E72}"/>
                    </a:ext>
                  </a:extLst>
                </p:cNvPr>
                <p:cNvGrpSpPr/>
                <p:nvPr/>
              </p:nvGrpSpPr>
              <p:grpSpPr>
                <a:xfrm>
                  <a:off x="4655095" y="4952197"/>
                  <a:ext cx="207390" cy="280361"/>
                  <a:chOff x="4655095" y="4952197"/>
                  <a:chExt cx="207390" cy="280361"/>
                </a:xfrm>
              </p:grpSpPr>
              <p:grpSp>
                <p:nvGrpSpPr>
                  <p:cNvPr id="88" name="Google Shape;4004;p38">
                    <a:extLst>
                      <a:ext uri="{FF2B5EF4-FFF2-40B4-BE49-F238E27FC236}">
                        <a16:creationId xmlns:a16="http://schemas.microsoft.com/office/drawing/2014/main" id="{31240FC8-8359-42CD-8DA7-013D5A8EA750}"/>
                      </a:ext>
                    </a:extLst>
                  </p:cNvPr>
                  <p:cNvGrpSpPr/>
                  <p:nvPr/>
                </p:nvGrpSpPr>
                <p:grpSpPr>
                  <a:xfrm>
                    <a:off x="4655095" y="4952197"/>
                    <a:ext cx="207390" cy="280361"/>
                    <a:chOff x="4655095" y="4952197"/>
                    <a:chExt cx="207390" cy="280361"/>
                  </a:xfrm>
                </p:grpSpPr>
                <p:sp>
                  <p:nvSpPr>
                    <p:cNvPr id="92" name="Google Shape;4005;p38">
                      <a:extLst>
                        <a:ext uri="{FF2B5EF4-FFF2-40B4-BE49-F238E27FC236}">
                          <a16:creationId xmlns:a16="http://schemas.microsoft.com/office/drawing/2014/main" id="{C534D615-CACA-4D6D-92D9-0EBAF610AE7F}"/>
                        </a:ext>
                      </a:extLst>
                    </p:cNvPr>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4006;p38">
                      <a:extLst>
                        <a:ext uri="{FF2B5EF4-FFF2-40B4-BE49-F238E27FC236}">
                          <a16:creationId xmlns:a16="http://schemas.microsoft.com/office/drawing/2014/main" id="{5C9CD20E-0E46-4BFD-BD80-F4106769BFEA}"/>
                        </a:ext>
                      </a:extLst>
                    </p:cNvPr>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4007;p38">
                      <a:extLst>
                        <a:ext uri="{FF2B5EF4-FFF2-40B4-BE49-F238E27FC236}">
                          <a16:creationId xmlns:a16="http://schemas.microsoft.com/office/drawing/2014/main" id="{C97A03CD-F707-420D-9E61-EF2012B7606B}"/>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4008;p38">
                      <a:extLst>
                        <a:ext uri="{FF2B5EF4-FFF2-40B4-BE49-F238E27FC236}">
                          <a16:creationId xmlns:a16="http://schemas.microsoft.com/office/drawing/2014/main" id="{BF0DF4FE-13A9-4DE1-8481-22452AEDC0E5}"/>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4009;p38">
                      <a:extLst>
                        <a:ext uri="{FF2B5EF4-FFF2-40B4-BE49-F238E27FC236}">
                          <a16:creationId xmlns:a16="http://schemas.microsoft.com/office/drawing/2014/main" id="{B8BD90DC-26E7-4D6D-94EC-0B1D278D6B4E}"/>
                        </a:ext>
                      </a:extLst>
                    </p:cNvPr>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 name="Google Shape;4010;p38">
                    <a:extLst>
                      <a:ext uri="{FF2B5EF4-FFF2-40B4-BE49-F238E27FC236}">
                        <a16:creationId xmlns:a16="http://schemas.microsoft.com/office/drawing/2014/main" id="{1F525AF5-70E3-4FDA-ABDE-0AAC5D7361BF}"/>
                      </a:ext>
                    </a:extLst>
                  </p:cNvPr>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4011;p38">
                    <a:extLst>
                      <a:ext uri="{FF2B5EF4-FFF2-40B4-BE49-F238E27FC236}">
                        <a16:creationId xmlns:a16="http://schemas.microsoft.com/office/drawing/2014/main" id="{8C52CEEC-D269-425A-AC7F-BC807A249117}"/>
                      </a:ext>
                    </a:extLst>
                  </p:cNvPr>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4012;p38">
                    <a:extLst>
                      <a:ext uri="{FF2B5EF4-FFF2-40B4-BE49-F238E27FC236}">
                        <a16:creationId xmlns:a16="http://schemas.microsoft.com/office/drawing/2014/main" id="{DFCE927F-1B32-48B4-A8D7-3A598C06A8D8}"/>
                      </a:ext>
                    </a:extLst>
                  </p:cNvPr>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1" name="Google Shape;4013;p38">
                <a:extLst>
                  <a:ext uri="{FF2B5EF4-FFF2-40B4-BE49-F238E27FC236}">
                    <a16:creationId xmlns:a16="http://schemas.microsoft.com/office/drawing/2014/main" id="{3EBAA1D8-E6D5-4768-9DBC-7F76F4025C7B}"/>
                  </a:ext>
                </a:extLst>
              </p:cNvPr>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4014;p38">
                <a:extLst>
                  <a:ext uri="{FF2B5EF4-FFF2-40B4-BE49-F238E27FC236}">
                    <a16:creationId xmlns:a16="http://schemas.microsoft.com/office/drawing/2014/main" id="{C1680293-E181-4B62-A09C-649C46341D9E}"/>
                  </a:ext>
                </a:extLst>
              </p:cNvPr>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4015;p38">
                <a:extLst>
                  <a:ext uri="{FF2B5EF4-FFF2-40B4-BE49-F238E27FC236}">
                    <a16:creationId xmlns:a16="http://schemas.microsoft.com/office/drawing/2014/main" id="{AF91E03F-C40F-4D57-BE8D-6720579B1877}"/>
                  </a:ext>
                </a:extLst>
              </p:cNvPr>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4016;p38">
                <a:extLst>
                  <a:ext uri="{FF2B5EF4-FFF2-40B4-BE49-F238E27FC236}">
                    <a16:creationId xmlns:a16="http://schemas.microsoft.com/office/drawing/2014/main" id="{C2AB7450-6030-4228-A6A6-ACC24AC328D6}"/>
                  </a:ext>
                </a:extLst>
              </p:cNvPr>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4017;p38">
                <a:extLst>
                  <a:ext uri="{FF2B5EF4-FFF2-40B4-BE49-F238E27FC236}">
                    <a16:creationId xmlns:a16="http://schemas.microsoft.com/office/drawing/2014/main" id="{B3580043-4BF7-4758-AED2-40116AA9A418}"/>
                  </a:ext>
                </a:extLst>
              </p:cNvPr>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4018;p38">
                <a:extLst>
                  <a:ext uri="{FF2B5EF4-FFF2-40B4-BE49-F238E27FC236}">
                    <a16:creationId xmlns:a16="http://schemas.microsoft.com/office/drawing/2014/main" id="{0BEF1E18-BAB0-4C99-B860-7BE33697AA66}"/>
                  </a:ext>
                </a:extLst>
              </p:cNvPr>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4019;p38">
                <a:extLst>
                  <a:ext uri="{FF2B5EF4-FFF2-40B4-BE49-F238E27FC236}">
                    <a16:creationId xmlns:a16="http://schemas.microsoft.com/office/drawing/2014/main" id="{5A7354F6-86FC-4422-AED1-A82C146C999A}"/>
                  </a:ext>
                </a:extLst>
              </p:cNvPr>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4020;p38">
                <a:extLst>
                  <a:ext uri="{FF2B5EF4-FFF2-40B4-BE49-F238E27FC236}">
                    <a16:creationId xmlns:a16="http://schemas.microsoft.com/office/drawing/2014/main" id="{DFD2C766-9B8E-4C0F-A8D9-E5FE710B0FF9}"/>
                  </a:ext>
                </a:extLst>
              </p:cNvPr>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4021;p38">
                <a:extLst>
                  <a:ext uri="{FF2B5EF4-FFF2-40B4-BE49-F238E27FC236}">
                    <a16:creationId xmlns:a16="http://schemas.microsoft.com/office/drawing/2014/main" id="{C6108394-481F-40F4-816A-0B8DB8BA3531}"/>
                  </a:ext>
                </a:extLst>
              </p:cNvPr>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4022;p38">
                <a:extLst>
                  <a:ext uri="{FF2B5EF4-FFF2-40B4-BE49-F238E27FC236}">
                    <a16:creationId xmlns:a16="http://schemas.microsoft.com/office/drawing/2014/main" id="{3BD0F880-0AD3-4DDC-A355-F960068DE447}"/>
                  </a:ext>
                </a:extLst>
              </p:cNvPr>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4023;p38">
                <a:extLst>
                  <a:ext uri="{FF2B5EF4-FFF2-40B4-BE49-F238E27FC236}">
                    <a16:creationId xmlns:a16="http://schemas.microsoft.com/office/drawing/2014/main" id="{DEEE63E5-0CD5-4D97-ABE5-4C533735750C}"/>
                  </a:ext>
                </a:extLst>
              </p:cNvPr>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4024;p38">
                <a:extLst>
                  <a:ext uri="{FF2B5EF4-FFF2-40B4-BE49-F238E27FC236}">
                    <a16:creationId xmlns:a16="http://schemas.microsoft.com/office/drawing/2014/main" id="{D34D76C2-13FD-444D-B4AA-F23267FB6C6A}"/>
                  </a:ext>
                </a:extLst>
              </p:cNvPr>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4025;p38">
                <a:extLst>
                  <a:ext uri="{FF2B5EF4-FFF2-40B4-BE49-F238E27FC236}">
                    <a16:creationId xmlns:a16="http://schemas.microsoft.com/office/drawing/2014/main" id="{DB4923C3-501D-4D28-B6CB-9A0C13D8D2F1}"/>
                  </a:ext>
                </a:extLst>
              </p:cNvPr>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4026;p38">
                <a:extLst>
                  <a:ext uri="{FF2B5EF4-FFF2-40B4-BE49-F238E27FC236}">
                    <a16:creationId xmlns:a16="http://schemas.microsoft.com/office/drawing/2014/main" id="{7684D4F6-1C2F-44C4-BBB9-183810D8EE56}"/>
                  </a:ext>
                </a:extLst>
              </p:cNvPr>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4027;p38">
                <a:extLst>
                  <a:ext uri="{FF2B5EF4-FFF2-40B4-BE49-F238E27FC236}">
                    <a16:creationId xmlns:a16="http://schemas.microsoft.com/office/drawing/2014/main" id="{3E54B67C-E249-476E-B3E1-F8B6290A42BD}"/>
                  </a:ext>
                </a:extLst>
              </p:cNvPr>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4028;p38">
                <a:extLst>
                  <a:ext uri="{FF2B5EF4-FFF2-40B4-BE49-F238E27FC236}">
                    <a16:creationId xmlns:a16="http://schemas.microsoft.com/office/drawing/2014/main" id="{35B1F020-0C17-4830-A710-A52BB788B107}"/>
                  </a:ext>
                </a:extLst>
              </p:cNvPr>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4029;p38">
                <a:extLst>
                  <a:ext uri="{FF2B5EF4-FFF2-40B4-BE49-F238E27FC236}">
                    <a16:creationId xmlns:a16="http://schemas.microsoft.com/office/drawing/2014/main" id="{21D67235-D1CC-403F-A98E-3D70C5964873}"/>
                  </a:ext>
                </a:extLst>
              </p:cNvPr>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4030;p38">
                <a:extLst>
                  <a:ext uri="{FF2B5EF4-FFF2-40B4-BE49-F238E27FC236}">
                    <a16:creationId xmlns:a16="http://schemas.microsoft.com/office/drawing/2014/main" id="{313D1559-D5A1-4134-A4B2-86375AEC5101}"/>
                  </a:ext>
                </a:extLst>
              </p:cNvPr>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4031;p38">
                <a:extLst>
                  <a:ext uri="{FF2B5EF4-FFF2-40B4-BE49-F238E27FC236}">
                    <a16:creationId xmlns:a16="http://schemas.microsoft.com/office/drawing/2014/main" id="{C894A3A9-4BEB-43E1-B9E5-466770A582A0}"/>
                  </a:ext>
                </a:extLst>
              </p:cNvPr>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4032;p38">
                <a:extLst>
                  <a:ext uri="{FF2B5EF4-FFF2-40B4-BE49-F238E27FC236}">
                    <a16:creationId xmlns:a16="http://schemas.microsoft.com/office/drawing/2014/main" id="{BDF40A44-6144-48A3-9516-28E8F698DA79}"/>
                  </a:ext>
                </a:extLst>
              </p:cNvPr>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4033;p38">
                <a:extLst>
                  <a:ext uri="{FF2B5EF4-FFF2-40B4-BE49-F238E27FC236}">
                    <a16:creationId xmlns:a16="http://schemas.microsoft.com/office/drawing/2014/main" id="{9BA48665-F4EC-40B4-820A-B16E4300943A}"/>
                  </a:ext>
                </a:extLst>
              </p:cNvPr>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4034;p38">
                <a:extLst>
                  <a:ext uri="{FF2B5EF4-FFF2-40B4-BE49-F238E27FC236}">
                    <a16:creationId xmlns:a16="http://schemas.microsoft.com/office/drawing/2014/main" id="{7D35E852-C74E-49B6-B312-68F2EE8266B9}"/>
                  </a:ext>
                </a:extLst>
              </p:cNvPr>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4035;p38">
                <a:extLst>
                  <a:ext uri="{FF2B5EF4-FFF2-40B4-BE49-F238E27FC236}">
                    <a16:creationId xmlns:a16="http://schemas.microsoft.com/office/drawing/2014/main" id="{127133B9-5E89-4BBF-B4D8-AFBDE2F8CD96}"/>
                  </a:ext>
                </a:extLst>
              </p:cNvPr>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4036;p38">
                <a:extLst>
                  <a:ext uri="{FF2B5EF4-FFF2-40B4-BE49-F238E27FC236}">
                    <a16:creationId xmlns:a16="http://schemas.microsoft.com/office/drawing/2014/main" id="{C236E8A0-AC49-4079-9B2F-041BAC7AF855}"/>
                  </a:ext>
                </a:extLst>
              </p:cNvPr>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4037;p38">
                <a:extLst>
                  <a:ext uri="{FF2B5EF4-FFF2-40B4-BE49-F238E27FC236}">
                    <a16:creationId xmlns:a16="http://schemas.microsoft.com/office/drawing/2014/main" id="{71100398-AA40-4BCB-B2B7-DBBC26DCF7BE}"/>
                  </a:ext>
                </a:extLst>
              </p:cNvPr>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4038;p38">
                <a:extLst>
                  <a:ext uri="{FF2B5EF4-FFF2-40B4-BE49-F238E27FC236}">
                    <a16:creationId xmlns:a16="http://schemas.microsoft.com/office/drawing/2014/main" id="{7F1AF8D0-058A-4A36-A51E-AB954450FD69}"/>
                  </a:ext>
                </a:extLst>
              </p:cNvPr>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4039;p38">
                <a:extLst>
                  <a:ext uri="{FF2B5EF4-FFF2-40B4-BE49-F238E27FC236}">
                    <a16:creationId xmlns:a16="http://schemas.microsoft.com/office/drawing/2014/main" id="{C2B8265C-347F-4621-9427-870AC6A165EF}"/>
                  </a:ext>
                </a:extLst>
              </p:cNvPr>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4040;p38">
                <a:extLst>
                  <a:ext uri="{FF2B5EF4-FFF2-40B4-BE49-F238E27FC236}">
                    <a16:creationId xmlns:a16="http://schemas.microsoft.com/office/drawing/2014/main" id="{7D6506D1-091C-4093-A039-194AB2E7DFFD}"/>
                  </a:ext>
                </a:extLst>
              </p:cNvPr>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4041;p38">
                <a:extLst>
                  <a:ext uri="{FF2B5EF4-FFF2-40B4-BE49-F238E27FC236}">
                    <a16:creationId xmlns:a16="http://schemas.microsoft.com/office/drawing/2014/main" id="{450967CE-BB6C-411A-8629-8AB02FC49727}"/>
                  </a:ext>
                </a:extLst>
              </p:cNvPr>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80" name="Google Shape;4042;p38">
                <a:extLst>
                  <a:ext uri="{FF2B5EF4-FFF2-40B4-BE49-F238E27FC236}">
                    <a16:creationId xmlns:a16="http://schemas.microsoft.com/office/drawing/2014/main" id="{7D8916D4-3CE8-4B85-BE3A-97E27C53F240}"/>
                  </a:ext>
                </a:extLst>
              </p:cNvPr>
              <p:cNvGrpSpPr/>
              <p:nvPr/>
            </p:nvGrpSpPr>
            <p:grpSpPr>
              <a:xfrm>
                <a:off x="6161836" y="4215479"/>
                <a:ext cx="350682" cy="265782"/>
                <a:chOff x="6621095" y="1452181"/>
                <a:chExt cx="330894" cy="250785"/>
              </a:xfrm>
            </p:grpSpPr>
            <p:sp>
              <p:nvSpPr>
                <p:cNvPr id="81" name="Google Shape;4043;p38">
                  <a:extLst>
                    <a:ext uri="{FF2B5EF4-FFF2-40B4-BE49-F238E27FC236}">
                      <a16:creationId xmlns:a16="http://schemas.microsoft.com/office/drawing/2014/main" id="{47D2925A-DD22-4803-B7BC-11E167F43261}"/>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4044;p38">
                  <a:extLst>
                    <a:ext uri="{FF2B5EF4-FFF2-40B4-BE49-F238E27FC236}">
                      <a16:creationId xmlns:a16="http://schemas.microsoft.com/office/drawing/2014/main" id="{9B41DEE9-6F09-45FF-8690-65809E53471F}"/>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4045;p38">
                  <a:extLst>
                    <a:ext uri="{FF2B5EF4-FFF2-40B4-BE49-F238E27FC236}">
                      <a16:creationId xmlns:a16="http://schemas.microsoft.com/office/drawing/2014/main" id="{10B62029-6B37-471D-AEDF-B0FE2314E1A3}"/>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4046;p38">
                  <a:extLst>
                    <a:ext uri="{FF2B5EF4-FFF2-40B4-BE49-F238E27FC236}">
                      <a16:creationId xmlns:a16="http://schemas.microsoft.com/office/drawing/2014/main" id="{11BA25F5-B3DC-403D-81B2-E016A84289E3}"/>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4047;p38">
                  <a:extLst>
                    <a:ext uri="{FF2B5EF4-FFF2-40B4-BE49-F238E27FC236}">
                      <a16:creationId xmlns:a16="http://schemas.microsoft.com/office/drawing/2014/main" id="{FE78CA87-5DC2-4A97-A247-36B8DE93C7C3}"/>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380096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2785F8-781A-4CCB-8A12-BF369B184163}"/>
              </a:ext>
              <a:ext uri="{C183D7F6-B498-43B3-948B-1728B52AA6E4}">
                <adec:decorative xmlns:adec="http://schemas.microsoft.com/office/drawing/2017/decorative" val="1"/>
              </a:ext>
            </a:extLst>
          </p:cNvPr>
          <p:cNvGrpSpPr/>
          <p:nvPr/>
        </p:nvGrpSpPr>
        <p:grpSpPr>
          <a:xfrm>
            <a:off x="1981200" y="1219201"/>
            <a:ext cx="8229600" cy="1052115"/>
            <a:chOff x="1981200" y="1219201"/>
            <a:chExt cx="8229600" cy="1052115"/>
          </a:xfrm>
        </p:grpSpPr>
        <p:pic>
          <p:nvPicPr>
            <p:cNvPr id="189450" name="Picture 10"/>
            <p:cNvPicPr>
              <a:picLocks noChangeAspect="1" noChangeArrowheads="1"/>
            </p:cNvPicPr>
            <p:nvPr/>
          </p:nvPicPr>
          <p:blipFill>
            <a:blip r:embed="rId3" cstate="print"/>
            <a:srcRect t="5132" b="12770"/>
            <a:stretch>
              <a:fillRect/>
            </a:stretch>
          </p:blipFill>
          <p:spPr bwMode="auto">
            <a:xfrm>
              <a:off x="1981200" y="1231900"/>
              <a:ext cx="1876724" cy="1039416"/>
            </a:xfrm>
            <a:prstGeom prst="rect">
              <a:avLst/>
            </a:prstGeom>
            <a:noFill/>
          </p:spPr>
        </p:pic>
        <p:pic>
          <p:nvPicPr>
            <p:cNvPr id="189452" name="Picture 12"/>
            <p:cNvPicPr>
              <a:picLocks noChangeAspect="1" noChangeArrowheads="1"/>
            </p:cNvPicPr>
            <p:nvPr/>
          </p:nvPicPr>
          <p:blipFill>
            <a:blip r:embed="rId4" cstate="print"/>
            <a:srcRect/>
            <a:stretch>
              <a:fillRect/>
            </a:stretch>
          </p:blipFill>
          <p:spPr bwMode="auto">
            <a:xfrm>
              <a:off x="4114800" y="1231901"/>
              <a:ext cx="1843096" cy="1025525"/>
            </a:xfrm>
            <a:prstGeom prst="rect">
              <a:avLst/>
            </a:prstGeom>
            <a:noFill/>
          </p:spPr>
        </p:pic>
        <p:pic>
          <p:nvPicPr>
            <p:cNvPr id="189454" name="Picture 14"/>
            <p:cNvPicPr>
              <a:picLocks noChangeAspect="1" noChangeArrowheads="1"/>
            </p:cNvPicPr>
            <p:nvPr/>
          </p:nvPicPr>
          <p:blipFill>
            <a:blip r:embed="rId5" cstate="print"/>
            <a:srcRect/>
            <a:stretch>
              <a:fillRect/>
            </a:stretch>
          </p:blipFill>
          <p:spPr bwMode="auto">
            <a:xfrm>
              <a:off x="6234104" y="1231900"/>
              <a:ext cx="1843096" cy="1025525"/>
            </a:xfrm>
            <a:prstGeom prst="rect">
              <a:avLst/>
            </a:prstGeom>
            <a:noFill/>
          </p:spPr>
        </p:pic>
        <p:pic>
          <p:nvPicPr>
            <p:cNvPr id="189455" name="Picture 15"/>
            <p:cNvPicPr>
              <a:picLocks noChangeAspect="1" noChangeArrowheads="1"/>
            </p:cNvPicPr>
            <p:nvPr/>
          </p:nvPicPr>
          <p:blipFill>
            <a:blip r:embed="rId6" cstate="print"/>
            <a:srcRect/>
            <a:stretch>
              <a:fillRect/>
            </a:stretch>
          </p:blipFill>
          <p:spPr bwMode="auto">
            <a:xfrm>
              <a:off x="8367704" y="1219201"/>
              <a:ext cx="1843096" cy="1025525"/>
            </a:xfrm>
            <a:prstGeom prst="rect">
              <a:avLst/>
            </a:prstGeom>
            <a:noFill/>
          </p:spPr>
        </p:pic>
      </p:grpSp>
      <p:sp>
        <p:nvSpPr>
          <p:cNvPr id="12" name="Text Box 17" descr="To seek fundamental knowledge about the nature and behavior of living systems and the application of that knowledge to enhance health, lengthen life, and reduce illness and disability.&#10;&#10;The Small Business Program helps NIH accelerate discoveries from bench to bedside &#10;"/>
          <p:cNvSpPr txBox="1">
            <a:spLocks noChangeArrowheads="1"/>
          </p:cNvSpPr>
          <p:nvPr/>
        </p:nvSpPr>
        <p:spPr bwMode="auto">
          <a:xfrm>
            <a:off x="1303019" y="2521328"/>
            <a:ext cx="9434649" cy="4031873"/>
          </a:xfrm>
          <a:prstGeom prst="rect">
            <a:avLst/>
          </a:prstGeom>
          <a:no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pPr algn="ctr" eaLnBrk="0" hangingPunct="0"/>
            <a:r>
              <a:rPr lang="en-US" sz="3200" i="1" dirty="0">
                <a:solidFill>
                  <a:schemeClr val="accent3">
                    <a:lumMod val="10000"/>
                  </a:schemeClr>
                </a:solidFill>
                <a:latin typeface="+mn-lt"/>
              </a:rPr>
              <a:t>To seek fundamental knowledge about the nature and behavior of living systems and the </a:t>
            </a:r>
            <a:r>
              <a:rPr lang="en-US" sz="3200" b="1" i="1" dirty="0">
                <a:solidFill>
                  <a:srgbClr val="004D86"/>
                </a:solidFill>
                <a:latin typeface="+mn-lt"/>
              </a:rPr>
              <a:t>application of that knowledge to enhance health, lengthen life, and reduce illness and disability</a:t>
            </a:r>
            <a:r>
              <a:rPr lang="en-US" sz="3200" i="1" dirty="0">
                <a:solidFill>
                  <a:srgbClr val="004D86"/>
                </a:solidFill>
                <a:latin typeface="+mn-lt"/>
              </a:rPr>
              <a:t>.</a:t>
            </a:r>
          </a:p>
          <a:p>
            <a:pPr algn="ctr" eaLnBrk="0" hangingPunct="0"/>
            <a:endParaRPr lang="en-US" sz="3200" i="1" dirty="0">
              <a:solidFill>
                <a:srgbClr val="004D86"/>
              </a:solidFill>
              <a:latin typeface="+mn-lt"/>
            </a:endParaRPr>
          </a:p>
          <a:p>
            <a:pPr algn="ctr" eaLnBrk="0" hangingPunct="0"/>
            <a:r>
              <a:rPr lang="en-US" sz="3200" i="1" dirty="0">
                <a:solidFill>
                  <a:srgbClr val="004D86"/>
                </a:solidFill>
                <a:latin typeface="+mn-lt"/>
              </a:rPr>
              <a:t>The Small Business Program helps NIH accelerate discoveries from bench to bedside </a:t>
            </a:r>
          </a:p>
          <a:p>
            <a:pPr algn="ctr" eaLnBrk="0" hangingPunct="0"/>
            <a:endParaRPr lang="en-US" sz="3200" b="1" i="1" dirty="0">
              <a:solidFill>
                <a:srgbClr val="004D86"/>
              </a:solidFill>
              <a:latin typeface="+mn-lt"/>
            </a:endParaRPr>
          </a:p>
        </p:txBody>
      </p:sp>
      <p:sp>
        <p:nvSpPr>
          <p:cNvPr id="10" name="Title 1">
            <a:extLst>
              <a:ext uri="{FF2B5EF4-FFF2-40B4-BE49-F238E27FC236}">
                <a16:creationId xmlns:a16="http://schemas.microsoft.com/office/drawing/2014/main" id="{D28C3B9B-F47C-4BA1-8FAD-FBEA0FCF5276}"/>
              </a:ext>
            </a:extLst>
          </p:cNvPr>
          <p:cNvSpPr>
            <a:spLocks noGrp="1"/>
          </p:cNvSpPr>
          <p:nvPr>
            <p:ph type="title"/>
          </p:nvPr>
        </p:nvSpPr>
        <p:spPr/>
        <p:txBody>
          <a:bodyPr/>
          <a:lstStyle/>
          <a:p>
            <a:r>
              <a:rPr lang="en-US" dirty="0"/>
              <a:t>NIH Mission</a:t>
            </a:r>
          </a:p>
        </p:txBody>
      </p:sp>
      <p:sp>
        <p:nvSpPr>
          <p:cNvPr id="8" name="Slide Number Placeholder 3"/>
          <p:cNvSpPr>
            <a:spLocks noGrp="1"/>
          </p:cNvSpPr>
          <p:nvPr>
            <p:ph type="sldNum" sz="quarter" idx="10"/>
          </p:nvPr>
        </p:nvSpPr>
        <p:spPr>
          <a:xfrm>
            <a:off x="9296400" y="6553201"/>
            <a:ext cx="1371600" cy="155575"/>
          </a:xfrm>
        </p:spPr>
        <p:txBody>
          <a:bodyPr/>
          <a:lstStyle/>
          <a:p>
            <a:r>
              <a:rPr lang="en-US">
                <a:solidFill>
                  <a:srgbClr val="FFFFFF"/>
                </a:solidFill>
              </a:rPr>
              <a:t>19</a:t>
            </a:r>
          </a:p>
        </p:txBody>
      </p:sp>
      <p:pic>
        <p:nvPicPr>
          <p:cNvPr id="9" name="Picture 8" descr="NIH logo">
            <a:extLst>
              <a:ext uri="{FF2B5EF4-FFF2-40B4-BE49-F238E27FC236}">
                <a16:creationId xmlns:a16="http://schemas.microsoft.com/office/drawing/2014/main" id="{243DCB13-B6E8-9A46-9199-B1A655DB3490}"/>
              </a:ext>
            </a:extLst>
          </p:cNvPr>
          <p:cNvPicPr>
            <a:picLocks noChangeAspect="1"/>
          </p:cNvPicPr>
          <p:nvPr/>
        </p:nvPicPr>
        <p:blipFill>
          <a:blip r:embed="rId7"/>
          <a:stretch>
            <a:fillRect/>
          </a:stretch>
        </p:blipFill>
        <p:spPr>
          <a:xfrm>
            <a:off x="0" y="-26774"/>
            <a:ext cx="4864608" cy="963168"/>
          </a:xfrm>
          <a:prstGeom prst="rect">
            <a:avLst/>
          </a:prstGeom>
        </p:spPr>
      </p:pic>
    </p:spTree>
    <p:extLst>
      <p:ext uri="{BB962C8B-B14F-4D97-AF65-F5344CB8AC3E}">
        <p14:creationId xmlns:p14="http://schemas.microsoft.com/office/powerpoint/2010/main" val="381262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52A8DA-3680-479B-B368-FB82A5CFEAE4}"/>
              </a:ext>
            </a:extLst>
          </p:cNvPr>
          <p:cNvSpPr>
            <a:spLocks noGrp="1"/>
          </p:cNvSpPr>
          <p:nvPr>
            <p:ph type="title"/>
          </p:nvPr>
        </p:nvSpPr>
        <p:spPr/>
        <p:txBody>
          <a:bodyPr/>
          <a:lstStyle/>
          <a:p>
            <a:r>
              <a:rPr lang="en-US" dirty="0"/>
              <a:t>Congressionally Mandated Programs</a:t>
            </a:r>
          </a:p>
        </p:txBody>
      </p:sp>
      <p:sp>
        <p:nvSpPr>
          <p:cNvPr id="3" name="Content Placeholder 2" descr="SMALL  BUSINESS  INNOVATION &#10;RESEARCH (SBIR) PROGRAM&#10;Set-aside program for small business concerns to engage in federal R&amp;D -- with potential for commercialization&#10;&#10;3.2%, $1 billion&#10;&#10;SMALL BUSINESS TECHNOLOGY &#10;TRANSFER (STTR) PROGRAM&#10;Set-aside program to facilitate cooperative R&amp;D between small business concerns and US research institutions -- with potential for commercialization&#10;&#10;.45%, $146 million"/>
          <p:cNvSpPr>
            <a:spLocks noGrp="1"/>
          </p:cNvSpPr>
          <p:nvPr>
            <p:ph idx="1"/>
          </p:nvPr>
        </p:nvSpPr>
        <p:spPr>
          <a:xfrm>
            <a:off x="3072178" y="1921609"/>
            <a:ext cx="8786190" cy="4800600"/>
          </a:xfrm>
        </p:spPr>
        <p:txBody>
          <a:bodyPr/>
          <a:lstStyle/>
          <a:p>
            <a:pPr marL="0" indent="0">
              <a:buNone/>
            </a:pPr>
            <a:r>
              <a:rPr lang="en-US" sz="2400" b="1" dirty="0">
                <a:solidFill>
                  <a:srgbClr val="004D86"/>
                </a:solidFill>
              </a:rPr>
              <a:t>SMALL  BUSINESS  INNOVATION </a:t>
            </a:r>
          </a:p>
          <a:p>
            <a:pPr marL="0" indent="0">
              <a:buNone/>
            </a:pPr>
            <a:r>
              <a:rPr lang="en-US" sz="2400" b="1" dirty="0">
                <a:solidFill>
                  <a:srgbClr val="004D86"/>
                </a:solidFill>
              </a:rPr>
              <a:t>RESEARCH (SBIR) PROGRAM</a:t>
            </a:r>
          </a:p>
          <a:p>
            <a:pPr marL="0" indent="0">
              <a:buNone/>
            </a:pPr>
            <a:r>
              <a:rPr lang="en-US" sz="2400" dirty="0"/>
              <a:t>Set-aside program for small business concerns to engage in federal R</a:t>
            </a:r>
            <a:r>
              <a:rPr lang="en-US" sz="2000" dirty="0"/>
              <a:t>&amp;</a:t>
            </a:r>
            <a:r>
              <a:rPr lang="en-US" sz="2400" dirty="0"/>
              <a:t>D -- with potential for commercialization</a:t>
            </a:r>
          </a:p>
          <a:p>
            <a:pPr marL="0" indent="0">
              <a:buNone/>
            </a:pPr>
            <a:endParaRPr lang="en-US" sz="2400" dirty="0"/>
          </a:p>
          <a:p>
            <a:pPr marL="0" indent="0">
              <a:buNone/>
            </a:pPr>
            <a:r>
              <a:rPr lang="en-US" sz="2400" b="1" dirty="0">
                <a:solidFill>
                  <a:srgbClr val="004D86"/>
                </a:solidFill>
              </a:rPr>
              <a:t>SMALL BUSINESS TECHNOLOGY </a:t>
            </a:r>
          </a:p>
          <a:p>
            <a:pPr marL="0" indent="0">
              <a:buNone/>
            </a:pPr>
            <a:r>
              <a:rPr lang="en-US" sz="2400" b="1" dirty="0">
                <a:solidFill>
                  <a:srgbClr val="004D86"/>
                </a:solidFill>
              </a:rPr>
              <a:t>TRANSFER (STTR) PROGRAM</a:t>
            </a:r>
          </a:p>
          <a:p>
            <a:pPr marL="0" indent="0">
              <a:buNone/>
            </a:pPr>
            <a:r>
              <a:rPr lang="en-US" sz="2400" dirty="0"/>
              <a:t>Set-aside program to facilitate cooperative R</a:t>
            </a:r>
            <a:r>
              <a:rPr lang="en-US" sz="2000" dirty="0"/>
              <a:t>&amp;</a:t>
            </a:r>
            <a:r>
              <a:rPr lang="en-US" sz="2400" dirty="0"/>
              <a:t>D between small business concerns and US research institutions -- with potential for commercialization</a:t>
            </a:r>
          </a:p>
          <a:p>
            <a:endParaRPr lang="en-US" dirty="0"/>
          </a:p>
        </p:txBody>
      </p:sp>
      <p:sp>
        <p:nvSpPr>
          <p:cNvPr id="5" name="Oval 4">
            <a:extLst>
              <a:ext uri="{C183D7F6-B498-43B3-948B-1728B52AA6E4}">
                <adec:decorative xmlns:adec="http://schemas.microsoft.com/office/drawing/2017/decorative" val="1"/>
              </a:ext>
            </a:extLst>
          </p:cNvPr>
          <p:cNvSpPr/>
          <p:nvPr/>
        </p:nvSpPr>
        <p:spPr>
          <a:xfrm>
            <a:off x="1139209" y="2232801"/>
            <a:ext cx="1295963" cy="1104835"/>
          </a:xfrm>
          <a:prstGeom prst="ellipse">
            <a:avLst/>
          </a:prstGeom>
          <a:solidFill>
            <a:srgbClr val="004D86"/>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dirty="0">
                <a:solidFill>
                  <a:srgbClr val="FFFFFF"/>
                </a:solidFill>
                <a:latin typeface="+mj-lt"/>
              </a:rPr>
              <a:t>3.2%</a:t>
            </a:r>
          </a:p>
        </p:txBody>
      </p:sp>
      <p:sp>
        <p:nvSpPr>
          <p:cNvPr id="7" name="Oval 6">
            <a:extLst>
              <a:ext uri="{C183D7F6-B498-43B3-948B-1728B52AA6E4}">
                <adec:decorative xmlns:adec="http://schemas.microsoft.com/office/drawing/2017/decorative" val="1"/>
              </a:ext>
            </a:extLst>
          </p:cNvPr>
          <p:cNvSpPr/>
          <p:nvPr/>
        </p:nvSpPr>
        <p:spPr>
          <a:xfrm>
            <a:off x="1139209" y="4321909"/>
            <a:ext cx="1295963" cy="1104835"/>
          </a:xfrm>
          <a:prstGeom prst="ellipse">
            <a:avLst/>
          </a:prstGeom>
          <a:solidFill>
            <a:srgbClr val="004D86"/>
          </a:solid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latin typeface="+mj-lt"/>
              </a:rPr>
              <a:t>0.45%</a:t>
            </a:r>
          </a:p>
        </p:txBody>
      </p:sp>
      <p:sp>
        <p:nvSpPr>
          <p:cNvPr id="4" name="TextBox 3" descr="$1.2 Billion Dedicated Funding via Set-aside from NIH’s R&amp;D Budget&#10;"/>
          <p:cNvSpPr txBox="1"/>
          <p:nvPr/>
        </p:nvSpPr>
        <p:spPr>
          <a:xfrm>
            <a:off x="533999" y="1210619"/>
            <a:ext cx="11124001" cy="461665"/>
          </a:xfrm>
          <a:prstGeom prst="rect">
            <a:avLst/>
          </a:prstGeom>
          <a:solidFill>
            <a:schemeClr val="accent1"/>
          </a:solidFill>
        </p:spPr>
        <p:txBody>
          <a:bodyPr wrap="square" lIns="91440" tIns="45720" rIns="91440" bIns="45720" rtlCol="0" anchor="t">
            <a:spAutoFit/>
          </a:bodyPr>
          <a:lstStyle/>
          <a:p>
            <a:pPr algn="ctr"/>
            <a:r>
              <a:rPr lang="en-US" sz="2400" b="1" dirty="0">
                <a:solidFill>
                  <a:srgbClr val="002060"/>
                </a:solidFill>
                <a:latin typeface="+mj-lt"/>
                <a:ea typeface="ＭＳ Ｐゴシック"/>
                <a:cs typeface="Arial"/>
              </a:rPr>
              <a:t>$1.2 Billion Dedicated Funding via Set-aside from NIH’s R</a:t>
            </a:r>
            <a:r>
              <a:rPr lang="en-US" sz="2000" b="1" dirty="0">
                <a:solidFill>
                  <a:srgbClr val="002060"/>
                </a:solidFill>
                <a:latin typeface="+mj-lt"/>
                <a:ea typeface="ＭＳ Ｐゴシック"/>
                <a:cs typeface="Arial"/>
              </a:rPr>
              <a:t>&amp;</a:t>
            </a:r>
            <a:r>
              <a:rPr lang="en-US" sz="2400" b="1" dirty="0">
                <a:solidFill>
                  <a:srgbClr val="002060"/>
                </a:solidFill>
                <a:latin typeface="+mj-lt"/>
                <a:ea typeface="ＭＳ Ｐゴシック"/>
                <a:cs typeface="Arial"/>
              </a:rPr>
              <a:t>D Budget</a:t>
            </a:r>
          </a:p>
        </p:txBody>
      </p:sp>
      <p:sp>
        <p:nvSpPr>
          <p:cNvPr id="6" name="Rectangle 5">
            <a:extLst>
              <a:ext uri="{FF2B5EF4-FFF2-40B4-BE49-F238E27FC236}">
                <a16:creationId xmlns:a16="http://schemas.microsoft.com/office/drawing/2014/main" id="{6E106EED-A4E3-4AB0-B103-12EBB0A22B3A}"/>
              </a:ext>
              <a:ext uri="{C183D7F6-B498-43B3-948B-1728B52AA6E4}">
                <adec:decorative xmlns:adec="http://schemas.microsoft.com/office/drawing/2017/decorative" val="1"/>
              </a:ext>
            </a:extLst>
          </p:cNvPr>
          <p:cNvSpPr/>
          <p:nvPr/>
        </p:nvSpPr>
        <p:spPr>
          <a:xfrm>
            <a:off x="1236719" y="3321914"/>
            <a:ext cx="1100942" cy="369332"/>
          </a:xfrm>
          <a:prstGeom prst="rect">
            <a:avLst/>
          </a:prstGeom>
        </p:spPr>
        <p:txBody>
          <a:bodyPr wrap="none">
            <a:spAutoFit/>
          </a:bodyPr>
          <a:lstStyle/>
          <a:p>
            <a:pPr marR="5600" algn="ctr"/>
            <a:r>
              <a:rPr lang="en-US" dirty="0">
                <a:latin typeface="+mj-lt"/>
                <a:cs typeface="Calibri" panose="020F0502020204030204" pitchFamily="34" charset="0"/>
              </a:rPr>
              <a:t>$1 billion</a:t>
            </a:r>
          </a:p>
        </p:txBody>
      </p:sp>
      <p:sp>
        <p:nvSpPr>
          <p:cNvPr id="9" name="Rectangle 8">
            <a:extLst>
              <a:ext uri="{FF2B5EF4-FFF2-40B4-BE49-F238E27FC236}">
                <a16:creationId xmlns:a16="http://schemas.microsoft.com/office/drawing/2014/main" id="{E299FF3C-17BE-4D4F-9269-65B14F83F774}"/>
              </a:ext>
              <a:ext uri="{C183D7F6-B498-43B3-948B-1728B52AA6E4}">
                <adec:decorative xmlns:adec="http://schemas.microsoft.com/office/drawing/2017/decorative" val="1"/>
              </a:ext>
            </a:extLst>
          </p:cNvPr>
          <p:cNvSpPr/>
          <p:nvPr/>
        </p:nvSpPr>
        <p:spPr>
          <a:xfrm>
            <a:off x="1076419" y="5426744"/>
            <a:ext cx="1421543" cy="369332"/>
          </a:xfrm>
          <a:prstGeom prst="rect">
            <a:avLst/>
          </a:prstGeom>
        </p:spPr>
        <p:txBody>
          <a:bodyPr wrap="none">
            <a:spAutoFit/>
          </a:bodyPr>
          <a:lstStyle/>
          <a:p>
            <a:pPr marR="5850" algn="ctr"/>
            <a:r>
              <a:rPr lang="en-US" dirty="0">
                <a:latin typeface="+mj-lt"/>
                <a:cs typeface="Calibri" panose="020F0502020204030204" pitchFamily="34" charset="0"/>
              </a:rPr>
              <a:t>$146 million</a:t>
            </a:r>
          </a:p>
        </p:txBody>
      </p:sp>
    </p:spTree>
    <p:extLst>
      <p:ext uri="{BB962C8B-B14F-4D97-AF65-F5344CB8AC3E}">
        <p14:creationId xmlns:p14="http://schemas.microsoft.com/office/powerpoint/2010/main" val="324352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 SBIR/STTR Budget Allocations FY2020</a:t>
            </a:r>
          </a:p>
        </p:txBody>
      </p:sp>
      <p:sp>
        <p:nvSpPr>
          <p:cNvPr id="4" name="Slide Number Placeholder 3"/>
          <p:cNvSpPr>
            <a:spLocks noGrp="1"/>
          </p:cNvSpPr>
          <p:nvPr>
            <p:ph type="sldNum" sz="quarter" idx="10"/>
          </p:nvPr>
        </p:nvSpPr>
        <p:spPr/>
        <p:txBody>
          <a:bodyPr/>
          <a:lstStyle/>
          <a:p>
            <a:fld id="{60583324-AE1C-3546-A724-4BA4670D7901}" type="slidenum">
              <a:rPr lang="en-US" smtClean="0"/>
              <a:pPr/>
              <a:t>5</a:t>
            </a:fld>
            <a:endParaRPr lang="en-US"/>
          </a:p>
        </p:txBody>
      </p:sp>
      <p:sp>
        <p:nvSpPr>
          <p:cNvPr id="5" name="Rounded Rectangle 1">
            <a:extLst>
              <a:ext uri="{FF2B5EF4-FFF2-40B4-BE49-F238E27FC236}">
                <a16:creationId xmlns:a16="http://schemas.microsoft.com/office/drawing/2014/main" id="{21573561-E150-4879-BA69-0FA82A456CCA}"/>
              </a:ext>
              <a:ext uri="{C183D7F6-B498-43B3-948B-1728B52AA6E4}">
                <adec:decorative xmlns:adec="http://schemas.microsoft.com/office/drawing/2017/decorative" val="1"/>
              </a:ext>
            </a:extLst>
          </p:cNvPr>
          <p:cNvSpPr/>
          <p:nvPr/>
        </p:nvSpPr>
        <p:spPr>
          <a:xfrm>
            <a:off x="8610600" y="1295400"/>
            <a:ext cx="3200400" cy="1099087"/>
          </a:xfrm>
          <a:prstGeom prst="roundRect">
            <a:avLst/>
          </a:prstGeom>
          <a:solidFill>
            <a:srgbClr val="E3F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FFFFFF"/>
              </a:solidFill>
            </a:endParaRPr>
          </a:p>
        </p:txBody>
      </p:sp>
      <p:sp>
        <p:nvSpPr>
          <p:cNvPr id="7" name="Rectangle 6" descr="3.2% SBIR     $1 billion&#10;0.45% STTR  $146 million&#10;Total FY20    $1.2 billion&#10;">
            <a:extLst>
              <a:ext uri="{FF2B5EF4-FFF2-40B4-BE49-F238E27FC236}">
                <a16:creationId xmlns:a16="http://schemas.microsoft.com/office/drawing/2014/main" id="{C8FACC78-9A36-4D68-B352-F4036C010597}"/>
              </a:ext>
            </a:extLst>
          </p:cNvPr>
          <p:cNvSpPr/>
          <p:nvPr/>
        </p:nvSpPr>
        <p:spPr>
          <a:xfrm>
            <a:off x="8610600" y="1337111"/>
            <a:ext cx="3200400" cy="1015663"/>
          </a:xfrm>
          <a:prstGeom prst="rect">
            <a:avLst/>
          </a:prstGeom>
        </p:spPr>
        <p:txBody>
          <a:bodyPr wrap="square" lIns="91440" tIns="45720" rIns="91440" bIns="45720" anchor="t">
            <a:spAutoFit/>
          </a:bodyPr>
          <a:lstStyle/>
          <a:p>
            <a:pPr marR="5080"/>
            <a:r>
              <a:rPr lang="en-US" sz="2000" dirty="0">
                <a:latin typeface="+mj-lt"/>
                <a:ea typeface="ＭＳ Ｐゴシック"/>
                <a:cs typeface="Calibri"/>
              </a:rPr>
              <a:t>3.2% SBIR     $1 billion</a:t>
            </a:r>
            <a:endParaRPr lang="en-US" dirty="0">
              <a:ea typeface="ＭＳ Ｐゴシック"/>
              <a:cs typeface="Calibri"/>
            </a:endParaRPr>
          </a:p>
          <a:p>
            <a:pPr marR="5715"/>
            <a:r>
              <a:rPr lang="en-US" sz="2000" dirty="0">
                <a:latin typeface="+mj-lt"/>
                <a:ea typeface="ＭＳ Ｐゴシック"/>
                <a:cs typeface="Calibri"/>
              </a:rPr>
              <a:t>0.45% STTR  $146 million</a:t>
            </a:r>
          </a:p>
          <a:p>
            <a:pPr marR="4445"/>
            <a:r>
              <a:rPr lang="en-US" sz="2000" b="1" dirty="0">
                <a:latin typeface="+mj-lt"/>
                <a:ea typeface="ＭＳ Ｐゴシック"/>
                <a:cs typeface="Calibri"/>
              </a:rPr>
              <a:t>Total FY20    $1.2 billion</a:t>
            </a:r>
          </a:p>
        </p:txBody>
      </p:sp>
      <p:graphicFrame>
        <p:nvGraphicFramePr>
          <p:cNvPr id="8" name="Chart 7" descr="pie chart showing allocation of small business funding by institute">
            <a:extLst>
              <a:ext uri="{FF2B5EF4-FFF2-40B4-BE49-F238E27FC236}">
                <a16:creationId xmlns:a16="http://schemas.microsoft.com/office/drawing/2014/main" id="{33B05F2F-1F20-4055-B618-2F88AAE5FB81}"/>
              </a:ext>
            </a:extLst>
          </p:cNvPr>
          <p:cNvGraphicFramePr>
            <a:graphicFrameLocks/>
          </p:cNvGraphicFramePr>
          <p:nvPr>
            <p:extLst>
              <p:ext uri="{D42A27DB-BD31-4B8C-83A1-F6EECF244321}">
                <p14:modId xmlns:p14="http://schemas.microsoft.com/office/powerpoint/2010/main" val="2940383535"/>
              </p:ext>
            </p:extLst>
          </p:nvPr>
        </p:nvGraphicFramePr>
        <p:xfrm>
          <a:off x="1066800" y="1191633"/>
          <a:ext cx="8103590" cy="5539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190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1C84DF-8B48-48A9-A4F1-EC628648CB07}"/>
              </a:ext>
            </a:extLst>
          </p:cNvPr>
          <p:cNvSpPr>
            <a:spLocks noGrp="1"/>
          </p:cNvSpPr>
          <p:nvPr>
            <p:ph type="title"/>
          </p:nvPr>
        </p:nvSpPr>
        <p:spPr/>
        <p:txBody>
          <a:bodyPr/>
          <a:lstStyle/>
          <a:p>
            <a:r>
              <a:rPr lang="en-US" dirty="0">
                <a:cs typeface="Arial" panose="020B0604020202020204" pitchFamily="34" charset="0"/>
              </a:rPr>
              <a:t>Benefits of NIH Funding</a:t>
            </a:r>
            <a:endParaRPr lang="en-US" dirty="0"/>
          </a:p>
        </p:txBody>
      </p:sp>
      <p:sp>
        <p:nvSpPr>
          <p:cNvPr id="3" name="Content Placeholder 2" descr="One of the largest sources of early-stage capital for life sciences in the United States&#10;Non-dilutive capital – not a loan&#10;IP/data rights protection through Bayh-Dole Act and SBIR Policy Directive&#10;Awardees can leverage funding to attract investors and partners&#10;"/>
          <p:cNvSpPr>
            <a:spLocks noGrp="1"/>
          </p:cNvSpPr>
          <p:nvPr>
            <p:ph idx="1"/>
          </p:nvPr>
        </p:nvSpPr>
        <p:spPr>
          <a:xfrm>
            <a:off x="1024021" y="1043609"/>
            <a:ext cx="10659979" cy="3404221"/>
          </a:xfrm>
        </p:spPr>
        <p:txBody>
          <a:bodyPr>
            <a:noAutofit/>
          </a:bodyPr>
          <a:lstStyle/>
          <a:p>
            <a:pPr marL="0" indent="0" algn="ctr">
              <a:spcBef>
                <a:spcPts val="1200"/>
              </a:spcBef>
              <a:spcAft>
                <a:spcPts val="1200"/>
              </a:spcAft>
              <a:buNone/>
            </a:pPr>
            <a:r>
              <a:rPr lang="en-US" sz="2800" b="1" dirty="0">
                <a:ea typeface="Helvetica" charset="0"/>
                <a:cs typeface="Helvetica" charset="0"/>
              </a:rPr>
              <a:t>One of the largest sources of early-stage capital for life sciences in the United States</a:t>
            </a:r>
          </a:p>
          <a:p>
            <a:pPr>
              <a:lnSpc>
                <a:spcPts val="2550"/>
              </a:lnSpc>
              <a:spcAft>
                <a:spcPts val="0"/>
              </a:spcAft>
              <a:buFont typeface="Arial" panose="020B0604020202020204" pitchFamily="34" charset="0"/>
              <a:buChar char="•"/>
            </a:pPr>
            <a:r>
              <a:rPr lang="en-US" sz="2400" b="1" dirty="0">
                <a:ea typeface="Helvetica" charset="0"/>
                <a:cs typeface="Helvetica" charset="0"/>
              </a:rPr>
              <a:t>Non-dilutive capital </a:t>
            </a:r>
            <a:r>
              <a:rPr lang="en-US" sz="2400" dirty="0">
                <a:ea typeface="Helvetica" charset="0"/>
                <a:cs typeface="Helvetica" charset="0"/>
              </a:rPr>
              <a:t>– not a loan</a:t>
            </a:r>
            <a:endParaRPr lang="en-US" sz="2400" b="1" dirty="0">
              <a:ea typeface="Helvetica" charset="0"/>
              <a:cs typeface="Helvetica" charset="0"/>
            </a:endParaRPr>
          </a:p>
          <a:p>
            <a:pPr>
              <a:lnSpc>
                <a:spcPts val="2550"/>
              </a:lnSpc>
              <a:spcAft>
                <a:spcPts val="0"/>
              </a:spcAft>
              <a:buFont typeface="Arial" panose="020B0604020202020204" pitchFamily="34" charset="0"/>
              <a:buChar char="•"/>
            </a:pPr>
            <a:r>
              <a:rPr lang="en-US" sz="2400" b="1" dirty="0">
                <a:ea typeface="Helvetica" charset="0"/>
                <a:cs typeface="Helvetica" charset="0"/>
              </a:rPr>
              <a:t>IP/data rights </a:t>
            </a:r>
            <a:r>
              <a:rPr lang="en-US" sz="2400" dirty="0">
                <a:ea typeface="Helvetica" charset="0"/>
                <a:cs typeface="Helvetica" charset="0"/>
              </a:rPr>
              <a:t>protection through Bayh-Dole Act and SBIR Policy Directive</a:t>
            </a:r>
          </a:p>
          <a:p>
            <a:pPr>
              <a:lnSpc>
                <a:spcPts val="2550"/>
              </a:lnSpc>
              <a:spcAft>
                <a:spcPts val="0"/>
              </a:spcAft>
              <a:buFont typeface="Arial" panose="020B0604020202020204" pitchFamily="34" charset="0"/>
              <a:buChar char="•"/>
            </a:pPr>
            <a:r>
              <a:rPr lang="en-US" sz="2400" dirty="0">
                <a:ea typeface="Helvetica" charset="0"/>
                <a:cs typeface="Helvetica" charset="0"/>
              </a:rPr>
              <a:t>Awardees can </a:t>
            </a:r>
            <a:r>
              <a:rPr lang="en-US" sz="2400" b="1" dirty="0">
                <a:ea typeface="Helvetica" charset="0"/>
                <a:cs typeface="Helvetica" charset="0"/>
              </a:rPr>
              <a:t>leverage funding </a:t>
            </a:r>
            <a:r>
              <a:rPr lang="en-US" sz="2400" dirty="0">
                <a:ea typeface="Helvetica" charset="0"/>
                <a:cs typeface="Helvetica" charset="0"/>
              </a:rPr>
              <a:t>to attract investors and partners</a:t>
            </a:r>
          </a:p>
        </p:txBody>
      </p:sp>
      <p:pic>
        <p:nvPicPr>
          <p:cNvPr id="6" name="Picture 5">
            <a:extLst>
              <a:ext uri="{FF2B5EF4-FFF2-40B4-BE49-F238E27FC236}">
                <a16:creationId xmlns:a16="http://schemas.microsoft.com/office/drawing/2014/main" id="{85D93866-2EDB-45F9-B9EE-6264102C31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3613" y="3457245"/>
            <a:ext cx="7870579" cy="3172154"/>
          </a:xfrm>
          <a:prstGeom prst="rect">
            <a:avLst/>
          </a:prstGeom>
        </p:spPr>
      </p:pic>
    </p:spTree>
    <p:extLst>
      <p:ext uri="{BB962C8B-B14F-4D97-AF65-F5344CB8AC3E}">
        <p14:creationId xmlns:p14="http://schemas.microsoft.com/office/powerpoint/2010/main" val="148202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Applicant initiates&#10;research idea, small buiness concern confirms elitibility, submits grant application to NIH electronically, NIH center for scientific review assigns to IC and IRG. &#10;&#10;1- 2 months later&#10;&#10;scientific review group evaluates scientific merit, 3 months later&#10;&#10;advvisory council or board recommend approval&#10;&#10;IC staff prepare funding plan for IC Director, &#10;&#10;2-4 months later IC allocates funds, grantee conducts research&#10;">
            <a:extLst>
              <a:ext uri="{FF2B5EF4-FFF2-40B4-BE49-F238E27FC236}">
                <a16:creationId xmlns:a16="http://schemas.microsoft.com/office/drawing/2014/main" id="{34F62105-DE8B-4237-BC85-CA58AB47845B}"/>
              </a:ext>
            </a:extLst>
          </p:cNvPr>
          <p:cNvGrpSpPr/>
          <p:nvPr/>
        </p:nvGrpSpPr>
        <p:grpSpPr>
          <a:xfrm>
            <a:off x="1908081" y="1188647"/>
            <a:ext cx="8381255" cy="5288354"/>
            <a:chOff x="1908081" y="1188647"/>
            <a:chExt cx="8381255" cy="5288354"/>
          </a:xfrm>
        </p:grpSpPr>
        <p:sp>
          <p:nvSpPr>
            <p:cNvPr id="31" name="Rounded Rectangle 30"/>
            <p:cNvSpPr/>
            <p:nvPr/>
          </p:nvSpPr>
          <p:spPr>
            <a:xfrm>
              <a:off x="7848600" y="3235385"/>
              <a:ext cx="1979588" cy="1541467"/>
            </a:xfrm>
            <a:prstGeom prst="roundRect">
              <a:avLst/>
            </a:prstGeom>
            <a:solidFill>
              <a:schemeClr val="bg1">
                <a:lumMod val="95000"/>
              </a:schemeClr>
            </a:solidFill>
            <a:ln w="28575" cap="rnd">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Rounded Rectangle 32"/>
            <p:cNvSpPr/>
            <p:nvPr/>
          </p:nvSpPr>
          <p:spPr>
            <a:xfrm>
              <a:off x="5345899" y="3235385"/>
              <a:ext cx="1979588" cy="1541467"/>
            </a:xfrm>
            <a:prstGeom prst="roundRect">
              <a:avLst/>
            </a:prstGeom>
            <a:solidFill>
              <a:schemeClr val="bg1">
                <a:lumMod val="95000"/>
              </a:schemeClr>
            </a:solidFill>
            <a:ln w="28575" cap="rnd">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34" name="Straight Connector 33"/>
            <p:cNvCxnSpPr>
              <a:stCxn id="51" idx="6"/>
              <a:endCxn id="49" idx="2"/>
            </p:cNvCxnSpPr>
            <p:nvPr/>
          </p:nvCxnSpPr>
          <p:spPr>
            <a:xfrm flipV="1">
              <a:off x="6083537" y="3604968"/>
              <a:ext cx="1941452" cy="7798"/>
            </a:xfrm>
            <a:prstGeom prst="line">
              <a:avLst/>
            </a:prstGeom>
            <a:ln w="762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9" idx="6"/>
            </p:cNvCxnSpPr>
            <p:nvPr/>
          </p:nvCxnSpPr>
          <p:spPr>
            <a:xfrm>
              <a:off x="2641084" y="1493447"/>
              <a:ext cx="1321317" cy="0"/>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 Box 14"/>
            <p:cNvSpPr txBox="1">
              <a:spLocks noChangeArrowheads="1"/>
            </p:cNvSpPr>
            <p:nvPr/>
          </p:nvSpPr>
          <p:spPr bwMode="auto">
            <a:xfrm>
              <a:off x="9500505" y="3138818"/>
              <a:ext cx="184731" cy="338554"/>
            </a:xfrm>
            <a:prstGeom prst="rect">
              <a:avLst/>
            </a:prstGeom>
            <a:noFill/>
            <a:ln w="9525">
              <a:noFill/>
              <a:miter lim="800000"/>
              <a:headEnd/>
              <a:tailEnd/>
            </a:ln>
          </p:spPr>
          <p:txBody>
            <a:bodyPr wrap="none">
              <a:spAutoFit/>
            </a:bodyPr>
            <a:lstStyle/>
            <a:p>
              <a:pPr eaLnBrk="0" hangingPunct="0"/>
              <a:endParaRPr lang="en-US" sz="1600" b="1">
                <a:solidFill>
                  <a:srgbClr val="000099"/>
                </a:solidFill>
              </a:endParaRPr>
            </a:p>
          </p:txBody>
        </p:sp>
        <p:grpSp>
          <p:nvGrpSpPr>
            <p:cNvPr id="9" name="Group 8"/>
            <p:cNvGrpSpPr/>
            <p:nvPr/>
          </p:nvGrpSpPr>
          <p:grpSpPr>
            <a:xfrm>
              <a:off x="3982430" y="1219200"/>
              <a:ext cx="609600" cy="609600"/>
              <a:chOff x="2534630" y="1219200"/>
              <a:chExt cx="609600" cy="609600"/>
            </a:xfrm>
          </p:grpSpPr>
          <p:sp>
            <p:nvSpPr>
              <p:cNvPr id="36" name="Oval 35"/>
              <p:cNvSpPr/>
              <p:nvPr/>
            </p:nvSpPr>
            <p:spPr>
              <a:xfrm>
                <a:off x="2534630" y="1219200"/>
                <a:ext cx="609600" cy="609600"/>
              </a:xfrm>
              <a:prstGeom prst="ellipse">
                <a:avLst/>
              </a:prstGeom>
              <a:solidFill>
                <a:srgbClr val="2676AC"/>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067" y="1310321"/>
                <a:ext cx="418725" cy="418725"/>
              </a:xfrm>
              <a:prstGeom prst="rect">
                <a:avLst/>
              </a:prstGeom>
              <a:noFill/>
            </p:spPr>
          </p:pic>
        </p:grpSp>
        <p:grpSp>
          <p:nvGrpSpPr>
            <p:cNvPr id="8" name="Group 7"/>
            <p:cNvGrpSpPr/>
            <p:nvPr/>
          </p:nvGrpSpPr>
          <p:grpSpPr>
            <a:xfrm>
              <a:off x="2031483" y="1188647"/>
              <a:ext cx="609600" cy="609600"/>
              <a:chOff x="507483" y="1188647"/>
              <a:chExt cx="609600" cy="609600"/>
            </a:xfrm>
          </p:grpSpPr>
          <p:sp>
            <p:nvSpPr>
              <p:cNvPr id="39" name="Oval 38"/>
              <p:cNvSpPr/>
              <p:nvPr/>
            </p:nvSpPr>
            <p:spPr>
              <a:xfrm>
                <a:off x="507483" y="1188647"/>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75" y="1214864"/>
                <a:ext cx="500016" cy="500016"/>
              </a:xfrm>
              <a:prstGeom prst="rect">
                <a:avLst/>
              </a:prstGeom>
            </p:spPr>
          </p:pic>
        </p:grpSp>
        <p:sp>
          <p:nvSpPr>
            <p:cNvPr id="41" name="Text Box 6" descr="Applicant initiates&#10;research idea&#10;"/>
            <p:cNvSpPr txBox="1">
              <a:spLocks noChangeArrowheads="1"/>
            </p:cNvSpPr>
            <p:nvPr/>
          </p:nvSpPr>
          <p:spPr bwMode="auto">
            <a:xfrm>
              <a:off x="1908081" y="1842901"/>
              <a:ext cx="1728550" cy="584775"/>
            </a:xfrm>
            <a:prstGeom prst="rect">
              <a:avLst/>
            </a:prstGeom>
            <a:noFill/>
            <a:ln w="9525">
              <a:noFill/>
              <a:miter lim="800000"/>
              <a:headEnd/>
              <a:tailEnd/>
            </a:ln>
          </p:spPr>
          <p:txBody>
            <a:bodyPr wrap="none">
              <a:spAutoFit/>
            </a:bodyPr>
            <a:lstStyle/>
            <a:p>
              <a:pPr eaLnBrk="0" hangingPunct="0"/>
              <a:r>
                <a:rPr lang="en-US" sz="1600" dirty="0">
                  <a:solidFill>
                    <a:srgbClr val="000000"/>
                  </a:solidFill>
                  <a:latin typeface="Arial Nova Light" panose="020B0304020202020204" pitchFamily="34" charset="0"/>
                </a:rPr>
                <a:t>Applicant initiates</a:t>
              </a:r>
            </a:p>
            <a:p>
              <a:pPr eaLnBrk="0" hangingPunct="0"/>
              <a:r>
                <a:rPr lang="en-US" sz="1600" dirty="0">
                  <a:solidFill>
                    <a:srgbClr val="000000"/>
                  </a:solidFill>
                  <a:latin typeface="Arial Nova Light" panose="020B0304020202020204" pitchFamily="34" charset="0"/>
                </a:rPr>
                <a:t>research idea</a:t>
              </a:r>
            </a:p>
          </p:txBody>
        </p:sp>
        <p:sp>
          <p:nvSpPr>
            <p:cNvPr id="42" name="Text Box 6" descr="Small Business &#10;Concern confirms &#10;Eligibility&#10;"/>
            <p:cNvSpPr txBox="1">
              <a:spLocks noChangeArrowheads="1"/>
            </p:cNvSpPr>
            <p:nvPr/>
          </p:nvSpPr>
          <p:spPr bwMode="auto">
            <a:xfrm>
              <a:off x="3886200" y="1844676"/>
              <a:ext cx="1853392" cy="830997"/>
            </a:xfrm>
            <a:prstGeom prst="rect">
              <a:avLst/>
            </a:prstGeom>
            <a:noFill/>
            <a:ln w="9525">
              <a:noFill/>
              <a:miter lim="800000"/>
              <a:headEnd/>
              <a:tailEnd/>
            </a:ln>
          </p:spPr>
          <p:txBody>
            <a:bodyPr wrap="none">
              <a:spAutoFit/>
            </a:bodyPr>
            <a:lstStyle/>
            <a:p>
              <a:pPr eaLnBrk="0" hangingPunct="0"/>
              <a:r>
                <a:rPr lang="en-US" sz="1600" dirty="0">
                  <a:solidFill>
                    <a:srgbClr val="000000"/>
                  </a:solidFill>
                  <a:latin typeface="Arial Nova Light" panose="020B0304020202020204" pitchFamily="34" charset="0"/>
                </a:rPr>
                <a:t>Small Business </a:t>
              </a:r>
            </a:p>
            <a:p>
              <a:pPr eaLnBrk="0" hangingPunct="0"/>
              <a:r>
                <a:rPr lang="en-US" sz="1600" dirty="0">
                  <a:solidFill>
                    <a:srgbClr val="000000"/>
                  </a:solidFill>
                  <a:latin typeface="Arial Nova Light" panose="020B0304020202020204" pitchFamily="34" charset="0"/>
                </a:rPr>
                <a:t>Concern confirms </a:t>
              </a:r>
            </a:p>
            <a:p>
              <a:pPr eaLnBrk="0" hangingPunct="0"/>
              <a:r>
                <a:rPr lang="en-US" sz="1600" dirty="0">
                  <a:solidFill>
                    <a:srgbClr val="000000"/>
                  </a:solidFill>
                  <a:latin typeface="Arial Nova Light" panose="020B0304020202020204" pitchFamily="34" charset="0"/>
                </a:rPr>
                <a:t>Eligibility</a:t>
              </a:r>
            </a:p>
          </p:txBody>
        </p:sp>
        <p:sp>
          <p:nvSpPr>
            <p:cNvPr id="44" name="Text Box 6"/>
            <p:cNvSpPr txBox="1">
              <a:spLocks noChangeArrowheads="1"/>
            </p:cNvSpPr>
            <p:nvPr/>
          </p:nvSpPr>
          <p:spPr bwMode="auto">
            <a:xfrm>
              <a:off x="5814991" y="1860598"/>
              <a:ext cx="2009304" cy="830997"/>
            </a:xfrm>
            <a:prstGeom prst="rect">
              <a:avLst/>
            </a:prstGeom>
            <a:noFill/>
            <a:ln w="9525">
              <a:noFill/>
              <a:miter lim="800000"/>
              <a:headEnd/>
              <a:tailEnd/>
            </a:ln>
          </p:spPr>
          <p:txBody>
            <a:bodyPr wrap="square">
              <a:spAutoFit/>
            </a:bodyPr>
            <a:lstStyle/>
            <a:p>
              <a:pPr eaLnBrk="0" hangingPunct="0"/>
              <a:r>
                <a:rPr lang="en-US" sz="1600" dirty="0">
                  <a:solidFill>
                    <a:srgbClr val="000000"/>
                  </a:solidFill>
                  <a:latin typeface="Arial Nova Light" panose="020B0304020202020204" pitchFamily="34" charset="0"/>
                </a:rPr>
                <a:t>Submits SBIR/STTR</a:t>
              </a:r>
            </a:p>
            <a:p>
              <a:pPr eaLnBrk="0" hangingPunct="0"/>
              <a:r>
                <a:rPr lang="en-US" sz="1600" dirty="0">
                  <a:solidFill>
                    <a:srgbClr val="000000"/>
                  </a:solidFill>
                  <a:latin typeface="Arial Nova Light" panose="020B0304020202020204" pitchFamily="34" charset="0"/>
                </a:rPr>
                <a:t>grant application to</a:t>
              </a:r>
            </a:p>
            <a:p>
              <a:pPr eaLnBrk="0" hangingPunct="0"/>
              <a:r>
                <a:rPr lang="en-US" sz="1600" dirty="0">
                  <a:solidFill>
                    <a:srgbClr val="000000"/>
                  </a:solidFill>
                  <a:latin typeface="Arial Nova Light" panose="020B0304020202020204" pitchFamily="34" charset="0"/>
                </a:rPr>
                <a:t>NIH electronically</a:t>
              </a:r>
            </a:p>
          </p:txBody>
        </p:sp>
        <p:sp>
          <p:nvSpPr>
            <p:cNvPr id="50" name="Text Box 6"/>
            <p:cNvSpPr txBox="1">
              <a:spLocks noChangeArrowheads="1"/>
            </p:cNvSpPr>
            <p:nvPr/>
          </p:nvSpPr>
          <p:spPr bwMode="auto">
            <a:xfrm>
              <a:off x="7928760" y="3925644"/>
              <a:ext cx="1899429" cy="830997"/>
            </a:xfrm>
            <a:prstGeom prst="rect">
              <a:avLst/>
            </a:prstGeom>
            <a:noFill/>
            <a:ln w="9525">
              <a:noFill/>
              <a:miter lim="800000"/>
              <a:headEnd/>
              <a:tailEnd/>
            </a:ln>
          </p:spPr>
          <p:txBody>
            <a:bodyPr wrap="square">
              <a:spAutoFit/>
            </a:bodyPr>
            <a:lstStyle/>
            <a:p>
              <a:pPr eaLnBrk="0" hangingPunct="0"/>
              <a:r>
                <a:rPr lang="en-US" sz="1600">
                  <a:solidFill>
                    <a:srgbClr val="000000"/>
                  </a:solidFill>
                  <a:latin typeface="Arial Nova Light" panose="020B0304020202020204" pitchFamily="34" charset="0"/>
                </a:rPr>
                <a:t>Scientific Review </a:t>
              </a:r>
            </a:p>
            <a:p>
              <a:pPr eaLnBrk="0" hangingPunct="0"/>
              <a:r>
                <a:rPr lang="en-US" sz="1600">
                  <a:solidFill>
                    <a:srgbClr val="000000"/>
                  </a:solidFill>
                  <a:latin typeface="Arial Nova Light" panose="020B0304020202020204" pitchFamily="34" charset="0"/>
                </a:rPr>
                <a:t>Group evaluates </a:t>
              </a:r>
            </a:p>
            <a:p>
              <a:pPr eaLnBrk="0" hangingPunct="0"/>
              <a:r>
                <a:rPr lang="en-US" sz="1600">
                  <a:solidFill>
                    <a:srgbClr val="000000"/>
                  </a:solidFill>
                  <a:latin typeface="Arial Nova Light" panose="020B0304020202020204" pitchFamily="34" charset="0"/>
                </a:rPr>
                <a:t>scientific merit</a:t>
              </a:r>
            </a:p>
          </p:txBody>
        </p:sp>
        <p:sp>
          <p:nvSpPr>
            <p:cNvPr id="52" name="Text Box 6"/>
            <p:cNvSpPr txBox="1">
              <a:spLocks noChangeArrowheads="1"/>
            </p:cNvSpPr>
            <p:nvPr/>
          </p:nvSpPr>
          <p:spPr bwMode="auto">
            <a:xfrm>
              <a:off x="5377708" y="3933442"/>
              <a:ext cx="2013693" cy="830997"/>
            </a:xfrm>
            <a:prstGeom prst="rect">
              <a:avLst/>
            </a:prstGeom>
            <a:noFill/>
            <a:ln w="9525">
              <a:noFill/>
              <a:miter lim="800000"/>
              <a:headEnd/>
              <a:tailEnd/>
            </a:ln>
          </p:spPr>
          <p:txBody>
            <a:bodyPr wrap="none">
              <a:spAutoFit/>
            </a:bodyPr>
            <a:lstStyle/>
            <a:p>
              <a:pPr eaLnBrk="0" hangingPunct="0"/>
              <a:r>
                <a:rPr lang="en-US" sz="1600" dirty="0">
                  <a:solidFill>
                    <a:srgbClr val="000000"/>
                  </a:solidFill>
                  <a:latin typeface="Arial Nova Light" panose="020B0304020202020204" pitchFamily="34" charset="0"/>
                </a:rPr>
                <a:t>Advisory Council or </a:t>
              </a:r>
            </a:p>
            <a:p>
              <a:pPr eaLnBrk="0" hangingPunct="0"/>
              <a:r>
                <a:rPr lang="en-US" sz="1600" dirty="0">
                  <a:solidFill>
                    <a:srgbClr val="000000"/>
                  </a:solidFill>
                  <a:latin typeface="Arial Nova Light" panose="020B0304020202020204" pitchFamily="34" charset="0"/>
                </a:rPr>
                <a:t>Board recommend </a:t>
              </a:r>
            </a:p>
            <a:p>
              <a:pPr eaLnBrk="0" hangingPunct="0"/>
              <a:r>
                <a:rPr lang="en-US" sz="1600" dirty="0">
                  <a:solidFill>
                    <a:srgbClr val="000000"/>
                  </a:solidFill>
                  <a:latin typeface="Arial Nova Light" panose="020B0304020202020204" pitchFamily="34" charset="0"/>
                </a:rPr>
                <a:t>Approval</a:t>
              </a:r>
            </a:p>
          </p:txBody>
        </p:sp>
        <p:sp>
          <p:nvSpPr>
            <p:cNvPr id="54" name="Text Box 6"/>
            <p:cNvSpPr txBox="1">
              <a:spLocks noChangeArrowheads="1"/>
            </p:cNvSpPr>
            <p:nvPr/>
          </p:nvSpPr>
          <p:spPr bwMode="auto">
            <a:xfrm>
              <a:off x="3048001" y="3945855"/>
              <a:ext cx="1602939"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IC staff prepare </a:t>
              </a:r>
            </a:p>
            <a:p>
              <a:pPr eaLnBrk="0" hangingPunct="0"/>
              <a:r>
                <a:rPr lang="en-US" sz="1600">
                  <a:solidFill>
                    <a:srgbClr val="000000"/>
                  </a:solidFill>
                  <a:latin typeface="Arial Nova Light" panose="020B0304020202020204" pitchFamily="34" charset="0"/>
                </a:rPr>
                <a:t>funding plan for </a:t>
              </a:r>
            </a:p>
            <a:p>
              <a:pPr eaLnBrk="0" hangingPunct="0"/>
              <a:r>
                <a:rPr lang="en-US" sz="1600">
                  <a:solidFill>
                    <a:srgbClr val="000000"/>
                  </a:solidFill>
                  <a:latin typeface="Arial Nova Light" panose="020B0304020202020204" pitchFamily="34" charset="0"/>
                </a:rPr>
                <a:t>IC Director</a:t>
              </a:r>
            </a:p>
          </p:txBody>
        </p:sp>
        <p:sp>
          <p:nvSpPr>
            <p:cNvPr id="55" name="Text Box 6"/>
            <p:cNvSpPr txBox="1">
              <a:spLocks noChangeArrowheads="1"/>
            </p:cNvSpPr>
            <p:nvPr/>
          </p:nvSpPr>
          <p:spPr bwMode="auto">
            <a:xfrm>
              <a:off x="3041419" y="5892226"/>
              <a:ext cx="1266885"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IC allocates </a:t>
              </a:r>
            </a:p>
            <a:p>
              <a:pPr eaLnBrk="0" hangingPunct="0"/>
              <a:r>
                <a:rPr lang="en-US" sz="1600">
                  <a:solidFill>
                    <a:srgbClr val="000000"/>
                  </a:solidFill>
                  <a:latin typeface="Arial Nova Light" panose="020B0304020202020204" pitchFamily="34" charset="0"/>
                </a:rPr>
                <a:t>funds</a:t>
              </a:r>
            </a:p>
          </p:txBody>
        </p:sp>
        <p:sp>
          <p:nvSpPr>
            <p:cNvPr id="56" name="Text Box 6"/>
            <p:cNvSpPr txBox="1">
              <a:spLocks noChangeArrowheads="1"/>
            </p:cNvSpPr>
            <p:nvPr/>
          </p:nvSpPr>
          <p:spPr bwMode="auto">
            <a:xfrm>
              <a:off x="5486400" y="5892226"/>
              <a:ext cx="1830950"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Grantee conducts</a:t>
              </a:r>
            </a:p>
            <a:p>
              <a:pPr eaLnBrk="0" hangingPunct="0"/>
              <a:r>
                <a:rPr lang="en-US" sz="1600">
                  <a:solidFill>
                    <a:srgbClr val="000000"/>
                  </a:solidFill>
                  <a:latin typeface="Arial Nova Light" panose="020B0304020202020204" pitchFamily="34" charset="0"/>
                </a:rPr>
                <a:t>research</a:t>
              </a:r>
            </a:p>
          </p:txBody>
        </p:sp>
        <p:cxnSp>
          <p:nvCxnSpPr>
            <p:cNvPr id="57" name="Elbow Connector 56"/>
            <p:cNvCxnSpPr>
              <a:stCxn id="43" idx="6"/>
              <a:endCxn id="49" idx="6"/>
            </p:cNvCxnSpPr>
            <p:nvPr/>
          </p:nvCxnSpPr>
          <p:spPr>
            <a:xfrm>
              <a:off x="6923875" y="1524000"/>
              <a:ext cx="1710715" cy="2080968"/>
            </a:xfrm>
            <a:prstGeom prst="bentConnector3">
              <a:avLst>
                <a:gd name="adj1" fmla="val 187557"/>
              </a:avLst>
            </a:prstGeom>
            <a:ln w="762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53" idx="2"/>
              <a:endCxn id="60" idx="2"/>
            </p:cNvCxnSpPr>
            <p:nvPr/>
          </p:nvCxnSpPr>
          <p:spPr>
            <a:xfrm rot="10800000" flipV="1">
              <a:off x="3137651" y="3625179"/>
              <a:ext cx="6581" cy="1946371"/>
            </a:xfrm>
            <a:prstGeom prst="bentConnector3">
              <a:avLst>
                <a:gd name="adj1" fmla="val 3573636"/>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301742" y="5562103"/>
              <a:ext cx="2760127" cy="9447"/>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8024989" y="3300168"/>
              <a:ext cx="609600" cy="609600"/>
              <a:chOff x="6500989" y="3056950"/>
              <a:chExt cx="609600" cy="609600"/>
            </a:xfrm>
          </p:grpSpPr>
          <p:sp>
            <p:nvSpPr>
              <p:cNvPr id="49" name="Oval 48"/>
              <p:cNvSpPr/>
              <p:nvPr/>
            </p:nvSpPr>
            <p:spPr>
              <a:xfrm>
                <a:off x="6500989" y="30569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476" y="3115964"/>
                <a:ext cx="477491" cy="477491"/>
              </a:xfrm>
              <a:prstGeom prst="rect">
                <a:avLst/>
              </a:prstGeom>
            </p:spPr>
          </p:pic>
        </p:grpSp>
        <p:grpSp>
          <p:nvGrpSpPr>
            <p:cNvPr id="15" name="Group 14"/>
            <p:cNvGrpSpPr/>
            <p:nvPr/>
          </p:nvGrpSpPr>
          <p:grpSpPr>
            <a:xfrm>
              <a:off x="3137649" y="5266750"/>
              <a:ext cx="609600" cy="609600"/>
              <a:chOff x="1613649" y="5266750"/>
              <a:chExt cx="609600" cy="609600"/>
            </a:xfrm>
          </p:grpSpPr>
          <p:sp>
            <p:nvSpPr>
              <p:cNvPr id="60" name="Oval 59"/>
              <p:cNvSpPr/>
              <p:nvPr/>
            </p:nvSpPr>
            <p:spPr>
              <a:xfrm>
                <a:off x="1613649" y="52667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9480" y="5318128"/>
                <a:ext cx="506841" cy="506841"/>
              </a:xfrm>
              <a:prstGeom prst="rect">
                <a:avLst/>
              </a:prstGeom>
            </p:spPr>
          </p:pic>
        </p:grpSp>
        <p:grpSp>
          <p:nvGrpSpPr>
            <p:cNvPr id="16" name="Group 15"/>
            <p:cNvGrpSpPr/>
            <p:nvPr/>
          </p:nvGrpSpPr>
          <p:grpSpPr>
            <a:xfrm>
              <a:off x="5582630" y="5266750"/>
              <a:ext cx="609600" cy="609600"/>
              <a:chOff x="4058630" y="5266750"/>
              <a:chExt cx="609600" cy="609600"/>
            </a:xfrm>
          </p:grpSpPr>
          <p:sp>
            <p:nvSpPr>
              <p:cNvPr id="61" name="Oval 60"/>
              <p:cNvSpPr/>
              <p:nvPr/>
            </p:nvSpPr>
            <p:spPr>
              <a:xfrm>
                <a:off x="4058630" y="52667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028" y="5339767"/>
                <a:ext cx="444671" cy="444671"/>
              </a:xfrm>
              <a:prstGeom prst="rect">
                <a:avLst/>
              </a:prstGeom>
            </p:spPr>
          </p:pic>
        </p:grpSp>
        <p:grpSp>
          <p:nvGrpSpPr>
            <p:cNvPr id="13" name="Group 12"/>
            <p:cNvGrpSpPr/>
            <p:nvPr/>
          </p:nvGrpSpPr>
          <p:grpSpPr>
            <a:xfrm>
              <a:off x="5473937" y="3307966"/>
              <a:ext cx="609600" cy="609600"/>
              <a:chOff x="3949937" y="3064748"/>
              <a:chExt cx="609600" cy="609600"/>
            </a:xfrm>
          </p:grpSpPr>
          <p:sp>
            <p:nvSpPr>
              <p:cNvPr id="51" name="Oval 50"/>
              <p:cNvSpPr/>
              <p:nvPr/>
            </p:nvSpPr>
            <p:spPr>
              <a:xfrm>
                <a:off x="3949937" y="3064748"/>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8060" y="3150972"/>
                <a:ext cx="480826" cy="480826"/>
              </a:xfrm>
              <a:prstGeom prst="rect">
                <a:avLst/>
              </a:prstGeom>
            </p:spPr>
          </p:pic>
        </p:grpSp>
        <p:cxnSp>
          <p:nvCxnSpPr>
            <p:cNvPr id="79" name="Straight Connector 78"/>
            <p:cNvCxnSpPr>
              <a:endCxn id="43" idx="6"/>
            </p:cNvCxnSpPr>
            <p:nvPr/>
          </p:nvCxnSpPr>
          <p:spPr>
            <a:xfrm>
              <a:off x="4592030" y="1484328"/>
              <a:ext cx="2331844" cy="39673"/>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554257" y="3604968"/>
              <a:ext cx="1941452" cy="7798"/>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144230" y="3320379"/>
              <a:ext cx="609600" cy="609600"/>
              <a:chOff x="1620230" y="3077161"/>
              <a:chExt cx="609600" cy="609600"/>
            </a:xfrm>
          </p:grpSpPr>
          <p:sp>
            <p:nvSpPr>
              <p:cNvPr id="53" name="Oval 52"/>
              <p:cNvSpPr/>
              <p:nvPr/>
            </p:nvSpPr>
            <p:spPr>
              <a:xfrm>
                <a:off x="1620230" y="3077161"/>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6" name="Picture 6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6172" y="3136924"/>
                <a:ext cx="457715" cy="457715"/>
              </a:xfrm>
              <a:prstGeom prst="rect">
                <a:avLst/>
              </a:prstGeom>
            </p:spPr>
          </p:pic>
        </p:grpSp>
        <p:sp>
          <p:nvSpPr>
            <p:cNvPr id="47" name="Text Box 6"/>
            <p:cNvSpPr txBox="1">
              <a:spLocks noChangeArrowheads="1"/>
            </p:cNvSpPr>
            <p:nvPr/>
          </p:nvSpPr>
          <p:spPr bwMode="auto">
            <a:xfrm>
              <a:off x="7906088" y="1860598"/>
              <a:ext cx="2090637"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NIH Center for </a:t>
              </a:r>
            </a:p>
            <a:p>
              <a:pPr eaLnBrk="0" hangingPunct="0"/>
              <a:r>
                <a:rPr lang="en-US" sz="1600">
                  <a:solidFill>
                    <a:srgbClr val="000000"/>
                  </a:solidFill>
                  <a:latin typeface="Arial Nova Light" panose="020B0304020202020204" pitchFamily="34" charset="0"/>
                </a:rPr>
                <a:t>Scientific Review</a:t>
              </a:r>
            </a:p>
            <a:p>
              <a:pPr eaLnBrk="0" hangingPunct="0"/>
              <a:r>
                <a:rPr lang="en-US" sz="1600">
                  <a:solidFill>
                    <a:srgbClr val="000000"/>
                  </a:solidFill>
                  <a:latin typeface="Arial Nova Light" panose="020B0304020202020204" pitchFamily="34" charset="0"/>
                </a:rPr>
                <a:t>assigns to IC and IRG</a:t>
              </a:r>
            </a:p>
          </p:txBody>
        </p:sp>
        <p:grpSp>
          <p:nvGrpSpPr>
            <p:cNvPr id="10" name="Group 9"/>
            <p:cNvGrpSpPr/>
            <p:nvPr/>
          </p:nvGrpSpPr>
          <p:grpSpPr>
            <a:xfrm>
              <a:off x="6314274" y="1219200"/>
              <a:ext cx="609600" cy="609600"/>
              <a:chOff x="4290991" y="1219200"/>
              <a:chExt cx="609600" cy="609600"/>
            </a:xfrm>
          </p:grpSpPr>
          <p:sp>
            <p:nvSpPr>
              <p:cNvPr id="43" name="Oval 42"/>
              <p:cNvSpPr/>
              <p:nvPr/>
            </p:nvSpPr>
            <p:spPr>
              <a:xfrm>
                <a:off x="4290991" y="121920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3283" y="1325360"/>
                <a:ext cx="405015" cy="405015"/>
              </a:xfrm>
              <a:prstGeom prst="rect">
                <a:avLst/>
              </a:prstGeom>
            </p:spPr>
          </p:pic>
        </p:grpSp>
        <p:grpSp>
          <p:nvGrpSpPr>
            <p:cNvPr id="11" name="Group 10"/>
            <p:cNvGrpSpPr/>
            <p:nvPr/>
          </p:nvGrpSpPr>
          <p:grpSpPr>
            <a:xfrm>
              <a:off x="8438492" y="1214883"/>
              <a:ext cx="609600" cy="609600"/>
              <a:chOff x="6608923" y="1214864"/>
              <a:chExt cx="609600" cy="609600"/>
            </a:xfrm>
          </p:grpSpPr>
          <p:sp>
            <p:nvSpPr>
              <p:cNvPr id="46" name="Oval 45"/>
              <p:cNvSpPr/>
              <p:nvPr/>
            </p:nvSpPr>
            <p:spPr>
              <a:xfrm>
                <a:off x="6608923" y="1214864"/>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795" y="1257913"/>
                <a:ext cx="477491" cy="477491"/>
              </a:xfrm>
              <a:prstGeom prst="rect">
                <a:avLst/>
              </a:prstGeom>
            </p:spPr>
          </p:pic>
        </p:grpSp>
        <p:sp>
          <p:nvSpPr>
            <p:cNvPr id="20" name="Rounded Rectangle 19"/>
            <p:cNvSpPr/>
            <p:nvPr/>
          </p:nvSpPr>
          <p:spPr>
            <a:xfrm>
              <a:off x="8875185" y="2758993"/>
              <a:ext cx="1414151" cy="373539"/>
            </a:xfrm>
            <a:prstGeom prst="roundRect">
              <a:avLst/>
            </a:prstGeom>
            <a:solidFill>
              <a:schemeClr val="bg1"/>
            </a:solid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1-2 Months</a:t>
              </a:r>
            </a:p>
          </p:txBody>
        </p:sp>
        <p:sp>
          <p:nvSpPr>
            <p:cNvPr id="68" name="Rounded Rectangle 67"/>
            <p:cNvSpPr/>
            <p:nvPr/>
          </p:nvSpPr>
          <p:spPr>
            <a:xfrm>
              <a:off x="6454309" y="3447834"/>
              <a:ext cx="1414151" cy="373539"/>
            </a:xfrm>
            <a:prstGeom prst="roundRect">
              <a:avLst/>
            </a:prstGeom>
            <a:solidFill>
              <a:schemeClr val="bg1"/>
            </a:solid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3 Months</a:t>
              </a:r>
            </a:p>
          </p:txBody>
        </p:sp>
        <p:sp>
          <p:nvSpPr>
            <p:cNvPr id="69" name="Rounded Rectangle 68"/>
            <p:cNvSpPr/>
            <p:nvPr/>
          </p:nvSpPr>
          <p:spPr>
            <a:xfrm>
              <a:off x="2086276" y="4776852"/>
              <a:ext cx="1414151" cy="373539"/>
            </a:xfrm>
            <a:prstGeom prst="roundRect">
              <a:avLst/>
            </a:prstGeom>
            <a:solidFill>
              <a:schemeClr val="bg1"/>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2-4 Months</a:t>
              </a:r>
            </a:p>
          </p:txBody>
        </p:sp>
      </p:grpSp>
      <p:sp>
        <p:nvSpPr>
          <p:cNvPr id="2" name="Title 1">
            <a:extLst>
              <a:ext uri="{FF2B5EF4-FFF2-40B4-BE49-F238E27FC236}">
                <a16:creationId xmlns:a16="http://schemas.microsoft.com/office/drawing/2014/main" id="{8CD22243-C9D3-4265-90F4-CF87AF44E1BE}"/>
              </a:ext>
            </a:extLst>
          </p:cNvPr>
          <p:cNvSpPr>
            <a:spLocks noGrp="1"/>
          </p:cNvSpPr>
          <p:nvPr>
            <p:ph type="title"/>
          </p:nvPr>
        </p:nvSpPr>
        <p:spPr>
          <a:xfrm>
            <a:off x="1112230" y="240841"/>
            <a:ext cx="10160000" cy="563563"/>
          </a:xfrm>
        </p:spPr>
        <p:txBody>
          <a:bodyPr/>
          <a:lstStyle/>
          <a:p>
            <a:r>
              <a:rPr lang="en-US" dirty="0">
                <a:solidFill>
                  <a:srgbClr val="FFFF00"/>
                </a:solidFill>
                <a:effectLst>
                  <a:outerShdw blurRad="38100" dist="38100" dir="2700000" algn="tl">
                    <a:srgbClr val="C0C0C0"/>
                  </a:outerShdw>
                </a:effectLst>
                <a:latin typeface="Trebuchet MS"/>
              </a:rPr>
              <a:t> </a:t>
            </a:r>
            <a:r>
              <a:rPr lang="en-US" dirty="0">
                <a:solidFill>
                  <a:srgbClr val="FFFFFF"/>
                </a:solidFill>
                <a:latin typeface="Trebuchet MS"/>
              </a:rPr>
              <a:t>NIH Application </a:t>
            </a:r>
            <a:r>
              <a:rPr lang="en-US" sz="2000" dirty="0">
                <a:solidFill>
                  <a:srgbClr val="FFFFFF"/>
                </a:solidFill>
                <a:latin typeface="Trebuchet MS"/>
              </a:rPr>
              <a:t>&amp;</a:t>
            </a:r>
            <a:r>
              <a:rPr lang="en-US" dirty="0">
                <a:solidFill>
                  <a:srgbClr val="FFFFFF"/>
                </a:solidFill>
                <a:latin typeface="Trebuchet MS"/>
              </a:rPr>
              <a:t> Review Process</a:t>
            </a:r>
            <a:br>
              <a:rPr lang="en-US" dirty="0">
                <a:solidFill>
                  <a:srgbClr val="FFFFFF"/>
                </a:solidFill>
                <a:latin typeface="Trebuchet MS"/>
              </a:rPr>
            </a:br>
            <a:endParaRPr lang="en-US" dirty="0"/>
          </a:p>
        </p:txBody>
      </p:sp>
    </p:spTree>
    <p:extLst>
      <p:ext uri="{BB962C8B-B14F-4D97-AF65-F5344CB8AC3E}">
        <p14:creationId xmlns:p14="http://schemas.microsoft.com/office/powerpoint/2010/main" val="41309040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605C2D-B1E1-421B-9665-E3C1403070FB}"/>
              </a:ext>
            </a:extLst>
          </p:cNvPr>
          <p:cNvSpPr>
            <a:spLocks noGrp="1"/>
          </p:cNvSpPr>
          <p:nvPr>
            <p:ph type="title"/>
          </p:nvPr>
        </p:nvSpPr>
        <p:spPr/>
        <p:txBody>
          <a:bodyPr/>
          <a:lstStyle/>
          <a:p>
            <a:r>
              <a:rPr lang="en-US" dirty="0"/>
              <a:t>Eligibility Criteria</a:t>
            </a:r>
          </a:p>
        </p:txBody>
      </p:sp>
      <p:sp>
        <p:nvSpPr>
          <p:cNvPr id="3" name="Content Placeholder 2"/>
          <p:cNvSpPr>
            <a:spLocks noGrp="1"/>
          </p:cNvSpPr>
          <p:nvPr>
            <p:ph idx="1"/>
          </p:nvPr>
        </p:nvSpPr>
        <p:spPr>
          <a:xfrm>
            <a:off x="711200" y="1386397"/>
            <a:ext cx="10972800" cy="4800600"/>
          </a:xfrm>
        </p:spPr>
        <p:txBody>
          <a:bodyPr/>
          <a:lstStyle/>
          <a:p>
            <a:pPr>
              <a:spcBef>
                <a:spcPts val="0"/>
              </a:spcBef>
              <a:spcAft>
                <a:spcPts val="1800"/>
              </a:spcAft>
            </a:pPr>
            <a:r>
              <a:rPr lang="en-US" sz="2000" dirty="0"/>
              <a:t>Organized as for-profit US business </a:t>
            </a:r>
          </a:p>
          <a:p>
            <a:pPr>
              <a:spcBef>
                <a:spcPts val="0"/>
              </a:spcBef>
              <a:spcAft>
                <a:spcPts val="1800"/>
              </a:spcAft>
            </a:pPr>
            <a:r>
              <a:rPr lang="en-US" sz="2000" dirty="0"/>
              <a:t>Small: 500 or fewer employees, including affiliates</a:t>
            </a:r>
          </a:p>
          <a:p>
            <a:pPr>
              <a:spcBef>
                <a:spcPts val="0"/>
              </a:spcBef>
              <a:spcAft>
                <a:spcPts val="1800"/>
              </a:spcAft>
            </a:pPr>
            <a:r>
              <a:rPr lang="en-US" sz="2000" dirty="0"/>
              <a:t>Work must be done in the US (with few exceptions)</a:t>
            </a:r>
          </a:p>
          <a:p>
            <a:r>
              <a:rPr lang="en-US" sz="2000" dirty="0"/>
              <a:t>Individual Ownership: </a:t>
            </a:r>
          </a:p>
          <a:p>
            <a:pPr lvl="1"/>
            <a:r>
              <a:rPr lang="en-US" sz="1800" dirty="0">
                <a:solidFill>
                  <a:srgbClr val="002060"/>
                </a:solidFill>
              </a:rPr>
              <a:t>Greater than 50% US-owned by individuals and independently operated</a:t>
            </a:r>
            <a:r>
              <a:rPr lang="en-US" sz="1800" dirty="0"/>
              <a:t>    </a:t>
            </a:r>
            <a:r>
              <a:rPr lang="en-US" sz="1800" dirty="0">
                <a:solidFill>
                  <a:srgbClr val="002060"/>
                </a:solidFill>
              </a:rPr>
              <a:t>&lt;OR&gt; </a:t>
            </a:r>
          </a:p>
          <a:p>
            <a:pPr lvl="1"/>
            <a:endParaRPr lang="en-US" sz="1800" dirty="0">
              <a:solidFill>
                <a:srgbClr val="002060"/>
              </a:solidFill>
            </a:endParaRPr>
          </a:p>
          <a:p>
            <a:pPr lvl="1">
              <a:spcBef>
                <a:spcPts val="0"/>
              </a:spcBef>
              <a:spcAft>
                <a:spcPts val="600"/>
              </a:spcAft>
            </a:pPr>
            <a:r>
              <a:rPr lang="en-US" sz="1800" dirty="0"/>
              <a:t>Greater than 50% owned and controlled by other business concerns that are greater than 50% owned and controlled by one or more individuals, an Indian tribe, ANC or NHO (or a wholly owned business entity of such tribe, ANC or NHO)    &lt;OR&gt; </a:t>
            </a:r>
          </a:p>
          <a:p>
            <a:pPr lvl="1">
              <a:spcBef>
                <a:spcPts val="0"/>
              </a:spcBef>
              <a:spcAft>
                <a:spcPts val="600"/>
              </a:spcAft>
            </a:pPr>
            <a:endParaRPr lang="en-US" sz="1800" dirty="0"/>
          </a:p>
          <a:p>
            <a:pPr lvl="1">
              <a:spcBef>
                <a:spcPts val="0"/>
              </a:spcBef>
              <a:spcAft>
                <a:spcPts val="600"/>
              </a:spcAft>
            </a:pPr>
            <a:r>
              <a:rPr lang="en-US" sz="1800" dirty="0"/>
              <a:t>Be a concern which is more than 50% owned by multiple venture capital operating companies, hedge funds, private equity firms, or any combination of these (SBIR only)</a:t>
            </a:r>
          </a:p>
          <a:p>
            <a:endParaRPr lang="en-US" sz="2000" dirty="0"/>
          </a:p>
        </p:txBody>
      </p:sp>
      <p:sp>
        <p:nvSpPr>
          <p:cNvPr id="6" name="Folded Corner 4" descr="Determined at the Time of Award&#10;&#10;">
            <a:extLst>
              <a:ext uri="{FF2B5EF4-FFF2-40B4-BE49-F238E27FC236}">
                <a16:creationId xmlns:a16="http://schemas.microsoft.com/office/drawing/2014/main" id="{E8C62283-DACF-4731-B9D8-1FFCF7438514}"/>
              </a:ext>
            </a:extLst>
          </p:cNvPr>
          <p:cNvSpPr/>
          <p:nvPr/>
        </p:nvSpPr>
        <p:spPr>
          <a:xfrm>
            <a:off x="9652000" y="1386397"/>
            <a:ext cx="1828800" cy="1356803"/>
          </a:xfrm>
          <a:prstGeom prst="foldedCorner">
            <a:avLst/>
          </a:prstGeom>
          <a:solidFill>
            <a:srgbClr val="FFFFCC"/>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a:solidFill>
                  <a:srgbClr val="C00000"/>
                </a:solidFill>
              </a:rPr>
              <a:t>Determined at the Time of Award</a:t>
            </a:r>
          </a:p>
        </p:txBody>
      </p:sp>
    </p:spTree>
    <p:extLst>
      <p:ext uri="{BB962C8B-B14F-4D97-AF65-F5344CB8AC3E}">
        <p14:creationId xmlns:p14="http://schemas.microsoft.com/office/powerpoint/2010/main" val="194905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3938D1D-084B-43B9-B837-73D93A6E3DF7}"/>
              </a:ext>
              <a:ext uri="{C183D7F6-B498-43B3-948B-1728B52AA6E4}">
                <adec:decorative xmlns:adec="http://schemas.microsoft.com/office/drawing/2017/decorative" val="1"/>
              </a:ext>
            </a:extLst>
          </p:cNvPr>
          <p:cNvGrpSpPr/>
          <p:nvPr/>
        </p:nvGrpSpPr>
        <p:grpSpPr>
          <a:xfrm>
            <a:off x="1908081" y="1188647"/>
            <a:ext cx="8381255" cy="5288354"/>
            <a:chOff x="1908081" y="1188647"/>
            <a:chExt cx="8381255" cy="5288354"/>
          </a:xfrm>
        </p:grpSpPr>
        <p:sp>
          <p:nvSpPr>
            <p:cNvPr id="31" name="Rounded Rectangle 30"/>
            <p:cNvSpPr/>
            <p:nvPr/>
          </p:nvSpPr>
          <p:spPr>
            <a:xfrm>
              <a:off x="7848600" y="3235385"/>
              <a:ext cx="1979588" cy="1541467"/>
            </a:xfrm>
            <a:prstGeom prst="roundRect">
              <a:avLst/>
            </a:prstGeom>
            <a:solidFill>
              <a:schemeClr val="bg1">
                <a:lumMod val="95000"/>
              </a:schemeClr>
            </a:solidFill>
            <a:ln w="28575" cap="rnd">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3" name="Rounded Rectangle 32"/>
            <p:cNvSpPr/>
            <p:nvPr/>
          </p:nvSpPr>
          <p:spPr>
            <a:xfrm>
              <a:off x="5345899" y="3235385"/>
              <a:ext cx="1979588" cy="1541467"/>
            </a:xfrm>
            <a:prstGeom prst="roundRect">
              <a:avLst/>
            </a:prstGeom>
            <a:solidFill>
              <a:schemeClr val="bg1">
                <a:lumMod val="95000"/>
              </a:schemeClr>
            </a:solidFill>
            <a:ln w="28575" cap="rnd">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34" name="Straight Connector 33"/>
            <p:cNvCxnSpPr>
              <a:stCxn id="51" idx="6"/>
              <a:endCxn id="49" idx="2"/>
            </p:cNvCxnSpPr>
            <p:nvPr/>
          </p:nvCxnSpPr>
          <p:spPr>
            <a:xfrm flipV="1">
              <a:off x="6083537" y="3604968"/>
              <a:ext cx="1941452" cy="7798"/>
            </a:xfrm>
            <a:prstGeom prst="line">
              <a:avLst/>
            </a:prstGeom>
            <a:ln w="762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39" idx="6"/>
            </p:cNvCxnSpPr>
            <p:nvPr/>
          </p:nvCxnSpPr>
          <p:spPr>
            <a:xfrm>
              <a:off x="2641084" y="1493447"/>
              <a:ext cx="1321317" cy="0"/>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7" name="Text Box 14"/>
            <p:cNvSpPr txBox="1">
              <a:spLocks noChangeArrowheads="1"/>
            </p:cNvSpPr>
            <p:nvPr/>
          </p:nvSpPr>
          <p:spPr bwMode="auto">
            <a:xfrm>
              <a:off x="9500505" y="3138818"/>
              <a:ext cx="184731" cy="338554"/>
            </a:xfrm>
            <a:prstGeom prst="rect">
              <a:avLst/>
            </a:prstGeom>
            <a:noFill/>
            <a:ln w="9525">
              <a:noFill/>
              <a:miter lim="800000"/>
              <a:headEnd/>
              <a:tailEnd/>
            </a:ln>
          </p:spPr>
          <p:txBody>
            <a:bodyPr wrap="none">
              <a:spAutoFit/>
            </a:bodyPr>
            <a:lstStyle/>
            <a:p>
              <a:pPr eaLnBrk="0" hangingPunct="0"/>
              <a:endParaRPr lang="en-US" sz="1600" b="1">
                <a:solidFill>
                  <a:srgbClr val="000099"/>
                </a:solidFill>
              </a:endParaRPr>
            </a:p>
          </p:txBody>
        </p:sp>
        <p:grpSp>
          <p:nvGrpSpPr>
            <p:cNvPr id="9" name="Group 8"/>
            <p:cNvGrpSpPr/>
            <p:nvPr/>
          </p:nvGrpSpPr>
          <p:grpSpPr>
            <a:xfrm>
              <a:off x="3982430" y="1219200"/>
              <a:ext cx="609600" cy="609600"/>
              <a:chOff x="2534630" y="1219200"/>
              <a:chExt cx="609600" cy="609600"/>
            </a:xfrm>
          </p:grpSpPr>
          <p:sp>
            <p:nvSpPr>
              <p:cNvPr id="36" name="Oval 35"/>
              <p:cNvSpPr/>
              <p:nvPr/>
            </p:nvSpPr>
            <p:spPr>
              <a:xfrm>
                <a:off x="2534630" y="1219200"/>
                <a:ext cx="609600" cy="609600"/>
              </a:xfrm>
              <a:prstGeom prst="ellipse">
                <a:avLst/>
              </a:prstGeom>
              <a:solidFill>
                <a:srgbClr val="2676AC"/>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0067" y="1310321"/>
                <a:ext cx="418725" cy="418725"/>
              </a:xfrm>
              <a:prstGeom prst="rect">
                <a:avLst/>
              </a:prstGeom>
              <a:noFill/>
            </p:spPr>
          </p:pic>
        </p:grpSp>
        <p:grpSp>
          <p:nvGrpSpPr>
            <p:cNvPr id="8" name="Group 7"/>
            <p:cNvGrpSpPr/>
            <p:nvPr/>
          </p:nvGrpSpPr>
          <p:grpSpPr>
            <a:xfrm>
              <a:off x="2031483" y="1188647"/>
              <a:ext cx="609600" cy="609600"/>
              <a:chOff x="507483" y="1188647"/>
              <a:chExt cx="609600" cy="609600"/>
            </a:xfrm>
          </p:grpSpPr>
          <p:sp>
            <p:nvSpPr>
              <p:cNvPr id="39" name="Oval 38"/>
              <p:cNvSpPr/>
              <p:nvPr/>
            </p:nvSpPr>
            <p:spPr>
              <a:xfrm>
                <a:off x="507483" y="1188647"/>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75" y="1214864"/>
                <a:ext cx="500016" cy="500016"/>
              </a:xfrm>
              <a:prstGeom prst="rect">
                <a:avLst/>
              </a:prstGeom>
            </p:spPr>
          </p:pic>
        </p:grpSp>
        <p:sp>
          <p:nvSpPr>
            <p:cNvPr id="41" name="Text Box 6"/>
            <p:cNvSpPr txBox="1">
              <a:spLocks noChangeArrowheads="1"/>
            </p:cNvSpPr>
            <p:nvPr/>
          </p:nvSpPr>
          <p:spPr bwMode="auto">
            <a:xfrm>
              <a:off x="1908081" y="1842901"/>
              <a:ext cx="1728550"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Applicant initiates</a:t>
              </a:r>
            </a:p>
            <a:p>
              <a:pPr eaLnBrk="0" hangingPunct="0"/>
              <a:r>
                <a:rPr lang="en-US" sz="1600">
                  <a:solidFill>
                    <a:srgbClr val="000000"/>
                  </a:solidFill>
                  <a:latin typeface="Arial Nova Light" panose="020B0304020202020204" pitchFamily="34" charset="0"/>
                </a:rPr>
                <a:t>research idea</a:t>
              </a:r>
            </a:p>
          </p:txBody>
        </p:sp>
        <p:sp>
          <p:nvSpPr>
            <p:cNvPr id="42" name="Text Box 6"/>
            <p:cNvSpPr txBox="1">
              <a:spLocks noChangeArrowheads="1"/>
            </p:cNvSpPr>
            <p:nvPr/>
          </p:nvSpPr>
          <p:spPr bwMode="auto">
            <a:xfrm>
              <a:off x="3886200" y="1844676"/>
              <a:ext cx="1853392"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Small Business </a:t>
              </a:r>
            </a:p>
            <a:p>
              <a:pPr eaLnBrk="0" hangingPunct="0"/>
              <a:r>
                <a:rPr lang="en-US" sz="1600">
                  <a:solidFill>
                    <a:srgbClr val="000000"/>
                  </a:solidFill>
                  <a:latin typeface="Arial Nova Light" panose="020B0304020202020204" pitchFamily="34" charset="0"/>
                </a:rPr>
                <a:t>Concern confirms </a:t>
              </a:r>
            </a:p>
            <a:p>
              <a:pPr eaLnBrk="0" hangingPunct="0"/>
              <a:r>
                <a:rPr lang="en-US" sz="1600">
                  <a:solidFill>
                    <a:srgbClr val="000000"/>
                  </a:solidFill>
                  <a:latin typeface="Arial Nova Light" panose="020B0304020202020204" pitchFamily="34" charset="0"/>
                </a:rPr>
                <a:t>Eligibility</a:t>
              </a:r>
            </a:p>
          </p:txBody>
        </p:sp>
        <p:sp>
          <p:nvSpPr>
            <p:cNvPr id="44" name="Text Box 6"/>
            <p:cNvSpPr txBox="1">
              <a:spLocks noChangeArrowheads="1"/>
            </p:cNvSpPr>
            <p:nvPr/>
          </p:nvSpPr>
          <p:spPr bwMode="auto">
            <a:xfrm>
              <a:off x="5814991" y="1860598"/>
              <a:ext cx="2009304" cy="830997"/>
            </a:xfrm>
            <a:prstGeom prst="rect">
              <a:avLst/>
            </a:prstGeom>
            <a:noFill/>
            <a:ln w="9525">
              <a:noFill/>
              <a:miter lim="800000"/>
              <a:headEnd/>
              <a:tailEnd/>
            </a:ln>
          </p:spPr>
          <p:txBody>
            <a:bodyPr wrap="square">
              <a:spAutoFit/>
            </a:bodyPr>
            <a:lstStyle/>
            <a:p>
              <a:pPr eaLnBrk="0" hangingPunct="0"/>
              <a:r>
                <a:rPr lang="en-US" sz="1600">
                  <a:solidFill>
                    <a:srgbClr val="000000"/>
                  </a:solidFill>
                  <a:latin typeface="Arial Nova Light" panose="020B0304020202020204" pitchFamily="34" charset="0"/>
                </a:rPr>
                <a:t>Submits SBIR/STTR</a:t>
              </a:r>
            </a:p>
            <a:p>
              <a:pPr eaLnBrk="0" hangingPunct="0"/>
              <a:r>
                <a:rPr lang="en-US" sz="1600">
                  <a:solidFill>
                    <a:srgbClr val="000000"/>
                  </a:solidFill>
                  <a:latin typeface="Arial Nova Light" panose="020B0304020202020204" pitchFamily="34" charset="0"/>
                </a:rPr>
                <a:t>grant application to</a:t>
              </a:r>
            </a:p>
            <a:p>
              <a:pPr eaLnBrk="0" hangingPunct="0"/>
              <a:r>
                <a:rPr lang="en-US" sz="1600">
                  <a:solidFill>
                    <a:srgbClr val="000000"/>
                  </a:solidFill>
                  <a:latin typeface="Arial Nova Light" panose="020B0304020202020204" pitchFamily="34" charset="0"/>
                </a:rPr>
                <a:t>NIH electronically</a:t>
              </a:r>
            </a:p>
          </p:txBody>
        </p:sp>
        <p:sp>
          <p:nvSpPr>
            <p:cNvPr id="50" name="Text Box 6"/>
            <p:cNvSpPr txBox="1">
              <a:spLocks noChangeArrowheads="1"/>
            </p:cNvSpPr>
            <p:nvPr/>
          </p:nvSpPr>
          <p:spPr bwMode="auto">
            <a:xfrm>
              <a:off x="7928760" y="3925644"/>
              <a:ext cx="1899429" cy="830997"/>
            </a:xfrm>
            <a:prstGeom prst="rect">
              <a:avLst/>
            </a:prstGeom>
            <a:noFill/>
            <a:ln w="9525">
              <a:noFill/>
              <a:miter lim="800000"/>
              <a:headEnd/>
              <a:tailEnd/>
            </a:ln>
          </p:spPr>
          <p:txBody>
            <a:bodyPr wrap="square">
              <a:spAutoFit/>
            </a:bodyPr>
            <a:lstStyle/>
            <a:p>
              <a:pPr eaLnBrk="0" hangingPunct="0"/>
              <a:r>
                <a:rPr lang="en-US" sz="1600">
                  <a:solidFill>
                    <a:srgbClr val="000000"/>
                  </a:solidFill>
                  <a:latin typeface="Arial Nova Light" panose="020B0304020202020204" pitchFamily="34" charset="0"/>
                </a:rPr>
                <a:t>Scientific Review </a:t>
              </a:r>
            </a:p>
            <a:p>
              <a:pPr eaLnBrk="0" hangingPunct="0"/>
              <a:r>
                <a:rPr lang="en-US" sz="1600">
                  <a:solidFill>
                    <a:srgbClr val="000000"/>
                  </a:solidFill>
                  <a:latin typeface="Arial Nova Light" panose="020B0304020202020204" pitchFamily="34" charset="0"/>
                </a:rPr>
                <a:t>Group evaluates </a:t>
              </a:r>
            </a:p>
            <a:p>
              <a:pPr eaLnBrk="0" hangingPunct="0"/>
              <a:r>
                <a:rPr lang="en-US" sz="1600">
                  <a:solidFill>
                    <a:srgbClr val="000000"/>
                  </a:solidFill>
                  <a:latin typeface="Arial Nova Light" panose="020B0304020202020204" pitchFamily="34" charset="0"/>
                </a:rPr>
                <a:t>scientific merit</a:t>
              </a:r>
            </a:p>
          </p:txBody>
        </p:sp>
        <p:sp>
          <p:nvSpPr>
            <p:cNvPr id="52" name="Text Box 6"/>
            <p:cNvSpPr txBox="1">
              <a:spLocks noChangeArrowheads="1"/>
            </p:cNvSpPr>
            <p:nvPr/>
          </p:nvSpPr>
          <p:spPr bwMode="auto">
            <a:xfrm>
              <a:off x="5377708" y="3933442"/>
              <a:ext cx="2013693" cy="830997"/>
            </a:xfrm>
            <a:prstGeom prst="rect">
              <a:avLst/>
            </a:prstGeom>
            <a:noFill/>
            <a:ln w="9525">
              <a:noFill/>
              <a:miter lim="800000"/>
              <a:headEnd/>
              <a:tailEnd/>
            </a:ln>
          </p:spPr>
          <p:txBody>
            <a:bodyPr wrap="none">
              <a:spAutoFit/>
            </a:bodyPr>
            <a:lstStyle/>
            <a:p>
              <a:pPr eaLnBrk="0" hangingPunct="0"/>
              <a:r>
                <a:rPr lang="en-US" sz="1600" dirty="0">
                  <a:solidFill>
                    <a:srgbClr val="000000"/>
                  </a:solidFill>
                  <a:latin typeface="Arial Nova Light" panose="020B0304020202020204" pitchFamily="34" charset="0"/>
                </a:rPr>
                <a:t>Advisory Council or </a:t>
              </a:r>
            </a:p>
            <a:p>
              <a:pPr eaLnBrk="0" hangingPunct="0"/>
              <a:r>
                <a:rPr lang="en-US" sz="1600" dirty="0">
                  <a:solidFill>
                    <a:srgbClr val="000000"/>
                  </a:solidFill>
                  <a:latin typeface="Arial Nova Light" panose="020B0304020202020204" pitchFamily="34" charset="0"/>
                </a:rPr>
                <a:t>Board recommend </a:t>
              </a:r>
            </a:p>
            <a:p>
              <a:pPr eaLnBrk="0" hangingPunct="0"/>
              <a:r>
                <a:rPr lang="en-US" sz="1600" dirty="0">
                  <a:solidFill>
                    <a:srgbClr val="000000"/>
                  </a:solidFill>
                  <a:latin typeface="Arial Nova Light" panose="020B0304020202020204" pitchFamily="34" charset="0"/>
                </a:rPr>
                <a:t>Approval</a:t>
              </a:r>
            </a:p>
          </p:txBody>
        </p:sp>
        <p:sp>
          <p:nvSpPr>
            <p:cNvPr id="54" name="Text Box 6"/>
            <p:cNvSpPr txBox="1">
              <a:spLocks noChangeArrowheads="1"/>
            </p:cNvSpPr>
            <p:nvPr/>
          </p:nvSpPr>
          <p:spPr bwMode="auto">
            <a:xfrm>
              <a:off x="3048001" y="3945855"/>
              <a:ext cx="1602939" cy="830997"/>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IC staff prepare </a:t>
              </a:r>
            </a:p>
            <a:p>
              <a:pPr eaLnBrk="0" hangingPunct="0"/>
              <a:r>
                <a:rPr lang="en-US" sz="1600">
                  <a:solidFill>
                    <a:srgbClr val="000000"/>
                  </a:solidFill>
                  <a:latin typeface="Arial Nova Light" panose="020B0304020202020204" pitchFamily="34" charset="0"/>
                </a:rPr>
                <a:t>funding plan for </a:t>
              </a:r>
            </a:p>
            <a:p>
              <a:pPr eaLnBrk="0" hangingPunct="0"/>
              <a:r>
                <a:rPr lang="en-US" sz="1600">
                  <a:solidFill>
                    <a:srgbClr val="000000"/>
                  </a:solidFill>
                  <a:latin typeface="Arial Nova Light" panose="020B0304020202020204" pitchFamily="34" charset="0"/>
                </a:rPr>
                <a:t>IC Director</a:t>
              </a:r>
            </a:p>
          </p:txBody>
        </p:sp>
        <p:sp>
          <p:nvSpPr>
            <p:cNvPr id="55" name="Text Box 6"/>
            <p:cNvSpPr txBox="1">
              <a:spLocks noChangeArrowheads="1"/>
            </p:cNvSpPr>
            <p:nvPr/>
          </p:nvSpPr>
          <p:spPr bwMode="auto">
            <a:xfrm>
              <a:off x="3041419" y="5892226"/>
              <a:ext cx="1266885"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IC allocates </a:t>
              </a:r>
            </a:p>
            <a:p>
              <a:pPr eaLnBrk="0" hangingPunct="0"/>
              <a:r>
                <a:rPr lang="en-US" sz="1600">
                  <a:solidFill>
                    <a:srgbClr val="000000"/>
                  </a:solidFill>
                  <a:latin typeface="Arial Nova Light" panose="020B0304020202020204" pitchFamily="34" charset="0"/>
                </a:rPr>
                <a:t>funds</a:t>
              </a:r>
            </a:p>
          </p:txBody>
        </p:sp>
        <p:sp>
          <p:nvSpPr>
            <p:cNvPr id="56" name="Text Box 6"/>
            <p:cNvSpPr txBox="1">
              <a:spLocks noChangeArrowheads="1"/>
            </p:cNvSpPr>
            <p:nvPr/>
          </p:nvSpPr>
          <p:spPr bwMode="auto">
            <a:xfrm>
              <a:off x="5486400" y="5892226"/>
              <a:ext cx="1830950" cy="584775"/>
            </a:xfrm>
            <a:prstGeom prst="rect">
              <a:avLst/>
            </a:prstGeom>
            <a:noFill/>
            <a:ln w="9525">
              <a:noFill/>
              <a:miter lim="800000"/>
              <a:headEnd/>
              <a:tailEnd/>
            </a:ln>
          </p:spPr>
          <p:txBody>
            <a:bodyPr wrap="none">
              <a:spAutoFit/>
            </a:bodyPr>
            <a:lstStyle/>
            <a:p>
              <a:pPr eaLnBrk="0" hangingPunct="0"/>
              <a:r>
                <a:rPr lang="en-US" sz="1600">
                  <a:solidFill>
                    <a:srgbClr val="000000"/>
                  </a:solidFill>
                  <a:latin typeface="Arial Nova Light" panose="020B0304020202020204" pitchFamily="34" charset="0"/>
                </a:rPr>
                <a:t>Grantee conducts</a:t>
              </a:r>
            </a:p>
            <a:p>
              <a:pPr eaLnBrk="0" hangingPunct="0"/>
              <a:r>
                <a:rPr lang="en-US" sz="1600">
                  <a:solidFill>
                    <a:srgbClr val="000000"/>
                  </a:solidFill>
                  <a:latin typeface="Arial Nova Light" panose="020B0304020202020204" pitchFamily="34" charset="0"/>
                </a:rPr>
                <a:t>research</a:t>
              </a:r>
            </a:p>
          </p:txBody>
        </p:sp>
        <p:cxnSp>
          <p:nvCxnSpPr>
            <p:cNvPr id="57" name="Elbow Connector 56"/>
            <p:cNvCxnSpPr>
              <a:stCxn id="43" idx="6"/>
              <a:endCxn id="49" idx="6"/>
            </p:cNvCxnSpPr>
            <p:nvPr/>
          </p:nvCxnSpPr>
          <p:spPr>
            <a:xfrm>
              <a:off x="6923875" y="1524000"/>
              <a:ext cx="1710715" cy="2080968"/>
            </a:xfrm>
            <a:prstGeom prst="bentConnector3">
              <a:avLst>
                <a:gd name="adj1" fmla="val 187557"/>
              </a:avLst>
            </a:prstGeom>
            <a:ln w="762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58" name="Elbow Connector 57"/>
            <p:cNvCxnSpPr>
              <a:stCxn id="53" idx="2"/>
              <a:endCxn id="60" idx="2"/>
            </p:cNvCxnSpPr>
            <p:nvPr/>
          </p:nvCxnSpPr>
          <p:spPr>
            <a:xfrm rot="10800000" flipV="1">
              <a:off x="3137651" y="3625179"/>
              <a:ext cx="6581" cy="1946371"/>
            </a:xfrm>
            <a:prstGeom prst="bentConnector3">
              <a:avLst>
                <a:gd name="adj1" fmla="val 3573636"/>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301742" y="5562103"/>
              <a:ext cx="2760127" cy="9447"/>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8024989" y="3300168"/>
              <a:ext cx="609600" cy="609600"/>
              <a:chOff x="6500989" y="3056950"/>
              <a:chExt cx="609600" cy="609600"/>
            </a:xfrm>
          </p:grpSpPr>
          <p:sp>
            <p:nvSpPr>
              <p:cNvPr id="49" name="Oval 48"/>
              <p:cNvSpPr/>
              <p:nvPr/>
            </p:nvSpPr>
            <p:spPr>
              <a:xfrm>
                <a:off x="6500989" y="30569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7476" y="3115964"/>
                <a:ext cx="477491" cy="477491"/>
              </a:xfrm>
              <a:prstGeom prst="rect">
                <a:avLst/>
              </a:prstGeom>
            </p:spPr>
          </p:pic>
        </p:grpSp>
        <p:grpSp>
          <p:nvGrpSpPr>
            <p:cNvPr id="15" name="Group 14"/>
            <p:cNvGrpSpPr/>
            <p:nvPr/>
          </p:nvGrpSpPr>
          <p:grpSpPr>
            <a:xfrm>
              <a:off x="3137649" y="5266750"/>
              <a:ext cx="609600" cy="609600"/>
              <a:chOff x="1613649" y="5266750"/>
              <a:chExt cx="609600" cy="609600"/>
            </a:xfrm>
          </p:grpSpPr>
          <p:sp>
            <p:nvSpPr>
              <p:cNvPr id="60" name="Oval 59"/>
              <p:cNvSpPr/>
              <p:nvPr/>
            </p:nvSpPr>
            <p:spPr>
              <a:xfrm>
                <a:off x="1613649" y="52667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9480" y="5318128"/>
                <a:ext cx="506841" cy="506841"/>
              </a:xfrm>
              <a:prstGeom prst="rect">
                <a:avLst/>
              </a:prstGeom>
            </p:spPr>
          </p:pic>
        </p:grpSp>
        <p:grpSp>
          <p:nvGrpSpPr>
            <p:cNvPr id="16" name="Group 15"/>
            <p:cNvGrpSpPr/>
            <p:nvPr/>
          </p:nvGrpSpPr>
          <p:grpSpPr>
            <a:xfrm>
              <a:off x="5582630" y="5266750"/>
              <a:ext cx="609600" cy="609600"/>
              <a:chOff x="4058630" y="5266750"/>
              <a:chExt cx="609600" cy="609600"/>
            </a:xfrm>
          </p:grpSpPr>
          <p:sp>
            <p:nvSpPr>
              <p:cNvPr id="61" name="Oval 60"/>
              <p:cNvSpPr/>
              <p:nvPr/>
            </p:nvSpPr>
            <p:spPr>
              <a:xfrm>
                <a:off x="4058630" y="526675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5" name="Picture 6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028" y="5339767"/>
                <a:ext cx="444671" cy="444671"/>
              </a:xfrm>
              <a:prstGeom prst="rect">
                <a:avLst/>
              </a:prstGeom>
            </p:spPr>
          </p:pic>
        </p:grpSp>
        <p:grpSp>
          <p:nvGrpSpPr>
            <p:cNvPr id="13" name="Group 12"/>
            <p:cNvGrpSpPr/>
            <p:nvPr/>
          </p:nvGrpSpPr>
          <p:grpSpPr>
            <a:xfrm>
              <a:off x="5473937" y="3307966"/>
              <a:ext cx="609600" cy="609600"/>
              <a:chOff x="3949937" y="3064748"/>
              <a:chExt cx="609600" cy="609600"/>
            </a:xfrm>
          </p:grpSpPr>
          <p:sp>
            <p:nvSpPr>
              <p:cNvPr id="51" name="Oval 50"/>
              <p:cNvSpPr/>
              <p:nvPr/>
            </p:nvSpPr>
            <p:spPr>
              <a:xfrm>
                <a:off x="3949937" y="3064748"/>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7" name="Picture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08060" y="3150972"/>
                <a:ext cx="480826" cy="480826"/>
              </a:xfrm>
              <a:prstGeom prst="rect">
                <a:avLst/>
              </a:prstGeom>
            </p:spPr>
          </p:pic>
        </p:grpSp>
        <p:cxnSp>
          <p:nvCxnSpPr>
            <p:cNvPr id="79" name="Straight Connector 78"/>
            <p:cNvCxnSpPr>
              <a:endCxn id="43" idx="6"/>
            </p:cNvCxnSpPr>
            <p:nvPr/>
          </p:nvCxnSpPr>
          <p:spPr>
            <a:xfrm>
              <a:off x="4592030" y="1484328"/>
              <a:ext cx="2331844" cy="39673"/>
            </a:xfrm>
            <a:prstGeom prst="line">
              <a:avLst/>
            </a:prstGeom>
            <a:ln w="762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554257" y="3604968"/>
              <a:ext cx="1941452" cy="7798"/>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3144230" y="3320379"/>
              <a:ext cx="609600" cy="609600"/>
              <a:chOff x="1620230" y="3077161"/>
              <a:chExt cx="609600" cy="609600"/>
            </a:xfrm>
          </p:grpSpPr>
          <p:sp>
            <p:nvSpPr>
              <p:cNvPr id="53" name="Oval 52"/>
              <p:cNvSpPr/>
              <p:nvPr/>
            </p:nvSpPr>
            <p:spPr>
              <a:xfrm>
                <a:off x="1620230" y="3077161"/>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6" name="Picture 6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6172" y="3136924"/>
                <a:ext cx="457715" cy="457715"/>
              </a:xfrm>
              <a:prstGeom prst="rect">
                <a:avLst/>
              </a:prstGeom>
            </p:spPr>
          </p:pic>
        </p:grpSp>
        <p:sp>
          <p:nvSpPr>
            <p:cNvPr id="47" name="Text Box 6"/>
            <p:cNvSpPr txBox="1">
              <a:spLocks noChangeArrowheads="1"/>
            </p:cNvSpPr>
            <p:nvPr/>
          </p:nvSpPr>
          <p:spPr bwMode="auto">
            <a:xfrm>
              <a:off x="7906088" y="1860598"/>
              <a:ext cx="2090637" cy="830997"/>
            </a:xfrm>
            <a:prstGeom prst="rect">
              <a:avLst/>
            </a:prstGeom>
            <a:noFill/>
            <a:ln w="9525">
              <a:noFill/>
              <a:miter lim="800000"/>
              <a:headEnd/>
              <a:tailEnd/>
            </a:ln>
          </p:spPr>
          <p:txBody>
            <a:bodyPr wrap="none">
              <a:spAutoFit/>
            </a:bodyPr>
            <a:lstStyle/>
            <a:p>
              <a:pPr eaLnBrk="0" hangingPunct="0"/>
              <a:r>
                <a:rPr lang="en-US" sz="1600" dirty="0">
                  <a:solidFill>
                    <a:srgbClr val="000000"/>
                  </a:solidFill>
                  <a:latin typeface="Arial Nova Light" panose="020B0304020202020204" pitchFamily="34" charset="0"/>
                </a:rPr>
                <a:t>NIH Center for </a:t>
              </a:r>
            </a:p>
            <a:p>
              <a:pPr eaLnBrk="0" hangingPunct="0"/>
              <a:r>
                <a:rPr lang="en-US" sz="1600" dirty="0">
                  <a:solidFill>
                    <a:srgbClr val="000000"/>
                  </a:solidFill>
                  <a:latin typeface="Arial Nova Light" panose="020B0304020202020204" pitchFamily="34" charset="0"/>
                </a:rPr>
                <a:t>Scientific Review</a:t>
              </a:r>
            </a:p>
            <a:p>
              <a:pPr eaLnBrk="0" hangingPunct="0"/>
              <a:r>
                <a:rPr lang="en-US" sz="1600" dirty="0">
                  <a:solidFill>
                    <a:srgbClr val="000000"/>
                  </a:solidFill>
                  <a:latin typeface="Arial Nova Light" panose="020B0304020202020204" pitchFamily="34" charset="0"/>
                </a:rPr>
                <a:t>assigns to IC and IRG</a:t>
              </a:r>
            </a:p>
          </p:txBody>
        </p:sp>
        <p:grpSp>
          <p:nvGrpSpPr>
            <p:cNvPr id="10" name="Group 9"/>
            <p:cNvGrpSpPr/>
            <p:nvPr/>
          </p:nvGrpSpPr>
          <p:grpSpPr>
            <a:xfrm>
              <a:off x="6314274" y="1219200"/>
              <a:ext cx="609600" cy="609600"/>
              <a:chOff x="4290991" y="1219200"/>
              <a:chExt cx="609600" cy="609600"/>
            </a:xfrm>
          </p:grpSpPr>
          <p:sp>
            <p:nvSpPr>
              <p:cNvPr id="43" name="Oval 42"/>
              <p:cNvSpPr/>
              <p:nvPr/>
            </p:nvSpPr>
            <p:spPr>
              <a:xfrm>
                <a:off x="4290991" y="1219200"/>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3283" y="1325360"/>
                <a:ext cx="405015" cy="405015"/>
              </a:xfrm>
              <a:prstGeom prst="rect">
                <a:avLst/>
              </a:prstGeom>
            </p:spPr>
          </p:pic>
        </p:grpSp>
        <p:grpSp>
          <p:nvGrpSpPr>
            <p:cNvPr id="11" name="Group 10"/>
            <p:cNvGrpSpPr/>
            <p:nvPr/>
          </p:nvGrpSpPr>
          <p:grpSpPr>
            <a:xfrm>
              <a:off x="8438492" y="1214883"/>
              <a:ext cx="609600" cy="609600"/>
              <a:chOff x="6608923" y="1214864"/>
              <a:chExt cx="609600" cy="609600"/>
            </a:xfrm>
          </p:grpSpPr>
          <p:sp>
            <p:nvSpPr>
              <p:cNvPr id="46" name="Oval 45"/>
              <p:cNvSpPr/>
              <p:nvPr/>
            </p:nvSpPr>
            <p:spPr>
              <a:xfrm>
                <a:off x="6608923" y="1214864"/>
                <a:ext cx="609600" cy="609600"/>
              </a:xfrm>
              <a:prstGeom prst="ellipse">
                <a:avLst/>
              </a:prstGeom>
              <a:solidFill>
                <a:srgbClr val="21699D"/>
              </a:solidFill>
              <a:ln w="47625">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795" y="1257913"/>
                <a:ext cx="477491" cy="477491"/>
              </a:xfrm>
              <a:prstGeom prst="rect">
                <a:avLst/>
              </a:prstGeom>
            </p:spPr>
          </p:pic>
        </p:grpSp>
        <p:sp>
          <p:nvSpPr>
            <p:cNvPr id="20" name="Rounded Rectangle 19"/>
            <p:cNvSpPr/>
            <p:nvPr/>
          </p:nvSpPr>
          <p:spPr>
            <a:xfrm>
              <a:off x="8875185" y="2758993"/>
              <a:ext cx="1414151" cy="373539"/>
            </a:xfrm>
            <a:prstGeom prst="roundRect">
              <a:avLst/>
            </a:prstGeom>
            <a:solidFill>
              <a:schemeClr val="bg1"/>
            </a:solidFill>
            <a:ln w="254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1-2 Months</a:t>
              </a:r>
            </a:p>
          </p:txBody>
        </p:sp>
        <p:sp>
          <p:nvSpPr>
            <p:cNvPr id="68" name="Rounded Rectangle 67"/>
            <p:cNvSpPr/>
            <p:nvPr/>
          </p:nvSpPr>
          <p:spPr>
            <a:xfrm>
              <a:off x="6454309" y="3447834"/>
              <a:ext cx="1414151" cy="373539"/>
            </a:xfrm>
            <a:prstGeom prst="roundRect">
              <a:avLst/>
            </a:prstGeom>
            <a:solidFill>
              <a:schemeClr val="bg1"/>
            </a:solid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3 Months</a:t>
              </a:r>
            </a:p>
          </p:txBody>
        </p:sp>
        <p:sp>
          <p:nvSpPr>
            <p:cNvPr id="69" name="Rounded Rectangle 68"/>
            <p:cNvSpPr/>
            <p:nvPr/>
          </p:nvSpPr>
          <p:spPr>
            <a:xfrm>
              <a:off x="2086276" y="4776852"/>
              <a:ext cx="1414151" cy="373539"/>
            </a:xfrm>
            <a:prstGeom prst="roundRect">
              <a:avLst/>
            </a:prstGeom>
            <a:solidFill>
              <a:schemeClr val="bg1"/>
            </a:solid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rgbClr val="002060"/>
                  </a:solidFill>
                </a:rPr>
                <a:t>2-4 Months</a:t>
              </a:r>
            </a:p>
          </p:txBody>
        </p:sp>
      </p:grpSp>
      <p:sp>
        <p:nvSpPr>
          <p:cNvPr id="3" name="Title 2">
            <a:extLst>
              <a:ext uri="{FF2B5EF4-FFF2-40B4-BE49-F238E27FC236}">
                <a16:creationId xmlns:a16="http://schemas.microsoft.com/office/drawing/2014/main" id="{94B7DA97-6ED9-40EA-8348-8C7B7FCECD2B}"/>
              </a:ext>
            </a:extLst>
          </p:cNvPr>
          <p:cNvSpPr>
            <a:spLocks noGrp="1"/>
          </p:cNvSpPr>
          <p:nvPr>
            <p:ph type="title"/>
          </p:nvPr>
        </p:nvSpPr>
        <p:spPr>
          <a:xfrm>
            <a:off x="1112230" y="327443"/>
            <a:ext cx="10160000" cy="563563"/>
          </a:xfrm>
        </p:spPr>
        <p:txBody>
          <a:bodyPr/>
          <a:lstStyle/>
          <a:p>
            <a:r>
              <a:rPr lang="en-US" dirty="0">
                <a:solidFill>
                  <a:srgbClr val="FFFF00"/>
                </a:solidFill>
                <a:effectLst>
                  <a:outerShdw blurRad="38100" dist="38100" dir="2700000" algn="tl">
                    <a:srgbClr val="C0C0C0"/>
                  </a:outerShdw>
                </a:effectLst>
                <a:latin typeface="Trebuchet MS"/>
              </a:rPr>
              <a:t> </a:t>
            </a:r>
            <a:r>
              <a:rPr lang="en-US" dirty="0">
                <a:solidFill>
                  <a:srgbClr val="FFFFFF"/>
                </a:solidFill>
                <a:latin typeface="Trebuchet MS"/>
              </a:rPr>
              <a:t>NIH Application </a:t>
            </a:r>
            <a:r>
              <a:rPr lang="en-US" sz="2000" dirty="0">
                <a:solidFill>
                  <a:srgbClr val="FFFFFF"/>
                </a:solidFill>
                <a:latin typeface="Trebuchet MS"/>
              </a:rPr>
              <a:t>&amp;</a:t>
            </a:r>
            <a:r>
              <a:rPr lang="en-US" dirty="0">
                <a:solidFill>
                  <a:srgbClr val="FFFFFF"/>
                </a:solidFill>
                <a:latin typeface="Trebuchet MS"/>
              </a:rPr>
              <a:t> Review Process</a:t>
            </a:r>
            <a:br>
              <a:rPr lang="en-US" dirty="0">
                <a:solidFill>
                  <a:srgbClr val="FFFFFF"/>
                </a:solidFill>
                <a:latin typeface="Trebuchet MS"/>
              </a:rPr>
            </a:br>
            <a:endParaRPr lang="en-US" dirty="0"/>
          </a:p>
        </p:txBody>
      </p:sp>
    </p:spTree>
    <p:extLst>
      <p:ext uri="{BB962C8B-B14F-4D97-AF65-F5344CB8AC3E}">
        <p14:creationId xmlns:p14="http://schemas.microsoft.com/office/powerpoint/2010/main" val="2071089485"/>
      </p:ext>
    </p:extLst>
  </p:cSld>
  <p:clrMapOvr>
    <a:masterClrMapping/>
  </p:clrMapOvr>
  <p:transition spd="med"/>
</p:sld>
</file>

<file path=ppt/theme/theme1.xml><?xml version="1.0" encoding="utf-8"?>
<a:theme xmlns:a="http://schemas.openxmlformats.org/drawingml/2006/main" name="SEED Template">
  <a:themeElements>
    <a:clrScheme name="Custom 3">
      <a:dk1>
        <a:srgbClr val="616265"/>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7195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ED Template" id="{9EE5922C-3912-4061-A53A-3FBA4C40DD1E}" vid="{0E9F366F-92AE-48B8-8ED2-6549FE3EA236}"/>
    </a:ext>
  </a:extLst>
</a:theme>
</file>

<file path=ppt/theme/theme2.xml><?xml version="1.0" encoding="utf-8"?>
<a:theme xmlns:a="http://schemas.openxmlformats.org/drawingml/2006/main" name="1_SEED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ED Template" id="{1F573CFD-527A-405E-81E3-BA1F23C89E1F}" vid="{379EB7CB-861A-4B0B-8C02-2B53CEE06A4B}"/>
    </a:ext>
  </a:extLst>
</a:theme>
</file>

<file path=ppt/theme/theme3.xml><?xml version="1.0" encoding="utf-8"?>
<a:theme xmlns:a="http://schemas.openxmlformats.org/drawingml/2006/main" name="2_SEED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ED Template" id="{0963C43B-691A-4D3A-89D6-2A50C1741106}" vid="{822B3F27-D0ED-4655-9C28-FED60516D147}"/>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FCD903A39E641A1765081AE1E11E4" ma:contentTypeVersion="14" ma:contentTypeDescription="Create a new document." ma:contentTypeScope="" ma:versionID="1949b486c266e2a99a03d6ba96780d26">
  <xsd:schema xmlns:xsd="http://www.w3.org/2001/XMLSchema" xmlns:xs="http://www.w3.org/2001/XMLSchema" xmlns:p="http://schemas.microsoft.com/office/2006/metadata/properties" xmlns:ns1="http://schemas.microsoft.com/sharepoint/v3" xmlns:ns2="940632ef-b28b-4cec-8ffd-9eeac2eb56c1" xmlns:ns3="b782763f-6307-4a05-826c-d2cae1abbb60" targetNamespace="http://schemas.microsoft.com/office/2006/metadata/properties" ma:root="true" ma:fieldsID="60365d6ab3e72d12fccdfbba78bc7d14" ns1:_="" ns2:_="" ns3:_="">
    <xsd:import namespace="http://schemas.microsoft.com/sharepoint/v3"/>
    <xsd:import namespace="940632ef-b28b-4cec-8ffd-9eeac2eb56c1"/>
    <xsd:import namespace="b782763f-6307-4a05-826c-d2cae1abbb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0632ef-b28b-4cec-8ffd-9eeac2eb5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2763f-6307-4a05-826c-d2cae1abbb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b782763f-6307-4a05-826c-d2cae1abbb60">
      <UserInfo>
        <DisplayName>McMahon, Matthew (NIH/OD) [E]</DisplayName>
        <AccountId>13</AccountId>
        <AccountType/>
      </UserInfo>
      <UserInfo>
        <DisplayName>Fritz, Kathryn (NIH/OD) [C]</DisplayName>
        <AccountId>14</AccountId>
        <AccountType/>
      </UserInfo>
      <UserInfo>
        <DisplayName>Mahajani, Monika (NIH/OD) [C]</DisplayName>
        <AccountId>50</AccountId>
        <AccountType/>
      </UserInfo>
      <UserInfo>
        <DisplayName>Vinson, Robert (NIH/OD) [E]</DisplayName>
        <AccountId>28</AccountId>
        <AccountType/>
      </UserInfo>
      <UserInfo>
        <DisplayName>Haider-Shah, Ainy (NIH/OD) [C]</DisplayName>
        <AccountId>75</AccountId>
        <AccountType/>
      </UserInfo>
      <UserInfo>
        <DisplayName>Sullivan, Elyse (NIH/OD) [E]</DisplayName>
        <AccountId>121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A80E1B-4257-4108-B3EB-10C409C8F544}">
  <ds:schemaRefs>
    <ds:schemaRef ds:uri="940632ef-b28b-4cec-8ffd-9eeac2eb56c1"/>
    <ds:schemaRef ds:uri="b782763f-6307-4a05-826c-d2cae1abb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242776-FE35-4481-A53F-32008600F8D0}">
  <ds:schemaRefs>
    <ds:schemaRef ds:uri="940632ef-b28b-4cec-8ffd-9eeac2eb56c1"/>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schemas.microsoft.com/sharepoint/v3"/>
    <ds:schemaRef ds:uri="b782763f-6307-4a05-826c-d2cae1abbb6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79CC0E3-1EF4-4F64-88E7-2BDDD431E0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OER ppt template</Template>
  <TotalTime>75</TotalTime>
  <Words>2509</Words>
  <Application>Microsoft Office PowerPoint</Application>
  <PresentationFormat>Widescreen</PresentationFormat>
  <Paragraphs>413</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Arial Nova Light</vt:lpstr>
      <vt:lpstr>Calibri</vt:lpstr>
      <vt:lpstr>Trebuchet MS</vt:lpstr>
      <vt:lpstr>SEED Template</vt:lpstr>
      <vt:lpstr>1_SEED Template</vt:lpstr>
      <vt:lpstr>2_SEED Template</vt:lpstr>
      <vt:lpstr>  Small Business Programs and Policies   </vt:lpstr>
      <vt:lpstr>NIH SBIR/STTR Website</vt:lpstr>
      <vt:lpstr>NIH Mission</vt:lpstr>
      <vt:lpstr>Congressionally Mandated Programs</vt:lpstr>
      <vt:lpstr>NIH SBIR/STTR Budget Allocations FY2020</vt:lpstr>
      <vt:lpstr>Benefits of NIH Funding</vt:lpstr>
      <vt:lpstr> NIH Application &amp; Review Process </vt:lpstr>
      <vt:lpstr>Eligibility Criteria</vt:lpstr>
      <vt:lpstr> NIH Application &amp; Review Process </vt:lpstr>
      <vt:lpstr>SBIR/STTR Website</vt:lpstr>
      <vt:lpstr>  WOSB and SDB Definitions</vt:lpstr>
      <vt:lpstr>SBIR/STTR Funding Opportunities</vt:lpstr>
      <vt:lpstr>SBIR and STTR Critical Differences</vt:lpstr>
      <vt:lpstr>Phased Programs</vt:lpstr>
      <vt:lpstr>Clinical Trials </vt:lpstr>
      <vt:lpstr>  Electronic Submission</vt:lpstr>
      <vt:lpstr>Electronic Submission</vt:lpstr>
      <vt:lpstr>Most Important Piece of Advice</vt:lpstr>
      <vt:lpstr> NIH Application &amp; Review Process </vt:lpstr>
      <vt:lpstr>Review Criteria</vt:lpstr>
      <vt:lpstr>Success Stories</vt:lpstr>
      <vt:lpstr>More Than Funding: Introducing SEED</vt:lpstr>
      <vt:lpstr>Technical Assistance and Entrepreneurial Training</vt:lpstr>
      <vt:lpstr>Innovator Support</vt:lpstr>
      <vt:lpstr>Get Connected</vt:lpstr>
    </vt:vector>
  </TitlesOfParts>
  <Company>NIH\OD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Digging Deeper into Small Business Programs and Policies (SBIR/STTR)</dc:title>
  <dc:subject>SBIR PowerPoint (PPT) Template - 508 Compliant</dc:subject>
  <dc:creator>mportnoy</dc:creator>
  <cp:keywords>OER PowerPoint (PPT) Template - 508 Compliant</cp:keywords>
  <cp:lastModifiedBy>Columbus, Megan (NIH/OD) [E]</cp:lastModifiedBy>
  <cp:revision>11</cp:revision>
  <cp:lastPrinted>2016-08-04T17:15:45Z</cp:lastPrinted>
  <dcterms:created xsi:type="dcterms:W3CDTF">2013-03-11T18:16:47Z</dcterms:created>
  <dcterms:modified xsi:type="dcterms:W3CDTF">2020-10-28T00:42:32Z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0x010100C99FCD903A39E641A1765081AE1E11E4</vt:lpwstr>
  </property>
</Properties>
</file>