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5"/>
  </p:sldMasterIdLst>
  <p:notesMasterIdLst>
    <p:notesMasterId r:id="rId24"/>
  </p:notesMasterIdLst>
  <p:handoutMasterIdLst>
    <p:handoutMasterId r:id="rId25"/>
  </p:handoutMasterIdLst>
  <p:sldIdLst>
    <p:sldId id="648" r:id="rId6"/>
    <p:sldId id="666" r:id="rId7"/>
    <p:sldId id="485" r:id="rId8"/>
    <p:sldId id="504" r:id="rId9"/>
    <p:sldId id="505" r:id="rId10"/>
    <p:sldId id="506" r:id="rId11"/>
    <p:sldId id="700" r:id="rId12"/>
    <p:sldId id="701" r:id="rId13"/>
    <p:sldId id="707" r:id="rId14"/>
    <p:sldId id="507" r:id="rId15"/>
    <p:sldId id="508" r:id="rId16"/>
    <p:sldId id="680" r:id="rId17"/>
    <p:sldId id="510" r:id="rId18"/>
    <p:sldId id="511" r:id="rId19"/>
    <p:sldId id="512" r:id="rId20"/>
    <p:sldId id="702" r:id="rId21"/>
    <p:sldId id="703" r:id="rId22"/>
    <p:sldId id="651" r:id="rId2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k Edgerton" initials="E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6600"/>
    <a:srgbClr val="FF5050"/>
    <a:srgbClr val="05619F"/>
    <a:srgbClr val="ABE9FF"/>
    <a:srgbClr val="336600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06" autoAdjust="0"/>
    <p:restoredTop sz="85216" autoAdjust="0"/>
  </p:normalViewPr>
  <p:slideViewPr>
    <p:cSldViewPr snapToGrid="0">
      <p:cViewPr varScale="1">
        <p:scale>
          <a:sx n="100" d="100"/>
          <a:sy n="100" d="100"/>
        </p:scale>
        <p:origin x="102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23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290" y="78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623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3172"/>
            <a:ext cx="3036778" cy="4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623" y="8833172"/>
            <a:ext cx="3036778" cy="4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A44C842-19E8-4B3D-A50C-FAD53B88B46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6649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03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09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030" y="883158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0F013E7-9E9D-48D3-AEE6-061E5D3881B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9332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267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4304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8237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3992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8470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consortium costs of $45,000 DC + $22,500 F&amp;A = $67,500</a:t>
            </a:r>
            <a:r>
              <a:rPr lang="en-US" baseline="0" dirty="0"/>
              <a:t> TC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(TDC) $272,500 – (con TC) $68,000 = DC $204,500 &gt;&gt; $205,000;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MTDC: $205,000 – (</a:t>
            </a:r>
            <a:r>
              <a:rPr lang="en-US" dirty="0" err="1"/>
              <a:t>equip+tuit</a:t>
            </a:r>
            <a:r>
              <a:rPr lang="en-US" dirty="0"/>
              <a:t>) $26,000 = $179,000; $179,000 + $25,000 = $204,000 [base]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F&amp;A: 68% x $204,000 [base] = $128,520;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TDC $272,500 + 128,520 = $401,020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5445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3% inflation is not being considered for consortium expenses in this example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  <a:p>
            <a:r>
              <a:rPr lang="en-US" dirty="0"/>
              <a:t>Consortium costs of $46,350 DC + $23,175 IC = $69,525 TC</a:t>
            </a:r>
          </a:p>
          <a:p>
            <a:r>
              <a:rPr lang="en-US" dirty="0"/>
              <a:t>DC $273,175 - $69,525 = $203,650</a:t>
            </a:r>
          </a:p>
          <a:p>
            <a:r>
              <a:rPr lang="en-US" dirty="0"/>
              <a:t>MTDC $203,650 - $26,000 = $177,650 + 25000 = $202,650 [base]</a:t>
            </a:r>
          </a:p>
          <a:p>
            <a:r>
              <a:rPr lang="en-US" dirty="0"/>
              <a:t>TC 63% of base: $127,670 + $273,175 = $400,865</a:t>
            </a:r>
          </a:p>
        </p:txBody>
      </p:sp>
    </p:spTree>
    <p:extLst>
      <p:ext uri="{BB962C8B-B14F-4D97-AF65-F5344CB8AC3E}">
        <p14:creationId xmlns:p14="http://schemas.microsoft.com/office/powerpoint/2010/main" val="31498468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97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3909E3-409D-4C8D-A382-F28F35B8D14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1863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81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altLang="en-US" dirty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3717EBA-6416-4D95-B7FF-B1C8FB52315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064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235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600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284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52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72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64EC1A7-144E-4F93-A963-DF311F5E3F9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55DEA-BD17-4486-9F69-224E6AB7EA8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BB1A921D-BC32-4225-8660-9C8852D427B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420C4-BA05-402B-867A-AB52264B9BE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1631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B3CD6EC5-1740-4719-9724-71C8A700946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16A7527-43CD-404D-BAA3-19745097BC4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60E18-7FE0-4A4B-A90F-2E3E7F91E48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273271F-32DD-4097-B8F0-DF0FD9D4182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622FBBDC-E198-4D96-9381-6E69CCC173B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F06A81C-1349-4838-96AA-60BE26F55E8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38BBB57-CDF3-48EE-98DD-201214439F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77D450DF-F1F9-42DE-A8D6-1A442B23DBF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0D66B11-F98B-4662-9813-7FF6300EC7B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pic>
        <p:nvPicPr>
          <p:cNvPr id="20" name="Picture 7" descr="j0315542"/>
          <p:cNvPicPr>
            <a:picLocks noChangeAspect="1" noChangeArrowheads="1"/>
          </p:cNvPicPr>
          <p:nvPr userDrawn="1"/>
        </p:nvPicPr>
        <p:blipFill>
          <a:blip r:embed="rId14">
            <a:lum bright="6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7924800" cy="5876925"/>
          </a:xfrm>
          <a:prstGeom prst="rect">
            <a:avLst/>
          </a:prstGeom>
          <a:solidFill>
            <a:srgbClr val="33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12" r:id="rId12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guide/notice-files/NOT-OD-20-070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-252047"/>
            <a:ext cx="7772400" cy="1752600"/>
          </a:xfrm>
        </p:spPr>
        <p:txBody>
          <a:bodyPr>
            <a:normAutofit/>
          </a:bodyPr>
          <a:lstStyle/>
          <a:p>
            <a:r>
              <a:rPr lang="en-US" altLang="en-US" sz="4000" b="1" dirty="0"/>
              <a:t>Preparing a Budget</a:t>
            </a:r>
            <a:endParaRPr lang="en-US" altLang="en-US" sz="4000" b="1" dirty="0">
              <a:solidFill>
                <a:schemeClr val="accent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212E292-A4C4-4D3B-9366-2FD3E00DB440}"/>
              </a:ext>
            </a:extLst>
          </p:cNvPr>
          <p:cNvSpPr txBox="1">
            <a:spLocks/>
          </p:cNvSpPr>
          <p:nvPr/>
        </p:nvSpPr>
        <p:spPr>
          <a:xfrm>
            <a:off x="561975" y="2805478"/>
            <a:ext cx="7772400" cy="17526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16349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Live Case Study</a:t>
            </a:r>
          </a:p>
        </p:txBody>
      </p:sp>
    </p:spTree>
    <p:extLst>
      <p:ext uri="{BB962C8B-B14F-4D97-AF65-F5344CB8AC3E}">
        <p14:creationId xmlns:p14="http://schemas.microsoft.com/office/powerpoint/2010/main" val="4175457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1354" y="-14956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chemeClr val="accent1"/>
                </a:solidFill>
                <a:ea typeface="+mj-ea"/>
                <a:cs typeface="+mj-cs"/>
              </a:rPr>
              <a:t>2. R01 Budget </a:t>
            </a:r>
            <a:r>
              <a:rPr lang="en-US" sz="3600" b="1" u="sng" dirty="0">
                <a:solidFill>
                  <a:schemeClr val="accent1"/>
                </a:solidFill>
                <a:ea typeface="+mj-ea"/>
                <a:cs typeface="+mj-cs"/>
              </a:rPr>
              <a:t>with Consortium Costs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436098" y="1368461"/>
            <a:ext cx="8243668" cy="4495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dirty="0"/>
              <a:t>Prepare an itemized budget for the parent award</a:t>
            </a:r>
          </a:p>
          <a:p>
            <a:pPr>
              <a:lnSpc>
                <a:spcPct val="90000"/>
              </a:lnSpc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dirty="0"/>
              <a:t>Prepare an itemized budget for consortium/subcontract costs, including:</a:t>
            </a:r>
          </a:p>
          <a:p>
            <a:pPr lvl="1" eaLnBrk="1" hangingPunct="1">
              <a:lnSpc>
                <a:spcPct val="90000"/>
              </a:lnSpc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Personnel  </a:t>
            </a:r>
          </a:p>
          <a:p>
            <a:pPr lvl="2" eaLnBrk="1" hangingPunct="1">
              <a:lnSpc>
                <a:spcPct val="90000"/>
              </a:lnSpc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salary and benefits				$33,000</a:t>
            </a:r>
          </a:p>
          <a:p>
            <a:pPr lvl="1" eaLnBrk="1" hangingPunct="1">
              <a:lnSpc>
                <a:spcPct val="90000"/>
              </a:lnSpc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Travel  </a:t>
            </a:r>
          </a:p>
          <a:p>
            <a:pPr lvl="2" eaLnBrk="1" hangingPunct="1">
              <a:lnSpc>
                <a:spcPct val="90000"/>
              </a:lnSpc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professional or investigator meeting		$  2,000</a:t>
            </a:r>
          </a:p>
          <a:p>
            <a:pPr lvl="1" eaLnBrk="1" hangingPunct="1">
              <a:lnSpc>
                <a:spcPct val="90000"/>
              </a:lnSpc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Other Direct Costs</a:t>
            </a:r>
          </a:p>
          <a:p>
            <a:pPr lvl="2" eaLnBrk="1" hangingPunct="1">
              <a:lnSpc>
                <a:spcPct val="90000"/>
              </a:lnSpc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Materials and Supplies				$10,000</a:t>
            </a:r>
          </a:p>
          <a:p>
            <a:pPr lvl="2">
              <a:lnSpc>
                <a:spcPct val="90000"/>
              </a:lnSpc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				Total Direct Costs = 	$45,000</a:t>
            </a:r>
          </a:p>
          <a:p>
            <a:pPr marL="320040" lvl="1" indent="0">
              <a:lnSpc>
                <a:spcPct val="90000"/>
              </a:lnSpc>
              <a:buClr>
                <a:srgbClr val="0070C0"/>
              </a:buClr>
              <a:buSzPct val="101000"/>
              <a:buNone/>
            </a:pPr>
            <a:endParaRPr lang="en-US" altLang="en-US" sz="2600" dirty="0">
              <a:solidFill>
                <a:schemeClr val="tx1"/>
              </a:solidFill>
            </a:endParaRPr>
          </a:p>
          <a:p>
            <a:pPr marL="320040" lvl="1" indent="0">
              <a:lnSpc>
                <a:spcPct val="90000"/>
              </a:lnSpc>
              <a:buClr>
                <a:srgbClr val="0070C0"/>
              </a:buClr>
              <a:buSzPct val="101000"/>
              <a:buNone/>
            </a:pPr>
            <a:r>
              <a:rPr lang="en-US" altLang="en-US" sz="2600" dirty="0">
                <a:solidFill>
                  <a:schemeClr val="tx1"/>
                </a:solidFill>
              </a:rPr>
              <a:t>Don’t forget the budget justification</a:t>
            </a:r>
          </a:p>
        </p:txBody>
      </p:sp>
    </p:spTree>
    <p:extLst>
      <p:ext uri="{BB962C8B-B14F-4D97-AF65-F5344CB8AC3E}">
        <p14:creationId xmlns:p14="http://schemas.microsoft.com/office/powerpoint/2010/main" val="280555287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727114" y="1834901"/>
            <a:ext cx="7943160" cy="3886200"/>
          </a:xfrm>
        </p:spPr>
        <p:txBody>
          <a:bodyPr>
            <a:noAutofit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Consortium Direct Costs = 			$42,250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Consortium F&amp;A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ea typeface="ＭＳ Ｐゴシック" charset="0"/>
              </a:rPr>
              <a:t>consortium institution (at 60%) = 		$25,350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schemeClr val="tx1"/>
              </a:solidFill>
              <a:ea typeface="ＭＳ Ｐゴシック" charset="0"/>
            </a:endParaRP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1"/>
                </a:solidFill>
              </a:rPr>
              <a:t>Consortium Total Costs = 			$67,600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1"/>
                </a:solidFill>
              </a:rPr>
              <a:t>*</a:t>
            </a:r>
            <a:r>
              <a:rPr lang="en-US" sz="2000" dirty="0"/>
              <a:t>Remember you may round to the nearest $1,000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23825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Total Consortium Costs</a:t>
            </a:r>
          </a:p>
        </p:txBody>
      </p:sp>
    </p:spTree>
    <p:extLst>
      <p:ext uri="{BB962C8B-B14F-4D97-AF65-F5344CB8AC3E}">
        <p14:creationId xmlns:p14="http://schemas.microsoft.com/office/powerpoint/2010/main" val="1268853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F06A81C-1349-4838-96AA-60BE26F55E8F}" type="slidenum">
              <a:rPr kumimoji="0" lang="en-US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S PGothic" pitchFamily="34" charset="-128"/>
              <a:cs typeface="+mn-cs"/>
            </a:endParaRPr>
          </a:p>
        </p:txBody>
      </p:sp>
      <p:sp>
        <p:nvSpPr>
          <p:cNvPr id="7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6800" y="5223013"/>
            <a:ext cx="533400" cy="228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Lin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325139" y="5223013"/>
            <a:ext cx="762000" cy="228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Lin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1" y="6000750"/>
            <a:ext cx="404812" cy="1428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876800" y="5643562"/>
            <a:ext cx="2590800" cy="714375"/>
          </a:xfrm>
          <a:prstGeom prst="rect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Should you request a modular budget?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A91330F-DB47-46CF-824C-257B24ADF91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latinLnBrk="0" hangingPunct="1"/>
            <a:r>
              <a:rPr lang="en-US" sz="4000" b="1" i="0" kern="1200" spc="0" baseline="0" dirty="0">
                <a:ln>
                  <a:noFill/>
                </a:ln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Direct Costs – Year 1 </a:t>
            </a:r>
            <a:r>
              <a:rPr lang="en-US" sz="2400" b="0" i="0" kern="1200" spc="0" baseline="0" dirty="0">
                <a:ln>
                  <a:noFill/>
                </a:ln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with Consortium</a:t>
            </a:r>
            <a:r>
              <a:rPr lang="en-US" sz="4000" b="1" i="0" kern="1200" spc="0" baseline="0" dirty="0">
                <a:ln>
                  <a:noFill/>
                </a:ln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  <a:endParaRPr lang="en-US" dirty="0">
              <a:effectLst/>
            </a:endParaRPr>
          </a:p>
        </p:txBody>
      </p:sp>
      <p:pic>
        <p:nvPicPr>
          <p:cNvPr id="11" name="Picture 10" descr="sample direct cost budget information">
            <a:extLst>
              <a:ext uri="{FF2B5EF4-FFF2-40B4-BE49-F238E27FC236}">
                <a16:creationId xmlns:a16="http://schemas.microsoft.com/office/drawing/2014/main" id="{A5B563D9-B4A2-463A-871E-0F3F25BE1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347" y="1007134"/>
            <a:ext cx="8413209" cy="529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367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" y="268288"/>
            <a:ext cx="8915400" cy="88423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R01 Grant with Consortium Budget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990600" y="2199738"/>
            <a:ext cx="7391400" cy="2590800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3200" b="1" dirty="0"/>
              <a:t>Submit as a modular budget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200" b="1" dirty="0"/>
              <a:t>when requesting Direct Costs at or below $250,000 per year…</a:t>
            </a:r>
            <a:r>
              <a:rPr lang="en-US" altLang="en-US" sz="3200" b="1" dirty="0">
                <a:solidFill>
                  <a:srgbClr val="663300"/>
                </a:solidFill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 sz="1400" b="1" dirty="0">
              <a:solidFill>
                <a:srgbClr val="663300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200" b="1" u="sng" dirty="0">
                <a:solidFill>
                  <a:srgbClr val="262673"/>
                </a:solidFill>
              </a:rPr>
              <a:t>… excluding Consortium F&amp;A costs</a:t>
            </a:r>
            <a:r>
              <a:rPr lang="en-US" altLang="en-US" sz="3200" b="1" dirty="0">
                <a:solidFill>
                  <a:srgbClr val="262673"/>
                </a:solidFill>
              </a:rPr>
              <a:t>.</a:t>
            </a:r>
            <a:r>
              <a:rPr lang="en-US" altLang="en-US" sz="3200" b="1" u="sng" dirty="0">
                <a:solidFill>
                  <a:srgbClr val="262673"/>
                </a:solidFill>
              </a:rPr>
              <a:t> </a:t>
            </a:r>
          </a:p>
        </p:txBody>
      </p:sp>
      <p:sp>
        <p:nvSpPr>
          <p:cNvPr id="58373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066800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695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2373" y="155528"/>
            <a:ext cx="8681290" cy="884238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200" b="1" dirty="0">
                <a:solidFill>
                  <a:schemeClr val="accent1"/>
                </a:solidFill>
              </a:rPr>
              <a:t>Modular Grant with Consortium Budget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377072" y="1181530"/>
            <a:ext cx="8546591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 the example,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Year 1 – Itemized Total DC				= $274,295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minus Consortium F&amp;A		= $  25,350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Year 1 – Itemized DC excluding Consortium F&amp;A	= $248,945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Year 1 – Itemized DC  = $229,945 + $19,000 [equip]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Year 2 – Itemized DC  = $236,843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Year 3 – Itemized DC  = $243,948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Year 4 – Itemized DC  = $251,266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Year 5 – Itemized DC  = $258,803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Average Direct Cost per yr (less consortia F&amp;A) = $247,961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Round up to the next module = $250,000</a:t>
            </a:r>
            <a:endParaRPr lang="en-US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463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492370" y="1705738"/>
            <a:ext cx="8229600" cy="44196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A. Direct Costs</a:t>
            </a:r>
            <a:r>
              <a:rPr 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Funds Requested ($)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*Direct Cost less Consortium F&amp;A      $250,000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		                           Consortium F&amp;A     $  25,530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*Total Direct Costs    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$275,530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The total direct costs requested are allowed to exceed the modular maximum ($250,000) by the amount of F&amp;A associated with the subcontract ($25,530).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24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24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86137" y="270920"/>
            <a:ext cx="8229600" cy="1020763"/>
          </a:xfrm>
        </p:spPr>
        <p:txBody>
          <a:bodyPr/>
          <a:lstStyle/>
          <a:p>
            <a:pPr eaLnBrk="1" hangingPunct="1"/>
            <a:r>
              <a:rPr lang="en-US" altLang="en-US" sz="2800" b="1" dirty="0">
                <a:solidFill>
                  <a:schemeClr val="accent1"/>
                </a:solidFill>
              </a:rPr>
              <a:t>Record Modular Budget with Consortium: </a:t>
            </a:r>
            <a:br>
              <a:rPr lang="en-US" altLang="en-US" sz="2800" b="1" dirty="0">
                <a:solidFill>
                  <a:schemeClr val="accent1"/>
                </a:solidFill>
              </a:rPr>
            </a:br>
            <a:r>
              <a:rPr lang="en-US" altLang="en-US" sz="2800" b="1" dirty="0">
                <a:solidFill>
                  <a:schemeClr val="accent1"/>
                </a:solidFill>
              </a:rPr>
              <a:t>PHS 398 Modular Budget, Period 1</a:t>
            </a:r>
          </a:p>
        </p:txBody>
      </p:sp>
    </p:spTree>
    <p:extLst>
      <p:ext uri="{BB962C8B-B14F-4D97-AF65-F5344CB8AC3E}">
        <p14:creationId xmlns:p14="http://schemas.microsoft.com/office/powerpoint/2010/main" val="415391903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5E81A6-F4E6-2A4C-AD83-46DD19E98273}"/>
              </a:ext>
            </a:extLst>
          </p:cNvPr>
          <p:cNvSpPr txBox="1">
            <a:spLocks noChangeArrowheads="1"/>
          </p:cNvSpPr>
          <p:nvPr/>
        </p:nvSpPr>
        <p:spPr>
          <a:xfrm>
            <a:off x="438149" y="1660025"/>
            <a:ext cx="8639863" cy="449421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>
                <a:tab pos="5135563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A. Direct Costs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*Direct Cost less Consortium F&amp;A      		$250,000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	                         Consortium F&amp;A     		$  25,530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*Total Direct Costs   		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$275,530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>
                <a:tab pos="5135563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B. Indirect Costs	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 costs [less consortium TC: $68,000]	$207,530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MTDC [- equip, tuition: + consortium costs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	$206,530 [base]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Indirect cost rate [63%]		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$130,114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>
                <a:tab pos="5135563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C. Total Direct and Indirect Costs	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 + B)			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$405,644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D53FF2-B37F-004B-999C-EFE19E046E42}"/>
              </a:ext>
            </a:extLst>
          </p:cNvPr>
          <p:cNvSpPr txBox="1"/>
          <p:nvPr/>
        </p:nvSpPr>
        <p:spPr>
          <a:xfrm>
            <a:off x="702798" y="6038018"/>
            <a:ext cx="421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* Up to $25,000/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each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 consortium total costs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DA03F7-2E75-4FE4-8260-FBAE29410F9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4800" y="450650"/>
            <a:ext cx="8534400" cy="758952"/>
          </a:xfrm>
        </p:spPr>
        <p:txBody>
          <a:bodyPr>
            <a:normAutofit fontScale="90000"/>
          </a:bodyPr>
          <a:lstStyle/>
          <a:p>
            <a:pPr rtl="0" eaLnBrk="1" fontAlgn="auto" latinLnBrk="0" hangingPunct="1"/>
            <a:r>
              <a:rPr lang="en-US" sz="2800" b="1" i="0" kern="1200" spc="0" baseline="0" dirty="0">
                <a:ln>
                  <a:noFill/>
                </a:ln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Record Modular Budget: </a:t>
            </a:r>
            <a:br>
              <a:rPr lang="en-US" sz="2800" b="1" i="0" kern="1200" spc="0" baseline="0" dirty="0">
                <a:ln>
                  <a:noFill/>
                </a:ln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</a:br>
            <a:r>
              <a:rPr lang="en-US" sz="2800" b="1" i="0" kern="1200" spc="0" baseline="0" dirty="0">
                <a:ln>
                  <a:noFill/>
                </a:ln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PHS 398 Modular Budget, Period 1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5588072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783A7409-FC57-2341-9AF3-FE134407041B}"/>
              </a:ext>
            </a:extLst>
          </p:cNvPr>
          <p:cNvSpPr txBox="1">
            <a:spLocks noChangeArrowheads="1"/>
          </p:cNvSpPr>
          <p:nvPr/>
        </p:nvSpPr>
        <p:spPr>
          <a:xfrm>
            <a:off x="438150" y="1693545"/>
            <a:ext cx="8229600" cy="449421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>
                <a:tab pos="5135563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A. Direct Costs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*Direct Cost less Consortium F&amp;A      		$250,000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	                           Consortium F&amp;A      		$  25,530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*Total Direct Costs   		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$275,530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>
                <a:tab pos="5135563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B. Indirect Costs	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 costs [less consortium TC: $68,000]	$207,530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MTDC [- equip, tuition: + consortium costs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		$200,530 [base]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Indirect cost rate [63%]		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$126,334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>
                <a:tab pos="5135563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C. Total Direct and Indirect Costs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 + B)			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$401,864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DEB2DD-4320-5A47-B648-4DEF9621198D}"/>
              </a:ext>
            </a:extLst>
          </p:cNvPr>
          <p:cNvSpPr txBox="1"/>
          <p:nvPr/>
        </p:nvSpPr>
        <p:spPr>
          <a:xfrm>
            <a:off x="702798" y="6038018"/>
            <a:ext cx="4491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* Up to $25,000/each consortium total costs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6CF1CB-437D-4AD9-A97F-3DEB8676B55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752" y="228600"/>
            <a:ext cx="8534400" cy="1001110"/>
          </a:xfrm>
        </p:spPr>
        <p:txBody>
          <a:bodyPr>
            <a:normAutofit/>
          </a:bodyPr>
          <a:lstStyle/>
          <a:p>
            <a:pPr rtl="0" eaLnBrk="1" fontAlgn="auto" latinLnBrk="0" hangingPunct="1"/>
            <a:r>
              <a:rPr lang="en-US" sz="2800" b="1" i="0" kern="1200" spc="0" baseline="0" dirty="0">
                <a:ln>
                  <a:noFill/>
                </a:ln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Record Modular Budget: </a:t>
            </a:r>
            <a:br>
              <a:rPr lang="en-US" sz="2800" b="1" i="0" kern="1200" spc="0" baseline="0" dirty="0">
                <a:ln>
                  <a:noFill/>
                </a:ln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</a:br>
            <a:r>
              <a:rPr lang="en-US" sz="2800" b="1" i="0" kern="1200" spc="0" baseline="0" dirty="0">
                <a:ln>
                  <a:noFill/>
                </a:ln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PHS 398 Modular Budget, Period 2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7698679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560" y="257175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sz="4000" b="1" dirty="0">
                <a:solidFill>
                  <a:schemeClr val="accent1"/>
                </a:solidFill>
              </a:rPr>
              <a:t>R01 Budget Reminders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482386" y="1411520"/>
            <a:ext cx="8153400" cy="4339922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dirty="0"/>
              <a:t>All budget requests to NIH for R01 applications use: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the </a:t>
            </a:r>
            <a:r>
              <a:rPr lang="en-US" altLang="en-US" sz="2400" b="1" u="sng" dirty="0">
                <a:solidFill>
                  <a:schemeClr val="tx1"/>
                </a:solidFill>
              </a:rPr>
              <a:t>modular format</a:t>
            </a:r>
            <a:r>
              <a:rPr lang="en-US" altLang="en-US" sz="2400" dirty="0">
                <a:solidFill>
                  <a:schemeClr val="tx1"/>
                </a:solidFill>
              </a:rPr>
              <a:t> when requesting direct costs of $250,000 or less each year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the </a:t>
            </a:r>
            <a:r>
              <a:rPr lang="en-US" altLang="en-US" sz="2400" b="1" u="sng" dirty="0">
                <a:solidFill>
                  <a:schemeClr val="tx1"/>
                </a:solidFill>
              </a:rPr>
              <a:t>non-modular format</a:t>
            </a:r>
            <a:r>
              <a:rPr lang="en-US" altLang="en-US" sz="2400" dirty="0">
                <a:solidFill>
                  <a:schemeClr val="tx1"/>
                </a:solidFill>
              </a:rPr>
              <a:t> when requesting direct costs greater than $250,000 in any year, or if the application is submitted from a foreign institution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000" dirty="0">
              <a:solidFill>
                <a:schemeClr val="tx1"/>
              </a:solidFill>
            </a:endParaRP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dirty="0"/>
              <a:t>When including collaborator(s) at another institution(s)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FF0000"/>
                </a:solidFill>
              </a:rPr>
              <a:t>A modular format budget may be appropriate even with consortium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FF0000"/>
                </a:solidFill>
              </a:rPr>
              <a:t>Consortium F&amp;A costs are not factored into the modular direct cost limit</a:t>
            </a:r>
          </a:p>
          <a:p>
            <a:pPr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400" dirty="0"/>
          </a:p>
          <a:p>
            <a:pPr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699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5422" y="57875"/>
            <a:ext cx="8553157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 1. R01 Modular Budget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quarter" idx="4294967295"/>
          </p:nvPr>
        </p:nvSpPr>
        <p:spPr>
          <a:xfrm>
            <a:off x="351692" y="1562100"/>
            <a:ext cx="8792308" cy="48387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en-US" dirty="0"/>
              <a:t>Start with an itemized budget (R&amp;R budget component)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dirty="0"/>
              <a:t>Create out-year budgets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dirty="0"/>
              <a:t>Divide </a:t>
            </a:r>
            <a:r>
              <a:rPr lang="en-US" b="1" dirty="0"/>
              <a:t>total budget for all years</a:t>
            </a:r>
            <a:r>
              <a:rPr lang="en-US" dirty="0"/>
              <a:t> by </a:t>
            </a:r>
            <a:r>
              <a:rPr lang="en-US" b="1" dirty="0"/>
              <a:t>number of years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dirty="0"/>
              <a:t>Request same number of modules each year</a:t>
            </a:r>
            <a:r>
              <a:rPr lang="en-US" dirty="0">
                <a:solidFill>
                  <a:srgbClr val="00B0F0"/>
                </a:solidFill>
              </a:rPr>
              <a:t>*</a:t>
            </a:r>
            <a:r>
              <a:rPr lang="en-US" dirty="0"/>
              <a:t> 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dirty="0"/>
              <a:t>Consortia total costs are calculated separately and may be rounded to nearest $1,000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en-US" sz="1200" dirty="0"/>
          </a:p>
          <a:p>
            <a:pPr marL="0" indent="0" eaLnBrk="1" hangingPunct="1">
              <a:buNone/>
              <a:defRPr/>
            </a:pPr>
            <a:r>
              <a:rPr lang="en-US" sz="2400" b="1" dirty="0">
                <a:solidFill>
                  <a:srgbClr val="00B0F0"/>
                </a:solidFill>
              </a:rPr>
              <a:t>	*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i="1" dirty="0">
                <a:solidFill>
                  <a:srgbClr val="0070C0"/>
                </a:solidFill>
              </a:rPr>
              <a:t>exception for equipment</a:t>
            </a:r>
          </a:p>
        </p:txBody>
      </p:sp>
    </p:spTree>
    <p:extLst>
      <p:ext uri="{BB962C8B-B14F-4D97-AF65-F5344CB8AC3E}">
        <p14:creationId xmlns:p14="http://schemas.microsoft.com/office/powerpoint/2010/main" val="104587982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5300" y="304800"/>
            <a:ext cx="81534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Direct Costs – Year </a:t>
            </a:r>
            <a:r>
              <a:rPr lang="en-US" altLang="en-US" sz="4000" b="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309490" y="950002"/>
            <a:ext cx="8721968" cy="5100638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			Cal 	Req.		Fringe		Funds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			</a:t>
            </a:r>
            <a:r>
              <a:rPr lang="en-US" altLang="en-US" sz="1800" dirty="0" err="1"/>
              <a:t>Mos</a:t>
            </a:r>
            <a:r>
              <a:rPr lang="en-US" altLang="en-US" sz="1800" dirty="0"/>
              <a:t>	Salary		Benefits	Req. 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A. Senior/Key Person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PI			 2	15,333		4,293		19,626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co-investigator	 	 1	      0		     0		      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B. Other Personnel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Postdoc Assoc		12	52,704*	            	14,000		66,704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Grad Student		12	24,816*		  6,900		31,716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Grad Student		12	24,816*		  6,900		31,716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C. Equipment – Microscope						19,000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D. Travel - (2 meetings)						  4,000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E. Participant/Trainee					usually left blank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F. Other Direct Costs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Materials/Supplies						25,533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Publication Costs						  1,500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Subaward/Consortium/Contractual costs				  none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Tuition Remission						   7,000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G. Total Direct Costs					                </a:t>
            </a:r>
            <a:r>
              <a:rPr lang="en-US" altLang="en-US" sz="1800" b="1" dirty="0">
                <a:solidFill>
                  <a:srgbClr val="00B050"/>
                </a:solidFill>
              </a:rPr>
              <a:t>206,795</a:t>
            </a:r>
            <a:r>
              <a:rPr lang="en-US" altLang="en-US" sz="1800" dirty="0"/>
              <a:t>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64156" y="6088348"/>
            <a:ext cx="49129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* Based on FY 2020 NRSA stipend levels,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  <a:hlinkClick r:id="rId3"/>
              </a:rPr>
              <a:t>NOT-OD-20-070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416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297455" y="1524000"/>
            <a:ext cx="8469473" cy="4525963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Calculate the direct costs for the first year.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chemeClr val="tx1"/>
                </a:solidFill>
                <a:ea typeface="ＭＳ Ｐゴシック" charset="0"/>
              </a:rPr>
              <a:t>(in the example, Year 1 budget = $206,795)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Calculate the direct costs for subsequent years taking into account salary and research cost increases (e.g., 3% per year) and changes in funds requested for equipment.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chemeClr val="tx1"/>
                </a:solidFill>
                <a:ea typeface="ＭＳ Ｐゴシック" charset="0"/>
              </a:rPr>
              <a:t>Year 1 = $187,795 + $19,000 [equipment]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chemeClr val="tx1"/>
                </a:solidFill>
                <a:ea typeface="ＭＳ Ｐゴシック" charset="0"/>
              </a:rPr>
              <a:t>Year 2 = $193,428	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chemeClr val="tx1"/>
                </a:solidFill>
                <a:ea typeface="ＭＳ Ｐゴシック" charset="0"/>
              </a:rPr>
              <a:t>Year 3 = $199,231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chemeClr val="tx1"/>
                </a:solidFill>
                <a:ea typeface="ＭＳ Ｐゴシック" charset="0"/>
              </a:rPr>
              <a:t>Year 4 = $205,208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chemeClr val="tx1"/>
                </a:solidFill>
                <a:ea typeface="ＭＳ Ｐゴシック" charset="0"/>
              </a:rPr>
              <a:t>Year 5 = $211,364</a:t>
            </a:r>
            <a:r>
              <a:rPr lang="en-US" dirty="0">
                <a:solidFill>
                  <a:schemeClr val="tx1"/>
                </a:solidFill>
                <a:ea typeface="ＭＳ Ｐゴシック" charset="0"/>
              </a:rPr>
              <a:t> </a:t>
            </a: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7875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Direct Costs - Add it all up</a:t>
            </a:r>
          </a:p>
        </p:txBody>
      </p:sp>
    </p:spTree>
    <p:extLst>
      <p:ext uri="{BB962C8B-B14F-4D97-AF65-F5344CB8AC3E}">
        <p14:creationId xmlns:p14="http://schemas.microsoft.com/office/powerpoint/2010/main" val="3066120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211015" y="1991751"/>
            <a:ext cx="8764173" cy="45259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Calculate the total direct costs for all years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tx1"/>
                </a:solidFill>
                <a:ea typeface="ＭＳ Ｐゴシック" charset="0"/>
              </a:rPr>
              <a:t>Total direct costs for 5 years = $1,016,026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Divide total by the number of years requested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tx1"/>
                </a:solidFill>
                <a:ea typeface="ＭＳ Ｐゴシック" charset="0"/>
              </a:rPr>
              <a:t>Average direct costs = $203,205/year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ea typeface="ＭＳ Ｐゴシック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Investigator-initiated R01s up to $250,000/yr must use modular format*</a:t>
            </a:r>
          </a:p>
          <a:p>
            <a:pPr marL="800100" lvl="1" indent="-342900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r>
              <a:rPr lang="en-US" sz="2400" b="1" i="1" dirty="0">
                <a:solidFill>
                  <a:schemeClr val="accent1"/>
                </a:solidFill>
              </a:rPr>
              <a:t>Except applications from foreign (non-U.S.) institutions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FF0066"/>
              </a:solidFill>
              <a:ea typeface="+mn-ea"/>
              <a:cs typeface="+mn-cs"/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1015" y="458558"/>
            <a:ext cx="8764174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b="1" dirty="0">
                <a:solidFill>
                  <a:schemeClr val="accent1"/>
                </a:solidFill>
              </a:rPr>
              <a:t>Determining  the Need for a Modular Budget?</a:t>
            </a:r>
          </a:p>
        </p:txBody>
      </p:sp>
    </p:spTree>
    <p:extLst>
      <p:ext uri="{BB962C8B-B14F-4D97-AF65-F5344CB8AC3E}">
        <p14:creationId xmlns:p14="http://schemas.microsoft.com/office/powerpoint/2010/main" val="4198307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264" y="388717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 dirty="0">
                <a:solidFill>
                  <a:schemeClr val="accent1"/>
                </a:solidFill>
              </a:rPr>
              <a:t>Converting Average Direct Costs to the Modular Format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559777" y="2076156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+mn-ea"/>
                <a:cs typeface="+mn-cs"/>
              </a:rPr>
              <a:t>Round up to the next module (number divisible by $25,000)</a:t>
            </a:r>
          </a:p>
          <a:p>
            <a:pPr lvl="1" eaLnBrk="1" hangingPunct="1">
              <a:buFont typeface="Wingdings" charset="2"/>
              <a:buChar char="§"/>
              <a:defRPr/>
            </a:pPr>
            <a:r>
              <a:rPr lang="en-US" b="1" dirty="0">
                <a:solidFill>
                  <a:schemeClr val="tx1"/>
                </a:solidFill>
                <a:ea typeface="ＭＳ Ｐゴシック" charset="0"/>
              </a:rPr>
              <a:t>In the example, $203,205/year rounds up to $225,000/year</a:t>
            </a:r>
          </a:p>
          <a:p>
            <a:pPr>
              <a:defRPr/>
            </a:pPr>
            <a:r>
              <a:rPr lang="en-US" dirty="0">
                <a:ea typeface="+mn-ea"/>
                <a:cs typeface="+mn-cs"/>
              </a:rPr>
              <a:t>No yearly increases for inflation</a:t>
            </a:r>
          </a:p>
          <a:p>
            <a:pPr>
              <a:defRPr/>
            </a:pPr>
            <a:r>
              <a:rPr lang="en-US" dirty="0">
                <a:ea typeface="+mn-ea"/>
                <a:cs typeface="+mn-cs"/>
              </a:rPr>
              <a:t>First year may include additional modules for one-time expenses like equipment</a:t>
            </a:r>
          </a:p>
          <a:p>
            <a:pPr marL="274320" lvl="1" indent="0" eaLnBrk="1" hangingPunct="1">
              <a:buNone/>
              <a:defRPr/>
            </a:pPr>
            <a:r>
              <a:rPr lang="en-US" b="1" dirty="0">
                <a:solidFill>
                  <a:schemeClr val="tx1"/>
                </a:solidFill>
                <a:ea typeface="ＭＳ Ｐゴシック" charset="0"/>
              </a:rPr>
              <a:t>In this example, PI adds one additional module to year 1 = $250,000 </a:t>
            </a:r>
            <a:endParaRPr lang="en-US" dirty="0">
              <a:solidFill>
                <a:schemeClr val="tx1"/>
              </a:solidFill>
              <a:ea typeface="ＭＳ Ｐゴシック" charset="0"/>
            </a:endParaRPr>
          </a:p>
          <a:p>
            <a:pPr eaLnBrk="1" hangingPunct="1">
              <a:buFont typeface="Wingdings" charset="2"/>
              <a:buChar char="v"/>
              <a:defRPr/>
            </a:pPr>
            <a:endParaRPr lang="en-US" dirty="0">
              <a:solidFill>
                <a:srgbClr val="FF0066"/>
              </a:solidFill>
              <a:ea typeface="+mn-ea"/>
              <a:cs typeface="+mn-cs"/>
            </a:endParaRPr>
          </a:p>
          <a:p>
            <a:pPr eaLnBrk="1" hangingPunct="1">
              <a:buFont typeface="Wingdings" charset="2"/>
              <a:buChar char="v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buFont typeface="Wingdings" charset="2"/>
              <a:buChar char="v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buFont typeface="Wingdings" charset="2"/>
              <a:buChar char="v"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2856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7C492BE-F061-9B43-93CB-ECD083364BE9}"/>
              </a:ext>
            </a:extLst>
          </p:cNvPr>
          <p:cNvSpPr txBox="1">
            <a:spLocks noChangeArrowheads="1"/>
          </p:cNvSpPr>
          <p:nvPr/>
        </p:nvSpPr>
        <p:spPr>
          <a:xfrm>
            <a:off x="438150" y="1768734"/>
            <a:ext cx="8229600" cy="422789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A. Direct Costs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*Direct Cost less Consortium F&amp;A      	$250,000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	                           Consortium F&amp;A      	$  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*Total Direct Costs   	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$250,000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B. Indirect Costs  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MTDC [less equipment $19K, tuition $7K]	$224,000   [DC base]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Indirect cost rate [63%]	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$141,120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C. Total Direct and Indirect Costs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 + B)		 	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$365,120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777446-3F0B-4C4B-B93E-91F59FF87F3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752" y="228599"/>
            <a:ext cx="8534400" cy="10207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D16349"/>
                </a:solidFill>
                <a:latin typeface="Calibri" panose="020F0502020204030204"/>
              </a:rPr>
              <a:t>Record Modular Budget: </a:t>
            </a:r>
            <a:br>
              <a:rPr lang="en-US" sz="2800" b="1" dirty="0">
                <a:solidFill>
                  <a:srgbClr val="D16349"/>
                </a:solidFill>
                <a:latin typeface="Calibri" panose="020F0502020204030204"/>
              </a:rPr>
            </a:br>
            <a:r>
              <a:rPr lang="en-US" sz="2800" b="1" dirty="0">
                <a:solidFill>
                  <a:srgbClr val="D16349"/>
                </a:solidFill>
                <a:latin typeface="Calibri" panose="020F0502020204030204"/>
              </a:rPr>
              <a:t>PHS 398 Modular Budget, Period </a:t>
            </a:r>
          </a:p>
        </p:txBody>
      </p:sp>
    </p:spTree>
    <p:extLst>
      <p:ext uri="{BB962C8B-B14F-4D97-AF65-F5344CB8AC3E}">
        <p14:creationId xmlns:p14="http://schemas.microsoft.com/office/powerpoint/2010/main" val="273196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 descr="Sample modular budget">
            <a:extLst>
              <a:ext uri="{FF2B5EF4-FFF2-40B4-BE49-F238E27FC236}">
                <a16:creationId xmlns:a16="http://schemas.microsoft.com/office/drawing/2014/main" id="{9629B578-B234-194B-8DAB-2EC62016FAF1}"/>
              </a:ext>
            </a:extLst>
          </p:cNvPr>
          <p:cNvSpPr txBox="1">
            <a:spLocks noChangeArrowheads="1"/>
          </p:cNvSpPr>
          <p:nvPr/>
        </p:nvSpPr>
        <p:spPr>
          <a:xfrm>
            <a:off x="560699" y="1665039"/>
            <a:ext cx="8229600" cy="4227892"/>
          </a:xfrm>
          <a:prstGeom prst="rect">
            <a:avLst/>
          </a:prstGeom>
          <a:noFill/>
          <a:ln>
            <a:noFill/>
          </a:ln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A. Direct Costs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*Direct Cost less Consortium F&amp;A      	$225,000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	                           Consortium F&amp;A      	$  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*Total Direct Costs   	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$225,000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B. Indirect Costs      		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MTDC [less tuition]		$218,000   [DC base]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Indirect cost rate [63%]	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$137,340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C. Total Direct and Indirect Costs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B4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Funds Requested ($)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 + B)			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$355,340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is the bottom line total of your budget request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5EA6CE-B302-4441-8FE8-31F7FB4B66A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752" y="228599"/>
            <a:ext cx="8534400" cy="95906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D16349"/>
                </a:solidFill>
                <a:latin typeface="Calibri" panose="020F0502020204030204"/>
              </a:rPr>
              <a:t>Record Modular Budget: </a:t>
            </a:r>
            <a:br>
              <a:rPr lang="en-US" sz="2800" b="1" dirty="0">
                <a:solidFill>
                  <a:srgbClr val="D16349"/>
                </a:solidFill>
                <a:latin typeface="Calibri" panose="020F0502020204030204"/>
              </a:rPr>
            </a:br>
            <a:r>
              <a:rPr lang="en-US" sz="2800" b="1" dirty="0">
                <a:solidFill>
                  <a:srgbClr val="D16349"/>
                </a:solidFill>
                <a:latin typeface="Calibri" panose="020F0502020204030204"/>
              </a:rPr>
              <a:t>PHS 398 Modular Budget, Periods 2-5</a:t>
            </a:r>
          </a:p>
        </p:txBody>
      </p:sp>
    </p:spTree>
    <p:extLst>
      <p:ext uri="{BB962C8B-B14F-4D97-AF65-F5344CB8AC3E}">
        <p14:creationId xmlns:p14="http://schemas.microsoft.com/office/powerpoint/2010/main" val="2107166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346E55-E1D7-CA4F-8714-23E5480BE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F06A81C-1349-4838-96AA-60BE26F55E8F}" type="slidenum">
              <a:rPr kumimoji="0" lang="en-US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S PGothic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47AFEC-F7DF-D84F-8334-FB24C3064C8F}"/>
              </a:ext>
            </a:extLst>
          </p:cNvPr>
          <p:cNvSpPr txBox="1"/>
          <p:nvPr/>
        </p:nvSpPr>
        <p:spPr>
          <a:xfrm>
            <a:off x="715385" y="1841242"/>
            <a:ext cx="760071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This requires a consortium agreement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NIH will only make one grant award (parent)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Your Budget will list costs for Consortium/Subaward Costs (consortium budget)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Your Co-I/Co-PI/MPI will need to prepare a budget for the consortium to be included in the application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If the grant is awarded the consortium will have a contractual arrangement with your institution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itchFamily="34" charset="-128"/>
                <a:cs typeface="+mn-cs"/>
              </a:rPr>
              <a:t>An application with a Consortium does not automatically require a Detailed Budget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491B029-0810-423C-834C-84FAB00D5A6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752" y="228599"/>
            <a:ext cx="8534400" cy="954107"/>
          </a:xfrm>
        </p:spPr>
        <p:txBody>
          <a:bodyPr>
            <a:noAutofit/>
          </a:bodyPr>
          <a:lstStyle/>
          <a:p>
            <a:pPr eaLnBrk="0" fontAlgn="base" hangingPunct="0">
              <a:spcAft>
                <a:spcPct val="0"/>
              </a:spcAft>
              <a:defRPr/>
            </a:pPr>
            <a:r>
              <a:rPr lang="en-US" sz="2800" b="1" dirty="0">
                <a:solidFill>
                  <a:srgbClr val="D16349"/>
                </a:solidFill>
                <a:latin typeface="Calibri" panose="020F0502020204030204"/>
                <a:ea typeface="MS PGothic" pitchFamily="34" charset="-128"/>
                <a:cs typeface="+mn-cs"/>
              </a:rPr>
              <a:t>What if I have a collaboration with an investigator at another institution that requires funds?</a:t>
            </a:r>
          </a:p>
        </p:txBody>
      </p:sp>
    </p:spTree>
    <p:extLst>
      <p:ext uri="{BB962C8B-B14F-4D97-AF65-F5344CB8AC3E}">
        <p14:creationId xmlns:p14="http://schemas.microsoft.com/office/powerpoint/2010/main" val="1601448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97441B21CCC40AEFAF9C7A1C3AB5B" ma:contentTypeVersion="7" ma:contentTypeDescription="Create a new document." ma:contentTypeScope="" ma:versionID="4167a7e28bbbf9e5bc18ccb0fdf5a119">
  <xsd:schema xmlns:xsd="http://www.w3.org/2001/XMLSchema" xmlns:xs="http://www.w3.org/2001/XMLSchema" xmlns:p="http://schemas.microsoft.com/office/2006/metadata/properties" xmlns:ns3="6f893e3a-4a60-4b97-be02-0e6a9cdad41d" targetNamespace="http://schemas.microsoft.com/office/2006/metadata/properties" ma:root="true" ma:fieldsID="29b6e669ce32f0db5bbd551713ca0ef3" ns3:_="">
    <xsd:import namespace="6f893e3a-4a60-4b97-be02-0e6a9cdad41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93e3a-4a60-4b97-be02-0e6a9cdad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9A8E86E-5C42-432B-AEF7-557584E3A8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93e3a-4a60-4b97-be02-0e6a9cdad4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097EEA-A1FD-4E6C-BF1E-FBF92D015674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FDDBDC8-4C11-47B5-AA5F-5B414B7978A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814E1D0-C5E1-4013-B223-7656AD19B831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f893e3a-4a60-4b97-be02-0e6a9cdad41d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19296</TotalTime>
  <Words>1766</Words>
  <Application>Microsoft Office PowerPoint</Application>
  <PresentationFormat>On-screen Show (4:3)</PresentationFormat>
  <Paragraphs>186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Wingdings 2</vt:lpstr>
      <vt:lpstr>Civic</vt:lpstr>
      <vt:lpstr>Preparing a Budget</vt:lpstr>
      <vt:lpstr> 1. R01 Modular Budget</vt:lpstr>
      <vt:lpstr>Direct Costs – Year 1</vt:lpstr>
      <vt:lpstr>Direct Costs - Add it all up</vt:lpstr>
      <vt:lpstr>Determining  the Need for a Modular Budget?</vt:lpstr>
      <vt:lpstr>Converting Average Direct Costs to the Modular Format</vt:lpstr>
      <vt:lpstr>Record Modular Budget:  PHS 398 Modular Budget, Period </vt:lpstr>
      <vt:lpstr>Record Modular Budget:  PHS 398 Modular Budget, Periods 2-5</vt:lpstr>
      <vt:lpstr>What if I have a collaboration with an investigator at another institution that requires funds?</vt:lpstr>
      <vt:lpstr>2. R01 Budget with Consortium Costs</vt:lpstr>
      <vt:lpstr>Total Consortium Costs</vt:lpstr>
      <vt:lpstr>Direct Costs – Year 1 with Consortium </vt:lpstr>
      <vt:lpstr>R01 Grant with Consortium Budget</vt:lpstr>
      <vt:lpstr>Modular Grant with Consortium Budget</vt:lpstr>
      <vt:lpstr>Record Modular Budget with Consortium:  PHS 398 Modular Budget, Period 1</vt:lpstr>
      <vt:lpstr>Record Modular Budget:  PHS 398 Modular Budget, Period 1</vt:lpstr>
      <vt:lpstr>Record Modular Budget:  PHS 398 Modular Budget, Period 2</vt:lpstr>
      <vt:lpstr> R01 Budget Reminders</vt:lpstr>
    </vt:vector>
  </TitlesOfParts>
  <Company>NIH\OD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Building Blocks for Investigators - Regional Seminar 2015</dc:title>
  <dc:creator>OD Lan User</dc:creator>
  <cp:lastModifiedBy>Cummins, Sheri (NIH/OD) [E]</cp:lastModifiedBy>
  <cp:revision>915</cp:revision>
  <cp:lastPrinted>2015-09-09T18:42:00Z</cp:lastPrinted>
  <dcterms:created xsi:type="dcterms:W3CDTF">2003-01-30T15:11:49Z</dcterms:created>
  <dcterms:modified xsi:type="dcterms:W3CDTF">2020-10-27T23:10:32Z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IH Regional Seminar Month">
    <vt:lpwstr>June 2011</vt:lpwstr>
  </property>
  <property fmtid="{D5CDD505-2E9C-101B-9397-08002B2CF9AE}" pid="3" name="ContentType">
    <vt:lpwstr>Document</vt:lpwstr>
  </property>
  <property fmtid="{D5CDD505-2E9C-101B-9397-08002B2CF9AE}" pid="4" name="April or June?">
    <vt:lpwstr>June 2012</vt:lpwstr>
  </property>
  <property fmtid="{D5CDD505-2E9C-101B-9397-08002B2CF9AE}" pid="5" name="display_urn:schemas-microsoft-com:office:office#Assigned_x0020_To0">
    <vt:lpwstr>Hunziker, Rosemarie (NIH/NIBIB) [E]</vt:lpwstr>
  </property>
  <property fmtid="{D5CDD505-2E9C-101B-9397-08002B2CF9AE}" pid="6" name="ContentTypeId">
    <vt:lpwstr>0x010100ADA97441B21CCC40AEFAF9C7A1C3AB5B</vt:lpwstr>
  </property>
</Properties>
</file>