
<file path=[Content_Types].xml><?xml version="1.0" encoding="utf-8"?>
<Types xmlns="http://schemas.openxmlformats.org/package/2006/content-types">
  <Default Extension="bin" ContentType="application/vnd.openxmlformats-officedocument.oleObject"/>
  <Default Extension="emf" ContentType="image/x-emf"/>
  <Default Extension="jfif" ContentType="image/jpeg"/>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425" r:id="rId4"/>
  </p:sldMasterIdLst>
  <p:notesMasterIdLst>
    <p:notesMasterId r:id="rId45"/>
  </p:notesMasterIdLst>
  <p:handoutMasterIdLst>
    <p:handoutMasterId r:id="rId46"/>
  </p:handoutMasterIdLst>
  <p:sldIdLst>
    <p:sldId id="696" r:id="rId5"/>
    <p:sldId id="323" r:id="rId6"/>
    <p:sldId id="2413" r:id="rId7"/>
    <p:sldId id="262" r:id="rId8"/>
    <p:sldId id="2407" r:id="rId9"/>
    <p:sldId id="2395" r:id="rId10"/>
    <p:sldId id="265" r:id="rId11"/>
    <p:sldId id="2397" r:id="rId12"/>
    <p:sldId id="267" r:id="rId13"/>
    <p:sldId id="2398" r:id="rId14"/>
    <p:sldId id="337" r:id="rId15"/>
    <p:sldId id="2414" r:id="rId16"/>
    <p:sldId id="2415" r:id="rId17"/>
    <p:sldId id="2416" r:id="rId18"/>
    <p:sldId id="2418" r:id="rId19"/>
    <p:sldId id="2422" r:id="rId20"/>
    <p:sldId id="2417" r:id="rId21"/>
    <p:sldId id="2411" r:id="rId22"/>
    <p:sldId id="2401" r:id="rId23"/>
    <p:sldId id="2423" r:id="rId24"/>
    <p:sldId id="2421" r:id="rId25"/>
    <p:sldId id="2426" r:id="rId26"/>
    <p:sldId id="2425" r:id="rId27"/>
    <p:sldId id="2424" r:id="rId28"/>
    <p:sldId id="2402" r:id="rId29"/>
    <p:sldId id="330" r:id="rId30"/>
    <p:sldId id="336" r:id="rId31"/>
    <p:sldId id="2427" r:id="rId32"/>
    <p:sldId id="2412" r:id="rId33"/>
    <p:sldId id="2406" r:id="rId34"/>
    <p:sldId id="328" r:id="rId35"/>
    <p:sldId id="2419" r:id="rId36"/>
    <p:sldId id="333" r:id="rId37"/>
    <p:sldId id="2420" r:id="rId38"/>
    <p:sldId id="295" r:id="rId39"/>
    <p:sldId id="296" r:id="rId40"/>
    <p:sldId id="297" r:id="rId41"/>
    <p:sldId id="298" r:id="rId42"/>
    <p:sldId id="2394" r:id="rId43"/>
    <p:sldId id="2440" r:id="rId44"/>
  </p:sldIdLst>
  <p:sldSz cx="9144000" cy="6858000" type="screen4x3"/>
  <p:notesSz cx="7010400" cy="9296400"/>
  <p:custDataLst>
    <p:tags r:id="rId4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6">
          <p15:clr>
            <a:srgbClr val="A4A3A4"/>
          </p15:clr>
        </p15:guide>
        <p15:guide id="2" pos="220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bertini, Brian (NIH/NINR) [E]" initials="AB([" lastIdx="5" clrIdx="0">
    <p:extLst>
      <p:ext uri="{19B8F6BF-5375-455C-9EA6-DF929625EA0E}">
        <p15:presenceInfo xmlns:p15="http://schemas.microsoft.com/office/powerpoint/2012/main" userId="S-1-5-21-12604286-656692736-1848903544-7638" providerId="AD"/>
      </p:ext>
    </p:extLst>
  </p:cmAuthor>
  <p:cmAuthor id="2" name="Hine, Sean (NIH/NCI) [E]" initials="HS([" lastIdx="1" clrIdx="1">
    <p:extLst>
      <p:ext uri="{19B8F6BF-5375-455C-9EA6-DF929625EA0E}">
        <p15:presenceInfo xmlns:p15="http://schemas.microsoft.com/office/powerpoint/2012/main" userId="S::hines@nih.gov::82c12765-aa4b-4325-ada6-d5c3e61683b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99"/>
    <a:srgbClr val="B17EDC"/>
    <a:srgbClr val="FB73EB"/>
    <a:srgbClr val="F37B8A"/>
    <a:srgbClr val="FFFF66"/>
    <a:srgbClr val="0000FF"/>
    <a:srgbClr val="FFFF00"/>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83" autoAdjust="0"/>
    <p:restoredTop sz="96357" autoAdjust="0"/>
  </p:normalViewPr>
  <p:slideViewPr>
    <p:cSldViewPr>
      <p:cViewPr varScale="1">
        <p:scale>
          <a:sx n="110" d="100"/>
          <a:sy n="110" d="100"/>
        </p:scale>
        <p:origin x="300" y="108"/>
      </p:cViewPr>
      <p:guideLst>
        <p:guide orient="horz" pos="2160"/>
        <p:guide pos="2880"/>
      </p:guideLst>
    </p:cSldViewPr>
  </p:slideViewPr>
  <p:outlineViewPr>
    <p:cViewPr>
      <p:scale>
        <a:sx n="33" d="100"/>
        <a:sy n="33" d="100"/>
      </p:scale>
      <p:origin x="0" y="-37392"/>
    </p:cViewPr>
  </p:outlineViewPr>
  <p:notesTextViewPr>
    <p:cViewPr>
      <p:scale>
        <a:sx n="100" d="100"/>
        <a:sy n="100" d="100"/>
      </p:scale>
      <p:origin x="0" y="0"/>
    </p:cViewPr>
  </p:notesTextViewPr>
  <p:sorterViewPr>
    <p:cViewPr varScale="1">
      <p:scale>
        <a:sx n="100" d="100"/>
        <a:sy n="100" d="100"/>
      </p:scale>
      <p:origin x="0" y="0"/>
    </p:cViewPr>
  </p:sorterViewPr>
  <p:notesViewPr>
    <p:cSldViewPr>
      <p:cViewPr>
        <p:scale>
          <a:sx n="66" d="100"/>
          <a:sy n="66" d="100"/>
        </p:scale>
        <p:origin x="-1986" y="-90"/>
      </p:cViewPr>
      <p:guideLst>
        <p:guide orient="horz" pos="2926"/>
        <p:guide pos="220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ags" Target="tags/tag1.xml"/><Relationship Id="rId50"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commentAuthors" Target="commentAuthors.xml"/><Relationship Id="rId8" Type="http://schemas.openxmlformats.org/officeDocument/2006/relationships/slide" Target="slides/slide4.xml"/><Relationship Id="rId51"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0642" name="Rectangle 2"/>
          <p:cNvSpPr>
            <a:spLocks noGrp="1" noChangeArrowheads="1"/>
          </p:cNvSpPr>
          <p:nvPr>
            <p:ph type="hdr" sz="quarter"/>
          </p:nvPr>
        </p:nvSpPr>
        <p:spPr bwMode="auto">
          <a:xfrm>
            <a:off x="0" y="0"/>
            <a:ext cx="3038649" cy="463550"/>
          </a:xfrm>
          <a:prstGeom prst="rect">
            <a:avLst/>
          </a:prstGeom>
          <a:noFill/>
          <a:ln w="9525">
            <a:noFill/>
            <a:miter lim="800000"/>
            <a:headEnd/>
            <a:tailEnd/>
          </a:ln>
          <a:effectLst/>
        </p:spPr>
        <p:txBody>
          <a:bodyPr vert="horz" wrap="square" lIns="92146" tIns="46071" rIns="92146" bIns="46071" numCol="1" anchor="t" anchorCtr="0" compatLnSpc="1">
            <a:prstTxWarp prst="textNoShape">
              <a:avLst/>
            </a:prstTxWarp>
          </a:bodyPr>
          <a:lstStyle>
            <a:lvl1pPr algn="l" defTabSz="922338" eaLnBrk="0" hangingPunct="0">
              <a:defRPr sz="1200">
                <a:latin typeface="Times New Roman" charset="0"/>
                <a:ea typeface="+mn-ea"/>
              </a:defRPr>
            </a:lvl1pPr>
          </a:lstStyle>
          <a:p>
            <a:pPr>
              <a:defRPr/>
            </a:pPr>
            <a:endParaRPr lang="en-US"/>
          </a:p>
        </p:txBody>
      </p:sp>
      <p:sp>
        <p:nvSpPr>
          <p:cNvPr id="240643" name="Rectangle 3"/>
          <p:cNvSpPr>
            <a:spLocks noGrp="1" noChangeArrowheads="1"/>
          </p:cNvSpPr>
          <p:nvPr>
            <p:ph type="dt" sz="quarter" idx="1"/>
          </p:nvPr>
        </p:nvSpPr>
        <p:spPr bwMode="auto">
          <a:xfrm>
            <a:off x="3973369" y="0"/>
            <a:ext cx="3037031" cy="463550"/>
          </a:xfrm>
          <a:prstGeom prst="rect">
            <a:avLst/>
          </a:prstGeom>
          <a:noFill/>
          <a:ln w="9525">
            <a:noFill/>
            <a:miter lim="800000"/>
            <a:headEnd/>
            <a:tailEnd/>
          </a:ln>
          <a:effectLst/>
        </p:spPr>
        <p:txBody>
          <a:bodyPr vert="horz" wrap="square" lIns="92146" tIns="46071" rIns="92146" bIns="46071" numCol="1" anchor="t" anchorCtr="0" compatLnSpc="1">
            <a:prstTxWarp prst="textNoShape">
              <a:avLst/>
            </a:prstTxWarp>
          </a:bodyPr>
          <a:lstStyle>
            <a:lvl1pPr algn="r" defTabSz="922338" eaLnBrk="0" hangingPunct="0">
              <a:defRPr sz="1200">
                <a:latin typeface="Times New Roman" charset="0"/>
                <a:ea typeface="+mn-ea"/>
              </a:defRPr>
            </a:lvl1pPr>
          </a:lstStyle>
          <a:p>
            <a:pPr>
              <a:defRPr/>
            </a:pPr>
            <a:endParaRPr lang="en-US"/>
          </a:p>
        </p:txBody>
      </p:sp>
      <p:sp>
        <p:nvSpPr>
          <p:cNvPr id="240644" name="Rectangle 4"/>
          <p:cNvSpPr>
            <a:spLocks noGrp="1" noChangeArrowheads="1"/>
          </p:cNvSpPr>
          <p:nvPr>
            <p:ph type="ftr" sz="quarter" idx="2"/>
          </p:nvPr>
        </p:nvSpPr>
        <p:spPr bwMode="auto">
          <a:xfrm>
            <a:off x="0" y="8832850"/>
            <a:ext cx="3038649" cy="463550"/>
          </a:xfrm>
          <a:prstGeom prst="rect">
            <a:avLst/>
          </a:prstGeom>
          <a:noFill/>
          <a:ln w="9525">
            <a:noFill/>
            <a:miter lim="800000"/>
            <a:headEnd/>
            <a:tailEnd/>
          </a:ln>
          <a:effectLst/>
        </p:spPr>
        <p:txBody>
          <a:bodyPr vert="horz" wrap="square" lIns="92146" tIns="46071" rIns="92146" bIns="46071" numCol="1" anchor="b" anchorCtr="0" compatLnSpc="1">
            <a:prstTxWarp prst="textNoShape">
              <a:avLst/>
            </a:prstTxWarp>
          </a:bodyPr>
          <a:lstStyle>
            <a:lvl1pPr algn="l" defTabSz="922338" eaLnBrk="0" hangingPunct="0">
              <a:defRPr sz="1200">
                <a:latin typeface="Times New Roman" charset="0"/>
                <a:ea typeface="+mn-ea"/>
              </a:defRPr>
            </a:lvl1pPr>
          </a:lstStyle>
          <a:p>
            <a:pPr>
              <a:defRPr/>
            </a:pPr>
            <a:endParaRPr lang="en-US"/>
          </a:p>
        </p:txBody>
      </p:sp>
      <p:sp>
        <p:nvSpPr>
          <p:cNvPr id="240645" name="Rectangle 5"/>
          <p:cNvSpPr>
            <a:spLocks noGrp="1" noChangeArrowheads="1"/>
          </p:cNvSpPr>
          <p:nvPr>
            <p:ph type="sldNum" sz="quarter" idx="3"/>
          </p:nvPr>
        </p:nvSpPr>
        <p:spPr bwMode="auto">
          <a:xfrm>
            <a:off x="3973369" y="8832850"/>
            <a:ext cx="3037031" cy="463550"/>
          </a:xfrm>
          <a:prstGeom prst="rect">
            <a:avLst/>
          </a:prstGeom>
          <a:noFill/>
          <a:ln w="9525">
            <a:noFill/>
            <a:miter lim="800000"/>
            <a:headEnd/>
            <a:tailEnd/>
          </a:ln>
          <a:effectLst/>
        </p:spPr>
        <p:txBody>
          <a:bodyPr vert="horz" wrap="square" lIns="92146" tIns="46071" rIns="92146" bIns="46071" numCol="1" anchor="b" anchorCtr="0" compatLnSpc="1">
            <a:prstTxWarp prst="textNoShape">
              <a:avLst/>
            </a:prstTxWarp>
          </a:bodyPr>
          <a:lstStyle>
            <a:lvl1pPr algn="r" defTabSz="922338" eaLnBrk="0" hangingPunct="0">
              <a:defRPr sz="1200">
                <a:latin typeface="Times New Roman" pitchFamily="-108" charset="0"/>
              </a:defRPr>
            </a:lvl1pPr>
          </a:lstStyle>
          <a:p>
            <a:pPr>
              <a:defRPr/>
            </a:pPr>
            <a:fld id="{B06BFA41-FDDB-4CB2-B3CC-7D25749898F7}" type="slidenum">
              <a:rPr lang="en-US"/>
              <a:pPr>
                <a:defRPr/>
              </a:pPr>
              <a:t>‹#›</a:t>
            </a:fld>
            <a:endParaRPr lang="en-US"/>
          </a:p>
        </p:txBody>
      </p:sp>
    </p:spTree>
    <p:extLst>
      <p:ext uri="{BB962C8B-B14F-4D97-AF65-F5344CB8AC3E}">
        <p14:creationId xmlns:p14="http://schemas.microsoft.com/office/powerpoint/2010/main" val="24344446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38649" cy="463550"/>
          </a:xfrm>
          <a:prstGeom prst="rect">
            <a:avLst/>
          </a:prstGeom>
          <a:noFill/>
          <a:ln w="9525">
            <a:noFill/>
            <a:miter lim="800000"/>
            <a:headEnd/>
            <a:tailEnd/>
          </a:ln>
          <a:effectLst/>
        </p:spPr>
        <p:txBody>
          <a:bodyPr vert="horz" wrap="square" lIns="92146" tIns="46071" rIns="92146" bIns="46071" numCol="1" anchor="t" anchorCtr="0" compatLnSpc="1">
            <a:prstTxWarp prst="textNoShape">
              <a:avLst/>
            </a:prstTxWarp>
          </a:bodyPr>
          <a:lstStyle>
            <a:lvl1pPr algn="l" defTabSz="922338" eaLnBrk="0" hangingPunct="0">
              <a:defRPr sz="1200">
                <a:latin typeface="Times New Roman" charset="0"/>
                <a:ea typeface="+mn-ea"/>
              </a:defRPr>
            </a:lvl1pPr>
          </a:lstStyle>
          <a:p>
            <a:pPr>
              <a:defRPr/>
            </a:pPr>
            <a:endParaRPr lang="en-US"/>
          </a:p>
        </p:txBody>
      </p:sp>
      <p:sp>
        <p:nvSpPr>
          <p:cNvPr id="5123" name="Rectangle 3"/>
          <p:cNvSpPr>
            <a:spLocks noGrp="1" noChangeArrowheads="1"/>
          </p:cNvSpPr>
          <p:nvPr>
            <p:ph type="dt" idx="1"/>
          </p:nvPr>
        </p:nvSpPr>
        <p:spPr bwMode="auto">
          <a:xfrm>
            <a:off x="3973369" y="0"/>
            <a:ext cx="3037031" cy="463550"/>
          </a:xfrm>
          <a:prstGeom prst="rect">
            <a:avLst/>
          </a:prstGeom>
          <a:noFill/>
          <a:ln w="9525">
            <a:noFill/>
            <a:miter lim="800000"/>
            <a:headEnd/>
            <a:tailEnd/>
          </a:ln>
          <a:effectLst/>
        </p:spPr>
        <p:txBody>
          <a:bodyPr vert="horz" wrap="square" lIns="92146" tIns="46071" rIns="92146" bIns="46071" numCol="1" anchor="t" anchorCtr="0" compatLnSpc="1">
            <a:prstTxWarp prst="textNoShape">
              <a:avLst/>
            </a:prstTxWarp>
          </a:bodyPr>
          <a:lstStyle>
            <a:lvl1pPr algn="r" defTabSz="922338" eaLnBrk="0" hangingPunct="0">
              <a:defRPr sz="1200">
                <a:latin typeface="Times New Roman" charset="0"/>
                <a:ea typeface="+mn-ea"/>
              </a:defRPr>
            </a:lvl1pPr>
          </a:lstStyle>
          <a:p>
            <a:pPr>
              <a:defRPr/>
            </a:pPr>
            <a:endParaRPr lang="en-US"/>
          </a:p>
        </p:txBody>
      </p:sp>
      <p:sp>
        <p:nvSpPr>
          <p:cNvPr id="103428" name="Rectangle 4"/>
          <p:cNvSpPr>
            <a:spLocks noGrp="1" noRot="1" noChangeAspect="1" noChangeArrowheads="1" noTextEdit="1"/>
          </p:cNvSpPr>
          <p:nvPr>
            <p:ph type="sldImg" idx="2"/>
          </p:nvPr>
        </p:nvSpPr>
        <p:spPr bwMode="auto">
          <a:xfrm>
            <a:off x="1179513" y="698500"/>
            <a:ext cx="4649787" cy="348615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34721" y="4416426"/>
            <a:ext cx="5140960" cy="4181475"/>
          </a:xfrm>
          <a:prstGeom prst="rect">
            <a:avLst/>
          </a:prstGeom>
          <a:noFill/>
          <a:ln w="9525">
            <a:noFill/>
            <a:miter lim="800000"/>
            <a:headEnd/>
            <a:tailEnd/>
          </a:ln>
          <a:effectLst/>
        </p:spPr>
        <p:txBody>
          <a:bodyPr vert="horz" wrap="square" lIns="92146" tIns="46071" rIns="92146" bIns="4607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0" y="8832850"/>
            <a:ext cx="3038649" cy="463550"/>
          </a:xfrm>
          <a:prstGeom prst="rect">
            <a:avLst/>
          </a:prstGeom>
          <a:noFill/>
          <a:ln w="9525">
            <a:noFill/>
            <a:miter lim="800000"/>
            <a:headEnd/>
            <a:tailEnd/>
          </a:ln>
          <a:effectLst/>
        </p:spPr>
        <p:txBody>
          <a:bodyPr vert="horz" wrap="square" lIns="92146" tIns="46071" rIns="92146" bIns="46071" numCol="1" anchor="b" anchorCtr="0" compatLnSpc="1">
            <a:prstTxWarp prst="textNoShape">
              <a:avLst/>
            </a:prstTxWarp>
          </a:bodyPr>
          <a:lstStyle>
            <a:lvl1pPr algn="l" defTabSz="922338" eaLnBrk="0" hangingPunct="0">
              <a:defRPr sz="1200">
                <a:latin typeface="Times New Roman" charset="0"/>
                <a:ea typeface="+mn-ea"/>
              </a:defRPr>
            </a:lvl1pPr>
          </a:lstStyle>
          <a:p>
            <a:pPr>
              <a:defRPr/>
            </a:pPr>
            <a:endParaRPr lang="en-US"/>
          </a:p>
        </p:txBody>
      </p:sp>
      <p:sp>
        <p:nvSpPr>
          <p:cNvPr id="5127" name="Rectangle 7"/>
          <p:cNvSpPr>
            <a:spLocks noGrp="1" noChangeArrowheads="1"/>
          </p:cNvSpPr>
          <p:nvPr>
            <p:ph type="sldNum" sz="quarter" idx="5"/>
          </p:nvPr>
        </p:nvSpPr>
        <p:spPr bwMode="auto">
          <a:xfrm>
            <a:off x="3973369" y="8832850"/>
            <a:ext cx="3037031" cy="463550"/>
          </a:xfrm>
          <a:prstGeom prst="rect">
            <a:avLst/>
          </a:prstGeom>
          <a:noFill/>
          <a:ln w="9525">
            <a:noFill/>
            <a:miter lim="800000"/>
            <a:headEnd/>
            <a:tailEnd/>
          </a:ln>
          <a:effectLst/>
        </p:spPr>
        <p:txBody>
          <a:bodyPr vert="horz" wrap="square" lIns="92146" tIns="46071" rIns="92146" bIns="46071" numCol="1" anchor="b" anchorCtr="0" compatLnSpc="1">
            <a:prstTxWarp prst="textNoShape">
              <a:avLst/>
            </a:prstTxWarp>
          </a:bodyPr>
          <a:lstStyle>
            <a:lvl1pPr algn="r" defTabSz="922338" eaLnBrk="0" hangingPunct="0">
              <a:defRPr sz="1200">
                <a:latin typeface="Times New Roman" pitchFamily="-108" charset="0"/>
              </a:defRPr>
            </a:lvl1pPr>
          </a:lstStyle>
          <a:p>
            <a:pPr>
              <a:defRPr/>
            </a:pPr>
            <a:fld id="{903E8BCF-6E96-4C74-B992-BA29E33F15D9}" type="slidenum">
              <a:rPr lang="en-US"/>
              <a:pPr>
                <a:defRPr/>
              </a:pPr>
              <a:t>‹#›</a:t>
            </a:fld>
            <a:endParaRPr lang="en-US"/>
          </a:p>
        </p:txBody>
      </p:sp>
    </p:spTree>
    <p:extLst>
      <p:ext uri="{BB962C8B-B14F-4D97-AF65-F5344CB8AC3E}">
        <p14:creationId xmlns:p14="http://schemas.microsoft.com/office/powerpoint/2010/main" val="15376979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Arial" charset="0"/>
        <a:ea typeface="ＭＳ Ｐゴシック" pitchFamily="-108" charset="-128"/>
        <a:cs typeface="+mn-cs"/>
      </a:defRPr>
    </a:lvl1pPr>
    <a:lvl2pPr marL="457200" algn="l" rtl="0" eaLnBrk="0" fontAlgn="base" hangingPunct="0">
      <a:spcBef>
        <a:spcPct val="30000"/>
      </a:spcBef>
      <a:spcAft>
        <a:spcPct val="0"/>
      </a:spcAft>
      <a:defRPr sz="1600" kern="1200">
        <a:solidFill>
          <a:schemeClr val="tx1"/>
        </a:solidFill>
        <a:latin typeface="Arial" charset="0"/>
        <a:ea typeface="ＭＳ Ｐゴシック" pitchFamily="-108" charset="-128"/>
        <a:cs typeface="+mn-cs"/>
      </a:defRPr>
    </a:lvl2pPr>
    <a:lvl3pPr marL="914400" algn="l" rtl="0" eaLnBrk="0" fontAlgn="base" hangingPunct="0">
      <a:spcBef>
        <a:spcPct val="30000"/>
      </a:spcBef>
      <a:spcAft>
        <a:spcPct val="0"/>
      </a:spcAft>
      <a:defRPr sz="1600" kern="1200">
        <a:solidFill>
          <a:schemeClr val="tx1"/>
        </a:solidFill>
        <a:latin typeface="Arial" charset="0"/>
        <a:ea typeface="ＭＳ Ｐゴシック" pitchFamily="-108" charset="-128"/>
        <a:cs typeface="+mn-cs"/>
      </a:defRPr>
    </a:lvl3pPr>
    <a:lvl4pPr marL="1371600" algn="l" rtl="0" eaLnBrk="0" fontAlgn="base" hangingPunct="0">
      <a:spcBef>
        <a:spcPct val="30000"/>
      </a:spcBef>
      <a:spcAft>
        <a:spcPct val="0"/>
      </a:spcAft>
      <a:defRPr sz="1600" kern="1200">
        <a:solidFill>
          <a:schemeClr val="tx1"/>
        </a:solidFill>
        <a:latin typeface="Arial" charset="0"/>
        <a:ea typeface="ＭＳ Ｐゴシック" pitchFamily="-108" charset="-128"/>
        <a:cs typeface="+mn-cs"/>
      </a:defRPr>
    </a:lvl4pPr>
    <a:lvl5pPr marL="1828800" algn="l" rtl="0" eaLnBrk="0" fontAlgn="base" hangingPunct="0">
      <a:spcBef>
        <a:spcPct val="30000"/>
      </a:spcBef>
      <a:spcAft>
        <a:spcPct val="0"/>
      </a:spcAft>
      <a:defRPr sz="1600" kern="1200">
        <a:solidFill>
          <a:schemeClr val="tx1"/>
        </a:solidFill>
        <a:latin typeface="Arial" charset="0"/>
        <a:ea typeface="ＭＳ Ｐゴシック" pitchFamily="-108"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A55CC00F-E771-4AA5-8F02-B06B67FEEDED}" type="slidenum">
              <a:rPr lang="en-US" smtClean="0"/>
              <a:pPr/>
              <a:t>1</a:t>
            </a:fld>
            <a:endParaRPr lang="en-US"/>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983A9485-3D3E-4734-ABEF-FC338DF11CB8}" type="slidenum">
              <a:rPr lang="en-US" smtClean="0"/>
              <a:pPr/>
              <a:t>11</a:t>
            </a:fld>
            <a:endParaRPr lang="en-US"/>
          </a:p>
        </p:txBody>
      </p:sp>
      <p:sp>
        <p:nvSpPr>
          <p:cNvPr id="44035" name="Rectangle 2"/>
          <p:cNvSpPr>
            <a:spLocks noGrp="1" noRot="1" noChangeAspect="1" noChangeArrowheads="1" noTextEdit="1"/>
          </p:cNvSpPr>
          <p:nvPr>
            <p:ph type="sldImg"/>
          </p:nvPr>
        </p:nvSpPr>
        <p:spPr>
          <a:xfrm>
            <a:off x="1143000" y="687388"/>
            <a:ext cx="4572000" cy="3429000"/>
          </a:xfrm>
          <a:ln/>
        </p:spPr>
      </p:sp>
      <p:sp>
        <p:nvSpPr>
          <p:cNvPr id="44036" name="Rectangle 3"/>
          <p:cNvSpPr>
            <a:spLocks noGrp="1" noChangeArrowheads="1"/>
          </p:cNvSpPr>
          <p:nvPr>
            <p:ph type="body" idx="1"/>
          </p:nvPr>
        </p:nvSpPr>
        <p:spPr>
          <a:xfrm>
            <a:off x="685800" y="4344025"/>
            <a:ext cx="5486400" cy="4112926"/>
          </a:xfrm>
          <a:noFill/>
          <a:ln/>
        </p:spPr>
        <p:txBody>
          <a:bodyPr/>
          <a:lstStyle/>
          <a:p>
            <a:pPr eaLnBrk="1" hangingPunct="1"/>
            <a:endParaRPr lang="en-US"/>
          </a:p>
        </p:txBody>
      </p:sp>
    </p:spTree>
    <p:extLst>
      <p:ext uri="{BB962C8B-B14F-4D97-AF65-F5344CB8AC3E}">
        <p14:creationId xmlns:p14="http://schemas.microsoft.com/office/powerpoint/2010/main" val="38677530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983A9485-3D3E-4734-ABEF-FC338DF11CB8}" type="slidenum">
              <a:rPr lang="en-US" smtClean="0"/>
              <a:pPr/>
              <a:t>30</a:t>
            </a:fld>
            <a:endParaRPr lang="en-US"/>
          </a:p>
        </p:txBody>
      </p:sp>
      <p:sp>
        <p:nvSpPr>
          <p:cNvPr id="44035" name="Rectangle 2"/>
          <p:cNvSpPr>
            <a:spLocks noGrp="1" noRot="1" noChangeAspect="1" noChangeArrowheads="1" noTextEdit="1"/>
          </p:cNvSpPr>
          <p:nvPr>
            <p:ph type="sldImg"/>
          </p:nvPr>
        </p:nvSpPr>
        <p:spPr>
          <a:xfrm>
            <a:off x="1143000" y="687388"/>
            <a:ext cx="4572000" cy="3429000"/>
          </a:xfrm>
          <a:ln/>
        </p:spPr>
      </p:sp>
      <p:sp>
        <p:nvSpPr>
          <p:cNvPr id="44036" name="Rectangle 3"/>
          <p:cNvSpPr>
            <a:spLocks noGrp="1" noChangeArrowheads="1"/>
          </p:cNvSpPr>
          <p:nvPr>
            <p:ph type="body" idx="1"/>
          </p:nvPr>
        </p:nvSpPr>
        <p:spPr>
          <a:xfrm>
            <a:off x="685800" y="4344025"/>
            <a:ext cx="5486400" cy="4112926"/>
          </a:xfrm>
          <a:noFill/>
          <a:ln/>
        </p:spPr>
        <p:txBody>
          <a:bodyPr/>
          <a:lstStyle/>
          <a:p>
            <a:pPr eaLnBrk="1" hangingPunct="1"/>
            <a:endParaRPr lang="en-US"/>
          </a:p>
        </p:txBody>
      </p:sp>
    </p:spTree>
    <p:extLst>
      <p:ext uri="{BB962C8B-B14F-4D97-AF65-F5344CB8AC3E}">
        <p14:creationId xmlns:p14="http://schemas.microsoft.com/office/powerpoint/2010/main" val="13898746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1386DF0F-FC23-4233-A547-907DCCA1000A}" type="slidenum">
              <a:rPr lang="en-US" smtClean="0"/>
              <a:pPr/>
              <a:t>35</a:t>
            </a:fld>
            <a:endParaRPr lang="en-US"/>
          </a:p>
        </p:txBody>
      </p:sp>
      <p:sp>
        <p:nvSpPr>
          <p:cNvPr id="68611" name="Rectangle 2"/>
          <p:cNvSpPr>
            <a:spLocks noGrp="1" noRot="1" noChangeAspect="1" noChangeArrowheads="1" noTextEdit="1"/>
          </p:cNvSpPr>
          <p:nvPr>
            <p:ph type="sldImg"/>
          </p:nvPr>
        </p:nvSpPr>
        <p:spPr>
          <a:xfrm>
            <a:off x="1143000" y="687388"/>
            <a:ext cx="4572000" cy="3429000"/>
          </a:xfrm>
          <a:ln/>
        </p:spPr>
      </p:sp>
      <p:sp>
        <p:nvSpPr>
          <p:cNvPr id="6861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4590378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1440152F-97EE-4005-8056-D99BC330D6FD}" type="slidenum">
              <a:rPr lang="en-US" smtClean="0"/>
              <a:pPr/>
              <a:t>36</a:t>
            </a:fld>
            <a:endParaRPr lang="en-US"/>
          </a:p>
        </p:txBody>
      </p:sp>
      <p:sp>
        <p:nvSpPr>
          <p:cNvPr id="69635" name="Rectangle 2"/>
          <p:cNvSpPr>
            <a:spLocks noGrp="1" noRot="1" noChangeAspect="1" noChangeArrowheads="1" noTextEdit="1"/>
          </p:cNvSpPr>
          <p:nvPr>
            <p:ph type="sldImg"/>
          </p:nvPr>
        </p:nvSpPr>
        <p:spPr>
          <a:xfrm>
            <a:off x="1143000" y="687388"/>
            <a:ext cx="4572000" cy="3429000"/>
          </a:xfrm>
          <a:ln/>
        </p:spPr>
      </p:sp>
      <p:sp>
        <p:nvSpPr>
          <p:cNvPr id="69636" name="Rectangle 3"/>
          <p:cNvSpPr>
            <a:spLocks noGrp="1" noChangeArrowheads="1"/>
          </p:cNvSpPr>
          <p:nvPr>
            <p:ph type="body" idx="1"/>
          </p:nvPr>
        </p:nvSpPr>
        <p:spPr>
          <a:xfrm>
            <a:off x="762000" y="4272197"/>
            <a:ext cx="5486400" cy="4111365"/>
          </a:xfrm>
          <a:noFill/>
          <a:ln/>
        </p:spPr>
        <p:txBody>
          <a:bodyPr/>
          <a:lstStyle/>
          <a:p>
            <a:pPr eaLnBrk="1" hangingPunct="1"/>
            <a:endParaRPr lang="en-US" dirty="0"/>
          </a:p>
        </p:txBody>
      </p:sp>
    </p:spTree>
    <p:extLst>
      <p:ext uri="{BB962C8B-B14F-4D97-AF65-F5344CB8AC3E}">
        <p14:creationId xmlns:p14="http://schemas.microsoft.com/office/powerpoint/2010/main" val="18641577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ED83C833-3347-4DFC-8F12-DBAE9D0AD56A}" type="slidenum">
              <a:rPr lang="en-US" smtClean="0"/>
              <a:pPr/>
              <a:t>37</a:t>
            </a:fld>
            <a:endParaRPr lang="en-US"/>
          </a:p>
        </p:txBody>
      </p:sp>
      <p:sp>
        <p:nvSpPr>
          <p:cNvPr id="70659" name="Rectangle 2"/>
          <p:cNvSpPr>
            <a:spLocks noGrp="1" noRot="1" noChangeAspect="1" noChangeArrowheads="1" noTextEdit="1"/>
          </p:cNvSpPr>
          <p:nvPr>
            <p:ph type="sldImg"/>
          </p:nvPr>
        </p:nvSpPr>
        <p:spPr>
          <a:ln/>
        </p:spPr>
      </p:sp>
      <p:sp>
        <p:nvSpPr>
          <p:cNvPr id="70660" name="Rectangle 4"/>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8113440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7CF91DBE-C03A-4C4E-933E-F0E83DE174C1}" type="slidenum">
              <a:rPr lang="en-US" smtClean="0"/>
              <a:pPr/>
              <a:t>38</a:t>
            </a:fld>
            <a:endParaRPr lang="en-US"/>
          </a:p>
        </p:txBody>
      </p:sp>
      <p:sp>
        <p:nvSpPr>
          <p:cNvPr id="71683" name="Rectangle 2"/>
          <p:cNvSpPr>
            <a:spLocks noGrp="1" noRot="1" noChangeAspect="1" noChangeArrowheads="1" noTextEdit="1"/>
          </p:cNvSpPr>
          <p:nvPr>
            <p:ph type="sldImg"/>
          </p:nvPr>
        </p:nvSpPr>
        <p:spPr>
          <a:xfrm>
            <a:off x="1144588" y="687388"/>
            <a:ext cx="4572000" cy="3429000"/>
          </a:xfrm>
          <a:ln/>
        </p:spPr>
      </p:sp>
      <p:sp>
        <p:nvSpPr>
          <p:cNvPr id="7168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375908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C10DF2E7-C317-4DB9-844F-CBD40EC45DEC}" type="slidenum">
              <a:rPr lang="en-US"/>
              <a:pPr/>
              <a:t>39</a:t>
            </a:fld>
            <a:endParaRPr lang="en-US"/>
          </a:p>
        </p:txBody>
      </p:sp>
      <p:sp>
        <p:nvSpPr>
          <p:cNvPr id="1305602" name="Rectangle 2"/>
          <p:cNvSpPr>
            <a:spLocks noGrp="1" noRot="1" noChangeAspect="1" noChangeArrowheads="1" noTextEdit="1"/>
          </p:cNvSpPr>
          <p:nvPr>
            <p:ph type="sldImg"/>
          </p:nvPr>
        </p:nvSpPr>
        <p:spPr>
          <a:ln/>
        </p:spPr>
      </p:sp>
      <p:sp>
        <p:nvSpPr>
          <p:cNvPr id="13056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784491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879A80CB-BD6A-43AF-82D8-9197EA572948}" type="slidenum">
              <a:rPr lang="en-US" smtClean="0"/>
              <a:pPr/>
              <a:t>2</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674718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30510A9A-D7C2-4E58-8FD8-4B75B697F8CC}" type="slidenum">
              <a:rPr lang="en-US" smtClean="0"/>
              <a:pPr/>
              <a:t>4</a:t>
            </a:fld>
            <a:endParaRPr lang="en-US"/>
          </a:p>
        </p:txBody>
      </p:sp>
      <p:sp>
        <p:nvSpPr>
          <p:cNvPr id="40963" name="Rectangle 2"/>
          <p:cNvSpPr>
            <a:spLocks noGrp="1" noRot="1" noChangeAspect="1" noChangeArrowheads="1" noTextEdit="1"/>
          </p:cNvSpPr>
          <p:nvPr>
            <p:ph type="sldImg"/>
          </p:nvPr>
        </p:nvSpPr>
        <p:spPr>
          <a:xfrm>
            <a:off x="1143000" y="687388"/>
            <a:ext cx="4572000" cy="3429000"/>
          </a:xfrm>
          <a:ln/>
        </p:spPr>
      </p:sp>
      <p:sp>
        <p:nvSpPr>
          <p:cNvPr id="40964" name="Rectangle 3"/>
          <p:cNvSpPr>
            <a:spLocks noGrp="1" noChangeArrowheads="1"/>
          </p:cNvSpPr>
          <p:nvPr>
            <p:ph type="body" idx="1"/>
          </p:nvPr>
        </p:nvSpPr>
        <p:spPr>
          <a:xfrm>
            <a:off x="685800" y="4344025"/>
            <a:ext cx="5486400" cy="4112926"/>
          </a:xfrm>
          <a:noFill/>
          <a:ln/>
        </p:spPr>
        <p:txBody>
          <a:bodyPr/>
          <a:lstStyle/>
          <a:p>
            <a:pPr eaLnBrk="1" hangingPunct="1"/>
            <a:endParaRPr lang="en-US"/>
          </a:p>
        </p:txBody>
      </p:sp>
    </p:spTree>
    <p:extLst>
      <p:ext uri="{BB962C8B-B14F-4D97-AF65-F5344CB8AC3E}">
        <p14:creationId xmlns:p14="http://schemas.microsoft.com/office/powerpoint/2010/main" val="19979217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CADC60B0-0024-4475-8282-2528D405BFE7}" type="slidenum">
              <a:rPr lang="en-US" smtClean="0"/>
              <a:pPr/>
              <a:t>5</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8230544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CADC60B0-0024-4475-8282-2528D405BFE7}" type="slidenum">
              <a:rPr lang="en-US" smtClean="0"/>
              <a:pPr/>
              <a:t>6</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3920976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D5F9A7FA-2BAF-4970-A88F-D2EB23F1BE25}" type="slidenum">
              <a:rPr lang="en-US" smtClean="0"/>
              <a:pPr/>
              <a:t>7</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504833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D5F9A7FA-2BAF-4970-A88F-D2EB23F1BE25}" type="slidenum">
              <a:rPr lang="en-US" smtClean="0"/>
              <a:pPr/>
              <a:t>8</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4468868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3CAFD401-2D42-45D8-A662-C7877F3E0EF8}" type="slidenum">
              <a:rPr lang="en-US" smtClean="0"/>
              <a:pPr/>
              <a:t>9</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3683703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3CAFD401-2D42-45D8-A662-C7877F3E0EF8}" type="slidenum">
              <a:rPr lang="en-US" smtClean="0"/>
              <a:pPr/>
              <a:t>10</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41373391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pPr>
              <a:defRPr/>
            </a:pPr>
            <a:endParaRPr lang="en-US"/>
          </a:p>
        </p:txBody>
      </p:sp>
      <p:sp>
        <p:nvSpPr>
          <p:cNvPr id="5" name="Footer Placeholder 4"/>
          <p:cNvSpPr>
            <a:spLocks noGrp="1"/>
          </p:cNvSpPr>
          <p:nvPr>
            <p:ph type="ftr" sz="quarter" idx="11"/>
          </p:nvPr>
        </p:nvSpPr>
        <p:spPr>
          <a:xfrm>
            <a:off x="3623733" y="6117336"/>
            <a:ext cx="3609438" cy="365125"/>
          </a:xfrm>
        </p:spPr>
        <p:txBody>
          <a:bodyPr/>
          <a:lstStyle/>
          <a:p>
            <a:pPr>
              <a:defRPr/>
            </a:pPr>
            <a:endParaRPr lang="en-US"/>
          </a:p>
        </p:txBody>
      </p:sp>
      <p:sp>
        <p:nvSpPr>
          <p:cNvPr id="6" name="Slide Number Placeholder 5"/>
          <p:cNvSpPr>
            <a:spLocks noGrp="1"/>
          </p:cNvSpPr>
          <p:nvPr>
            <p:ph type="sldNum" sz="quarter" idx="12"/>
          </p:nvPr>
        </p:nvSpPr>
        <p:spPr>
          <a:xfrm>
            <a:off x="8275320" y="6117336"/>
            <a:ext cx="411480" cy="365125"/>
          </a:xfrm>
        </p:spPr>
        <p:txBody>
          <a:bodyPr/>
          <a:lstStyle/>
          <a:p>
            <a:pPr>
              <a:defRPr/>
            </a:pPr>
            <a:fld id="{C9A545C6-0AE8-4554-AD1B-2B7EEAD5CA6B}" type="slidenum">
              <a:rPr lang="en-US" smtClean="0"/>
              <a:pPr>
                <a:defRPr/>
              </a:pPr>
              <a:t>‹#›</a:t>
            </a:fld>
            <a:endParaRPr lang="en-US"/>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Tree>
    <p:extLst>
      <p:ext uri="{BB962C8B-B14F-4D97-AF65-F5344CB8AC3E}">
        <p14:creationId xmlns:p14="http://schemas.microsoft.com/office/powerpoint/2010/main" val="2705416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65E260F-2E9F-4BB9-AFDE-BE6275BEE110}" type="slidenum">
              <a:rPr lang="en-US" smtClean="0"/>
              <a:pPr>
                <a:defRPr/>
              </a:pPr>
              <a:t>‹#›</a:t>
            </a:fld>
            <a:endParaRPr lang="en-US"/>
          </a:p>
        </p:txBody>
      </p:sp>
    </p:spTree>
    <p:extLst>
      <p:ext uri="{BB962C8B-B14F-4D97-AF65-F5344CB8AC3E}">
        <p14:creationId xmlns:p14="http://schemas.microsoft.com/office/powerpoint/2010/main" val="1109543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65E260F-2E9F-4BB9-AFDE-BE6275BEE110}" type="slidenum">
              <a:rPr lang="en-US" smtClean="0"/>
              <a:pPr>
                <a:defRPr/>
              </a:pPr>
              <a:t>‹#›</a:t>
            </a:fld>
            <a:endParaRPr lang="en-US"/>
          </a:p>
        </p:txBody>
      </p:sp>
    </p:spTree>
    <p:extLst>
      <p:ext uri="{BB962C8B-B14F-4D97-AF65-F5344CB8AC3E}">
        <p14:creationId xmlns:p14="http://schemas.microsoft.com/office/powerpoint/2010/main" val="22177367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65E260F-2E9F-4BB9-AFDE-BE6275BEE110}" type="slidenum">
              <a:rPr lang="en-US" smtClean="0"/>
              <a:pPr>
                <a:defRPr/>
              </a:pPr>
              <a:t>‹#›</a:t>
            </a:fld>
            <a:endParaRPr lang="en-US"/>
          </a:p>
        </p:txBody>
      </p:sp>
    </p:spTree>
    <p:extLst>
      <p:ext uri="{BB962C8B-B14F-4D97-AF65-F5344CB8AC3E}">
        <p14:creationId xmlns:p14="http://schemas.microsoft.com/office/powerpoint/2010/main" val="22159369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65E260F-2E9F-4BB9-AFDE-BE6275BEE110}" type="slidenum">
              <a:rPr lang="en-US" smtClean="0"/>
              <a:pPr>
                <a:defRPr/>
              </a:pPr>
              <a:t>‹#›</a:t>
            </a:fld>
            <a:endParaRPr lang="en-US"/>
          </a:p>
        </p:txBody>
      </p:sp>
    </p:spTree>
    <p:extLst>
      <p:ext uri="{BB962C8B-B14F-4D97-AF65-F5344CB8AC3E}">
        <p14:creationId xmlns:p14="http://schemas.microsoft.com/office/powerpoint/2010/main" val="26733961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65E260F-2E9F-4BB9-AFDE-BE6275BEE110}" type="slidenum">
              <a:rPr lang="en-US" smtClean="0"/>
              <a:pPr>
                <a:defRPr/>
              </a:pPr>
              <a:t>‹#›</a:t>
            </a:fld>
            <a:endParaRPr lang="en-US"/>
          </a:p>
        </p:txBody>
      </p:sp>
    </p:spTree>
    <p:extLst>
      <p:ext uri="{BB962C8B-B14F-4D97-AF65-F5344CB8AC3E}">
        <p14:creationId xmlns:p14="http://schemas.microsoft.com/office/powerpoint/2010/main" val="26458764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65E260F-2E9F-4BB9-AFDE-BE6275BEE110}" type="slidenum">
              <a:rPr lang="en-US" smtClean="0"/>
              <a:pPr>
                <a:defRPr/>
              </a:pPr>
              <a:t>‹#›</a:t>
            </a:fld>
            <a:endParaRPr lang="en-US"/>
          </a:p>
        </p:txBody>
      </p:sp>
    </p:spTree>
    <p:extLst>
      <p:ext uri="{BB962C8B-B14F-4D97-AF65-F5344CB8AC3E}">
        <p14:creationId xmlns:p14="http://schemas.microsoft.com/office/powerpoint/2010/main" val="33143919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11A0D39-B368-4224-8451-619C3D07B9C8}" type="slidenum">
              <a:rPr lang="en-US" smtClean="0"/>
              <a:pPr>
                <a:defRPr/>
              </a:pPr>
              <a:t>‹#›</a:t>
            </a:fld>
            <a:endParaRPr lang="en-US"/>
          </a:p>
        </p:txBody>
      </p:sp>
    </p:spTree>
    <p:extLst>
      <p:ext uri="{BB962C8B-B14F-4D97-AF65-F5344CB8AC3E}">
        <p14:creationId xmlns:p14="http://schemas.microsoft.com/office/powerpoint/2010/main" val="39603641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BA5CA77-8C12-48B1-B032-85832C327585}" type="slidenum">
              <a:rPr lang="en-US" smtClean="0"/>
              <a:pPr>
                <a:defRPr/>
              </a:pPr>
              <a:t>‹#›</a:t>
            </a:fld>
            <a:endParaRPr lang="en-US"/>
          </a:p>
        </p:txBody>
      </p:sp>
    </p:spTree>
    <p:extLst>
      <p:ext uri="{BB962C8B-B14F-4D97-AF65-F5344CB8AC3E}">
        <p14:creationId xmlns:p14="http://schemas.microsoft.com/office/powerpoint/2010/main" val="793224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pPr>
              <a:defRPr/>
            </a:pPr>
            <a:endParaRPr lang="en-US" dirty="0"/>
          </a:p>
        </p:txBody>
      </p:sp>
      <p:sp>
        <p:nvSpPr>
          <p:cNvPr id="5" name="Footer Placeholder 4"/>
          <p:cNvSpPr>
            <a:spLocks noGrp="1"/>
          </p:cNvSpPr>
          <p:nvPr>
            <p:ph type="ftr" sz="quarter" idx="11"/>
          </p:nvPr>
        </p:nvSpPr>
        <p:spPr>
          <a:xfrm>
            <a:off x="1972647" y="6108173"/>
            <a:ext cx="5314517" cy="365125"/>
          </a:xfrm>
        </p:spPr>
        <p:txBody>
          <a:bodyPr/>
          <a:lstStyle/>
          <a:p>
            <a:pPr>
              <a:defRPr/>
            </a:pPr>
            <a:endParaRPr lang="en-US" dirty="0"/>
          </a:p>
        </p:txBody>
      </p:sp>
      <p:sp>
        <p:nvSpPr>
          <p:cNvPr id="6" name="Slide Number Placeholder 5"/>
          <p:cNvSpPr>
            <a:spLocks noGrp="1"/>
          </p:cNvSpPr>
          <p:nvPr>
            <p:ph type="sldNum" sz="quarter" idx="12"/>
          </p:nvPr>
        </p:nvSpPr>
        <p:spPr>
          <a:xfrm>
            <a:off x="0" y="6400800"/>
            <a:ext cx="427833" cy="365125"/>
          </a:xfrm>
        </p:spPr>
        <p:txBody>
          <a:bodyPr/>
          <a:lstStyle/>
          <a:p>
            <a:pPr>
              <a:defRPr/>
            </a:pPr>
            <a:fld id="{0645263D-CFE2-4AA9-BA72-7BF9433896C3}" type="slidenum">
              <a:rPr lang="en-US" smtClean="0"/>
              <a:pPr>
                <a:defRPr/>
              </a:pPr>
              <a:t>‹#›</a:t>
            </a:fld>
            <a:endParaRPr lang="en-US" dirty="0"/>
          </a:p>
        </p:txBody>
      </p:sp>
      <p:pic>
        <p:nvPicPr>
          <p:cNvPr id="7" name="Picture 6">
            <a:extLst>
              <a:ext uri="{FF2B5EF4-FFF2-40B4-BE49-F238E27FC236}">
                <a16:creationId xmlns:a16="http://schemas.microsoft.com/office/drawing/2014/main" id="{5A105237-A4B5-43A5-8CC8-73FDC7825952}"/>
              </a:ext>
            </a:extLst>
          </p:cNvPr>
          <p:cNvPicPr>
            <a:picLocks noChangeAspect="1"/>
          </p:cNvPicPr>
          <p:nvPr userDrawn="1"/>
        </p:nvPicPr>
        <p:blipFill>
          <a:blip r:embed="rId2"/>
          <a:stretch>
            <a:fillRect/>
          </a:stretch>
        </p:blipFill>
        <p:spPr>
          <a:xfrm>
            <a:off x="5876235" y="6248400"/>
            <a:ext cx="448365" cy="446870"/>
          </a:xfrm>
          <a:prstGeom prst="rect">
            <a:avLst/>
          </a:prstGeom>
        </p:spPr>
      </p:pic>
      <p:pic>
        <p:nvPicPr>
          <p:cNvPr id="8" name="Picture 7">
            <a:extLst>
              <a:ext uri="{FF2B5EF4-FFF2-40B4-BE49-F238E27FC236}">
                <a16:creationId xmlns:a16="http://schemas.microsoft.com/office/drawing/2014/main" id="{579B2D65-74EA-4B70-A868-9E285B1FE342}"/>
              </a:ext>
            </a:extLst>
          </p:cNvPr>
          <p:cNvPicPr>
            <a:picLocks noChangeAspect="1"/>
          </p:cNvPicPr>
          <p:nvPr userDrawn="1"/>
        </p:nvPicPr>
        <p:blipFill>
          <a:blip r:embed="rId3"/>
          <a:stretch>
            <a:fillRect/>
          </a:stretch>
        </p:blipFill>
        <p:spPr>
          <a:xfrm>
            <a:off x="6409050" y="6257341"/>
            <a:ext cx="2582550" cy="395991"/>
          </a:xfrm>
          <a:prstGeom prst="rect">
            <a:avLst/>
          </a:prstGeom>
        </p:spPr>
      </p:pic>
    </p:spTree>
    <p:extLst>
      <p:ext uri="{BB962C8B-B14F-4D97-AF65-F5344CB8AC3E}">
        <p14:creationId xmlns:p14="http://schemas.microsoft.com/office/powerpoint/2010/main" val="3022848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8273317" y="6116070"/>
            <a:ext cx="413483" cy="365125"/>
          </a:xfrm>
        </p:spPr>
        <p:txBody>
          <a:bodyPr/>
          <a:lstStyle/>
          <a:p>
            <a:pPr>
              <a:defRPr/>
            </a:pPr>
            <a:fld id="{59C467A2-F7F7-4CD6-83FE-8788B88E77CA}" type="slidenum">
              <a:rPr lang="en-US" smtClean="0"/>
              <a:pPr>
                <a:defRPr/>
              </a:pPr>
              <a:t>‹#›</a:t>
            </a:fld>
            <a:endParaRPr lang="en-US"/>
          </a:p>
        </p:txBody>
      </p:sp>
    </p:spTree>
    <p:extLst>
      <p:ext uri="{BB962C8B-B14F-4D97-AF65-F5344CB8AC3E}">
        <p14:creationId xmlns:p14="http://schemas.microsoft.com/office/powerpoint/2010/main" val="1487753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ABDC5D8-3B49-4D1E-A5EB-F64643600993}" type="slidenum">
              <a:rPr lang="en-US" smtClean="0"/>
              <a:pPr>
                <a:defRPr/>
              </a:pPr>
              <a:t>‹#›</a:t>
            </a:fld>
            <a:endParaRPr lang="en-US"/>
          </a:p>
        </p:txBody>
      </p:sp>
    </p:spTree>
    <p:extLst>
      <p:ext uri="{BB962C8B-B14F-4D97-AF65-F5344CB8AC3E}">
        <p14:creationId xmlns:p14="http://schemas.microsoft.com/office/powerpoint/2010/main" val="271409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355A5496-1A91-4873-8F52-7CCF584B1740}" type="slidenum">
              <a:rPr lang="en-US" smtClean="0"/>
              <a:pPr>
                <a:defRPr/>
              </a:pPr>
              <a:t>‹#›</a:t>
            </a:fld>
            <a:endParaRPr lang="en-US"/>
          </a:p>
        </p:txBody>
      </p:sp>
    </p:spTree>
    <p:extLst>
      <p:ext uri="{BB962C8B-B14F-4D97-AF65-F5344CB8AC3E}">
        <p14:creationId xmlns:p14="http://schemas.microsoft.com/office/powerpoint/2010/main" val="1561486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968597E6-DFE6-4FF2-A965-13EB38C0DCF4}" type="slidenum">
              <a:rPr lang="en-US" smtClean="0"/>
              <a:pPr>
                <a:defRPr/>
              </a:pPr>
              <a:t>‹#›</a:t>
            </a:fld>
            <a:endParaRPr lang="en-US"/>
          </a:p>
        </p:txBody>
      </p:sp>
    </p:spTree>
    <p:extLst>
      <p:ext uri="{BB962C8B-B14F-4D97-AF65-F5344CB8AC3E}">
        <p14:creationId xmlns:p14="http://schemas.microsoft.com/office/powerpoint/2010/main" val="1223303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6B061425-4909-4FA5-8232-A565C87DF346}" type="slidenum">
              <a:rPr lang="en-US" smtClean="0"/>
              <a:pPr>
                <a:defRPr/>
              </a:pPr>
              <a:t>‹#›</a:t>
            </a:fld>
            <a:endParaRPr lang="en-US"/>
          </a:p>
        </p:txBody>
      </p:sp>
    </p:spTree>
    <p:extLst>
      <p:ext uri="{BB962C8B-B14F-4D97-AF65-F5344CB8AC3E}">
        <p14:creationId xmlns:p14="http://schemas.microsoft.com/office/powerpoint/2010/main" val="37393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9867D6C-A98E-4508-A419-EDD868F7ED54}" type="slidenum">
              <a:rPr lang="en-US" smtClean="0"/>
              <a:pPr>
                <a:defRPr/>
              </a:pPr>
              <a:t>‹#›</a:t>
            </a:fld>
            <a:endParaRPr lang="en-US"/>
          </a:p>
        </p:txBody>
      </p:sp>
    </p:spTree>
    <p:extLst>
      <p:ext uri="{BB962C8B-B14F-4D97-AF65-F5344CB8AC3E}">
        <p14:creationId xmlns:p14="http://schemas.microsoft.com/office/powerpoint/2010/main" val="1008583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defRPr/>
            </a:pPr>
            <a:fld id="{881DD159-C98B-47D5-A764-317F1AB788FF}" type="slidenum">
              <a:rPr lang="en-US" smtClean="0"/>
              <a:pPr>
                <a:defRPr/>
              </a:pPr>
              <a:t>‹#›</a:t>
            </a:fld>
            <a:endParaRPr lang="en-US"/>
          </a:p>
        </p:txBody>
      </p:sp>
    </p:spTree>
    <p:extLst>
      <p:ext uri="{BB962C8B-B14F-4D97-AF65-F5344CB8AC3E}">
        <p14:creationId xmlns:p14="http://schemas.microsoft.com/office/powerpoint/2010/main" val="4010264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a:defRPr/>
            </a:pPr>
            <a:endParaRPr lang="en-US"/>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pPr>
              <a:defRPr/>
            </a:pPr>
            <a:endParaRPr lang="en-US"/>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a:defRPr/>
            </a:pPr>
            <a:fld id="{E65E260F-2E9F-4BB9-AFDE-BE6275BEE110}" type="slidenum">
              <a:rPr lang="en-US" smtClean="0"/>
              <a:pPr>
                <a:defRPr/>
              </a:pPr>
              <a:t>‹#›</a:t>
            </a:fld>
            <a:endParaRPr lang="en-US"/>
          </a:p>
        </p:txBody>
      </p:sp>
    </p:spTree>
    <p:extLst>
      <p:ext uri="{BB962C8B-B14F-4D97-AF65-F5344CB8AC3E}">
        <p14:creationId xmlns:p14="http://schemas.microsoft.com/office/powerpoint/2010/main" val="2252055714"/>
      </p:ext>
    </p:extLst>
  </p:cSld>
  <p:clrMap bg1="lt1" tx1="dk1" bg2="lt2" tx2="dk2" accent1="accent1" accent2="accent2" accent3="accent3" accent4="accent4" accent5="accent5" accent6="accent6" hlink="hlink" folHlink="folHlink"/>
  <p:sldLayoutIdLst>
    <p:sldLayoutId id="2147484426" r:id="rId1"/>
    <p:sldLayoutId id="2147484427" r:id="rId2"/>
    <p:sldLayoutId id="2147484428" r:id="rId3"/>
    <p:sldLayoutId id="2147484429" r:id="rId4"/>
    <p:sldLayoutId id="2147484430" r:id="rId5"/>
    <p:sldLayoutId id="2147484431" r:id="rId6"/>
    <p:sldLayoutId id="2147484432" r:id="rId7"/>
    <p:sldLayoutId id="2147484433" r:id="rId8"/>
    <p:sldLayoutId id="2147484434" r:id="rId9"/>
    <p:sldLayoutId id="2147484435" r:id="rId10"/>
    <p:sldLayoutId id="2147484436" r:id="rId11"/>
    <p:sldLayoutId id="2147484437" r:id="rId12"/>
    <p:sldLayoutId id="2147484438" r:id="rId13"/>
    <p:sldLayoutId id="2147484439" r:id="rId14"/>
    <p:sldLayoutId id="2147484440" r:id="rId15"/>
    <p:sldLayoutId id="2147484441" r:id="rId16"/>
    <p:sldLayoutId id="2147484442"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4.jf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grants.nih.gov/grants/guide/notice-files/NOT-OD-15-129.html"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grants.nih.gov/grants/olaw/olaw.htm"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hyperlink" Target="http://grants.nih.gov/grants/policy/policy.htm" TargetMode="External"/><Relationship Id="rId4" Type="http://schemas.openxmlformats.org/officeDocument/2006/relationships/hyperlink" Target="http://ofm.od.nih.gov/" TargetMode="External"/></Relationships>
</file>

<file path=ppt/slides/_rels/slide37.xml.rels><?xml version="1.0" encoding="UTF-8" standalone="yes"?>
<Relationships xmlns="http://schemas.openxmlformats.org/package/2006/relationships"><Relationship Id="rId3" Type="http://schemas.openxmlformats.org/officeDocument/2006/relationships/hyperlink" Target="http://grants.nih.g/"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grants.nih.gov/grants/outreach.htm" TargetMode="External"/><Relationship Id="rId4" Type="http://schemas.openxmlformats.org/officeDocument/2006/relationships/hyperlink" Target="mailto:grantscompliance@mail.nih.gov" TargetMode="External"/></Relationships>
</file>

<file path=ppt/slides/_rels/slide38.xml.rels><?xml version="1.0" encoding="UTF-8" standalone="yes"?>
<Relationships xmlns="http://schemas.openxmlformats.org/package/2006/relationships"><Relationship Id="rId3" Type="http://schemas.openxmlformats.org/officeDocument/2006/relationships/hyperlink" Target="http://grants.nih.gov/grants/stafflist_gmos.htm" TargetMode="External"/><Relationship Id="rId7" Type="http://schemas.openxmlformats.org/officeDocument/2006/relationships/hyperlink" Target="http://oamp.od.nih.gov/dfas"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mailto:grantspolicy@mail.nih.gov" TargetMode="External"/><Relationship Id="rId5" Type="http://schemas.openxmlformats.org/officeDocument/2006/relationships/hyperlink" Target="http://grants.nih.gov/grants/giwelcome.htm" TargetMode="External"/><Relationship Id="rId4" Type="http://schemas.openxmlformats.org/officeDocument/2006/relationships/hyperlink" Target="http://grants.nih.gov/grants/oer.htm" TargetMode="External"/></Relationships>
</file>

<file path=ppt/slides/_rels/slide39.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notesSlide" Target="../notesSlides/notesSlide16.xml"/><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hyperlink" Target="mailto:terri.Jarosik@nih.gov" TargetMode="External"/><Relationship Id="rId5" Type="http://schemas.openxmlformats.org/officeDocument/2006/relationships/hyperlink" Target="mailto:sean.hine@nih.gov" TargetMode="External"/><Relationship Id="rId4" Type="http://schemas.openxmlformats.org/officeDocument/2006/relationships/hyperlink" Target="mailto:crystal.Wolfrey@nih.gov"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0034" name="Rectangle 2"/>
          <p:cNvSpPr>
            <a:spLocks noGrp="1" noChangeArrowheads="1"/>
          </p:cNvSpPr>
          <p:nvPr>
            <p:ph type="ctrTitle"/>
          </p:nvPr>
        </p:nvSpPr>
        <p:spPr>
          <a:xfrm>
            <a:off x="609600" y="1524000"/>
            <a:ext cx="8077200" cy="1143000"/>
          </a:xfrm>
        </p:spPr>
        <p:txBody>
          <a:bodyPr>
            <a:noAutofit/>
          </a:bodyPr>
          <a:lstStyle/>
          <a:p>
            <a:pPr>
              <a:defRPr/>
            </a:pPr>
            <a:r>
              <a:rPr lang="en-US" sz="4800" b="1" dirty="0"/>
              <a:t>Advanced Administrative Topics: </a:t>
            </a:r>
            <a:r>
              <a:rPr lang="en-US" sz="4800" b="1" dirty="0">
                <a:solidFill>
                  <a:srgbClr val="FFC000"/>
                </a:solidFill>
              </a:rPr>
              <a:t>Pre-Award</a:t>
            </a:r>
            <a:endParaRPr lang="en-US" sz="4800" dirty="0">
              <a:solidFill>
                <a:schemeClr val="tx1"/>
              </a:solidFill>
            </a:endParaRPr>
          </a:p>
        </p:txBody>
      </p:sp>
      <p:sp>
        <p:nvSpPr>
          <p:cNvPr id="6147" name="Rectangle 4"/>
          <p:cNvSpPr>
            <a:spLocks noGrp="1" noChangeArrowheads="1"/>
          </p:cNvSpPr>
          <p:nvPr>
            <p:ph type="subTitle" idx="1"/>
          </p:nvPr>
        </p:nvSpPr>
        <p:spPr>
          <a:xfrm>
            <a:off x="609600" y="3200400"/>
            <a:ext cx="8153400" cy="2590800"/>
          </a:xfrm>
          <a:noFill/>
        </p:spPr>
        <p:txBody>
          <a:bodyPr>
            <a:normAutofit/>
          </a:bodyPr>
          <a:lstStyle/>
          <a:p>
            <a:pPr marR="0" eaLnBrk="1" hangingPunct="1">
              <a:lnSpc>
                <a:spcPct val="90000"/>
              </a:lnSpc>
            </a:pPr>
            <a:endParaRPr lang="en-US" sz="900" dirty="0"/>
          </a:p>
          <a:p>
            <a:r>
              <a:rPr lang="en-US" sz="2400" b="1" dirty="0"/>
              <a:t>NIH Virtual Seminar on Program </a:t>
            </a:r>
          </a:p>
          <a:p>
            <a:r>
              <a:rPr lang="en-US" sz="2400" b="1" dirty="0"/>
              <a:t>Funding and Grants Administration</a:t>
            </a:r>
          </a:p>
          <a:p>
            <a:r>
              <a:rPr lang="en-US" sz="2400" dirty="0"/>
              <a:t>October 27, 2020</a:t>
            </a:r>
          </a:p>
          <a:p>
            <a:pPr marR="0" algn="ctr" eaLnBrk="1" hangingPunct="1">
              <a:lnSpc>
                <a:spcPct val="90000"/>
              </a:lnSpc>
            </a:pPr>
            <a:endParaRPr lang="en-US" sz="2400" dirty="0"/>
          </a:p>
          <a:p>
            <a:pPr marR="0" algn="ctr" eaLnBrk="1" hangingPunct="1">
              <a:lnSpc>
                <a:spcPct val="90000"/>
              </a:lnSpc>
            </a:pPr>
            <a:endParaRPr lang="en-US" sz="2800" dirty="0"/>
          </a:p>
        </p:txBody>
      </p:sp>
      <p:sp>
        <p:nvSpPr>
          <p:cNvPr id="6148" name="Rectangle 7">
            <a:extLst>
              <a:ext uri="{C183D7F6-B498-43B3-948B-1728B52AA6E4}">
                <adec:decorative xmlns:adec="http://schemas.microsoft.com/office/drawing/2017/decorative" val="1"/>
              </a:ext>
            </a:extLst>
          </p:cNvPr>
          <p:cNvSpPr>
            <a:spLocks noChangeArrowheads="1"/>
          </p:cNvSpPr>
          <p:nvPr/>
        </p:nvSpPr>
        <p:spPr bwMode="auto">
          <a:xfrm>
            <a:off x="4357688" y="3200400"/>
            <a:ext cx="9144000" cy="0"/>
          </a:xfrm>
          <a:prstGeom prst="rect">
            <a:avLst/>
          </a:prstGeom>
          <a:noFill/>
          <a:ln w="12700" cap="sq">
            <a:noFill/>
            <a:miter lim="800000"/>
            <a:headEnd type="none" w="sm" len="sm"/>
            <a:tailEnd type="none" w="sm" len="sm"/>
          </a:ln>
        </p:spPr>
        <p:txBody>
          <a:bodyPr>
            <a:spAutoFit/>
          </a:bodyPr>
          <a:lstStyle/>
          <a:p>
            <a:endParaRPr lang="en-US"/>
          </a:p>
        </p:txBody>
      </p:sp>
      <p:sp>
        <p:nvSpPr>
          <p:cNvPr id="6149" name="Rectangle 11">
            <a:extLst>
              <a:ext uri="{C183D7F6-B498-43B3-948B-1728B52AA6E4}">
                <adec:decorative xmlns:adec="http://schemas.microsoft.com/office/drawing/2017/decorative" val="1"/>
              </a:ext>
            </a:extLst>
          </p:cNvPr>
          <p:cNvSpPr>
            <a:spLocks noChangeArrowheads="1"/>
          </p:cNvSpPr>
          <p:nvPr/>
        </p:nvSpPr>
        <p:spPr bwMode="auto">
          <a:xfrm>
            <a:off x="4352925" y="3209925"/>
            <a:ext cx="9144000" cy="0"/>
          </a:xfrm>
          <a:prstGeom prst="rect">
            <a:avLst/>
          </a:prstGeom>
          <a:noFill/>
          <a:ln w="12700" cap="sq">
            <a:noFill/>
            <a:miter lim="800000"/>
            <a:headEnd type="none" w="sm" len="sm"/>
            <a:tailEnd type="none" w="sm" len="sm"/>
          </a:ln>
        </p:spPr>
        <p:txBody>
          <a:bodyPr>
            <a:spAutoFit/>
          </a:bodyPr>
          <a:lstStyle/>
          <a:p>
            <a:endParaRPr lang="en-US"/>
          </a:p>
        </p:txBody>
      </p:sp>
    </p:spTree>
    <p:custDataLst>
      <p:tags r:id="rId1"/>
    </p:custDataLst>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1143000" y="617563"/>
            <a:ext cx="2667000" cy="1444098"/>
          </a:xfrm>
        </p:spPr>
        <p:txBody>
          <a:bodyPr>
            <a:noAutofit/>
          </a:bodyPr>
          <a:lstStyle/>
          <a:p>
            <a:pPr algn="ctr" eaLnBrk="1" hangingPunct="1"/>
            <a:r>
              <a:rPr lang="en-US" sz="3200" dirty="0"/>
              <a:t>Situations we will explore involving…</a:t>
            </a:r>
            <a:br>
              <a:rPr lang="en-US" sz="3200" dirty="0"/>
            </a:br>
            <a:endParaRPr lang="en-US" sz="3200" dirty="0"/>
          </a:p>
        </p:txBody>
      </p:sp>
      <p:sp>
        <p:nvSpPr>
          <p:cNvPr id="18436" name="Rectangle 3"/>
          <p:cNvSpPr>
            <a:spLocks noGrp="1" noChangeArrowheads="1"/>
          </p:cNvSpPr>
          <p:nvPr>
            <p:ph type="body" idx="1"/>
          </p:nvPr>
        </p:nvSpPr>
        <p:spPr>
          <a:xfrm>
            <a:off x="1676400" y="2061661"/>
            <a:ext cx="6858000" cy="3916363"/>
          </a:xfrm>
        </p:spPr>
        <p:txBody>
          <a:bodyPr>
            <a:normAutofit/>
          </a:bodyPr>
          <a:lstStyle/>
          <a:p>
            <a:r>
              <a:rPr lang="en-US" sz="2800" dirty="0"/>
              <a:t>Other Support</a:t>
            </a:r>
          </a:p>
          <a:p>
            <a:r>
              <a:rPr lang="en-US" sz="2800" dirty="0"/>
              <a:t>Human subjects research and safety</a:t>
            </a:r>
          </a:p>
          <a:p>
            <a:pPr eaLnBrk="1" hangingPunct="1"/>
            <a:r>
              <a:rPr lang="en-US" sz="2800" dirty="0"/>
              <a:t>NIH initiatives to enhance clinical trial stewardship and human subjects research</a:t>
            </a:r>
          </a:p>
          <a:p>
            <a:pPr eaLnBrk="1" hangingPunct="1"/>
            <a:r>
              <a:rPr lang="en-US" sz="2800" dirty="0"/>
              <a:t>Changes prior to award</a:t>
            </a:r>
          </a:p>
          <a:p>
            <a:pPr eaLnBrk="1" hangingPunct="1"/>
            <a:endParaRPr lang="en-US" sz="2400" dirty="0"/>
          </a:p>
        </p:txBody>
      </p:sp>
      <p:sp>
        <p:nvSpPr>
          <p:cNvPr id="5" name="Slide Number Placeholder 4">
            <a:extLst>
              <a:ext uri="{FF2B5EF4-FFF2-40B4-BE49-F238E27FC236}">
                <a16:creationId xmlns:a16="http://schemas.microsoft.com/office/drawing/2014/main" id="{3103FCD8-36A7-4BFD-9C9A-A70F9D2AA104}"/>
              </a:ext>
            </a:extLst>
          </p:cNvPr>
          <p:cNvSpPr txBox="1">
            <a:spLocks/>
          </p:cNvSpPr>
          <p:nvPr/>
        </p:nvSpPr>
        <p:spPr>
          <a:xfrm>
            <a:off x="152400" y="6435839"/>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10</a:t>
            </a:fld>
            <a:endParaRPr lang="en-US" sz="1200" dirty="0"/>
          </a:p>
        </p:txBody>
      </p:sp>
      <p:pic>
        <p:nvPicPr>
          <p:cNvPr id="6" name="Picture 5" descr="A close up of a card&#10;&#10;Description automatically generated">
            <a:extLst>
              <a:ext uri="{FF2B5EF4-FFF2-40B4-BE49-F238E27FC236}">
                <a16:creationId xmlns:a16="http://schemas.microsoft.com/office/drawing/2014/main" id="{EAC3029C-5706-4388-AB51-C595C452616D}"/>
              </a:ext>
            </a:extLst>
          </p:cNvPr>
          <p:cNvPicPr>
            <a:picLocks noChangeAspect="1"/>
          </p:cNvPicPr>
          <p:nvPr/>
        </p:nvPicPr>
        <p:blipFill rotWithShape="1">
          <a:blip r:embed="rId3">
            <a:extLst>
              <a:ext uri="{28A0092B-C50C-407E-A947-70E740481C1C}">
                <a14:useLocalDpi xmlns:a14="http://schemas.microsoft.com/office/drawing/2010/main" val="0"/>
              </a:ext>
            </a:extLst>
          </a:blip>
          <a:srcRect b="8058"/>
          <a:stretch/>
        </p:blipFill>
        <p:spPr>
          <a:xfrm>
            <a:off x="6019800" y="29729"/>
            <a:ext cx="3048000" cy="2408672"/>
          </a:xfrm>
          <a:prstGeom prst="rect">
            <a:avLst/>
          </a:prstGeom>
        </p:spPr>
      </p:pic>
    </p:spTree>
    <p:extLst>
      <p:ext uri="{BB962C8B-B14F-4D97-AF65-F5344CB8AC3E}">
        <p14:creationId xmlns:p14="http://schemas.microsoft.com/office/powerpoint/2010/main" val="893194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1127452" y="384702"/>
            <a:ext cx="7470742" cy="1371600"/>
          </a:xfrm>
        </p:spPr>
        <p:txBody>
          <a:bodyPr>
            <a:normAutofit/>
          </a:bodyPr>
          <a:lstStyle/>
          <a:p>
            <a:pPr algn="ctr" eaLnBrk="1" hangingPunct="1"/>
            <a:r>
              <a:rPr lang="en-US" dirty="0"/>
              <a:t>Other Support</a:t>
            </a:r>
          </a:p>
        </p:txBody>
      </p:sp>
      <p:sp>
        <p:nvSpPr>
          <p:cNvPr id="8196" name="Rectangle 3"/>
          <p:cNvSpPr>
            <a:spLocks noGrp="1" noChangeArrowheads="1"/>
          </p:cNvSpPr>
          <p:nvPr>
            <p:ph type="body" idx="1"/>
          </p:nvPr>
        </p:nvSpPr>
        <p:spPr>
          <a:xfrm>
            <a:off x="1391405" y="1447800"/>
            <a:ext cx="6477000" cy="4724400"/>
          </a:xfrm>
        </p:spPr>
        <p:txBody>
          <a:bodyPr>
            <a:normAutofit fontScale="70000" lnSpcReduction="20000"/>
          </a:bodyPr>
          <a:lstStyle/>
          <a:p>
            <a:pPr eaLnBrk="1" hangingPunct="1"/>
            <a:endParaRPr lang="en-US" sz="2400" dirty="0"/>
          </a:p>
          <a:p>
            <a:pPr eaLnBrk="1" hangingPunct="1"/>
            <a:r>
              <a:rPr lang="en-US" sz="2800" dirty="0"/>
              <a:t>Applicant organizations are responsible for submission of complete and accurate information in Just-In-Time (JIT).</a:t>
            </a:r>
          </a:p>
          <a:p>
            <a:pPr eaLnBrk="1" hangingPunct="1"/>
            <a:r>
              <a:rPr lang="en-US" sz="2800" dirty="0"/>
              <a:t>This includes other sources of support – NIH relies on the accuracy of that information in making funding decisions</a:t>
            </a:r>
          </a:p>
          <a:p>
            <a:pPr eaLnBrk="1" hangingPunct="1"/>
            <a:r>
              <a:rPr lang="en-US" sz="2800" dirty="0"/>
              <a:t>Has received a particular focus as of late…with a lot of clarity on what is to be included</a:t>
            </a:r>
          </a:p>
          <a:p>
            <a:pPr lvl="1"/>
            <a:r>
              <a:rPr lang="en-US" sz="2400" dirty="0"/>
              <a:t>Time/effort commitment</a:t>
            </a:r>
          </a:p>
          <a:p>
            <a:pPr lvl="1"/>
            <a:r>
              <a:rPr lang="en-US" sz="2400" dirty="0"/>
              <a:t>Overlap</a:t>
            </a:r>
          </a:p>
          <a:p>
            <a:pPr lvl="1"/>
            <a:r>
              <a:rPr lang="en-US" sz="2400" dirty="0"/>
              <a:t>All sources of support – regardless of whether funds are provided</a:t>
            </a:r>
          </a:p>
          <a:p>
            <a:pPr lvl="1"/>
            <a:r>
              <a:rPr lang="en-US" sz="2400" dirty="0"/>
              <a:t>Include all pending support at the time of the JIT submission</a:t>
            </a:r>
          </a:p>
          <a:p>
            <a:r>
              <a:rPr lang="en-US" sz="2800" dirty="0"/>
              <a:t>See the NIH Grants Policy Statement Section 2.5.1 and NIH Guide Notice: NOT-OD-19-114</a:t>
            </a:r>
          </a:p>
        </p:txBody>
      </p:sp>
      <p:sp>
        <p:nvSpPr>
          <p:cNvPr id="5" name="Slide Number Placeholder 4">
            <a:extLst>
              <a:ext uri="{FF2B5EF4-FFF2-40B4-BE49-F238E27FC236}">
                <a16:creationId xmlns:a16="http://schemas.microsoft.com/office/drawing/2014/main" id="{4F4D8C60-17BB-4E9A-85C5-5D75219CA17B}"/>
              </a:ext>
            </a:extLst>
          </p:cNvPr>
          <p:cNvSpPr txBox="1">
            <a:spLocks/>
          </p:cNvSpPr>
          <p:nvPr/>
        </p:nvSpPr>
        <p:spPr>
          <a:xfrm>
            <a:off x="152400" y="6435839"/>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11</a:t>
            </a:fld>
            <a:endParaRPr lang="en-US" sz="1200" dirty="0"/>
          </a:p>
        </p:txBody>
      </p:sp>
    </p:spTree>
    <p:extLst>
      <p:ext uri="{BB962C8B-B14F-4D97-AF65-F5344CB8AC3E}">
        <p14:creationId xmlns:p14="http://schemas.microsoft.com/office/powerpoint/2010/main" val="3624700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279BF-00FA-4893-9275-1783F5677B7C}"/>
              </a:ext>
            </a:extLst>
          </p:cNvPr>
          <p:cNvSpPr>
            <a:spLocks noGrp="1"/>
          </p:cNvSpPr>
          <p:nvPr>
            <p:ph type="title"/>
          </p:nvPr>
        </p:nvSpPr>
        <p:spPr/>
        <p:txBody>
          <a:bodyPr/>
          <a:lstStyle/>
          <a:p>
            <a:r>
              <a:rPr lang="en-US" dirty="0"/>
              <a:t>Time to paint a picture…</a:t>
            </a:r>
          </a:p>
        </p:txBody>
      </p:sp>
      <p:sp>
        <p:nvSpPr>
          <p:cNvPr id="3" name="Content Placeholder 2">
            <a:extLst>
              <a:ext uri="{FF2B5EF4-FFF2-40B4-BE49-F238E27FC236}">
                <a16:creationId xmlns:a16="http://schemas.microsoft.com/office/drawing/2014/main" id="{48F6CCC4-2ECD-45F7-92AB-FE957FD4B298}"/>
              </a:ext>
            </a:extLst>
          </p:cNvPr>
          <p:cNvSpPr>
            <a:spLocks noGrp="1"/>
          </p:cNvSpPr>
          <p:nvPr>
            <p:ph idx="1"/>
          </p:nvPr>
        </p:nvSpPr>
        <p:spPr>
          <a:xfrm>
            <a:off x="982133" y="2667000"/>
            <a:ext cx="7704667" cy="1752600"/>
          </a:xfrm>
        </p:spPr>
        <p:txBody>
          <a:bodyPr>
            <a:normAutofit lnSpcReduction="10000"/>
          </a:bodyPr>
          <a:lstStyle/>
          <a:p>
            <a:r>
              <a:rPr lang="en-US" dirty="0"/>
              <a:t>Competing grant A with Dr. Dicey is submitted in June, 2017.  It receives a good score – 3</a:t>
            </a:r>
            <a:r>
              <a:rPr lang="en-US" baseline="30000" dirty="0"/>
              <a:t>rd</a:t>
            </a:r>
            <a:r>
              <a:rPr lang="en-US" dirty="0"/>
              <a:t> percentile.  </a:t>
            </a:r>
          </a:p>
          <a:p>
            <a:r>
              <a:rPr lang="en-US" dirty="0"/>
              <a:t>Meets the NIH awarding IC’s funding policies in FY2018 – funded as a part of the January council in 2018</a:t>
            </a:r>
          </a:p>
          <a:p>
            <a:endParaRPr lang="en-US" dirty="0"/>
          </a:p>
        </p:txBody>
      </p:sp>
      <p:pic>
        <p:nvPicPr>
          <p:cNvPr id="3074" name="Picture 2" descr="Everything Is Wonderful">
            <a:extLst>
              <a:ext uri="{FF2B5EF4-FFF2-40B4-BE49-F238E27FC236}">
                <a16:creationId xmlns:a16="http://schemas.microsoft.com/office/drawing/2014/main" id="{F28948D6-794A-4263-BF1E-191729A67D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4191000"/>
            <a:ext cx="3657600" cy="175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1917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nodeType="clickEffect">
                                  <p:stCondLst>
                                    <p:cond delay="0"/>
                                  </p:stCondLst>
                                  <p:childTnLst>
                                    <p:set>
                                      <p:cBhvr>
                                        <p:cTn id="14" dur="1" fill="hold">
                                          <p:stCondLst>
                                            <p:cond delay="0"/>
                                          </p:stCondLst>
                                        </p:cTn>
                                        <p:tgtEl>
                                          <p:spTgt spid="3074"/>
                                        </p:tgtEl>
                                        <p:attrNameLst>
                                          <p:attrName>style.visibility</p:attrName>
                                        </p:attrNameLst>
                                      </p:cBhvr>
                                      <p:to>
                                        <p:strVal val="visible"/>
                                      </p:to>
                                    </p:set>
                                    <p:anim calcmode="lin" valueType="num">
                                      <p:cBhvr>
                                        <p:cTn id="15" dur="500" fill="hold"/>
                                        <p:tgtEl>
                                          <p:spTgt spid="3074"/>
                                        </p:tgtEl>
                                        <p:attrNameLst>
                                          <p:attrName>ppt_w</p:attrName>
                                        </p:attrNameLst>
                                      </p:cBhvr>
                                      <p:tavLst>
                                        <p:tav tm="0">
                                          <p:val>
                                            <p:fltVal val="0"/>
                                          </p:val>
                                        </p:tav>
                                        <p:tav tm="100000">
                                          <p:val>
                                            <p:strVal val="#ppt_w"/>
                                          </p:val>
                                        </p:tav>
                                      </p:tavLst>
                                    </p:anim>
                                    <p:anim calcmode="lin" valueType="num">
                                      <p:cBhvr>
                                        <p:cTn id="16" dur="500" fill="hold"/>
                                        <p:tgtEl>
                                          <p:spTgt spid="3074"/>
                                        </p:tgtEl>
                                        <p:attrNameLst>
                                          <p:attrName>ppt_h</p:attrName>
                                        </p:attrNameLst>
                                      </p:cBhvr>
                                      <p:tavLst>
                                        <p:tav tm="0">
                                          <p:val>
                                            <p:fltVal val="0"/>
                                          </p:val>
                                        </p:tav>
                                        <p:tav tm="100000">
                                          <p:val>
                                            <p:strVal val="#ppt_h"/>
                                          </p:val>
                                        </p:tav>
                                      </p:tavLst>
                                    </p:anim>
                                    <p:animEffect transition="in" filter="fade">
                                      <p:cBhvr>
                                        <p:cTn id="1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4DC12-5822-4D69-8FA2-C37B30ED8A70}"/>
              </a:ext>
            </a:extLst>
          </p:cNvPr>
          <p:cNvSpPr>
            <a:spLocks noGrp="1"/>
          </p:cNvSpPr>
          <p:nvPr>
            <p:ph type="title"/>
          </p:nvPr>
        </p:nvSpPr>
        <p:spPr/>
        <p:txBody>
          <a:bodyPr/>
          <a:lstStyle/>
          <a:p>
            <a:r>
              <a:rPr lang="en-US" dirty="0"/>
              <a:t>And then…</a:t>
            </a:r>
          </a:p>
        </p:txBody>
      </p:sp>
      <p:sp>
        <p:nvSpPr>
          <p:cNvPr id="3" name="Content Placeholder 2">
            <a:extLst>
              <a:ext uri="{FF2B5EF4-FFF2-40B4-BE49-F238E27FC236}">
                <a16:creationId xmlns:a16="http://schemas.microsoft.com/office/drawing/2014/main" id="{AC4A599E-C48C-44C5-9985-879C12E28B6B}"/>
              </a:ext>
            </a:extLst>
          </p:cNvPr>
          <p:cNvSpPr>
            <a:spLocks noGrp="1"/>
          </p:cNvSpPr>
          <p:nvPr>
            <p:ph idx="1"/>
          </p:nvPr>
        </p:nvSpPr>
        <p:spPr>
          <a:xfrm>
            <a:off x="982133" y="1905000"/>
            <a:ext cx="7704667" cy="3332816"/>
          </a:xfrm>
        </p:spPr>
        <p:txBody>
          <a:bodyPr/>
          <a:lstStyle/>
          <a:p>
            <a:r>
              <a:rPr lang="en-US" dirty="0"/>
              <a:t>A second competing grant from Dr. Dicey is then submitted in October 2017…receives a good score at the 4</a:t>
            </a:r>
            <a:r>
              <a:rPr lang="en-US" baseline="30000" dirty="0"/>
              <a:t>th</a:t>
            </a:r>
            <a:r>
              <a:rPr lang="en-US" dirty="0"/>
              <a:t> percentile</a:t>
            </a:r>
          </a:p>
          <a:p>
            <a:r>
              <a:rPr lang="en-US" dirty="0"/>
              <a:t>Meets the NIH awarding IC’s funding policies in FY2018 – funded as a part of the May council in 2018</a:t>
            </a:r>
          </a:p>
          <a:p>
            <a:endParaRPr lang="en-US" dirty="0"/>
          </a:p>
        </p:txBody>
      </p:sp>
      <p:pic>
        <p:nvPicPr>
          <p:cNvPr id="4098" name="Picture 2" descr="so far so good Memes &amp; GIFs - Imgflip">
            <a:extLst>
              <a:ext uri="{FF2B5EF4-FFF2-40B4-BE49-F238E27FC236}">
                <a16:creationId xmlns:a16="http://schemas.microsoft.com/office/drawing/2014/main" id="{2F273864-3FCE-480D-92B1-444D0F97F8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09225">
            <a:off x="3219345" y="2641763"/>
            <a:ext cx="2705309" cy="15744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1879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4098"/>
                                        </p:tgtEl>
                                        <p:attrNameLst>
                                          <p:attrName>style.visibility</p:attrName>
                                        </p:attrNameLst>
                                      </p:cBhvr>
                                      <p:to>
                                        <p:strVal val="visible"/>
                                      </p:to>
                                    </p:set>
                                    <p:anim calcmode="lin" valueType="num">
                                      <p:cBhvr additive="base">
                                        <p:cTn id="15" dur="500" fill="hold"/>
                                        <p:tgtEl>
                                          <p:spTgt spid="4098"/>
                                        </p:tgtEl>
                                        <p:attrNameLst>
                                          <p:attrName>ppt_x</p:attrName>
                                        </p:attrNameLst>
                                      </p:cBhvr>
                                      <p:tavLst>
                                        <p:tav tm="0">
                                          <p:val>
                                            <p:strVal val="#ppt_x"/>
                                          </p:val>
                                        </p:tav>
                                        <p:tav tm="100000">
                                          <p:val>
                                            <p:strVal val="#ppt_x"/>
                                          </p:val>
                                        </p:tav>
                                      </p:tavLst>
                                    </p:anim>
                                    <p:anim calcmode="lin" valueType="num">
                                      <p:cBhvr additive="base">
                                        <p:cTn id="16" dur="500" fill="hold"/>
                                        <p:tgtEl>
                                          <p:spTgt spid="409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58C6F-8ADE-4DA8-8C22-2F114A1E4CC3}"/>
              </a:ext>
            </a:extLst>
          </p:cNvPr>
          <p:cNvSpPr>
            <a:spLocks noGrp="1"/>
          </p:cNvSpPr>
          <p:nvPr>
            <p:ph type="title"/>
          </p:nvPr>
        </p:nvSpPr>
        <p:spPr/>
        <p:txBody>
          <a:bodyPr/>
          <a:lstStyle/>
          <a:p>
            <a:r>
              <a:rPr lang="en-US" dirty="0"/>
              <a:t>Let’s fast forward to FY2020….</a:t>
            </a:r>
          </a:p>
        </p:txBody>
      </p:sp>
      <p:sp>
        <p:nvSpPr>
          <p:cNvPr id="3" name="Content Placeholder 2">
            <a:extLst>
              <a:ext uri="{FF2B5EF4-FFF2-40B4-BE49-F238E27FC236}">
                <a16:creationId xmlns:a16="http://schemas.microsoft.com/office/drawing/2014/main" id="{B4528044-4BE7-40DF-B37C-7B91D39FE922}"/>
              </a:ext>
            </a:extLst>
          </p:cNvPr>
          <p:cNvSpPr>
            <a:spLocks noGrp="1"/>
          </p:cNvSpPr>
          <p:nvPr>
            <p:ph idx="1"/>
          </p:nvPr>
        </p:nvSpPr>
        <p:spPr>
          <a:xfrm>
            <a:off x="982133" y="2067859"/>
            <a:ext cx="7704667" cy="3332816"/>
          </a:xfrm>
        </p:spPr>
        <p:txBody>
          <a:bodyPr/>
          <a:lstStyle/>
          <a:p>
            <a:r>
              <a:rPr lang="en-US" dirty="0"/>
              <a:t>We are going to listen in on a call between the NIH Program Official and the NIH Grants Management Specialist…</a:t>
            </a:r>
          </a:p>
          <a:p>
            <a:r>
              <a:rPr lang="en-US" dirty="0" err="1"/>
              <a:t>Ummm</a:t>
            </a:r>
            <a:r>
              <a:rPr lang="en-US" dirty="0"/>
              <a:t>…</a:t>
            </a:r>
          </a:p>
        </p:txBody>
      </p:sp>
      <p:pic>
        <p:nvPicPr>
          <p:cNvPr id="5" name="Picture 4" descr="A person looking at the camera&#10;&#10;Description automatically generated">
            <a:extLst>
              <a:ext uri="{FF2B5EF4-FFF2-40B4-BE49-F238E27FC236}">
                <a16:creationId xmlns:a16="http://schemas.microsoft.com/office/drawing/2014/main" id="{6664FD2D-A8AD-43ED-8F9D-40F13B1E93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38512" y="4495800"/>
            <a:ext cx="2466975" cy="1847850"/>
          </a:xfrm>
          <a:prstGeom prst="rect">
            <a:avLst/>
          </a:prstGeom>
        </p:spPr>
      </p:pic>
    </p:spTree>
    <p:extLst>
      <p:ext uri="{BB962C8B-B14F-4D97-AF65-F5344CB8AC3E}">
        <p14:creationId xmlns:p14="http://schemas.microsoft.com/office/powerpoint/2010/main" val="3560343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par>
                                <p:cTn id="17" presetID="1" presetClass="entr" presetSubtype="0" fill="hold" nodeType="withEffect">
                                  <p:stCondLst>
                                    <p:cond delay="150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D4AC9-C74A-4BF0-95B9-1E28248C67FE}"/>
              </a:ext>
            </a:extLst>
          </p:cNvPr>
          <p:cNvSpPr>
            <a:spLocks noGrp="1"/>
          </p:cNvSpPr>
          <p:nvPr>
            <p:ph type="title"/>
          </p:nvPr>
        </p:nvSpPr>
        <p:spPr/>
        <p:txBody>
          <a:bodyPr/>
          <a:lstStyle/>
          <a:p>
            <a:r>
              <a:rPr lang="en-US" dirty="0"/>
              <a:t>And Now…</a:t>
            </a:r>
          </a:p>
        </p:txBody>
      </p:sp>
      <p:sp>
        <p:nvSpPr>
          <p:cNvPr id="3" name="Content Placeholder 2">
            <a:extLst>
              <a:ext uri="{FF2B5EF4-FFF2-40B4-BE49-F238E27FC236}">
                <a16:creationId xmlns:a16="http://schemas.microsoft.com/office/drawing/2014/main" id="{3019E755-AD28-41B9-B038-9AC1D1BD16A2}"/>
              </a:ext>
            </a:extLst>
          </p:cNvPr>
          <p:cNvSpPr>
            <a:spLocks noGrp="1"/>
          </p:cNvSpPr>
          <p:nvPr>
            <p:ph idx="1"/>
          </p:nvPr>
        </p:nvSpPr>
        <p:spPr>
          <a:xfrm>
            <a:off x="982133" y="1828800"/>
            <a:ext cx="7704667" cy="3332816"/>
          </a:xfrm>
        </p:spPr>
        <p:txBody>
          <a:bodyPr/>
          <a:lstStyle/>
          <a:p>
            <a:r>
              <a:rPr lang="en-US" dirty="0"/>
              <a:t>Let’s listen into the call between NIH Officials and the Grant Recipient</a:t>
            </a:r>
          </a:p>
        </p:txBody>
      </p:sp>
    </p:spTree>
    <p:extLst>
      <p:ext uri="{BB962C8B-B14F-4D97-AF65-F5344CB8AC3E}">
        <p14:creationId xmlns:p14="http://schemas.microsoft.com/office/powerpoint/2010/main" val="27044279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7297B-E679-48A2-AA50-62EEE228CDF9}"/>
              </a:ext>
            </a:extLst>
          </p:cNvPr>
          <p:cNvSpPr>
            <a:spLocks noGrp="1"/>
          </p:cNvSpPr>
          <p:nvPr>
            <p:ph type="title"/>
          </p:nvPr>
        </p:nvSpPr>
        <p:spPr/>
        <p:txBody>
          <a:bodyPr/>
          <a:lstStyle/>
          <a:p>
            <a:r>
              <a:rPr lang="en-US" dirty="0"/>
              <a:t>What happened?</a:t>
            </a:r>
          </a:p>
        </p:txBody>
      </p:sp>
      <p:sp>
        <p:nvSpPr>
          <p:cNvPr id="3" name="Content Placeholder 2">
            <a:extLst>
              <a:ext uri="{FF2B5EF4-FFF2-40B4-BE49-F238E27FC236}">
                <a16:creationId xmlns:a16="http://schemas.microsoft.com/office/drawing/2014/main" id="{2C36943E-B87F-40D6-8848-F6B681C4C6AE}"/>
              </a:ext>
            </a:extLst>
          </p:cNvPr>
          <p:cNvSpPr>
            <a:spLocks noGrp="1"/>
          </p:cNvSpPr>
          <p:nvPr>
            <p:ph idx="1"/>
          </p:nvPr>
        </p:nvSpPr>
        <p:spPr/>
        <p:txBody>
          <a:bodyPr>
            <a:normAutofit fontScale="92500" lnSpcReduction="20000"/>
          </a:bodyPr>
          <a:lstStyle/>
          <a:p>
            <a:r>
              <a:rPr lang="en-US" dirty="0"/>
              <a:t>The recipient organization provided:</a:t>
            </a:r>
          </a:p>
          <a:p>
            <a:pPr lvl="1"/>
            <a:r>
              <a:rPr lang="en-US" dirty="0"/>
              <a:t>A statement acknowledging the overlap and the oversight in the Other Support</a:t>
            </a:r>
          </a:p>
          <a:p>
            <a:pPr lvl="1"/>
            <a:r>
              <a:rPr lang="en-US" dirty="0"/>
              <a:t>The more recent grant was relinquished</a:t>
            </a:r>
          </a:p>
          <a:p>
            <a:pPr lvl="1"/>
            <a:r>
              <a:rPr lang="en-US" dirty="0"/>
              <a:t>The Other Support review procedures were edited to include additional requirements as well as the template updated to require all information as stated in NIH policy</a:t>
            </a:r>
          </a:p>
          <a:p>
            <a:r>
              <a:rPr lang="en-US" dirty="0"/>
              <a:t>The NIH IC:</a:t>
            </a:r>
          </a:p>
          <a:p>
            <a:pPr lvl="1"/>
            <a:r>
              <a:rPr lang="en-US" dirty="0"/>
              <a:t>Revised the award to end the grant</a:t>
            </a:r>
          </a:p>
          <a:p>
            <a:pPr lvl="1"/>
            <a:r>
              <a:rPr lang="en-US" dirty="0"/>
              <a:t>Retained the updated policies for that institution</a:t>
            </a:r>
          </a:p>
        </p:txBody>
      </p:sp>
    </p:spTree>
    <p:extLst>
      <p:ext uri="{BB962C8B-B14F-4D97-AF65-F5344CB8AC3E}">
        <p14:creationId xmlns:p14="http://schemas.microsoft.com/office/powerpoint/2010/main" val="30581876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790DE-910D-4256-BF82-DBC466525DD7}"/>
              </a:ext>
            </a:extLst>
          </p:cNvPr>
          <p:cNvSpPr>
            <a:spLocks noGrp="1"/>
          </p:cNvSpPr>
          <p:nvPr>
            <p:ph type="title"/>
          </p:nvPr>
        </p:nvSpPr>
        <p:spPr/>
        <p:txBody>
          <a:bodyPr/>
          <a:lstStyle/>
          <a:p>
            <a:r>
              <a:rPr lang="en-US" dirty="0"/>
              <a:t>So…what have we learned here?</a:t>
            </a:r>
          </a:p>
        </p:txBody>
      </p:sp>
      <p:sp>
        <p:nvSpPr>
          <p:cNvPr id="3" name="Content Placeholder 2">
            <a:extLst>
              <a:ext uri="{FF2B5EF4-FFF2-40B4-BE49-F238E27FC236}">
                <a16:creationId xmlns:a16="http://schemas.microsoft.com/office/drawing/2014/main" id="{3B993C3D-71E8-48A3-AE0A-8D86246F314E}"/>
              </a:ext>
            </a:extLst>
          </p:cNvPr>
          <p:cNvSpPr>
            <a:spLocks noGrp="1"/>
          </p:cNvSpPr>
          <p:nvPr>
            <p:ph idx="1"/>
          </p:nvPr>
        </p:nvSpPr>
        <p:spPr/>
        <p:txBody>
          <a:bodyPr/>
          <a:lstStyle/>
          <a:p>
            <a:r>
              <a:rPr lang="en-US" dirty="0"/>
              <a:t>It is crucial (and required!) that all information is completely up to date and accurate</a:t>
            </a:r>
          </a:p>
          <a:p>
            <a:pPr lvl="1"/>
            <a:r>
              <a:rPr lang="en-US" dirty="0"/>
              <a:t>If something is missed on the applicant/recipient side, address it sooner than later</a:t>
            </a:r>
          </a:p>
          <a:p>
            <a:r>
              <a:rPr lang="en-US" dirty="0"/>
              <a:t>Even if the situation “gets through”…there are actions that can be taken even after the fact</a:t>
            </a:r>
          </a:p>
          <a:p>
            <a:pPr lvl="1"/>
            <a:endParaRPr lang="en-US" dirty="0"/>
          </a:p>
        </p:txBody>
      </p:sp>
    </p:spTree>
    <p:extLst>
      <p:ext uri="{BB962C8B-B14F-4D97-AF65-F5344CB8AC3E}">
        <p14:creationId xmlns:p14="http://schemas.microsoft.com/office/powerpoint/2010/main" val="38445745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A4C02-3767-47CF-908C-FB18C9D64F70}"/>
              </a:ext>
            </a:extLst>
          </p:cNvPr>
          <p:cNvSpPr>
            <a:spLocks noGrp="1"/>
          </p:cNvSpPr>
          <p:nvPr>
            <p:ph type="title"/>
          </p:nvPr>
        </p:nvSpPr>
        <p:spPr>
          <a:xfrm>
            <a:off x="838200" y="1246204"/>
            <a:ext cx="7704667" cy="1981200"/>
          </a:xfrm>
        </p:spPr>
        <p:txBody>
          <a:bodyPr/>
          <a:lstStyle/>
          <a:p>
            <a:r>
              <a:rPr lang="en-US" dirty="0"/>
              <a:t>Pop</a:t>
            </a:r>
            <a:r>
              <a:rPr lang="en-US" baseline="0" dirty="0"/>
              <a:t> Quiz</a:t>
            </a:r>
            <a:endParaRPr lang="en-US" dirty="0"/>
          </a:p>
        </p:txBody>
      </p:sp>
      <p:pic>
        <p:nvPicPr>
          <p:cNvPr id="5" name="Picture 4" descr="A picture containing light, food, glass, cup&#10;&#10;Description automatically generated">
            <a:extLst>
              <a:ext uri="{FF2B5EF4-FFF2-40B4-BE49-F238E27FC236}">
                <a16:creationId xmlns:a16="http://schemas.microsoft.com/office/drawing/2014/main" id="{E79BCD86-4B04-45A2-B1AB-47211FCEFA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33600" y="1524000"/>
            <a:ext cx="5007985" cy="3481387"/>
          </a:xfrm>
          <a:prstGeom prst="rect">
            <a:avLst/>
          </a:prstGeom>
        </p:spPr>
      </p:pic>
    </p:spTree>
    <p:extLst>
      <p:ext uri="{BB962C8B-B14F-4D97-AF65-F5344CB8AC3E}">
        <p14:creationId xmlns:p14="http://schemas.microsoft.com/office/powerpoint/2010/main" val="21479981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1954" y="-5542"/>
            <a:ext cx="7851913" cy="843742"/>
          </a:xfrm>
        </p:spPr>
        <p:txBody>
          <a:bodyPr>
            <a:normAutofit/>
          </a:bodyPr>
          <a:lstStyle/>
          <a:p>
            <a:r>
              <a:rPr lang="en-US" dirty="0"/>
              <a:t>Human Protection and Safety</a:t>
            </a:r>
          </a:p>
        </p:txBody>
      </p:sp>
      <p:sp>
        <p:nvSpPr>
          <p:cNvPr id="3" name="Content Placeholder 2"/>
          <p:cNvSpPr>
            <a:spLocks noGrp="1"/>
          </p:cNvSpPr>
          <p:nvPr>
            <p:ph idx="1"/>
          </p:nvPr>
        </p:nvSpPr>
        <p:spPr>
          <a:xfrm>
            <a:off x="1219200" y="120650"/>
            <a:ext cx="7704667" cy="6343764"/>
          </a:xfrm>
        </p:spPr>
        <p:txBody>
          <a:bodyPr>
            <a:normAutofit/>
          </a:bodyPr>
          <a:lstStyle/>
          <a:p>
            <a:pPr marL="0" indent="0">
              <a:buNone/>
            </a:pPr>
            <a:r>
              <a:rPr lang="en-US" dirty="0"/>
              <a:t>A competing grant is proposing two studies and is trying to submit JIT.  Study A has received IRB approval while Study B does not.  Both studies are fully described in the application.  Study B will not actually begin until later in the project period.  What can be done?  </a:t>
            </a:r>
            <a:r>
              <a:rPr lang="en-US" b="1" u="sng" dirty="0"/>
              <a:t>ENTER YOUR ANSWER IN THE CHAT</a:t>
            </a:r>
          </a:p>
          <a:p>
            <a:pPr marL="0" indent="0">
              <a:buNone/>
            </a:pPr>
            <a:r>
              <a:rPr lang="en-US" sz="1600" b="1" dirty="0"/>
              <a:t>A – </a:t>
            </a:r>
            <a:r>
              <a:rPr lang="en-US" sz="1600" dirty="0"/>
              <a:t>The applicant should not submit JIT until it has both approvals – the award will wait until all is in place.</a:t>
            </a:r>
          </a:p>
          <a:p>
            <a:pPr marL="0" indent="0">
              <a:buNone/>
            </a:pPr>
            <a:r>
              <a:rPr lang="en-US" sz="1600" b="1" dirty="0"/>
              <a:t>B – </a:t>
            </a:r>
            <a:r>
              <a:rPr lang="en-US" sz="1600" dirty="0"/>
              <a:t>The applicant should consider removing the study with the pending IRB – contact the Program Official to discuss further.</a:t>
            </a:r>
          </a:p>
          <a:p>
            <a:pPr marL="0" indent="0">
              <a:buNone/>
            </a:pPr>
            <a:r>
              <a:rPr lang="en-US" sz="1600" b="1" dirty="0"/>
              <a:t>C  – </a:t>
            </a:r>
            <a:r>
              <a:rPr lang="en-US" sz="1600" dirty="0"/>
              <a:t>Send in the  JIT with the one IRB approval and a statement on the other study.  The award can be considered a delayed onset situation and issued with a restriction.</a:t>
            </a:r>
          </a:p>
          <a:p>
            <a:pPr marL="0" indent="0">
              <a:buNone/>
            </a:pPr>
            <a:r>
              <a:rPr lang="en-US" sz="1600" b="1" dirty="0"/>
              <a:t>D – </a:t>
            </a:r>
            <a:r>
              <a:rPr lang="en-US" sz="1600" dirty="0"/>
              <a:t>Send in the JIT with the one IRB approval and a statement on the other study.  The award can be considered a delayed start situation and issued with a  restriction.</a:t>
            </a:r>
          </a:p>
        </p:txBody>
      </p:sp>
      <p:sp>
        <p:nvSpPr>
          <p:cNvPr id="5" name="Slide Number Placeholder 4">
            <a:extLst>
              <a:ext uri="{FF2B5EF4-FFF2-40B4-BE49-F238E27FC236}">
                <a16:creationId xmlns:a16="http://schemas.microsoft.com/office/drawing/2014/main" id="{B2A127B4-16C2-403F-BAFF-F7A6663682BE}"/>
              </a:ext>
            </a:extLst>
          </p:cNvPr>
          <p:cNvSpPr txBox="1">
            <a:spLocks/>
          </p:cNvSpPr>
          <p:nvPr/>
        </p:nvSpPr>
        <p:spPr>
          <a:xfrm>
            <a:off x="152400" y="6435839"/>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19</a:t>
            </a:fld>
            <a:endParaRPr lang="en-US" sz="1200" dirty="0"/>
          </a:p>
        </p:txBody>
      </p:sp>
    </p:spTree>
    <p:extLst>
      <p:ext uri="{BB962C8B-B14F-4D97-AF65-F5344CB8AC3E}">
        <p14:creationId xmlns:p14="http://schemas.microsoft.com/office/powerpoint/2010/main" val="913492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p:cNvSpPr>
            <a:spLocks noGrp="1"/>
          </p:cNvSpPr>
          <p:nvPr>
            <p:ph type="sldNum" sz="quarter" idx="11"/>
          </p:nvPr>
        </p:nvSpPr>
        <p:spPr>
          <a:xfrm>
            <a:off x="152400" y="6441276"/>
            <a:ext cx="5314517" cy="365125"/>
          </a:xfrm>
          <a:noFill/>
        </p:spPr>
        <p:txBody>
          <a:bodyPr/>
          <a:lstStyle/>
          <a:p>
            <a:fld id="{E5A353DF-BA0D-4FBB-863D-A4E0D7C3A0CB}" type="slidenum">
              <a:rPr lang="en-US" sz="1200" smtClean="0"/>
              <a:pPr/>
              <a:t>2</a:t>
            </a:fld>
            <a:endParaRPr lang="en-US" sz="1200"/>
          </a:p>
        </p:txBody>
      </p:sp>
      <p:sp>
        <p:nvSpPr>
          <p:cNvPr id="4099" name="Rectangle 2"/>
          <p:cNvSpPr>
            <a:spLocks noGrp="1" noChangeArrowheads="1"/>
          </p:cNvSpPr>
          <p:nvPr>
            <p:ph type="title"/>
          </p:nvPr>
        </p:nvSpPr>
        <p:spPr>
          <a:xfrm>
            <a:off x="901383" y="746760"/>
            <a:ext cx="7402512" cy="955675"/>
          </a:xfrm>
        </p:spPr>
        <p:txBody>
          <a:bodyPr/>
          <a:lstStyle/>
          <a:p>
            <a:pPr algn="ctr" eaLnBrk="1" hangingPunct="1"/>
            <a:r>
              <a:rPr lang="en-US" dirty="0"/>
              <a:t>Presenters</a:t>
            </a:r>
          </a:p>
        </p:txBody>
      </p:sp>
      <p:sp>
        <p:nvSpPr>
          <p:cNvPr id="4100" name="Rectangle 3"/>
          <p:cNvSpPr>
            <a:spLocks noGrp="1" noChangeArrowheads="1"/>
          </p:cNvSpPr>
          <p:nvPr>
            <p:ph type="body" idx="1"/>
          </p:nvPr>
        </p:nvSpPr>
        <p:spPr>
          <a:xfrm>
            <a:off x="609600" y="1212689"/>
            <a:ext cx="8229600" cy="4770864"/>
          </a:xfrm>
        </p:spPr>
        <p:txBody>
          <a:bodyPr>
            <a:normAutofit fontScale="62500" lnSpcReduction="20000"/>
          </a:bodyPr>
          <a:lstStyle/>
          <a:p>
            <a:pPr algn="ctr">
              <a:lnSpc>
                <a:spcPct val="90000"/>
              </a:lnSpc>
            </a:pPr>
            <a:endParaRPr lang="en-US" sz="1800" dirty="0"/>
          </a:p>
          <a:p>
            <a:pPr marL="0" indent="0" algn="ctr">
              <a:lnSpc>
                <a:spcPct val="90000"/>
              </a:lnSpc>
              <a:buNone/>
            </a:pPr>
            <a:endParaRPr lang="en-US" dirty="0"/>
          </a:p>
          <a:p>
            <a:pPr marL="0" indent="0" algn="ctr">
              <a:lnSpc>
                <a:spcPct val="90000"/>
              </a:lnSpc>
              <a:buNone/>
            </a:pPr>
            <a:endParaRPr lang="en-US" dirty="0"/>
          </a:p>
          <a:p>
            <a:pPr marL="0" indent="0" algn="ctr">
              <a:lnSpc>
                <a:spcPct val="90000"/>
              </a:lnSpc>
              <a:buNone/>
            </a:pPr>
            <a:r>
              <a:rPr lang="en-US" dirty="0"/>
              <a:t>Crystal Wolfrey</a:t>
            </a:r>
          </a:p>
          <a:p>
            <a:pPr marL="0" indent="0" algn="ctr">
              <a:lnSpc>
                <a:spcPct val="90000"/>
              </a:lnSpc>
              <a:buNone/>
            </a:pPr>
            <a:r>
              <a:rPr lang="en-US" dirty="0"/>
              <a:t>Chief Grants Management Officer</a:t>
            </a:r>
          </a:p>
          <a:p>
            <a:pPr marL="0" indent="0" algn="ctr">
              <a:lnSpc>
                <a:spcPct val="90000"/>
              </a:lnSpc>
              <a:buNone/>
            </a:pPr>
            <a:r>
              <a:rPr lang="en-US" dirty="0"/>
              <a:t>National Cancer Institute</a:t>
            </a:r>
          </a:p>
          <a:p>
            <a:pPr marL="0" indent="0" algn="ctr">
              <a:lnSpc>
                <a:spcPct val="90000"/>
              </a:lnSpc>
              <a:buNone/>
            </a:pPr>
            <a:r>
              <a:rPr lang="en-US" dirty="0"/>
              <a:t>****************************</a:t>
            </a:r>
          </a:p>
          <a:p>
            <a:pPr marL="0" indent="0" algn="ctr">
              <a:lnSpc>
                <a:spcPct val="90000"/>
              </a:lnSpc>
              <a:buNone/>
            </a:pPr>
            <a:r>
              <a:rPr lang="en-US" dirty="0"/>
              <a:t>Sean Hine</a:t>
            </a:r>
          </a:p>
          <a:p>
            <a:pPr marL="0" indent="0" algn="ctr">
              <a:buNone/>
            </a:pPr>
            <a:r>
              <a:rPr lang="en-US" dirty="0"/>
              <a:t>Branch Chief</a:t>
            </a:r>
          </a:p>
          <a:p>
            <a:pPr marL="0" indent="0" algn="ctr">
              <a:buNone/>
            </a:pPr>
            <a:r>
              <a:rPr lang="en-US" dirty="0"/>
              <a:t>National Cancer Institute</a:t>
            </a:r>
          </a:p>
          <a:p>
            <a:pPr marL="0" indent="0" algn="ctr">
              <a:buNone/>
            </a:pPr>
            <a:r>
              <a:rPr lang="en-US" dirty="0"/>
              <a:t>****************************</a:t>
            </a:r>
          </a:p>
          <a:p>
            <a:pPr marL="0" indent="0" algn="ctr">
              <a:buNone/>
            </a:pPr>
            <a:r>
              <a:rPr lang="en-US" dirty="0"/>
              <a:t>Special Guest:</a:t>
            </a:r>
          </a:p>
          <a:p>
            <a:pPr marL="0" indent="0" algn="ctr">
              <a:buNone/>
            </a:pPr>
            <a:r>
              <a:rPr lang="en-US" dirty="0"/>
              <a:t>Terri Jarosik</a:t>
            </a:r>
          </a:p>
          <a:p>
            <a:pPr marL="0" indent="0" algn="ctr">
              <a:buNone/>
            </a:pPr>
            <a:r>
              <a:rPr lang="en-US" dirty="0"/>
              <a:t>Chief Grants Management Officer</a:t>
            </a:r>
          </a:p>
          <a:p>
            <a:pPr marL="0" indent="0" algn="ctr">
              <a:buNone/>
            </a:pPr>
            <a:r>
              <a:rPr lang="en-US" dirty="0"/>
              <a:t>National Institute of Mental Health</a:t>
            </a:r>
          </a:p>
          <a:p>
            <a:pPr algn="ctr">
              <a:lnSpc>
                <a:spcPct val="90000"/>
              </a:lnSpc>
            </a:pPr>
            <a:endParaRPr lang="en-US" dirty="0"/>
          </a:p>
          <a:p>
            <a:pPr algn="ctr" eaLnBrk="1" hangingPunct="1">
              <a:lnSpc>
                <a:spcPct val="90000"/>
              </a:lnSpc>
              <a:buFont typeface="Wingdings" pitchFamily="2" charset="2"/>
              <a:buNone/>
            </a:pPr>
            <a:endParaRPr lang="en-US" dirty="0"/>
          </a:p>
          <a:p>
            <a:pPr algn="ctr" eaLnBrk="1" hangingPunct="1">
              <a:lnSpc>
                <a:spcPct val="90000"/>
              </a:lnSpc>
              <a:buFont typeface="Wingdings" pitchFamily="2" charset="2"/>
              <a:buNone/>
            </a:pPr>
            <a:endParaRPr lang="en-US" sz="2800" dirty="0"/>
          </a:p>
        </p:txBody>
      </p:sp>
    </p:spTree>
    <p:extLst>
      <p:ext uri="{BB962C8B-B14F-4D97-AF65-F5344CB8AC3E}">
        <p14:creationId xmlns:p14="http://schemas.microsoft.com/office/powerpoint/2010/main" val="34982982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44E05-E9E3-43EE-B3A4-8CC59563DFCC}"/>
              </a:ext>
            </a:extLst>
          </p:cNvPr>
          <p:cNvSpPr>
            <a:spLocks noGrp="1"/>
          </p:cNvSpPr>
          <p:nvPr>
            <p:ph type="title"/>
          </p:nvPr>
        </p:nvSpPr>
        <p:spPr>
          <a:xfrm>
            <a:off x="982133" y="19050"/>
            <a:ext cx="7704667" cy="914399"/>
          </a:xfrm>
        </p:spPr>
        <p:txBody>
          <a:bodyPr/>
          <a:lstStyle/>
          <a:p>
            <a:r>
              <a:rPr lang="en-US" dirty="0"/>
              <a:t>The Answer:</a:t>
            </a:r>
          </a:p>
        </p:txBody>
      </p:sp>
      <p:sp>
        <p:nvSpPr>
          <p:cNvPr id="3" name="Content Placeholder 2">
            <a:extLst>
              <a:ext uri="{FF2B5EF4-FFF2-40B4-BE49-F238E27FC236}">
                <a16:creationId xmlns:a16="http://schemas.microsoft.com/office/drawing/2014/main" id="{7634D437-D001-4EC7-AFC8-9447E48E1588}"/>
              </a:ext>
            </a:extLst>
          </p:cNvPr>
          <p:cNvSpPr>
            <a:spLocks noGrp="1"/>
          </p:cNvSpPr>
          <p:nvPr>
            <p:ph idx="1"/>
          </p:nvPr>
        </p:nvSpPr>
        <p:spPr>
          <a:xfrm>
            <a:off x="982133" y="838200"/>
            <a:ext cx="7704667" cy="5161616"/>
          </a:xfrm>
        </p:spPr>
        <p:txBody>
          <a:bodyPr>
            <a:normAutofit fontScale="92500" lnSpcReduction="20000"/>
          </a:bodyPr>
          <a:lstStyle/>
          <a:p>
            <a:pPr marL="0" indent="0">
              <a:buNone/>
            </a:pPr>
            <a:r>
              <a:rPr lang="en-US" dirty="0"/>
              <a:t>A competing grant is proposing two studies and is trying to submit JIT.  Study A has received IRB approval while Study B does not.  Both studies are fully described in the application.  Study B will not actually begin until later in the project period.  What can be done? </a:t>
            </a:r>
          </a:p>
          <a:p>
            <a:pPr marL="0" indent="0">
              <a:buNone/>
            </a:pPr>
            <a:r>
              <a:rPr lang="en-US" dirty="0"/>
              <a:t>A – The applicant should not submit JIT until it has both approvals – the award will wait until all is in place.</a:t>
            </a:r>
          </a:p>
          <a:p>
            <a:pPr marL="0" indent="0">
              <a:buNone/>
            </a:pPr>
            <a:r>
              <a:rPr lang="en-US" dirty="0"/>
              <a:t>B – The applicant should consider removing the study with the pending IRB – contact the Program Official to discuss further.</a:t>
            </a:r>
          </a:p>
          <a:p>
            <a:pPr marL="0" indent="0">
              <a:buNone/>
            </a:pPr>
            <a:r>
              <a:rPr lang="en-US" dirty="0"/>
              <a:t>C – Send in the  JIT with the one IRB approval and a statement on the other study.  The award can be considered a delayed onset situation and issued with a restriction.</a:t>
            </a:r>
          </a:p>
          <a:p>
            <a:pPr marL="0" indent="0">
              <a:buNone/>
            </a:pPr>
            <a:r>
              <a:rPr lang="en-US" b="1" dirty="0"/>
              <a:t>D – Send in the JIT with the one IRB approval and a statement on the other study.  The award can be considered a delayed start situation and issued with a  restriction.</a:t>
            </a:r>
          </a:p>
          <a:p>
            <a:endParaRPr lang="en-US" dirty="0"/>
          </a:p>
        </p:txBody>
      </p:sp>
    </p:spTree>
    <p:extLst>
      <p:ext uri="{BB962C8B-B14F-4D97-AF65-F5344CB8AC3E}">
        <p14:creationId xmlns:p14="http://schemas.microsoft.com/office/powerpoint/2010/main" val="1122248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91536-341F-4877-9FD5-F011A26B0161}"/>
              </a:ext>
            </a:extLst>
          </p:cNvPr>
          <p:cNvSpPr>
            <a:spLocks noGrp="1"/>
          </p:cNvSpPr>
          <p:nvPr>
            <p:ph type="title"/>
          </p:nvPr>
        </p:nvSpPr>
        <p:spPr/>
        <p:txBody>
          <a:bodyPr>
            <a:normAutofit fontScale="90000"/>
          </a:bodyPr>
          <a:lstStyle/>
          <a:p>
            <a:r>
              <a:rPr lang="en-US" dirty="0"/>
              <a:t>What is wrong with answer A?</a:t>
            </a:r>
            <a:br>
              <a:rPr lang="en-US" dirty="0"/>
            </a:br>
            <a:r>
              <a:rPr lang="en-US" sz="2700" dirty="0"/>
              <a:t>The applicant should not submit JIT until it has both approvals – the award will wait until all is in place.</a:t>
            </a:r>
            <a:br>
              <a:rPr lang="en-US" dirty="0"/>
            </a:br>
            <a:endParaRPr lang="en-US" dirty="0"/>
          </a:p>
        </p:txBody>
      </p:sp>
      <p:sp>
        <p:nvSpPr>
          <p:cNvPr id="3" name="Content Placeholder 2">
            <a:extLst>
              <a:ext uri="{FF2B5EF4-FFF2-40B4-BE49-F238E27FC236}">
                <a16:creationId xmlns:a16="http://schemas.microsoft.com/office/drawing/2014/main" id="{FF26263C-759C-49FB-84AE-CFA3A6297B91}"/>
              </a:ext>
            </a:extLst>
          </p:cNvPr>
          <p:cNvSpPr>
            <a:spLocks noGrp="1"/>
          </p:cNvSpPr>
          <p:nvPr>
            <p:ph idx="1"/>
          </p:nvPr>
        </p:nvSpPr>
        <p:spPr/>
        <p:txBody>
          <a:bodyPr/>
          <a:lstStyle/>
          <a:p>
            <a:r>
              <a:rPr lang="en-US" dirty="0"/>
              <a:t>There is absolutely no reason to wait on this situation</a:t>
            </a:r>
          </a:p>
          <a:p>
            <a:r>
              <a:rPr lang="en-US" dirty="0"/>
              <a:t>Waiting simply delays the award and research that is ready to start</a:t>
            </a:r>
          </a:p>
          <a:p>
            <a:r>
              <a:rPr lang="en-US" dirty="0"/>
              <a:t>Key - Communicate to the NIH IC as to what is going on so we can help guide you through options</a:t>
            </a:r>
          </a:p>
        </p:txBody>
      </p:sp>
    </p:spTree>
    <p:extLst>
      <p:ext uri="{BB962C8B-B14F-4D97-AF65-F5344CB8AC3E}">
        <p14:creationId xmlns:p14="http://schemas.microsoft.com/office/powerpoint/2010/main" val="7639216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928FB-8D0F-4A43-A319-8D24578C38BB}"/>
              </a:ext>
            </a:extLst>
          </p:cNvPr>
          <p:cNvSpPr>
            <a:spLocks noGrp="1"/>
          </p:cNvSpPr>
          <p:nvPr>
            <p:ph type="title"/>
          </p:nvPr>
        </p:nvSpPr>
        <p:spPr/>
        <p:txBody>
          <a:bodyPr>
            <a:normAutofit fontScale="90000"/>
          </a:bodyPr>
          <a:lstStyle/>
          <a:p>
            <a:r>
              <a:rPr lang="en-US" dirty="0"/>
              <a:t>Why is wrong with Answer B?</a:t>
            </a:r>
            <a:br>
              <a:rPr lang="en-US" dirty="0"/>
            </a:br>
            <a:r>
              <a:rPr lang="en-US" sz="3100" dirty="0"/>
              <a:t>The applicant should consider removing the study with the pending IRB – contact the Program Official to discuss further.</a:t>
            </a:r>
            <a:br>
              <a:rPr lang="en-US" dirty="0"/>
            </a:br>
            <a:endParaRPr lang="en-US" dirty="0"/>
          </a:p>
        </p:txBody>
      </p:sp>
      <p:sp>
        <p:nvSpPr>
          <p:cNvPr id="3" name="Content Placeholder 2">
            <a:extLst>
              <a:ext uri="{FF2B5EF4-FFF2-40B4-BE49-F238E27FC236}">
                <a16:creationId xmlns:a16="http://schemas.microsoft.com/office/drawing/2014/main" id="{97B29991-1BF2-4AF9-89EF-995CF6CAF6CC}"/>
              </a:ext>
            </a:extLst>
          </p:cNvPr>
          <p:cNvSpPr>
            <a:spLocks noGrp="1"/>
          </p:cNvSpPr>
          <p:nvPr>
            <p:ph idx="1"/>
          </p:nvPr>
        </p:nvSpPr>
        <p:spPr/>
        <p:txBody>
          <a:bodyPr/>
          <a:lstStyle/>
          <a:p>
            <a:r>
              <a:rPr lang="en-US" dirty="0"/>
              <a:t>The dropping of a study could dramatically change the application’s scope</a:t>
            </a:r>
          </a:p>
          <a:p>
            <a:r>
              <a:rPr lang="en-US" dirty="0"/>
              <a:t>This could result in the grant’s score being reconsidered</a:t>
            </a:r>
          </a:p>
        </p:txBody>
      </p:sp>
    </p:spTree>
    <p:extLst>
      <p:ext uri="{BB962C8B-B14F-4D97-AF65-F5344CB8AC3E}">
        <p14:creationId xmlns:p14="http://schemas.microsoft.com/office/powerpoint/2010/main" val="12963984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F3069-FD74-4944-B137-29476BBC1CBD}"/>
              </a:ext>
            </a:extLst>
          </p:cNvPr>
          <p:cNvSpPr>
            <a:spLocks noGrp="1"/>
          </p:cNvSpPr>
          <p:nvPr>
            <p:ph type="title"/>
          </p:nvPr>
        </p:nvSpPr>
        <p:spPr/>
        <p:txBody>
          <a:bodyPr>
            <a:normAutofit fontScale="90000"/>
          </a:bodyPr>
          <a:lstStyle/>
          <a:p>
            <a:r>
              <a:rPr lang="en-US" dirty="0"/>
              <a:t>What is wrong with Answer C?</a:t>
            </a:r>
            <a:br>
              <a:rPr lang="en-US" dirty="0"/>
            </a:br>
            <a:r>
              <a:rPr lang="en-US" sz="2700" dirty="0"/>
              <a:t>Send in the  JIT with the one IRB approval and a statement on the other study.  The award can be considered a delayed onset situation and issued with a restriction.</a:t>
            </a:r>
            <a:br>
              <a:rPr lang="en-US" dirty="0"/>
            </a:br>
            <a:endParaRPr lang="en-US" dirty="0"/>
          </a:p>
        </p:txBody>
      </p:sp>
      <p:sp>
        <p:nvSpPr>
          <p:cNvPr id="3" name="Content Placeholder 2">
            <a:extLst>
              <a:ext uri="{FF2B5EF4-FFF2-40B4-BE49-F238E27FC236}">
                <a16:creationId xmlns:a16="http://schemas.microsoft.com/office/drawing/2014/main" id="{76CAF30B-40D7-49E0-8904-A20E9D23266D}"/>
              </a:ext>
            </a:extLst>
          </p:cNvPr>
          <p:cNvSpPr>
            <a:spLocks noGrp="1"/>
          </p:cNvSpPr>
          <p:nvPr>
            <p:ph idx="1"/>
          </p:nvPr>
        </p:nvSpPr>
        <p:spPr/>
        <p:txBody>
          <a:bodyPr/>
          <a:lstStyle/>
          <a:p>
            <a:r>
              <a:rPr lang="en-US" dirty="0"/>
              <a:t>Delayed Onset: Research is anticipated within the period of award, BUT definite plans are not yet known and cannot be described in the application. </a:t>
            </a:r>
          </a:p>
          <a:p>
            <a:r>
              <a:rPr lang="en-US" dirty="0"/>
              <a:t>In this case, the plans are known and detailed in the application – they just aren’t planned to start until a later year</a:t>
            </a:r>
          </a:p>
          <a:p>
            <a:pPr marL="0" indent="0">
              <a:buNone/>
            </a:pPr>
            <a:endParaRPr lang="en-US" dirty="0"/>
          </a:p>
        </p:txBody>
      </p:sp>
    </p:spTree>
    <p:extLst>
      <p:ext uri="{BB962C8B-B14F-4D97-AF65-F5344CB8AC3E}">
        <p14:creationId xmlns:p14="http://schemas.microsoft.com/office/powerpoint/2010/main" val="19515685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E351D-AE60-48A0-8F6B-148D7C14D049}"/>
              </a:ext>
            </a:extLst>
          </p:cNvPr>
          <p:cNvSpPr>
            <a:spLocks noGrp="1"/>
          </p:cNvSpPr>
          <p:nvPr>
            <p:ph type="title"/>
          </p:nvPr>
        </p:nvSpPr>
        <p:spPr/>
        <p:txBody>
          <a:bodyPr>
            <a:normAutofit fontScale="90000"/>
          </a:bodyPr>
          <a:lstStyle/>
          <a:p>
            <a:r>
              <a:rPr lang="en-US" dirty="0"/>
              <a:t>Why Answer D? </a:t>
            </a:r>
            <a:br>
              <a:rPr lang="en-US" dirty="0"/>
            </a:br>
            <a:r>
              <a:rPr lang="en-US" sz="2700" dirty="0"/>
              <a:t>Send in the JIT with the one IRB approval and a statement on the other study.  The award can be considered a delayed start situation and issued with a  restriction.</a:t>
            </a:r>
            <a:br>
              <a:rPr lang="en-US" b="1" dirty="0"/>
            </a:br>
            <a:r>
              <a:rPr lang="en-US" dirty="0"/>
              <a:t> </a:t>
            </a:r>
          </a:p>
        </p:txBody>
      </p:sp>
      <p:sp>
        <p:nvSpPr>
          <p:cNvPr id="3" name="Content Placeholder 2">
            <a:extLst>
              <a:ext uri="{FF2B5EF4-FFF2-40B4-BE49-F238E27FC236}">
                <a16:creationId xmlns:a16="http://schemas.microsoft.com/office/drawing/2014/main" id="{960E4B42-3143-4CA3-BF28-CD2D18598D90}"/>
              </a:ext>
            </a:extLst>
          </p:cNvPr>
          <p:cNvSpPr>
            <a:spLocks noGrp="1"/>
          </p:cNvSpPr>
          <p:nvPr>
            <p:ph idx="1"/>
          </p:nvPr>
        </p:nvSpPr>
        <p:spPr/>
        <p:txBody>
          <a:bodyPr>
            <a:normAutofit fontScale="92500" lnSpcReduction="10000"/>
          </a:bodyPr>
          <a:lstStyle/>
          <a:p>
            <a:r>
              <a:rPr lang="en-US" dirty="0"/>
              <a:t>Delayed Start: Research plans can be described at time of application, but research will not immediately begin (will occur later in the funding period)</a:t>
            </a:r>
          </a:p>
          <a:p>
            <a:r>
              <a:rPr lang="en-US" dirty="0"/>
              <a:t>In this case, the application provides the plans for human subjects research.  </a:t>
            </a:r>
          </a:p>
          <a:p>
            <a:r>
              <a:rPr lang="en-US" dirty="0"/>
              <a:t>The timeline also details when the study is anticipated to begin</a:t>
            </a:r>
          </a:p>
          <a:p>
            <a:r>
              <a:rPr lang="en-US" dirty="0"/>
              <a:t>The NIH IC can proceed with an award and include a restriction on the human subjects research for this study until IRB approval is obtained, submitted and approved by the IC.</a:t>
            </a:r>
          </a:p>
        </p:txBody>
      </p:sp>
    </p:spTree>
    <p:extLst>
      <p:ext uri="{BB962C8B-B14F-4D97-AF65-F5344CB8AC3E}">
        <p14:creationId xmlns:p14="http://schemas.microsoft.com/office/powerpoint/2010/main" val="29926189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C539F585-3F9D-46C8-888F-90969ED5EB83}"/>
              </a:ext>
            </a:extLst>
          </p:cNvPr>
          <p:cNvSpPr txBox="1">
            <a:spLocks/>
          </p:cNvSpPr>
          <p:nvPr/>
        </p:nvSpPr>
        <p:spPr>
          <a:xfrm>
            <a:off x="76200" y="6416675"/>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25</a:t>
            </a:fld>
            <a:endParaRPr lang="en-US" sz="1200" dirty="0"/>
          </a:p>
        </p:txBody>
      </p:sp>
      <p:sp>
        <p:nvSpPr>
          <p:cNvPr id="2" name="Title 1">
            <a:extLst>
              <a:ext uri="{FF2B5EF4-FFF2-40B4-BE49-F238E27FC236}">
                <a16:creationId xmlns:a16="http://schemas.microsoft.com/office/drawing/2014/main" id="{99D0353C-6524-4E98-8A96-B588AFA41CA7}"/>
              </a:ext>
            </a:extLst>
          </p:cNvPr>
          <p:cNvSpPr>
            <a:spLocks noGrp="1"/>
          </p:cNvSpPr>
          <p:nvPr>
            <p:ph type="title"/>
          </p:nvPr>
        </p:nvSpPr>
        <p:spPr>
          <a:xfrm>
            <a:off x="914400" y="2667000"/>
            <a:ext cx="7704667" cy="1981200"/>
          </a:xfrm>
        </p:spPr>
        <p:txBody>
          <a:bodyPr/>
          <a:lstStyle/>
          <a:p>
            <a:pPr rtl="0" eaLnBrk="1" latinLnBrk="0" hangingPunct="1"/>
            <a:r>
              <a:rPr lang="en-US" sz="4000" kern="1200" dirty="0">
                <a:solidFill>
                  <a:srgbClr val="000000"/>
                </a:solidFill>
                <a:effectLst/>
                <a:latin typeface="Corbel" panose="020B0503020204020204" pitchFamily="34" charset="0"/>
                <a:ea typeface="+mn-ea"/>
                <a:cs typeface="+mn-cs"/>
              </a:rPr>
              <a:t>Delayed Onset ≠ Delayed Start</a:t>
            </a:r>
            <a:endParaRPr lang="en-US" dirty="0">
              <a:effectLst/>
            </a:endParaRPr>
          </a:p>
          <a:p>
            <a:endParaRPr lang="en-US" dirty="0"/>
          </a:p>
        </p:txBody>
      </p:sp>
    </p:spTree>
    <p:extLst>
      <p:ext uri="{BB962C8B-B14F-4D97-AF65-F5344CB8AC3E}">
        <p14:creationId xmlns:p14="http://schemas.microsoft.com/office/powerpoint/2010/main" val="3100611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261" y="-304800"/>
            <a:ext cx="7782339" cy="1371600"/>
          </a:xfrm>
        </p:spPr>
        <p:txBody>
          <a:bodyPr/>
          <a:lstStyle/>
          <a:p>
            <a:pPr algn="ctr"/>
            <a:r>
              <a:rPr lang="en-US" dirty="0"/>
              <a:t>Delayed Onset – 3 Categories</a:t>
            </a:r>
          </a:p>
        </p:txBody>
      </p:sp>
      <p:sp>
        <p:nvSpPr>
          <p:cNvPr id="3" name="Content Placeholder 2"/>
          <p:cNvSpPr>
            <a:spLocks noGrp="1"/>
          </p:cNvSpPr>
          <p:nvPr>
            <p:ph idx="1"/>
          </p:nvPr>
        </p:nvSpPr>
        <p:spPr>
          <a:xfrm>
            <a:off x="1143000" y="533400"/>
            <a:ext cx="7620000" cy="5943600"/>
          </a:xfrm>
        </p:spPr>
        <p:txBody>
          <a:bodyPr>
            <a:normAutofit fontScale="32500" lnSpcReduction="20000"/>
          </a:bodyPr>
          <a:lstStyle/>
          <a:p>
            <a:pPr marL="0" indent="0">
              <a:buNone/>
            </a:pPr>
            <a:r>
              <a:rPr lang="en-US" sz="8000" b="0" dirty="0"/>
              <a:t>Delayed Onset awards generally fall into one of three broad categories:  </a:t>
            </a:r>
            <a:r>
              <a:rPr lang="en-US" sz="6200" b="0" dirty="0"/>
              <a:t>      </a:t>
            </a:r>
          </a:p>
          <a:p>
            <a:r>
              <a:rPr lang="en-US" sz="7400" b="0" dirty="0"/>
              <a:t>Single project awards (research grants, career development awards or fellowships) in which results from initial pre-clinical research are needed before the human subjects research can be fully planned.</a:t>
            </a:r>
          </a:p>
          <a:p>
            <a:r>
              <a:rPr lang="en-US" sz="7400" b="0" dirty="0"/>
              <a:t>Clinical research networks or consortia often funded as cooperative agreements or multi-project awards, that plan to add new protocols over the course of the award.</a:t>
            </a:r>
          </a:p>
          <a:p>
            <a:r>
              <a:rPr lang="en-US" sz="7400" b="0" dirty="0"/>
              <a:t>Award mechanisms that include funds for small projects that will be selected and funded by the awardee. These are often referred to as pilot project programs and may be used to support new or junior faculty or to stimulate new research areas at the awardee institution and its collaborators.</a:t>
            </a:r>
            <a:endParaRPr lang="en-US" dirty="0">
              <a:hlinkClick r:id="rId2"/>
            </a:endParaRPr>
          </a:p>
          <a:p>
            <a:pPr marL="0" indent="0" algn="ctr">
              <a:buNone/>
            </a:pPr>
            <a:r>
              <a:rPr lang="en-US" sz="5500" dirty="0">
                <a:hlinkClick r:id="rId2"/>
              </a:rPr>
              <a:t>https://grants.nih.gov/grants/guide/notice-files/NOT-OD-15-129.html</a:t>
            </a:r>
            <a:r>
              <a:rPr lang="en-US" sz="5500" dirty="0"/>
              <a:t> </a:t>
            </a:r>
          </a:p>
        </p:txBody>
      </p:sp>
      <p:sp>
        <p:nvSpPr>
          <p:cNvPr id="5" name="Slide Number Placeholder 4">
            <a:extLst>
              <a:ext uri="{FF2B5EF4-FFF2-40B4-BE49-F238E27FC236}">
                <a16:creationId xmlns:a16="http://schemas.microsoft.com/office/drawing/2014/main" id="{11CD5B19-618B-443F-99E9-25C3D7CC6107}"/>
              </a:ext>
            </a:extLst>
          </p:cNvPr>
          <p:cNvSpPr txBox="1">
            <a:spLocks/>
          </p:cNvSpPr>
          <p:nvPr/>
        </p:nvSpPr>
        <p:spPr>
          <a:xfrm>
            <a:off x="152400" y="6435839"/>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26</a:t>
            </a:fld>
            <a:endParaRPr lang="en-US" sz="1200" dirty="0"/>
          </a:p>
        </p:txBody>
      </p:sp>
    </p:spTree>
    <p:extLst>
      <p:ext uri="{BB962C8B-B14F-4D97-AF65-F5344CB8AC3E}">
        <p14:creationId xmlns:p14="http://schemas.microsoft.com/office/powerpoint/2010/main" val="11393635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4305" y="313244"/>
            <a:ext cx="5791200" cy="794933"/>
          </a:xfrm>
        </p:spPr>
        <p:txBody>
          <a:bodyPr/>
          <a:lstStyle/>
          <a:p>
            <a:pPr algn="ctr"/>
            <a:r>
              <a:rPr lang="en-US" dirty="0"/>
              <a:t>Delayed Onset</a:t>
            </a:r>
          </a:p>
        </p:txBody>
      </p:sp>
      <p:sp>
        <p:nvSpPr>
          <p:cNvPr id="3" name="Content Placeholder 2"/>
          <p:cNvSpPr>
            <a:spLocks noGrp="1"/>
          </p:cNvSpPr>
          <p:nvPr>
            <p:ph idx="1"/>
          </p:nvPr>
        </p:nvSpPr>
        <p:spPr>
          <a:xfrm>
            <a:off x="1143000" y="1447800"/>
            <a:ext cx="7620000" cy="4373563"/>
          </a:xfrm>
        </p:spPr>
        <p:txBody>
          <a:bodyPr>
            <a:normAutofit lnSpcReduction="10000"/>
          </a:bodyPr>
          <a:lstStyle/>
          <a:p>
            <a:r>
              <a:rPr lang="en-US" dirty="0"/>
              <a:t>While the PI is conducting the pre-clinical studies, NIH will issue the award indicating that no human subject activities should be initiated in the study until their involvement can be fully described. </a:t>
            </a:r>
          </a:p>
          <a:p>
            <a:r>
              <a:rPr lang="en-US" dirty="0"/>
              <a:t>This restriction will allow the release of award funds and allow the PI to start working without the need for an FWA or IRB review and approval. </a:t>
            </a:r>
          </a:p>
          <a:p>
            <a:r>
              <a:rPr lang="en-US" dirty="0"/>
              <a:t>Once the PI is prepared to begin research involving human subjects, the PI must submit to the IC the completed Protection of Human Subjects section, the FWA number, the IRB approval date and documentation of human subjects education by the key personnel. </a:t>
            </a:r>
          </a:p>
        </p:txBody>
      </p:sp>
      <p:sp>
        <p:nvSpPr>
          <p:cNvPr id="5" name="Slide Number Placeholder 4">
            <a:extLst>
              <a:ext uri="{FF2B5EF4-FFF2-40B4-BE49-F238E27FC236}">
                <a16:creationId xmlns:a16="http://schemas.microsoft.com/office/drawing/2014/main" id="{A952B79E-400E-4BE9-BE5F-F12F3144F23D}"/>
              </a:ext>
            </a:extLst>
          </p:cNvPr>
          <p:cNvSpPr txBox="1">
            <a:spLocks/>
          </p:cNvSpPr>
          <p:nvPr/>
        </p:nvSpPr>
        <p:spPr>
          <a:xfrm>
            <a:off x="152400" y="6435839"/>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27</a:t>
            </a:fld>
            <a:endParaRPr lang="en-US" sz="1200" dirty="0"/>
          </a:p>
        </p:txBody>
      </p:sp>
    </p:spTree>
    <p:extLst>
      <p:ext uri="{BB962C8B-B14F-4D97-AF65-F5344CB8AC3E}">
        <p14:creationId xmlns:p14="http://schemas.microsoft.com/office/powerpoint/2010/main" val="40197540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0DD45-3E4C-45F6-B847-72943093DC37}"/>
              </a:ext>
            </a:extLst>
          </p:cNvPr>
          <p:cNvSpPr>
            <a:spLocks noGrp="1"/>
          </p:cNvSpPr>
          <p:nvPr>
            <p:ph type="title"/>
          </p:nvPr>
        </p:nvSpPr>
        <p:spPr/>
        <p:txBody>
          <a:bodyPr/>
          <a:lstStyle/>
          <a:p>
            <a:r>
              <a:rPr lang="en-US" dirty="0"/>
              <a:t>Key Difference in the Awards</a:t>
            </a:r>
          </a:p>
        </p:txBody>
      </p:sp>
      <p:sp>
        <p:nvSpPr>
          <p:cNvPr id="3" name="Content Placeholder 2">
            <a:extLst>
              <a:ext uri="{FF2B5EF4-FFF2-40B4-BE49-F238E27FC236}">
                <a16:creationId xmlns:a16="http://schemas.microsoft.com/office/drawing/2014/main" id="{710FAFFA-7DB9-40C0-992B-92D1CEC1E2B7}"/>
              </a:ext>
            </a:extLst>
          </p:cNvPr>
          <p:cNvSpPr>
            <a:spLocks noGrp="1"/>
          </p:cNvSpPr>
          <p:nvPr>
            <p:ph idx="1"/>
          </p:nvPr>
        </p:nvSpPr>
        <p:spPr/>
        <p:txBody>
          <a:bodyPr>
            <a:normAutofit fontScale="92500" lnSpcReduction="20000"/>
          </a:bodyPr>
          <a:lstStyle/>
          <a:p>
            <a:r>
              <a:rPr lang="en-US" dirty="0"/>
              <a:t>Because the application did not include definite plans for human subjects research – NIH must review and approve those plans post award.</a:t>
            </a:r>
          </a:p>
          <a:p>
            <a:r>
              <a:rPr lang="en-US" dirty="0"/>
              <a:t>Awardees must submit a new or revised human subjects section that clearly describes risk, protections, benefits and importance of the knowledge to be gained by the revised or new activities.  </a:t>
            </a:r>
          </a:p>
          <a:p>
            <a:r>
              <a:rPr lang="en-US" dirty="0"/>
              <a:t>The initiation of the human subjects research requires NIH prior approval – if not approved the award would require renegotiation or phase-out. </a:t>
            </a:r>
          </a:p>
          <a:p>
            <a:endParaRPr lang="en-US" dirty="0"/>
          </a:p>
        </p:txBody>
      </p:sp>
    </p:spTree>
    <p:extLst>
      <p:ext uri="{BB962C8B-B14F-4D97-AF65-F5344CB8AC3E}">
        <p14:creationId xmlns:p14="http://schemas.microsoft.com/office/powerpoint/2010/main" val="13311057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ED8DB-B3B9-4DC4-93DC-7AFE91FB7C1E}"/>
              </a:ext>
            </a:extLst>
          </p:cNvPr>
          <p:cNvSpPr>
            <a:spLocks noGrp="1"/>
          </p:cNvSpPr>
          <p:nvPr>
            <p:ph type="title"/>
          </p:nvPr>
        </p:nvSpPr>
        <p:spPr/>
        <p:txBody>
          <a:bodyPr/>
          <a:lstStyle/>
          <a:p>
            <a:r>
              <a:rPr lang="en-US" dirty="0"/>
              <a:t>Lightning Round</a:t>
            </a:r>
            <a:r>
              <a:rPr lang="en-US" baseline="0" dirty="0"/>
              <a:t> Q&amp;A</a:t>
            </a:r>
            <a:endParaRPr lang="en-US" dirty="0"/>
          </a:p>
        </p:txBody>
      </p:sp>
      <p:sp>
        <p:nvSpPr>
          <p:cNvPr id="3" name="Content Placeholder 2">
            <a:extLst>
              <a:ext uri="{FF2B5EF4-FFF2-40B4-BE49-F238E27FC236}">
                <a16:creationId xmlns:a16="http://schemas.microsoft.com/office/drawing/2014/main" id="{F06637CE-D7D4-4A3B-8229-98020762CA35}"/>
              </a:ext>
            </a:extLst>
          </p:cNvPr>
          <p:cNvSpPr>
            <a:spLocks noGrp="1"/>
          </p:cNvSpPr>
          <p:nvPr>
            <p:ph idx="1"/>
          </p:nvPr>
        </p:nvSpPr>
        <p:spPr/>
        <p:txBody>
          <a:bodyPr/>
          <a:lstStyle/>
          <a:p>
            <a:r>
              <a:rPr lang="en-US" dirty="0"/>
              <a:t>For the next 5 minutes, we will address as many questions as we can…</a:t>
            </a:r>
          </a:p>
          <a:p>
            <a:r>
              <a:rPr lang="en-US" dirty="0"/>
              <a:t>If they are too involved, we may need to skip it.  However, please feel free to contact us via e-mail (or attend one of the many Meet the Expert sessions!)</a:t>
            </a:r>
          </a:p>
        </p:txBody>
      </p:sp>
      <p:pic>
        <p:nvPicPr>
          <p:cNvPr id="2052" name="Picture 4" descr="Lightning Q&amp;A Round I, You Got a Question? - YouTube">
            <a:extLst>
              <a:ext uri="{FF2B5EF4-FFF2-40B4-BE49-F238E27FC236}">
                <a16:creationId xmlns:a16="http://schemas.microsoft.com/office/drawing/2014/main" id="{1F37ABD2-7672-49DB-A5A8-93186833F8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53320"/>
            <a:ext cx="5105400" cy="24612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5108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69C1-F658-4A33-9854-D8C7C1ACE87B}"/>
              </a:ext>
            </a:extLst>
          </p:cNvPr>
          <p:cNvSpPr>
            <a:spLocks noGrp="1"/>
          </p:cNvSpPr>
          <p:nvPr>
            <p:ph type="title"/>
          </p:nvPr>
        </p:nvSpPr>
        <p:spPr/>
        <p:txBody>
          <a:bodyPr/>
          <a:lstStyle/>
          <a:p>
            <a:r>
              <a:rPr lang="en-US" dirty="0"/>
              <a:t>Quick logistics…</a:t>
            </a:r>
          </a:p>
        </p:txBody>
      </p:sp>
      <p:sp>
        <p:nvSpPr>
          <p:cNvPr id="3" name="Content Placeholder 2">
            <a:extLst>
              <a:ext uri="{FF2B5EF4-FFF2-40B4-BE49-F238E27FC236}">
                <a16:creationId xmlns:a16="http://schemas.microsoft.com/office/drawing/2014/main" id="{47929B5F-D225-4C0A-89C3-D043C2D2E68A}"/>
              </a:ext>
            </a:extLst>
          </p:cNvPr>
          <p:cNvSpPr>
            <a:spLocks noGrp="1"/>
          </p:cNvSpPr>
          <p:nvPr>
            <p:ph idx="1"/>
          </p:nvPr>
        </p:nvSpPr>
        <p:spPr/>
        <p:txBody>
          <a:bodyPr>
            <a:normAutofit fontScale="92500" lnSpcReduction="20000"/>
          </a:bodyPr>
          <a:lstStyle/>
          <a:p>
            <a:r>
              <a:rPr lang="en-US" dirty="0"/>
              <a:t>You are all muted with no video</a:t>
            </a:r>
          </a:p>
          <a:p>
            <a:r>
              <a:rPr lang="en-US" dirty="0"/>
              <a:t>You are welcome to put questions in the Q&amp;A however…</a:t>
            </a:r>
          </a:p>
          <a:p>
            <a:pPr lvl="1"/>
            <a:r>
              <a:rPr lang="en-US" dirty="0"/>
              <a:t>This session relies heavily on case studies – real-life examples of issues that have occurred</a:t>
            </a:r>
          </a:p>
          <a:p>
            <a:pPr lvl="1"/>
            <a:r>
              <a:rPr lang="en-US" dirty="0"/>
              <a:t>We will be trying to cover a number of topics – directly and indirectly -  throughout</a:t>
            </a:r>
          </a:p>
          <a:p>
            <a:pPr lvl="1"/>
            <a:r>
              <a:rPr lang="en-US" dirty="0"/>
              <a:t>We will most likely not have ample time to cover Q&amp;A but we have some plans…</a:t>
            </a:r>
          </a:p>
          <a:p>
            <a:pPr lvl="1"/>
            <a:r>
              <a:rPr lang="en-US" dirty="0"/>
              <a:t>Take advantage of the numerous Q&amp;A sessions set up at each IC booth!</a:t>
            </a:r>
          </a:p>
        </p:txBody>
      </p:sp>
    </p:spTree>
    <p:extLst>
      <p:ext uri="{BB962C8B-B14F-4D97-AF65-F5344CB8AC3E}">
        <p14:creationId xmlns:p14="http://schemas.microsoft.com/office/powerpoint/2010/main" val="15107266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1103329" y="86064"/>
            <a:ext cx="7470742" cy="980736"/>
          </a:xfrm>
        </p:spPr>
        <p:txBody>
          <a:bodyPr>
            <a:normAutofit/>
          </a:bodyPr>
          <a:lstStyle/>
          <a:p>
            <a:pPr algn="ctr" eaLnBrk="1" hangingPunct="1"/>
            <a:r>
              <a:rPr lang="en-US" dirty="0"/>
              <a:t>Changes Prior to Award</a:t>
            </a:r>
          </a:p>
        </p:txBody>
      </p:sp>
      <p:sp>
        <p:nvSpPr>
          <p:cNvPr id="8196" name="Rectangle 3"/>
          <p:cNvSpPr>
            <a:spLocks noGrp="1" noChangeArrowheads="1"/>
          </p:cNvSpPr>
          <p:nvPr>
            <p:ph type="body" idx="1"/>
          </p:nvPr>
        </p:nvSpPr>
        <p:spPr>
          <a:xfrm>
            <a:off x="990600" y="3048000"/>
            <a:ext cx="7696200" cy="3154363"/>
          </a:xfrm>
        </p:spPr>
        <p:txBody>
          <a:bodyPr>
            <a:normAutofit/>
          </a:bodyPr>
          <a:lstStyle/>
          <a:p>
            <a:pPr eaLnBrk="1" hangingPunct="1"/>
            <a:endParaRPr lang="en-US" sz="2400" dirty="0"/>
          </a:p>
          <a:p>
            <a:r>
              <a:rPr lang="en-US" sz="2800" dirty="0"/>
              <a:t>There are approximately nine months between the submission of an application and the NIH making an award.  </a:t>
            </a:r>
          </a:p>
          <a:p>
            <a:r>
              <a:rPr lang="en-US" sz="2800" dirty="0"/>
              <a:t>In those nine months – things can change – PI’s move, get new jobs, plans change.</a:t>
            </a:r>
          </a:p>
          <a:p>
            <a:pPr>
              <a:lnSpc>
                <a:spcPct val="80000"/>
              </a:lnSpc>
            </a:pPr>
            <a:endParaRPr lang="en-US" sz="2800" dirty="0"/>
          </a:p>
        </p:txBody>
      </p:sp>
      <p:sp>
        <p:nvSpPr>
          <p:cNvPr id="5" name="Slide Number Placeholder 4">
            <a:extLst>
              <a:ext uri="{FF2B5EF4-FFF2-40B4-BE49-F238E27FC236}">
                <a16:creationId xmlns:a16="http://schemas.microsoft.com/office/drawing/2014/main" id="{10E17B6A-C67C-461D-80A3-9AE14E6ACA1A}"/>
              </a:ext>
            </a:extLst>
          </p:cNvPr>
          <p:cNvSpPr txBox="1">
            <a:spLocks/>
          </p:cNvSpPr>
          <p:nvPr/>
        </p:nvSpPr>
        <p:spPr>
          <a:xfrm>
            <a:off x="152400" y="6435839"/>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30</a:t>
            </a:fld>
            <a:endParaRPr lang="en-US" sz="1200" dirty="0"/>
          </a:p>
        </p:txBody>
      </p:sp>
      <p:pic>
        <p:nvPicPr>
          <p:cNvPr id="6" name="Picture 5" descr="Did You Know sign">
            <a:extLst>
              <a:ext uri="{FF2B5EF4-FFF2-40B4-BE49-F238E27FC236}">
                <a16:creationId xmlns:a16="http://schemas.microsoft.com/office/drawing/2014/main" id="{2DDEB31D-4208-480B-B94A-7548E6F50231}"/>
              </a:ext>
            </a:extLst>
          </p:cNvPr>
          <p:cNvPicPr>
            <a:picLocks noChangeAspect="1"/>
          </p:cNvPicPr>
          <p:nvPr/>
        </p:nvPicPr>
        <p:blipFill rotWithShape="1">
          <a:blip r:embed="rId3"/>
          <a:srcRect b="8572"/>
          <a:stretch/>
        </p:blipFill>
        <p:spPr>
          <a:xfrm>
            <a:off x="3276600" y="1085850"/>
            <a:ext cx="2943225" cy="2438400"/>
          </a:xfrm>
          <a:prstGeom prst="rect">
            <a:avLst/>
          </a:prstGeom>
        </p:spPr>
      </p:pic>
    </p:spTree>
    <p:extLst>
      <p:ext uri="{BB962C8B-B14F-4D97-AF65-F5344CB8AC3E}">
        <p14:creationId xmlns:p14="http://schemas.microsoft.com/office/powerpoint/2010/main" val="25968912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9661" y="152717"/>
            <a:ext cx="8239539" cy="1443169"/>
          </a:xfrm>
        </p:spPr>
        <p:txBody>
          <a:bodyPr>
            <a:normAutofit/>
          </a:bodyPr>
          <a:lstStyle/>
          <a:p>
            <a:pPr algn="ctr"/>
            <a:r>
              <a:rPr lang="en-US" dirty="0"/>
              <a:t>Purely Hypothetical Situation</a:t>
            </a:r>
            <a:endParaRPr lang="en-US" sz="2000" dirty="0"/>
          </a:p>
        </p:txBody>
      </p:sp>
      <p:sp>
        <p:nvSpPr>
          <p:cNvPr id="3" name="Content Placeholder 2"/>
          <p:cNvSpPr>
            <a:spLocks noGrp="1"/>
          </p:cNvSpPr>
          <p:nvPr>
            <p:ph idx="1"/>
          </p:nvPr>
        </p:nvSpPr>
        <p:spPr>
          <a:xfrm>
            <a:off x="980661" y="1295400"/>
            <a:ext cx="7706139" cy="5101698"/>
          </a:xfrm>
        </p:spPr>
        <p:txBody>
          <a:bodyPr>
            <a:normAutofit/>
          </a:bodyPr>
          <a:lstStyle/>
          <a:p>
            <a:pPr marL="0" indent="0">
              <a:buNone/>
            </a:pPr>
            <a:r>
              <a:rPr lang="en-US" sz="3000" dirty="0"/>
              <a:t>The PI on an application that has been reviewed but not awarded has moved to a non-US organization and wants to take the grant with him/her. </a:t>
            </a:r>
          </a:p>
          <a:p>
            <a:pPr marL="0" indent="0">
              <a:buNone/>
            </a:pPr>
            <a:r>
              <a:rPr lang="en-US" sz="3000" b="1" dirty="0"/>
              <a:t>IS THIS EVEN POSSIBLE??  </a:t>
            </a:r>
            <a:r>
              <a:rPr lang="en-US" sz="3000" dirty="0"/>
              <a:t>Enter Yes or No in the Chat…</a:t>
            </a:r>
          </a:p>
        </p:txBody>
      </p:sp>
      <p:sp>
        <p:nvSpPr>
          <p:cNvPr id="5" name="Slide Number Placeholder 4">
            <a:extLst>
              <a:ext uri="{FF2B5EF4-FFF2-40B4-BE49-F238E27FC236}">
                <a16:creationId xmlns:a16="http://schemas.microsoft.com/office/drawing/2014/main" id="{4D6A254E-6A10-49AC-945E-7C4F1DE7D284}"/>
              </a:ext>
            </a:extLst>
          </p:cNvPr>
          <p:cNvSpPr txBox="1">
            <a:spLocks/>
          </p:cNvSpPr>
          <p:nvPr/>
        </p:nvSpPr>
        <p:spPr>
          <a:xfrm>
            <a:off x="152400" y="6435839"/>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31</a:t>
            </a:fld>
            <a:endParaRPr lang="en-US" sz="1200" dirty="0"/>
          </a:p>
        </p:txBody>
      </p:sp>
    </p:spTree>
    <p:extLst>
      <p:ext uri="{BB962C8B-B14F-4D97-AF65-F5344CB8AC3E}">
        <p14:creationId xmlns:p14="http://schemas.microsoft.com/office/powerpoint/2010/main" val="6417460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CA23B-18BE-4164-B827-855814495045}"/>
              </a:ext>
            </a:extLst>
          </p:cNvPr>
          <p:cNvSpPr>
            <a:spLocks noGrp="1"/>
          </p:cNvSpPr>
          <p:nvPr>
            <p:ph type="title"/>
          </p:nvPr>
        </p:nvSpPr>
        <p:spPr/>
        <p:txBody>
          <a:bodyPr/>
          <a:lstStyle/>
          <a:p>
            <a:r>
              <a:rPr lang="en-US" dirty="0"/>
              <a:t>Can a grant transfer prior to award to a foreign organization?</a:t>
            </a:r>
          </a:p>
        </p:txBody>
      </p:sp>
      <p:sp>
        <p:nvSpPr>
          <p:cNvPr id="3" name="Content Placeholder 2">
            <a:extLst>
              <a:ext uri="{FF2B5EF4-FFF2-40B4-BE49-F238E27FC236}">
                <a16:creationId xmlns:a16="http://schemas.microsoft.com/office/drawing/2014/main" id="{677E43FB-0C76-41EC-9088-9FC2C95308A9}"/>
              </a:ext>
            </a:extLst>
          </p:cNvPr>
          <p:cNvSpPr>
            <a:spLocks noGrp="1"/>
          </p:cNvSpPr>
          <p:nvPr>
            <p:ph idx="1"/>
          </p:nvPr>
        </p:nvSpPr>
        <p:spPr/>
        <p:txBody>
          <a:bodyPr>
            <a:normAutofit fontScale="85000" lnSpcReduction="20000"/>
          </a:bodyPr>
          <a:lstStyle/>
          <a:p>
            <a:r>
              <a:rPr lang="en-US" dirty="0"/>
              <a:t>Yes….but it is complicated</a:t>
            </a:r>
          </a:p>
          <a:p>
            <a:pPr lvl="1"/>
            <a:r>
              <a:rPr lang="en-US" dirty="0"/>
              <a:t>Needs to be permitted by the Funding Opportunity Announcement</a:t>
            </a:r>
          </a:p>
          <a:p>
            <a:pPr lvl="1"/>
            <a:r>
              <a:rPr lang="en-US" dirty="0"/>
              <a:t>Grant still needs to be relinquished by the original applicant</a:t>
            </a:r>
          </a:p>
          <a:p>
            <a:pPr lvl="1"/>
            <a:r>
              <a:rPr lang="en-US" dirty="0"/>
              <a:t>Prior approval requirement – change of recipient organization AND adding a foreign component</a:t>
            </a:r>
          </a:p>
          <a:p>
            <a:pPr lvl="1"/>
            <a:r>
              <a:rPr lang="en-US" dirty="0"/>
              <a:t>Need to consider the scope of the originally submitted application</a:t>
            </a:r>
          </a:p>
          <a:p>
            <a:pPr lvl="1"/>
            <a:r>
              <a:rPr lang="en-US" dirty="0"/>
              <a:t>Must go to the IC’s Council for review and approval</a:t>
            </a:r>
          </a:p>
          <a:p>
            <a:r>
              <a:rPr lang="en-US" dirty="0"/>
              <a:t>The above is considered prior to a competing award being made or during the middle of a project period</a:t>
            </a:r>
          </a:p>
          <a:p>
            <a:r>
              <a:rPr lang="en-US" dirty="0"/>
              <a:t>It can take a while so sooner it is known, the better to start discussing</a:t>
            </a:r>
          </a:p>
          <a:p>
            <a:endParaRPr lang="en-US" dirty="0"/>
          </a:p>
        </p:txBody>
      </p:sp>
    </p:spTree>
    <p:extLst>
      <p:ext uri="{BB962C8B-B14F-4D97-AF65-F5344CB8AC3E}">
        <p14:creationId xmlns:p14="http://schemas.microsoft.com/office/powerpoint/2010/main" val="12017932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3392D-AD23-4A5E-A694-C23AA2A29408}"/>
              </a:ext>
            </a:extLst>
          </p:cNvPr>
          <p:cNvSpPr>
            <a:spLocks noGrp="1"/>
          </p:cNvSpPr>
          <p:nvPr>
            <p:ph type="title"/>
          </p:nvPr>
        </p:nvSpPr>
        <p:spPr>
          <a:xfrm>
            <a:off x="1057577" y="156601"/>
            <a:ext cx="7714648" cy="1371600"/>
          </a:xfrm>
        </p:spPr>
        <p:txBody>
          <a:bodyPr>
            <a:normAutofit/>
          </a:bodyPr>
          <a:lstStyle/>
          <a:p>
            <a:pPr algn="ctr"/>
            <a:r>
              <a:rPr lang="en-US" dirty="0"/>
              <a:t>Purely “Hypothetical” Situation…</a:t>
            </a:r>
            <a:endParaRPr lang="en-US" dirty="0">
              <a:highlight>
                <a:srgbClr val="FFFF00"/>
              </a:highlight>
            </a:endParaRPr>
          </a:p>
        </p:txBody>
      </p:sp>
      <p:sp>
        <p:nvSpPr>
          <p:cNvPr id="3" name="Content Placeholder 2">
            <a:extLst>
              <a:ext uri="{FF2B5EF4-FFF2-40B4-BE49-F238E27FC236}">
                <a16:creationId xmlns:a16="http://schemas.microsoft.com/office/drawing/2014/main" id="{DFD7658F-90EA-43C4-870C-B2F68A1C8800}"/>
              </a:ext>
            </a:extLst>
          </p:cNvPr>
          <p:cNvSpPr>
            <a:spLocks noGrp="1"/>
          </p:cNvSpPr>
          <p:nvPr>
            <p:ph idx="1"/>
          </p:nvPr>
        </p:nvSpPr>
        <p:spPr>
          <a:xfrm>
            <a:off x="1219201" y="1295400"/>
            <a:ext cx="7391400" cy="4953000"/>
          </a:xfrm>
        </p:spPr>
        <p:txBody>
          <a:bodyPr>
            <a:normAutofit/>
          </a:bodyPr>
          <a:lstStyle/>
          <a:p>
            <a:pPr marL="0" indent="0">
              <a:buNone/>
            </a:pPr>
            <a:r>
              <a:rPr lang="en-US" sz="2800" dirty="0"/>
              <a:t>Institution A has submitted a multi-PI application.  One of the PIs was located at a </a:t>
            </a:r>
            <a:r>
              <a:rPr lang="en-US" sz="2800" dirty="0" err="1"/>
              <a:t>subawardee</a:t>
            </a:r>
            <a:r>
              <a:rPr lang="en-US" sz="2800" dirty="0"/>
              <a:t> institution.  When NIH contacts you to negotiate an award, the Contact PI tells you that the other PI has left his organization and is now working at an NIH Institute.</a:t>
            </a:r>
            <a:endParaRPr lang="en-US" sz="2800" dirty="0">
              <a:highlight>
                <a:srgbClr val="FFFF00"/>
              </a:highlight>
            </a:endParaRPr>
          </a:p>
          <a:p>
            <a:pPr lvl="1"/>
            <a:r>
              <a:rPr lang="en-US" dirty="0"/>
              <a:t>Here is what that conversation could sound like…</a:t>
            </a:r>
          </a:p>
        </p:txBody>
      </p:sp>
      <p:sp>
        <p:nvSpPr>
          <p:cNvPr id="5" name="Slide Number Placeholder 4">
            <a:extLst>
              <a:ext uri="{FF2B5EF4-FFF2-40B4-BE49-F238E27FC236}">
                <a16:creationId xmlns:a16="http://schemas.microsoft.com/office/drawing/2014/main" id="{4A5B03CE-7D55-49A8-9B17-B385404BF127}"/>
              </a:ext>
            </a:extLst>
          </p:cNvPr>
          <p:cNvSpPr txBox="1">
            <a:spLocks/>
          </p:cNvSpPr>
          <p:nvPr/>
        </p:nvSpPr>
        <p:spPr>
          <a:xfrm>
            <a:off x="152400" y="6435839"/>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33</a:t>
            </a:fld>
            <a:endParaRPr lang="en-US" sz="1200" dirty="0"/>
          </a:p>
        </p:txBody>
      </p:sp>
    </p:spTree>
    <p:extLst>
      <p:ext uri="{BB962C8B-B14F-4D97-AF65-F5344CB8AC3E}">
        <p14:creationId xmlns:p14="http://schemas.microsoft.com/office/powerpoint/2010/main" val="10846617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86B7B-6000-4899-8940-42D733760892}"/>
              </a:ext>
            </a:extLst>
          </p:cNvPr>
          <p:cNvSpPr>
            <a:spLocks noGrp="1"/>
          </p:cNvSpPr>
          <p:nvPr>
            <p:ph type="title"/>
          </p:nvPr>
        </p:nvSpPr>
        <p:spPr/>
        <p:txBody>
          <a:bodyPr/>
          <a:lstStyle/>
          <a:p>
            <a:r>
              <a:rPr lang="en-US" dirty="0"/>
              <a:t>New Applicant – Additional Considerations</a:t>
            </a:r>
          </a:p>
        </p:txBody>
      </p:sp>
      <p:sp>
        <p:nvSpPr>
          <p:cNvPr id="3" name="Content Placeholder 2">
            <a:extLst>
              <a:ext uri="{FF2B5EF4-FFF2-40B4-BE49-F238E27FC236}">
                <a16:creationId xmlns:a16="http://schemas.microsoft.com/office/drawing/2014/main" id="{580573C5-FA9E-4B6E-80D3-ABF3F4EC60D4}"/>
              </a:ext>
            </a:extLst>
          </p:cNvPr>
          <p:cNvSpPr>
            <a:spLocks noGrp="1"/>
          </p:cNvSpPr>
          <p:nvPr>
            <p:ph idx="1"/>
          </p:nvPr>
        </p:nvSpPr>
        <p:spPr>
          <a:xfrm>
            <a:off x="982133" y="2666999"/>
            <a:ext cx="7704667" cy="3733799"/>
          </a:xfrm>
        </p:spPr>
        <p:txBody>
          <a:bodyPr>
            <a:normAutofit fontScale="92500" lnSpcReduction="20000"/>
          </a:bodyPr>
          <a:lstStyle/>
          <a:p>
            <a:r>
              <a:rPr lang="en-US" dirty="0"/>
              <a:t>NIH is required to assess not only the merit of the application but also to consider the ability of the applicant to manage the grant funds</a:t>
            </a:r>
          </a:p>
          <a:p>
            <a:r>
              <a:rPr lang="en-US" dirty="0"/>
              <a:t>Main items that would be considered:</a:t>
            </a:r>
          </a:p>
          <a:p>
            <a:pPr lvl="1"/>
            <a:r>
              <a:rPr lang="en-US" dirty="0"/>
              <a:t>Financial management standards – policies, audits</a:t>
            </a:r>
          </a:p>
          <a:p>
            <a:pPr lvl="1"/>
            <a:r>
              <a:rPr lang="en-US" dirty="0"/>
              <a:t>Will request financial records to assess capital ratio</a:t>
            </a:r>
          </a:p>
          <a:p>
            <a:pPr lvl="1"/>
            <a:r>
              <a:rPr lang="en-US" dirty="0"/>
              <a:t>Documentation on the organizational structure</a:t>
            </a:r>
          </a:p>
          <a:p>
            <a:pPr lvl="1"/>
            <a:r>
              <a:rPr lang="en-US" dirty="0"/>
              <a:t>Other policies and procedures that may be dictated based on the nature of the grant application</a:t>
            </a:r>
          </a:p>
          <a:p>
            <a:r>
              <a:rPr lang="en-US" dirty="0"/>
              <a:t>All other requirements for NIH applications would still apply</a:t>
            </a:r>
          </a:p>
          <a:p>
            <a:endParaRPr lang="en-US" dirty="0"/>
          </a:p>
        </p:txBody>
      </p:sp>
    </p:spTree>
    <p:extLst>
      <p:ext uri="{BB962C8B-B14F-4D97-AF65-F5344CB8AC3E}">
        <p14:creationId xmlns:p14="http://schemas.microsoft.com/office/powerpoint/2010/main" val="4049030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p:cNvSpPr>
            <a:spLocks noGrp="1" noChangeArrowheads="1"/>
          </p:cNvSpPr>
          <p:nvPr>
            <p:ph type="title"/>
          </p:nvPr>
        </p:nvSpPr>
        <p:spPr>
          <a:xfrm>
            <a:off x="961631" y="384702"/>
            <a:ext cx="7924800" cy="1524000"/>
          </a:xfrm>
        </p:spPr>
        <p:txBody>
          <a:bodyPr>
            <a:normAutofit fontScale="90000"/>
          </a:bodyPr>
          <a:lstStyle/>
          <a:p>
            <a:pPr algn="ctr" eaLnBrk="1" hangingPunct="1">
              <a:lnSpc>
                <a:spcPct val="90000"/>
              </a:lnSpc>
            </a:pPr>
            <a:r>
              <a:rPr lang="en-US" dirty="0"/>
              <a:t>Communication Between Department and Sponsored Projects Is Critical</a:t>
            </a:r>
          </a:p>
        </p:txBody>
      </p:sp>
      <p:sp>
        <p:nvSpPr>
          <p:cNvPr id="32772" name="Rectangle 3"/>
          <p:cNvSpPr>
            <a:spLocks noGrp="1" noChangeArrowheads="1"/>
          </p:cNvSpPr>
          <p:nvPr>
            <p:ph type="body" idx="1"/>
          </p:nvPr>
        </p:nvSpPr>
        <p:spPr>
          <a:xfrm>
            <a:off x="1295400" y="1993373"/>
            <a:ext cx="7543800" cy="4114800"/>
          </a:xfrm>
        </p:spPr>
        <p:txBody>
          <a:bodyPr>
            <a:normAutofit lnSpcReduction="10000"/>
          </a:bodyPr>
          <a:lstStyle/>
          <a:p>
            <a:pPr eaLnBrk="1" hangingPunct="1">
              <a:lnSpc>
                <a:spcPct val="80000"/>
              </a:lnSpc>
            </a:pPr>
            <a:r>
              <a:rPr lang="en-US" sz="2800" dirty="0"/>
              <a:t>Many solutions are organizationally culture-driven.  For example, if good communication is part of the culture, then it is more likely to support good management practices, such as work groups across departmental boundaries.</a:t>
            </a:r>
          </a:p>
          <a:p>
            <a:pPr eaLnBrk="1" hangingPunct="1">
              <a:lnSpc>
                <a:spcPct val="80000"/>
              </a:lnSpc>
            </a:pPr>
            <a:r>
              <a:rPr lang="en-US" sz="2800" dirty="0"/>
              <a:t>Current, written, accessible policies and procedures are a must.</a:t>
            </a:r>
          </a:p>
          <a:p>
            <a:pPr eaLnBrk="1" hangingPunct="1">
              <a:lnSpc>
                <a:spcPct val="80000"/>
              </a:lnSpc>
            </a:pPr>
            <a:r>
              <a:rPr lang="en-US" sz="2800" dirty="0"/>
              <a:t>All parties involved must know, understand and comply with the rules, policies guidelines. </a:t>
            </a:r>
          </a:p>
          <a:p>
            <a:pPr eaLnBrk="1" hangingPunct="1">
              <a:lnSpc>
                <a:spcPct val="80000"/>
              </a:lnSpc>
            </a:pPr>
            <a:r>
              <a:rPr lang="en-US" sz="2800" dirty="0"/>
              <a:t>If not, well… outcomes are not likely to be positive.</a:t>
            </a:r>
          </a:p>
        </p:txBody>
      </p:sp>
      <p:sp>
        <p:nvSpPr>
          <p:cNvPr id="5" name="Slide Number Placeholder 4">
            <a:extLst>
              <a:ext uri="{FF2B5EF4-FFF2-40B4-BE49-F238E27FC236}">
                <a16:creationId xmlns:a16="http://schemas.microsoft.com/office/drawing/2014/main" id="{3BC9F62D-EE64-44F2-9B66-D12586A4F1E8}"/>
              </a:ext>
            </a:extLst>
          </p:cNvPr>
          <p:cNvSpPr txBox="1">
            <a:spLocks/>
          </p:cNvSpPr>
          <p:nvPr/>
        </p:nvSpPr>
        <p:spPr>
          <a:xfrm>
            <a:off x="152400" y="6435839"/>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35</a:t>
            </a:fld>
            <a:endParaRPr lang="en-US" sz="1200" dirty="0"/>
          </a:p>
        </p:txBody>
      </p:sp>
    </p:spTree>
    <p:extLst>
      <p:ext uri="{BB962C8B-B14F-4D97-AF65-F5344CB8AC3E}">
        <p14:creationId xmlns:p14="http://schemas.microsoft.com/office/powerpoint/2010/main" val="11169632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a:xfrm>
            <a:off x="381000" y="243192"/>
            <a:ext cx="8229600" cy="758757"/>
          </a:xfrm>
        </p:spPr>
        <p:txBody>
          <a:bodyPr/>
          <a:lstStyle/>
          <a:p>
            <a:pPr eaLnBrk="1" hangingPunct="1"/>
            <a:r>
              <a:rPr lang="en-US" dirty="0"/>
              <a:t>Resources…</a:t>
            </a:r>
          </a:p>
        </p:txBody>
      </p:sp>
      <p:sp>
        <p:nvSpPr>
          <p:cNvPr id="33796" name="Rectangle 3"/>
          <p:cNvSpPr>
            <a:spLocks noGrp="1" noChangeArrowheads="1"/>
          </p:cNvSpPr>
          <p:nvPr>
            <p:ph type="body" idx="1"/>
          </p:nvPr>
        </p:nvSpPr>
        <p:spPr>
          <a:xfrm>
            <a:off x="1080818" y="1121220"/>
            <a:ext cx="6829964" cy="5155660"/>
          </a:xfrm>
        </p:spPr>
        <p:txBody>
          <a:bodyPr>
            <a:normAutofit fontScale="92500" lnSpcReduction="20000"/>
          </a:bodyPr>
          <a:lstStyle/>
          <a:p>
            <a:pPr eaLnBrk="1" hangingPunct="1">
              <a:lnSpc>
                <a:spcPct val="80000"/>
              </a:lnSpc>
              <a:buFont typeface="Wingdings" pitchFamily="2" charset="2"/>
              <a:buNone/>
            </a:pPr>
            <a:r>
              <a:rPr lang="en-US" sz="1400" dirty="0"/>
              <a:t>I.  </a:t>
            </a:r>
            <a:r>
              <a:rPr lang="en-US" sz="2400" b="1" dirty="0"/>
              <a:t>Your Organization</a:t>
            </a:r>
          </a:p>
          <a:p>
            <a:pPr lvl="1" eaLnBrk="1" hangingPunct="1">
              <a:lnSpc>
                <a:spcPct val="80000"/>
              </a:lnSpc>
              <a:buFont typeface="Wingdings" panose="05000000000000000000" pitchFamily="2" charset="2"/>
              <a:buChar char="§"/>
            </a:pPr>
            <a:r>
              <a:rPr lang="en-US" sz="2000" dirty="0"/>
              <a:t>Sponsored Programs Office</a:t>
            </a:r>
          </a:p>
          <a:p>
            <a:pPr lvl="1" eaLnBrk="1" hangingPunct="1">
              <a:lnSpc>
                <a:spcPct val="80000"/>
              </a:lnSpc>
              <a:buFont typeface="Wingdings" panose="05000000000000000000" pitchFamily="2" charset="2"/>
              <a:buChar char="§"/>
            </a:pPr>
            <a:r>
              <a:rPr lang="en-US" sz="2000" dirty="0"/>
              <a:t>Accounting Office</a:t>
            </a:r>
          </a:p>
          <a:p>
            <a:pPr lvl="1" eaLnBrk="1" hangingPunct="1">
              <a:lnSpc>
                <a:spcPct val="80000"/>
              </a:lnSpc>
              <a:buFont typeface="Wingdings" panose="05000000000000000000" pitchFamily="2" charset="2"/>
              <a:buChar char="§"/>
            </a:pPr>
            <a:r>
              <a:rPr lang="en-US" sz="2000" dirty="0"/>
              <a:t>Internal Auditor</a:t>
            </a:r>
          </a:p>
          <a:p>
            <a:pPr lvl="1" eaLnBrk="1" hangingPunct="1">
              <a:lnSpc>
                <a:spcPct val="80000"/>
              </a:lnSpc>
              <a:buFont typeface="Wingdings" panose="05000000000000000000" pitchFamily="2" charset="2"/>
              <a:buChar char="§"/>
            </a:pPr>
            <a:r>
              <a:rPr lang="en-US" sz="2000" dirty="0"/>
              <a:t>IRBs</a:t>
            </a:r>
          </a:p>
          <a:p>
            <a:pPr lvl="1" eaLnBrk="1" hangingPunct="1">
              <a:lnSpc>
                <a:spcPct val="80000"/>
              </a:lnSpc>
              <a:buFont typeface="Wingdings" panose="05000000000000000000" pitchFamily="2" charset="2"/>
              <a:buChar char="§"/>
            </a:pPr>
            <a:r>
              <a:rPr lang="en-US" sz="2000" dirty="0"/>
              <a:t>IACUCs</a:t>
            </a:r>
          </a:p>
          <a:p>
            <a:pPr lvl="1" eaLnBrk="1" hangingPunct="1">
              <a:lnSpc>
                <a:spcPct val="80000"/>
              </a:lnSpc>
              <a:buFont typeface="Wingdings" pitchFamily="2" charset="2"/>
              <a:buNone/>
            </a:pPr>
            <a:endParaRPr lang="en-US" sz="700" dirty="0"/>
          </a:p>
          <a:p>
            <a:pPr eaLnBrk="1" hangingPunct="1">
              <a:lnSpc>
                <a:spcPct val="80000"/>
              </a:lnSpc>
              <a:buFont typeface="Wingdings" pitchFamily="2" charset="2"/>
              <a:buNone/>
            </a:pPr>
            <a:r>
              <a:rPr lang="en-US" sz="1400" dirty="0"/>
              <a:t>II.  </a:t>
            </a:r>
            <a:r>
              <a:rPr lang="en-US" sz="2400" b="1" dirty="0"/>
              <a:t>NIH</a:t>
            </a:r>
          </a:p>
          <a:p>
            <a:pPr lvl="1" eaLnBrk="1" hangingPunct="1">
              <a:lnSpc>
                <a:spcPct val="80000"/>
              </a:lnSpc>
              <a:buFont typeface="Wingdings" panose="05000000000000000000" pitchFamily="2" charset="2"/>
              <a:buChar char="§"/>
            </a:pPr>
            <a:r>
              <a:rPr lang="en-US" sz="2000" dirty="0"/>
              <a:t>Grants Management Specialist</a:t>
            </a:r>
          </a:p>
          <a:p>
            <a:pPr lvl="1" eaLnBrk="1" hangingPunct="1">
              <a:lnSpc>
                <a:spcPct val="80000"/>
              </a:lnSpc>
              <a:buFont typeface="Wingdings" panose="05000000000000000000" pitchFamily="2" charset="2"/>
              <a:buChar char="§"/>
            </a:pPr>
            <a:r>
              <a:rPr lang="en-US" sz="2000" dirty="0"/>
              <a:t>Program Administrator</a:t>
            </a:r>
          </a:p>
          <a:p>
            <a:pPr lvl="1" eaLnBrk="1" hangingPunct="1">
              <a:lnSpc>
                <a:spcPct val="80000"/>
              </a:lnSpc>
              <a:buFont typeface="Wingdings" panose="05000000000000000000" pitchFamily="2" charset="2"/>
              <a:buChar char="§"/>
            </a:pPr>
            <a:r>
              <a:rPr lang="en-US" sz="2000" dirty="0"/>
              <a:t>Office of Laboratory Animal Welfare (OLAW) </a:t>
            </a:r>
            <a:r>
              <a:rPr lang="en-US" sz="2000" dirty="0">
                <a:hlinkClick r:id="rId3" tooltip="Office of Laboratory Animal Welfare site"/>
              </a:rPr>
              <a:t>http://grants.nih.gov/grants/olaw/olaw.htm</a:t>
            </a:r>
            <a:endParaRPr lang="en-US" sz="2000" dirty="0"/>
          </a:p>
          <a:p>
            <a:pPr lvl="1" eaLnBrk="1" hangingPunct="1">
              <a:lnSpc>
                <a:spcPct val="80000"/>
              </a:lnSpc>
              <a:buFont typeface="Wingdings" panose="05000000000000000000" pitchFamily="2" charset="2"/>
              <a:buChar char="§"/>
            </a:pPr>
            <a:r>
              <a:rPr lang="en-US" sz="2000" dirty="0"/>
              <a:t>Office of Financial Management   </a:t>
            </a:r>
            <a:r>
              <a:rPr lang="en-US" sz="2000" dirty="0">
                <a:hlinkClick r:id="rId4" tooltip="Office of Financial Management"/>
              </a:rPr>
              <a:t>http://ofm.od.nih.gov</a:t>
            </a:r>
            <a:endParaRPr lang="en-US" sz="2000" dirty="0"/>
          </a:p>
          <a:p>
            <a:pPr lvl="1" eaLnBrk="1" hangingPunct="1">
              <a:lnSpc>
                <a:spcPct val="80000"/>
              </a:lnSpc>
              <a:buFont typeface="Wingdings" panose="05000000000000000000" pitchFamily="2" charset="2"/>
              <a:buChar char="§"/>
            </a:pPr>
            <a:r>
              <a:rPr lang="en-US" sz="2000" dirty="0"/>
              <a:t>Grants Policy &amp; Guidance</a:t>
            </a:r>
          </a:p>
          <a:p>
            <a:pPr lvl="1" eaLnBrk="1" hangingPunct="1">
              <a:lnSpc>
                <a:spcPct val="80000"/>
              </a:lnSpc>
              <a:buFont typeface="Wingdings" panose="05000000000000000000" pitchFamily="2" charset="2"/>
              <a:buChar char="§"/>
            </a:pPr>
            <a:r>
              <a:rPr lang="en-US" sz="2000" dirty="0">
                <a:hlinkClick r:id="rId5" tooltip="Grants Policy &amp; Guidance site"/>
              </a:rPr>
              <a:t>http://grants.nih.gov/grants/policy/policy.htm </a:t>
            </a:r>
            <a:endParaRPr lang="en-US" sz="800" dirty="0"/>
          </a:p>
          <a:p>
            <a:pPr eaLnBrk="1" hangingPunct="1">
              <a:lnSpc>
                <a:spcPct val="80000"/>
              </a:lnSpc>
              <a:buFont typeface="Wingdings" pitchFamily="2" charset="2"/>
              <a:buNone/>
            </a:pPr>
            <a:r>
              <a:rPr lang="en-US" sz="1400" dirty="0"/>
              <a:t>III.  </a:t>
            </a:r>
            <a:r>
              <a:rPr lang="en-US" sz="2400" b="1" dirty="0"/>
              <a:t>DHHS</a:t>
            </a:r>
          </a:p>
          <a:p>
            <a:pPr lvl="1" eaLnBrk="1" hangingPunct="1">
              <a:lnSpc>
                <a:spcPct val="80000"/>
              </a:lnSpc>
              <a:buFont typeface="Wingdings" panose="05000000000000000000" pitchFamily="2" charset="2"/>
              <a:buChar char="§"/>
            </a:pPr>
            <a:r>
              <a:rPr lang="en-US" sz="2000" dirty="0"/>
              <a:t>Office for Human Research Protections (OHRP)</a:t>
            </a:r>
          </a:p>
          <a:p>
            <a:pPr lvl="1" eaLnBrk="1" hangingPunct="1">
              <a:lnSpc>
                <a:spcPct val="80000"/>
              </a:lnSpc>
              <a:buFont typeface="Wingdings" pitchFamily="2" charset="2"/>
              <a:buAutoNum type="arabicPeriod"/>
            </a:pPr>
            <a:endParaRPr lang="en-US" sz="2000" dirty="0"/>
          </a:p>
        </p:txBody>
      </p:sp>
      <p:sp>
        <p:nvSpPr>
          <p:cNvPr id="5" name="Slide Number Placeholder 4">
            <a:extLst>
              <a:ext uri="{FF2B5EF4-FFF2-40B4-BE49-F238E27FC236}">
                <a16:creationId xmlns:a16="http://schemas.microsoft.com/office/drawing/2014/main" id="{08E0E7F6-CC0F-4DC1-80C0-8C70D5A725E2}"/>
              </a:ext>
            </a:extLst>
          </p:cNvPr>
          <p:cNvSpPr txBox="1">
            <a:spLocks/>
          </p:cNvSpPr>
          <p:nvPr/>
        </p:nvSpPr>
        <p:spPr>
          <a:xfrm>
            <a:off x="152400" y="6435839"/>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36</a:t>
            </a:fld>
            <a:endParaRPr lang="en-US" sz="1200" dirty="0"/>
          </a:p>
        </p:txBody>
      </p:sp>
    </p:spTree>
    <p:extLst>
      <p:ext uri="{BB962C8B-B14F-4D97-AF65-F5344CB8AC3E}">
        <p14:creationId xmlns:p14="http://schemas.microsoft.com/office/powerpoint/2010/main" val="36800615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a:xfrm>
            <a:off x="762000" y="304800"/>
            <a:ext cx="8229600" cy="836578"/>
          </a:xfrm>
        </p:spPr>
        <p:txBody>
          <a:bodyPr/>
          <a:lstStyle/>
          <a:p>
            <a:pPr eaLnBrk="1" hangingPunct="1"/>
            <a:r>
              <a:rPr lang="en-US" dirty="0"/>
              <a:t>Resources for Compliance</a:t>
            </a:r>
          </a:p>
        </p:txBody>
      </p:sp>
      <p:sp>
        <p:nvSpPr>
          <p:cNvPr id="34820" name="Rectangle 3"/>
          <p:cNvSpPr>
            <a:spLocks noGrp="1" noChangeArrowheads="1"/>
          </p:cNvSpPr>
          <p:nvPr>
            <p:ph type="body" idx="1"/>
          </p:nvPr>
        </p:nvSpPr>
        <p:spPr>
          <a:xfrm>
            <a:off x="1219200" y="1600200"/>
            <a:ext cx="7162800" cy="4873098"/>
          </a:xfrm>
        </p:spPr>
        <p:txBody>
          <a:bodyPr>
            <a:normAutofit fontScale="92500"/>
          </a:bodyPr>
          <a:lstStyle/>
          <a:p>
            <a:pPr marL="339725" indent="-339725" eaLnBrk="1" hangingPunct="1">
              <a:lnSpc>
                <a:spcPct val="80000"/>
              </a:lnSpc>
              <a:buFont typeface="Wingdings" pitchFamily="2" charset="2"/>
              <a:buNone/>
            </a:pPr>
            <a:r>
              <a:rPr lang="en-US" sz="3000" dirty="0"/>
              <a:t>Tips, methods, what to do?  So many resources, only a select few are named here.  </a:t>
            </a:r>
          </a:p>
          <a:p>
            <a:pPr marL="339725" indent="-339725" eaLnBrk="1" hangingPunct="1">
              <a:lnSpc>
                <a:spcPct val="80000"/>
              </a:lnSpc>
              <a:buClr>
                <a:schemeClr val="tx1"/>
              </a:buClr>
            </a:pPr>
            <a:endParaRPr lang="en-US" sz="1600" dirty="0">
              <a:solidFill>
                <a:schemeClr val="accent2"/>
              </a:solidFill>
            </a:endParaRPr>
          </a:p>
          <a:p>
            <a:pPr marL="339725" indent="-339725" eaLnBrk="1" hangingPunct="1">
              <a:lnSpc>
                <a:spcPct val="80000"/>
              </a:lnSpc>
              <a:buClr>
                <a:schemeClr val="tx1"/>
              </a:buClr>
            </a:pPr>
            <a:r>
              <a:rPr lang="en-US" sz="2400" dirty="0"/>
              <a:t>NIH Grants Compliance and Oversight – website has compendium of observations, and presentations</a:t>
            </a:r>
          </a:p>
          <a:p>
            <a:pPr marL="339725" indent="-339725" eaLnBrk="1" hangingPunct="1">
              <a:lnSpc>
                <a:spcPct val="80000"/>
              </a:lnSpc>
              <a:buClr>
                <a:schemeClr val="tx1"/>
              </a:buClr>
              <a:buFont typeface="Wingdings" pitchFamily="2" charset="2"/>
              <a:buNone/>
            </a:pPr>
            <a:r>
              <a:rPr lang="en-US" sz="2400" dirty="0"/>
              <a:t>	</a:t>
            </a:r>
            <a:r>
              <a:rPr lang="en-US" sz="2400" dirty="0">
                <a:hlinkClick r:id="rId3" tooltip="NIH Grants Compliance and Oversight "/>
              </a:rPr>
              <a:t>http://grants.nih.gov/grants/compliance/compliance.htm </a:t>
            </a:r>
            <a:endParaRPr lang="en-US" sz="2400" dirty="0"/>
          </a:p>
          <a:p>
            <a:pPr marL="339725" indent="-339725" eaLnBrk="1" hangingPunct="1">
              <a:lnSpc>
                <a:spcPct val="80000"/>
              </a:lnSpc>
              <a:buClr>
                <a:schemeClr val="tx1"/>
              </a:buClr>
              <a:buFont typeface="Wingdings" pitchFamily="2" charset="2"/>
              <a:buNone/>
            </a:pPr>
            <a:endParaRPr lang="en-US" sz="2400" dirty="0"/>
          </a:p>
          <a:p>
            <a:pPr marL="339725" indent="-339725" eaLnBrk="1" hangingPunct="1">
              <a:lnSpc>
                <a:spcPct val="80000"/>
              </a:lnSpc>
              <a:buClr>
                <a:schemeClr val="tx1"/>
              </a:buClr>
            </a:pPr>
            <a:r>
              <a:rPr lang="en-US" sz="2400" dirty="0"/>
              <a:t>NIH Grants Compliance Inbox</a:t>
            </a:r>
          </a:p>
          <a:p>
            <a:pPr marL="339725" indent="-339725" eaLnBrk="1" hangingPunct="1">
              <a:lnSpc>
                <a:spcPct val="80000"/>
              </a:lnSpc>
              <a:buClr>
                <a:schemeClr val="tx1"/>
              </a:buClr>
              <a:buFont typeface="Wingdings" pitchFamily="2" charset="2"/>
              <a:buNone/>
            </a:pPr>
            <a:r>
              <a:rPr lang="en-US" sz="2400" dirty="0"/>
              <a:t>	</a:t>
            </a:r>
            <a:r>
              <a:rPr lang="en-US" sz="2400" dirty="0">
                <a:hlinkClick r:id="rId4" tooltip="NIH Grants Compliance Inbox"/>
              </a:rPr>
              <a:t>grantscompliance@mail.nih.gov</a:t>
            </a:r>
            <a:r>
              <a:rPr lang="en-US" sz="2400" dirty="0"/>
              <a:t> </a:t>
            </a:r>
          </a:p>
          <a:p>
            <a:pPr marL="339725" indent="-339725" eaLnBrk="1" hangingPunct="1">
              <a:lnSpc>
                <a:spcPct val="80000"/>
              </a:lnSpc>
              <a:buClr>
                <a:schemeClr val="tx1"/>
              </a:buClr>
              <a:buFont typeface="Wingdings" pitchFamily="2" charset="2"/>
              <a:buNone/>
            </a:pPr>
            <a:endParaRPr lang="en-US" sz="2400" dirty="0"/>
          </a:p>
          <a:p>
            <a:pPr marL="339725" indent="-339725" eaLnBrk="1" hangingPunct="1">
              <a:lnSpc>
                <a:spcPct val="80000"/>
              </a:lnSpc>
              <a:buClr>
                <a:schemeClr val="tx1"/>
              </a:buClr>
            </a:pPr>
            <a:r>
              <a:rPr lang="en-US" sz="2400" dirty="0"/>
              <a:t>NIH Outreach Activities </a:t>
            </a:r>
          </a:p>
          <a:p>
            <a:pPr marL="339725" indent="-339725" eaLnBrk="1" hangingPunct="1">
              <a:lnSpc>
                <a:spcPct val="80000"/>
              </a:lnSpc>
              <a:buClr>
                <a:schemeClr val="tx1"/>
              </a:buClr>
              <a:buNone/>
            </a:pPr>
            <a:r>
              <a:rPr lang="en-US" sz="2400" dirty="0"/>
              <a:t>	</a:t>
            </a:r>
            <a:r>
              <a:rPr lang="en-US" sz="2400" dirty="0">
                <a:hlinkClick r:id="rId5" tooltip="NIH Outreach Activities"/>
              </a:rPr>
              <a:t>http://grants.nih.gov/grants/outreach.htm </a:t>
            </a:r>
            <a:endParaRPr lang="en-US" sz="2400" dirty="0"/>
          </a:p>
          <a:p>
            <a:pPr marL="339725" indent="-339725" eaLnBrk="1" hangingPunct="1">
              <a:lnSpc>
                <a:spcPct val="80000"/>
              </a:lnSpc>
              <a:buClr>
                <a:schemeClr val="tx1"/>
              </a:buClr>
              <a:buFont typeface="Wingdings" pitchFamily="2" charset="2"/>
              <a:buNone/>
            </a:pPr>
            <a:endParaRPr lang="en-US" sz="2400" dirty="0"/>
          </a:p>
        </p:txBody>
      </p:sp>
      <p:sp>
        <p:nvSpPr>
          <p:cNvPr id="5" name="Slide Number Placeholder 4">
            <a:extLst>
              <a:ext uri="{FF2B5EF4-FFF2-40B4-BE49-F238E27FC236}">
                <a16:creationId xmlns:a16="http://schemas.microsoft.com/office/drawing/2014/main" id="{AE8DA21A-DF16-4611-ACF3-781676BE11B6}"/>
              </a:ext>
            </a:extLst>
          </p:cNvPr>
          <p:cNvSpPr txBox="1">
            <a:spLocks/>
          </p:cNvSpPr>
          <p:nvPr/>
        </p:nvSpPr>
        <p:spPr>
          <a:xfrm>
            <a:off x="1972647" y="6108173"/>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mtClean="0"/>
              <a:pPr/>
              <a:t>37</a:t>
            </a:fld>
            <a:endParaRPr lang="en-US" dirty="0"/>
          </a:p>
        </p:txBody>
      </p:sp>
      <p:sp>
        <p:nvSpPr>
          <p:cNvPr id="6" name="Slide Number Placeholder 4">
            <a:extLst>
              <a:ext uri="{FF2B5EF4-FFF2-40B4-BE49-F238E27FC236}">
                <a16:creationId xmlns:a16="http://schemas.microsoft.com/office/drawing/2014/main" id="{15175F12-F395-4092-AEC9-E5F5755A5C17}"/>
              </a:ext>
            </a:extLst>
          </p:cNvPr>
          <p:cNvSpPr txBox="1">
            <a:spLocks/>
          </p:cNvSpPr>
          <p:nvPr/>
        </p:nvSpPr>
        <p:spPr>
          <a:xfrm>
            <a:off x="152400" y="6435839"/>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37</a:t>
            </a:fld>
            <a:endParaRPr lang="en-US" sz="1200" dirty="0"/>
          </a:p>
        </p:txBody>
      </p:sp>
    </p:spTree>
    <p:extLst>
      <p:ext uri="{BB962C8B-B14F-4D97-AF65-F5344CB8AC3E}">
        <p14:creationId xmlns:p14="http://schemas.microsoft.com/office/powerpoint/2010/main" val="37564122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a:xfrm>
            <a:off x="838200" y="152400"/>
            <a:ext cx="8229600" cy="739302"/>
          </a:xfrm>
        </p:spPr>
        <p:txBody>
          <a:bodyPr>
            <a:normAutofit/>
          </a:bodyPr>
          <a:lstStyle/>
          <a:p>
            <a:pPr eaLnBrk="1" hangingPunct="1"/>
            <a:r>
              <a:rPr lang="en-US" dirty="0"/>
              <a:t>Select Resources at the NIH</a:t>
            </a:r>
          </a:p>
        </p:txBody>
      </p:sp>
      <p:sp>
        <p:nvSpPr>
          <p:cNvPr id="35844" name="Rectangle 3"/>
          <p:cNvSpPr>
            <a:spLocks noGrp="1" noChangeArrowheads="1"/>
          </p:cNvSpPr>
          <p:nvPr>
            <p:ph type="body" idx="1"/>
          </p:nvPr>
        </p:nvSpPr>
        <p:spPr>
          <a:xfrm>
            <a:off x="1158240" y="1173805"/>
            <a:ext cx="7299960" cy="5379395"/>
          </a:xfrm>
        </p:spPr>
        <p:txBody>
          <a:bodyPr>
            <a:normAutofit lnSpcReduction="10000"/>
          </a:bodyPr>
          <a:lstStyle/>
          <a:p>
            <a:pPr eaLnBrk="1" hangingPunct="1">
              <a:lnSpc>
                <a:spcPct val="80000"/>
              </a:lnSpc>
              <a:buFont typeface="Wingdings" pitchFamily="2" charset="2"/>
              <a:buNone/>
            </a:pPr>
            <a:r>
              <a:rPr lang="en-US" sz="2400" dirty="0"/>
              <a:t>Grants Management Specialist on the Notice of Award or in eRA; as backup </a:t>
            </a:r>
            <a:r>
              <a:rPr lang="en-US" dirty="0"/>
              <a:t>contact the </a:t>
            </a:r>
            <a:r>
              <a:rPr lang="en-US" sz="2400" dirty="0"/>
              <a:t>Chief GMO of IC:                                        </a:t>
            </a:r>
          </a:p>
          <a:p>
            <a:pPr eaLnBrk="1" hangingPunct="1">
              <a:lnSpc>
                <a:spcPct val="80000"/>
              </a:lnSpc>
              <a:buFont typeface="Wingdings" pitchFamily="2" charset="2"/>
              <a:buNone/>
            </a:pPr>
            <a:r>
              <a:rPr lang="en-US" sz="1900" dirty="0">
                <a:hlinkClick r:id="rId3" tooltip="Contact list for Chief GMOs at ICs"/>
              </a:rPr>
              <a:t>http://grants.nih.gov/grants/stafflist_gmos.htm </a:t>
            </a:r>
            <a:endParaRPr lang="en-US" sz="1900" dirty="0"/>
          </a:p>
          <a:p>
            <a:pPr eaLnBrk="1" hangingPunct="1">
              <a:lnSpc>
                <a:spcPct val="80000"/>
              </a:lnSpc>
              <a:buFont typeface="Wingdings" pitchFamily="2" charset="2"/>
              <a:buNone/>
            </a:pPr>
            <a:endParaRPr lang="en-US" sz="1000" dirty="0"/>
          </a:p>
          <a:p>
            <a:pPr eaLnBrk="1" hangingPunct="1">
              <a:lnSpc>
                <a:spcPct val="80000"/>
              </a:lnSpc>
              <a:buFont typeface="Wingdings" pitchFamily="2" charset="2"/>
              <a:buNone/>
            </a:pPr>
            <a:r>
              <a:rPr lang="en-US" sz="2400" dirty="0"/>
              <a:t>Program Official on the Notice of Award</a:t>
            </a:r>
            <a:endParaRPr lang="en-US" sz="900" dirty="0"/>
          </a:p>
          <a:p>
            <a:pPr eaLnBrk="1" hangingPunct="1">
              <a:lnSpc>
                <a:spcPct val="80000"/>
              </a:lnSpc>
              <a:buFont typeface="Wingdings" pitchFamily="2" charset="2"/>
              <a:buNone/>
            </a:pPr>
            <a:endParaRPr lang="en-US" sz="900" dirty="0"/>
          </a:p>
          <a:p>
            <a:pPr eaLnBrk="1" hangingPunct="1">
              <a:lnSpc>
                <a:spcPct val="80000"/>
              </a:lnSpc>
              <a:buFont typeface="Wingdings" pitchFamily="2" charset="2"/>
              <a:buNone/>
            </a:pPr>
            <a:r>
              <a:rPr lang="en-US" sz="2400" dirty="0"/>
              <a:t>Office of Extramural Research: </a:t>
            </a:r>
            <a:r>
              <a:rPr lang="en-US" sz="1900" dirty="0">
                <a:hlinkClick r:id="rId4" tooltip="NIH Grants page"/>
              </a:rPr>
              <a:t>http://grants.nih.gov/grants/oer.htm </a:t>
            </a:r>
            <a:endParaRPr lang="en-US" sz="1900" dirty="0"/>
          </a:p>
          <a:p>
            <a:pPr eaLnBrk="1" hangingPunct="1">
              <a:lnSpc>
                <a:spcPct val="80000"/>
              </a:lnSpc>
              <a:buFont typeface="Wingdings" pitchFamily="2" charset="2"/>
              <a:buNone/>
            </a:pPr>
            <a:endParaRPr lang="en-US" sz="1000" dirty="0"/>
          </a:p>
          <a:p>
            <a:pPr eaLnBrk="1" hangingPunct="1">
              <a:lnSpc>
                <a:spcPct val="80000"/>
              </a:lnSpc>
              <a:buNone/>
            </a:pPr>
            <a:r>
              <a:rPr lang="en-US" sz="2400" dirty="0"/>
              <a:t>NIH Grants Information: </a:t>
            </a:r>
            <a:r>
              <a:rPr lang="en-US" sz="1900" dirty="0">
                <a:hlinkClick r:id="rId5" tooltip="NIH Grants Information"/>
              </a:rPr>
              <a:t>http://grants.nih.gov/grants/giwelcome.htm</a:t>
            </a:r>
            <a:endParaRPr lang="en-US" sz="1900" dirty="0"/>
          </a:p>
          <a:p>
            <a:pPr eaLnBrk="1" hangingPunct="1">
              <a:lnSpc>
                <a:spcPct val="80000"/>
              </a:lnSpc>
              <a:buFont typeface="Wingdings" pitchFamily="2" charset="2"/>
              <a:buNone/>
            </a:pPr>
            <a:endParaRPr lang="en-US" sz="1000" dirty="0"/>
          </a:p>
          <a:p>
            <a:pPr eaLnBrk="1" hangingPunct="1">
              <a:lnSpc>
                <a:spcPct val="80000"/>
              </a:lnSpc>
              <a:buFont typeface="Wingdings" pitchFamily="2" charset="2"/>
              <a:buNone/>
            </a:pPr>
            <a:r>
              <a:rPr lang="en-US" sz="2400" dirty="0"/>
              <a:t>NIH Grants Policy Inbox (policy questions not specific                to the </a:t>
            </a:r>
            <a:r>
              <a:rPr lang="en-US" sz="2400" dirty="0" err="1"/>
              <a:t>NoA</a:t>
            </a:r>
            <a:r>
              <a:rPr lang="en-US" sz="2400" dirty="0"/>
              <a:t>):  </a:t>
            </a:r>
            <a:r>
              <a:rPr lang="en-US" sz="1900" dirty="0">
                <a:hlinkClick r:id="rId6" tooltip="NIH Grants Policy Inbox"/>
              </a:rPr>
              <a:t>grantspolicy@mail.nih.gov</a:t>
            </a:r>
            <a:r>
              <a:rPr lang="en-US" sz="1900" dirty="0"/>
              <a:t> </a:t>
            </a:r>
          </a:p>
          <a:p>
            <a:pPr eaLnBrk="1" hangingPunct="1">
              <a:lnSpc>
                <a:spcPct val="80000"/>
              </a:lnSpc>
              <a:buFont typeface="Wingdings" pitchFamily="2" charset="2"/>
              <a:buNone/>
            </a:pPr>
            <a:endParaRPr lang="en-US" sz="1000" dirty="0"/>
          </a:p>
          <a:p>
            <a:pPr eaLnBrk="1" hangingPunct="1">
              <a:lnSpc>
                <a:spcPct val="80000"/>
              </a:lnSpc>
              <a:buNone/>
            </a:pPr>
            <a:r>
              <a:rPr lang="en-US" sz="2400" dirty="0"/>
              <a:t>Division of Financial Advisory Services: </a:t>
            </a:r>
            <a:r>
              <a:rPr lang="en-US" sz="1800" dirty="0">
                <a:hlinkClick r:id="rId7" tooltip="Division of Financial Advisory Services"/>
              </a:rPr>
              <a:t>http://oamp.od.nih.gov/dfas </a:t>
            </a:r>
            <a:endParaRPr lang="en-US" sz="1800" dirty="0"/>
          </a:p>
          <a:p>
            <a:pPr eaLnBrk="1" hangingPunct="1">
              <a:lnSpc>
                <a:spcPct val="80000"/>
              </a:lnSpc>
              <a:buFont typeface="Wingdings" pitchFamily="2" charset="2"/>
              <a:buNone/>
            </a:pPr>
            <a:endParaRPr lang="en-US" sz="1900" dirty="0"/>
          </a:p>
          <a:p>
            <a:pPr eaLnBrk="1" hangingPunct="1">
              <a:lnSpc>
                <a:spcPct val="80000"/>
              </a:lnSpc>
              <a:buFont typeface="Wingdings" pitchFamily="2" charset="2"/>
              <a:buNone/>
            </a:pPr>
            <a:endParaRPr lang="en-US" sz="1000" dirty="0"/>
          </a:p>
        </p:txBody>
      </p:sp>
      <p:sp>
        <p:nvSpPr>
          <p:cNvPr id="5" name="Slide Number Placeholder 4">
            <a:extLst>
              <a:ext uri="{FF2B5EF4-FFF2-40B4-BE49-F238E27FC236}">
                <a16:creationId xmlns:a16="http://schemas.microsoft.com/office/drawing/2014/main" id="{4103557A-4F0C-47D6-B9BF-9C0F00E0C3C6}"/>
              </a:ext>
            </a:extLst>
          </p:cNvPr>
          <p:cNvSpPr txBox="1">
            <a:spLocks/>
          </p:cNvSpPr>
          <p:nvPr/>
        </p:nvSpPr>
        <p:spPr>
          <a:xfrm>
            <a:off x="152400" y="6435839"/>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38</a:t>
            </a:fld>
            <a:endParaRPr lang="en-US" sz="1200" dirty="0"/>
          </a:p>
        </p:txBody>
      </p:sp>
    </p:spTree>
    <p:extLst>
      <p:ext uri="{BB962C8B-B14F-4D97-AF65-F5344CB8AC3E}">
        <p14:creationId xmlns:p14="http://schemas.microsoft.com/office/powerpoint/2010/main" val="1508071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4578" name="Rectangle 2"/>
          <p:cNvSpPr>
            <a:spLocks noGrp="1" noChangeArrowheads="1"/>
          </p:cNvSpPr>
          <p:nvPr>
            <p:ph type="title"/>
          </p:nvPr>
        </p:nvSpPr>
        <p:spPr>
          <a:xfrm>
            <a:off x="1578628" y="2590800"/>
            <a:ext cx="7565372" cy="1063158"/>
          </a:xfrm>
        </p:spPr>
        <p:txBody>
          <a:bodyPr>
            <a:normAutofit fontScale="90000"/>
          </a:bodyPr>
          <a:lstStyle/>
          <a:p>
            <a:r>
              <a:rPr lang="en-US" dirty="0">
                <a:solidFill>
                  <a:srgbClr val="990099"/>
                </a:solidFill>
              </a:rPr>
              <a:t>Questions?? Feel free to </a:t>
            </a:r>
            <a:br>
              <a:rPr lang="en-US" dirty="0">
                <a:solidFill>
                  <a:srgbClr val="990099"/>
                </a:solidFill>
              </a:rPr>
            </a:br>
            <a:r>
              <a:rPr lang="en-US" dirty="0">
                <a:solidFill>
                  <a:srgbClr val="990099"/>
                </a:solidFill>
              </a:rPr>
              <a:t>contact us via e-mail:</a:t>
            </a:r>
            <a:br>
              <a:rPr lang="en-US" dirty="0">
                <a:solidFill>
                  <a:srgbClr val="990099"/>
                </a:solidFill>
              </a:rPr>
            </a:br>
            <a:r>
              <a:rPr lang="en-US" dirty="0">
                <a:solidFill>
                  <a:srgbClr val="990099"/>
                </a:solidFill>
              </a:rPr>
              <a:t>Crystal Wolfrey - </a:t>
            </a:r>
            <a:r>
              <a:rPr lang="en-US" dirty="0">
                <a:solidFill>
                  <a:srgbClr val="990099"/>
                </a:solidFill>
                <a:hlinkClick r:id="rId4"/>
              </a:rPr>
              <a:t>crystal.wolfrey@nih.gov</a:t>
            </a:r>
            <a:br>
              <a:rPr lang="en-US" dirty="0">
                <a:solidFill>
                  <a:srgbClr val="990099"/>
                </a:solidFill>
              </a:rPr>
            </a:br>
            <a:br>
              <a:rPr lang="en-US" dirty="0">
                <a:solidFill>
                  <a:srgbClr val="990099"/>
                </a:solidFill>
              </a:rPr>
            </a:br>
            <a:r>
              <a:rPr lang="en-US" dirty="0">
                <a:solidFill>
                  <a:srgbClr val="990099"/>
                </a:solidFill>
              </a:rPr>
              <a:t>Sean Hine – </a:t>
            </a:r>
            <a:br>
              <a:rPr lang="en-US" dirty="0">
                <a:solidFill>
                  <a:srgbClr val="990099"/>
                </a:solidFill>
              </a:rPr>
            </a:br>
            <a:r>
              <a:rPr lang="en-US" dirty="0">
                <a:solidFill>
                  <a:srgbClr val="990099"/>
                </a:solidFill>
                <a:hlinkClick r:id="rId5"/>
              </a:rPr>
              <a:t>sean.hine@nih.gov</a:t>
            </a:r>
            <a:br>
              <a:rPr lang="en-US" dirty="0">
                <a:solidFill>
                  <a:srgbClr val="990099"/>
                </a:solidFill>
              </a:rPr>
            </a:br>
            <a:br>
              <a:rPr lang="en-US" dirty="0">
                <a:solidFill>
                  <a:srgbClr val="990099"/>
                </a:solidFill>
              </a:rPr>
            </a:br>
            <a:r>
              <a:rPr lang="en-US" dirty="0">
                <a:solidFill>
                  <a:srgbClr val="990099"/>
                </a:solidFill>
              </a:rPr>
              <a:t>Terri – </a:t>
            </a:r>
            <a:br>
              <a:rPr lang="en-US" dirty="0">
                <a:solidFill>
                  <a:srgbClr val="990099"/>
                </a:solidFill>
              </a:rPr>
            </a:br>
            <a:r>
              <a:rPr lang="en-US" dirty="0">
                <a:solidFill>
                  <a:srgbClr val="990099"/>
                </a:solidFill>
                <a:hlinkClick r:id="rId6"/>
              </a:rPr>
              <a:t>terri.jarosik@nih.gov</a:t>
            </a:r>
            <a:br>
              <a:rPr lang="en-US" dirty="0">
                <a:solidFill>
                  <a:srgbClr val="990099"/>
                </a:solidFill>
              </a:rPr>
            </a:br>
            <a:endParaRPr lang="en-US" dirty="0">
              <a:solidFill>
                <a:srgbClr val="990099"/>
              </a:solidFill>
            </a:endParaRPr>
          </a:p>
        </p:txBody>
      </p:sp>
      <p:graphicFrame>
        <p:nvGraphicFramePr>
          <p:cNvPr id="1304579" name="Object 3" descr="stick man scratching head in thought"/>
          <p:cNvGraphicFramePr>
            <a:graphicFrameLocks noGrp="1" noChangeAspect="1"/>
          </p:cNvGraphicFramePr>
          <p:nvPr>
            <p:ph idx="1"/>
            <p:extLst>
              <p:ext uri="{D42A27DB-BD31-4B8C-83A1-F6EECF244321}">
                <p14:modId xmlns:p14="http://schemas.microsoft.com/office/powerpoint/2010/main" val="3955791264"/>
              </p:ext>
            </p:extLst>
          </p:nvPr>
        </p:nvGraphicFramePr>
        <p:xfrm>
          <a:off x="762000" y="589150"/>
          <a:ext cx="1968500" cy="3393992"/>
        </p:xfrm>
        <a:graphic>
          <a:graphicData uri="http://schemas.openxmlformats.org/presentationml/2006/ole">
            <mc:AlternateContent xmlns:mc="http://schemas.openxmlformats.org/markup-compatibility/2006">
              <mc:Choice xmlns:v="urn:schemas-microsoft-com:vml" Requires="v">
                <p:oleObj spid="_x0000_s1191" name="Clip" r:id="rId7" imgW="1857600" imgH="3995640" progId="">
                  <p:embed/>
                </p:oleObj>
              </mc:Choice>
              <mc:Fallback>
                <p:oleObj name="Clip" r:id="rId7" imgW="1857600" imgH="3995640" progId="">
                  <p:embed/>
                  <p:pic>
                    <p:nvPicPr>
                      <p:cNvPr id="1304579"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62000" y="589150"/>
                        <a:ext cx="1968500" cy="3393992"/>
                      </a:xfrm>
                      <a:prstGeom prst="rect">
                        <a:avLst/>
                      </a:prstGeom>
                      <a:noFill/>
                    </p:spPr>
                  </p:pic>
                </p:oleObj>
              </mc:Fallback>
            </mc:AlternateContent>
          </a:graphicData>
        </a:graphic>
      </p:graphicFrame>
      <p:sp>
        <p:nvSpPr>
          <p:cNvPr id="4" name="Slide Number Placeholder 4">
            <a:extLst>
              <a:ext uri="{FF2B5EF4-FFF2-40B4-BE49-F238E27FC236}">
                <a16:creationId xmlns:a16="http://schemas.microsoft.com/office/drawing/2014/main" id="{C5F4E1E3-0B80-441D-8E07-F8304C8365BA}"/>
              </a:ext>
            </a:extLst>
          </p:cNvPr>
          <p:cNvSpPr txBox="1">
            <a:spLocks/>
          </p:cNvSpPr>
          <p:nvPr/>
        </p:nvSpPr>
        <p:spPr>
          <a:xfrm>
            <a:off x="152400" y="6435839"/>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39</a:t>
            </a:fld>
            <a:endParaRPr lang="en-US" sz="1200" dirty="0"/>
          </a:p>
        </p:txBody>
      </p:sp>
    </p:spTree>
    <p:extLst>
      <p:ext uri="{BB962C8B-B14F-4D97-AF65-F5344CB8AC3E}">
        <p14:creationId xmlns:p14="http://schemas.microsoft.com/office/powerpoint/2010/main" val="2657183276"/>
      </p:ext>
    </p:extLst>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1304579"/>
                                        </p:tgtEl>
                                        <p:attrNameLst>
                                          <p:attrName>style.visibility</p:attrName>
                                        </p:attrNameLst>
                                      </p:cBhvr>
                                      <p:to>
                                        <p:strVal val="visible"/>
                                      </p:to>
                                    </p:set>
                                    <p:anim calcmode="lin" valueType="num">
                                      <p:cBhvr additive="base">
                                        <p:cTn id="7" dur="500" fill="hold"/>
                                        <p:tgtEl>
                                          <p:spTgt spid="1304579"/>
                                        </p:tgtEl>
                                        <p:attrNameLst>
                                          <p:attrName>ppt_x</p:attrName>
                                        </p:attrNameLst>
                                      </p:cBhvr>
                                      <p:tavLst>
                                        <p:tav tm="0">
                                          <p:val>
                                            <p:strVal val="0-#ppt_w/2"/>
                                          </p:val>
                                        </p:tav>
                                        <p:tav tm="100000">
                                          <p:val>
                                            <p:strVal val="#ppt_x"/>
                                          </p:val>
                                        </p:tav>
                                      </p:tavLst>
                                    </p:anim>
                                    <p:anim calcmode="lin" valueType="num">
                                      <p:cBhvr additive="base">
                                        <p:cTn id="8" dur="500" fill="hold"/>
                                        <p:tgtEl>
                                          <p:spTgt spid="130457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1371600" y="457200"/>
            <a:ext cx="6934200" cy="1073150"/>
          </a:xfrm>
        </p:spPr>
        <p:txBody>
          <a:bodyPr>
            <a:normAutofit fontScale="90000"/>
          </a:bodyPr>
          <a:lstStyle/>
          <a:p>
            <a:pPr algn="ctr" eaLnBrk="1" hangingPunct="1"/>
            <a:r>
              <a:rPr lang="en-US" dirty="0"/>
              <a:t>What Are Some Aspects that Make Projects Complex and Create Pre-Award Issues? </a:t>
            </a:r>
          </a:p>
        </p:txBody>
      </p:sp>
      <p:sp>
        <p:nvSpPr>
          <p:cNvPr id="5124" name="Rectangle 3"/>
          <p:cNvSpPr>
            <a:spLocks noGrp="1" noChangeArrowheads="1"/>
          </p:cNvSpPr>
          <p:nvPr>
            <p:ph type="body" idx="1"/>
          </p:nvPr>
        </p:nvSpPr>
        <p:spPr>
          <a:xfrm>
            <a:off x="1219200" y="2083258"/>
            <a:ext cx="7848600" cy="4383113"/>
          </a:xfrm>
        </p:spPr>
        <p:txBody>
          <a:bodyPr>
            <a:normAutofit/>
          </a:bodyPr>
          <a:lstStyle/>
          <a:p>
            <a:pPr>
              <a:lnSpc>
                <a:spcPct val="90000"/>
              </a:lnSpc>
            </a:pPr>
            <a:endParaRPr lang="en-US" sz="2600" dirty="0"/>
          </a:p>
          <a:p>
            <a:pPr marL="457200" indent="-457200">
              <a:lnSpc>
                <a:spcPct val="90000"/>
              </a:lnSpc>
              <a:buFont typeface="Arial" panose="020B0604020202020204" pitchFamily="34" charset="0"/>
              <a:buChar char="•"/>
            </a:pPr>
            <a:r>
              <a:rPr lang="en-US" sz="2600" dirty="0"/>
              <a:t>Human subjects research</a:t>
            </a:r>
          </a:p>
          <a:p>
            <a:pPr marL="457200" indent="-457200">
              <a:lnSpc>
                <a:spcPct val="90000"/>
              </a:lnSpc>
              <a:buFont typeface="Arial" panose="020B0604020202020204" pitchFamily="34" charset="0"/>
              <a:buChar char="•"/>
            </a:pPr>
            <a:r>
              <a:rPr lang="en-US" sz="2600" dirty="0"/>
              <a:t>Clinical trials research</a:t>
            </a:r>
          </a:p>
          <a:p>
            <a:pPr marL="457200" indent="-457200" eaLnBrk="1" hangingPunct="1">
              <a:lnSpc>
                <a:spcPct val="90000"/>
              </a:lnSpc>
              <a:buFont typeface="Arial" panose="020B0604020202020204" pitchFamily="34" charset="0"/>
              <a:buChar char="•"/>
            </a:pPr>
            <a:r>
              <a:rPr lang="en-US" sz="2600" dirty="0"/>
              <a:t>PIs with multiple NIH awards </a:t>
            </a:r>
          </a:p>
          <a:p>
            <a:pPr marL="457200" indent="-457200" eaLnBrk="1" hangingPunct="1">
              <a:lnSpc>
                <a:spcPct val="90000"/>
              </a:lnSpc>
              <a:buFont typeface="Arial" panose="020B0604020202020204" pitchFamily="34" charset="0"/>
              <a:buChar char="•"/>
            </a:pPr>
            <a:r>
              <a:rPr lang="en-US" sz="2600" dirty="0"/>
              <a:t>Multiple collaborating institutions and/or PIs</a:t>
            </a:r>
          </a:p>
          <a:p>
            <a:pPr marL="457200" indent="-457200" eaLnBrk="1" hangingPunct="1">
              <a:lnSpc>
                <a:spcPct val="90000"/>
              </a:lnSpc>
              <a:buFont typeface="Arial" panose="020B0604020202020204" pitchFamily="34" charset="0"/>
              <a:buChar char="•"/>
            </a:pPr>
            <a:r>
              <a:rPr lang="en-US" sz="2600" dirty="0"/>
              <a:t>Changes prior to award</a:t>
            </a:r>
          </a:p>
          <a:p>
            <a:pPr marL="457200" indent="-457200" eaLnBrk="1" hangingPunct="1">
              <a:lnSpc>
                <a:spcPct val="90000"/>
              </a:lnSpc>
              <a:buFont typeface="Arial" panose="020B0604020202020204" pitchFamily="34" charset="0"/>
              <a:buChar char="•"/>
            </a:pPr>
            <a:r>
              <a:rPr lang="en-US" sz="2600" dirty="0"/>
              <a:t>Over-arching policy changes</a:t>
            </a:r>
          </a:p>
          <a:p>
            <a:pPr marL="457200" indent="-457200" eaLnBrk="1" hangingPunct="1">
              <a:lnSpc>
                <a:spcPct val="90000"/>
              </a:lnSpc>
              <a:buFont typeface="Arial" panose="020B0604020202020204" pitchFamily="34" charset="0"/>
              <a:buChar char="•"/>
            </a:pPr>
            <a:endParaRPr lang="en-US" sz="2600" dirty="0"/>
          </a:p>
          <a:p>
            <a:pPr eaLnBrk="1" hangingPunct="1">
              <a:lnSpc>
                <a:spcPct val="90000"/>
              </a:lnSpc>
            </a:pPr>
            <a:endParaRPr lang="en-US" sz="2600" dirty="0"/>
          </a:p>
        </p:txBody>
      </p:sp>
      <p:sp>
        <p:nvSpPr>
          <p:cNvPr id="5" name="Slide Number Placeholder 4">
            <a:extLst>
              <a:ext uri="{FF2B5EF4-FFF2-40B4-BE49-F238E27FC236}">
                <a16:creationId xmlns:a16="http://schemas.microsoft.com/office/drawing/2014/main" id="{1A0D909D-6332-4651-9E35-985B7EDE80C6}"/>
              </a:ext>
            </a:extLst>
          </p:cNvPr>
          <p:cNvSpPr txBox="1">
            <a:spLocks/>
          </p:cNvSpPr>
          <p:nvPr/>
        </p:nvSpPr>
        <p:spPr>
          <a:xfrm>
            <a:off x="152400" y="6435839"/>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4</a:t>
            </a:fld>
            <a:endParaRPr lang="en-US" sz="1200" dirty="0"/>
          </a:p>
        </p:txBody>
      </p:sp>
    </p:spTree>
    <p:extLst>
      <p:ext uri="{BB962C8B-B14F-4D97-AF65-F5344CB8AC3E}">
        <p14:creationId xmlns:p14="http://schemas.microsoft.com/office/powerpoint/2010/main" val="155668688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84D87-51B1-454E-8969-7FE43AC5A497}"/>
              </a:ext>
            </a:extLst>
          </p:cNvPr>
          <p:cNvSpPr>
            <a:spLocks noGrp="1"/>
          </p:cNvSpPr>
          <p:nvPr>
            <p:ph type="title"/>
          </p:nvPr>
        </p:nvSpPr>
        <p:spPr/>
        <p:txBody>
          <a:bodyPr/>
          <a:lstStyle/>
          <a:p>
            <a:r>
              <a:rPr lang="en-US" dirty="0"/>
              <a:t>We have a few minutes…</a:t>
            </a:r>
          </a:p>
        </p:txBody>
      </p:sp>
      <p:sp>
        <p:nvSpPr>
          <p:cNvPr id="3" name="Content Placeholder 2">
            <a:extLst>
              <a:ext uri="{FF2B5EF4-FFF2-40B4-BE49-F238E27FC236}">
                <a16:creationId xmlns:a16="http://schemas.microsoft.com/office/drawing/2014/main" id="{C06F19DF-497C-4805-B38B-128D5995B148}"/>
              </a:ext>
            </a:extLst>
          </p:cNvPr>
          <p:cNvSpPr>
            <a:spLocks noGrp="1"/>
          </p:cNvSpPr>
          <p:nvPr>
            <p:ph idx="1"/>
          </p:nvPr>
        </p:nvSpPr>
        <p:spPr/>
        <p:txBody>
          <a:bodyPr/>
          <a:lstStyle/>
          <a:p>
            <a:r>
              <a:rPr lang="en-US" dirty="0"/>
              <a:t>Bring on the questions!!</a:t>
            </a:r>
          </a:p>
          <a:p>
            <a:r>
              <a:rPr lang="en-US" dirty="0"/>
              <a:t>Enter your questions in the Q&amp;A and we will address what we can!</a:t>
            </a:r>
          </a:p>
        </p:txBody>
      </p:sp>
    </p:spTree>
    <p:extLst>
      <p:ext uri="{BB962C8B-B14F-4D97-AF65-F5344CB8AC3E}">
        <p14:creationId xmlns:p14="http://schemas.microsoft.com/office/powerpoint/2010/main" val="3778338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a:xfrm>
            <a:off x="1070728" y="268736"/>
            <a:ext cx="7920872" cy="1371600"/>
          </a:xfrm>
        </p:spPr>
        <p:txBody>
          <a:bodyPr>
            <a:normAutofit/>
          </a:bodyPr>
          <a:lstStyle/>
          <a:p>
            <a:r>
              <a:rPr lang="en-US" sz="3600" dirty="0"/>
              <a:t>Thinking Like a Fed:  First, Remember NIH Is a Federal Agency </a:t>
            </a:r>
            <a:endParaRPr lang="en-US" dirty="0"/>
          </a:p>
        </p:txBody>
      </p:sp>
      <p:sp>
        <p:nvSpPr>
          <p:cNvPr id="15364" name="Rectangle 3"/>
          <p:cNvSpPr>
            <a:spLocks noGrp="1" noChangeArrowheads="1"/>
          </p:cNvSpPr>
          <p:nvPr>
            <p:ph type="body" idx="1"/>
          </p:nvPr>
        </p:nvSpPr>
        <p:spPr>
          <a:xfrm>
            <a:off x="1363133" y="1620184"/>
            <a:ext cx="7323667" cy="4704416"/>
          </a:xfrm>
        </p:spPr>
        <p:txBody>
          <a:bodyPr/>
          <a:lstStyle/>
          <a:p>
            <a:pPr lvl="1" eaLnBrk="1" hangingPunct="1"/>
            <a:r>
              <a:rPr lang="en-US" sz="2400" dirty="0"/>
              <a:t>Must support federal policy, to enforce applicable laws, cost principles and administrative requirements</a:t>
            </a:r>
          </a:p>
          <a:p>
            <a:pPr lvl="1" eaLnBrk="1" hangingPunct="1"/>
            <a:r>
              <a:rPr lang="en-US" sz="2400" dirty="0"/>
              <a:t>Must support President's initiatives and policies. </a:t>
            </a:r>
          </a:p>
          <a:p>
            <a:pPr lvl="1" eaLnBrk="1" hangingPunct="1"/>
            <a:r>
              <a:rPr lang="en-US" sz="2400" dirty="0"/>
              <a:t>Stewards of federal funds</a:t>
            </a:r>
          </a:p>
          <a:p>
            <a:pPr eaLnBrk="1" hangingPunct="1"/>
            <a:endParaRPr lang="en-US" dirty="0"/>
          </a:p>
        </p:txBody>
      </p:sp>
      <p:sp>
        <p:nvSpPr>
          <p:cNvPr id="5" name="Slide Number Placeholder 4">
            <a:extLst>
              <a:ext uri="{FF2B5EF4-FFF2-40B4-BE49-F238E27FC236}">
                <a16:creationId xmlns:a16="http://schemas.microsoft.com/office/drawing/2014/main" id="{A81D46A6-63A8-4915-81A1-44A241865FB6}"/>
              </a:ext>
            </a:extLst>
          </p:cNvPr>
          <p:cNvSpPr txBox="1">
            <a:spLocks/>
          </p:cNvSpPr>
          <p:nvPr/>
        </p:nvSpPr>
        <p:spPr>
          <a:xfrm>
            <a:off x="152400" y="6435839"/>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5</a:t>
            </a:fld>
            <a:endParaRPr lang="en-US" sz="1200" dirty="0"/>
          </a:p>
        </p:txBody>
      </p:sp>
    </p:spTree>
    <p:extLst>
      <p:ext uri="{BB962C8B-B14F-4D97-AF65-F5344CB8AC3E}">
        <p14:creationId xmlns:p14="http://schemas.microsoft.com/office/powerpoint/2010/main" val="26171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a:xfrm>
            <a:off x="842128" y="152718"/>
            <a:ext cx="8149472" cy="1371600"/>
          </a:xfrm>
        </p:spPr>
        <p:txBody>
          <a:bodyPr>
            <a:normAutofit fontScale="90000"/>
          </a:bodyPr>
          <a:lstStyle/>
          <a:p>
            <a:r>
              <a:rPr lang="en-US" sz="3600" dirty="0"/>
              <a:t>Thinking Like a Fed:  Second, the 24 Funding Institutes/Centers (IC’s) Are Very Different</a:t>
            </a:r>
            <a:endParaRPr lang="en-US" dirty="0"/>
          </a:p>
        </p:txBody>
      </p:sp>
      <p:sp>
        <p:nvSpPr>
          <p:cNvPr id="15364" name="Rectangle 3"/>
          <p:cNvSpPr>
            <a:spLocks noGrp="1" noChangeArrowheads="1"/>
          </p:cNvSpPr>
          <p:nvPr>
            <p:ph type="body" idx="1"/>
          </p:nvPr>
        </p:nvSpPr>
        <p:spPr>
          <a:xfrm>
            <a:off x="842128" y="1731423"/>
            <a:ext cx="7620000" cy="4704416"/>
          </a:xfrm>
        </p:spPr>
        <p:txBody>
          <a:bodyPr/>
          <a:lstStyle/>
          <a:p>
            <a:pPr lvl="1" eaLnBrk="1" hangingPunct="1"/>
            <a:r>
              <a:rPr lang="en-US" sz="2800" dirty="0"/>
              <a:t>Some IC’s have a relatively broad mission; others are (by comparison) relatively narrow</a:t>
            </a:r>
          </a:p>
          <a:p>
            <a:pPr lvl="1" eaLnBrk="1" hangingPunct="1"/>
            <a:r>
              <a:rPr lang="en-US" sz="2800" dirty="0"/>
              <a:t>Larger IC’s have more funds which can mean more flexibilities</a:t>
            </a:r>
          </a:p>
          <a:p>
            <a:pPr lvl="1" eaLnBrk="1" hangingPunct="1"/>
            <a:r>
              <a:rPr lang="en-US" sz="2800" dirty="0"/>
              <a:t>Not all IC’s fund the same grant mechanisms</a:t>
            </a:r>
          </a:p>
          <a:p>
            <a:pPr marL="0" indent="0" eaLnBrk="1" hangingPunct="1">
              <a:buNone/>
            </a:pPr>
            <a:endParaRPr lang="en-US" dirty="0"/>
          </a:p>
        </p:txBody>
      </p:sp>
      <p:sp>
        <p:nvSpPr>
          <p:cNvPr id="5" name="Slide Number Placeholder 4">
            <a:extLst>
              <a:ext uri="{FF2B5EF4-FFF2-40B4-BE49-F238E27FC236}">
                <a16:creationId xmlns:a16="http://schemas.microsoft.com/office/drawing/2014/main" id="{C1F10EAA-CFA2-4F51-A3EE-A87F76AD7BA2}"/>
              </a:ext>
            </a:extLst>
          </p:cNvPr>
          <p:cNvSpPr txBox="1">
            <a:spLocks/>
          </p:cNvSpPr>
          <p:nvPr/>
        </p:nvSpPr>
        <p:spPr>
          <a:xfrm>
            <a:off x="152400" y="6435839"/>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6</a:t>
            </a:fld>
            <a:endParaRPr lang="en-US" sz="1200" dirty="0"/>
          </a:p>
        </p:txBody>
      </p:sp>
    </p:spTree>
    <p:extLst>
      <p:ext uri="{BB962C8B-B14F-4D97-AF65-F5344CB8AC3E}">
        <p14:creationId xmlns:p14="http://schemas.microsoft.com/office/powerpoint/2010/main" val="3228309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381000" y="350066"/>
            <a:ext cx="9144000" cy="1371600"/>
          </a:xfrm>
        </p:spPr>
        <p:txBody>
          <a:bodyPr>
            <a:noAutofit/>
          </a:bodyPr>
          <a:lstStyle/>
          <a:p>
            <a:pPr algn="ctr" eaLnBrk="1" hangingPunct="1"/>
            <a:r>
              <a:rPr lang="en-US" sz="3200" dirty="0"/>
              <a:t>NIH Perspective When Considering Challenging Complex Situations During Pre-Award</a:t>
            </a:r>
          </a:p>
        </p:txBody>
      </p:sp>
      <p:sp>
        <p:nvSpPr>
          <p:cNvPr id="16388" name="Rectangle 3"/>
          <p:cNvSpPr>
            <a:spLocks noGrp="1" noChangeArrowheads="1"/>
          </p:cNvSpPr>
          <p:nvPr>
            <p:ph type="body" idx="1"/>
          </p:nvPr>
        </p:nvSpPr>
        <p:spPr>
          <a:xfrm>
            <a:off x="1295400" y="2030819"/>
            <a:ext cx="7391400" cy="4217581"/>
          </a:xfrm>
        </p:spPr>
        <p:txBody>
          <a:bodyPr>
            <a:normAutofit fontScale="92500"/>
          </a:bodyPr>
          <a:lstStyle/>
          <a:p>
            <a:pPr eaLnBrk="1" hangingPunct="1">
              <a:lnSpc>
                <a:spcPct val="90000"/>
              </a:lnSpc>
              <a:buFont typeface="Wingdings" pitchFamily="2" charset="2"/>
              <a:buNone/>
            </a:pPr>
            <a:r>
              <a:rPr lang="en-US" sz="2400" dirty="0"/>
              <a:t>Factors we consider critical in making decisions in 'tough' situations:</a:t>
            </a:r>
          </a:p>
          <a:p>
            <a:pPr eaLnBrk="1" hangingPunct="1">
              <a:lnSpc>
                <a:spcPct val="90000"/>
              </a:lnSpc>
            </a:pPr>
            <a:r>
              <a:rPr lang="en-US" sz="2400" dirty="0"/>
              <a:t>Have we "listened" enough to really understand all the issues and objectives of the situation?</a:t>
            </a:r>
          </a:p>
          <a:p>
            <a:pPr eaLnBrk="1" hangingPunct="1">
              <a:lnSpc>
                <a:spcPct val="90000"/>
              </a:lnSpc>
            </a:pPr>
            <a:r>
              <a:rPr lang="en-US" sz="2400" dirty="0"/>
              <a:t>What is best from a scientific or programmatic  perspective (how will this impact the original scope/aims of the project)?</a:t>
            </a:r>
          </a:p>
          <a:p>
            <a:pPr eaLnBrk="1" hangingPunct="1">
              <a:lnSpc>
                <a:spcPct val="90000"/>
              </a:lnSpc>
            </a:pPr>
            <a:r>
              <a:rPr lang="en-US" sz="2400" dirty="0"/>
              <a:t>What will best serve the investment of the taxpayer in the project?</a:t>
            </a:r>
          </a:p>
          <a:p>
            <a:pPr eaLnBrk="1" hangingPunct="1">
              <a:lnSpc>
                <a:spcPct val="90000"/>
              </a:lnSpc>
            </a:pPr>
            <a:r>
              <a:rPr lang="en-US" sz="2400" dirty="0"/>
              <a:t>Could the action create issues unintended consequences?  For example - protection of human subjects concerns?</a:t>
            </a:r>
          </a:p>
          <a:p>
            <a:pPr eaLnBrk="1" hangingPunct="1">
              <a:lnSpc>
                <a:spcPct val="90000"/>
              </a:lnSpc>
              <a:buFont typeface="Wingdings" pitchFamily="2" charset="2"/>
              <a:buNone/>
            </a:pPr>
            <a:endParaRPr lang="en-US" sz="2600" dirty="0"/>
          </a:p>
        </p:txBody>
      </p:sp>
      <p:sp>
        <p:nvSpPr>
          <p:cNvPr id="5" name="Slide Number Placeholder 4">
            <a:extLst>
              <a:ext uri="{FF2B5EF4-FFF2-40B4-BE49-F238E27FC236}">
                <a16:creationId xmlns:a16="http://schemas.microsoft.com/office/drawing/2014/main" id="{088ECE4F-C4AB-4D11-A60D-3B29996F2F14}"/>
              </a:ext>
            </a:extLst>
          </p:cNvPr>
          <p:cNvSpPr txBox="1">
            <a:spLocks/>
          </p:cNvSpPr>
          <p:nvPr/>
        </p:nvSpPr>
        <p:spPr>
          <a:xfrm>
            <a:off x="152400" y="6435839"/>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7</a:t>
            </a:fld>
            <a:endParaRPr lang="en-US" sz="1200" dirty="0"/>
          </a:p>
        </p:txBody>
      </p:sp>
    </p:spTree>
    <p:extLst>
      <p:ext uri="{BB962C8B-B14F-4D97-AF65-F5344CB8AC3E}">
        <p14:creationId xmlns:p14="http://schemas.microsoft.com/office/powerpoint/2010/main" val="3686908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304800" y="350066"/>
            <a:ext cx="9144000" cy="1371600"/>
          </a:xfrm>
        </p:spPr>
        <p:txBody>
          <a:bodyPr>
            <a:noAutofit/>
          </a:bodyPr>
          <a:lstStyle/>
          <a:p>
            <a:pPr algn="ctr" eaLnBrk="1" hangingPunct="1"/>
            <a:r>
              <a:rPr lang="en-US" sz="3200" dirty="0"/>
              <a:t>NIH Perspective: Additional Considerations</a:t>
            </a:r>
          </a:p>
        </p:txBody>
      </p:sp>
      <p:sp>
        <p:nvSpPr>
          <p:cNvPr id="16388" name="Rectangle 3"/>
          <p:cNvSpPr>
            <a:spLocks noGrp="1" noChangeArrowheads="1"/>
          </p:cNvSpPr>
          <p:nvPr>
            <p:ph type="body" idx="1"/>
          </p:nvPr>
        </p:nvSpPr>
        <p:spPr>
          <a:xfrm>
            <a:off x="914400" y="1893363"/>
            <a:ext cx="7734300" cy="4217581"/>
          </a:xfrm>
        </p:spPr>
        <p:txBody>
          <a:bodyPr>
            <a:normAutofit lnSpcReduction="10000"/>
          </a:bodyPr>
          <a:lstStyle/>
          <a:p>
            <a:pPr eaLnBrk="1" hangingPunct="1">
              <a:lnSpc>
                <a:spcPct val="90000"/>
              </a:lnSpc>
              <a:buFont typeface="Wingdings" pitchFamily="2" charset="2"/>
              <a:buNone/>
            </a:pPr>
            <a:r>
              <a:rPr lang="en-US" dirty="0"/>
              <a:t>Additional considerations </a:t>
            </a:r>
            <a:r>
              <a:rPr lang="en-US" sz="2400" dirty="0"/>
              <a:t>we consider in making decisions in 'tough' situations:</a:t>
            </a:r>
          </a:p>
          <a:p>
            <a:r>
              <a:rPr lang="en-US" dirty="0"/>
              <a:t>Will an action create a precedent which will limit flexibility in the future?</a:t>
            </a:r>
          </a:p>
          <a:p>
            <a:r>
              <a:rPr lang="en-US" dirty="0"/>
              <a:t>Is an action consistent with NIH, HHS or other Federal policy?  </a:t>
            </a:r>
          </a:p>
          <a:p>
            <a:r>
              <a:rPr lang="en-US" dirty="0"/>
              <a:t>Do we have the necessary funds to support the proposed arrangements? </a:t>
            </a:r>
          </a:p>
          <a:p>
            <a:r>
              <a:rPr lang="en-US" dirty="0"/>
              <a:t>How would this play if presented on the evening news or the front page of ......?</a:t>
            </a:r>
          </a:p>
          <a:p>
            <a:pPr eaLnBrk="1" hangingPunct="1">
              <a:lnSpc>
                <a:spcPct val="90000"/>
              </a:lnSpc>
              <a:buFont typeface="Wingdings" pitchFamily="2" charset="2"/>
              <a:buNone/>
            </a:pPr>
            <a:endParaRPr lang="en-US" sz="2600" dirty="0"/>
          </a:p>
        </p:txBody>
      </p:sp>
      <p:sp>
        <p:nvSpPr>
          <p:cNvPr id="5" name="Slide Number Placeholder 4">
            <a:extLst>
              <a:ext uri="{FF2B5EF4-FFF2-40B4-BE49-F238E27FC236}">
                <a16:creationId xmlns:a16="http://schemas.microsoft.com/office/drawing/2014/main" id="{E6F8DDF0-1F01-4FB2-9BF0-74801B902B6E}"/>
              </a:ext>
            </a:extLst>
          </p:cNvPr>
          <p:cNvSpPr txBox="1">
            <a:spLocks/>
          </p:cNvSpPr>
          <p:nvPr/>
        </p:nvSpPr>
        <p:spPr>
          <a:xfrm>
            <a:off x="152400" y="6435839"/>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8</a:t>
            </a:fld>
            <a:endParaRPr lang="en-US" sz="1200" dirty="0"/>
          </a:p>
        </p:txBody>
      </p:sp>
    </p:spTree>
    <p:extLst>
      <p:ext uri="{BB962C8B-B14F-4D97-AF65-F5344CB8AC3E}">
        <p14:creationId xmlns:p14="http://schemas.microsoft.com/office/powerpoint/2010/main" val="3224876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1143000" y="384702"/>
            <a:ext cx="7086600" cy="1546811"/>
          </a:xfrm>
        </p:spPr>
        <p:txBody>
          <a:bodyPr>
            <a:noAutofit/>
          </a:bodyPr>
          <a:lstStyle/>
          <a:p>
            <a:pPr algn="ctr" eaLnBrk="1" hangingPunct="1"/>
            <a:r>
              <a:rPr lang="en-US" sz="3200" dirty="0"/>
              <a:t>Questions We Ask When Considering Challenging Complex  Situations </a:t>
            </a:r>
            <a:br>
              <a:rPr lang="en-US" sz="3200" dirty="0"/>
            </a:br>
            <a:endParaRPr lang="en-US" sz="3200" dirty="0"/>
          </a:p>
        </p:txBody>
      </p:sp>
      <p:sp>
        <p:nvSpPr>
          <p:cNvPr id="18436" name="Rectangle 3"/>
          <p:cNvSpPr>
            <a:spLocks noGrp="1" noChangeArrowheads="1"/>
          </p:cNvSpPr>
          <p:nvPr>
            <p:ph type="body" idx="1"/>
          </p:nvPr>
        </p:nvSpPr>
        <p:spPr>
          <a:xfrm>
            <a:off x="1295400" y="2374372"/>
            <a:ext cx="6858000" cy="3916363"/>
          </a:xfrm>
        </p:spPr>
        <p:txBody>
          <a:bodyPr>
            <a:normAutofit/>
          </a:bodyPr>
          <a:lstStyle/>
          <a:p>
            <a:r>
              <a:rPr lang="en-US" sz="2800" dirty="0"/>
              <a:t>What is in the best interest of the science?</a:t>
            </a:r>
          </a:p>
          <a:p>
            <a:r>
              <a:rPr lang="en-US" sz="2800" dirty="0"/>
              <a:t>What is in the best interest of the recipient?</a:t>
            </a:r>
          </a:p>
          <a:p>
            <a:pPr eaLnBrk="1" hangingPunct="1"/>
            <a:r>
              <a:rPr lang="en-US" sz="2800" dirty="0"/>
              <a:t>What is in the best interests of the PI(s)?</a:t>
            </a:r>
          </a:p>
          <a:p>
            <a:pPr eaLnBrk="1" hangingPunct="1"/>
            <a:r>
              <a:rPr lang="en-US" sz="2800" dirty="0"/>
              <a:t>Is there an opportunity for a 'win/win'?</a:t>
            </a:r>
          </a:p>
          <a:p>
            <a:pPr eaLnBrk="1" hangingPunct="1"/>
            <a:endParaRPr lang="en-US" sz="2400" dirty="0"/>
          </a:p>
          <a:p>
            <a:pPr eaLnBrk="1" hangingPunct="1"/>
            <a:endParaRPr lang="en-US" sz="2400" dirty="0"/>
          </a:p>
        </p:txBody>
      </p:sp>
      <p:sp>
        <p:nvSpPr>
          <p:cNvPr id="5" name="Slide Number Placeholder 4">
            <a:extLst>
              <a:ext uri="{FF2B5EF4-FFF2-40B4-BE49-F238E27FC236}">
                <a16:creationId xmlns:a16="http://schemas.microsoft.com/office/drawing/2014/main" id="{CA0C6914-E590-4B0E-9247-BEF10ADA4BD4}"/>
              </a:ext>
            </a:extLst>
          </p:cNvPr>
          <p:cNvSpPr txBox="1">
            <a:spLocks/>
          </p:cNvSpPr>
          <p:nvPr/>
        </p:nvSpPr>
        <p:spPr>
          <a:xfrm>
            <a:off x="152400" y="6435839"/>
            <a:ext cx="5314517" cy="365125"/>
          </a:xfrm>
          <a:prstGeom prst="rect">
            <a:avLst/>
          </a:prstGeom>
          <a:noFill/>
        </p:spPr>
        <p:txBody>
          <a:bodyPr vert="horz" lIns="91440" tIns="45720" rIns="91440" bIns="45720" rtlCol="0" anchor="ctr"/>
          <a:lstStyle>
            <a:defPPr>
              <a:defRPr lang="en-US"/>
            </a:defPPr>
            <a:lvl1pPr marL="0" algn="l" defTabSz="457200" rtl="0" eaLnBrk="1" latinLnBrk="0" hangingPunct="1">
              <a:defRPr sz="1000" b="0" i="0" kern="1200">
                <a:solidFill>
                  <a:schemeClr val="tx1"/>
                </a:solidFill>
                <a:effectLst/>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C97CE80-FE09-425E-962E-42773264A316}" type="slidenum">
              <a:rPr lang="en-US" sz="1200" smtClean="0"/>
              <a:pPr/>
              <a:t>9</a:t>
            </a:fld>
            <a:endParaRPr lang="en-US" sz="1200" dirty="0"/>
          </a:p>
        </p:txBody>
      </p:sp>
    </p:spTree>
    <p:extLst>
      <p:ext uri="{BB962C8B-B14F-4D97-AF65-F5344CB8AC3E}">
        <p14:creationId xmlns:p14="http://schemas.microsoft.com/office/powerpoint/2010/main" val="155823397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XPANDSHOWBAR" val="True"/>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True"/>
  <p:tag name="GRIDSIZE" val="{Width=800, Height=600}"/>
  <p:tag name="CHARTLABELS" val="1"/>
  <p:tag name="PARTLISTDEFAULT" val="1"/>
  <p:tag name="INCORRECTPOINTVALUE" val="0"/>
  <p:tag name="AUTOADJUSTPARTRANGE" val="True"/>
  <p:tag name="FIBNUMRESULTS" val="5"/>
  <p:tag name="PRRESPONSE2" val="9"/>
  <p:tag name="PRRESPONSE6" val="5"/>
  <p:tag name="PRRESPONSE10" val="1"/>
  <p:tag name="POWERPOINTVERSION" val="12.0"/>
  <p:tag name="CSVFORMAT" val="0"/>
  <p:tag name="RESPCOUNTERFORMAT" val="0"/>
  <p:tag name="ALLOWDUPLICATES" val="False"/>
  <p:tag name="REVIEWONLY" val="False"/>
  <p:tag name="RACEANIMATIONSPEED" val="3"/>
  <p:tag name="BUBBLENAMEVISIBLE" val="True"/>
  <p:tag name="CUSTOMGRIDBACKCOLOR" val="-2830136"/>
  <p:tag name="USESCHEMECOLORS" val="True"/>
  <p:tag name="GRIDROTATIONINTERVAL" val="2"/>
  <p:tag name="CHARTCOLORS" val="0"/>
  <p:tag name="INCLUDEPPT" val="True"/>
  <p:tag name="REALTIMEBACKUPPATH" val="(None)"/>
  <p:tag name="FIBDISPLAYRESULTS" val="True"/>
  <p:tag name="PRRESPONSE3" val="8"/>
  <p:tag name="PRRESPONSE8" val="3"/>
  <p:tag name="TPVERSION" val="2008"/>
  <p:tag name="ANSWERNOWSTYLE" val="-1"/>
  <p:tag name="COUNTDOWNSECONDS" val="10"/>
  <p:tag name="AUTOADVANCE" val="False"/>
  <p:tag name="SKIPREMAININGRACESLIDES" val="True"/>
  <p:tag name="BUBBLEGROUPING" val="3"/>
  <p:tag name="CUSTOMCELLBACKCOLOR3" val="-268652"/>
  <p:tag name="AUTOSIZEGRID" val="True"/>
  <p:tag name="INCLUDENONRESPONDERS" val="False"/>
  <p:tag name="REALTIMEBACKUP" val="False"/>
  <p:tag name="FIBINCLUDEOTHER" val="True"/>
  <p:tag name="PRRESPONSE5" val="6"/>
  <p:tag name="ALWAYSOPENPOLL" val="False"/>
  <p:tag name="ANSWERNOWTEXT" val="Answer Now"/>
  <p:tag name="BACKUPSESSIONS" val="True"/>
  <p:tag name="RACEENDPOINTS" val="100"/>
  <p:tag name="DEFAULTNUMTEAMS" val="5"/>
  <p:tag name="DISPLAYDEVICENUMBER" val="True"/>
  <p:tag name="RESETCHARTS" val="True"/>
  <p:tag name="ZEROBASED" val="False"/>
  <p:tag name="PRRESPONSE1" val="10"/>
  <p:tag name="SHOWFLASHWARNING" val="True"/>
  <p:tag name="COUNTDOWNSTYLE" val="-1"/>
  <p:tag name="AUTOUPDATEALIASES" val="True"/>
  <p:tag name="BUBBLESIZEVISIBLE" val="True"/>
  <p:tag name="GRIDOPACITY" val="90"/>
  <p:tag name="ALLOWUSERFEEDBACK" val="True"/>
  <p:tag name="FIBDISPLAYKEYWORDS" val="True"/>
  <p:tag name="SHOWBARVISIBLE" val="True"/>
  <p:tag name="NUMRESPONSES" val="1"/>
  <p:tag name="MAXRESPONDERS" val="5"/>
  <p:tag name="GRIDPOSITION" val="1"/>
  <p:tag name="CHARTSCALE" val="True"/>
  <p:tag name="PRRESPONSE9" val="2"/>
  <p:tag name="CHARTVALUEFORMAT" val="0%"/>
  <p:tag name="CUSTOMCELLBACKCOLOR2" val="-13395457"/>
  <p:tag name="CORRECTPOINTVALUE" val="1"/>
  <p:tag name="USESECONDARYMONITOR" val="True"/>
  <p:tag name="PARTICIPANTSINLEADERBOARD" val="5"/>
  <p:tag name="MULTIRESPDIVISOR" val="1"/>
  <p:tag name="SAVECSVWITHSESSION" val="True"/>
  <p:tag name="DISPLAYNAME" val="True"/>
  <p:tag name="PRRESPONSE7" val="4"/>
  <p:tag name="POLLINGCYCLE" val="2"/>
  <p:tag name="STDCHART" val="1"/>
  <p:tag name="RESPTABLESTYLE" val="-1"/>
  <p:tag name="CUSTOMCELLBACKCOLOR1" val="-657956"/>
  <p:tag name="PRRESPONSE4" val="7"/>
  <p:tag name="ADVANCEDSETTINGSVIEW" val="False"/>
  <p:tag name="DELIMITERS" val="3.1"/>
  <p:tag name="TPFULLVERSION" val="4.2.3.225"/>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AD62CAE6BE7B49BBCD87F204005B37" ma:contentTypeVersion="0" ma:contentTypeDescription="Create a new document." ma:contentTypeScope="" ma:versionID="c477eda353b5b1c2e09a74dd30d77d99">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F7D55A0-61B3-4FA0-8F89-56BA091E17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EB5B88BA-8C73-47D0-A2BB-BEA84BC117CB}">
  <ds:schemaRefs>
    <ds:schemaRef ds:uri="http://purl.org/dc/terms/"/>
    <ds:schemaRef ds:uri="http://schemas.openxmlformats.org/package/2006/metadata/core-properties"/>
    <ds:schemaRef ds:uri="http://purl.org/dc/dcmitype/"/>
    <ds:schemaRef ds:uri="http://schemas.microsoft.com/office/2006/documentManagement/types"/>
    <ds:schemaRef ds:uri="http://purl.org/dc/elements/1.1/"/>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701ADA04-E63A-4CAD-B1AA-1D7F41F6E0F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TM03457496[[fn=Parallax]]</Template>
  <TotalTime>31640</TotalTime>
  <Words>2798</Words>
  <Application>Microsoft Office PowerPoint</Application>
  <PresentationFormat>On-screen Show (4:3)</PresentationFormat>
  <Paragraphs>261</Paragraphs>
  <Slides>40</Slides>
  <Notes>16</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40</vt:i4>
      </vt:variant>
    </vt:vector>
  </HeadingPairs>
  <TitlesOfParts>
    <vt:vector size="46" baseType="lpstr">
      <vt:lpstr>Arial</vt:lpstr>
      <vt:lpstr>Corbel</vt:lpstr>
      <vt:lpstr>Times New Roman</vt:lpstr>
      <vt:lpstr>Wingdings</vt:lpstr>
      <vt:lpstr>Parallax</vt:lpstr>
      <vt:lpstr>Clip</vt:lpstr>
      <vt:lpstr>Advanced Administrative Topics: Pre-Award</vt:lpstr>
      <vt:lpstr>Presenters</vt:lpstr>
      <vt:lpstr>Quick logistics…</vt:lpstr>
      <vt:lpstr>What Are Some Aspects that Make Projects Complex and Create Pre-Award Issues? </vt:lpstr>
      <vt:lpstr>Thinking Like a Fed:  First, Remember NIH Is a Federal Agency </vt:lpstr>
      <vt:lpstr>Thinking Like a Fed:  Second, the 24 Funding Institutes/Centers (IC’s) Are Very Different</vt:lpstr>
      <vt:lpstr>NIH Perspective When Considering Challenging Complex Situations During Pre-Award</vt:lpstr>
      <vt:lpstr>NIH Perspective: Additional Considerations</vt:lpstr>
      <vt:lpstr>Questions We Ask When Considering Challenging Complex  Situations  </vt:lpstr>
      <vt:lpstr>Situations we will explore involving… </vt:lpstr>
      <vt:lpstr>Other Support</vt:lpstr>
      <vt:lpstr>Time to paint a picture…</vt:lpstr>
      <vt:lpstr>And then…</vt:lpstr>
      <vt:lpstr>Let’s fast forward to FY2020….</vt:lpstr>
      <vt:lpstr>And Now…</vt:lpstr>
      <vt:lpstr>What happened?</vt:lpstr>
      <vt:lpstr>So…what have we learned here?</vt:lpstr>
      <vt:lpstr>Pop Quiz</vt:lpstr>
      <vt:lpstr>Human Protection and Safety</vt:lpstr>
      <vt:lpstr>The Answer:</vt:lpstr>
      <vt:lpstr>What is wrong with answer A? The applicant should not submit JIT until it has both approvals – the award will wait until all is in place. </vt:lpstr>
      <vt:lpstr>Why is wrong with Answer B? The applicant should consider removing the study with the pending IRB – contact the Program Official to discuss further. </vt:lpstr>
      <vt:lpstr>What is wrong with Answer C? Send in the  JIT with the one IRB approval and a statement on the other study.  The award can be considered a delayed onset situation and issued with a restriction. </vt:lpstr>
      <vt:lpstr>Why Answer D?  Send in the JIT with the one IRB approval and a statement on the other study.  The award can be considered a delayed start situation and issued with a  restriction.  </vt:lpstr>
      <vt:lpstr>Delayed Onset ≠ Delayed Start </vt:lpstr>
      <vt:lpstr>Delayed Onset – 3 Categories</vt:lpstr>
      <vt:lpstr>Delayed Onset</vt:lpstr>
      <vt:lpstr>Key Difference in the Awards</vt:lpstr>
      <vt:lpstr>Lightning Round Q&amp;A</vt:lpstr>
      <vt:lpstr>Changes Prior to Award</vt:lpstr>
      <vt:lpstr>Purely Hypothetical Situation</vt:lpstr>
      <vt:lpstr>Can a grant transfer prior to award to a foreign organization?</vt:lpstr>
      <vt:lpstr>Purely “Hypothetical” Situation…</vt:lpstr>
      <vt:lpstr>New Applicant – Additional Considerations</vt:lpstr>
      <vt:lpstr>Communication Between Department and Sponsored Projects Is Critical</vt:lpstr>
      <vt:lpstr>Resources…</vt:lpstr>
      <vt:lpstr>Resources for Compliance</vt:lpstr>
      <vt:lpstr>Select Resources at the NIH</vt:lpstr>
      <vt:lpstr>Questions?? Feel free to  contact us via e-mail: Crystal Wolfrey - crystal.wolfrey@nih.gov  Sean Hine –  sean.hine@nih.gov  Terri –  terri.jarosik@nih.gov </vt:lpstr>
      <vt:lpstr>We have a few minutes…</vt:lpstr>
    </vt:vector>
  </TitlesOfParts>
  <Company>OD/OIT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NIH UPDATE -- 1999</dc:title>
  <dc:creator>Carol Alderson</dc:creator>
  <cp:lastModifiedBy>Cummins, Sheri (NIH/OD) [E]</cp:lastModifiedBy>
  <cp:revision>1154</cp:revision>
  <cp:lastPrinted>2016-02-25T16:57:10Z</cp:lastPrinted>
  <dcterms:created xsi:type="dcterms:W3CDTF">2011-03-04T00:36:21Z</dcterms:created>
  <dcterms:modified xsi:type="dcterms:W3CDTF">2020-10-29T18:25:18Z</dcterms:modified>
</cp:coreProperties>
</file>