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handoutMasterIdLst>
    <p:handoutMasterId r:id="rId15"/>
  </p:handoutMasterIdLst>
  <p:sldIdLst>
    <p:sldId id="256" r:id="rId5"/>
    <p:sldId id="357" r:id="rId6"/>
    <p:sldId id="354" r:id="rId7"/>
    <p:sldId id="351" r:id="rId8"/>
    <p:sldId id="352" r:id="rId9"/>
    <p:sldId id="329" r:id="rId10"/>
    <p:sldId id="353" r:id="rId11"/>
    <p:sldId id="356" r:id="rId12"/>
    <p:sldId id="355" r:id="rId13"/>
  </p:sldIdLst>
  <p:sldSz cx="12192000" cy="6858000"/>
  <p:notesSz cx="7010400" cy="9296400"/>
  <p:embeddedFontLs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Open Sans ExtraBold" panose="020B0906030804020204" pitchFamily="34" charset="0"/>
      <p:bold r:id="rId24"/>
      <p:italic r:id="rId25"/>
      <p:boldItalic r:id="rId26"/>
    </p:embeddedFont>
    <p:embeddedFont>
      <p:font typeface="Open Sans ITALIC" panose="020B0606030504020204" pitchFamily="34" charset="0"/>
      <p:italic r:id="rId27"/>
    </p:embeddedFont>
    <p:embeddedFont>
      <p:font typeface="Open Sans Light" panose="020B0306030504020204" pitchFamily="34" charset="0"/>
      <p:regular r:id="rId28"/>
      <p:italic r:id="rId29"/>
    </p:embeddedFont>
    <p:embeddedFont>
      <p:font typeface="Open Sans Light ITALIC" panose="020B0306030504020204" charset="0"/>
      <p: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lumbus, Megan (NIH/OD) [E]" initials="CM([ [2]" lastIdx="7" clrIdx="6">
    <p:extLst>
      <p:ext uri="{19B8F6BF-5375-455C-9EA6-DF929625EA0E}">
        <p15:presenceInfo xmlns:p15="http://schemas.microsoft.com/office/powerpoint/2012/main" userId="S::columbum@nih.gov::a814b567-0fe2-4d52-b753-aca9f82d8869" providerId="AD"/>
      </p:ext>
    </p:extLst>
  </p:cmAuthor>
  <p:cmAuthor id="1" name="Evan Wowk" initials="EW" lastIdx="4" clrIdx="0">
    <p:extLst>
      <p:ext uri="{19B8F6BF-5375-455C-9EA6-DF929625EA0E}">
        <p15:presenceInfo xmlns:p15="http://schemas.microsoft.com/office/powerpoint/2012/main" userId="Evan Wowk" providerId="None"/>
      </p:ext>
    </p:extLst>
  </p:cmAuthor>
  <p:cmAuthor id="2" name="Dean, Sophie (NIH/OD) [C]" initials="DS([" lastIdx="6" clrIdx="1">
    <p:extLst>
      <p:ext uri="{19B8F6BF-5375-455C-9EA6-DF929625EA0E}">
        <p15:presenceInfo xmlns:p15="http://schemas.microsoft.com/office/powerpoint/2012/main" userId="S-1-5-21-12604286-656692736-1848903544-928839" providerId="AD"/>
      </p:ext>
    </p:extLst>
  </p:cmAuthor>
  <p:cmAuthor id="3" name="Sullivan, Elyse (NIH/OD) [E]" initials="SE([" lastIdx="6" clrIdx="2">
    <p:extLst>
      <p:ext uri="{19B8F6BF-5375-455C-9EA6-DF929625EA0E}">
        <p15:presenceInfo xmlns:p15="http://schemas.microsoft.com/office/powerpoint/2012/main" userId="S-1-5-21-12604286-656692736-1848903544-685449" providerId="AD"/>
      </p:ext>
    </p:extLst>
  </p:cmAuthor>
  <p:cmAuthor id="4" name="Columbus, Megan (NIH/OD) [E]" initials="CM([" lastIdx="6" clrIdx="3">
    <p:extLst>
      <p:ext uri="{19B8F6BF-5375-455C-9EA6-DF929625EA0E}">
        <p15:presenceInfo xmlns:p15="http://schemas.microsoft.com/office/powerpoint/2012/main" userId="S-1-5-21-12604286-656692736-1848903544-75418" providerId="AD"/>
      </p:ext>
    </p:extLst>
  </p:cmAuthor>
  <p:cmAuthor id="5" name="Dean, Sophie (NIH/OD) [C]" initials="DS([ [2]" lastIdx="12" clrIdx="4">
    <p:extLst>
      <p:ext uri="{19B8F6BF-5375-455C-9EA6-DF929625EA0E}">
        <p15:presenceInfo xmlns:p15="http://schemas.microsoft.com/office/powerpoint/2012/main" userId="S::deansa@nih.gov::b9b6c99b-8a52-4144-81e4-ca1e0f53be8f" providerId="AD"/>
      </p:ext>
    </p:extLst>
  </p:cmAuthor>
  <p:cmAuthor id="6" name="Sullivan, Elyse (NIH/OD) [E]" initials="SE([ [2]" lastIdx="9" clrIdx="5">
    <p:extLst>
      <p:ext uri="{19B8F6BF-5375-455C-9EA6-DF929625EA0E}">
        <p15:presenceInfo xmlns:p15="http://schemas.microsoft.com/office/powerpoint/2012/main" userId="S::sullivanem@nih.gov::60664c28-7ed0-44d7-9ca1-061e1533cf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396"/>
    <a:srgbClr val="59A80F"/>
    <a:srgbClr val="008080"/>
    <a:srgbClr val="FFFFFF"/>
    <a:srgbClr val="616265"/>
    <a:srgbClr val="0F7FC9"/>
    <a:srgbClr val="55A995"/>
    <a:srgbClr val="ABD5CB"/>
    <a:srgbClr val="000000"/>
    <a:srgbClr val="013B6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68E03-CA78-44CD-A1D1-5B01CD6F8577}" v="192" dt="2020-10-30T16:42:55.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3" autoAdjust="0"/>
    <p:restoredTop sz="94825" autoAdjust="0"/>
  </p:normalViewPr>
  <p:slideViewPr>
    <p:cSldViewPr snapToGrid="0">
      <p:cViewPr varScale="1">
        <p:scale>
          <a:sx n="108" d="100"/>
          <a:sy n="108" d="100"/>
        </p:scale>
        <p:origin x="834" y="102"/>
      </p:cViewPr>
      <p:guideLst/>
    </p:cSldViewPr>
  </p:slideViewPr>
  <p:outlineViewPr>
    <p:cViewPr>
      <p:scale>
        <a:sx n="33" d="100"/>
        <a:sy n="33" d="100"/>
      </p:scale>
      <p:origin x="0" y="-8214"/>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85" d="100"/>
          <a:sy n="85" d="100"/>
        </p:scale>
        <p:origin x="3027" y="7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9E80EA6-E01D-4D7F-8FC8-C686EEBFB8BE}" type="datetimeFigureOut">
              <a:rPr lang="en-US" smtClean="0"/>
              <a:t>6/1/2023</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F8B03B-F6A5-45A5-9EDA-61BAA85D7791}" type="datetimeFigureOut">
              <a:rPr lang="en-US" smtClean="0"/>
              <a:t>6/1/2023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a:t>
            </a:fld>
            <a:endParaRPr lang="en-US"/>
          </a:p>
        </p:txBody>
      </p:sp>
    </p:spTree>
    <p:extLst>
      <p:ext uri="{BB962C8B-B14F-4D97-AF65-F5344CB8AC3E}">
        <p14:creationId xmlns:p14="http://schemas.microsoft.com/office/powerpoint/2010/main" val="409514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277020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295759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399060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248799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1539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5396"/>
              </a:solidFill>
            </a:endParaRPr>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Conten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1" name="Conten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Conten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Conten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Conten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4" name="Social media links">
            <a:extLst>
              <a:ext uri="{FF2B5EF4-FFF2-40B4-BE49-F238E27FC236}">
                <a16:creationId xmlns:a16="http://schemas.microsoft.com/office/drawing/2014/main" id="{AB2FF5F1-446D-44F3-9FE1-EC31FDDF6AB8}"/>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grantsinfo@od.nih.gov</a:t>
            </a:r>
          </a:p>
          <a:p>
            <a:endParaRPr lang="en-US" dirty="0"/>
          </a:p>
          <a:p>
            <a:r>
              <a:rPr lang="en-US" dirty="0"/>
              <a:t>@</a:t>
            </a:r>
            <a:r>
              <a:rPr lang="en-US" dirty="0" err="1"/>
              <a:t>NIHGrants</a:t>
            </a:r>
            <a:endParaRPr lang="en-US" dirty="0"/>
          </a:p>
        </p:txBody>
      </p:sp>
      <p:sp>
        <p:nvSpPr>
          <p:cNvPr id="5" name="Social media outlets">
            <a:extLst>
              <a:ext uri="{FF2B5EF4-FFF2-40B4-BE49-F238E27FC236}">
                <a16:creationId xmlns:a16="http://schemas.microsoft.com/office/drawing/2014/main" id="{9BE50AA1-DCC3-45CF-871D-89642BE58EA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TWITTER </a:t>
            </a:r>
          </a:p>
        </p:txBody>
      </p:sp>
      <p:sp>
        <p:nvSpPr>
          <p:cNvPr id="7" name="Title">
            <a:extLst>
              <a:ext uri="{FF2B5EF4-FFF2-40B4-BE49-F238E27FC236}">
                <a16:creationId xmlns:a16="http://schemas.microsoft.com/office/drawing/2014/main" id="{2E961436-BBFD-4DC6-A6BE-820708279F9E}"/>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125" y="2797722"/>
            <a:ext cx="3604234" cy="669787"/>
          </a:xfrm>
          <a:prstGeom prst="rect">
            <a:avLst/>
          </a:prstGeom>
        </p:spPr>
      </p:pic>
      <p:grpSp>
        <p:nvGrpSpPr>
          <p:cNvPr id="9" name="Social Media">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grpSp>
      <p:sp>
        <p:nvSpPr>
          <p:cNvPr id="8" name="Titl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48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8FAD0E8-2CA1-4F13-BDD9-55DF366FC737}"/>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3" name="Content Placeholder 3">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Conten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Oval">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Conten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2">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E98AB63A-8ED8-437F-8A3C-B873E13B2A6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a:extLst>
              <a:ext uri="{FF2B5EF4-FFF2-40B4-BE49-F238E27FC236}">
                <a16:creationId xmlns:a16="http://schemas.microsoft.com/office/drawing/2014/main" id="{63C83ED6-AE85-49B9-94C0-F489E9AB4435}"/>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Health logo" descr="National Institutes of Health Office of Extramural Research logo">
            <a:extLst>
              <a:ext uri="{FF2B5EF4-FFF2-40B4-BE49-F238E27FC236}">
                <a16:creationId xmlns:a16="http://schemas.microsoft.com/office/drawing/2014/main" id="{90701926-2072-462D-8CF5-A04D1693E08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Conten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71" r:id="rId16"/>
    <p:sldLayoutId id="2147483672" r:id="rId17"/>
  </p:sldLayoutIdLst>
  <p:hf hdr="0" ftr="0" dt="0"/>
  <p:txStyles>
    <p:titleStyle>
      <a:lvl1pPr algn="l" defTabSz="914400" rtl="0" eaLnBrk="1" latinLnBrk="0" hangingPunct="1">
        <a:lnSpc>
          <a:spcPct val="90000"/>
        </a:lnSpc>
        <a:spcBef>
          <a:spcPct val="0"/>
        </a:spcBef>
        <a:buNone/>
        <a:defRPr sz="4400" b="0" kern="1200">
          <a:solidFill>
            <a:srgbClr val="0153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grants/policy/nihgps/HTML5/section_4/4_public_policy_requirements__objectives_and_other_appropriation_mandates.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OD-20-124.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grants.nih.gov/grants/policy/harassment.htm"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grants.nih.gov/grants/policy/harassment/find-help.ht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grants.nih.gov/grants/policy/harassment.htm" TargetMode="External"/><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mailto:GranteeHarassment@od.nih.gov" TargetMode="External"/><Relationship Id="rId4" Type="http://schemas.openxmlformats.org/officeDocument/2006/relationships/hyperlink" Target="https://public.era.nih.gov/shape/public/index.er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a:xfrm>
            <a:off x="1311756" y="2573335"/>
            <a:ext cx="9568486" cy="2398715"/>
          </a:xfrm>
          <a:solidFill>
            <a:schemeClr val="bg1"/>
          </a:solidFill>
        </p:spPr>
        <p:txBody>
          <a:bodyPr>
            <a:noAutofit/>
          </a:bodyPr>
          <a:lstStyle/>
          <a:p>
            <a:r>
              <a:rPr lang="en-US" sz="4800" dirty="0"/>
              <a:t>Addressing Sexual Harassment in the Biomedical Workplace</a:t>
            </a:r>
            <a:br>
              <a:rPr lang="en-US" sz="5400" dirty="0"/>
            </a:br>
            <a:br>
              <a:rPr lang="en-US" sz="5400" dirty="0"/>
            </a:br>
            <a:endParaRPr lang="en-US" sz="2000" dirty="0"/>
          </a:p>
        </p:txBody>
      </p:sp>
      <p:sp>
        <p:nvSpPr>
          <p:cNvPr id="7" name="Text Placeholder 6">
            <a:extLst>
              <a:ext uri="{FF2B5EF4-FFF2-40B4-BE49-F238E27FC236}">
                <a16:creationId xmlns:a16="http://schemas.microsoft.com/office/drawing/2014/main" id="{90FE877B-E41C-4A02-AFF6-988318D08EA1}"/>
              </a:ext>
            </a:extLst>
          </p:cNvPr>
          <p:cNvSpPr>
            <a:spLocks noGrp="1"/>
          </p:cNvSpPr>
          <p:nvPr>
            <p:ph type="body" idx="1"/>
          </p:nvPr>
        </p:nvSpPr>
        <p:spPr>
          <a:xfrm>
            <a:off x="807154" y="4053371"/>
            <a:ext cx="10577689" cy="704367"/>
          </a:xfrm>
        </p:spPr>
        <p:txBody>
          <a:bodyPr>
            <a:normAutofit/>
          </a:bodyPr>
          <a:lstStyle/>
          <a:p>
            <a:r>
              <a:rPr lang="en-US" sz="1600" dirty="0">
                <a:solidFill>
                  <a:schemeClr val="tx1">
                    <a:lumMod val="75000"/>
                    <a:lumOff val="25000"/>
                  </a:schemeClr>
                </a:solidFill>
              </a:rPr>
              <a:t>NIH Virtual seminar 2020</a:t>
            </a: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A81A6-A8C6-45C1-A958-90546A06822A}"/>
              </a:ext>
            </a:extLst>
          </p:cNvPr>
          <p:cNvSpPr>
            <a:spLocks noGrp="1"/>
          </p:cNvSpPr>
          <p:nvPr>
            <p:ph type="sldNum" sz="quarter" idx="12"/>
          </p:nvPr>
        </p:nvSpPr>
        <p:spPr/>
        <p:txBody>
          <a:bodyPr/>
          <a:lstStyle/>
          <a:p>
            <a:fld id="{A7DDB576-49B3-42E2-89EA-6E35EA8EF806}" type="slidenum">
              <a:rPr lang="en-US" smtClean="0"/>
              <a:pPr/>
              <a:t>2</a:t>
            </a:fld>
            <a:endParaRPr lang="en-US" dirty="0"/>
          </a:p>
        </p:txBody>
      </p:sp>
      <p:sp>
        <p:nvSpPr>
          <p:cNvPr id="4" name="Content Placeholder 3">
            <a:extLst>
              <a:ext uri="{FF2B5EF4-FFF2-40B4-BE49-F238E27FC236}">
                <a16:creationId xmlns:a16="http://schemas.microsoft.com/office/drawing/2014/main" id="{5A4AC41E-89B7-4BA4-9EC4-ABE9DB0C4AAE}"/>
              </a:ext>
            </a:extLst>
          </p:cNvPr>
          <p:cNvSpPr>
            <a:spLocks noGrp="1"/>
          </p:cNvSpPr>
          <p:nvPr>
            <p:ph sz="half" idx="19"/>
          </p:nvPr>
        </p:nvSpPr>
        <p:spPr/>
        <p:txBody>
          <a:bodyPr/>
          <a:lstStyle/>
          <a:p>
            <a:r>
              <a:rPr lang="en-US" sz="1600" dirty="0">
                <a:latin typeface="Open Sans ITALIC"/>
              </a:rPr>
              <a:t>Program Administration Officer</a:t>
            </a:r>
          </a:p>
          <a:p>
            <a:r>
              <a:rPr lang="en-US" sz="1600" dirty="0">
                <a:latin typeface="Open Sans ITALIC"/>
              </a:rPr>
              <a:t>Office of Extramural Research, NIH</a:t>
            </a:r>
          </a:p>
        </p:txBody>
      </p:sp>
      <p:sp>
        <p:nvSpPr>
          <p:cNvPr id="5" name="Content Placeholder 4">
            <a:extLst>
              <a:ext uri="{FF2B5EF4-FFF2-40B4-BE49-F238E27FC236}">
                <a16:creationId xmlns:a16="http://schemas.microsoft.com/office/drawing/2014/main" id="{E4CA1D20-713C-4F85-982C-ABAB9A3A0510}"/>
              </a:ext>
            </a:extLst>
          </p:cNvPr>
          <p:cNvSpPr>
            <a:spLocks noGrp="1"/>
          </p:cNvSpPr>
          <p:nvPr>
            <p:ph sz="half" idx="18"/>
          </p:nvPr>
        </p:nvSpPr>
        <p:spPr/>
        <p:txBody>
          <a:bodyPr>
            <a:noAutofit/>
          </a:bodyPr>
          <a:lstStyle/>
          <a:p>
            <a:r>
              <a:rPr lang="en-US" sz="1400" dirty="0" err="1"/>
              <a:t>PaULA</a:t>
            </a:r>
            <a:r>
              <a:rPr lang="en-US" sz="1400" dirty="0"/>
              <a:t> GOODWIN, </a:t>
            </a:r>
            <a:r>
              <a:rPr lang="en-US" sz="1400" dirty="0" err="1"/>
              <a:t>Ph.D</a:t>
            </a:r>
            <a:endParaRPr lang="en-US" sz="1400" dirty="0"/>
          </a:p>
        </p:txBody>
      </p:sp>
      <p:sp>
        <p:nvSpPr>
          <p:cNvPr id="6" name="Content Placeholder 5">
            <a:extLst>
              <a:ext uri="{FF2B5EF4-FFF2-40B4-BE49-F238E27FC236}">
                <a16:creationId xmlns:a16="http://schemas.microsoft.com/office/drawing/2014/main" id="{53C95CEE-0B96-4516-BA53-B044A8929DFD}"/>
              </a:ext>
            </a:extLst>
          </p:cNvPr>
          <p:cNvSpPr>
            <a:spLocks noGrp="1"/>
          </p:cNvSpPr>
          <p:nvPr>
            <p:ph sz="half" idx="17"/>
          </p:nvPr>
        </p:nvSpPr>
        <p:spPr/>
        <p:txBody>
          <a:bodyPr/>
          <a:lstStyle/>
          <a:p>
            <a:r>
              <a:rPr lang="en-US" sz="1600" dirty="0">
                <a:latin typeface="Open Sans ITALIC"/>
              </a:rPr>
              <a:t>Director, Office of Policy for Extramural Research Administration (OPERA)</a:t>
            </a:r>
          </a:p>
          <a:p>
            <a:r>
              <a:rPr lang="en-US" sz="1600" dirty="0">
                <a:latin typeface="Open Sans ITALIC"/>
              </a:rPr>
              <a:t>Office of Extramural Research, NIH</a:t>
            </a:r>
          </a:p>
        </p:txBody>
      </p:sp>
      <p:sp>
        <p:nvSpPr>
          <p:cNvPr id="7" name="Content Placeholder 6">
            <a:extLst>
              <a:ext uri="{FF2B5EF4-FFF2-40B4-BE49-F238E27FC236}">
                <a16:creationId xmlns:a16="http://schemas.microsoft.com/office/drawing/2014/main" id="{5A794BCE-6801-4868-9730-478FABA2C894}"/>
              </a:ext>
            </a:extLst>
          </p:cNvPr>
          <p:cNvSpPr>
            <a:spLocks noGrp="1"/>
          </p:cNvSpPr>
          <p:nvPr>
            <p:ph sz="half" idx="16"/>
          </p:nvPr>
        </p:nvSpPr>
        <p:spPr/>
        <p:txBody>
          <a:bodyPr>
            <a:noAutofit/>
          </a:bodyPr>
          <a:lstStyle/>
          <a:p>
            <a:r>
              <a:rPr lang="en-US" sz="1400" dirty="0"/>
              <a:t>Michelle Bulls</a:t>
            </a:r>
          </a:p>
        </p:txBody>
      </p:sp>
      <p:pic>
        <p:nvPicPr>
          <p:cNvPr id="16" name="Picture Placeholder 15" descr="Image: Michelle Bulls">
            <a:extLst>
              <a:ext uri="{FF2B5EF4-FFF2-40B4-BE49-F238E27FC236}">
                <a16:creationId xmlns:a16="http://schemas.microsoft.com/office/drawing/2014/main" id="{79E58526-A08C-4C0C-951A-910B99AE997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9" name="Content Placeholder 8">
            <a:extLst>
              <a:ext uri="{FF2B5EF4-FFF2-40B4-BE49-F238E27FC236}">
                <a16:creationId xmlns:a16="http://schemas.microsoft.com/office/drawing/2014/main" id="{D2402957-03D8-44C8-9684-0B93FF412D61}"/>
              </a:ext>
            </a:extLst>
          </p:cNvPr>
          <p:cNvSpPr>
            <a:spLocks noGrp="1"/>
          </p:cNvSpPr>
          <p:nvPr>
            <p:ph sz="half" idx="15"/>
          </p:nvPr>
        </p:nvSpPr>
        <p:spPr>
          <a:xfrm>
            <a:off x="188574" y="5021536"/>
            <a:ext cx="3848178" cy="744263"/>
          </a:xfrm>
        </p:spPr>
        <p:txBody>
          <a:bodyPr/>
          <a:lstStyle/>
          <a:p>
            <a:r>
              <a:rPr lang="en-US" sz="1600" dirty="0">
                <a:latin typeface="Open Sans ITALIC"/>
              </a:rPr>
              <a:t>Deputy Director for Extramural Research</a:t>
            </a:r>
          </a:p>
          <a:p>
            <a:r>
              <a:rPr lang="en-US" sz="1600" dirty="0">
                <a:latin typeface="Open Sans ITALIC"/>
              </a:rPr>
              <a:t>National Institutes of Health</a:t>
            </a:r>
          </a:p>
        </p:txBody>
      </p:sp>
      <p:sp>
        <p:nvSpPr>
          <p:cNvPr id="10" name="Content Placeholder 9">
            <a:extLst>
              <a:ext uri="{FF2B5EF4-FFF2-40B4-BE49-F238E27FC236}">
                <a16:creationId xmlns:a16="http://schemas.microsoft.com/office/drawing/2014/main" id="{C1875377-886C-48CE-B585-4954A8D11B6D}"/>
              </a:ext>
            </a:extLst>
          </p:cNvPr>
          <p:cNvSpPr>
            <a:spLocks noGrp="1"/>
          </p:cNvSpPr>
          <p:nvPr>
            <p:ph sz="half" idx="2"/>
          </p:nvPr>
        </p:nvSpPr>
        <p:spPr/>
        <p:txBody>
          <a:bodyPr>
            <a:noAutofit/>
          </a:bodyPr>
          <a:lstStyle/>
          <a:p>
            <a:r>
              <a:rPr lang="en-US" sz="1400" dirty="0"/>
              <a:t>Michael S. Lauer, M.D</a:t>
            </a:r>
          </a:p>
        </p:txBody>
      </p:sp>
      <p:pic>
        <p:nvPicPr>
          <p:cNvPr id="18" name="Picture Placeholder 17" descr="Image: Mike Lauer">
            <a:extLst>
              <a:ext uri="{FF2B5EF4-FFF2-40B4-BE49-F238E27FC236}">
                <a16:creationId xmlns:a16="http://schemas.microsoft.com/office/drawing/2014/main" id="{52A107AB-1009-48BB-8EF9-90C8C2E96666}"/>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a:stretch>
            <a:fillRect/>
          </a:stretch>
        </p:blipFill>
        <p:spPr/>
      </p:pic>
      <p:sp>
        <p:nvSpPr>
          <p:cNvPr id="12" name="Title 11">
            <a:extLst>
              <a:ext uri="{FF2B5EF4-FFF2-40B4-BE49-F238E27FC236}">
                <a16:creationId xmlns:a16="http://schemas.microsoft.com/office/drawing/2014/main" id="{F6631C1E-118F-49C4-9884-9899FED7473A}"/>
              </a:ext>
            </a:extLst>
          </p:cNvPr>
          <p:cNvSpPr>
            <a:spLocks noGrp="1"/>
          </p:cNvSpPr>
          <p:nvPr>
            <p:ph type="title"/>
          </p:nvPr>
        </p:nvSpPr>
        <p:spPr/>
        <p:txBody>
          <a:bodyPr>
            <a:normAutofit/>
          </a:bodyPr>
          <a:lstStyle/>
          <a:p>
            <a:pPr algn="ctr"/>
            <a:r>
              <a:rPr lang="en-US" sz="5400" dirty="0"/>
              <a:t>Our Panelists</a:t>
            </a:r>
          </a:p>
        </p:txBody>
      </p:sp>
      <p:pic>
        <p:nvPicPr>
          <p:cNvPr id="24" name="Picture Placeholder 23" descr="image: Paula Goodwin">
            <a:extLst>
              <a:ext uri="{FF2B5EF4-FFF2-40B4-BE49-F238E27FC236}">
                <a16:creationId xmlns:a16="http://schemas.microsoft.com/office/drawing/2014/main" id="{D35452D9-AB6D-4BD9-829D-0CA43EF7AA3A}"/>
              </a:ext>
            </a:extLst>
          </p:cNvPr>
          <p:cNvPicPr>
            <a:picLocks noGrp="1" noChangeAspect="1"/>
          </p:cNvPicPr>
          <p:nvPr>
            <p:ph type="pic" idx="14"/>
          </p:nvPr>
        </p:nvPicPr>
        <p:blipFill>
          <a:blip r:embed="rId4" cstate="hqprint">
            <a:extLst>
              <a:ext uri="{28A0092B-C50C-407E-A947-70E740481C1C}">
                <a14:useLocalDpi xmlns:a14="http://schemas.microsoft.com/office/drawing/2010/main" val="0"/>
              </a:ext>
            </a:extLst>
          </a:blip>
          <a:srcRect t="14" b="14"/>
          <a:stretch>
            <a:fillRect/>
          </a:stretch>
        </p:blipFill>
        <p:spPr/>
      </p:pic>
    </p:spTree>
    <p:extLst>
      <p:ext uri="{BB962C8B-B14F-4D97-AF65-F5344CB8AC3E}">
        <p14:creationId xmlns:p14="http://schemas.microsoft.com/office/powerpoint/2010/main" val="365984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BAE5B-9F40-44E1-8A1B-5C7A40AC670C}"/>
              </a:ext>
            </a:extLst>
          </p:cNvPr>
          <p:cNvSpPr>
            <a:spLocks noGrp="1"/>
          </p:cNvSpPr>
          <p:nvPr>
            <p:ph type="sldNum" sz="quarter" idx="4"/>
          </p:nvPr>
        </p:nvSpPr>
        <p:spPr/>
        <p:txBody>
          <a:bodyPr/>
          <a:lstStyle/>
          <a:p>
            <a:fld id="{A7DDB576-49B3-42E2-89EA-6E35EA8EF806}" type="slidenum">
              <a:rPr lang="en-US" smtClean="0"/>
              <a:pPr/>
              <a:t>3</a:t>
            </a:fld>
            <a:endParaRPr lang="en-US" dirty="0"/>
          </a:p>
        </p:txBody>
      </p:sp>
      <p:sp>
        <p:nvSpPr>
          <p:cNvPr id="4" name="Title 3">
            <a:extLst>
              <a:ext uri="{FF2B5EF4-FFF2-40B4-BE49-F238E27FC236}">
                <a16:creationId xmlns:a16="http://schemas.microsoft.com/office/drawing/2014/main" id="{F21199F0-AA15-4520-8F03-64DF7B3675F3}"/>
              </a:ext>
            </a:extLst>
          </p:cNvPr>
          <p:cNvSpPr>
            <a:spLocks noGrp="1"/>
          </p:cNvSpPr>
          <p:nvPr>
            <p:ph type="title"/>
          </p:nvPr>
        </p:nvSpPr>
        <p:spPr>
          <a:xfrm>
            <a:off x="503663" y="223978"/>
            <a:ext cx="10515600" cy="1325563"/>
          </a:xfrm>
        </p:spPr>
        <p:txBody>
          <a:bodyPr/>
          <a:lstStyle/>
          <a:p>
            <a:pPr algn="ctr"/>
            <a:r>
              <a:rPr lang="en-US" dirty="0"/>
              <a:t>How NIH Handles Allegations</a:t>
            </a:r>
          </a:p>
        </p:txBody>
      </p:sp>
      <p:pic>
        <p:nvPicPr>
          <p:cNvPr id="9" name="Picture 8" descr="high level overview of allegation review process showing research misconduct, sexual harassment, grant fraud, foreign influence, peer review and other allegations coming in and being assessed with actions to consider depending on outcome of the assessment of contacting the institution, removing individuals from peer review service, ref to agency/office with oversight responsibility, administrative actions, regulatory actions">
            <a:extLst>
              <a:ext uri="{FF2B5EF4-FFF2-40B4-BE49-F238E27FC236}">
                <a16:creationId xmlns:a16="http://schemas.microsoft.com/office/drawing/2014/main" id="{12D08D2D-5B5E-46F4-9152-E3057D5A3095}"/>
              </a:ext>
            </a:extLst>
          </p:cNvPr>
          <p:cNvPicPr>
            <a:picLocks noChangeAspect="1"/>
          </p:cNvPicPr>
          <p:nvPr/>
        </p:nvPicPr>
        <p:blipFill rotWithShape="1">
          <a:blip r:embed="rId3"/>
          <a:srcRect l="55824" t="17472" r="4312" b="13568"/>
          <a:stretch/>
        </p:blipFill>
        <p:spPr>
          <a:xfrm>
            <a:off x="3071205" y="1401082"/>
            <a:ext cx="5380516" cy="5232940"/>
          </a:xfrm>
          <a:prstGeom prst="rect">
            <a:avLst/>
          </a:prstGeom>
        </p:spPr>
      </p:pic>
    </p:spTree>
    <p:extLst>
      <p:ext uri="{BB962C8B-B14F-4D97-AF65-F5344CB8AC3E}">
        <p14:creationId xmlns:p14="http://schemas.microsoft.com/office/powerpoint/2010/main" val="208846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9E0BF5-3880-40A3-967C-E3BFABAA2A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1F753098-8D69-4571-BA43-C1C07A5297F6}"/>
              </a:ext>
            </a:extLst>
          </p:cNvPr>
          <p:cNvSpPr>
            <a:spLocks noGrp="1"/>
          </p:cNvSpPr>
          <p:nvPr>
            <p:ph idx="1"/>
          </p:nvPr>
        </p:nvSpPr>
        <p:spPr>
          <a:xfrm>
            <a:off x="838200" y="1648192"/>
            <a:ext cx="10515600" cy="4351338"/>
          </a:xfrm>
        </p:spPr>
        <p:txBody>
          <a:bodyPr>
            <a:normAutofit/>
          </a:bodyPr>
          <a:lstStyle/>
          <a:p>
            <a:pPr lvl="0">
              <a:spcBef>
                <a:spcPts val="0"/>
              </a:spcBef>
              <a:spcAft>
                <a:spcPts val="600"/>
              </a:spcAft>
            </a:pPr>
            <a:r>
              <a:rPr lang="en-US" dirty="0"/>
              <a:t>NIH GPS </a:t>
            </a:r>
            <a:r>
              <a:rPr lang="en-US" dirty="0">
                <a:hlinkClick r:id="rId3"/>
              </a:rPr>
              <a:t>Section 4</a:t>
            </a:r>
            <a:r>
              <a:rPr lang="en-US" dirty="0"/>
              <a:t>: NIH recipients are expected to provide safe and healthful working conditions for their employees and foster work environments conducive to high-quality research. </a:t>
            </a:r>
          </a:p>
          <a:p>
            <a:pPr marL="0" lvl="0" indent="0">
              <a:spcBef>
                <a:spcPts val="0"/>
              </a:spcBef>
              <a:spcAft>
                <a:spcPts val="600"/>
              </a:spcAft>
              <a:buNone/>
            </a:pPr>
            <a:endParaRPr lang="en-US" dirty="0"/>
          </a:p>
          <a:p>
            <a:pPr lvl="0">
              <a:spcBef>
                <a:spcPts val="0"/>
              </a:spcBef>
              <a:spcAft>
                <a:spcPts val="600"/>
              </a:spcAft>
            </a:pPr>
            <a:r>
              <a:rPr lang="en-US" dirty="0"/>
              <a:t>NIH expects that institutions:</a:t>
            </a:r>
          </a:p>
          <a:p>
            <a:pPr lvl="1">
              <a:spcBef>
                <a:spcPts val="0"/>
              </a:spcBef>
              <a:spcAft>
                <a:spcPts val="600"/>
              </a:spcAft>
            </a:pPr>
            <a:r>
              <a:rPr lang="en-US" dirty="0"/>
              <a:t>Develop and implement policies and practices that foster a harassment-free environment</a:t>
            </a:r>
          </a:p>
          <a:p>
            <a:pPr lvl="1">
              <a:spcBef>
                <a:spcPts val="0"/>
              </a:spcBef>
              <a:spcAft>
                <a:spcPts val="600"/>
              </a:spcAft>
            </a:pPr>
            <a:r>
              <a:rPr lang="en-US" dirty="0"/>
              <a:t>Maintain clear, unambiguous professional codes of conduct</a:t>
            </a:r>
          </a:p>
          <a:p>
            <a:pPr lvl="1">
              <a:spcBef>
                <a:spcPts val="0"/>
              </a:spcBef>
              <a:spcAft>
                <a:spcPts val="600"/>
              </a:spcAft>
            </a:pPr>
            <a:r>
              <a:rPr lang="en-US" dirty="0"/>
              <a:t>Ensure employees are fully aware and are regularly reminded of applicable laws, regulations, policies and codes of conduct</a:t>
            </a:r>
          </a:p>
          <a:p>
            <a:pPr lvl="1">
              <a:spcBef>
                <a:spcPts val="0"/>
              </a:spcBef>
              <a:spcAft>
                <a:spcPts val="600"/>
              </a:spcAft>
            </a:pPr>
            <a:endParaRPr lang="en-US" dirty="0"/>
          </a:p>
        </p:txBody>
      </p:sp>
      <p:sp>
        <p:nvSpPr>
          <p:cNvPr id="4" name="Title 3">
            <a:extLst>
              <a:ext uri="{FF2B5EF4-FFF2-40B4-BE49-F238E27FC236}">
                <a16:creationId xmlns:a16="http://schemas.microsoft.com/office/drawing/2014/main" id="{15942A6D-A0B9-40D9-BC5B-FE0D45FA61E0}"/>
              </a:ext>
            </a:extLst>
          </p:cNvPr>
          <p:cNvSpPr>
            <a:spLocks noGrp="1"/>
          </p:cNvSpPr>
          <p:nvPr>
            <p:ph type="title"/>
          </p:nvPr>
        </p:nvSpPr>
        <p:spPr>
          <a:xfrm>
            <a:off x="838200" y="136525"/>
            <a:ext cx="10515600" cy="1325563"/>
          </a:xfrm>
        </p:spPr>
        <p:txBody>
          <a:bodyPr>
            <a:normAutofit/>
          </a:bodyPr>
          <a:lstStyle/>
          <a:p>
            <a:r>
              <a:rPr lang="en-US" dirty="0"/>
              <a:t>NIH Policies on Safe Work Environment</a:t>
            </a:r>
          </a:p>
        </p:txBody>
      </p:sp>
    </p:spTree>
    <p:extLst>
      <p:ext uri="{BB962C8B-B14F-4D97-AF65-F5344CB8AC3E}">
        <p14:creationId xmlns:p14="http://schemas.microsoft.com/office/powerpoint/2010/main" val="210595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9E0BF5-3880-40A3-967C-E3BFABAA2A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1F753098-8D69-4571-BA43-C1C07A5297F6}"/>
              </a:ext>
            </a:extLst>
          </p:cNvPr>
          <p:cNvSpPr>
            <a:spLocks noGrp="1"/>
          </p:cNvSpPr>
          <p:nvPr>
            <p:ph idx="1"/>
          </p:nvPr>
        </p:nvSpPr>
        <p:spPr>
          <a:xfrm>
            <a:off x="838200" y="1648192"/>
            <a:ext cx="10515600" cy="4351338"/>
          </a:xfrm>
        </p:spPr>
        <p:txBody>
          <a:bodyPr>
            <a:normAutofit/>
          </a:bodyPr>
          <a:lstStyle/>
          <a:p>
            <a:pPr lvl="0">
              <a:spcBef>
                <a:spcPts val="0"/>
              </a:spcBef>
              <a:spcAft>
                <a:spcPts val="600"/>
              </a:spcAft>
            </a:pPr>
            <a:r>
              <a:rPr lang="en-US" dirty="0"/>
              <a:t>NIH requires recipient organization to proactively notify NIH of changes in senior/key personnel status that impact the ability of the employee to continue in their role on the award. For example:</a:t>
            </a:r>
          </a:p>
          <a:p>
            <a:pPr lvl="1">
              <a:spcBef>
                <a:spcPts val="0"/>
              </a:spcBef>
              <a:spcAft>
                <a:spcPts val="600"/>
              </a:spcAft>
            </a:pPr>
            <a:r>
              <a:rPr lang="en-US" dirty="0"/>
              <a:t>Restricting access to campus/lab space</a:t>
            </a:r>
          </a:p>
          <a:p>
            <a:pPr lvl="1">
              <a:spcBef>
                <a:spcPts val="0"/>
              </a:spcBef>
              <a:spcAft>
                <a:spcPts val="600"/>
              </a:spcAft>
            </a:pPr>
            <a:r>
              <a:rPr lang="en-US" dirty="0"/>
              <a:t>Restricting ability to interact with students</a:t>
            </a:r>
          </a:p>
          <a:p>
            <a:pPr lvl="1">
              <a:spcBef>
                <a:spcPts val="0"/>
              </a:spcBef>
              <a:spcAft>
                <a:spcPts val="600"/>
              </a:spcAft>
            </a:pPr>
            <a:r>
              <a:rPr lang="en-US" dirty="0"/>
              <a:t>Placing the employee on extended administrative leave, when they cannot perform their duties</a:t>
            </a:r>
          </a:p>
          <a:p>
            <a:pPr marL="457200" lvl="1" indent="0">
              <a:spcBef>
                <a:spcPts val="0"/>
              </a:spcBef>
              <a:spcAft>
                <a:spcPts val="600"/>
              </a:spcAft>
              <a:buNone/>
            </a:pPr>
            <a:endParaRPr lang="en-US" dirty="0"/>
          </a:p>
          <a:p>
            <a:pPr>
              <a:spcBef>
                <a:spcPts val="0"/>
              </a:spcBef>
              <a:spcAft>
                <a:spcPts val="600"/>
              </a:spcAft>
            </a:pPr>
            <a:r>
              <a:rPr lang="en-US" dirty="0"/>
              <a:t>Institutional officials should contact the NIH Grants Management Specialist listed on the Notice of Award to request a change in PI or notify NIH of any issues impacting the award</a:t>
            </a:r>
          </a:p>
        </p:txBody>
      </p:sp>
      <p:sp>
        <p:nvSpPr>
          <p:cNvPr id="4" name="Title 3">
            <a:extLst>
              <a:ext uri="{FF2B5EF4-FFF2-40B4-BE49-F238E27FC236}">
                <a16:creationId xmlns:a16="http://schemas.microsoft.com/office/drawing/2014/main" id="{15942A6D-A0B9-40D9-BC5B-FE0D45FA61E0}"/>
              </a:ext>
            </a:extLst>
          </p:cNvPr>
          <p:cNvSpPr>
            <a:spLocks noGrp="1"/>
          </p:cNvSpPr>
          <p:nvPr>
            <p:ph type="title"/>
          </p:nvPr>
        </p:nvSpPr>
        <p:spPr>
          <a:xfrm>
            <a:off x="838200" y="136525"/>
            <a:ext cx="10515600" cy="1325563"/>
          </a:xfrm>
        </p:spPr>
        <p:txBody>
          <a:bodyPr>
            <a:normAutofit/>
          </a:bodyPr>
          <a:lstStyle/>
          <a:p>
            <a:r>
              <a:rPr lang="en-US" dirty="0"/>
              <a:t>Notifying NIH – Impact on Awards</a:t>
            </a:r>
          </a:p>
        </p:txBody>
      </p:sp>
    </p:spTree>
    <p:extLst>
      <p:ext uri="{BB962C8B-B14F-4D97-AF65-F5344CB8AC3E}">
        <p14:creationId xmlns:p14="http://schemas.microsoft.com/office/powerpoint/2010/main" val="160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9E0BF5-3880-40A3-967C-E3BFABAA2A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1F753098-8D69-4571-BA43-C1C07A5297F6}"/>
              </a:ext>
            </a:extLst>
          </p:cNvPr>
          <p:cNvSpPr>
            <a:spLocks noGrp="1"/>
          </p:cNvSpPr>
          <p:nvPr>
            <p:ph idx="1"/>
          </p:nvPr>
        </p:nvSpPr>
        <p:spPr>
          <a:xfrm>
            <a:off x="838200" y="1648192"/>
            <a:ext cx="10515600" cy="4351338"/>
          </a:xfrm>
        </p:spPr>
        <p:txBody>
          <a:bodyPr>
            <a:normAutofit/>
          </a:bodyPr>
          <a:lstStyle/>
          <a:p>
            <a:pPr lvl="0"/>
            <a:r>
              <a:rPr lang="en-US" dirty="0"/>
              <a:t>Change in PD/PI/key personnel requests </a:t>
            </a:r>
            <a:r>
              <a:rPr lang="en-US" i="1" dirty="0"/>
              <a:t>and</a:t>
            </a:r>
            <a:r>
              <a:rPr lang="en-US" dirty="0"/>
              <a:t> requests for change in recipient institution should include:</a:t>
            </a:r>
          </a:p>
          <a:p>
            <a:pPr lvl="1"/>
            <a:r>
              <a:rPr lang="en-US" dirty="0"/>
              <a:t>mention as to whether the change is related to concerns about safety and/or work environments (e.g. due to concerns about harassment, bullying, retaliation, or hostile working conditions). </a:t>
            </a:r>
          </a:p>
          <a:p>
            <a:pPr lvl="1"/>
            <a:endParaRPr lang="en-US" dirty="0"/>
          </a:p>
          <a:p>
            <a:r>
              <a:rPr lang="en-US" dirty="0"/>
              <a:t>This information allows NIH to make informed grant-stewardship decisions regarding matters including, but not limited to, substitute personnel and institutional management and oversight.</a:t>
            </a:r>
          </a:p>
        </p:txBody>
      </p:sp>
      <p:sp>
        <p:nvSpPr>
          <p:cNvPr id="4" name="Title 3">
            <a:extLst>
              <a:ext uri="{FF2B5EF4-FFF2-40B4-BE49-F238E27FC236}">
                <a16:creationId xmlns:a16="http://schemas.microsoft.com/office/drawing/2014/main" id="{15942A6D-A0B9-40D9-BC5B-FE0D45FA61E0}"/>
              </a:ext>
            </a:extLst>
          </p:cNvPr>
          <p:cNvSpPr>
            <a:spLocks noGrp="1"/>
          </p:cNvSpPr>
          <p:nvPr>
            <p:ph type="title"/>
          </p:nvPr>
        </p:nvSpPr>
        <p:spPr>
          <a:xfrm>
            <a:off x="838200" y="136525"/>
            <a:ext cx="10515600" cy="1325563"/>
          </a:xfrm>
        </p:spPr>
        <p:txBody>
          <a:bodyPr>
            <a:normAutofit/>
          </a:bodyPr>
          <a:lstStyle/>
          <a:p>
            <a:r>
              <a:rPr lang="en-US" dirty="0"/>
              <a:t>Updated Guidance regarding Change in Status: PD/PI and Recipient Institution</a:t>
            </a:r>
          </a:p>
        </p:txBody>
      </p:sp>
      <p:sp>
        <p:nvSpPr>
          <p:cNvPr id="8" name="TextBox 7" descr="Learn more: NOT-OD-20-086&#10;FAQs: grants.nih.gov/faqs#/covid-19.htm&#10;">
            <a:extLst>
              <a:ext uri="{FF2B5EF4-FFF2-40B4-BE49-F238E27FC236}">
                <a16:creationId xmlns:a16="http://schemas.microsoft.com/office/drawing/2014/main" id="{75C81FD0-255B-46BD-9D2A-D23028907AC6}"/>
              </a:ext>
            </a:extLst>
          </p:cNvPr>
          <p:cNvSpPr txBox="1"/>
          <p:nvPr/>
        </p:nvSpPr>
        <p:spPr>
          <a:xfrm>
            <a:off x="2857810" y="5398174"/>
            <a:ext cx="7340585" cy="1140738"/>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Learn more: </a:t>
            </a:r>
            <a:r>
              <a:rPr kumimoji="0" lang="en-US" sz="1800" b="0" i="0" u="sng" strike="noStrike" kern="1200" cap="none" spc="0" normalizeH="0" baseline="0" noProof="0" dirty="0">
                <a:ln>
                  <a:noFill/>
                </a:ln>
                <a:solidFill>
                  <a:prstClr val="black"/>
                </a:solidFill>
                <a:effectLst/>
                <a:uLnTx/>
                <a:uFillTx/>
                <a:latin typeface="Open Sans"/>
                <a:ea typeface="+mn-ea"/>
                <a:cs typeface="+mn-cs"/>
                <a:hlinkClick r:id="rId3"/>
              </a:rPr>
              <a:t>NOT-OD-20-124</a:t>
            </a:r>
            <a:endParaRPr kumimoji="0" lang="en-US" sz="1800" b="0" i="0" u="sng" strike="noStrike" kern="1200" cap="none" spc="0" normalizeH="0" baseline="0" noProof="0" dirty="0">
              <a:ln>
                <a:noFill/>
              </a:ln>
              <a:solidFill>
                <a:prstClr val="black"/>
              </a:solidFill>
              <a:effectLst/>
              <a:uLnTx/>
              <a:uFillTx/>
              <a:latin typeface="Open Sans"/>
              <a:ea typeface="+mn-ea"/>
              <a:cs typeface="+mn-cs"/>
            </a:endParaRPr>
          </a:p>
          <a:p>
            <a:pPr lvl="0" algn="ctr">
              <a:spcBef>
                <a:spcPts val="600"/>
              </a:spcBef>
              <a:defRPr/>
            </a:pPr>
            <a:r>
              <a:rPr lang="en-US" dirty="0">
                <a:hlinkClick r:id="rId4"/>
              </a:rPr>
              <a:t>https://grants.nih.gov/grants/policy/harassment.htm</a:t>
            </a:r>
            <a:endParaRPr kumimoji="0" lang="en-US" sz="1800" b="0" i="0" u="sng"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649022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BAE5B-9F40-44E1-8A1B-5C7A40AC670C}"/>
              </a:ext>
            </a:extLst>
          </p:cNvPr>
          <p:cNvSpPr>
            <a:spLocks noGrp="1"/>
          </p:cNvSpPr>
          <p:nvPr>
            <p:ph type="sldNum" sz="quarter" idx="4"/>
          </p:nvPr>
        </p:nvSpPr>
        <p:spPr/>
        <p:txBody>
          <a:bodyPr/>
          <a:lstStyle/>
          <a:p>
            <a:fld id="{A7DDB576-49B3-42E2-89EA-6E35EA8EF806}" type="slidenum">
              <a:rPr lang="en-US" smtClean="0"/>
              <a:pPr/>
              <a:t>7</a:t>
            </a:fld>
            <a:endParaRPr lang="en-US" dirty="0"/>
          </a:p>
        </p:txBody>
      </p:sp>
      <p:sp>
        <p:nvSpPr>
          <p:cNvPr id="3" name="Content Placeholder 2">
            <a:extLst>
              <a:ext uri="{FF2B5EF4-FFF2-40B4-BE49-F238E27FC236}">
                <a16:creationId xmlns:a16="http://schemas.microsoft.com/office/drawing/2014/main" id="{06525F4F-7757-4DBE-9651-06C71583BE88}"/>
              </a:ext>
            </a:extLst>
          </p:cNvPr>
          <p:cNvSpPr>
            <a:spLocks noGrp="1"/>
          </p:cNvSpPr>
          <p:nvPr>
            <p:ph idx="1"/>
          </p:nvPr>
        </p:nvSpPr>
        <p:spPr/>
        <p:txBody>
          <a:bodyPr/>
          <a:lstStyle/>
          <a:p>
            <a:pPr>
              <a:spcBef>
                <a:spcPts val="600"/>
              </a:spcBef>
            </a:pPr>
            <a:r>
              <a:rPr lang="en-US" dirty="0"/>
              <a:t>NIH Office of Extramural Research (OER) receives allegations centrally via harassment mailbox and webform </a:t>
            </a:r>
          </a:p>
          <a:p>
            <a:pPr lvl="1">
              <a:spcBef>
                <a:spcPts val="600"/>
              </a:spcBef>
            </a:pPr>
            <a:r>
              <a:rPr lang="en-US" dirty="0">
                <a:hlinkClick r:id="rId2"/>
              </a:rPr>
              <a:t>granteeharassment@nih.gov </a:t>
            </a:r>
          </a:p>
          <a:p>
            <a:pPr lvl="1">
              <a:spcBef>
                <a:spcPts val="600"/>
              </a:spcBef>
            </a:pPr>
            <a:r>
              <a:rPr lang="en-US" dirty="0">
                <a:hlinkClick r:id="rId2"/>
              </a:rPr>
              <a:t>https://grants.nih.gov/grants/policy/harassment/find-help.htm</a:t>
            </a:r>
            <a:r>
              <a:rPr lang="en-US" dirty="0"/>
              <a:t> </a:t>
            </a:r>
          </a:p>
          <a:p>
            <a:pPr>
              <a:spcBef>
                <a:spcPts val="600"/>
              </a:spcBef>
            </a:pPr>
            <a:r>
              <a:rPr lang="en-US" dirty="0"/>
              <a:t>Institutions are encouraged to use this mailbox to contact OER with questions or when concerns arise regarding harassment at your institutions.  </a:t>
            </a:r>
          </a:p>
          <a:p>
            <a:pPr>
              <a:spcBef>
                <a:spcPts val="600"/>
              </a:spcBef>
            </a:pPr>
            <a:r>
              <a:rPr lang="en-US" dirty="0"/>
              <a:t>When NIH learns of an allegation of harassment that may impact NIH-funded research, we will contact the recipient institution to learn more </a:t>
            </a:r>
          </a:p>
        </p:txBody>
      </p:sp>
      <p:sp>
        <p:nvSpPr>
          <p:cNvPr id="4" name="Title 3">
            <a:extLst>
              <a:ext uri="{FF2B5EF4-FFF2-40B4-BE49-F238E27FC236}">
                <a16:creationId xmlns:a16="http://schemas.microsoft.com/office/drawing/2014/main" id="{F21199F0-AA15-4520-8F03-64DF7B3675F3}"/>
              </a:ext>
            </a:extLst>
          </p:cNvPr>
          <p:cNvSpPr>
            <a:spLocks noGrp="1"/>
          </p:cNvSpPr>
          <p:nvPr>
            <p:ph type="title"/>
          </p:nvPr>
        </p:nvSpPr>
        <p:spPr>
          <a:xfrm>
            <a:off x="503663" y="289467"/>
            <a:ext cx="10515600" cy="1325563"/>
          </a:xfrm>
        </p:spPr>
        <p:txBody>
          <a:bodyPr/>
          <a:lstStyle/>
          <a:p>
            <a:r>
              <a:rPr lang="en-US" dirty="0"/>
              <a:t>NIH Process for Handling Allegations</a:t>
            </a:r>
          </a:p>
        </p:txBody>
      </p:sp>
    </p:spTree>
    <p:extLst>
      <p:ext uri="{BB962C8B-B14F-4D97-AF65-F5344CB8AC3E}">
        <p14:creationId xmlns:p14="http://schemas.microsoft.com/office/powerpoint/2010/main" val="223223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14" descr="Screenshot of website showing various resources for grantees">
            <a:extLst>
              <a:ext uri="{FF2B5EF4-FFF2-40B4-BE49-F238E27FC236}">
                <a16:creationId xmlns:a16="http://schemas.microsoft.com/office/drawing/2014/main" id="{98303F95-0EEE-4EA5-9445-7314AF36550A}"/>
              </a:ext>
            </a:extLst>
          </p:cNvPr>
          <p:cNvPicPr>
            <a:picLocks noGrp="1" noChangeAspect="1"/>
          </p:cNvPicPr>
          <p:nvPr>
            <p:ph idx="1"/>
          </p:nvPr>
        </p:nvPicPr>
        <p:blipFill rotWithShape="1">
          <a:blip r:embed="rId2"/>
          <a:srcRect r="3271" b="-2"/>
          <a:stretch/>
        </p:blipFill>
        <p:spPr>
          <a:xfrm>
            <a:off x="6049789" y="933693"/>
            <a:ext cx="5603487" cy="5532421"/>
          </a:xfrm>
          <a:prstGeom prst="rect">
            <a:avLst/>
          </a:prstGeom>
        </p:spPr>
      </p:pic>
      <p:sp>
        <p:nvSpPr>
          <p:cNvPr id="16" name="TextBox 15" descr="Learn more: NOT-OD-20-086&#10;FAQs: grants.nih.gov/faqs#/covid-19.htm&#10;">
            <a:extLst>
              <a:ext uri="{FF2B5EF4-FFF2-40B4-BE49-F238E27FC236}">
                <a16:creationId xmlns:a16="http://schemas.microsoft.com/office/drawing/2014/main" id="{E386C297-C20A-400F-91E4-F303146E2B87}"/>
              </a:ext>
            </a:extLst>
          </p:cNvPr>
          <p:cNvSpPr txBox="1"/>
          <p:nvPr/>
        </p:nvSpPr>
        <p:spPr>
          <a:xfrm>
            <a:off x="4851414" y="262691"/>
            <a:ext cx="7340585" cy="749141"/>
          </a:xfrm>
          <a:prstGeom prst="roundRect">
            <a:avLst/>
          </a:prstGeom>
          <a:solidFill>
            <a:schemeClr val="accent5">
              <a:lumMod val="20000"/>
              <a:lumOff val="80000"/>
            </a:schemeClr>
          </a:solidFill>
          <a:ln w="28575">
            <a:noFill/>
          </a:ln>
        </p:spPr>
        <p:txBody>
          <a:bodyPr wrap="square" lIns="182880" tIns="182880" rIns="182880" bIns="182880" rtlCol="0">
            <a:spAutoFit/>
          </a:bodyPr>
          <a:lstStyle/>
          <a:p>
            <a:r>
              <a:rPr lang="en-US" sz="2000" dirty="0">
                <a:solidFill>
                  <a:srgbClr val="000000"/>
                </a:solidFill>
              </a:rPr>
              <a:t>NIH website </a:t>
            </a:r>
            <a:r>
              <a:rPr lang="en-US" sz="2000" dirty="0">
                <a:hlinkClick r:id="rId3"/>
              </a:rPr>
              <a:t>grants.nih.gov/grants/policy/harassment</a:t>
            </a:r>
            <a:endParaRPr lang="en-US" sz="2000" dirty="0"/>
          </a:p>
        </p:txBody>
      </p:sp>
      <p:sp>
        <p:nvSpPr>
          <p:cNvPr id="17" name="TextBox 16" descr="Learn more: NOT-OD-20-086&#10;FAQs: grants.nih.gov/faqs#/covid-19.htm&#10;">
            <a:extLst>
              <a:ext uri="{FF2B5EF4-FFF2-40B4-BE49-F238E27FC236}">
                <a16:creationId xmlns:a16="http://schemas.microsoft.com/office/drawing/2014/main" id="{82D25B04-56B5-4E4F-BD9F-1CE0C310B54E}"/>
              </a:ext>
            </a:extLst>
          </p:cNvPr>
          <p:cNvSpPr txBox="1"/>
          <p:nvPr/>
        </p:nvSpPr>
        <p:spPr>
          <a:xfrm>
            <a:off x="399311" y="2023665"/>
            <a:ext cx="4808404" cy="2753520"/>
          </a:xfrm>
          <a:prstGeom prst="roundRect">
            <a:avLst/>
          </a:prstGeom>
          <a:solidFill>
            <a:schemeClr val="accent5">
              <a:lumMod val="20000"/>
              <a:lumOff val="80000"/>
            </a:schemeClr>
          </a:solidFill>
          <a:ln w="28575">
            <a:noFill/>
          </a:ln>
        </p:spPr>
        <p:txBody>
          <a:bodyPr wrap="square" lIns="182880" tIns="182880" rIns="182880" bIns="182880" rtlCol="0">
            <a:spAutoFit/>
          </a:bodyPr>
          <a:lstStyle/>
          <a:p>
            <a:pPr>
              <a:lnSpc>
                <a:spcPct val="110000"/>
              </a:lnSpc>
              <a:spcBef>
                <a:spcPts val="1200"/>
              </a:spcBef>
            </a:pPr>
            <a:r>
              <a:rPr lang="en-US" b="1" dirty="0">
                <a:solidFill>
                  <a:srgbClr val="000000"/>
                </a:solidFill>
              </a:rPr>
              <a:t>Contact NIH:</a:t>
            </a:r>
          </a:p>
          <a:p>
            <a:pPr marL="342900" indent="-342900">
              <a:lnSpc>
                <a:spcPct val="110000"/>
              </a:lnSpc>
              <a:spcBef>
                <a:spcPts val="1200"/>
              </a:spcBef>
              <a:buFont typeface="Arial" panose="020B0604020202020204" pitchFamily="34" charset="0"/>
              <a:buChar char="•"/>
            </a:pPr>
            <a:r>
              <a:rPr lang="en-US" dirty="0">
                <a:solidFill>
                  <a:srgbClr val="000000"/>
                </a:solidFill>
              </a:rPr>
              <a:t>Webform: </a:t>
            </a:r>
            <a:r>
              <a:rPr lang="en-US" dirty="0">
                <a:solidFill>
                  <a:srgbClr val="000000"/>
                </a:solidFill>
                <a:hlinkClick r:id="rId4"/>
              </a:rPr>
              <a:t>https://public.era.nih.gov/shape/public/index.era</a:t>
            </a:r>
            <a:endParaRPr lang="en-US" dirty="0">
              <a:solidFill>
                <a:srgbClr val="000000"/>
              </a:solidFill>
            </a:endParaRPr>
          </a:p>
          <a:p>
            <a:pPr marL="342900" indent="-342900">
              <a:lnSpc>
                <a:spcPct val="110000"/>
              </a:lnSpc>
              <a:spcBef>
                <a:spcPts val="1200"/>
              </a:spcBef>
              <a:buFont typeface="Arial" panose="020B0604020202020204" pitchFamily="34" charset="0"/>
              <a:buChar char="•"/>
            </a:pPr>
            <a:r>
              <a:rPr lang="en-US" dirty="0">
                <a:solidFill>
                  <a:srgbClr val="000000"/>
                </a:solidFill>
              </a:rPr>
              <a:t>Email: </a:t>
            </a:r>
            <a:r>
              <a:rPr lang="en-US" dirty="0">
                <a:hlinkClick r:id="rId5"/>
              </a:rPr>
              <a:t>GranteeHarassment@od.nih.gov</a:t>
            </a:r>
            <a:endParaRPr lang="en-US" dirty="0"/>
          </a:p>
        </p:txBody>
      </p:sp>
      <p:sp>
        <p:nvSpPr>
          <p:cNvPr id="2" name="Title 1">
            <a:extLst>
              <a:ext uri="{FF2B5EF4-FFF2-40B4-BE49-F238E27FC236}">
                <a16:creationId xmlns:a16="http://schemas.microsoft.com/office/drawing/2014/main" id="{E079CF41-8AE1-4800-BC14-487AB9F96DFE}"/>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52133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E3EE89-E99E-4930-910D-D1B5895E9427}"/>
              </a:ext>
            </a:extLst>
          </p:cNvPr>
          <p:cNvSpPr>
            <a:spLocks noGrp="1"/>
          </p:cNvSpPr>
          <p:nvPr>
            <p:ph type="title"/>
          </p:nvPr>
        </p:nvSpPr>
        <p:spPr/>
        <p:txBody>
          <a:bodyPr/>
          <a:lstStyle/>
          <a:p>
            <a:r>
              <a:rPr lang="en-US" dirty="0"/>
              <a:t>Discussion &amp; Questions</a:t>
            </a:r>
          </a:p>
        </p:txBody>
      </p:sp>
      <p:sp>
        <p:nvSpPr>
          <p:cNvPr id="2" name="Slide Number Placeholder 1">
            <a:extLst>
              <a:ext uri="{FF2B5EF4-FFF2-40B4-BE49-F238E27FC236}">
                <a16:creationId xmlns:a16="http://schemas.microsoft.com/office/drawing/2014/main" id="{DC72BF90-7424-4208-BDEA-D11DB5102B05}"/>
              </a:ext>
            </a:extLst>
          </p:cNvPr>
          <p:cNvSpPr>
            <a:spLocks noGrp="1"/>
          </p:cNvSpPr>
          <p:nvPr>
            <p:ph type="sldNum" sz="quarter" idx="4294967295"/>
          </p:nvPr>
        </p:nvSpPr>
        <p:spPr>
          <a:xfrm>
            <a:off x="9448800" y="6356350"/>
            <a:ext cx="2743200" cy="365125"/>
          </a:xfrm>
        </p:spPr>
        <p:txBody>
          <a:bodyPr/>
          <a:lstStyle/>
          <a:p>
            <a:fld id="{A7DDB576-49B3-42E2-89EA-6E35EA8EF806}" type="slidenum">
              <a:rPr lang="en-US" smtClean="0"/>
              <a:pPr/>
              <a:t>9</a:t>
            </a:fld>
            <a:endParaRPr lang="en-US" dirty="0"/>
          </a:p>
        </p:txBody>
      </p:sp>
    </p:spTree>
    <p:extLst>
      <p:ext uri="{BB962C8B-B14F-4D97-AF65-F5344CB8AC3E}">
        <p14:creationId xmlns:p14="http://schemas.microsoft.com/office/powerpoint/2010/main" val="2408900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E516E706B8441AAF8D1CD31048E5B" ma:contentTypeVersion="11" ma:contentTypeDescription="Create a new document." ma:contentTypeScope="" ma:versionID="e420747dbfb5001a7cb517400f01c7b9">
  <xsd:schema xmlns:xsd="http://www.w3.org/2001/XMLSchema" xmlns:xs="http://www.w3.org/2001/XMLSchema" xmlns:p="http://schemas.microsoft.com/office/2006/metadata/properties" xmlns:ns3="579d9f9d-1af6-44d4-bab5-6fcb7eb5d282" xmlns:ns4="236d6b1c-424c-4f62-8c60-7c47d59786a3" targetNamespace="http://schemas.microsoft.com/office/2006/metadata/properties" ma:root="true" ma:fieldsID="3b93ee2ebe1da1ac66fa01c22914b167" ns3:_="" ns4:_="">
    <xsd:import namespace="579d9f9d-1af6-44d4-bab5-6fcb7eb5d282"/>
    <xsd:import namespace="236d6b1c-424c-4f62-8c60-7c47d59786a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d9f9d-1af6-44d4-bab5-6fcb7eb5d2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6d6b1c-424c-4f62-8c60-7c47d59786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10754C-7C56-48B2-99DA-B2A563C4D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d9f9d-1af6-44d4-bab5-6fcb7eb5d282"/>
    <ds:schemaRef ds:uri="236d6b1c-424c-4f62-8c60-7c47d5978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8446BB0C-6012-465E-87C1-5EA49490DF4E}">
  <ds:schemaRefs>
    <ds:schemaRef ds:uri="http://purl.org/dc/elements/1.1/"/>
    <ds:schemaRef ds:uri="http://schemas.microsoft.com/office/2006/metadata/properties"/>
    <ds:schemaRef ds:uri="579d9f9d-1af6-44d4-bab5-6fcb7eb5d282"/>
    <ds:schemaRef ds:uri="http://purl.org/dc/terms/"/>
    <ds:schemaRef ds:uri="http://schemas.microsoft.com/office/infopath/2007/PartnerControls"/>
    <ds:schemaRef ds:uri="236d6b1c-424c-4f62-8c60-7c47d59786a3"/>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101</TotalTime>
  <Words>509</Words>
  <Application>Microsoft Office PowerPoint</Application>
  <PresentationFormat>Widescreen</PresentationFormat>
  <Paragraphs>58</Paragraphs>
  <Slides>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Open Sans Light</vt:lpstr>
      <vt:lpstr>Open Sans Light ITALIC</vt:lpstr>
      <vt:lpstr>Open Sans</vt:lpstr>
      <vt:lpstr>Open Sans ITALIC</vt:lpstr>
      <vt:lpstr>Open Sans ExtraBold</vt:lpstr>
      <vt:lpstr>Calibri</vt:lpstr>
      <vt:lpstr>Office Theme</vt:lpstr>
      <vt:lpstr>Addressing Sexual Harassment in the Biomedical Workplace  </vt:lpstr>
      <vt:lpstr>Our Panelists</vt:lpstr>
      <vt:lpstr>How NIH Handles Allegations</vt:lpstr>
      <vt:lpstr>NIH Policies on Safe Work Environment</vt:lpstr>
      <vt:lpstr>Notifying NIH – Impact on Awards</vt:lpstr>
      <vt:lpstr>Updated Guidance regarding Change in Status: PD/PI and Recipient Institution</vt:lpstr>
      <vt:lpstr>NIH Process for Handling Allegations</vt:lpstr>
      <vt:lpstr>Resources</vt:lpstr>
      <vt:lpstr>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Sexual Harassment in the Biomedical Workplace  </dc:title>
  <dc:creator>Sullivan, Elyse (NIH/OD) [E]</dc:creator>
  <cp:lastModifiedBy>Dorsey, Michael (NIH/OD) [E]</cp:lastModifiedBy>
  <cp:revision>4</cp:revision>
  <dcterms:created xsi:type="dcterms:W3CDTF">2020-10-28T14:24:13Z</dcterms:created>
  <dcterms:modified xsi:type="dcterms:W3CDTF">2023-06-01T17:59:51Z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0x0101001BCE516E706B8441AAF8D1CD31048E5B</vt:lpwstr>
  </property>
</Properties>
</file>