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66" r:id="rId5"/>
  </p:sldMasterIdLst>
  <p:notesMasterIdLst>
    <p:notesMasterId r:id="rId103"/>
  </p:notesMasterIdLst>
  <p:handoutMasterIdLst>
    <p:handoutMasterId r:id="rId104"/>
  </p:handoutMasterIdLst>
  <p:sldIdLst>
    <p:sldId id="1054" r:id="rId6"/>
    <p:sldId id="1057" r:id="rId7"/>
    <p:sldId id="1059" r:id="rId8"/>
    <p:sldId id="926" r:id="rId9"/>
    <p:sldId id="1060" r:id="rId10"/>
    <p:sldId id="1061" r:id="rId11"/>
    <p:sldId id="1062" r:id="rId12"/>
    <p:sldId id="1064" r:id="rId13"/>
    <p:sldId id="1065" r:id="rId14"/>
    <p:sldId id="1063" r:id="rId15"/>
    <p:sldId id="1066" r:id="rId16"/>
    <p:sldId id="1067" r:id="rId17"/>
    <p:sldId id="1148" r:id="rId18"/>
    <p:sldId id="1036" r:id="rId19"/>
    <p:sldId id="1040" r:id="rId20"/>
    <p:sldId id="1069" r:id="rId21"/>
    <p:sldId id="1070" r:id="rId22"/>
    <p:sldId id="1071" r:id="rId23"/>
    <p:sldId id="943" r:id="rId24"/>
    <p:sldId id="1072" r:id="rId25"/>
    <p:sldId id="1073" r:id="rId26"/>
    <p:sldId id="1044" r:id="rId27"/>
    <p:sldId id="1075" r:id="rId28"/>
    <p:sldId id="1076" r:id="rId29"/>
    <p:sldId id="1077" r:id="rId30"/>
    <p:sldId id="1079" r:id="rId31"/>
    <p:sldId id="1078" r:id="rId32"/>
    <p:sldId id="1080" r:id="rId33"/>
    <p:sldId id="1082" r:id="rId34"/>
    <p:sldId id="1145" r:id="rId35"/>
    <p:sldId id="1144" r:id="rId36"/>
    <p:sldId id="1052" r:id="rId37"/>
    <p:sldId id="1083" r:id="rId38"/>
    <p:sldId id="1084" r:id="rId39"/>
    <p:sldId id="1085" r:id="rId40"/>
    <p:sldId id="1086" r:id="rId41"/>
    <p:sldId id="1087" r:id="rId42"/>
    <p:sldId id="1088" r:id="rId43"/>
    <p:sldId id="1002" r:id="rId44"/>
    <p:sldId id="1081" r:id="rId45"/>
    <p:sldId id="1089" r:id="rId46"/>
    <p:sldId id="1090" r:id="rId47"/>
    <p:sldId id="1092" r:id="rId48"/>
    <p:sldId id="1091" r:id="rId49"/>
    <p:sldId id="1147" r:id="rId50"/>
    <p:sldId id="1146" r:id="rId51"/>
    <p:sldId id="1093" r:id="rId52"/>
    <p:sldId id="1094" r:id="rId53"/>
    <p:sldId id="1095" r:id="rId54"/>
    <p:sldId id="1096" r:id="rId55"/>
    <p:sldId id="1097" r:id="rId56"/>
    <p:sldId id="1098" r:id="rId57"/>
    <p:sldId id="1101" r:id="rId58"/>
    <p:sldId id="1099" r:id="rId59"/>
    <p:sldId id="1102" r:id="rId60"/>
    <p:sldId id="1103" r:id="rId61"/>
    <p:sldId id="1100" r:id="rId62"/>
    <p:sldId id="1105" r:id="rId63"/>
    <p:sldId id="1106" r:id="rId64"/>
    <p:sldId id="1104" r:id="rId65"/>
    <p:sldId id="1107" r:id="rId66"/>
    <p:sldId id="1108" r:id="rId67"/>
    <p:sldId id="1109" r:id="rId68"/>
    <p:sldId id="1110" r:id="rId69"/>
    <p:sldId id="1114" r:id="rId70"/>
    <p:sldId id="1111" r:id="rId71"/>
    <p:sldId id="1112" r:id="rId72"/>
    <p:sldId id="1115" r:id="rId73"/>
    <p:sldId id="1116" r:id="rId74"/>
    <p:sldId id="1113" r:id="rId75"/>
    <p:sldId id="1118" r:id="rId76"/>
    <p:sldId id="1119" r:id="rId77"/>
    <p:sldId id="1117" r:id="rId78"/>
    <p:sldId id="1120" r:id="rId79"/>
    <p:sldId id="1121" r:id="rId80"/>
    <p:sldId id="1049" r:id="rId81"/>
    <p:sldId id="1122" r:id="rId82"/>
    <p:sldId id="1125" r:id="rId83"/>
    <p:sldId id="1123" r:id="rId84"/>
    <p:sldId id="1124" r:id="rId85"/>
    <p:sldId id="1127" r:id="rId86"/>
    <p:sldId id="1128" r:id="rId87"/>
    <p:sldId id="1126" r:id="rId88"/>
    <p:sldId id="1130" r:id="rId89"/>
    <p:sldId id="1131" r:id="rId90"/>
    <p:sldId id="1132" r:id="rId91"/>
    <p:sldId id="1133" r:id="rId92"/>
    <p:sldId id="1136" r:id="rId93"/>
    <p:sldId id="1137" r:id="rId94"/>
    <p:sldId id="1138" r:id="rId95"/>
    <p:sldId id="1139" r:id="rId96"/>
    <p:sldId id="1135" r:id="rId97"/>
    <p:sldId id="1140" r:id="rId98"/>
    <p:sldId id="982" r:id="rId99"/>
    <p:sldId id="1143" r:id="rId100"/>
    <p:sldId id="1142" r:id="rId101"/>
    <p:sldId id="819" r:id="rId102"/>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69900"/>
    <a:srgbClr val="336699"/>
    <a:srgbClr val="FFCC66"/>
    <a:srgbClr val="FFFF99"/>
    <a:srgbClr val="993300"/>
    <a:srgbClr val="FFFF66"/>
    <a:srgbClr val="990000"/>
    <a:srgbClr val="CC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7" autoAdjust="0"/>
    <p:restoredTop sz="99814" autoAdjust="0"/>
  </p:normalViewPr>
  <p:slideViewPr>
    <p:cSldViewPr>
      <p:cViewPr varScale="1">
        <p:scale>
          <a:sx n="74" d="100"/>
          <a:sy n="74" d="100"/>
        </p:scale>
        <p:origin x="474"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27576"/>
    </p:cViewPr>
  </p:sorterViewPr>
  <p:notesViewPr>
    <p:cSldViewPr>
      <p:cViewPr varScale="1">
        <p:scale>
          <a:sx n="128" d="100"/>
          <a:sy n="128" d="100"/>
        </p:scale>
        <p:origin x="-1002"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Submission Options Used</a:t>
            </a:r>
            <a:br>
              <a:rPr lang="en-US" sz="2000" b="1" dirty="0"/>
            </a:br>
            <a:r>
              <a:rPr lang="en-US" sz="2000" b="1" dirty="0"/>
              <a:t>for NIH Multi-project Applications</a:t>
            </a:r>
            <a:endParaRPr lang="en-US" sz="2000" b="1" i="0" u="none" strike="noStrike" baseline="0" dirty="0">
              <a:effectLst/>
            </a:endParaRPr>
          </a:p>
          <a:p>
            <a:pPr>
              <a:defRPr/>
            </a:pPr>
            <a:r>
              <a:rPr lang="en-US" sz="1600" b="0" i="0" u="none" strike="noStrike" baseline="0" dirty="0">
                <a:effectLst/>
              </a:rPr>
              <a:t>(Sept. 2018 - Aug. 2019)</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CC-4F0F-9D89-F67680E130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CC-4F0F-9D89-F67680E130D5}"/>
              </c:ext>
            </c:extLst>
          </c:dPt>
          <c:dLbls>
            <c:dLbl>
              <c:idx val="0"/>
              <c:layout>
                <c:manualLayout>
                  <c:x val="9.5912583721439147E-3"/>
                  <c:y val="8.6443209129761292E-2"/>
                </c:manualLayout>
              </c:layout>
              <c:showLegendKey val="0"/>
              <c:showVal val="1"/>
              <c:showCatName val="1"/>
              <c:showSerName val="0"/>
              <c:showPercent val="0"/>
              <c:showBubbleSize val="0"/>
              <c:extLst>
                <c:ext xmlns:c15="http://schemas.microsoft.com/office/drawing/2012/chart" uri="{CE6537A1-D6FC-4f65-9D91-7224C49458BB}">
                  <c15:layout>
                    <c:manualLayout>
                      <c:w val="0.21255505444173148"/>
                      <c:h val="0.15289391083425791"/>
                    </c:manualLayout>
                  </c15:layout>
                </c:ext>
                <c:ext xmlns:c16="http://schemas.microsoft.com/office/drawing/2014/chart" uri="{C3380CC4-5D6E-409C-BE32-E72D297353CC}">
                  <c16:uniqueId val="{00000001-55CC-4F0F-9D89-F67680E130D5}"/>
                </c:ext>
              </c:extLst>
            </c:dLbl>
            <c:dLbl>
              <c:idx val="1"/>
              <c:layout>
                <c:manualLayout>
                  <c:x val="0.20435905398224138"/>
                  <c:y val="-0.1797079434369585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CC-4F0F-9D89-F67680E130D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'Multi-project'!$A$15:$A$16</c:f>
              <c:strCache>
                <c:ptCount val="2"/>
                <c:pt idx="0">
                  <c:v>Institutional S2S</c:v>
                </c:pt>
                <c:pt idx="1">
                  <c:v>NIH ASSIST</c:v>
                </c:pt>
              </c:strCache>
            </c:strRef>
          </c:cat>
          <c:val>
            <c:numRef>
              <c:f>'Multi-project'!$B$15:$B$16</c:f>
              <c:numCache>
                <c:formatCode>0%</c:formatCode>
                <c:ptCount val="2"/>
                <c:pt idx="0">
                  <c:v>0.2</c:v>
                </c:pt>
                <c:pt idx="1">
                  <c:v>0.8</c:v>
                </c:pt>
              </c:numCache>
            </c:numRef>
          </c:val>
          <c:extLst>
            <c:ext xmlns:c16="http://schemas.microsoft.com/office/drawing/2014/chart" uri="{C3380CC4-5D6E-409C-BE32-E72D297353CC}">
              <c16:uniqueId val="{00000004-55CC-4F0F-9D89-F67680E130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4/8/2020</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4/8/2020</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27" tIns="45713" rIns="91427" bIns="45713" rtlCol="0" anchor="ctr"/>
          <a:lstStyle/>
          <a:p>
            <a:pPr lvl="0"/>
            <a:endParaRPr lang="en-US" noProof="0"/>
          </a:p>
        </p:txBody>
      </p:sp>
      <p:sp>
        <p:nvSpPr>
          <p:cNvPr id="5" name="Notes Placeholder 4"/>
          <p:cNvSpPr>
            <a:spLocks noGrp="1"/>
          </p:cNvSpPr>
          <p:nvPr>
            <p:ph type="body" sz="quarter" idx="3"/>
          </p:nvPr>
        </p:nvSpPr>
        <p:spPr>
          <a:xfrm>
            <a:off x="929640" y="3330423"/>
            <a:ext cx="7437120" cy="3154441"/>
          </a:xfrm>
          <a:prstGeom prst="rect">
            <a:avLst/>
          </a:prstGeom>
        </p:spPr>
        <p:txBody>
          <a:bodyPr vert="horz" lIns="91427" tIns="45713" rIns="91427" bIns="4571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469E-EF5C-4FB3-A519-76AB1430A321}" type="slidenum">
              <a:rPr lang="en-US" smtClean="0"/>
              <a:pPr/>
              <a:t>18</a:t>
            </a:fld>
            <a:endParaRPr lang="en-US"/>
          </a:p>
        </p:txBody>
      </p:sp>
    </p:spTree>
    <p:extLst>
      <p:ext uri="{BB962C8B-B14F-4D97-AF65-F5344CB8AC3E}">
        <p14:creationId xmlns:p14="http://schemas.microsoft.com/office/powerpoint/2010/main" val="322387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203200" y="64008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207434"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FCC12A3-0448-48FB-98ED-E287151C357F}" type="datetime1">
              <a:rPr lang="en-US" smtClean="0"/>
              <a:t>4/8/2020</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solidFill>
                  <a:schemeClr val="accent3">
                    <a:shade val="75000"/>
                  </a:schemeClr>
                </a:solidFill>
              </a:defRPr>
            </a:lvl1pPr>
          </a:lstStyle>
          <a:p>
            <a:pPr>
              <a:defRPr/>
            </a:pPr>
            <a:fld id="{75BECE6F-C8B3-4AFE-ABE6-79691508103B}"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a:prstGeom prst="rect">
            <a:avLst/>
          </a:prstGeom>
        </p:spPr>
        <p:txBody>
          <a:bodyPr/>
          <a:lstStyle>
            <a:lvl1pPr>
              <a:defRPr/>
            </a:lvl1pPr>
          </a:lstStyle>
          <a:p>
            <a:r>
              <a:rPr lang="en-US" dirty="0"/>
              <a:t>Click to edit title  </a:t>
            </a:r>
          </a:p>
        </p:txBody>
      </p:sp>
      <p:sp>
        <p:nvSpPr>
          <p:cNvPr id="3" name="Subtitle 2"/>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14567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31643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all"/>
            </a:lvl1pPr>
          </a:lstStyle>
          <a:p>
            <a:r>
              <a:rPr lang="en-US" dirty="0"/>
              <a:t>Click to edit title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19715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p>
            <a:r>
              <a:rPr lang="en-US" dirty="0"/>
              <a:t>Click to edit title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79280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E3171E9-4B2C-41B2-BF6C-57A42149FC50}" type="datetime1">
              <a:rPr lang="en-US" smtClean="0"/>
              <a:t>4/8/2020</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203200" y="2286000"/>
            <a:ext cx="11777133"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207434" y="142875"/>
            <a:ext cx="11777133"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98967" y="6383338"/>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568" y="2743200"/>
            <a:ext cx="8640232"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382BF148-E73E-4D8B-B910-0CE5E3F174FD}" type="datetime1">
              <a:rPr lang="en-US" smtClean="0"/>
              <a:t>4/8/2020</a:t>
            </a:fld>
            <a:endParaRPr lang="en-US"/>
          </a:p>
        </p:txBody>
      </p:sp>
      <p:sp>
        <p:nvSpPr>
          <p:cNvPr id="17" name="Slide Number Placeholder 5"/>
          <p:cNvSpPr>
            <a:spLocks noGrp="1"/>
          </p:cNvSpPr>
          <p:nvPr>
            <p:ph type="sldNum" sz="quarter" idx="12"/>
          </p:nvPr>
        </p:nvSpPr>
        <p:spPr>
          <a:xfrm>
            <a:off x="5791200" y="2178051"/>
            <a:ext cx="609600" cy="441325"/>
          </a:xfrm>
        </p:spPr>
        <p:txBody>
          <a:bodyPr/>
          <a:lstStyle>
            <a:lvl1pPr>
              <a:defRPr>
                <a:solidFill>
                  <a:schemeClr val="accent3">
                    <a:shade val="75000"/>
                  </a:schemeClr>
                </a:solidFill>
              </a:defRPr>
            </a:lvl1pPr>
          </a:lstStyle>
          <a:p>
            <a:pPr>
              <a:defRPr/>
            </a:pPr>
            <a:fld id="{22A70DE3-2F75-431A-9D09-64CA1AB2227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6096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quarter" idx="13"/>
          </p:nvPr>
        </p:nvSpPr>
        <p:spPr>
          <a:xfrm>
            <a:off x="402336" y="1371600"/>
            <a:ext cx="53848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6400800" y="1371600"/>
            <a:ext cx="53848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7721601" y="6410326"/>
            <a:ext cx="4059767" cy="365125"/>
          </a:xfrm>
        </p:spPr>
        <p:txBody>
          <a:bodyPr/>
          <a:lstStyle>
            <a:lvl1pPr>
              <a:defRPr/>
            </a:lvl1pPr>
          </a:lstStyle>
          <a:p>
            <a:pPr>
              <a:defRPr/>
            </a:pPr>
            <a:fld id="{9A4CD5E3-A4EB-4AC6-99A8-D02631F95FEC}" type="datetime1">
              <a:rPr lang="en-US" smtClean="0"/>
              <a:t>4/8/2020</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12192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203200" y="1304925"/>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5685367" y="915988"/>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94734" y="6383338"/>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203200" y="1220788"/>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6096000" y="2200276"/>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p:nvSpPr>
        <p:spPr>
          <a:xfrm>
            <a:off x="5812367" y="1009650"/>
            <a:ext cx="560917"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203200" y="155575"/>
            <a:ext cx="11777133"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402336" y="1447800"/>
            <a:ext cx="5386917"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6388440" y="1447800"/>
            <a:ext cx="5389033"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406400" y="228600"/>
            <a:ext cx="11375136"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402336" y="2286000"/>
            <a:ext cx="5388864"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6400800" y="2286000"/>
            <a:ext cx="53848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D1798642-9447-44D9-BE9A-3A834A51656F}" type="datetime1">
              <a:rPr lang="en-US" smtClean="0"/>
              <a:t>4/8/2020</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5786967" y="1000126"/>
            <a:ext cx="609600" cy="441325"/>
          </a:xfrm>
        </p:spPr>
        <p:txBody>
          <a:bodyPr/>
          <a:lstStyle>
            <a:lvl1pPr algn="ctr">
              <a:defRPr/>
            </a:lvl1pPr>
          </a:lstStyle>
          <a:p>
            <a:pPr>
              <a:defRPr/>
            </a:pPr>
            <a:fld id="{3A4FF90E-4C55-4D59-BE6A-CE57DBB6E3F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EA83830-FD42-4C76-AE9C-69FCD2278259}" type="datetime1">
              <a:rPr lang="en-US" smtClean="0"/>
              <a:t>4/8/2020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D535206B-4A4A-47B0-BA21-D142872E963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98967" y="6383338"/>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203200" y="155575"/>
            <a:ext cx="11777133"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1"/>
            <a:ext cx="12192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E7515CA5-FFA0-48C7-A4EB-4599202DDECF}" type="datetime1">
              <a:rPr lang="en-US" smtClean="0"/>
              <a:t>4/8/2020</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p:cNvSpPr>
            <a:spLocks noGrp="1"/>
          </p:cNvSpPr>
          <p:nvPr>
            <p:ph type="title"/>
          </p:nvPr>
        </p:nvSpPr>
        <p:spPr>
          <a:xfrm>
            <a:off x="402167" y="228601"/>
            <a:ext cx="11379200" cy="758825"/>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1"/>
            <a:ext cx="12192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203200" y="6430963"/>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207434" y="119063"/>
            <a:ext cx="11777133"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914400"/>
            <a:ext cx="31496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508000" y="2286001"/>
            <a:ext cx="31496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3C07A78-8D50-428B-A009-C5834E26A8C6}" type="datetime1">
              <a:rPr lang="en-US" smtClean="0"/>
              <a:t>4/8/2020</a:t>
            </a:fld>
            <a:endParaRPr lang="en-US"/>
          </a:p>
        </p:txBody>
      </p:sp>
      <p:sp>
        <p:nvSpPr>
          <p:cNvPr id="16" name="Footer Placeholder 5"/>
          <p:cNvSpPr>
            <a:spLocks noGrp="1"/>
          </p:cNvSpPr>
          <p:nvPr>
            <p:ph type="ftr" sz="quarter" idx="15"/>
          </p:nvPr>
        </p:nvSpPr>
        <p:spPr>
          <a:xfrm>
            <a:off x="508000" y="6410326"/>
            <a:ext cx="38608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828800" y="304801"/>
            <a:ext cx="609600" cy="441325"/>
          </a:xfrm>
        </p:spPr>
        <p:txBody>
          <a:bodyPr/>
          <a:lstStyle>
            <a:lvl1pPr>
              <a:defRPr>
                <a:solidFill>
                  <a:schemeClr val="accent3">
                    <a:shade val="75000"/>
                  </a:schemeClr>
                </a:solidFill>
              </a:defRPr>
            </a:lvl1pPr>
          </a:lstStyle>
          <a:p>
            <a:pPr>
              <a:defRPr/>
            </a:pPr>
            <a:fld id="{0057A446-9BC9-43AE-8342-D14CD2C5672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203200" y="152400"/>
            <a:ext cx="11777133"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203200"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215900" y="5270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00500" y="609600"/>
            <a:ext cx="78232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7717367" y="6405564"/>
            <a:ext cx="4059767" cy="365125"/>
          </a:xfrm>
        </p:spPr>
        <p:txBody>
          <a:bodyPr/>
          <a:lstStyle>
            <a:lvl1pPr>
              <a:defRPr/>
            </a:lvl1pPr>
          </a:lstStyle>
          <a:p>
            <a:pPr>
              <a:defRPr/>
            </a:pPr>
            <a:fld id="{C517282D-26B6-44D3-B7EC-7AE7D64B3852}" type="datetime1">
              <a:rPr lang="en-US" smtClean="0"/>
              <a:t>4/8/2020</a:t>
            </a:fld>
            <a:endParaRPr lang="en-US"/>
          </a:p>
        </p:txBody>
      </p:sp>
      <p:sp>
        <p:nvSpPr>
          <p:cNvPr id="17" name="Footer Placeholder 5"/>
          <p:cNvSpPr>
            <a:spLocks noGrp="1"/>
          </p:cNvSpPr>
          <p:nvPr>
            <p:ph type="ftr" sz="quarter" idx="11"/>
          </p:nvPr>
        </p:nvSpPr>
        <p:spPr>
          <a:xfrm>
            <a:off x="402168" y="6410326"/>
            <a:ext cx="4779433"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828800" y="309564"/>
            <a:ext cx="609600" cy="441325"/>
          </a:xfrm>
        </p:spPr>
        <p:txBody>
          <a:bodyPr/>
          <a:lstStyle>
            <a:lvl1pPr>
              <a:defRPr/>
            </a:lvl1pPr>
          </a:lstStyle>
          <a:p>
            <a:pPr>
              <a:defRPr/>
            </a:pPr>
            <a:fld id="{20119ED5-8942-4B81-BD67-FB5B28D591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12192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13C77784-1A32-4EB5-A180-CA6B06A33B00}" type="datetime1">
              <a:rPr lang="en-US" smtClean="0"/>
              <a:t>4/8/2020</a:t>
            </a:fld>
            <a:endParaRPr lang="en-US" dirty="0"/>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203200" y="1255713"/>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5791200" y="1027114"/>
            <a:ext cx="6096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pPr>
                <a:defRPr/>
              </a:pPr>
              <a:t>‹#›</a:t>
            </a:fld>
            <a:endParaRPr lang="en-US" dirty="0"/>
          </a:p>
        </p:txBody>
      </p:sp>
      <p:sp>
        <p:nvSpPr>
          <p:cNvPr id="22" name="Title Placeholder 21"/>
          <p:cNvSpPr>
            <a:spLocks noGrp="1"/>
          </p:cNvSpPr>
          <p:nvPr>
            <p:ph type="title"/>
          </p:nvPr>
        </p:nvSpPr>
        <p:spPr>
          <a:xfrm>
            <a:off x="402167" y="228601"/>
            <a:ext cx="113792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402167" y="1524000"/>
            <a:ext cx="113792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dirty="0"/>
              <a:t>Click to edit title</a:t>
            </a:r>
          </a:p>
        </p:txBody>
      </p:sp>
      <p:sp>
        <p:nvSpPr>
          <p:cNvPr id="16"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7" name="Date Placeholder 3"/>
          <p:cNvSpPr>
            <a:spLocks noGrp="1"/>
          </p:cNvSpPr>
          <p:nvPr>
            <p:ph type="dt" sz="half" idx="2"/>
          </p:nvPr>
        </p:nvSpPr>
        <p:spPr>
          <a:xfrm>
            <a:off x="5124218" y="6172201"/>
            <a:ext cx="5256697" cy="320674"/>
          </a:xfrm>
          <a:prstGeom prst="rect">
            <a:avLst/>
          </a:prstGeom>
        </p:spPr>
        <p:txBody>
          <a:bodyPr vert="horz" lIns="91440" tIns="45720" rIns="91440" bIns="0" rtlCol="0" anchor="b"/>
          <a:lstStyle>
            <a:lvl1pPr algn="l">
              <a:defRPr sz="1000">
                <a:solidFill>
                  <a:schemeClr val="tx1"/>
                </a:solidFill>
              </a:defRPr>
            </a:lvl1pPr>
          </a:lstStyle>
          <a:p>
            <a:pPr fontAlgn="auto">
              <a:spcBef>
                <a:spcPts val="0"/>
              </a:spcBef>
              <a:spcAft>
                <a:spcPts val="0"/>
              </a:spcAft>
            </a:pPr>
            <a:fld id="{7A8FF058-AD71-459A-A016-0CB261303DBC}" type="datetime4">
              <a:rPr lang="en-US" smtClean="0">
                <a:solidFill>
                  <a:prstClr val="black"/>
                </a:solidFill>
                <a:latin typeface="Calibri"/>
              </a:rPr>
              <a:pPr fontAlgn="auto">
                <a:spcBef>
                  <a:spcPts val="0"/>
                </a:spcBef>
                <a:spcAft>
                  <a:spcPts val="0"/>
                </a:spcAft>
              </a:pPr>
              <a:t>April 8, 2020</a:t>
            </a:fld>
            <a:endParaRPr lang="en-US" dirty="0">
              <a:solidFill>
                <a:prstClr val="black"/>
              </a:solidFill>
              <a:latin typeface="Calibri"/>
            </a:endParaRPr>
          </a:p>
        </p:txBody>
      </p:sp>
      <p:sp>
        <p:nvSpPr>
          <p:cNvPr id="18" name="Footer Placeholder 4"/>
          <p:cNvSpPr>
            <a:spLocks noGrp="1"/>
          </p:cNvSpPr>
          <p:nvPr>
            <p:ph type="ftr" sz="quarter" idx="3"/>
          </p:nvPr>
        </p:nvSpPr>
        <p:spPr>
          <a:xfrm>
            <a:off x="5124218" y="6492875"/>
            <a:ext cx="5256697" cy="298628"/>
          </a:xfrm>
          <a:prstGeom prst="rect">
            <a:avLst/>
          </a:prstGeom>
        </p:spPr>
        <p:txBody>
          <a:bodyPr vert="horz" lIns="91440" tIns="45720" rIns="91440" bIns="45720" rtlCol="0" anchor="t"/>
          <a:lstStyle>
            <a:lvl1pPr algn="l">
              <a:defRPr sz="1000">
                <a:solidFill>
                  <a:schemeClr val="tx1"/>
                </a:solidFill>
              </a:defRPr>
            </a:lvl1pPr>
          </a:lstStyle>
          <a:p>
            <a:pPr fontAlgn="auto">
              <a:spcBef>
                <a:spcPts val="0"/>
              </a:spcBef>
              <a:spcAft>
                <a:spcPts val="0"/>
              </a:spcAft>
            </a:pPr>
            <a:endParaRPr lang="en-US" dirty="0">
              <a:solidFill>
                <a:prstClr val="black"/>
              </a:solidFill>
              <a:latin typeface="Calibri"/>
            </a:endParaRPr>
          </a:p>
        </p:txBody>
      </p:sp>
      <p:sp>
        <p:nvSpPr>
          <p:cNvPr id="19"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pPr fontAlgn="auto">
              <a:spcBef>
                <a:spcPts val="0"/>
              </a:spcBef>
              <a:spcAft>
                <a:spcPts val="0"/>
              </a:spcAft>
            </a:pPr>
            <a:fld id="{F38DF745-7D3F-47F4-83A3-874385CFAA69}" type="slidenum">
              <a:rPr lang="en-US" smtClean="0">
                <a:solidFill>
                  <a:srgbClr val="1F497D"/>
                </a:solidFill>
                <a:latin typeface="Calibri"/>
              </a:rPr>
              <a:pPr fontAlgn="auto">
                <a:spcBef>
                  <a:spcPts val="0"/>
                </a:spcBef>
                <a:spcAft>
                  <a:spcPts val="0"/>
                </a:spcAft>
              </a:pPr>
              <a:t>‹#›</a:t>
            </a:fld>
            <a:endParaRPr lang="en-US" dirty="0">
              <a:solidFill>
                <a:srgbClr val="1F497D"/>
              </a:solidFill>
              <a:latin typeface="Calibri"/>
            </a:endParaRPr>
          </a:p>
        </p:txBody>
      </p:sp>
      <p:pic>
        <p:nvPicPr>
          <p:cNvPr id="20" name="Picture 19"/>
          <p:cNvPicPr>
            <a:picLocks noChangeAspect="1"/>
          </p:cNvPicPr>
          <p:nvPr userDrawn="1"/>
        </p:nvPicPr>
        <p:blipFill>
          <a:blip r:embed="rId6"/>
          <a:stretch>
            <a:fillRect/>
          </a:stretch>
        </p:blipFill>
        <p:spPr>
          <a:xfrm>
            <a:off x="609601" y="6329849"/>
            <a:ext cx="597820" cy="446870"/>
          </a:xfrm>
          <a:prstGeom prst="rect">
            <a:avLst/>
          </a:prstGeom>
        </p:spPr>
      </p:pic>
      <p:pic>
        <p:nvPicPr>
          <p:cNvPr id="21" name="Picture 20"/>
          <p:cNvPicPr>
            <a:picLocks noChangeAspect="1"/>
          </p:cNvPicPr>
          <p:nvPr userDrawn="1"/>
        </p:nvPicPr>
        <p:blipFill>
          <a:blip r:embed="rId7"/>
          <a:stretch>
            <a:fillRect/>
          </a:stretch>
        </p:blipFill>
        <p:spPr>
          <a:xfrm>
            <a:off x="1435128" y="6380729"/>
            <a:ext cx="3443400" cy="395991"/>
          </a:xfrm>
          <a:prstGeom prst="rect">
            <a:avLst/>
          </a:prstGeom>
        </p:spPr>
      </p:pic>
    </p:spTree>
    <p:extLst>
      <p:ext uri="{BB962C8B-B14F-4D97-AF65-F5344CB8AC3E}">
        <p14:creationId xmlns:p14="http://schemas.microsoft.com/office/powerpoint/2010/main" val="1684102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rants.nih.gov/grants/ElectronicReceipt/files/Electronic_Multi-project_Application_Image_Assembly.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tmp"/></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grants.nih.gov/grants/ElectronicReceipt/files/registration_handout.pdf"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rants.nih.gov/grants/how-to-apply-application-guide/resources/annotated-form-sets.htm" TargetMode="External"/><Relationship Id="rId2" Type="http://schemas.openxmlformats.org/officeDocument/2006/relationships/hyperlink" Target="https://grants.nih.gov/grants/how-to-apply-application-guide.html" TargetMode="Externa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tmp"/><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grants.nih.gov/grants/how-to-apply-application-guide/due-dates-and-submission-policies/dealing-with-system-issues.htm"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era.nih.gov/" TargetMode="External"/><Relationship Id="rId2" Type="http://schemas.openxmlformats.org/officeDocument/2006/relationships/hyperlink" Target="https://grants.nih.gov/support/" TargetMode="Externa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6.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48.png"/><Relationship Id="rId2" Type="http://schemas.openxmlformats.org/officeDocument/2006/relationships/hyperlink" Target="https://public.era.nih.gov/assist" TargetMode="External"/><Relationship Id="rId1" Type="http://schemas.openxmlformats.org/officeDocument/2006/relationships/slideLayout" Target="../slideLayouts/slideLayout2.xml"/><Relationship Id="rId6" Type="http://schemas.openxmlformats.org/officeDocument/2006/relationships/hyperlink" Target="https://grants.nih.gov/grants/how-to-apply-application-guide/prepare-to-apply-and-register/submission-options/assist.htm" TargetMode="External"/><Relationship Id="rId5" Type="http://schemas.openxmlformats.org/officeDocument/2006/relationships/hyperlink" Target="https://grants.nih.gov/grants/how-to-apply-application-guide/resources/annotated-form-sets.htm" TargetMode="External"/><Relationship Id="rId4" Type="http://schemas.openxmlformats.org/officeDocument/2006/relationships/hyperlink" Target="http://grants.nih.gov/grants/how-to-apply-application-guide.htm"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8EEB33-851B-4A86-B935-D83B02D3397A}"/>
              </a:ext>
            </a:extLst>
          </p:cNvPr>
          <p:cNvSpPr>
            <a:spLocks noGrp="1"/>
          </p:cNvSpPr>
          <p:nvPr>
            <p:ph type="ctrTitle"/>
          </p:nvPr>
        </p:nvSpPr>
        <p:spPr>
          <a:xfrm>
            <a:off x="888357" y="209037"/>
            <a:ext cx="10363200" cy="1752600"/>
          </a:xfrm>
        </p:spPr>
        <p:txBody>
          <a:bodyPr>
            <a:noAutofit/>
          </a:bodyPr>
          <a:lstStyle/>
          <a:p>
            <a:r>
              <a:rPr lang="en-US" sz="4400" dirty="0"/>
              <a:t>Preparing, Submitting &amp; Tracking </a:t>
            </a:r>
            <a:br>
              <a:rPr lang="en-US" sz="4400" dirty="0"/>
            </a:br>
            <a:r>
              <a:rPr lang="en-US" sz="4400" dirty="0"/>
              <a:t>Multi-project Applications Using ASSIST</a:t>
            </a:r>
          </a:p>
        </p:txBody>
      </p:sp>
      <p:sp>
        <p:nvSpPr>
          <p:cNvPr id="5" name="Rectangle 4">
            <a:extLst>
              <a:ext uri="{FF2B5EF4-FFF2-40B4-BE49-F238E27FC236}">
                <a16:creationId xmlns:a16="http://schemas.microsoft.com/office/drawing/2014/main" id="{F7F36FF3-CFC2-42CD-A153-2B435AA65920}"/>
              </a:ext>
            </a:extLst>
          </p:cNvPr>
          <p:cNvSpPr txBox="1">
            <a:spLocks noChangeArrowheads="1"/>
          </p:cNvSpPr>
          <p:nvPr/>
        </p:nvSpPr>
        <p:spPr bwMode="auto">
          <a:xfrm>
            <a:off x="2376696" y="5066308"/>
            <a:ext cx="7696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457200" indent="0" algn="ctr" rtl="0" eaLnBrk="0" fontAlgn="base" hangingPunct="0">
              <a:spcBef>
                <a:spcPct val="20000"/>
              </a:spcBef>
              <a:spcAft>
                <a:spcPct val="0"/>
              </a:spcAft>
              <a:buClr>
                <a:schemeClr val="accent2"/>
              </a:buClr>
              <a:buSzPct val="70000"/>
              <a:buFont typeface="Wingdings" pitchFamily="2" charset="2"/>
              <a:buNone/>
              <a:defRPr sz="2200" kern="1200">
                <a:solidFill>
                  <a:schemeClr val="tx2"/>
                </a:solidFill>
                <a:latin typeface="+mn-lt"/>
                <a:ea typeface="+mn-ea"/>
                <a:cs typeface="+mn-cs"/>
              </a:defRPr>
            </a:lvl2pPr>
            <a:lvl3pPr marL="914400" indent="0" algn="ctr" rtl="0" eaLnBrk="0" fontAlgn="base" hangingPunct="0">
              <a:spcBef>
                <a:spcPct val="20000"/>
              </a:spcBef>
              <a:spcAft>
                <a:spcPct val="0"/>
              </a:spcAft>
              <a:buClr>
                <a:srgbClr val="9BBB59"/>
              </a:buClr>
              <a:buSzPct val="75000"/>
              <a:buFont typeface="Wingdings 2" pitchFamily="18" charset="2"/>
              <a:buNone/>
              <a:defRPr sz="20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064A2"/>
              </a:buClr>
              <a:buSzPct val="70000"/>
              <a:buFont typeface="Wingdings" pitchFamily="2" charset="2"/>
              <a:buNone/>
              <a:defRPr sz="2000" kern="1200">
                <a:solidFill>
                  <a:schemeClr val="tx2"/>
                </a:solidFill>
                <a:latin typeface="+mn-lt"/>
                <a:ea typeface="+mn-ea"/>
                <a:cs typeface="+mn-cs"/>
              </a:defRPr>
            </a:lvl4pPr>
            <a:lvl5pPr marL="1828800" indent="0" algn="ctr" rtl="0" eaLnBrk="0" fontAlgn="base" hangingPunct="0">
              <a:spcBef>
                <a:spcPct val="20000"/>
              </a:spcBef>
              <a:spcAft>
                <a:spcPct val="0"/>
              </a:spcAft>
              <a:buClr>
                <a:srgbClr val="4BACC6"/>
              </a:buClr>
              <a:buNone/>
              <a:defRPr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sz="1400" kern="1200" cap="all" baseline="0">
                <a:solidFill>
                  <a:schemeClr val="tx1"/>
                </a:solidFill>
                <a:latin typeface="+mn-lt"/>
                <a:ea typeface="+mn-ea"/>
                <a:cs typeface="+mn-cs"/>
              </a:defRPr>
            </a:lvl9pPr>
          </a:lstStyle>
          <a:p>
            <a:pPr eaLnBrk="1" fontAlgn="auto" hangingPunct="1">
              <a:spcAft>
                <a:spcPts val="0"/>
              </a:spcAft>
              <a:defRPr/>
            </a:pPr>
            <a:endParaRPr lang="en-US" sz="800" b="0" cap="none" spc="0" dirty="0">
              <a:ea typeface="+mj-ea"/>
              <a:cs typeface="+mj-cs"/>
            </a:endParaRPr>
          </a:p>
          <a:p>
            <a:pPr eaLnBrk="1" fontAlgn="auto" hangingPunct="1">
              <a:spcAft>
                <a:spcPts val="0"/>
              </a:spcAft>
              <a:defRPr/>
            </a:pPr>
            <a:br>
              <a:rPr lang="en-US" sz="2400" cap="none" spc="0" dirty="0">
                <a:ea typeface="+mj-ea"/>
                <a:cs typeface="+mj-cs"/>
              </a:rPr>
            </a:br>
            <a:r>
              <a:rPr lang="en-US" b="0" cap="none" spc="0" dirty="0">
                <a:ea typeface="+mj-ea"/>
                <a:cs typeface="+mj-cs"/>
              </a:rPr>
              <a:t>November 2019</a:t>
            </a:r>
          </a:p>
        </p:txBody>
      </p:sp>
      <p:pic>
        <p:nvPicPr>
          <p:cNvPr id="4" name="Picture 3" descr="A logo of the Office of Extramural Research at NIH">
            <a:extLst>
              <a:ext uri="{FF2B5EF4-FFF2-40B4-BE49-F238E27FC236}">
                <a16:creationId xmlns:a16="http://schemas.microsoft.com/office/drawing/2014/main" id="{73693777-8438-4BB6-9067-60DF17E21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1754" y="5977850"/>
            <a:ext cx="2403459" cy="445858"/>
          </a:xfrm>
          <a:prstGeom prst="rect">
            <a:avLst/>
          </a:prstGeom>
        </p:spPr>
      </p:pic>
      <p:grpSp>
        <p:nvGrpSpPr>
          <p:cNvPr id="7" name="Group 6" title="&quot;&quot;"/>
          <p:cNvGrpSpPr/>
          <p:nvPr/>
        </p:nvGrpSpPr>
        <p:grpSpPr>
          <a:xfrm>
            <a:off x="1376555" y="1961637"/>
            <a:ext cx="9386804" cy="4600584"/>
            <a:chOff x="-720766" y="462104"/>
            <a:chExt cx="9582400" cy="4795696"/>
          </a:xfrm>
        </p:grpSpPr>
        <p:grpSp>
          <p:nvGrpSpPr>
            <p:cNvPr id="8" name="Stick_Figure7"/>
            <p:cNvGrpSpPr/>
            <p:nvPr/>
          </p:nvGrpSpPr>
          <p:grpSpPr>
            <a:xfrm>
              <a:off x="6848174" y="820329"/>
              <a:ext cx="2013460" cy="3604882"/>
              <a:chOff x="7187690" y="2046368"/>
              <a:chExt cx="2013460" cy="4072738"/>
            </a:xfrm>
          </p:grpSpPr>
          <p:pic>
            <p:nvPicPr>
              <p:cNvPr id="26" name="figure" title="ASSIST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690" y="2046368"/>
                <a:ext cx="2013460" cy="4072738"/>
              </a:xfrm>
              <a:prstGeom prst="rect">
                <a:avLst/>
              </a:prstGeom>
            </p:spPr>
          </p:pic>
          <p:sp>
            <p:nvSpPr>
              <p:cNvPr id="27" name="TextBox 26"/>
              <p:cNvSpPr txBox="1"/>
              <p:nvPr/>
            </p:nvSpPr>
            <p:spPr>
              <a:xfrm>
                <a:off x="7671874" y="2410917"/>
                <a:ext cx="665567" cy="1147480"/>
              </a:xfrm>
              <a:prstGeom prst="rect">
                <a:avLst/>
              </a:prstGeom>
              <a:noFill/>
            </p:spPr>
            <p:txBody>
              <a:bodyPr wrap="none" rtlCol="0">
                <a:spAutoFit/>
              </a:bodyPr>
              <a:lstStyle/>
              <a:p>
                <a:pPr algn="ctr"/>
                <a:r>
                  <a:rPr lang="en-US" sz="6000" dirty="0">
                    <a:solidFill>
                      <a:schemeClr val="bg1">
                        <a:lumMod val="85000"/>
                      </a:schemeClr>
                    </a:solidFill>
                    <a:latin typeface="Arial Rounded MT Bold" pitchFamily="34" charset="0"/>
                  </a:rPr>
                  <a:t>T</a:t>
                </a:r>
              </a:p>
            </p:txBody>
          </p:sp>
        </p:grpSp>
        <p:grpSp>
          <p:nvGrpSpPr>
            <p:cNvPr id="9" name="Group 8"/>
            <p:cNvGrpSpPr/>
            <p:nvPr/>
          </p:nvGrpSpPr>
          <p:grpSpPr>
            <a:xfrm>
              <a:off x="-720766" y="462104"/>
              <a:ext cx="8384297" cy="4795696"/>
              <a:chOff x="-720766" y="462103"/>
              <a:chExt cx="8384297" cy="4795696"/>
            </a:xfrm>
          </p:grpSpPr>
          <p:grpSp>
            <p:nvGrpSpPr>
              <p:cNvPr id="10" name="Stick_Figure1"/>
              <p:cNvGrpSpPr/>
              <p:nvPr/>
            </p:nvGrpSpPr>
            <p:grpSpPr>
              <a:xfrm>
                <a:off x="1241635" y="462103"/>
                <a:ext cx="2583528" cy="4109897"/>
                <a:chOff x="-38100" y="1944085"/>
                <a:chExt cx="2464039" cy="4380513"/>
              </a:xfrm>
            </p:grpSpPr>
            <p:pic>
              <p:nvPicPr>
                <p:cNvPr id="23"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1944085"/>
                  <a:ext cx="2464039" cy="4380513"/>
                </a:xfrm>
                <a:prstGeom prst="rect">
                  <a:avLst/>
                </a:prstGeom>
              </p:spPr>
            </p:pic>
            <p:sp>
              <p:nvSpPr>
                <p:cNvPr id="24" name="TextBox 23"/>
                <p:cNvSpPr txBox="1"/>
                <p:nvPr/>
              </p:nvSpPr>
              <p:spPr>
                <a:xfrm rot="21372400">
                  <a:off x="237413" y="2241167"/>
                  <a:ext cx="703582" cy="1082539"/>
                </a:xfrm>
                <a:prstGeom prst="rect">
                  <a:avLst/>
                </a:prstGeom>
                <a:noFill/>
                <a:scene3d>
                  <a:camera prst="orthographicFront">
                    <a:rot lat="0" lon="0" rev="0"/>
                  </a:camera>
                  <a:lightRig rig="threePt" dir="t"/>
                </a:scene3d>
              </p:spPr>
              <p:txBody>
                <a:bodyPr wrap="none" rtlCol="0">
                  <a:spAutoFit/>
                </a:bodyPr>
                <a:lstStyle/>
                <a:p>
                  <a:pPr algn="ctr"/>
                  <a:r>
                    <a:rPr lang="en-US" sz="6000" dirty="0">
                      <a:solidFill>
                        <a:schemeClr val="bg1">
                          <a:lumMod val="85000"/>
                        </a:schemeClr>
                      </a:solidFill>
                      <a:latin typeface="Arial Rounded MT Bold" pitchFamily="34" charset="0"/>
                    </a:rPr>
                    <a:t>A</a:t>
                  </a:r>
                </a:p>
              </p:txBody>
            </p:sp>
            <p:sp>
              <p:nvSpPr>
                <p:cNvPr id="25" name="TextBox 24"/>
                <p:cNvSpPr txBox="1"/>
                <p:nvPr/>
              </p:nvSpPr>
              <p:spPr>
                <a:xfrm>
                  <a:off x="1342739" y="3075903"/>
                  <a:ext cx="770771" cy="1082539"/>
                </a:xfrm>
                <a:prstGeom prst="rect">
                  <a:avLst/>
                </a:prstGeom>
                <a:noFill/>
                <a:scene3d>
                  <a:camera prst="orthographicFront">
                    <a:rot lat="0" lon="0" rev="0"/>
                  </a:camera>
                  <a:lightRig rig="threePt" dir="t"/>
                </a:scene3d>
              </p:spPr>
              <p:txBody>
                <a:bodyPr wrap="square" rtlCol="0">
                  <a:spAutoFit/>
                </a:bodyPr>
                <a:lstStyle/>
                <a:p>
                  <a:pPr algn="ctr"/>
                  <a:r>
                    <a:rPr lang="en-US" sz="6000" dirty="0">
                      <a:solidFill>
                        <a:schemeClr val="bg1">
                          <a:lumMod val="85000"/>
                        </a:schemeClr>
                      </a:solidFill>
                      <a:latin typeface="Arial Rounded MT Bold" pitchFamily="34" charset="0"/>
                    </a:rPr>
                    <a:t>S</a:t>
                  </a:r>
                </a:p>
              </p:txBody>
            </p:sp>
          </p:grpSp>
          <p:grpSp>
            <p:nvGrpSpPr>
              <p:cNvPr id="11" name="Stick_Figure5"/>
              <p:cNvGrpSpPr/>
              <p:nvPr/>
            </p:nvGrpSpPr>
            <p:grpSpPr>
              <a:xfrm>
                <a:off x="4402226" y="662408"/>
                <a:ext cx="1692811" cy="3424800"/>
                <a:chOff x="4143376" y="1999681"/>
                <a:chExt cx="1692811" cy="3869284"/>
              </a:xfrm>
            </p:grpSpPr>
            <p:pic>
              <p:nvPicPr>
                <p:cNvPr id="21"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3376" y="1999681"/>
                  <a:ext cx="1692811" cy="3869284"/>
                </a:xfrm>
                <a:prstGeom prst="rect">
                  <a:avLst/>
                </a:prstGeom>
              </p:spPr>
            </p:pic>
            <p:sp>
              <p:nvSpPr>
                <p:cNvPr id="22" name="TextBox 21"/>
                <p:cNvSpPr txBox="1"/>
                <p:nvPr/>
              </p:nvSpPr>
              <p:spPr>
                <a:xfrm>
                  <a:off x="4885917" y="2987339"/>
                  <a:ext cx="449161" cy="1251796"/>
                </a:xfrm>
                <a:prstGeom prst="rect">
                  <a:avLst/>
                </a:prstGeom>
                <a:noFill/>
              </p:spPr>
              <p:txBody>
                <a:bodyPr wrap="none" rtlCol="0">
                  <a:spAutoFit/>
                </a:bodyPr>
                <a:lstStyle/>
                <a:p>
                  <a:pPr algn="ctr"/>
                  <a:r>
                    <a:rPr lang="en-US" sz="6600" dirty="0">
                      <a:solidFill>
                        <a:schemeClr val="bg1">
                          <a:lumMod val="85000"/>
                        </a:schemeClr>
                      </a:solidFill>
                      <a:latin typeface="Arial Rounded MT Bold" pitchFamily="34" charset="0"/>
                    </a:rPr>
                    <a:t>I</a:t>
                  </a:r>
                </a:p>
              </p:txBody>
            </p:sp>
          </p:grpSp>
          <p:grpSp>
            <p:nvGrpSpPr>
              <p:cNvPr id="12" name="Group 11"/>
              <p:cNvGrpSpPr/>
              <p:nvPr/>
            </p:nvGrpSpPr>
            <p:grpSpPr>
              <a:xfrm>
                <a:off x="5593929" y="792951"/>
                <a:ext cx="2069602" cy="3448200"/>
                <a:chOff x="6113263" y="3657600"/>
                <a:chExt cx="2069602" cy="3448200"/>
              </a:xfrm>
            </p:grpSpPr>
            <p:pic>
              <p:nvPicPr>
                <p:cNvPr id="19"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263" y="3657600"/>
                  <a:ext cx="2069602" cy="3448200"/>
                </a:xfrm>
                <a:prstGeom prst="rect">
                  <a:avLst/>
                </a:prstGeom>
              </p:spPr>
            </p:pic>
            <p:sp>
              <p:nvSpPr>
                <p:cNvPr id="20" name="TextBox 19" title="&quot;&quot;"/>
                <p:cNvSpPr txBox="1"/>
                <p:nvPr/>
              </p:nvSpPr>
              <p:spPr>
                <a:xfrm>
                  <a:off x="6705600" y="4267200"/>
                  <a:ext cx="753137"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a:solidFill>
                        <a:schemeClr val="bg1">
                          <a:lumMod val="85000"/>
                        </a:schemeClr>
                      </a:solidFill>
                      <a:latin typeface="Arial Rounded MT Bold" pitchFamily="34" charset="0"/>
                    </a:rPr>
                    <a:t>S</a:t>
                  </a:r>
                </a:p>
              </p:txBody>
            </p:sp>
          </p:grpSp>
          <p:grpSp>
            <p:nvGrpSpPr>
              <p:cNvPr id="13" name="Stick_Figure3"/>
              <p:cNvGrpSpPr/>
              <p:nvPr/>
            </p:nvGrpSpPr>
            <p:grpSpPr>
              <a:xfrm>
                <a:off x="3198122" y="541306"/>
                <a:ext cx="2134834" cy="3545902"/>
                <a:chOff x="2952750" y="1952057"/>
                <a:chExt cx="2128243" cy="4006104"/>
              </a:xfrm>
            </p:grpSpPr>
            <p:pic>
              <p:nvPicPr>
                <p:cNvPr id="17" name="figure"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2750" y="1952057"/>
                  <a:ext cx="2128243" cy="4006104"/>
                </a:xfrm>
                <a:prstGeom prst="rect">
                  <a:avLst/>
                </a:prstGeom>
              </p:spPr>
            </p:pic>
            <p:sp>
              <p:nvSpPr>
                <p:cNvPr id="18" name="TextBox 17"/>
                <p:cNvSpPr txBox="1"/>
                <p:nvPr/>
              </p:nvSpPr>
              <p:spPr>
                <a:xfrm>
                  <a:off x="3661068" y="2717931"/>
                  <a:ext cx="554119" cy="1356113"/>
                </a:xfrm>
                <a:prstGeom prst="rect">
                  <a:avLst/>
                </a:prstGeom>
                <a:noFill/>
                <a:scene3d>
                  <a:camera prst="orthographicFront">
                    <a:rot lat="0" lon="0" rev="0"/>
                  </a:camera>
                  <a:lightRig rig="threePt" dir="t"/>
                </a:scene3d>
              </p:spPr>
              <p:txBody>
                <a:bodyPr wrap="square" rtlCol="0">
                  <a:spAutoFit/>
                </a:bodyPr>
                <a:lstStyle/>
                <a:p>
                  <a:pPr algn="ctr"/>
                  <a:r>
                    <a:rPr lang="en-US" sz="7200" dirty="0">
                      <a:solidFill>
                        <a:schemeClr val="bg1">
                          <a:lumMod val="85000"/>
                        </a:schemeClr>
                      </a:solidFill>
                      <a:latin typeface="Arial Rounded MT Bold" pitchFamily="34" charset="0"/>
                    </a:rPr>
                    <a:t>S</a:t>
                  </a:r>
                </a:p>
              </p:txBody>
            </p:sp>
          </p:grpSp>
          <p:grpSp>
            <p:nvGrpSpPr>
              <p:cNvPr id="14" name="Group 13"/>
              <p:cNvGrpSpPr/>
              <p:nvPr/>
            </p:nvGrpSpPr>
            <p:grpSpPr>
              <a:xfrm>
                <a:off x="-720766" y="1586508"/>
                <a:ext cx="3540166" cy="3671291"/>
                <a:chOff x="4679106" y="2417161"/>
                <a:chExt cx="3810000" cy="3333750"/>
              </a:xfrm>
            </p:grpSpPr>
            <p:pic>
              <p:nvPicPr>
                <p:cNvPr id="15" name="Picture 14"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9106" y="2417161"/>
                  <a:ext cx="3810000" cy="3333750"/>
                </a:xfrm>
                <a:prstGeom prst="rect">
                  <a:avLst/>
                </a:prstGeom>
              </p:spPr>
            </p:pic>
            <p:pic>
              <p:nvPicPr>
                <p:cNvPr id="16" name="Picture 2" descr="C17251AC-E2EE-4B68-8F11-10BB0B1310C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800" y="3418478"/>
                  <a:ext cx="1415850" cy="1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576182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10</a:t>
            </a:fld>
            <a:endParaRPr lang="en-US" dirty="0"/>
          </a:p>
        </p:txBody>
      </p:sp>
      <p:sp>
        <p:nvSpPr>
          <p:cNvPr id="2" name="Title 1"/>
          <p:cNvSpPr>
            <a:spLocks noGrp="1"/>
          </p:cNvSpPr>
          <p:nvPr>
            <p:ph type="title"/>
          </p:nvPr>
        </p:nvSpPr>
        <p:spPr>
          <a:xfrm>
            <a:off x="366533" y="-49371"/>
            <a:ext cx="11379200" cy="758825"/>
          </a:xfrm>
        </p:spPr>
        <p:txBody>
          <a:bodyPr/>
          <a:lstStyle/>
          <a:p>
            <a:r>
              <a:rPr lang="en-US" dirty="0"/>
              <a:t>Same Person Serving Multiple Roles on Application</a:t>
            </a:r>
          </a:p>
        </p:txBody>
      </p:sp>
      <p:grpSp>
        <p:nvGrpSpPr>
          <p:cNvPr id="5" name="Group 4"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190" name="Straight Connector 189"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191"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192" name="Elbow Connector 191"/>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93" name="Group 12"/>
              <p:cNvGrpSpPr/>
              <p:nvPr/>
            </p:nvGrpSpPr>
            <p:grpSpPr>
              <a:xfrm>
                <a:off x="3148761" y="2819400"/>
                <a:ext cx="2032839" cy="1181100"/>
                <a:chOff x="3056686" y="3335341"/>
                <a:chExt cx="2032839" cy="1181100"/>
              </a:xfrm>
            </p:grpSpPr>
            <p:sp>
              <p:nvSpPr>
                <p:cNvPr id="195" name="Round Same Side Corner Rectangle 194"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96" name="Rectangle 195"/>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lumMod val="50000"/>
                        </a:scheme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9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7" name="Group 28" title="&quot;&quot;"/>
            <p:cNvGrpSpPr/>
            <p:nvPr/>
          </p:nvGrpSpPr>
          <p:grpSpPr>
            <a:xfrm>
              <a:off x="3657602" y="2565402"/>
              <a:ext cx="3151789" cy="3514153"/>
              <a:chOff x="2500721" y="2029303"/>
              <a:chExt cx="3151789" cy="3514153"/>
            </a:xfrm>
          </p:grpSpPr>
          <p:cxnSp>
            <p:nvCxnSpPr>
              <p:cNvPr id="198" name="Elbow Connector 87"/>
              <p:cNvCxnSpPr>
                <a:endCxn id="202"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99" name="Group 79"/>
              <p:cNvGrpSpPr/>
              <p:nvPr/>
            </p:nvGrpSpPr>
            <p:grpSpPr>
              <a:xfrm>
                <a:off x="3165098" y="4267200"/>
                <a:ext cx="2032839" cy="1181100"/>
                <a:chOff x="3056686" y="3335341"/>
                <a:chExt cx="2032839" cy="1181100"/>
              </a:xfrm>
            </p:grpSpPr>
            <p:sp>
              <p:nvSpPr>
                <p:cNvPr id="201" name="Round Same Side Corner Rectangle 200"/>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202" name="Rectangle 201"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00"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3" name="Group 34" title="&quot;&quot;"/>
            <p:cNvGrpSpPr/>
            <p:nvPr/>
          </p:nvGrpSpPr>
          <p:grpSpPr>
            <a:xfrm>
              <a:off x="7031941" y="2468563"/>
              <a:ext cx="3192741" cy="4418933"/>
              <a:chOff x="5570260" y="2514600"/>
              <a:chExt cx="3192741" cy="4418933"/>
            </a:xfrm>
          </p:grpSpPr>
          <p:cxnSp>
            <p:nvCxnSpPr>
              <p:cNvPr id="204" name="Elbow Connector 203"/>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205" name="Group 98"/>
              <p:cNvGrpSpPr/>
              <p:nvPr/>
            </p:nvGrpSpPr>
            <p:grpSpPr>
              <a:xfrm>
                <a:off x="6147639" y="5638800"/>
                <a:ext cx="2032839" cy="1181100"/>
                <a:chOff x="3056686" y="3335341"/>
                <a:chExt cx="2032839" cy="1181100"/>
              </a:xfrm>
            </p:grpSpPr>
            <p:sp>
              <p:nvSpPr>
                <p:cNvPr id="207" name="Round Same Side Corner Rectangle 206"/>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208" name="Rectangle 207"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6"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 name="Group 33" title="&quot;&quot;"/>
            <p:cNvGrpSpPr/>
            <p:nvPr/>
          </p:nvGrpSpPr>
          <p:grpSpPr>
            <a:xfrm>
              <a:off x="6987640" y="2533657"/>
              <a:ext cx="3084641" cy="2970358"/>
              <a:chOff x="5525959" y="2579695"/>
              <a:chExt cx="3084641" cy="2970358"/>
            </a:xfrm>
          </p:grpSpPr>
          <p:cxnSp>
            <p:nvCxnSpPr>
              <p:cNvPr id="210" name="Elbow Connector 209"/>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211" name="Group 91"/>
              <p:cNvGrpSpPr/>
              <p:nvPr/>
            </p:nvGrpSpPr>
            <p:grpSpPr>
              <a:xfrm>
                <a:off x="6172200" y="4229100"/>
                <a:ext cx="2032839" cy="1181100"/>
                <a:chOff x="3056686" y="3335341"/>
                <a:chExt cx="2032839" cy="1181100"/>
              </a:xfrm>
            </p:grpSpPr>
            <p:sp>
              <p:nvSpPr>
                <p:cNvPr id="213" name="Round Same Side Corner Rectangle 212"/>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214" name="Rectangle 213"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12"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 name="Group 32" title="&quot;&quot;"/>
            <p:cNvGrpSpPr/>
            <p:nvPr/>
          </p:nvGrpSpPr>
          <p:grpSpPr>
            <a:xfrm>
              <a:off x="6950508" y="2497137"/>
              <a:ext cx="2893173" cy="1587500"/>
              <a:chOff x="5488827" y="2543175"/>
              <a:chExt cx="2893173" cy="1587500"/>
            </a:xfrm>
          </p:grpSpPr>
          <p:cxnSp>
            <p:nvCxnSpPr>
              <p:cNvPr id="216"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217" name="Group 88"/>
              <p:cNvGrpSpPr/>
              <p:nvPr/>
            </p:nvGrpSpPr>
            <p:grpSpPr>
              <a:xfrm>
                <a:off x="6172200" y="2819400"/>
                <a:ext cx="2032839" cy="1181100"/>
                <a:chOff x="3056686" y="3335341"/>
                <a:chExt cx="2032839" cy="1181100"/>
              </a:xfrm>
            </p:grpSpPr>
            <p:sp>
              <p:nvSpPr>
                <p:cNvPr id="219" name="Round Same Side Corner Rectangle 218"/>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220" name="Rectangle 219"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lumMod val="50000"/>
                        </a:schemeClr>
                      </a:solidFill>
                      <a:effectLst/>
                      <a:uLnTx/>
                      <a:uFillTx/>
                      <a:latin typeface="Arial"/>
                      <a:ea typeface="+mn-ea"/>
                      <a:cs typeface="Arial"/>
                    </a:rPr>
                    <a:t>Project Lead</a:t>
                  </a:r>
                  <a:r>
                    <a:rPr kumimoji="0" lang="en-US" sz="1200" b="0" i="0" u="none" strike="noStrike" kern="0" cap="none" spc="0" normalizeH="0" baseline="0" noProof="0" dirty="0">
                      <a:ln>
                        <a:noFill/>
                      </a:ln>
                      <a:solidFill>
                        <a:schemeClr val="accent6">
                          <a:lumMod val="50000"/>
                        </a:schemeClr>
                      </a:solidFill>
                      <a:effectLst/>
                      <a:uLnTx/>
                      <a:uFillTx/>
                      <a:latin typeface="Arial"/>
                      <a:ea typeface="+mn-ea"/>
                      <a:cs typeface="Arial"/>
                    </a:rPr>
                    <a:t>: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218"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 name="Group 54" title="Core 1 Subaward Budget with organization D"/>
            <p:cNvGrpSpPr/>
            <p:nvPr/>
          </p:nvGrpSpPr>
          <p:grpSpPr>
            <a:xfrm>
              <a:off x="4690167" y="3970339"/>
              <a:ext cx="1632433" cy="685888"/>
              <a:chOff x="3544377" y="3666846"/>
              <a:chExt cx="1632433" cy="906460"/>
            </a:xfrm>
          </p:grpSpPr>
          <p:cxnSp>
            <p:nvCxnSpPr>
              <p:cNvPr id="222" name="Elbow Connector 221"/>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23" name="Group 58"/>
              <p:cNvGrpSpPr/>
              <p:nvPr/>
            </p:nvGrpSpPr>
            <p:grpSpPr>
              <a:xfrm>
                <a:off x="3544377" y="3852503"/>
                <a:ext cx="1632433" cy="720803"/>
                <a:chOff x="3435965" y="2920644"/>
                <a:chExt cx="1632433" cy="720803"/>
              </a:xfrm>
            </p:grpSpPr>
            <p:sp>
              <p:nvSpPr>
                <p:cNvPr id="224" name="Round Same Side Corner Rectangle 223"/>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25" name="Rectangle 224"/>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226" name="Round Same Side Corner Rectangle 225" title="Component Type of Project"/>
            <p:cNvSpPr/>
            <p:nvPr/>
          </p:nvSpPr>
          <p:spPr bwMode="auto">
            <a:xfrm>
              <a:off x="8356322"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227" name="Round Same Side Corner Rectangle 226" title="Component Type of Core"/>
            <p:cNvSpPr/>
            <p:nvPr/>
          </p:nvSpPr>
          <p:spPr bwMode="auto">
            <a:xfrm>
              <a:off x="5079247"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228" name="Group 227"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229" name="Elbow Connector 228"/>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30" name="Group 229"/>
              <p:cNvGrpSpPr/>
              <p:nvPr/>
            </p:nvGrpSpPr>
            <p:grpSpPr>
              <a:xfrm>
                <a:off x="0" y="2789237"/>
                <a:ext cx="2205038" cy="1509154"/>
                <a:chOff x="0" y="2789237"/>
                <a:chExt cx="2205038" cy="1509154"/>
              </a:xfrm>
            </p:grpSpPr>
            <p:sp>
              <p:nvSpPr>
                <p:cNvPr id="233" name="Round Same Side Corner Rectangle 232"/>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234" name="Rectangle 233"/>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235"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1" name="Elbow Connector 39"/>
              <p:cNvCxnSpPr>
                <a:endCxn id="234"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232" name="Round Same Side Corner Rectangle 231"/>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236" name="Elbow Connector 235"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37" name="Group 236"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238" name="Group 237"/>
              <p:cNvGrpSpPr/>
              <p:nvPr/>
            </p:nvGrpSpPr>
            <p:grpSpPr>
              <a:xfrm>
                <a:off x="2209800" y="838200"/>
                <a:ext cx="3755747" cy="1447800"/>
                <a:chOff x="2209800" y="838200"/>
                <a:chExt cx="3755747" cy="1447800"/>
              </a:xfrm>
            </p:grpSpPr>
            <p:grpSp>
              <p:nvGrpSpPr>
                <p:cNvPr id="240" name="Group 67"/>
                <p:cNvGrpSpPr>
                  <a:grpSpLocks/>
                </p:cNvGrpSpPr>
                <p:nvPr/>
              </p:nvGrpSpPr>
              <p:grpSpPr bwMode="auto">
                <a:xfrm>
                  <a:off x="2896322" y="838200"/>
                  <a:ext cx="3069225" cy="1247276"/>
                  <a:chOff x="532790" y="895350"/>
                  <a:chExt cx="2210410" cy="1732407"/>
                </a:xfrm>
              </p:grpSpPr>
              <p:sp>
                <p:nvSpPr>
                  <p:cNvPr id="242" name="Round Same Side Corner Rectangle 241"/>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243" name="Rectangle 242"/>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lumMod val="50000"/>
                          </a:scheme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241"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9"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 name="Group 54" title="Core 1 Subaward Budget with organization D"/>
            <p:cNvGrpSpPr/>
            <p:nvPr/>
          </p:nvGrpSpPr>
          <p:grpSpPr>
            <a:xfrm>
              <a:off x="4692168" y="6019712"/>
              <a:ext cx="1632433" cy="685888"/>
              <a:chOff x="3544377" y="3666846"/>
              <a:chExt cx="1632433" cy="906460"/>
            </a:xfrm>
          </p:grpSpPr>
          <p:cxnSp>
            <p:nvCxnSpPr>
              <p:cNvPr id="245" name="Elbow Connector 24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46" name="Group 58"/>
              <p:cNvGrpSpPr/>
              <p:nvPr/>
            </p:nvGrpSpPr>
            <p:grpSpPr>
              <a:xfrm>
                <a:off x="3544377" y="3852503"/>
                <a:ext cx="1632433" cy="720803"/>
                <a:chOff x="3435965" y="2920644"/>
                <a:chExt cx="1632433" cy="720803"/>
              </a:xfrm>
            </p:grpSpPr>
            <p:sp>
              <p:nvSpPr>
                <p:cNvPr id="247" name="Round Same Side Corner Rectangle 246"/>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48" name="Rectangle 24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sp>
        <p:nvSpPr>
          <p:cNvPr id="249" name="Left-Right Arrow 248" title="&quot;&quot;"/>
          <p:cNvSpPr/>
          <p:nvPr/>
        </p:nvSpPr>
        <p:spPr>
          <a:xfrm rot="20206869">
            <a:off x="4555057" y="2093381"/>
            <a:ext cx="2817157" cy="428618"/>
          </a:xfrm>
          <a:prstGeom prst="leftRightArrow">
            <a:avLst/>
          </a:prstGeom>
          <a:solidFill>
            <a:srgbClr val="FF66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50" name="Left-Right Arrow 249" title="&quot;&quot;"/>
          <p:cNvSpPr/>
          <p:nvPr/>
        </p:nvSpPr>
        <p:spPr>
          <a:xfrm rot="1317314">
            <a:off x="4530258" y="2236103"/>
            <a:ext cx="2817157" cy="428618"/>
          </a:xfrm>
          <a:prstGeom prst="leftRightArrow">
            <a:avLst/>
          </a:prstGeom>
          <a:solidFill>
            <a:srgbClr val="FF6600"/>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51" name="Rounded Rectangular Callout 250" descr="Individuals can (and often do) serve as both a PD/PI for the Overall component and the Project Lead for one or more other components.&#10;"/>
          <p:cNvSpPr/>
          <p:nvPr/>
        </p:nvSpPr>
        <p:spPr>
          <a:xfrm>
            <a:off x="2640846" y="4459478"/>
            <a:ext cx="7096319" cy="1376978"/>
          </a:xfrm>
          <a:prstGeom prst="wedgeRoundRectCallout">
            <a:avLst>
              <a:gd name="adj1" fmla="val -49414"/>
              <a:gd name="adj2" fmla="val 1721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Individuals can (and often do) serve as both a PD/PI for the Overall component and the Project Lead for one or more other components.</a:t>
            </a:r>
          </a:p>
        </p:txBody>
      </p:sp>
    </p:spTree>
    <p:extLst>
      <p:ext uri="{BB962C8B-B14F-4D97-AF65-F5344CB8AC3E}">
        <p14:creationId xmlns:p14="http://schemas.microsoft.com/office/powerpoint/2010/main" val="2708001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11</a:t>
            </a:fld>
            <a:endParaRPr lang="en-US" dirty="0"/>
          </a:p>
        </p:txBody>
      </p:sp>
      <p:sp>
        <p:nvSpPr>
          <p:cNvPr id="2" name="Title 1"/>
          <p:cNvSpPr>
            <a:spLocks noGrp="1"/>
          </p:cNvSpPr>
          <p:nvPr>
            <p:ph type="title"/>
          </p:nvPr>
        </p:nvSpPr>
        <p:spPr>
          <a:xfrm>
            <a:off x="336687" y="-21463"/>
            <a:ext cx="11379200" cy="942782"/>
          </a:xfrm>
        </p:spPr>
        <p:txBody>
          <a:bodyPr>
            <a:normAutofit fontScale="90000"/>
          </a:bodyPr>
          <a:lstStyle/>
          <a:p>
            <a:r>
              <a:rPr lang="en-US" dirty="0"/>
              <a:t>Structure Your Application to Match the Flow of Work, </a:t>
            </a:r>
            <a:br>
              <a:rPr lang="en-US" dirty="0"/>
            </a:br>
            <a:r>
              <a:rPr lang="en-US" dirty="0"/>
              <a:t>Not the Flow of Funds</a:t>
            </a:r>
          </a:p>
        </p:txBody>
      </p:sp>
      <p:grpSp>
        <p:nvGrpSpPr>
          <p:cNvPr id="66" name="Group 65" descr="Sample multi-project application with an Overall, one Admin core, two Cores each with one subaward, and 3 projects."/>
          <p:cNvGrpSpPr/>
          <p:nvPr/>
        </p:nvGrpSpPr>
        <p:grpSpPr>
          <a:xfrm>
            <a:off x="1524001" y="884904"/>
            <a:ext cx="8853080" cy="6049296"/>
            <a:chOff x="1524001" y="884904"/>
            <a:chExt cx="8853080" cy="6049296"/>
          </a:xfrm>
        </p:grpSpPr>
        <p:cxnSp>
          <p:nvCxnSpPr>
            <p:cNvPr id="4" name="Straight Connector 3" title="&quot;&quot;"/>
            <p:cNvCxnSpPr/>
            <p:nvPr/>
          </p:nvCxnSpPr>
          <p:spPr bwMode="auto">
            <a:xfrm>
              <a:off x="5867400" y="2104104"/>
              <a:ext cx="0" cy="332286"/>
            </a:xfrm>
            <a:prstGeom prst="line">
              <a:avLst/>
            </a:prstGeom>
            <a:noFill/>
            <a:ln w="12700" cap="flat" cmpd="sng" algn="ctr">
              <a:solidFill>
                <a:srgbClr val="000000">
                  <a:shade val="95000"/>
                  <a:satMod val="105000"/>
                </a:srgbClr>
              </a:solidFill>
              <a:prstDash val="solid"/>
            </a:ln>
            <a:effectLst/>
          </p:spPr>
        </p:cxnSp>
        <p:grpSp>
          <p:nvGrpSpPr>
            <p:cNvPr id="5" name="Group 27" descr="Project Title: Research Core&#10;Project Lead: Ben A. Round&#10;Organization: A&#10;" title="Core 1"/>
            <p:cNvGrpSpPr/>
            <p:nvPr/>
          </p:nvGrpSpPr>
          <p:grpSpPr>
            <a:xfrm>
              <a:off x="3657602" y="2561304"/>
              <a:ext cx="2909479" cy="1565272"/>
              <a:chOff x="2500722" y="2565403"/>
              <a:chExt cx="2909479" cy="1565272"/>
            </a:xfrm>
          </p:grpSpPr>
          <p:cxnSp>
            <p:nvCxnSpPr>
              <p:cNvPr id="6" name="Elbow Connector 5"/>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7" name="Group 12"/>
              <p:cNvGrpSpPr/>
              <p:nvPr/>
            </p:nvGrpSpPr>
            <p:grpSpPr>
              <a:xfrm>
                <a:off x="3148761" y="2819400"/>
                <a:ext cx="2032839" cy="1181100"/>
                <a:chOff x="3056686" y="3335341"/>
                <a:chExt cx="2032839" cy="1181100"/>
              </a:xfrm>
            </p:grpSpPr>
            <p:sp>
              <p:nvSpPr>
                <p:cNvPr id="9" name="Round Same Side Corner Rectangle 8"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0" name="Rectangle 9"/>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8" title="&quot;&quot;"/>
            <p:cNvGrpSpPr/>
            <p:nvPr/>
          </p:nvGrpSpPr>
          <p:grpSpPr>
            <a:xfrm>
              <a:off x="3657602" y="2612106"/>
              <a:ext cx="3151789" cy="3514153"/>
              <a:chOff x="2500721" y="2029303"/>
              <a:chExt cx="3151789" cy="3514153"/>
            </a:xfrm>
          </p:grpSpPr>
          <p:cxnSp>
            <p:nvCxnSpPr>
              <p:cNvPr id="12" name="Elbow Connector 87"/>
              <p:cNvCxnSpPr>
                <a:endCxn id="1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3" name="Group 79"/>
              <p:cNvGrpSpPr/>
              <p:nvPr/>
            </p:nvGrpSpPr>
            <p:grpSpPr>
              <a:xfrm>
                <a:off x="3165098" y="4267200"/>
                <a:ext cx="2032839" cy="1181100"/>
                <a:chOff x="3056686" y="3335341"/>
                <a:chExt cx="2032839" cy="1181100"/>
              </a:xfrm>
            </p:grpSpPr>
            <p:sp>
              <p:nvSpPr>
                <p:cNvPr id="15" name="Round Same Side Corner Rectangle 1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6" name="Rectangle 1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4"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34" title="&quot;&quot;"/>
            <p:cNvGrpSpPr/>
            <p:nvPr/>
          </p:nvGrpSpPr>
          <p:grpSpPr>
            <a:xfrm>
              <a:off x="7031941" y="2515267"/>
              <a:ext cx="3192741" cy="4418933"/>
              <a:chOff x="5570260" y="2514600"/>
              <a:chExt cx="3192741" cy="4418933"/>
            </a:xfrm>
          </p:grpSpPr>
          <p:cxnSp>
            <p:nvCxnSpPr>
              <p:cNvPr id="18" name="Elbow Connector 17"/>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9" name="Group 98"/>
              <p:cNvGrpSpPr/>
              <p:nvPr/>
            </p:nvGrpSpPr>
            <p:grpSpPr>
              <a:xfrm>
                <a:off x="6147639" y="5638800"/>
                <a:ext cx="2032839" cy="1181100"/>
                <a:chOff x="3056686" y="3335341"/>
                <a:chExt cx="2032839" cy="1181100"/>
              </a:xfrm>
            </p:grpSpPr>
            <p:sp>
              <p:nvSpPr>
                <p:cNvPr id="21" name="Round Same Side Corner Rectangle 20"/>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22" name="Rectangle 21"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33" title="&quot;&quot;"/>
            <p:cNvGrpSpPr/>
            <p:nvPr/>
          </p:nvGrpSpPr>
          <p:grpSpPr>
            <a:xfrm>
              <a:off x="6987640" y="2580361"/>
              <a:ext cx="3084641" cy="2970358"/>
              <a:chOff x="5525959" y="2579695"/>
              <a:chExt cx="3084641" cy="2970358"/>
            </a:xfrm>
          </p:grpSpPr>
          <p:cxnSp>
            <p:nvCxnSpPr>
              <p:cNvPr id="24" name="Elbow Connector 23"/>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25" name="Group 91"/>
              <p:cNvGrpSpPr/>
              <p:nvPr/>
            </p:nvGrpSpPr>
            <p:grpSpPr>
              <a:xfrm>
                <a:off x="6172200" y="4229100"/>
                <a:ext cx="2032839" cy="1181100"/>
                <a:chOff x="3056686" y="3335341"/>
                <a:chExt cx="2032839" cy="1181100"/>
              </a:xfrm>
            </p:grpSpPr>
            <p:sp>
              <p:nvSpPr>
                <p:cNvPr id="27" name="Round Same Side Corner Rectangle 26"/>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28" name="Rectangle 27"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6"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32" title="&quot;&quot;"/>
            <p:cNvGrpSpPr/>
            <p:nvPr/>
          </p:nvGrpSpPr>
          <p:grpSpPr>
            <a:xfrm>
              <a:off x="6950508" y="2543841"/>
              <a:ext cx="2893173" cy="1587500"/>
              <a:chOff x="5488827" y="2543175"/>
              <a:chExt cx="2893173" cy="1587500"/>
            </a:xfrm>
          </p:grpSpPr>
          <p:cxnSp>
            <p:nvCxnSpPr>
              <p:cNvPr id="30"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31" name="Group 88"/>
              <p:cNvGrpSpPr/>
              <p:nvPr/>
            </p:nvGrpSpPr>
            <p:grpSpPr>
              <a:xfrm>
                <a:off x="6172200" y="2819400"/>
                <a:ext cx="2032839" cy="1181100"/>
                <a:chOff x="3056686" y="3335341"/>
                <a:chExt cx="2032839" cy="1181100"/>
              </a:xfrm>
            </p:grpSpPr>
            <p:sp>
              <p:nvSpPr>
                <p:cNvPr id="33" name="Round Same Side Corner Rectangle 32"/>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34" name="Rectangle 33"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32"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54" title="Core 1 Subaward Budget with organization D"/>
            <p:cNvGrpSpPr/>
            <p:nvPr/>
          </p:nvGrpSpPr>
          <p:grpSpPr>
            <a:xfrm>
              <a:off x="4690167" y="4017043"/>
              <a:ext cx="1632433" cy="685888"/>
              <a:chOff x="3544377" y="3666846"/>
              <a:chExt cx="1632433" cy="906460"/>
            </a:xfrm>
          </p:grpSpPr>
          <p:cxnSp>
            <p:nvCxnSpPr>
              <p:cNvPr id="36" name="Elbow Connector 35"/>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37" name="Group 58"/>
              <p:cNvGrpSpPr/>
              <p:nvPr/>
            </p:nvGrpSpPr>
            <p:grpSpPr>
              <a:xfrm>
                <a:off x="3544377" y="3852503"/>
                <a:ext cx="1632433" cy="720803"/>
                <a:chOff x="3435965" y="2920644"/>
                <a:chExt cx="1632433" cy="720803"/>
              </a:xfrm>
            </p:grpSpPr>
            <p:sp>
              <p:nvSpPr>
                <p:cNvPr id="38" name="Round Same Side Corner Rectangle 37"/>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39" name="Rectangle 38"/>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40" name="Round Same Side Corner Rectangle 39" title="Component Type of Project"/>
            <p:cNvSpPr/>
            <p:nvPr/>
          </p:nvSpPr>
          <p:spPr bwMode="auto">
            <a:xfrm>
              <a:off x="8356322" y="2362866"/>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41" name="Round Same Side Corner Rectangle 40" title="Component Type of Core"/>
            <p:cNvSpPr/>
            <p:nvPr/>
          </p:nvSpPr>
          <p:spPr bwMode="auto">
            <a:xfrm>
              <a:off x="5079247" y="2408904"/>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42" name="Group 41" descr="Project Title: Administrative Core&#10;Project Lead: Jed I. Knight&#10;Organization: A&#10;" title="Administrative Core under Componet Type of Admin Core"/>
            <p:cNvGrpSpPr/>
            <p:nvPr/>
          </p:nvGrpSpPr>
          <p:grpSpPr>
            <a:xfrm>
              <a:off x="1524001" y="2132179"/>
              <a:ext cx="4343399" cy="2212916"/>
              <a:chOff x="0" y="2085475"/>
              <a:chExt cx="4343399" cy="2212916"/>
            </a:xfrm>
          </p:grpSpPr>
          <p:cxnSp>
            <p:nvCxnSpPr>
              <p:cNvPr id="43" name="Elbow Connector 42"/>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44" name="Group 43"/>
              <p:cNvGrpSpPr/>
              <p:nvPr/>
            </p:nvGrpSpPr>
            <p:grpSpPr>
              <a:xfrm>
                <a:off x="0" y="2789237"/>
                <a:ext cx="2205038" cy="1509154"/>
                <a:chOff x="0" y="2789237"/>
                <a:chExt cx="2205038" cy="1509154"/>
              </a:xfrm>
            </p:grpSpPr>
            <p:sp>
              <p:nvSpPr>
                <p:cNvPr id="47" name="Round Same Side Corner Rectangle 46"/>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48" name="Rectangle 47"/>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49"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5" name="Elbow Connector 39"/>
              <p:cNvCxnSpPr>
                <a:endCxn id="48"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46" name="Round Same Side Corner Rectangle 45"/>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50" name="Elbow Connector 49" title="&quot;&quot;"/>
            <p:cNvCxnSpPr/>
            <p:nvPr/>
          </p:nvCxnSpPr>
          <p:spPr bwMode="auto">
            <a:xfrm rot="16200000" flipH="1">
              <a:off x="7175927" y="795579"/>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51" name="Group 50" descr="PD/PIs: Cher D. Money, Ben A. Round&#10;Organization: A&#10;Project Title: Research Center to Cure the Diseases of the World" title="Overall Component"/>
            <p:cNvGrpSpPr/>
            <p:nvPr/>
          </p:nvGrpSpPr>
          <p:grpSpPr>
            <a:xfrm>
              <a:off x="3733800" y="884904"/>
              <a:ext cx="4419600" cy="1447800"/>
              <a:chOff x="2209800" y="838200"/>
              <a:chExt cx="4419600" cy="1447800"/>
            </a:xfrm>
          </p:grpSpPr>
          <p:grpSp>
            <p:nvGrpSpPr>
              <p:cNvPr id="52" name="Group 51"/>
              <p:cNvGrpSpPr/>
              <p:nvPr/>
            </p:nvGrpSpPr>
            <p:grpSpPr>
              <a:xfrm>
                <a:off x="2209800" y="838200"/>
                <a:ext cx="3755747" cy="1447800"/>
                <a:chOff x="2209800" y="838200"/>
                <a:chExt cx="3755747" cy="1447800"/>
              </a:xfrm>
            </p:grpSpPr>
            <p:grpSp>
              <p:nvGrpSpPr>
                <p:cNvPr id="54" name="Group 67"/>
                <p:cNvGrpSpPr>
                  <a:grpSpLocks/>
                </p:cNvGrpSpPr>
                <p:nvPr/>
              </p:nvGrpSpPr>
              <p:grpSpPr bwMode="auto">
                <a:xfrm>
                  <a:off x="2897169" y="838200"/>
                  <a:ext cx="3068378" cy="1248099"/>
                  <a:chOff x="533400" y="895350"/>
                  <a:chExt cx="2209800" cy="1733550"/>
                </a:xfrm>
              </p:grpSpPr>
              <p:sp>
                <p:nvSpPr>
                  <p:cNvPr id="56" name="Round Same Side Corner Rectangle 55"/>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57" name="Rectangle 56"/>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5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4" title="Core 1 Subaward Budget with organization D"/>
            <p:cNvGrpSpPr/>
            <p:nvPr/>
          </p:nvGrpSpPr>
          <p:grpSpPr>
            <a:xfrm>
              <a:off x="4692168" y="6066416"/>
              <a:ext cx="1632433" cy="685888"/>
              <a:chOff x="3544377" y="3666846"/>
              <a:chExt cx="1632433" cy="906460"/>
            </a:xfrm>
          </p:grpSpPr>
          <p:cxnSp>
            <p:nvCxnSpPr>
              <p:cNvPr id="59" name="Elbow Connector 58"/>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60" name="Group 58"/>
              <p:cNvGrpSpPr/>
              <p:nvPr/>
            </p:nvGrpSpPr>
            <p:grpSpPr>
              <a:xfrm>
                <a:off x="3544377" y="3852503"/>
                <a:ext cx="1632433" cy="720803"/>
                <a:chOff x="3435965" y="2920644"/>
                <a:chExt cx="1632433" cy="720803"/>
              </a:xfrm>
            </p:grpSpPr>
            <p:sp>
              <p:nvSpPr>
                <p:cNvPr id="61" name="Round Same Side Corner Rectangle 60"/>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62" name="Rectangle 61"/>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sp>
        <p:nvSpPr>
          <p:cNvPr id="63" name="Rounded Rectangular Callout 62" descr="The organization responsible for the majority of work on a  component should lead it.&#10;"/>
          <p:cNvSpPr/>
          <p:nvPr/>
        </p:nvSpPr>
        <p:spPr>
          <a:xfrm>
            <a:off x="222048" y="4119574"/>
            <a:ext cx="3925552" cy="1848208"/>
          </a:xfrm>
          <a:prstGeom prst="wedgeRoundRectCallout">
            <a:avLst>
              <a:gd name="adj1" fmla="val 62129"/>
              <a:gd name="adj2" fmla="val 502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organization responsible for the majority of work on a  component should lead it.</a:t>
            </a:r>
          </a:p>
        </p:txBody>
      </p:sp>
      <p:sp>
        <p:nvSpPr>
          <p:cNvPr id="64" name="Rounded Rectangular Callout 63" descr="If the applicant organization also works on component led by another organization, their budget is reflected on subaward budget form.&#10;Doesn’t mean the money flows through component lead organization. &#10;Systems use DUNS on forms not Project vs. Subaward form designation to sort out applicant vs. subaward funds.&#10;"/>
          <p:cNvSpPr/>
          <p:nvPr/>
        </p:nvSpPr>
        <p:spPr>
          <a:xfrm>
            <a:off x="6598707" y="3960666"/>
            <a:ext cx="5293088" cy="2791638"/>
          </a:xfrm>
          <a:prstGeom prst="wedgeRoundRectCallout">
            <a:avLst>
              <a:gd name="adj1" fmla="val -56732"/>
              <a:gd name="adj2" fmla="val 3262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If the applicant organization also works on component led by another organization, their budget is reflected on </a:t>
            </a:r>
            <a:r>
              <a:rPr kumimoji="0" lang="en-US" sz="2000" b="0" i="0" u="none" strike="noStrike" kern="0" cap="none" spc="0" normalizeH="0" baseline="0" noProof="0" dirty="0" err="1">
                <a:ln>
                  <a:noFill/>
                </a:ln>
                <a:solidFill>
                  <a:srgbClr val="002060"/>
                </a:solidFill>
                <a:effectLst/>
                <a:uLnTx/>
                <a:uFillTx/>
                <a:latin typeface="Arial"/>
                <a:ea typeface="+mn-ea"/>
                <a:cs typeface="Arial"/>
              </a:rPr>
              <a:t>subaward</a:t>
            </a:r>
            <a:r>
              <a:rPr kumimoji="0" lang="en-US" sz="2000" b="0" i="0" u="none" strike="noStrike" kern="0" cap="none" spc="0" normalizeH="0" baseline="0" noProof="0" dirty="0">
                <a:ln>
                  <a:noFill/>
                </a:ln>
                <a:solidFill>
                  <a:srgbClr val="002060"/>
                </a:solidFill>
                <a:effectLst/>
                <a:uLnTx/>
                <a:uFillTx/>
                <a:latin typeface="Arial"/>
                <a:ea typeface="+mn-ea"/>
                <a:cs typeface="Arial"/>
              </a:rPr>
              <a:t> budget form.</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rial"/>
                <a:ea typeface="+mn-ea"/>
                <a:cs typeface="Arial"/>
              </a:rPr>
              <a:t>Doesn’t mean the money flows through component lead organization.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rial"/>
                <a:ea typeface="+mn-ea"/>
                <a:cs typeface="Arial"/>
              </a:rPr>
              <a:t>Systems use DUNS on forms not Project vs. </a:t>
            </a:r>
            <a:r>
              <a:rPr kumimoji="0" lang="en-US" sz="1800" b="0" i="0" u="none" strike="noStrike" kern="0" cap="none" spc="0" normalizeH="0" baseline="0" noProof="0" dirty="0" err="1">
                <a:ln>
                  <a:noFill/>
                </a:ln>
                <a:solidFill>
                  <a:srgbClr val="002060"/>
                </a:solidFill>
                <a:effectLst/>
                <a:uLnTx/>
                <a:uFillTx/>
                <a:latin typeface="Arial"/>
                <a:ea typeface="+mn-ea"/>
                <a:cs typeface="Arial"/>
              </a:rPr>
              <a:t>Subaward</a:t>
            </a:r>
            <a:r>
              <a:rPr kumimoji="0" lang="en-US" sz="1800" b="0" i="0" u="none" strike="noStrike" kern="0" cap="none" spc="0" normalizeH="0" baseline="0" noProof="0" dirty="0">
                <a:ln>
                  <a:noFill/>
                </a:ln>
                <a:solidFill>
                  <a:srgbClr val="002060"/>
                </a:solidFill>
                <a:effectLst/>
                <a:uLnTx/>
                <a:uFillTx/>
                <a:latin typeface="Arial"/>
                <a:ea typeface="+mn-ea"/>
                <a:cs typeface="Arial"/>
              </a:rPr>
              <a:t> form designation to sort out applicant vs. </a:t>
            </a:r>
            <a:r>
              <a:rPr kumimoji="0" lang="en-US" sz="1800" b="0" i="0" u="none" strike="noStrike" kern="0" cap="none" spc="0" normalizeH="0" baseline="0" noProof="0" dirty="0" err="1">
                <a:ln>
                  <a:noFill/>
                </a:ln>
                <a:solidFill>
                  <a:srgbClr val="002060"/>
                </a:solidFill>
                <a:effectLst/>
                <a:uLnTx/>
                <a:uFillTx/>
                <a:latin typeface="Arial"/>
                <a:ea typeface="+mn-ea"/>
                <a:cs typeface="Arial"/>
              </a:rPr>
              <a:t>subaward</a:t>
            </a:r>
            <a:r>
              <a:rPr kumimoji="0" lang="en-US" sz="1800" b="0" i="0" u="none" strike="noStrike" kern="0" cap="none" spc="0" normalizeH="0" baseline="0" noProof="0" dirty="0">
                <a:ln>
                  <a:noFill/>
                </a:ln>
                <a:solidFill>
                  <a:srgbClr val="002060"/>
                </a:solidFill>
                <a:effectLst/>
                <a:uLnTx/>
                <a:uFillTx/>
                <a:latin typeface="Arial"/>
                <a:ea typeface="+mn-ea"/>
                <a:cs typeface="Arial"/>
              </a:rPr>
              <a:t> funds.</a:t>
            </a:r>
          </a:p>
        </p:txBody>
      </p:sp>
      <p:sp>
        <p:nvSpPr>
          <p:cNvPr id="65" name="Rounded Rectangular Callout 64" descr="Use PHS Additional Indirect Costs form to account for first $25K in sub-recipient charges for components led by collaborating organizations.&#10;"/>
          <p:cNvSpPr/>
          <p:nvPr/>
        </p:nvSpPr>
        <p:spPr>
          <a:xfrm>
            <a:off x="7501009" y="1010067"/>
            <a:ext cx="4449286" cy="1559364"/>
          </a:xfrm>
          <a:prstGeom prst="wedgeRoundRectCallout">
            <a:avLst>
              <a:gd name="adj1" fmla="val -64917"/>
              <a:gd name="adj2" fmla="val -5179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Use PHS Additional Indirect Costs form to account for first $25K in sub-recipient charges for components led by collaborating organizations.</a:t>
            </a:r>
          </a:p>
        </p:txBody>
      </p:sp>
    </p:spTree>
    <p:extLst>
      <p:ext uri="{BB962C8B-B14F-4D97-AF65-F5344CB8AC3E}">
        <p14:creationId xmlns:p14="http://schemas.microsoft.com/office/powerpoint/2010/main" val="17131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12</a:t>
            </a:fld>
            <a:endParaRPr lang="en-US" dirty="0"/>
          </a:p>
        </p:txBody>
      </p:sp>
      <p:sp>
        <p:nvSpPr>
          <p:cNvPr id="2" name="Title 1"/>
          <p:cNvSpPr>
            <a:spLocks noGrp="1"/>
          </p:cNvSpPr>
          <p:nvPr>
            <p:ph type="title"/>
          </p:nvPr>
        </p:nvSpPr>
        <p:spPr/>
        <p:txBody>
          <a:bodyPr/>
          <a:lstStyle/>
          <a:p>
            <a:r>
              <a:rPr lang="en-US" dirty="0"/>
              <a:t>Multi-project Application Assembly</a:t>
            </a:r>
          </a:p>
        </p:txBody>
      </p:sp>
      <p:sp>
        <p:nvSpPr>
          <p:cNvPr id="3" name="Content Placeholder 2"/>
          <p:cNvSpPr>
            <a:spLocks noGrp="1"/>
          </p:cNvSpPr>
          <p:nvPr>
            <p:ph sz="quarter" idx="13"/>
          </p:nvPr>
        </p:nvSpPr>
        <p:spPr>
          <a:xfrm>
            <a:off x="402336" y="1527048"/>
            <a:ext cx="11713464" cy="4797552"/>
          </a:xfrm>
        </p:spPr>
        <p:txBody>
          <a:bodyPr/>
          <a:lstStyle/>
          <a:p>
            <a:pPr>
              <a:spcAft>
                <a:spcPts val="600"/>
              </a:spcAft>
            </a:pPr>
            <a:r>
              <a:rPr lang="en-US" dirty="0"/>
              <a:t>Understand how your application image will be assembled </a:t>
            </a:r>
            <a:br>
              <a:rPr lang="en-US" dirty="0"/>
            </a:br>
            <a:r>
              <a:rPr lang="en-US" dirty="0"/>
              <a:t>by NIH for funding consideration</a:t>
            </a:r>
          </a:p>
          <a:p>
            <a:pPr lvl="1">
              <a:spcAft>
                <a:spcPts val="600"/>
              </a:spcAft>
            </a:pPr>
            <a:r>
              <a:rPr lang="en-US" dirty="0"/>
              <a:t>The Overall component is presented first</a:t>
            </a:r>
          </a:p>
          <a:p>
            <a:pPr lvl="2">
              <a:spcAft>
                <a:spcPts val="600"/>
              </a:spcAft>
            </a:pPr>
            <a:r>
              <a:rPr lang="en-US" dirty="0"/>
              <a:t>Including system-generated data summaries</a:t>
            </a:r>
          </a:p>
          <a:p>
            <a:pPr lvl="1">
              <a:spcAft>
                <a:spcPts val="600"/>
              </a:spcAft>
            </a:pPr>
            <a:r>
              <a:rPr lang="en-US" dirty="0"/>
              <a:t>Additional component types presented in alphabetical order (e.g., </a:t>
            </a:r>
            <a:r>
              <a:rPr lang="en-US" u="sng" dirty="0"/>
              <a:t>C</a:t>
            </a:r>
            <a:r>
              <a:rPr lang="en-US" dirty="0"/>
              <a:t>ores before </a:t>
            </a:r>
            <a:r>
              <a:rPr lang="en-US" u="sng" dirty="0"/>
              <a:t>P</a:t>
            </a:r>
            <a:r>
              <a:rPr lang="en-US" dirty="0"/>
              <a:t>rojects)</a:t>
            </a:r>
          </a:p>
          <a:p>
            <a:pPr lvl="2">
              <a:spcAft>
                <a:spcPts val="600"/>
              </a:spcAft>
            </a:pPr>
            <a:r>
              <a:rPr lang="en-US" dirty="0"/>
              <a:t>Components of the same type are grouped together</a:t>
            </a:r>
          </a:p>
          <a:p>
            <a:pPr lvl="2">
              <a:spcAft>
                <a:spcPts val="1200"/>
              </a:spcAft>
            </a:pPr>
            <a:r>
              <a:rPr lang="en-US" dirty="0"/>
              <a:t>Components are identified by type and sequential number (e.g., Core-001, Core-002)</a:t>
            </a:r>
            <a:br>
              <a:rPr lang="en-US" dirty="0"/>
            </a:br>
            <a:endParaRPr lang="en-US" dirty="0"/>
          </a:p>
          <a:p>
            <a:pPr>
              <a:spcAft>
                <a:spcPts val="600"/>
              </a:spcAft>
            </a:pPr>
            <a:r>
              <a:rPr lang="en-US" dirty="0"/>
              <a:t>Link to multi-project application image assembly information in Section IV.7 in every multi-project funding opportunity announcement</a:t>
            </a:r>
          </a:p>
        </p:txBody>
      </p:sp>
      <p:sp>
        <p:nvSpPr>
          <p:cNvPr id="5" name="Rectangle 4"/>
          <p:cNvSpPr/>
          <p:nvPr/>
        </p:nvSpPr>
        <p:spPr>
          <a:xfrm>
            <a:off x="461493" y="6383209"/>
            <a:ext cx="11595150" cy="369332"/>
          </a:xfrm>
          <a:prstGeom prst="rect">
            <a:avLst/>
          </a:prstGeom>
        </p:spPr>
        <p:txBody>
          <a:bodyPr wrap="square">
            <a:spAutoFit/>
          </a:bodyPr>
          <a:lstStyle/>
          <a:p>
            <a:r>
              <a:rPr lang="en-US" dirty="0">
                <a:hlinkClick r:id="rId2" tooltip="Multi-project Application Image Assembly"/>
              </a:rPr>
              <a:t>https://grants.nih.gov/grants/ElectronicReceipt/files/Electronic_Multi-project_Application_Image_Assembly.pdf</a:t>
            </a:r>
            <a:endParaRPr lang="en-US" dirty="0"/>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279400"/>
            <a:ext cx="2362200" cy="3149600"/>
          </a:xfrm>
          <a:prstGeom prst="rect">
            <a:avLst/>
          </a:prstGeom>
        </p:spPr>
      </p:pic>
    </p:spTree>
    <p:extLst>
      <p:ext uri="{BB962C8B-B14F-4D97-AF65-F5344CB8AC3E}">
        <p14:creationId xmlns:p14="http://schemas.microsoft.com/office/powerpoint/2010/main" val="404050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Bookmarks in application image">
            <a:extLst>
              <a:ext uri="{FF2B5EF4-FFF2-40B4-BE49-F238E27FC236}">
                <a16:creationId xmlns:a16="http://schemas.microsoft.com/office/drawing/2014/main" id="{BC5AE6EF-B254-4A81-9A54-0054A32D824B}"/>
              </a:ext>
            </a:extLst>
          </p:cNvPr>
          <p:cNvPicPr>
            <a:picLocks noChangeAspect="1"/>
          </p:cNvPicPr>
          <p:nvPr/>
        </p:nvPicPr>
        <p:blipFill>
          <a:blip r:embed="rId2"/>
          <a:stretch>
            <a:fillRect/>
          </a:stretch>
        </p:blipFill>
        <p:spPr>
          <a:xfrm>
            <a:off x="53693" y="-24460"/>
            <a:ext cx="3108411" cy="6882460"/>
          </a:xfrm>
          <a:prstGeom prst="rect">
            <a:avLst/>
          </a:prstGeom>
        </p:spPr>
      </p:pic>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13</a:t>
            </a:fld>
            <a:endParaRPr lang="en-US" dirty="0"/>
          </a:p>
        </p:txBody>
      </p:sp>
      <p:sp>
        <p:nvSpPr>
          <p:cNvPr id="2" name="Title 1"/>
          <p:cNvSpPr>
            <a:spLocks noGrp="1"/>
          </p:cNvSpPr>
          <p:nvPr>
            <p:ph type="title"/>
          </p:nvPr>
        </p:nvSpPr>
        <p:spPr>
          <a:xfrm>
            <a:off x="7010400" y="76200"/>
            <a:ext cx="5040133" cy="1447800"/>
          </a:xfrm>
        </p:spPr>
        <p:txBody>
          <a:bodyPr>
            <a:normAutofit fontScale="90000"/>
          </a:bodyPr>
          <a:lstStyle/>
          <a:p>
            <a:pPr algn="r"/>
            <a:r>
              <a:rPr lang="en-US" dirty="0"/>
              <a:t>Multi-project </a:t>
            </a:r>
            <a:br>
              <a:rPr lang="en-US" dirty="0"/>
            </a:br>
            <a:r>
              <a:rPr lang="en-US" dirty="0"/>
              <a:t>Application Image Bookmarks</a:t>
            </a:r>
          </a:p>
        </p:txBody>
      </p:sp>
      <p:sp>
        <p:nvSpPr>
          <p:cNvPr id="76" name="Rounded Rectangular Callout 75" descr="SF424 (R&amp;R) from Overall component&#10;"/>
          <p:cNvSpPr/>
          <p:nvPr/>
        </p:nvSpPr>
        <p:spPr>
          <a:xfrm>
            <a:off x="1981200" y="41055"/>
            <a:ext cx="5562599" cy="395429"/>
          </a:xfrm>
          <a:prstGeom prst="wedgeRoundRectCallout">
            <a:avLst>
              <a:gd name="adj1" fmla="val -55765"/>
              <a:gd name="adj2" fmla="val -2651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SF424 (R&amp;R) from Overall component</a:t>
            </a:r>
          </a:p>
        </p:txBody>
      </p:sp>
      <p:sp>
        <p:nvSpPr>
          <p:cNvPr id="77" name="Rounded Rectangular Callout 76" descr="System-generated summaries based on data in other components&#10;"/>
          <p:cNvSpPr/>
          <p:nvPr/>
        </p:nvSpPr>
        <p:spPr>
          <a:xfrm>
            <a:off x="3420803" y="1116171"/>
            <a:ext cx="5416580" cy="796127"/>
          </a:xfrm>
          <a:prstGeom prst="wedgeRoundRectCallout">
            <a:avLst>
              <a:gd name="adj1" fmla="val -49763"/>
              <a:gd name="adj2" fmla="val -1779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System-generated summaries based on data in other components</a:t>
            </a:r>
          </a:p>
        </p:txBody>
      </p:sp>
      <p:sp>
        <p:nvSpPr>
          <p:cNvPr id="79" name="Rounded Rectangular Callout 78" descr="Additional forms from Overall component&#10;"/>
          <p:cNvSpPr/>
          <p:nvPr/>
        </p:nvSpPr>
        <p:spPr>
          <a:xfrm>
            <a:off x="3453911" y="4109365"/>
            <a:ext cx="5943600" cy="609600"/>
          </a:xfrm>
          <a:prstGeom prst="wedgeRoundRectCallout">
            <a:avLst>
              <a:gd name="adj1" fmla="val -49880"/>
              <a:gd name="adj2" fmla="val -1879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Additional forms from Overall component</a:t>
            </a:r>
          </a:p>
        </p:txBody>
      </p:sp>
      <p:sp>
        <p:nvSpPr>
          <p:cNvPr id="78" name="Rounded Rectangular Callout 77" descr="Remaining component types in alphabetical order (expandable)&#10;"/>
          <p:cNvSpPr/>
          <p:nvPr/>
        </p:nvSpPr>
        <p:spPr>
          <a:xfrm>
            <a:off x="3458930" y="6092734"/>
            <a:ext cx="5416580" cy="709330"/>
          </a:xfrm>
          <a:prstGeom prst="wedgeRoundRectCallout">
            <a:avLst>
              <a:gd name="adj1" fmla="val -49930"/>
              <a:gd name="adj2" fmla="val -136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Remaining component types in alphabetical order (expandable)</a:t>
            </a:r>
          </a:p>
        </p:txBody>
      </p:sp>
      <p:sp>
        <p:nvSpPr>
          <p:cNvPr id="80" name="Right Brace 79" title="&quot;"/>
          <p:cNvSpPr/>
          <p:nvPr/>
        </p:nvSpPr>
        <p:spPr>
          <a:xfrm>
            <a:off x="2938993" y="530069"/>
            <a:ext cx="304800" cy="1844571"/>
          </a:xfrm>
          <a:prstGeom prst="rightBrace">
            <a:avLst>
              <a:gd name="adj1" fmla="val 8333"/>
              <a:gd name="adj2" fmla="val 49573"/>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81" name="Right Brace 80" title="&quot;&quot;"/>
          <p:cNvSpPr/>
          <p:nvPr/>
        </p:nvSpPr>
        <p:spPr>
          <a:xfrm>
            <a:off x="2916331" y="2743200"/>
            <a:ext cx="304800" cy="3341930"/>
          </a:xfrm>
          <a:prstGeom prst="rightBrace">
            <a:avLst>
              <a:gd name="adj1" fmla="val 91228"/>
              <a:gd name="adj2" fmla="val 50000"/>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82" name="Right Brace 81" title="&quot;&quot;"/>
          <p:cNvSpPr/>
          <p:nvPr/>
        </p:nvSpPr>
        <p:spPr>
          <a:xfrm>
            <a:off x="2895600" y="6166589"/>
            <a:ext cx="304800" cy="672052"/>
          </a:xfrm>
          <a:prstGeom prst="rightBrac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2987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9" grpId="0" animBg="1"/>
      <p:bldP spid="78" grpId="0" animBg="1"/>
      <p:bldP spid="80" grpId="0" animBg="1"/>
      <p:bldP spid="8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14</a:t>
            </a:fld>
            <a:endParaRPr lang="en-US" dirty="0"/>
          </a:p>
        </p:txBody>
      </p:sp>
      <p:sp>
        <p:nvSpPr>
          <p:cNvPr id="2" name="Title 1"/>
          <p:cNvSpPr>
            <a:spLocks noGrp="1"/>
          </p:cNvSpPr>
          <p:nvPr>
            <p:ph type="title"/>
          </p:nvPr>
        </p:nvSpPr>
        <p:spPr/>
        <p:txBody>
          <a:bodyPr/>
          <a:lstStyle/>
          <a:p>
            <a:r>
              <a:rPr lang="en-US" dirty="0"/>
              <a:t>Now Let’s Talk About the Application Process</a:t>
            </a:r>
          </a:p>
        </p:txBody>
      </p:sp>
      <p:grpSp>
        <p:nvGrpSpPr>
          <p:cNvPr id="3" name="Group 2" descr="1. Find&#10;2. Plan&#10;3. Initiate&#10;4. Build Team&#10;5. Enter Data&#10;6. Finalize&#10;7. Submit&#10;8. Track" title="8 application submission process steps"/>
          <p:cNvGrpSpPr/>
          <p:nvPr/>
        </p:nvGrpSpPr>
        <p:grpSpPr>
          <a:xfrm>
            <a:off x="1676400" y="2771776"/>
            <a:ext cx="8839200" cy="3400424"/>
            <a:chOff x="1676400" y="2771776"/>
            <a:chExt cx="8839200" cy="3400424"/>
          </a:xfrm>
        </p:grpSpPr>
        <p:cxnSp>
          <p:nvCxnSpPr>
            <p:cNvPr id="15" name="Straight Connector 14" title="&quot;&quot;"/>
            <p:cNvCxnSpPr/>
            <p:nvPr/>
          </p:nvCxnSpPr>
          <p:spPr>
            <a:xfrm flipH="1">
              <a:off x="1929380" y="3422729"/>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sp>
          <p:nvSpPr>
            <p:cNvPr id="5" name="Content Placeholder 2"/>
            <p:cNvSpPr txBox="1">
              <a:spLocks/>
            </p:cNvSpPr>
            <p:nvPr/>
          </p:nvSpPr>
          <p:spPr bwMode="auto">
            <a:xfrm>
              <a:off x="2438400" y="2840070"/>
              <a:ext cx="3276600" cy="3230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4BACC6"/>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l">
                <a:spcBef>
                  <a:spcPts val="0"/>
                </a:spcBef>
                <a:spcAft>
                  <a:spcPts val="4800"/>
                </a:spcAft>
              </a:pPr>
              <a:r>
                <a:rPr lang="en-US" dirty="0"/>
                <a:t>Step 1: Find</a:t>
              </a:r>
            </a:p>
            <a:p>
              <a:pPr marL="0" indent="0" algn="l">
                <a:spcBef>
                  <a:spcPts val="0"/>
                </a:spcBef>
                <a:spcAft>
                  <a:spcPts val="4800"/>
                </a:spcAft>
              </a:pPr>
              <a:r>
                <a:rPr lang="en-US" dirty="0"/>
                <a:t>Step 2: Plan</a:t>
              </a:r>
            </a:p>
            <a:p>
              <a:pPr marL="0" indent="0" algn="l">
                <a:spcBef>
                  <a:spcPts val="0"/>
                </a:spcBef>
                <a:spcAft>
                  <a:spcPts val="4800"/>
                </a:spcAft>
              </a:pPr>
              <a:r>
                <a:rPr lang="en-US" dirty="0"/>
                <a:t>Step 3: Initiate</a:t>
              </a:r>
            </a:p>
            <a:p>
              <a:pPr marL="0" indent="0" algn="l">
                <a:spcBef>
                  <a:spcPts val="0"/>
                </a:spcBef>
                <a:spcAft>
                  <a:spcPts val="4800"/>
                </a:spcAft>
              </a:pPr>
              <a:r>
                <a:rPr lang="en-US" dirty="0"/>
                <a:t>Step 4: Build team</a:t>
              </a:r>
            </a:p>
          </p:txBody>
        </p:sp>
        <p:pic>
          <p:nvPicPr>
            <p:cNvPr id="6" name="Picture 5" title="&quot;&quot;"/>
            <p:cNvPicPr>
              <a:picLocks noChangeAspect="1"/>
            </p:cNvPicPr>
            <p:nvPr/>
          </p:nvPicPr>
          <p:blipFill>
            <a:blip r:embed="rId2"/>
            <a:stretch>
              <a:fillRect/>
            </a:stretch>
          </p:blipFill>
          <p:spPr>
            <a:xfrm>
              <a:off x="1676400" y="2776207"/>
              <a:ext cx="621470" cy="621470"/>
            </a:xfrm>
            <a:prstGeom prst="rect">
              <a:avLst/>
            </a:prstGeom>
          </p:spPr>
        </p:pic>
        <p:pic>
          <p:nvPicPr>
            <p:cNvPr id="7" name="Picture 6" title="&quot;&quot;"/>
            <p:cNvPicPr>
              <a:picLocks noChangeAspect="1"/>
            </p:cNvPicPr>
            <p:nvPr/>
          </p:nvPicPr>
          <p:blipFill>
            <a:blip r:embed="rId3"/>
            <a:stretch>
              <a:fillRect/>
            </a:stretch>
          </p:blipFill>
          <p:spPr>
            <a:xfrm>
              <a:off x="1676400" y="3645187"/>
              <a:ext cx="621470" cy="621470"/>
            </a:xfrm>
            <a:prstGeom prst="rect">
              <a:avLst/>
            </a:prstGeom>
          </p:spPr>
        </p:pic>
        <p:pic>
          <p:nvPicPr>
            <p:cNvPr id="8" name="Picture 7" title="&quot;&quot;"/>
            <p:cNvPicPr>
              <a:picLocks noChangeAspect="1"/>
            </p:cNvPicPr>
            <p:nvPr/>
          </p:nvPicPr>
          <p:blipFill>
            <a:blip r:embed="rId4"/>
            <a:stretch>
              <a:fillRect/>
            </a:stretch>
          </p:blipFill>
          <p:spPr>
            <a:xfrm>
              <a:off x="1676400" y="4514167"/>
              <a:ext cx="621470" cy="621470"/>
            </a:xfrm>
            <a:prstGeom prst="rect">
              <a:avLst/>
            </a:prstGeom>
          </p:spPr>
        </p:pic>
        <p:pic>
          <p:nvPicPr>
            <p:cNvPr id="9" name="Picture 8" title="&quot;&quot;"/>
            <p:cNvPicPr>
              <a:picLocks noChangeAspect="1"/>
            </p:cNvPicPr>
            <p:nvPr/>
          </p:nvPicPr>
          <p:blipFill>
            <a:blip r:embed="rId5"/>
            <a:stretch>
              <a:fillRect/>
            </a:stretch>
          </p:blipFill>
          <p:spPr>
            <a:xfrm>
              <a:off x="1676400" y="5383147"/>
              <a:ext cx="621470" cy="621470"/>
            </a:xfrm>
            <a:prstGeom prst="rect">
              <a:avLst/>
            </a:prstGeom>
          </p:spPr>
        </p:pic>
        <p:pic>
          <p:nvPicPr>
            <p:cNvPr id="10" name="Picture 9" title="&quot;&quot;"/>
            <p:cNvPicPr>
              <a:picLocks noChangeAspect="1"/>
            </p:cNvPicPr>
            <p:nvPr/>
          </p:nvPicPr>
          <p:blipFill>
            <a:blip r:embed="rId6"/>
            <a:stretch>
              <a:fillRect/>
            </a:stretch>
          </p:blipFill>
          <p:spPr>
            <a:xfrm>
              <a:off x="6696761" y="2771776"/>
              <a:ext cx="618439" cy="618439"/>
            </a:xfrm>
            <a:prstGeom prst="rect">
              <a:avLst/>
            </a:prstGeom>
          </p:spPr>
        </p:pic>
        <p:pic>
          <p:nvPicPr>
            <p:cNvPr id="11" name="Picture 10" title="&quot;&quot;"/>
            <p:cNvPicPr>
              <a:picLocks noChangeAspect="1"/>
            </p:cNvPicPr>
            <p:nvPr/>
          </p:nvPicPr>
          <p:blipFill>
            <a:blip r:embed="rId7"/>
            <a:stretch>
              <a:fillRect/>
            </a:stretch>
          </p:blipFill>
          <p:spPr>
            <a:xfrm>
              <a:off x="6693730" y="3641456"/>
              <a:ext cx="621470" cy="621470"/>
            </a:xfrm>
            <a:prstGeom prst="rect">
              <a:avLst/>
            </a:prstGeom>
          </p:spPr>
        </p:pic>
        <p:pic>
          <p:nvPicPr>
            <p:cNvPr id="12" name="Picture 11" title="&quot;&quot;"/>
            <p:cNvPicPr>
              <a:picLocks noChangeAspect="1"/>
            </p:cNvPicPr>
            <p:nvPr/>
          </p:nvPicPr>
          <p:blipFill>
            <a:blip r:embed="rId8"/>
            <a:stretch>
              <a:fillRect/>
            </a:stretch>
          </p:blipFill>
          <p:spPr>
            <a:xfrm>
              <a:off x="6693730" y="4514167"/>
              <a:ext cx="621470" cy="621470"/>
            </a:xfrm>
            <a:prstGeom prst="rect">
              <a:avLst/>
            </a:prstGeom>
          </p:spPr>
        </p:pic>
        <p:pic>
          <p:nvPicPr>
            <p:cNvPr id="13" name="Picture 12" title="&quot;&quot;"/>
            <p:cNvPicPr>
              <a:picLocks noChangeAspect="1"/>
            </p:cNvPicPr>
            <p:nvPr/>
          </p:nvPicPr>
          <p:blipFill>
            <a:blip r:embed="rId9"/>
            <a:stretch>
              <a:fillRect/>
            </a:stretch>
          </p:blipFill>
          <p:spPr>
            <a:xfrm>
              <a:off x="6693730" y="5386878"/>
              <a:ext cx="621470" cy="506271"/>
            </a:xfrm>
            <a:prstGeom prst="rect">
              <a:avLst/>
            </a:prstGeom>
          </p:spPr>
        </p:pic>
        <p:sp>
          <p:nvSpPr>
            <p:cNvPr id="14" name="Content Placeholder 2"/>
            <p:cNvSpPr txBox="1">
              <a:spLocks/>
            </p:cNvSpPr>
            <p:nvPr/>
          </p:nvSpPr>
          <p:spPr bwMode="auto">
            <a:xfrm>
              <a:off x="7349067" y="2867027"/>
              <a:ext cx="3166533" cy="33051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4BACC6"/>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l">
                <a:spcBef>
                  <a:spcPts val="0"/>
                </a:spcBef>
                <a:spcAft>
                  <a:spcPts val="4800"/>
                </a:spcAft>
              </a:pPr>
              <a:r>
                <a:rPr lang="en-US" dirty="0"/>
                <a:t>Step 5: Enter data</a:t>
              </a:r>
            </a:p>
            <a:p>
              <a:pPr marL="0" indent="0" algn="l">
                <a:spcBef>
                  <a:spcPts val="0"/>
                </a:spcBef>
                <a:spcAft>
                  <a:spcPts val="4800"/>
                </a:spcAft>
              </a:pPr>
              <a:r>
                <a:rPr lang="en-US" dirty="0"/>
                <a:t>Step 6: Finalize</a:t>
              </a:r>
            </a:p>
            <a:p>
              <a:pPr marL="0" indent="0" algn="l">
                <a:spcBef>
                  <a:spcPts val="0"/>
                </a:spcBef>
                <a:spcAft>
                  <a:spcPts val="4800"/>
                </a:spcAft>
              </a:pPr>
              <a:r>
                <a:rPr lang="en-US" dirty="0"/>
                <a:t>Step 7: Submit</a:t>
              </a:r>
            </a:p>
            <a:p>
              <a:pPr marL="0" indent="0" algn="l">
                <a:spcBef>
                  <a:spcPts val="0"/>
                </a:spcBef>
                <a:spcAft>
                  <a:spcPts val="4800"/>
                </a:spcAft>
              </a:pPr>
              <a:r>
                <a:rPr lang="en-US" dirty="0"/>
                <a:t>Step 8: Track</a:t>
              </a:r>
            </a:p>
          </p:txBody>
        </p:sp>
        <p:cxnSp>
          <p:nvCxnSpPr>
            <p:cNvPr id="22" name="Straight Connector 21" title="&quot;&quot;"/>
            <p:cNvCxnSpPr/>
            <p:nvPr/>
          </p:nvCxnSpPr>
          <p:spPr>
            <a:xfrm flipH="1">
              <a:off x="1929378" y="4290752"/>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title="&quot;&quot;"/>
            <p:cNvCxnSpPr/>
            <p:nvPr/>
          </p:nvCxnSpPr>
          <p:spPr>
            <a:xfrm flipH="1">
              <a:off x="1929376" y="5158775"/>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title="&quot;&quot;"/>
            <p:cNvCxnSpPr/>
            <p:nvPr/>
          </p:nvCxnSpPr>
          <p:spPr>
            <a:xfrm flipH="1">
              <a:off x="6934200" y="3416654"/>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title="&quot;&quot;"/>
            <p:cNvCxnSpPr/>
            <p:nvPr/>
          </p:nvCxnSpPr>
          <p:spPr>
            <a:xfrm flipH="1">
              <a:off x="6934198" y="4297437"/>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title="&quot;&quot;"/>
            <p:cNvCxnSpPr/>
            <p:nvPr/>
          </p:nvCxnSpPr>
          <p:spPr>
            <a:xfrm flipH="1">
              <a:off x="6934196" y="5178220"/>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30" name="Elbow Connector 29" title="&quot;&quot;"/>
            <p:cNvCxnSpPr/>
            <p:nvPr/>
          </p:nvCxnSpPr>
          <p:spPr>
            <a:xfrm rot="5400000" flipH="1" flipV="1">
              <a:off x="2814097" y="2158850"/>
              <a:ext cx="2951906" cy="4739627"/>
            </a:xfrm>
            <a:prstGeom prst="bentConnector4">
              <a:avLst>
                <a:gd name="adj1" fmla="val -7745"/>
                <a:gd name="adj2" fmla="val 81023"/>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721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15</a:t>
            </a:fld>
            <a:endParaRPr lang="en-US" dirty="0"/>
          </a:p>
        </p:txBody>
      </p:sp>
      <p:sp>
        <p:nvSpPr>
          <p:cNvPr id="4" name="Title 3"/>
          <p:cNvSpPr>
            <a:spLocks noGrp="1"/>
          </p:cNvSpPr>
          <p:nvPr>
            <p:ph type="title"/>
          </p:nvPr>
        </p:nvSpPr>
        <p:spPr>
          <a:xfrm>
            <a:off x="402336" y="228600"/>
            <a:ext cx="11379200" cy="758952"/>
          </a:xfrm>
        </p:spPr>
        <p:txBody>
          <a:bodyPr/>
          <a:lstStyle/>
          <a:p>
            <a:r>
              <a:rPr lang="en-US" dirty="0"/>
              <a:t>Step 1: Find an Opportunity of Interest</a:t>
            </a:r>
          </a:p>
        </p:txBody>
      </p:sp>
      <p:grpSp>
        <p:nvGrpSpPr>
          <p:cNvPr id="13" name="Group 12" title="&quot;&quot;"/>
          <p:cNvGrpSpPr/>
          <p:nvPr/>
        </p:nvGrpSpPr>
        <p:grpSpPr>
          <a:xfrm>
            <a:off x="402336" y="181480"/>
            <a:ext cx="1016000" cy="1016000"/>
            <a:chOff x="1212195" y="264119"/>
            <a:chExt cx="1016000" cy="1016000"/>
          </a:xfrm>
        </p:grpSpPr>
        <p:sp>
          <p:nvSpPr>
            <p:cNvPr id="18" name="Oval 17" title="&quot;&quot;"/>
            <p:cNvSpPr/>
            <p:nvPr/>
          </p:nvSpPr>
          <p:spPr>
            <a:xfrm>
              <a:off x="1212195" y="2641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0" name="Oval 19" title="&quot;&quot;"/>
            <p:cNvSpPr/>
            <p:nvPr/>
          </p:nvSpPr>
          <p:spPr>
            <a:xfrm>
              <a:off x="1306683" y="3586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pic>
          <p:nvPicPr>
            <p:cNvPr id="21" name="Picture 20"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33" y="503658"/>
              <a:ext cx="536921" cy="536921"/>
            </a:xfrm>
            <a:prstGeom prst="rect">
              <a:avLst/>
            </a:prstGeom>
          </p:spPr>
        </p:pic>
      </p:grpSp>
      <p:sp>
        <p:nvSpPr>
          <p:cNvPr id="2" name="Text Placeholder 1"/>
          <p:cNvSpPr>
            <a:spLocks noGrp="1"/>
          </p:cNvSpPr>
          <p:nvPr>
            <p:ph type="body" idx="1"/>
          </p:nvPr>
        </p:nvSpPr>
        <p:spPr/>
        <p:txBody>
          <a:bodyPr/>
          <a:lstStyle/>
          <a:p>
            <a:r>
              <a:rPr lang="en-US" dirty="0"/>
              <a:t>NIH Guide for Grants &amp; Contracts</a:t>
            </a:r>
          </a:p>
        </p:txBody>
      </p:sp>
      <p:sp>
        <p:nvSpPr>
          <p:cNvPr id="3" name="Text Placeholder 2"/>
          <p:cNvSpPr>
            <a:spLocks noGrp="1"/>
          </p:cNvSpPr>
          <p:nvPr>
            <p:ph type="body" sz="half" idx="2"/>
          </p:nvPr>
        </p:nvSpPr>
        <p:spPr/>
        <p:txBody>
          <a:bodyPr/>
          <a:lstStyle/>
          <a:p>
            <a:r>
              <a:rPr lang="en-US" dirty="0"/>
              <a:t>Grants.gov Search Grants</a:t>
            </a:r>
          </a:p>
        </p:txBody>
      </p:sp>
      <p:pic>
        <p:nvPicPr>
          <p:cNvPr id="8" name="Picture 7" title="Grants.gov Search Grants screen"/>
          <p:cNvPicPr>
            <a:picLocks noChangeAspect="1"/>
          </p:cNvPicPr>
          <p:nvPr/>
        </p:nvPicPr>
        <p:blipFill>
          <a:blip r:embed="rId3"/>
          <a:stretch>
            <a:fillRect/>
          </a:stretch>
        </p:blipFill>
        <p:spPr>
          <a:xfrm>
            <a:off x="6477000" y="2446368"/>
            <a:ext cx="4964131" cy="3613291"/>
          </a:xfrm>
          <a:prstGeom prst="rect">
            <a:avLst/>
          </a:prstGeom>
        </p:spPr>
      </p:pic>
      <p:sp>
        <p:nvSpPr>
          <p:cNvPr id="22" name="TextBox 21"/>
          <p:cNvSpPr txBox="1"/>
          <p:nvPr/>
        </p:nvSpPr>
        <p:spPr>
          <a:xfrm>
            <a:off x="3785126" y="6373995"/>
            <a:ext cx="4673074" cy="369332"/>
          </a:xfrm>
          <a:prstGeom prst="rect">
            <a:avLst/>
          </a:prstGeom>
          <a:noFill/>
        </p:spPr>
        <p:txBody>
          <a:bodyPr wrap="none" rtlCol="0">
            <a:spAutoFit/>
          </a:bodyPr>
          <a:lstStyle/>
          <a:p>
            <a:r>
              <a:rPr lang="en-US" dirty="0"/>
              <a:t>Each system has robust search capabilities.</a:t>
            </a:r>
          </a:p>
        </p:txBody>
      </p:sp>
      <p:pic>
        <p:nvPicPr>
          <p:cNvPr id="15" name="Picture 14" descr="NIH Guide to Grants &amp; Contracts search">
            <a:extLst>
              <a:ext uri="{FF2B5EF4-FFF2-40B4-BE49-F238E27FC236}">
                <a16:creationId xmlns:a16="http://schemas.microsoft.com/office/drawing/2014/main" id="{77A10BE1-13F3-4157-80F2-FC8A9F345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74" y="2491516"/>
            <a:ext cx="5785175" cy="3528284"/>
          </a:xfrm>
          <a:prstGeom prst="rect">
            <a:avLst/>
          </a:prstGeom>
        </p:spPr>
      </p:pic>
    </p:spTree>
    <p:extLst>
      <p:ext uri="{BB962C8B-B14F-4D97-AF65-F5344CB8AC3E}">
        <p14:creationId xmlns:p14="http://schemas.microsoft.com/office/powerpoint/2010/main" val="359391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16</a:t>
            </a:fld>
            <a:endParaRPr lang="en-US" dirty="0"/>
          </a:p>
        </p:txBody>
      </p:sp>
      <p:sp>
        <p:nvSpPr>
          <p:cNvPr id="2" name="Title 1"/>
          <p:cNvSpPr>
            <a:spLocks noGrp="1"/>
          </p:cNvSpPr>
          <p:nvPr>
            <p:ph type="title"/>
          </p:nvPr>
        </p:nvSpPr>
        <p:spPr/>
        <p:txBody>
          <a:bodyPr/>
          <a:lstStyle/>
          <a:p>
            <a:r>
              <a:rPr lang="en-US" dirty="0"/>
              <a:t>Multi-project FOAs</a:t>
            </a:r>
          </a:p>
        </p:txBody>
      </p:sp>
      <p:pic>
        <p:nvPicPr>
          <p:cNvPr id="5" name="Picture 4" descr="shows link to application guide" title="excerpt from FOA Part 2, Section IV"/>
          <p:cNvPicPr>
            <a:picLocks noChangeAspect="1"/>
          </p:cNvPicPr>
          <p:nvPr/>
        </p:nvPicPr>
        <p:blipFill>
          <a:blip r:embed="rId2"/>
          <a:stretch>
            <a:fillRect/>
          </a:stretch>
        </p:blipFill>
        <p:spPr>
          <a:xfrm>
            <a:off x="1524000" y="1660527"/>
            <a:ext cx="9316057" cy="4740273"/>
          </a:xfrm>
          <a:prstGeom prst="rect">
            <a:avLst/>
          </a:prstGeom>
        </p:spPr>
      </p:pic>
      <p:sp>
        <p:nvSpPr>
          <p:cNvPr id="6" name="Oval 5" title="&quot;&quot;"/>
          <p:cNvSpPr/>
          <p:nvPr/>
        </p:nvSpPr>
        <p:spPr>
          <a:xfrm>
            <a:off x="800100" y="1508127"/>
            <a:ext cx="9982200" cy="62381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7" name="Rounded Rectangular Callout 6" descr="Section IV. Application and Submission Information of NIH FOAs includes important guidance for preparing your application&#10;"/>
          <p:cNvSpPr/>
          <p:nvPr/>
        </p:nvSpPr>
        <p:spPr>
          <a:xfrm>
            <a:off x="6410057" y="2171627"/>
            <a:ext cx="5762691" cy="1703037"/>
          </a:xfrm>
          <a:prstGeom prst="wedgeRoundRectCallout">
            <a:avLst>
              <a:gd name="adj1" fmla="val -22263"/>
              <a:gd name="adj2" fmla="val -5980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2060"/>
                </a:solidFill>
                <a:effectLst/>
                <a:uLnTx/>
                <a:uFillTx/>
                <a:latin typeface="Arial"/>
                <a:ea typeface="+mn-ea"/>
                <a:cs typeface="Arial"/>
              </a:rPr>
              <a:t>Section IV. Application and Submission Information </a:t>
            </a:r>
            <a:r>
              <a:rPr kumimoji="0" lang="en-US" sz="2400" b="0" i="0" u="none" strike="noStrike" kern="0" cap="none" spc="0" normalizeH="0" baseline="0" noProof="0" dirty="0">
                <a:ln>
                  <a:noFill/>
                </a:ln>
                <a:solidFill>
                  <a:srgbClr val="002060"/>
                </a:solidFill>
                <a:effectLst/>
                <a:uLnTx/>
                <a:uFillTx/>
                <a:latin typeface="Arial"/>
                <a:ea typeface="+mn-ea"/>
                <a:cs typeface="Arial"/>
              </a:rPr>
              <a:t>of NIH FOAs includes important guidance for preparing your application</a:t>
            </a:r>
          </a:p>
        </p:txBody>
      </p:sp>
      <p:grpSp>
        <p:nvGrpSpPr>
          <p:cNvPr id="8" name="Group 7" title="Application guide"/>
          <p:cNvGrpSpPr/>
          <p:nvPr/>
        </p:nvGrpSpPr>
        <p:grpSpPr>
          <a:xfrm>
            <a:off x="3048000" y="4267201"/>
            <a:ext cx="8698861" cy="2173289"/>
            <a:chOff x="2286063" y="4132730"/>
            <a:chExt cx="5820140" cy="2955962"/>
          </a:xfrm>
        </p:grpSpPr>
        <p:sp>
          <p:nvSpPr>
            <p:cNvPr id="9" name="Oval 8"/>
            <p:cNvSpPr/>
            <p:nvPr/>
          </p:nvSpPr>
          <p:spPr>
            <a:xfrm>
              <a:off x="3101792" y="4132730"/>
              <a:ext cx="3999906" cy="663726"/>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 name="Rounded Rectangular Callout 9" descr="The SF424 (R&amp;R) Application Guide provides general instructions for completing application forms.&#10;" title="Application Guide"/>
            <p:cNvSpPr/>
            <p:nvPr/>
          </p:nvSpPr>
          <p:spPr>
            <a:xfrm>
              <a:off x="2286063" y="5581565"/>
              <a:ext cx="5820140" cy="1507127"/>
            </a:xfrm>
            <a:prstGeom prst="wedgeRoundRectCallout">
              <a:avLst>
                <a:gd name="adj1" fmla="val -9883"/>
                <a:gd name="adj2" fmla="val -10746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2060"/>
                  </a:solidFill>
                  <a:effectLst/>
                  <a:uLnTx/>
                  <a:uFillTx/>
                  <a:latin typeface="Arial"/>
                  <a:ea typeface="+mn-ea"/>
                  <a:cs typeface="Arial"/>
                </a:rPr>
                <a:t>SF424 (R&amp;R) Application Guide </a:t>
              </a:r>
              <a:r>
                <a:rPr kumimoji="0" lang="en-US" sz="2400" b="0" i="0" u="none" strike="noStrike" kern="0" cap="none" spc="0" normalizeH="0" baseline="0" noProof="0" dirty="0">
                  <a:ln>
                    <a:noFill/>
                  </a:ln>
                  <a:solidFill>
                    <a:srgbClr val="002060"/>
                  </a:solidFill>
                  <a:effectLst/>
                  <a:uLnTx/>
                  <a:uFillTx/>
                  <a:latin typeface="Arial"/>
                  <a:ea typeface="+mn-ea"/>
                  <a:cs typeface="Arial"/>
                </a:rPr>
                <a:t>provides general instructions for completing application forms; follow </a:t>
              </a:r>
              <a:r>
                <a:rPr lang="en-US" sz="2400" kern="0" dirty="0">
                  <a:solidFill>
                    <a:srgbClr val="002060"/>
                  </a:solidFill>
                  <a:latin typeface="Arial"/>
                  <a:cs typeface="Arial"/>
                </a:rPr>
                <a:t>additional  instructions called out for </a:t>
              </a:r>
              <a:r>
                <a:rPr lang="en-US" sz="2400" b="1" kern="0" dirty="0">
                  <a:solidFill>
                    <a:srgbClr val="002060"/>
                  </a:solidFill>
                  <a:latin typeface="Arial"/>
                  <a:cs typeface="Arial"/>
                </a:rPr>
                <a:t>Multi-project </a:t>
              </a:r>
              <a:r>
                <a:rPr kumimoji="0" lang="en-US" sz="2400" b="1" i="0" u="none" strike="noStrike" kern="0" cap="none" spc="0" normalizeH="0" baseline="0" noProof="0" dirty="0">
                  <a:ln>
                    <a:noFill/>
                  </a:ln>
                  <a:solidFill>
                    <a:srgbClr val="002060"/>
                  </a:solidFill>
                  <a:effectLst/>
                  <a:uLnTx/>
                  <a:uFillTx/>
                  <a:latin typeface="Arial"/>
                  <a:cs typeface="Arial"/>
                </a:rPr>
                <a:t>(M)</a:t>
              </a:r>
            </a:p>
          </p:txBody>
        </p:sp>
      </p:grpSp>
    </p:spTree>
    <p:extLst>
      <p:ext uri="{BB962C8B-B14F-4D97-AF65-F5344CB8AC3E}">
        <p14:creationId xmlns:p14="http://schemas.microsoft.com/office/powerpoint/2010/main" val="23124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How to Apply - Application Guide | grants.nih.gov - Internet Explorer">
            <a:extLst>
              <a:ext uri="{FF2B5EF4-FFF2-40B4-BE49-F238E27FC236}">
                <a16:creationId xmlns:a16="http://schemas.microsoft.com/office/drawing/2014/main" id="{8279E9C7-A476-4EA5-9CA2-8A2AA067D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2"/>
          </p:nvPr>
        </p:nvSpPr>
        <p:spPr>
          <a:xfrm>
            <a:off x="11582400" y="6408737"/>
            <a:ext cx="609600" cy="441325"/>
          </a:xfrm>
        </p:spPr>
        <p:txBody>
          <a:bodyPr/>
          <a:lstStyle/>
          <a:p>
            <a:pPr>
              <a:defRPr/>
            </a:pPr>
            <a:fld id="{D535206B-4A4A-47B0-BA21-D142872E963A}" type="slidenum">
              <a:rPr lang="en-US" smtClean="0"/>
              <a:pPr>
                <a:defRPr/>
              </a:pPr>
              <a:t>17</a:t>
            </a:fld>
            <a:endParaRPr lang="en-US" dirty="0"/>
          </a:p>
        </p:txBody>
      </p:sp>
      <p:sp>
        <p:nvSpPr>
          <p:cNvPr id="2" name="Title 1"/>
          <p:cNvSpPr>
            <a:spLocks noGrp="1"/>
          </p:cNvSpPr>
          <p:nvPr>
            <p:ph type="title"/>
          </p:nvPr>
        </p:nvSpPr>
        <p:spPr>
          <a:xfrm>
            <a:off x="474241" y="-860780"/>
            <a:ext cx="11379200" cy="758825"/>
          </a:xfrm>
        </p:spPr>
        <p:txBody>
          <a:bodyPr/>
          <a:lstStyle/>
          <a:p>
            <a:r>
              <a:rPr lang="en-US" dirty="0"/>
              <a:t>How to Apply – Application Guide</a:t>
            </a:r>
          </a:p>
        </p:txBody>
      </p:sp>
      <p:sp>
        <p:nvSpPr>
          <p:cNvPr id="5" name="Oval 4" title="&quot;&quot;"/>
          <p:cNvSpPr/>
          <p:nvPr/>
        </p:nvSpPr>
        <p:spPr>
          <a:xfrm>
            <a:off x="152400" y="5858816"/>
            <a:ext cx="8382000" cy="57552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Rounded Rectangular Callout 5" descr="Multi-project filtered view of General Instructions&#10;"/>
          <p:cNvSpPr/>
          <p:nvPr/>
        </p:nvSpPr>
        <p:spPr>
          <a:xfrm>
            <a:off x="8229600" y="4953000"/>
            <a:ext cx="3150136" cy="1332342"/>
          </a:xfrm>
          <a:prstGeom prst="wedgeRoundRectCallout">
            <a:avLst>
              <a:gd name="adj1" fmla="val -69562"/>
              <a:gd name="adj2" fmla="val 3545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Multi-project filtered view of General Instructions</a:t>
            </a:r>
          </a:p>
        </p:txBody>
      </p:sp>
    </p:spTree>
    <p:extLst>
      <p:ext uri="{BB962C8B-B14F-4D97-AF65-F5344CB8AC3E}">
        <p14:creationId xmlns:p14="http://schemas.microsoft.com/office/powerpoint/2010/main" val="6999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50955" y="6483352"/>
            <a:ext cx="3538151" cy="374648"/>
          </a:xfrm>
        </p:spPr>
        <p:txBody>
          <a:bodyPr/>
          <a:lstStyle/>
          <a:p>
            <a:pPr>
              <a:defRPr/>
            </a:pPr>
            <a:fld id="{D41C4CF8-0CB8-428F-9B12-ABF84BEF228F}" type="slidenum">
              <a:rPr lang="en-US" smtClean="0">
                <a:solidFill>
                  <a:srgbClr val="669900"/>
                </a:solidFill>
              </a:rPr>
              <a:pPr>
                <a:defRPr/>
              </a:pPr>
              <a:t>18</a:t>
            </a:fld>
            <a:endParaRPr lang="en-US" dirty="0">
              <a:solidFill>
                <a:srgbClr val="669900"/>
              </a:solidFill>
            </a:endParaRPr>
          </a:p>
        </p:txBody>
      </p:sp>
      <p:sp>
        <p:nvSpPr>
          <p:cNvPr id="2" name="Title 1"/>
          <p:cNvSpPr>
            <a:spLocks noGrp="1"/>
          </p:cNvSpPr>
          <p:nvPr>
            <p:ph type="title"/>
          </p:nvPr>
        </p:nvSpPr>
        <p:spPr>
          <a:xfrm>
            <a:off x="8001000" y="357168"/>
            <a:ext cx="3124200" cy="1116895"/>
          </a:xfrm>
        </p:spPr>
        <p:txBody>
          <a:bodyPr/>
          <a:lstStyle/>
          <a:p>
            <a:r>
              <a:rPr lang="en-US" dirty="0"/>
              <a:t>FOAs Link You to ASSIST</a:t>
            </a:r>
          </a:p>
        </p:txBody>
      </p:sp>
      <p:sp>
        <p:nvSpPr>
          <p:cNvPr id="19" name="Rounded Rectangular Callout 18" descr="NIH Guide for Grants &amp; Contracts&#10;"/>
          <p:cNvSpPr/>
          <p:nvPr/>
        </p:nvSpPr>
        <p:spPr>
          <a:xfrm>
            <a:off x="469332" y="247824"/>
            <a:ext cx="4876800" cy="412360"/>
          </a:xfrm>
          <a:prstGeom prst="wedgeRoundRectCallout">
            <a:avLst>
              <a:gd name="adj1" fmla="val -25874"/>
              <a:gd name="adj2" fmla="val 4237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NIH Guide for Grants &amp; Contracts</a:t>
            </a:r>
          </a:p>
        </p:txBody>
      </p:sp>
      <p:pic>
        <p:nvPicPr>
          <p:cNvPr id="4" name="Picture 3" title="excerpt from multi-project FOA showing Apply Online Using ASSIST button"/>
          <p:cNvPicPr>
            <a:picLocks noChangeAspect="1"/>
          </p:cNvPicPr>
          <p:nvPr/>
        </p:nvPicPr>
        <p:blipFill>
          <a:blip r:embed="rId3"/>
          <a:stretch>
            <a:fillRect/>
          </a:stretch>
        </p:blipFill>
        <p:spPr>
          <a:xfrm>
            <a:off x="469332" y="632470"/>
            <a:ext cx="6257925" cy="1619250"/>
          </a:xfrm>
          <a:prstGeom prst="rect">
            <a:avLst/>
          </a:prstGeom>
          <a:ln>
            <a:solidFill>
              <a:schemeClr val="tx1"/>
            </a:solidFill>
          </a:ln>
        </p:spPr>
      </p:pic>
      <p:pic>
        <p:nvPicPr>
          <p:cNvPr id="7" name="Picture 6" title="Grants.gov application package screen"/>
          <p:cNvPicPr>
            <a:picLocks noChangeAspect="1"/>
          </p:cNvPicPr>
          <p:nvPr/>
        </p:nvPicPr>
        <p:blipFill>
          <a:blip r:embed="rId4"/>
          <a:stretch>
            <a:fillRect/>
          </a:stretch>
        </p:blipFill>
        <p:spPr>
          <a:xfrm>
            <a:off x="459560" y="2862571"/>
            <a:ext cx="5834063" cy="3843029"/>
          </a:xfrm>
          <a:prstGeom prst="rect">
            <a:avLst/>
          </a:prstGeom>
          <a:ln>
            <a:solidFill>
              <a:schemeClr val="tx1"/>
            </a:solidFill>
          </a:ln>
        </p:spPr>
      </p:pic>
      <p:sp>
        <p:nvSpPr>
          <p:cNvPr id="5" name="Oval 4" title="&quot;&quot;"/>
          <p:cNvSpPr/>
          <p:nvPr/>
        </p:nvSpPr>
        <p:spPr>
          <a:xfrm>
            <a:off x="761300" y="1371600"/>
            <a:ext cx="1945105" cy="439007"/>
          </a:xfrm>
          <a:prstGeom prst="ellipse">
            <a:avLst/>
          </a:prstGeom>
          <a:no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title="&quot;&quot;"/>
          <p:cNvSpPr/>
          <p:nvPr/>
        </p:nvSpPr>
        <p:spPr>
          <a:xfrm>
            <a:off x="1489455" y="6498527"/>
            <a:ext cx="1471011" cy="222248"/>
          </a:xfrm>
          <a:prstGeom prst="ellipse">
            <a:avLst/>
          </a:prstGeom>
          <a:no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title="ASSIST login scr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527" y="2039429"/>
            <a:ext cx="6643555" cy="391591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title="&quot;&quot;"/>
          <p:cNvCxnSpPr>
            <a:stCxn id="15" idx="6"/>
          </p:cNvCxnSpPr>
          <p:nvPr/>
        </p:nvCxnSpPr>
        <p:spPr>
          <a:xfrm flipV="1">
            <a:off x="2960466" y="5533994"/>
            <a:ext cx="1887467" cy="107565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title="&quot;&quot;"/>
          <p:cNvCxnSpPr>
            <a:stCxn id="5" idx="6"/>
          </p:cNvCxnSpPr>
          <p:nvPr/>
        </p:nvCxnSpPr>
        <p:spPr>
          <a:xfrm>
            <a:off x="2706405" y="1591104"/>
            <a:ext cx="2322811" cy="6408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ular Callout 22" descr="Grants.gov&#10;"/>
          <p:cNvSpPr/>
          <p:nvPr/>
        </p:nvSpPr>
        <p:spPr>
          <a:xfrm>
            <a:off x="1053862" y="2541939"/>
            <a:ext cx="1905000" cy="410616"/>
          </a:xfrm>
          <a:prstGeom prst="wedgeRoundRectCallout">
            <a:avLst>
              <a:gd name="adj1" fmla="val -25874"/>
              <a:gd name="adj2" fmla="val 4237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Grants.gov</a:t>
            </a:r>
          </a:p>
        </p:txBody>
      </p:sp>
    </p:spTree>
    <p:extLst>
      <p:ext uri="{BB962C8B-B14F-4D97-AF65-F5344CB8AC3E}">
        <p14:creationId xmlns:p14="http://schemas.microsoft.com/office/powerpoint/2010/main" val="34962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19</a:t>
            </a:fld>
            <a:endParaRPr lang="en-US" dirty="0"/>
          </a:p>
        </p:txBody>
      </p:sp>
      <p:sp>
        <p:nvSpPr>
          <p:cNvPr id="2" name="Title 1"/>
          <p:cNvSpPr>
            <a:spLocks noGrp="1"/>
          </p:cNvSpPr>
          <p:nvPr>
            <p:ph type="title"/>
          </p:nvPr>
        </p:nvSpPr>
        <p:spPr/>
        <p:txBody>
          <a:bodyPr/>
          <a:lstStyle/>
          <a:p>
            <a:r>
              <a:rPr lang="en-US" dirty="0"/>
              <a:t>Step 2: Plan for Your Submission</a:t>
            </a:r>
          </a:p>
        </p:txBody>
      </p:sp>
      <p:sp>
        <p:nvSpPr>
          <p:cNvPr id="3" name="Content Placeholder 2"/>
          <p:cNvSpPr>
            <a:spLocks noGrp="1"/>
          </p:cNvSpPr>
          <p:nvPr>
            <p:ph sz="quarter" idx="13"/>
          </p:nvPr>
        </p:nvSpPr>
        <p:spPr>
          <a:xfrm>
            <a:off x="402167" y="1468439"/>
            <a:ext cx="11338560" cy="5038058"/>
          </a:xfrm>
        </p:spPr>
        <p:txBody>
          <a:bodyPr/>
          <a:lstStyle/>
          <a:p>
            <a:pPr>
              <a:spcBef>
                <a:spcPts val="1200"/>
              </a:spcBef>
            </a:pPr>
            <a:r>
              <a:rPr lang="en-US" sz="2400" dirty="0"/>
              <a:t>Ensure all registrations are in place </a:t>
            </a:r>
          </a:p>
          <a:p>
            <a:pPr lvl="1"/>
            <a:r>
              <a:rPr lang="en-US" sz="2000" dirty="0"/>
              <a:t>All standard requirements apply (DUNS, SAM, Grants.gov, eRA Commons)</a:t>
            </a:r>
          </a:p>
          <a:p>
            <a:pPr lvl="2"/>
            <a:r>
              <a:rPr lang="en-US" sz="1600" dirty="0">
                <a:hlinkClick r:id="rId2" tooltip="registration handout"/>
              </a:rPr>
              <a:t>https://grants.nih.gov/grants/how-to-apply-application-guide/prepare-to-apply-and-register/registration.htm</a:t>
            </a:r>
            <a:br>
              <a:rPr lang="en-US" sz="1600" dirty="0">
                <a:hlinkClick r:id="rId2" tooltip="registration handout"/>
              </a:rPr>
            </a:br>
            <a:endParaRPr lang="en-US" sz="1600" dirty="0">
              <a:hlinkClick r:id="rId2" tooltip="registration handout"/>
            </a:endParaRPr>
          </a:p>
          <a:p>
            <a:pPr marL="273050" lvl="2" indent="-273050">
              <a:spcBef>
                <a:spcPts val="1200"/>
              </a:spcBef>
              <a:buClr>
                <a:schemeClr val="accent1"/>
              </a:buClr>
              <a:buSzPct val="85000"/>
              <a:buFont typeface="Wingdings 2" pitchFamily="18" charset="2"/>
              <a:buChar char=""/>
            </a:pPr>
            <a:r>
              <a:rPr lang="en-US" sz="2400" dirty="0"/>
              <a:t>Decide how to distribute work </a:t>
            </a:r>
          </a:p>
          <a:p>
            <a:pPr lvl="1">
              <a:spcBef>
                <a:spcPts val="1200"/>
              </a:spcBef>
            </a:pPr>
            <a:r>
              <a:rPr lang="en-US" sz="2000" dirty="0"/>
              <a:t>Gather the Commons IDs for everyone who will be working in ASSIST</a:t>
            </a:r>
            <a:br>
              <a:rPr lang="en-US" sz="2000" dirty="0"/>
            </a:br>
            <a:endParaRPr lang="en-US" sz="2000" dirty="0"/>
          </a:p>
          <a:p>
            <a:pPr>
              <a:spcBef>
                <a:spcPts val="1200"/>
              </a:spcBef>
            </a:pPr>
            <a:r>
              <a:rPr lang="en-US" sz="2400" dirty="0"/>
              <a:t>Carefully read the funding opportunity announcement</a:t>
            </a:r>
          </a:p>
          <a:p>
            <a:pPr lvl="1">
              <a:spcBef>
                <a:spcPts val="1200"/>
              </a:spcBef>
            </a:pPr>
            <a:r>
              <a:rPr lang="en-US" sz="2000" dirty="0"/>
              <a:t>Note allowable types of required/optional components and </a:t>
            </a:r>
            <a:br>
              <a:rPr lang="en-US" sz="2000" dirty="0"/>
            </a:br>
            <a:r>
              <a:rPr lang="en-US" sz="2000" dirty="0"/>
              <a:t>special instructions</a:t>
            </a:r>
          </a:p>
          <a:p>
            <a:pPr lvl="1">
              <a:spcBef>
                <a:spcPts val="1200"/>
              </a:spcBef>
            </a:pPr>
            <a:r>
              <a:rPr lang="en-US" sz="2000" dirty="0"/>
              <a:t>Define the layout of your application (e.g., define components </a:t>
            </a:r>
            <a:br>
              <a:rPr lang="en-US" sz="2000" dirty="0"/>
            </a:br>
            <a:r>
              <a:rPr lang="en-US" sz="2000" dirty="0"/>
              <a:t>and who will lead each)</a:t>
            </a:r>
          </a:p>
          <a:p>
            <a:pPr marL="0" indent="0">
              <a:buNone/>
            </a:pPr>
            <a:endParaRPr lang="en-US" dirty="0"/>
          </a:p>
        </p:txBody>
      </p:sp>
      <p:grpSp>
        <p:nvGrpSpPr>
          <p:cNvPr id="11" name="Group 10" title="&quot;&quot;"/>
          <p:cNvGrpSpPr/>
          <p:nvPr/>
        </p:nvGrpSpPr>
        <p:grpSpPr>
          <a:xfrm>
            <a:off x="402167" y="211933"/>
            <a:ext cx="1016000" cy="1016000"/>
            <a:chOff x="1212195" y="1932223"/>
            <a:chExt cx="1016000" cy="1016000"/>
          </a:xfrm>
        </p:grpSpPr>
        <p:grpSp>
          <p:nvGrpSpPr>
            <p:cNvPr id="13" name="Group 12"/>
            <p:cNvGrpSpPr/>
            <p:nvPr/>
          </p:nvGrpSpPr>
          <p:grpSpPr>
            <a:xfrm>
              <a:off x="1212195" y="1932223"/>
              <a:ext cx="1016000" cy="1016000"/>
              <a:chOff x="8619527" y="416519"/>
              <a:chExt cx="1016000" cy="1016000"/>
            </a:xfrm>
          </p:grpSpPr>
          <p:sp>
            <p:nvSpPr>
              <p:cNvPr id="16" name="Oval 15"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7" name="Oval 16"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14" name="Picture 13"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84" y="2205820"/>
              <a:ext cx="486418" cy="486418"/>
            </a:xfrm>
            <a:prstGeom prst="rect">
              <a:avLst/>
            </a:prstGeom>
          </p:spPr>
        </p:pic>
      </p:grpSp>
      <p:pic>
        <p:nvPicPr>
          <p:cNvPr id="6" name="Picture 5"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400" y="3886200"/>
            <a:ext cx="3200400" cy="3200400"/>
          </a:xfrm>
          <a:prstGeom prst="rect">
            <a:avLst/>
          </a:prstGeom>
        </p:spPr>
      </p:pic>
    </p:spTree>
    <p:extLst>
      <p:ext uri="{BB962C8B-B14F-4D97-AF65-F5344CB8AC3E}">
        <p14:creationId xmlns:p14="http://schemas.microsoft.com/office/powerpoint/2010/main" val="36961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a:t>
            </a:fld>
            <a:endParaRPr lang="en-US" dirty="0"/>
          </a:p>
        </p:txBody>
      </p:sp>
      <p:sp>
        <p:nvSpPr>
          <p:cNvPr id="2" name="Title 1"/>
          <p:cNvSpPr>
            <a:spLocks noGrp="1"/>
          </p:cNvSpPr>
          <p:nvPr>
            <p:ph type="title"/>
          </p:nvPr>
        </p:nvSpPr>
        <p:spPr/>
        <p:txBody>
          <a:bodyPr/>
          <a:lstStyle/>
          <a:p>
            <a:r>
              <a:rPr lang="en-US" dirty="0"/>
              <a:t>What is ASSIST?</a:t>
            </a:r>
          </a:p>
        </p:txBody>
      </p:sp>
      <p:sp>
        <p:nvSpPr>
          <p:cNvPr id="3" name="Content Placeholder 2"/>
          <p:cNvSpPr>
            <a:spLocks noGrp="1"/>
          </p:cNvSpPr>
          <p:nvPr>
            <p:ph sz="quarter" idx="13"/>
          </p:nvPr>
        </p:nvSpPr>
        <p:spPr>
          <a:xfrm>
            <a:off x="402336" y="1828800"/>
            <a:ext cx="11338560" cy="4270248"/>
          </a:xfrm>
        </p:spPr>
        <p:txBody>
          <a:bodyPr/>
          <a:lstStyle/>
          <a:p>
            <a:pPr marL="0" indent="0" algn="ctr">
              <a:buNone/>
            </a:pPr>
            <a:r>
              <a:rPr lang="en-US" sz="3600" b="1" dirty="0">
                <a:solidFill>
                  <a:srgbClr val="339966"/>
                </a:solidFill>
              </a:rPr>
              <a:t>ASSIST</a:t>
            </a:r>
            <a:r>
              <a:rPr lang="en-US" sz="3600" dirty="0">
                <a:solidFill>
                  <a:srgbClr val="002060"/>
                </a:solidFill>
              </a:rPr>
              <a:t> is NIH's </a:t>
            </a:r>
            <a:r>
              <a:rPr lang="en-US" sz="3600" b="1" dirty="0">
                <a:solidFill>
                  <a:srgbClr val="339966"/>
                </a:solidFill>
              </a:rPr>
              <a:t>online</a:t>
            </a:r>
            <a:r>
              <a:rPr lang="en-US" sz="3600" dirty="0">
                <a:solidFill>
                  <a:srgbClr val="339966"/>
                </a:solidFill>
              </a:rPr>
              <a:t> </a:t>
            </a:r>
            <a:r>
              <a:rPr lang="en-US" sz="3600" dirty="0">
                <a:solidFill>
                  <a:srgbClr val="002060"/>
                </a:solidFill>
              </a:rPr>
              <a:t>system for the </a:t>
            </a:r>
          </a:p>
          <a:p>
            <a:pPr marL="0" indent="0" algn="ctr">
              <a:buNone/>
            </a:pPr>
            <a:r>
              <a:rPr lang="en-US" sz="3600" b="1" dirty="0">
                <a:solidFill>
                  <a:srgbClr val="339966"/>
                </a:solidFill>
              </a:rPr>
              <a:t>preparation</a:t>
            </a:r>
            <a:r>
              <a:rPr lang="en-US" sz="3600" dirty="0">
                <a:solidFill>
                  <a:srgbClr val="002060"/>
                </a:solidFill>
              </a:rPr>
              <a:t>, </a:t>
            </a:r>
            <a:r>
              <a:rPr lang="en-US" sz="3600" b="1" dirty="0">
                <a:solidFill>
                  <a:srgbClr val="339966"/>
                </a:solidFill>
              </a:rPr>
              <a:t>submission</a:t>
            </a:r>
            <a:r>
              <a:rPr lang="en-US" sz="3600" dirty="0">
                <a:solidFill>
                  <a:srgbClr val="002060"/>
                </a:solidFill>
              </a:rPr>
              <a:t> &amp; </a:t>
            </a:r>
            <a:r>
              <a:rPr lang="en-US" sz="3600" b="1" dirty="0">
                <a:solidFill>
                  <a:srgbClr val="339966"/>
                </a:solidFill>
              </a:rPr>
              <a:t>tracking </a:t>
            </a:r>
          </a:p>
          <a:p>
            <a:pPr marL="0" indent="0" algn="ctr">
              <a:buNone/>
            </a:pPr>
            <a:r>
              <a:rPr lang="en-US" sz="3600" dirty="0">
                <a:solidFill>
                  <a:srgbClr val="002060"/>
                </a:solidFill>
              </a:rPr>
              <a:t>of grant applications through </a:t>
            </a:r>
          </a:p>
          <a:p>
            <a:pPr marL="0" indent="0" algn="ctr">
              <a:buNone/>
            </a:pPr>
            <a:r>
              <a:rPr lang="en-US" sz="3600" dirty="0">
                <a:solidFill>
                  <a:srgbClr val="002060"/>
                </a:solidFill>
              </a:rPr>
              <a:t>Grants.gov to NIH</a:t>
            </a:r>
          </a:p>
          <a:p>
            <a:endParaRPr lang="en-US" dirty="0"/>
          </a:p>
        </p:txBody>
      </p:sp>
      <p:pic>
        <p:nvPicPr>
          <p:cNvPr id="5" name="Picture 4" title="assi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4867" y="4580934"/>
            <a:ext cx="3733800" cy="1866900"/>
          </a:xfrm>
          <a:prstGeom prst="rect">
            <a:avLst/>
          </a:prstGeom>
        </p:spPr>
      </p:pic>
    </p:spTree>
    <p:extLst>
      <p:ext uri="{BB962C8B-B14F-4D97-AF65-F5344CB8AC3E}">
        <p14:creationId xmlns:p14="http://schemas.microsoft.com/office/powerpoint/2010/main" val="79322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20</a:t>
            </a:fld>
            <a:endParaRPr lang="en-US" dirty="0"/>
          </a:p>
        </p:txBody>
      </p:sp>
      <p:sp>
        <p:nvSpPr>
          <p:cNvPr id="2" name="Title 1"/>
          <p:cNvSpPr>
            <a:spLocks noGrp="1"/>
          </p:cNvSpPr>
          <p:nvPr>
            <p:ph type="title"/>
          </p:nvPr>
        </p:nvSpPr>
        <p:spPr/>
        <p:txBody>
          <a:bodyPr/>
          <a:lstStyle/>
          <a:p>
            <a:r>
              <a:rPr lang="en-US" dirty="0"/>
              <a:t>FOA Text – Section IV</a:t>
            </a:r>
          </a:p>
        </p:txBody>
      </p:sp>
      <p:pic>
        <p:nvPicPr>
          <p:cNvPr id="16" name="Picture 2" title="excerpt from FOA section 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256" y="1593227"/>
            <a:ext cx="9796744" cy="480757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Rounded Rectangular Callout 16" title="Component Types"/>
          <p:cNvSpPr/>
          <p:nvPr/>
        </p:nvSpPr>
        <p:spPr>
          <a:xfrm>
            <a:off x="3415521" y="2209801"/>
            <a:ext cx="1981200" cy="762000"/>
          </a:xfrm>
          <a:prstGeom prst="wedgeRoundRectCallout">
            <a:avLst>
              <a:gd name="adj1" fmla="val -49012"/>
              <a:gd name="adj2" fmla="val 1592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Component Types</a:t>
            </a:r>
          </a:p>
        </p:txBody>
      </p:sp>
      <p:sp>
        <p:nvSpPr>
          <p:cNvPr id="18" name="Rounded Rectangular Callout 17" title="Research Strategy page limit per component"/>
          <p:cNvSpPr/>
          <p:nvPr/>
        </p:nvSpPr>
        <p:spPr>
          <a:xfrm>
            <a:off x="6553200" y="2209801"/>
            <a:ext cx="3276600" cy="1268577"/>
          </a:xfrm>
          <a:prstGeom prst="wedgeRoundRectCallout">
            <a:avLst>
              <a:gd name="adj1" fmla="val -48832"/>
              <a:gd name="adj2" fmla="val -2374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Research Strategy page limit per component</a:t>
            </a:r>
          </a:p>
        </p:txBody>
      </p:sp>
      <p:sp>
        <p:nvSpPr>
          <p:cNvPr id="19" name="Rounded Rectangular Callout 18" descr="Number of components for complete application"/>
          <p:cNvSpPr/>
          <p:nvPr/>
        </p:nvSpPr>
        <p:spPr>
          <a:xfrm>
            <a:off x="5791200" y="5486400"/>
            <a:ext cx="3810000" cy="778040"/>
          </a:xfrm>
          <a:prstGeom prst="wedgeRoundRectCallout">
            <a:avLst>
              <a:gd name="adj1" fmla="val -58022"/>
              <a:gd name="adj2" fmla="val 194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Number of components for complete application</a:t>
            </a:r>
          </a:p>
        </p:txBody>
      </p:sp>
    </p:spTree>
    <p:extLst>
      <p:ext uri="{BB962C8B-B14F-4D97-AF65-F5344CB8AC3E}">
        <p14:creationId xmlns:p14="http://schemas.microsoft.com/office/powerpoint/2010/main" val="33629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379200" cy="758825"/>
          </a:xfrm>
        </p:spPr>
        <p:txBody>
          <a:bodyPr/>
          <a:lstStyle/>
          <a:p>
            <a:r>
              <a:rPr lang="en-US" dirty="0"/>
              <a:t>Sample Application Layout</a:t>
            </a:r>
          </a:p>
        </p:txBody>
      </p:sp>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21</a:t>
            </a:fld>
            <a:endParaRPr lang="en-US" dirty="0"/>
          </a:p>
        </p:txBody>
      </p:sp>
      <p:cxnSp>
        <p:nvCxnSpPr>
          <p:cNvPr id="63" name="Straight Connector 62"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4"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5" name="Elbow Connector 64"/>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66" name="Group 12"/>
            <p:cNvGrpSpPr/>
            <p:nvPr/>
          </p:nvGrpSpPr>
          <p:grpSpPr>
            <a:xfrm>
              <a:off x="3148761" y="2819400"/>
              <a:ext cx="2032839" cy="1181100"/>
              <a:chOff x="3056686" y="3335341"/>
              <a:chExt cx="2032839" cy="1181100"/>
            </a:xfrm>
          </p:grpSpPr>
          <p:sp>
            <p:nvSpPr>
              <p:cNvPr id="68" name="Round Same Side Corner Rectangle 67"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69" name="Rectangle 68"/>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6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28" title="&quot;&quot;"/>
          <p:cNvGrpSpPr/>
          <p:nvPr/>
        </p:nvGrpSpPr>
        <p:grpSpPr>
          <a:xfrm>
            <a:off x="3657602" y="2565402"/>
            <a:ext cx="3151789" cy="3514153"/>
            <a:chOff x="2500721" y="2029303"/>
            <a:chExt cx="3151789" cy="3514153"/>
          </a:xfrm>
        </p:grpSpPr>
        <p:cxnSp>
          <p:nvCxnSpPr>
            <p:cNvPr id="71" name="Elbow Connector 87"/>
            <p:cNvCxnSpPr>
              <a:endCxn id="75"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72" name="Group 79"/>
            <p:cNvGrpSpPr/>
            <p:nvPr/>
          </p:nvGrpSpPr>
          <p:grpSpPr>
            <a:xfrm>
              <a:off x="3165098" y="4267200"/>
              <a:ext cx="2032839" cy="1181100"/>
              <a:chOff x="3056686" y="3335341"/>
              <a:chExt cx="2032839" cy="1181100"/>
            </a:xfrm>
          </p:grpSpPr>
          <p:sp>
            <p:nvSpPr>
              <p:cNvPr id="74" name="Round Same Side Corner Rectangle 73"/>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75" name="Rectangle 74"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73"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 name="Group 34" title="&quot;&quot;"/>
          <p:cNvGrpSpPr/>
          <p:nvPr/>
        </p:nvGrpSpPr>
        <p:grpSpPr>
          <a:xfrm>
            <a:off x="7031941" y="2468563"/>
            <a:ext cx="3192741" cy="4418933"/>
            <a:chOff x="5570260" y="2514600"/>
            <a:chExt cx="3192741" cy="4418933"/>
          </a:xfrm>
        </p:grpSpPr>
        <p:cxnSp>
          <p:nvCxnSpPr>
            <p:cNvPr id="77" name="Elbow Connector 76"/>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8" name="Group 98"/>
            <p:cNvGrpSpPr/>
            <p:nvPr/>
          </p:nvGrpSpPr>
          <p:grpSpPr>
            <a:xfrm>
              <a:off x="6147639" y="5638800"/>
              <a:ext cx="2032839" cy="1181100"/>
              <a:chOff x="3056686" y="3335341"/>
              <a:chExt cx="2032839" cy="1181100"/>
            </a:xfrm>
          </p:grpSpPr>
          <p:sp>
            <p:nvSpPr>
              <p:cNvPr id="80" name="Round Same Side Corner Rectangle 79"/>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81" name="Rectangle 80"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9"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Group 33" title="&quot;&quot;"/>
          <p:cNvGrpSpPr/>
          <p:nvPr/>
        </p:nvGrpSpPr>
        <p:grpSpPr>
          <a:xfrm>
            <a:off x="6987640" y="2533657"/>
            <a:ext cx="3084641" cy="2970358"/>
            <a:chOff x="5525959" y="2579695"/>
            <a:chExt cx="3084641" cy="2970358"/>
          </a:xfrm>
        </p:grpSpPr>
        <p:cxnSp>
          <p:nvCxnSpPr>
            <p:cNvPr id="83" name="Elbow Connector 82"/>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4" name="Group 91"/>
            <p:cNvGrpSpPr/>
            <p:nvPr/>
          </p:nvGrpSpPr>
          <p:grpSpPr>
            <a:xfrm>
              <a:off x="6172200" y="4229100"/>
              <a:ext cx="2032839" cy="1181100"/>
              <a:chOff x="3056686" y="3335341"/>
              <a:chExt cx="2032839" cy="1181100"/>
            </a:xfrm>
          </p:grpSpPr>
          <p:sp>
            <p:nvSpPr>
              <p:cNvPr id="86" name="Round Same Side Corner Rectangle 85"/>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7" name="Rectangle 86"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5"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32" title="&quot;&quot;"/>
          <p:cNvGrpSpPr/>
          <p:nvPr/>
        </p:nvGrpSpPr>
        <p:grpSpPr>
          <a:xfrm>
            <a:off x="6950508" y="2497137"/>
            <a:ext cx="2893173" cy="1587500"/>
            <a:chOff x="5488827" y="2543175"/>
            <a:chExt cx="2893173" cy="1587500"/>
          </a:xfrm>
        </p:grpSpPr>
        <p:cxnSp>
          <p:nvCxnSpPr>
            <p:cNvPr id="89"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90" name="Group 88"/>
            <p:cNvGrpSpPr/>
            <p:nvPr/>
          </p:nvGrpSpPr>
          <p:grpSpPr>
            <a:xfrm>
              <a:off x="6172200" y="2819400"/>
              <a:ext cx="2032839" cy="1181100"/>
              <a:chOff x="3056686" y="3335341"/>
              <a:chExt cx="2032839" cy="1181100"/>
            </a:xfrm>
          </p:grpSpPr>
          <p:sp>
            <p:nvSpPr>
              <p:cNvPr id="92" name="Round Same Side Corner Rectangle 9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3" name="Rectangle 92"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91"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54" title="Core 1 Subaward Budget with organization D"/>
          <p:cNvGrpSpPr/>
          <p:nvPr/>
        </p:nvGrpSpPr>
        <p:grpSpPr>
          <a:xfrm>
            <a:off x="4690167" y="3970339"/>
            <a:ext cx="1632433" cy="685888"/>
            <a:chOff x="3544377" y="3666846"/>
            <a:chExt cx="1632433" cy="906460"/>
          </a:xfrm>
        </p:grpSpPr>
        <p:cxnSp>
          <p:nvCxnSpPr>
            <p:cNvPr id="95" name="Elbow Connector 9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6" name="Group 58"/>
            <p:cNvGrpSpPr/>
            <p:nvPr/>
          </p:nvGrpSpPr>
          <p:grpSpPr>
            <a:xfrm>
              <a:off x="3544377" y="3852503"/>
              <a:ext cx="1632433" cy="720803"/>
              <a:chOff x="3435965" y="2920644"/>
              <a:chExt cx="1632433" cy="720803"/>
            </a:xfrm>
          </p:grpSpPr>
          <p:sp>
            <p:nvSpPr>
              <p:cNvPr id="97" name="Round Same Side Corner Rectangle 96"/>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98" name="Rectangle 9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99" name="Round Same Side Corner Rectangle 98" title="Component Type of Project"/>
          <p:cNvSpPr/>
          <p:nvPr/>
        </p:nvSpPr>
        <p:spPr bwMode="auto">
          <a:xfrm>
            <a:off x="8356322"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00" name="Round Same Side Corner Rectangle 99" title="Component Type of Core"/>
          <p:cNvSpPr/>
          <p:nvPr/>
        </p:nvSpPr>
        <p:spPr bwMode="auto">
          <a:xfrm>
            <a:off x="5079247"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01" name="Group 100"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02" name="Elbow Connector 101"/>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3" name="Group 102"/>
            <p:cNvGrpSpPr/>
            <p:nvPr/>
          </p:nvGrpSpPr>
          <p:grpSpPr>
            <a:xfrm>
              <a:off x="0" y="2789237"/>
              <a:ext cx="2205038" cy="1509154"/>
              <a:chOff x="0" y="2789237"/>
              <a:chExt cx="2205038" cy="1509154"/>
            </a:xfrm>
          </p:grpSpPr>
          <p:sp>
            <p:nvSpPr>
              <p:cNvPr id="106" name="Round Same Side Corner Rectangle 105"/>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07" name="Rectangle 106"/>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4" name="Elbow Connector 39"/>
            <p:cNvCxnSpPr>
              <a:endCxn id="107"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05" name="Round Same Side Corner Rectangle 104"/>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9" name="Elbow Connector 108"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0" name="Group 109"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11" name="Group 110"/>
            <p:cNvGrpSpPr/>
            <p:nvPr/>
          </p:nvGrpSpPr>
          <p:grpSpPr>
            <a:xfrm>
              <a:off x="2209800" y="838200"/>
              <a:ext cx="3755747" cy="1447800"/>
              <a:chOff x="2209800" y="838200"/>
              <a:chExt cx="3755747" cy="1447800"/>
            </a:xfrm>
          </p:grpSpPr>
          <p:grpSp>
            <p:nvGrpSpPr>
              <p:cNvPr id="113" name="Group 67"/>
              <p:cNvGrpSpPr>
                <a:grpSpLocks/>
              </p:cNvGrpSpPr>
              <p:nvPr/>
            </p:nvGrpSpPr>
            <p:grpSpPr bwMode="auto">
              <a:xfrm>
                <a:off x="2897169" y="838200"/>
                <a:ext cx="3068378" cy="1248099"/>
                <a:chOff x="533400" y="895350"/>
                <a:chExt cx="2209800" cy="1733550"/>
              </a:xfrm>
            </p:grpSpPr>
            <p:sp>
              <p:nvSpPr>
                <p:cNvPr id="115" name="Round Same Side Corner Rectangle 114"/>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16" name="Rectangle 115"/>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14"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 name="Group 54" title="Core 1 Subaward Budget with organization D"/>
          <p:cNvGrpSpPr/>
          <p:nvPr/>
        </p:nvGrpSpPr>
        <p:grpSpPr>
          <a:xfrm>
            <a:off x="4692168" y="6019712"/>
            <a:ext cx="1632433" cy="685888"/>
            <a:chOff x="3544377" y="3666846"/>
            <a:chExt cx="1632433" cy="906460"/>
          </a:xfrm>
        </p:grpSpPr>
        <p:cxnSp>
          <p:nvCxnSpPr>
            <p:cNvPr id="118" name="Elbow Connector 11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9" name="Group 58"/>
            <p:cNvGrpSpPr/>
            <p:nvPr/>
          </p:nvGrpSpPr>
          <p:grpSpPr>
            <a:xfrm>
              <a:off x="3544377" y="3852503"/>
              <a:ext cx="1632433" cy="720803"/>
              <a:chOff x="3435965" y="2920644"/>
              <a:chExt cx="1632433" cy="720803"/>
            </a:xfrm>
          </p:grpSpPr>
          <p:sp>
            <p:nvSpPr>
              <p:cNvPr id="120" name="Round Same Side Corner Rectangle 119"/>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1" name="Rectangle 12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spTree>
    <p:extLst>
      <p:ext uri="{BB962C8B-B14F-4D97-AF65-F5344CB8AC3E}">
        <p14:creationId xmlns:p14="http://schemas.microsoft.com/office/powerpoint/2010/main" val="1188676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22</a:t>
            </a:fld>
            <a:endParaRPr lang="en-US" dirty="0"/>
          </a:p>
        </p:txBody>
      </p:sp>
      <p:sp>
        <p:nvSpPr>
          <p:cNvPr id="2" name="Title 1"/>
          <p:cNvSpPr>
            <a:spLocks noGrp="1"/>
          </p:cNvSpPr>
          <p:nvPr>
            <p:ph type="title"/>
          </p:nvPr>
        </p:nvSpPr>
        <p:spPr/>
        <p:txBody>
          <a:bodyPr/>
          <a:lstStyle/>
          <a:p>
            <a:r>
              <a:rPr lang="en-US" dirty="0"/>
              <a:t>Step 3: Initiate Application</a:t>
            </a:r>
          </a:p>
        </p:txBody>
      </p:sp>
      <p:grpSp>
        <p:nvGrpSpPr>
          <p:cNvPr id="15" name="Group 14" title="&quot;&quot;"/>
          <p:cNvGrpSpPr/>
          <p:nvPr/>
        </p:nvGrpSpPr>
        <p:grpSpPr>
          <a:xfrm>
            <a:off x="402167" y="211568"/>
            <a:ext cx="1016000" cy="1016000"/>
            <a:chOff x="402167" y="278548"/>
            <a:chExt cx="1016000" cy="1016000"/>
          </a:xfrm>
        </p:grpSpPr>
        <p:grpSp>
          <p:nvGrpSpPr>
            <p:cNvPr id="8" name="Group 7"/>
            <p:cNvGrpSpPr/>
            <p:nvPr/>
          </p:nvGrpSpPr>
          <p:grpSpPr>
            <a:xfrm>
              <a:off x="402167" y="278548"/>
              <a:ext cx="1016000" cy="1016000"/>
              <a:chOff x="8619527" y="416519"/>
              <a:chExt cx="1016000" cy="1016000"/>
            </a:xfrm>
          </p:grpSpPr>
          <p:sp>
            <p:nvSpPr>
              <p:cNvPr id="11" name="Oval 10"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2" name="Oval 11"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9" name="Picture 8"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8" y="511048"/>
              <a:ext cx="502965" cy="502965"/>
            </a:xfrm>
            <a:prstGeom prst="rect">
              <a:avLst/>
            </a:prstGeom>
          </p:spPr>
        </p:pic>
      </p:grpSp>
      <p:sp>
        <p:nvSpPr>
          <p:cNvPr id="3" name="Content Placeholder 2"/>
          <p:cNvSpPr>
            <a:spLocks noGrp="1"/>
          </p:cNvSpPr>
          <p:nvPr>
            <p:ph sz="quarter" idx="13"/>
          </p:nvPr>
        </p:nvSpPr>
        <p:spPr>
          <a:xfrm>
            <a:off x="402167" y="1468439"/>
            <a:ext cx="11338560" cy="4572000"/>
          </a:xfrm>
        </p:spPr>
        <p:txBody>
          <a:bodyPr/>
          <a:lstStyle/>
          <a:p>
            <a:pPr marL="0" indent="0">
              <a:spcBef>
                <a:spcPts val="1200"/>
              </a:spcBef>
              <a:spcAft>
                <a:spcPts val="1200"/>
              </a:spcAft>
              <a:buNone/>
            </a:pPr>
            <a:r>
              <a:rPr lang="en-US" dirty="0"/>
              <a:t>Create an application shell by initiating the application and adding the components </a:t>
            </a:r>
          </a:p>
          <a:p>
            <a:pPr lvl="1">
              <a:spcBef>
                <a:spcPts val="1200"/>
              </a:spcBef>
              <a:spcAft>
                <a:spcPts val="1200"/>
              </a:spcAft>
            </a:pPr>
            <a:r>
              <a:rPr lang="en-US" dirty="0"/>
              <a:t>Components can be rearranged, added, deleted or abandoned at any time</a:t>
            </a:r>
          </a:p>
          <a:p>
            <a:pPr lvl="2">
              <a:spcBef>
                <a:spcPts val="1200"/>
              </a:spcBef>
              <a:spcAft>
                <a:spcPts val="1200"/>
              </a:spcAft>
            </a:pPr>
            <a:r>
              <a:rPr lang="en-US" dirty="0"/>
              <a:t>Can rearrange components of the same type (e.g., have the third project entered in ASSIST appear first in the assembled application image)</a:t>
            </a:r>
          </a:p>
          <a:p>
            <a:pPr lvl="2">
              <a:spcBef>
                <a:spcPts val="1200"/>
              </a:spcBef>
              <a:spcAft>
                <a:spcPts val="1200"/>
              </a:spcAft>
            </a:pPr>
            <a:r>
              <a:rPr lang="en-US" dirty="0"/>
              <a:t>Can NOT control the order in which the component types appear </a:t>
            </a:r>
            <a:br>
              <a:rPr lang="en-US" dirty="0"/>
            </a:br>
            <a:r>
              <a:rPr lang="en-US" dirty="0"/>
              <a:t>(e.g., Cores will always be before Projects)</a:t>
            </a:r>
          </a:p>
          <a:p>
            <a:pPr marL="0" indent="0">
              <a:spcBef>
                <a:spcPts val="0"/>
              </a:spcBef>
              <a:spcAft>
                <a:spcPts val="600"/>
              </a:spcAft>
              <a:buNone/>
            </a:pPr>
            <a:endParaRPr lang="en-US" dirty="0"/>
          </a:p>
        </p:txBody>
      </p:sp>
      <p:pic>
        <p:nvPicPr>
          <p:cNvPr id="14" name="Picture 13" title="figures stacking bl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967" y="4419600"/>
            <a:ext cx="2667000" cy="2667000"/>
          </a:xfrm>
          <a:prstGeom prst="rect">
            <a:avLst/>
          </a:prstGeom>
        </p:spPr>
      </p:pic>
      <p:pic>
        <p:nvPicPr>
          <p:cNvPr id="16" name="Picture 15" title="building block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5432426"/>
            <a:ext cx="1600200" cy="1200150"/>
          </a:xfrm>
          <a:prstGeom prst="rect">
            <a:avLst/>
          </a:prstGeom>
        </p:spPr>
      </p:pic>
    </p:spTree>
    <p:extLst>
      <p:ext uri="{BB962C8B-B14F-4D97-AF65-F5344CB8AC3E}">
        <p14:creationId xmlns:p14="http://schemas.microsoft.com/office/powerpoint/2010/main" val="389681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23</a:t>
            </a:fld>
            <a:endParaRPr lang="en-US" dirty="0"/>
          </a:p>
        </p:txBody>
      </p:sp>
      <p:sp>
        <p:nvSpPr>
          <p:cNvPr id="2" name="Title 1"/>
          <p:cNvSpPr>
            <a:spLocks noGrp="1"/>
          </p:cNvSpPr>
          <p:nvPr>
            <p:ph type="title"/>
          </p:nvPr>
        </p:nvSpPr>
        <p:spPr>
          <a:xfrm>
            <a:off x="406400" y="-758825"/>
            <a:ext cx="11379200" cy="758825"/>
          </a:xfrm>
        </p:spPr>
        <p:txBody>
          <a:bodyPr/>
          <a:lstStyle/>
          <a:p>
            <a:r>
              <a:rPr lang="en-US" dirty="0"/>
              <a:t>Login to ASSIST</a:t>
            </a:r>
          </a:p>
        </p:txBody>
      </p:sp>
      <p:pic>
        <p:nvPicPr>
          <p:cNvPr id="8" name="Picture 7" title="ASSIST login screen"/>
          <p:cNvPicPr>
            <a:picLocks noChangeAspect="1"/>
          </p:cNvPicPr>
          <p:nvPr/>
        </p:nvPicPr>
        <p:blipFill>
          <a:blip r:embed="rId2"/>
          <a:stretch>
            <a:fillRect/>
          </a:stretch>
        </p:blipFill>
        <p:spPr>
          <a:xfrm>
            <a:off x="790050" y="-12392"/>
            <a:ext cx="10718800" cy="6857558"/>
          </a:xfrm>
          <a:prstGeom prst="rect">
            <a:avLst/>
          </a:prstGeom>
          <a:ln>
            <a:solidFill>
              <a:srgbClr val="BBE0E3"/>
            </a:solidFill>
          </a:ln>
        </p:spPr>
      </p:pic>
      <p:sp>
        <p:nvSpPr>
          <p:cNvPr id="9" name="Oval 8" title="&quot;&quot;"/>
          <p:cNvSpPr/>
          <p:nvPr/>
        </p:nvSpPr>
        <p:spPr>
          <a:xfrm>
            <a:off x="609600" y="3413179"/>
            <a:ext cx="2530766" cy="221804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1" name="Rounded Rectangular Callout 10" descr="Use your &#10;eRA Commons credentials to access ASSIST&#10;"/>
          <p:cNvSpPr/>
          <p:nvPr/>
        </p:nvSpPr>
        <p:spPr>
          <a:xfrm>
            <a:off x="2708552" y="1587045"/>
            <a:ext cx="3387448" cy="1835538"/>
          </a:xfrm>
          <a:prstGeom prst="wedgeRoundRectCallout">
            <a:avLst>
              <a:gd name="adj1" fmla="val -42190"/>
              <a:gd name="adj2" fmla="val 8637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Use your </a:t>
            </a:r>
            <a:br>
              <a:rPr kumimoji="0" lang="en-US" sz="2400" b="0" i="0" u="none" strike="noStrike" kern="0" cap="none" spc="0" normalizeH="0" baseline="0" noProof="0" dirty="0">
                <a:ln>
                  <a:noFill/>
                </a:ln>
                <a:solidFill>
                  <a:srgbClr val="002060"/>
                </a:solidFill>
                <a:effectLst/>
                <a:uLnTx/>
                <a:uFillTx/>
                <a:latin typeface="Arial"/>
                <a:ea typeface="+mn-ea"/>
                <a:cs typeface="Arial"/>
              </a:rPr>
            </a:br>
            <a:r>
              <a:rPr kumimoji="0" lang="en-US" sz="2400" b="1" i="0" u="none" strike="noStrike" kern="0" cap="none" spc="0" normalizeH="0" baseline="0" noProof="0" dirty="0">
                <a:ln>
                  <a:noFill/>
                </a:ln>
                <a:solidFill>
                  <a:srgbClr val="002060"/>
                </a:solidFill>
                <a:effectLst/>
                <a:uLnTx/>
                <a:uFillTx/>
                <a:latin typeface="Arial"/>
                <a:ea typeface="+mn-ea"/>
                <a:cs typeface="Arial"/>
              </a:rPr>
              <a:t>eRA Commons </a:t>
            </a:r>
            <a:r>
              <a:rPr kumimoji="0" lang="en-US" sz="2400" b="0" i="0" u="none" strike="noStrike" kern="0" cap="none" spc="0" normalizeH="0" baseline="0" noProof="0" dirty="0">
                <a:ln>
                  <a:noFill/>
                </a:ln>
                <a:solidFill>
                  <a:srgbClr val="002060"/>
                </a:solidFill>
                <a:effectLst/>
                <a:uLnTx/>
                <a:uFillTx/>
                <a:latin typeface="Arial"/>
                <a:ea typeface="+mn-ea"/>
                <a:cs typeface="Arial"/>
              </a:rPr>
              <a:t>credentials to access ASSIST</a:t>
            </a:r>
          </a:p>
        </p:txBody>
      </p:sp>
      <p:sp>
        <p:nvSpPr>
          <p:cNvPr id="10" name="Rounded Rectangular Callout 9" descr="https://public.era.nih.gov/assist&#10;"/>
          <p:cNvSpPr/>
          <p:nvPr/>
        </p:nvSpPr>
        <p:spPr>
          <a:xfrm>
            <a:off x="6019800" y="5791933"/>
            <a:ext cx="4879564" cy="831768"/>
          </a:xfrm>
          <a:prstGeom prst="wedgeRoundRectCallout">
            <a:avLst>
              <a:gd name="adj1" fmla="val -24186"/>
              <a:gd name="adj2" fmla="val 4373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Arial"/>
                <a:ea typeface="+mn-ea"/>
                <a:cs typeface="Arial"/>
              </a:rPr>
              <a:t>https://public.era.nih.gov/assist</a:t>
            </a:r>
          </a:p>
        </p:txBody>
      </p:sp>
    </p:spTree>
    <p:extLst>
      <p:ext uri="{BB962C8B-B14F-4D97-AF65-F5344CB8AC3E}">
        <p14:creationId xmlns:p14="http://schemas.microsoft.com/office/powerpoint/2010/main" val="3257254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24</a:t>
            </a:fld>
            <a:endParaRPr lang="en-US" dirty="0"/>
          </a:p>
        </p:txBody>
      </p:sp>
      <p:sp>
        <p:nvSpPr>
          <p:cNvPr id="2" name="Title 1"/>
          <p:cNvSpPr>
            <a:spLocks noGrp="1"/>
          </p:cNvSpPr>
          <p:nvPr>
            <p:ph type="title"/>
          </p:nvPr>
        </p:nvSpPr>
        <p:spPr>
          <a:xfrm>
            <a:off x="402747" y="-838200"/>
            <a:ext cx="11379200" cy="758825"/>
          </a:xfrm>
        </p:spPr>
        <p:txBody>
          <a:bodyPr/>
          <a:lstStyle/>
          <a:p>
            <a:r>
              <a:rPr lang="en-US" dirty="0"/>
              <a:t>Initiate Application</a:t>
            </a:r>
          </a:p>
        </p:txBody>
      </p:sp>
      <p:pic>
        <p:nvPicPr>
          <p:cNvPr id="12" name="Picture 11" descr="provides two options - Initiate Application with provided FOA number or Search for Application." title="ASSIST landing page"/>
          <p:cNvPicPr>
            <a:picLocks noChangeAspect="1"/>
          </p:cNvPicPr>
          <p:nvPr/>
        </p:nvPicPr>
        <p:blipFill>
          <a:blip r:embed="rId2"/>
          <a:stretch>
            <a:fillRect/>
          </a:stretch>
        </p:blipFill>
        <p:spPr>
          <a:xfrm>
            <a:off x="-7307" y="0"/>
            <a:ext cx="12199308" cy="6477000"/>
          </a:xfrm>
          <a:prstGeom prst="rect">
            <a:avLst/>
          </a:prstGeom>
        </p:spPr>
      </p:pic>
      <p:sp>
        <p:nvSpPr>
          <p:cNvPr id="13" name="Oval 12" descr="Screen provides user with 2 options: initiate application and search for application. The initiate application option is circled."/>
          <p:cNvSpPr/>
          <p:nvPr/>
        </p:nvSpPr>
        <p:spPr>
          <a:xfrm>
            <a:off x="1952535" y="3666817"/>
            <a:ext cx="6600437" cy="10142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title="Enter your FOA number and hit Go"/>
          <p:cNvSpPr/>
          <p:nvPr/>
        </p:nvSpPr>
        <p:spPr>
          <a:xfrm>
            <a:off x="4648200" y="3180775"/>
            <a:ext cx="5410200" cy="406667"/>
          </a:xfrm>
          <a:prstGeom prst="wedgeRoundRectCallout">
            <a:avLst>
              <a:gd name="adj1" fmla="val -27067"/>
              <a:gd name="adj2" fmla="val 1195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Enter your FOA number and hit </a:t>
            </a:r>
            <a:r>
              <a:rPr kumimoji="0" lang="en-US" sz="2400" b="1" i="0" u="none" strike="noStrike" kern="0" cap="none" spc="0" normalizeH="0" baseline="0" noProof="0" dirty="0">
                <a:ln>
                  <a:noFill/>
                </a:ln>
                <a:solidFill>
                  <a:srgbClr val="002060"/>
                </a:solidFill>
                <a:effectLst/>
                <a:uLnTx/>
                <a:uFillTx/>
                <a:latin typeface="Arial"/>
                <a:ea typeface="+mn-ea"/>
                <a:cs typeface="Arial"/>
              </a:rPr>
              <a:t>Go</a:t>
            </a:r>
          </a:p>
        </p:txBody>
      </p:sp>
    </p:spTree>
    <p:extLst>
      <p:ext uri="{BB962C8B-B14F-4D97-AF65-F5344CB8AC3E}">
        <p14:creationId xmlns:p14="http://schemas.microsoft.com/office/powerpoint/2010/main" val="167775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25</a:t>
            </a:fld>
            <a:endParaRPr lang="en-US" dirty="0"/>
          </a:p>
        </p:txBody>
      </p:sp>
      <p:sp>
        <p:nvSpPr>
          <p:cNvPr id="2" name="Title 1"/>
          <p:cNvSpPr>
            <a:spLocks noGrp="1"/>
          </p:cNvSpPr>
          <p:nvPr>
            <p:ph type="title"/>
          </p:nvPr>
        </p:nvSpPr>
        <p:spPr>
          <a:xfrm>
            <a:off x="762000" y="51377"/>
            <a:ext cx="11379200" cy="758825"/>
          </a:xfrm>
        </p:spPr>
        <p:txBody>
          <a:bodyPr/>
          <a:lstStyle/>
          <a:p>
            <a:pPr algn="r"/>
            <a:r>
              <a:rPr lang="en-US" dirty="0"/>
              <a:t>Initiate Screen</a:t>
            </a:r>
          </a:p>
        </p:txBody>
      </p:sp>
      <p:pic>
        <p:nvPicPr>
          <p:cNvPr id="15" name="Picture 14" descr="Includes: header information from Grants.gov (FOA number and Tilte; CFDA number and description; Competition ID and Title; Open and Close dates; and Agency Contact); data entry fields (Project Title, Organization DUNS; and Contact PD/PI information)" title="ASSIST Initiate Screen"/>
          <p:cNvPicPr>
            <a:picLocks noChangeAspect="1"/>
          </p:cNvPicPr>
          <p:nvPr/>
        </p:nvPicPr>
        <p:blipFill>
          <a:blip r:embed="rId2"/>
          <a:stretch>
            <a:fillRect/>
          </a:stretch>
        </p:blipFill>
        <p:spPr>
          <a:xfrm>
            <a:off x="228600" y="152400"/>
            <a:ext cx="8906164" cy="6629400"/>
          </a:xfrm>
          <a:prstGeom prst="rect">
            <a:avLst/>
          </a:prstGeom>
          <a:ln>
            <a:solidFill>
              <a:srgbClr val="002060"/>
            </a:solidFill>
          </a:ln>
        </p:spPr>
      </p:pic>
      <p:sp>
        <p:nvSpPr>
          <p:cNvPr id="16" name="Rounded Rectangular Callout 15" descr="FOA information pulled from Grants.gov&#10;"/>
          <p:cNvSpPr/>
          <p:nvPr/>
        </p:nvSpPr>
        <p:spPr>
          <a:xfrm>
            <a:off x="6750867" y="1231626"/>
            <a:ext cx="3200400" cy="1124008"/>
          </a:xfrm>
          <a:prstGeom prst="wedgeRoundRectCallout">
            <a:avLst>
              <a:gd name="adj1" fmla="val -66376"/>
              <a:gd name="adj2" fmla="val 2132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FOA information pulled from Grants.gov</a:t>
            </a:r>
          </a:p>
        </p:txBody>
      </p:sp>
      <p:sp>
        <p:nvSpPr>
          <p:cNvPr id="17" name="Rounded Rectangular Callout 16" descr="Call-out box that indicates that Enter Project Title&#10;"/>
          <p:cNvSpPr/>
          <p:nvPr/>
        </p:nvSpPr>
        <p:spPr>
          <a:xfrm>
            <a:off x="5152773" y="2690541"/>
            <a:ext cx="3200400" cy="664962"/>
          </a:xfrm>
          <a:prstGeom prst="wedgeRoundRectCallout">
            <a:avLst>
              <a:gd name="adj1" fmla="val -66915"/>
              <a:gd name="adj2" fmla="val 5469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Enter Project Title</a:t>
            </a:r>
          </a:p>
        </p:txBody>
      </p:sp>
      <p:sp>
        <p:nvSpPr>
          <p:cNvPr id="18" name="Rounded Rectangular Callout 17" descr="Drop-down list of organizations affiliated with your eRA Commons account&#10;"/>
          <p:cNvSpPr/>
          <p:nvPr/>
        </p:nvSpPr>
        <p:spPr>
          <a:xfrm>
            <a:off x="5067597" y="3495200"/>
            <a:ext cx="5807043" cy="816516"/>
          </a:xfrm>
          <a:prstGeom prst="wedgeRoundRectCallout">
            <a:avLst>
              <a:gd name="adj1" fmla="val -66146"/>
              <a:gd name="adj2" fmla="val 198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Drop-down list of organizations affiliated with your eRA Commons account</a:t>
            </a:r>
          </a:p>
        </p:txBody>
      </p:sp>
      <p:sp>
        <p:nvSpPr>
          <p:cNvPr id="19" name="Rounded Rectangular Callout 18" descr="CData pre-populated from organization selection"/>
          <p:cNvSpPr/>
          <p:nvPr/>
        </p:nvSpPr>
        <p:spPr>
          <a:xfrm>
            <a:off x="5638800" y="4528350"/>
            <a:ext cx="3200400" cy="1124008"/>
          </a:xfrm>
          <a:prstGeom prst="wedgeRoundRectCallout">
            <a:avLst>
              <a:gd name="adj1" fmla="val -80123"/>
              <a:gd name="adj2" fmla="val -5519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Data pre-populated from organization selection</a:t>
            </a:r>
          </a:p>
        </p:txBody>
      </p:sp>
    </p:spTree>
    <p:extLst>
      <p:ext uri="{BB962C8B-B14F-4D97-AF65-F5344CB8AC3E}">
        <p14:creationId xmlns:p14="http://schemas.microsoft.com/office/powerpoint/2010/main" val="39733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26</a:t>
            </a:fld>
            <a:endParaRPr lang="en-US" dirty="0"/>
          </a:p>
        </p:txBody>
      </p:sp>
      <p:sp>
        <p:nvSpPr>
          <p:cNvPr id="2" name="Title 1"/>
          <p:cNvSpPr>
            <a:spLocks noGrp="1"/>
          </p:cNvSpPr>
          <p:nvPr>
            <p:ph type="title"/>
          </p:nvPr>
        </p:nvSpPr>
        <p:spPr>
          <a:xfrm>
            <a:off x="762000" y="76200"/>
            <a:ext cx="11379200" cy="758825"/>
          </a:xfrm>
        </p:spPr>
        <p:txBody>
          <a:bodyPr/>
          <a:lstStyle/>
          <a:p>
            <a:pPr algn="r"/>
            <a:r>
              <a:rPr lang="en-US" dirty="0"/>
              <a:t>Initiate: Pre-population</a:t>
            </a:r>
          </a:p>
        </p:txBody>
      </p:sp>
      <p:pic>
        <p:nvPicPr>
          <p:cNvPr id="13" name="Picture 12" title="bottom part of ASSIST Initiate screen"/>
          <p:cNvPicPr>
            <a:picLocks noChangeAspect="1"/>
          </p:cNvPicPr>
          <p:nvPr/>
        </p:nvPicPr>
        <p:blipFill>
          <a:blip r:embed="rId2"/>
          <a:stretch>
            <a:fillRect/>
          </a:stretch>
        </p:blipFill>
        <p:spPr>
          <a:xfrm>
            <a:off x="908612" y="368077"/>
            <a:ext cx="6225189" cy="4179427"/>
          </a:xfrm>
          <a:prstGeom prst="rect">
            <a:avLst/>
          </a:prstGeom>
          <a:ln>
            <a:solidFill>
              <a:srgbClr val="002060"/>
            </a:solidFill>
          </a:ln>
        </p:spPr>
      </p:pic>
      <p:sp>
        <p:nvSpPr>
          <p:cNvPr id="16" name="Rounded Rectangular Callout 15" descr="Visibility to SAM registration expiration date &amp; details"/>
          <p:cNvSpPr/>
          <p:nvPr/>
        </p:nvSpPr>
        <p:spPr>
          <a:xfrm>
            <a:off x="5621407" y="1379818"/>
            <a:ext cx="4389120" cy="888619"/>
          </a:xfrm>
          <a:prstGeom prst="wedgeRoundRectCallout">
            <a:avLst>
              <a:gd name="adj1" fmla="val -77286"/>
              <a:gd name="adj2" fmla="val 5588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Visibility to SAM registration expiration date &amp; details</a:t>
            </a:r>
          </a:p>
        </p:txBody>
      </p:sp>
      <p:sp>
        <p:nvSpPr>
          <p:cNvPr id="17" name="Rounded Rectangular Callout 16" descr="Can manually enter PD/PI information or provide &#10;eRA Commons username to auto-populate"/>
          <p:cNvSpPr/>
          <p:nvPr/>
        </p:nvSpPr>
        <p:spPr>
          <a:xfrm>
            <a:off x="6566598" y="2649129"/>
            <a:ext cx="3962400" cy="1517682"/>
          </a:xfrm>
          <a:prstGeom prst="wedgeRoundRectCallout">
            <a:avLst>
              <a:gd name="adj1" fmla="val -66376"/>
              <a:gd name="adj2" fmla="val 2615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Can manually enter PD/PI information or provide </a:t>
            </a:r>
            <a:br>
              <a:rPr kumimoji="0" lang="en-US" sz="2400" b="0" i="0" u="none" strike="noStrike" kern="0" cap="none" spc="0" normalizeH="0" baseline="0" noProof="0" dirty="0">
                <a:ln>
                  <a:noFill/>
                </a:ln>
                <a:solidFill>
                  <a:srgbClr val="002060"/>
                </a:solidFill>
                <a:effectLst/>
                <a:uLnTx/>
                <a:uFillTx/>
                <a:latin typeface="Arial"/>
                <a:ea typeface="+mn-ea"/>
                <a:cs typeface="Arial"/>
              </a:rPr>
            </a:br>
            <a:r>
              <a:rPr kumimoji="0" lang="en-US" sz="2400" b="0" i="0" u="none" strike="noStrike" kern="0" cap="none" spc="0" normalizeH="0" baseline="0" noProof="0" dirty="0">
                <a:ln>
                  <a:noFill/>
                </a:ln>
                <a:solidFill>
                  <a:srgbClr val="002060"/>
                </a:solidFill>
                <a:effectLst/>
                <a:uLnTx/>
                <a:uFillTx/>
                <a:latin typeface="Arial"/>
                <a:ea typeface="+mn-ea"/>
                <a:cs typeface="Arial"/>
              </a:rPr>
              <a:t>eRA Commons username to auto-populate</a:t>
            </a:r>
          </a:p>
        </p:txBody>
      </p:sp>
      <p:sp>
        <p:nvSpPr>
          <p:cNvPr id="18" name="Oval 17" title="&quot;&quot;"/>
          <p:cNvSpPr/>
          <p:nvPr/>
        </p:nvSpPr>
        <p:spPr>
          <a:xfrm>
            <a:off x="2834680" y="3005009"/>
            <a:ext cx="2391218"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4" name="Picture 2" title="pop-up to collect eRA Commons username to auto-polulate PD/PI 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82" y="4876901"/>
            <a:ext cx="39719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title="&quot;&quot;"/>
          <p:cNvSpPr/>
          <p:nvPr/>
        </p:nvSpPr>
        <p:spPr>
          <a:xfrm>
            <a:off x="2695016" y="5822644"/>
            <a:ext cx="9906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5" name="Picture 4" title="PD/PI info completed based on provided eRA Commons user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81525"/>
            <a:ext cx="4800600" cy="212407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title="&quot;&quot;"/>
          <p:cNvCxnSpPr/>
          <p:nvPr/>
        </p:nvCxnSpPr>
        <p:spPr>
          <a:xfrm flipH="1">
            <a:off x="3733637" y="3309809"/>
            <a:ext cx="8368" cy="1805217"/>
          </a:xfrm>
          <a:prstGeom prst="straightConnector1">
            <a:avLst/>
          </a:prstGeom>
          <a:noFill/>
          <a:ln w="25400" cap="flat" cmpd="sng" algn="ctr">
            <a:solidFill>
              <a:srgbClr val="FF6600"/>
            </a:solidFill>
            <a:prstDash val="solid"/>
            <a:tailEnd type="arrow"/>
          </a:ln>
          <a:effectLst/>
        </p:spPr>
      </p:cxnSp>
      <p:cxnSp>
        <p:nvCxnSpPr>
          <p:cNvPr id="21" name="Straight Arrow Connector 20" title="&quot;&quot;"/>
          <p:cNvCxnSpPr/>
          <p:nvPr/>
        </p:nvCxnSpPr>
        <p:spPr>
          <a:xfrm flipV="1">
            <a:off x="3685616" y="5822644"/>
            <a:ext cx="2469191" cy="147594"/>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26476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27</a:t>
            </a:fld>
            <a:endParaRPr lang="en-US" dirty="0"/>
          </a:p>
        </p:txBody>
      </p:sp>
      <p:sp>
        <p:nvSpPr>
          <p:cNvPr id="2" name="Title 1"/>
          <p:cNvSpPr>
            <a:spLocks noGrp="1"/>
          </p:cNvSpPr>
          <p:nvPr>
            <p:ph type="title"/>
          </p:nvPr>
        </p:nvSpPr>
        <p:spPr>
          <a:xfrm>
            <a:off x="402747" y="-838200"/>
            <a:ext cx="11379200" cy="758825"/>
          </a:xfrm>
        </p:spPr>
        <p:txBody>
          <a:bodyPr/>
          <a:lstStyle/>
          <a:p>
            <a:r>
              <a:rPr lang="en-US" dirty="0"/>
              <a:t>Using ASSIST</a:t>
            </a:r>
          </a:p>
        </p:txBody>
      </p:sp>
      <p:pic>
        <p:nvPicPr>
          <p:cNvPr id="4" name="Picture 3" descr="Actions and componenet navigation are in left navigation bar. ASSIST messages are shown in box above da middle screen content. Breadcrumbs are at top middle of screen. Screen tips are indicated with a question mark icon." title="Sample ASSIST screen"/>
          <p:cNvPicPr>
            <a:picLocks noChangeAspect="1"/>
          </p:cNvPicPr>
          <p:nvPr/>
        </p:nvPicPr>
        <p:blipFill>
          <a:blip r:embed="rId2"/>
          <a:stretch>
            <a:fillRect/>
          </a:stretch>
        </p:blipFill>
        <p:spPr>
          <a:xfrm>
            <a:off x="16686" y="0"/>
            <a:ext cx="12174441" cy="6877780"/>
          </a:xfrm>
          <a:prstGeom prst="rect">
            <a:avLst/>
          </a:prstGeom>
          <a:ln>
            <a:solidFill>
              <a:schemeClr val="tx1"/>
            </a:solidFill>
          </a:ln>
        </p:spPr>
      </p:pic>
      <p:sp>
        <p:nvSpPr>
          <p:cNvPr id="5" name="Oval 4" title="&quot;&quot;"/>
          <p:cNvSpPr/>
          <p:nvPr/>
        </p:nvSpPr>
        <p:spPr>
          <a:xfrm>
            <a:off x="2057400" y="3361754"/>
            <a:ext cx="1447800" cy="34837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8" name="Rounded Rectangular Callout 7" descr="ASSIST messages"/>
          <p:cNvSpPr/>
          <p:nvPr/>
        </p:nvSpPr>
        <p:spPr>
          <a:xfrm>
            <a:off x="4114800" y="3438890"/>
            <a:ext cx="3585229" cy="447119"/>
          </a:xfrm>
          <a:prstGeom prst="wedgeRoundRectCallout">
            <a:avLst>
              <a:gd name="adj1" fmla="val -65034"/>
              <a:gd name="adj2" fmla="val -3003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messages</a:t>
            </a:r>
          </a:p>
        </p:txBody>
      </p:sp>
      <p:sp>
        <p:nvSpPr>
          <p:cNvPr id="6" name="Rounded Rectangular Callout 5" descr="Access on-line help using question mark icons on screen"/>
          <p:cNvSpPr/>
          <p:nvPr/>
        </p:nvSpPr>
        <p:spPr>
          <a:xfrm>
            <a:off x="4648200" y="2205348"/>
            <a:ext cx="3200400" cy="438054"/>
          </a:xfrm>
          <a:prstGeom prst="wedgeRoundRectCallout">
            <a:avLst>
              <a:gd name="adj1" fmla="val -54958"/>
              <a:gd name="adj2" fmla="val 4063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Access on-line help</a:t>
            </a:r>
          </a:p>
        </p:txBody>
      </p:sp>
      <p:sp>
        <p:nvSpPr>
          <p:cNvPr id="7" name="Rounded Rectangular Callout 6" descr="Available actions are listed down the right navigation and vary based on application context and access"/>
          <p:cNvSpPr/>
          <p:nvPr/>
        </p:nvSpPr>
        <p:spPr>
          <a:xfrm>
            <a:off x="2734734" y="4351562"/>
            <a:ext cx="3352800" cy="1324574"/>
          </a:xfrm>
          <a:prstGeom prst="wedgeRoundRectCallout">
            <a:avLst>
              <a:gd name="adj1" fmla="val -79970"/>
              <a:gd name="adj2" fmla="val -649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Available actions vary based on application context and access</a:t>
            </a:r>
          </a:p>
        </p:txBody>
      </p:sp>
      <p:sp>
        <p:nvSpPr>
          <p:cNvPr id="9" name="Rounded Rectangular Callout 8" descr="Screen tips appear just below the screen title"/>
          <p:cNvSpPr/>
          <p:nvPr/>
        </p:nvSpPr>
        <p:spPr>
          <a:xfrm>
            <a:off x="8621039" y="2643402"/>
            <a:ext cx="2367516" cy="409604"/>
          </a:xfrm>
          <a:prstGeom prst="wedgeRoundRectCallout">
            <a:avLst>
              <a:gd name="adj1" fmla="val -50052"/>
              <a:gd name="adj2" fmla="val 8950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Screen tips</a:t>
            </a:r>
          </a:p>
        </p:txBody>
      </p:sp>
      <p:sp>
        <p:nvSpPr>
          <p:cNvPr id="10" name="Rounded Rectangular Callout 9" descr="Breadcrumb navigation are found at the top of the screen &#10;"/>
          <p:cNvSpPr/>
          <p:nvPr/>
        </p:nvSpPr>
        <p:spPr>
          <a:xfrm>
            <a:off x="5181600" y="1687919"/>
            <a:ext cx="3665051" cy="438054"/>
          </a:xfrm>
          <a:prstGeom prst="wedgeRoundRectCallout">
            <a:avLst>
              <a:gd name="adj1" fmla="val -57965"/>
              <a:gd name="adj2" fmla="val 142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Breadcrumb navigation</a:t>
            </a:r>
          </a:p>
        </p:txBody>
      </p:sp>
    </p:spTree>
    <p:extLst>
      <p:ext uri="{BB962C8B-B14F-4D97-AF65-F5344CB8AC3E}">
        <p14:creationId xmlns:p14="http://schemas.microsoft.com/office/powerpoint/2010/main" val="24562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28</a:t>
            </a:fld>
            <a:endParaRPr lang="en-US" dirty="0"/>
          </a:p>
        </p:txBody>
      </p:sp>
      <p:sp>
        <p:nvSpPr>
          <p:cNvPr id="2" name="Title 1"/>
          <p:cNvSpPr>
            <a:spLocks noGrp="1"/>
          </p:cNvSpPr>
          <p:nvPr>
            <p:ph type="title"/>
          </p:nvPr>
        </p:nvSpPr>
        <p:spPr>
          <a:xfrm>
            <a:off x="9638567" y="76200"/>
            <a:ext cx="2448180" cy="1146648"/>
          </a:xfrm>
        </p:spPr>
        <p:txBody>
          <a:bodyPr/>
          <a:lstStyle/>
          <a:p>
            <a:r>
              <a:rPr lang="en-US" dirty="0"/>
              <a:t>Overall Component</a:t>
            </a:r>
          </a:p>
        </p:txBody>
      </p:sp>
      <p:pic>
        <p:nvPicPr>
          <p:cNvPr id="11" name="Picture 10" descr="Component Navigation in left bar; form navigation in tabs across topof screen" title="ASSIST navigation"/>
          <p:cNvPicPr>
            <a:picLocks noChangeAspect="1"/>
          </p:cNvPicPr>
          <p:nvPr/>
        </p:nvPicPr>
        <p:blipFill>
          <a:blip r:embed="rId2"/>
          <a:stretch>
            <a:fillRect/>
          </a:stretch>
        </p:blipFill>
        <p:spPr>
          <a:xfrm>
            <a:off x="0" y="0"/>
            <a:ext cx="9638567" cy="6858000"/>
          </a:xfrm>
          <a:prstGeom prst="rect">
            <a:avLst/>
          </a:prstGeom>
          <a:ln>
            <a:solidFill>
              <a:schemeClr val="tx1"/>
            </a:solidFill>
          </a:ln>
        </p:spPr>
      </p:pic>
      <p:sp>
        <p:nvSpPr>
          <p:cNvPr id="12" name="Oval 11" title="&quot;&quot;"/>
          <p:cNvSpPr/>
          <p:nvPr/>
        </p:nvSpPr>
        <p:spPr>
          <a:xfrm>
            <a:off x="152401" y="5344698"/>
            <a:ext cx="1981199" cy="147801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descr="The Overall Component is added to the component navigation."/>
          <p:cNvSpPr/>
          <p:nvPr/>
        </p:nvSpPr>
        <p:spPr>
          <a:xfrm>
            <a:off x="2182294" y="5181600"/>
            <a:ext cx="5818706" cy="814484"/>
          </a:xfrm>
          <a:prstGeom prst="wedgeRoundRectCallout">
            <a:avLst>
              <a:gd name="adj1" fmla="val -59065"/>
              <a:gd name="adj2" fmla="val 4172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a:t>
            </a:r>
            <a:r>
              <a:rPr kumimoji="0" lang="en-US" sz="2400" b="1" i="0" u="none" strike="noStrike" kern="0" cap="none" spc="0" normalizeH="0" baseline="0" noProof="0" dirty="0">
                <a:ln>
                  <a:noFill/>
                </a:ln>
                <a:solidFill>
                  <a:srgbClr val="002060"/>
                </a:solidFill>
                <a:effectLst/>
                <a:uLnTx/>
                <a:uFillTx/>
                <a:latin typeface="Arial"/>
                <a:ea typeface="+mn-ea"/>
                <a:cs typeface="Arial"/>
              </a:rPr>
              <a:t>Overall Component </a:t>
            </a:r>
            <a:r>
              <a:rPr kumimoji="0" lang="en-US" sz="2400" b="0" i="0" u="none" strike="noStrike" kern="0" cap="none" spc="0" normalizeH="0" baseline="0" noProof="0" dirty="0">
                <a:ln>
                  <a:noFill/>
                </a:ln>
                <a:solidFill>
                  <a:srgbClr val="002060"/>
                </a:solidFill>
                <a:effectLst/>
                <a:uLnTx/>
                <a:uFillTx/>
                <a:latin typeface="Arial"/>
                <a:ea typeface="+mn-ea"/>
                <a:cs typeface="Arial"/>
              </a:rPr>
              <a:t>is added to the component navigation</a:t>
            </a:r>
            <a:r>
              <a:rPr kumimoji="0" lang="en-US" sz="2400" b="0" i="0" u="none" strike="noStrike" kern="0" cap="none" spc="0" normalizeH="0" noProof="0" dirty="0">
                <a:ln>
                  <a:noFill/>
                </a:ln>
                <a:solidFill>
                  <a:srgbClr val="002060"/>
                </a:solidFill>
                <a:effectLst/>
                <a:uLnTx/>
                <a:uFillTx/>
                <a:latin typeface="Arial"/>
                <a:ea typeface="+mn-ea"/>
                <a:cs typeface="Arial"/>
              </a:rPr>
              <a:t> upon initiation.</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13" name="Oval 12" title="&quot;&quot;"/>
          <p:cNvSpPr/>
          <p:nvPr/>
        </p:nvSpPr>
        <p:spPr>
          <a:xfrm>
            <a:off x="2133600" y="1222848"/>
            <a:ext cx="7924800" cy="113935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 name="Rounded Rectangular Callout 14" descr="Form navigation for the selected component."/>
          <p:cNvSpPr/>
          <p:nvPr/>
        </p:nvSpPr>
        <p:spPr>
          <a:xfrm>
            <a:off x="7162800" y="2445696"/>
            <a:ext cx="3574256" cy="837466"/>
          </a:xfrm>
          <a:prstGeom prst="wedgeRoundRectCallout">
            <a:avLst>
              <a:gd name="adj1" fmla="val -33995"/>
              <a:gd name="adj2" fmla="val -7244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Form navigation for the selected component.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1917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title="Action navigation - Add New Component button"/>
          <p:cNvPicPr>
            <a:picLocks noChangeAspect="1"/>
          </p:cNvPicPr>
          <p:nvPr/>
        </p:nvPicPr>
        <p:blipFill>
          <a:blip r:embed="rId2"/>
          <a:stretch>
            <a:fillRect/>
          </a:stretch>
        </p:blipFill>
        <p:spPr>
          <a:xfrm>
            <a:off x="381000" y="106392"/>
            <a:ext cx="2524125" cy="4800600"/>
          </a:xfrm>
          <a:prstGeom prst="rect">
            <a:avLst/>
          </a:prstGeom>
          <a:ln>
            <a:solidFill>
              <a:schemeClr val="accent1"/>
            </a:solidFill>
          </a:ln>
        </p:spPr>
      </p:pic>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29</a:t>
            </a:fld>
            <a:endParaRPr lang="en-US" dirty="0"/>
          </a:p>
        </p:txBody>
      </p:sp>
      <p:sp>
        <p:nvSpPr>
          <p:cNvPr id="2" name="Title 1"/>
          <p:cNvSpPr>
            <a:spLocks noGrp="1"/>
          </p:cNvSpPr>
          <p:nvPr>
            <p:ph type="title"/>
          </p:nvPr>
        </p:nvSpPr>
        <p:spPr>
          <a:xfrm>
            <a:off x="3601582" y="75202"/>
            <a:ext cx="5381147" cy="649586"/>
          </a:xfrm>
        </p:spPr>
        <p:txBody>
          <a:bodyPr>
            <a:normAutofit/>
          </a:bodyPr>
          <a:lstStyle/>
          <a:p>
            <a:r>
              <a:rPr lang="en-US" dirty="0"/>
              <a:t>Adding New Components</a:t>
            </a:r>
          </a:p>
        </p:txBody>
      </p:sp>
      <p:sp>
        <p:nvSpPr>
          <p:cNvPr id="7" name="Oval 6" title="&quot;&quot;"/>
          <p:cNvSpPr/>
          <p:nvPr/>
        </p:nvSpPr>
        <p:spPr>
          <a:xfrm>
            <a:off x="576262" y="836310"/>
            <a:ext cx="2133600" cy="37735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8" name="Straight Arrow Connector 7" title="&quot;&quot;"/>
          <p:cNvCxnSpPr/>
          <p:nvPr/>
        </p:nvCxnSpPr>
        <p:spPr>
          <a:xfrm>
            <a:off x="2600102" y="1118412"/>
            <a:ext cx="610044" cy="190500"/>
          </a:xfrm>
          <a:prstGeom prst="straightConnector1">
            <a:avLst/>
          </a:prstGeom>
          <a:noFill/>
          <a:ln w="25400" cap="flat" cmpd="sng" algn="ctr">
            <a:solidFill>
              <a:srgbClr val="FF6600"/>
            </a:solidFill>
            <a:prstDash val="solid"/>
            <a:tailEnd type="arrow"/>
          </a:ln>
          <a:effectLst/>
        </p:spPr>
      </p:cxnSp>
      <p:pic>
        <p:nvPicPr>
          <p:cNvPr id="5" name="Picture 4" title="Add Component Screen"/>
          <p:cNvPicPr>
            <a:picLocks noChangeAspect="1"/>
          </p:cNvPicPr>
          <p:nvPr/>
        </p:nvPicPr>
        <p:blipFill>
          <a:blip r:embed="rId3"/>
          <a:stretch>
            <a:fillRect/>
          </a:stretch>
        </p:blipFill>
        <p:spPr>
          <a:xfrm>
            <a:off x="3232605" y="1222848"/>
            <a:ext cx="7235439" cy="4902201"/>
          </a:xfrm>
          <a:prstGeom prst="rect">
            <a:avLst/>
          </a:prstGeom>
          <a:ln>
            <a:solidFill>
              <a:srgbClr val="002060"/>
            </a:solidFill>
          </a:ln>
        </p:spPr>
      </p:pic>
      <p:sp>
        <p:nvSpPr>
          <p:cNvPr id="11" name="Oval 10" title="&quot;&quot;"/>
          <p:cNvSpPr/>
          <p:nvPr/>
        </p:nvSpPr>
        <p:spPr>
          <a:xfrm>
            <a:off x="4716724" y="3124200"/>
            <a:ext cx="2133600" cy="1143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 name="Rounded Rectangular Callout 11" descr="Form navigation for the selected component."/>
          <p:cNvSpPr/>
          <p:nvPr/>
        </p:nvSpPr>
        <p:spPr>
          <a:xfrm>
            <a:off x="7221268" y="3161899"/>
            <a:ext cx="3574256" cy="1233044"/>
          </a:xfrm>
          <a:prstGeom prst="wedgeRoundRectCallout">
            <a:avLst>
              <a:gd name="adj1" fmla="val -68464"/>
              <a:gd name="adj2" fmla="val -1575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Allows user to add any of the component</a:t>
            </a:r>
            <a:r>
              <a:rPr kumimoji="0" lang="en-US" sz="2400" b="0" i="0" u="none" strike="noStrike" kern="0" cap="none" spc="0" normalizeH="0" noProof="0" dirty="0">
                <a:ln>
                  <a:noFill/>
                </a:ln>
                <a:solidFill>
                  <a:srgbClr val="002060"/>
                </a:solidFill>
                <a:effectLst/>
                <a:uLnTx/>
                <a:uFillTx/>
                <a:latin typeface="Arial"/>
                <a:ea typeface="+mn-ea"/>
                <a:cs typeface="Arial"/>
              </a:rPr>
              <a:t> types available for the FOA.</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2060"/>
              </a:solidFill>
              <a:effectLst/>
              <a:uLnTx/>
              <a:uFillTx/>
              <a:latin typeface="Arial"/>
              <a:ea typeface="+mn-ea"/>
              <a:cs typeface="Arial"/>
            </a:endParaRPr>
          </a:p>
        </p:txBody>
      </p:sp>
      <p:sp>
        <p:nvSpPr>
          <p:cNvPr id="13" name="Oval 12" title="&quot;&quot;"/>
          <p:cNvSpPr/>
          <p:nvPr/>
        </p:nvSpPr>
        <p:spPr>
          <a:xfrm>
            <a:off x="4716724" y="4992159"/>
            <a:ext cx="2133600" cy="45605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descr="Form navigation for the selected component."/>
          <p:cNvSpPr/>
          <p:nvPr/>
        </p:nvSpPr>
        <p:spPr>
          <a:xfrm>
            <a:off x="7221268" y="4892005"/>
            <a:ext cx="4589732" cy="1051595"/>
          </a:xfrm>
          <a:prstGeom prst="wedgeRoundRectCallout">
            <a:avLst>
              <a:gd name="adj1" fmla="val -66849"/>
              <a:gd name="adj2" fmla="val -2590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Option to give the component</a:t>
            </a:r>
            <a:r>
              <a:rPr kumimoji="0" lang="en-US" sz="2400" b="0" i="0" u="none" strike="noStrike" kern="0" cap="none" spc="0" normalizeH="0" noProof="0" dirty="0">
                <a:ln>
                  <a:noFill/>
                </a:ln>
                <a:solidFill>
                  <a:srgbClr val="002060"/>
                </a:solidFill>
                <a:effectLst/>
                <a:uLnTx/>
                <a:uFillTx/>
                <a:latin typeface="Arial"/>
                <a:ea typeface="+mn-ea"/>
                <a:cs typeface="Arial"/>
              </a:rPr>
              <a:t> a Short Name to be used during application development.</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4736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a:t>
            </a:fld>
            <a:endParaRPr lang="en-US" dirty="0"/>
          </a:p>
        </p:txBody>
      </p:sp>
      <p:sp>
        <p:nvSpPr>
          <p:cNvPr id="2" name="Title 1"/>
          <p:cNvSpPr>
            <a:spLocks noGrp="1"/>
          </p:cNvSpPr>
          <p:nvPr>
            <p:ph type="title"/>
          </p:nvPr>
        </p:nvSpPr>
        <p:spPr/>
        <p:txBody>
          <a:bodyPr/>
          <a:lstStyle/>
          <a:p>
            <a:r>
              <a:rPr lang="en-US" dirty="0"/>
              <a:t>Submission Options – ASSIST &amp; System-to-system</a:t>
            </a:r>
          </a:p>
        </p:txBody>
      </p:sp>
      <p:cxnSp>
        <p:nvCxnSpPr>
          <p:cNvPr id="16" name="Straight Connector 15" title="&quot;&quot;"/>
          <p:cNvCxnSpPr/>
          <p:nvPr/>
        </p:nvCxnSpPr>
        <p:spPr>
          <a:xfrm>
            <a:off x="7696200" y="1468439"/>
            <a:ext cx="0" cy="485616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8" name="Chart 27" descr="Submission Options Used for NIH Multi-project Applications&#10;&#10;ASSIST 80%, S2S 20%">
            <a:extLst>
              <a:ext uri="{FF2B5EF4-FFF2-40B4-BE49-F238E27FC236}">
                <a16:creationId xmlns:a16="http://schemas.microsoft.com/office/drawing/2014/main" id="{E759287C-B84D-4F9E-A59E-F7EE69309D78}"/>
              </a:ext>
            </a:extLst>
          </p:cNvPr>
          <p:cNvGraphicFramePr>
            <a:graphicFrameLocks/>
          </p:cNvGraphicFramePr>
          <p:nvPr>
            <p:extLst>
              <p:ext uri="{D42A27DB-BD31-4B8C-83A1-F6EECF244321}">
                <p14:modId xmlns:p14="http://schemas.microsoft.com/office/powerpoint/2010/main" val="1106527378"/>
              </p:ext>
            </p:extLst>
          </p:nvPr>
        </p:nvGraphicFramePr>
        <p:xfrm>
          <a:off x="6781800" y="2057400"/>
          <a:ext cx="5867374" cy="3899861"/>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descr="Applications are submitting using ASSIST or S2S Solution and flow through Grants.gov to NIH eRA systems">
            <a:extLst>
              <a:ext uri="{FF2B5EF4-FFF2-40B4-BE49-F238E27FC236}">
                <a16:creationId xmlns:a16="http://schemas.microsoft.com/office/drawing/2014/main" id="{6E1297A2-8BB2-4FA8-854E-E48530F595D1}"/>
              </a:ext>
            </a:extLst>
          </p:cNvPr>
          <p:cNvGrpSpPr/>
          <p:nvPr/>
        </p:nvGrpSpPr>
        <p:grpSpPr>
          <a:xfrm>
            <a:off x="228600" y="2209800"/>
            <a:ext cx="7162800" cy="3586584"/>
            <a:chOff x="228600" y="2209800"/>
            <a:chExt cx="7162800" cy="3586584"/>
          </a:xfrm>
        </p:grpSpPr>
        <p:sp>
          <p:nvSpPr>
            <p:cNvPr id="11" name="Right Arrow 10"/>
            <p:cNvSpPr/>
            <p:nvPr/>
          </p:nvSpPr>
          <p:spPr>
            <a:xfrm rot="19996039">
              <a:off x="2152911" y="4656446"/>
              <a:ext cx="806654" cy="29379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3460F03F-E039-4CC7-9413-7A6076371601}"/>
                </a:ext>
              </a:extLst>
            </p:cNvPr>
            <p:cNvSpPr/>
            <p:nvPr/>
          </p:nvSpPr>
          <p:spPr>
            <a:xfrm>
              <a:off x="304081" y="4036809"/>
              <a:ext cx="1977244" cy="17094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437463">
              <a:off x="2189412" y="3679573"/>
              <a:ext cx="773685" cy="29379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C175E02-062B-49AD-BD35-B7BAE6B4C923}"/>
                </a:ext>
              </a:extLst>
            </p:cNvPr>
            <p:cNvSpPr/>
            <p:nvPr/>
          </p:nvSpPr>
          <p:spPr>
            <a:xfrm>
              <a:off x="304800" y="2209800"/>
              <a:ext cx="1977244" cy="17094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C183D7F6-B498-43B3-948B-1728B52AA6E4}">
                  <adec:decorative xmlns:adec="http://schemas.microsoft.com/office/drawing/2017/decorative" val="1"/>
                </a:ext>
              </a:extLst>
            </p:cNvPr>
            <p:cNvGrpSpPr/>
            <p:nvPr/>
          </p:nvGrpSpPr>
          <p:grpSpPr>
            <a:xfrm>
              <a:off x="396059" y="2285999"/>
              <a:ext cx="1873193" cy="1557093"/>
              <a:chOff x="4634753" y="1219200"/>
              <a:chExt cx="2375647" cy="2019300"/>
            </a:xfrm>
          </p:grpSpPr>
          <p:pic>
            <p:nvPicPr>
              <p:cNvPr id="8" name="Picture 7" descr="computer_monitor_blue_screen_400_clr_3985.png" title="&quot;&quot;"/>
              <p:cNvPicPr>
                <a:picLocks noChangeAspect="1"/>
              </p:cNvPicPr>
              <p:nvPr/>
            </p:nvPicPr>
            <p:blipFill>
              <a:blip r:embed="rId3" cstate="print"/>
              <a:stretch>
                <a:fillRect/>
              </a:stretch>
            </p:blipFill>
            <p:spPr>
              <a:xfrm>
                <a:off x="4634753" y="1219200"/>
                <a:ext cx="2375647" cy="2019300"/>
              </a:xfrm>
              <a:prstGeom prst="rect">
                <a:avLst/>
              </a:prstGeom>
            </p:spPr>
          </p:pic>
          <p:pic>
            <p:nvPicPr>
              <p:cNvPr id="9" name="Picture 2" title="Monitor with ASSIST 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371600"/>
                <a:ext cx="1752600" cy="12192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1" descr="laptop_custom_screen_11466.png" title="&quot;&quot;"/>
            <p:cNvPicPr>
              <a:picLocks noChangeAspect="1"/>
            </p:cNvPicPr>
            <p:nvPr/>
          </p:nvPicPr>
          <p:blipFill>
            <a:blip r:embed="rId5" cstate="print"/>
            <a:stretch>
              <a:fillRect/>
            </a:stretch>
          </p:blipFill>
          <p:spPr>
            <a:xfrm>
              <a:off x="228600" y="4271843"/>
              <a:ext cx="2208113" cy="1524541"/>
            </a:xfrm>
            <a:prstGeom prst="rect">
              <a:avLst/>
            </a:prstGeom>
          </p:spPr>
        </p:pic>
        <p:pic>
          <p:nvPicPr>
            <p:cNvPr id="15" name="Picture 14" descr="data_center_400_clr_7637.png" title="&quot;&quot;"/>
            <p:cNvPicPr>
              <a:picLocks noChangeAspect="1"/>
            </p:cNvPicPr>
            <p:nvPr/>
          </p:nvPicPr>
          <p:blipFill>
            <a:blip r:embed="rId6" cstate="print"/>
            <a:stretch>
              <a:fillRect/>
            </a:stretch>
          </p:blipFill>
          <p:spPr>
            <a:xfrm>
              <a:off x="3008560" y="3796864"/>
              <a:ext cx="1562172" cy="920448"/>
            </a:xfrm>
            <a:prstGeom prst="rect">
              <a:avLst/>
            </a:prstGeom>
          </p:spPr>
        </p:pic>
        <p:pic>
          <p:nvPicPr>
            <p:cNvPr id="18" name="Picture 17" title="&quot;&quot;"/>
            <p:cNvPicPr>
              <a:picLocks noChangeAspect="1"/>
            </p:cNvPicPr>
            <p:nvPr/>
          </p:nvPicPr>
          <p:blipFill>
            <a:blip r:embed="rId6" cstate="print"/>
            <a:stretch>
              <a:fillRect/>
            </a:stretch>
          </p:blipFill>
          <p:spPr>
            <a:xfrm>
              <a:off x="5471986" y="3816547"/>
              <a:ext cx="1562172" cy="920448"/>
            </a:xfrm>
            <a:prstGeom prst="rect">
              <a:avLst/>
            </a:prstGeom>
          </p:spPr>
        </p:pic>
        <p:sp>
          <p:nvSpPr>
            <p:cNvPr id="19" name="Left-Right Arrow 18"/>
            <p:cNvSpPr/>
            <p:nvPr/>
          </p:nvSpPr>
          <p:spPr>
            <a:xfrm>
              <a:off x="4614522" y="4168967"/>
              <a:ext cx="721003" cy="314944"/>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title="&quot;&quot;"/>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04394" y="4597601"/>
              <a:ext cx="1313493" cy="431599"/>
            </a:xfrm>
            <a:prstGeom prst="rect">
              <a:avLst/>
            </a:prstGeom>
          </p:spPr>
        </p:pic>
        <p:pic>
          <p:nvPicPr>
            <p:cNvPr id="22" name="Picture 21" title="NIH log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6892" y="4643737"/>
              <a:ext cx="1904508" cy="287571"/>
            </a:xfrm>
            <a:prstGeom prst="rect">
              <a:avLst/>
            </a:prstGeom>
          </p:spPr>
        </p:pic>
        <p:sp>
          <p:nvSpPr>
            <p:cNvPr id="13" name="TextBox 12">
              <a:extLst>
                <a:ext uri="{FF2B5EF4-FFF2-40B4-BE49-F238E27FC236}">
                  <a16:creationId xmlns:a16="http://schemas.microsoft.com/office/drawing/2014/main" id="{30F36CDA-4592-499A-98DC-3307A6498907}"/>
                </a:ext>
              </a:extLst>
            </p:cNvPr>
            <p:cNvSpPr txBox="1"/>
            <p:nvPr/>
          </p:nvSpPr>
          <p:spPr>
            <a:xfrm>
              <a:off x="747262" y="3595774"/>
              <a:ext cx="1005403" cy="369332"/>
            </a:xfrm>
            <a:prstGeom prst="rect">
              <a:avLst/>
            </a:prstGeom>
            <a:noFill/>
          </p:spPr>
          <p:txBody>
            <a:bodyPr wrap="none" rtlCol="0">
              <a:spAutoFit/>
            </a:bodyPr>
            <a:lstStyle/>
            <a:p>
              <a:r>
                <a:rPr lang="en-US" dirty="0"/>
                <a:t>ASSIST</a:t>
              </a:r>
            </a:p>
          </p:txBody>
        </p:sp>
      </p:grpSp>
    </p:spTree>
    <p:extLst>
      <p:ext uri="{BB962C8B-B14F-4D97-AF65-F5344CB8AC3E}">
        <p14:creationId xmlns:p14="http://schemas.microsoft.com/office/powerpoint/2010/main" val="415879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title="Admin Core added to component navigation"/>
          <p:cNvPicPr>
            <a:picLocks noChangeAspect="1"/>
          </p:cNvPicPr>
          <p:nvPr/>
        </p:nvPicPr>
        <p:blipFill>
          <a:blip r:embed="rId2"/>
          <a:stretch>
            <a:fillRect/>
          </a:stretch>
        </p:blipFill>
        <p:spPr>
          <a:xfrm>
            <a:off x="304800" y="0"/>
            <a:ext cx="8502045" cy="6724185"/>
          </a:xfrm>
          <a:prstGeom prst="rect">
            <a:avLst/>
          </a:prstGeom>
          <a:ln>
            <a:solidFill>
              <a:srgbClr val="002060"/>
            </a:solidFill>
          </a:ln>
        </p:spPr>
      </p:pic>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30</a:t>
            </a:fld>
            <a:endParaRPr lang="en-US" dirty="0"/>
          </a:p>
        </p:txBody>
      </p:sp>
      <p:sp>
        <p:nvSpPr>
          <p:cNvPr id="2" name="Title 1"/>
          <p:cNvSpPr>
            <a:spLocks noGrp="1"/>
          </p:cNvSpPr>
          <p:nvPr>
            <p:ph type="title"/>
          </p:nvPr>
        </p:nvSpPr>
        <p:spPr>
          <a:xfrm>
            <a:off x="9314059" y="359754"/>
            <a:ext cx="2962929" cy="1392846"/>
          </a:xfrm>
        </p:spPr>
        <p:txBody>
          <a:bodyPr>
            <a:normAutofit fontScale="90000"/>
          </a:bodyPr>
          <a:lstStyle/>
          <a:p>
            <a:r>
              <a:rPr lang="en-US" dirty="0"/>
              <a:t>New Components in Navigation</a:t>
            </a:r>
          </a:p>
        </p:txBody>
      </p:sp>
      <p:sp>
        <p:nvSpPr>
          <p:cNvPr id="11" name="Oval 10" title="&quot;&quot;"/>
          <p:cNvSpPr/>
          <p:nvPr/>
        </p:nvSpPr>
        <p:spPr>
          <a:xfrm>
            <a:off x="228599" y="5581185"/>
            <a:ext cx="1295401" cy="1143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descr="Form navigation for the selected component."/>
          <p:cNvSpPr/>
          <p:nvPr/>
        </p:nvSpPr>
        <p:spPr>
          <a:xfrm>
            <a:off x="2260956" y="5365080"/>
            <a:ext cx="4063644" cy="1051595"/>
          </a:xfrm>
          <a:prstGeom prst="wedgeRoundRectCallout">
            <a:avLst>
              <a:gd name="adj1" fmla="val -69785"/>
              <a:gd name="adj2" fmla="val 1894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Admin Core added to </a:t>
            </a:r>
            <a:r>
              <a:rPr lang="en-US" sz="2400" kern="0" dirty="0">
                <a:solidFill>
                  <a:srgbClr val="002060"/>
                </a:solidFill>
                <a:latin typeface="Arial"/>
                <a:cs typeface="Arial"/>
              </a:rPr>
              <a:t>c</a:t>
            </a:r>
            <a:r>
              <a:rPr kumimoji="0" lang="en-US" sz="2400" b="0" i="0" u="none" strike="noStrike" kern="0" cap="none" spc="0" normalizeH="0" baseline="0" noProof="0" dirty="0" err="1">
                <a:ln>
                  <a:noFill/>
                </a:ln>
                <a:solidFill>
                  <a:srgbClr val="002060"/>
                </a:solidFill>
                <a:effectLst/>
                <a:uLnTx/>
                <a:uFillTx/>
                <a:latin typeface="Arial"/>
                <a:ea typeface="+mn-ea"/>
                <a:cs typeface="Arial"/>
              </a:rPr>
              <a:t>omponent</a:t>
            </a:r>
            <a:r>
              <a:rPr kumimoji="0" lang="en-US" sz="2400" b="0" i="0" u="none" strike="noStrike" kern="0" cap="none" spc="0" normalizeH="0" baseline="0" noProof="0" dirty="0">
                <a:ln>
                  <a:noFill/>
                </a:ln>
                <a:solidFill>
                  <a:srgbClr val="002060"/>
                </a:solidFill>
                <a:effectLst/>
                <a:uLnTx/>
                <a:uFillTx/>
                <a:latin typeface="Arial"/>
                <a:ea typeface="+mn-ea"/>
                <a:cs typeface="Arial"/>
              </a:rPr>
              <a:t> navigation.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3249109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31</a:t>
            </a:fld>
            <a:endParaRPr lang="en-US" dirty="0"/>
          </a:p>
        </p:txBody>
      </p:sp>
      <p:sp>
        <p:nvSpPr>
          <p:cNvPr id="2" name="Title 1"/>
          <p:cNvSpPr>
            <a:spLocks noGrp="1"/>
          </p:cNvSpPr>
          <p:nvPr>
            <p:ph type="title"/>
          </p:nvPr>
        </p:nvSpPr>
        <p:spPr>
          <a:xfrm>
            <a:off x="9448800" y="76200"/>
            <a:ext cx="2637947" cy="1146648"/>
          </a:xfrm>
        </p:spPr>
        <p:txBody>
          <a:bodyPr>
            <a:normAutofit/>
          </a:bodyPr>
          <a:lstStyle/>
          <a:p>
            <a:r>
              <a:rPr lang="en-US" dirty="0"/>
              <a:t>Build Out Application</a:t>
            </a:r>
          </a:p>
        </p:txBody>
      </p:sp>
      <p:pic>
        <p:nvPicPr>
          <p:cNvPr id="9" name="Picture 8" descr="Overall, Admin Core, two cores and three projects" title="Component navigation shows application shell"/>
          <p:cNvPicPr>
            <a:picLocks noChangeAspect="1"/>
          </p:cNvPicPr>
          <p:nvPr/>
        </p:nvPicPr>
        <p:blipFill>
          <a:blip r:embed="rId2"/>
          <a:stretch>
            <a:fillRect/>
          </a:stretch>
        </p:blipFill>
        <p:spPr>
          <a:xfrm>
            <a:off x="534202" y="10427"/>
            <a:ext cx="8533598" cy="6871834"/>
          </a:xfrm>
          <a:prstGeom prst="rect">
            <a:avLst/>
          </a:prstGeom>
          <a:ln>
            <a:solidFill>
              <a:schemeClr val="tx1"/>
            </a:solidFill>
          </a:ln>
        </p:spPr>
      </p:pic>
      <p:sp>
        <p:nvSpPr>
          <p:cNvPr id="10" name="Rounded Rectangle 9" descr="Continue adding components to build out the application shell. "/>
          <p:cNvSpPr/>
          <p:nvPr/>
        </p:nvSpPr>
        <p:spPr>
          <a:xfrm>
            <a:off x="2514600" y="4495800"/>
            <a:ext cx="4648200" cy="1219200"/>
          </a:xfrm>
          <a:prstGeom prst="roundRect">
            <a:avLst>
              <a:gd name="adj" fmla="val 19462"/>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Continue adding components to build out the application shell. </a:t>
            </a:r>
          </a:p>
        </p:txBody>
      </p:sp>
    </p:spTree>
    <p:extLst>
      <p:ext uri="{BB962C8B-B14F-4D97-AF65-F5344CB8AC3E}">
        <p14:creationId xmlns:p14="http://schemas.microsoft.com/office/powerpoint/2010/main" val="74997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32</a:t>
            </a:fld>
            <a:endParaRPr lang="en-US" dirty="0"/>
          </a:p>
        </p:txBody>
      </p:sp>
      <p:sp>
        <p:nvSpPr>
          <p:cNvPr id="2" name="Title 1"/>
          <p:cNvSpPr>
            <a:spLocks noGrp="1"/>
          </p:cNvSpPr>
          <p:nvPr>
            <p:ph type="title"/>
          </p:nvPr>
        </p:nvSpPr>
        <p:spPr/>
        <p:txBody>
          <a:bodyPr/>
          <a:lstStyle/>
          <a:p>
            <a:r>
              <a:rPr lang="en-US" dirty="0"/>
              <a:t>Step 4: Build Your Team</a:t>
            </a:r>
          </a:p>
        </p:txBody>
      </p:sp>
      <p:grpSp>
        <p:nvGrpSpPr>
          <p:cNvPr id="13" name="Group 12" title="&quot;&quot;"/>
          <p:cNvGrpSpPr/>
          <p:nvPr/>
        </p:nvGrpSpPr>
        <p:grpSpPr>
          <a:xfrm>
            <a:off x="404856" y="193164"/>
            <a:ext cx="1016000" cy="1016000"/>
            <a:chOff x="402167" y="278548"/>
            <a:chExt cx="1016000" cy="1016000"/>
          </a:xfrm>
        </p:grpSpPr>
        <p:grpSp>
          <p:nvGrpSpPr>
            <p:cNvPr id="6" name="Group 5"/>
            <p:cNvGrpSpPr/>
            <p:nvPr/>
          </p:nvGrpSpPr>
          <p:grpSpPr>
            <a:xfrm>
              <a:off x="402167" y="278548"/>
              <a:ext cx="1016000" cy="1016000"/>
              <a:chOff x="8619527" y="416519"/>
              <a:chExt cx="1016000" cy="1016000"/>
            </a:xfrm>
          </p:grpSpPr>
          <p:sp>
            <p:nvSpPr>
              <p:cNvPr id="9" name="Oval 8"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Oval 9"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15" y="469696"/>
              <a:ext cx="634100" cy="634100"/>
            </a:xfrm>
            <a:prstGeom prst="rect">
              <a:avLst/>
            </a:prstGeom>
          </p:spPr>
        </p:pic>
      </p:grpSp>
      <p:sp>
        <p:nvSpPr>
          <p:cNvPr id="3" name="Content Placeholder 2"/>
          <p:cNvSpPr>
            <a:spLocks noGrp="1"/>
          </p:cNvSpPr>
          <p:nvPr>
            <p:ph sz="quarter" idx="13"/>
          </p:nvPr>
        </p:nvSpPr>
        <p:spPr>
          <a:xfrm>
            <a:off x="402336" y="1527048"/>
            <a:ext cx="11338560" cy="4873752"/>
          </a:xfrm>
        </p:spPr>
        <p:txBody>
          <a:bodyPr/>
          <a:lstStyle/>
          <a:p>
            <a:pPr marL="0" indent="0">
              <a:buNone/>
            </a:pPr>
            <a:r>
              <a:rPr lang="en-US" sz="2400" dirty="0"/>
              <a:t>Provide application access to appropriate team members</a:t>
            </a:r>
            <a:endParaRPr lang="en-US" sz="2000" dirty="0"/>
          </a:p>
          <a:p>
            <a:pPr lvl="1"/>
            <a:r>
              <a:rPr lang="en-US" sz="2300" dirty="0"/>
              <a:t>ASSIST automatically provides access for some users: </a:t>
            </a:r>
          </a:p>
          <a:p>
            <a:pPr lvl="2"/>
            <a:r>
              <a:rPr lang="en-US" dirty="0"/>
              <a:t>Based on eRA Commons roles</a:t>
            </a:r>
          </a:p>
          <a:p>
            <a:pPr lvl="3"/>
            <a:r>
              <a:rPr lang="en-US" dirty="0"/>
              <a:t>All SOs and AOs at the applicant institution have irrevocable edit access for the entire application</a:t>
            </a:r>
          </a:p>
          <a:p>
            <a:pPr lvl="3"/>
            <a:r>
              <a:rPr lang="en-US" dirty="0"/>
              <a:t>All SOs and AOs at an organization leading a component </a:t>
            </a:r>
            <a:br>
              <a:rPr lang="en-US" dirty="0"/>
            </a:br>
            <a:r>
              <a:rPr lang="en-US" dirty="0"/>
              <a:t>have irrevocable edit access for their component once their DUNS number is provided</a:t>
            </a:r>
            <a:br>
              <a:rPr lang="en-US" dirty="0"/>
            </a:br>
            <a:endParaRPr lang="en-US" sz="1400" dirty="0"/>
          </a:p>
          <a:p>
            <a:pPr lvl="2"/>
            <a:r>
              <a:rPr lang="en-US" dirty="0"/>
              <a:t>Based on role on the application</a:t>
            </a:r>
          </a:p>
          <a:p>
            <a:pPr lvl="3"/>
            <a:r>
              <a:rPr lang="en-US" dirty="0"/>
              <a:t>The application initiator has edit access for the entire application</a:t>
            </a:r>
          </a:p>
          <a:p>
            <a:pPr lvl="3"/>
            <a:r>
              <a:rPr lang="en-US" dirty="0"/>
              <a:t>All PD/PIs listed in the Overall component have edit access for the entire </a:t>
            </a:r>
            <a:br>
              <a:rPr lang="en-US" dirty="0"/>
            </a:br>
            <a:r>
              <a:rPr lang="en-US" dirty="0"/>
              <a:t>application once their eRA Commons usernames are provided</a:t>
            </a:r>
          </a:p>
          <a:p>
            <a:pPr lvl="3"/>
            <a:r>
              <a:rPr lang="en-US" dirty="0"/>
              <a:t>The component Project Leads have edit access for their components once </a:t>
            </a:r>
            <a:br>
              <a:rPr lang="en-US" dirty="0"/>
            </a:br>
            <a:r>
              <a:rPr lang="en-US" dirty="0"/>
              <a:t>their eRA Commons usernames are provided</a:t>
            </a:r>
          </a:p>
          <a:p>
            <a:endParaRPr lang="en-US" sz="2400" dirty="0"/>
          </a:p>
        </p:txBody>
      </p:sp>
      <p:pic>
        <p:nvPicPr>
          <p:cNvPr id="11" name="Picture 10" title="guy with l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4343400"/>
            <a:ext cx="1585913" cy="2819399"/>
          </a:xfrm>
          <a:prstGeom prst="rect">
            <a:avLst/>
          </a:prstGeom>
        </p:spPr>
      </p:pic>
    </p:spTree>
    <p:extLst>
      <p:ext uri="{BB962C8B-B14F-4D97-AF65-F5344CB8AC3E}">
        <p14:creationId xmlns:p14="http://schemas.microsoft.com/office/powerpoint/2010/main" val="1488716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33</a:t>
            </a:fld>
            <a:endParaRPr lang="en-US" dirty="0"/>
          </a:p>
        </p:txBody>
      </p:sp>
      <p:sp>
        <p:nvSpPr>
          <p:cNvPr id="2" name="Title 1"/>
          <p:cNvSpPr>
            <a:spLocks noGrp="1"/>
          </p:cNvSpPr>
          <p:nvPr>
            <p:ph type="title"/>
          </p:nvPr>
        </p:nvSpPr>
        <p:spPr/>
        <p:txBody>
          <a:bodyPr/>
          <a:lstStyle/>
          <a:p>
            <a:r>
              <a:rPr lang="en-US" dirty="0"/>
              <a:t>Manage Access</a:t>
            </a:r>
          </a:p>
        </p:txBody>
      </p:sp>
      <p:sp>
        <p:nvSpPr>
          <p:cNvPr id="3" name="Content Placeholder 2"/>
          <p:cNvSpPr>
            <a:spLocks noGrp="1"/>
          </p:cNvSpPr>
          <p:nvPr>
            <p:ph sz="quarter" idx="13"/>
          </p:nvPr>
        </p:nvSpPr>
        <p:spPr/>
        <p:txBody>
          <a:bodyPr/>
          <a:lstStyle/>
          <a:p>
            <a:pPr>
              <a:spcBef>
                <a:spcPts val="1200"/>
              </a:spcBef>
              <a:spcAft>
                <a:spcPts val="1200"/>
              </a:spcAft>
            </a:pPr>
            <a:r>
              <a:rPr lang="en-US" dirty="0"/>
              <a:t>Provides ability to give anyone with a valid eRA Commons account access to an application </a:t>
            </a:r>
            <a:endParaRPr lang="en-US" sz="1600" dirty="0"/>
          </a:p>
          <a:p>
            <a:pPr>
              <a:spcBef>
                <a:spcPts val="1200"/>
              </a:spcBef>
              <a:spcAft>
                <a:spcPts val="1200"/>
              </a:spcAft>
            </a:pPr>
            <a:r>
              <a:rPr lang="en-US" dirty="0"/>
              <a:t>Automatically available to users with </a:t>
            </a:r>
          </a:p>
          <a:p>
            <a:pPr lvl="1">
              <a:spcBef>
                <a:spcPts val="1200"/>
              </a:spcBef>
              <a:spcAft>
                <a:spcPts val="0"/>
              </a:spcAft>
            </a:pPr>
            <a:r>
              <a:rPr lang="en-US" sz="2400" dirty="0"/>
              <a:t>Signing Official (SO) role on eRA Commons account</a:t>
            </a:r>
          </a:p>
          <a:p>
            <a:pPr lvl="1">
              <a:spcBef>
                <a:spcPts val="1200"/>
              </a:spcBef>
              <a:spcAft>
                <a:spcPts val="1200"/>
              </a:spcAft>
            </a:pPr>
            <a:r>
              <a:rPr lang="en-US" sz="2400" dirty="0"/>
              <a:t>ASSIST_ACCESS_MAINTAINER_ROLE role on eRA Commons account</a:t>
            </a:r>
            <a:endParaRPr lang="en-US" sz="1600" dirty="0"/>
          </a:p>
          <a:p>
            <a:pPr>
              <a:spcBef>
                <a:spcPts val="1200"/>
              </a:spcBef>
              <a:spcAft>
                <a:spcPts val="1200"/>
              </a:spcAft>
            </a:pPr>
            <a:r>
              <a:rPr lang="en-US" dirty="0"/>
              <a:t>Available on application-by-application basis to</a:t>
            </a:r>
          </a:p>
          <a:p>
            <a:pPr lvl="1">
              <a:spcBef>
                <a:spcPts val="1200"/>
              </a:spcBef>
              <a:spcAft>
                <a:spcPts val="1200"/>
              </a:spcAft>
            </a:pPr>
            <a:r>
              <a:rPr lang="en-US" sz="2400" dirty="0"/>
              <a:t>ASSIST user who has been given the Access Maintainer</a:t>
            </a:r>
            <a:br>
              <a:rPr lang="en-US" sz="2400" dirty="0"/>
            </a:br>
            <a:r>
              <a:rPr lang="en-US" sz="2400" dirty="0"/>
              <a:t>role by an SO via the Manage Access action</a:t>
            </a:r>
          </a:p>
          <a:p>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466" y="4809018"/>
            <a:ext cx="3279534" cy="1843099"/>
          </a:xfrm>
          <a:prstGeom prst="rect">
            <a:avLst/>
          </a:prstGeom>
        </p:spPr>
      </p:pic>
    </p:spTree>
    <p:extLst>
      <p:ext uri="{BB962C8B-B14F-4D97-AF65-F5344CB8AC3E}">
        <p14:creationId xmlns:p14="http://schemas.microsoft.com/office/powerpoint/2010/main" val="3635804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34</a:t>
            </a:fld>
            <a:endParaRPr lang="en-US" dirty="0"/>
          </a:p>
        </p:txBody>
      </p:sp>
      <p:sp>
        <p:nvSpPr>
          <p:cNvPr id="2" name="Title 1"/>
          <p:cNvSpPr>
            <a:spLocks noGrp="1"/>
          </p:cNvSpPr>
          <p:nvPr>
            <p:ph type="title"/>
          </p:nvPr>
        </p:nvSpPr>
        <p:spPr/>
        <p:txBody>
          <a:bodyPr/>
          <a:lstStyle/>
          <a:p>
            <a:r>
              <a:rPr lang="en-US" dirty="0"/>
              <a:t>Access Control</a:t>
            </a:r>
          </a:p>
        </p:txBody>
      </p:sp>
      <p:sp>
        <p:nvSpPr>
          <p:cNvPr id="3" name="Content Placeholder 2"/>
          <p:cNvSpPr>
            <a:spLocks noGrp="1"/>
          </p:cNvSpPr>
          <p:nvPr>
            <p:ph sz="quarter" idx="13"/>
          </p:nvPr>
        </p:nvSpPr>
        <p:spPr/>
        <p:txBody>
          <a:bodyPr/>
          <a:lstStyle/>
          <a:p>
            <a:pPr marL="0" indent="0">
              <a:spcBef>
                <a:spcPts val="1200"/>
              </a:spcBef>
              <a:buNone/>
            </a:pPr>
            <a:r>
              <a:rPr lang="en-US" sz="3200" dirty="0"/>
              <a:t>Application access can be controlled across these variables:</a:t>
            </a:r>
          </a:p>
          <a:p>
            <a:pPr lvl="1">
              <a:spcBef>
                <a:spcPts val="1200"/>
              </a:spcBef>
            </a:pPr>
            <a:r>
              <a:rPr lang="en-US" sz="2800" dirty="0"/>
              <a:t>Entire application vs. specific components</a:t>
            </a:r>
          </a:p>
          <a:p>
            <a:pPr lvl="1">
              <a:spcBef>
                <a:spcPts val="1200"/>
              </a:spcBef>
            </a:pPr>
            <a:r>
              <a:rPr lang="en-US" sz="2800" dirty="0"/>
              <a:t>View vs. Edit</a:t>
            </a:r>
          </a:p>
          <a:p>
            <a:pPr lvl="1">
              <a:spcBef>
                <a:spcPts val="1200"/>
              </a:spcBef>
            </a:pPr>
            <a:r>
              <a:rPr lang="en-US" sz="2800" dirty="0"/>
              <a:t>Budget vs. Non-budget data</a:t>
            </a:r>
          </a:p>
          <a:p>
            <a:pPr marL="0" indent="0">
              <a:buNone/>
            </a:pPr>
            <a:endParaRPr lang="en-US" dirty="0"/>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6212" y="3581400"/>
            <a:ext cx="2799588" cy="3577748"/>
          </a:xfrm>
          <a:prstGeom prst="rect">
            <a:avLst/>
          </a:prstGeom>
        </p:spPr>
      </p:pic>
    </p:spTree>
    <p:extLst>
      <p:ext uri="{BB962C8B-B14F-4D97-AF65-F5344CB8AC3E}">
        <p14:creationId xmlns:p14="http://schemas.microsoft.com/office/powerpoint/2010/main" val="757988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35</a:t>
            </a:fld>
            <a:endParaRPr lang="en-US" dirty="0"/>
          </a:p>
        </p:txBody>
      </p:sp>
      <p:sp>
        <p:nvSpPr>
          <p:cNvPr id="2" name="Title 1"/>
          <p:cNvSpPr>
            <a:spLocks noGrp="1"/>
          </p:cNvSpPr>
          <p:nvPr>
            <p:ph type="title"/>
          </p:nvPr>
        </p:nvSpPr>
        <p:spPr/>
        <p:txBody>
          <a:bodyPr/>
          <a:lstStyle/>
          <a:p>
            <a:r>
              <a:rPr lang="en-US" dirty="0"/>
              <a:t>Signing Officials (SOs)</a:t>
            </a:r>
          </a:p>
        </p:txBody>
      </p:sp>
      <p:sp>
        <p:nvSpPr>
          <p:cNvPr id="3" name="Content Placeholder 2"/>
          <p:cNvSpPr>
            <a:spLocks noGrp="1"/>
          </p:cNvSpPr>
          <p:nvPr>
            <p:ph sz="quarter" idx="13"/>
          </p:nvPr>
        </p:nvSpPr>
        <p:spPr/>
        <p:txBody>
          <a:bodyPr/>
          <a:lstStyle/>
          <a:p>
            <a:pPr marL="0" indent="0">
              <a:spcBef>
                <a:spcPts val="1200"/>
              </a:spcBef>
              <a:buNone/>
            </a:pPr>
            <a:r>
              <a:rPr lang="en-US" sz="3200" dirty="0"/>
              <a:t>SOs at the applicant institution can</a:t>
            </a:r>
          </a:p>
          <a:p>
            <a:pPr lvl="1">
              <a:spcBef>
                <a:spcPts val="1200"/>
              </a:spcBef>
            </a:pPr>
            <a:r>
              <a:rPr lang="en-US" sz="2800" dirty="0"/>
              <a:t>Manage application access for other users</a:t>
            </a:r>
          </a:p>
          <a:p>
            <a:pPr lvl="1">
              <a:spcBef>
                <a:spcPts val="1200"/>
              </a:spcBef>
            </a:pPr>
            <a:r>
              <a:rPr lang="en-US" sz="2800" dirty="0"/>
              <a:t>Manage application status all the way to Ready for Submission status</a:t>
            </a:r>
          </a:p>
          <a:p>
            <a:pPr lvl="1">
              <a:spcBef>
                <a:spcPts val="1200"/>
              </a:spcBef>
            </a:pPr>
            <a:r>
              <a:rPr lang="en-US" sz="2800" dirty="0"/>
              <a:t>Delegate </a:t>
            </a:r>
            <a:r>
              <a:rPr lang="en-US" sz="2800" b="1" dirty="0"/>
              <a:t>Access Maintainer </a:t>
            </a:r>
            <a:r>
              <a:rPr lang="en-US" sz="2800" dirty="0"/>
              <a:t>and </a:t>
            </a:r>
            <a:r>
              <a:rPr lang="en-US" sz="2800" b="1" dirty="0"/>
              <a:t>Status </a:t>
            </a:r>
            <a:br>
              <a:rPr lang="en-US" sz="2800" b="1" dirty="0"/>
            </a:br>
            <a:r>
              <a:rPr lang="en-US" sz="2800" b="1" dirty="0"/>
              <a:t>Maintainer </a:t>
            </a:r>
            <a:r>
              <a:rPr lang="en-US" sz="2800" dirty="0"/>
              <a:t>authority to other users within their</a:t>
            </a:r>
            <a:br>
              <a:rPr lang="en-US" sz="2800" dirty="0"/>
            </a:br>
            <a:r>
              <a:rPr lang="en-US" sz="2800" dirty="0"/>
              <a:t>institution</a:t>
            </a:r>
          </a:p>
          <a:p>
            <a:pPr lvl="1">
              <a:spcBef>
                <a:spcPts val="1200"/>
              </a:spcBef>
            </a:pPr>
            <a:r>
              <a:rPr lang="en-US" sz="2800" dirty="0"/>
              <a:t>Access the Submit action</a:t>
            </a:r>
          </a:p>
          <a:p>
            <a:pPr marL="0" indent="0">
              <a:buNone/>
            </a:pP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3352800"/>
            <a:ext cx="2647950" cy="3810000"/>
          </a:xfrm>
          <a:prstGeom prst="rect">
            <a:avLst/>
          </a:prstGeom>
        </p:spPr>
      </p:pic>
    </p:spTree>
    <p:extLst>
      <p:ext uri="{BB962C8B-B14F-4D97-AF65-F5344CB8AC3E}">
        <p14:creationId xmlns:p14="http://schemas.microsoft.com/office/powerpoint/2010/main" val="823595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36</a:t>
            </a:fld>
            <a:endParaRPr lang="en-US" dirty="0"/>
          </a:p>
        </p:txBody>
      </p:sp>
      <p:sp>
        <p:nvSpPr>
          <p:cNvPr id="2" name="Title 1"/>
          <p:cNvSpPr>
            <a:spLocks noGrp="1"/>
          </p:cNvSpPr>
          <p:nvPr>
            <p:ph type="title"/>
          </p:nvPr>
        </p:nvSpPr>
        <p:spPr>
          <a:xfrm>
            <a:off x="382694" y="-51402"/>
            <a:ext cx="11379200" cy="758825"/>
          </a:xfrm>
        </p:spPr>
        <p:txBody>
          <a:bodyPr/>
          <a:lstStyle/>
          <a:p>
            <a:r>
              <a:rPr lang="en-US" dirty="0"/>
              <a:t>Manage Access Screen</a:t>
            </a:r>
          </a:p>
        </p:txBody>
      </p:sp>
      <p:pic>
        <p:nvPicPr>
          <p:cNvPr id="14" name="Picture 3" title="actions list with Manage access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1943100" cy="30289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title="User Access Summar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906" y="1168205"/>
            <a:ext cx="7212704" cy="57034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title="&quot;&quot;"/>
          <p:cNvSpPr/>
          <p:nvPr/>
        </p:nvSpPr>
        <p:spPr>
          <a:xfrm>
            <a:off x="1025796" y="1752600"/>
            <a:ext cx="1338618"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7" name="Oval 16" title="&quot;&quot;"/>
          <p:cNvSpPr/>
          <p:nvPr/>
        </p:nvSpPr>
        <p:spPr>
          <a:xfrm>
            <a:off x="2997501" y="5330689"/>
            <a:ext cx="1082749" cy="285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8" name="Rounded Rectangular Callout 17" descr="Modify access for existing user by clicking on user name in first column of summary table"/>
          <p:cNvSpPr/>
          <p:nvPr/>
        </p:nvSpPr>
        <p:spPr>
          <a:xfrm>
            <a:off x="446677" y="4901296"/>
            <a:ext cx="2270942" cy="1297173"/>
          </a:xfrm>
          <a:prstGeom prst="wedgeRoundRectCallout">
            <a:avLst>
              <a:gd name="adj1" fmla="val 59896"/>
              <a:gd name="adj2" fmla="val -590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Modify access for existing user.</a:t>
            </a:r>
          </a:p>
        </p:txBody>
      </p:sp>
      <p:cxnSp>
        <p:nvCxnSpPr>
          <p:cNvPr id="19" name="Straight Arrow Connector 18" title="&quot;&quot;"/>
          <p:cNvCxnSpPr/>
          <p:nvPr/>
        </p:nvCxnSpPr>
        <p:spPr>
          <a:xfrm>
            <a:off x="2364414" y="1943100"/>
            <a:ext cx="610044" cy="190500"/>
          </a:xfrm>
          <a:prstGeom prst="straightConnector1">
            <a:avLst/>
          </a:prstGeom>
          <a:noFill/>
          <a:ln w="25400" cap="flat" cmpd="sng" algn="ctr">
            <a:solidFill>
              <a:srgbClr val="FF6600"/>
            </a:solidFill>
            <a:prstDash val="solid"/>
            <a:tailEnd type="arrow"/>
          </a:ln>
          <a:effectLst/>
        </p:spPr>
      </p:cxnSp>
      <p:sp>
        <p:nvSpPr>
          <p:cNvPr id="20" name="Rounded Rectangular Callout 19" descr="Give access to additional users by using the Add User button on the bottom of the summary table"/>
          <p:cNvSpPr/>
          <p:nvPr/>
        </p:nvSpPr>
        <p:spPr>
          <a:xfrm>
            <a:off x="7483984" y="5626969"/>
            <a:ext cx="2534996" cy="1143000"/>
          </a:xfrm>
          <a:prstGeom prst="wedgeRoundRectCallout">
            <a:avLst>
              <a:gd name="adj1" fmla="val -58542"/>
              <a:gd name="adj2" fmla="val 2644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Give access to additional users.</a:t>
            </a:r>
          </a:p>
        </p:txBody>
      </p:sp>
      <p:sp>
        <p:nvSpPr>
          <p:cNvPr id="21" name="Oval 20" title="&quot;&quot;"/>
          <p:cNvSpPr/>
          <p:nvPr/>
        </p:nvSpPr>
        <p:spPr>
          <a:xfrm>
            <a:off x="5997276" y="6416675"/>
            <a:ext cx="1082749" cy="285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6" name="Rounded Rectangular Callout 15" descr="The Manage Access action can be used to provide access to additional users or modify access for existing users.  &#10;"/>
          <p:cNvSpPr/>
          <p:nvPr/>
        </p:nvSpPr>
        <p:spPr>
          <a:xfrm>
            <a:off x="5867400" y="769794"/>
            <a:ext cx="6186051" cy="1356377"/>
          </a:xfrm>
          <a:prstGeom prst="wedgeRoundRectCallout">
            <a:avLst>
              <a:gd name="adj1" fmla="val 49520"/>
              <a:gd name="adj2" fmla="val 2535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Manage Access action can be used to provide access to additional users or modify access for existing users.  </a:t>
            </a:r>
          </a:p>
        </p:txBody>
      </p:sp>
    </p:spTree>
    <p:extLst>
      <p:ext uri="{BB962C8B-B14F-4D97-AF65-F5344CB8AC3E}">
        <p14:creationId xmlns:p14="http://schemas.microsoft.com/office/powerpoint/2010/main" val="25105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37</a:t>
            </a:fld>
            <a:endParaRPr lang="en-US" dirty="0"/>
          </a:p>
        </p:txBody>
      </p:sp>
      <p:sp>
        <p:nvSpPr>
          <p:cNvPr id="2" name="Title 1"/>
          <p:cNvSpPr>
            <a:spLocks noGrp="1"/>
          </p:cNvSpPr>
          <p:nvPr>
            <p:ph type="title"/>
          </p:nvPr>
        </p:nvSpPr>
        <p:spPr>
          <a:xfrm>
            <a:off x="8229600" y="-51402"/>
            <a:ext cx="3532294" cy="758825"/>
          </a:xfrm>
        </p:spPr>
        <p:txBody>
          <a:bodyPr/>
          <a:lstStyle/>
          <a:p>
            <a:r>
              <a:rPr lang="en-US" dirty="0"/>
              <a:t>Add User</a:t>
            </a:r>
          </a:p>
        </p:txBody>
      </p:sp>
      <p:pic>
        <p:nvPicPr>
          <p:cNvPr id="31" name="Picture 3" title="manage access - add new use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9710"/>
            <a:ext cx="6534150" cy="637222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32" name="Oval 31" title="&quot;&quot;"/>
          <p:cNvSpPr/>
          <p:nvPr/>
        </p:nvSpPr>
        <p:spPr>
          <a:xfrm>
            <a:off x="4102716" y="1601309"/>
            <a:ext cx="1338618"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33" name="Oval 32" title="&quot;&quot;"/>
          <p:cNvSpPr/>
          <p:nvPr/>
        </p:nvSpPr>
        <p:spPr>
          <a:xfrm>
            <a:off x="6172203" y="3564684"/>
            <a:ext cx="761999" cy="62277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34" name="Rounded Rectangular Callout 33" descr="Provide Commons Username."/>
          <p:cNvSpPr/>
          <p:nvPr/>
        </p:nvSpPr>
        <p:spPr>
          <a:xfrm>
            <a:off x="3970374" y="686910"/>
            <a:ext cx="2887626" cy="685799"/>
          </a:xfrm>
          <a:prstGeom prst="wedgeRoundRectCallout">
            <a:avLst>
              <a:gd name="adj1" fmla="val -20455"/>
              <a:gd name="adj2" fmla="val 7483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 Commons Username.</a:t>
            </a:r>
          </a:p>
        </p:txBody>
      </p:sp>
      <p:sp>
        <p:nvSpPr>
          <p:cNvPr id="38" name="Rounded Rectangular Callout 37" descr="Change View/Edit/None access for the application or components."/>
          <p:cNvSpPr/>
          <p:nvPr/>
        </p:nvSpPr>
        <p:spPr>
          <a:xfrm>
            <a:off x="5562600" y="5388714"/>
            <a:ext cx="4013028" cy="1240686"/>
          </a:xfrm>
          <a:prstGeom prst="wedgeRoundRectCallout">
            <a:avLst>
              <a:gd name="adj1" fmla="val -44301"/>
              <a:gd name="adj2" fmla="val -12562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Change View/Edit/None access for the application or components.</a:t>
            </a:r>
          </a:p>
        </p:txBody>
      </p:sp>
      <p:sp>
        <p:nvSpPr>
          <p:cNvPr id="35" name="Rounded Rectangular Callout 34" descr="Access Maintainer checkbox allows user to control who has access to this application."/>
          <p:cNvSpPr/>
          <p:nvPr/>
        </p:nvSpPr>
        <p:spPr>
          <a:xfrm>
            <a:off x="4533900" y="2394764"/>
            <a:ext cx="4648200" cy="851490"/>
          </a:xfrm>
          <a:prstGeom prst="wedgeRoundRectCallout">
            <a:avLst>
              <a:gd name="adj1" fmla="val -8392"/>
              <a:gd name="adj2" fmla="val 8800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Allows user to control who has access to this application.</a:t>
            </a:r>
          </a:p>
        </p:txBody>
      </p:sp>
      <p:sp>
        <p:nvSpPr>
          <p:cNvPr id="36" name="Oval 35" title="&quot;&quot;"/>
          <p:cNvSpPr/>
          <p:nvPr/>
        </p:nvSpPr>
        <p:spPr>
          <a:xfrm>
            <a:off x="6858000" y="3564684"/>
            <a:ext cx="761999" cy="62277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37" name="Rounded Rectangular Callout 36" descr="Status Maintainer checkbox allows user to control status changes for this application."/>
          <p:cNvSpPr/>
          <p:nvPr/>
        </p:nvSpPr>
        <p:spPr>
          <a:xfrm>
            <a:off x="7467601" y="3811109"/>
            <a:ext cx="2677633" cy="1492433"/>
          </a:xfrm>
          <a:prstGeom prst="wedgeRoundRectCallout">
            <a:avLst>
              <a:gd name="adj1" fmla="val -54018"/>
              <a:gd name="adj2" fmla="val -4230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Allows user to control status changes for this application.</a:t>
            </a:r>
          </a:p>
        </p:txBody>
      </p:sp>
      <p:sp>
        <p:nvSpPr>
          <p:cNvPr id="39" name="Oval 38" title="&quot;&quot;"/>
          <p:cNvSpPr/>
          <p:nvPr/>
        </p:nvSpPr>
        <p:spPr>
          <a:xfrm>
            <a:off x="4069046" y="3658709"/>
            <a:ext cx="2407955" cy="78880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339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5" grpId="0" animBg="1"/>
      <p:bldP spid="36" grpId="0" animBg="1"/>
      <p:bldP spid="37"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38</a:t>
            </a:fld>
            <a:endParaRPr lang="en-US" dirty="0"/>
          </a:p>
        </p:txBody>
      </p:sp>
      <p:sp>
        <p:nvSpPr>
          <p:cNvPr id="2" name="Title 1"/>
          <p:cNvSpPr>
            <a:spLocks noGrp="1"/>
          </p:cNvSpPr>
          <p:nvPr>
            <p:ph type="title"/>
          </p:nvPr>
        </p:nvSpPr>
        <p:spPr/>
        <p:txBody>
          <a:bodyPr/>
          <a:lstStyle/>
          <a:p>
            <a:r>
              <a:rPr lang="en-US" dirty="0"/>
              <a:t>Step 5: Enter Data</a:t>
            </a:r>
          </a:p>
        </p:txBody>
      </p:sp>
      <p:sp>
        <p:nvSpPr>
          <p:cNvPr id="3" name="Content Placeholder 2"/>
          <p:cNvSpPr>
            <a:spLocks noGrp="1"/>
          </p:cNvSpPr>
          <p:nvPr>
            <p:ph sz="quarter" idx="13"/>
          </p:nvPr>
        </p:nvSpPr>
        <p:spPr/>
        <p:txBody>
          <a:bodyPr/>
          <a:lstStyle/>
          <a:p>
            <a:r>
              <a:rPr lang="en-US" dirty="0"/>
              <a:t>Overall </a:t>
            </a:r>
          </a:p>
          <a:p>
            <a:pPr lvl="1"/>
            <a:r>
              <a:rPr lang="en-US" dirty="0"/>
              <a:t>Describe the entire application</a:t>
            </a:r>
          </a:p>
          <a:p>
            <a:pPr lvl="1"/>
            <a:r>
              <a:rPr lang="en-US" dirty="0"/>
              <a:t>Always completed with applicant organization information</a:t>
            </a:r>
            <a:br>
              <a:rPr lang="en-US" dirty="0"/>
            </a:br>
            <a:endParaRPr lang="en-US" dirty="0"/>
          </a:p>
          <a:p>
            <a:r>
              <a:rPr lang="en-US" dirty="0"/>
              <a:t>All Other Components</a:t>
            </a:r>
          </a:p>
          <a:p>
            <a:pPr lvl="1"/>
            <a:r>
              <a:rPr lang="en-US" dirty="0"/>
              <a:t>Reflect the activity in the specific component</a:t>
            </a:r>
          </a:p>
          <a:p>
            <a:pPr lvl="1"/>
            <a:r>
              <a:rPr lang="en-US" dirty="0"/>
              <a:t>Completed from the perspective of organization leading the component</a:t>
            </a:r>
          </a:p>
          <a:p>
            <a:pPr marL="0" indent="0">
              <a:buNone/>
            </a:pPr>
            <a:endParaRPr lang="en-US" dirty="0"/>
          </a:p>
        </p:txBody>
      </p:sp>
      <p:grpSp>
        <p:nvGrpSpPr>
          <p:cNvPr id="6" name="Group 5" title="&quot;&quot;"/>
          <p:cNvGrpSpPr/>
          <p:nvPr/>
        </p:nvGrpSpPr>
        <p:grpSpPr>
          <a:xfrm>
            <a:off x="402167" y="225912"/>
            <a:ext cx="1011003" cy="1016000"/>
            <a:chOff x="6801037" y="264119"/>
            <a:chExt cx="1011003" cy="1016000"/>
          </a:xfrm>
        </p:grpSpPr>
        <p:grpSp>
          <p:nvGrpSpPr>
            <p:cNvPr id="7" name="Group 6"/>
            <p:cNvGrpSpPr/>
            <p:nvPr/>
          </p:nvGrpSpPr>
          <p:grpSpPr>
            <a:xfrm>
              <a:off x="6801037" y="264119"/>
              <a:ext cx="1011003" cy="1016000"/>
              <a:chOff x="8619527" y="416519"/>
              <a:chExt cx="1016000" cy="1016000"/>
            </a:xfrm>
          </p:grpSpPr>
          <p:sp>
            <p:nvSpPr>
              <p:cNvPr id="9" name="Oval 8"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Oval 9"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8" name="Picture 7" title="&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5569" y="563301"/>
              <a:ext cx="467420" cy="467420"/>
            </a:xfrm>
            <a:prstGeom prst="rect">
              <a:avLst/>
            </a:prstGeom>
          </p:spPr>
        </p:pic>
      </p:grpSp>
      <p:pic>
        <p:nvPicPr>
          <p:cNvPr id="12" name="Picture 11"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0" y="4267200"/>
            <a:ext cx="2857500" cy="2857500"/>
          </a:xfrm>
          <a:prstGeom prst="rect">
            <a:avLst/>
          </a:prstGeom>
        </p:spPr>
      </p:pic>
    </p:spTree>
    <p:extLst>
      <p:ext uri="{BB962C8B-B14F-4D97-AF65-F5344CB8AC3E}">
        <p14:creationId xmlns:p14="http://schemas.microsoft.com/office/powerpoint/2010/main" val="3792971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39</a:t>
            </a:fld>
            <a:endParaRPr lang="en-US" dirty="0"/>
          </a:p>
        </p:txBody>
      </p:sp>
      <p:sp>
        <p:nvSpPr>
          <p:cNvPr id="4" name="Title 3"/>
          <p:cNvSpPr>
            <a:spLocks noGrp="1"/>
          </p:cNvSpPr>
          <p:nvPr>
            <p:ph type="title"/>
          </p:nvPr>
        </p:nvSpPr>
        <p:spPr/>
        <p:txBody>
          <a:bodyPr/>
          <a:lstStyle/>
          <a:p>
            <a:r>
              <a:rPr lang="en-US" dirty="0"/>
              <a:t>Guidance</a:t>
            </a:r>
          </a:p>
        </p:txBody>
      </p:sp>
      <p:sp>
        <p:nvSpPr>
          <p:cNvPr id="2" name="Text Placeholder 1"/>
          <p:cNvSpPr>
            <a:spLocks noGrp="1"/>
          </p:cNvSpPr>
          <p:nvPr>
            <p:ph type="body" idx="1"/>
          </p:nvPr>
        </p:nvSpPr>
        <p:spPr/>
        <p:txBody>
          <a:bodyPr/>
          <a:lstStyle/>
          <a:p>
            <a:r>
              <a:rPr lang="en-US" dirty="0"/>
              <a:t>Follow All Guidance</a:t>
            </a:r>
          </a:p>
        </p:txBody>
      </p:sp>
      <p:sp>
        <p:nvSpPr>
          <p:cNvPr id="8" name="Up Arrow 7" descr="NIH Guide notices have highest precedence, followed by funding opportunity text, and then application guide instructions." title="arrow indicating priority order"/>
          <p:cNvSpPr/>
          <p:nvPr/>
        </p:nvSpPr>
        <p:spPr>
          <a:xfrm>
            <a:off x="296870" y="2360065"/>
            <a:ext cx="693730" cy="3857855"/>
          </a:xfrm>
          <a:prstGeom prst="up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black"/>
              </a:solidFill>
            </a:endParaRPr>
          </a:p>
        </p:txBody>
      </p:sp>
      <p:sp>
        <p:nvSpPr>
          <p:cNvPr id="9" name="TextBox 8"/>
          <p:cNvSpPr txBox="1"/>
          <p:nvPr/>
        </p:nvSpPr>
        <p:spPr>
          <a:xfrm rot="16200000">
            <a:off x="-739281" y="4168282"/>
            <a:ext cx="2762295" cy="369332"/>
          </a:xfrm>
          <a:prstGeom prst="rect">
            <a:avLst/>
          </a:prstGeom>
          <a:noFill/>
        </p:spPr>
        <p:txBody>
          <a:bodyPr wrap="none" rtlCol="0">
            <a:spAutoFit/>
          </a:bodyPr>
          <a:lstStyle/>
          <a:p>
            <a:r>
              <a:rPr lang="en-US" dirty="0">
                <a:solidFill>
                  <a:prstClr val="black"/>
                </a:solidFill>
              </a:rPr>
              <a:t>Precedence / Importance</a:t>
            </a:r>
          </a:p>
        </p:txBody>
      </p:sp>
      <p:sp>
        <p:nvSpPr>
          <p:cNvPr id="5" name="Content Placeholder 4"/>
          <p:cNvSpPr>
            <a:spLocks noGrp="1"/>
          </p:cNvSpPr>
          <p:nvPr>
            <p:ph sz="quarter" idx="13"/>
          </p:nvPr>
        </p:nvSpPr>
        <p:spPr>
          <a:xfrm>
            <a:off x="1066800" y="2286000"/>
            <a:ext cx="4724400" cy="3931920"/>
          </a:xfrm>
        </p:spPr>
        <p:txBody>
          <a:bodyPr/>
          <a:lstStyle/>
          <a:p>
            <a:pPr>
              <a:spcAft>
                <a:spcPts val="0"/>
              </a:spcAft>
            </a:pPr>
            <a:r>
              <a:rPr lang="en-US" sz="2800" dirty="0"/>
              <a:t>Notices in NIH Guide for Grants &amp; Contracts</a:t>
            </a:r>
          </a:p>
          <a:p>
            <a:pPr>
              <a:spcAft>
                <a:spcPts val="0"/>
              </a:spcAft>
            </a:pPr>
            <a:r>
              <a:rPr lang="en-US" sz="2800" dirty="0"/>
              <a:t>Funding Opportunity Announcement</a:t>
            </a:r>
          </a:p>
          <a:p>
            <a:pPr lvl="1">
              <a:spcAft>
                <a:spcPts val="0"/>
              </a:spcAft>
            </a:pPr>
            <a:r>
              <a:rPr lang="en-US" sz="2400" dirty="0"/>
              <a:t>Section IV. Application and Submission Information</a:t>
            </a:r>
          </a:p>
          <a:p>
            <a:pPr>
              <a:spcAft>
                <a:spcPts val="1200"/>
              </a:spcAft>
            </a:pPr>
            <a:r>
              <a:rPr lang="en-US" sz="2800" dirty="0">
                <a:hlinkClick r:id="rId2"/>
              </a:rPr>
              <a:t>How to Apply - Application Guide</a:t>
            </a:r>
            <a:endParaRPr lang="en-US" sz="2800" dirty="0"/>
          </a:p>
          <a:p>
            <a:endParaRPr lang="en-US" dirty="0"/>
          </a:p>
        </p:txBody>
      </p:sp>
      <p:sp>
        <p:nvSpPr>
          <p:cNvPr id="3" name="Text Placeholder 2"/>
          <p:cNvSpPr>
            <a:spLocks noGrp="1"/>
          </p:cNvSpPr>
          <p:nvPr>
            <p:ph type="body" sz="half" idx="2"/>
          </p:nvPr>
        </p:nvSpPr>
        <p:spPr/>
        <p:txBody>
          <a:bodyPr/>
          <a:lstStyle/>
          <a:p>
            <a:r>
              <a:rPr lang="en-US" dirty="0"/>
              <a:t>Handy Resource</a:t>
            </a:r>
          </a:p>
        </p:txBody>
      </p:sp>
      <p:sp>
        <p:nvSpPr>
          <p:cNvPr id="6" name="Content Placeholder 5"/>
          <p:cNvSpPr>
            <a:spLocks noGrp="1"/>
          </p:cNvSpPr>
          <p:nvPr>
            <p:ph sz="quarter" idx="14"/>
          </p:nvPr>
        </p:nvSpPr>
        <p:spPr/>
        <p:txBody>
          <a:bodyPr/>
          <a:lstStyle/>
          <a:p>
            <a:r>
              <a:rPr lang="en-US" dirty="0">
                <a:hlinkClick r:id="rId3"/>
              </a:rPr>
              <a:t>Annotated form sets</a:t>
            </a:r>
            <a:endParaRPr lang="en-US" dirty="0"/>
          </a:p>
          <a:p>
            <a:pPr marL="0" indent="0">
              <a:buNone/>
            </a:pPr>
            <a:endParaRPr lang="en-US" dirty="0"/>
          </a:p>
        </p:txBody>
      </p:sp>
      <p:sp>
        <p:nvSpPr>
          <p:cNvPr id="10" name="Rectangle 9"/>
          <p:cNvSpPr/>
          <p:nvPr/>
        </p:nvSpPr>
        <p:spPr>
          <a:xfrm>
            <a:off x="2360386" y="6356995"/>
            <a:ext cx="6743700" cy="369332"/>
          </a:xfrm>
          <a:prstGeom prst="rect">
            <a:avLst/>
          </a:prstGeom>
        </p:spPr>
        <p:txBody>
          <a:bodyPr wrap="square">
            <a:spAutoFit/>
          </a:bodyPr>
          <a:lstStyle/>
          <a:p>
            <a:r>
              <a:rPr lang="en-US" dirty="0">
                <a:hlinkClick r:id="rId2" tooltip="How to Apply - Application Guide"/>
              </a:rPr>
              <a:t>https://grants.nih.gov/grants/how-to-apply-application-guide.html</a:t>
            </a:r>
            <a:r>
              <a:rPr lang="en-US" dirty="0"/>
              <a:t> </a:t>
            </a:r>
          </a:p>
        </p:txBody>
      </p:sp>
      <p:pic>
        <p:nvPicPr>
          <p:cNvPr id="18" name="Picture 17" title="sample page from annotated form set"/>
          <p:cNvPicPr>
            <a:picLocks noChangeAspect="1"/>
          </p:cNvPicPr>
          <p:nvPr/>
        </p:nvPicPr>
        <p:blipFill>
          <a:blip r:embed="rId4"/>
          <a:stretch>
            <a:fillRect/>
          </a:stretch>
        </p:blipFill>
        <p:spPr>
          <a:xfrm>
            <a:off x="6705600" y="2845665"/>
            <a:ext cx="3962400" cy="3372256"/>
          </a:xfrm>
          <a:prstGeom prst="rect">
            <a:avLst/>
          </a:prstGeom>
        </p:spPr>
      </p:pic>
    </p:spTree>
    <p:extLst>
      <p:ext uri="{BB962C8B-B14F-4D97-AF65-F5344CB8AC3E}">
        <p14:creationId xmlns:p14="http://schemas.microsoft.com/office/powerpoint/2010/main" val="162066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a:t>
            </a:fld>
            <a:endParaRPr lang="en-US" dirty="0"/>
          </a:p>
        </p:txBody>
      </p:sp>
      <p:sp>
        <p:nvSpPr>
          <p:cNvPr id="2" name="Title 1"/>
          <p:cNvSpPr>
            <a:spLocks noGrp="1"/>
          </p:cNvSpPr>
          <p:nvPr>
            <p:ph type="title"/>
          </p:nvPr>
        </p:nvSpPr>
        <p:spPr>
          <a:xfrm>
            <a:off x="457200" y="533401"/>
            <a:ext cx="11353800" cy="1307642"/>
          </a:xfrm>
        </p:spPr>
        <p:txBody>
          <a:bodyPr>
            <a:normAutofit fontScale="90000"/>
          </a:bodyPr>
          <a:lstStyle/>
          <a:p>
            <a:r>
              <a:rPr lang="en-US" dirty="0"/>
              <a:t>Before jumping into ASSIST, let’s take some time to get acclimated …</a:t>
            </a:r>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124200"/>
            <a:ext cx="2590800" cy="3940379"/>
          </a:xfrm>
          <a:prstGeom prst="rect">
            <a:avLst/>
          </a:prstGeom>
        </p:spPr>
      </p:pic>
    </p:spTree>
    <p:extLst>
      <p:ext uri="{BB962C8B-B14F-4D97-AF65-F5344CB8AC3E}">
        <p14:creationId xmlns:p14="http://schemas.microsoft.com/office/powerpoint/2010/main" val="4275737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40</a:t>
            </a:fld>
            <a:endParaRPr lang="en-US" dirty="0"/>
          </a:p>
        </p:txBody>
      </p:sp>
      <p:sp>
        <p:nvSpPr>
          <p:cNvPr id="2" name="Title 1"/>
          <p:cNvSpPr>
            <a:spLocks noGrp="1"/>
          </p:cNvSpPr>
          <p:nvPr>
            <p:ph type="title"/>
          </p:nvPr>
        </p:nvSpPr>
        <p:spPr>
          <a:xfrm>
            <a:off x="381000" y="-34722"/>
            <a:ext cx="11379200" cy="758825"/>
          </a:xfrm>
        </p:spPr>
        <p:txBody>
          <a:bodyPr/>
          <a:lstStyle/>
          <a:p>
            <a:r>
              <a:rPr lang="en-US" dirty="0"/>
              <a:t>Searching for In-progress Applications</a:t>
            </a:r>
          </a:p>
        </p:txBody>
      </p:sp>
      <p:pic>
        <p:nvPicPr>
          <p:cNvPr id="7" name="Picture 2" descr="home page has options to Initiate Application or Search for Application" title="ASSIST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597" y="724103"/>
            <a:ext cx="9144054" cy="6057697"/>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title="&quot;&quot;"/>
          <p:cNvSpPr/>
          <p:nvPr/>
        </p:nvSpPr>
        <p:spPr>
          <a:xfrm>
            <a:off x="6934200" y="6114626"/>
            <a:ext cx="1524000" cy="60409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8" name="Rounded Rectangular Callout 7" descr="Use Search Applications to access your in progress application. "/>
          <p:cNvSpPr/>
          <p:nvPr/>
        </p:nvSpPr>
        <p:spPr>
          <a:xfrm>
            <a:off x="7417659" y="4190199"/>
            <a:ext cx="3216461" cy="1600200"/>
          </a:xfrm>
          <a:prstGeom prst="wedgeRoundRectCallout">
            <a:avLst>
              <a:gd name="adj1" fmla="val -29956"/>
              <a:gd name="adj2" fmla="val 7685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Use </a:t>
            </a:r>
            <a:r>
              <a:rPr kumimoji="0" lang="en-US" sz="2400" b="1" i="0" u="none" strike="noStrike" kern="0" cap="none" spc="0" normalizeH="0" baseline="0" noProof="0" dirty="0">
                <a:ln>
                  <a:noFill/>
                </a:ln>
                <a:solidFill>
                  <a:srgbClr val="002060"/>
                </a:solidFill>
                <a:effectLst/>
                <a:uLnTx/>
                <a:uFillTx/>
                <a:latin typeface="Arial"/>
                <a:ea typeface="+mn-ea"/>
                <a:cs typeface="Arial"/>
              </a:rPr>
              <a:t>Search Applications </a:t>
            </a:r>
            <a:r>
              <a:rPr kumimoji="0" lang="en-US" sz="2400" b="0" i="0" u="none" strike="noStrike" kern="0" cap="none" spc="0" normalizeH="0" baseline="0" noProof="0" dirty="0">
                <a:ln>
                  <a:noFill/>
                </a:ln>
                <a:solidFill>
                  <a:srgbClr val="002060"/>
                </a:solidFill>
                <a:effectLst/>
                <a:uLnTx/>
                <a:uFillTx/>
                <a:latin typeface="Arial"/>
                <a:ea typeface="+mn-ea"/>
                <a:cs typeface="Arial"/>
              </a:rPr>
              <a:t>to access your in progress application. </a:t>
            </a:r>
          </a:p>
        </p:txBody>
      </p:sp>
    </p:spTree>
    <p:extLst>
      <p:ext uri="{BB962C8B-B14F-4D97-AF65-F5344CB8AC3E}">
        <p14:creationId xmlns:p14="http://schemas.microsoft.com/office/powerpoint/2010/main" val="1272895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41</a:t>
            </a:fld>
            <a:endParaRPr lang="en-US" dirty="0"/>
          </a:p>
        </p:txBody>
      </p:sp>
      <p:sp>
        <p:nvSpPr>
          <p:cNvPr id="2" name="Title 1"/>
          <p:cNvSpPr>
            <a:spLocks noGrp="1"/>
          </p:cNvSpPr>
          <p:nvPr>
            <p:ph type="title"/>
          </p:nvPr>
        </p:nvSpPr>
        <p:spPr>
          <a:xfrm>
            <a:off x="392229" y="-76200"/>
            <a:ext cx="11379200" cy="758825"/>
          </a:xfrm>
        </p:spPr>
        <p:txBody>
          <a:bodyPr/>
          <a:lstStyle/>
          <a:p>
            <a:r>
              <a:rPr lang="en-US" dirty="0"/>
              <a:t>Navigating to a Specific Component</a:t>
            </a:r>
          </a:p>
        </p:txBody>
      </p:sp>
      <p:pic>
        <p:nvPicPr>
          <p:cNvPr id="7" name="Picture 6" title="component navigation found to left "/>
          <p:cNvPicPr>
            <a:picLocks noChangeAspect="1"/>
          </p:cNvPicPr>
          <p:nvPr/>
        </p:nvPicPr>
        <p:blipFill>
          <a:blip r:embed="rId2"/>
          <a:stretch>
            <a:fillRect/>
          </a:stretch>
        </p:blipFill>
        <p:spPr>
          <a:xfrm>
            <a:off x="3810255" y="792164"/>
            <a:ext cx="7695945" cy="5950556"/>
          </a:xfrm>
          <a:prstGeom prst="rect">
            <a:avLst/>
          </a:prstGeom>
          <a:ln>
            <a:solidFill>
              <a:srgbClr val="000000"/>
            </a:solidFill>
          </a:ln>
        </p:spPr>
      </p:pic>
      <p:sp>
        <p:nvSpPr>
          <p:cNvPr id="8" name="Oval 7" title="&quot;&quot;"/>
          <p:cNvSpPr/>
          <p:nvPr/>
        </p:nvSpPr>
        <p:spPr>
          <a:xfrm>
            <a:off x="3581655" y="5410200"/>
            <a:ext cx="1143000" cy="56817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9" name="Rounded Rectangular Callout 8" descr="Use the component navigation to identify the component you want to work on."/>
          <p:cNvSpPr/>
          <p:nvPr/>
        </p:nvSpPr>
        <p:spPr>
          <a:xfrm>
            <a:off x="381000" y="4191000"/>
            <a:ext cx="2819400" cy="2224695"/>
          </a:xfrm>
          <a:prstGeom prst="wedgeRoundRectCallout">
            <a:avLst>
              <a:gd name="adj1" fmla="val 67746"/>
              <a:gd name="adj2" fmla="val 1744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Use the component navigation to identify the component you want to work on.</a:t>
            </a:r>
          </a:p>
        </p:txBody>
      </p:sp>
    </p:spTree>
    <p:extLst>
      <p:ext uri="{BB962C8B-B14F-4D97-AF65-F5344CB8AC3E}">
        <p14:creationId xmlns:p14="http://schemas.microsoft.com/office/powerpoint/2010/main" val="3690407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42</a:t>
            </a:fld>
            <a:endParaRPr lang="en-US" dirty="0"/>
          </a:p>
        </p:txBody>
      </p:sp>
      <p:sp>
        <p:nvSpPr>
          <p:cNvPr id="2" name="Title 1"/>
          <p:cNvSpPr>
            <a:spLocks noGrp="1"/>
          </p:cNvSpPr>
          <p:nvPr>
            <p:ph type="title"/>
          </p:nvPr>
        </p:nvSpPr>
        <p:spPr>
          <a:xfrm>
            <a:off x="381000" y="-76200"/>
            <a:ext cx="11379200" cy="758825"/>
          </a:xfrm>
        </p:spPr>
        <p:txBody>
          <a:bodyPr/>
          <a:lstStyle/>
          <a:p>
            <a:r>
              <a:rPr lang="en-US" dirty="0"/>
              <a:t>Summary Page</a:t>
            </a:r>
          </a:p>
        </p:txBody>
      </p:sp>
      <p:pic>
        <p:nvPicPr>
          <p:cNvPr id="4" name="Picture 3" descr="highlighting Summary tab in form navigation of Overall component; highlighting update component status action as an action only available from the Summary tab" title="ASSIST screen shot"/>
          <p:cNvPicPr>
            <a:picLocks noChangeAspect="1"/>
          </p:cNvPicPr>
          <p:nvPr/>
        </p:nvPicPr>
        <p:blipFill>
          <a:blip r:embed="rId2"/>
          <a:stretch>
            <a:fillRect/>
          </a:stretch>
        </p:blipFill>
        <p:spPr>
          <a:xfrm>
            <a:off x="1914956" y="927661"/>
            <a:ext cx="8622854" cy="5875911"/>
          </a:xfrm>
          <a:prstGeom prst="rect">
            <a:avLst/>
          </a:prstGeom>
          <a:ln>
            <a:solidFill>
              <a:srgbClr val="000000"/>
            </a:solidFill>
          </a:ln>
        </p:spPr>
      </p:pic>
      <p:sp>
        <p:nvSpPr>
          <p:cNvPr id="5" name="Oval 4" title="&quot;&quot;"/>
          <p:cNvSpPr/>
          <p:nvPr/>
        </p:nvSpPr>
        <p:spPr>
          <a:xfrm>
            <a:off x="3991890" y="1895299"/>
            <a:ext cx="815983" cy="77803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Oval 5" title="&quot;&quot;"/>
          <p:cNvSpPr/>
          <p:nvPr/>
        </p:nvSpPr>
        <p:spPr>
          <a:xfrm>
            <a:off x="1914956" y="3810001"/>
            <a:ext cx="2017161" cy="35767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7" name="Rounded Rectangular Callout 6" descr="Every component has a Summary page. The Summary tab is first tab on left of top navigation"/>
          <p:cNvSpPr/>
          <p:nvPr/>
        </p:nvSpPr>
        <p:spPr>
          <a:xfrm>
            <a:off x="5105400" y="1391366"/>
            <a:ext cx="6037920" cy="563682"/>
          </a:xfrm>
          <a:prstGeom prst="wedgeRoundRectCallout">
            <a:avLst>
              <a:gd name="adj1" fmla="val -58608"/>
              <a:gd name="adj2" fmla="val 5577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Every component has a </a:t>
            </a:r>
            <a:r>
              <a:rPr kumimoji="0" lang="en-US" sz="2400" b="1" i="0" u="none" strike="noStrike" kern="0" cap="none" spc="0" normalizeH="0" baseline="0" noProof="0" dirty="0">
                <a:ln>
                  <a:noFill/>
                </a:ln>
                <a:solidFill>
                  <a:srgbClr val="002060"/>
                </a:solidFill>
                <a:effectLst/>
                <a:uLnTx/>
                <a:uFillTx/>
                <a:latin typeface="Arial"/>
                <a:ea typeface="+mn-ea"/>
                <a:cs typeface="Arial"/>
              </a:rPr>
              <a:t>Summary</a:t>
            </a:r>
            <a:r>
              <a:rPr kumimoji="0" lang="en-US" sz="2400" b="0" i="0" u="none" strike="noStrike" kern="0" cap="none" spc="0" normalizeH="0" baseline="0" noProof="0" dirty="0">
                <a:ln>
                  <a:noFill/>
                </a:ln>
                <a:solidFill>
                  <a:srgbClr val="002060"/>
                </a:solidFill>
                <a:effectLst/>
                <a:uLnTx/>
                <a:uFillTx/>
                <a:latin typeface="Arial"/>
                <a:ea typeface="+mn-ea"/>
                <a:cs typeface="Arial"/>
              </a:rPr>
              <a:t> page.</a:t>
            </a:r>
          </a:p>
        </p:txBody>
      </p:sp>
      <p:sp>
        <p:nvSpPr>
          <p:cNvPr id="8" name="Rounded Rectangular Callout 7" descr="Some actions are only available from the Summary page like the Update Component Status option."/>
          <p:cNvSpPr/>
          <p:nvPr/>
        </p:nvSpPr>
        <p:spPr>
          <a:xfrm>
            <a:off x="4013661" y="3988839"/>
            <a:ext cx="3396835" cy="1136847"/>
          </a:xfrm>
          <a:prstGeom prst="wedgeRoundRectCallout">
            <a:avLst>
              <a:gd name="adj1" fmla="val -61444"/>
              <a:gd name="adj2" fmla="val -4558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Some actions are only available from the Summary page.</a:t>
            </a:r>
          </a:p>
        </p:txBody>
      </p:sp>
    </p:spTree>
    <p:extLst>
      <p:ext uri="{BB962C8B-B14F-4D97-AF65-F5344CB8AC3E}">
        <p14:creationId xmlns:p14="http://schemas.microsoft.com/office/powerpoint/2010/main" val="140122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43</a:t>
            </a:fld>
            <a:endParaRPr lang="en-US" dirty="0"/>
          </a:p>
        </p:txBody>
      </p:sp>
      <p:sp>
        <p:nvSpPr>
          <p:cNvPr id="2" name="Title 1"/>
          <p:cNvSpPr>
            <a:spLocks noGrp="1"/>
          </p:cNvSpPr>
          <p:nvPr>
            <p:ph type="title"/>
          </p:nvPr>
        </p:nvSpPr>
        <p:spPr>
          <a:xfrm>
            <a:off x="381000" y="-76200"/>
            <a:ext cx="11379200" cy="758825"/>
          </a:xfrm>
        </p:spPr>
        <p:txBody>
          <a:bodyPr/>
          <a:lstStyle/>
          <a:p>
            <a:r>
              <a:rPr lang="en-US" dirty="0"/>
              <a:t>Entering Application Data</a:t>
            </a:r>
          </a:p>
        </p:txBody>
      </p:sp>
      <p:pic>
        <p:nvPicPr>
          <p:cNvPr id="9" name="Picture 8" descr="showing form navigation and Edit button" title="ASSIST screenshot"/>
          <p:cNvPicPr>
            <a:picLocks noChangeAspect="1"/>
          </p:cNvPicPr>
          <p:nvPr/>
        </p:nvPicPr>
        <p:blipFill>
          <a:blip r:embed="rId2"/>
          <a:stretch>
            <a:fillRect/>
          </a:stretch>
        </p:blipFill>
        <p:spPr>
          <a:xfrm>
            <a:off x="1143000" y="894836"/>
            <a:ext cx="9934575" cy="5577464"/>
          </a:xfrm>
          <a:prstGeom prst="rect">
            <a:avLst/>
          </a:prstGeom>
          <a:ln>
            <a:solidFill>
              <a:srgbClr val="000000"/>
            </a:solidFill>
          </a:ln>
        </p:spPr>
      </p:pic>
      <p:sp>
        <p:nvSpPr>
          <p:cNvPr id="10" name="Rounded Rectangular Callout 9" descr="Click each tab in the top navigation to access form data entry screens"/>
          <p:cNvSpPr/>
          <p:nvPr/>
        </p:nvSpPr>
        <p:spPr>
          <a:xfrm>
            <a:off x="5257800" y="2250357"/>
            <a:ext cx="4002667" cy="816114"/>
          </a:xfrm>
          <a:prstGeom prst="wedgeRoundRectCallout">
            <a:avLst>
              <a:gd name="adj1" fmla="val -64234"/>
              <a:gd name="adj2" fmla="val 479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Click each tab to access form data entry screens.</a:t>
            </a:r>
          </a:p>
        </p:txBody>
      </p:sp>
      <p:sp>
        <p:nvSpPr>
          <p:cNvPr id="11" name="Oval 10" title="&quot;&quot;"/>
          <p:cNvSpPr/>
          <p:nvPr/>
        </p:nvSpPr>
        <p:spPr>
          <a:xfrm>
            <a:off x="3505200" y="4379257"/>
            <a:ext cx="620633" cy="28271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 name="Rounded Rectangular Callout 11" descr="Clicking Edit locks form and blocks other users from editing form"/>
          <p:cNvSpPr/>
          <p:nvPr/>
        </p:nvSpPr>
        <p:spPr>
          <a:xfrm>
            <a:off x="4089400" y="5205449"/>
            <a:ext cx="5029200" cy="990600"/>
          </a:xfrm>
          <a:prstGeom prst="wedgeRoundRectCallout">
            <a:avLst>
              <a:gd name="adj1" fmla="val -48387"/>
              <a:gd name="adj2" fmla="val -970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Clicking </a:t>
            </a:r>
            <a:r>
              <a:rPr kumimoji="0" lang="en-US" sz="2400" b="1" i="0" u="none" strike="noStrike" kern="0" cap="none" spc="0" normalizeH="0" baseline="0" noProof="0" dirty="0">
                <a:ln>
                  <a:noFill/>
                </a:ln>
                <a:solidFill>
                  <a:srgbClr val="002060"/>
                </a:solidFill>
                <a:effectLst/>
                <a:uLnTx/>
                <a:uFillTx/>
                <a:latin typeface="Arial"/>
                <a:ea typeface="+mn-ea"/>
                <a:cs typeface="Arial"/>
              </a:rPr>
              <a:t>Edit </a:t>
            </a:r>
            <a:r>
              <a:rPr kumimoji="0" lang="en-US" sz="2400" b="0" i="0" u="none" strike="noStrike" kern="0" cap="none" spc="0" normalizeH="0" baseline="0" noProof="0" dirty="0">
                <a:ln>
                  <a:noFill/>
                </a:ln>
                <a:solidFill>
                  <a:srgbClr val="002060"/>
                </a:solidFill>
                <a:effectLst/>
                <a:uLnTx/>
                <a:uFillTx/>
                <a:latin typeface="Arial"/>
                <a:ea typeface="+mn-ea"/>
                <a:cs typeface="Arial"/>
              </a:rPr>
              <a:t>locks form and blocks other users from editing form.</a:t>
            </a:r>
          </a:p>
        </p:txBody>
      </p:sp>
      <p:sp>
        <p:nvSpPr>
          <p:cNvPr id="13" name="Oval 12" title="&quot;&quot;"/>
          <p:cNvSpPr/>
          <p:nvPr/>
        </p:nvSpPr>
        <p:spPr>
          <a:xfrm>
            <a:off x="3962400" y="3033814"/>
            <a:ext cx="762000" cy="685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0441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44</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Saving Entered Data</a:t>
            </a:r>
          </a:p>
        </p:txBody>
      </p:sp>
      <p:pic>
        <p:nvPicPr>
          <p:cNvPr id="4" name="Picture 3" descr="options: Save and Keep Lock; Save and Release Lock; and Cancel and Release Lock" title="Save options at bottom of ASSIST screen"/>
          <p:cNvPicPr>
            <a:picLocks noChangeAspect="1"/>
          </p:cNvPicPr>
          <p:nvPr/>
        </p:nvPicPr>
        <p:blipFill>
          <a:blip r:embed="rId2"/>
          <a:stretch>
            <a:fillRect/>
          </a:stretch>
        </p:blipFill>
        <p:spPr>
          <a:xfrm>
            <a:off x="431051" y="1219200"/>
            <a:ext cx="11386110" cy="2572545"/>
          </a:xfrm>
          <a:prstGeom prst="rect">
            <a:avLst/>
          </a:prstGeom>
          <a:ln>
            <a:solidFill>
              <a:srgbClr val="FF6600"/>
            </a:solidFill>
          </a:ln>
        </p:spPr>
      </p:pic>
      <p:sp>
        <p:nvSpPr>
          <p:cNvPr id="5" name="Oval 4" title="&quot;&quot;"/>
          <p:cNvSpPr/>
          <p:nvPr/>
        </p:nvSpPr>
        <p:spPr>
          <a:xfrm>
            <a:off x="3505200" y="3372400"/>
            <a:ext cx="16764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Oval 5" title="&quot;&quot;"/>
          <p:cNvSpPr/>
          <p:nvPr/>
        </p:nvSpPr>
        <p:spPr>
          <a:xfrm>
            <a:off x="5209032" y="3334545"/>
            <a:ext cx="1801368"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7" name="Rounded Rectangular Callout 6" descr="Save and Keep Lock saves entered data and keeps other users from editing form until you release the lock"/>
          <p:cNvSpPr/>
          <p:nvPr/>
        </p:nvSpPr>
        <p:spPr>
          <a:xfrm>
            <a:off x="1428869" y="4443639"/>
            <a:ext cx="4002667" cy="1753847"/>
          </a:xfrm>
          <a:prstGeom prst="wedgeRoundRectCallout">
            <a:avLst>
              <a:gd name="adj1" fmla="val 20512"/>
              <a:gd name="adj2" fmla="val -8512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Saves entered data and keeps other users from editing form until you release the lock.</a:t>
            </a:r>
          </a:p>
        </p:txBody>
      </p:sp>
      <p:sp>
        <p:nvSpPr>
          <p:cNvPr id="8" name="Rounded Rectangular Callout 7" descr="Save and Release lock saves entered data and releases the lock to allow others to edit the form"/>
          <p:cNvSpPr/>
          <p:nvPr/>
        </p:nvSpPr>
        <p:spPr>
          <a:xfrm>
            <a:off x="6019800" y="4443639"/>
            <a:ext cx="4002667" cy="1296647"/>
          </a:xfrm>
          <a:prstGeom prst="wedgeRoundRectCallout">
            <a:avLst>
              <a:gd name="adj1" fmla="val -49742"/>
              <a:gd name="adj2" fmla="val -997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Saves entered data and releases the lock to allow others to edit the form.</a:t>
            </a:r>
          </a:p>
        </p:txBody>
      </p:sp>
    </p:spTree>
    <p:extLst>
      <p:ext uri="{BB962C8B-B14F-4D97-AF65-F5344CB8AC3E}">
        <p14:creationId xmlns:p14="http://schemas.microsoft.com/office/powerpoint/2010/main" val="1752046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
            <a:ext cx="11379200" cy="685800"/>
          </a:xfrm>
        </p:spPr>
        <p:txBody>
          <a:bodyPr/>
          <a:lstStyle/>
          <a:p>
            <a:r>
              <a:rPr lang="en-US" dirty="0"/>
              <a:t>Data Entry Checks</a:t>
            </a:r>
          </a:p>
        </p:txBody>
      </p:sp>
      <p:sp>
        <p:nvSpPr>
          <p:cNvPr id="3" name="Slide Number Placeholder 2"/>
          <p:cNvSpPr>
            <a:spLocks noGrp="1"/>
          </p:cNvSpPr>
          <p:nvPr>
            <p:ph type="sldNum" sz="quarter" idx="12"/>
          </p:nvPr>
        </p:nvSpPr>
        <p:spPr>
          <a:xfrm>
            <a:off x="11558195" y="6390677"/>
            <a:ext cx="609600" cy="441325"/>
          </a:xfrm>
        </p:spPr>
        <p:txBody>
          <a:bodyPr/>
          <a:lstStyle/>
          <a:p>
            <a:pPr>
              <a:defRPr/>
            </a:pPr>
            <a:fld id="{D535206B-4A4A-47B0-BA21-D142872E963A}" type="slidenum">
              <a:rPr lang="en-US" smtClean="0"/>
              <a:pPr>
                <a:defRPr/>
              </a:pPr>
              <a:t>45</a:t>
            </a:fld>
            <a:endParaRPr lang="en-US" dirty="0"/>
          </a:p>
        </p:txBody>
      </p:sp>
      <p:pic>
        <p:nvPicPr>
          <p:cNvPr id="4" name="Picture 3" title="Data entry errors displayed on top o fASSIST screens upon save"/>
          <p:cNvPicPr>
            <a:picLocks noChangeAspect="1"/>
          </p:cNvPicPr>
          <p:nvPr/>
        </p:nvPicPr>
        <p:blipFill>
          <a:blip r:embed="rId2"/>
          <a:stretch>
            <a:fillRect/>
          </a:stretch>
        </p:blipFill>
        <p:spPr>
          <a:xfrm>
            <a:off x="18574" y="698635"/>
            <a:ext cx="12192000" cy="4880032"/>
          </a:xfrm>
          <a:prstGeom prst="rect">
            <a:avLst/>
          </a:prstGeom>
          <a:ln>
            <a:solidFill>
              <a:srgbClr val="002060"/>
            </a:solidFill>
          </a:ln>
        </p:spPr>
      </p:pic>
      <p:sp>
        <p:nvSpPr>
          <p:cNvPr id="5" name="Rounded Rectangular Callout 4" descr="Click each tab in the top navigation to access form data entry screens"/>
          <p:cNvSpPr/>
          <p:nvPr/>
        </p:nvSpPr>
        <p:spPr>
          <a:xfrm>
            <a:off x="6400800" y="1752600"/>
            <a:ext cx="4953000" cy="1506170"/>
          </a:xfrm>
          <a:prstGeom prst="wedgeRoundRectCallout">
            <a:avLst>
              <a:gd name="adj1" fmla="val -64234"/>
              <a:gd name="adj2" fmla="val 479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002060"/>
                </a:solidFill>
                <a:latin typeface="Arial"/>
                <a:cs typeface="Arial"/>
              </a:rPr>
              <a:t>Data Entry errors (e.g., improper field format, missing field marked required on the form) are displayed upon save.</a:t>
            </a:r>
          </a:p>
        </p:txBody>
      </p:sp>
      <p:pic>
        <p:nvPicPr>
          <p:cNvPr id="6" name="Picture 5" title="sample data entry errors"/>
          <p:cNvPicPr>
            <a:picLocks noChangeAspect="1"/>
          </p:cNvPicPr>
          <p:nvPr/>
        </p:nvPicPr>
        <p:blipFill>
          <a:blip r:embed="rId3"/>
          <a:stretch>
            <a:fillRect/>
          </a:stretch>
        </p:blipFill>
        <p:spPr>
          <a:xfrm>
            <a:off x="4419600" y="4182311"/>
            <a:ext cx="6381750" cy="2649691"/>
          </a:xfrm>
          <a:prstGeom prst="rect">
            <a:avLst/>
          </a:prstGeom>
          <a:ln>
            <a:solidFill>
              <a:srgbClr val="002060"/>
            </a:solidFill>
          </a:ln>
        </p:spPr>
      </p:pic>
      <p:sp>
        <p:nvSpPr>
          <p:cNvPr id="7" name="Rounded Rectangular Callout 6" descr="Click each tab in the top navigation to access form data entry screens"/>
          <p:cNvSpPr/>
          <p:nvPr/>
        </p:nvSpPr>
        <p:spPr>
          <a:xfrm>
            <a:off x="1371600" y="4754733"/>
            <a:ext cx="3048000" cy="1458528"/>
          </a:xfrm>
          <a:prstGeom prst="wedgeRoundRectCallout">
            <a:avLst>
              <a:gd name="adj1" fmla="val 70237"/>
              <a:gd name="adj2" fmla="val -2289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002060"/>
                </a:solidFill>
                <a:latin typeface="Arial"/>
                <a:cs typeface="Arial"/>
              </a:rPr>
              <a:t> Follow links to location of errors or scroll down in form. </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96507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379200" cy="758825"/>
          </a:xfrm>
        </p:spPr>
        <p:txBody>
          <a:bodyPr/>
          <a:lstStyle/>
          <a:p>
            <a:r>
              <a:rPr lang="en-US" dirty="0"/>
              <a:t>Attempting to Edit a Locked Form</a:t>
            </a:r>
          </a:p>
        </p:txBody>
      </p:sp>
      <p:sp>
        <p:nvSpPr>
          <p:cNvPr id="3" name="Slide Number Placeholder 2"/>
          <p:cNvSpPr>
            <a:spLocks noGrp="1"/>
          </p:cNvSpPr>
          <p:nvPr>
            <p:ph type="sldNum" sz="quarter" idx="12"/>
          </p:nvPr>
        </p:nvSpPr>
        <p:spPr>
          <a:xfrm>
            <a:off x="11582400" y="6371367"/>
            <a:ext cx="609600" cy="441325"/>
          </a:xfrm>
        </p:spPr>
        <p:txBody>
          <a:bodyPr/>
          <a:lstStyle/>
          <a:p>
            <a:pPr>
              <a:defRPr/>
            </a:pPr>
            <a:fld id="{D535206B-4A4A-47B0-BA21-D142872E963A}" type="slidenum">
              <a:rPr lang="en-US" smtClean="0"/>
              <a:pPr>
                <a:defRPr/>
              </a:pPr>
              <a:t>46</a:t>
            </a:fld>
            <a:endParaRPr lang="en-US" dirty="0"/>
          </a:p>
        </p:txBody>
      </p:sp>
      <p:pic>
        <p:nvPicPr>
          <p:cNvPr id="4" name="Picture 3" title="screen shot showing a form locked by another user"/>
          <p:cNvPicPr>
            <a:picLocks noChangeAspect="1"/>
          </p:cNvPicPr>
          <p:nvPr/>
        </p:nvPicPr>
        <p:blipFill>
          <a:blip r:embed="rId2"/>
          <a:stretch>
            <a:fillRect/>
          </a:stretch>
        </p:blipFill>
        <p:spPr>
          <a:xfrm>
            <a:off x="838200" y="990600"/>
            <a:ext cx="10433797" cy="5502400"/>
          </a:xfrm>
          <a:prstGeom prst="rect">
            <a:avLst/>
          </a:prstGeom>
          <a:ln>
            <a:solidFill>
              <a:srgbClr val="002060"/>
            </a:solidFill>
          </a:ln>
        </p:spPr>
      </p:pic>
      <p:sp>
        <p:nvSpPr>
          <p:cNvPr id="5" name="Oval 4" title="&quot;&quot;"/>
          <p:cNvSpPr/>
          <p:nvPr/>
        </p:nvSpPr>
        <p:spPr>
          <a:xfrm>
            <a:off x="3200400" y="4311132"/>
            <a:ext cx="1066800" cy="48946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Rounded Rectangular Callout 5" descr="Save and Keep Lock saves entered data and keeps other users from editing form until you release the lock"/>
          <p:cNvSpPr/>
          <p:nvPr/>
        </p:nvSpPr>
        <p:spPr>
          <a:xfrm>
            <a:off x="4038600" y="2895600"/>
            <a:ext cx="6248400" cy="1066800"/>
          </a:xfrm>
          <a:prstGeom prst="wedgeRoundRectCallout">
            <a:avLst>
              <a:gd name="adj1" fmla="val -31844"/>
              <a:gd name="adj2" fmla="val -7224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If you attempt to </a:t>
            </a:r>
            <a:r>
              <a:rPr kumimoji="0" lang="en-US" sz="2400" b="1" i="0" u="none" strike="noStrike" kern="0" cap="none" spc="0" normalizeH="0" baseline="0" noProof="0" dirty="0">
                <a:ln>
                  <a:noFill/>
                </a:ln>
                <a:solidFill>
                  <a:srgbClr val="002060"/>
                </a:solidFill>
                <a:effectLst/>
                <a:uLnTx/>
                <a:uFillTx/>
                <a:latin typeface="Arial"/>
                <a:ea typeface="+mn-ea"/>
                <a:cs typeface="Arial"/>
              </a:rPr>
              <a:t>Edit</a:t>
            </a:r>
            <a:r>
              <a:rPr kumimoji="0" lang="en-US" sz="2400" b="0" i="0" u="none" strike="noStrike" kern="0" cap="none" spc="0" normalizeH="0" baseline="0" noProof="0" dirty="0">
                <a:ln>
                  <a:noFill/>
                </a:ln>
                <a:solidFill>
                  <a:srgbClr val="002060"/>
                </a:solidFill>
                <a:effectLst/>
                <a:uLnTx/>
                <a:uFillTx/>
                <a:latin typeface="Arial"/>
                <a:ea typeface="+mn-ea"/>
                <a:cs typeface="Arial"/>
              </a:rPr>
              <a:t> a form that is already locked, you will get message indicating</a:t>
            </a:r>
            <a:r>
              <a:rPr kumimoji="0" lang="en-US" sz="2400" b="0" i="0" u="none" strike="noStrike" kern="0" cap="none" spc="0" normalizeH="0" noProof="0" dirty="0">
                <a:ln>
                  <a:noFill/>
                </a:ln>
                <a:solidFill>
                  <a:srgbClr val="002060"/>
                </a:solidFill>
                <a:effectLst/>
                <a:uLnTx/>
                <a:uFillTx/>
                <a:latin typeface="Arial"/>
                <a:ea typeface="+mn-ea"/>
                <a:cs typeface="Arial"/>
              </a:rPr>
              <a:t> who has the lock.</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7" name="Oval 6" title="&quot;&quot;"/>
          <p:cNvSpPr/>
          <p:nvPr/>
        </p:nvSpPr>
        <p:spPr>
          <a:xfrm>
            <a:off x="537455" y="5883984"/>
            <a:ext cx="2092922" cy="47413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8" name="Rounded Rectangular Callout 7" descr="Save and Keep Lock saves entered data and keeps other users from editing form until you release the lock"/>
          <p:cNvSpPr/>
          <p:nvPr/>
        </p:nvSpPr>
        <p:spPr>
          <a:xfrm>
            <a:off x="3218329" y="5370266"/>
            <a:ext cx="6705600" cy="1415532"/>
          </a:xfrm>
          <a:prstGeom prst="wedgeRoundRectCallout">
            <a:avLst>
              <a:gd name="adj1" fmla="val -62486"/>
              <a:gd name="adj2" fmla="val -8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SOs</a:t>
            </a:r>
            <a:r>
              <a:rPr kumimoji="0" lang="en-US" sz="2400" b="0" i="0" u="none" strike="noStrike" kern="0" cap="none" spc="0" normalizeH="0" noProof="0" dirty="0">
                <a:ln>
                  <a:noFill/>
                </a:ln>
                <a:solidFill>
                  <a:srgbClr val="002060"/>
                </a:solidFill>
                <a:effectLst/>
                <a:uLnTx/>
                <a:uFillTx/>
                <a:latin typeface="Arial"/>
                <a:ea typeface="+mn-ea"/>
                <a:cs typeface="Arial"/>
              </a:rPr>
              <a:t> and AOs have the ability to </a:t>
            </a:r>
            <a:r>
              <a:rPr kumimoji="0" lang="en-US" sz="2400" b="1" i="0" u="none" strike="noStrike" kern="0" cap="none" spc="0" normalizeH="0" noProof="0" dirty="0">
                <a:ln>
                  <a:noFill/>
                </a:ln>
                <a:solidFill>
                  <a:srgbClr val="002060"/>
                </a:solidFill>
                <a:effectLst/>
                <a:uLnTx/>
                <a:uFillTx/>
                <a:latin typeface="Arial"/>
                <a:ea typeface="+mn-ea"/>
                <a:cs typeface="Arial"/>
              </a:rPr>
              <a:t>Unlock a Current Form</a:t>
            </a:r>
            <a:r>
              <a:rPr kumimoji="0" lang="en-US" sz="2400" b="0" i="0" u="none" strike="noStrike" kern="0" cap="none" spc="0" normalizeH="0" noProof="0" dirty="0">
                <a:ln>
                  <a:noFill/>
                </a:ln>
                <a:solidFill>
                  <a:srgbClr val="002060"/>
                </a:solidFill>
                <a:effectLst/>
                <a:uLnTx/>
                <a:uFillTx/>
                <a:latin typeface="Arial"/>
                <a:ea typeface="+mn-ea"/>
                <a:cs typeface="Arial"/>
              </a:rPr>
              <a:t>, but any unsaved data entered by the other user will be lost. Use with caution.</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532217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47</a:t>
            </a:fld>
            <a:endParaRPr lang="en-US" dirty="0"/>
          </a:p>
        </p:txBody>
      </p:sp>
      <p:sp>
        <p:nvSpPr>
          <p:cNvPr id="2" name="Title 1"/>
          <p:cNvSpPr>
            <a:spLocks noGrp="1"/>
          </p:cNvSpPr>
          <p:nvPr>
            <p:ph type="title"/>
          </p:nvPr>
        </p:nvSpPr>
        <p:spPr>
          <a:xfrm>
            <a:off x="412603" y="-73025"/>
            <a:ext cx="11379200" cy="758825"/>
          </a:xfrm>
        </p:spPr>
        <p:txBody>
          <a:bodyPr/>
          <a:lstStyle/>
          <a:p>
            <a:r>
              <a:rPr lang="en-US" dirty="0"/>
              <a:t>Adding Optional Forms</a:t>
            </a:r>
          </a:p>
        </p:txBody>
      </p:sp>
      <p:pic>
        <p:nvPicPr>
          <p:cNvPr id="9" name="Picture 8" title="Add Optional Form Action Button"/>
          <p:cNvPicPr>
            <a:picLocks noChangeAspect="1"/>
          </p:cNvPicPr>
          <p:nvPr/>
        </p:nvPicPr>
        <p:blipFill>
          <a:blip r:embed="rId2"/>
          <a:stretch>
            <a:fillRect/>
          </a:stretch>
        </p:blipFill>
        <p:spPr>
          <a:xfrm>
            <a:off x="228600" y="740453"/>
            <a:ext cx="7410450" cy="3815449"/>
          </a:xfrm>
          <a:prstGeom prst="rect">
            <a:avLst/>
          </a:prstGeom>
          <a:ln>
            <a:solidFill>
              <a:srgbClr val="002060"/>
            </a:solidFill>
          </a:ln>
        </p:spPr>
      </p:pic>
      <p:pic>
        <p:nvPicPr>
          <p:cNvPr id="10" name="Picture 9" descr="has drop down list of available forms to chose from" title="add optional form pop-up"/>
          <p:cNvPicPr>
            <a:picLocks noChangeAspect="1"/>
          </p:cNvPicPr>
          <p:nvPr/>
        </p:nvPicPr>
        <p:blipFill>
          <a:blip r:embed="rId3"/>
          <a:stretch>
            <a:fillRect/>
          </a:stretch>
        </p:blipFill>
        <p:spPr>
          <a:xfrm>
            <a:off x="2314576" y="2335973"/>
            <a:ext cx="5124450" cy="2124075"/>
          </a:xfrm>
          <a:prstGeom prst="rect">
            <a:avLst/>
          </a:prstGeom>
        </p:spPr>
      </p:pic>
      <p:sp>
        <p:nvSpPr>
          <p:cNvPr id="11" name="Oval 10" title="&quot;&quot;"/>
          <p:cNvSpPr/>
          <p:nvPr/>
        </p:nvSpPr>
        <p:spPr>
          <a:xfrm>
            <a:off x="381000" y="1689845"/>
            <a:ext cx="1422158"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12" name="Straight Arrow Connector 11" title="&quot;&quot;"/>
          <p:cNvCxnSpPr>
            <a:stCxn id="11" idx="5"/>
          </p:cNvCxnSpPr>
          <p:nvPr/>
        </p:nvCxnSpPr>
        <p:spPr>
          <a:xfrm>
            <a:off x="1594888" y="1950008"/>
            <a:ext cx="1036740" cy="672991"/>
          </a:xfrm>
          <a:prstGeom prst="straightConnector1">
            <a:avLst/>
          </a:prstGeom>
          <a:noFill/>
          <a:ln w="25400" cap="flat" cmpd="sng" algn="ctr">
            <a:solidFill>
              <a:srgbClr val="FF6600"/>
            </a:solidFill>
            <a:prstDash val="solid"/>
            <a:tailEnd type="arrow"/>
          </a:ln>
          <a:effectLst/>
        </p:spPr>
      </p:cxnSp>
      <p:sp>
        <p:nvSpPr>
          <p:cNvPr id="13" name="Oval 12" title="&quot;&quot;"/>
          <p:cNvSpPr/>
          <p:nvPr/>
        </p:nvSpPr>
        <p:spPr>
          <a:xfrm>
            <a:off x="5471934" y="3418871"/>
            <a:ext cx="1767066" cy="33473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 name="Rounded Rectangular Callout 14" descr="Add Optional Form"/>
          <p:cNvSpPr/>
          <p:nvPr/>
        </p:nvSpPr>
        <p:spPr>
          <a:xfrm>
            <a:off x="1175397" y="947067"/>
            <a:ext cx="3124201" cy="371712"/>
          </a:xfrm>
          <a:prstGeom prst="wedgeRoundRectCallout">
            <a:avLst>
              <a:gd name="adj1" fmla="val -36704"/>
              <a:gd name="adj2" fmla="val 1290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Add Optional Form.</a:t>
            </a:r>
          </a:p>
        </p:txBody>
      </p:sp>
      <p:sp>
        <p:nvSpPr>
          <p:cNvPr id="14" name="Rounded Rectangular Callout 13" descr="Select form from the drop down list  and click Submit"/>
          <p:cNvSpPr/>
          <p:nvPr/>
        </p:nvSpPr>
        <p:spPr>
          <a:xfrm>
            <a:off x="7439026" y="2622999"/>
            <a:ext cx="2438400" cy="772284"/>
          </a:xfrm>
          <a:prstGeom prst="wedgeRoundRectCallout">
            <a:avLst>
              <a:gd name="adj1" fmla="val -66842"/>
              <a:gd name="adj2" fmla="val 3644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form and click </a:t>
            </a:r>
            <a:r>
              <a:rPr kumimoji="0" lang="en-US" sz="2400" b="1" i="0" u="none" strike="noStrike" kern="0" cap="none" spc="0" normalizeH="0" baseline="0" noProof="0" dirty="0">
                <a:ln>
                  <a:noFill/>
                </a:ln>
                <a:solidFill>
                  <a:srgbClr val="002060"/>
                </a:solidFill>
                <a:effectLst/>
                <a:uLnTx/>
                <a:uFillTx/>
                <a:latin typeface="Arial"/>
                <a:ea typeface="+mn-ea"/>
                <a:cs typeface="Arial"/>
              </a:rPr>
              <a:t>Submit.</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pic>
        <p:nvPicPr>
          <p:cNvPr id="16" name="Picture 15" title="screen shot showing Assignment Request Form added to from navigation as a new tab"/>
          <p:cNvPicPr>
            <a:picLocks noChangeAspect="1"/>
          </p:cNvPicPr>
          <p:nvPr/>
        </p:nvPicPr>
        <p:blipFill>
          <a:blip r:embed="rId4"/>
          <a:stretch>
            <a:fillRect/>
          </a:stretch>
        </p:blipFill>
        <p:spPr>
          <a:xfrm>
            <a:off x="4901922" y="4105275"/>
            <a:ext cx="6762750" cy="2676525"/>
          </a:xfrm>
          <a:prstGeom prst="rect">
            <a:avLst/>
          </a:prstGeom>
          <a:ln>
            <a:solidFill>
              <a:srgbClr val="000000"/>
            </a:solidFill>
          </a:ln>
        </p:spPr>
      </p:pic>
      <p:sp>
        <p:nvSpPr>
          <p:cNvPr id="17" name="Oval 16" title="&quot;&quot;"/>
          <p:cNvSpPr/>
          <p:nvPr/>
        </p:nvSpPr>
        <p:spPr>
          <a:xfrm>
            <a:off x="10156711" y="4460048"/>
            <a:ext cx="739889" cy="7413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18" name="Straight Arrow Connector 17" title="&quot;&quot;"/>
          <p:cNvCxnSpPr>
            <a:stCxn id="13" idx="5"/>
          </p:cNvCxnSpPr>
          <p:nvPr/>
        </p:nvCxnSpPr>
        <p:spPr>
          <a:xfrm>
            <a:off x="6980219" y="3704588"/>
            <a:ext cx="825175" cy="696722"/>
          </a:xfrm>
          <a:prstGeom prst="straightConnector1">
            <a:avLst/>
          </a:prstGeom>
          <a:noFill/>
          <a:ln w="25400" cap="flat" cmpd="sng" algn="ctr">
            <a:solidFill>
              <a:srgbClr val="FF6600"/>
            </a:solidFill>
            <a:prstDash val="solid"/>
            <a:tailEnd type="arrow"/>
          </a:ln>
          <a:effectLst/>
        </p:spPr>
      </p:cxnSp>
      <p:sp>
        <p:nvSpPr>
          <p:cNvPr id="19" name="Rounded Rectangular Callout 18" descr="Form added to navigation"/>
          <p:cNvSpPr/>
          <p:nvPr/>
        </p:nvSpPr>
        <p:spPr>
          <a:xfrm>
            <a:off x="9377184" y="3457574"/>
            <a:ext cx="2438400" cy="772284"/>
          </a:xfrm>
          <a:prstGeom prst="wedgeRoundRectCallout">
            <a:avLst>
              <a:gd name="adj1" fmla="val -7741"/>
              <a:gd name="adj2" fmla="val 9124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Form added to navigation.</a:t>
            </a:r>
          </a:p>
        </p:txBody>
      </p:sp>
    </p:spTree>
    <p:extLst>
      <p:ext uri="{BB962C8B-B14F-4D97-AF65-F5344CB8AC3E}">
        <p14:creationId xmlns:p14="http://schemas.microsoft.com/office/powerpoint/2010/main" val="24342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48</a:t>
            </a:fld>
            <a:endParaRPr lang="en-US" dirty="0"/>
          </a:p>
        </p:txBody>
      </p:sp>
      <p:sp>
        <p:nvSpPr>
          <p:cNvPr id="2" name="Title 1"/>
          <p:cNvSpPr>
            <a:spLocks noGrp="1"/>
          </p:cNvSpPr>
          <p:nvPr>
            <p:ph type="title"/>
          </p:nvPr>
        </p:nvSpPr>
        <p:spPr>
          <a:xfrm>
            <a:off x="412603" y="-133611"/>
            <a:ext cx="11379200" cy="758825"/>
          </a:xfrm>
        </p:spPr>
        <p:txBody>
          <a:bodyPr/>
          <a:lstStyle/>
          <a:p>
            <a:r>
              <a:rPr lang="en-US" dirty="0"/>
              <a:t>Data Entry Validations</a:t>
            </a:r>
          </a:p>
        </p:txBody>
      </p:sp>
      <p:pic>
        <p:nvPicPr>
          <p:cNvPr id="6" name="Picture 2" title="data entry errors show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595" y="717722"/>
            <a:ext cx="9382806" cy="598787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descr="ASSIST checks entered data and provides errors at the top of the screen when you Save. This is a data entry level check (format, field marked required is completed) – &#10;does not check business rules"/>
          <p:cNvSpPr/>
          <p:nvPr/>
        </p:nvSpPr>
        <p:spPr>
          <a:xfrm>
            <a:off x="6477000" y="914400"/>
            <a:ext cx="5555512" cy="1676400"/>
          </a:xfrm>
          <a:prstGeom prst="wedgeRoundRectCallout">
            <a:avLst>
              <a:gd name="adj1" fmla="val -38885"/>
              <a:gd name="adj2" fmla="val 617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ASSIST checks entered data and provides errors at the top of the screen when you Save. This is a data entry level check (format, field marked required is completed) – </a:t>
            </a:r>
            <a:br>
              <a:rPr kumimoji="0" lang="en-US" sz="2000" b="0" i="0" u="none" strike="noStrike" kern="0" cap="none" spc="0" normalizeH="0" baseline="0" noProof="0" dirty="0">
                <a:ln>
                  <a:noFill/>
                </a:ln>
                <a:solidFill>
                  <a:srgbClr val="002060"/>
                </a:solidFill>
                <a:effectLst/>
                <a:uLnTx/>
                <a:uFillTx/>
                <a:latin typeface="Arial"/>
                <a:ea typeface="+mn-ea"/>
                <a:cs typeface="Arial"/>
              </a:rPr>
            </a:br>
            <a:r>
              <a:rPr kumimoji="0" lang="en-US" sz="2000" b="0" i="0" u="none" strike="noStrike" kern="0" cap="none" spc="0" normalizeH="0" baseline="0" noProof="0" dirty="0">
                <a:ln>
                  <a:noFill/>
                </a:ln>
                <a:solidFill>
                  <a:srgbClr val="002060"/>
                </a:solidFill>
                <a:effectLst/>
                <a:uLnTx/>
                <a:uFillTx/>
                <a:latin typeface="Arial"/>
                <a:ea typeface="+mn-ea"/>
                <a:cs typeface="Arial"/>
              </a:rPr>
              <a:t>does not check business rules.</a:t>
            </a:r>
          </a:p>
        </p:txBody>
      </p:sp>
    </p:spTree>
    <p:extLst>
      <p:ext uri="{BB962C8B-B14F-4D97-AF65-F5344CB8AC3E}">
        <p14:creationId xmlns:p14="http://schemas.microsoft.com/office/powerpoint/2010/main" val="1931902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49</a:t>
            </a:fld>
            <a:endParaRPr lang="en-US" dirty="0"/>
          </a:p>
        </p:txBody>
      </p:sp>
      <p:sp>
        <p:nvSpPr>
          <p:cNvPr id="2" name="Title 1"/>
          <p:cNvSpPr>
            <a:spLocks noGrp="1"/>
          </p:cNvSpPr>
          <p:nvPr>
            <p:ph type="title"/>
          </p:nvPr>
        </p:nvSpPr>
        <p:spPr/>
        <p:txBody>
          <a:bodyPr/>
          <a:lstStyle/>
          <a:p>
            <a:r>
              <a:rPr lang="en-US" dirty="0"/>
              <a:t>Providing Human Subjects Information </a:t>
            </a:r>
          </a:p>
        </p:txBody>
      </p:sp>
      <p:sp>
        <p:nvSpPr>
          <p:cNvPr id="3" name="Content Placeholder 2"/>
          <p:cNvSpPr>
            <a:spLocks noGrp="1"/>
          </p:cNvSpPr>
          <p:nvPr>
            <p:ph sz="quarter" idx="13"/>
          </p:nvPr>
        </p:nvSpPr>
        <p:spPr/>
        <p:txBody>
          <a:bodyPr/>
          <a:lstStyle/>
          <a:p>
            <a:pPr>
              <a:spcAft>
                <a:spcPts val="1200"/>
              </a:spcAft>
            </a:pPr>
            <a:r>
              <a:rPr lang="en-US" dirty="0"/>
              <a:t>If you answer Yes to the Human Subjects Involved question on the R&amp;R Other Project Information form, then your </a:t>
            </a:r>
            <a:r>
              <a:rPr lang="en-US" i="1" dirty="0"/>
              <a:t>application</a:t>
            </a:r>
            <a:r>
              <a:rPr lang="en-US" dirty="0"/>
              <a:t> must include at least one full or delayed onset study record</a:t>
            </a:r>
          </a:p>
          <a:p>
            <a:pPr>
              <a:spcBef>
                <a:spcPts val="600"/>
              </a:spcBef>
              <a:spcAft>
                <a:spcPts val="1200"/>
              </a:spcAft>
            </a:pPr>
            <a:r>
              <a:rPr lang="en-US" sz="2800" dirty="0"/>
              <a:t>If submitting to a Clinical Trials Required announcement,</a:t>
            </a:r>
            <a:br>
              <a:rPr lang="en-US" sz="2800" dirty="0"/>
            </a:br>
            <a:r>
              <a:rPr lang="en-US" sz="2800" dirty="0"/>
              <a:t>you must include at least one clinical trial study record </a:t>
            </a:r>
            <a:br>
              <a:rPr lang="en-US" sz="2800" dirty="0"/>
            </a:br>
            <a:r>
              <a:rPr lang="en-US" sz="2800" dirty="0"/>
              <a:t>within the </a:t>
            </a:r>
            <a:r>
              <a:rPr lang="en-US" sz="2800" i="1" dirty="0"/>
              <a:t>application</a:t>
            </a:r>
          </a:p>
          <a:p>
            <a:pPr lvl="1">
              <a:spcBef>
                <a:spcPts val="600"/>
              </a:spcBef>
              <a:spcAft>
                <a:spcPts val="1200"/>
              </a:spcAft>
            </a:pPr>
            <a:r>
              <a:rPr lang="en-US" sz="2400" dirty="0"/>
              <a:t>Full study record with all Clinical Trial questionnaire </a:t>
            </a:r>
            <a:br>
              <a:rPr lang="en-US" sz="2400" dirty="0"/>
            </a:br>
            <a:r>
              <a:rPr lang="en-US" sz="2400" dirty="0"/>
              <a:t>questions = Yes and/or delayed onset study record with </a:t>
            </a:r>
            <a:br>
              <a:rPr lang="en-US" sz="2400" dirty="0"/>
            </a:br>
            <a:r>
              <a:rPr lang="en-US" sz="2400" dirty="0"/>
              <a:t>Anticipated Clinical Trial box checked</a:t>
            </a:r>
          </a:p>
          <a:p>
            <a:pPr marL="0" indent="0">
              <a:buNone/>
            </a:pP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70" y="3062344"/>
            <a:ext cx="2143125" cy="3810000"/>
          </a:xfrm>
          <a:prstGeom prst="rect">
            <a:avLst/>
          </a:prstGeom>
        </p:spPr>
      </p:pic>
    </p:spTree>
    <p:extLst>
      <p:ext uri="{BB962C8B-B14F-4D97-AF65-F5344CB8AC3E}">
        <p14:creationId xmlns:p14="http://schemas.microsoft.com/office/powerpoint/2010/main" val="419627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a:t>
            </a:fld>
            <a:endParaRPr lang="en-US" dirty="0"/>
          </a:p>
        </p:txBody>
      </p:sp>
      <p:sp>
        <p:nvSpPr>
          <p:cNvPr id="2" name="Title 1"/>
          <p:cNvSpPr>
            <a:spLocks noGrp="1"/>
          </p:cNvSpPr>
          <p:nvPr>
            <p:ph type="title"/>
          </p:nvPr>
        </p:nvSpPr>
        <p:spPr/>
        <p:txBody>
          <a:bodyPr/>
          <a:lstStyle/>
          <a:p>
            <a:r>
              <a:rPr lang="en-US" dirty="0"/>
              <a:t>Application Format</a:t>
            </a:r>
          </a:p>
        </p:txBody>
      </p:sp>
      <p:sp>
        <p:nvSpPr>
          <p:cNvPr id="3" name="Content Placeholder 2"/>
          <p:cNvSpPr>
            <a:spLocks noGrp="1"/>
          </p:cNvSpPr>
          <p:nvPr>
            <p:ph sz="quarter" idx="13"/>
          </p:nvPr>
        </p:nvSpPr>
        <p:spPr/>
        <p:txBody>
          <a:bodyPr/>
          <a:lstStyle/>
          <a:p>
            <a:pPr marL="0" indent="0">
              <a:buNone/>
            </a:pPr>
            <a:r>
              <a:rPr lang="en-US" sz="4000" dirty="0"/>
              <a:t>All multi-project applications include:</a:t>
            </a:r>
          </a:p>
          <a:p>
            <a:pPr lvl="1"/>
            <a:r>
              <a:rPr lang="en-US" sz="3600" dirty="0"/>
              <a:t>A single Overall component</a:t>
            </a:r>
          </a:p>
          <a:p>
            <a:pPr lvl="1"/>
            <a:r>
              <a:rPr lang="en-US" sz="3600" dirty="0"/>
              <a:t>Some number of additional components</a:t>
            </a:r>
          </a:p>
          <a:p>
            <a:pPr lvl="1"/>
            <a:r>
              <a:rPr lang="en-US" sz="3600" dirty="0"/>
              <a:t>Automatically prepared data summaries</a:t>
            </a:r>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750" y="3352800"/>
            <a:ext cx="2381250" cy="3810000"/>
          </a:xfrm>
          <a:prstGeom prst="rect">
            <a:avLst/>
          </a:prstGeom>
        </p:spPr>
      </p:pic>
    </p:spTree>
    <p:extLst>
      <p:ext uri="{BB962C8B-B14F-4D97-AF65-F5344CB8AC3E}">
        <p14:creationId xmlns:p14="http://schemas.microsoft.com/office/powerpoint/2010/main" val="615993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50</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Scenario: Studies self-contained in components</a:t>
            </a:r>
          </a:p>
        </p:txBody>
      </p:sp>
      <p:grpSp>
        <p:nvGrpSpPr>
          <p:cNvPr id="85" name="Group 84" descr="Includes an Overall component, an Admin Core, two Cores and three projects. Project-001 has human subjects and clinical trials, Project -002 has human subjects but no clinical trial and Project-003 has human subjects that are delayed onset." title="sample application layout"/>
          <p:cNvGrpSpPr/>
          <p:nvPr/>
        </p:nvGrpSpPr>
        <p:grpSpPr>
          <a:xfrm>
            <a:off x="138520" y="838200"/>
            <a:ext cx="10512796" cy="6049296"/>
            <a:chOff x="138520" y="838200"/>
            <a:chExt cx="10512796" cy="6049296"/>
          </a:xfrm>
        </p:grpSpPr>
        <p:cxnSp>
          <p:nvCxnSpPr>
            <p:cNvPr id="86" name="Straight Connector 85" title="&quot;&quot;"/>
            <p:cNvCxnSpPr/>
            <p:nvPr/>
          </p:nvCxnSpPr>
          <p:spPr bwMode="auto">
            <a:xfrm>
              <a:off x="4481919" y="2057400"/>
              <a:ext cx="0" cy="332286"/>
            </a:xfrm>
            <a:prstGeom prst="line">
              <a:avLst/>
            </a:prstGeom>
            <a:noFill/>
            <a:ln w="12700" cap="flat" cmpd="sng" algn="ctr">
              <a:solidFill>
                <a:srgbClr val="000000">
                  <a:shade val="95000"/>
                  <a:satMod val="105000"/>
                </a:srgbClr>
              </a:solidFill>
              <a:prstDash val="solid"/>
            </a:ln>
            <a:effectLst/>
          </p:spPr>
        </p:cxnSp>
        <p:grpSp>
          <p:nvGrpSpPr>
            <p:cNvPr id="87" name="Group 27" descr="Project Title: Research Core&#10;Project Lead: Ben A. Round&#10;Organization: A&#10;" title="Core 1"/>
            <p:cNvGrpSpPr/>
            <p:nvPr/>
          </p:nvGrpSpPr>
          <p:grpSpPr>
            <a:xfrm>
              <a:off x="2272121" y="2514600"/>
              <a:ext cx="2909479" cy="1596219"/>
              <a:chOff x="2500722" y="2565403"/>
              <a:chExt cx="2909479" cy="1596219"/>
            </a:xfrm>
          </p:grpSpPr>
          <p:cxnSp>
            <p:nvCxnSpPr>
              <p:cNvPr id="152" name="Elbow Connector 151"/>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53" name="Group 12"/>
              <p:cNvGrpSpPr/>
              <p:nvPr/>
            </p:nvGrpSpPr>
            <p:grpSpPr>
              <a:xfrm>
                <a:off x="3148761" y="2819400"/>
                <a:ext cx="2032839" cy="1342222"/>
                <a:chOff x="3056686" y="3335341"/>
                <a:chExt cx="2032839" cy="1342222"/>
              </a:xfrm>
            </p:grpSpPr>
            <p:sp>
              <p:nvSpPr>
                <p:cNvPr id="155" name="Round Same Side Corner Rectangle 154"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56" name="Rectangle 155"/>
                <p:cNvSpPr/>
                <p:nvPr/>
              </p:nvSpPr>
              <p:spPr bwMode="auto">
                <a:xfrm>
                  <a:off x="3056686" y="3541716"/>
                  <a:ext cx="2032839" cy="113584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5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28" title="&quot;&quot;"/>
            <p:cNvGrpSpPr/>
            <p:nvPr/>
          </p:nvGrpSpPr>
          <p:grpSpPr>
            <a:xfrm>
              <a:off x="2272121" y="2565402"/>
              <a:ext cx="3151791" cy="3571969"/>
              <a:chOff x="2500721" y="2029303"/>
              <a:chExt cx="3151791" cy="3571969"/>
            </a:xfrm>
          </p:grpSpPr>
          <p:cxnSp>
            <p:nvCxnSpPr>
              <p:cNvPr id="147" name="Elbow Connector 87"/>
              <p:cNvCxnSpPr>
                <a:endCxn id="151" idx="3"/>
              </p:cNvCxnSpPr>
              <p:nvPr/>
            </p:nvCxnSpPr>
            <p:spPr bwMode="auto">
              <a:xfrm rot="5400000">
                <a:off x="3921164" y="3306076"/>
                <a:ext cx="3008122" cy="454575"/>
              </a:xfrm>
              <a:prstGeom prst="bentConnector2">
                <a:avLst/>
              </a:prstGeom>
              <a:noFill/>
              <a:ln w="9525" cap="flat" cmpd="sng" algn="ctr">
                <a:solidFill>
                  <a:srgbClr val="000000">
                    <a:shade val="95000"/>
                    <a:satMod val="105000"/>
                  </a:srgbClr>
                </a:solidFill>
                <a:prstDash val="solid"/>
              </a:ln>
              <a:effectLst/>
            </p:spPr>
          </p:cxnSp>
          <p:grpSp>
            <p:nvGrpSpPr>
              <p:cNvPr id="148" name="Group 79"/>
              <p:cNvGrpSpPr/>
              <p:nvPr/>
            </p:nvGrpSpPr>
            <p:grpSpPr>
              <a:xfrm>
                <a:off x="3165098" y="4267200"/>
                <a:ext cx="2032839" cy="1334072"/>
                <a:chOff x="3056686" y="3335341"/>
                <a:chExt cx="2032839" cy="1334072"/>
              </a:xfrm>
            </p:grpSpPr>
            <p:sp>
              <p:nvSpPr>
                <p:cNvPr id="150" name="Round Same Side Corner Rectangle 149"/>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51" name="Rectangle 150" descr="Project Title: Communications Core&#10;Project Lead: Abel Tu Lead&#10;Organization: B&#10;" title="Core 2"/>
                <p:cNvSpPr/>
                <p:nvPr/>
              </p:nvSpPr>
              <p:spPr bwMode="auto">
                <a:xfrm>
                  <a:off x="3056686" y="3541716"/>
                  <a:ext cx="2032839" cy="112769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49"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34" title="&quot;&quot;"/>
            <p:cNvGrpSpPr/>
            <p:nvPr/>
          </p:nvGrpSpPr>
          <p:grpSpPr>
            <a:xfrm>
              <a:off x="5339233" y="2468563"/>
              <a:ext cx="3192741" cy="4418933"/>
              <a:chOff x="5570260" y="2514600"/>
              <a:chExt cx="3192741" cy="4418933"/>
            </a:xfrm>
          </p:grpSpPr>
          <p:cxnSp>
            <p:nvCxnSpPr>
              <p:cNvPr id="142" name="Elbow Connector 141"/>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43" name="Group 98"/>
              <p:cNvGrpSpPr/>
              <p:nvPr/>
            </p:nvGrpSpPr>
            <p:grpSpPr>
              <a:xfrm>
                <a:off x="6147639" y="5638800"/>
                <a:ext cx="2032839" cy="1181100"/>
                <a:chOff x="3056686" y="3335341"/>
                <a:chExt cx="2032839" cy="1181100"/>
              </a:xfrm>
            </p:grpSpPr>
            <p:sp>
              <p:nvSpPr>
                <p:cNvPr id="145" name="Round Same Side Corner Rectangle 14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46" name="Rectangle 145"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Ima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44"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33" title="&quot;&quot;"/>
            <p:cNvGrpSpPr/>
            <p:nvPr/>
          </p:nvGrpSpPr>
          <p:grpSpPr>
            <a:xfrm>
              <a:off x="5294932" y="2533657"/>
              <a:ext cx="3084641" cy="2997085"/>
              <a:chOff x="5525959" y="2579695"/>
              <a:chExt cx="3084641" cy="2997085"/>
            </a:xfrm>
          </p:grpSpPr>
          <p:cxnSp>
            <p:nvCxnSpPr>
              <p:cNvPr id="137" name="Elbow Connector 136"/>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38" name="Group 91"/>
              <p:cNvGrpSpPr/>
              <p:nvPr/>
            </p:nvGrpSpPr>
            <p:grpSpPr>
              <a:xfrm>
                <a:off x="6172200" y="4229100"/>
                <a:ext cx="2032839" cy="1347680"/>
                <a:chOff x="3056686" y="3335341"/>
                <a:chExt cx="2032839" cy="1347680"/>
              </a:xfrm>
            </p:grpSpPr>
            <p:sp>
              <p:nvSpPr>
                <p:cNvPr id="140" name="Round Same Side Corner Rectangle 139"/>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41" name="Rectangle 140" descr="Project Title: Fabulous Research Focus 2&#10;Project Lead: Quin T. Sential&#10;Organization: B&#10;" title="Project 2"/>
                <p:cNvSpPr/>
                <p:nvPr/>
              </p:nvSpPr>
              <p:spPr bwMode="auto">
                <a:xfrm>
                  <a:off x="3056686" y="3541716"/>
                  <a:ext cx="2032839" cy="114130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p:txBody>
            </p:sp>
          </p:grpSp>
          <p:pic>
            <p:nvPicPr>
              <p:cNvPr id="139"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 name="Group 32" title="&quot;&quot;"/>
            <p:cNvGrpSpPr/>
            <p:nvPr/>
          </p:nvGrpSpPr>
          <p:grpSpPr>
            <a:xfrm>
              <a:off x="5257800" y="2497137"/>
              <a:ext cx="2893173" cy="1613682"/>
              <a:chOff x="5488827" y="2543175"/>
              <a:chExt cx="2893173" cy="1613682"/>
            </a:xfrm>
          </p:grpSpPr>
          <p:cxnSp>
            <p:nvCxnSpPr>
              <p:cNvPr id="132"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33" name="Group 88"/>
              <p:cNvGrpSpPr/>
              <p:nvPr/>
            </p:nvGrpSpPr>
            <p:grpSpPr>
              <a:xfrm>
                <a:off x="6172200" y="2819400"/>
                <a:ext cx="2032839" cy="1337457"/>
                <a:chOff x="3056686" y="3335341"/>
                <a:chExt cx="2032839" cy="1337457"/>
              </a:xfrm>
            </p:grpSpPr>
            <p:sp>
              <p:nvSpPr>
                <p:cNvPr id="135" name="Round Same Side Corner Rectangle 13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36" name="Rectangle 135" descr="Project Title: Fabulous Research Focus 1&#10;Project Lead: Cher D. Money&#10;Organization: A&#10;" title="Project 1"/>
                <p:cNvSpPr/>
                <p:nvPr/>
              </p:nvSpPr>
              <p:spPr bwMode="auto">
                <a:xfrm>
                  <a:off x="3056686" y="3541716"/>
                  <a:ext cx="2032839" cy="113108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34"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54" title="Core 1 Subaward Budget with organization D"/>
            <p:cNvGrpSpPr/>
            <p:nvPr/>
          </p:nvGrpSpPr>
          <p:grpSpPr>
            <a:xfrm>
              <a:off x="3304686" y="3970339"/>
              <a:ext cx="1632433" cy="685888"/>
              <a:chOff x="3544377" y="3666846"/>
              <a:chExt cx="1632433" cy="906460"/>
            </a:xfrm>
          </p:grpSpPr>
          <p:cxnSp>
            <p:nvCxnSpPr>
              <p:cNvPr id="128" name="Elbow Connector 12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9" name="Group 58"/>
              <p:cNvGrpSpPr/>
              <p:nvPr/>
            </p:nvGrpSpPr>
            <p:grpSpPr>
              <a:xfrm>
                <a:off x="3544377" y="3852503"/>
                <a:ext cx="1632433" cy="720803"/>
                <a:chOff x="3435965" y="2920644"/>
                <a:chExt cx="1632433" cy="720803"/>
              </a:xfrm>
            </p:grpSpPr>
            <p:sp>
              <p:nvSpPr>
                <p:cNvPr id="130" name="Round Same Side Corner Rectangle 129"/>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31" name="Rectangle 13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93" name="Round Same Side Corner Rectangle 92" title="Component Type of Project"/>
            <p:cNvSpPr/>
            <p:nvPr/>
          </p:nvSpPr>
          <p:spPr bwMode="auto">
            <a:xfrm>
              <a:off x="6663614"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4" name="Round Same Side Corner Rectangle 93" title="Component Type of Core"/>
            <p:cNvSpPr/>
            <p:nvPr/>
          </p:nvSpPr>
          <p:spPr bwMode="auto">
            <a:xfrm>
              <a:off x="3693766"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5" name="Group 94" descr="Project Title: Administrative Core&#10;Project Lead: Jed I. Knight&#10;Organization: A&#10;" title="Administrative Core under Componet Type of Admin Core"/>
            <p:cNvGrpSpPr/>
            <p:nvPr/>
          </p:nvGrpSpPr>
          <p:grpSpPr>
            <a:xfrm>
              <a:off x="138520" y="2085475"/>
              <a:ext cx="4343399" cy="2300940"/>
              <a:chOff x="0" y="2085475"/>
              <a:chExt cx="4343399" cy="2300940"/>
            </a:xfrm>
          </p:grpSpPr>
          <p:cxnSp>
            <p:nvCxnSpPr>
              <p:cNvPr id="121" name="Elbow Connector 120"/>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2" name="Group 121"/>
              <p:cNvGrpSpPr/>
              <p:nvPr/>
            </p:nvGrpSpPr>
            <p:grpSpPr>
              <a:xfrm>
                <a:off x="0" y="2789237"/>
                <a:ext cx="2205038" cy="1597178"/>
                <a:chOff x="0" y="2789237"/>
                <a:chExt cx="2205038" cy="1597178"/>
              </a:xfrm>
            </p:grpSpPr>
            <p:sp>
              <p:nvSpPr>
                <p:cNvPr id="125" name="Round Same Side Corner Rectangle 124"/>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26" name="Rectangle 125"/>
                <p:cNvSpPr/>
                <p:nvPr/>
              </p:nvSpPr>
              <p:spPr bwMode="auto">
                <a:xfrm>
                  <a:off x="673100" y="3071120"/>
                  <a:ext cx="1531938" cy="131529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pic>
              <p:nvPicPr>
                <p:cNvPr id="127"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3" name="Elbow Connector 39"/>
              <p:cNvCxnSpPr>
                <a:endCxn id="126" idx="3"/>
              </p:cNvCxnSpPr>
              <p:nvPr/>
            </p:nvCxnSpPr>
            <p:spPr bwMode="auto">
              <a:xfrm rot="5400000">
                <a:off x="1674950" y="3074851"/>
                <a:ext cx="1184006" cy="123829"/>
              </a:xfrm>
              <a:prstGeom prst="bentConnector2">
                <a:avLst/>
              </a:prstGeom>
              <a:noFill/>
              <a:ln w="9525" cap="flat" cmpd="sng" algn="ctr">
                <a:solidFill>
                  <a:srgbClr val="000000">
                    <a:shade val="95000"/>
                    <a:satMod val="105000"/>
                  </a:srgbClr>
                </a:solidFill>
                <a:prstDash val="solid"/>
              </a:ln>
              <a:effectLst/>
            </p:spPr>
          </p:cxnSp>
          <p:sp>
            <p:nvSpPr>
              <p:cNvPr id="124" name="Round Same Side Corner Rectangle 123"/>
              <p:cNvSpPr/>
              <p:nvPr/>
            </p:nvSpPr>
            <p:spPr bwMode="auto">
              <a:xfrm>
                <a:off x="386710" y="2341561"/>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96" name="Elbow Connector 95" title="&quot;&quot;"/>
            <p:cNvCxnSpPr/>
            <p:nvPr/>
          </p:nvCxnSpPr>
          <p:spPr bwMode="auto">
            <a:xfrm rot="16200000" flipH="1">
              <a:off x="5790446"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7" name="Group 96" descr="PD/PIs: Cher D. Money, Ben A. Round&#10;Organization: A&#10;Project Title: Research Center to Cure the Diseases of the World" title="Overall Component"/>
            <p:cNvGrpSpPr/>
            <p:nvPr/>
          </p:nvGrpSpPr>
          <p:grpSpPr>
            <a:xfrm>
              <a:off x="2348319" y="838200"/>
              <a:ext cx="4419600" cy="1447800"/>
              <a:chOff x="2209800" y="838200"/>
              <a:chExt cx="4419600" cy="1447800"/>
            </a:xfrm>
          </p:grpSpPr>
          <p:grpSp>
            <p:nvGrpSpPr>
              <p:cNvPr id="115" name="Group 114"/>
              <p:cNvGrpSpPr/>
              <p:nvPr/>
            </p:nvGrpSpPr>
            <p:grpSpPr>
              <a:xfrm>
                <a:off x="2209800" y="838200"/>
                <a:ext cx="3755747" cy="1447800"/>
                <a:chOff x="2209800" y="838200"/>
                <a:chExt cx="3755747" cy="1447800"/>
              </a:xfrm>
            </p:grpSpPr>
            <p:grpSp>
              <p:nvGrpSpPr>
                <p:cNvPr id="117" name="Group 67"/>
                <p:cNvGrpSpPr>
                  <a:grpSpLocks/>
                </p:cNvGrpSpPr>
                <p:nvPr/>
              </p:nvGrpSpPr>
              <p:grpSpPr bwMode="auto">
                <a:xfrm>
                  <a:off x="2897169" y="838200"/>
                  <a:ext cx="3068378" cy="1248099"/>
                  <a:chOff x="533400" y="895350"/>
                  <a:chExt cx="2209800" cy="1733550"/>
                </a:xfrm>
              </p:grpSpPr>
              <p:sp>
                <p:nvSpPr>
                  <p:cNvPr id="119" name="Round Same Side Corner Rectangle 118"/>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20" name="Rectangle 119"/>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Other Project Info - 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18"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6"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54" title="Core 1 Subaward Budget with organization D"/>
            <p:cNvGrpSpPr/>
            <p:nvPr/>
          </p:nvGrpSpPr>
          <p:grpSpPr>
            <a:xfrm>
              <a:off x="3306687" y="6019712"/>
              <a:ext cx="1632433" cy="685888"/>
              <a:chOff x="3544377" y="3666846"/>
              <a:chExt cx="1632433" cy="906460"/>
            </a:xfrm>
          </p:grpSpPr>
          <p:cxnSp>
            <p:nvCxnSpPr>
              <p:cNvPr id="111" name="Elbow Connector 110"/>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2" name="Group 58"/>
              <p:cNvGrpSpPr/>
              <p:nvPr/>
            </p:nvGrpSpPr>
            <p:grpSpPr>
              <a:xfrm>
                <a:off x="3544377" y="3852503"/>
                <a:ext cx="1632433" cy="720803"/>
                <a:chOff x="3435965" y="2920644"/>
                <a:chExt cx="1632433" cy="720803"/>
              </a:xfrm>
            </p:grpSpPr>
            <p:sp>
              <p:nvSpPr>
                <p:cNvPr id="113" name="Round Same Side Corner Rectangle 112"/>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14" name="Rectangle 113"/>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99" name="Group 98"/>
            <p:cNvGrpSpPr/>
            <p:nvPr/>
          </p:nvGrpSpPr>
          <p:grpSpPr>
            <a:xfrm>
              <a:off x="7860433" y="2918434"/>
              <a:ext cx="2790883" cy="1063501"/>
              <a:chOff x="9248718" y="2286000"/>
              <a:chExt cx="2790883" cy="1063501"/>
            </a:xfrm>
          </p:grpSpPr>
          <p:sp>
            <p:nvSpPr>
              <p:cNvPr id="108" name="Rectangle 107" title="&quot;&quot;"/>
              <p:cNvSpPr/>
              <p:nvPr/>
            </p:nvSpPr>
            <p:spPr>
              <a:xfrm>
                <a:off x="9248718" y="2351367"/>
                <a:ext cx="2790883" cy="998134"/>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09" name="Rounded Rectangle 108" title="&quot;&quot;"/>
              <p:cNvSpPr/>
              <p:nvPr/>
            </p:nvSpPr>
            <p:spPr>
              <a:xfrm>
                <a:off x="9372600" y="2607319"/>
                <a:ext cx="2608646" cy="669282"/>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Project-001,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C00000"/>
                    </a:solidFill>
                    <a:effectLst/>
                    <a:uLnTx/>
                    <a:uFillTx/>
                    <a:latin typeface="Arial"/>
                    <a:ea typeface="+mn-ea"/>
                    <a:cs typeface="Arial"/>
                  </a:rPr>
                  <a:t>CT = Yes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 Complete Sections 1, 2, 3, 4, 5 </a:t>
                </a:r>
              </a:p>
            </p:txBody>
          </p:sp>
          <p:sp>
            <p:nvSpPr>
              <p:cNvPr id="110" name="TextBox 109" title="&quot;&quot;"/>
              <p:cNvSpPr txBox="1"/>
              <p:nvPr/>
            </p:nvSpPr>
            <p:spPr>
              <a:xfrm>
                <a:off x="9551456" y="2286000"/>
                <a:ext cx="15316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sp>
          <p:nvSpPr>
            <p:cNvPr id="100" name="Rectangle 99" title="&quot;&quot;"/>
            <p:cNvSpPr/>
            <p:nvPr/>
          </p:nvSpPr>
          <p:spPr>
            <a:xfrm>
              <a:off x="7922374" y="5504015"/>
              <a:ext cx="2728941" cy="1363402"/>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1" name="Rounded Rectangle 100" title="&quot;&quot;"/>
            <p:cNvSpPr/>
            <p:nvPr/>
          </p:nvSpPr>
          <p:spPr>
            <a:xfrm>
              <a:off x="8004983" y="5799138"/>
              <a:ext cx="2590800" cy="1005221"/>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Project-003,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 </a:t>
              </a:r>
              <a:r>
                <a:rPr kumimoji="0" lang="en-US" sz="1200" b="0" i="0" u="sng" strike="noStrike" kern="0" cap="none" spc="0" normalizeH="0" baseline="0" noProof="0" dirty="0">
                  <a:ln>
                    <a:noFill/>
                  </a:ln>
                  <a:solidFill>
                    <a:srgbClr val="C00000"/>
                  </a:solidFill>
                  <a:effectLst/>
                  <a:uLnTx/>
                  <a:uFillTx/>
                  <a:latin typeface="Arial"/>
                  <a:ea typeface="+mn-ea"/>
                  <a:cs typeface="Arial"/>
                </a:rPr>
                <a:t>Delayed Onset Study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 Indicate whether CT is anticipated; attach justification; </a:t>
              </a:r>
              <a:br>
                <a:rPr kumimoji="0" lang="en-US" sz="1200" b="0" i="0" u="none" strike="noStrike" kern="0" cap="none" spc="0" normalizeH="0" baseline="0" noProof="0" dirty="0">
                  <a:ln>
                    <a:noFill/>
                  </a:ln>
                  <a:solidFill>
                    <a:srgbClr val="000000"/>
                  </a:solidFill>
                  <a:effectLst/>
                  <a:uLnTx/>
                  <a:uFillTx/>
                  <a:latin typeface="Arial"/>
                  <a:ea typeface="+mn-ea"/>
                  <a:cs typeface="Arial"/>
                </a:rPr>
              </a:br>
              <a:r>
                <a:rPr kumimoji="0" lang="en-US" sz="1200" b="0" i="0" u="none" strike="noStrike" kern="0" cap="none" spc="0" normalizeH="0" baseline="0" noProof="0" dirty="0">
                  <a:ln>
                    <a:noFill/>
                  </a:ln>
                  <a:solidFill>
                    <a:srgbClr val="000000"/>
                  </a:solidFill>
                  <a:effectLst/>
                  <a:uLnTx/>
                  <a:uFillTx/>
                  <a:latin typeface="Arial"/>
                  <a:ea typeface="+mn-ea"/>
                  <a:cs typeface="Arial"/>
                </a:rPr>
                <a:t>no other info needed</a:t>
              </a:r>
            </a:p>
          </p:txBody>
        </p:sp>
        <p:sp>
          <p:nvSpPr>
            <p:cNvPr id="102" name="TextBox 101" title="&quot;&quot;"/>
            <p:cNvSpPr txBox="1"/>
            <p:nvPr/>
          </p:nvSpPr>
          <p:spPr>
            <a:xfrm>
              <a:off x="8310941" y="5457264"/>
              <a:ext cx="14100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nvGrpSpPr>
            <p:cNvPr id="103" name="Group 102"/>
            <p:cNvGrpSpPr/>
            <p:nvPr/>
          </p:nvGrpSpPr>
          <p:grpSpPr>
            <a:xfrm>
              <a:off x="7860433" y="4170993"/>
              <a:ext cx="2790883" cy="1184204"/>
              <a:chOff x="9248718" y="2286000"/>
              <a:chExt cx="2790883" cy="1167167"/>
            </a:xfrm>
          </p:grpSpPr>
          <p:sp>
            <p:nvSpPr>
              <p:cNvPr id="105" name="Rectangle 104" title="&quot;&quot;"/>
              <p:cNvSpPr/>
              <p:nvPr/>
            </p:nvSpPr>
            <p:spPr>
              <a:xfrm>
                <a:off x="9248718" y="2351366"/>
                <a:ext cx="2790883" cy="1101801"/>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06" name="Rounded Rectangle 105" title="&quot;&quot;"/>
              <p:cNvSpPr/>
              <p:nvPr/>
            </p:nvSpPr>
            <p:spPr>
              <a:xfrm>
                <a:off x="9395006" y="2606518"/>
                <a:ext cx="2569290" cy="758019"/>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Project-002,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C00000"/>
                    </a:solidFill>
                    <a:effectLst/>
                    <a:uLnTx/>
                    <a:uFillTx/>
                    <a:latin typeface="Arial"/>
                    <a:ea typeface="+mn-ea"/>
                    <a:cs typeface="Arial"/>
                  </a:rPr>
                  <a:t>CT = No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 Must complete Sections 1, 2, 3; </a:t>
                </a:r>
                <a:br>
                  <a:rPr kumimoji="0" lang="en-US" sz="1200" b="0" i="0" u="none" strike="noStrike" kern="0" cap="none" spc="0" normalizeH="0" baseline="0" noProof="0" dirty="0">
                    <a:ln>
                      <a:noFill/>
                    </a:ln>
                    <a:solidFill>
                      <a:srgbClr val="000000"/>
                    </a:solidFill>
                    <a:effectLst/>
                    <a:uLnTx/>
                    <a:uFillTx/>
                    <a:latin typeface="Arial"/>
                    <a:ea typeface="+mn-ea"/>
                    <a:cs typeface="Arial"/>
                  </a:rPr>
                </a:br>
                <a:r>
                  <a:rPr kumimoji="0" lang="en-US" sz="1200" b="0" i="0" u="none" strike="noStrike" kern="0" cap="none" spc="0" normalizeH="0" baseline="0" noProof="0" dirty="0">
                    <a:ln>
                      <a:noFill/>
                    </a:ln>
                    <a:solidFill>
                      <a:srgbClr val="000000"/>
                    </a:solidFill>
                    <a:effectLst/>
                    <a:uLnTx/>
                    <a:uFillTx/>
                    <a:latin typeface="Arial"/>
                    <a:ea typeface="+mn-ea"/>
                    <a:cs typeface="Arial"/>
                  </a:rPr>
                  <a:t>4 &amp; 5 blocked via validations</a:t>
                </a:r>
              </a:p>
            </p:txBody>
          </p:sp>
          <p:sp>
            <p:nvSpPr>
              <p:cNvPr id="107" name="TextBox 106" title="&quot;&quot;"/>
              <p:cNvSpPr txBox="1"/>
              <p:nvPr/>
            </p:nvSpPr>
            <p:spPr>
              <a:xfrm>
                <a:off x="9551456" y="2286000"/>
                <a:ext cx="15316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sp>
          <p:nvSpPr>
            <p:cNvPr id="104" name="Rounded Rectangular Callout 103"/>
            <p:cNvSpPr/>
            <p:nvPr/>
          </p:nvSpPr>
          <p:spPr>
            <a:xfrm>
              <a:off x="282087" y="5088993"/>
              <a:ext cx="2352998" cy="1684870"/>
            </a:xfrm>
            <a:prstGeom prst="wedgeRoundRectCallout">
              <a:avLst>
                <a:gd name="adj1" fmla="val -47878"/>
                <a:gd name="adj2" fmla="val 36856"/>
                <a:gd name="adj3" fmla="val 16667"/>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 = Human Subjects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CT = Clinical Trials</a:t>
              </a:r>
              <a:br>
                <a:rPr kumimoji="0" lang="en-US" sz="1200" b="0" i="0" u="none" strike="noStrike" kern="0" cap="none" spc="0" normalizeH="0" baseline="0" noProof="0" dirty="0">
                  <a:ln>
                    <a:noFill/>
                  </a:ln>
                  <a:solidFill>
                    <a:srgbClr val="C00000"/>
                  </a:solidFill>
                  <a:effectLst/>
                  <a:uLnTx/>
                  <a:uFillTx/>
                  <a:latin typeface="Arial"/>
                  <a:ea typeface="+mn-ea"/>
                  <a:cs typeface="Arial"/>
                </a:rPr>
              </a:br>
              <a:endParaRPr kumimoji="0" lang="en-US" sz="600" b="0" i="0" u="none" strike="noStrike" kern="0" cap="none" spc="0" normalizeH="0" baseline="0" noProof="0" dirty="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CT = Yes when all clinical trial questionnaire questions are answered Yes and FOA allows CTs.</a:t>
              </a:r>
            </a:p>
          </p:txBody>
        </p:sp>
      </p:grpSp>
      <p:sp>
        <p:nvSpPr>
          <p:cNvPr id="159" name="Rounded Rectangular Callout 158" descr="We enforce that if any component has HS=Yes, then HS=Yes in Overall component"/>
          <p:cNvSpPr/>
          <p:nvPr/>
        </p:nvSpPr>
        <p:spPr>
          <a:xfrm>
            <a:off x="6800232" y="1031870"/>
            <a:ext cx="4172568" cy="1013824"/>
          </a:xfrm>
          <a:prstGeom prst="wedgeRoundRectCallout">
            <a:avLst>
              <a:gd name="adj1" fmla="val -80520"/>
              <a:gd name="adj2" fmla="val 403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We enforce that if any component has HS=Yes, then HS=Yes in Overall component.</a:t>
            </a:r>
          </a:p>
        </p:txBody>
      </p:sp>
      <p:sp>
        <p:nvSpPr>
          <p:cNvPr id="160" name="Rounded Rectangular Callout 159" descr="No study record needed in Overall for this scenario"/>
          <p:cNvSpPr/>
          <p:nvPr/>
        </p:nvSpPr>
        <p:spPr>
          <a:xfrm>
            <a:off x="168015" y="646278"/>
            <a:ext cx="2328866" cy="1162041"/>
          </a:xfrm>
          <a:prstGeom prst="wedgeRoundRectCallout">
            <a:avLst>
              <a:gd name="adj1" fmla="val 74192"/>
              <a:gd name="adj2" fmla="val -2703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No study record needed in Overall for this scenario.</a:t>
            </a:r>
          </a:p>
        </p:txBody>
      </p:sp>
      <p:sp>
        <p:nvSpPr>
          <p:cNvPr id="158" name="Rounded Rectangular Callout 157" descr="In each (non-Overall) component where HS = Yes, at least one study record is required "/>
          <p:cNvSpPr/>
          <p:nvPr/>
        </p:nvSpPr>
        <p:spPr>
          <a:xfrm>
            <a:off x="3095768" y="3114118"/>
            <a:ext cx="2417126" cy="3294838"/>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In each (non-Overall) component where HS = Yes, at least one study record is required </a:t>
            </a:r>
          </a:p>
        </p:txBody>
      </p:sp>
      <p:sp>
        <p:nvSpPr>
          <p:cNvPr id="161" name="Rounded Rectangular Callout 160" descr="Full, detailed study records"/>
          <p:cNvSpPr/>
          <p:nvPr/>
        </p:nvSpPr>
        <p:spPr>
          <a:xfrm>
            <a:off x="10488052" y="3594320"/>
            <a:ext cx="1552429" cy="1335485"/>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Full, detailed study records.</a:t>
            </a:r>
          </a:p>
        </p:txBody>
      </p:sp>
      <p:sp>
        <p:nvSpPr>
          <p:cNvPr id="157" name="Rounded Rectangular Callout 156" descr="Study can be delayed onset"/>
          <p:cNvSpPr/>
          <p:nvPr/>
        </p:nvSpPr>
        <p:spPr>
          <a:xfrm>
            <a:off x="10423884" y="5604654"/>
            <a:ext cx="1552429" cy="915191"/>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Study can be delayed onset.</a:t>
            </a:r>
          </a:p>
        </p:txBody>
      </p:sp>
    </p:spTree>
    <p:extLst>
      <p:ext uri="{BB962C8B-B14F-4D97-AF65-F5344CB8AC3E}">
        <p14:creationId xmlns:p14="http://schemas.microsoft.com/office/powerpoint/2010/main" val="352683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58" grpId="0" animBg="1"/>
      <p:bldP spid="161" grpId="0" animBg="1"/>
      <p:bldP spid="15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51</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Scenario: Multiple components using same protocol/study</a:t>
            </a:r>
          </a:p>
        </p:txBody>
      </p:sp>
      <p:grpSp>
        <p:nvGrpSpPr>
          <p:cNvPr id="4" name="Group 3" descr="ncludes an Overall component, an Admin Core, two Cores and three projects. Project-001 has human subjects and clinical trials, Project -002 has human subjects but no clinical trial and Project-003 has human subjects that are delayed onset." title="sample application layout"/>
          <p:cNvGrpSpPr/>
          <p:nvPr/>
        </p:nvGrpSpPr>
        <p:grpSpPr>
          <a:xfrm>
            <a:off x="138520" y="838200"/>
            <a:ext cx="9956108" cy="6049296"/>
            <a:chOff x="138520" y="838200"/>
            <a:chExt cx="9956108" cy="6049296"/>
          </a:xfrm>
        </p:grpSpPr>
        <p:cxnSp>
          <p:nvCxnSpPr>
            <p:cNvPr id="81" name="Straight Connector 80" title="&quot;&quot;"/>
            <p:cNvCxnSpPr/>
            <p:nvPr/>
          </p:nvCxnSpPr>
          <p:spPr bwMode="auto">
            <a:xfrm>
              <a:off x="4481919" y="2057400"/>
              <a:ext cx="0" cy="332286"/>
            </a:xfrm>
            <a:prstGeom prst="line">
              <a:avLst/>
            </a:prstGeom>
            <a:noFill/>
            <a:ln w="12700" cap="flat" cmpd="sng" algn="ctr">
              <a:solidFill>
                <a:srgbClr val="000000">
                  <a:shade val="95000"/>
                  <a:satMod val="105000"/>
                </a:srgbClr>
              </a:solidFill>
              <a:prstDash val="solid"/>
            </a:ln>
            <a:effectLst/>
          </p:spPr>
        </p:cxnSp>
        <p:grpSp>
          <p:nvGrpSpPr>
            <p:cNvPr id="82" name="Group 27" descr="Project Title: Research Core&#10;Project Lead: Ben A. Round&#10;Organization: A&#10;" title="Core 1"/>
            <p:cNvGrpSpPr/>
            <p:nvPr/>
          </p:nvGrpSpPr>
          <p:grpSpPr>
            <a:xfrm>
              <a:off x="2272121" y="2514600"/>
              <a:ext cx="2909479" cy="1596219"/>
              <a:chOff x="2500722" y="2565403"/>
              <a:chExt cx="2909479" cy="1596219"/>
            </a:xfrm>
          </p:grpSpPr>
          <p:cxnSp>
            <p:nvCxnSpPr>
              <p:cNvPr id="83" name="Elbow Connector 82"/>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84" name="Group 12"/>
              <p:cNvGrpSpPr/>
              <p:nvPr/>
            </p:nvGrpSpPr>
            <p:grpSpPr>
              <a:xfrm>
                <a:off x="3148761" y="2819400"/>
                <a:ext cx="2032839" cy="1342222"/>
                <a:chOff x="3056686" y="3335341"/>
                <a:chExt cx="2032839" cy="1342222"/>
              </a:xfrm>
            </p:grpSpPr>
            <p:sp>
              <p:nvSpPr>
                <p:cNvPr id="163" name="Round Same Side Corner Rectangle 162"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64" name="Rectangle 163"/>
                <p:cNvSpPr/>
                <p:nvPr/>
              </p:nvSpPr>
              <p:spPr bwMode="auto">
                <a:xfrm>
                  <a:off x="3056686" y="3541716"/>
                  <a:ext cx="2032839" cy="113584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6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 name="Group 28" title="&quot;&quot;"/>
            <p:cNvGrpSpPr/>
            <p:nvPr/>
          </p:nvGrpSpPr>
          <p:grpSpPr>
            <a:xfrm>
              <a:off x="2272121" y="2565402"/>
              <a:ext cx="3151791" cy="3571969"/>
              <a:chOff x="2500721" y="2029303"/>
              <a:chExt cx="3151791" cy="3571969"/>
            </a:xfrm>
          </p:grpSpPr>
          <p:cxnSp>
            <p:nvCxnSpPr>
              <p:cNvPr id="166" name="Elbow Connector 87"/>
              <p:cNvCxnSpPr>
                <a:endCxn id="170" idx="3"/>
              </p:cNvCxnSpPr>
              <p:nvPr/>
            </p:nvCxnSpPr>
            <p:spPr bwMode="auto">
              <a:xfrm rot="5400000">
                <a:off x="3921164" y="3306076"/>
                <a:ext cx="3008122" cy="454575"/>
              </a:xfrm>
              <a:prstGeom prst="bentConnector2">
                <a:avLst/>
              </a:prstGeom>
              <a:noFill/>
              <a:ln w="9525" cap="flat" cmpd="sng" algn="ctr">
                <a:solidFill>
                  <a:srgbClr val="000000">
                    <a:shade val="95000"/>
                    <a:satMod val="105000"/>
                  </a:srgbClr>
                </a:solidFill>
                <a:prstDash val="solid"/>
              </a:ln>
              <a:effectLst/>
            </p:spPr>
          </p:cxnSp>
          <p:grpSp>
            <p:nvGrpSpPr>
              <p:cNvPr id="167" name="Group 79"/>
              <p:cNvGrpSpPr/>
              <p:nvPr/>
            </p:nvGrpSpPr>
            <p:grpSpPr>
              <a:xfrm>
                <a:off x="3165098" y="4267200"/>
                <a:ext cx="2032839" cy="1334072"/>
                <a:chOff x="3056686" y="3335341"/>
                <a:chExt cx="2032839" cy="1334072"/>
              </a:xfrm>
            </p:grpSpPr>
            <p:sp>
              <p:nvSpPr>
                <p:cNvPr id="169" name="Round Same Side Corner Rectangle 168"/>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70" name="Rectangle 169" descr="Project Title: Communications Core&#10;Project Lead: Abel Tu Lead&#10;Organization: B&#10;" title="Core 2"/>
                <p:cNvSpPr/>
                <p:nvPr/>
              </p:nvSpPr>
              <p:spPr bwMode="auto">
                <a:xfrm>
                  <a:off x="3056686" y="3541716"/>
                  <a:ext cx="2032839" cy="112769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68"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34" title="&quot;&quot;"/>
            <p:cNvGrpSpPr/>
            <p:nvPr/>
          </p:nvGrpSpPr>
          <p:grpSpPr>
            <a:xfrm>
              <a:off x="5339233" y="2468563"/>
              <a:ext cx="3192741" cy="4418933"/>
              <a:chOff x="5570260" y="2514600"/>
              <a:chExt cx="3192741" cy="4418933"/>
            </a:xfrm>
          </p:grpSpPr>
          <p:cxnSp>
            <p:nvCxnSpPr>
              <p:cNvPr id="172" name="Elbow Connector 171"/>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73" name="Group 98"/>
              <p:cNvGrpSpPr/>
              <p:nvPr/>
            </p:nvGrpSpPr>
            <p:grpSpPr>
              <a:xfrm>
                <a:off x="6147639" y="5638800"/>
                <a:ext cx="2032839" cy="1181100"/>
                <a:chOff x="3056686" y="3335341"/>
                <a:chExt cx="2032839" cy="1181100"/>
              </a:xfrm>
            </p:grpSpPr>
            <p:sp>
              <p:nvSpPr>
                <p:cNvPr id="175" name="Round Same Side Corner Rectangle 17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76" name="Rectangle 175"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Ima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74"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 name="Group 33" title="&quot;&quot;"/>
            <p:cNvGrpSpPr/>
            <p:nvPr/>
          </p:nvGrpSpPr>
          <p:grpSpPr>
            <a:xfrm>
              <a:off x="5294932" y="2533657"/>
              <a:ext cx="3084641" cy="2997085"/>
              <a:chOff x="5525959" y="2579695"/>
              <a:chExt cx="3084641" cy="2997085"/>
            </a:xfrm>
          </p:grpSpPr>
          <p:cxnSp>
            <p:nvCxnSpPr>
              <p:cNvPr id="178" name="Elbow Connector 177"/>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79" name="Group 91"/>
              <p:cNvGrpSpPr/>
              <p:nvPr/>
            </p:nvGrpSpPr>
            <p:grpSpPr>
              <a:xfrm>
                <a:off x="6172200" y="4229100"/>
                <a:ext cx="2032839" cy="1347680"/>
                <a:chOff x="3056686" y="3335341"/>
                <a:chExt cx="2032839" cy="1347680"/>
              </a:xfrm>
            </p:grpSpPr>
            <p:sp>
              <p:nvSpPr>
                <p:cNvPr id="181" name="Round Same Side Corner Rectangle 180"/>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82" name="Rectangle 181" descr="Project Title: Fabulous Research Focus 2&#10;Project Lead: Quin T. Sential&#10;Organization: B&#10;" title="Project 2"/>
                <p:cNvSpPr/>
                <p:nvPr/>
              </p:nvSpPr>
              <p:spPr bwMode="auto">
                <a:xfrm>
                  <a:off x="3056686" y="3541716"/>
                  <a:ext cx="2032839" cy="114130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p:txBody>
            </p:sp>
          </p:grpSp>
          <p:pic>
            <p:nvPicPr>
              <p:cNvPr id="180"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3" name="Group 32" title="&quot;&quot;"/>
            <p:cNvGrpSpPr/>
            <p:nvPr/>
          </p:nvGrpSpPr>
          <p:grpSpPr>
            <a:xfrm>
              <a:off x="5257800" y="2497137"/>
              <a:ext cx="2893173" cy="1613682"/>
              <a:chOff x="5488827" y="2543175"/>
              <a:chExt cx="2893173" cy="1613682"/>
            </a:xfrm>
          </p:grpSpPr>
          <p:cxnSp>
            <p:nvCxnSpPr>
              <p:cNvPr id="184"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85" name="Group 88"/>
              <p:cNvGrpSpPr/>
              <p:nvPr/>
            </p:nvGrpSpPr>
            <p:grpSpPr>
              <a:xfrm>
                <a:off x="6172200" y="2819400"/>
                <a:ext cx="2032839" cy="1337457"/>
                <a:chOff x="3056686" y="3335341"/>
                <a:chExt cx="2032839" cy="1337457"/>
              </a:xfrm>
            </p:grpSpPr>
            <p:sp>
              <p:nvSpPr>
                <p:cNvPr id="187" name="Round Same Side Corner Rectangle 186"/>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88" name="Rectangle 187" descr="Project Title: Fabulous Research Focus 1&#10;Project Lead: Cher D. Money&#10;Organization: A&#10;" title="Project 1"/>
                <p:cNvSpPr/>
                <p:nvPr/>
              </p:nvSpPr>
              <p:spPr bwMode="auto">
                <a:xfrm>
                  <a:off x="3056686" y="3541716"/>
                  <a:ext cx="2032839" cy="113108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86"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9" name="Group 54" title="Core 1 Subaward Budget with organization D"/>
            <p:cNvGrpSpPr/>
            <p:nvPr/>
          </p:nvGrpSpPr>
          <p:grpSpPr>
            <a:xfrm>
              <a:off x="3304686" y="3970339"/>
              <a:ext cx="1632433" cy="685888"/>
              <a:chOff x="3544377" y="3666846"/>
              <a:chExt cx="1632433" cy="906460"/>
            </a:xfrm>
          </p:grpSpPr>
          <p:cxnSp>
            <p:nvCxnSpPr>
              <p:cNvPr id="190" name="Elbow Connector 189"/>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91" name="Group 58"/>
              <p:cNvGrpSpPr/>
              <p:nvPr/>
            </p:nvGrpSpPr>
            <p:grpSpPr>
              <a:xfrm>
                <a:off x="3544377" y="3852503"/>
                <a:ext cx="1632433" cy="720803"/>
                <a:chOff x="3435965" y="2920644"/>
                <a:chExt cx="1632433" cy="720803"/>
              </a:xfrm>
            </p:grpSpPr>
            <p:sp>
              <p:nvSpPr>
                <p:cNvPr id="192" name="Round Same Side Corner Rectangle 191"/>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93" name="Rectangle 192"/>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194" name="Round Same Side Corner Rectangle 193" title="Component Type of Project"/>
            <p:cNvSpPr/>
            <p:nvPr/>
          </p:nvSpPr>
          <p:spPr bwMode="auto">
            <a:xfrm>
              <a:off x="6663614"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95" name="Round Same Side Corner Rectangle 194" title="Component Type of Core"/>
            <p:cNvSpPr/>
            <p:nvPr/>
          </p:nvSpPr>
          <p:spPr bwMode="auto">
            <a:xfrm>
              <a:off x="3693766"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96" name="Group 195" descr="Project Title: Administrative Core&#10;Project Lead: Jed I. Knight&#10;Organization: A&#10;" title="Administrative Core under Componet Type of Admin Core"/>
            <p:cNvGrpSpPr/>
            <p:nvPr/>
          </p:nvGrpSpPr>
          <p:grpSpPr>
            <a:xfrm>
              <a:off x="138520" y="2085475"/>
              <a:ext cx="4343399" cy="2300940"/>
              <a:chOff x="0" y="2085475"/>
              <a:chExt cx="4343399" cy="2300940"/>
            </a:xfrm>
          </p:grpSpPr>
          <p:cxnSp>
            <p:nvCxnSpPr>
              <p:cNvPr id="197" name="Elbow Connector 196"/>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98" name="Group 197"/>
              <p:cNvGrpSpPr/>
              <p:nvPr/>
            </p:nvGrpSpPr>
            <p:grpSpPr>
              <a:xfrm>
                <a:off x="0" y="2789237"/>
                <a:ext cx="2205038" cy="1597178"/>
                <a:chOff x="0" y="2789237"/>
                <a:chExt cx="2205038" cy="1597178"/>
              </a:xfrm>
            </p:grpSpPr>
            <p:sp>
              <p:nvSpPr>
                <p:cNvPr id="201" name="Round Same Side Corner Rectangle 200"/>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202" name="Rectangle 201"/>
                <p:cNvSpPr/>
                <p:nvPr/>
              </p:nvSpPr>
              <p:spPr bwMode="auto">
                <a:xfrm>
                  <a:off x="673100" y="3071120"/>
                  <a:ext cx="1531938" cy="131529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pic>
              <p:nvPicPr>
                <p:cNvPr id="203"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99" name="Elbow Connector 39"/>
              <p:cNvCxnSpPr>
                <a:endCxn id="202" idx="3"/>
              </p:cNvCxnSpPr>
              <p:nvPr/>
            </p:nvCxnSpPr>
            <p:spPr bwMode="auto">
              <a:xfrm rot="5400000">
                <a:off x="1674950" y="3074851"/>
                <a:ext cx="1184006" cy="123829"/>
              </a:xfrm>
              <a:prstGeom prst="bentConnector2">
                <a:avLst/>
              </a:prstGeom>
              <a:noFill/>
              <a:ln w="9525" cap="flat" cmpd="sng" algn="ctr">
                <a:solidFill>
                  <a:srgbClr val="000000">
                    <a:shade val="95000"/>
                    <a:satMod val="105000"/>
                  </a:srgbClr>
                </a:solidFill>
                <a:prstDash val="solid"/>
              </a:ln>
              <a:effectLst/>
            </p:spPr>
          </p:cxnSp>
          <p:sp>
            <p:nvSpPr>
              <p:cNvPr id="200" name="Round Same Side Corner Rectangle 199"/>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204" name="Elbow Connector 203" title="&quot;&quot;"/>
            <p:cNvCxnSpPr/>
            <p:nvPr/>
          </p:nvCxnSpPr>
          <p:spPr bwMode="auto">
            <a:xfrm rot="16200000" flipH="1">
              <a:off x="5790446"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05" name="Group 204" descr="PD/PIs: Cher D. Money, Ben A. Round&#10;Organization: A&#10;Project Title: Research Center to Cure the Diseases of the World" title="Overall Component"/>
            <p:cNvGrpSpPr/>
            <p:nvPr/>
          </p:nvGrpSpPr>
          <p:grpSpPr>
            <a:xfrm>
              <a:off x="2348319" y="838200"/>
              <a:ext cx="4419600" cy="1447800"/>
              <a:chOff x="2209800" y="838200"/>
              <a:chExt cx="4419600" cy="1447800"/>
            </a:xfrm>
          </p:grpSpPr>
          <p:grpSp>
            <p:nvGrpSpPr>
              <p:cNvPr id="206" name="Group 205"/>
              <p:cNvGrpSpPr/>
              <p:nvPr/>
            </p:nvGrpSpPr>
            <p:grpSpPr>
              <a:xfrm>
                <a:off x="2209800" y="838200"/>
                <a:ext cx="3755747" cy="1447800"/>
                <a:chOff x="2209800" y="838200"/>
                <a:chExt cx="3755747" cy="1447800"/>
              </a:xfrm>
            </p:grpSpPr>
            <p:grpSp>
              <p:nvGrpSpPr>
                <p:cNvPr id="208" name="Group 67"/>
                <p:cNvGrpSpPr>
                  <a:grpSpLocks/>
                </p:cNvGrpSpPr>
                <p:nvPr/>
              </p:nvGrpSpPr>
              <p:grpSpPr bwMode="auto">
                <a:xfrm>
                  <a:off x="2897169" y="838200"/>
                  <a:ext cx="3068378" cy="1248099"/>
                  <a:chOff x="533400" y="895350"/>
                  <a:chExt cx="2209800" cy="1733550"/>
                </a:xfrm>
              </p:grpSpPr>
              <p:sp>
                <p:nvSpPr>
                  <p:cNvPr id="210" name="Round Same Side Corner Rectangle 209"/>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211" name="Rectangle 210"/>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Other Project Info - 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9"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2" name="Group 54" title="Core 1 Subaward Budget with organization D"/>
            <p:cNvGrpSpPr/>
            <p:nvPr/>
          </p:nvGrpSpPr>
          <p:grpSpPr>
            <a:xfrm>
              <a:off x="3306687" y="6019712"/>
              <a:ext cx="1632433" cy="685888"/>
              <a:chOff x="3544377" y="3666846"/>
              <a:chExt cx="1632433" cy="906460"/>
            </a:xfrm>
          </p:grpSpPr>
          <p:cxnSp>
            <p:nvCxnSpPr>
              <p:cNvPr id="213" name="Elbow Connector 21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14" name="Group 58"/>
              <p:cNvGrpSpPr/>
              <p:nvPr/>
            </p:nvGrpSpPr>
            <p:grpSpPr>
              <a:xfrm>
                <a:off x="3544377" y="3852503"/>
                <a:ext cx="1632433" cy="720803"/>
                <a:chOff x="3435965" y="2920644"/>
                <a:chExt cx="1632433" cy="720803"/>
              </a:xfrm>
            </p:grpSpPr>
            <p:sp>
              <p:nvSpPr>
                <p:cNvPr id="215" name="Round Same Side Corner Rectangle 214"/>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16" name="Rectangle 21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218" name="Group 217" title="&quot;&quot;"/>
            <p:cNvGrpSpPr/>
            <p:nvPr/>
          </p:nvGrpSpPr>
          <p:grpSpPr>
            <a:xfrm>
              <a:off x="7848748" y="2751144"/>
              <a:ext cx="2245880" cy="1425714"/>
              <a:chOff x="5469525" y="4641711"/>
              <a:chExt cx="2245880" cy="1425714"/>
            </a:xfrm>
          </p:grpSpPr>
          <p:sp>
            <p:nvSpPr>
              <p:cNvPr id="219" name="Rectangle 218" title="&quot;&quot;"/>
              <p:cNvSpPr/>
              <p:nvPr/>
            </p:nvSpPr>
            <p:spPr>
              <a:xfrm>
                <a:off x="5469525" y="4707078"/>
                <a:ext cx="2245880" cy="1360347"/>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220" name="Rounded Rectangle 219" title="&quot;&quot;"/>
              <p:cNvSpPr/>
              <p:nvPr/>
            </p:nvSpPr>
            <p:spPr>
              <a:xfrm>
                <a:off x="5499362" y="4963029"/>
                <a:ext cx="2209800" cy="1102566"/>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Shared study record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Use Other Requested Info attachment to refer to study in overall</a:t>
                </a:r>
              </a:p>
            </p:txBody>
          </p:sp>
          <p:sp>
            <p:nvSpPr>
              <p:cNvPr id="221" name="TextBox 220" title="&quot;&quot;"/>
              <p:cNvSpPr txBox="1"/>
              <p:nvPr/>
            </p:nvSpPr>
            <p:spPr>
              <a:xfrm>
                <a:off x="5772262" y="4641711"/>
                <a:ext cx="17479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grpSp>
          <p:nvGrpSpPr>
            <p:cNvPr id="222" name="Group 221" title="&quot;&quot;"/>
            <p:cNvGrpSpPr/>
            <p:nvPr/>
          </p:nvGrpSpPr>
          <p:grpSpPr>
            <a:xfrm>
              <a:off x="7842505" y="4164612"/>
              <a:ext cx="2245880" cy="1425714"/>
              <a:chOff x="5469525" y="4641711"/>
              <a:chExt cx="2245880" cy="1425714"/>
            </a:xfrm>
          </p:grpSpPr>
          <p:sp>
            <p:nvSpPr>
              <p:cNvPr id="223" name="Rectangle 222" title="&quot;&quot;"/>
              <p:cNvSpPr/>
              <p:nvPr/>
            </p:nvSpPr>
            <p:spPr>
              <a:xfrm>
                <a:off x="5469525" y="4707078"/>
                <a:ext cx="2245880" cy="1360347"/>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224" name="Rounded Rectangle 223" title="&quot;&quot;"/>
              <p:cNvSpPr/>
              <p:nvPr/>
            </p:nvSpPr>
            <p:spPr>
              <a:xfrm>
                <a:off x="5499362" y="4963029"/>
                <a:ext cx="2209800" cy="1102566"/>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Shared study record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Use Other Requested Info attachment to refer to study in overall</a:t>
                </a:r>
              </a:p>
            </p:txBody>
          </p:sp>
          <p:sp>
            <p:nvSpPr>
              <p:cNvPr id="225" name="TextBox 224" title="&quot;&quot;"/>
              <p:cNvSpPr txBox="1"/>
              <p:nvPr/>
            </p:nvSpPr>
            <p:spPr>
              <a:xfrm>
                <a:off x="5772262" y="4641711"/>
                <a:ext cx="17479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sp>
          <p:nvSpPr>
            <p:cNvPr id="227" name="Rounded Rectangular Callout 226"/>
            <p:cNvSpPr/>
            <p:nvPr/>
          </p:nvSpPr>
          <p:spPr>
            <a:xfrm>
              <a:off x="282087" y="5825865"/>
              <a:ext cx="2352998" cy="947998"/>
            </a:xfrm>
            <a:prstGeom prst="wedgeRoundRectCallout">
              <a:avLst>
                <a:gd name="adj1" fmla="val -47878"/>
                <a:gd name="adj2" fmla="val 36856"/>
                <a:gd name="adj3" fmla="val 16667"/>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 = Human Subjects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CT = Clinical Trials</a:t>
              </a:r>
            </a:p>
          </p:txBody>
        </p:sp>
      </p:grpSp>
      <p:sp>
        <p:nvSpPr>
          <p:cNvPr id="226" name="Rounded Rectangular Callout 225" descr="Both projects working on same study. Each project uses Other Requested Information attachment to refer to study in Overall. No other details needed here"/>
          <p:cNvSpPr/>
          <p:nvPr/>
        </p:nvSpPr>
        <p:spPr>
          <a:xfrm>
            <a:off x="9980007" y="2362200"/>
            <a:ext cx="1991691" cy="3810928"/>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Both projects working on same study. Each project uses Other Requested Information attachment to refer to study in Overall. No other details needed here. </a:t>
            </a:r>
          </a:p>
        </p:txBody>
      </p:sp>
      <p:sp>
        <p:nvSpPr>
          <p:cNvPr id="217" name="Rounded Rectangular Callout 216" descr="Include details of study in overall. Use Other Requested Information attachment to reference components that share the study"/>
          <p:cNvSpPr/>
          <p:nvPr/>
        </p:nvSpPr>
        <p:spPr>
          <a:xfrm>
            <a:off x="6726106" y="763899"/>
            <a:ext cx="5008694" cy="1438630"/>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Include details of study in overall. Use Other Requested Information attachment to reference components that share the study. </a:t>
            </a:r>
          </a:p>
        </p:txBody>
      </p:sp>
    </p:spTree>
    <p:extLst>
      <p:ext uri="{BB962C8B-B14F-4D97-AF65-F5344CB8AC3E}">
        <p14:creationId xmlns:p14="http://schemas.microsoft.com/office/powerpoint/2010/main" val="2440871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52</a:t>
            </a:fld>
            <a:endParaRPr lang="en-US" dirty="0"/>
          </a:p>
        </p:txBody>
      </p:sp>
      <p:sp>
        <p:nvSpPr>
          <p:cNvPr id="2" name="Title 1"/>
          <p:cNvSpPr>
            <a:spLocks noGrp="1"/>
          </p:cNvSpPr>
          <p:nvPr>
            <p:ph type="title"/>
          </p:nvPr>
        </p:nvSpPr>
        <p:spPr>
          <a:xfrm>
            <a:off x="6858000" y="-30480"/>
            <a:ext cx="4978400" cy="1173480"/>
          </a:xfrm>
        </p:spPr>
        <p:txBody>
          <a:bodyPr/>
          <a:lstStyle/>
          <a:p>
            <a:r>
              <a:rPr lang="en-US" dirty="0"/>
              <a:t>PHS Human Subjects and Clinical Trials Form</a:t>
            </a:r>
          </a:p>
        </p:txBody>
      </p:sp>
      <p:pic>
        <p:nvPicPr>
          <p:cNvPr id="4" name="Picture 3" title="PHS Human Subjects and Clinical Trials Information form"/>
          <p:cNvPicPr>
            <a:picLocks noChangeAspect="1"/>
          </p:cNvPicPr>
          <p:nvPr/>
        </p:nvPicPr>
        <p:blipFill>
          <a:blip r:embed="rId2"/>
          <a:stretch>
            <a:fillRect/>
          </a:stretch>
        </p:blipFill>
        <p:spPr>
          <a:xfrm>
            <a:off x="228600" y="86836"/>
            <a:ext cx="6332823" cy="6800067"/>
          </a:xfrm>
          <a:prstGeom prst="rect">
            <a:avLst/>
          </a:prstGeom>
          <a:ln>
            <a:solidFill>
              <a:schemeClr val="tx1"/>
            </a:solidFill>
          </a:ln>
        </p:spPr>
      </p:pic>
      <p:sp>
        <p:nvSpPr>
          <p:cNvPr id="11" name="Rounded Rectangle 10" title="&quot;&quot;"/>
          <p:cNvSpPr/>
          <p:nvPr/>
        </p:nvSpPr>
        <p:spPr>
          <a:xfrm>
            <a:off x="228600" y="4419600"/>
            <a:ext cx="6332823" cy="1084945"/>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 name="Rounded Rectangle 11" title="&quot;&quot;"/>
          <p:cNvSpPr/>
          <p:nvPr/>
        </p:nvSpPr>
        <p:spPr>
          <a:xfrm>
            <a:off x="230388" y="5667704"/>
            <a:ext cx="6332823" cy="1129553"/>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3" name="Rounded Rectangle 12" title="&quot;&quot;"/>
          <p:cNvSpPr/>
          <p:nvPr/>
        </p:nvSpPr>
        <p:spPr>
          <a:xfrm>
            <a:off x="228600" y="3831391"/>
            <a:ext cx="6332823" cy="543601"/>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descr="Other Requested Information attachment"/>
          <p:cNvSpPr/>
          <p:nvPr/>
        </p:nvSpPr>
        <p:spPr>
          <a:xfrm>
            <a:off x="6839655" y="3358661"/>
            <a:ext cx="5008694" cy="1063628"/>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Other Requested Information attachment</a:t>
            </a:r>
          </a:p>
        </p:txBody>
      </p:sp>
      <p:sp>
        <p:nvSpPr>
          <p:cNvPr id="15" name="Rounded Rectangular Callout 14" descr="Full Study Record"/>
          <p:cNvSpPr/>
          <p:nvPr/>
        </p:nvSpPr>
        <p:spPr>
          <a:xfrm>
            <a:off x="7179058" y="4675756"/>
            <a:ext cx="4329888" cy="572631"/>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Full Study Record</a:t>
            </a:r>
          </a:p>
        </p:txBody>
      </p:sp>
      <p:sp>
        <p:nvSpPr>
          <p:cNvPr id="16" name="Rounded Rectangular Callout 15" descr="Delayed Onset Study"/>
          <p:cNvSpPr/>
          <p:nvPr/>
        </p:nvSpPr>
        <p:spPr>
          <a:xfrm>
            <a:off x="7204159" y="5791200"/>
            <a:ext cx="4191000" cy="624296"/>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Delayed Onset Study</a:t>
            </a:r>
          </a:p>
        </p:txBody>
      </p:sp>
    </p:spTree>
    <p:extLst>
      <p:ext uri="{BB962C8B-B14F-4D97-AF65-F5344CB8AC3E}">
        <p14:creationId xmlns:p14="http://schemas.microsoft.com/office/powerpoint/2010/main" val="4072582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53</a:t>
            </a:fld>
            <a:endParaRPr lang="en-US" dirty="0"/>
          </a:p>
        </p:txBody>
      </p:sp>
      <p:sp>
        <p:nvSpPr>
          <p:cNvPr id="2" name="Title 1"/>
          <p:cNvSpPr>
            <a:spLocks noGrp="1"/>
          </p:cNvSpPr>
          <p:nvPr>
            <p:ph type="title"/>
          </p:nvPr>
        </p:nvSpPr>
        <p:spPr/>
        <p:txBody>
          <a:bodyPr/>
          <a:lstStyle/>
          <a:p>
            <a:r>
              <a:rPr lang="en-US" dirty="0"/>
              <a:t>Component Actions</a:t>
            </a:r>
          </a:p>
        </p:txBody>
      </p:sp>
      <p:sp>
        <p:nvSpPr>
          <p:cNvPr id="3" name="Content Placeholder 2"/>
          <p:cNvSpPr>
            <a:spLocks noGrp="1"/>
          </p:cNvSpPr>
          <p:nvPr>
            <p:ph sz="quarter" idx="13"/>
          </p:nvPr>
        </p:nvSpPr>
        <p:spPr/>
        <p:txBody>
          <a:bodyPr/>
          <a:lstStyle/>
          <a:p>
            <a:pPr marL="0" indent="0">
              <a:spcAft>
                <a:spcPts val="1200"/>
              </a:spcAft>
              <a:buNone/>
            </a:pPr>
            <a:r>
              <a:rPr lang="en-US" dirty="0"/>
              <a:t>As component data is entered several actions are available:</a:t>
            </a:r>
          </a:p>
          <a:p>
            <a:pPr lvl="1">
              <a:spcAft>
                <a:spcPts val="1200"/>
              </a:spcAft>
            </a:pPr>
            <a:r>
              <a:rPr lang="en-US" dirty="0"/>
              <a:t>Change Component Order</a:t>
            </a:r>
          </a:p>
          <a:p>
            <a:pPr lvl="1">
              <a:spcAft>
                <a:spcPts val="1200"/>
              </a:spcAft>
            </a:pPr>
            <a:r>
              <a:rPr lang="en-US" dirty="0"/>
              <a:t>Validate Component</a:t>
            </a:r>
          </a:p>
          <a:p>
            <a:pPr lvl="1">
              <a:spcAft>
                <a:spcPts val="1200"/>
              </a:spcAft>
            </a:pPr>
            <a:r>
              <a:rPr lang="en-US" dirty="0"/>
              <a:t>Preview Current Component</a:t>
            </a:r>
          </a:p>
          <a:p>
            <a:pPr lvl="1">
              <a:spcAft>
                <a:spcPts val="1200"/>
              </a:spcAft>
            </a:pPr>
            <a:r>
              <a:rPr lang="en-US" dirty="0"/>
              <a:t>Update Component Status</a:t>
            </a:r>
          </a:p>
          <a:p>
            <a:pPr lvl="2">
              <a:spcAft>
                <a:spcPts val="0"/>
              </a:spcAft>
            </a:pPr>
            <a:r>
              <a:rPr lang="en-US" dirty="0"/>
              <a:t>Work In Progress – only status that allows editing</a:t>
            </a:r>
          </a:p>
          <a:p>
            <a:pPr lvl="2">
              <a:spcAft>
                <a:spcPts val="0"/>
              </a:spcAft>
            </a:pPr>
            <a:r>
              <a:rPr lang="en-US" dirty="0"/>
              <a:t>Complete – component data entry is complete </a:t>
            </a:r>
          </a:p>
          <a:p>
            <a:pPr lvl="2">
              <a:spcAft>
                <a:spcPts val="0"/>
              </a:spcAft>
            </a:pPr>
            <a:r>
              <a:rPr lang="en-US" dirty="0"/>
              <a:t>Final – component has been reviewed by applicant organization and incorporated into the application</a:t>
            </a:r>
          </a:p>
          <a:p>
            <a:pPr marL="0" indent="0">
              <a:buNone/>
            </a:pPr>
            <a:endParaRPr lang="en-US" dirty="0"/>
          </a:p>
        </p:txBody>
      </p:sp>
    </p:spTree>
    <p:extLst>
      <p:ext uri="{BB962C8B-B14F-4D97-AF65-F5344CB8AC3E}">
        <p14:creationId xmlns:p14="http://schemas.microsoft.com/office/powerpoint/2010/main" val="2788664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54</a:t>
            </a:fld>
            <a:endParaRPr lang="en-US" dirty="0"/>
          </a:p>
        </p:txBody>
      </p:sp>
      <p:sp>
        <p:nvSpPr>
          <p:cNvPr id="2" name="Title 1"/>
          <p:cNvSpPr>
            <a:spLocks noGrp="1"/>
          </p:cNvSpPr>
          <p:nvPr>
            <p:ph type="title"/>
          </p:nvPr>
        </p:nvSpPr>
        <p:spPr>
          <a:xfrm>
            <a:off x="457200" y="0"/>
            <a:ext cx="11379200" cy="758825"/>
          </a:xfrm>
        </p:spPr>
        <p:txBody>
          <a:bodyPr/>
          <a:lstStyle/>
          <a:p>
            <a:r>
              <a:rPr lang="en-US" dirty="0"/>
              <a:t>Change Component Order</a:t>
            </a:r>
          </a:p>
        </p:txBody>
      </p:sp>
      <p:pic>
        <p:nvPicPr>
          <p:cNvPr id="13" name="Picture 2" title="change component order dropdown s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81076"/>
            <a:ext cx="7467600" cy="247452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title="&quot;&quot;"/>
          <p:cNvSpPr/>
          <p:nvPr/>
        </p:nvSpPr>
        <p:spPr>
          <a:xfrm>
            <a:off x="6553200" y="2438400"/>
            <a:ext cx="6858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6" name="Rounded Rectangular Callout 15" descr="Select Component Type to reorder"/>
          <p:cNvSpPr/>
          <p:nvPr/>
        </p:nvSpPr>
        <p:spPr>
          <a:xfrm>
            <a:off x="4343400" y="2061682"/>
            <a:ext cx="1981200" cy="1494804"/>
          </a:xfrm>
          <a:prstGeom prst="wedgeRoundRectCallout">
            <a:avLst>
              <a:gd name="adj1" fmla="val 62409"/>
              <a:gd name="adj2" fmla="val -1622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Component Type to reorder.</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cxnSp>
        <p:nvCxnSpPr>
          <p:cNvPr id="17" name="Straight Arrow Connector 16" title="&quot;&quot;"/>
          <p:cNvCxnSpPr/>
          <p:nvPr/>
        </p:nvCxnSpPr>
        <p:spPr>
          <a:xfrm>
            <a:off x="8853214" y="2123284"/>
            <a:ext cx="0" cy="1534316"/>
          </a:xfrm>
          <a:prstGeom prst="straightConnector1">
            <a:avLst/>
          </a:prstGeom>
          <a:noFill/>
          <a:ln w="25400" cap="flat" cmpd="sng" algn="ctr">
            <a:solidFill>
              <a:srgbClr val="FF6600"/>
            </a:solidFill>
            <a:prstDash val="solid"/>
            <a:tailEnd type="arrow"/>
          </a:ln>
          <a:effectLst/>
        </p:spPr>
      </p:cxnSp>
      <p:sp>
        <p:nvSpPr>
          <p:cNvPr id="18" name="Oval 17" title="&quot;&quot;"/>
          <p:cNvSpPr/>
          <p:nvPr/>
        </p:nvSpPr>
        <p:spPr>
          <a:xfrm>
            <a:off x="8458200" y="1752600"/>
            <a:ext cx="914400" cy="37068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9" name="Oval 18" title="&quot;&quot;"/>
          <p:cNvSpPr/>
          <p:nvPr/>
        </p:nvSpPr>
        <p:spPr>
          <a:xfrm>
            <a:off x="2042419" y="2557858"/>
            <a:ext cx="1905000" cy="37068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4" name="Picture 3" descr="shows each component within the selected component type with editable numeric order fields" title="change component orde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49" y="3657600"/>
            <a:ext cx="7910209"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0" name="Oval 19" title="&quot;&quot;"/>
          <p:cNvSpPr/>
          <p:nvPr/>
        </p:nvSpPr>
        <p:spPr>
          <a:xfrm>
            <a:off x="3510682" y="5032381"/>
            <a:ext cx="985118" cy="123354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1" name="Rounded Rectangular Callout 20" descr="Provide desired sequence"/>
          <p:cNvSpPr/>
          <p:nvPr/>
        </p:nvSpPr>
        <p:spPr>
          <a:xfrm>
            <a:off x="1600200" y="5210796"/>
            <a:ext cx="1752600" cy="1494804"/>
          </a:xfrm>
          <a:prstGeom prst="wedgeRoundRectCallout">
            <a:avLst>
              <a:gd name="adj1" fmla="val 62409"/>
              <a:gd name="adj2" fmla="val -1622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 desired sequence.</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21270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55</a:t>
            </a:fld>
            <a:endParaRPr lang="en-US" dirty="0"/>
          </a:p>
        </p:txBody>
      </p:sp>
      <p:sp>
        <p:nvSpPr>
          <p:cNvPr id="2" name="Title 1"/>
          <p:cNvSpPr>
            <a:spLocks noGrp="1"/>
          </p:cNvSpPr>
          <p:nvPr>
            <p:ph type="title"/>
          </p:nvPr>
        </p:nvSpPr>
        <p:spPr>
          <a:xfrm>
            <a:off x="457200" y="0"/>
            <a:ext cx="11379200" cy="758825"/>
          </a:xfrm>
        </p:spPr>
        <p:txBody>
          <a:bodyPr/>
          <a:lstStyle/>
          <a:p>
            <a:r>
              <a:rPr lang="en-US" dirty="0"/>
              <a:t>Validating a Component</a:t>
            </a:r>
          </a:p>
        </p:txBody>
      </p:sp>
      <p:pic>
        <p:nvPicPr>
          <p:cNvPr id="9" name="Picture 8" title="ASSIST screen selecting Validate Component action"/>
          <p:cNvPicPr>
            <a:picLocks noChangeAspect="1"/>
          </p:cNvPicPr>
          <p:nvPr/>
        </p:nvPicPr>
        <p:blipFill>
          <a:blip r:embed="rId2"/>
          <a:stretch>
            <a:fillRect/>
          </a:stretch>
        </p:blipFill>
        <p:spPr>
          <a:xfrm>
            <a:off x="466725" y="998538"/>
            <a:ext cx="8220075" cy="3038475"/>
          </a:xfrm>
          <a:prstGeom prst="rect">
            <a:avLst/>
          </a:prstGeom>
          <a:ln>
            <a:solidFill>
              <a:srgbClr val="000000"/>
            </a:solidFill>
          </a:ln>
        </p:spPr>
      </p:pic>
      <p:sp>
        <p:nvSpPr>
          <p:cNvPr id="10" name="Oval 9" title="&quot;&quot;"/>
          <p:cNvSpPr/>
          <p:nvPr/>
        </p:nvSpPr>
        <p:spPr>
          <a:xfrm>
            <a:off x="690563" y="2514600"/>
            <a:ext cx="14389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1" name="Picture 2" title="sample Component Errors and Warnings Results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957" y="873745"/>
            <a:ext cx="6529133" cy="58350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ular Callout 11" descr="Errors and Warnings are displayed"/>
          <p:cNvSpPr/>
          <p:nvPr/>
        </p:nvSpPr>
        <p:spPr>
          <a:xfrm>
            <a:off x="9753600" y="4724400"/>
            <a:ext cx="2133600" cy="1494804"/>
          </a:xfrm>
          <a:prstGeom prst="wedgeRoundRectCallout">
            <a:avLst>
              <a:gd name="adj1" fmla="val -70665"/>
              <a:gd name="adj2" fmla="val -1547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Errors and Warnings are displayed.</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cxnSp>
        <p:nvCxnSpPr>
          <p:cNvPr id="13" name="Straight Arrow Connector 12" title="&quot;&quot;"/>
          <p:cNvCxnSpPr>
            <a:stCxn id="10" idx="6"/>
          </p:cNvCxnSpPr>
          <p:nvPr/>
        </p:nvCxnSpPr>
        <p:spPr>
          <a:xfrm>
            <a:off x="2129463" y="2667000"/>
            <a:ext cx="1380500" cy="76200"/>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27932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56</a:t>
            </a:fld>
            <a:endParaRPr lang="en-US" dirty="0"/>
          </a:p>
        </p:txBody>
      </p:sp>
      <p:sp>
        <p:nvSpPr>
          <p:cNvPr id="2" name="Title 1"/>
          <p:cNvSpPr>
            <a:spLocks noGrp="1"/>
          </p:cNvSpPr>
          <p:nvPr>
            <p:ph type="title"/>
          </p:nvPr>
        </p:nvSpPr>
        <p:spPr/>
        <p:txBody>
          <a:bodyPr/>
          <a:lstStyle/>
          <a:p>
            <a:r>
              <a:rPr lang="en-US" dirty="0"/>
              <a:t>Errors &amp; Warnings</a:t>
            </a:r>
          </a:p>
        </p:txBody>
      </p:sp>
      <p:sp>
        <p:nvSpPr>
          <p:cNvPr id="3" name="Content Placeholder 2"/>
          <p:cNvSpPr>
            <a:spLocks noGrp="1"/>
          </p:cNvSpPr>
          <p:nvPr>
            <p:ph sz="quarter" idx="13"/>
          </p:nvPr>
        </p:nvSpPr>
        <p:spPr>
          <a:xfrm>
            <a:off x="2743200" y="1905000"/>
            <a:ext cx="8997696" cy="4194048"/>
          </a:xfrm>
        </p:spPr>
        <p:txBody>
          <a:bodyPr/>
          <a:lstStyle/>
          <a:p>
            <a:pPr>
              <a:spcAft>
                <a:spcPts val="7200"/>
              </a:spcAft>
              <a:defRPr/>
            </a:pPr>
            <a:r>
              <a:rPr lang="en-US" sz="2800" kern="0" dirty="0"/>
              <a:t>Errors are show-stoppers and must be corrected before you can submit in ASSIST</a:t>
            </a:r>
            <a:endParaRPr lang="en-US" sz="1800" kern="0" dirty="0"/>
          </a:p>
          <a:p>
            <a:pPr>
              <a:defRPr/>
            </a:pPr>
            <a:r>
              <a:rPr lang="en-US" sz="2800" kern="0" dirty="0"/>
              <a:t>Warnings do not stop application submission or processing and are corrected at your discretion based</a:t>
            </a:r>
            <a:br>
              <a:rPr lang="en-US" sz="2800" kern="0" dirty="0"/>
            </a:br>
            <a:r>
              <a:rPr lang="en-US" sz="2800" kern="0" dirty="0"/>
              <a:t>on your circumstances</a:t>
            </a:r>
          </a:p>
        </p:txBody>
      </p:sp>
      <p:pic>
        <p:nvPicPr>
          <p:cNvPr id="6" name="Picture 14" descr="stop sign"/>
          <p:cNvPicPr>
            <a:picLocks noChangeAspect="1" noChangeArrowheads="1"/>
          </p:cNvPicPr>
          <p:nvPr/>
        </p:nvPicPr>
        <p:blipFill>
          <a:blip r:embed="rId2" cstate="print"/>
          <a:srcRect/>
          <a:stretch>
            <a:fillRect/>
          </a:stretch>
        </p:blipFill>
        <p:spPr bwMode="auto">
          <a:xfrm>
            <a:off x="609600" y="1524000"/>
            <a:ext cx="2133600" cy="2133600"/>
          </a:xfrm>
          <a:prstGeom prst="rect">
            <a:avLst/>
          </a:prstGeom>
          <a:noFill/>
          <a:ln w="9525">
            <a:noFill/>
            <a:miter lim="800000"/>
            <a:headEnd/>
            <a:tailEnd/>
          </a:ln>
        </p:spPr>
      </p:pic>
      <p:pic>
        <p:nvPicPr>
          <p:cNvPr id="5" name="Picture 13" descr="Yield sign"/>
          <p:cNvPicPr>
            <a:picLocks noChangeAspect="1" noChangeArrowheads="1"/>
          </p:cNvPicPr>
          <p:nvPr/>
        </p:nvPicPr>
        <p:blipFill>
          <a:blip r:embed="rId3" cstate="print"/>
          <a:srcRect/>
          <a:stretch>
            <a:fillRect/>
          </a:stretch>
        </p:blipFill>
        <p:spPr bwMode="auto">
          <a:xfrm>
            <a:off x="609600" y="3581400"/>
            <a:ext cx="2133600" cy="2133600"/>
          </a:xfrm>
          <a:prstGeom prst="rect">
            <a:avLst/>
          </a:prstGeom>
          <a:noFill/>
          <a:ln w="9525">
            <a:noFill/>
            <a:miter lim="800000"/>
            <a:headEnd/>
            <a:tailEnd/>
          </a:ln>
        </p:spPr>
      </p:pic>
    </p:spTree>
    <p:extLst>
      <p:ext uri="{BB962C8B-B14F-4D97-AF65-F5344CB8AC3E}">
        <p14:creationId xmlns:p14="http://schemas.microsoft.com/office/powerpoint/2010/main" val="1475392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57</a:t>
            </a:fld>
            <a:endParaRPr lang="en-US" dirty="0"/>
          </a:p>
        </p:txBody>
      </p:sp>
      <p:sp>
        <p:nvSpPr>
          <p:cNvPr id="2" name="Title 1"/>
          <p:cNvSpPr>
            <a:spLocks noGrp="1"/>
          </p:cNvSpPr>
          <p:nvPr>
            <p:ph type="title"/>
          </p:nvPr>
        </p:nvSpPr>
        <p:spPr>
          <a:xfrm>
            <a:off x="457200" y="-76200"/>
            <a:ext cx="11379200" cy="758825"/>
          </a:xfrm>
        </p:spPr>
        <p:txBody>
          <a:bodyPr/>
          <a:lstStyle/>
          <a:p>
            <a:r>
              <a:rPr lang="en-US" dirty="0"/>
              <a:t>Previewing a Component</a:t>
            </a:r>
          </a:p>
        </p:txBody>
      </p:sp>
      <p:pic>
        <p:nvPicPr>
          <p:cNvPr id="9" name="Picture 8" title="ASSIST screen selecting Preview Component"/>
          <p:cNvPicPr>
            <a:picLocks noChangeAspect="1"/>
          </p:cNvPicPr>
          <p:nvPr/>
        </p:nvPicPr>
        <p:blipFill>
          <a:blip r:embed="rId2"/>
          <a:stretch>
            <a:fillRect/>
          </a:stretch>
        </p:blipFill>
        <p:spPr>
          <a:xfrm>
            <a:off x="457200" y="838200"/>
            <a:ext cx="8220075" cy="3038475"/>
          </a:xfrm>
          <a:prstGeom prst="rect">
            <a:avLst/>
          </a:prstGeom>
          <a:ln>
            <a:solidFill>
              <a:srgbClr val="000000"/>
            </a:solidFill>
          </a:ln>
        </p:spPr>
      </p:pic>
      <p:pic>
        <p:nvPicPr>
          <p:cNvPr id="10" name="Picture 2" title="Assembled application image for Preview Current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764169"/>
            <a:ext cx="7142042" cy="60938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Oval 10" title="&quot;&quot;"/>
          <p:cNvSpPr/>
          <p:nvPr/>
        </p:nvSpPr>
        <p:spPr>
          <a:xfrm>
            <a:off x="457200" y="2049462"/>
            <a:ext cx="1905000" cy="35167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12" name="Straight Arrow Connector 11" title="&quot;&quot;"/>
          <p:cNvCxnSpPr/>
          <p:nvPr/>
        </p:nvCxnSpPr>
        <p:spPr>
          <a:xfrm>
            <a:off x="2350967" y="2214411"/>
            <a:ext cx="1297108" cy="63651"/>
          </a:xfrm>
          <a:prstGeom prst="straightConnector1">
            <a:avLst/>
          </a:prstGeom>
          <a:noFill/>
          <a:ln w="25400" cap="flat" cmpd="sng" algn="ctr">
            <a:solidFill>
              <a:srgbClr val="FF6600"/>
            </a:solidFill>
            <a:prstDash val="solid"/>
            <a:tailEnd type="arrow"/>
          </a:ln>
          <a:effectLst/>
        </p:spPr>
      </p:cxnSp>
      <p:sp>
        <p:nvSpPr>
          <p:cNvPr id="13" name="Rounded Rectangular Callout 12" descr="Component preview does not include bookmarks, Table of Contents, data summaries or biosketches."/>
          <p:cNvSpPr/>
          <p:nvPr/>
        </p:nvSpPr>
        <p:spPr>
          <a:xfrm>
            <a:off x="7696200" y="2731506"/>
            <a:ext cx="3200400" cy="2438400"/>
          </a:xfrm>
          <a:prstGeom prst="wedgeRoundRectCallout">
            <a:avLst>
              <a:gd name="adj1" fmla="val 49478"/>
              <a:gd name="adj2" fmla="val -2533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Component preview does not include bookmarks, Table of Contents, data summaries or </a:t>
            </a:r>
            <a:r>
              <a:rPr kumimoji="0" lang="en-US" sz="2400" b="0" i="0" u="none" strike="noStrike" kern="0" cap="none" spc="0" normalizeH="0" baseline="0" noProof="0" dirty="0" err="1">
                <a:ln>
                  <a:noFill/>
                </a:ln>
                <a:solidFill>
                  <a:srgbClr val="002060"/>
                </a:solidFill>
                <a:effectLst/>
                <a:uLnTx/>
                <a:uFillTx/>
                <a:latin typeface="Arial"/>
                <a:ea typeface="+mn-ea"/>
                <a:cs typeface="Arial"/>
              </a:rPr>
              <a:t>biosketches</a:t>
            </a:r>
            <a:r>
              <a:rPr kumimoji="0" lang="en-US" sz="2400" b="0" i="0" u="none" strike="noStrike" kern="0" cap="none" spc="0" normalizeH="0" baseline="0" noProof="0" dirty="0">
                <a:ln>
                  <a:noFill/>
                </a:ln>
                <a:solidFill>
                  <a:srgbClr val="002060"/>
                </a:solidFill>
                <a:effectLst/>
                <a:uLnTx/>
                <a:uFillTx/>
                <a:latin typeface="Arial"/>
                <a:ea typeface="+mn-ea"/>
                <a:cs typeface="Arial"/>
              </a:rPr>
              <a:t>.</a:t>
            </a:r>
          </a:p>
        </p:txBody>
      </p:sp>
    </p:spTree>
    <p:extLst>
      <p:ext uri="{BB962C8B-B14F-4D97-AF65-F5344CB8AC3E}">
        <p14:creationId xmlns:p14="http://schemas.microsoft.com/office/powerpoint/2010/main" val="30961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58</a:t>
            </a:fld>
            <a:endParaRPr lang="en-US" dirty="0"/>
          </a:p>
        </p:txBody>
      </p:sp>
      <p:sp>
        <p:nvSpPr>
          <p:cNvPr id="2" name="Title 1"/>
          <p:cNvSpPr>
            <a:spLocks noGrp="1"/>
          </p:cNvSpPr>
          <p:nvPr>
            <p:ph type="title"/>
          </p:nvPr>
        </p:nvSpPr>
        <p:spPr>
          <a:xfrm>
            <a:off x="457200" y="0"/>
            <a:ext cx="11379200" cy="758825"/>
          </a:xfrm>
        </p:spPr>
        <p:txBody>
          <a:bodyPr/>
          <a:lstStyle/>
          <a:p>
            <a:r>
              <a:rPr lang="en-US" dirty="0"/>
              <a:t>Updating Component Status to Complete</a:t>
            </a:r>
          </a:p>
        </p:txBody>
      </p:sp>
      <p:grpSp>
        <p:nvGrpSpPr>
          <p:cNvPr id="4" name="Group 3" descr="Update Component Status screen provides dropdown list of statuses. Select status and enter comment for Status History."/>
          <p:cNvGrpSpPr/>
          <p:nvPr/>
        </p:nvGrpSpPr>
        <p:grpSpPr>
          <a:xfrm>
            <a:off x="609600" y="891388"/>
            <a:ext cx="7500673" cy="3689350"/>
            <a:chOff x="328613" y="1003152"/>
            <a:chExt cx="7500673" cy="3689350"/>
          </a:xfrm>
        </p:grpSpPr>
        <p:pic>
          <p:nvPicPr>
            <p:cNvPr id="5"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003152"/>
              <a:ext cx="6148387" cy="36893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886200" y="1750673"/>
              <a:ext cx="1020802" cy="91632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516479" y="3351435"/>
              <a:ext cx="2286001" cy="656913"/>
              <a:chOff x="533399" y="2924487"/>
              <a:chExt cx="2286001" cy="656913"/>
            </a:xfrm>
          </p:grpSpPr>
          <p:sp>
            <p:nvSpPr>
              <p:cNvPr id="9" name="Oval 8"/>
              <p:cNvSpPr/>
              <p:nvPr/>
            </p:nvSpPr>
            <p:spPr>
              <a:xfrm>
                <a:off x="533399" y="3276600"/>
                <a:ext cx="1544295"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10" name="Straight Arrow Connector 9"/>
              <p:cNvCxnSpPr>
                <a:stCxn id="9" idx="7"/>
              </p:cNvCxnSpPr>
              <p:nvPr/>
            </p:nvCxnSpPr>
            <p:spPr>
              <a:xfrm flipV="1">
                <a:off x="1851537" y="2924487"/>
                <a:ext cx="967863" cy="396750"/>
              </a:xfrm>
              <a:prstGeom prst="straightConnector1">
                <a:avLst/>
              </a:prstGeom>
              <a:noFill/>
              <a:ln w="25400" cap="flat" cmpd="sng" algn="ctr">
                <a:solidFill>
                  <a:srgbClr val="FF6600"/>
                </a:solidFill>
                <a:prstDash val="solid"/>
                <a:tailEnd type="arrow"/>
              </a:ln>
              <a:effectLst/>
            </p:spPr>
          </p:cxnSp>
        </p:grpSp>
        <p:sp>
          <p:nvSpPr>
            <p:cNvPr id="8" name="Rounded Rectangular Callout 7"/>
            <p:cNvSpPr/>
            <p:nvPr/>
          </p:nvSpPr>
          <p:spPr>
            <a:xfrm>
              <a:off x="5390886" y="1446836"/>
              <a:ext cx="2438400" cy="1524000"/>
            </a:xfrm>
            <a:prstGeom prst="wedgeRoundRectCallout">
              <a:avLst>
                <a:gd name="adj1" fmla="val -75778"/>
                <a:gd name="adj2" fmla="val 1510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status and enter comment for Status History. </a:t>
              </a:r>
            </a:p>
          </p:txBody>
        </p:sp>
      </p:grpSp>
      <p:pic>
        <p:nvPicPr>
          <p:cNvPr id="11"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124200"/>
            <a:ext cx="5003932" cy="3205316"/>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title="&quot;&quot;"/>
          <p:cNvSpPr/>
          <p:nvPr/>
        </p:nvSpPr>
        <p:spPr>
          <a:xfrm>
            <a:off x="8396133" y="5730666"/>
            <a:ext cx="597617" cy="3702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le 13" descr="Once a component is marked ‘Complete’ no additional edits can be made unless someone with appropriate authority (i.e. AO, SO, Status Maintainer, or Initiator) returns the status to ‘Work in Progress’."/>
          <p:cNvSpPr/>
          <p:nvPr/>
        </p:nvSpPr>
        <p:spPr>
          <a:xfrm>
            <a:off x="1295400" y="4724400"/>
            <a:ext cx="5243226" cy="1605116"/>
          </a:xfrm>
          <a:prstGeom prst="roundRect">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Once a component is marked ‘Complete’ no additional edits can be made unless someone with appropriate authority (i.e. AO, SO, Status Maintainer, or Initiator) returns the status to ‘Work in Progress’.</a:t>
            </a:r>
          </a:p>
        </p:txBody>
      </p:sp>
      <p:sp>
        <p:nvSpPr>
          <p:cNvPr id="13" name="Rounded Rectangular Callout 12" descr="Status on Summary page is updated. "/>
          <p:cNvSpPr/>
          <p:nvPr/>
        </p:nvSpPr>
        <p:spPr>
          <a:xfrm>
            <a:off x="9448801" y="4282867"/>
            <a:ext cx="1790173" cy="1564941"/>
          </a:xfrm>
          <a:prstGeom prst="wedgeRoundRectCallout">
            <a:avLst>
              <a:gd name="adj1" fmla="val -71134"/>
              <a:gd name="adj2" fmla="val 4673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Status on Summary page is updated. </a:t>
            </a:r>
          </a:p>
        </p:txBody>
      </p:sp>
    </p:spTree>
    <p:extLst>
      <p:ext uri="{BB962C8B-B14F-4D97-AF65-F5344CB8AC3E}">
        <p14:creationId xmlns:p14="http://schemas.microsoft.com/office/powerpoint/2010/main" val="422843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59</a:t>
            </a:fld>
            <a:endParaRPr lang="en-US" dirty="0"/>
          </a:p>
        </p:txBody>
      </p:sp>
      <p:sp>
        <p:nvSpPr>
          <p:cNvPr id="2" name="Title 1"/>
          <p:cNvSpPr>
            <a:spLocks noGrp="1"/>
          </p:cNvSpPr>
          <p:nvPr>
            <p:ph type="title"/>
          </p:nvPr>
        </p:nvSpPr>
        <p:spPr/>
        <p:txBody>
          <a:bodyPr/>
          <a:lstStyle/>
          <a:p>
            <a:r>
              <a:rPr lang="en-US" dirty="0"/>
              <a:t>Step 6: Finalize Your Application</a:t>
            </a:r>
          </a:p>
        </p:txBody>
      </p:sp>
      <p:sp>
        <p:nvSpPr>
          <p:cNvPr id="3" name="Content Placeholder 2"/>
          <p:cNvSpPr>
            <a:spLocks noGrp="1"/>
          </p:cNvSpPr>
          <p:nvPr>
            <p:ph sz="quarter" idx="13"/>
          </p:nvPr>
        </p:nvSpPr>
        <p:spPr/>
        <p:txBody>
          <a:bodyPr/>
          <a:lstStyle/>
          <a:p>
            <a:pPr>
              <a:spcAft>
                <a:spcPts val="600"/>
              </a:spcAft>
            </a:pPr>
            <a:r>
              <a:rPr lang="en-US" dirty="0"/>
              <a:t>As components are marked ‘Complete’, the applicant organization can preview them and incorporate those that are ready into the final application by updating the component status to ‘Final’</a:t>
            </a:r>
          </a:p>
          <a:p>
            <a:pPr lvl="1"/>
            <a:r>
              <a:rPr lang="en-US" dirty="0"/>
              <a:t>Applicant organization AOs, SOs, users with Status Maintainer authority and application initiators have option to mark a component ‘Final’ directly from ‘Work in Progress’</a:t>
            </a:r>
            <a:br>
              <a:rPr lang="en-US" dirty="0"/>
            </a:br>
            <a:endParaRPr lang="en-US" dirty="0"/>
          </a:p>
          <a:p>
            <a:r>
              <a:rPr lang="en-US" dirty="0"/>
              <a:t>All components must be marked ‘Final’ before an application can be prepared for submission</a:t>
            </a:r>
          </a:p>
          <a:p>
            <a:endParaRPr lang="en-US" dirty="0"/>
          </a:p>
        </p:txBody>
      </p:sp>
      <p:grpSp>
        <p:nvGrpSpPr>
          <p:cNvPr id="5" name="Group 4" title="&quot;"/>
          <p:cNvGrpSpPr/>
          <p:nvPr/>
        </p:nvGrpSpPr>
        <p:grpSpPr>
          <a:xfrm>
            <a:off x="402167" y="224803"/>
            <a:ext cx="1016000" cy="1016000"/>
            <a:chOff x="6801034" y="1885364"/>
            <a:chExt cx="1016000" cy="1016000"/>
          </a:xfrm>
        </p:grpSpPr>
        <p:grpSp>
          <p:nvGrpSpPr>
            <p:cNvPr id="6" name="Group 5"/>
            <p:cNvGrpSpPr/>
            <p:nvPr/>
          </p:nvGrpSpPr>
          <p:grpSpPr>
            <a:xfrm>
              <a:off x="6801034" y="1885364"/>
              <a:ext cx="1016000" cy="1016000"/>
              <a:chOff x="8619527" y="416519"/>
              <a:chExt cx="1016000" cy="1016000"/>
            </a:xfrm>
          </p:grpSpPr>
          <p:sp>
            <p:nvSpPr>
              <p:cNvPr id="8" name="Oval 7"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9" name="Oval 8"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247" y="2112845"/>
              <a:ext cx="525354" cy="525354"/>
            </a:xfrm>
            <a:prstGeom prst="rect">
              <a:avLst/>
            </a:prstGeom>
          </p:spPr>
        </p:pic>
      </p:grpSp>
    </p:spTree>
    <p:extLst>
      <p:ext uri="{BB962C8B-B14F-4D97-AF65-F5344CB8AC3E}">
        <p14:creationId xmlns:p14="http://schemas.microsoft.com/office/powerpoint/2010/main" val="243912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6</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Overall Component</a:t>
            </a:r>
          </a:p>
        </p:txBody>
      </p:sp>
      <p:grpSp>
        <p:nvGrpSpPr>
          <p:cNvPr id="130" name="Group 129"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7" name="Straight Connector 66"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8"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9" name="Elbow Connector 68"/>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70" name="Group 12"/>
              <p:cNvGrpSpPr/>
              <p:nvPr/>
            </p:nvGrpSpPr>
            <p:grpSpPr>
              <a:xfrm>
                <a:off x="3148761" y="2819400"/>
                <a:ext cx="2032839" cy="1181100"/>
                <a:chOff x="3056686" y="3335341"/>
                <a:chExt cx="2032839" cy="1181100"/>
              </a:xfrm>
            </p:grpSpPr>
            <p:sp>
              <p:nvSpPr>
                <p:cNvPr id="72" name="Round Same Side Corner Rectangle 71"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73" name="Rectangle 7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71"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34" title="&quot;&quot;"/>
            <p:cNvGrpSpPr/>
            <p:nvPr/>
          </p:nvGrpSpPr>
          <p:grpSpPr>
            <a:xfrm>
              <a:off x="7031941" y="2468563"/>
              <a:ext cx="3192741" cy="4418933"/>
              <a:chOff x="5570260" y="2514600"/>
              <a:chExt cx="3192741" cy="4418933"/>
            </a:xfrm>
          </p:grpSpPr>
          <p:cxnSp>
            <p:nvCxnSpPr>
              <p:cNvPr id="75" name="Elbow Connector 74"/>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6" name="Group 98"/>
              <p:cNvGrpSpPr/>
              <p:nvPr/>
            </p:nvGrpSpPr>
            <p:grpSpPr>
              <a:xfrm>
                <a:off x="6147639" y="5638800"/>
                <a:ext cx="2032839" cy="1181100"/>
                <a:chOff x="3056686" y="3335341"/>
                <a:chExt cx="2032839" cy="1181100"/>
              </a:xfrm>
            </p:grpSpPr>
            <p:sp>
              <p:nvSpPr>
                <p:cNvPr id="78" name="Round Same Side Corner Rectangle 77"/>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79" name="Rectangle 78"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7"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33" title="&quot;&quot;"/>
            <p:cNvGrpSpPr/>
            <p:nvPr/>
          </p:nvGrpSpPr>
          <p:grpSpPr>
            <a:xfrm>
              <a:off x="6987640" y="2533657"/>
              <a:ext cx="3084641" cy="2970358"/>
              <a:chOff x="5525959" y="2579695"/>
              <a:chExt cx="3084641" cy="2970358"/>
            </a:xfrm>
          </p:grpSpPr>
          <p:cxnSp>
            <p:nvCxnSpPr>
              <p:cNvPr id="81" name="Elbow Connector 80"/>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2" name="Group 91"/>
              <p:cNvGrpSpPr/>
              <p:nvPr/>
            </p:nvGrpSpPr>
            <p:grpSpPr>
              <a:xfrm>
                <a:off x="6172200" y="4229100"/>
                <a:ext cx="2032839" cy="1181100"/>
                <a:chOff x="3056686" y="3335341"/>
                <a:chExt cx="2032839" cy="1181100"/>
              </a:xfrm>
            </p:grpSpPr>
            <p:sp>
              <p:nvSpPr>
                <p:cNvPr id="84" name="Round Same Side Corner Rectangle 83"/>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5" name="Rectangle 84"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3"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32" title="&quot;&quot;"/>
            <p:cNvGrpSpPr/>
            <p:nvPr/>
          </p:nvGrpSpPr>
          <p:grpSpPr>
            <a:xfrm>
              <a:off x="6950508" y="2497137"/>
              <a:ext cx="2893173" cy="1587500"/>
              <a:chOff x="5488827" y="2543175"/>
              <a:chExt cx="2893173" cy="1587500"/>
            </a:xfrm>
          </p:grpSpPr>
          <p:cxnSp>
            <p:nvCxnSpPr>
              <p:cNvPr id="87"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88" name="Group 88"/>
              <p:cNvGrpSpPr/>
              <p:nvPr/>
            </p:nvGrpSpPr>
            <p:grpSpPr>
              <a:xfrm>
                <a:off x="6172200" y="2819400"/>
                <a:ext cx="2032839" cy="1181100"/>
                <a:chOff x="3056686" y="3335341"/>
                <a:chExt cx="2032839" cy="1181100"/>
              </a:xfrm>
            </p:grpSpPr>
            <p:sp>
              <p:nvSpPr>
                <p:cNvPr id="90" name="Round Same Side Corner Rectangle 89"/>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1" name="Rectangle 90"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9"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 name="Round Same Side Corner Rectangle 91" title="Component Type of Project"/>
            <p:cNvSpPr/>
            <p:nvPr/>
          </p:nvSpPr>
          <p:spPr bwMode="auto">
            <a:xfrm>
              <a:off x="8356322"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3" name="Round Same Side Corner Rectangle 92" title="Component Type of Core"/>
            <p:cNvSpPr/>
            <p:nvPr/>
          </p:nvSpPr>
          <p:spPr bwMode="auto">
            <a:xfrm>
              <a:off x="5079247"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4" name="Group 93"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95" name="Elbow Connector 94"/>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6" name="Group 95"/>
              <p:cNvGrpSpPr/>
              <p:nvPr/>
            </p:nvGrpSpPr>
            <p:grpSpPr>
              <a:xfrm>
                <a:off x="0" y="2789237"/>
                <a:ext cx="2205038" cy="1509154"/>
                <a:chOff x="0" y="2789237"/>
                <a:chExt cx="2205038" cy="1509154"/>
              </a:xfrm>
            </p:grpSpPr>
            <p:sp>
              <p:nvSpPr>
                <p:cNvPr id="99" name="Round Same Side Corner Rectangle 98" descr="Sample multi-project application with an Overall, one Admin core, two Cores each with one subaward, and 3 projects."/>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00" name="Rectangle 99"/>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1"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7" name="Elbow Connector 39"/>
              <p:cNvCxnSpPr>
                <a:endCxn id="100"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98" name="Round Same Side Corner Rectangle 97"/>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2" name="Elbow Connector 101"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3" name="Group 102"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04" name="Group 103"/>
              <p:cNvGrpSpPr/>
              <p:nvPr/>
            </p:nvGrpSpPr>
            <p:grpSpPr>
              <a:xfrm>
                <a:off x="2209800" y="838200"/>
                <a:ext cx="3755747" cy="1447800"/>
                <a:chOff x="2209800" y="838200"/>
                <a:chExt cx="3755747" cy="1447800"/>
              </a:xfrm>
            </p:grpSpPr>
            <p:grpSp>
              <p:nvGrpSpPr>
                <p:cNvPr id="106" name="Group 67"/>
                <p:cNvGrpSpPr>
                  <a:grpSpLocks/>
                </p:cNvGrpSpPr>
                <p:nvPr/>
              </p:nvGrpSpPr>
              <p:grpSpPr bwMode="auto">
                <a:xfrm>
                  <a:off x="2897169" y="838200"/>
                  <a:ext cx="3068378" cy="1248099"/>
                  <a:chOff x="533400" y="895350"/>
                  <a:chExt cx="2209800" cy="1733550"/>
                </a:xfrm>
              </p:grpSpPr>
              <p:sp>
                <p:nvSpPr>
                  <p:cNvPr id="108" name="Round Same Side Corner Rectangle 107"/>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09" name="Rectangle 108"/>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07"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 name="TextBox 109"/>
            <p:cNvSpPr txBox="1"/>
            <p:nvPr/>
          </p:nvSpPr>
          <p:spPr>
            <a:xfrm>
              <a:off x="8155886" y="947517"/>
              <a:ext cx="1672253" cy="646331"/>
            </a:xfrm>
            <a:prstGeom prst="rect">
              <a:avLst/>
            </a:prstGeom>
            <a:noFill/>
          </p:spPr>
          <p:txBody>
            <a:bodyPr wrap="none" rtlCol="0">
              <a:spAutoFit/>
            </a:bodyPr>
            <a:lstStyle/>
            <a:p>
              <a:r>
                <a:rPr lang="en-US" dirty="0">
                  <a:solidFill>
                    <a:srgbClr val="000000"/>
                  </a:solidFill>
                  <a:latin typeface="Arial" charset="0"/>
                  <a:cs typeface="Arial"/>
                </a:rPr>
                <a:t>Examples:</a:t>
              </a:r>
            </a:p>
            <a:p>
              <a:r>
                <a:rPr lang="en-US" b="1" dirty="0" err="1">
                  <a:solidFill>
                    <a:srgbClr val="000000"/>
                  </a:solidFill>
                  <a:latin typeface="Arial" charset="0"/>
                  <a:cs typeface="Arial"/>
                </a:rPr>
                <a:t>P01</a:t>
              </a:r>
              <a:r>
                <a:rPr lang="en-US" b="1" dirty="0">
                  <a:solidFill>
                    <a:srgbClr val="000000"/>
                  </a:solidFill>
                  <a:latin typeface="Arial" charset="0"/>
                  <a:cs typeface="Arial"/>
                </a:rPr>
                <a:t>, </a:t>
              </a:r>
              <a:r>
                <a:rPr lang="en-US" b="1" dirty="0" err="1">
                  <a:solidFill>
                    <a:srgbClr val="000000"/>
                  </a:solidFill>
                  <a:latin typeface="Arial" charset="0"/>
                  <a:cs typeface="Arial"/>
                </a:rPr>
                <a:t>P20</a:t>
              </a:r>
              <a:r>
                <a:rPr lang="en-US" b="1" dirty="0">
                  <a:solidFill>
                    <a:srgbClr val="000000"/>
                  </a:solidFill>
                  <a:latin typeface="Arial" charset="0"/>
                  <a:cs typeface="Arial"/>
                </a:rPr>
                <a:t>, </a:t>
              </a:r>
              <a:r>
                <a:rPr lang="en-US" b="1" dirty="0" err="1">
                  <a:solidFill>
                    <a:srgbClr val="000000"/>
                  </a:solidFill>
                  <a:latin typeface="Arial" charset="0"/>
                  <a:cs typeface="Arial"/>
                </a:rPr>
                <a:t>P50</a:t>
              </a:r>
              <a:endParaRPr lang="en-US" b="1" dirty="0">
                <a:solidFill>
                  <a:srgbClr val="000000"/>
                </a:solidFill>
                <a:latin typeface="Arial" charset="0"/>
                <a:cs typeface="Arial"/>
              </a:endParaRPr>
            </a:p>
          </p:txBody>
        </p:sp>
        <p:grpSp>
          <p:nvGrpSpPr>
            <p:cNvPr id="111" name="Group 28" title="&quot;&quot;"/>
            <p:cNvGrpSpPr/>
            <p:nvPr/>
          </p:nvGrpSpPr>
          <p:grpSpPr>
            <a:xfrm>
              <a:off x="3657602" y="2565402"/>
              <a:ext cx="3151789" cy="3514153"/>
              <a:chOff x="2500721" y="2029303"/>
              <a:chExt cx="3151789" cy="3514153"/>
            </a:xfrm>
          </p:grpSpPr>
          <p:cxnSp>
            <p:nvCxnSpPr>
              <p:cNvPr id="112" name="Elbow Connector 87"/>
              <p:cNvCxnSpPr>
                <a:endCxn id="11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13" name="Group 79"/>
              <p:cNvGrpSpPr/>
              <p:nvPr/>
            </p:nvGrpSpPr>
            <p:grpSpPr>
              <a:xfrm>
                <a:off x="3165098" y="4267200"/>
                <a:ext cx="2032839" cy="1181100"/>
                <a:chOff x="3056686" y="3335341"/>
                <a:chExt cx="2032839" cy="1181100"/>
              </a:xfrm>
            </p:grpSpPr>
            <p:sp>
              <p:nvSpPr>
                <p:cNvPr id="115" name="Round Same Side Corner Rectangle 11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16" name="Rectangle 11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14"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 name="Group 54" title="Core 1 Subaward Budget with organization D"/>
            <p:cNvGrpSpPr/>
            <p:nvPr/>
          </p:nvGrpSpPr>
          <p:grpSpPr>
            <a:xfrm>
              <a:off x="4690167" y="3970339"/>
              <a:ext cx="1632433" cy="685888"/>
              <a:chOff x="3544377" y="3666846"/>
              <a:chExt cx="1632433" cy="906460"/>
            </a:xfrm>
          </p:grpSpPr>
          <p:cxnSp>
            <p:nvCxnSpPr>
              <p:cNvPr id="118" name="Elbow Connector 11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9" name="Group 58"/>
              <p:cNvGrpSpPr/>
              <p:nvPr/>
            </p:nvGrpSpPr>
            <p:grpSpPr>
              <a:xfrm>
                <a:off x="3544377" y="3852503"/>
                <a:ext cx="1632433" cy="720803"/>
                <a:chOff x="3435965" y="2920644"/>
                <a:chExt cx="1632433" cy="720803"/>
              </a:xfrm>
            </p:grpSpPr>
            <p:sp>
              <p:nvSpPr>
                <p:cNvPr id="120" name="Round Same Side Corner Rectangle 119"/>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1" name="Rectangle 12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22" name="Group 54" title="Core 1 Subaward Budget with organization D"/>
            <p:cNvGrpSpPr/>
            <p:nvPr/>
          </p:nvGrpSpPr>
          <p:grpSpPr>
            <a:xfrm>
              <a:off x="4692168" y="6019712"/>
              <a:ext cx="1632433" cy="685888"/>
              <a:chOff x="3544377" y="3666846"/>
              <a:chExt cx="1632433" cy="906460"/>
            </a:xfrm>
          </p:grpSpPr>
          <p:cxnSp>
            <p:nvCxnSpPr>
              <p:cNvPr id="123" name="Elbow Connector 12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4" name="Group 58"/>
              <p:cNvGrpSpPr/>
              <p:nvPr/>
            </p:nvGrpSpPr>
            <p:grpSpPr>
              <a:xfrm>
                <a:off x="3544377" y="3852503"/>
                <a:ext cx="1632433" cy="720803"/>
                <a:chOff x="3435965" y="2920644"/>
                <a:chExt cx="1632433" cy="720803"/>
              </a:xfrm>
            </p:grpSpPr>
            <p:sp>
              <p:nvSpPr>
                <p:cNvPr id="125" name="Round Same Side Corner Rectangle 124"/>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6" name="Rectangle 12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27" name="Group 126" title="Overall component"/>
          <p:cNvGrpSpPr/>
          <p:nvPr/>
        </p:nvGrpSpPr>
        <p:grpSpPr>
          <a:xfrm>
            <a:off x="3407488" y="789261"/>
            <a:ext cx="5446840" cy="3194411"/>
            <a:chOff x="1865687" y="867815"/>
            <a:chExt cx="5446840" cy="3194411"/>
          </a:xfrm>
        </p:grpSpPr>
        <p:sp>
          <p:nvSpPr>
            <p:cNvPr id="128" name="Rounded Rectangle 127"/>
            <p:cNvSpPr/>
            <p:nvPr/>
          </p:nvSpPr>
          <p:spPr>
            <a:xfrm>
              <a:off x="2264343" y="867815"/>
              <a:ext cx="4210048" cy="13255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9" name="Rounded Rectangular Callout 128" descr="Single Overall component&#10;Provides an overview of the entire application"/>
            <p:cNvSpPr/>
            <p:nvPr/>
          </p:nvSpPr>
          <p:spPr>
            <a:xfrm>
              <a:off x="1865687" y="2690626"/>
              <a:ext cx="5446840" cy="1371600"/>
            </a:xfrm>
            <a:prstGeom prst="wedgeRoundRectCallout">
              <a:avLst>
                <a:gd name="adj1" fmla="val -21450"/>
                <a:gd name="adj2" fmla="val -100330"/>
                <a:gd name="adj3" fmla="val 16667"/>
              </a:avLst>
            </a:prstGeom>
            <a:solidFill>
              <a:srgbClr val="FFCC66"/>
            </a:solidFill>
            <a:ln w="25400" cap="flat" cmpd="sng" algn="ctr">
              <a:solidFill>
                <a:srgbClr val="FF6600"/>
              </a:solidFill>
              <a:prstDash val="solid"/>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Single Overall component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Provides an overview of the entire application</a:t>
              </a:r>
            </a:p>
          </p:txBody>
        </p:sp>
      </p:grpSp>
    </p:spTree>
    <p:extLst>
      <p:ext uri="{BB962C8B-B14F-4D97-AF65-F5344CB8AC3E}">
        <p14:creationId xmlns:p14="http://schemas.microsoft.com/office/powerpoint/2010/main" val="398212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60</a:t>
            </a:fld>
            <a:endParaRPr lang="en-US" dirty="0"/>
          </a:p>
        </p:txBody>
      </p:sp>
      <p:sp>
        <p:nvSpPr>
          <p:cNvPr id="2" name="Title 1"/>
          <p:cNvSpPr>
            <a:spLocks noGrp="1"/>
          </p:cNvSpPr>
          <p:nvPr>
            <p:ph type="title"/>
          </p:nvPr>
        </p:nvSpPr>
        <p:spPr>
          <a:xfrm>
            <a:off x="457200" y="-76200"/>
            <a:ext cx="11379200" cy="758825"/>
          </a:xfrm>
        </p:spPr>
        <p:txBody>
          <a:bodyPr/>
          <a:lstStyle/>
          <a:p>
            <a:r>
              <a:rPr lang="en-US" dirty="0"/>
              <a:t>Setting Component Status to Final</a:t>
            </a:r>
          </a:p>
        </p:txBody>
      </p:sp>
      <p:pic>
        <p:nvPicPr>
          <p:cNvPr id="9"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18" y="712703"/>
            <a:ext cx="9967182" cy="6085952"/>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title="&quot;&quot;"/>
          <p:cNvSpPr/>
          <p:nvPr/>
        </p:nvSpPr>
        <p:spPr>
          <a:xfrm>
            <a:off x="6781800" y="2514600"/>
            <a:ext cx="7341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1" name="Oval 10" title="&quot;&quot;"/>
          <p:cNvSpPr/>
          <p:nvPr/>
        </p:nvSpPr>
        <p:spPr>
          <a:xfrm>
            <a:off x="1005618" y="4779376"/>
            <a:ext cx="2728182" cy="40222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12" name="Straight Arrow Connector 11" title="&quot;&quot;"/>
          <p:cNvCxnSpPr/>
          <p:nvPr/>
        </p:nvCxnSpPr>
        <p:spPr>
          <a:xfrm>
            <a:off x="3733800" y="4953000"/>
            <a:ext cx="762000" cy="0"/>
          </a:xfrm>
          <a:prstGeom prst="straightConnector1">
            <a:avLst/>
          </a:prstGeom>
          <a:noFill/>
          <a:ln w="25400" cap="flat" cmpd="sng" algn="ctr">
            <a:solidFill>
              <a:srgbClr val="FF6600"/>
            </a:solidFill>
            <a:prstDash val="solid"/>
            <a:tailEnd type="arrow"/>
          </a:ln>
          <a:effectLst/>
        </p:spPr>
      </p:cxnSp>
      <p:sp>
        <p:nvSpPr>
          <p:cNvPr id="13" name="Rounded Rectangular Callout 12" descr="Update the component status to Final once you are satisfied that the component is ready to be included in the final application"/>
          <p:cNvSpPr/>
          <p:nvPr/>
        </p:nvSpPr>
        <p:spPr>
          <a:xfrm>
            <a:off x="6705601" y="3429000"/>
            <a:ext cx="3733799" cy="2491454"/>
          </a:xfrm>
          <a:prstGeom prst="wedgeRoundRectCallout">
            <a:avLst>
              <a:gd name="adj1" fmla="val -31187"/>
              <a:gd name="adj2" fmla="val -641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Update the component status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a:t>
            </a:r>
            <a:r>
              <a:rPr kumimoji="0" lang="en-US" sz="2400" b="0" i="0" u="none" strike="noStrike" kern="0" cap="none" spc="0" normalizeH="0" baseline="0" noProof="0" dirty="0">
                <a:ln>
                  <a:noFill/>
                </a:ln>
                <a:solidFill>
                  <a:srgbClr val="002060"/>
                </a:solidFill>
                <a:effectLst/>
                <a:uLnTx/>
                <a:uFillTx/>
                <a:latin typeface="Arial"/>
                <a:ea typeface="+mn-ea"/>
                <a:cs typeface="Arial"/>
              </a:rPr>
              <a:t> once you are satisfied that the component is ready to be included in the final application.</a:t>
            </a:r>
          </a:p>
        </p:txBody>
      </p:sp>
    </p:spTree>
    <p:extLst>
      <p:ext uri="{BB962C8B-B14F-4D97-AF65-F5344CB8AC3E}">
        <p14:creationId xmlns:p14="http://schemas.microsoft.com/office/powerpoint/2010/main" val="3033421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61</a:t>
            </a:fld>
            <a:endParaRPr lang="en-US" dirty="0"/>
          </a:p>
        </p:txBody>
      </p:sp>
      <p:sp>
        <p:nvSpPr>
          <p:cNvPr id="2" name="Title 1"/>
          <p:cNvSpPr>
            <a:spLocks noGrp="1"/>
          </p:cNvSpPr>
          <p:nvPr>
            <p:ph type="title"/>
          </p:nvPr>
        </p:nvSpPr>
        <p:spPr>
          <a:xfrm>
            <a:off x="457200" y="0"/>
            <a:ext cx="11379200" cy="758825"/>
          </a:xfrm>
        </p:spPr>
        <p:txBody>
          <a:bodyPr/>
          <a:lstStyle/>
          <a:p>
            <a:r>
              <a:rPr lang="en-US" dirty="0"/>
              <a:t>Reconciling </a:t>
            </a:r>
            <a:r>
              <a:rPr lang="en-US" dirty="0" err="1"/>
              <a:t>Biosketches</a:t>
            </a:r>
            <a:endParaRPr lang="en-US" dirty="0"/>
          </a:p>
        </p:txBody>
      </p:sp>
      <p:pic>
        <p:nvPicPr>
          <p:cNvPr id="8" name="Picture 7" descr="The componets where the biosketches were found are displayed and links to each biosketch are provided. Radio buttons next to each link allow you to choose which biosketch you want to keep." title="Select biosketch screen"/>
          <p:cNvPicPr>
            <a:picLocks noChangeAspect="1"/>
          </p:cNvPicPr>
          <p:nvPr/>
        </p:nvPicPr>
        <p:blipFill>
          <a:blip r:embed="rId2"/>
          <a:stretch>
            <a:fillRect/>
          </a:stretch>
        </p:blipFill>
        <p:spPr>
          <a:xfrm>
            <a:off x="9004" y="1600200"/>
            <a:ext cx="12151884" cy="3733800"/>
          </a:xfrm>
          <a:prstGeom prst="rect">
            <a:avLst/>
          </a:prstGeom>
          <a:ln>
            <a:solidFill>
              <a:srgbClr val="000000"/>
            </a:solidFill>
          </a:ln>
        </p:spPr>
      </p:pic>
      <p:sp>
        <p:nvSpPr>
          <p:cNvPr id="9" name="Rounded Rectangular Callout 8" descr="ASSIST will check to ensure that only one biosketch is included for every Senior/Key person in the application."/>
          <p:cNvSpPr/>
          <p:nvPr/>
        </p:nvSpPr>
        <p:spPr>
          <a:xfrm>
            <a:off x="1993180" y="957105"/>
            <a:ext cx="8156594" cy="820616"/>
          </a:xfrm>
          <a:prstGeom prst="wedgeRoundRectCallout">
            <a:avLst>
              <a:gd name="adj1" fmla="val -18613"/>
              <a:gd name="adj2" fmla="val -5036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will check to ensure that only one </a:t>
            </a:r>
            <a:r>
              <a:rPr kumimoji="0" lang="en-US" sz="2400" b="0" i="0" u="none" strike="noStrike" kern="0" cap="none" spc="0" normalizeH="0" baseline="0" noProof="0" dirty="0" err="1">
                <a:ln>
                  <a:noFill/>
                </a:ln>
                <a:solidFill>
                  <a:srgbClr val="002060"/>
                </a:solidFill>
                <a:effectLst/>
                <a:uLnTx/>
                <a:uFillTx/>
                <a:latin typeface="Arial"/>
                <a:ea typeface="+mn-ea"/>
                <a:cs typeface="Arial"/>
              </a:rPr>
              <a:t>biosketch</a:t>
            </a:r>
            <a:r>
              <a:rPr kumimoji="0" lang="en-US" sz="2400" b="0" i="0" u="none" strike="noStrike" kern="0" cap="none" spc="0" normalizeH="0" baseline="0" noProof="0" dirty="0">
                <a:ln>
                  <a:noFill/>
                </a:ln>
                <a:solidFill>
                  <a:srgbClr val="002060"/>
                </a:solidFill>
                <a:effectLst/>
                <a:uLnTx/>
                <a:uFillTx/>
                <a:latin typeface="Arial"/>
                <a:ea typeface="+mn-ea"/>
                <a:cs typeface="Arial"/>
              </a:rPr>
              <a:t> is included for every Senior/Key person in the application.</a:t>
            </a:r>
          </a:p>
        </p:txBody>
      </p:sp>
      <p:sp>
        <p:nvSpPr>
          <p:cNvPr id="10" name="Oval 9" title="&quot;&quot;"/>
          <p:cNvSpPr/>
          <p:nvPr/>
        </p:nvSpPr>
        <p:spPr>
          <a:xfrm>
            <a:off x="4833834" y="3445617"/>
            <a:ext cx="3484421" cy="9930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1" name="Rounded Rectangular Callout 10" descr="If a biosketch is already included for any Sr/Key,  you will have the option to view each biosketch and select the one you wish to keep."/>
          <p:cNvSpPr/>
          <p:nvPr/>
        </p:nvSpPr>
        <p:spPr>
          <a:xfrm>
            <a:off x="1984357" y="5119094"/>
            <a:ext cx="9982693" cy="993061"/>
          </a:xfrm>
          <a:prstGeom prst="wedgeRoundRectCallout">
            <a:avLst>
              <a:gd name="adj1" fmla="val 6106"/>
              <a:gd name="adj2" fmla="val -1392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If a biosketch is already included for any </a:t>
            </a:r>
            <a:r>
              <a:rPr kumimoji="0" lang="en-US" sz="2400" b="0" i="0" u="none" strike="noStrike" kern="0" cap="none" spc="0" normalizeH="0" baseline="0" noProof="0" dirty="0" err="1">
                <a:ln>
                  <a:noFill/>
                </a:ln>
                <a:solidFill>
                  <a:srgbClr val="002060"/>
                </a:solidFill>
                <a:effectLst/>
                <a:uLnTx/>
                <a:uFillTx/>
                <a:latin typeface="Arial"/>
                <a:ea typeface="+mn-ea"/>
                <a:cs typeface="Arial"/>
              </a:rPr>
              <a:t>Sr</a:t>
            </a:r>
            <a:r>
              <a:rPr kumimoji="0" lang="en-US" sz="2400" b="0" i="0" u="none" strike="noStrike" kern="0" cap="none" spc="0" normalizeH="0" baseline="0" noProof="0" dirty="0">
                <a:ln>
                  <a:noFill/>
                </a:ln>
                <a:solidFill>
                  <a:srgbClr val="002060"/>
                </a:solidFill>
                <a:effectLst/>
                <a:uLnTx/>
                <a:uFillTx/>
                <a:latin typeface="Arial"/>
                <a:ea typeface="+mn-ea"/>
                <a:cs typeface="Arial"/>
              </a:rPr>
              <a:t>/Key,  you will have the option to view each biosketch and select the one you wish to keep.</a:t>
            </a:r>
          </a:p>
        </p:txBody>
      </p:sp>
    </p:spTree>
    <p:extLst>
      <p:ext uri="{BB962C8B-B14F-4D97-AF65-F5344CB8AC3E}">
        <p14:creationId xmlns:p14="http://schemas.microsoft.com/office/powerpoint/2010/main" val="4345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62</a:t>
            </a:fld>
            <a:endParaRPr lang="en-US" dirty="0"/>
          </a:p>
        </p:txBody>
      </p:sp>
      <p:sp>
        <p:nvSpPr>
          <p:cNvPr id="2" name="Title 1"/>
          <p:cNvSpPr>
            <a:spLocks noGrp="1"/>
          </p:cNvSpPr>
          <p:nvPr>
            <p:ph type="title"/>
          </p:nvPr>
        </p:nvSpPr>
        <p:spPr>
          <a:xfrm>
            <a:off x="457200" y="-76200"/>
            <a:ext cx="11379200" cy="758825"/>
          </a:xfrm>
        </p:spPr>
        <p:txBody>
          <a:bodyPr/>
          <a:lstStyle/>
          <a:p>
            <a:r>
              <a:rPr lang="en-US" dirty="0"/>
              <a:t>Final Component Status</a:t>
            </a:r>
          </a:p>
        </p:txBody>
      </p:sp>
      <p:pic>
        <p:nvPicPr>
          <p:cNvPr id="4" name="Picture 3" title="Summary screen shows Final status once biosketches are reconciled."/>
          <p:cNvPicPr>
            <a:picLocks noChangeAspect="1"/>
          </p:cNvPicPr>
          <p:nvPr/>
        </p:nvPicPr>
        <p:blipFill>
          <a:blip r:embed="rId2"/>
          <a:stretch>
            <a:fillRect/>
          </a:stretch>
        </p:blipFill>
        <p:spPr>
          <a:xfrm>
            <a:off x="2013857" y="764286"/>
            <a:ext cx="7913914" cy="6093714"/>
          </a:xfrm>
          <a:prstGeom prst="rect">
            <a:avLst/>
          </a:prstGeom>
          <a:ln>
            <a:solidFill>
              <a:schemeClr val="tx1"/>
            </a:solidFill>
          </a:ln>
        </p:spPr>
      </p:pic>
      <p:sp>
        <p:nvSpPr>
          <p:cNvPr id="5" name="Rounded Rectangular Callout 4" descr="After all biosketch issues are reconciled, the component status is set to Final"/>
          <p:cNvSpPr/>
          <p:nvPr/>
        </p:nvSpPr>
        <p:spPr>
          <a:xfrm>
            <a:off x="7467600" y="3810000"/>
            <a:ext cx="4191000" cy="1218057"/>
          </a:xfrm>
          <a:prstGeom prst="wedgeRoundRectCallout">
            <a:avLst>
              <a:gd name="adj1" fmla="val -70432"/>
              <a:gd name="adj2" fmla="val -5453"/>
              <a:gd name="adj3" fmla="val 16667"/>
            </a:avLst>
          </a:prstGeom>
          <a:solidFill>
            <a:srgbClr val="FFCC66"/>
          </a:solidFill>
          <a:ln w="25400" cap="flat" cmpd="sng" algn="ctr">
            <a:solidFill>
              <a:srgbClr val="FF6600"/>
            </a:solidFill>
            <a:prstDash val="solid"/>
          </a:ln>
          <a:effectLst/>
        </p:spPr>
        <p:txBody>
          <a:bodyPr rtlCol="0" anchor="ct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After all biosketch issues are reconciled, the component status is set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6" name="Oval 5" title="&quot;&quot;"/>
          <p:cNvSpPr/>
          <p:nvPr/>
        </p:nvSpPr>
        <p:spPr>
          <a:xfrm>
            <a:off x="6096000" y="4161875"/>
            <a:ext cx="608063" cy="44587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5661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63</a:t>
            </a:fld>
            <a:endParaRPr lang="en-US" dirty="0"/>
          </a:p>
        </p:txBody>
      </p:sp>
      <p:sp>
        <p:nvSpPr>
          <p:cNvPr id="2" name="Title 1"/>
          <p:cNvSpPr>
            <a:spLocks noGrp="1"/>
          </p:cNvSpPr>
          <p:nvPr>
            <p:ph type="title"/>
          </p:nvPr>
        </p:nvSpPr>
        <p:spPr>
          <a:xfrm>
            <a:off x="457200" y="-76200"/>
            <a:ext cx="11379200" cy="758825"/>
          </a:xfrm>
        </p:spPr>
        <p:txBody>
          <a:bodyPr/>
          <a:lstStyle/>
          <a:p>
            <a:r>
              <a:rPr lang="en-US" dirty="0"/>
              <a:t>Display Component Status</a:t>
            </a:r>
          </a:p>
        </p:txBody>
      </p:sp>
      <p:pic>
        <p:nvPicPr>
          <p:cNvPr id="4" name="Picture 3" descr="Lists each component and their status (e.g., Work in Progress, Complete, Final.)" title="Application Status screen"/>
          <p:cNvPicPr>
            <a:picLocks noChangeAspect="1"/>
          </p:cNvPicPr>
          <p:nvPr/>
        </p:nvPicPr>
        <p:blipFill>
          <a:blip r:embed="rId2"/>
          <a:stretch>
            <a:fillRect/>
          </a:stretch>
        </p:blipFill>
        <p:spPr>
          <a:xfrm>
            <a:off x="1651000" y="682625"/>
            <a:ext cx="8991600" cy="6142444"/>
          </a:xfrm>
          <a:prstGeom prst="rect">
            <a:avLst/>
          </a:prstGeom>
          <a:ln>
            <a:solidFill>
              <a:srgbClr val="000000"/>
            </a:solidFill>
          </a:ln>
        </p:spPr>
      </p:pic>
      <p:sp>
        <p:nvSpPr>
          <p:cNvPr id="5" name="Oval 4" title="&quot;&quot;"/>
          <p:cNvSpPr/>
          <p:nvPr/>
        </p:nvSpPr>
        <p:spPr>
          <a:xfrm>
            <a:off x="1524000" y="1833931"/>
            <a:ext cx="1752600" cy="41254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Rounded Rectangular Callout 5" descr="Component Statuses table provides application and component-level status on a single screen"/>
          <p:cNvSpPr/>
          <p:nvPr/>
        </p:nvSpPr>
        <p:spPr>
          <a:xfrm>
            <a:off x="7772400" y="4267200"/>
            <a:ext cx="3505200" cy="1828799"/>
          </a:xfrm>
          <a:prstGeom prst="wedgeRoundRectCallout">
            <a:avLst>
              <a:gd name="adj1" fmla="val 10744"/>
              <a:gd name="adj2" fmla="val -487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Provides application and component-level status on a single screen.</a:t>
            </a:r>
          </a:p>
        </p:txBody>
      </p:sp>
    </p:spTree>
    <p:extLst>
      <p:ext uri="{BB962C8B-B14F-4D97-AF65-F5344CB8AC3E}">
        <p14:creationId xmlns:p14="http://schemas.microsoft.com/office/powerpoint/2010/main" val="4109768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64</a:t>
            </a:fld>
            <a:endParaRPr lang="en-US" dirty="0"/>
          </a:p>
        </p:txBody>
      </p:sp>
      <p:sp>
        <p:nvSpPr>
          <p:cNvPr id="2" name="Title 1"/>
          <p:cNvSpPr>
            <a:spLocks noGrp="1"/>
          </p:cNvSpPr>
          <p:nvPr>
            <p:ph type="title"/>
          </p:nvPr>
        </p:nvSpPr>
        <p:spPr>
          <a:xfrm>
            <a:off x="457200" y="0"/>
            <a:ext cx="11379200" cy="758825"/>
          </a:xfrm>
        </p:spPr>
        <p:txBody>
          <a:bodyPr/>
          <a:lstStyle/>
          <a:p>
            <a:r>
              <a:rPr lang="en-US" dirty="0"/>
              <a:t>Updating Application Status</a:t>
            </a:r>
          </a:p>
        </p:txBody>
      </p:sp>
      <p:pic>
        <p:nvPicPr>
          <p:cNvPr id="4" name="Picture 2" title="display component status screen showing all components final and the application in work in progress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914400"/>
            <a:ext cx="8762999" cy="594689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210300" y="3738349"/>
            <a:ext cx="1066800" cy="289898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Oval 5" title="&quot;&quot;"/>
          <p:cNvSpPr/>
          <p:nvPr/>
        </p:nvSpPr>
        <p:spPr>
          <a:xfrm>
            <a:off x="5105401" y="2590800"/>
            <a:ext cx="12192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Rounded Rectangular Callout 6" descr="Although the Status is set to Final for each component, the Application Information still shows a Status of Work in Progress."/>
          <p:cNvSpPr/>
          <p:nvPr/>
        </p:nvSpPr>
        <p:spPr>
          <a:xfrm>
            <a:off x="196847" y="2432741"/>
            <a:ext cx="4451353" cy="2139260"/>
          </a:xfrm>
          <a:prstGeom prst="wedgeRoundRectCallout">
            <a:avLst>
              <a:gd name="adj1" fmla="val 59351"/>
              <a:gd name="adj2" fmla="val -3150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Although the Status is set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 </a:t>
            </a:r>
            <a:r>
              <a:rPr kumimoji="0" lang="en-US" sz="2400" b="0" i="0" u="none" strike="noStrike" kern="0" cap="none" spc="0" normalizeH="0" baseline="0" noProof="0" dirty="0">
                <a:ln>
                  <a:noFill/>
                </a:ln>
                <a:solidFill>
                  <a:srgbClr val="002060"/>
                </a:solidFill>
                <a:effectLst/>
                <a:uLnTx/>
                <a:uFillTx/>
                <a:latin typeface="Arial"/>
                <a:ea typeface="+mn-ea"/>
                <a:cs typeface="Arial"/>
              </a:rPr>
              <a:t>for each component, the Application Information still shows a Status of </a:t>
            </a:r>
            <a:r>
              <a:rPr kumimoji="0" lang="en-US" sz="2400" b="1" i="0" u="none" strike="noStrike" kern="0" cap="none" spc="0" normalizeH="0" baseline="0" noProof="0" dirty="0">
                <a:ln>
                  <a:noFill/>
                </a:ln>
                <a:solidFill>
                  <a:srgbClr val="002060"/>
                </a:solidFill>
                <a:effectLst/>
                <a:uLnTx/>
                <a:uFillTx/>
                <a:latin typeface="Arial"/>
                <a:ea typeface="+mn-ea"/>
                <a:cs typeface="Arial"/>
              </a:rPr>
              <a:t>Work in Progress.</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541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65</a:t>
            </a:fld>
            <a:endParaRPr lang="en-US" dirty="0"/>
          </a:p>
        </p:txBody>
      </p:sp>
      <p:sp>
        <p:nvSpPr>
          <p:cNvPr id="2" name="Title 1"/>
          <p:cNvSpPr>
            <a:spLocks noGrp="1"/>
          </p:cNvSpPr>
          <p:nvPr>
            <p:ph type="title"/>
          </p:nvPr>
        </p:nvSpPr>
        <p:spPr/>
        <p:txBody>
          <a:bodyPr/>
          <a:lstStyle/>
          <a:p>
            <a:r>
              <a:rPr lang="en-US" dirty="0"/>
              <a:t>Submission Status Flow</a:t>
            </a:r>
          </a:p>
        </p:txBody>
      </p:sp>
      <p:sp>
        <p:nvSpPr>
          <p:cNvPr id="3" name="Content Placeholder 2"/>
          <p:cNvSpPr>
            <a:spLocks noGrp="1"/>
          </p:cNvSpPr>
          <p:nvPr>
            <p:ph sz="quarter" idx="13"/>
          </p:nvPr>
        </p:nvSpPr>
        <p:spPr/>
        <p:txBody>
          <a:bodyPr/>
          <a:lstStyle/>
          <a:p>
            <a:pPr>
              <a:spcBef>
                <a:spcPts val="1200"/>
              </a:spcBef>
            </a:pPr>
            <a:r>
              <a:rPr lang="en-US" sz="2800" b="1" dirty="0"/>
              <a:t>Work In Progress </a:t>
            </a:r>
            <a:r>
              <a:rPr lang="en-US" sz="2800" dirty="0"/>
              <a:t>– Allows editing</a:t>
            </a:r>
          </a:p>
          <a:p>
            <a:pPr>
              <a:spcBef>
                <a:spcPts val="1200"/>
              </a:spcBef>
            </a:pPr>
            <a:r>
              <a:rPr lang="en-US" sz="2800" b="1" dirty="0"/>
              <a:t>All Components Final </a:t>
            </a:r>
            <a:r>
              <a:rPr lang="en-US" sz="2800" dirty="0"/>
              <a:t>– Can only be updated once each component status is Final</a:t>
            </a:r>
            <a:endParaRPr lang="en-US" sz="2400" dirty="0"/>
          </a:p>
          <a:p>
            <a:pPr>
              <a:spcBef>
                <a:spcPts val="1200"/>
              </a:spcBef>
            </a:pPr>
            <a:r>
              <a:rPr lang="en-US" sz="2800" b="1" dirty="0"/>
              <a:t>Ready for Submission </a:t>
            </a:r>
            <a:r>
              <a:rPr lang="en-US" sz="2800" dirty="0"/>
              <a:t>– Before status is changed, the system does a final validation check on your application </a:t>
            </a:r>
          </a:p>
          <a:p>
            <a:pPr>
              <a:spcBef>
                <a:spcPts val="1200"/>
              </a:spcBef>
            </a:pPr>
            <a:r>
              <a:rPr lang="en-US" sz="2800" b="1" dirty="0"/>
              <a:t>Submitted </a:t>
            </a:r>
            <a:r>
              <a:rPr lang="en-US" sz="2800" dirty="0"/>
              <a:t>– Automatically set after submitting to Grants.gov</a:t>
            </a:r>
          </a:p>
          <a:p>
            <a:pPr marL="0" indent="0">
              <a:buNone/>
            </a:pPr>
            <a:endParaRPr lang="en-US" dirty="0"/>
          </a:p>
        </p:txBody>
      </p:sp>
      <p:sp>
        <p:nvSpPr>
          <p:cNvPr id="6" name="Rounded Rectangular Callout 5" descr="Before changing your Submission Status, you may want to take another look at your application since you need to be in Work In Progress status to make any changes. "/>
          <p:cNvSpPr/>
          <p:nvPr/>
        </p:nvSpPr>
        <p:spPr>
          <a:xfrm>
            <a:off x="1976967" y="4785016"/>
            <a:ext cx="8229600" cy="1372641"/>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Before changing your Submission Status, you may want to take another look at your application since you need to be in Work In Progress status to make any changes. </a:t>
            </a:r>
          </a:p>
        </p:txBody>
      </p:sp>
      <p:pic>
        <p:nvPicPr>
          <p:cNvPr id="8" name="Picture 7" tit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262360"/>
            <a:ext cx="3810000" cy="3095625"/>
          </a:xfrm>
          <a:prstGeom prst="rect">
            <a:avLst/>
          </a:prstGeom>
        </p:spPr>
      </p:pic>
    </p:spTree>
    <p:extLst>
      <p:ext uri="{BB962C8B-B14F-4D97-AF65-F5344CB8AC3E}">
        <p14:creationId xmlns:p14="http://schemas.microsoft.com/office/powerpoint/2010/main" val="26204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66</a:t>
            </a:fld>
            <a:endParaRPr lang="en-US" dirty="0"/>
          </a:p>
        </p:txBody>
      </p:sp>
      <p:sp>
        <p:nvSpPr>
          <p:cNvPr id="2" name="Title 1"/>
          <p:cNvSpPr>
            <a:spLocks noGrp="1"/>
          </p:cNvSpPr>
          <p:nvPr>
            <p:ph type="title"/>
          </p:nvPr>
        </p:nvSpPr>
        <p:spPr>
          <a:xfrm>
            <a:off x="457200" y="0"/>
            <a:ext cx="11379200" cy="758825"/>
          </a:xfrm>
        </p:spPr>
        <p:txBody>
          <a:bodyPr/>
          <a:lstStyle/>
          <a:p>
            <a:r>
              <a:rPr lang="en-US" dirty="0"/>
              <a:t>Validate Application</a:t>
            </a:r>
          </a:p>
        </p:txBody>
      </p:sp>
      <p:pic>
        <p:nvPicPr>
          <p:cNvPr id="4" name="Picture 3" title="Validate Application action sel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66766"/>
            <a:ext cx="10804291" cy="284323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85800" y="2598987"/>
            <a:ext cx="1752600" cy="43447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pic>
        <p:nvPicPr>
          <p:cNvPr id="6" name="Picture 5" descr="All Validations Passed message appears when no errors or warnings are found." title="Application Errors and Warnings results screen showing All Validations Passed message"/>
          <p:cNvPicPr>
            <a:picLocks noChangeAspect="1"/>
          </p:cNvPicPr>
          <p:nvPr/>
        </p:nvPicPr>
        <p:blipFill>
          <a:blip r:embed="rId3"/>
          <a:stretch>
            <a:fillRect/>
          </a:stretch>
        </p:blipFill>
        <p:spPr>
          <a:xfrm>
            <a:off x="3047999" y="2297064"/>
            <a:ext cx="8369671" cy="4408536"/>
          </a:xfrm>
          <a:prstGeom prst="rect">
            <a:avLst/>
          </a:prstGeom>
          <a:ln>
            <a:solidFill>
              <a:srgbClr val="000000"/>
            </a:solidFill>
          </a:ln>
        </p:spPr>
      </p:pic>
      <p:cxnSp>
        <p:nvCxnSpPr>
          <p:cNvPr id="7" name="Straight Arrow Connector 6" title="&quot;&quot;"/>
          <p:cNvCxnSpPr>
            <a:stCxn id="5" idx="5"/>
          </p:cNvCxnSpPr>
          <p:nvPr/>
        </p:nvCxnSpPr>
        <p:spPr>
          <a:xfrm>
            <a:off x="2181738" y="2969837"/>
            <a:ext cx="1475862" cy="459163"/>
          </a:xfrm>
          <a:prstGeom prst="straightConnector1">
            <a:avLst/>
          </a:prstGeom>
          <a:noFill/>
          <a:ln w="25400" cap="flat" cmpd="sng" algn="ctr">
            <a:solidFill>
              <a:srgbClr val="FF6600"/>
            </a:solidFill>
            <a:prstDash val="solid"/>
            <a:tailEnd type="arrow"/>
          </a:ln>
          <a:effectLst/>
        </p:spPr>
      </p:cxnSp>
      <p:sp>
        <p:nvSpPr>
          <p:cNvPr id="8" name="Oval 7" title="&quot;&quot;"/>
          <p:cNvSpPr/>
          <p:nvPr/>
        </p:nvSpPr>
        <p:spPr>
          <a:xfrm>
            <a:off x="2801686" y="6019800"/>
            <a:ext cx="3218114" cy="77718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890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67</a:t>
            </a:fld>
            <a:endParaRPr lang="en-US" dirty="0"/>
          </a:p>
        </p:txBody>
      </p:sp>
      <p:sp>
        <p:nvSpPr>
          <p:cNvPr id="2" name="Title 1"/>
          <p:cNvSpPr>
            <a:spLocks noGrp="1"/>
          </p:cNvSpPr>
          <p:nvPr>
            <p:ph type="title"/>
          </p:nvPr>
        </p:nvSpPr>
        <p:spPr>
          <a:xfrm>
            <a:off x="9153071" y="175101"/>
            <a:ext cx="2833008" cy="838200"/>
          </a:xfrm>
        </p:spPr>
        <p:txBody>
          <a:bodyPr>
            <a:normAutofit fontScale="90000"/>
          </a:bodyPr>
          <a:lstStyle/>
          <a:p>
            <a:r>
              <a:rPr lang="en-US" dirty="0"/>
              <a:t>Preview Application</a:t>
            </a:r>
          </a:p>
        </p:txBody>
      </p:sp>
      <p:pic>
        <p:nvPicPr>
          <p:cNvPr id="19" name="Picture 18" title="ASSIST Preview Application screen allows you to view the latest preview or generate a new one."/>
          <p:cNvPicPr>
            <a:picLocks noChangeAspect="1"/>
          </p:cNvPicPr>
          <p:nvPr/>
        </p:nvPicPr>
        <p:blipFill>
          <a:blip r:embed="rId2"/>
          <a:stretch>
            <a:fillRect/>
          </a:stretch>
        </p:blipFill>
        <p:spPr>
          <a:xfrm>
            <a:off x="161471" y="164674"/>
            <a:ext cx="8991600" cy="3130040"/>
          </a:xfrm>
          <a:prstGeom prst="rect">
            <a:avLst/>
          </a:prstGeom>
          <a:ln>
            <a:solidFill>
              <a:schemeClr val="tx1"/>
            </a:solidFill>
          </a:ln>
        </p:spPr>
      </p:pic>
      <p:pic>
        <p:nvPicPr>
          <p:cNvPr id="18" name="Picture 17" title="Sample application image"/>
          <p:cNvPicPr>
            <a:picLocks noChangeAspect="1"/>
          </p:cNvPicPr>
          <p:nvPr/>
        </p:nvPicPr>
        <p:blipFill>
          <a:blip r:embed="rId3"/>
          <a:stretch>
            <a:fillRect/>
          </a:stretch>
        </p:blipFill>
        <p:spPr>
          <a:xfrm>
            <a:off x="354692" y="3510737"/>
            <a:ext cx="8648700" cy="3554854"/>
          </a:xfrm>
          <a:prstGeom prst="rect">
            <a:avLst/>
          </a:prstGeom>
          <a:ln>
            <a:solidFill>
              <a:srgbClr val="000000"/>
            </a:solidFill>
          </a:ln>
        </p:spPr>
      </p:pic>
      <p:sp>
        <p:nvSpPr>
          <p:cNvPr id="20" name="Oval 19" title="&quot;&quot;"/>
          <p:cNvSpPr/>
          <p:nvPr/>
        </p:nvSpPr>
        <p:spPr>
          <a:xfrm flipV="1">
            <a:off x="161471" y="1752600"/>
            <a:ext cx="1389742" cy="43338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21" name="Oval 20" title="&quot;&quot;"/>
          <p:cNvSpPr/>
          <p:nvPr/>
        </p:nvSpPr>
        <p:spPr>
          <a:xfrm>
            <a:off x="7882678" y="2403190"/>
            <a:ext cx="694871"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22" name="Straight Arrow Connector 21" title="&quot;&quot;"/>
          <p:cNvCxnSpPr>
            <a:stCxn id="21" idx="4"/>
          </p:cNvCxnSpPr>
          <p:nvPr/>
        </p:nvCxnSpPr>
        <p:spPr>
          <a:xfrm flipH="1">
            <a:off x="7654077" y="2755940"/>
            <a:ext cx="576036" cy="866450"/>
          </a:xfrm>
          <a:prstGeom prst="straightConnector1">
            <a:avLst/>
          </a:prstGeom>
          <a:noFill/>
          <a:ln w="25400" cap="flat" cmpd="sng" algn="ctr">
            <a:solidFill>
              <a:srgbClr val="FF6600"/>
            </a:solidFill>
            <a:prstDash val="solid"/>
            <a:tailEnd type="arrow"/>
          </a:ln>
          <a:effectLst/>
        </p:spPr>
      </p:cxnSp>
      <p:sp>
        <p:nvSpPr>
          <p:cNvPr id="23" name="Oval 22" title="&quot;&quot;"/>
          <p:cNvSpPr/>
          <p:nvPr/>
        </p:nvSpPr>
        <p:spPr>
          <a:xfrm>
            <a:off x="4679042" y="3000050"/>
            <a:ext cx="1586006"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25" name="Rounded Rectangular Callout 24" descr="You can view the last preview or generate a new one.&#10;&#10;The Preview Status does not automatically update. After you click Generate Preview a Refresh Status button is shown and must be used to get current status. "/>
          <p:cNvSpPr/>
          <p:nvPr/>
        </p:nvSpPr>
        <p:spPr>
          <a:xfrm>
            <a:off x="8712589" y="1527726"/>
            <a:ext cx="3359664" cy="3592063"/>
          </a:xfrm>
          <a:prstGeom prst="wedgeRoundRectCallout">
            <a:avLst>
              <a:gd name="adj1" fmla="val 12435"/>
              <a:gd name="adj2" fmla="val -4978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You can view the last preview or generate a new one.</a:t>
            </a:r>
            <a:br>
              <a:rPr kumimoji="0" lang="en-US" sz="2000" b="0" i="0" u="none" strike="noStrike" kern="0" cap="none" spc="0" normalizeH="0" baseline="0" noProof="0" dirty="0">
                <a:ln>
                  <a:noFill/>
                </a:ln>
                <a:solidFill>
                  <a:srgbClr val="002060"/>
                </a:solidFill>
                <a:effectLst/>
                <a:uLnTx/>
                <a:uFillTx/>
                <a:latin typeface="Arial"/>
                <a:ea typeface="+mn-ea"/>
                <a:cs typeface="Arial"/>
              </a:rPr>
            </a:br>
            <a:br>
              <a:rPr kumimoji="0" lang="en-US" sz="2000" b="0" i="0" u="none" strike="noStrike" kern="0" cap="none" spc="0" normalizeH="0" baseline="0" noProof="0" dirty="0">
                <a:ln>
                  <a:noFill/>
                </a:ln>
                <a:solidFill>
                  <a:srgbClr val="002060"/>
                </a:solidFill>
                <a:effectLst/>
                <a:uLnTx/>
                <a:uFillTx/>
                <a:latin typeface="Arial"/>
                <a:ea typeface="+mn-ea"/>
                <a:cs typeface="Arial"/>
              </a:rPr>
            </a:br>
            <a:r>
              <a:rPr kumimoji="0" lang="en-US" sz="2000" b="0" i="0" u="none" strike="noStrike" kern="0" cap="none" spc="0" normalizeH="0" baseline="0" noProof="0" dirty="0">
                <a:ln>
                  <a:noFill/>
                </a:ln>
                <a:solidFill>
                  <a:srgbClr val="002060"/>
                </a:solidFill>
                <a:effectLst/>
                <a:uLnTx/>
                <a:uFillTx/>
                <a:latin typeface="Arial"/>
                <a:ea typeface="+mn-ea"/>
                <a:cs typeface="Arial"/>
              </a:rPr>
              <a:t>The Preview Status does not automatically update. After you click Generate Preview a Refresh Status button is shown and must be used to get current status. </a:t>
            </a:r>
          </a:p>
        </p:txBody>
      </p:sp>
      <p:sp>
        <p:nvSpPr>
          <p:cNvPr id="24" name="Rounded Rectangular Callout 23" descr="Application preview does not include Cover Letter, PHS Assignment Request Form or Appendices which are maintained separately post-submission."/>
          <p:cNvSpPr/>
          <p:nvPr/>
        </p:nvSpPr>
        <p:spPr>
          <a:xfrm>
            <a:off x="4824502" y="5395286"/>
            <a:ext cx="6116351" cy="1081714"/>
          </a:xfrm>
          <a:prstGeom prst="wedgeRoundRectCallout">
            <a:avLst>
              <a:gd name="adj1" fmla="val 18496"/>
              <a:gd name="adj2" fmla="val -506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Application preview does not include Cover Letter, PHS Assignment Request Form or Appendices which are maintained separately post-submission.</a:t>
            </a:r>
          </a:p>
        </p:txBody>
      </p:sp>
    </p:spTree>
    <p:extLst>
      <p:ext uri="{BB962C8B-B14F-4D97-AF65-F5344CB8AC3E}">
        <p14:creationId xmlns:p14="http://schemas.microsoft.com/office/powerpoint/2010/main" val="19682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68</a:t>
            </a:fld>
            <a:endParaRPr lang="en-US" dirty="0"/>
          </a:p>
        </p:txBody>
      </p:sp>
      <p:sp>
        <p:nvSpPr>
          <p:cNvPr id="2" name="Title 1"/>
          <p:cNvSpPr>
            <a:spLocks noGrp="1"/>
          </p:cNvSpPr>
          <p:nvPr>
            <p:ph type="title"/>
          </p:nvPr>
        </p:nvSpPr>
        <p:spPr/>
        <p:txBody>
          <a:bodyPr/>
          <a:lstStyle/>
          <a:p>
            <a:r>
              <a:rPr lang="en-US" dirty="0"/>
              <a:t>How does it look?</a:t>
            </a:r>
          </a:p>
        </p:txBody>
      </p:sp>
      <p:sp>
        <p:nvSpPr>
          <p:cNvPr id="6" name="Rounded Rectangular Callout 5" descr="If you like what you see, then it’s time to run through your internal approval process and take the final steps to prepare for submission."/>
          <p:cNvSpPr/>
          <p:nvPr/>
        </p:nvSpPr>
        <p:spPr>
          <a:xfrm>
            <a:off x="1634067" y="1855326"/>
            <a:ext cx="8915400" cy="1904999"/>
          </a:xfrm>
          <a:prstGeom prst="wedgeRoundRectCallout">
            <a:avLst>
              <a:gd name="adj1" fmla="val -49727"/>
              <a:gd name="adj2" fmla="val -142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If you like what you see, then it’s time to run through your internal approval process and take the final steps to prepare for submission.</a:t>
            </a:r>
            <a:endParaRPr kumimoji="0" lang="en-US" sz="3200" b="1" i="0" u="none" strike="noStrike" kern="0" cap="none" spc="0" normalizeH="0" baseline="0" noProof="0" dirty="0">
              <a:ln>
                <a:noFill/>
              </a:ln>
              <a:solidFill>
                <a:srgbClr val="002060"/>
              </a:solidFill>
              <a:effectLst/>
              <a:uLnTx/>
              <a:uFillTx/>
              <a:latin typeface="Arial"/>
              <a:ea typeface="+mn-ea"/>
              <a:cs typeface="Arial"/>
            </a:endParaRPr>
          </a:p>
        </p:txBody>
      </p:sp>
      <p:pic>
        <p:nvPicPr>
          <p:cNvPr id="8" name="Picture 7" title="thumbs 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017" y="3771900"/>
            <a:ext cx="2857500" cy="2857500"/>
          </a:xfrm>
          <a:prstGeom prst="rect">
            <a:avLst/>
          </a:prstGeom>
        </p:spPr>
      </p:pic>
    </p:spTree>
    <p:extLst>
      <p:ext uri="{BB962C8B-B14F-4D97-AF65-F5344CB8AC3E}">
        <p14:creationId xmlns:p14="http://schemas.microsoft.com/office/powerpoint/2010/main" val="3260311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69</a:t>
            </a:fld>
            <a:endParaRPr lang="en-US" dirty="0"/>
          </a:p>
        </p:txBody>
      </p:sp>
      <p:sp>
        <p:nvSpPr>
          <p:cNvPr id="2" name="Title 1"/>
          <p:cNvSpPr>
            <a:spLocks noGrp="1"/>
          </p:cNvSpPr>
          <p:nvPr>
            <p:ph type="title"/>
          </p:nvPr>
        </p:nvSpPr>
        <p:spPr>
          <a:xfrm>
            <a:off x="457200" y="0"/>
            <a:ext cx="11379200" cy="758825"/>
          </a:xfrm>
        </p:spPr>
        <p:txBody>
          <a:bodyPr/>
          <a:lstStyle/>
          <a:p>
            <a:r>
              <a:rPr lang="en-US" dirty="0"/>
              <a:t>All Components Final</a:t>
            </a:r>
          </a:p>
        </p:txBody>
      </p:sp>
      <p:pic>
        <p:nvPicPr>
          <p:cNvPr id="4" name="Picture 3" title="Selecting Update Submission Status action from actions in left navigation"/>
          <p:cNvPicPr>
            <a:picLocks noChangeAspect="1"/>
          </p:cNvPicPr>
          <p:nvPr/>
        </p:nvPicPr>
        <p:blipFill>
          <a:blip r:embed="rId2"/>
          <a:stretch>
            <a:fillRect/>
          </a:stretch>
        </p:blipFill>
        <p:spPr>
          <a:xfrm>
            <a:off x="381000" y="838200"/>
            <a:ext cx="10477500" cy="4314825"/>
          </a:xfrm>
          <a:prstGeom prst="rect">
            <a:avLst/>
          </a:prstGeom>
          <a:ln>
            <a:solidFill>
              <a:srgbClr val="000000"/>
            </a:solidFill>
          </a:ln>
        </p:spPr>
      </p:pic>
      <p:sp>
        <p:nvSpPr>
          <p:cNvPr id="5" name="Oval 4" title="&quot;&quot;"/>
          <p:cNvSpPr/>
          <p:nvPr/>
        </p:nvSpPr>
        <p:spPr>
          <a:xfrm>
            <a:off x="2402786" y="1506396"/>
            <a:ext cx="2895316" cy="47456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pic>
        <p:nvPicPr>
          <p:cNvPr id="6" name="Picture 4" title="update submission status 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243" y="2551387"/>
            <a:ext cx="4726914" cy="415421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title="&quot;&quot;"/>
          <p:cNvSpPr/>
          <p:nvPr/>
        </p:nvSpPr>
        <p:spPr>
          <a:xfrm>
            <a:off x="5298102" y="3660410"/>
            <a:ext cx="1559898" cy="35574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Oval 7" title="&quot;&quot;"/>
          <p:cNvSpPr/>
          <p:nvPr/>
        </p:nvSpPr>
        <p:spPr>
          <a:xfrm>
            <a:off x="381000" y="3308877"/>
            <a:ext cx="1817914" cy="41254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9" name="Straight Arrow Connector 8" title="&quot;&quot;"/>
          <p:cNvCxnSpPr>
            <a:stCxn id="8" idx="5"/>
          </p:cNvCxnSpPr>
          <p:nvPr/>
        </p:nvCxnSpPr>
        <p:spPr>
          <a:xfrm>
            <a:off x="1932687" y="3661002"/>
            <a:ext cx="1578465" cy="580788"/>
          </a:xfrm>
          <a:prstGeom prst="straightConnector1">
            <a:avLst/>
          </a:prstGeom>
          <a:noFill/>
          <a:ln w="25400" cap="flat" cmpd="sng" algn="ctr">
            <a:solidFill>
              <a:srgbClr val="FF6600"/>
            </a:solidFill>
            <a:prstDash val="solid"/>
            <a:tailEnd type="arrow"/>
          </a:ln>
          <a:effectLst/>
        </p:spPr>
      </p:cxnSp>
      <p:sp>
        <p:nvSpPr>
          <p:cNvPr id="10" name="Rounded Rectangular Callout 9" descr="You can prepare your application for submission once the status for all individual components has been set to Final"/>
          <p:cNvSpPr/>
          <p:nvPr/>
        </p:nvSpPr>
        <p:spPr>
          <a:xfrm>
            <a:off x="8309695" y="1006716"/>
            <a:ext cx="3526705" cy="2220222"/>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You can prepare your application for submission once the status for all individual components has been set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11" name="Rounded Rectangular Callout 10" descr="Set the application status to All Components Final by selecting the All Components Final status from the Update Submission Status dropdown."/>
          <p:cNvSpPr/>
          <p:nvPr/>
        </p:nvSpPr>
        <p:spPr>
          <a:xfrm>
            <a:off x="6105252" y="4371688"/>
            <a:ext cx="3397931" cy="1136873"/>
          </a:xfrm>
          <a:prstGeom prst="wedgeRoundRectCallout">
            <a:avLst>
              <a:gd name="adj1" fmla="val -42450"/>
              <a:gd name="adj2" fmla="val -864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Set the application status to </a:t>
            </a:r>
            <a:r>
              <a:rPr kumimoji="0" lang="en-US" sz="2400" b="1" i="0" u="none" strike="noStrike" kern="0" cap="none" spc="0" normalizeH="0" baseline="0" noProof="0" dirty="0">
                <a:ln>
                  <a:noFill/>
                </a:ln>
                <a:solidFill>
                  <a:srgbClr val="002060"/>
                </a:solidFill>
                <a:effectLst/>
                <a:uLnTx/>
                <a:uFillTx/>
                <a:latin typeface="Arial"/>
                <a:ea typeface="+mn-ea"/>
                <a:cs typeface="Arial"/>
              </a:rPr>
              <a:t>All Components Final.</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394616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7</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Component Types</a:t>
            </a:r>
          </a:p>
        </p:txBody>
      </p:sp>
      <p:grpSp>
        <p:nvGrpSpPr>
          <p:cNvPr id="4" name="Group 3"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6" name="Straight Connector 65"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129"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130" name="Elbow Connector 129"/>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31" name="Group 12"/>
              <p:cNvGrpSpPr/>
              <p:nvPr/>
            </p:nvGrpSpPr>
            <p:grpSpPr>
              <a:xfrm>
                <a:off x="3148761" y="2819400"/>
                <a:ext cx="2032839" cy="1181100"/>
                <a:chOff x="3056686" y="3335341"/>
                <a:chExt cx="2032839" cy="1181100"/>
              </a:xfrm>
            </p:grpSpPr>
            <p:sp>
              <p:nvSpPr>
                <p:cNvPr id="133" name="Round Same Side Corner Rectangle 132"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34" name="Rectangle 13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3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5" name="Group 34" title="&quot;&quot;"/>
            <p:cNvGrpSpPr/>
            <p:nvPr/>
          </p:nvGrpSpPr>
          <p:grpSpPr>
            <a:xfrm>
              <a:off x="7031941" y="2468563"/>
              <a:ext cx="3192741" cy="4418933"/>
              <a:chOff x="5570260" y="2514600"/>
              <a:chExt cx="3192741" cy="4418933"/>
            </a:xfrm>
          </p:grpSpPr>
          <p:cxnSp>
            <p:nvCxnSpPr>
              <p:cNvPr id="136" name="Elbow Connector 135"/>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37" name="Group 98"/>
              <p:cNvGrpSpPr/>
              <p:nvPr/>
            </p:nvGrpSpPr>
            <p:grpSpPr>
              <a:xfrm>
                <a:off x="6147639" y="5638800"/>
                <a:ext cx="2032839" cy="1181100"/>
                <a:chOff x="3056686" y="3335341"/>
                <a:chExt cx="2032839" cy="1181100"/>
              </a:xfrm>
            </p:grpSpPr>
            <p:sp>
              <p:nvSpPr>
                <p:cNvPr id="139" name="Round Same Side Corner Rectangle 138"/>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40" name="Rectangle 139"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38"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1" name="Group 33" title="&quot;&quot;"/>
            <p:cNvGrpSpPr/>
            <p:nvPr/>
          </p:nvGrpSpPr>
          <p:grpSpPr>
            <a:xfrm>
              <a:off x="6987640" y="2533657"/>
              <a:ext cx="3084641" cy="2970358"/>
              <a:chOff x="5525959" y="2579695"/>
              <a:chExt cx="3084641" cy="2970358"/>
            </a:xfrm>
          </p:grpSpPr>
          <p:cxnSp>
            <p:nvCxnSpPr>
              <p:cNvPr id="142" name="Elbow Connector 141"/>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43" name="Group 91"/>
              <p:cNvGrpSpPr/>
              <p:nvPr/>
            </p:nvGrpSpPr>
            <p:grpSpPr>
              <a:xfrm>
                <a:off x="6172200" y="4229100"/>
                <a:ext cx="2032839" cy="1181100"/>
                <a:chOff x="3056686" y="3335341"/>
                <a:chExt cx="2032839" cy="1181100"/>
              </a:xfrm>
            </p:grpSpPr>
            <p:sp>
              <p:nvSpPr>
                <p:cNvPr id="145" name="Round Same Side Corner Rectangle 14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46" name="Rectangle 145"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44"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7" name="Group 32" title="&quot;&quot;"/>
            <p:cNvGrpSpPr/>
            <p:nvPr/>
          </p:nvGrpSpPr>
          <p:grpSpPr>
            <a:xfrm>
              <a:off x="6950508" y="2497137"/>
              <a:ext cx="2893173" cy="1587500"/>
              <a:chOff x="5488827" y="2543175"/>
              <a:chExt cx="2893173" cy="1587500"/>
            </a:xfrm>
          </p:grpSpPr>
          <p:cxnSp>
            <p:nvCxnSpPr>
              <p:cNvPr id="148"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49" name="Group 88"/>
              <p:cNvGrpSpPr/>
              <p:nvPr/>
            </p:nvGrpSpPr>
            <p:grpSpPr>
              <a:xfrm>
                <a:off x="6172200" y="2819400"/>
                <a:ext cx="2032839" cy="1181100"/>
                <a:chOff x="3056686" y="3335341"/>
                <a:chExt cx="2032839" cy="1181100"/>
              </a:xfrm>
            </p:grpSpPr>
            <p:sp>
              <p:nvSpPr>
                <p:cNvPr id="151" name="Round Same Side Corner Rectangle 150"/>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52" name="Rectangle 151"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50"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 name="Round Same Side Corner Rectangle 152" title="Component Type of Project"/>
            <p:cNvSpPr/>
            <p:nvPr/>
          </p:nvSpPr>
          <p:spPr bwMode="auto">
            <a:xfrm>
              <a:off x="8356322"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54" name="Round Same Side Corner Rectangle 153" title="Component Type of Core"/>
            <p:cNvSpPr/>
            <p:nvPr/>
          </p:nvSpPr>
          <p:spPr bwMode="auto">
            <a:xfrm>
              <a:off x="5079247"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55" name="Group 154"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56" name="Elbow Connector 155"/>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57" name="Group 156"/>
              <p:cNvGrpSpPr/>
              <p:nvPr/>
            </p:nvGrpSpPr>
            <p:grpSpPr>
              <a:xfrm>
                <a:off x="0" y="2789237"/>
                <a:ext cx="2205038" cy="1509154"/>
                <a:chOff x="0" y="2789237"/>
                <a:chExt cx="2205038" cy="1509154"/>
              </a:xfrm>
            </p:grpSpPr>
            <p:sp>
              <p:nvSpPr>
                <p:cNvPr id="160" name="Round Same Side Corner Rectangle 159"/>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61" name="Rectangle 160"/>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62"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8" name="Elbow Connector 39"/>
              <p:cNvCxnSpPr>
                <a:endCxn id="161"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59" name="Round Same Side Corner Rectangle 158"/>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63" name="Elbow Connector 162"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64" name="Group 163"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65" name="Group 164"/>
              <p:cNvGrpSpPr/>
              <p:nvPr/>
            </p:nvGrpSpPr>
            <p:grpSpPr>
              <a:xfrm>
                <a:off x="2209800" y="838200"/>
                <a:ext cx="3755747" cy="1447800"/>
                <a:chOff x="2209800" y="838200"/>
                <a:chExt cx="3755747" cy="1447800"/>
              </a:xfrm>
            </p:grpSpPr>
            <p:grpSp>
              <p:nvGrpSpPr>
                <p:cNvPr id="167" name="Group 67"/>
                <p:cNvGrpSpPr>
                  <a:grpSpLocks/>
                </p:cNvGrpSpPr>
                <p:nvPr/>
              </p:nvGrpSpPr>
              <p:grpSpPr bwMode="auto">
                <a:xfrm>
                  <a:off x="2896322" y="838200"/>
                  <a:ext cx="3069225" cy="1247276"/>
                  <a:chOff x="532790" y="895350"/>
                  <a:chExt cx="2210410" cy="1732407"/>
                </a:xfrm>
              </p:grpSpPr>
              <p:sp>
                <p:nvSpPr>
                  <p:cNvPr id="169" name="Round Same Side Corner Rectangle 168"/>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70" name="Rectangle 169"/>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68"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6"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28" title="&quot;&quot;"/>
            <p:cNvGrpSpPr/>
            <p:nvPr/>
          </p:nvGrpSpPr>
          <p:grpSpPr>
            <a:xfrm>
              <a:off x="3657602" y="2565402"/>
              <a:ext cx="3151789" cy="3514153"/>
              <a:chOff x="2500721" y="2029303"/>
              <a:chExt cx="3151789" cy="3514153"/>
            </a:xfrm>
          </p:grpSpPr>
          <p:cxnSp>
            <p:nvCxnSpPr>
              <p:cNvPr id="172" name="Elbow Connector 87"/>
              <p:cNvCxnSpPr>
                <a:endCxn id="17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73" name="Group 79"/>
              <p:cNvGrpSpPr/>
              <p:nvPr/>
            </p:nvGrpSpPr>
            <p:grpSpPr>
              <a:xfrm>
                <a:off x="3165098" y="4267200"/>
                <a:ext cx="2032839" cy="1181100"/>
                <a:chOff x="3056686" y="3335341"/>
                <a:chExt cx="2032839" cy="1181100"/>
              </a:xfrm>
            </p:grpSpPr>
            <p:sp>
              <p:nvSpPr>
                <p:cNvPr id="175" name="Round Same Side Corner Rectangle 174"/>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76" name="Rectangle 17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74"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 name="Group 54" title="Core 1 Subaward Budget with organization D"/>
            <p:cNvGrpSpPr/>
            <p:nvPr/>
          </p:nvGrpSpPr>
          <p:grpSpPr>
            <a:xfrm>
              <a:off x="4690167" y="3970339"/>
              <a:ext cx="1632433" cy="685888"/>
              <a:chOff x="3544377" y="3666846"/>
              <a:chExt cx="1632433" cy="906460"/>
            </a:xfrm>
          </p:grpSpPr>
          <p:cxnSp>
            <p:nvCxnSpPr>
              <p:cNvPr id="178" name="Elbow Connector 17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79" name="Group 58"/>
              <p:cNvGrpSpPr/>
              <p:nvPr/>
            </p:nvGrpSpPr>
            <p:grpSpPr>
              <a:xfrm>
                <a:off x="3544377" y="3852503"/>
                <a:ext cx="1632433" cy="720803"/>
                <a:chOff x="3435965" y="2920644"/>
                <a:chExt cx="1632433" cy="720803"/>
              </a:xfrm>
            </p:grpSpPr>
            <p:sp>
              <p:nvSpPr>
                <p:cNvPr id="180" name="Round Same Side Corner Rectangle 179"/>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81" name="Rectangle 18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82" name="Group 54" title="Core 1 Subaward Budget with organization D"/>
            <p:cNvGrpSpPr/>
            <p:nvPr/>
          </p:nvGrpSpPr>
          <p:grpSpPr>
            <a:xfrm>
              <a:off x="4692168" y="6019712"/>
              <a:ext cx="1632433" cy="685888"/>
              <a:chOff x="3544377" y="3666846"/>
              <a:chExt cx="1632433" cy="906460"/>
            </a:xfrm>
          </p:grpSpPr>
          <p:cxnSp>
            <p:nvCxnSpPr>
              <p:cNvPr id="183" name="Elbow Connector 18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84" name="Group 58"/>
              <p:cNvGrpSpPr/>
              <p:nvPr/>
            </p:nvGrpSpPr>
            <p:grpSpPr>
              <a:xfrm>
                <a:off x="3544377" y="3852503"/>
                <a:ext cx="1632433" cy="720803"/>
                <a:chOff x="3435965" y="2920644"/>
                <a:chExt cx="1632433" cy="720803"/>
              </a:xfrm>
            </p:grpSpPr>
            <p:sp>
              <p:nvSpPr>
                <p:cNvPr id="185" name="Round Same Side Corner Rectangle 184"/>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86" name="Rectangle 18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87" name="Group 186" title="component types are designated in the FOA and vary between FOAs"/>
          <p:cNvGrpSpPr/>
          <p:nvPr/>
        </p:nvGrpSpPr>
        <p:grpSpPr>
          <a:xfrm>
            <a:off x="1690284" y="2083052"/>
            <a:ext cx="8811432" cy="3516791"/>
            <a:chOff x="180168" y="2057400"/>
            <a:chExt cx="8811432" cy="3516791"/>
          </a:xfrm>
        </p:grpSpPr>
        <p:sp>
          <p:nvSpPr>
            <p:cNvPr id="188" name="Rounded Rectangle 187"/>
            <p:cNvSpPr/>
            <p:nvPr/>
          </p:nvSpPr>
          <p:spPr>
            <a:xfrm>
              <a:off x="180168" y="2057400"/>
              <a:ext cx="8811432" cy="711198"/>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89" name="Rounded Rectangular Callout 188" descr="Some number of additional component types&#10;Component types vary by opportunity&#10;Funding opportunity announcements indicate the types of components expected in a responsive application"/>
            <p:cNvSpPr/>
            <p:nvPr/>
          </p:nvSpPr>
          <p:spPr>
            <a:xfrm>
              <a:off x="1156879" y="3238983"/>
              <a:ext cx="7315200" cy="2335208"/>
            </a:xfrm>
            <a:prstGeom prst="wedgeRoundRectCallout">
              <a:avLst>
                <a:gd name="adj1" fmla="val -22184"/>
                <a:gd name="adj2" fmla="val -760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Some number of additional </a:t>
              </a:r>
              <a:r>
                <a:rPr kumimoji="0" lang="en-US" sz="2400" b="1" i="0" u="none" strike="noStrike" kern="0" cap="none" spc="0" normalizeH="0" baseline="0" noProof="0" dirty="0">
                  <a:ln>
                    <a:noFill/>
                  </a:ln>
                  <a:solidFill>
                    <a:srgbClr val="002060"/>
                  </a:solidFill>
                  <a:effectLst/>
                  <a:uLnTx/>
                  <a:uFillTx/>
                  <a:latin typeface="Arial"/>
                  <a:ea typeface="+mn-ea"/>
                  <a:cs typeface="Arial"/>
                </a:rPr>
                <a:t>component types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Component types vary by opportunity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Funding opportunity announcements indicate the types of components expected in a responsive application</a:t>
              </a:r>
            </a:p>
          </p:txBody>
        </p:sp>
      </p:grpSp>
    </p:spTree>
    <p:extLst>
      <p:ext uri="{BB962C8B-B14F-4D97-AF65-F5344CB8AC3E}">
        <p14:creationId xmlns:p14="http://schemas.microsoft.com/office/powerpoint/2010/main" val="2971985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70</a:t>
            </a:fld>
            <a:endParaRPr lang="en-US" dirty="0"/>
          </a:p>
        </p:txBody>
      </p:sp>
      <p:sp>
        <p:nvSpPr>
          <p:cNvPr id="2" name="Title 1"/>
          <p:cNvSpPr>
            <a:spLocks noGrp="1"/>
          </p:cNvSpPr>
          <p:nvPr>
            <p:ph type="title"/>
          </p:nvPr>
        </p:nvSpPr>
        <p:spPr>
          <a:xfrm>
            <a:off x="457200" y="0"/>
            <a:ext cx="11379200" cy="758825"/>
          </a:xfrm>
        </p:spPr>
        <p:txBody>
          <a:bodyPr/>
          <a:lstStyle/>
          <a:p>
            <a:r>
              <a:rPr lang="en-US" dirty="0"/>
              <a:t>Ready for Submission</a:t>
            </a:r>
          </a:p>
        </p:txBody>
      </p:sp>
      <p:pic>
        <p:nvPicPr>
          <p:cNvPr id="4" name="Picture 3" descr="Application status shown is All Components Final." title="Selecting Update Submission Status from left navigation"/>
          <p:cNvPicPr>
            <a:picLocks noChangeAspect="1"/>
          </p:cNvPicPr>
          <p:nvPr/>
        </p:nvPicPr>
        <p:blipFill>
          <a:blip r:embed="rId2"/>
          <a:stretch>
            <a:fillRect/>
          </a:stretch>
        </p:blipFill>
        <p:spPr>
          <a:xfrm>
            <a:off x="533400" y="838200"/>
            <a:ext cx="10363200" cy="4181475"/>
          </a:xfrm>
          <a:prstGeom prst="rect">
            <a:avLst/>
          </a:prstGeom>
          <a:ln>
            <a:solidFill>
              <a:srgbClr val="000000"/>
            </a:solidFill>
          </a:ln>
        </p:spPr>
      </p:pic>
      <p:sp>
        <p:nvSpPr>
          <p:cNvPr id="5" name="Rounded Rectangular Callout 4" descr="Once all internal reviews are complete, update the application status to Ready for Submission."/>
          <p:cNvSpPr/>
          <p:nvPr/>
        </p:nvSpPr>
        <p:spPr>
          <a:xfrm>
            <a:off x="2282371" y="1035484"/>
            <a:ext cx="8048172" cy="849779"/>
          </a:xfrm>
          <a:prstGeom prst="wedgeRoundRectCallout">
            <a:avLst>
              <a:gd name="adj1" fmla="val -49727"/>
              <a:gd name="adj2" fmla="val -142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Once all internal reviews are complete, update the application status to </a:t>
            </a:r>
            <a:r>
              <a:rPr kumimoji="0" lang="en-US" sz="2400" b="1" i="0" u="none" strike="noStrike" kern="0" cap="none" spc="0" normalizeH="0" baseline="0" noProof="0" dirty="0">
                <a:ln>
                  <a:noFill/>
                </a:ln>
                <a:solidFill>
                  <a:srgbClr val="002060"/>
                </a:solidFill>
                <a:effectLst/>
                <a:uLnTx/>
                <a:uFillTx/>
                <a:latin typeface="Arial"/>
                <a:ea typeface="+mn-ea"/>
                <a:cs typeface="Arial"/>
              </a:rPr>
              <a:t>Ready for Submission</a:t>
            </a:r>
            <a:r>
              <a:rPr kumimoji="0" lang="en-US" sz="2400" b="0" i="0" u="none" strike="noStrike" kern="0" cap="none" spc="0" normalizeH="0" baseline="0" noProof="0" dirty="0">
                <a:ln>
                  <a:noFill/>
                </a:ln>
                <a:solidFill>
                  <a:srgbClr val="002060"/>
                </a:solidFill>
                <a:effectLst/>
                <a:uLnTx/>
                <a:uFillTx/>
                <a:latin typeface="Arial"/>
                <a:ea typeface="+mn-ea"/>
                <a:cs typeface="Arial"/>
              </a:rPr>
              <a:t>.</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sp>
        <p:nvSpPr>
          <p:cNvPr id="6" name="Oval 5" title="&quot;&quot;"/>
          <p:cNvSpPr/>
          <p:nvPr/>
        </p:nvSpPr>
        <p:spPr>
          <a:xfrm>
            <a:off x="419100" y="3157538"/>
            <a:ext cx="2075542"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pic>
        <p:nvPicPr>
          <p:cNvPr id="8" name="Picture 7" descr="Includes drop-down list of available statuses (Work in Progress; Abandoned; Ready for Submission)" title="Update Submission Status pop-up"/>
          <p:cNvPicPr>
            <a:picLocks noChangeAspect="1"/>
          </p:cNvPicPr>
          <p:nvPr/>
        </p:nvPicPr>
        <p:blipFill>
          <a:blip r:embed="rId3"/>
          <a:stretch>
            <a:fillRect/>
          </a:stretch>
        </p:blipFill>
        <p:spPr>
          <a:xfrm>
            <a:off x="3357334" y="2075547"/>
            <a:ext cx="5405665" cy="4477654"/>
          </a:xfrm>
          <a:prstGeom prst="rect">
            <a:avLst/>
          </a:prstGeom>
        </p:spPr>
      </p:pic>
      <p:cxnSp>
        <p:nvCxnSpPr>
          <p:cNvPr id="9" name="Straight Arrow Connector 8" title="&quot;&quot;"/>
          <p:cNvCxnSpPr/>
          <p:nvPr/>
        </p:nvCxnSpPr>
        <p:spPr>
          <a:xfrm>
            <a:off x="2494642" y="3333913"/>
            <a:ext cx="1010558" cy="176375"/>
          </a:xfrm>
          <a:prstGeom prst="straightConnector1">
            <a:avLst/>
          </a:prstGeom>
          <a:noFill/>
          <a:ln w="25400" cap="flat" cmpd="sng" algn="ctr">
            <a:solidFill>
              <a:srgbClr val="FF6600"/>
            </a:solidFill>
            <a:prstDash val="solid"/>
            <a:tailEnd type="arrow"/>
          </a:ln>
          <a:effectLst/>
        </p:spPr>
      </p:cxnSp>
      <p:sp>
        <p:nvSpPr>
          <p:cNvPr id="10" name="Oval 9" title="&quot;&quot;"/>
          <p:cNvSpPr/>
          <p:nvPr/>
        </p:nvSpPr>
        <p:spPr>
          <a:xfrm>
            <a:off x="5114471" y="3876674"/>
            <a:ext cx="1972129" cy="31432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8416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71</a:t>
            </a:fld>
            <a:endParaRPr lang="en-US" dirty="0"/>
          </a:p>
        </p:txBody>
      </p:sp>
      <p:sp>
        <p:nvSpPr>
          <p:cNvPr id="2" name="Title 1"/>
          <p:cNvSpPr>
            <a:spLocks noGrp="1"/>
          </p:cNvSpPr>
          <p:nvPr>
            <p:ph type="title"/>
          </p:nvPr>
        </p:nvSpPr>
        <p:spPr>
          <a:xfrm>
            <a:off x="457200" y="0"/>
            <a:ext cx="11379200" cy="758825"/>
          </a:xfrm>
        </p:spPr>
        <p:txBody>
          <a:bodyPr/>
          <a:lstStyle/>
          <a:p>
            <a:r>
              <a:rPr lang="en-US" dirty="0"/>
              <a:t>Final Check for Errors</a:t>
            </a:r>
          </a:p>
        </p:txBody>
      </p:sp>
      <p:pic>
        <p:nvPicPr>
          <p:cNvPr id="4" name="Picture 3" title="validation check at submission - pop-up if errors are found"/>
          <p:cNvPicPr>
            <a:picLocks noChangeAspect="1"/>
          </p:cNvPicPr>
          <p:nvPr/>
        </p:nvPicPr>
        <p:blipFill>
          <a:blip r:embed="rId2"/>
          <a:stretch>
            <a:fillRect/>
          </a:stretch>
        </p:blipFill>
        <p:spPr>
          <a:xfrm>
            <a:off x="3429000" y="1957356"/>
            <a:ext cx="5572126" cy="4900644"/>
          </a:xfrm>
          <a:prstGeom prst="rect">
            <a:avLst/>
          </a:prstGeom>
        </p:spPr>
      </p:pic>
      <p:sp>
        <p:nvSpPr>
          <p:cNvPr id="5" name="Rounded Rectangular Callout 4" descr="Before an application is changed to Ready for Submission status, it must pass validations (Warnings are OK)."/>
          <p:cNvSpPr/>
          <p:nvPr/>
        </p:nvSpPr>
        <p:spPr>
          <a:xfrm>
            <a:off x="1905000" y="914401"/>
            <a:ext cx="8458200" cy="990600"/>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Before an application is changed to Ready for Submission status, it must pass validations (Warnings are OK).</a:t>
            </a:r>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121" y="2174665"/>
            <a:ext cx="2354079" cy="4185029"/>
          </a:xfrm>
          <a:prstGeom prst="rect">
            <a:avLst/>
          </a:prstGeom>
        </p:spPr>
      </p:pic>
    </p:spTree>
    <p:extLst>
      <p:ext uri="{BB962C8B-B14F-4D97-AF65-F5344CB8AC3E}">
        <p14:creationId xmlns:p14="http://schemas.microsoft.com/office/powerpoint/2010/main" val="1595994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72</a:t>
            </a:fld>
            <a:endParaRPr lang="en-US" dirty="0"/>
          </a:p>
        </p:txBody>
      </p:sp>
      <p:sp>
        <p:nvSpPr>
          <p:cNvPr id="2" name="Title 1"/>
          <p:cNvSpPr>
            <a:spLocks noGrp="1"/>
          </p:cNvSpPr>
          <p:nvPr>
            <p:ph type="title"/>
          </p:nvPr>
        </p:nvSpPr>
        <p:spPr/>
        <p:txBody>
          <a:bodyPr/>
          <a:lstStyle/>
          <a:p>
            <a:r>
              <a:rPr lang="en-US" dirty="0"/>
              <a:t>Step 7: Submit</a:t>
            </a:r>
          </a:p>
        </p:txBody>
      </p:sp>
      <p:sp>
        <p:nvSpPr>
          <p:cNvPr id="3" name="Content Placeholder 2"/>
          <p:cNvSpPr>
            <a:spLocks noGrp="1"/>
          </p:cNvSpPr>
          <p:nvPr>
            <p:ph sz="quarter" idx="13"/>
          </p:nvPr>
        </p:nvSpPr>
        <p:spPr/>
        <p:txBody>
          <a:bodyPr/>
          <a:lstStyle/>
          <a:p>
            <a:pPr marL="0" indent="0">
              <a:spcAft>
                <a:spcPts val="1200"/>
              </a:spcAft>
              <a:buNone/>
            </a:pPr>
            <a:r>
              <a:rPr lang="en-US" dirty="0"/>
              <a:t>Error-free submission must be made by 5:00 p.m. local time (of submitting organization) on due date </a:t>
            </a:r>
          </a:p>
          <a:p>
            <a:pPr lvl="1"/>
            <a:r>
              <a:rPr lang="en-US" dirty="0"/>
              <a:t>It takes time to prepare your application for submission </a:t>
            </a:r>
          </a:p>
          <a:p>
            <a:pPr lvl="1"/>
            <a:r>
              <a:rPr lang="en-US" dirty="0"/>
              <a:t>Submit early (days, not minutes) to have time to address any unforeseen issues and to view your assembled application</a:t>
            </a:r>
          </a:p>
          <a:p>
            <a:endParaRPr lang="en-US" dirty="0"/>
          </a:p>
        </p:txBody>
      </p:sp>
      <p:grpSp>
        <p:nvGrpSpPr>
          <p:cNvPr id="5" name="Group 4" title="&quot;&quot;"/>
          <p:cNvGrpSpPr/>
          <p:nvPr/>
        </p:nvGrpSpPr>
        <p:grpSpPr>
          <a:xfrm>
            <a:off x="399478" y="217250"/>
            <a:ext cx="1016000" cy="1016000"/>
            <a:chOff x="399478" y="217250"/>
            <a:chExt cx="1016000" cy="1016000"/>
          </a:xfrm>
        </p:grpSpPr>
        <p:grpSp>
          <p:nvGrpSpPr>
            <p:cNvPr id="6" name="Group 5"/>
            <p:cNvGrpSpPr/>
            <p:nvPr/>
          </p:nvGrpSpPr>
          <p:grpSpPr>
            <a:xfrm>
              <a:off x="399478" y="217250"/>
              <a:ext cx="1016000" cy="1016000"/>
              <a:chOff x="8619527" y="416519"/>
              <a:chExt cx="1016000" cy="1016000"/>
            </a:xfrm>
          </p:grpSpPr>
          <p:sp>
            <p:nvSpPr>
              <p:cNvPr id="8" name="Oval 7"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9" name="Oval 8"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90" y="524993"/>
              <a:ext cx="486680" cy="486680"/>
            </a:xfrm>
            <a:prstGeom prst="rect">
              <a:avLst/>
            </a:prstGeom>
          </p:spPr>
        </p:pic>
      </p:grpSp>
      <p:pic>
        <p:nvPicPr>
          <p:cNvPr id="10" name="Picture 9"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276600"/>
            <a:ext cx="2209800" cy="4419600"/>
          </a:xfrm>
          <a:prstGeom prst="rect">
            <a:avLst/>
          </a:prstGeom>
        </p:spPr>
      </p:pic>
      <p:grpSp>
        <p:nvGrpSpPr>
          <p:cNvPr id="13" name="Group 12" title="&quot;&quot;"/>
          <p:cNvGrpSpPr/>
          <p:nvPr/>
        </p:nvGrpSpPr>
        <p:grpSpPr>
          <a:xfrm>
            <a:off x="7315200" y="3352800"/>
            <a:ext cx="3095625" cy="3810000"/>
            <a:chOff x="7315200" y="3352800"/>
            <a:chExt cx="3095625" cy="3810000"/>
          </a:xfrm>
        </p:grpSpPr>
        <p:pic>
          <p:nvPicPr>
            <p:cNvPr id="11" name="Picture 10"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352800"/>
              <a:ext cx="3095625" cy="3810000"/>
            </a:xfrm>
            <a:prstGeom prst="rect">
              <a:avLst/>
            </a:prstGeom>
          </p:spPr>
        </p:pic>
        <p:sp>
          <p:nvSpPr>
            <p:cNvPr id="12" name="TextBox 11"/>
            <p:cNvSpPr txBox="1"/>
            <p:nvPr/>
          </p:nvSpPr>
          <p:spPr>
            <a:xfrm>
              <a:off x="7505699" y="4718447"/>
              <a:ext cx="2714625" cy="615553"/>
            </a:xfrm>
            <a:prstGeom prst="rect">
              <a:avLst/>
            </a:prstGeom>
            <a:noFill/>
          </p:spPr>
          <p:txBody>
            <a:bodyPr wrap="square" rtlCol="0">
              <a:spAutoFit/>
            </a:bodyPr>
            <a:lstStyle/>
            <a:p>
              <a:pPr algn="ctr"/>
              <a:r>
                <a:rPr lang="en-US" dirty="0"/>
                <a:t>Of course this is 4:50 pm </a:t>
              </a:r>
              <a:r>
                <a:rPr lang="en-US" sz="1600" b="1" dirty="0"/>
                <a:t>days</a:t>
              </a:r>
              <a:r>
                <a:rPr lang="en-US" sz="1600" dirty="0"/>
                <a:t> before due date</a:t>
              </a:r>
            </a:p>
          </p:txBody>
        </p:sp>
      </p:grpSp>
    </p:spTree>
    <p:extLst>
      <p:ext uri="{BB962C8B-B14F-4D97-AF65-F5344CB8AC3E}">
        <p14:creationId xmlns:p14="http://schemas.microsoft.com/office/powerpoint/2010/main" val="8402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73</a:t>
            </a:fld>
            <a:endParaRPr lang="en-US" dirty="0"/>
          </a:p>
        </p:txBody>
      </p:sp>
      <p:sp>
        <p:nvSpPr>
          <p:cNvPr id="2" name="Title 1"/>
          <p:cNvSpPr>
            <a:spLocks noGrp="1"/>
          </p:cNvSpPr>
          <p:nvPr>
            <p:ph type="title"/>
          </p:nvPr>
        </p:nvSpPr>
        <p:spPr>
          <a:xfrm>
            <a:off x="457200" y="-76200"/>
            <a:ext cx="11379200" cy="758825"/>
          </a:xfrm>
        </p:spPr>
        <p:txBody>
          <a:bodyPr/>
          <a:lstStyle/>
          <a:p>
            <a:r>
              <a:rPr lang="en-US" dirty="0"/>
              <a:t>Submit Application</a:t>
            </a:r>
          </a:p>
        </p:txBody>
      </p:sp>
      <p:pic>
        <p:nvPicPr>
          <p:cNvPr id="10" name="Picture 9" title="ASSIST Application Information screen showing Ready for Submission status"/>
          <p:cNvPicPr>
            <a:picLocks noChangeAspect="1"/>
          </p:cNvPicPr>
          <p:nvPr/>
        </p:nvPicPr>
        <p:blipFill>
          <a:blip r:embed="rId2"/>
          <a:stretch>
            <a:fillRect/>
          </a:stretch>
        </p:blipFill>
        <p:spPr>
          <a:xfrm>
            <a:off x="0" y="884088"/>
            <a:ext cx="12165434" cy="5578474"/>
          </a:xfrm>
          <a:prstGeom prst="rect">
            <a:avLst/>
          </a:prstGeom>
          <a:ln>
            <a:solidFill>
              <a:srgbClr val="000000"/>
            </a:solidFill>
          </a:ln>
        </p:spPr>
      </p:pic>
      <p:sp>
        <p:nvSpPr>
          <p:cNvPr id="11" name="Oval 10" title="&quot;&quot;"/>
          <p:cNvSpPr/>
          <p:nvPr/>
        </p:nvSpPr>
        <p:spPr>
          <a:xfrm>
            <a:off x="5917580" y="5910550"/>
            <a:ext cx="1397618" cy="31467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2" name="Oval 11" title="&quot;&quot;"/>
          <p:cNvSpPr/>
          <p:nvPr/>
        </p:nvSpPr>
        <p:spPr>
          <a:xfrm>
            <a:off x="4623626" y="5888793"/>
            <a:ext cx="1319974" cy="35960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3" name="Oval 12" title="&quot;&quot;"/>
          <p:cNvSpPr/>
          <p:nvPr/>
        </p:nvSpPr>
        <p:spPr>
          <a:xfrm>
            <a:off x="10639090" y="884088"/>
            <a:ext cx="1552910" cy="30503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5" name="Rounded Rectangular Callout 14" descr="Must be a Signing Official (SO) in eRA Commons and an Authorized Organizational Representative (AOR) in Grants.gov to submit"/>
          <p:cNvSpPr/>
          <p:nvPr/>
        </p:nvSpPr>
        <p:spPr>
          <a:xfrm>
            <a:off x="3962400" y="1295400"/>
            <a:ext cx="6910453" cy="1416048"/>
          </a:xfrm>
          <a:prstGeom prst="wedgeRoundRectCallout">
            <a:avLst>
              <a:gd name="adj1" fmla="val 49012"/>
              <a:gd name="adj2" fmla="val -680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Must be a Signing Official (SO) in eRA Commons and an Authorized Organizational Representative (AOR) in Grants.gov to submit.</a:t>
            </a:r>
          </a:p>
        </p:txBody>
      </p:sp>
      <p:sp>
        <p:nvSpPr>
          <p:cNvPr id="14" name="Rounded Rectangular Callout 13" descr="Application Status shown on Application Informatin screen must be set to Ready for Submission"/>
          <p:cNvSpPr/>
          <p:nvPr/>
        </p:nvSpPr>
        <p:spPr>
          <a:xfrm>
            <a:off x="6033238" y="4310350"/>
            <a:ext cx="3882276" cy="1214031"/>
          </a:xfrm>
          <a:prstGeom prst="wedgeRoundRectCallout">
            <a:avLst>
              <a:gd name="adj1" fmla="val -51543"/>
              <a:gd name="adj2" fmla="val 8097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Application Status must be set to </a:t>
            </a:r>
            <a:r>
              <a:rPr kumimoji="0" lang="en-US" sz="2400" b="1" i="0" u="none" strike="noStrike" kern="0" cap="none" spc="0" normalizeH="0" baseline="0" noProof="0" dirty="0">
                <a:ln>
                  <a:noFill/>
                </a:ln>
                <a:solidFill>
                  <a:srgbClr val="002060"/>
                </a:solidFill>
                <a:effectLst/>
                <a:uLnTx/>
                <a:uFillTx/>
                <a:latin typeface="Arial"/>
                <a:ea typeface="+mn-ea"/>
                <a:cs typeface="Arial"/>
              </a:rPr>
              <a:t>Ready for Submission.</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84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74</a:t>
            </a:fld>
            <a:endParaRPr lang="en-US" dirty="0"/>
          </a:p>
        </p:txBody>
      </p:sp>
      <p:sp>
        <p:nvSpPr>
          <p:cNvPr id="2" name="Title 1"/>
          <p:cNvSpPr>
            <a:spLocks noGrp="1"/>
          </p:cNvSpPr>
          <p:nvPr>
            <p:ph type="title"/>
          </p:nvPr>
        </p:nvSpPr>
        <p:spPr>
          <a:xfrm>
            <a:off x="457200" y="0"/>
            <a:ext cx="11379200" cy="758825"/>
          </a:xfrm>
        </p:spPr>
        <p:txBody>
          <a:bodyPr/>
          <a:lstStyle/>
          <a:p>
            <a:r>
              <a:rPr lang="en-US" dirty="0"/>
              <a:t>Providing Grants.gov Credentials</a:t>
            </a:r>
          </a:p>
        </p:txBody>
      </p:sp>
      <p:pic>
        <p:nvPicPr>
          <p:cNvPr id="5"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879" y="1311336"/>
            <a:ext cx="8763000" cy="512298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descr="Enter your Grants.gov AOR credentials in the pop-up and click Enter"/>
          <p:cNvSpPr/>
          <p:nvPr/>
        </p:nvSpPr>
        <p:spPr>
          <a:xfrm>
            <a:off x="6934200" y="4343400"/>
            <a:ext cx="4209260" cy="990600"/>
          </a:xfrm>
          <a:prstGeom prst="wedgeRoundRectCallout">
            <a:avLst>
              <a:gd name="adj1" fmla="val -73593"/>
              <a:gd name="adj2" fmla="val -464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Enter your Grants.gov AOR credentials and click </a:t>
            </a:r>
            <a:r>
              <a:rPr kumimoji="0" lang="en-US" sz="2400" b="1" i="0" u="none" strike="noStrike" kern="0" cap="none" spc="0" normalizeH="0" baseline="0" noProof="0" dirty="0">
                <a:ln>
                  <a:noFill/>
                </a:ln>
                <a:solidFill>
                  <a:srgbClr val="002060"/>
                </a:solidFill>
                <a:effectLst/>
                <a:uLnTx/>
                <a:uFillTx/>
                <a:latin typeface="Arial"/>
                <a:ea typeface="+mn-ea"/>
                <a:cs typeface="Arial"/>
              </a:rPr>
              <a:t>Enter.</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7" name="Oval 6" title="&quot;&quot;"/>
          <p:cNvSpPr/>
          <p:nvPr/>
        </p:nvSpPr>
        <p:spPr>
          <a:xfrm>
            <a:off x="3667520" y="3401030"/>
            <a:ext cx="1704579" cy="101857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Rounded Rectangular Callout 7" descr="Applications are submitted from ASSIST to Grants.gov"/>
          <p:cNvSpPr/>
          <p:nvPr/>
        </p:nvSpPr>
        <p:spPr>
          <a:xfrm>
            <a:off x="4104879" y="1057616"/>
            <a:ext cx="4191000" cy="847384"/>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Applications are submitted from ASSIST to Grants.gov.</a:t>
            </a:r>
          </a:p>
        </p:txBody>
      </p:sp>
      <p:sp>
        <p:nvSpPr>
          <p:cNvPr id="9" name="Oval 8" title="&quot;&quot;"/>
          <p:cNvSpPr/>
          <p:nvPr/>
        </p:nvSpPr>
        <p:spPr>
          <a:xfrm>
            <a:off x="4523978" y="4617746"/>
            <a:ext cx="1495821" cy="56385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464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75</a:t>
            </a:fld>
            <a:endParaRPr lang="en-US" dirty="0"/>
          </a:p>
        </p:txBody>
      </p:sp>
      <p:sp>
        <p:nvSpPr>
          <p:cNvPr id="2" name="Title 1"/>
          <p:cNvSpPr>
            <a:spLocks noGrp="1"/>
          </p:cNvSpPr>
          <p:nvPr>
            <p:ph type="title"/>
          </p:nvPr>
        </p:nvSpPr>
        <p:spPr>
          <a:xfrm>
            <a:off x="457200" y="0"/>
            <a:ext cx="11379200" cy="758825"/>
          </a:xfrm>
        </p:spPr>
        <p:txBody>
          <a:bodyPr/>
          <a:lstStyle/>
          <a:p>
            <a:r>
              <a:rPr lang="en-US" dirty="0"/>
              <a:t>ASSIST Screen After Submission</a:t>
            </a:r>
          </a:p>
        </p:txBody>
      </p:sp>
      <p:pic>
        <p:nvPicPr>
          <p:cNvPr id="4" name="Picture 3" title="ASSIST screen with submission message indicating application has been sent to Grants.gov"/>
          <p:cNvPicPr>
            <a:picLocks noChangeAspect="1"/>
          </p:cNvPicPr>
          <p:nvPr/>
        </p:nvPicPr>
        <p:blipFill>
          <a:blip r:embed="rId2"/>
          <a:stretch>
            <a:fillRect/>
          </a:stretch>
        </p:blipFill>
        <p:spPr>
          <a:xfrm>
            <a:off x="112221" y="838200"/>
            <a:ext cx="12003579" cy="5486400"/>
          </a:xfrm>
          <a:prstGeom prst="rect">
            <a:avLst/>
          </a:prstGeom>
          <a:ln>
            <a:solidFill>
              <a:srgbClr val="002060"/>
            </a:solidFill>
          </a:ln>
        </p:spPr>
      </p:pic>
      <p:sp>
        <p:nvSpPr>
          <p:cNvPr id="6" name="Oval 5" title="&quot;&quot;"/>
          <p:cNvSpPr/>
          <p:nvPr/>
        </p:nvSpPr>
        <p:spPr>
          <a:xfrm>
            <a:off x="2133600" y="2563008"/>
            <a:ext cx="9829800" cy="8347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0" name="Rounded Rectangular Callout 9" descr="Submission message will appear indicating the application was sent to Grants.gov"/>
          <p:cNvSpPr/>
          <p:nvPr/>
        </p:nvSpPr>
        <p:spPr>
          <a:xfrm>
            <a:off x="6021614" y="3560827"/>
            <a:ext cx="5255986" cy="784242"/>
          </a:xfrm>
          <a:prstGeom prst="wedgeRoundRectCallout">
            <a:avLst>
              <a:gd name="adj1" fmla="val -26108"/>
              <a:gd name="adj2" fmla="val -913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Message will appear indicating the application was sent to Grants.gov.</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sp>
        <p:nvSpPr>
          <p:cNvPr id="8" name="Oval 7" title="&quot;&quot;"/>
          <p:cNvSpPr/>
          <p:nvPr/>
        </p:nvSpPr>
        <p:spPr>
          <a:xfrm>
            <a:off x="5791200" y="5657499"/>
            <a:ext cx="838200" cy="38950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9" name="Rounded Rectangular Callout 8" descr="Status displayed on Application Information screen is changed to Submitted"/>
          <p:cNvSpPr/>
          <p:nvPr/>
        </p:nvSpPr>
        <p:spPr>
          <a:xfrm>
            <a:off x="3124200" y="5355995"/>
            <a:ext cx="2454729" cy="952736"/>
          </a:xfrm>
          <a:prstGeom prst="wedgeRoundRectCallout">
            <a:avLst>
              <a:gd name="adj1" fmla="val 63058"/>
              <a:gd name="adj2" fmla="val -4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Status changed to Submitted.</a:t>
            </a:r>
          </a:p>
        </p:txBody>
      </p:sp>
      <p:sp>
        <p:nvSpPr>
          <p:cNvPr id="7" name="Oval 6" title="&quot;&quot;"/>
          <p:cNvSpPr/>
          <p:nvPr/>
        </p:nvSpPr>
        <p:spPr>
          <a:xfrm>
            <a:off x="6629400" y="5589803"/>
            <a:ext cx="19050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5" name="Rounded Rectangular Callout 4" descr="Submit Application button replaced with link to submission details"/>
          <p:cNvSpPr/>
          <p:nvPr/>
        </p:nvSpPr>
        <p:spPr>
          <a:xfrm>
            <a:off x="8915400" y="4659122"/>
            <a:ext cx="3048000" cy="1828536"/>
          </a:xfrm>
          <a:prstGeom prst="wedgeRoundRectCallout">
            <a:avLst>
              <a:gd name="adj1" fmla="val -66962"/>
              <a:gd name="adj2" fmla="val 989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Submit Application button replaced with link to submission details.</a:t>
            </a:r>
          </a:p>
        </p:txBody>
      </p:sp>
    </p:spTree>
    <p:extLst>
      <p:ext uri="{BB962C8B-B14F-4D97-AF65-F5344CB8AC3E}">
        <p14:creationId xmlns:p14="http://schemas.microsoft.com/office/powerpoint/2010/main" val="31435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76</a:t>
            </a:fld>
            <a:endParaRPr lang="en-US" dirty="0"/>
          </a:p>
        </p:txBody>
      </p:sp>
      <p:sp>
        <p:nvSpPr>
          <p:cNvPr id="2" name="Title 1"/>
          <p:cNvSpPr>
            <a:spLocks noGrp="1"/>
          </p:cNvSpPr>
          <p:nvPr>
            <p:ph type="title"/>
          </p:nvPr>
        </p:nvSpPr>
        <p:spPr/>
        <p:txBody>
          <a:bodyPr/>
          <a:lstStyle/>
          <a:p>
            <a:r>
              <a:rPr lang="en-US" dirty="0"/>
              <a:t>Step 8: Track Your Application</a:t>
            </a:r>
          </a:p>
        </p:txBody>
      </p:sp>
      <p:grpSp>
        <p:nvGrpSpPr>
          <p:cNvPr id="13" name="Group 12" title="&quot;"/>
          <p:cNvGrpSpPr/>
          <p:nvPr/>
        </p:nvGrpSpPr>
        <p:grpSpPr>
          <a:xfrm>
            <a:off x="402167" y="224803"/>
            <a:ext cx="1016000" cy="1016000"/>
            <a:chOff x="402167" y="241237"/>
            <a:chExt cx="1016000" cy="1016000"/>
          </a:xfrm>
        </p:grpSpPr>
        <p:grpSp>
          <p:nvGrpSpPr>
            <p:cNvPr id="7" name="Group 6"/>
            <p:cNvGrpSpPr/>
            <p:nvPr/>
          </p:nvGrpSpPr>
          <p:grpSpPr>
            <a:xfrm>
              <a:off x="402167" y="241237"/>
              <a:ext cx="1016000" cy="1016000"/>
              <a:chOff x="8619527" y="416519"/>
              <a:chExt cx="1016000" cy="1016000"/>
            </a:xfrm>
          </p:grpSpPr>
          <p:sp>
            <p:nvSpPr>
              <p:cNvPr id="10" name="Oval 9"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Oval 10"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8" name="Picture 7"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96" y="522466"/>
              <a:ext cx="496728" cy="496728"/>
            </a:xfrm>
            <a:prstGeom prst="rect">
              <a:avLst/>
            </a:prstGeom>
          </p:spPr>
        </p:pic>
      </p:grpSp>
      <p:sp>
        <p:nvSpPr>
          <p:cNvPr id="3" name="Content Placeholder 2"/>
          <p:cNvSpPr>
            <a:spLocks noGrp="1"/>
          </p:cNvSpPr>
          <p:nvPr>
            <p:ph sz="quarter" idx="13"/>
          </p:nvPr>
        </p:nvSpPr>
        <p:spPr/>
        <p:txBody>
          <a:bodyPr/>
          <a:lstStyle/>
          <a:p>
            <a:r>
              <a:rPr lang="en-US" dirty="0"/>
              <a:t>ASSIST provides the ability to track both Grants.gov and NIH status</a:t>
            </a:r>
          </a:p>
          <a:p>
            <a:pPr lvl="1"/>
            <a:r>
              <a:rPr lang="en-US" dirty="0"/>
              <a:t>Links to the eRA Commons Detailed Status Information to view your assembled application</a:t>
            </a:r>
            <a:br>
              <a:rPr lang="en-US" dirty="0"/>
            </a:br>
            <a:endParaRPr lang="en-US" dirty="0"/>
          </a:p>
          <a:p>
            <a:r>
              <a:rPr lang="en-US" dirty="0"/>
              <a:t>Authorized users can check eRA Commons Status for processing results </a:t>
            </a:r>
          </a:p>
          <a:p>
            <a:pPr lvl="1"/>
            <a:r>
              <a:rPr lang="en-US" dirty="0"/>
              <a:t>Signing Officials (SOs)</a:t>
            </a:r>
          </a:p>
          <a:p>
            <a:pPr lvl="1"/>
            <a:r>
              <a:rPr lang="en-US" dirty="0"/>
              <a:t>Administrative Officials (AOs)</a:t>
            </a:r>
          </a:p>
          <a:p>
            <a:pPr lvl="1"/>
            <a:r>
              <a:rPr lang="en-US" dirty="0"/>
              <a:t>Principal Investigators (PIs)</a:t>
            </a:r>
            <a:br>
              <a:rPr lang="en-US" dirty="0"/>
            </a:br>
            <a:endParaRPr lang="en-US" dirty="0"/>
          </a:p>
        </p:txBody>
      </p:sp>
      <p:pic>
        <p:nvPicPr>
          <p:cNvPr id="16" name="Picture 1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68" y="3941545"/>
            <a:ext cx="2808732" cy="2895600"/>
          </a:xfrm>
          <a:prstGeom prst="rect">
            <a:avLst/>
          </a:prstGeom>
        </p:spPr>
      </p:pic>
    </p:spTree>
    <p:extLst>
      <p:ext uri="{BB962C8B-B14F-4D97-AF65-F5344CB8AC3E}">
        <p14:creationId xmlns:p14="http://schemas.microsoft.com/office/powerpoint/2010/main" val="2529837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77</a:t>
            </a:fld>
            <a:endParaRPr lang="en-US" dirty="0"/>
          </a:p>
        </p:txBody>
      </p:sp>
      <p:sp>
        <p:nvSpPr>
          <p:cNvPr id="2" name="Title 1"/>
          <p:cNvSpPr>
            <a:spLocks noGrp="1"/>
          </p:cNvSpPr>
          <p:nvPr>
            <p:ph type="title"/>
          </p:nvPr>
        </p:nvSpPr>
        <p:spPr>
          <a:xfrm>
            <a:off x="457200" y="0"/>
            <a:ext cx="11379200" cy="758825"/>
          </a:xfrm>
        </p:spPr>
        <p:txBody>
          <a:bodyPr/>
          <a:lstStyle/>
          <a:p>
            <a:r>
              <a:rPr lang="en-US" dirty="0"/>
              <a:t>View Submission Status Details</a:t>
            </a:r>
          </a:p>
        </p:txBody>
      </p:sp>
      <p:pic>
        <p:nvPicPr>
          <p:cNvPr id="5" name="Picture 4" title="ASSIST screen highlighting View Submission Status Details link"/>
          <p:cNvPicPr>
            <a:picLocks noChangeAspect="1"/>
          </p:cNvPicPr>
          <p:nvPr/>
        </p:nvPicPr>
        <p:blipFill>
          <a:blip r:embed="rId2"/>
          <a:stretch>
            <a:fillRect/>
          </a:stretch>
        </p:blipFill>
        <p:spPr>
          <a:xfrm>
            <a:off x="21705" y="914400"/>
            <a:ext cx="12170295" cy="5562600"/>
          </a:xfrm>
          <a:prstGeom prst="rect">
            <a:avLst/>
          </a:prstGeom>
          <a:ln>
            <a:solidFill>
              <a:schemeClr val="tx1"/>
            </a:solidFill>
          </a:ln>
        </p:spPr>
      </p:pic>
      <p:sp>
        <p:nvSpPr>
          <p:cNvPr id="6" name="Oval 5" title="&quot;&quot;"/>
          <p:cNvSpPr/>
          <p:nvPr/>
        </p:nvSpPr>
        <p:spPr>
          <a:xfrm>
            <a:off x="6582229" y="5790224"/>
            <a:ext cx="2015756"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Oval 6" title="&quot;&quot;"/>
          <p:cNvSpPr/>
          <p:nvPr/>
        </p:nvSpPr>
        <p:spPr>
          <a:xfrm>
            <a:off x="2362200" y="1662483"/>
            <a:ext cx="3352800" cy="58860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Rounded Rectangular Callout 7" descr="After submitting to Grants.gov, submission status can be tracked in ASSIST"/>
          <p:cNvSpPr/>
          <p:nvPr/>
        </p:nvSpPr>
        <p:spPr>
          <a:xfrm>
            <a:off x="645886" y="1021742"/>
            <a:ext cx="11049000" cy="533399"/>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After submitting to Grants.gov, submission status can be tracked in ASSIST.</a:t>
            </a:r>
          </a:p>
        </p:txBody>
      </p:sp>
      <p:sp>
        <p:nvSpPr>
          <p:cNvPr id="9" name="Rounded Rectangular Callout 8" descr="Click View Submission Status Details&#10;"/>
          <p:cNvSpPr/>
          <p:nvPr/>
        </p:nvSpPr>
        <p:spPr>
          <a:xfrm>
            <a:off x="7391400" y="4974507"/>
            <a:ext cx="3657600" cy="750137"/>
          </a:xfrm>
          <a:prstGeom prst="wedgeRoundRectCallout">
            <a:avLst>
              <a:gd name="adj1" fmla="val -34349"/>
              <a:gd name="adj2" fmla="val 6875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Click </a:t>
            </a:r>
            <a:r>
              <a:rPr kumimoji="0" lang="en-US" sz="2400" b="1" i="0" u="none" strike="noStrike" kern="0" cap="none" spc="0" normalizeH="0" baseline="0" noProof="0" dirty="0">
                <a:ln>
                  <a:noFill/>
                </a:ln>
                <a:solidFill>
                  <a:srgbClr val="002060"/>
                </a:solidFill>
                <a:effectLst/>
                <a:uLnTx/>
                <a:uFillTx/>
                <a:latin typeface="Arial"/>
                <a:ea typeface="+mn-ea"/>
                <a:cs typeface="Arial"/>
              </a:rPr>
              <a:t>View Submission Status Details</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674286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78</a:t>
            </a:fld>
            <a:endParaRPr lang="en-US" dirty="0"/>
          </a:p>
        </p:txBody>
      </p:sp>
      <p:sp>
        <p:nvSpPr>
          <p:cNvPr id="2" name="Title 1"/>
          <p:cNvSpPr>
            <a:spLocks noGrp="1"/>
          </p:cNvSpPr>
          <p:nvPr>
            <p:ph type="title"/>
          </p:nvPr>
        </p:nvSpPr>
        <p:spPr>
          <a:xfrm>
            <a:off x="7010400" y="0"/>
            <a:ext cx="4826000" cy="1295400"/>
          </a:xfrm>
        </p:spPr>
        <p:txBody>
          <a:bodyPr/>
          <a:lstStyle/>
          <a:p>
            <a:r>
              <a:rPr lang="en-US" dirty="0"/>
              <a:t>View Submission Status Details Screen</a:t>
            </a:r>
          </a:p>
        </p:txBody>
      </p:sp>
      <p:pic>
        <p:nvPicPr>
          <p:cNvPr id="11" name="Picture 10" descr="Shows application information at top and has sections for ASSIST, Grants.gov and Agency status." title="ASSIST status details screen"/>
          <p:cNvPicPr>
            <a:picLocks noChangeAspect="1"/>
          </p:cNvPicPr>
          <p:nvPr/>
        </p:nvPicPr>
        <p:blipFill>
          <a:blip r:embed="rId2"/>
          <a:stretch>
            <a:fillRect/>
          </a:stretch>
        </p:blipFill>
        <p:spPr>
          <a:xfrm>
            <a:off x="0" y="0"/>
            <a:ext cx="6598335" cy="6843562"/>
          </a:xfrm>
          <a:prstGeom prst="rect">
            <a:avLst/>
          </a:prstGeom>
          <a:ln>
            <a:solidFill>
              <a:srgbClr val="000000"/>
            </a:solidFill>
          </a:ln>
        </p:spPr>
      </p:pic>
      <p:sp>
        <p:nvSpPr>
          <p:cNvPr id="17" name="Content Placeholder 2"/>
          <p:cNvSpPr txBox="1">
            <a:spLocks/>
          </p:cNvSpPr>
          <p:nvPr/>
        </p:nvSpPr>
        <p:spPr>
          <a:xfrm>
            <a:off x="7086600" y="1447800"/>
            <a:ext cx="5035296" cy="1978152"/>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600" dirty="0"/>
              <a:t>Who can see this screen?</a:t>
            </a:r>
          </a:p>
          <a:p>
            <a:pPr lvl="1"/>
            <a:r>
              <a:rPr lang="en-US" sz="1400" dirty="0"/>
              <a:t>Signing Officials (SOs)</a:t>
            </a:r>
          </a:p>
          <a:p>
            <a:pPr lvl="1"/>
            <a:r>
              <a:rPr lang="en-US" sz="1400" dirty="0"/>
              <a:t>Administrative Officials (AOs)</a:t>
            </a:r>
          </a:p>
          <a:p>
            <a:pPr lvl="1"/>
            <a:r>
              <a:rPr lang="en-US" sz="1400" dirty="0"/>
              <a:t>PD/PIs</a:t>
            </a:r>
          </a:p>
          <a:p>
            <a:pPr lvl="1"/>
            <a:r>
              <a:rPr lang="en-US" sz="1400" dirty="0"/>
              <a:t>Application Initiator</a:t>
            </a:r>
          </a:p>
          <a:p>
            <a:pPr lvl="1"/>
            <a:r>
              <a:rPr lang="en-US" sz="1400" dirty="0"/>
              <a:t>Anyone granted Edit All access via Manage Access Action</a:t>
            </a:r>
          </a:p>
        </p:txBody>
      </p:sp>
      <p:sp>
        <p:nvSpPr>
          <p:cNvPr id="15" name="Oval 14" title="&quot;&quot;"/>
          <p:cNvSpPr/>
          <p:nvPr/>
        </p:nvSpPr>
        <p:spPr>
          <a:xfrm>
            <a:off x="2360140" y="4570830"/>
            <a:ext cx="1878053" cy="38217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3" name="Rounded Rectangular Callout 12" descr="You must click Check for Status Updates to force ASSIST to poll Grants.gov and NIH for status.&#10;&#10;Continue to update the status until Agency status is available."/>
          <p:cNvSpPr/>
          <p:nvPr/>
        </p:nvSpPr>
        <p:spPr>
          <a:xfrm>
            <a:off x="4800600" y="3394241"/>
            <a:ext cx="7315200" cy="1907078"/>
          </a:xfrm>
          <a:prstGeom prst="wedgeRoundRectCallout">
            <a:avLst>
              <a:gd name="adj1" fmla="val -59774"/>
              <a:gd name="adj2" fmla="val 2277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You must click </a:t>
            </a:r>
            <a:r>
              <a:rPr kumimoji="0" lang="en-US" sz="2400" b="1" i="0" u="none" strike="noStrike" kern="0" cap="none" spc="0" normalizeH="0" baseline="0" noProof="0" dirty="0">
                <a:ln>
                  <a:noFill/>
                </a:ln>
                <a:solidFill>
                  <a:srgbClr val="002060"/>
                </a:solidFill>
                <a:effectLst/>
                <a:uLnTx/>
                <a:uFillTx/>
                <a:latin typeface="Arial"/>
                <a:ea typeface="+mn-ea"/>
                <a:cs typeface="Arial"/>
              </a:rPr>
              <a:t>Check for Status Updates </a:t>
            </a:r>
            <a:r>
              <a:rPr kumimoji="0" lang="en-US" sz="2400" b="0" i="0" u="none" strike="noStrike" kern="0" cap="none" spc="0" normalizeH="0" baseline="0" noProof="0" dirty="0">
                <a:ln>
                  <a:noFill/>
                </a:ln>
                <a:solidFill>
                  <a:srgbClr val="002060"/>
                </a:solidFill>
                <a:effectLst/>
                <a:uLnTx/>
                <a:uFillTx/>
                <a:latin typeface="Arial"/>
                <a:ea typeface="+mn-ea"/>
                <a:cs typeface="Arial"/>
              </a:rPr>
              <a:t>to force ASSIST to poll Grants.gov and NIH for status.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Continue to update the status until Agency status is available.</a:t>
            </a:r>
          </a:p>
        </p:txBody>
      </p:sp>
      <p:sp>
        <p:nvSpPr>
          <p:cNvPr id="12" name="Oval 11" title="&quot;&quot;"/>
          <p:cNvSpPr/>
          <p:nvPr/>
        </p:nvSpPr>
        <p:spPr>
          <a:xfrm>
            <a:off x="0" y="4953000"/>
            <a:ext cx="4495800"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4" name="Rounded Rectangular Callout 13" descr="ASSIST will indicate if a status change was detected."/>
          <p:cNvSpPr/>
          <p:nvPr/>
        </p:nvSpPr>
        <p:spPr>
          <a:xfrm>
            <a:off x="3066502" y="5598632"/>
            <a:ext cx="7467600" cy="535196"/>
          </a:xfrm>
          <a:prstGeom prst="wedgeRoundRectCallout">
            <a:avLst>
              <a:gd name="adj1" fmla="val -39045"/>
              <a:gd name="adj2" fmla="val -12773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will indicate if a status change was detected.</a:t>
            </a:r>
          </a:p>
        </p:txBody>
      </p:sp>
      <p:sp>
        <p:nvSpPr>
          <p:cNvPr id="16" name="TextBox 15" title="&quot;&quot;"/>
          <p:cNvSpPr txBox="1"/>
          <p:nvPr/>
        </p:nvSpPr>
        <p:spPr>
          <a:xfrm>
            <a:off x="2514303" y="0"/>
            <a:ext cx="1569725" cy="369332"/>
          </a:xfrm>
          <a:prstGeom prst="rect">
            <a:avLst/>
          </a:prstGeom>
          <a:noFill/>
        </p:spPr>
        <p:txBody>
          <a:bodyPr wrap="none" rtlCol="0">
            <a:spAutoFit/>
          </a:bodyPr>
          <a:lstStyle/>
          <a:p>
            <a:r>
              <a:rPr lang="en-US" dirty="0">
                <a:solidFill>
                  <a:srgbClr val="000000"/>
                </a:solidFill>
                <a:latin typeface="Arial" charset="0"/>
                <a:cs typeface="Arial"/>
              </a:rPr>
              <a:t>Top of screen</a:t>
            </a:r>
          </a:p>
        </p:txBody>
      </p:sp>
    </p:spTree>
    <p:extLst>
      <p:ext uri="{BB962C8B-B14F-4D97-AF65-F5344CB8AC3E}">
        <p14:creationId xmlns:p14="http://schemas.microsoft.com/office/powerpoint/2010/main" val="514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79</a:t>
            </a:fld>
            <a:endParaRPr lang="en-US" dirty="0"/>
          </a:p>
        </p:txBody>
      </p:sp>
      <p:sp>
        <p:nvSpPr>
          <p:cNvPr id="2" name="Title 1"/>
          <p:cNvSpPr>
            <a:spLocks noGrp="1"/>
          </p:cNvSpPr>
          <p:nvPr>
            <p:ph type="title"/>
          </p:nvPr>
        </p:nvSpPr>
        <p:spPr>
          <a:xfrm>
            <a:off x="8610600" y="162024"/>
            <a:ext cx="3478818" cy="1514376"/>
          </a:xfrm>
        </p:spPr>
        <p:txBody>
          <a:bodyPr>
            <a:normAutofit fontScale="90000"/>
          </a:bodyPr>
          <a:lstStyle/>
          <a:p>
            <a:r>
              <a:rPr lang="en-US" dirty="0"/>
              <a:t>ASSIST Provides Status for Multiple Systems</a:t>
            </a:r>
          </a:p>
        </p:txBody>
      </p:sp>
      <p:pic>
        <p:nvPicPr>
          <p:cNvPr id="4" name="Picture 3" title="submitted application status details"/>
          <p:cNvPicPr>
            <a:picLocks noChangeAspect="1"/>
          </p:cNvPicPr>
          <p:nvPr/>
        </p:nvPicPr>
        <p:blipFill>
          <a:blip r:embed="rId2"/>
          <a:stretch>
            <a:fillRect/>
          </a:stretch>
        </p:blipFill>
        <p:spPr>
          <a:xfrm>
            <a:off x="-1" y="31282"/>
            <a:ext cx="8407401" cy="6826718"/>
          </a:xfrm>
          <a:prstGeom prst="rect">
            <a:avLst/>
          </a:prstGeom>
          <a:ln>
            <a:solidFill>
              <a:srgbClr val="000000"/>
            </a:solidFill>
          </a:ln>
        </p:spPr>
      </p:pic>
      <p:sp>
        <p:nvSpPr>
          <p:cNvPr id="5" name="Oval 4" title="&quot;&quot;"/>
          <p:cNvSpPr/>
          <p:nvPr/>
        </p:nvSpPr>
        <p:spPr>
          <a:xfrm>
            <a:off x="2361893" y="3723661"/>
            <a:ext cx="2712655" cy="39113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Oval 5" title="&quot;&quot;"/>
          <p:cNvSpPr/>
          <p:nvPr/>
        </p:nvSpPr>
        <p:spPr>
          <a:xfrm>
            <a:off x="2438400" y="2057400"/>
            <a:ext cx="1066800"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Oval 6" title="&quot;&quot;"/>
          <p:cNvSpPr/>
          <p:nvPr/>
        </p:nvSpPr>
        <p:spPr>
          <a:xfrm>
            <a:off x="2438400" y="5702968"/>
            <a:ext cx="990600" cy="31683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Oval 7" title="&quot;&quot;"/>
          <p:cNvSpPr/>
          <p:nvPr/>
        </p:nvSpPr>
        <p:spPr>
          <a:xfrm>
            <a:off x="2438400" y="5152093"/>
            <a:ext cx="838200" cy="32415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9" name="Rounded Rectangular Callout 8" descr="ASSIST, Grants.gov and Agency submission status are available.&#10;&#10;Grants.gov status of Agency Tracking Number Assigned and Agency status of Processed is good news!&#10;"/>
          <p:cNvSpPr/>
          <p:nvPr/>
        </p:nvSpPr>
        <p:spPr>
          <a:xfrm>
            <a:off x="5549778" y="1958741"/>
            <a:ext cx="5918444" cy="2971800"/>
          </a:xfrm>
          <a:prstGeom prst="wedgeRoundRectCallout">
            <a:avLst>
              <a:gd name="adj1" fmla="val -50339"/>
              <a:gd name="adj2" fmla="val 2641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Grants.gov and Agency submission status are available.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Grants.gov status of </a:t>
            </a:r>
            <a:r>
              <a:rPr kumimoji="0" lang="en-US" sz="2400" b="1" i="0" u="none" strike="noStrike" kern="0" cap="none" spc="0" normalizeH="0" baseline="0" noProof="0" dirty="0">
                <a:ln>
                  <a:noFill/>
                </a:ln>
                <a:solidFill>
                  <a:srgbClr val="002060"/>
                </a:solidFill>
                <a:effectLst/>
                <a:uLnTx/>
                <a:uFillTx/>
                <a:latin typeface="Arial"/>
                <a:ea typeface="+mn-ea"/>
                <a:cs typeface="Arial"/>
              </a:rPr>
              <a:t>Agency Tracking Number Assigned </a:t>
            </a:r>
            <a:r>
              <a:rPr kumimoji="0" lang="en-US" sz="2400" b="0" i="0" u="none" strike="noStrike" kern="0" cap="none" spc="0" normalizeH="0" baseline="0" noProof="0" dirty="0">
                <a:ln>
                  <a:noFill/>
                </a:ln>
                <a:solidFill>
                  <a:srgbClr val="002060"/>
                </a:solidFill>
                <a:effectLst/>
                <a:uLnTx/>
                <a:uFillTx/>
                <a:latin typeface="Arial"/>
                <a:ea typeface="+mn-ea"/>
                <a:cs typeface="Arial"/>
              </a:rPr>
              <a:t>and Agency status of </a:t>
            </a:r>
            <a:r>
              <a:rPr kumimoji="0" lang="en-US" sz="2400" b="1" i="0" u="none" strike="noStrike" kern="0" cap="none" spc="0" normalizeH="0" baseline="0" noProof="0" dirty="0">
                <a:ln>
                  <a:noFill/>
                </a:ln>
                <a:solidFill>
                  <a:srgbClr val="002060"/>
                </a:solidFill>
                <a:effectLst/>
                <a:uLnTx/>
                <a:uFillTx/>
                <a:latin typeface="Arial"/>
                <a:ea typeface="+mn-ea"/>
                <a:cs typeface="Arial"/>
              </a:rPr>
              <a:t>Processed</a:t>
            </a:r>
            <a:r>
              <a:rPr kumimoji="0" lang="en-US" sz="2400" b="0" i="0" u="none" strike="noStrike" kern="0" cap="none" spc="0" normalizeH="0" baseline="0" noProof="0" dirty="0">
                <a:ln>
                  <a:noFill/>
                </a:ln>
                <a:solidFill>
                  <a:srgbClr val="002060"/>
                </a:solidFill>
                <a:effectLst/>
                <a:uLnTx/>
                <a:uFillTx/>
                <a:latin typeface="Arial"/>
                <a:ea typeface="+mn-ea"/>
                <a:cs typeface="Arial"/>
              </a:rPr>
              <a:t> is good news!</a:t>
            </a:r>
          </a:p>
        </p:txBody>
      </p:sp>
      <p:sp>
        <p:nvSpPr>
          <p:cNvPr id="10" name="Rounded Rectangular Callout 9" descr="Agency Tracking # link brings you to the detailed status screen in eRA Commons."/>
          <p:cNvSpPr/>
          <p:nvPr/>
        </p:nvSpPr>
        <p:spPr>
          <a:xfrm>
            <a:off x="5867401" y="5486400"/>
            <a:ext cx="6182832" cy="1066800"/>
          </a:xfrm>
          <a:prstGeom prst="wedgeRoundRectCallout">
            <a:avLst>
              <a:gd name="adj1" fmla="val -90825"/>
              <a:gd name="adj2" fmla="val -5377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Arial"/>
                <a:ea typeface="+mn-ea"/>
                <a:cs typeface="Arial"/>
              </a:rPr>
              <a:t>Agency Tracking # </a:t>
            </a:r>
            <a:r>
              <a:rPr kumimoji="0" lang="en-US" sz="2400" b="0" i="0" u="none" strike="noStrike" kern="0" cap="none" spc="0" normalizeH="0" baseline="0" noProof="0" dirty="0">
                <a:ln>
                  <a:noFill/>
                </a:ln>
                <a:solidFill>
                  <a:srgbClr val="002060"/>
                </a:solidFill>
                <a:effectLst/>
                <a:uLnTx/>
                <a:uFillTx/>
                <a:latin typeface="Arial"/>
                <a:ea typeface="+mn-ea"/>
                <a:cs typeface="Arial"/>
              </a:rPr>
              <a:t>link brings you to the detailed status screen in eRA Commons.</a:t>
            </a:r>
          </a:p>
        </p:txBody>
      </p:sp>
    </p:spTree>
    <p:extLst>
      <p:ext uri="{BB962C8B-B14F-4D97-AF65-F5344CB8AC3E}">
        <p14:creationId xmlns:p14="http://schemas.microsoft.com/office/powerpoint/2010/main" val="299189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8</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Components</a:t>
            </a:r>
          </a:p>
        </p:txBody>
      </p:sp>
      <p:grpSp>
        <p:nvGrpSpPr>
          <p:cNvPr id="4" name="Group 3"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6" name="Straight Connector 65"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7"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8" name="Elbow Connector 67"/>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69" name="Group 12"/>
              <p:cNvGrpSpPr/>
              <p:nvPr/>
            </p:nvGrpSpPr>
            <p:grpSpPr>
              <a:xfrm>
                <a:off x="3148761" y="2819400"/>
                <a:ext cx="2032839" cy="1181100"/>
                <a:chOff x="3056686" y="3335341"/>
                <a:chExt cx="2032839" cy="1181100"/>
              </a:xfrm>
            </p:grpSpPr>
            <p:sp>
              <p:nvSpPr>
                <p:cNvPr id="71" name="Round Same Side Corner Rectangle 70"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72" name="Rectangle 7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70"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34" title="&quot;&quot;"/>
            <p:cNvGrpSpPr/>
            <p:nvPr/>
          </p:nvGrpSpPr>
          <p:grpSpPr>
            <a:xfrm>
              <a:off x="7031941" y="2468563"/>
              <a:ext cx="3192741" cy="4418933"/>
              <a:chOff x="5570260" y="2514600"/>
              <a:chExt cx="3192741" cy="4418933"/>
            </a:xfrm>
          </p:grpSpPr>
          <p:cxnSp>
            <p:nvCxnSpPr>
              <p:cNvPr id="74" name="Elbow Connector 73"/>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5" name="Group 98"/>
              <p:cNvGrpSpPr/>
              <p:nvPr/>
            </p:nvGrpSpPr>
            <p:grpSpPr>
              <a:xfrm>
                <a:off x="6147639" y="5638800"/>
                <a:ext cx="2032839" cy="1181100"/>
                <a:chOff x="3056686" y="3335341"/>
                <a:chExt cx="2032839" cy="1181100"/>
              </a:xfrm>
            </p:grpSpPr>
            <p:sp>
              <p:nvSpPr>
                <p:cNvPr id="77" name="Round Same Side Corner Rectangle 76"/>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78" name="Rectangle 77"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6"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 name="Group 33" title="&quot;&quot;"/>
            <p:cNvGrpSpPr/>
            <p:nvPr/>
          </p:nvGrpSpPr>
          <p:grpSpPr>
            <a:xfrm>
              <a:off x="6987640" y="2533657"/>
              <a:ext cx="3084641" cy="2970358"/>
              <a:chOff x="5525959" y="2579695"/>
              <a:chExt cx="3084641" cy="2970358"/>
            </a:xfrm>
          </p:grpSpPr>
          <p:cxnSp>
            <p:nvCxnSpPr>
              <p:cNvPr id="80" name="Elbow Connector 79"/>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1" name="Group 91"/>
              <p:cNvGrpSpPr/>
              <p:nvPr/>
            </p:nvGrpSpPr>
            <p:grpSpPr>
              <a:xfrm>
                <a:off x="6172200" y="4229100"/>
                <a:ext cx="2032839" cy="1181100"/>
                <a:chOff x="3056686" y="3335341"/>
                <a:chExt cx="2032839" cy="1181100"/>
              </a:xfrm>
            </p:grpSpPr>
            <p:sp>
              <p:nvSpPr>
                <p:cNvPr id="83" name="Round Same Side Corner Rectangle 82"/>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4" name="Rectangle 83"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2"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 name="Group 32" title="&quot;&quot;"/>
            <p:cNvGrpSpPr/>
            <p:nvPr/>
          </p:nvGrpSpPr>
          <p:grpSpPr>
            <a:xfrm>
              <a:off x="6950508" y="2497137"/>
              <a:ext cx="2893173" cy="1587500"/>
              <a:chOff x="5488827" y="2543175"/>
              <a:chExt cx="2893173" cy="1587500"/>
            </a:xfrm>
          </p:grpSpPr>
          <p:cxnSp>
            <p:nvCxnSpPr>
              <p:cNvPr id="86"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87" name="Group 88"/>
              <p:cNvGrpSpPr/>
              <p:nvPr/>
            </p:nvGrpSpPr>
            <p:grpSpPr>
              <a:xfrm>
                <a:off x="6172200" y="2819400"/>
                <a:ext cx="2032839" cy="1181100"/>
                <a:chOff x="3056686" y="3335341"/>
                <a:chExt cx="2032839" cy="1181100"/>
              </a:xfrm>
            </p:grpSpPr>
            <p:sp>
              <p:nvSpPr>
                <p:cNvPr id="89" name="Round Same Side Corner Rectangle 88"/>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0" name="Rectangle 89"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8"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 name="Round Same Side Corner Rectangle 90" title="Component Type of Project"/>
            <p:cNvSpPr/>
            <p:nvPr/>
          </p:nvSpPr>
          <p:spPr bwMode="auto">
            <a:xfrm>
              <a:off x="8356322"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2" name="Round Same Side Corner Rectangle 91" title="Component Type of Core"/>
            <p:cNvSpPr/>
            <p:nvPr/>
          </p:nvSpPr>
          <p:spPr bwMode="auto">
            <a:xfrm>
              <a:off x="5079247"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3" name="Group 92"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94" name="Elbow Connector 93"/>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5" name="Group 94"/>
              <p:cNvGrpSpPr/>
              <p:nvPr/>
            </p:nvGrpSpPr>
            <p:grpSpPr>
              <a:xfrm>
                <a:off x="0" y="2789237"/>
                <a:ext cx="2205038" cy="1509154"/>
                <a:chOff x="0" y="2789237"/>
                <a:chExt cx="2205038" cy="1509154"/>
              </a:xfrm>
            </p:grpSpPr>
            <p:sp>
              <p:nvSpPr>
                <p:cNvPr id="98" name="Round Same Side Corner Rectangle 97"/>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99" name="Rectangle 98"/>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0"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6" name="Elbow Connector 39"/>
              <p:cNvCxnSpPr>
                <a:endCxn id="99"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97" name="Round Same Side Corner Rectangle 96"/>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1" name="Elbow Connector 100"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2" name="Group 101"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03" name="Group 102"/>
              <p:cNvGrpSpPr/>
              <p:nvPr/>
            </p:nvGrpSpPr>
            <p:grpSpPr>
              <a:xfrm>
                <a:off x="2209800" y="838200"/>
                <a:ext cx="3755747" cy="1447800"/>
                <a:chOff x="2209800" y="838200"/>
                <a:chExt cx="3755747" cy="1447800"/>
              </a:xfrm>
            </p:grpSpPr>
            <p:grpSp>
              <p:nvGrpSpPr>
                <p:cNvPr id="105" name="Group 67"/>
                <p:cNvGrpSpPr>
                  <a:grpSpLocks/>
                </p:cNvGrpSpPr>
                <p:nvPr/>
              </p:nvGrpSpPr>
              <p:grpSpPr bwMode="auto">
                <a:xfrm>
                  <a:off x="2897169" y="838200"/>
                  <a:ext cx="3068378" cy="1248099"/>
                  <a:chOff x="533400" y="895350"/>
                  <a:chExt cx="2209800" cy="1733550"/>
                </a:xfrm>
              </p:grpSpPr>
              <p:sp>
                <p:nvSpPr>
                  <p:cNvPr id="107" name="Round Same Side Corner Rectangle 106"/>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08" name="Rectangle 107"/>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06"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28" title="&quot;&quot;"/>
            <p:cNvGrpSpPr/>
            <p:nvPr/>
          </p:nvGrpSpPr>
          <p:grpSpPr>
            <a:xfrm>
              <a:off x="3657602" y="2565402"/>
              <a:ext cx="3151789" cy="3514153"/>
              <a:chOff x="2500721" y="2029303"/>
              <a:chExt cx="3151789" cy="3514153"/>
            </a:xfrm>
          </p:grpSpPr>
          <p:cxnSp>
            <p:nvCxnSpPr>
              <p:cNvPr id="110" name="Elbow Connector 87"/>
              <p:cNvCxnSpPr>
                <a:endCxn id="114"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11" name="Group 79"/>
              <p:cNvGrpSpPr/>
              <p:nvPr/>
            </p:nvGrpSpPr>
            <p:grpSpPr>
              <a:xfrm>
                <a:off x="3165098" y="4267200"/>
                <a:ext cx="2032839" cy="1181100"/>
                <a:chOff x="3056686" y="3335341"/>
                <a:chExt cx="2032839" cy="1181100"/>
              </a:xfrm>
            </p:grpSpPr>
            <p:sp>
              <p:nvSpPr>
                <p:cNvPr id="113" name="Round Same Side Corner Rectangle 112"/>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14" name="Rectangle 113"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12"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 name="Group 54" title="Core 1 Subaward Budget with organization D"/>
            <p:cNvGrpSpPr/>
            <p:nvPr/>
          </p:nvGrpSpPr>
          <p:grpSpPr>
            <a:xfrm>
              <a:off x="4690167" y="3970339"/>
              <a:ext cx="1632433" cy="685888"/>
              <a:chOff x="3544377" y="3666846"/>
              <a:chExt cx="1632433" cy="906460"/>
            </a:xfrm>
          </p:grpSpPr>
          <p:cxnSp>
            <p:nvCxnSpPr>
              <p:cNvPr id="116" name="Elbow Connector 115"/>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7" name="Group 58"/>
              <p:cNvGrpSpPr/>
              <p:nvPr/>
            </p:nvGrpSpPr>
            <p:grpSpPr>
              <a:xfrm>
                <a:off x="3544377" y="3852503"/>
                <a:ext cx="1632433" cy="720803"/>
                <a:chOff x="3435965" y="2920644"/>
                <a:chExt cx="1632433" cy="720803"/>
              </a:xfrm>
            </p:grpSpPr>
            <p:sp>
              <p:nvSpPr>
                <p:cNvPr id="118" name="Round Same Side Corner Rectangle 117"/>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19" name="Rectangle 118"/>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20" name="Group 54" title="Core 1 Subaward Budget with organization D"/>
            <p:cNvGrpSpPr/>
            <p:nvPr/>
          </p:nvGrpSpPr>
          <p:grpSpPr>
            <a:xfrm>
              <a:off x="4692168" y="6019712"/>
              <a:ext cx="1632433" cy="685888"/>
              <a:chOff x="3544377" y="3666846"/>
              <a:chExt cx="1632433" cy="906460"/>
            </a:xfrm>
          </p:grpSpPr>
          <p:cxnSp>
            <p:nvCxnSpPr>
              <p:cNvPr id="121" name="Elbow Connector 120"/>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2" name="Group 58"/>
              <p:cNvGrpSpPr/>
              <p:nvPr/>
            </p:nvGrpSpPr>
            <p:grpSpPr>
              <a:xfrm>
                <a:off x="3544377" y="3852503"/>
                <a:ext cx="1632433" cy="720803"/>
                <a:chOff x="3435965" y="2920644"/>
                <a:chExt cx="1632433" cy="720803"/>
              </a:xfrm>
            </p:grpSpPr>
            <p:sp>
              <p:nvSpPr>
                <p:cNvPr id="123" name="Round Same Side Corner Rectangle 122"/>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4" name="Rectangle 123"/>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25" name="Group 124" title="each component type includes some number of components"/>
          <p:cNvGrpSpPr/>
          <p:nvPr/>
        </p:nvGrpSpPr>
        <p:grpSpPr>
          <a:xfrm>
            <a:off x="1686470" y="2662554"/>
            <a:ext cx="8690611" cy="4106862"/>
            <a:chOff x="227343" y="2666575"/>
            <a:chExt cx="8690611" cy="4106862"/>
          </a:xfrm>
        </p:grpSpPr>
        <p:sp>
          <p:nvSpPr>
            <p:cNvPr id="126" name="Rounded Rectangle 125"/>
            <p:cNvSpPr/>
            <p:nvPr/>
          </p:nvSpPr>
          <p:spPr>
            <a:xfrm>
              <a:off x="5271679" y="2666575"/>
              <a:ext cx="3646275" cy="41068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7" name="Rounded Rectangular Callout 126" descr="Some number of components within a component type&#10;Announcements indicate the required minimum and/or maximum number of components expected&#10;"/>
            <p:cNvSpPr/>
            <p:nvPr/>
          </p:nvSpPr>
          <p:spPr>
            <a:xfrm>
              <a:off x="227343" y="2913583"/>
              <a:ext cx="4929360" cy="2582069"/>
            </a:xfrm>
            <a:prstGeom prst="wedgeRoundRectCallout">
              <a:avLst>
                <a:gd name="adj1" fmla="val 59566"/>
                <a:gd name="adj2" fmla="val -2561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Some number of </a:t>
              </a:r>
              <a:r>
                <a:rPr kumimoji="0" lang="en-US" sz="2400" b="1" i="0" u="none" strike="noStrike" kern="0" cap="none" spc="0" normalizeH="0" baseline="0" noProof="0" dirty="0">
                  <a:ln>
                    <a:noFill/>
                  </a:ln>
                  <a:solidFill>
                    <a:srgbClr val="002060"/>
                  </a:solidFill>
                  <a:effectLst/>
                  <a:uLnTx/>
                  <a:uFillTx/>
                  <a:latin typeface="Arial"/>
                  <a:ea typeface="+mn-ea"/>
                  <a:cs typeface="Arial"/>
                </a:rPr>
                <a:t>components</a:t>
              </a:r>
              <a:r>
                <a:rPr kumimoji="0" lang="en-US" sz="2400" b="0" i="0" u="none" strike="noStrike" kern="0" cap="none" spc="0" normalizeH="0" baseline="0" noProof="0" dirty="0">
                  <a:ln>
                    <a:noFill/>
                  </a:ln>
                  <a:solidFill>
                    <a:srgbClr val="002060"/>
                  </a:solidFill>
                  <a:effectLst/>
                  <a:uLnTx/>
                  <a:uFillTx/>
                  <a:latin typeface="Arial"/>
                  <a:ea typeface="+mn-ea"/>
                  <a:cs typeface="Arial"/>
                </a:rPr>
                <a:t> within a </a:t>
              </a:r>
              <a:r>
                <a:rPr kumimoji="0" lang="en-US" sz="2400" b="1" i="0" u="none" strike="noStrike" kern="0" cap="none" spc="0" normalizeH="0" baseline="0" noProof="0" dirty="0">
                  <a:ln>
                    <a:noFill/>
                  </a:ln>
                  <a:solidFill>
                    <a:srgbClr val="002060"/>
                  </a:solidFill>
                  <a:effectLst/>
                  <a:uLnTx/>
                  <a:uFillTx/>
                  <a:latin typeface="Arial"/>
                  <a:ea typeface="+mn-ea"/>
                  <a:cs typeface="Arial"/>
                </a:rPr>
                <a:t>component type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Announcements indicate the required minimum and/or maximum number of components expected</a:t>
              </a:r>
            </a:p>
          </p:txBody>
        </p:sp>
      </p:grpSp>
    </p:spTree>
    <p:extLst>
      <p:ext uri="{BB962C8B-B14F-4D97-AF65-F5344CB8AC3E}">
        <p14:creationId xmlns:p14="http://schemas.microsoft.com/office/powerpoint/2010/main" val="11198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80</a:t>
            </a:fld>
            <a:endParaRPr lang="en-US" dirty="0"/>
          </a:p>
        </p:txBody>
      </p:sp>
      <p:sp>
        <p:nvSpPr>
          <p:cNvPr id="2" name="Title 1"/>
          <p:cNvSpPr>
            <a:spLocks noGrp="1"/>
          </p:cNvSpPr>
          <p:nvPr>
            <p:ph type="title"/>
          </p:nvPr>
        </p:nvSpPr>
        <p:spPr>
          <a:xfrm>
            <a:off x="8594271" y="276607"/>
            <a:ext cx="3454400" cy="1600200"/>
          </a:xfrm>
        </p:spPr>
        <p:txBody>
          <a:bodyPr/>
          <a:lstStyle/>
          <a:p>
            <a:r>
              <a:rPr lang="en-US" dirty="0"/>
              <a:t>Viewing Your Application in eRA Commons</a:t>
            </a:r>
          </a:p>
        </p:txBody>
      </p:sp>
      <p:pic>
        <p:nvPicPr>
          <p:cNvPr id="7" name="Picture 6" title="ERA Commons Status Details screen"/>
          <p:cNvPicPr>
            <a:picLocks noChangeAspect="1"/>
          </p:cNvPicPr>
          <p:nvPr/>
        </p:nvPicPr>
        <p:blipFill>
          <a:blip r:embed="rId2"/>
          <a:stretch>
            <a:fillRect/>
          </a:stretch>
        </p:blipFill>
        <p:spPr>
          <a:xfrm>
            <a:off x="0" y="0"/>
            <a:ext cx="8533857" cy="6858000"/>
          </a:xfrm>
          <a:prstGeom prst="rect">
            <a:avLst/>
          </a:prstGeom>
          <a:ln>
            <a:solidFill>
              <a:srgbClr val="000000"/>
            </a:solidFill>
          </a:ln>
        </p:spPr>
      </p:pic>
      <p:sp>
        <p:nvSpPr>
          <p:cNvPr id="10" name="Content Placeholder 2"/>
          <p:cNvSpPr txBox="1">
            <a:spLocks/>
          </p:cNvSpPr>
          <p:nvPr/>
        </p:nvSpPr>
        <p:spPr>
          <a:xfrm>
            <a:off x="8672334" y="2176854"/>
            <a:ext cx="3124200" cy="14478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600" dirty="0"/>
              <a:t>Who can see this screen?</a:t>
            </a:r>
          </a:p>
          <a:p>
            <a:pPr lvl="1"/>
            <a:r>
              <a:rPr lang="en-US" sz="1400" dirty="0"/>
              <a:t>Signing Officials (SOs)</a:t>
            </a:r>
          </a:p>
          <a:p>
            <a:pPr lvl="1"/>
            <a:r>
              <a:rPr lang="en-US" sz="1400" dirty="0"/>
              <a:t>Administrative Officials (AOs)</a:t>
            </a:r>
          </a:p>
          <a:p>
            <a:pPr lvl="1"/>
            <a:r>
              <a:rPr lang="en-US" sz="1400" dirty="0"/>
              <a:t>PD/PIs</a:t>
            </a:r>
          </a:p>
        </p:txBody>
      </p:sp>
      <p:sp>
        <p:nvSpPr>
          <p:cNvPr id="8" name="Oval 7" title="&quot;&quot;"/>
          <p:cNvSpPr/>
          <p:nvPr/>
        </p:nvSpPr>
        <p:spPr>
          <a:xfrm>
            <a:off x="-138477" y="4800600"/>
            <a:ext cx="2177143" cy="188640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9" name="Rounded Rectangular Callout 8" descr="eApplication is the assembled application image reviewers and staff will see - check it carefully.&#10;&#10;You will also want to check the &#10;Component Appendices,&#10;PHS Assignment Request Form, and &#10;Cover Letter&#10;which are stored separate from the image."/>
          <p:cNvSpPr/>
          <p:nvPr/>
        </p:nvSpPr>
        <p:spPr>
          <a:xfrm>
            <a:off x="3080867" y="3886200"/>
            <a:ext cx="7239000" cy="2877005"/>
          </a:xfrm>
          <a:prstGeom prst="wedgeRoundRectCallout">
            <a:avLst>
              <a:gd name="adj1" fmla="val -66780"/>
              <a:gd name="adj2" fmla="val 1434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a:ea typeface="+mn-ea"/>
                <a:cs typeface="Arial"/>
              </a:rPr>
              <a:t>eApplication</a:t>
            </a:r>
            <a:r>
              <a:rPr kumimoji="0" lang="en-US" sz="2400" b="0" i="0" u="none" strike="noStrike" kern="0" cap="none" spc="0" normalizeH="0" baseline="0" noProof="0" dirty="0">
                <a:ln>
                  <a:noFill/>
                </a:ln>
                <a:solidFill>
                  <a:srgbClr val="002060"/>
                </a:solidFill>
                <a:effectLst/>
                <a:uLnTx/>
                <a:uFillTx/>
                <a:latin typeface="Arial"/>
                <a:ea typeface="+mn-ea"/>
                <a:cs typeface="Arial"/>
              </a:rPr>
              <a:t> is the assembled application image reviewers and staff will see - check it carefully.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206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You will also want to check the </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002060"/>
                </a:solidFill>
                <a:effectLst/>
                <a:uLnTx/>
                <a:uFillTx/>
                <a:latin typeface="Arial"/>
                <a:ea typeface="+mn-ea"/>
                <a:cs typeface="Arial"/>
              </a:rPr>
              <a:t>Component Appendices,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002060"/>
                </a:solidFill>
                <a:effectLst/>
                <a:uLnTx/>
                <a:uFillTx/>
                <a:latin typeface="Arial"/>
                <a:ea typeface="+mn-ea"/>
                <a:cs typeface="Arial"/>
              </a:rPr>
              <a:t>PHS Assignment Request Form, </a:t>
            </a:r>
            <a:r>
              <a:rPr kumimoji="0" lang="en-US" sz="2000" b="0" i="0" u="none" strike="noStrike" kern="0" cap="none" spc="0" normalizeH="0" baseline="0" noProof="0" dirty="0">
                <a:ln>
                  <a:noFill/>
                </a:ln>
                <a:solidFill>
                  <a:srgbClr val="002060"/>
                </a:solidFill>
                <a:effectLst/>
                <a:uLnTx/>
                <a:uFillTx/>
                <a:latin typeface="Arial"/>
                <a:ea typeface="+mn-ea"/>
                <a:cs typeface="Arial"/>
              </a:rPr>
              <a:t>and </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002060"/>
                </a:solidFill>
                <a:effectLst/>
                <a:uLnTx/>
                <a:uFillTx/>
                <a:latin typeface="Arial"/>
                <a:ea typeface="+mn-ea"/>
                <a:cs typeface="Arial"/>
              </a:rPr>
              <a:t>Cover Letter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which are stored separate from the image.</a:t>
            </a:r>
          </a:p>
        </p:txBody>
      </p:sp>
    </p:spTree>
    <p:extLst>
      <p:ext uri="{BB962C8B-B14F-4D97-AF65-F5344CB8AC3E}">
        <p14:creationId xmlns:p14="http://schemas.microsoft.com/office/powerpoint/2010/main" val="26157224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81</a:t>
            </a:fld>
            <a:endParaRPr lang="en-US" dirty="0"/>
          </a:p>
        </p:txBody>
      </p:sp>
      <p:sp>
        <p:nvSpPr>
          <p:cNvPr id="2" name="Title 1"/>
          <p:cNvSpPr>
            <a:spLocks noGrp="1"/>
          </p:cNvSpPr>
          <p:nvPr>
            <p:ph type="title"/>
          </p:nvPr>
        </p:nvSpPr>
        <p:spPr/>
        <p:txBody>
          <a:bodyPr/>
          <a:lstStyle/>
          <a:p>
            <a:r>
              <a:rPr lang="en-US" dirty="0"/>
              <a:t>Application Viewing Window</a:t>
            </a:r>
          </a:p>
        </p:txBody>
      </p:sp>
      <p:sp>
        <p:nvSpPr>
          <p:cNvPr id="3" name="Content Placeholder 2"/>
          <p:cNvSpPr>
            <a:spLocks noGrp="1"/>
          </p:cNvSpPr>
          <p:nvPr>
            <p:ph sz="quarter" idx="13"/>
          </p:nvPr>
        </p:nvSpPr>
        <p:spPr/>
        <p:txBody>
          <a:bodyPr/>
          <a:lstStyle/>
          <a:p>
            <a:pPr>
              <a:spcAft>
                <a:spcPts val="1200"/>
              </a:spcAft>
            </a:pPr>
            <a:r>
              <a:rPr lang="en-US" dirty="0"/>
              <a:t>Applicants have two (2) business days to view the assembled application image in eRA Commons before it automatically moves forward to NIH staff for further processing.</a:t>
            </a:r>
          </a:p>
          <a:p>
            <a:pPr>
              <a:spcBef>
                <a:spcPct val="40000"/>
              </a:spcBef>
            </a:pPr>
            <a:r>
              <a:rPr lang="en-US" dirty="0"/>
              <a:t>SO can Reject application within viewing window to prevent it </a:t>
            </a:r>
            <a:br>
              <a:rPr lang="en-US" dirty="0"/>
            </a:br>
            <a:r>
              <a:rPr lang="en-US" dirty="0"/>
              <a:t>from moving forward to NIH staff </a:t>
            </a:r>
          </a:p>
          <a:p>
            <a:pPr lvl="1">
              <a:spcBef>
                <a:spcPct val="40000"/>
              </a:spcBef>
            </a:pPr>
            <a:r>
              <a:rPr lang="en-US" dirty="0"/>
              <a:t>Can submit a Changed/Corrected application </a:t>
            </a:r>
            <a:r>
              <a:rPr lang="en-US" b="1" dirty="0">
                <a:solidFill>
                  <a:srgbClr val="C00000"/>
                </a:solidFill>
              </a:rPr>
              <a:t>before</a:t>
            </a:r>
            <a:r>
              <a:rPr lang="en-US" dirty="0">
                <a:solidFill>
                  <a:srgbClr val="C00000"/>
                </a:solidFill>
              </a:rPr>
              <a:t> the submission deadline </a:t>
            </a:r>
            <a:endParaRPr lang="en-US" u="sng" dirty="0">
              <a:solidFill>
                <a:srgbClr val="C00000"/>
              </a:solidFill>
            </a:endParaRPr>
          </a:p>
          <a:p>
            <a:pPr marL="0" indent="0">
              <a:buNone/>
            </a:pPr>
            <a:endParaRPr lang="en-US" dirty="0"/>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4244307"/>
            <a:ext cx="2384995" cy="2613693"/>
          </a:xfrm>
          <a:prstGeom prst="rect">
            <a:avLst/>
          </a:prstGeom>
        </p:spPr>
      </p:pic>
    </p:spTree>
    <p:extLst>
      <p:ext uri="{BB962C8B-B14F-4D97-AF65-F5344CB8AC3E}">
        <p14:creationId xmlns:p14="http://schemas.microsoft.com/office/powerpoint/2010/main" val="1461142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82</a:t>
            </a:fld>
            <a:endParaRPr lang="en-US" dirty="0"/>
          </a:p>
        </p:txBody>
      </p:sp>
      <p:sp>
        <p:nvSpPr>
          <p:cNvPr id="2" name="Title 1"/>
          <p:cNvSpPr>
            <a:spLocks noGrp="1"/>
          </p:cNvSpPr>
          <p:nvPr>
            <p:ph type="title"/>
          </p:nvPr>
        </p:nvSpPr>
        <p:spPr/>
        <p:txBody>
          <a:bodyPr/>
          <a:lstStyle/>
          <a:p>
            <a:r>
              <a:rPr lang="en-US" dirty="0"/>
              <a:t>If you can’t view it – we can’t review it!</a:t>
            </a:r>
          </a:p>
        </p:txBody>
      </p:sp>
      <p:sp>
        <p:nvSpPr>
          <p:cNvPr id="3" name="Content Placeholder 2"/>
          <p:cNvSpPr>
            <a:spLocks noGrp="1"/>
          </p:cNvSpPr>
          <p:nvPr>
            <p:ph sz="quarter" idx="13"/>
          </p:nvPr>
        </p:nvSpPr>
        <p:spPr>
          <a:xfrm>
            <a:off x="402336" y="2514600"/>
            <a:ext cx="4017264" cy="3584448"/>
          </a:xfrm>
        </p:spPr>
        <p:txBody>
          <a:bodyPr/>
          <a:lstStyle/>
          <a:p>
            <a:pPr marL="0" indent="0" algn="ctr">
              <a:buNone/>
            </a:pPr>
            <a:r>
              <a:rPr lang="en-US" dirty="0">
                <a:solidFill>
                  <a:srgbClr val="C00000"/>
                </a:solidFill>
              </a:rPr>
              <a:t>It is your responsibility to carefully review the entire application within the viewing window to ensure it has been process correctly!</a:t>
            </a:r>
          </a:p>
        </p:txBody>
      </p:sp>
      <p:pic>
        <p:nvPicPr>
          <p:cNvPr id="5" name="Picture 4" title="Sample application image"/>
          <p:cNvPicPr>
            <a:picLocks noChangeAspect="1"/>
          </p:cNvPicPr>
          <p:nvPr/>
        </p:nvPicPr>
        <p:blipFill>
          <a:blip r:embed="rId2"/>
          <a:stretch>
            <a:fillRect/>
          </a:stretch>
        </p:blipFill>
        <p:spPr>
          <a:xfrm>
            <a:off x="4695524" y="1676400"/>
            <a:ext cx="7100201" cy="4651184"/>
          </a:xfrm>
          <a:prstGeom prst="rect">
            <a:avLst/>
          </a:prstGeom>
          <a:ln w="25400">
            <a:solidFill>
              <a:schemeClr val="tx1"/>
            </a:solidFill>
          </a:ln>
        </p:spPr>
      </p:pic>
    </p:spTree>
    <p:extLst>
      <p:ext uri="{BB962C8B-B14F-4D97-AF65-F5344CB8AC3E}">
        <p14:creationId xmlns:p14="http://schemas.microsoft.com/office/powerpoint/2010/main" val="3227478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83</a:t>
            </a:fld>
            <a:endParaRPr lang="en-US" dirty="0"/>
          </a:p>
        </p:txBody>
      </p:sp>
      <p:sp>
        <p:nvSpPr>
          <p:cNvPr id="2" name="Title 1"/>
          <p:cNvSpPr>
            <a:spLocks noGrp="1"/>
          </p:cNvSpPr>
          <p:nvPr>
            <p:ph type="title"/>
          </p:nvPr>
        </p:nvSpPr>
        <p:spPr>
          <a:xfrm>
            <a:off x="457200" y="0"/>
            <a:ext cx="11379200" cy="758825"/>
          </a:xfrm>
        </p:spPr>
        <p:txBody>
          <a:bodyPr/>
          <a:lstStyle/>
          <a:p>
            <a:r>
              <a:rPr lang="en-US" dirty="0"/>
              <a:t>Component &amp; Site Summaries</a:t>
            </a:r>
          </a:p>
        </p:txBody>
      </p:sp>
      <p:pic>
        <p:nvPicPr>
          <p:cNvPr id="4" name="Picture 3" descr="Table with columns for Components, Component Project Title, Organization Name and Contact PD/PI or Project Lead Name." title="Component Summary"/>
          <p:cNvPicPr>
            <a:picLocks noChangeAspect="1"/>
          </p:cNvPicPr>
          <p:nvPr/>
        </p:nvPicPr>
        <p:blipFill>
          <a:blip r:embed="rId2"/>
          <a:stretch>
            <a:fillRect/>
          </a:stretch>
        </p:blipFill>
        <p:spPr>
          <a:xfrm>
            <a:off x="76200" y="768450"/>
            <a:ext cx="6515100" cy="3190875"/>
          </a:xfrm>
          <a:prstGeom prst="rect">
            <a:avLst/>
          </a:prstGeom>
          <a:ln>
            <a:solidFill>
              <a:schemeClr val="tx1"/>
            </a:solidFill>
          </a:ln>
        </p:spPr>
      </p:pic>
      <p:pic>
        <p:nvPicPr>
          <p:cNvPr id="5" name="Picture 4" descr="Table with columns for Applicant Organization Name, City, State/Province, and Country.&#10;&#10;Second Table with columns for Organization Name, City, State/Province , Country and Component." title="Project/Performance Site Locations Summary"/>
          <p:cNvPicPr>
            <a:picLocks noChangeAspect="1"/>
          </p:cNvPicPr>
          <p:nvPr/>
        </p:nvPicPr>
        <p:blipFill>
          <a:blip r:embed="rId3"/>
          <a:stretch>
            <a:fillRect/>
          </a:stretch>
        </p:blipFill>
        <p:spPr>
          <a:xfrm>
            <a:off x="4953000" y="2352675"/>
            <a:ext cx="6791325" cy="4505325"/>
          </a:xfrm>
          <a:prstGeom prst="rect">
            <a:avLst/>
          </a:prstGeom>
          <a:ln>
            <a:solidFill>
              <a:schemeClr val="tx1"/>
            </a:solidFill>
          </a:ln>
        </p:spPr>
      </p:pic>
    </p:spTree>
    <p:extLst>
      <p:ext uri="{BB962C8B-B14F-4D97-AF65-F5344CB8AC3E}">
        <p14:creationId xmlns:p14="http://schemas.microsoft.com/office/powerpoint/2010/main" val="11609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Human Subjects, Clinical Trials, Vertebrate Animals, HESC, Human Fetal Tissue Summary&#10;&#10;includes columns for Components, Human Subjects, Clinical Traisl/Anticipated Clinical Trail, Vertebrate Animals, HESC and Human Fetal Tissue.">
            <a:extLst>
              <a:ext uri="{FF2B5EF4-FFF2-40B4-BE49-F238E27FC236}">
                <a16:creationId xmlns:a16="http://schemas.microsoft.com/office/drawing/2014/main" id="{1DA10602-95DC-40D7-B4DF-567315DD6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63" y="1143000"/>
            <a:ext cx="7102724" cy="3657600"/>
          </a:xfrm>
          <a:prstGeom prst="rect">
            <a:avLst/>
          </a:prstGeom>
          <a:ln w="15875">
            <a:solidFill>
              <a:schemeClr val="tx1"/>
            </a:solidFill>
          </a:ln>
        </p:spPr>
      </p:pic>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84</a:t>
            </a:fld>
            <a:endParaRPr lang="en-US" dirty="0"/>
          </a:p>
        </p:txBody>
      </p:sp>
      <p:sp>
        <p:nvSpPr>
          <p:cNvPr id="2" name="Title 1"/>
          <p:cNvSpPr>
            <a:spLocks noGrp="1"/>
          </p:cNvSpPr>
          <p:nvPr>
            <p:ph type="title"/>
          </p:nvPr>
        </p:nvSpPr>
        <p:spPr>
          <a:xfrm>
            <a:off x="203200" y="0"/>
            <a:ext cx="11760200" cy="990600"/>
          </a:xfrm>
        </p:spPr>
        <p:txBody>
          <a:bodyPr>
            <a:normAutofit fontScale="90000"/>
          </a:bodyPr>
          <a:lstStyle/>
          <a:p>
            <a:r>
              <a:rPr lang="en-US" dirty="0"/>
              <a:t>Human Subjects/Clinical Trials/Vertebrate Animals/HESC/Human Fetal Tissue Summary &amp; Study Summary</a:t>
            </a:r>
          </a:p>
        </p:txBody>
      </p:sp>
      <p:pic>
        <p:nvPicPr>
          <p:cNvPr id="5" name="Picture 4" descr="Table with columns for Component, Study name, Delayed Onset, Clinical Trials/Anticipated Clinical Trial, and NIH Defined Phase III Clinical Trial." title="Study Summary"/>
          <p:cNvPicPr>
            <a:picLocks noChangeAspect="1"/>
          </p:cNvPicPr>
          <p:nvPr/>
        </p:nvPicPr>
        <p:blipFill>
          <a:blip r:embed="rId3"/>
          <a:stretch>
            <a:fillRect/>
          </a:stretch>
        </p:blipFill>
        <p:spPr>
          <a:xfrm>
            <a:off x="3196785" y="3429000"/>
            <a:ext cx="8690415" cy="3200400"/>
          </a:xfrm>
          <a:prstGeom prst="rect">
            <a:avLst/>
          </a:prstGeom>
          <a:ln>
            <a:solidFill>
              <a:schemeClr val="tx1"/>
            </a:solidFill>
          </a:ln>
        </p:spPr>
      </p:pic>
    </p:spTree>
    <p:extLst>
      <p:ext uri="{BB962C8B-B14F-4D97-AF65-F5344CB8AC3E}">
        <p14:creationId xmlns:p14="http://schemas.microsoft.com/office/powerpoint/2010/main" val="305535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85</a:t>
            </a:fld>
            <a:endParaRPr lang="en-US" dirty="0"/>
          </a:p>
        </p:txBody>
      </p:sp>
      <p:sp>
        <p:nvSpPr>
          <p:cNvPr id="2" name="Title 1"/>
          <p:cNvSpPr>
            <a:spLocks noGrp="1"/>
          </p:cNvSpPr>
          <p:nvPr>
            <p:ph type="title"/>
          </p:nvPr>
        </p:nvSpPr>
        <p:spPr>
          <a:xfrm>
            <a:off x="457200" y="0"/>
            <a:ext cx="11379200" cy="758825"/>
          </a:xfrm>
        </p:spPr>
        <p:txBody>
          <a:bodyPr/>
          <a:lstStyle/>
          <a:p>
            <a:r>
              <a:rPr lang="en-US" dirty="0"/>
              <a:t>Composite Application Budget Summaries</a:t>
            </a:r>
          </a:p>
        </p:txBody>
      </p:sp>
      <p:pic>
        <p:nvPicPr>
          <p:cNvPr id="4" name="Picture 2" title="Composit Application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990600"/>
            <a:ext cx="8391525" cy="4843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1981200" y="5943601"/>
            <a:ext cx="8229600" cy="811349"/>
          </a:xfrm>
          <a:prstGeom prst="wedgeRoundRectCallout">
            <a:avLst>
              <a:gd name="adj1" fmla="val -49587"/>
              <a:gd name="adj2" fmla="val 23352"/>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DUNS numbers on budget forms used to differentiate between applicant organization and </a:t>
            </a:r>
            <a:r>
              <a:rPr lang="en-US" sz="2400" dirty="0" err="1">
                <a:solidFill>
                  <a:srgbClr val="002060"/>
                </a:solidFill>
              </a:rPr>
              <a:t>subaward</a:t>
            </a:r>
            <a:r>
              <a:rPr lang="en-US" sz="2400" dirty="0">
                <a:solidFill>
                  <a:srgbClr val="002060"/>
                </a:solidFill>
              </a:rPr>
              <a:t> costs.</a:t>
            </a:r>
          </a:p>
        </p:txBody>
      </p:sp>
    </p:spTree>
    <p:extLst>
      <p:ext uri="{BB962C8B-B14F-4D97-AF65-F5344CB8AC3E}">
        <p14:creationId xmlns:p14="http://schemas.microsoft.com/office/powerpoint/2010/main" val="10114393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86</a:t>
            </a:fld>
            <a:endParaRPr lang="en-US" dirty="0"/>
          </a:p>
        </p:txBody>
      </p:sp>
      <p:sp>
        <p:nvSpPr>
          <p:cNvPr id="2" name="Title 1"/>
          <p:cNvSpPr>
            <a:spLocks noGrp="1"/>
          </p:cNvSpPr>
          <p:nvPr>
            <p:ph type="title"/>
          </p:nvPr>
        </p:nvSpPr>
        <p:spPr>
          <a:xfrm>
            <a:off x="457200" y="0"/>
            <a:ext cx="11379200" cy="758825"/>
          </a:xfrm>
        </p:spPr>
        <p:txBody>
          <a:bodyPr/>
          <a:lstStyle/>
          <a:p>
            <a:r>
              <a:rPr lang="en-US" dirty="0"/>
              <a:t>Component &amp; Category Budget Summaries</a:t>
            </a:r>
          </a:p>
        </p:txBody>
      </p:sp>
      <p:pic>
        <p:nvPicPr>
          <p:cNvPr id="5" name="Picture 4" title="Component budget summary"/>
          <p:cNvPicPr>
            <a:picLocks noChangeAspect="1"/>
          </p:cNvPicPr>
          <p:nvPr/>
        </p:nvPicPr>
        <p:blipFill>
          <a:blip r:embed="rId2"/>
          <a:stretch>
            <a:fillRect/>
          </a:stretch>
        </p:blipFill>
        <p:spPr>
          <a:xfrm>
            <a:off x="76200" y="914400"/>
            <a:ext cx="6263207" cy="4495800"/>
          </a:xfrm>
          <a:prstGeom prst="rect">
            <a:avLst/>
          </a:prstGeom>
          <a:ln>
            <a:solidFill>
              <a:srgbClr val="000000"/>
            </a:solidFill>
          </a:ln>
        </p:spPr>
      </p:pic>
      <p:pic>
        <p:nvPicPr>
          <p:cNvPr id="6" name="Picture 5" title="Categories budget summary"/>
          <p:cNvPicPr>
            <a:picLocks noChangeAspect="1"/>
          </p:cNvPicPr>
          <p:nvPr/>
        </p:nvPicPr>
        <p:blipFill>
          <a:blip r:embed="rId3"/>
          <a:stretch>
            <a:fillRect/>
          </a:stretch>
        </p:blipFill>
        <p:spPr>
          <a:xfrm>
            <a:off x="5576268" y="2549750"/>
            <a:ext cx="6107732" cy="4308250"/>
          </a:xfrm>
          <a:prstGeom prst="rect">
            <a:avLst/>
          </a:prstGeom>
          <a:ln>
            <a:solidFill>
              <a:srgbClr val="000000"/>
            </a:solidFill>
          </a:ln>
        </p:spPr>
      </p:pic>
    </p:spTree>
    <p:extLst>
      <p:ext uri="{BB962C8B-B14F-4D97-AF65-F5344CB8AC3E}">
        <p14:creationId xmlns:p14="http://schemas.microsoft.com/office/powerpoint/2010/main" val="39431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87</a:t>
            </a:fld>
            <a:endParaRPr lang="en-US" dirty="0"/>
          </a:p>
        </p:txBody>
      </p:sp>
      <p:sp>
        <p:nvSpPr>
          <p:cNvPr id="2" name="Title 1"/>
          <p:cNvSpPr>
            <a:spLocks noGrp="1"/>
          </p:cNvSpPr>
          <p:nvPr>
            <p:ph type="title"/>
          </p:nvPr>
        </p:nvSpPr>
        <p:spPr>
          <a:xfrm>
            <a:off x="457200" y="0"/>
            <a:ext cx="11379200" cy="758825"/>
          </a:xfrm>
        </p:spPr>
        <p:txBody>
          <a:bodyPr/>
          <a:lstStyle/>
          <a:p>
            <a:r>
              <a:rPr lang="en-US" dirty="0"/>
              <a:t>Senior/Key Personnel Summary &amp; </a:t>
            </a:r>
            <a:r>
              <a:rPr lang="en-US" dirty="0" err="1"/>
              <a:t>Biosketches</a:t>
            </a:r>
            <a:endParaRPr lang="en-US" dirty="0"/>
          </a:p>
        </p:txBody>
      </p:sp>
      <p:pic>
        <p:nvPicPr>
          <p:cNvPr id="4" name="Picture 3" descr="Table with columns for Name, Organization, Role on Project and Components. PD/PIs are listed first followed by other senior/key in alphabetical order." title="Senior/Key Personnel Summary"/>
          <p:cNvPicPr>
            <a:picLocks noChangeAspect="1"/>
          </p:cNvPicPr>
          <p:nvPr/>
        </p:nvPicPr>
        <p:blipFill>
          <a:blip r:embed="rId2"/>
          <a:stretch>
            <a:fillRect/>
          </a:stretch>
        </p:blipFill>
        <p:spPr>
          <a:xfrm>
            <a:off x="76200" y="914400"/>
            <a:ext cx="6553200" cy="4714875"/>
          </a:xfrm>
          <a:prstGeom prst="rect">
            <a:avLst/>
          </a:prstGeom>
          <a:ln>
            <a:solidFill>
              <a:srgbClr val="000000"/>
            </a:solidFill>
          </a:ln>
        </p:spPr>
      </p:pic>
      <p:pic>
        <p:nvPicPr>
          <p:cNvPr id="5" name="Picture 4" title="biosketch"/>
          <p:cNvPicPr>
            <a:picLocks noChangeAspect="1"/>
          </p:cNvPicPr>
          <p:nvPr/>
        </p:nvPicPr>
        <p:blipFill>
          <a:blip r:embed="rId3"/>
          <a:stretch>
            <a:fillRect/>
          </a:stretch>
        </p:blipFill>
        <p:spPr>
          <a:xfrm>
            <a:off x="6703370" y="3133725"/>
            <a:ext cx="5031430" cy="4029075"/>
          </a:xfrm>
          <a:prstGeom prst="rect">
            <a:avLst/>
          </a:prstGeom>
          <a:ln>
            <a:solidFill>
              <a:srgbClr val="000000"/>
            </a:solidFill>
          </a:ln>
        </p:spPr>
      </p:pic>
      <p:sp>
        <p:nvSpPr>
          <p:cNvPr id="6" name="Rounded Rectangular Callout 5" descr="Biosketches are listed in same order as Senior/Key Personnel Summary (i.e., Contact PD/PI, any additional PD/PIs, and other Sr/Key in alphabetical order.&#10;"/>
          <p:cNvSpPr/>
          <p:nvPr/>
        </p:nvSpPr>
        <p:spPr>
          <a:xfrm>
            <a:off x="6906969" y="1018835"/>
            <a:ext cx="4860717" cy="1854880"/>
          </a:xfrm>
          <a:prstGeom prst="wedgeRoundRectCallout">
            <a:avLst>
              <a:gd name="adj1" fmla="val -49362"/>
              <a:gd name="adj2" fmla="val 2304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Arial"/>
                <a:ea typeface="+mn-ea"/>
                <a:cs typeface="Arial"/>
              </a:rPr>
              <a:t>Biosketches</a:t>
            </a:r>
            <a:r>
              <a:rPr kumimoji="0" lang="en-US" sz="2400" b="0" i="0" u="none" strike="noStrike" kern="0" cap="none" spc="0" normalizeH="0" baseline="0" noProof="0" dirty="0">
                <a:ln>
                  <a:noFill/>
                </a:ln>
                <a:solidFill>
                  <a:srgbClr val="002060"/>
                </a:solidFill>
                <a:effectLst/>
                <a:uLnTx/>
                <a:uFillTx/>
                <a:latin typeface="Arial"/>
                <a:ea typeface="+mn-ea"/>
                <a:cs typeface="Arial"/>
              </a:rPr>
              <a:t> are listed in same order as Senior/Key Personnel Summary (i.e., Contact PD/PI, any additional PD/PIs, and other </a:t>
            </a:r>
            <a:r>
              <a:rPr kumimoji="0" lang="en-US" sz="2400" b="0" i="0" u="none" strike="noStrike" kern="0" cap="none" spc="0" normalizeH="0" baseline="0" noProof="0" dirty="0" err="1">
                <a:ln>
                  <a:noFill/>
                </a:ln>
                <a:solidFill>
                  <a:srgbClr val="002060"/>
                </a:solidFill>
                <a:effectLst/>
                <a:uLnTx/>
                <a:uFillTx/>
                <a:latin typeface="Arial"/>
                <a:ea typeface="+mn-ea"/>
                <a:cs typeface="Arial"/>
              </a:rPr>
              <a:t>Sr</a:t>
            </a:r>
            <a:r>
              <a:rPr kumimoji="0" lang="en-US" sz="2400" b="0" i="0" u="none" strike="noStrike" kern="0" cap="none" spc="0" normalizeH="0" baseline="0" noProof="0" dirty="0">
                <a:ln>
                  <a:noFill/>
                </a:ln>
                <a:solidFill>
                  <a:srgbClr val="002060"/>
                </a:solidFill>
                <a:effectLst/>
                <a:uLnTx/>
                <a:uFillTx/>
                <a:latin typeface="Arial"/>
                <a:ea typeface="+mn-ea"/>
                <a:cs typeface="Arial"/>
              </a:rPr>
              <a:t>/Key in alphabetical order.</a:t>
            </a:r>
          </a:p>
        </p:txBody>
      </p:sp>
    </p:spTree>
    <p:extLst>
      <p:ext uri="{BB962C8B-B14F-4D97-AF65-F5344CB8AC3E}">
        <p14:creationId xmlns:p14="http://schemas.microsoft.com/office/powerpoint/2010/main" val="1174370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88</a:t>
            </a:fld>
            <a:endParaRPr lang="en-US" dirty="0"/>
          </a:p>
        </p:txBody>
      </p:sp>
      <p:sp>
        <p:nvSpPr>
          <p:cNvPr id="2" name="Title 1"/>
          <p:cNvSpPr>
            <a:spLocks noGrp="1"/>
          </p:cNvSpPr>
          <p:nvPr>
            <p:ph type="title"/>
          </p:nvPr>
        </p:nvSpPr>
        <p:spPr/>
        <p:txBody>
          <a:bodyPr/>
          <a:lstStyle/>
          <a:p>
            <a:r>
              <a:rPr lang="en-US" dirty="0"/>
              <a:t>Rejecting the Application</a:t>
            </a:r>
          </a:p>
        </p:txBody>
      </p:sp>
      <p:sp>
        <p:nvSpPr>
          <p:cNvPr id="3" name="Content Placeholder 2"/>
          <p:cNvSpPr>
            <a:spLocks noGrp="1"/>
          </p:cNvSpPr>
          <p:nvPr>
            <p:ph sz="quarter" idx="13"/>
          </p:nvPr>
        </p:nvSpPr>
        <p:spPr>
          <a:xfrm>
            <a:off x="402336" y="1447800"/>
            <a:ext cx="11338560" cy="4572000"/>
          </a:xfrm>
        </p:spPr>
        <p:txBody>
          <a:bodyPr/>
          <a:lstStyle/>
          <a:p>
            <a:pPr marL="0" indent="0">
              <a:buNone/>
            </a:pPr>
            <a:r>
              <a:rPr lang="en-US" dirty="0"/>
              <a:t>SO can Reject application in eRA Commons within viewing window and submit a Changed/Corrected application prior to the due date</a:t>
            </a:r>
          </a:p>
          <a:p>
            <a:pPr lvl="1"/>
            <a:r>
              <a:rPr lang="en-US" dirty="0"/>
              <a:t>Action cannot be done within ASSIST</a:t>
            </a:r>
          </a:p>
        </p:txBody>
      </p:sp>
      <p:pic>
        <p:nvPicPr>
          <p:cNvPr id="5" name="Picture 4" descr="Shows submitted application with Reject eApplication action available." title="Signing Official eRA Commons hitlist for Recent/Pending eSbumissions search"/>
          <p:cNvPicPr>
            <a:picLocks noChangeAspect="1"/>
          </p:cNvPicPr>
          <p:nvPr/>
        </p:nvPicPr>
        <p:blipFill>
          <a:blip r:embed="rId2"/>
          <a:stretch>
            <a:fillRect/>
          </a:stretch>
        </p:blipFill>
        <p:spPr>
          <a:xfrm>
            <a:off x="1444801" y="2811599"/>
            <a:ext cx="9806393" cy="3940756"/>
          </a:xfrm>
          <a:prstGeom prst="rect">
            <a:avLst/>
          </a:prstGeom>
          <a:ln>
            <a:solidFill>
              <a:srgbClr val="000000"/>
            </a:solidFill>
          </a:ln>
        </p:spPr>
      </p:pic>
      <p:sp>
        <p:nvSpPr>
          <p:cNvPr id="6" name="Oval 5" title="&quot;&quot;"/>
          <p:cNvSpPr/>
          <p:nvPr/>
        </p:nvSpPr>
        <p:spPr>
          <a:xfrm>
            <a:off x="9796800" y="6449622"/>
            <a:ext cx="1173002" cy="36281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Oval 6" title="&quot;&quot;"/>
          <p:cNvSpPr/>
          <p:nvPr/>
        </p:nvSpPr>
        <p:spPr>
          <a:xfrm>
            <a:off x="3276601" y="3349752"/>
            <a:ext cx="381000" cy="32048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0190935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89</a:t>
            </a:fld>
            <a:endParaRPr lang="en-US" dirty="0"/>
          </a:p>
        </p:txBody>
      </p:sp>
      <p:sp>
        <p:nvSpPr>
          <p:cNvPr id="2" name="Title 1"/>
          <p:cNvSpPr>
            <a:spLocks noGrp="1"/>
          </p:cNvSpPr>
          <p:nvPr>
            <p:ph type="title"/>
          </p:nvPr>
        </p:nvSpPr>
        <p:spPr/>
        <p:txBody>
          <a:bodyPr/>
          <a:lstStyle/>
          <a:p>
            <a:r>
              <a:rPr lang="en-US" dirty="0"/>
              <a:t>Submission Complete!</a:t>
            </a:r>
          </a:p>
        </p:txBody>
      </p:sp>
      <p:sp>
        <p:nvSpPr>
          <p:cNvPr id="3" name="Content Placeholder 2"/>
          <p:cNvSpPr>
            <a:spLocks noGrp="1"/>
          </p:cNvSpPr>
          <p:nvPr>
            <p:ph sz="quarter" idx="13"/>
          </p:nvPr>
        </p:nvSpPr>
        <p:spPr/>
        <p:txBody>
          <a:bodyPr/>
          <a:lstStyle/>
          <a:p>
            <a:pPr marL="0" indent="0">
              <a:buNone/>
            </a:pPr>
            <a:r>
              <a:rPr lang="en-US" dirty="0">
                <a:solidFill>
                  <a:srgbClr val="002060"/>
                </a:solidFill>
              </a:rPr>
              <a:t>If no action is taken to reject the application during the two business day viewing window, the application automatically moves forward to NIH for further processing.</a:t>
            </a:r>
            <a:endParaRPr lang="en-US" dirty="0"/>
          </a:p>
          <a:p>
            <a:endParaRPr lang="en-US" dirty="0"/>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333" y="3352801"/>
            <a:ext cx="3393067" cy="3393067"/>
          </a:xfrm>
          <a:prstGeom prst="rect">
            <a:avLst/>
          </a:prstGeom>
        </p:spPr>
      </p:pic>
    </p:spTree>
    <p:extLst>
      <p:ext uri="{BB962C8B-B14F-4D97-AF65-F5344CB8AC3E}">
        <p14:creationId xmlns:p14="http://schemas.microsoft.com/office/powerpoint/2010/main" val="305362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9</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Forms</a:t>
            </a:r>
          </a:p>
        </p:txBody>
      </p:sp>
      <p:grpSp>
        <p:nvGrpSpPr>
          <p:cNvPr id="86" name="Group 58" title="&quot;&quot;"/>
          <p:cNvGrpSpPr/>
          <p:nvPr/>
        </p:nvGrpSpPr>
        <p:grpSpPr>
          <a:xfrm>
            <a:off x="2220434" y="4495801"/>
            <a:ext cx="1632433" cy="720803"/>
            <a:chOff x="3435965" y="2920644"/>
            <a:chExt cx="1632433" cy="720803"/>
          </a:xfrm>
        </p:grpSpPr>
        <p:sp>
          <p:nvSpPr>
            <p:cNvPr id="87" name="Round Same Side Corner Rectangle 86"/>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88" name="Rectangle 8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B</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cxnSp>
        <p:nvCxnSpPr>
          <p:cNvPr id="89" name="Straight Connector 88"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90"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91" name="Elbow Connector 90"/>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92" name="Group 12"/>
            <p:cNvGrpSpPr/>
            <p:nvPr/>
          </p:nvGrpSpPr>
          <p:grpSpPr>
            <a:xfrm>
              <a:off x="3148761" y="2819400"/>
              <a:ext cx="2032839" cy="1181100"/>
              <a:chOff x="3056686" y="3335341"/>
              <a:chExt cx="2032839" cy="1181100"/>
            </a:xfrm>
          </p:grpSpPr>
          <p:sp>
            <p:nvSpPr>
              <p:cNvPr id="94" name="Round Same Side Corner Rectangle 93" title="Core 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95" name="Rectangle 94"/>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9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 name="Group 34" title="&quot;&quot;"/>
          <p:cNvGrpSpPr/>
          <p:nvPr/>
        </p:nvGrpSpPr>
        <p:grpSpPr>
          <a:xfrm>
            <a:off x="7031941" y="2468563"/>
            <a:ext cx="3192741" cy="4418933"/>
            <a:chOff x="5570260" y="2514600"/>
            <a:chExt cx="3192741" cy="4418933"/>
          </a:xfrm>
        </p:grpSpPr>
        <p:cxnSp>
          <p:nvCxnSpPr>
            <p:cNvPr id="97" name="Elbow Connector 96"/>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98" name="Group 98"/>
            <p:cNvGrpSpPr/>
            <p:nvPr/>
          </p:nvGrpSpPr>
          <p:grpSpPr>
            <a:xfrm>
              <a:off x="6147639" y="5638800"/>
              <a:ext cx="2032839" cy="1181100"/>
              <a:chOff x="3056686" y="3335341"/>
              <a:chExt cx="2032839" cy="1181100"/>
            </a:xfrm>
          </p:grpSpPr>
          <p:sp>
            <p:nvSpPr>
              <p:cNvPr id="100" name="Round Same Side Corner Rectangle 99"/>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01" name="Rectangle 100"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99"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 name="Group 33" title="&quot;&quot;"/>
          <p:cNvGrpSpPr/>
          <p:nvPr/>
        </p:nvGrpSpPr>
        <p:grpSpPr>
          <a:xfrm>
            <a:off x="6987640" y="2533657"/>
            <a:ext cx="3084641" cy="2970358"/>
            <a:chOff x="5525959" y="2579695"/>
            <a:chExt cx="3084641" cy="2970358"/>
          </a:xfrm>
        </p:grpSpPr>
        <p:cxnSp>
          <p:nvCxnSpPr>
            <p:cNvPr id="103" name="Elbow Connector 102"/>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04" name="Group 91"/>
            <p:cNvGrpSpPr/>
            <p:nvPr/>
          </p:nvGrpSpPr>
          <p:grpSpPr>
            <a:xfrm>
              <a:off x="6172200" y="4229100"/>
              <a:ext cx="2032839" cy="1181100"/>
              <a:chOff x="3056686" y="3335341"/>
              <a:chExt cx="2032839" cy="1181100"/>
            </a:xfrm>
          </p:grpSpPr>
          <p:sp>
            <p:nvSpPr>
              <p:cNvPr id="106" name="Round Same Side Corner Rectangle 105"/>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07" name="Rectangle 106"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05"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32" title="&quot;&quot;"/>
          <p:cNvGrpSpPr/>
          <p:nvPr/>
        </p:nvGrpSpPr>
        <p:grpSpPr>
          <a:xfrm>
            <a:off x="6950508" y="2497137"/>
            <a:ext cx="2893173" cy="1587500"/>
            <a:chOff x="5488827" y="2543175"/>
            <a:chExt cx="2893173" cy="1587500"/>
          </a:xfrm>
        </p:grpSpPr>
        <p:cxnSp>
          <p:nvCxnSpPr>
            <p:cNvPr id="109"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10" name="Group 88"/>
            <p:cNvGrpSpPr/>
            <p:nvPr/>
          </p:nvGrpSpPr>
          <p:grpSpPr>
            <a:xfrm>
              <a:off x="6172200" y="2819400"/>
              <a:ext cx="2032839" cy="1181100"/>
              <a:chOff x="3056686" y="3335341"/>
              <a:chExt cx="2032839" cy="1181100"/>
            </a:xfrm>
          </p:grpSpPr>
          <p:sp>
            <p:nvSpPr>
              <p:cNvPr id="112" name="Round Same Side Corner Rectangle 11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13" name="Rectangle 112"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11"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Round Same Side Corner Rectangle 113" title="Component Type of Project"/>
          <p:cNvSpPr/>
          <p:nvPr/>
        </p:nvSpPr>
        <p:spPr bwMode="auto">
          <a:xfrm>
            <a:off x="8356322" y="2316162"/>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15" name="Round Same Side Corner Rectangle 114" title="Component Type of Core"/>
          <p:cNvSpPr/>
          <p:nvPr/>
        </p:nvSpPr>
        <p:spPr bwMode="auto">
          <a:xfrm>
            <a:off x="5079247" y="2362200"/>
            <a:ext cx="2020759" cy="203200"/>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16" name="Group 115"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17" name="Elbow Connector 116"/>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8" name="Group 117"/>
            <p:cNvGrpSpPr/>
            <p:nvPr/>
          </p:nvGrpSpPr>
          <p:grpSpPr>
            <a:xfrm>
              <a:off x="0" y="2789237"/>
              <a:ext cx="2205038" cy="1509154"/>
              <a:chOff x="0" y="2789237"/>
              <a:chExt cx="2205038" cy="1509154"/>
            </a:xfrm>
          </p:grpSpPr>
          <p:sp>
            <p:nvSpPr>
              <p:cNvPr id="121" name="Round Same Side Corner Rectangle 120"/>
              <p:cNvSpPr/>
              <p:nvPr/>
            </p:nvSpPr>
            <p:spPr bwMode="auto">
              <a:xfrm>
                <a:off x="673100" y="2789237"/>
                <a:ext cx="1531938" cy="325521"/>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22" name="Rectangle 121"/>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23"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9" name="Elbow Connector 39"/>
            <p:cNvCxnSpPr>
              <a:endCxn id="122"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20" name="Round Same Side Corner Rectangle 119"/>
            <p:cNvSpPr/>
            <p:nvPr/>
          </p:nvSpPr>
          <p:spPr bwMode="auto">
            <a:xfrm>
              <a:off x="352162" y="2341562"/>
              <a:ext cx="2411268" cy="192092"/>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24" name="Elbow Connector 123"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cxnSp>
        <p:nvCxnSpPr>
          <p:cNvPr id="125" name="Straight Connector 124" title="&quot;&quot;"/>
          <p:cNvCxnSpPr/>
          <p:nvPr/>
        </p:nvCxnSpPr>
        <p:spPr>
          <a:xfrm>
            <a:off x="3069200" y="4283226"/>
            <a:ext cx="785" cy="212574"/>
          </a:xfrm>
          <a:prstGeom prst="line">
            <a:avLst/>
          </a:prstGeom>
          <a:noFill/>
          <a:ln w="9525" cap="flat" cmpd="sng" algn="ctr">
            <a:solidFill>
              <a:srgbClr val="000000"/>
            </a:solidFill>
            <a:prstDash val="solid"/>
          </a:ln>
          <a:effectLst/>
        </p:spPr>
      </p:cxnSp>
      <p:sp>
        <p:nvSpPr>
          <p:cNvPr id="126" name="Rounded Rectangle 125" title="&quot;&quot;"/>
          <p:cNvSpPr/>
          <p:nvPr/>
        </p:nvSpPr>
        <p:spPr>
          <a:xfrm>
            <a:off x="3746106" y="787851"/>
            <a:ext cx="4210048" cy="13255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7" name="Rounded Rectangle 126" title="&quot;&quot;"/>
          <p:cNvSpPr/>
          <p:nvPr/>
        </p:nvSpPr>
        <p:spPr>
          <a:xfrm>
            <a:off x="1735824" y="2651767"/>
            <a:ext cx="2105024" cy="2605389"/>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128" name="Group 28" title="&quot;&quot;"/>
          <p:cNvGrpSpPr/>
          <p:nvPr/>
        </p:nvGrpSpPr>
        <p:grpSpPr>
          <a:xfrm>
            <a:off x="3657602" y="2565402"/>
            <a:ext cx="3151789" cy="3514153"/>
            <a:chOff x="2500721" y="2029303"/>
            <a:chExt cx="3151789" cy="3514153"/>
          </a:xfrm>
        </p:grpSpPr>
        <p:cxnSp>
          <p:nvCxnSpPr>
            <p:cNvPr id="129" name="Elbow Connector 87"/>
            <p:cNvCxnSpPr>
              <a:endCxn id="133"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30" name="Group 79"/>
            <p:cNvGrpSpPr/>
            <p:nvPr/>
          </p:nvGrpSpPr>
          <p:grpSpPr>
            <a:xfrm>
              <a:off x="3165098" y="4267200"/>
              <a:ext cx="2032839" cy="1181100"/>
              <a:chOff x="3056686" y="3335341"/>
              <a:chExt cx="2032839" cy="1181100"/>
            </a:xfrm>
          </p:grpSpPr>
          <p:sp>
            <p:nvSpPr>
              <p:cNvPr id="132" name="Round Same Side Corner Rectangle 131"/>
              <p:cNvSpPr/>
              <p:nvPr/>
            </p:nvSpPr>
            <p:spPr bwMode="auto">
              <a:xfrm>
                <a:off x="3056686" y="3335341"/>
                <a:ext cx="2032839" cy="193675"/>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33" name="Rectangle 132"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31" name="Picture 130"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4" name="Group 54" title="Core 1 Subaward Budget with organization D"/>
          <p:cNvGrpSpPr/>
          <p:nvPr/>
        </p:nvGrpSpPr>
        <p:grpSpPr>
          <a:xfrm>
            <a:off x="4690167" y="3970339"/>
            <a:ext cx="1632433" cy="685888"/>
            <a:chOff x="3544377" y="3666846"/>
            <a:chExt cx="1632433" cy="906460"/>
          </a:xfrm>
        </p:grpSpPr>
        <p:cxnSp>
          <p:nvCxnSpPr>
            <p:cNvPr id="135" name="Elbow Connector 13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36" name="Group 58"/>
            <p:cNvGrpSpPr/>
            <p:nvPr/>
          </p:nvGrpSpPr>
          <p:grpSpPr>
            <a:xfrm>
              <a:off x="3544377" y="3852503"/>
              <a:ext cx="1632433" cy="720803"/>
              <a:chOff x="3435965" y="2920644"/>
              <a:chExt cx="1632433" cy="720803"/>
            </a:xfrm>
          </p:grpSpPr>
          <p:sp>
            <p:nvSpPr>
              <p:cNvPr id="137" name="Round Same Side Corner Rectangle 136"/>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38" name="Rectangle 13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39" name="Group 54" title="Core 1 Subaward Budget with organization D"/>
          <p:cNvGrpSpPr/>
          <p:nvPr/>
        </p:nvGrpSpPr>
        <p:grpSpPr>
          <a:xfrm>
            <a:off x="4692168" y="6019712"/>
            <a:ext cx="1632433" cy="685888"/>
            <a:chOff x="3544377" y="3666846"/>
            <a:chExt cx="1632433" cy="906460"/>
          </a:xfrm>
        </p:grpSpPr>
        <p:cxnSp>
          <p:nvCxnSpPr>
            <p:cNvPr id="140" name="Elbow Connector 139"/>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41" name="Group 58"/>
            <p:cNvGrpSpPr/>
            <p:nvPr/>
          </p:nvGrpSpPr>
          <p:grpSpPr>
            <a:xfrm>
              <a:off x="3544377" y="3852503"/>
              <a:ext cx="1632433" cy="720803"/>
              <a:chOff x="3435965" y="2920644"/>
              <a:chExt cx="1632433" cy="720803"/>
            </a:xfrm>
          </p:grpSpPr>
          <p:sp>
            <p:nvSpPr>
              <p:cNvPr id="142" name="Round Same Side Corner Rectangle 141"/>
              <p:cNvSpPr/>
              <p:nvPr/>
            </p:nvSpPr>
            <p:spPr bwMode="auto">
              <a:xfrm>
                <a:off x="3435965" y="2920644"/>
                <a:ext cx="1632433" cy="221278"/>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43" name="Rectangle 142"/>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144" name="Group 143" title="component forms"/>
          <p:cNvGrpSpPr/>
          <p:nvPr/>
        </p:nvGrpSpPr>
        <p:grpSpPr>
          <a:xfrm>
            <a:off x="4033202" y="3892899"/>
            <a:ext cx="4701140" cy="2879764"/>
            <a:chOff x="601127" y="4664800"/>
            <a:chExt cx="4701140" cy="2806534"/>
          </a:xfrm>
        </p:grpSpPr>
        <p:sp>
          <p:nvSpPr>
            <p:cNvPr id="145" name="Rounded Rectangular Callout 144"/>
            <p:cNvSpPr/>
            <p:nvPr/>
          </p:nvSpPr>
          <p:spPr>
            <a:xfrm>
              <a:off x="601127" y="4664800"/>
              <a:ext cx="4680875" cy="2806534"/>
            </a:xfrm>
            <a:prstGeom prst="wedgeRoundRectCallout">
              <a:avLst>
                <a:gd name="adj1" fmla="val -56710"/>
                <a:gd name="adj2" fmla="val -39622"/>
                <a:gd name="adj3" fmla="val 16667"/>
              </a:avLst>
            </a:prstGeom>
            <a:solidFill>
              <a:srgbClr val="FFFF99"/>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6" name="Rounded Rectangle 145"/>
            <p:cNvSpPr/>
            <p:nvPr/>
          </p:nvSpPr>
          <p:spPr>
            <a:xfrm>
              <a:off x="961341" y="6716176"/>
              <a:ext cx="2869444" cy="672470"/>
            </a:xfrm>
            <a:prstGeom prst="roundRect">
              <a:avLst/>
            </a:prstGeom>
            <a:solidFill>
              <a:srgbClr val="BBE0E3">
                <a:lumMod val="9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7" name="TextBox 146"/>
            <p:cNvSpPr txBox="1"/>
            <p:nvPr/>
          </p:nvSpPr>
          <p:spPr>
            <a:xfrm>
              <a:off x="1085966" y="6790472"/>
              <a:ext cx="19207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“Optional” Forms</a:t>
              </a:r>
            </a:p>
          </p:txBody>
        </p:sp>
        <p:sp>
          <p:nvSpPr>
            <p:cNvPr id="148" name="TextBox 147"/>
            <p:cNvSpPr txBox="1"/>
            <p:nvPr/>
          </p:nvSpPr>
          <p:spPr>
            <a:xfrm>
              <a:off x="1039826" y="7087521"/>
              <a:ext cx="2908990" cy="3011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a:t>
              </a:r>
              <a:r>
                <a:rPr kumimoji="0" lang="en-US" sz="1400" b="0" i="0" u="none" strike="noStrike" kern="0" cap="none" spc="0" normalizeH="0" baseline="0" noProof="0" dirty="0" err="1">
                  <a:ln>
                    <a:noFill/>
                  </a:ln>
                  <a:solidFill>
                    <a:srgbClr val="000000"/>
                  </a:solidFill>
                  <a:effectLst/>
                  <a:uLnTx/>
                  <a:uFillTx/>
                  <a:latin typeface="Arial" charset="0"/>
                  <a:cs typeface="Arial"/>
                </a:rPr>
                <a:t>Subaward</a:t>
              </a:r>
              <a:r>
                <a:rPr kumimoji="0" lang="en-US" sz="1400" b="0" i="0" u="none" strike="noStrike" kern="0" cap="none" spc="0" normalizeH="0" baseline="0" noProof="0" dirty="0">
                  <a:ln>
                    <a:noFill/>
                  </a:ln>
                  <a:solidFill>
                    <a:srgbClr val="000000"/>
                  </a:solidFill>
                  <a:effectLst/>
                  <a:uLnTx/>
                  <a:uFillTx/>
                  <a:latin typeface="Arial" charset="0"/>
                  <a:cs typeface="Arial"/>
                </a:rPr>
                <a:t> Budget</a:t>
              </a:r>
            </a:p>
          </p:txBody>
        </p:sp>
        <p:sp>
          <p:nvSpPr>
            <p:cNvPr id="149" name="Rounded Rectangle 148"/>
            <p:cNvSpPr/>
            <p:nvPr/>
          </p:nvSpPr>
          <p:spPr>
            <a:xfrm>
              <a:off x="737279" y="4802118"/>
              <a:ext cx="4428836" cy="2057193"/>
            </a:xfrm>
            <a:prstGeom prst="round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50" name="TextBox 149"/>
            <p:cNvSpPr txBox="1"/>
            <p:nvPr/>
          </p:nvSpPr>
          <p:spPr>
            <a:xfrm>
              <a:off x="1285068" y="4789346"/>
              <a:ext cx="18389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Required Forms</a:t>
              </a:r>
            </a:p>
          </p:txBody>
        </p:sp>
        <p:sp>
          <p:nvSpPr>
            <p:cNvPr id="151" name="TextBox 150"/>
            <p:cNvSpPr txBox="1"/>
            <p:nvPr/>
          </p:nvSpPr>
          <p:spPr>
            <a:xfrm>
              <a:off x="873309" y="5048399"/>
              <a:ext cx="4428958" cy="17766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SF424 (R&amp;R)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Project/Performance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Other Project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Senior/Key Persons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Cover Page Supplement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Research Plan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Human Subjects and Clinical Trials Information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Budget</a:t>
              </a:r>
            </a:p>
          </p:txBody>
        </p:sp>
      </p:grpSp>
      <p:grpSp>
        <p:nvGrpSpPr>
          <p:cNvPr id="152" name="Group 151" title="&quot;&quot;"/>
          <p:cNvGrpSpPr/>
          <p:nvPr/>
        </p:nvGrpSpPr>
        <p:grpSpPr>
          <a:xfrm>
            <a:off x="3615970" y="856022"/>
            <a:ext cx="7476472" cy="3554299"/>
            <a:chOff x="2209800" y="838200"/>
            <a:chExt cx="7476472" cy="3554299"/>
          </a:xfrm>
        </p:grpSpPr>
        <p:grpSp>
          <p:nvGrpSpPr>
            <p:cNvPr id="153" name="Group 152"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162" name="Group 161"/>
              <p:cNvGrpSpPr/>
              <p:nvPr/>
            </p:nvGrpSpPr>
            <p:grpSpPr>
              <a:xfrm>
                <a:off x="2209800" y="838200"/>
                <a:ext cx="3755747" cy="1447800"/>
                <a:chOff x="2209800" y="838200"/>
                <a:chExt cx="3755747" cy="1447800"/>
              </a:xfrm>
            </p:grpSpPr>
            <p:grpSp>
              <p:nvGrpSpPr>
                <p:cNvPr id="164" name="Group 67"/>
                <p:cNvGrpSpPr>
                  <a:grpSpLocks/>
                </p:cNvGrpSpPr>
                <p:nvPr/>
              </p:nvGrpSpPr>
              <p:grpSpPr bwMode="auto">
                <a:xfrm>
                  <a:off x="2897169" y="838200"/>
                  <a:ext cx="3068378" cy="1248099"/>
                  <a:chOff x="533400" y="895350"/>
                  <a:chExt cx="2209800" cy="1733550"/>
                </a:xfrm>
              </p:grpSpPr>
              <p:sp>
                <p:nvSpPr>
                  <p:cNvPr id="166" name="Round Same Side Corner Rectangle 165"/>
                  <p:cNvSpPr/>
                  <p:nvPr/>
                </p:nvSpPr>
                <p:spPr>
                  <a:xfrm>
                    <a:off x="532790" y="895350"/>
                    <a:ext cx="2210410" cy="303669"/>
                  </a:xfrm>
                  <a:prstGeom prst="round2SameRect">
                    <a:avLst/>
                  </a:prstGeom>
                  <a:solidFill>
                    <a:schemeClr val="accent3">
                      <a:lumMod val="50000"/>
                    </a:scheme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67" name="Rectangle 166"/>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6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4" name="Group 153" title="overall component forms"/>
            <p:cNvGrpSpPr/>
            <p:nvPr/>
          </p:nvGrpSpPr>
          <p:grpSpPr>
            <a:xfrm>
              <a:off x="5215842" y="1671294"/>
              <a:ext cx="4470430" cy="2721205"/>
              <a:chOff x="-936111" y="2249702"/>
              <a:chExt cx="4470430" cy="2721205"/>
            </a:xfrm>
          </p:grpSpPr>
          <p:sp>
            <p:nvSpPr>
              <p:cNvPr id="155" name="Rounded Rectangular Callout 154"/>
              <p:cNvSpPr/>
              <p:nvPr/>
            </p:nvSpPr>
            <p:spPr>
              <a:xfrm>
                <a:off x="-936111" y="2249702"/>
                <a:ext cx="4470430" cy="2718141"/>
              </a:xfrm>
              <a:prstGeom prst="wedgeRoundRectCallout">
                <a:avLst>
                  <a:gd name="adj1" fmla="val -63729"/>
                  <a:gd name="adj2" fmla="val -43264"/>
                  <a:gd name="adj3" fmla="val 16667"/>
                </a:avLst>
              </a:prstGeom>
              <a:solidFill>
                <a:srgbClr val="FFFF99"/>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6" name="Rounded Rectangle 155"/>
              <p:cNvSpPr/>
              <p:nvPr/>
            </p:nvSpPr>
            <p:spPr>
              <a:xfrm>
                <a:off x="-362541" y="4124493"/>
                <a:ext cx="2869444" cy="799778"/>
              </a:xfrm>
              <a:prstGeom prst="roundRect">
                <a:avLst/>
              </a:prstGeom>
              <a:solidFill>
                <a:srgbClr val="BBE0E3">
                  <a:lumMod val="9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7" name="TextBox 156"/>
              <p:cNvSpPr txBox="1"/>
              <p:nvPr/>
            </p:nvSpPr>
            <p:spPr>
              <a:xfrm>
                <a:off x="109796" y="4230755"/>
                <a:ext cx="19207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“Optional” Forms</a:t>
                </a:r>
              </a:p>
            </p:txBody>
          </p:sp>
          <p:sp>
            <p:nvSpPr>
              <p:cNvPr id="158" name="TextBox 157"/>
              <p:cNvSpPr txBox="1"/>
              <p:nvPr/>
            </p:nvSpPr>
            <p:spPr>
              <a:xfrm>
                <a:off x="-278276" y="4447687"/>
                <a:ext cx="29089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Additional Indirect Costs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Assignment Request Form</a:t>
                </a:r>
              </a:p>
            </p:txBody>
          </p:sp>
          <p:sp>
            <p:nvSpPr>
              <p:cNvPr id="159" name="Rounded Rectangle 158"/>
              <p:cNvSpPr/>
              <p:nvPr/>
            </p:nvSpPr>
            <p:spPr>
              <a:xfrm>
                <a:off x="-833454" y="2276948"/>
                <a:ext cx="4258679" cy="1932288"/>
              </a:xfrm>
              <a:prstGeom prst="round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60" name="TextBox 159"/>
              <p:cNvSpPr txBox="1"/>
              <p:nvPr/>
            </p:nvSpPr>
            <p:spPr>
              <a:xfrm>
                <a:off x="-222787" y="2254807"/>
                <a:ext cx="18389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Required Forms</a:t>
                </a:r>
              </a:p>
            </p:txBody>
          </p:sp>
          <p:sp>
            <p:nvSpPr>
              <p:cNvPr id="161" name="TextBox 160"/>
              <p:cNvSpPr txBox="1"/>
              <p:nvPr/>
            </p:nvSpPr>
            <p:spPr>
              <a:xfrm>
                <a:off x="-894154" y="2559607"/>
                <a:ext cx="4375984"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SF424 (R&amp;R)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Project/Performance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Other Project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Senior/Key Persons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Cover Page Supplement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Research Plan</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rgbClr val="000000"/>
                    </a:solidFill>
                    <a:latin typeface="Arial" charset="0"/>
                    <a:cs typeface="Arial"/>
                  </a:rPr>
                  <a:t>PHS Human Subjects and Clinical Trials Information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a:endParaRPr>
              </a:p>
            </p:txBody>
          </p:sp>
        </p:grpSp>
      </p:grpSp>
    </p:spTree>
    <p:extLst>
      <p:ext uri="{BB962C8B-B14F-4D97-AF65-F5344CB8AC3E}">
        <p14:creationId xmlns:p14="http://schemas.microsoft.com/office/powerpoint/2010/main" val="385510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90</a:t>
            </a:fld>
            <a:endParaRPr lang="en-US" dirty="0"/>
          </a:p>
        </p:txBody>
      </p:sp>
      <p:sp>
        <p:nvSpPr>
          <p:cNvPr id="2" name="Title 1"/>
          <p:cNvSpPr>
            <a:spLocks noGrp="1"/>
          </p:cNvSpPr>
          <p:nvPr>
            <p:ph type="title"/>
          </p:nvPr>
        </p:nvSpPr>
        <p:spPr/>
        <p:txBody>
          <a:bodyPr/>
          <a:lstStyle/>
          <a:p>
            <a:r>
              <a:rPr lang="en-US" dirty="0"/>
              <a:t>Dealing with System Issues</a:t>
            </a:r>
          </a:p>
        </p:txBody>
      </p:sp>
      <p:sp>
        <p:nvSpPr>
          <p:cNvPr id="3" name="Content Placeholder 2"/>
          <p:cNvSpPr>
            <a:spLocks noGrp="1"/>
          </p:cNvSpPr>
          <p:nvPr>
            <p:ph sz="quarter" idx="13"/>
          </p:nvPr>
        </p:nvSpPr>
        <p:spPr/>
        <p:txBody>
          <a:bodyPr/>
          <a:lstStyle/>
          <a:p>
            <a:pPr marL="0" indent="0">
              <a:buNone/>
            </a:pPr>
            <a:r>
              <a:rPr lang="en-US" sz="3200" dirty="0">
                <a:solidFill>
                  <a:srgbClr val="002060"/>
                </a:solidFill>
              </a:rPr>
              <a:t>Follow NIH’s standard ‘system issue’ procedure if you run into problems beyond your control that threaten your on-time submission</a:t>
            </a:r>
          </a:p>
          <a:p>
            <a:pPr lvl="1"/>
            <a:r>
              <a:rPr lang="en-US" sz="2400" dirty="0">
                <a:solidFill>
                  <a:srgbClr val="002060"/>
                </a:solidFill>
                <a:hlinkClick r:id="rId2" tooltip="Dealing with System Issues"/>
              </a:rPr>
              <a:t>https://grants.nih.gov/grants/how-to-apply-application-guide/due-dates-and-submission-policies/dealing-with-system-issues.htm</a:t>
            </a:r>
            <a:r>
              <a:rPr lang="en-US" sz="2400" dirty="0">
                <a:solidFill>
                  <a:srgbClr val="002060"/>
                </a:solidFill>
              </a:rPr>
              <a:t>  </a:t>
            </a:r>
          </a:p>
          <a:p>
            <a:pPr marL="0" indent="0">
              <a:buNone/>
            </a:pPr>
            <a:endParaRPr lang="en-US" dirty="0"/>
          </a:p>
        </p:txBody>
      </p:sp>
      <p:pic>
        <p:nvPicPr>
          <p:cNvPr id="5" name="Picture 4"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343400"/>
            <a:ext cx="3810000" cy="2619375"/>
          </a:xfrm>
          <a:prstGeom prst="rect">
            <a:avLst/>
          </a:prstGeom>
        </p:spPr>
      </p:pic>
    </p:spTree>
    <p:extLst>
      <p:ext uri="{BB962C8B-B14F-4D97-AF65-F5344CB8AC3E}">
        <p14:creationId xmlns:p14="http://schemas.microsoft.com/office/powerpoint/2010/main" val="1970626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91</a:t>
            </a:fld>
            <a:endParaRPr lang="en-US" dirty="0"/>
          </a:p>
        </p:txBody>
      </p:sp>
      <p:sp>
        <p:nvSpPr>
          <p:cNvPr id="2" name="Title 1"/>
          <p:cNvSpPr>
            <a:spLocks noGrp="1"/>
          </p:cNvSpPr>
          <p:nvPr>
            <p:ph type="title"/>
          </p:nvPr>
        </p:nvSpPr>
        <p:spPr/>
        <p:txBody>
          <a:bodyPr/>
          <a:lstStyle/>
          <a:p>
            <a:r>
              <a:rPr lang="en-US" dirty="0"/>
              <a:t>Making a Copy of Your Application</a:t>
            </a:r>
          </a:p>
        </p:txBody>
      </p:sp>
      <p:sp>
        <p:nvSpPr>
          <p:cNvPr id="3" name="Content Placeholder 2"/>
          <p:cNvSpPr>
            <a:spLocks noGrp="1"/>
          </p:cNvSpPr>
          <p:nvPr>
            <p:ph sz="quarter" idx="13"/>
          </p:nvPr>
        </p:nvSpPr>
        <p:spPr/>
        <p:txBody>
          <a:bodyPr/>
          <a:lstStyle/>
          <a:p>
            <a:pPr marL="0" indent="0">
              <a:spcAft>
                <a:spcPts val="1200"/>
              </a:spcAft>
              <a:buNone/>
            </a:pPr>
            <a:r>
              <a:rPr lang="en-US" dirty="0"/>
              <a:t>You can easily make a copy of your application to:</a:t>
            </a:r>
          </a:p>
          <a:p>
            <a:pPr lvl="1">
              <a:spcAft>
                <a:spcPts val="600"/>
              </a:spcAft>
            </a:pPr>
            <a:r>
              <a:rPr lang="en-US" dirty="0"/>
              <a:t>Work on a Resubmission application</a:t>
            </a:r>
          </a:p>
          <a:p>
            <a:pPr lvl="1">
              <a:spcAft>
                <a:spcPts val="600"/>
              </a:spcAft>
            </a:pPr>
            <a:r>
              <a:rPr lang="en-US" dirty="0"/>
              <a:t>Move data to a different opportunity</a:t>
            </a:r>
          </a:p>
          <a:p>
            <a:pPr lvl="1">
              <a:spcAft>
                <a:spcPts val="600"/>
              </a:spcAft>
            </a:pPr>
            <a:r>
              <a:rPr lang="en-US" dirty="0"/>
              <a:t>Move data to a different version of forms </a:t>
            </a:r>
          </a:p>
          <a:p>
            <a:pPr lvl="2">
              <a:spcAft>
                <a:spcPts val="600"/>
              </a:spcAft>
            </a:pPr>
            <a:r>
              <a:rPr lang="en-US" dirty="0"/>
              <a:t>Form update (e.g., FORMS-E to FORMS-F)</a:t>
            </a:r>
          </a:p>
          <a:p>
            <a:pPr lvl="2">
              <a:spcAft>
                <a:spcPts val="600"/>
              </a:spcAft>
            </a:pPr>
            <a:r>
              <a:rPr lang="en-US" dirty="0"/>
              <a:t>Form package correction (e.g., FORMS-E to FORMS-E-REVISED)</a:t>
            </a:r>
          </a:p>
          <a:p>
            <a:pPr lvl="1">
              <a:spcAft>
                <a:spcPts val="600"/>
              </a:spcAft>
            </a:pPr>
            <a:r>
              <a:rPr lang="en-US" dirty="0"/>
              <a:t>Take a snapshot, before heading in a different direction</a:t>
            </a:r>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3813048"/>
            <a:ext cx="3627967" cy="3600757"/>
          </a:xfrm>
          <a:prstGeom prst="rect">
            <a:avLst/>
          </a:prstGeom>
        </p:spPr>
      </p:pic>
    </p:spTree>
    <p:extLst>
      <p:ext uri="{BB962C8B-B14F-4D97-AF65-F5344CB8AC3E}">
        <p14:creationId xmlns:p14="http://schemas.microsoft.com/office/powerpoint/2010/main" val="23745892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92</a:t>
            </a:fld>
            <a:endParaRPr lang="en-US" dirty="0"/>
          </a:p>
        </p:txBody>
      </p:sp>
      <p:sp>
        <p:nvSpPr>
          <p:cNvPr id="2" name="Title 1"/>
          <p:cNvSpPr>
            <a:spLocks noGrp="1"/>
          </p:cNvSpPr>
          <p:nvPr>
            <p:ph type="title"/>
          </p:nvPr>
        </p:nvSpPr>
        <p:spPr>
          <a:xfrm>
            <a:off x="457200" y="0"/>
            <a:ext cx="11379200" cy="758825"/>
          </a:xfrm>
        </p:spPr>
        <p:txBody>
          <a:bodyPr/>
          <a:lstStyle/>
          <a:p>
            <a:r>
              <a:rPr lang="en-US" dirty="0"/>
              <a:t>Copy Application</a:t>
            </a:r>
          </a:p>
        </p:txBody>
      </p:sp>
      <p:pic>
        <p:nvPicPr>
          <p:cNvPr id="11" name="Picture 10" descr="highlighting Copy Application" title="ASSIST Actions list"/>
          <p:cNvPicPr>
            <a:picLocks noChangeAspect="1"/>
          </p:cNvPicPr>
          <p:nvPr/>
        </p:nvPicPr>
        <p:blipFill>
          <a:blip r:embed="rId2"/>
          <a:stretch>
            <a:fillRect/>
          </a:stretch>
        </p:blipFill>
        <p:spPr>
          <a:xfrm>
            <a:off x="122608" y="211535"/>
            <a:ext cx="1857375" cy="2914650"/>
          </a:xfrm>
          <a:prstGeom prst="rect">
            <a:avLst/>
          </a:prstGeom>
          <a:ln>
            <a:solidFill>
              <a:schemeClr val="tx1"/>
            </a:solidFill>
          </a:ln>
        </p:spPr>
      </p:pic>
      <p:pic>
        <p:nvPicPr>
          <p:cNvPr id="4" name="Picture 3" descr="User must provide a target FOA number. For each component user must select the component type from the target FOA to ensure data is transferrred correctly. " title="Copy Application Screen"/>
          <p:cNvPicPr>
            <a:picLocks noChangeAspect="1"/>
          </p:cNvPicPr>
          <p:nvPr/>
        </p:nvPicPr>
        <p:blipFill>
          <a:blip r:embed="rId3"/>
          <a:stretch>
            <a:fillRect/>
          </a:stretch>
        </p:blipFill>
        <p:spPr>
          <a:xfrm>
            <a:off x="2211952" y="910437"/>
            <a:ext cx="8375378" cy="5798339"/>
          </a:xfrm>
          <a:prstGeom prst="rect">
            <a:avLst/>
          </a:prstGeom>
          <a:ln>
            <a:solidFill>
              <a:schemeClr val="tx1"/>
            </a:solidFill>
          </a:ln>
        </p:spPr>
      </p:pic>
      <p:sp>
        <p:nvSpPr>
          <p:cNvPr id="5" name="Oval 4" title="&quot;&quot;"/>
          <p:cNvSpPr/>
          <p:nvPr/>
        </p:nvSpPr>
        <p:spPr>
          <a:xfrm>
            <a:off x="5646146" y="2142683"/>
            <a:ext cx="967581" cy="34327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Rounded Rectangular Callout 5" descr="Provide target FOA number"/>
          <p:cNvSpPr/>
          <p:nvPr/>
        </p:nvSpPr>
        <p:spPr>
          <a:xfrm>
            <a:off x="7545023" y="1548164"/>
            <a:ext cx="4114800" cy="594519"/>
          </a:xfrm>
          <a:prstGeom prst="wedgeRoundRectCallout">
            <a:avLst>
              <a:gd name="adj1" fmla="val -73989"/>
              <a:gd name="adj2" fmla="val 6596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 target FOA number.</a:t>
            </a:r>
            <a:r>
              <a:rPr kumimoji="0" lang="en-US" sz="2400" b="1" i="0" u="none" strike="noStrike" kern="0" cap="none" spc="0" normalizeH="0" baseline="0" noProof="0" dirty="0">
                <a:ln>
                  <a:noFill/>
                </a:ln>
                <a:solidFill>
                  <a:srgbClr val="002060"/>
                </a:solidFill>
                <a:effectLst/>
                <a:uLnTx/>
                <a:uFillTx/>
                <a:latin typeface="Arial"/>
                <a:ea typeface="+mn-ea"/>
                <a:cs typeface="Arial"/>
              </a:rPr>
              <a:t> </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7" name="Oval 6" title="&quot;&quot;"/>
          <p:cNvSpPr/>
          <p:nvPr/>
        </p:nvSpPr>
        <p:spPr>
          <a:xfrm>
            <a:off x="8620493" y="5454597"/>
            <a:ext cx="1016124" cy="24092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Rounded Rectangular Callout 7" descr="Select target component type for each component.&#10;"/>
          <p:cNvSpPr/>
          <p:nvPr/>
        </p:nvSpPr>
        <p:spPr>
          <a:xfrm>
            <a:off x="10009574" y="4064574"/>
            <a:ext cx="2106226" cy="1597889"/>
          </a:xfrm>
          <a:prstGeom prst="wedgeRoundRectCallout">
            <a:avLst>
              <a:gd name="adj1" fmla="val -76789"/>
              <a:gd name="adj2" fmla="val 3520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target component type for each component.</a:t>
            </a:r>
          </a:p>
        </p:txBody>
      </p:sp>
      <p:sp>
        <p:nvSpPr>
          <p:cNvPr id="9" name="Oval 8" title="&quot;&quot;"/>
          <p:cNvSpPr/>
          <p:nvPr/>
        </p:nvSpPr>
        <p:spPr>
          <a:xfrm>
            <a:off x="6373928" y="5466031"/>
            <a:ext cx="239799" cy="22949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0" name="Rounded Rectangular Callout 9" descr="Check box if you want to copy attachments.&#10;"/>
          <p:cNvSpPr/>
          <p:nvPr/>
        </p:nvSpPr>
        <p:spPr>
          <a:xfrm>
            <a:off x="7382809" y="5794864"/>
            <a:ext cx="3491491" cy="914400"/>
          </a:xfrm>
          <a:prstGeom prst="wedgeRoundRectCallout">
            <a:avLst>
              <a:gd name="adj1" fmla="val -72603"/>
              <a:gd name="adj2" fmla="val -6704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Check box if you want to copy attachments.</a:t>
            </a:r>
          </a:p>
        </p:txBody>
      </p:sp>
      <p:sp>
        <p:nvSpPr>
          <p:cNvPr id="12" name="Oval 11" title="&quot;&quot;"/>
          <p:cNvSpPr/>
          <p:nvPr/>
        </p:nvSpPr>
        <p:spPr>
          <a:xfrm>
            <a:off x="457200" y="2590800"/>
            <a:ext cx="1214730"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13" name="Straight Arrow Connector 12" title="&quot;&quot;"/>
          <p:cNvCxnSpPr>
            <a:stCxn id="12" idx="6"/>
          </p:cNvCxnSpPr>
          <p:nvPr/>
        </p:nvCxnSpPr>
        <p:spPr>
          <a:xfrm flipV="1">
            <a:off x="1671930" y="2743200"/>
            <a:ext cx="642645" cy="38100"/>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13126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93</a:t>
            </a:fld>
            <a:endParaRPr lang="en-US" dirty="0"/>
          </a:p>
        </p:txBody>
      </p:sp>
      <p:sp>
        <p:nvSpPr>
          <p:cNvPr id="2" name="Title 1"/>
          <p:cNvSpPr>
            <a:spLocks noGrp="1"/>
          </p:cNvSpPr>
          <p:nvPr>
            <p:ph type="title"/>
          </p:nvPr>
        </p:nvSpPr>
        <p:spPr/>
        <p:txBody>
          <a:bodyPr/>
          <a:lstStyle/>
          <a:p>
            <a:r>
              <a:rPr lang="en-US" dirty="0"/>
              <a:t>Copy Tips</a:t>
            </a:r>
          </a:p>
        </p:txBody>
      </p:sp>
      <p:sp>
        <p:nvSpPr>
          <p:cNvPr id="3" name="Content Placeholder 2"/>
          <p:cNvSpPr>
            <a:spLocks noGrp="1"/>
          </p:cNvSpPr>
          <p:nvPr>
            <p:ph sz="quarter" idx="13"/>
          </p:nvPr>
        </p:nvSpPr>
        <p:spPr/>
        <p:txBody>
          <a:bodyPr/>
          <a:lstStyle/>
          <a:p>
            <a:r>
              <a:rPr lang="en-US" dirty="0"/>
              <a:t>The copy application feature does a best-effort match</a:t>
            </a:r>
          </a:p>
          <a:p>
            <a:pPr lvl="1">
              <a:spcAft>
                <a:spcPts val="1200"/>
              </a:spcAft>
            </a:pPr>
            <a:r>
              <a:rPr lang="en-US" dirty="0"/>
              <a:t>Carefully review all forms to ensure completeness</a:t>
            </a:r>
          </a:p>
          <a:p>
            <a:r>
              <a:rPr lang="en-US" dirty="0"/>
              <a:t>Some form clean-up may be needed after the copy</a:t>
            </a:r>
          </a:p>
          <a:p>
            <a:pPr lvl="1"/>
            <a:r>
              <a:rPr lang="en-US" dirty="0"/>
              <a:t>If you see unexpected “Form is incomplete” messages when you validate your new application, Edit and Save the identified form (don’t need to make any edits) to see if the error clears</a:t>
            </a:r>
          </a:p>
          <a:p>
            <a:endParaRPr lang="en-US" dirty="0"/>
          </a:p>
        </p:txBody>
      </p:sp>
      <p:pic>
        <p:nvPicPr>
          <p:cNvPr id="5" name="Picture 4" title="Sample error showing form is incomplete message"/>
          <p:cNvPicPr>
            <a:picLocks noChangeAspect="1"/>
          </p:cNvPicPr>
          <p:nvPr/>
        </p:nvPicPr>
        <p:blipFill>
          <a:blip r:embed="rId2"/>
          <a:stretch>
            <a:fillRect/>
          </a:stretch>
        </p:blipFill>
        <p:spPr>
          <a:xfrm>
            <a:off x="1116115" y="5029200"/>
            <a:ext cx="10847286" cy="1066800"/>
          </a:xfrm>
          <a:prstGeom prst="rect">
            <a:avLst/>
          </a:prstGeom>
          <a:ln>
            <a:solidFill>
              <a:srgbClr val="002060"/>
            </a:solidFill>
          </a:ln>
        </p:spPr>
      </p:pic>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3810000"/>
            <a:ext cx="1785366" cy="3352800"/>
          </a:xfrm>
          <a:prstGeom prst="rect">
            <a:avLst/>
          </a:prstGeom>
        </p:spPr>
      </p:pic>
    </p:spTree>
    <p:extLst>
      <p:ext uri="{BB962C8B-B14F-4D97-AF65-F5344CB8AC3E}">
        <p14:creationId xmlns:p14="http://schemas.microsoft.com/office/powerpoint/2010/main" val="13621023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94</a:t>
            </a:fld>
            <a:endParaRPr lang="en-US" dirty="0"/>
          </a:p>
        </p:txBody>
      </p:sp>
      <p:sp>
        <p:nvSpPr>
          <p:cNvPr id="2" name="Title 1"/>
          <p:cNvSpPr>
            <a:spLocks noGrp="1"/>
          </p:cNvSpPr>
          <p:nvPr>
            <p:ph type="title"/>
          </p:nvPr>
        </p:nvSpPr>
        <p:spPr/>
        <p:txBody>
          <a:bodyPr/>
          <a:lstStyle/>
          <a:p>
            <a:r>
              <a:rPr lang="en-US" dirty="0"/>
              <a:t>Resources</a:t>
            </a:r>
          </a:p>
        </p:txBody>
      </p:sp>
      <p:pic>
        <p:nvPicPr>
          <p:cNvPr id="6" name="Picture 5" title="&quot;&quot;">
            <a:extLst>
              <a:ext uri="{FF2B5EF4-FFF2-40B4-BE49-F238E27FC236}">
                <a16:creationId xmlns:a16="http://schemas.microsoft.com/office/drawing/2014/main" id="{3771A1C1-2CEC-471B-ACFD-C8204BF96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546" y="2916816"/>
            <a:ext cx="5366907" cy="3767569"/>
          </a:xfrm>
          <a:prstGeom prst="rect">
            <a:avLst/>
          </a:prstGeom>
        </p:spPr>
      </p:pic>
    </p:spTree>
    <p:extLst>
      <p:ext uri="{BB962C8B-B14F-4D97-AF65-F5344CB8AC3E}">
        <p14:creationId xmlns:p14="http://schemas.microsoft.com/office/powerpoint/2010/main" val="2836896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95</a:t>
            </a:fld>
            <a:endParaRPr lang="en-US" dirty="0"/>
          </a:p>
        </p:txBody>
      </p:sp>
      <p:sp>
        <p:nvSpPr>
          <p:cNvPr id="2" name="Title 1"/>
          <p:cNvSpPr>
            <a:spLocks noGrp="1"/>
          </p:cNvSpPr>
          <p:nvPr>
            <p:ph type="title"/>
          </p:nvPr>
        </p:nvSpPr>
        <p:spPr/>
        <p:txBody>
          <a:bodyPr/>
          <a:lstStyle/>
          <a:p>
            <a:r>
              <a:rPr lang="en-US" dirty="0"/>
              <a:t>eRA Service Desk</a:t>
            </a:r>
          </a:p>
        </p:txBody>
      </p:sp>
      <p:sp>
        <p:nvSpPr>
          <p:cNvPr id="3" name="Content Placeholder 2"/>
          <p:cNvSpPr>
            <a:spLocks noGrp="1"/>
          </p:cNvSpPr>
          <p:nvPr>
            <p:ph sz="quarter" idx="13"/>
          </p:nvPr>
        </p:nvSpPr>
        <p:spPr>
          <a:xfrm>
            <a:off x="402336" y="1527048"/>
            <a:ext cx="11637264" cy="4572000"/>
          </a:xfrm>
        </p:spPr>
        <p:txBody>
          <a:bodyPr/>
          <a:lstStyle/>
          <a:p>
            <a:endParaRPr lang="en-US" sz="800" dirty="0">
              <a:solidFill>
                <a:srgbClr val="002060"/>
              </a:solidFill>
            </a:endParaRPr>
          </a:p>
          <a:p>
            <a:r>
              <a:rPr lang="en-US" sz="2400" b="1" dirty="0">
                <a:solidFill>
                  <a:srgbClr val="002060"/>
                </a:solidFill>
              </a:rPr>
              <a:t>Web: </a:t>
            </a:r>
            <a:r>
              <a:rPr lang="en-US" sz="2400" b="1" dirty="0">
                <a:solidFill>
                  <a:schemeClr val="bg2">
                    <a:lumMod val="25000"/>
                  </a:schemeClr>
                </a:solidFill>
                <a:hlinkClick r:id="rId2" tooltip="eRA Service Desk"/>
              </a:rPr>
              <a:t>https://grants.nih.gov/support/</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a:solidFill>
                  <a:srgbClr val="002060"/>
                </a:solidFill>
              </a:rPr>
              <a:t>Hours: </a:t>
            </a:r>
            <a:r>
              <a:rPr lang="en-US" sz="2400" dirty="0">
                <a:solidFill>
                  <a:srgbClr val="002060"/>
                </a:solidFill>
              </a:rPr>
              <a:t>Mon-Fri, 7a.m. to 8 p.m. Eastern Time (Except for Federal holidays)</a:t>
            </a:r>
          </a:p>
          <a:p>
            <a:r>
              <a:rPr lang="en-US" sz="2400" b="1" dirty="0">
                <a:solidFill>
                  <a:srgbClr val="002060"/>
                </a:solidFill>
              </a:rPr>
              <a:t>Resources: </a:t>
            </a:r>
            <a:r>
              <a:rPr lang="en-US" sz="2400" b="1" dirty="0">
                <a:solidFill>
                  <a:schemeClr val="bg2">
                    <a:lumMod val="25000"/>
                  </a:schemeClr>
                </a:solidFill>
                <a:hlinkClick r:id="rId3" tooltip="eRA module user guides and resources"/>
              </a:rPr>
              <a:t>https://era.nih.gov/</a:t>
            </a:r>
            <a:endParaRPr lang="en-US" dirty="0"/>
          </a:p>
        </p:txBody>
      </p:sp>
      <p:sp>
        <p:nvSpPr>
          <p:cNvPr id="6" name="Rounded Rectangular Callout 5" descr="ASSIST is a system developed and managed by NIH. &#10;&#10;The eRA Service Desk should be your first stop for support"/>
          <p:cNvSpPr/>
          <p:nvPr/>
        </p:nvSpPr>
        <p:spPr>
          <a:xfrm>
            <a:off x="2819400" y="4823131"/>
            <a:ext cx="8458199" cy="1137875"/>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is a system developed and managed by NIH.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eRA Service Desk should be your first stop for support.</a:t>
            </a:r>
          </a:p>
        </p:txBody>
      </p:sp>
      <p:pic>
        <p:nvPicPr>
          <p:cNvPr id="7" name="Picture 6"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80" y="4495800"/>
            <a:ext cx="2465038" cy="2465038"/>
          </a:xfrm>
          <a:prstGeom prst="rect">
            <a:avLst/>
          </a:prstGeom>
        </p:spPr>
      </p:pic>
    </p:spTree>
    <p:extLst>
      <p:ext uri="{BB962C8B-B14F-4D97-AF65-F5344CB8AC3E}">
        <p14:creationId xmlns:p14="http://schemas.microsoft.com/office/powerpoint/2010/main" val="1710560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96</a:t>
            </a:fld>
            <a:endParaRPr lang="en-US" dirty="0"/>
          </a:p>
        </p:txBody>
      </p:sp>
      <p:sp>
        <p:nvSpPr>
          <p:cNvPr id="2" name="Title 1"/>
          <p:cNvSpPr>
            <a:spLocks noGrp="1"/>
          </p:cNvSpPr>
          <p:nvPr>
            <p:ph type="title"/>
          </p:nvPr>
        </p:nvSpPr>
        <p:spPr/>
        <p:txBody>
          <a:bodyPr/>
          <a:lstStyle/>
          <a:p>
            <a:r>
              <a:rPr lang="en-US" dirty="0"/>
              <a:t>Links &amp; Resources</a:t>
            </a:r>
          </a:p>
        </p:txBody>
      </p:sp>
      <p:sp>
        <p:nvSpPr>
          <p:cNvPr id="3" name="Content Placeholder 2"/>
          <p:cNvSpPr>
            <a:spLocks noGrp="1"/>
          </p:cNvSpPr>
          <p:nvPr>
            <p:ph sz="quarter" idx="13"/>
          </p:nvPr>
        </p:nvSpPr>
        <p:spPr>
          <a:xfrm>
            <a:off x="402336" y="1527048"/>
            <a:ext cx="11338560" cy="4797552"/>
          </a:xfrm>
        </p:spPr>
        <p:txBody>
          <a:bodyPr/>
          <a:lstStyle/>
          <a:p>
            <a:pPr marL="339725" indent="-339725">
              <a:spcBef>
                <a:spcPts val="0"/>
              </a:spcBef>
              <a:spcAft>
                <a:spcPts val="1200"/>
              </a:spcAft>
              <a:buFont typeface="Arial" pitchFamily="34" charset="0"/>
              <a:buChar char="•"/>
            </a:pPr>
            <a:r>
              <a:rPr lang="en-US" sz="2800" dirty="0">
                <a:solidFill>
                  <a:srgbClr val="002060"/>
                </a:solidFill>
              </a:rPr>
              <a:t>ASSIST: </a:t>
            </a:r>
            <a:r>
              <a:rPr lang="en-US" sz="2400" dirty="0">
                <a:solidFill>
                  <a:srgbClr val="002060"/>
                </a:solidFill>
                <a:hlinkClick r:id="rId2" tooltip="ASSIST"/>
              </a:rPr>
              <a:t>https://public.era.nih.gov/assist</a:t>
            </a:r>
            <a:r>
              <a:rPr lang="en-US" sz="2400" dirty="0">
                <a:solidFill>
                  <a:srgbClr val="002060"/>
                </a:solidFill>
              </a:rPr>
              <a:t> </a:t>
            </a:r>
          </a:p>
          <a:p>
            <a:pPr marL="342900" indent="-342900">
              <a:spcBef>
                <a:spcPts val="0"/>
              </a:spcBef>
              <a:spcAft>
                <a:spcPts val="1200"/>
              </a:spcAft>
              <a:buFont typeface="Arial" pitchFamily="34" charset="0"/>
              <a:buChar char="•"/>
            </a:pPr>
            <a:r>
              <a:rPr lang="en-US" sz="2800" dirty="0">
                <a:solidFill>
                  <a:srgbClr val="002060"/>
                </a:solidFill>
              </a:rPr>
              <a:t>Online help: </a:t>
            </a:r>
            <a:r>
              <a:rPr lang="en-US" sz="2400" dirty="0">
                <a:solidFill>
                  <a:srgbClr val="002060"/>
                </a:solidFill>
                <a:hlinkClick r:id="rId3" tooltip="ASSIST online help"/>
              </a:rPr>
              <a:t>https://era.nih.gov/erahelp/ASSIST/ </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How to Apply – Application Guide</a:t>
            </a:r>
            <a:br>
              <a:rPr lang="en-US" sz="2800" dirty="0">
                <a:solidFill>
                  <a:srgbClr val="002060"/>
                </a:solidFill>
              </a:rPr>
            </a:br>
            <a:r>
              <a:rPr lang="en-US" sz="2400" dirty="0">
                <a:solidFill>
                  <a:srgbClr val="002060"/>
                </a:solidFill>
                <a:hlinkClick r:id="rId4" tooltip="How to Apply – Application Guide"/>
              </a:rPr>
              <a:t>https://grants.nih.gov/grants/how-to-apply-application-guide.htm</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Annotated form set</a:t>
            </a:r>
            <a:br>
              <a:rPr lang="en-US" sz="2800" dirty="0">
                <a:solidFill>
                  <a:srgbClr val="002060"/>
                </a:solidFill>
              </a:rPr>
            </a:br>
            <a:r>
              <a:rPr lang="en-US" sz="2400" dirty="0">
                <a:solidFill>
                  <a:srgbClr val="002060"/>
                </a:solidFill>
                <a:hlinkClick r:id="rId5" tooltip="Annotated form sets"/>
              </a:rPr>
              <a:t>https://grants.nih.gov/grants/how-to-apply-application-guide/resources/annotated-form-sets.htm</a:t>
            </a:r>
            <a:r>
              <a:rPr lang="en-US" sz="2400" dirty="0">
                <a:solidFill>
                  <a:srgbClr val="002060"/>
                </a:solidFill>
              </a:rPr>
              <a:t> </a:t>
            </a:r>
          </a:p>
          <a:p>
            <a:pPr marL="342900" indent="-342900">
              <a:spcBef>
                <a:spcPts val="0"/>
              </a:spcBef>
              <a:spcAft>
                <a:spcPts val="1200"/>
              </a:spcAft>
              <a:buFont typeface="Arial" pitchFamily="34" charset="0"/>
              <a:buChar char="•"/>
            </a:pPr>
            <a:r>
              <a:rPr lang="en-US" sz="2800" dirty="0">
                <a:solidFill>
                  <a:srgbClr val="002060"/>
                </a:solidFill>
              </a:rPr>
              <a:t>Preparing Your Application Using ASSIST </a:t>
            </a:r>
            <a:r>
              <a:rPr lang="en-US" sz="2400" dirty="0">
                <a:solidFill>
                  <a:srgbClr val="002060"/>
                </a:solidFill>
                <a:hlinkClick r:id="rId6" tooltip="Preparing Your Application Using ASSIST "/>
              </a:rPr>
              <a:t>https://grants.nih.gov/grants/how-to-apply-application-guide/prepare-to-apply-and-register/submission-options/assist.htm</a:t>
            </a:r>
            <a:r>
              <a:rPr lang="en-US" sz="2400" dirty="0">
                <a:solidFill>
                  <a:srgbClr val="002060"/>
                </a:solidFill>
              </a:rPr>
              <a:t>  </a:t>
            </a:r>
            <a:endParaRPr lang="en-US" sz="2400" dirty="0"/>
          </a:p>
        </p:txBody>
      </p:sp>
      <p:pic>
        <p:nvPicPr>
          <p:cNvPr id="5" name="Picture 4" title="&quot;&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9800" y="2057400"/>
            <a:ext cx="1802899" cy="3068765"/>
          </a:xfrm>
          <a:prstGeom prst="rect">
            <a:avLst/>
          </a:prstGeom>
        </p:spPr>
      </p:pic>
    </p:spTree>
    <p:extLst>
      <p:ext uri="{BB962C8B-B14F-4D97-AF65-F5344CB8AC3E}">
        <p14:creationId xmlns:p14="http://schemas.microsoft.com/office/powerpoint/2010/main" val="18511670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97</a:t>
            </a:fld>
            <a:endParaRPr lang="en-US" dirty="0"/>
          </a:p>
        </p:txBody>
      </p:sp>
      <p:sp>
        <p:nvSpPr>
          <p:cNvPr id="3" name="Title 2"/>
          <p:cNvSpPr>
            <a:spLocks noGrp="1"/>
          </p:cNvSpPr>
          <p:nvPr>
            <p:ph type="title"/>
          </p:nvPr>
        </p:nvSpPr>
        <p:spPr>
          <a:xfrm>
            <a:off x="1825625" y="228600"/>
            <a:ext cx="8534400" cy="1143000"/>
          </a:xfrm>
        </p:spPr>
        <p:txBody>
          <a:bodyPr>
            <a:normAutofit/>
          </a:bodyPr>
          <a:lstStyle/>
          <a:p>
            <a:r>
              <a:rPr lang="en-US" sz="6600" dirty="0"/>
              <a:t>Questions?</a:t>
            </a:r>
          </a:p>
        </p:txBody>
      </p:sp>
      <p:pic>
        <p:nvPicPr>
          <p:cNvPr id="8" name="Picture 7" title="&quot;&quot;">
            <a:extLst>
              <a:ext uri="{FF2B5EF4-FFF2-40B4-BE49-F238E27FC236}">
                <a16:creationId xmlns:a16="http://schemas.microsoft.com/office/drawing/2014/main" id="{C20EA65F-21FD-4923-BDBA-B7AA6814B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752600"/>
            <a:ext cx="3867150" cy="4762500"/>
          </a:xfrm>
          <a:prstGeom prst="rect">
            <a:avLst/>
          </a:prstGeom>
        </p:spPr>
      </p:pic>
    </p:spTree>
    <p:extLst>
      <p:ext uri="{BB962C8B-B14F-4D97-AF65-F5344CB8AC3E}">
        <p14:creationId xmlns:p14="http://schemas.microsoft.com/office/powerpoint/2010/main" val="6461835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2_without arrow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469D3A-7851-4BA7-8B5C-CD29CD8AA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57DAA70-C3F4-4123-B315-B54B2E6FBDE6}">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2F279A0-1B72-4A0F-A7CA-0934D0E5A7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4599</Words>
  <Application>Microsoft Office PowerPoint</Application>
  <PresentationFormat>Widescreen</PresentationFormat>
  <Paragraphs>810</Paragraphs>
  <Slides>97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97</vt:i4>
      </vt:variant>
    </vt:vector>
  </HeadingPairs>
  <TitlesOfParts>
    <vt:vector size="105" baseType="lpstr">
      <vt:lpstr>Arial</vt:lpstr>
      <vt:lpstr>Arial Rounded MT Bold</vt:lpstr>
      <vt:lpstr>Calibri</vt:lpstr>
      <vt:lpstr>Georgia</vt:lpstr>
      <vt:lpstr>Wingdings</vt:lpstr>
      <vt:lpstr>Wingdings 2</vt:lpstr>
      <vt:lpstr>ProcessDiagram</vt:lpstr>
      <vt:lpstr>2_without arrows</vt:lpstr>
      <vt:lpstr>Preparing, Submitting &amp; Tracking  Multi-project Applications Using ASSIST</vt:lpstr>
      <vt:lpstr>What is ASSIST?</vt:lpstr>
      <vt:lpstr>Submission Options – ASSIST &amp; System-to-system</vt:lpstr>
      <vt:lpstr>Before jumping into ASSIST, let’s take some time to get acclimated …</vt:lpstr>
      <vt:lpstr>Application Format</vt:lpstr>
      <vt:lpstr>Multi-Project Application: Overall Component</vt:lpstr>
      <vt:lpstr>Multi-Project Application: Component Types</vt:lpstr>
      <vt:lpstr>Multi-Project Application: Components</vt:lpstr>
      <vt:lpstr>Multi-Project: Application Forms</vt:lpstr>
      <vt:lpstr>Same Person Serving Multiple Roles on Application</vt:lpstr>
      <vt:lpstr>Structure Your Application to Match the Flow of Work,  Not the Flow of Funds</vt:lpstr>
      <vt:lpstr>Multi-project Application Assembly</vt:lpstr>
      <vt:lpstr>Multi-project  Application Image Bookmarks</vt:lpstr>
      <vt:lpstr>Now Let’s Talk About the Application Process</vt:lpstr>
      <vt:lpstr>Step 1: Find an Opportunity of Interest</vt:lpstr>
      <vt:lpstr>Multi-project FOAs</vt:lpstr>
      <vt:lpstr>How to Apply – Application Guide</vt:lpstr>
      <vt:lpstr>FOAs Link You to ASSIST</vt:lpstr>
      <vt:lpstr>Step 2: Plan for Your Submission</vt:lpstr>
      <vt:lpstr>FOA Text – Section IV</vt:lpstr>
      <vt:lpstr>Sample Application Layout</vt:lpstr>
      <vt:lpstr>Step 3: Initiate Application</vt:lpstr>
      <vt:lpstr>Login to ASSIST</vt:lpstr>
      <vt:lpstr>Initiate Application</vt:lpstr>
      <vt:lpstr>Initiate Screen</vt:lpstr>
      <vt:lpstr>Initiate: Pre-population</vt:lpstr>
      <vt:lpstr>Using ASSIST</vt:lpstr>
      <vt:lpstr>Overall Component</vt:lpstr>
      <vt:lpstr>Adding New Components</vt:lpstr>
      <vt:lpstr>New Components in Navigation</vt:lpstr>
      <vt:lpstr>Build Out Application</vt:lpstr>
      <vt:lpstr>Step 4: Build Your Team</vt:lpstr>
      <vt:lpstr>Manage Access</vt:lpstr>
      <vt:lpstr>Access Control</vt:lpstr>
      <vt:lpstr>Signing Officials (SOs)</vt:lpstr>
      <vt:lpstr>Manage Access Screen</vt:lpstr>
      <vt:lpstr>Add User</vt:lpstr>
      <vt:lpstr>Step 5: Enter Data</vt:lpstr>
      <vt:lpstr>Guidance</vt:lpstr>
      <vt:lpstr>Searching for In-progress Applications</vt:lpstr>
      <vt:lpstr>Navigating to a Specific Component</vt:lpstr>
      <vt:lpstr>Summary Page</vt:lpstr>
      <vt:lpstr>Entering Application Data</vt:lpstr>
      <vt:lpstr>Saving Entered Data</vt:lpstr>
      <vt:lpstr>Data Entry Checks</vt:lpstr>
      <vt:lpstr>Attempting to Edit a Locked Form</vt:lpstr>
      <vt:lpstr>Adding Optional Forms</vt:lpstr>
      <vt:lpstr>Data Entry Validations</vt:lpstr>
      <vt:lpstr>Providing Human Subjects Information </vt:lpstr>
      <vt:lpstr>Scenario: Studies self-contained in components</vt:lpstr>
      <vt:lpstr>Scenario: Multiple components using same protocol/study</vt:lpstr>
      <vt:lpstr>PHS Human Subjects and Clinical Trials Form</vt:lpstr>
      <vt:lpstr>Component Actions</vt:lpstr>
      <vt:lpstr>Change Component Order</vt:lpstr>
      <vt:lpstr>Validating a Component</vt:lpstr>
      <vt:lpstr>Errors &amp; Warnings</vt:lpstr>
      <vt:lpstr>Previewing a Component</vt:lpstr>
      <vt:lpstr>Updating Component Status to Complete</vt:lpstr>
      <vt:lpstr>Step 6: Finalize Your Application</vt:lpstr>
      <vt:lpstr>Setting Component Status to Final</vt:lpstr>
      <vt:lpstr>Reconciling Biosketches</vt:lpstr>
      <vt:lpstr>Final Component Status</vt:lpstr>
      <vt:lpstr>Display Component Status</vt:lpstr>
      <vt:lpstr>Updating Application Status</vt:lpstr>
      <vt:lpstr>Submission Status Flow</vt:lpstr>
      <vt:lpstr>Validate Application</vt:lpstr>
      <vt:lpstr>Preview Application</vt:lpstr>
      <vt:lpstr>How does it look?</vt:lpstr>
      <vt:lpstr>All Components Final</vt:lpstr>
      <vt:lpstr>Ready for Submission</vt:lpstr>
      <vt:lpstr>Final Check for Errors</vt:lpstr>
      <vt:lpstr>Step 7: Submit</vt:lpstr>
      <vt:lpstr>Submit Application</vt:lpstr>
      <vt:lpstr>Providing Grants.gov Credentials</vt:lpstr>
      <vt:lpstr>ASSIST Screen After Submission</vt:lpstr>
      <vt:lpstr>Step 8: Track Your Application</vt:lpstr>
      <vt:lpstr>View Submission Status Details</vt:lpstr>
      <vt:lpstr>View Submission Status Details Screen</vt:lpstr>
      <vt:lpstr>ASSIST Provides Status for Multiple Systems</vt:lpstr>
      <vt:lpstr>Viewing Your Application in eRA Commons</vt:lpstr>
      <vt:lpstr>Application Viewing Window</vt:lpstr>
      <vt:lpstr>If you can’t view it – we can’t review it!</vt:lpstr>
      <vt:lpstr>Component &amp; Site Summaries</vt:lpstr>
      <vt:lpstr>Human Subjects/Clinical Trials/Vertebrate Animals/HESC/Human Fetal Tissue Summary &amp; Study Summary</vt:lpstr>
      <vt:lpstr>Composite Application Budget Summaries</vt:lpstr>
      <vt:lpstr>Component &amp; Category Budget Summaries</vt:lpstr>
      <vt:lpstr>Senior/Key Personnel Summary &amp; Biosketches</vt:lpstr>
      <vt:lpstr>Rejecting the Application</vt:lpstr>
      <vt:lpstr>Submission Complete!</vt:lpstr>
      <vt:lpstr>Dealing with System Issues</vt:lpstr>
      <vt:lpstr>Making a Copy of Your Application</vt:lpstr>
      <vt:lpstr>Copy Application</vt:lpstr>
      <vt:lpstr>Copy Tips</vt:lpstr>
      <vt:lpstr>Resources</vt:lpstr>
      <vt:lpstr>eRA Service Desk</vt:lpstr>
      <vt:lpstr>Links &amp;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and Submitting Multi-project Grant Applications Using ASSIST</dc:title>
  <dc:subject>Grant application submission</dc:subject>
  <dc:creator/>
  <cp:keywords>Application Submission NIH</cp:keywords>
  <cp:lastModifiedBy/>
  <cp:revision>1</cp:revision>
  <dcterms:created xsi:type="dcterms:W3CDTF">2011-05-13T19:52:12Z</dcterms:created>
  <dcterms:modified xsi:type="dcterms:W3CDTF">2020-04-08T14:34:59Z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ies>
</file>