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8"/>
  </p:notesMasterIdLst>
  <p:sldIdLst>
    <p:sldId id="256" r:id="rId5"/>
    <p:sldId id="290" r:id="rId6"/>
    <p:sldId id="280" r:id="rId7"/>
    <p:sldId id="282" r:id="rId8"/>
    <p:sldId id="288" r:id="rId9"/>
    <p:sldId id="289" r:id="rId10"/>
    <p:sldId id="286" r:id="rId11"/>
    <p:sldId id="283" r:id="rId12"/>
    <p:sldId id="274" r:id="rId13"/>
    <p:sldId id="291" r:id="rId14"/>
    <p:sldId id="287" r:id="rId15"/>
    <p:sldId id="276" r:id="rId16"/>
    <p:sldId id="292" r:id="rId17"/>
  </p:sldIdLst>
  <p:sldSz cx="12192000" cy="6858000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umbus, Megan (NIH/OD) [E]" initials="CM([" lastIdx="9" clrIdx="0">
    <p:extLst>
      <p:ext uri="{19B8F6BF-5375-455C-9EA6-DF929625EA0E}">
        <p15:presenceInfo xmlns:p15="http://schemas.microsoft.com/office/powerpoint/2012/main" userId="S-1-5-21-12604286-656692736-1848903544-75418" providerId="AD"/>
      </p:ext>
    </p:extLst>
  </p:cmAuthor>
  <p:cmAuthor id="2" name="Elyse Sullivan" initials="ES" lastIdx="3" clrIdx="1">
    <p:extLst>
      <p:ext uri="{19B8F6BF-5375-455C-9EA6-DF929625EA0E}">
        <p15:presenceInfo xmlns:p15="http://schemas.microsoft.com/office/powerpoint/2012/main" userId="Elyse Sulli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CF7"/>
    <a:srgbClr val="F0F4FA"/>
    <a:srgbClr val="FFFFFF"/>
    <a:srgbClr val="A7BCE3"/>
    <a:srgbClr val="CDD9EF"/>
    <a:srgbClr val="DFE7F5"/>
    <a:srgbClr val="DAE3F3"/>
    <a:srgbClr val="93ADDD"/>
    <a:srgbClr val="B6C8E8"/>
    <a:srgbClr val="C2D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9" autoAdjust="0"/>
    <p:restoredTop sz="89270" autoAdjust="0"/>
  </p:normalViewPr>
  <p:slideViewPr>
    <p:cSldViewPr snapToGrid="0">
      <p:cViewPr varScale="1">
        <p:scale>
          <a:sx n="73" d="100"/>
          <a:sy n="73" d="100"/>
        </p:scale>
        <p:origin x="51" y="47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03705-0A46-4221-A27D-6AF1A03722C7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5C72C-6E71-4E31-B55D-1C3219AF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4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16-148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obssr.od.nih.gov/training/web-based-learning/good-clinical-practice-for-social-and-behavioral-research-elearning-course/" TargetMode="External"/><Relationship Id="rId5" Type="http://schemas.openxmlformats.org/officeDocument/2006/relationships/hyperlink" Target="https://gcp.nihtraining.com/about" TargetMode="External"/><Relationship Id="rId4" Type="http://schemas.openxmlformats.org/officeDocument/2006/relationships/hyperlink" Target="https://gcplearningcenter.niaid.nih.gov/Pages/default.aspx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5C72C-6E71-4E31-B55D-1C3219AF65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55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5C72C-6E71-4E31-B55D-1C3219AF65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0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policy</a:t>
            </a:r>
            <a:r>
              <a:rPr lang="en-US" baseline="0" dirty="0"/>
              <a:t> notice for table that provides dates for reviewers eligible for continuous submission, late applications,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5C72C-6E71-4E31-B55D-1C3219AF65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2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NIH GCP policy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specify that a particular GCP course or program be taken. The policy includes links to GCP training courses sponsored by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NIAID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NIDA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 addition, NCATS has developed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a GCP training program geared to behavioral clinical trial investigators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These courses are free of charge. Other free courses as well as fee-based courses are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5C72C-6E71-4E31-B55D-1C3219AF65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85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See table in guide notice NOT-OD-17-062 for</a:t>
            </a:r>
            <a:r>
              <a:rPr lang="en-US" baseline="0" dirty="0"/>
              <a:t> timing for continuous submitters, late applications, etc. .  More information on new form at https://grants.nih.gov/policy/clinical-trials/new-human-subject-clinical-trial-info-form.htm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5C72C-6E71-4E31-B55D-1C3219AF65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55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5C72C-6E71-4E31-B55D-1C3219AF65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8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5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2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9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1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6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6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9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7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7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8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2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315E-5C32-4F74-B34A-AA3AB33EB82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2283-0E60-4EB1-AEEC-5A212CB3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8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17-098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policy/clinical-trials/reporting/steps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hyperlink" Target="https://grants.nih.gov/policy/clinical-trials/single-irb-policy-multi-site-research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humansubjects.nih.gov/coc/inde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hyperlink" Target="https://grants.nih.gov/policy/clinical-trials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hyperlink" Target="https://grants.nih.gov/ct-decision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s://grants.nih.gov/policy/clinical-trials/good-clinical-training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s://grants.nih.gov/policy/clinical-trials/new-human-subject-clinical-trial-info-form.ht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328"/>
            <a:ext cx="9144000" cy="2387600"/>
          </a:xfrm>
        </p:spPr>
        <p:txBody>
          <a:bodyPr>
            <a:noAutofit/>
          </a:bodyPr>
          <a:lstStyle/>
          <a:p>
            <a:br>
              <a:rPr lang="en-US" b="1" dirty="0"/>
            </a:br>
            <a:r>
              <a:rPr lang="en-US" b="1" dirty="0"/>
              <a:t> Doing Human Subjects Research?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4CA3A-044C-4C28-8F16-DD6AE5814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7003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Changing NIH Policies May Impact You</a:t>
            </a:r>
          </a:p>
        </p:txBody>
      </p:sp>
      <p:pic>
        <p:nvPicPr>
          <p:cNvPr id="9" name="Picture 8" title="Group of research and medical professional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0559" y="3634609"/>
            <a:ext cx="4999153" cy="30177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5412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8688-5976-4BAA-A2C6-F88E18C9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Changes to the Appendix Policy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A10D48B-5076-411E-B801-C122B01D90BC}"/>
              </a:ext>
            </a:extLst>
          </p:cNvPr>
          <p:cNvSpPr txBox="1">
            <a:spLocks/>
          </p:cNvSpPr>
          <p:nvPr/>
        </p:nvSpPr>
        <p:spPr>
          <a:xfrm>
            <a:off x="918681" y="3305421"/>
            <a:ext cx="4572000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600" b="1" dirty="0">
                <a:solidFill>
                  <a:srgbClr val="1E548E"/>
                </a:solidFill>
              </a:rPr>
              <a:t>Parent FOAs</a:t>
            </a:r>
          </a:p>
          <a:p>
            <a:pPr marL="796925" lvl="1" indent="-339725">
              <a:spcBef>
                <a:spcPts val="12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dirty="0"/>
              <a:t>Will </a:t>
            </a:r>
            <a:r>
              <a:rPr lang="en-US" b="1" dirty="0"/>
              <a:t>NEVER</a:t>
            </a:r>
            <a:r>
              <a:rPr lang="en-US" dirty="0"/>
              <a:t> allow inclusion of the protocol in the application </a:t>
            </a:r>
          </a:p>
          <a:p>
            <a:pPr marL="796925" lvl="1" indent="-339725">
              <a:spcBef>
                <a:spcPts val="18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dirty="0"/>
              <a:t>If the protocol is included, the application will be sent back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A9BDF03-3017-4570-9C24-226D3A57F970}"/>
              </a:ext>
            </a:extLst>
          </p:cNvPr>
          <p:cNvSpPr txBox="1">
            <a:spLocks/>
          </p:cNvSpPr>
          <p:nvPr/>
        </p:nvSpPr>
        <p:spPr>
          <a:xfrm>
            <a:off x="6182471" y="3305421"/>
            <a:ext cx="4572000" cy="2743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600" b="1" dirty="0">
                <a:solidFill>
                  <a:srgbClr val="1E548E"/>
                </a:solidFill>
              </a:rPr>
              <a:t>IC issued FOAs</a:t>
            </a:r>
          </a:p>
          <a:p>
            <a:pPr marL="796925" lvl="1" indent="-339725">
              <a:spcBef>
                <a:spcPts val="12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dirty="0"/>
              <a:t>Protocols and other materials allowed only when specified as required in the FOA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A811F4-7D7F-4DE8-AED2-D397CBAA48C1}"/>
              </a:ext>
            </a:extLst>
          </p:cNvPr>
          <p:cNvSpPr txBox="1"/>
          <p:nvPr/>
        </p:nvSpPr>
        <p:spPr>
          <a:xfrm>
            <a:off x="1191517" y="6089412"/>
            <a:ext cx="980896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91440" bIns="91440" rtlCol="0">
            <a:spAutoFit/>
          </a:bodyPr>
          <a:lstStyle/>
          <a:p>
            <a:r>
              <a:rPr lang="en-US" sz="2000" dirty="0"/>
              <a:t>See NIH Guide Notice: </a:t>
            </a:r>
            <a:r>
              <a:rPr lang="en-US" sz="2000" dirty="0">
                <a:hlinkClick r:id="rId3"/>
              </a:rPr>
              <a:t>https://grants.nih.gov/grants/guide/notice-files/NOT-OD-17-098.html</a:t>
            </a:r>
            <a:endParaRPr lang="en-US" sz="2000" dirty="0"/>
          </a:p>
        </p:txBody>
      </p:sp>
      <p:grpSp>
        <p:nvGrpSpPr>
          <p:cNvPr id="11" name="Group 10" title="decorative green rectangler">
            <a:extLst>
              <a:ext uri="{FF2B5EF4-FFF2-40B4-BE49-F238E27FC236}">
                <a16:creationId xmlns:a16="http://schemas.microsoft.com/office/drawing/2014/main" id="{1150B408-B171-453F-A00B-009743C63917}"/>
              </a:ext>
            </a:extLst>
          </p:cNvPr>
          <p:cNvGrpSpPr/>
          <p:nvPr/>
        </p:nvGrpSpPr>
        <p:grpSpPr>
          <a:xfrm>
            <a:off x="497862" y="1551110"/>
            <a:ext cx="11196277" cy="1413073"/>
            <a:chOff x="67540" y="1570253"/>
            <a:chExt cx="11352362" cy="1558753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75C89E4-D548-4E97-8699-3F732965D024}"/>
                </a:ext>
              </a:extLst>
            </p:cNvPr>
            <p:cNvSpPr/>
            <p:nvPr/>
          </p:nvSpPr>
          <p:spPr>
            <a:xfrm>
              <a:off x="3382507" y="1577786"/>
              <a:ext cx="8037395" cy="1543686"/>
            </a:xfrm>
            <a:custGeom>
              <a:avLst/>
              <a:gdLst>
                <a:gd name="connsiteX0" fmla="*/ 124195 w 745157"/>
                <a:gd name="connsiteY0" fmla="*/ 0 h 8657018"/>
                <a:gd name="connsiteX1" fmla="*/ 620962 w 745157"/>
                <a:gd name="connsiteY1" fmla="*/ 0 h 8657018"/>
                <a:gd name="connsiteX2" fmla="*/ 745157 w 745157"/>
                <a:gd name="connsiteY2" fmla="*/ 124195 h 8657018"/>
                <a:gd name="connsiteX3" fmla="*/ 745157 w 745157"/>
                <a:gd name="connsiteY3" fmla="*/ 8657018 h 8657018"/>
                <a:gd name="connsiteX4" fmla="*/ 745157 w 745157"/>
                <a:gd name="connsiteY4" fmla="*/ 8657018 h 8657018"/>
                <a:gd name="connsiteX5" fmla="*/ 0 w 745157"/>
                <a:gd name="connsiteY5" fmla="*/ 8657018 h 8657018"/>
                <a:gd name="connsiteX6" fmla="*/ 0 w 745157"/>
                <a:gd name="connsiteY6" fmla="*/ 8657018 h 8657018"/>
                <a:gd name="connsiteX7" fmla="*/ 0 w 745157"/>
                <a:gd name="connsiteY7" fmla="*/ 124195 h 8657018"/>
                <a:gd name="connsiteX8" fmla="*/ 124195 w 745157"/>
                <a:gd name="connsiteY8" fmla="*/ 0 h 8657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5157" h="8657018">
                  <a:moveTo>
                    <a:pt x="745157" y="1442865"/>
                  </a:moveTo>
                  <a:lnTo>
                    <a:pt x="745157" y="7214153"/>
                  </a:lnTo>
                  <a:cubicBezTo>
                    <a:pt x="745157" y="8011022"/>
                    <a:pt x="740371" y="8657012"/>
                    <a:pt x="734467" y="8657012"/>
                  </a:cubicBezTo>
                  <a:lnTo>
                    <a:pt x="0" y="8657012"/>
                  </a:lnTo>
                  <a:lnTo>
                    <a:pt x="0" y="86570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734467" y="6"/>
                  </a:lnTo>
                  <a:cubicBezTo>
                    <a:pt x="740371" y="6"/>
                    <a:pt x="745157" y="645996"/>
                    <a:pt x="745157" y="1442865"/>
                  </a:cubicBez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0201" rIns="284026" bIns="160202" numCol="1" spcCol="1270" anchor="ctr" anchorCtr="0">
              <a:noAutofit/>
            </a:bodyPr>
            <a:lstStyle/>
            <a:p>
              <a:pPr marL="0" lvl="1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2400" dirty="0"/>
                <a:t>Since the new Human Subjects and Clinical Trials Information form collects key elements from the protocol, the </a:t>
              </a:r>
              <a:r>
                <a:rPr lang="en-US" sz="2400" b="1" dirty="0"/>
                <a:t>optional protocol submission will be removed from the Appendix Policy.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C884764-78D2-4579-A3A6-2EEE09FEDB1A}"/>
                </a:ext>
              </a:extLst>
            </p:cNvPr>
            <p:cNvSpPr/>
            <p:nvPr/>
          </p:nvSpPr>
          <p:spPr>
            <a:xfrm>
              <a:off x="67540" y="1570253"/>
              <a:ext cx="3437133" cy="1558753"/>
            </a:xfrm>
            <a:custGeom>
              <a:avLst/>
              <a:gdLst>
                <a:gd name="connsiteX0" fmla="*/ 0 w 2468859"/>
                <a:gd name="connsiteY0" fmla="*/ 124196 h 745160"/>
                <a:gd name="connsiteX1" fmla="*/ 124196 w 2468859"/>
                <a:gd name="connsiteY1" fmla="*/ 0 h 745160"/>
                <a:gd name="connsiteX2" fmla="*/ 2344663 w 2468859"/>
                <a:gd name="connsiteY2" fmla="*/ 0 h 745160"/>
                <a:gd name="connsiteX3" fmla="*/ 2468859 w 2468859"/>
                <a:gd name="connsiteY3" fmla="*/ 124196 h 745160"/>
                <a:gd name="connsiteX4" fmla="*/ 2468859 w 2468859"/>
                <a:gd name="connsiteY4" fmla="*/ 620964 h 745160"/>
                <a:gd name="connsiteX5" fmla="*/ 2344663 w 2468859"/>
                <a:gd name="connsiteY5" fmla="*/ 745160 h 745160"/>
                <a:gd name="connsiteX6" fmla="*/ 124196 w 2468859"/>
                <a:gd name="connsiteY6" fmla="*/ 745160 h 745160"/>
                <a:gd name="connsiteX7" fmla="*/ 0 w 2468859"/>
                <a:gd name="connsiteY7" fmla="*/ 620964 h 745160"/>
                <a:gd name="connsiteX8" fmla="*/ 0 w 2468859"/>
                <a:gd name="connsiteY8" fmla="*/ 124196 h 74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8859" h="745160">
                  <a:moveTo>
                    <a:pt x="0" y="124196"/>
                  </a:moveTo>
                  <a:cubicBezTo>
                    <a:pt x="0" y="55604"/>
                    <a:pt x="55604" y="0"/>
                    <a:pt x="124196" y="0"/>
                  </a:cubicBezTo>
                  <a:lnTo>
                    <a:pt x="2344663" y="0"/>
                  </a:lnTo>
                  <a:cubicBezTo>
                    <a:pt x="2413255" y="0"/>
                    <a:pt x="2468859" y="55604"/>
                    <a:pt x="2468859" y="124196"/>
                  </a:cubicBezTo>
                  <a:lnTo>
                    <a:pt x="2468859" y="620964"/>
                  </a:lnTo>
                  <a:cubicBezTo>
                    <a:pt x="2468859" y="689556"/>
                    <a:pt x="2413255" y="745160"/>
                    <a:pt x="2344663" y="745160"/>
                  </a:cubicBezTo>
                  <a:lnTo>
                    <a:pt x="124196" y="745160"/>
                  </a:lnTo>
                  <a:cubicBezTo>
                    <a:pt x="55604" y="745160"/>
                    <a:pt x="0" y="689556"/>
                    <a:pt x="0" y="620964"/>
                  </a:cubicBezTo>
                  <a:lnTo>
                    <a:pt x="0" y="12419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816" tIns="82096" rIns="127816" bIns="8209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Due Dates on or after January 25, 2018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21673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Registering &amp; Reporting NIH-funded Clinical Trials in ClinicalTrials.gov</a:t>
            </a:r>
          </a:p>
        </p:txBody>
      </p:sp>
      <p:sp>
        <p:nvSpPr>
          <p:cNvPr id="4" name="Rectangle 3" title="decorative blue rectangle"/>
          <p:cNvSpPr/>
          <p:nvPr/>
        </p:nvSpPr>
        <p:spPr>
          <a:xfrm>
            <a:off x="922865" y="1919290"/>
            <a:ext cx="10541000" cy="3922712"/>
          </a:xfrm>
          <a:prstGeom prst="rect">
            <a:avLst/>
          </a:prstGeom>
          <a:solidFill>
            <a:srgbClr val="E5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94467" y="2200326"/>
            <a:ext cx="9059333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0"/>
              </a:spcBef>
            </a:pPr>
            <a:r>
              <a:rPr lang="en-US" sz="2400" dirty="0"/>
              <a:t>All clinical trial applications requesting support for a trial that will be initiated on/after January 18, 2017</a:t>
            </a:r>
          </a:p>
          <a:p>
            <a:pPr lvl="0">
              <a:spcBef>
                <a:spcPts val="3000"/>
              </a:spcBef>
            </a:pPr>
            <a:r>
              <a:rPr lang="en-US" sz="2400" dirty="0"/>
              <a:t>Register and report the results of trials in ClinicalTrials.gov</a:t>
            </a:r>
          </a:p>
          <a:p>
            <a:pPr lvl="0">
              <a:spcBef>
                <a:spcPts val="3000"/>
              </a:spcBef>
            </a:pPr>
            <a:r>
              <a:rPr lang="en-US" sz="2400" dirty="0"/>
              <a:t>Increase the availability of information about clinical trials and their results to the public in a timely manner</a:t>
            </a:r>
          </a:p>
          <a:p>
            <a:pPr>
              <a:spcBef>
                <a:spcPts val="3000"/>
              </a:spcBef>
              <a:tabLst>
                <a:tab pos="914400" algn="l"/>
              </a:tabLst>
            </a:pPr>
            <a:r>
              <a:rPr lang="en-US" sz="2400" dirty="0"/>
              <a:t>Effective for applications due on/after January 18,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0665" y="2125811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Who: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0665" y="3290509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What: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0665" y="5139592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When: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0665" y="3992919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Why: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43450" y="6293896"/>
            <a:ext cx="7275453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91440" bIns="91440" rtlCol="0">
            <a:spAutoFit/>
          </a:bodyPr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https://grants.nih.gov/policy/clinical-trials/reporting/steps.htm</a:t>
            </a:r>
            <a:r>
              <a:rPr lang="en-US" sz="20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980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FF20F-5D70-47E0-9F9B-2021C02A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Institutional Review Board (</a:t>
            </a:r>
            <a:r>
              <a:rPr lang="en-US" dirty="0" err="1"/>
              <a:t>sIRB</a:t>
            </a:r>
            <a:r>
              <a:rPr lang="en-US" dirty="0"/>
              <a:t>) Policy for Multi-site Research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1588578" y="1901805"/>
            <a:ext cx="9014844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182880" tIns="182880" rIns="182880" bIns="18288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/>
              <a:t>Domestic multi-site non-exempt human subjects research studies will require a single IRB of record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68EDB2-663C-43B7-943F-E0168A1E8D0D}"/>
              </a:ext>
            </a:extLst>
          </p:cNvPr>
          <p:cNvSpPr txBox="1"/>
          <p:nvPr/>
        </p:nvSpPr>
        <p:spPr>
          <a:xfrm>
            <a:off x="1151467" y="3175991"/>
            <a:ext cx="102870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Key Dates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Grants: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Applications due on or after January 25, 2018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Contracts: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Solicitations published starting January 25, 2018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chemeClr val="accent6"/>
                </a:solidFill>
              </a:rPr>
              <a:t>Exceptions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sIRB not applicable for Career Development (K), Research Training (T), or Fellowship (F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9111" y="6176225"/>
            <a:ext cx="9353779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91440" bIns="91440" rtlCol="0">
            <a:spAutoFit/>
          </a:bodyPr>
          <a:lstStyle/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https://grants.nih.gov/policy/clinical-trials/single-irb-policy-multi-site-research.htm</a:t>
            </a:r>
            <a:r>
              <a:rPr lang="en-US" sz="20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0714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4490"/>
            <a:ext cx="11678194" cy="1325563"/>
          </a:xfrm>
        </p:spPr>
        <p:txBody>
          <a:bodyPr/>
          <a:lstStyle/>
          <a:p>
            <a:r>
              <a:rPr lang="en-US" dirty="0"/>
              <a:t>Updated Certificates of Confidentiality (</a:t>
            </a:r>
            <a:r>
              <a:rPr lang="en-US" dirty="0" err="1"/>
              <a:t>CoC</a:t>
            </a:r>
            <a:r>
              <a:rPr lang="en-US" dirty="0"/>
              <a:t>)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874"/>
            <a:ext cx="10515600" cy="46790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2F5597"/>
                </a:solidFill>
              </a:rPr>
              <a:t>Effective October 1, 2017 </a:t>
            </a:r>
            <a:r>
              <a:rPr lang="en-US" sz="2600" dirty="0">
                <a:solidFill>
                  <a:srgbClr val="2F5597"/>
                </a:solidFill>
              </a:rPr>
              <a:t>-  </a:t>
            </a:r>
            <a:r>
              <a:rPr lang="en-US" sz="2600" dirty="0" err="1">
                <a:solidFill>
                  <a:schemeClr val="tx2"/>
                </a:solidFill>
              </a:rPr>
              <a:t>CoCs</a:t>
            </a:r>
            <a:r>
              <a:rPr lang="en-US" sz="2600" dirty="0">
                <a:solidFill>
                  <a:schemeClr val="tx2"/>
                </a:solidFill>
              </a:rPr>
              <a:t> will be issued automatically for any NIH-funded project using identifiable, sensitive information that was on-going on/after December 13, 2016</a:t>
            </a:r>
          </a:p>
          <a:p>
            <a:pPr marL="800100" lvl="1" indent="-341313">
              <a:spcBef>
                <a:spcPts val="18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dirty="0"/>
              <a:t>Eliminates the need for NIH funded investigators to apply for a </a:t>
            </a:r>
            <a:r>
              <a:rPr lang="en-US" dirty="0" err="1"/>
              <a:t>CoC</a:t>
            </a:r>
            <a:endParaRPr lang="en-US" dirty="0"/>
          </a:p>
          <a:p>
            <a:pPr marL="800100" lvl="1" indent="-341313">
              <a:spcBef>
                <a:spcPts val="18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dirty="0"/>
              <a:t>Enhances the privacy protections of individuals participating in NIH-funded research </a:t>
            </a:r>
          </a:p>
          <a:p>
            <a:pPr marL="800100" lvl="1" indent="-341313">
              <a:spcBef>
                <a:spcPts val="18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dirty="0"/>
              <a:t>Requires investigators to only disclose information under specific circumstances</a:t>
            </a:r>
          </a:p>
          <a:p>
            <a:pPr marL="800100" lvl="1" indent="-341313">
              <a:spcBef>
                <a:spcPts val="18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dirty="0"/>
              <a:t>Applies to NIH awards funded wholly, or in part, by NIH</a:t>
            </a:r>
          </a:p>
          <a:p>
            <a:pPr marL="800100" lvl="1" indent="-341313">
              <a:spcBef>
                <a:spcPts val="18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dirty="0"/>
              <a:t>Disclosure restrictions also apply to anyone who receives a copy of identifiable sensitive information protected by the policy, even if they are not funded by NIH</a:t>
            </a:r>
          </a:p>
          <a:p>
            <a:pPr marL="800100" lvl="1" indent="-341313">
              <a:spcBef>
                <a:spcPts val="18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dirty="0" err="1"/>
              <a:t>CoC</a:t>
            </a:r>
            <a:r>
              <a:rPr lang="en-US" dirty="0"/>
              <a:t> is issued as a term and condition of award (no physical certificate)</a:t>
            </a:r>
          </a:p>
          <a:p>
            <a:pPr marL="800100" lvl="1" indent="-341313">
              <a:spcBef>
                <a:spcPts val="18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234041"/>
            <a:ext cx="6228818" cy="4426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Learn more at </a:t>
            </a:r>
            <a:r>
              <a:rPr lang="en-US" sz="2000" dirty="0">
                <a:hlinkClick r:id="rId3" tooltip="visit the human subjects website to learn more"/>
              </a:rPr>
              <a:t>https://humansubjects.nih.gov/coc/index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Reforms &amp; Initiatives </a:t>
            </a:r>
            <a:br>
              <a:rPr lang="en-US" dirty="0"/>
            </a:br>
            <a:r>
              <a:rPr lang="en-US" sz="2000" dirty="0"/>
              <a:t>To enhance the stewardship of research involving human subjects, NIH is implementing the following: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6BDB60-CA2A-443B-96CD-3C69BC723EDD}"/>
              </a:ext>
            </a:extLst>
          </p:cNvPr>
          <p:cNvSpPr txBox="1"/>
          <p:nvPr/>
        </p:nvSpPr>
        <p:spPr>
          <a:xfrm>
            <a:off x="1018918" y="1747960"/>
            <a:ext cx="41483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1E548E"/>
                </a:solidFill>
              </a:rPr>
              <a:t>All</a:t>
            </a:r>
            <a:r>
              <a:rPr lang="en-US" sz="2800" b="1" dirty="0">
                <a:solidFill>
                  <a:srgbClr val="1E548E"/>
                </a:solidFill>
              </a:rPr>
              <a:t> Research Involving Human Participants</a:t>
            </a:r>
            <a:endParaRPr lang="en-US" sz="2800" dirty="0"/>
          </a:p>
        </p:txBody>
      </p:sp>
      <p:cxnSp>
        <p:nvCxnSpPr>
          <p:cNvPr id="6" name="Straight Connector 5" title="decorative blue bar"/>
          <p:cNvCxnSpPr>
            <a:cxnSpLocks/>
          </p:cNvCxnSpPr>
          <p:nvPr/>
        </p:nvCxnSpPr>
        <p:spPr>
          <a:xfrm flipH="1">
            <a:off x="807095" y="2750209"/>
            <a:ext cx="4572000" cy="0"/>
          </a:xfrm>
          <a:prstGeom prst="line">
            <a:avLst/>
          </a:prstGeom>
          <a:ln w="57150">
            <a:solidFill>
              <a:srgbClr val="1E54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230" y="2890012"/>
            <a:ext cx="4853730" cy="3236102"/>
          </a:xfrm>
        </p:spPr>
        <p:txBody>
          <a:bodyPr>
            <a:normAutofit/>
          </a:bodyPr>
          <a:lstStyle/>
          <a:p>
            <a:pPr marL="365760" indent="-365760">
              <a:spcBef>
                <a:spcPts val="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New forms to collect human subjects information </a:t>
            </a:r>
          </a:p>
          <a:p>
            <a:pPr marL="365760" indent="-365760">
              <a:spcBef>
                <a:spcPts val="24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Use of a single Institutional Review Board (IRB) for multi-site studies</a:t>
            </a:r>
          </a:p>
          <a:p>
            <a:pPr marL="365760" indent="-365760">
              <a:spcBef>
                <a:spcPts val="24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Certificates of confidentiality for all research that uses “identifiable, sensitive information”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CF69CD-BF23-46DC-BC61-BC45B576DDA8}"/>
              </a:ext>
            </a:extLst>
          </p:cNvPr>
          <p:cNvSpPr txBox="1"/>
          <p:nvPr/>
        </p:nvSpPr>
        <p:spPr>
          <a:xfrm>
            <a:off x="6498672" y="1747960"/>
            <a:ext cx="4528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E548E"/>
                </a:solidFill>
              </a:rPr>
              <a:t>Research that Meets the NIH Definition of a Clinical Trial</a:t>
            </a:r>
            <a:endParaRPr lang="en-US" sz="2800" dirty="0"/>
          </a:p>
        </p:txBody>
      </p:sp>
      <p:cxnSp>
        <p:nvCxnSpPr>
          <p:cNvPr id="8" name="Straight Connector 7" title="decorative blue bar">
            <a:extLst>
              <a:ext uri="{FF2B5EF4-FFF2-40B4-BE49-F238E27FC236}">
                <a16:creationId xmlns:a16="http://schemas.microsoft.com/office/drawing/2014/main" id="{4B140789-6ECD-4A20-B71C-FFA3849F1436}"/>
              </a:ext>
            </a:extLst>
          </p:cNvPr>
          <p:cNvCxnSpPr>
            <a:cxnSpLocks/>
          </p:cNvCxnSpPr>
          <p:nvPr/>
        </p:nvCxnSpPr>
        <p:spPr>
          <a:xfrm>
            <a:off x="6477000" y="2744388"/>
            <a:ext cx="4572000" cy="11643"/>
          </a:xfrm>
          <a:prstGeom prst="line">
            <a:avLst/>
          </a:prstGeom>
          <a:ln w="57150">
            <a:solidFill>
              <a:srgbClr val="1E54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890012"/>
            <a:ext cx="5181600" cy="3236102"/>
          </a:xfrm>
        </p:spPr>
        <p:txBody>
          <a:bodyPr>
            <a:normAutofit fontScale="92500"/>
          </a:bodyPr>
          <a:lstStyle/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Training in Good Clinical Practice (GCP)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Clinical trial-specific Funding Opportunity Announcements (FOAs)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New review criteria</a:t>
            </a:r>
          </a:p>
          <a:p>
            <a:pPr marL="365760" indent="-365760">
              <a:spcBef>
                <a:spcPts val="600"/>
              </a:spcBef>
              <a:spcAft>
                <a:spcPts val="1200"/>
              </a:spcAft>
              <a:buClr>
                <a:srgbClr val="70AD47"/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Expanded registration and results reporting in ClinicalTrials.gov</a:t>
            </a:r>
          </a:p>
          <a:p>
            <a:pPr marL="365760" indent="-365760">
              <a:spcBef>
                <a:spcPts val="36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365760" indent="-365760">
              <a:spcBef>
                <a:spcPts val="3600"/>
              </a:spcBef>
              <a:buClr>
                <a:srgbClr val="70AD47"/>
              </a:buClr>
              <a:buFont typeface="Wingdings" panose="05000000000000000000" pitchFamily="2" charset="2"/>
              <a:buChar char="ü"/>
            </a:pPr>
            <a:endParaRPr lang="en-US" sz="2000" b="1" dirty="0"/>
          </a:p>
          <a:p>
            <a:pPr marL="0" indent="0">
              <a:buNone/>
            </a:pPr>
            <a:endParaRPr lang="en-US" dirty="0">
              <a:solidFill>
                <a:srgbClr val="1E548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308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814" y="365125"/>
            <a:ext cx="11660372" cy="1325563"/>
          </a:xfrm>
        </p:spPr>
        <p:txBody>
          <a:bodyPr/>
          <a:lstStyle/>
          <a:p>
            <a:pPr algn="ctr"/>
            <a:r>
              <a:rPr lang="en-US" dirty="0">
                <a:latin typeface="+mj-lt"/>
              </a:rPr>
              <a:t>NIH Initiatives to Enhance Clinical Trial Stewardship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84008" y="5870165"/>
            <a:ext cx="682398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txBody>
          <a:bodyPr wrap="none" lIns="182880" tIns="182880" rIns="182880" bIns="182880" rtlCol="0">
            <a:spAutoFit/>
          </a:bodyPr>
          <a:lstStyle/>
          <a:p>
            <a:r>
              <a:rPr lang="en-US" sz="2000" dirty="0"/>
              <a:t>Learn more at </a:t>
            </a:r>
            <a:r>
              <a:rPr lang="en-US" sz="2000" dirty="0">
                <a:hlinkClick r:id="rId4"/>
              </a:rPr>
              <a:t>https://grants.nih.gov/policy/clinical-trials.htm</a:t>
            </a:r>
            <a:r>
              <a:rPr lang="en-US" sz="2000" dirty="0"/>
              <a:t> </a:t>
            </a:r>
          </a:p>
        </p:txBody>
      </p:sp>
      <p:sp>
        <p:nvSpPr>
          <p:cNvPr id="4" name="Rectangle 3" title="decorative blue rectangle">
            <a:extLst>
              <a:ext uri="{FF2B5EF4-FFF2-40B4-BE49-F238E27FC236}">
                <a16:creationId xmlns:a16="http://schemas.microsoft.com/office/drawing/2014/main" id="{6D9A89F9-B306-4FFD-AFB6-90A641764B8B}"/>
              </a:ext>
            </a:extLst>
          </p:cNvPr>
          <p:cNvSpPr/>
          <p:nvPr/>
        </p:nvSpPr>
        <p:spPr>
          <a:xfrm>
            <a:off x="7504670" y="2098220"/>
            <a:ext cx="3300724" cy="870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386487" y="2225119"/>
            <a:ext cx="3418907" cy="627864"/>
          </a:xfrm>
          <a:prstGeom prst="rect">
            <a:avLst/>
          </a:prstGeom>
          <a:noFill/>
          <a:effectLst>
            <a:outerShdw blurRad="165100" dist="12700" dir="2700000">
              <a:srgbClr val="FFFFFF"/>
            </a:outerShdw>
          </a:effectLst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400" b="1" dirty="0"/>
              <a:t>Enhancing Clinical Trial </a:t>
            </a:r>
            <a:br>
              <a:rPr lang="en-US" sz="2400" b="1" dirty="0"/>
            </a:br>
            <a:r>
              <a:rPr lang="en-US" sz="2400" b="1" dirty="0"/>
              <a:t>Stewardship at NIH</a:t>
            </a:r>
          </a:p>
        </p:txBody>
      </p:sp>
      <p:sp>
        <p:nvSpPr>
          <p:cNvPr id="6" name="Rectangle 5" title="decorative blue rectangle"/>
          <p:cNvSpPr/>
          <p:nvPr/>
        </p:nvSpPr>
        <p:spPr>
          <a:xfrm>
            <a:off x="7526195" y="3010539"/>
            <a:ext cx="3257674" cy="1930776"/>
          </a:xfrm>
          <a:prstGeom prst="rect">
            <a:avLst/>
          </a:prstGeom>
          <a:solidFill>
            <a:srgbClr val="F0F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8025929" y="3153102"/>
            <a:ext cx="2629758" cy="174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1600" dir="2700000">
              <a:srgbClr val="FFFFFF"/>
            </a:outerShdw>
          </a:effectLst>
        </p:spPr>
        <p:txBody>
          <a:bodyPr lIns="45720" tIns="18288" rIns="27432" bIns="18288"/>
          <a:lstStyle/>
          <a:p>
            <a:pPr marL="342900" indent="-342900">
              <a:lnSpc>
                <a:spcPct val="85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Accountability</a:t>
            </a:r>
          </a:p>
          <a:p>
            <a:pPr marL="342900" indent="-342900">
              <a:lnSpc>
                <a:spcPct val="85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Transparency</a:t>
            </a:r>
          </a:p>
          <a:p>
            <a:pPr marL="342900" indent="-342900">
              <a:lnSpc>
                <a:spcPct val="85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Efficiency</a:t>
            </a:r>
          </a:p>
          <a:p>
            <a:pPr marL="342900" indent="-342900">
              <a:lnSpc>
                <a:spcPct val="85000"/>
              </a:lnSpc>
              <a:spcBef>
                <a:spcPts val="80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Dissemination</a:t>
            </a:r>
          </a:p>
        </p:txBody>
      </p:sp>
      <p:sp>
        <p:nvSpPr>
          <p:cNvPr id="26" name="Hexagon 25"/>
          <p:cNvSpPr/>
          <p:nvPr/>
        </p:nvSpPr>
        <p:spPr>
          <a:xfrm>
            <a:off x="335761" y="2245418"/>
            <a:ext cx="1659667" cy="1477927"/>
          </a:xfrm>
          <a:prstGeom prst="hexagon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Good Clinical Practice</a:t>
            </a:r>
          </a:p>
        </p:txBody>
      </p:sp>
      <p:sp>
        <p:nvSpPr>
          <p:cNvPr id="27" name="Hexagon 26"/>
          <p:cNvSpPr/>
          <p:nvPr/>
        </p:nvSpPr>
        <p:spPr>
          <a:xfrm>
            <a:off x="1718189" y="3041463"/>
            <a:ext cx="1659667" cy="1477927"/>
          </a:xfrm>
          <a:prstGeom prst="hexagon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Single IRB</a:t>
            </a:r>
          </a:p>
        </p:txBody>
      </p:sp>
      <p:sp>
        <p:nvSpPr>
          <p:cNvPr id="28" name="Hexagon 27"/>
          <p:cNvSpPr/>
          <p:nvPr/>
        </p:nvSpPr>
        <p:spPr>
          <a:xfrm>
            <a:off x="4505789" y="3122717"/>
            <a:ext cx="1659667" cy="1477927"/>
          </a:xfrm>
          <a:prstGeom prst="hexagon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New Application Forms</a:t>
            </a:r>
          </a:p>
        </p:txBody>
      </p:sp>
      <p:sp>
        <p:nvSpPr>
          <p:cNvPr id="29" name="Hexagon 28"/>
          <p:cNvSpPr/>
          <p:nvPr/>
        </p:nvSpPr>
        <p:spPr>
          <a:xfrm>
            <a:off x="4545785" y="1540724"/>
            <a:ext cx="1659667" cy="1477927"/>
          </a:xfrm>
          <a:prstGeom prst="hexagon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Clinical Trial FOAs</a:t>
            </a:r>
          </a:p>
        </p:txBody>
      </p:sp>
      <p:sp>
        <p:nvSpPr>
          <p:cNvPr id="30" name="Hexagon 29"/>
          <p:cNvSpPr/>
          <p:nvPr/>
        </p:nvSpPr>
        <p:spPr>
          <a:xfrm>
            <a:off x="3131987" y="2302499"/>
            <a:ext cx="1659667" cy="1477927"/>
          </a:xfrm>
          <a:prstGeom prst="hexagon">
            <a:avLst/>
          </a:prstGeom>
          <a:noFill/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Registration &amp; Reporting</a:t>
            </a:r>
          </a:p>
        </p:txBody>
      </p:sp>
      <p:sp>
        <p:nvSpPr>
          <p:cNvPr id="31" name="Hexagon 30"/>
          <p:cNvSpPr/>
          <p:nvPr/>
        </p:nvSpPr>
        <p:spPr>
          <a:xfrm>
            <a:off x="3095125" y="3870307"/>
            <a:ext cx="1659667" cy="1477927"/>
          </a:xfrm>
          <a:prstGeom prst="hexagon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Clinical Trial Review Criteria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631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1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NIH Might Consider Your Human Subjects Research to be a Clinical Trial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1B88D4-6295-4012-B5EE-E42730617D70}"/>
              </a:ext>
            </a:extLst>
          </p:cNvPr>
          <p:cNvSpPr txBox="1"/>
          <p:nvPr/>
        </p:nvSpPr>
        <p:spPr>
          <a:xfrm>
            <a:off x="416405" y="1923507"/>
            <a:ext cx="55524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2800" b="1" dirty="0">
                <a:solidFill>
                  <a:schemeClr val="accent1"/>
                </a:solidFill>
              </a:rPr>
              <a:t>Does your study…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Involve one or more </a:t>
            </a:r>
            <a:r>
              <a:rPr lang="en-US" sz="2000" b="1" dirty="0"/>
              <a:t>human subjects</a:t>
            </a:r>
            <a:r>
              <a:rPr lang="en-US" sz="2000" dirty="0"/>
              <a:t>?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b="1" dirty="0"/>
              <a:t>Prospectively assign </a:t>
            </a:r>
            <a:r>
              <a:rPr lang="en-US" sz="2000" dirty="0"/>
              <a:t>human subject(s) to intervention(s)?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Evaluate the </a:t>
            </a:r>
            <a:r>
              <a:rPr lang="en-US" sz="2000" b="1" dirty="0"/>
              <a:t>effect of intervention(s) </a:t>
            </a:r>
            <a:r>
              <a:rPr lang="en-US" sz="2000" dirty="0"/>
              <a:t>on the human subject(s)? </a:t>
            </a:r>
          </a:p>
          <a:p>
            <a:pPr marL="342900" indent="-34290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Have a </a:t>
            </a:r>
            <a:r>
              <a:rPr lang="en-US" sz="2000" b="1" dirty="0"/>
              <a:t>health-related biomedical or behavioral outcome?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6405" y="5128395"/>
            <a:ext cx="6096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If “yes” to ALL of these questions, your study is considered a clinical trial</a:t>
            </a:r>
          </a:p>
        </p:txBody>
      </p:sp>
      <p:sp>
        <p:nvSpPr>
          <p:cNvPr id="5" name="TextBox 4" descr="Unsure how to answer the questions? We have a tool that can help! &#10;"/>
          <p:cNvSpPr txBox="1"/>
          <p:nvPr/>
        </p:nvSpPr>
        <p:spPr>
          <a:xfrm>
            <a:off x="578835" y="6138333"/>
            <a:ext cx="11034331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txBody>
          <a:bodyPr wrap="square" tIns="91440" bIns="91440" rtlCol="0">
            <a:spAutoFit/>
          </a:bodyPr>
          <a:lstStyle/>
          <a:p>
            <a:pPr algn="ctr"/>
            <a:r>
              <a:rPr lang="en-US" sz="2000" dirty="0"/>
              <a:t>Unsure how to answer the questions? We have a tool that can help! </a:t>
            </a:r>
            <a:r>
              <a:rPr lang="en-US" sz="2000" u="sng" dirty="0">
                <a:hlinkClick r:id="rId4"/>
              </a:rPr>
              <a:t>https://grants.nih.gov/ct-decision/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6599" y="1923507"/>
            <a:ext cx="5683187" cy="31302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8943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Whether NIH Considers Your </a:t>
            </a:r>
            <a:br>
              <a:rPr lang="en-US" dirty="0"/>
            </a:br>
            <a:r>
              <a:rPr lang="en-US" dirty="0"/>
              <a:t>Study to be a Clinical Trial is Crucial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048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It impacts whether you need to:</a:t>
            </a:r>
          </a:p>
          <a:p>
            <a:pPr marL="800100" lvl="2" indent="-342900" defTabSz="457200">
              <a:lnSpc>
                <a:spcPct val="1100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800" dirty="0"/>
              <a:t> Respond to a </a:t>
            </a:r>
            <a:r>
              <a:rPr lang="en-US" sz="2800" b="1" dirty="0">
                <a:solidFill>
                  <a:schemeClr val="accent6"/>
                </a:solidFill>
              </a:rPr>
              <a:t>clinical trial-specific FOA</a:t>
            </a:r>
          </a:p>
          <a:p>
            <a:pPr marL="800100" lvl="2" indent="-342900" defTabSz="457200">
              <a:lnSpc>
                <a:spcPct val="1100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800" dirty="0"/>
              <a:t> Address additional</a:t>
            </a:r>
            <a:r>
              <a:rPr lang="en-US" sz="2800" b="1" dirty="0">
                <a:solidFill>
                  <a:schemeClr val="accent6"/>
                </a:solidFill>
              </a:rPr>
              <a:t> review criteria </a:t>
            </a:r>
            <a:r>
              <a:rPr lang="en-US" sz="2800" dirty="0"/>
              <a:t>specific for clinical trials</a:t>
            </a:r>
          </a:p>
          <a:p>
            <a:pPr marL="800100" lvl="2" indent="-342900" defTabSz="457200">
              <a:lnSpc>
                <a:spcPct val="110000"/>
              </a:lnSpc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6"/>
                </a:solidFill>
              </a:rPr>
              <a:t>Register and report </a:t>
            </a:r>
            <a:r>
              <a:rPr lang="en-US" sz="2800" dirty="0"/>
              <a:t>your clinical trial in ClinicalTrials.gov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483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the Right Funding Opportunity Announcement (FOA) is Key</a:t>
            </a:r>
          </a:p>
        </p:txBody>
      </p:sp>
      <p:sp>
        <p:nvSpPr>
          <p:cNvPr id="8" name="TextBox 7">
            <a:extLst/>
          </p:cNvPr>
          <p:cNvSpPr txBox="1"/>
          <p:nvPr/>
        </p:nvSpPr>
        <p:spPr>
          <a:xfrm>
            <a:off x="1083527" y="3449813"/>
            <a:ext cx="8854597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2800" b="1" dirty="0"/>
              <a:t>How to determine if an FOA accepts clinical trials?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Refer to Section II. Award Information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Indicated in FOA title (new FOAs only)</a:t>
            </a:r>
          </a:p>
          <a:p>
            <a:pPr marL="457200" indent="-457200"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4F8B0-654D-4075-BEE6-FA677F1C4AF9}"/>
              </a:ext>
            </a:extLst>
          </p:cNvPr>
          <p:cNvSpPr txBox="1"/>
          <p:nvPr/>
        </p:nvSpPr>
        <p:spPr>
          <a:xfrm>
            <a:off x="315450" y="5504222"/>
            <a:ext cx="11561101" cy="578882"/>
          </a:xfrm>
          <a:prstGeom prst="round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</a:rPr>
              <a:t>Tip: </a:t>
            </a:r>
            <a:r>
              <a:rPr lang="en-US" sz="2800" dirty="0">
                <a:solidFill>
                  <a:schemeClr val="accent1"/>
                </a:solidFill>
              </a:rPr>
              <a:t>Check your FOA at least 30 days before the due date for any updates </a:t>
            </a:r>
          </a:p>
        </p:txBody>
      </p:sp>
      <p:grpSp>
        <p:nvGrpSpPr>
          <p:cNvPr id="11" name="Group 10" title="decorative green rectangler">
            <a:extLst/>
          </p:cNvPr>
          <p:cNvGrpSpPr/>
          <p:nvPr/>
        </p:nvGrpSpPr>
        <p:grpSpPr>
          <a:xfrm>
            <a:off x="1060962" y="1889396"/>
            <a:ext cx="10070076" cy="1294070"/>
            <a:chOff x="67540" y="1529520"/>
            <a:chExt cx="11352361" cy="1281005"/>
          </a:xfrm>
        </p:grpSpPr>
        <p:sp>
          <p:nvSpPr>
            <p:cNvPr id="12" name="Freeform: Shape 11">
              <a:extLst/>
            </p:cNvPr>
            <p:cNvSpPr/>
            <p:nvPr/>
          </p:nvSpPr>
          <p:spPr>
            <a:xfrm>
              <a:off x="3373181" y="1626052"/>
              <a:ext cx="8046720" cy="1097280"/>
            </a:xfrm>
            <a:custGeom>
              <a:avLst/>
              <a:gdLst>
                <a:gd name="connsiteX0" fmla="*/ 124195 w 745157"/>
                <a:gd name="connsiteY0" fmla="*/ 0 h 8657018"/>
                <a:gd name="connsiteX1" fmla="*/ 620962 w 745157"/>
                <a:gd name="connsiteY1" fmla="*/ 0 h 8657018"/>
                <a:gd name="connsiteX2" fmla="*/ 745157 w 745157"/>
                <a:gd name="connsiteY2" fmla="*/ 124195 h 8657018"/>
                <a:gd name="connsiteX3" fmla="*/ 745157 w 745157"/>
                <a:gd name="connsiteY3" fmla="*/ 8657018 h 8657018"/>
                <a:gd name="connsiteX4" fmla="*/ 745157 w 745157"/>
                <a:gd name="connsiteY4" fmla="*/ 8657018 h 8657018"/>
                <a:gd name="connsiteX5" fmla="*/ 0 w 745157"/>
                <a:gd name="connsiteY5" fmla="*/ 8657018 h 8657018"/>
                <a:gd name="connsiteX6" fmla="*/ 0 w 745157"/>
                <a:gd name="connsiteY6" fmla="*/ 8657018 h 8657018"/>
                <a:gd name="connsiteX7" fmla="*/ 0 w 745157"/>
                <a:gd name="connsiteY7" fmla="*/ 124195 h 8657018"/>
                <a:gd name="connsiteX8" fmla="*/ 124195 w 745157"/>
                <a:gd name="connsiteY8" fmla="*/ 0 h 8657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5157" h="8657018">
                  <a:moveTo>
                    <a:pt x="745157" y="1442865"/>
                  </a:moveTo>
                  <a:lnTo>
                    <a:pt x="745157" y="7214153"/>
                  </a:lnTo>
                  <a:cubicBezTo>
                    <a:pt x="745157" y="8011022"/>
                    <a:pt x="740371" y="8657012"/>
                    <a:pt x="734467" y="8657012"/>
                  </a:cubicBezTo>
                  <a:lnTo>
                    <a:pt x="0" y="8657012"/>
                  </a:lnTo>
                  <a:lnTo>
                    <a:pt x="0" y="86570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734467" y="6"/>
                  </a:lnTo>
                  <a:cubicBezTo>
                    <a:pt x="740371" y="6"/>
                    <a:pt x="745157" y="645996"/>
                    <a:pt x="745157" y="1442865"/>
                  </a:cubicBez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0201" rIns="284026" bIns="160202" numCol="1" spcCol="1270" anchor="ctr" anchorCtr="0">
              <a:noAutofit/>
            </a:bodyPr>
            <a:lstStyle/>
            <a:p>
              <a:pPr marL="0" lvl="1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en-US" sz="2200" kern="1200" dirty="0"/>
                <a:t>All clinical trial applications </a:t>
              </a:r>
              <a:r>
                <a:rPr lang="en-US" sz="2200" b="1" kern="1200" dirty="0"/>
                <a:t>MUST</a:t>
              </a:r>
              <a:r>
                <a:rPr lang="en-US" sz="2200" kern="1200" dirty="0"/>
                <a:t> be submitted to an FOA that allows clinical trials</a:t>
              </a:r>
            </a:p>
          </p:txBody>
        </p:sp>
        <p:sp>
          <p:nvSpPr>
            <p:cNvPr id="13" name="Freeform: Shape 12">
              <a:extLst/>
            </p:cNvPr>
            <p:cNvSpPr/>
            <p:nvPr/>
          </p:nvSpPr>
          <p:spPr>
            <a:xfrm>
              <a:off x="67540" y="1529520"/>
              <a:ext cx="3437133" cy="1281005"/>
            </a:xfrm>
            <a:custGeom>
              <a:avLst/>
              <a:gdLst>
                <a:gd name="connsiteX0" fmla="*/ 0 w 2468859"/>
                <a:gd name="connsiteY0" fmla="*/ 124196 h 745160"/>
                <a:gd name="connsiteX1" fmla="*/ 124196 w 2468859"/>
                <a:gd name="connsiteY1" fmla="*/ 0 h 745160"/>
                <a:gd name="connsiteX2" fmla="*/ 2344663 w 2468859"/>
                <a:gd name="connsiteY2" fmla="*/ 0 h 745160"/>
                <a:gd name="connsiteX3" fmla="*/ 2468859 w 2468859"/>
                <a:gd name="connsiteY3" fmla="*/ 124196 h 745160"/>
                <a:gd name="connsiteX4" fmla="*/ 2468859 w 2468859"/>
                <a:gd name="connsiteY4" fmla="*/ 620964 h 745160"/>
                <a:gd name="connsiteX5" fmla="*/ 2344663 w 2468859"/>
                <a:gd name="connsiteY5" fmla="*/ 745160 h 745160"/>
                <a:gd name="connsiteX6" fmla="*/ 124196 w 2468859"/>
                <a:gd name="connsiteY6" fmla="*/ 745160 h 745160"/>
                <a:gd name="connsiteX7" fmla="*/ 0 w 2468859"/>
                <a:gd name="connsiteY7" fmla="*/ 620964 h 745160"/>
                <a:gd name="connsiteX8" fmla="*/ 0 w 2468859"/>
                <a:gd name="connsiteY8" fmla="*/ 124196 h 74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8859" h="745160">
                  <a:moveTo>
                    <a:pt x="0" y="124196"/>
                  </a:moveTo>
                  <a:cubicBezTo>
                    <a:pt x="0" y="55604"/>
                    <a:pt x="55604" y="0"/>
                    <a:pt x="124196" y="0"/>
                  </a:cubicBezTo>
                  <a:lnTo>
                    <a:pt x="2344663" y="0"/>
                  </a:lnTo>
                  <a:cubicBezTo>
                    <a:pt x="2413255" y="0"/>
                    <a:pt x="2468859" y="55604"/>
                    <a:pt x="2468859" y="124196"/>
                  </a:cubicBezTo>
                  <a:lnTo>
                    <a:pt x="2468859" y="620964"/>
                  </a:lnTo>
                  <a:cubicBezTo>
                    <a:pt x="2468859" y="689556"/>
                    <a:pt x="2413255" y="745160"/>
                    <a:pt x="2344663" y="745160"/>
                  </a:cubicBezTo>
                  <a:lnTo>
                    <a:pt x="124196" y="745160"/>
                  </a:lnTo>
                  <a:cubicBezTo>
                    <a:pt x="55604" y="745160"/>
                    <a:pt x="0" y="689556"/>
                    <a:pt x="0" y="620964"/>
                  </a:cubicBezTo>
                  <a:lnTo>
                    <a:pt x="0" y="12419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816" tIns="82096" rIns="127816" bIns="8209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Due Dates on or after January 25, 2018 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8070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 Clinical Practice (GCP) Training</a:t>
            </a:r>
          </a:p>
        </p:txBody>
      </p:sp>
      <p:sp>
        <p:nvSpPr>
          <p:cNvPr id="4" name="Rectangle 3" title="decorative blue rectangle"/>
          <p:cNvSpPr/>
          <p:nvPr/>
        </p:nvSpPr>
        <p:spPr>
          <a:xfrm>
            <a:off x="948265" y="1659528"/>
            <a:ext cx="10541000" cy="4326406"/>
          </a:xfrm>
          <a:prstGeom prst="rect">
            <a:avLst/>
          </a:prstGeom>
          <a:solidFill>
            <a:srgbClr val="E5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5998" y="1897209"/>
            <a:ext cx="9059333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</a:pPr>
            <a:r>
              <a:rPr lang="en-US" sz="2400" dirty="0"/>
              <a:t>All NIH-funded investigators involved in the conduct, oversight or management of clinical trials </a:t>
            </a:r>
          </a:p>
          <a:p>
            <a:pPr>
              <a:spcBef>
                <a:spcPts val="2000"/>
              </a:spcBef>
            </a:pPr>
            <a:r>
              <a:rPr lang="en-US" sz="2400" dirty="0"/>
              <a:t>Investigators are expected to receive Good Clinical Practice training</a:t>
            </a:r>
            <a:endParaRPr lang="en-US" sz="2400" b="1" dirty="0"/>
          </a:p>
          <a:p>
            <a:pPr>
              <a:spcBef>
                <a:spcPts val="2000"/>
              </a:spcBef>
            </a:pPr>
            <a:r>
              <a:rPr lang="en-US" sz="2400" dirty="0"/>
              <a:t>To assure the safety, integrity, and quality of clinical trials</a:t>
            </a:r>
          </a:p>
          <a:p>
            <a:pPr>
              <a:spcBef>
                <a:spcPts val="2000"/>
              </a:spcBef>
            </a:pPr>
            <a:r>
              <a:rPr lang="en-US" sz="2400" dirty="0"/>
              <a:t>Through a class or course, academic training program, or certification from a recognized clinical research professional organization</a:t>
            </a:r>
          </a:p>
          <a:p>
            <a:pPr>
              <a:spcBef>
                <a:spcPts val="2000"/>
              </a:spcBef>
              <a:tabLst>
                <a:tab pos="914400" algn="l"/>
              </a:tabLst>
            </a:pPr>
            <a:r>
              <a:rPr lang="en-US" sz="2400" dirty="0"/>
              <a:t>Effective January 2017. Training should be refreshed every 3 years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0665" y="1897209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Who: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0665" y="2828543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What: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0665" y="4093694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How: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0665" y="5051178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When: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0665" y="3418784"/>
            <a:ext cx="1261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Why: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64325" y="6377940"/>
            <a:ext cx="778418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See </a:t>
            </a:r>
            <a:r>
              <a:rPr lang="en-US" sz="2000" dirty="0">
                <a:hlinkClick r:id="rId4"/>
              </a:rPr>
              <a:t>https://grants.nih.gov/policy/clinical-trials/good-clinical-training.htm</a:t>
            </a:r>
            <a:r>
              <a:rPr lang="en-US" sz="20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49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Clinical Trial Specific Review Criteria</a:t>
            </a:r>
          </a:p>
        </p:txBody>
      </p:sp>
      <p:sp>
        <p:nvSpPr>
          <p:cNvPr id="18" name="TextBox 17">
            <a:extLst/>
          </p:cNvPr>
          <p:cNvSpPr txBox="1"/>
          <p:nvPr/>
        </p:nvSpPr>
        <p:spPr>
          <a:xfrm>
            <a:off x="1179258" y="1690688"/>
            <a:ext cx="7507541" cy="6070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3200" b="1" dirty="0"/>
              <a:t>FOAs will include additional criteria:</a:t>
            </a:r>
          </a:p>
          <a:p>
            <a:pPr>
              <a:spcBef>
                <a:spcPts val="9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1"/>
                </a:solidFill>
              </a:rPr>
              <a:t>Scored Review Criteria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Significance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Investigator	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Innovation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Approach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Environment</a:t>
            </a:r>
          </a:p>
          <a:p>
            <a:pPr>
              <a:spcBef>
                <a:spcPts val="1200"/>
              </a:spcBef>
            </a:pPr>
            <a:r>
              <a:rPr lang="en-US" sz="2800" b="1" dirty="0">
                <a:solidFill>
                  <a:schemeClr val="accent1"/>
                </a:solidFill>
              </a:rPr>
              <a:t>Additional Review Criteria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Study Timeline &amp; Milestones</a:t>
            </a:r>
          </a:p>
          <a:p>
            <a:pPr>
              <a:spcBef>
                <a:spcPts val="900"/>
              </a:spcBef>
            </a:pPr>
            <a:endParaRPr lang="en-US" sz="2800" b="1" dirty="0">
              <a:solidFill>
                <a:schemeClr val="accent6"/>
              </a:solidFill>
            </a:endParaRPr>
          </a:p>
          <a:p>
            <a:pPr>
              <a:spcBef>
                <a:spcPts val="900"/>
              </a:spcBef>
            </a:pPr>
            <a:endParaRPr lang="en-US" sz="2800" b="1" dirty="0">
              <a:solidFill>
                <a:schemeClr val="accent1"/>
              </a:solidFill>
            </a:endParaRPr>
          </a:p>
          <a:p>
            <a:pPr>
              <a:spcBef>
                <a:spcPts val="900"/>
              </a:spcBef>
            </a:pP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5" name="TextBox 4" descr="Read the FOA carefully and be sure your application addresses the review criteria appropriately &#10;"/>
          <p:cNvSpPr txBox="1"/>
          <p:nvPr/>
        </p:nvSpPr>
        <p:spPr>
          <a:xfrm>
            <a:off x="6365959" y="2880784"/>
            <a:ext cx="4068220" cy="2031325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txBody>
          <a:bodyPr wrap="square" lIns="182880" tIns="274320" rIns="182880" bIns="274320" rtlCol="0">
            <a:spAutoFit/>
          </a:bodyPr>
          <a:lstStyle/>
          <a:p>
            <a:pPr algn="ctr"/>
            <a:r>
              <a:rPr lang="en-US" sz="2400" dirty="0"/>
              <a:t>Read the FOA carefully and be sure your application addresses the review criteria appropriately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36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48" y="276131"/>
            <a:ext cx="10849304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New Application Packages (FORMS-E)</a:t>
            </a:r>
          </a:p>
        </p:txBody>
      </p:sp>
      <p:grpSp>
        <p:nvGrpSpPr>
          <p:cNvPr id="4" name="Group 3" title="decorative green rectangler">
            <a:extLst>
              <a:ext uri="{FF2B5EF4-FFF2-40B4-BE49-F238E27FC236}">
                <a16:creationId xmlns:a16="http://schemas.microsoft.com/office/drawing/2014/main" id="{72D1A83D-2306-4073-8FE2-259384F14F15}"/>
              </a:ext>
            </a:extLst>
          </p:cNvPr>
          <p:cNvGrpSpPr/>
          <p:nvPr/>
        </p:nvGrpSpPr>
        <p:grpSpPr>
          <a:xfrm>
            <a:off x="411657" y="1514184"/>
            <a:ext cx="11196277" cy="1161283"/>
            <a:chOff x="67540" y="1529520"/>
            <a:chExt cx="11352361" cy="1281005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C066EB6-ED49-42BD-97C6-F048BB9389E6}"/>
                </a:ext>
              </a:extLst>
            </p:cNvPr>
            <p:cNvSpPr/>
            <p:nvPr/>
          </p:nvSpPr>
          <p:spPr>
            <a:xfrm>
              <a:off x="3373181" y="1626052"/>
              <a:ext cx="8046720" cy="1097280"/>
            </a:xfrm>
            <a:custGeom>
              <a:avLst/>
              <a:gdLst>
                <a:gd name="connsiteX0" fmla="*/ 124195 w 745157"/>
                <a:gd name="connsiteY0" fmla="*/ 0 h 8657018"/>
                <a:gd name="connsiteX1" fmla="*/ 620962 w 745157"/>
                <a:gd name="connsiteY1" fmla="*/ 0 h 8657018"/>
                <a:gd name="connsiteX2" fmla="*/ 745157 w 745157"/>
                <a:gd name="connsiteY2" fmla="*/ 124195 h 8657018"/>
                <a:gd name="connsiteX3" fmla="*/ 745157 w 745157"/>
                <a:gd name="connsiteY3" fmla="*/ 8657018 h 8657018"/>
                <a:gd name="connsiteX4" fmla="*/ 745157 w 745157"/>
                <a:gd name="connsiteY4" fmla="*/ 8657018 h 8657018"/>
                <a:gd name="connsiteX5" fmla="*/ 0 w 745157"/>
                <a:gd name="connsiteY5" fmla="*/ 8657018 h 8657018"/>
                <a:gd name="connsiteX6" fmla="*/ 0 w 745157"/>
                <a:gd name="connsiteY6" fmla="*/ 8657018 h 8657018"/>
                <a:gd name="connsiteX7" fmla="*/ 0 w 745157"/>
                <a:gd name="connsiteY7" fmla="*/ 124195 h 8657018"/>
                <a:gd name="connsiteX8" fmla="*/ 124195 w 745157"/>
                <a:gd name="connsiteY8" fmla="*/ 0 h 8657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5157" h="8657018">
                  <a:moveTo>
                    <a:pt x="745157" y="1442865"/>
                  </a:moveTo>
                  <a:lnTo>
                    <a:pt x="745157" y="7214153"/>
                  </a:lnTo>
                  <a:cubicBezTo>
                    <a:pt x="745157" y="8011022"/>
                    <a:pt x="740371" y="8657012"/>
                    <a:pt x="734467" y="8657012"/>
                  </a:cubicBezTo>
                  <a:lnTo>
                    <a:pt x="0" y="8657012"/>
                  </a:lnTo>
                  <a:lnTo>
                    <a:pt x="0" y="8657012"/>
                  </a:lnTo>
                  <a:lnTo>
                    <a:pt x="0" y="6"/>
                  </a:lnTo>
                  <a:lnTo>
                    <a:pt x="0" y="6"/>
                  </a:lnTo>
                  <a:lnTo>
                    <a:pt x="734467" y="6"/>
                  </a:lnTo>
                  <a:cubicBezTo>
                    <a:pt x="740371" y="6"/>
                    <a:pt x="745157" y="645996"/>
                    <a:pt x="745157" y="1442865"/>
                  </a:cubicBez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0201" rIns="284026" bIns="160202" numCol="1" spcCol="1270" anchor="ctr" anchorCtr="0">
              <a:noAutofit/>
            </a:bodyPr>
            <a:lstStyle/>
            <a:p>
              <a:pPr marL="0" lvl="1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en-US" sz="2200" kern="1200" dirty="0"/>
                <a:t>FORMS-E Application Packages is </a:t>
              </a:r>
              <a:r>
                <a:rPr lang="en-US" sz="2200" b="1" kern="1200" dirty="0"/>
                <a:t>REQUIRED</a:t>
              </a:r>
              <a:r>
                <a:rPr lang="en-US" sz="2200" dirty="0"/>
                <a:t> (including new Human Subjects and Clinical Trials form)</a:t>
              </a:r>
              <a:endParaRPr lang="en-US" sz="2200" kern="120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55317A9-16AD-4C14-90DE-68684C97A9F3}"/>
                </a:ext>
              </a:extLst>
            </p:cNvPr>
            <p:cNvSpPr/>
            <p:nvPr/>
          </p:nvSpPr>
          <p:spPr>
            <a:xfrm>
              <a:off x="67540" y="1529520"/>
              <a:ext cx="3437133" cy="1281005"/>
            </a:xfrm>
            <a:custGeom>
              <a:avLst/>
              <a:gdLst>
                <a:gd name="connsiteX0" fmla="*/ 0 w 2468859"/>
                <a:gd name="connsiteY0" fmla="*/ 124196 h 745160"/>
                <a:gd name="connsiteX1" fmla="*/ 124196 w 2468859"/>
                <a:gd name="connsiteY1" fmla="*/ 0 h 745160"/>
                <a:gd name="connsiteX2" fmla="*/ 2344663 w 2468859"/>
                <a:gd name="connsiteY2" fmla="*/ 0 h 745160"/>
                <a:gd name="connsiteX3" fmla="*/ 2468859 w 2468859"/>
                <a:gd name="connsiteY3" fmla="*/ 124196 h 745160"/>
                <a:gd name="connsiteX4" fmla="*/ 2468859 w 2468859"/>
                <a:gd name="connsiteY4" fmla="*/ 620964 h 745160"/>
                <a:gd name="connsiteX5" fmla="*/ 2344663 w 2468859"/>
                <a:gd name="connsiteY5" fmla="*/ 745160 h 745160"/>
                <a:gd name="connsiteX6" fmla="*/ 124196 w 2468859"/>
                <a:gd name="connsiteY6" fmla="*/ 745160 h 745160"/>
                <a:gd name="connsiteX7" fmla="*/ 0 w 2468859"/>
                <a:gd name="connsiteY7" fmla="*/ 620964 h 745160"/>
                <a:gd name="connsiteX8" fmla="*/ 0 w 2468859"/>
                <a:gd name="connsiteY8" fmla="*/ 124196 h 74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8859" h="745160">
                  <a:moveTo>
                    <a:pt x="0" y="124196"/>
                  </a:moveTo>
                  <a:cubicBezTo>
                    <a:pt x="0" y="55604"/>
                    <a:pt x="55604" y="0"/>
                    <a:pt x="124196" y="0"/>
                  </a:cubicBezTo>
                  <a:lnTo>
                    <a:pt x="2344663" y="0"/>
                  </a:lnTo>
                  <a:cubicBezTo>
                    <a:pt x="2413255" y="0"/>
                    <a:pt x="2468859" y="55604"/>
                    <a:pt x="2468859" y="124196"/>
                  </a:cubicBezTo>
                  <a:lnTo>
                    <a:pt x="2468859" y="620964"/>
                  </a:lnTo>
                  <a:cubicBezTo>
                    <a:pt x="2468859" y="689556"/>
                    <a:pt x="2413255" y="745160"/>
                    <a:pt x="2344663" y="745160"/>
                  </a:cubicBezTo>
                  <a:lnTo>
                    <a:pt x="124196" y="745160"/>
                  </a:lnTo>
                  <a:cubicBezTo>
                    <a:pt x="55604" y="745160"/>
                    <a:pt x="0" y="689556"/>
                    <a:pt x="0" y="620964"/>
                  </a:cubicBezTo>
                  <a:lnTo>
                    <a:pt x="0" y="12419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7816" tIns="82096" rIns="127816" bIns="8209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Due Dates on or after January 25, 2018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5E8DE45-B4A6-4068-B3FC-886531D3230C}"/>
              </a:ext>
            </a:extLst>
          </p:cNvPr>
          <p:cNvSpPr txBox="1"/>
          <p:nvPr/>
        </p:nvSpPr>
        <p:spPr>
          <a:xfrm>
            <a:off x="550656" y="2790895"/>
            <a:ext cx="64293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PHS Human Subjects and Clinical Trials Information Form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Consolidates information from multiple forms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Incorporates structured data fields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Collects information at the study-level</a:t>
            </a:r>
          </a:p>
        </p:txBody>
      </p:sp>
      <p:pic>
        <p:nvPicPr>
          <p:cNvPr id="5" name="Picture 4" title="PHS Human Subjects and Clinical Trais Information form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8913" y="2958681"/>
            <a:ext cx="2195420" cy="214148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4" name="Rectangle: Rounded Corners 23"/>
          <p:cNvSpPr/>
          <p:nvPr/>
        </p:nvSpPr>
        <p:spPr>
          <a:xfrm>
            <a:off x="1187025" y="5244550"/>
            <a:ext cx="9796052" cy="923330"/>
          </a:xfrm>
          <a:prstGeom prst="roundRect">
            <a:avLst>
              <a:gd name="adj" fmla="val 0"/>
            </a:avLst>
          </a:prstGeom>
          <a:noFill/>
          <a:ln w="28575">
            <a:noFill/>
          </a:ln>
        </p:spPr>
        <p:txBody>
          <a:bodyPr wrap="square" tIns="91440" bIns="91440">
            <a:spAutoFit/>
          </a:bodyPr>
          <a:lstStyle/>
          <a:p>
            <a:pPr algn="ctr" defTabSz="457200">
              <a:buClr>
                <a:srgbClr val="90C226"/>
              </a:buClr>
              <a:buSzPct val="80000"/>
            </a:pPr>
            <a:r>
              <a:rPr lang="en-US" sz="2400" dirty="0">
                <a:solidFill>
                  <a:schemeClr val="accent1"/>
                </a:solidFill>
              </a:rPr>
              <a:t>Be sure you are using the correct application forms for your due date. </a:t>
            </a:r>
          </a:p>
          <a:p>
            <a:pPr algn="ctr" defTabSz="457200">
              <a:buClr>
                <a:srgbClr val="90C226"/>
              </a:buClr>
              <a:buSzPct val="80000"/>
            </a:pPr>
            <a:r>
              <a:rPr lang="en-US" sz="2400" b="1" dirty="0">
                <a:solidFill>
                  <a:schemeClr val="accent1"/>
                </a:solidFill>
              </a:rPr>
              <a:t>FORMS-E will be available October 2017.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1638" y="6245719"/>
            <a:ext cx="10088724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tIns="91440" bIns="91440" rtlCol="0">
            <a:spAutoFit/>
          </a:bodyPr>
          <a:lstStyle/>
          <a:p>
            <a:r>
              <a:rPr lang="en-US" sz="2000" dirty="0"/>
              <a:t>See </a:t>
            </a:r>
            <a:r>
              <a:rPr lang="en-US" sz="2000" dirty="0">
                <a:hlinkClick r:id="rId5"/>
              </a:rPr>
              <a:t>https://grants.nih.gov/policy/clinical-trials/new-human-subject-clinical-trial-info-form.htm</a:t>
            </a:r>
            <a:r>
              <a:rPr lang="en-US" sz="200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6004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8BB811F8197E4D8E016752A0A7A4D2" ma:contentTypeVersion="2" ma:contentTypeDescription="Create a new document." ma:contentTypeScope="" ma:versionID="09e387d48b00cebc469166f3f528d6c7">
  <xsd:schema xmlns:xsd="http://www.w3.org/2001/XMLSchema" xmlns:xs="http://www.w3.org/2001/XMLSchema" xmlns:p="http://schemas.microsoft.com/office/2006/metadata/properties" xmlns:ns2="fc08afc9-ddbf-42e7-8f64-159595ba5d9d" xmlns:ns3="a408294e-07f8-4c5f-8d3d-8a4373bff71f" targetNamespace="http://schemas.microsoft.com/office/2006/metadata/properties" ma:root="true" ma:fieldsID="139537cfb4d67ba95e2ac3c442378955" ns2:_="" ns3:_="">
    <xsd:import namespace="fc08afc9-ddbf-42e7-8f64-159595ba5d9d"/>
    <xsd:import namespace="a408294e-07f8-4c5f-8d3d-8a4373bff71f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08afc9-ddbf-42e7-8f64-159595ba5d9d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ments" ma:internalName="Comment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8294e-07f8-4c5f-8d3d-8a4373bff71f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c08afc9-ddbf-42e7-8f64-159595ba5d9d" xsi:nil="true"/>
  </documentManagement>
</p:properties>
</file>

<file path=customXml/itemProps1.xml><?xml version="1.0" encoding="utf-8"?>
<ds:datastoreItem xmlns:ds="http://schemas.openxmlformats.org/officeDocument/2006/customXml" ds:itemID="{7EE04CEB-1A52-4422-8C48-B9D2C67AE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EC2E93-5A61-4F82-BB95-8ADB06E89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08afc9-ddbf-42e7-8f64-159595ba5d9d"/>
    <ds:schemaRef ds:uri="a408294e-07f8-4c5f-8d3d-8a4373bff7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D80D18-DE66-4948-8086-4AE25B4023F9}">
  <ds:schemaRefs>
    <ds:schemaRef ds:uri="fc08afc9-ddbf-42e7-8f64-159595ba5d9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408294e-07f8-4c5f-8d3d-8a4373bff71f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6560</TotalTime>
  <Words>1054</Words>
  <Application>Microsoft Office PowerPoint</Application>
  <PresentationFormat>Widescreen</PresentationFormat>
  <Paragraphs>127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  Doing Human Subjects Research?</vt:lpstr>
      <vt:lpstr>Reforms &amp; Initiatives  To enhance the stewardship of research involving human subjects, NIH is implementing the following:</vt:lpstr>
      <vt:lpstr>NIH Initiatives to Enhance Clinical Trial Stewardship</vt:lpstr>
      <vt:lpstr>NIH Might Consider Your Human Subjects Research to be a Clinical Trial</vt:lpstr>
      <vt:lpstr>Identifying Whether NIH Considers Your  Study to be a Clinical Trial is Crucial</vt:lpstr>
      <vt:lpstr>Identifying the Right Funding Opportunity Announcement (FOA) is Key</vt:lpstr>
      <vt:lpstr>Good Clinical Practice (GCP) Training</vt:lpstr>
      <vt:lpstr>Clinical Trial Specific Review Criteria</vt:lpstr>
      <vt:lpstr>New Application Packages (FORMS-E)</vt:lpstr>
      <vt:lpstr>Changes to the Appendix Policy</vt:lpstr>
      <vt:lpstr>Registering &amp; Reporting NIH-funded Clinical Trials in ClinicalTrials.gov</vt:lpstr>
      <vt:lpstr>Single Institutional Review Board (sIRB) Policy for Multi-site Research</vt:lpstr>
      <vt:lpstr>Updated Certificates of Confidentiality (CoC) Policy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Yourself for Changing NIH Policies to Enhance Clinical Trial Stewardship</dc:title>
  <dc:creator>Columbus, Megan (NIH/OD) [E]</dc:creator>
  <cp:lastModifiedBy>Das, Ishita (NIH/OD) [C]</cp:lastModifiedBy>
  <cp:revision>93</cp:revision>
  <dcterms:created xsi:type="dcterms:W3CDTF">2017-07-18T20:17:55Z</dcterms:created>
  <dcterms:modified xsi:type="dcterms:W3CDTF">2017-09-25T13:14:48Z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0x0101003C8BB811F8197E4D8E016752A0A7A4D2</vt:lpwstr>
  </property>
  <property fmtid="{D5CDD505-2E9C-101B-9397-08002B2CF9AE}" pid="3" name="ArticulateGUID">
    <vt:lpwstr>A36F2133-A44E-4B9D-81E5-0634FC507070</vt:lpwstr>
  </property>
  <property fmtid="{D5CDD505-2E9C-101B-9397-08002B2CF9AE}" pid="4" name="ArticulatePath">
    <vt:lpwstr>https://rippleeffect.sharepoint.com/projects/active/OER/DCOInfo/4CT%20Website/drop%20in%20slides%20-%20clinical%20trial%20changes.v2.</vt:lpwstr>
  </property>
</Properties>
</file>