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8" r:id="rId3"/>
    <p:sldId id="257" r:id="rId4"/>
    <p:sldId id="268" r:id="rId5"/>
    <p:sldId id="2147309469" r:id="rId6"/>
    <p:sldId id="262" r:id="rId7"/>
    <p:sldId id="2147309473" r:id="rId8"/>
    <p:sldId id="264" r:id="rId9"/>
    <p:sldId id="265" r:id="rId10"/>
    <p:sldId id="2147309471" r:id="rId11"/>
    <p:sldId id="266" r:id="rId12"/>
    <p:sldId id="2147309456" r:id="rId13"/>
    <p:sldId id="272" r:id="rId14"/>
    <p:sldId id="2147309454"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00726A-040F-ABD8-D1E4-9E17A705EA38}" name="Boone, Ericka (NIH/OD) [E]" initials="BE([" userId="S::boonee@nih.gov::a2a320ec-547b-4973-94b8-796dc44711c5" providerId="AD"/>
  <p188:author id="{B24C9FBE-8CCD-83DA-6BBC-5249B82D26D4}" name="Roberts, Ben (NIH/OD) [E]" initials="RB([" userId="S::robertsbs@nih.gov::c48dde0e-754e-4c9a-b2bc-009558c698f1" providerId="AD"/>
  <p188:author id="{C1E2F0F8-0BEC-4934-A032-DBADB618F9F1}" name="Gibbs, Kenneth (NIH/NIGMS) [E]" initials="KG" userId="S::gibbskd@nih.gov::601db7cc-4339-4c05-8ac1-a380b45143e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1B14AD-B2B7-8CE7-B0DC-B182A3B2ABE0}" v="2" dt="2025-02-25T17:29:39.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956" autoAdjust="0"/>
  </p:normalViewPr>
  <p:slideViewPr>
    <p:cSldViewPr snapToGrid="0">
      <p:cViewPr varScale="1">
        <p:scale>
          <a:sx n="52" d="100"/>
          <a:sy n="52" d="100"/>
        </p:scale>
        <p:origin x="109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740087-D812-448C-9C62-D99289266F1D}" type="datetimeFigureOut">
              <a:rPr lang="en-US" smtClean="0"/>
              <a:t>2/25/2025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6F947-C3E2-4C62-B693-116502402462}" type="slidenum">
              <a:rPr lang="en-US" smtClean="0"/>
              <a:t>‹#›</a:t>
            </a:fld>
            <a:endParaRPr lang="en-US"/>
          </a:p>
        </p:txBody>
      </p:sp>
    </p:spTree>
    <p:extLst>
      <p:ext uri="{BB962C8B-B14F-4D97-AF65-F5344CB8AC3E}">
        <p14:creationId xmlns:p14="http://schemas.microsoft.com/office/powerpoint/2010/main" val="2187566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717A74-BAF8-4F0B-85B2-4F2667CF76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4940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are not asking them to do more (except T34, where we’re looking for consistency with other Ts)</a:t>
            </a:r>
          </a:p>
          <a:p>
            <a:endParaRPr lang="en-US"/>
          </a:p>
          <a:p>
            <a:r>
              <a:rPr lang="en-US"/>
              <a:t>Information removed can be provided in the narrative if applicants/grantees want to</a:t>
            </a:r>
          </a:p>
        </p:txBody>
      </p:sp>
      <p:sp>
        <p:nvSpPr>
          <p:cNvPr id="4" name="Slide Number Placeholder 3"/>
          <p:cNvSpPr>
            <a:spLocks noGrp="1"/>
          </p:cNvSpPr>
          <p:nvPr>
            <p:ph type="sldNum" sz="quarter" idx="5"/>
          </p:nvPr>
        </p:nvSpPr>
        <p:spPr/>
        <p:txBody>
          <a:bodyPr/>
          <a:lstStyle/>
          <a:p>
            <a:fld id="{67717A74-BAF8-4F0B-85B2-4F2667CF76CF}" type="slidenum">
              <a:rPr lang="en-US" smtClean="0"/>
              <a:t>12</a:t>
            </a:fld>
            <a:endParaRPr lang="en-US"/>
          </a:p>
        </p:txBody>
      </p:sp>
    </p:spTree>
    <p:extLst>
      <p:ext uri="{BB962C8B-B14F-4D97-AF65-F5344CB8AC3E}">
        <p14:creationId xmlns:p14="http://schemas.microsoft.com/office/powerpoint/2010/main" val="196697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Issues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Misalignment between title (focused on trainees) and data presented (focused on participating faculty).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Applicants are confused about which trainees to include.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Participating faculty change – trainee outcomes for faculty who’ve left (positive or negative) are not captured here.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Centering on faculty record can discourage programs from including ESI trainers because lack of “training record”</a:t>
            </a:r>
          </a:p>
          <a:p>
            <a:endParaRPr lang="en-US"/>
          </a:p>
        </p:txBody>
      </p:sp>
      <p:sp>
        <p:nvSpPr>
          <p:cNvPr id="4" name="Slide Number Placeholder 3"/>
          <p:cNvSpPr>
            <a:spLocks noGrp="1"/>
          </p:cNvSpPr>
          <p:nvPr>
            <p:ph type="sldNum" sz="quarter" idx="5"/>
          </p:nvPr>
        </p:nvSpPr>
        <p:spPr/>
        <p:txBody>
          <a:bodyPr/>
          <a:lstStyle/>
          <a:p>
            <a:fld id="{33196997-A419-4D2B-94A7-9762C096CCC9}" type="slidenum">
              <a:rPr lang="en-US" smtClean="0"/>
              <a:t>13</a:t>
            </a:fld>
            <a:endParaRPr lang="en-US"/>
          </a:p>
        </p:txBody>
      </p:sp>
    </p:spTree>
    <p:extLst>
      <p:ext uri="{BB962C8B-B14F-4D97-AF65-F5344CB8AC3E}">
        <p14:creationId xmlns:p14="http://schemas.microsoft.com/office/powerpoint/2010/main" val="1581963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hyperlink" Target="https://hscmd.org/community-initiatives-and-outreach/hhs-logo/" TargetMode="Externa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hscmd.org/community-initiatives-and-outreach/hhs-logo/"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39" name="Rectangle 2">
            <a:extLst>
              <a:ext uri="{FF2B5EF4-FFF2-40B4-BE49-F238E27FC236}">
                <a16:creationId xmlns:a16="http://schemas.microsoft.com/office/drawing/2014/main" id="{13A73589-92E1-4286-887D-1299FB3A707E}"/>
              </a:ext>
            </a:extLst>
          </p:cNvPr>
          <p:cNvSpPr/>
          <p:nvPr userDrawn="1"/>
        </p:nvSpPr>
        <p:spPr>
          <a:xfrm>
            <a:off x="0" y="6429022"/>
            <a:ext cx="12192000" cy="428978"/>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ubtitle Placeholder">
            <a:extLst>
              <a:ext uri="{FF2B5EF4-FFF2-40B4-BE49-F238E27FC236}">
                <a16:creationId xmlns:a16="http://schemas.microsoft.com/office/drawing/2014/main" id="{572F3B3B-DFD2-435D-AC4F-505539DDDCB1}"/>
              </a:ext>
            </a:extLst>
          </p:cNvPr>
          <p:cNvSpPr>
            <a:spLocks noGrp="1"/>
          </p:cNvSpPr>
          <p:nvPr>
            <p:ph type="body" idx="1" hasCustomPrompt="1"/>
          </p:nvPr>
        </p:nvSpPr>
        <p:spPr>
          <a:xfrm>
            <a:off x="818444" y="4204841"/>
            <a:ext cx="10577689" cy="694359"/>
          </a:xfrm>
        </p:spPr>
        <p:txBody>
          <a:bodyPr>
            <a:normAutofit/>
          </a:bodyPr>
          <a:lstStyle>
            <a:lvl1pPr marL="0" indent="0" algn="ctr">
              <a:buNone/>
              <a:defRPr sz="1200" b="0" i="0" spc="8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HERE TO EDIT MASTER SUBTITLE STYLE</a:t>
            </a:r>
          </a:p>
        </p:txBody>
      </p:sp>
      <p:sp>
        <p:nvSpPr>
          <p:cNvPr id="37" name="Title">
            <a:extLst>
              <a:ext uri="{FF2B5EF4-FFF2-40B4-BE49-F238E27FC236}">
                <a16:creationId xmlns:a16="http://schemas.microsoft.com/office/drawing/2014/main" id="{F643A7B6-8211-4211-8094-CD4EC7CCF1FC}"/>
              </a:ext>
            </a:extLst>
          </p:cNvPr>
          <p:cNvSpPr>
            <a:spLocks noGrp="1"/>
          </p:cNvSpPr>
          <p:nvPr>
            <p:ph type="ctrTitle" hasCustomPrompt="1"/>
          </p:nvPr>
        </p:nvSpPr>
        <p:spPr>
          <a:xfrm>
            <a:off x="818444" y="1653820"/>
            <a:ext cx="10577689" cy="2398715"/>
          </a:xfrm>
        </p:spPr>
        <p:txBody>
          <a:bodyPr anchor="b">
            <a:noAutofit/>
          </a:bodyPr>
          <a:lstStyle>
            <a:lvl1pPr algn="ctr">
              <a:defRPr sz="8000" b="0">
                <a:latin typeface="Open Sans" panose="020B0606030504020204" pitchFamily="34" charset="0"/>
                <a:ea typeface="Open Sans" panose="020B0606030504020204" pitchFamily="34" charset="0"/>
                <a:cs typeface="Open Sans" panose="020B0606030504020204" pitchFamily="34" charset="0"/>
              </a:defRPr>
            </a:lvl1pPr>
          </a:lstStyle>
          <a:p>
            <a:r>
              <a:rPr lang="en-US"/>
              <a:t>Click here to edit Master title style</a:t>
            </a:r>
          </a:p>
        </p:txBody>
      </p:sp>
      <p:sp>
        <p:nvSpPr>
          <p:cNvPr id="36" name="Rectangle 1">
            <a:extLst>
              <a:ext uri="{FF2B5EF4-FFF2-40B4-BE49-F238E27FC236}">
                <a16:creationId xmlns:a16="http://schemas.microsoft.com/office/drawing/2014/main" id="{8F1EE22A-6664-4420-B4FC-3AF6C5498B2F}"/>
              </a:ext>
            </a:extLst>
          </p:cNvPr>
          <p:cNvSpPr/>
          <p:nvPr userDrawn="1"/>
        </p:nvSpPr>
        <p:spPr>
          <a:xfrm>
            <a:off x="5173132" y="1286935"/>
            <a:ext cx="1868311" cy="158044"/>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National Institutes of Health Logo: Turning Discovery Into Health">
            <a:extLst>
              <a:ext uri="{FF2B5EF4-FFF2-40B4-BE49-F238E27FC236}">
                <a16:creationId xmlns:a16="http://schemas.microsoft.com/office/drawing/2014/main" id="{D0806970-6BEC-C249-795F-C1EDD9CE57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59552" y="5525389"/>
            <a:ext cx="4224537" cy="655321"/>
          </a:xfrm>
          <a:prstGeom prst="rect">
            <a:avLst/>
          </a:prstGeom>
        </p:spPr>
      </p:pic>
    </p:spTree>
    <p:extLst>
      <p:ext uri="{BB962C8B-B14F-4D97-AF65-F5344CB8AC3E}">
        <p14:creationId xmlns:p14="http://schemas.microsoft.com/office/powerpoint/2010/main" val="21432994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et team -3">
    <p:spTree>
      <p:nvGrpSpPr>
        <p:cNvPr id="1" name=""/>
        <p:cNvGrpSpPr/>
        <p:nvPr/>
      </p:nvGrpSpPr>
      <p:grpSpPr>
        <a:xfrm>
          <a:off x="0" y="0"/>
          <a:ext cx="0" cy="0"/>
          <a:chOff x="0" y="0"/>
          <a:chExt cx="0" cy="0"/>
        </a:xfrm>
      </p:grpSpPr>
      <p:sp>
        <p:nvSpPr>
          <p:cNvPr id="28" name="Rectangle">
            <a:extLst>
              <a:ext uri="{FF2B5EF4-FFF2-40B4-BE49-F238E27FC236}">
                <a16:creationId xmlns:a16="http://schemas.microsoft.com/office/drawing/2014/main" id="{AF430B7A-582A-4BD2-AC50-900E7A9FCA65}"/>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20" name="Text Placeholder 3b">
            <a:extLst>
              <a:ext uri="{FF2B5EF4-FFF2-40B4-BE49-F238E27FC236}">
                <a16:creationId xmlns:a16="http://schemas.microsoft.com/office/drawing/2014/main" id="{46DB1E9E-5598-4E21-B6BC-593DBC2C0BE0}"/>
              </a:ext>
            </a:extLst>
          </p:cNvPr>
          <p:cNvSpPr>
            <a:spLocks noGrp="1"/>
          </p:cNvSpPr>
          <p:nvPr>
            <p:ph sz="half" idx="19" hasCustomPrompt="1"/>
          </p:nvPr>
        </p:nvSpPr>
        <p:spPr>
          <a:xfrm>
            <a:off x="8155248"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9" name="Text Placeholder 3a">
            <a:extLst>
              <a:ext uri="{FF2B5EF4-FFF2-40B4-BE49-F238E27FC236}">
                <a16:creationId xmlns:a16="http://schemas.microsoft.com/office/drawing/2014/main" id="{FB4A923A-27A2-4AB0-887F-2C09A3379A0E}"/>
              </a:ext>
            </a:extLst>
          </p:cNvPr>
          <p:cNvSpPr>
            <a:spLocks noGrp="1"/>
          </p:cNvSpPr>
          <p:nvPr>
            <p:ph sz="half" idx="18" hasCustomPrompt="1"/>
          </p:nvPr>
        </p:nvSpPr>
        <p:spPr>
          <a:xfrm>
            <a:off x="8155248"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3">
            <a:extLst>
              <a:ext uri="{FF2B5EF4-FFF2-40B4-BE49-F238E27FC236}">
                <a16:creationId xmlns:a16="http://schemas.microsoft.com/office/drawing/2014/main" id="{D826CE8B-31FB-4ED2-92ED-C93D69D5FEB3}"/>
              </a:ext>
            </a:extLst>
          </p:cNvPr>
          <p:cNvSpPr>
            <a:spLocks noGrp="1"/>
          </p:cNvSpPr>
          <p:nvPr>
            <p:ph type="pic" idx="14"/>
          </p:nvPr>
        </p:nvSpPr>
        <p:spPr>
          <a:xfrm>
            <a:off x="8966484"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2" name="Oval 3">
            <a:extLst>
              <a:ext uri="{FF2B5EF4-FFF2-40B4-BE49-F238E27FC236}">
                <a16:creationId xmlns:a16="http://schemas.microsoft.com/office/drawing/2014/main" id="{6E181137-1E8E-4080-8045-736C7364C5C0}"/>
              </a:ext>
            </a:extLst>
          </p:cNvPr>
          <p:cNvSpPr/>
          <p:nvPr userDrawn="1"/>
        </p:nvSpPr>
        <p:spPr>
          <a:xfrm>
            <a:off x="8867757"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b">
            <a:extLst>
              <a:ext uri="{FF2B5EF4-FFF2-40B4-BE49-F238E27FC236}">
                <a16:creationId xmlns:a16="http://schemas.microsoft.com/office/drawing/2014/main" id="{78489BB8-0A91-4510-A4E7-3681D7876E97}"/>
              </a:ext>
            </a:extLst>
          </p:cNvPr>
          <p:cNvSpPr>
            <a:spLocks noGrp="1"/>
          </p:cNvSpPr>
          <p:nvPr>
            <p:ph sz="half" idx="17" hasCustomPrompt="1"/>
          </p:nvPr>
        </p:nvSpPr>
        <p:spPr>
          <a:xfrm>
            <a:off x="4171911"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2a">
            <a:extLst>
              <a:ext uri="{FF2B5EF4-FFF2-40B4-BE49-F238E27FC236}">
                <a16:creationId xmlns:a16="http://schemas.microsoft.com/office/drawing/2014/main" id="{7F0C7D94-0A8B-4E2F-BD78-C049C5011E63}"/>
              </a:ext>
            </a:extLst>
          </p:cNvPr>
          <p:cNvSpPr>
            <a:spLocks noGrp="1"/>
          </p:cNvSpPr>
          <p:nvPr>
            <p:ph sz="half" idx="16" hasCustomPrompt="1"/>
          </p:nvPr>
        </p:nvSpPr>
        <p:spPr>
          <a:xfrm>
            <a:off x="4171911"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4983147"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1" name="Oval 2">
            <a:extLst>
              <a:ext uri="{FF2B5EF4-FFF2-40B4-BE49-F238E27FC236}">
                <a16:creationId xmlns:a16="http://schemas.microsoft.com/office/drawing/2014/main" id="{9F09F027-67B0-4832-AA05-069F00742A1F}"/>
              </a:ext>
            </a:extLst>
          </p:cNvPr>
          <p:cNvSpPr/>
          <p:nvPr userDrawn="1"/>
        </p:nvSpPr>
        <p:spPr>
          <a:xfrm>
            <a:off x="4884420"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b">
            <a:extLst>
              <a:ext uri="{FF2B5EF4-FFF2-40B4-BE49-F238E27FC236}">
                <a16:creationId xmlns:a16="http://schemas.microsoft.com/office/drawing/2014/main" id="{FAF7C71F-A903-4690-AE65-53C2C2468315}"/>
              </a:ext>
            </a:extLst>
          </p:cNvPr>
          <p:cNvSpPr>
            <a:spLocks noGrp="1"/>
          </p:cNvSpPr>
          <p:nvPr>
            <p:ph sz="half" idx="15" hasCustomPrompt="1"/>
          </p:nvPr>
        </p:nvSpPr>
        <p:spPr>
          <a:xfrm>
            <a:off x="188574"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4" name="Text Placeholder 1a">
            <a:extLst>
              <a:ext uri="{FF2B5EF4-FFF2-40B4-BE49-F238E27FC236}">
                <a16:creationId xmlns:a16="http://schemas.microsoft.com/office/drawing/2014/main" id="{23B86F6F-4EB7-4E2D-9F4B-2B4C217F1616}"/>
              </a:ext>
            </a:extLst>
          </p:cNvPr>
          <p:cNvSpPr>
            <a:spLocks noGrp="1"/>
          </p:cNvSpPr>
          <p:nvPr>
            <p:ph sz="half" idx="2" hasCustomPrompt="1"/>
          </p:nvPr>
        </p:nvSpPr>
        <p:spPr>
          <a:xfrm>
            <a:off x="188574"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1" name="Picture Placeholder 1">
            <a:extLst>
              <a:ext uri="{FF2B5EF4-FFF2-40B4-BE49-F238E27FC236}">
                <a16:creationId xmlns:a16="http://schemas.microsoft.com/office/drawing/2014/main" id="{914566CE-D76E-48EC-9648-A68A6A15D600}"/>
              </a:ext>
            </a:extLst>
          </p:cNvPr>
          <p:cNvSpPr>
            <a:spLocks noGrp="1"/>
          </p:cNvSpPr>
          <p:nvPr>
            <p:ph type="pic" idx="13"/>
          </p:nvPr>
        </p:nvSpPr>
        <p:spPr>
          <a:xfrm>
            <a:off x="999810"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3" name="Oval 1">
            <a:extLst>
              <a:ext uri="{FF2B5EF4-FFF2-40B4-BE49-F238E27FC236}">
                <a16:creationId xmlns:a16="http://schemas.microsoft.com/office/drawing/2014/main" id="{22E415E1-457D-4CB7-831E-C9A83D7E2379}"/>
              </a:ext>
            </a:extLst>
          </p:cNvPr>
          <p:cNvSpPr/>
          <p:nvPr userDrawn="1"/>
        </p:nvSpPr>
        <p:spPr>
          <a:xfrm>
            <a:off x="901083"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a:extLst>
              <a:ext uri="{FF2B5EF4-FFF2-40B4-BE49-F238E27FC236}">
                <a16:creationId xmlns:a16="http://schemas.microsoft.com/office/drawing/2014/main" id="{4DB0ABD1-593B-4529-913A-F852F3DB2F1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106392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et team - 4">
    <p:spTree>
      <p:nvGrpSpPr>
        <p:cNvPr id="1" name=""/>
        <p:cNvGrpSpPr/>
        <p:nvPr/>
      </p:nvGrpSpPr>
      <p:grpSpPr>
        <a:xfrm>
          <a:off x="0" y="0"/>
          <a:ext cx="0" cy="0"/>
          <a:chOff x="0" y="0"/>
          <a:chExt cx="0" cy="0"/>
        </a:xfrm>
      </p:grpSpPr>
      <p:sp>
        <p:nvSpPr>
          <p:cNvPr id="29" name="Rectangle">
            <a:extLst>
              <a:ext uri="{FF2B5EF4-FFF2-40B4-BE49-F238E27FC236}">
                <a16:creationId xmlns:a16="http://schemas.microsoft.com/office/drawing/2014/main" id="{18E1B082-5B37-4AC1-9E71-DA2C97F45049}"/>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3533364"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1" name="Text Placeholder 4b">
            <a:extLst>
              <a:ext uri="{FF2B5EF4-FFF2-40B4-BE49-F238E27FC236}">
                <a16:creationId xmlns:a16="http://schemas.microsoft.com/office/drawing/2014/main" id="{1A29A235-9167-4F27-B5C3-CB2ACCB16273}"/>
              </a:ext>
            </a:extLst>
          </p:cNvPr>
          <p:cNvSpPr>
            <a:spLocks noGrp="1"/>
          </p:cNvSpPr>
          <p:nvPr>
            <p:ph sz="half" idx="29" hasCustomPrompt="1"/>
          </p:nvPr>
        </p:nvSpPr>
        <p:spPr>
          <a:xfrm>
            <a:off x="9434265"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30" name="Text Placeholder 4a">
            <a:extLst>
              <a:ext uri="{FF2B5EF4-FFF2-40B4-BE49-F238E27FC236}">
                <a16:creationId xmlns:a16="http://schemas.microsoft.com/office/drawing/2014/main" id="{778778C9-2C47-4D08-ADDF-45D2A93DCBD3}"/>
              </a:ext>
            </a:extLst>
          </p:cNvPr>
          <p:cNvSpPr>
            <a:spLocks noGrp="1"/>
          </p:cNvSpPr>
          <p:nvPr>
            <p:ph sz="half" idx="28" hasCustomPrompt="1"/>
          </p:nvPr>
        </p:nvSpPr>
        <p:spPr>
          <a:xfrm>
            <a:off x="9434265"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4" name="Picture Placeholder 4">
            <a:extLst>
              <a:ext uri="{FF2B5EF4-FFF2-40B4-BE49-F238E27FC236}">
                <a16:creationId xmlns:a16="http://schemas.microsoft.com/office/drawing/2014/main" id="{EF36742C-82DA-4933-9D07-A891DC81BF22}"/>
              </a:ext>
            </a:extLst>
          </p:cNvPr>
          <p:cNvSpPr>
            <a:spLocks noGrp="1"/>
          </p:cNvSpPr>
          <p:nvPr>
            <p:ph type="pic" idx="20"/>
          </p:nvPr>
        </p:nvSpPr>
        <p:spPr>
          <a:xfrm>
            <a:off x="9877566"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9" name="Oval 4">
            <a:extLst>
              <a:ext uri="{FF2B5EF4-FFF2-40B4-BE49-F238E27FC236}">
                <a16:creationId xmlns:a16="http://schemas.microsoft.com/office/drawing/2014/main" id="{B6A79364-8CF2-4CE5-8BCA-87345CE51044}"/>
              </a:ext>
            </a:extLst>
          </p:cNvPr>
          <p:cNvSpPr/>
          <p:nvPr userDrawn="1"/>
        </p:nvSpPr>
        <p:spPr>
          <a:xfrm>
            <a:off x="9784841"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3b">
            <a:extLst>
              <a:ext uri="{FF2B5EF4-FFF2-40B4-BE49-F238E27FC236}">
                <a16:creationId xmlns:a16="http://schemas.microsoft.com/office/drawing/2014/main" id="{D2D81906-7A9A-4C0B-89FC-E990B885BF39}"/>
              </a:ext>
            </a:extLst>
          </p:cNvPr>
          <p:cNvSpPr>
            <a:spLocks noGrp="1"/>
          </p:cNvSpPr>
          <p:nvPr>
            <p:ph sz="half" idx="25" hasCustomPrompt="1"/>
          </p:nvPr>
        </p:nvSpPr>
        <p:spPr>
          <a:xfrm>
            <a:off x="6256856"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25" name="Text Placeholder 3a">
            <a:extLst>
              <a:ext uri="{FF2B5EF4-FFF2-40B4-BE49-F238E27FC236}">
                <a16:creationId xmlns:a16="http://schemas.microsoft.com/office/drawing/2014/main" id="{99337B20-4CC7-4009-A4E8-FF02DFAE129C}"/>
              </a:ext>
            </a:extLst>
          </p:cNvPr>
          <p:cNvSpPr>
            <a:spLocks noGrp="1"/>
          </p:cNvSpPr>
          <p:nvPr>
            <p:ph sz="half" idx="24" hasCustomPrompt="1"/>
          </p:nvPr>
        </p:nvSpPr>
        <p:spPr>
          <a:xfrm>
            <a:off x="6256856"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3">
            <a:extLst>
              <a:ext uri="{FF2B5EF4-FFF2-40B4-BE49-F238E27FC236}">
                <a16:creationId xmlns:a16="http://schemas.microsoft.com/office/drawing/2014/main" id="{D826CE8B-31FB-4ED2-92ED-C93D69D5FEB3}"/>
              </a:ext>
            </a:extLst>
          </p:cNvPr>
          <p:cNvSpPr>
            <a:spLocks noGrp="1"/>
          </p:cNvSpPr>
          <p:nvPr>
            <p:ph type="pic" idx="14"/>
          </p:nvPr>
        </p:nvSpPr>
        <p:spPr>
          <a:xfrm>
            <a:off x="6705465"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8" name="Oval 3">
            <a:extLst>
              <a:ext uri="{FF2B5EF4-FFF2-40B4-BE49-F238E27FC236}">
                <a16:creationId xmlns:a16="http://schemas.microsoft.com/office/drawing/2014/main" id="{D604F2E7-49C4-4E3A-BA01-3AAB9D427E3F}"/>
              </a:ext>
            </a:extLst>
          </p:cNvPr>
          <p:cNvSpPr/>
          <p:nvPr userDrawn="1"/>
        </p:nvSpPr>
        <p:spPr>
          <a:xfrm>
            <a:off x="6612740"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b">
            <a:extLst>
              <a:ext uri="{FF2B5EF4-FFF2-40B4-BE49-F238E27FC236}">
                <a16:creationId xmlns:a16="http://schemas.microsoft.com/office/drawing/2014/main" id="{D7365743-7CE4-4FA8-8B0B-F2570F35E0E5}"/>
              </a:ext>
            </a:extLst>
          </p:cNvPr>
          <p:cNvSpPr>
            <a:spLocks noGrp="1"/>
          </p:cNvSpPr>
          <p:nvPr>
            <p:ph sz="half" idx="22" hasCustomPrompt="1"/>
          </p:nvPr>
        </p:nvSpPr>
        <p:spPr>
          <a:xfrm>
            <a:off x="3130527"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21" name="Text Placeholder 2a">
            <a:extLst>
              <a:ext uri="{FF2B5EF4-FFF2-40B4-BE49-F238E27FC236}">
                <a16:creationId xmlns:a16="http://schemas.microsoft.com/office/drawing/2014/main" id="{B7C73F9F-0C6B-415A-85AE-B78C31C59E61}"/>
              </a:ext>
            </a:extLst>
          </p:cNvPr>
          <p:cNvSpPr>
            <a:spLocks noGrp="1"/>
          </p:cNvSpPr>
          <p:nvPr>
            <p:ph sz="half" idx="21" hasCustomPrompt="1"/>
          </p:nvPr>
        </p:nvSpPr>
        <p:spPr>
          <a:xfrm>
            <a:off x="3130527"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36" name="Oval 2">
            <a:extLst>
              <a:ext uri="{FF2B5EF4-FFF2-40B4-BE49-F238E27FC236}">
                <a16:creationId xmlns:a16="http://schemas.microsoft.com/office/drawing/2014/main" id="{2B875BE3-EDBB-45F1-973D-3D8FE472A471}"/>
              </a:ext>
            </a:extLst>
          </p:cNvPr>
          <p:cNvSpPr/>
          <p:nvPr userDrawn="1"/>
        </p:nvSpPr>
        <p:spPr>
          <a:xfrm>
            <a:off x="3440639"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b">
            <a:extLst>
              <a:ext uri="{FF2B5EF4-FFF2-40B4-BE49-F238E27FC236}">
                <a16:creationId xmlns:a16="http://schemas.microsoft.com/office/drawing/2014/main" id="{FAF7C71F-A903-4690-AE65-53C2C2468315}"/>
              </a:ext>
            </a:extLst>
          </p:cNvPr>
          <p:cNvSpPr>
            <a:spLocks noGrp="1"/>
          </p:cNvSpPr>
          <p:nvPr>
            <p:ph sz="half" idx="15" hasCustomPrompt="1"/>
          </p:nvPr>
        </p:nvSpPr>
        <p:spPr>
          <a:xfrm>
            <a:off x="55283"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4" name="Text Placeholder 1a">
            <a:extLst>
              <a:ext uri="{FF2B5EF4-FFF2-40B4-BE49-F238E27FC236}">
                <a16:creationId xmlns:a16="http://schemas.microsoft.com/office/drawing/2014/main" id="{23B86F6F-4EB7-4E2D-9F4B-2B4C217F1616}"/>
              </a:ext>
            </a:extLst>
          </p:cNvPr>
          <p:cNvSpPr>
            <a:spLocks noGrp="1"/>
          </p:cNvSpPr>
          <p:nvPr>
            <p:ph sz="half" idx="2" hasCustomPrompt="1"/>
          </p:nvPr>
        </p:nvSpPr>
        <p:spPr>
          <a:xfrm>
            <a:off x="55283"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1" name="Picture Placeholder 1">
            <a:extLst>
              <a:ext uri="{FF2B5EF4-FFF2-40B4-BE49-F238E27FC236}">
                <a16:creationId xmlns:a16="http://schemas.microsoft.com/office/drawing/2014/main" id="{914566CE-D76E-48EC-9648-A68A6A15D600}"/>
              </a:ext>
            </a:extLst>
          </p:cNvPr>
          <p:cNvSpPr>
            <a:spLocks noGrp="1"/>
          </p:cNvSpPr>
          <p:nvPr>
            <p:ph type="pic" idx="13"/>
          </p:nvPr>
        </p:nvSpPr>
        <p:spPr>
          <a:xfrm>
            <a:off x="492740"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7" name="Oval 1">
            <a:extLst>
              <a:ext uri="{FF2B5EF4-FFF2-40B4-BE49-F238E27FC236}">
                <a16:creationId xmlns:a16="http://schemas.microsoft.com/office/drawing/2014/main" id="{2787829E-EEB1-4AE1-B17E-EE6E2FBD230A}"/>
              </a:ext>
            </a:extLst>
          </p:cNvPr>
          <p:cNvSpPr/>
          <p:nvPr userDrawn="1"/>
        </p:nvSpPr>
        <p:spPr>
          <a:xfrm>
            <a:off x="399542"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a:extLst>
              <a:ext uri="{FF2B5EF4-FFF2-40B4-BE49-F238E27FC236}">
                <a16:creationId xmlns:a16="http://schemas.microsoft.com/office/drawing/2014/main" id="{F02F969A-CD4F-4F8A-817E-07F0AF7763BA}"/>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3563351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7C137721-040B-4696-9E21-8874C486383F}"/>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a:extLst>
              <a:ext uri="{FF2B5EF4-FFF2-40B4-BE49-F238E27FC236}">
                <a16:creationId xmlns:a16="http://schemas.microsoft.com/office/drawing/2014/main" id="{8FE660B7-A519-4F6D-AC19-E715D1BD7743}"/>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6" name="Content Placeholder 2">
            <a:extLst>
              <a:ext uri="{FF2B5EF4-FFF2-40B4-BE49-F238E27FC236}">
                <a16:creationId xmlns:a16="http://schemas.microsoft.com/office/drawing/2014/main" id="{AE73FF5C-6390-4847-8743-8F7B4D1DEE1E}"/>
              </a:ext>
            </a:extLst>
          </p:cNvPr>
          <p:cNvSpPr>
            <a:spLocks noGrp="1"/>
          </p:cNvSpPr>
          <p:nvPr>
            <p:ph sz="quarter" idx="4"/>
          </p:nvPr>
        </p:nvSpPr>
        <p:spPr>
          <a:xfrm>
            <a:off x="6172200" y="2505075"/>
            <a:ext cx="5183188" cy="368458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2">
            <a:extLst>
              <a:ext uri="{FF2B5EF4-FFF2-40B4-BE49-F238E27FC236}">
                <a16:creationId xmlns:a16="http://schemas.microsoft.com/office/drawing/2014/main" id="{3DE4F53F-480C-4667-905C-6F28C5C41E46}"/>
              </a:ext>
            </a:extLst>
          </p:cNvPr>
          <p:cNvSpPr>
            <a:spLocks noGrp="1"/>
          </p:cNvSpPr>
          <p:nvPr>
            <p:ph type="body" sz="quarter" idx="3" hasCustomPrompt="1"/>
          </p:nvPr>
        </p:nvSpPr>
        <p:spPr>
          <a:xfrm>
            <a:off x="6172200" y="1681163"/>
            <a:ext cx="5183188" cy="600861"/>
          </a:xfrm>
        </p:spPr>
        <p:txBody>
          <a:bodyPr anchor="b">
            <a:normAutofit/>
          </a:bodyPr>
          <a:lstStyle>
            <a:lvl1pPr marL="0" indent="0">
              <a:buNone/>
              <a:defRPr sz="1600" b="0" spc="9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D4734ECA-8749-48F4-AA5E-2904278DA22A}"/>
              </a:ext>
            </a:extLst>
          </p:cNvPr>
          <p:cNvSpPr>
            <a:spLocks noGrp="1"/>
          </p:cNvSpPr>
          <p:nvPr>
            <p:ph sz="half" idx="2"/>
          </p:nvPr>
        </p:nvSpPr>
        <p:spPr>
          <a:xfrm>
            <a:off x="839788" y="2505075"/>
            <a:ext cx="5157787" cy="368458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1">
            <a:extLst>
              <a:ext uri="{FF2B5EF4-FFF2-40B4-BE49-F238E27FC236}">
                <a16:creationId xmlns:a16="http://schemas.microsoft.com/office/drawing/2014/main" id="{964BFAD1-0342-449C-BD2F-0775486150A4}"/>
              </a:ext>
            </a:extLst>
          </p:cNvPr>
          <p:cNvSpPr>
            <a:spLocks noGrp="1"/>
          </p:cNvSpPr>
          <p:nvPr>
            <p:ph type="body" idx="1" hasCustomPrompt="1"/>
          </p:nvPr>
        </p:nvSpPr>
        <p:spPr>
          <a:xfrm>
            <a:off x="839788" y="1681163"/>
            <a:ext cx="5157787" cy="600861"/>
          </a:xfrm>
        </p:spPr>
        <p:txBody>
          <a:bodyPr anchor="b">
            <a:normAutofit/>
          </a:bodyPr>
          <a:lstStyle>
            <a:lvl1pPr marL="0" indent="0">
              <a:buNone/>
              <a:defRPr sz="1600" b="0" spc="9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4" name="Title">
            <a:extLst>
              <a:ext uri="{FF2B5EF4-FFF2-40B4-BE49-F238E27FC236}">
                <a16:creationId xmlns:a16="http://schemas.microsoft.com/office/drawing/2014/main" id="{2F829D21-1687-4094-B1C2-50C6B041D065}"/>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3701811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E7C685F-1480-4BC0-B7CD-E9853276C78E}"/>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a:extLst>
              <a:ext uri="{FF2B5EF4-FFF2-40B4-BE49-F238E27FC236}">
                <a16:creationId xmlns:a16="http://schemas.microsoft.com/office/drawing/2014/main" id="{F4BE94C1-9CFA-48A1-B88B-52BC4FB6EBA5}"/>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8" name="Title">
            <a:extLst>
              <a:ext uri="{FF2B5EF4-FFF2-40B4-BE49-F238E27FC236}">
                <a16:creationId xmlns:a16="http://schemas.microsoft.com/office/drawing/2014/main" id="{DD0C31A5-E6CA-4A98-9391-7ED9EE3E16DB}"/>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222534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a:extLst>
              <a:ext uri="{FF2B5EF4-FFF2-40B4-BE49-F238E27FC236}">
                <a16:creationId xmlns:a16="http://schemas.microsoft.com/office/drawing/2014/main" id="{994FD936-8F73-40AD-8F9B-5D0E82D9DDF0}"/>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a:extLst>
              <a:ext uri="{FF2B5EF4-FFF2-40B4-BE49-F238E27FC236}">
                <a16:creationId xmlns:a16="http://schemas.microsoft.com/office/drawing/2014/main" id="{F0B6617D-9E58-4EA4-99CB-FD577975950A}"/>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Tree>
    <p:extLst>
      <p:ext uri="{BB962C8B-B14F-4D97-AF65-F5344CB8AC3E}">
        <p14:creationId xmlns:p14="http://schemas.microsoft.com/office/powerpoint/2010/main" val="1339077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act Us">
    <p:spTree>
      <p:nvGrpSpPr>
        <p:cNvPr id="1" name=""/>
        <p:cNvGrpSpPr/>
        <p:nvPr/>
      </p:nvGrpSpPr>
      <p:grpSpPr>
        <a:xfrm>
          <a:off x="0" y="0"/>
          <a:ext cx="0" cy="0"/>
          <a:chOff x="0" y="0"/>
          <a:chExt cx="0" cy="0"/>
        </a:xfrm>
      </p:grpSpPr>
      <p:sp>
        <p:nvSpPr>
          <p:cNvPr id="12" name="Freeform Shape">
            <a:extLst>
              <a:ext uri="{FF2B5EF4-FFF2-40B4-BE49-F238E27FC236}">
                <a16:creationId xmlns:a16="http://schemas.microsoft.com/office/drawing/2014/main" id="{F23DF887-9F11-47DC-9A0F-AFB1708A012C}"/>
              </a:ext>
            </a:extLst>
          </p:cNvPr>
          <p:cNvSpPr/>
          <p:nvPr userDrawn="1"/>
        </p:nvSpPr>
        <p:spPr>
          <a:xfrm rot="5400000">
            <a:off x="288427" y="-288428"/>
            <a:ext cx="6843087" cy="7419940"/>
          </a:xfrm>
          <a:custGeom>
            <a:avLst/>
            <a:gdLst>
              <a:gd name="connsiteX0" fmla="*/ 6843087 w 6843087"/>
              <a:gd name="connsiteY0" fmla="*/ 0 h 7419940"/>
              <a:gd name="connsiteX1" fmla="*/ 6843087 w 6843087"/>
              <a:gd name="connsiteY1" fmla="*/ 580445 h 7419940"/>
              <a:gd name="connsiteX2" fmla="*/ 6843087 w 6843087"/>
              <a:gd name="connsiteY2" fmla="*/ 6839495 h 7419940"/>
              <a:gd name="connsiteX3" fmla="*/ 6843087 w 6843087"/>
              <a:gd name="connsiteY3" fmla="*/ 7419940 h 7419940"/>
              <a:gd name="connsiteX4" fmla="*/ 0 w 6843087"/>
              <a:gd name="connsiteY4" fmla="*/ 7419940 h 7419940"/>
              <a:gd name="connsiteX5" fmla="*/ 0 w 6843087"/>
              <a:gd name="connsiteY5" fmla="*/ 6839495 h 7419940"/>
              <a:gd name="connsiteX6" fmla="*/ 0 w 6843087"/>
              <a:gd name="connsiteY6" fmla="*/ 2412170 h 7419940"/>
              <a:gd name="connsiteX7" fmla="*/ 0 w 6843087"/>
              <a:gd name="connsiteY7" fmla="*/ 1831725 h 741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43087" h="7419940">
                <a:moveTo>
                  <a:pt x="6843087" y="0"/>
                </a:moveTo>
                <a:lnTo>
                  <a:pt x="6843087" y="580445"/>
                </a:lnTo>
                <a:lnTo>
                  <a:pt x="6843087" y="6839495"/>
                </a:lnTo>
                <a:lnTo>
                  <a:pt x="6843087" y="7419940"/>
                </a:lnTo>
                <a:lnTo>
                  <a:pt x="0" y="7419940"/>
                </a:lnTo>
                <a:lnTo>
                  <a:pt x="0" y="6839495"/>
                </a:lnTo>
                <a:lnTo>
                  <a:pt x="0" y="2412170"/>
                </a:lnTo>
                <a:lnTo>
                  <a:pt x="0" y="1831725"/>
                </a:lnTo>
                <a:close/>
              </a:path>
            </a:pathLst>
          </a:cu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ocial media links">
            <a:extLst>
              <a:ext uri="{FF2B5EF4-FFF2-40B4-BE49-F238E27FC236}">
                <a16:creationId xmlns:a16="http://schemas.microsoft.com/office/drawing/2014/main" id="{E2EF5340-22E6-4DA2-96A7-A9EEB1D8C17F}"/>
              </a:ext>
            </a:extLst>
          </p:cNvPr>
          <p:cNvSpPr txBox="1">
            <a:spLocks/>
          </p:cNvSpPr>
          <p:nvPr userDrawn="1"/>
        </p:nvSpPr>
        <p:spPr>
          <a:xfrm>
            <a:off x="2013385" y="4291864"/>
            <a:ext cx="4625539" cy="1769350"/>
          </a:xfrm>
          <a:prstGeom prst="rect">
            <a:avLst/>
          </a:prstGeom>
        </p:spPr>
        <p:txBody>
          <a:bodyPr>
            <a:noAutofit/>
          </a:bodyPr>
          <a:lstStyle>
            <a:lvl1pPr marL="0" indent="0" algn="l" defTabSz="914400" rtl="0" eaLnBrk="1" latinLnBrk="0" hangingPunct="1">
              <a:lnSpc>
                <a:spcPct val="90000"/>
              </a:lnSpc>
              <a:spcBef>
                <a:spcPts val="800"/>
              </a:spcBef>
              <a:buFont typeface="Arial" panose="020B0604020202020204" pitchFamily="34" charset="0"/>
              <a:buNone/>
              <a:defRPr sz="1500" b="0" i="0" kern="1200" spc="8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a:t>TBD</a:t>
            </a:r>
          </a:p>
          <a:p>
            <a:endParaRPr lang="en-US"/>
          </a:p>
          <a:p>
            <a:r>
              <a:rPr lang="en-US"/>
              <a:t>NIHGrantsEvents@nih.gov</a:t>
            </a:r>
          </a:p>
          <a:p>
            <a:endParaRPr lang="en-US"/>
          </a:p>
          <a:p>
            <a:r>
              <a:rPr lang="en-US"/>
              <a:t>@NIHGrants</a:t>
            </a:r>
          </a:p>
        </p:txBody>
      </p:sp>
      <p:sp>
        <p:nvSpPr>
          <p:cNvPr id="11" name="Social media outlets">
            <a:extLst>
              <a:ext uri="{FF2B5EF4-FFF2-40B4-BE49-F238E27FC236}">
                <a16:creationId xmlns:a16="http://schemas.microsoft.com/office/drawing/2014/main" id="{12EA7E87-1DFD-4E9F-9E7A-DEF6A916ECCF}"/>
              </a:ext>
            </a:extLst>
          </p:cNvPr>
          <p:cNvSpPr txBox="1">
            <a:spLocks/>
          </p:cNvSpPr>
          <p:nvPr userDrawn="1"/>
        </p:nvSpPr>
        <p:spPr>
          <a:xfrm>
            <a:off x="552450" y="4335578"/>
            <a:ext cx="1613336" cy="1769350"/>
          </a:xfrm>
          <a:prstGeom prst="rect">
            <a:avLst/>
          </a:prstGeom>
        </p:spPr>
        <p:txBody>
          <a:bodyPr>
            <a:normAutofit/>
          </a:bodyPr>
          <a:lstStyle>
            <a:lvl1pPr marL="0" indent="0" algn="r" defTabSz="914400" rtl="0" eaLnBrk="1" latinLnBrk="0" hangingPunct="1">
              <a:lnSpc>
                <a:spcPct val="90000"/>
              </a:lnSpc>
              <a:spcBef>
                <a:spcPts val="1000"/>
              </a:spcBef>
              <a:buFont typeface="Arial" panose="020B0604020202020204" pitchFamily="34" charset="0"/>
              <a:buNone/>
              <a:defRPr sz="1200" b="0" i="0" kern="1200" spc="80"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a:t>WEBSITE </a:t>
            </a:r>
          </a:p>
          <a:p>
            <a:pPr algn="l"/>
            <a:endParaRPr lang="en-US"/>
          </a:p>
          <a:p>
            <a:pPr algn="l"/>
            <a:r>
              <a:rPr lang="en-US"/>
              <a:t>EMAIL </a:t>
            </a:r>
          </a:p>
          <a:p>
            <a:pPr algn="l"/>
            <a:endParaRPr lang="en-US"/>
          </a:p>
          <a:p>
            <a:pPr algn="l"/>
            <a:r>
              <a:rPr lang="en-US"/>
              <a:t>TWITTER </a:t>
            </a:r>
          </a:p>
        </p:txBody>
      </p:sp>
      <p:sp>
        <p:nvSpPr>
          <p:cNvPr id="13" name="Title">
            <a:extLst>
              <a:ext uri="{FF2B5EF4-FFF2-40B4-BE49-F238E27FC236}">
                <a16:creationId xmlns:a16="http://schemas.microsoft.com/office/drawing/2014/main" id="{1FAF5A08-4F41-4A1E-B92D-888C0D675312}"/>
              </a:ext>
            </a:extLst>
          </p:cNvPr>
          <p:cNvSpPr txBox="1">
            <a:spLocks/>
          </p:cNvSpPr>
          <p:nvPr userDrawn="1"/>
        </p:nvSpPr>
        <p:spPr>
          <a:xfrm>
            <a:off x="167317" y="2766218"/>
            <a:ext cx="3996937" cy="1325563"/>
          </a:xfrm>
          <a:prstGeom prst="rect">
            <a:avLst/>
          </a:prstGeom>
        </p:spPr>
        <p:txBody>
          <a:bodyPr anchor="ctr">
            <a:normAutofit/>
          </a:bodyPr>
          <a:lstStyle>
            <a:lvl1pPr algn="ctr" defTabSz="914400" rtl="0" eaLnBrk="1" latinLnBrk="0" hangingPunct="1">
              <a:lnSpc>
                <a:spcPct val="90000"/>
              </a:lnSpc>
              <a:spcBef>
                <a:spcPct val="0"/>
              </a:spcBef>
              <a:buNone/>
              <a:defRPr sz="4800" b="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Contact Us</a:t>
            </a:r>
          </a:p>
        </p:txBody>
      </p:sp>
      <p:pic>
        <p:nvPicPr>
          <p:cNvPr id="3" name="Picture 2" descr="National Institutes of Health Logo: Turning Discovery Into Health">
            <a:extLst>
              <a:ext uri="{FF2B5EF4-FFF2-40B4-BE49-F238E27FC236}">
                <a16:creationId xmlns:a16="http://schemas.microsoft.com/office/drawing/2014/main" id="{EC43E4D3-2873-EAC7-B270-F5F9A2F535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5300" y="3164136"/>
            <a:ext cx="3414878" cy="529725"/>
          </a:xfrm>
          <a:prstGeom prst="rect">
            <a:avLst/>
          </a:prstGeom>
        </p:spPr>
      </p:pic>
      <p:pic>
        <p:nvPicPr>
          <p:cNvPr id="4" name="Picture 3" descr="HHS logo">
            <a:extLst>
              <a:ext uri="{FF2B5EF4-FFF2-40B4-BE49-F238E27FC236}">
                <a16:creationId xmlns:a16="http://schemas.microsoft.com/office/drawing/2014/main" id="{AB788C02-BC84-E836-ABB4-B55363E1360E}"/>
              </a:ext>
            </a:extLst>
          </p:cNvPr>
          <p:cNvPicPr>
            <a:picLocks noChangeAspect="1"/>
          </p:cNvPicPr>
          <p:nvPr userDrawn="1"/>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15175" y="3049808"/>
            <a:ext cx="876248" cy="794465"/>
          </a:xfrm>
          <a:prstGeom prst="rect">
            <a:avLst/>
          </a:prstGeom>
        </p:spPr>
      </p:pic>
    </p:spTree>
    <p:extLst>
      <p:ext uri="{BB962C8B-B14F-4D97-AF65-F5344CB8AC3E}">
        <p14:creationId xmlns:p14="http://schemas.microsoft.com/office/powerpoint/2010/main" val="2081864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Breadcrumbs">
    <p:spTree>
      <p:nvGrpSpPr>
        <p:cNvPr id="1" name=""/>
        <p:cNvGrpSpPr/>
        <p:nvPr/>
      </p:nvGrpSpPr>
      <p:grpSpPr>
        <a:xfrm>
          <a:off x="0" y="0"/>
          <a:ext cx="0" cy="0"/>
          <a:chOff x="0" y="0"/>
          <a:chExt cx="0" cy="0"/>
        </a:xfrm>
      </p:grpSpPr>
      <p:sp>
        <p:nvSpPr>
          <p:cNvPr id="2" name="Title 1"/>
          <p:cNvSpPr>
            <a:spLocks noGrp="1"/>
          </p:cNvSpPr>
          <p:nvPr>
            <p:ph type="title"/>
          </p:nvPr>
        </p:nvSpPr>
        <p:spPr>
          <a:xfrm>
            <a:off x="914400" y="694944"/>
            <a:ext cx="10363200" cy="594360"/>
          </a:xfrm>
        </p:spPr>
        <p:txBody>
          <a:bodyPr vert="horz" lIns="0" tIns="45720" rIns="0" bIns="0" rtlCol="0" anchor="b" anchorCtr="0">
            <a:noAutofit/>
          </a:bodyPr>
          <a:lstStyle>
            <a:lvl1pPr>
              <a:defRPr lang="en-US" sz="3600" b="0" spc="-75" dirty="0">
                <a:latin typeface="+mj-lt"/>
              </a:defRPr>
            </a:lvl1pPr>
          </a:lstStyle>
          <a:p>
            <a:pPr lvl="0" defTabSz="685800">
              <a:lnSpc>
                <a:spcPct val="85000"/>
              </a:lnSpc>
            </a:pPr>
            <a:r>
              <a:rPr lang="en-US"/>
              <a:t>Click to edit Master title style</a:t>
            </a:r>
          </a:p>
        </p:txBody>
      </p:sp>
      <p:sp>
        <p:nvSpPr>
          <p:cNvPr id="3" name="Text Placeholder 5">
            <a:extLst>
              <a:ext uri="{FF2B5EF4-FFF2-40B4-BE49-F238E27FC236}">
                <a16:creationId xmlns:a16="http://schemas.microsoft.com/office/drawing/2014/main" id="{FD545910-EC58-4E59-AC9B-9F096DAB3584}"/>
              </a:ext>
            </a:extLst>
          </p:cNvPr>
          <p:cNvSpPr>
            <a:spLocks noGrp="1"/>
          </p:cNvSpPr>
          <p:nvPr>
            <p:ph type="body" sz="quarter" idx="15" hasCustomPrompt="1"/>
          </p:nvPr>
        </p:nvSpPr>
        <p:spPr>
          <a:xfrm>
            <a:off x="914971" y="466344"/>
            <a:ext cx="3355848" cy="203200"/>
          </a:xfrm>
        </p:spPr>
        <p:txBody>
          <a:bodyPr vert="horz" lIns="0" tIns="0" rIns="0" bIns="0" rtlCol="0">
            <a:noAutofit/>
          </a:bodyPr>
          <a:lstStyle>
            <a:lvl1pPr marL="0" indent="0">
              <a:buNone/>
              <a:defRPr lang="en-US" sz="900" b="1" kern="0" cap="all" spc="250" baseline="0" dirty="0">
                <a:solidFill>
                  <a:schemeClr val="accent5">
                    <a:lumMod val="60000"/>
                    <a:lumOff val="40000"/>
                  </a:schemeClr>
                </a:solidFill>
                <a:ea typeface="Nexa Black" charset="0"/>
                <a:cs typeface="Nexa Black" charset="0"/>
              </a:defRPr>
            </a:lvl1pPr>
          </a:lstStyle>
          <a:p>
            <a:pPr marL="228600" lvl="0" indent="-228600"/>
            <a:r>
              <a:rPr lang="en-US"/>
              <a:t>BREADCRUMBS</a:t>
            </a:r>
          </a:p>
        </p:txBody>
      </p:sp>
    </p:spTree>
    <p:extLst>
      <p:ext uri="{BB962C8B-B14F-4D97-AF65-F5344CB8AC3E}">
        <p14:creationId xmlns:p14="http://schemas.microsoft.com/office/powerpoint/2010/main" val="246218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or pull quote">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96D1DDBC-2885-45F4-A36C-93F35D0D15EC}"/>
              </a:ext>
            </a:extLst>
          </p:cNvPr>
          <p:cNvSpPr/>
          <p:nvPr userDrawn="1"/>
        </p:nvSpPr>
        <p:spPr>
          <a:xfrm>
            <a:off x="914400" y="934648"/>
            <a:ext cx="10325100" cy="4316931"/>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
            <a:extLst>
              <a:ext uri="{FF2B5EF4-FFF2-40B4-BE49-F238E27FC236}">
                <a16:creationId xmlns:a16="http://schemas.microsoft.com/office/drawing/2014/main" id="{508930F0-E118-4C84-B457-FECE21F707C4}"/>
              </a:ext>
            </a:extLst>
          </p:cNvPr>
          <p:cNvSpPr/>
          <p:nvPr userDrawn="1"/>
        </p:nvSpPr>
        <p:spPr>
          <a:xfrm>
            <a:off x="5161844" y="1527399"/>
            <a:ext cx="1868311" cy="1580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1">
            <a:extLst>
              <a:ext uri="{FF2B5EF4-FFF2-40B4-BE49-F238E27FC236}">
                <a16:creationId xmlns:a16="http://schemas.microsoft.com/office/drawing/2014/main" id="{550EDEDA-96DE-4DF0-8227-D77DF6944931}"/>
              </a:ext>
            </a:extLst>
          </p:cNvPr>
          <p:cNvSpPr>
            <a:spLocks noGrp="1"/>
          </p:cNvSpPr>
          <p:nvPr>
            <p:ph type="title" hasCustomPrompt="1"/>
          </p:nvPr>
        </p:nvSpPr>
        <p:spPr>
          <a:xfrm>
            <a:off x="1752601" y="1933574"/>
            <a:ext cx="8696324" cy="2982913"/>
          </a:xfrm>
        </p:spPr>
        <p:txBody>
          <a:bodyPr anchor="t">
            <a:normAutofit/>
          </a:bodyPr>
          <a:lstStyle>
            <a:lvl1pPr algn="ctr">
              <a:lnSpc>
                <a:spcPts val="4200"/>
              </a:lnSpc>
              <a:defRPr sz="3200" cap="all"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br>
              <a:rPr lang="en-US"/>
            </a:br>
            <a:br>
              <a:rPr lang="en-US"/>
            </a:br>
            <a:r>
              <a:rPr lang="en-US"/>
              <a:t>Click to edit Master title style</a:t>
            </a:r>
          </a:p>
        </p:txBody>
      </p:sp>
      <p:pic>
        <p:nvPicPr>
          <p:cNvPr id="3" name="Picture 2" descr="National Institutes of Health Logo: Turning Discovery Into Health">
            <a:extLst>
              <a:ext uri="{FF2B5EF4-FFF2-40B4-BE49-F238E27FC236}">
                <a16:creationId xmlns:a16="http://schemas.microsoft.com/office/drawing/2014/main" id="{87DB9C2C-EB91-0678-5958-D9767CAF69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2313" y="5838277"/>
            <a:ext cx="4224537" cy="655321"/>
          </a:xfrm>
          <a:prstGeom prst="rect">
            <a:avLst/>
          </a:prstGeom>
        </p:spPr>
      </p:pic>
      <p:pic>
        <p:nvPicPr>
          <p:cNvPr id="2" name="Picture 1" descr="HHS logo">
            <a:extLst>
              <a:ext uri="{FF2B5EF4-FFF2-40B4-BE49-F238E27FC236}">
                <a16:creationId xmlns:a16="http://schemas.microsoft.com/office/drawing/2014/main" id="{96D5C3A3-3705-E066-4509-9658451263B7}"/>
              </a:ext>
            </a:extLst>
          </p:cNvPr>
          <p:cNvPicPr>
            <a:picLocks noChangeAspect="1"/>
          </p:cNvPicPr>
          <p:nvPr userDrawn="1"/>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800475" y="5742796"/>
            <a:ext cx="904823" cy="820373"/>
          </a:xfrm>
          <a:prstGeom prst="rect">
            <a:avLst/>
          </a:prstGeom>
        </p:spPr>
      </p:pic>
    </p:spTree>
    <p:extLst>
      <p:ext uri="{BB962C8B-B14F-4D97-AF65-F5344CB8AC3E}">
        <p14:creationId xmlns:p14="http://schemas.microsoft.com/office/powerpoint/2010/main" val="296048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3A27A7C9-800A-4E58-A631-1629E2BE053E}"/>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a:extLst>
              <a:ext uri="{FF2B5EF4-FFF2-40B4-BE49-F238E27FC236}">
                <a16:creationId xmlns:a16="http://schemas.microsoft.com/office/drawing/2014/main" id="{31AE2E3A-B551-4C79-95B3-79B7CC87EB5A}"/>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3" name="Content Placeholder">
            <a:extLst>
              <a:ext uri="{FF2B5EF4-FFF2-40B4-BE49-F238E27FC236}">
                <a16:creationId xmlns:a16="http://schemas.microsoft.com/office/drawing/2014/main" id="{37301DAC-9CD1-487B-9237-981D9C492F0A}"/>
              </a:ext>
            </a:extLst>
          </p:cNvPr>
          <p:cNvSpPr>
            <a:spLocks noGrp="1"/>
          </p:cNvSpPr>
          <p:nvPr>
            <p:ph idx="1"/>
          </p:nvPr>
        </p:nvSpPr>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C2F73649-5248-4A6A-B9CD-48C88FED478C}"/>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08485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104B3E22-0A91-478D-9892-466993449C13}"/>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2">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1">
            <a:extLst>
              <a:ext uri="{FF2B5EF4-FFF2-40B4-BE49-F238E27FC236}">
                <a16:creationId xmlns:a16="http://schemas.microsoft.com/office/drawing/2014/main" id="{A3BED95C-959B-4009-B6BE-3A6E9B353EB5}"/>
              </a:ext>
            </a:extLst>
          </p:cNvPr>
          <p:cNvSpPr>
            <a:spLocks noGrp="1"/>
          </p:cNvSpPr>
          <p:nvPr>
            <p:ph sz="half" idx="1"/>
          </p:nvPr>
        </p:nvSpPr>
        <p:spPr>
          <a:xfrm>
            <a:off x="838200" y="1825625"/>
            <a:ext cx="5181600" cy="435133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a:extLst>
              <a:ext uri="{FF2B5EF4-FFF2-40B4-BE49-F238E27FC236}">
                <a16:creationId xmlns:a16="http://schemas.microsoft.com/office/drawing/2014/main" id="{83B1CE75-5029-47BC-BFC3-E0E1FA551F8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65354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bleed image">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3CF497EF-421E-4E19-A933-1544B37FA412}"/>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a:extLst>
              <a:ext uri="{FF2B5EF4-FFF2-40B4-BE49-F238E27FC236}">
                <a16:creationId xmlns:a16="http://schemas.microsoft.com/office/drawing/2014/main" id="{5B0724C6-7FA0-4CD2-AEA1-3F66C7113541}"/>
              </a:ext>
            </a:extLst>
          </p:cNvPr>
          <p:cNvSpPr>
            <a:spLocks noGrp="1"/>
          </p:cNvSpPr>
          <p:nvPr>
            <p:ph type="pic" idx="1"/>
          </p:nvPr>
        </p:nvSpPr>
        <p:spPr>
          <a:xfrm>
            <a:off x="0" y="1825626"/>
            <a:ext cx="5995988" cy="4351338"/>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itle">
            <a:extLst>
              <a:ext uri="{FF2B5EF4-FFF2-40B4-BE49-F238E27FC236}">
                <a16:creationId xmlns:a16="http://schemas.microsoft.com/office/drawing/2014/main" id="{B1FE13CA-7956-4B78-9E6C-A61CB4E5ADD4}"/>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06153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with chart">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2EE3B9EE-A748-4B35-BF88-C816B28AC78F}"/>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hart Placeholder" title="Chart placeholder">
            <a:extLst>
              <a:ext uri="{FF2B5EF4-FFF2-40B4-BE49-F238E27FC236}">
                <a16:creationId xmlns:a16="http://schemas.microsoft.com/office/drawing/2014/main" id="{D1BEC2BA-8BC6-4361-B2A4-C43533CC075A}"/>
              </a:ext>
            </a:extLst>
          </p:cNvPr>
          <p:cNvSpPr>
            <a:spLocks noGrp="1"/>
          </p:cNvSpPr>
          <p:nvPr>
            <p:ph type="chart" sz="quarter" idx="13"/>
          </p:nvPr>
        </p:nvSpPr>
        <p:spPr>
          <a:xfrm>
            <a:off x="838200" y="1825625"/>
            <a:ext cx="5180013" cy="4351338"/>
          </a:xfrm>
        </p:spPr>
        <p:txBody>
          <a:bodyPr/>
          <a:lstStyle/>
          <a:p>
            <a:endParaRPr lang="en-US"/>
          </a:p>
        </p:txBody>
      </p:sp>
      <p:sp>
        <p:nvSpPr>
          <p:cNvPr id="10" name="Title">
            <a:extLst>
              <a:ext uri="{FF2B5EF4-FFF2-40B4-BE49-F238E27FC236}">
                <a16:creationId xmlns:a16="http://schemas.microsoft.com/office/drawing/2014/main" id="{57A2335E-09D5-4D2E-B842-44E8BDCD49F8}"/>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169257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ividual bio/moderator">
    <p:spTree>
      <p:nvGrpSpPr>
        <p:cNvPr id="1" name=""/>
        <p:cNvGrpSpPr/>
        <p:nvPr/>
      </p:nvGrpSpPr>
      <p:grpSpPr>
        <a:xfrm>
          <a:off x="0" y="0"/>
          <a:ext cx="0" cy="0"/>
          <a:chOff x="0" y="0"/>
          <a:chExt cx="0" cy="0"/>
        </a:xfrm>
      </p:grpSpPr>
      <p:sp>
        <p:nvSpPr>
          <p:cNvPr id="19" name="Rectangle">
            <a:extLst>
              <a:ext uri="{FF2B5EF4-FFF2-40B4-BE49-F238E27FC236}">
                <a16:creationId xmlns:a16="http://schemas.microsoft.com/office/drawing/2014/main" id="{7A1FEF7D-9C53-4520-8290-6E3DB9F89483}"/>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8" name="Text Placeholder 1b">
            <a:extLst>
              <a:ext uri="{FF2B5EF4-FFF2-40B4-BE49-F238E27FC236}">
                <a16:creationId xmlns:a16="http://schemas.microsoft.com/office/drawing/2014/main" id="{78489BB8-0A91-4510-A4E7-3681D7876E97}"/>
              </a:ext>
            </a:extLst>
          </p:cNvPr>
          <p:cNvSpPr>
            <a:spLocks noGrp="1"/>
          </p:cNvSpPr>
          <p:nvPr>
            <p:ph sz="half" idx="17" hasCustomPrompt="1"/>
          </p:nvPr>
        </p:nvSpPr>
        <p:spPr>
          <a:xfrm>
            <a:off x="1439992" y="5481291"/>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1a">
            <a:extLst>
              <a:ext uri="{FF2B5EF4-FFF2-40B4-BE49-F238E27FC236}">
                <a16:creationId xmlns:a16="http://schemas.microsoft.com/office/drawing/2014/main" id="{7F0C7D94-0A8B-4E2F-BD78-C049C5011E63}"/>
              </a:ext>
            </a:extLst>
          </p:cNvPr>
          <p:cNvSpPr>
            <a:spLocks noGrp="1"/>
          </p:cNvSpPr>
          <p:nvPr>
            <p:ph sz="half" idx="16" hasCustomPrompt="1"/>
          </p:nvPr>
        </p:nvSpPr>
        <p:spPr>
          <a:xfrm>
            <a:off x="1439992" y="5217589"/>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a:extLst>
              <a:ext uri="{FF2B5EF4-FFF2-40B4-BE49-F238E27FC236}">
                <a16:creationId xmlns:a16="http://schemas.microsoft.com/office/drawing/2014/main" id="{EF507428-4A93-42B4-B2E0-CD72394E1880}"/>
              </a:ext>
            </a:extLst>
          </p:cNvPr>
          <p:cNvSpPr>
            <a:spLocks noGrp="1"/>
          </p:cNvSpPr>
          <p:nvPr>
            <p:ph type="pic" idx="1"/>
          </p:nvPr>
        </p:nvSpPr>
        <p:spPr>
          <a:xfrm>
            <a:off x="1992481" y="2157284"/>
            <a:ext cx="2743200" cy="2743200"/>
          </a:xfrm>
          <a:prstGeom prst="ellipse">
            <a:avLst/>
          </a:prstGeom>
          <a:solidFill>
            <a:schemeClr val="bg1"/>
          </a:solid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3" name="Content Placeholder">
            <a:extLst>
              <a:ext uri="{FF2B5EF4-FFF2-40B4-BE49-F238E27FC236}">
                <a16:creationId xmlns:a16="http://schemas.microsoft.com/office/drawing/2014/main" id="{2991CCDD-8D32-446F-96EF-DB143B612225}"/>
              </a:ext>
            </a:extLst>
          </p:cNvPr>
          <p:cNvSpPr>
            <a:spLocks noGrp="1"/>
          </p:cNvSpPr>
          <p:nvPr>
            <p:ph sz="half" idx="2"/>
          </p:nvPr>
        </p:nvSpPr>
        <p:spPr>
          <a:xfrm>
            <a:off x="6172200" y="1825625"/>
            <a:ext cx="5181600" cy="4351338"/>
          </a:xfrm>
        </p:spPr>
        <p:txBody>
          <a:bodyPr anchor="ct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Oval">
            <a:extLst>
              <a:ext uri="{FF2B5EF4-FFF2-40B4-BE49-F238E27FC236}">
                <a16:creationId xmlns:a16="http://schemas.microsoft.com/office/drawing/2014/main" id="{6B815260-A5D0-4FA7-A4C9-BC8761B49EC3}"/>
              </a:ext>
            </a:extLst>
          </p:cNvPr>
          <p:cNvSpPr/>
          <p:nvPr userDrawn="1"/>
        </p:nvSpPr>
        <p:spPr>
          <a:xfrm>
            <a:off x="1874215" y="2039018"/>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a:extLst>
              <a:ext uri="{FF2B5EF4-FFF2-40B4-BE49-F238E27FC236}">
                <a16:creationId xmlns:a16="http://schemas.microsoft.com/office/drawing/2014/main" id="{353F6414-3B35-4174-B310-CAB0034FFA34}"/>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27351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et team -1 ">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9CF65BDA-AF7A-4938-AF18-CFFFAD9B23E1}"/>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8" name="Text Placeholder b">
            <a:extLst>
              <a:ext uri="{FF2B5EF4-FFF2-40B4-BE49-F238E27FC236}">
                <a16:creationId xmlns:a16="http://schemas.microsoft.com/office/drawing/2014/main" id="{78489BB8-0A91-4510-A4E7-3681D7876E97}"/>
              </a:ext>
            </a:extLst>
          </p:cNvPr>
          <p:cNvSpPr>
            <a:spLocks noGrp="1"/>
          </p:cNvSpPr>
          <p:nvPr>
            <p:ph sz="half" idx="17" hasCustomPrompt="1"/>
          </p:nvPr>
        </p:nvSpPr>
        <p:spPr>
          <a:xfrm>
            <a:off x="4171911"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a">
            <a:extLst>
              <a:ext uri="{FF2B5EF4-FFF2-40B4-BE49-F238E27FC236}">
                <a16:creationId xmlns:a16="http://schemas.microsoft.com/office/drawing/2014/main" id="{7F0C7D94-0A8B-4E2F-BD78-C049C5011E63}"/>
              </a:ext>
            </a:extLst>
          </p:cNvPr>
          <p:cNvSpPr>
            <a:spLocks noGrp="1"/>
          </p:cNvSpPr>
          <p:nvPr>
            <p:ph sz="half" idx="16" hasCustomPrompt="1"/>
          </p:nvPr>
        </p:nvSpPr>
        <p:spPr>
          <a:xfrm>
            <a:off x="4171911"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4" name="Oval 3">
            <a:extLst>
              <a:ext uri="{FF2B5EF4-FFF2-40B4-BE49-F238E27FC236}">
                <a16:creationId xmlns:a16="http://schemas.microsoft.com/office/drawing/2014/main" id="{1E95E197-296B-486D-948A-76666AA18A65}"/>
              </a:ext>
            </a:extLst>
          </p:cNvPr>
          <p:cNvSpPr/>
          <p:nvPr userDrawn="1"/>
        </p:nvSpPr>
        <p:spPr>
          <a:xfrm>
            <a:off x="4597543" y="2074004"/>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a:extLst>
              <a:ext uri="{FF2B5EF4-FFF2-40B4-BE49-F238E27FC236}">
                <a16:creationId xmlns:a16="http://schemas.microsoft.com/office/drawing/2014/main" id="{EF507428-4A93-42B4-B2E0-CD72394E1880}"/>
              </a:ext>
            </a:extLst>
          </p:cNvPr>
          <p:cNvSpPr>
            <a:spLocks noGrp="1"/>
          </p:cNvSpPr>
          <p:nvPr>
            <p:ph type="pic" idx="1"/>
          </p:nvPr>
        </p:nvSpPr>
        <p:spPr>
          <a:xfrm>
            <a:off x="4715808" y="2192269"/>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itle">
            <a:extLst>
              <a:ext uri="{FF2B5EF4-FFF2-40B4-BE49-F238E27FC236}">
                <a16:creationId xmlns:a16="http://schemas.microsoft.com/office/drawing/2014/main" id="{A29CEF48-00D1-4EC3-AD76-D7D6FAF24E8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6512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et team - 2">
    <p:spTree>
      <p:nvGrpSpPr>
        <p:cNvPr id="1" name=""/>
        <p:cNvGrpSpPr/>
        <p:nvPr/>
      </p:nvGrpSpPr>
      <p:grpSpPr>
        <a:xfrm>
          <a:off x="0" y="0"/>
          <a:ext cx="0" cy="0"/>
          <a:chOff x="0" y="0"/>
          <a:chExt cx="0" cy="0"/>
        </a:xfrm>
      </p:grpSpPr>
      <p:sp>
        <p:nvSpPr>
          <p:cNvPr id="24" name="Rectangle">
            <a:extLst>
              <a:ext uri="{FF2B5EF4-FFF2-40B4-BE49-F238E27FC236}">
                <a16:creationId xmlns:a16="http://schemas.microsoft.com/office/drawing/2014/main" id="{EA7A69B1-4CD4-44A8-BDC6-06666FB363BB}"/>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20" name="Text Placeholder 2b">
            <a:extLst>
              <a:ext uri="{FF2B5EF4-FFF2-40B4-BE49-F238E27FC236}">
                <a16:creationId xmlns:a16="http://schemas.microsoft.com/office/drawing/2014/main" id="{46DB1E9E-5598-4E21-B6BC-593DBC2C0BE0}"/>
              </a:ext>
            </a:extLst>
          </p:cNvPr>
          <p:cNvSpPr>
            <a:spLocks noGrp="1"/>
          </p:cNvSpPr>
          <p:nvPr>
            <p:ph sz="half" idx="19" hasCustomPrompt="1"/>
          </p:nvPr>
        </p:nvSpPr>
        <p:spPr>
          <a:xfrm>
            <a:off x="6653382"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9" name="Text Placeholder 2a">
            <a:extLst>
              <a:ext uri="{FF2B5EF4-FFF2-40B4-BE49-F238E27FC236}">
                <a16:creationId xmlns:a16="http://schemas.microsoft.com/office/drawing/2014/main" id="{FB4A923A-27A2-4AB0-887F-2C09A3379A0E}"/>
              </a:ext>
            </a:extLst>
          </p:cNvPr>
          <p:cNvSpPr>
            <a:spLocks noGrp="1"/>
          </p:cNvSpPr>
          <p:nvPr>
            <p:ph sz="half" idx="18" hasCustomPrompt="1"/>
          </p:nvPr>
        </p:nvSpPr>
        <p:spPr>
          <a:xfrm>
            <a:off x="6653382"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2047606" y="2310535"/>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5" name="Oval 2">
            <a:extLst>
              <a:ext uri="{FF2B5EF4-FFF2-40B4-BE49-F238E27FC236}">
                <a16:creationId xmlns:a16="http://schemas.microsoft.com/office/drawing/2014/main" id="{428F8D71-B409-4E39-8278-084A09EA4E09}"/>
              </a:ext>
            </a:extLst>
          </p:cNvPr>
          <p:cNvSpPr/>
          <p:nvPr userDrawn="1"/>
        </p:nvSpPr>
        <p:spPr>
          <a:xfrm>
            <a:off x="7087605" y="2192269"/>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1b">
            <a:extLst>
              <a:ext uri="{FF2B5EF4-FFF2-40B4-BE49-F238E27FC236}">
                <a16:creationId xmlns:a16="http://schemas.microsoft.com/office/drawing/2014/main" id="{78489BB8-0A91-4510-A4E7-3681D7876E97}"/>
              </a:ext>
            </a:extLst>
          </p:cNvPr>
          <p:cNvSpPr>
            <a:spLocks noGrp="1"/>
          </p:cNvSpPr>
          <p:nvPr>
            <p:ph sz="half" idx="17" hasCustomPrompt="1"/>
          </p:nvPr>
        </p:nvSpPr>
        <p:spPr>
          <a:xfrm>
            <a:off x="1495117"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1a">
            <a:extLst>
              <a:ext uri="{FF2B5EF4-FFF2-40B4-BE49-F238E27FC236}">
                <a16:creationId xmlns:a16="http://schemas.microsoft.com/office/drawing/2014/main" id="{7F0C7D94-0A8B-4E2F-BD78-C049C5011E63}"/>
              </a:ext>
            </a:extLst>
          </p:cNvPr>
          <p:cNvSpPr>
            <a:spLocks noGrp="1"/>
          </p:cNvSpPr>
          <p:nvPr>
            <p:ph sz="half" idx="16" hasCustomPrompt="1"/>
          </p:nvPr>
        </p:nvSpPr>
        <p:spPr>
          <a:xfrm>
            <a:off x="1495117"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1">
            <a:extLst>
              <a:ext uri="{FF2B5EF4-FFF2-40B4-BE49-F238E27FC236}">
                <a16:creationId xmlns:a16="http://schemas.microsoft.com/office/drawing/2014/main" id="{D826CE8B-31FB-4ED2-92ED-C93D69D5FEB3}"/>
              </a:ext>
            </a:extLst>
          </p:cNvPr>
          <p:cNvSpPr>
            <a:spLocks noGrp="1"/>
          </p:cNvSpPr>
          <p:nvPr>
            <p:ph type="pic" idx="14"/>
          </p:nvPr>
        </p:nvSpPr>
        <p:spPr>
          <a:xfrm>
            <a:off x="7205871" y="2310535"/>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Oval 1">
            <a:extLst>
              <a:ext uri="{FF2B5EF4-FFF2-40B4-BE49-F238E27FC236}">
                <a16:creationId xmlns:a16="http://schemas.microsoft.com/office/drawing/2014/main" id="{0822A345-BBDB-4B7F-B49C-1F56538757FE}"/>
              </a:ext>
            </a:extLst>
          </p:cNvPr>
          <p:cNvSpPr/>
          <p:nvPr userDrawn="1"/>
        </p:nvSpPr>
        <p:spPr>
          <a:xfrm>
            <a:off x="1929340" y="2192269"/>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a:extLst>
              <a:ext uri="{FF2B5EF4-FFF2-40B4-BE49-F238E27FC236}">
                <a16:creationId xmlns:a16="http://schemas.microsoft.com/office/drawing/2014/main" id="{2EF1B20B-C209-4D11-BAA7-482AA5193659}"/>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8789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a:extLst>
              <a:ext uri="{FF2B5EF4-FFF2-40B4-BE49-F238E27FC236}">
                <a16:creationId xmlns:a16="http://schemas.microsoft.com/office/drawing/2014/main" id="{9E11EA67-2F6B-4F3E-95AC-3E985C19337C}"/>
              </a:ext>
            </a:extLst>
          </p:cNvPr>
          <p:cNvSpPr>
            <a:spLocks noGrp="1"/>
          </p:cNvSpPr>
          <p:nvPr>
            <p:ph type="sldNum" sz="quarter" idx="4"/>
          </p:nvPr>
        </p:nvSpPr>
        <p:spPr>
          <a:xfrm>
            <a:off x="8634453" y="6356350"/>
            <a:ext cx="2743200" cy="365125"/>
          </a:xfrm>
          <a:prstGeom prst="rect">
            <a:avLst/>
          </a:prstGeom>
        </p:spPr>
        <p:txBody>
          <a:bodyPr vert="horz" lIns="91440" tIns="45720" rIns="91440" bIns="45720" rtlCol="0" anchor="ctr"/>
          <a:lstStyle>
            <a:lvl1pPr algn="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3" name="Text Placeholder">
            <a:extLst>
              <a:ext uri="{FF2B5EF4-FFF2-40B4-BE49-F238E27FC236}">
                <a16:creationId xmlns:a16="http://schemas.microsoft.com/office/drawing/2014/main" id="{39EC2936-D94A-4740-B83D-1EA436B25E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6D548E5B-1AD2-44B7-B761-15D7A1413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7" name="Picture 6" descr="Graphical user interface, text&#10;&#10;Description automatically generated">
            <a:extLst>
              <a:ext uri="{FF2B5EF4-FFF2-40B4-BE49-F238E27FC236}">
                <a16:creationId xmlns:a16="http://schemas.microsoft.com/office/drawing/2014/main" id="{C7588560-3F82-EAE0-B369-8CDB29DB1752}"/>
              </a:ext>
            </a:extLst>
          </p:cNvPr>
          <p:cNvPicPr>
            <a:picLocks noChangeAspect="1"/>
          </p:cNvPicPr>
          <p:nvPr userDrawn="1"/>
        </p:nvPicPr>
        <p:blipFill>
          <a:blip r:embed="rId18"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49957" y="6301710"/>
            <a:ext cx="2464694" cy="382330"/>
          </a:xfrm>
          <a:prstGeom prst="rect">
            <a:avLst/>
          </a:prstGeom>
        </p:spPr>
      </p:pic>
    </p:spTree>
    <p:extLst>
      <p:ext uri="{BB962C8B-B14F-4D97-AF65-F5344CB8AC3E}">
        <p14:creationId xmlns:p14="http://schemas.microsoft.com/office/powerpoint/2010/main" val="4107697721"/>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50" r:id="rId3"/>
    <p:sldLayoutId id="2147483652" r:id="rId4"/>
    <p:sldLayoutId id="2147483664" r:id="rId5"/>
    <p:sldLayoutId id="2147483670" r:id="rId6"/>
    <p:sldLayoutId id="2147483669" r:id="rId7"/>
    <p:sldLayoutId id="2147483668" r:id="rId8"/>
    <p:sldLayoutId id="2147483667" r:id="rId9"/>
    <p:sldLayoutId id="2147483665" r:id="rId10"/>
    <p:sldLayoutId id="2147483666" r:id="rId11"/>
    <p:sldLayoutId id="2147483653" r:id="rId12"/>
    <p:sldLayoutId id="2147483654" r:id="rId13"/>
    <p:sldLayoutId id="2147483655" r:id="rId14"/>
    <p:sldLayoutId id="2147483662" r:id="rId15"/>
    <p:sldLayoutId id="2147483671" r:id="rId16"/>
  </p:sldLayoutIdLst>
  <p:hf hdr="0" ftr="0"/>
  <p:txStyles>
    <p:titleStyle>
      <a:lvl1pPr algn="l" defTabSz="914400" rtl="0" eaLnBrk="1" latinLnBrk="0" hangingPunct="1">
        <a:lnSpc>
          <a:spcPct val="90000"/>
        </a:lnSpc>
        <a:spcBef>
          <a:spcPct val="0"/>
        </a:spcBef>
        <a:buNone/>
        <a:defRPr sz="4400" b="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ants.nih.gov/policy/changes-coming-jan-2025/updates-to-training-grants.htm"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grants.nih.gov/grants/guide/notice-files/NOT-OD-17-050.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rants.nih.gov/grants/guide/notice-files/NOT-OD-24-129.html"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F6E3C460-C493-4BF5-98EF-095BF507A248}"/>
              </a:ext>
            </a:extLst>
          </p:cNvPr>
          <p:cNvSpPr>
            <a:spLocks noGrp="1"/>
          </p:cNvSpPr>
          <p:nvPr>
            <p:ph type="ctrTitle"/>
          </p:nvPr>
        </p:nvSpPr>
        <p:spPr>
          <a:xfrm>
            <a:off x="0" y="2134111"/>
            <a:ext cx="12192000" cy="1677209"/>
          </a:xfrm>
        </p:spPr>
        <p:txBody>
          <a:bodyPr/>
          <a:lstStyle/>
          <a:p>
            <a:r>
              <a:rPr lang="en-US" sz="7200">
                <a:latin typeface="+mn-lt"/>
                <a:ea typeface="Open Sans"/>
                <a:cs typeface="Open Sans"/>
              </a:rPr>
              <a:t>Updates to Institutional Training Grant Applications</a:t>
            </a:r>
            <a:endParaRPr lang="en-US"/>
          </a:p>
        </p:txBody>
      </p:sp>
      <p:sp>
        <p:nvSpPr>
          <p:cNvPr id="6" name="Content placeholder">
            <a:extLst>
              <a:ext uri="{FF2B5EF4-FFF2-40B4-BE49-F238E27FC236}">
                <a16:creationId xmlns:a16="http://schemas.microsoft.com/office/drawing/2014/main" id="{F083474A-72A6-49FC-53C7-89E1035615AA}"/>
              </a:ext>
            </a:extLst>
          </p:cNvPr>
          <p:cNvSpPr>
            <a:spLocks noGrp="1"/>
          </p:cNvSpPr>
          <p:nvPr>
            <p:ph type="body" idx="1"/>
          </p:nvPr>
        </p:nvSpPr>
        <p:spPr>
          <a:xfrm>
            <a:off x="282258" y="353393"/>
            <a:ext cx="11627484" cy="694359"/>
          </a:xfrm>
        </p:spPr>
        <p:txBody>
          <a:bodyPr vert="horz" lIns="91440" tIns="45720" rIns="91440" bIns="45720" rtlCol="0" anchor="t">
            <a:normAutofit fontScale="85000" lnSpcReduction="20000"/>
          </a:bodyPr>
          <a:lstStyle/>
          <a:p>
            <a:r>
              <a:rPr lang="en-US" sz="3200" dirty="0">
                <a:latin typeface="Open Sans"/>
                <a:ea typeface="Open Sans"/>
                <a:cs typeface="Open Sans"/>
              </a:rPr>
              <a:t>Drop-in slides – the first 8 can be used as a set; slides 9-12 are provided in case you’d like to present in more detail</a:t>
            </a:r>
          </a:p>
        </p:txBody>
      </p:sp>
      <p:sp>
        <p:nvSpPr>
          <p:cNvPr id="3" name="TextBox 2">
            <a:extLst>
              <a:ext uri="{FF2B5EF4-FFF2-40B4-BE49-F238E27FC236}">
                <a16:creationId xmlns:a16="http://schemas.microsoft.com/office/drawing/2014/main" id="{9A319E63-A5DA-8E11-D7E9-8720AABCC955}"/>
              </a:ext>
            </a:extLst>
          </p:cNvPr>
          <p:cNvSpPr txBox="1"/>
          <p:nvPr/>
        </p:nvSpPr>
        <p:spPr>
          <a:xfrm>
            <a:off x="4873624" y="4492625"/>
            <a:ext cx="308646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Updated: February 25, 2025</a:t>
            </a:r>
            <a:endParaRPr lang="en-US" b="1" dirty="0"/>
          </a:p>
        </p:txBody>
      </p:sp>
    </p:spTree>
    <p:custDataLst>
      <p:tags r:id="rId1"/>
    </p:custDataLst>
    <p:extLst>
      <p:ext uri="{BB962C8B-B14F-4D97-AF65-F5344CB8AC3E}">
        <p14:creationId xmlns:p14="http://schemas.microsoft.com/office/powerpoint/2010/main" val="204285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5523-E11E-5950-964B-A1C542B58438}"/>
              </a:ext>
            </a:extLst>
          </p:cNvPr>
          <p:cNvSpPr>
            <a:spLocks noGrp="1"/>
          </p:cNvSpPr>
          <p:nvPr>
            <p:ph type="title"/>
          </p:nvPr>
        </p:nvSpPr>
        <p:spPr>
          <a:xfrm>
            <a:off x="456062" y="231298"/>
            <a:ext cx="10515600" cy="1325563"/>
          </a:xfrm>
        </p:spPr>
        <p:txBody>
          <a:bodyPr>
            <a:normAutofit/>
          </a:bodyPr>
          <a:lstStyle/>
          <a:p>
            <a:r>
              <a:rPr lang="en-US" sz="4000" dirty="0"/>
              <a:t>NIH Grants Page on Updates to Institutional Training Grant Applications</a:t>
            </a:r>
          </a:p>
        </p:txBody>
      </p:sp>
      <p:sp>
        <p:nvSpPr>
          <p:cNvPr id="17" name="Slide Number Placeholder 16">
            <a:extLst>
              <a:ext uri="{FF2B5EF4-FFF2-40B4-BE49-F238E27FC236}">
                <a16:creationId xmlns:a16="http://schemas.microsoft.com/office/drawing/2014/main" id="{FAA52C86-2969-8C6E-2B18-25E4CA5A2CC8}"/>
              </a:ext>
            </a:extLst>
          </p:cNvPr>
          <p:cNvSpPr>
            <a:spLocks noGrp="1"/>
          </p:cNvSpPr>
          <p:nvPr>
            <p:ph type="sldNum" sz="quarter" idx="12"/>
          </p:nvPr>
        </p:nvSpPr>
        <p:spPr/>
        <p:txBody>
          <a:bodyPr/>
          <a:lstStyle/>
          <a:p>
            <a:fld id="{A7DDB576-49B3-42E2-89EA-6E35EA8EF806}" type="slidenum">
              <a:rPr lang="en-US" smtClean="0"/>
              <a:pPr/>
              <a:t>10</a:t>
            </a:fld>
            <a:endParaRPr lang="en-US"/>
          </a:p>
        </p:txBody>
      </p:sp>
      <p:sp>
        <p:nvSpPr>
          <p:cNvPr id="5" name="Content Placeholder 1">
            <a:extLst>
              <a:ext uri="{FF2B5EF4-FFF2-40B4-BE49-F238E27FC236}">
                <a16:creationId xmlns:a16="http://schemas.microsoft.com/office/drawing/2014/main" id="{B5A0B9C3-4E27-2DF7-12B3-31EA2F410F02}"/>
              </a:ext>
            </a:extLst>
          </p:cNvPr>
          <p:cNvSpPr txBox="1">
            <a:spLocks/>
          </p:cNvSpPr>
          <p:nvPr/>
        </p:nvSpPr>
        <p:spPr>
          <a:xfrm>
            <a:off x="789182" y="2234402"/>
            <a:ext cx="4536440" cy="43246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n-lt"/>
              </a:rPr>
              <a:t>Background</a:t>
            </a:r>
          </a:p>
          <a:p>
            <a:r>
              <a:rPr lang="en-US" dirty="0">
                <a:latin typeface="+mn-lt"/>
              </a:rPr>
              <a:t>Overview of changes</a:t>
            </a:r>
          </a:p>
          <a:p>
            <a:r>
              <a:rPr lang="en-US" dirty="0">
                <a:latin typeface="+mn-lt"/>
              </a:rPr>
              <a:t>Notices, reports, and blogs</a:t>
            </a:r>
          </a:p>
          <a:p>
            <a:r>
              <a:rPr lang="en-US" dirty="0">
                <a:latin typeface="+mn-lt"/>
              </a:rPr>
              <a:t>Training, resources, and FAQs</a:t>
            </a:r>
          </a:p>
          <a:p>
            <a:r>
              <a:rPr lang="en-US" dirty="0">
                <a:latin typeface="+mn-lt"/>
              </a:rPr>
              <a:t>Contact information</a:t>
            </a:r>
          </a:p>
          <a:p>
            <a:pPr marL="0" indent="0">
              <a:buFont typeface="Arial" panose="020B0604020202020204" pitchFamily="34" charset="0"/>
              <a:buNone/>
            </a:pPr>
            <a:endParaRPr lang="en-US" dirty="0">
              <a:latin typeface="+mn-lt"/>
            </a:endParaRPr>
          </a:p>
        </p:txBody>
      </p:sp>
      <p:sp>
        <p:nvSpPr>
          <p:cNvPr id="6" name="TextBox 5">
            <a:extLst>
              <a:ext uri="{FF2B5EF4-FFF2-40B4-BE49-F238E27FC236}">
                <a16:creationId xmlns:a16="http://schemas.microsoft.com/office/drawing/2014/main" id="{89537FD2-F569-EA30-5189-BA8B2DECD20D}"/>
              </a:ext>
            </a:extLst>
          </p:cNvPr>
          <p:cNvSpPr txBox="1"/>
          <p:nvPr/>
        </p:nvSpPr>
        <p:spPr>
          <a:xfrm>
            <a:off x="456062" y="5110480"/>
            <a:ext cx="4448447" cy="646331"/>
          </a:xfrm>
          <a:prstGeom prst="rect">
            <a:avLst/>
          </a:prstGeom>
          <a:noFill/>
        </p:spPr>
        <p:txBody>
          <a:bodyPr wrap="square" rtlCol="0">
            <a:spAutoFit/>
          </a:bodyPr>
          <a:lstStyle/>
          <a:p>
            <a:r>
              <a:rPr lang="en-US" b="1" dirty="0"/>
              <a:t>Link: </a:t>
            </a:r>
            <a:r>
              <a:rPr lang="en-US" b="1" dirty="0">
                <a:hlinkClick r:id="rId2"/>
              </a:rPr>
              <a:t>grants.nih.gov/policy/changes-coming-jan-2025/updates-to-training-grants.htm</a:t>
            </a:r>
            <a:endParaRPr lang="en-US" b="1" dirty="0"/>
          </a:p>
        </p:txBody>
      </p:sp>
      <p:pic>
        <p:nvPicPr>
          <p:cNvPr id="4" name="Picture 3">
            <a:extLst>
              <a:ext uri="{FF2B5EF4-FFF2-40B4-BE49-F238E27FC236}">
                <a16:creationId xmlns:a16="http://schemas.microsoft.com/office/drawing/2014/main" id="{6699B051-395E-1858-D872-4E5F1F5F3A89}"/>
              </a:ext>
            </a:extLst>
          </p:cNvPr>
          <p:cNvPicPr>
            <a:picLocks noChangeAspect="1"/>
          </p:cNvPicPr>
          <p:nvPr/>
        </p:nvPicPr>
        <p:blipFill>
          <a:blip r:embed="rId3"/>
          <a:stretch>
            <a:fillRect/>
          </a:stretch>
        </p:blipFill>
        <p:spPr>
          <a:xfrm>
            <a:off x="5072529" y="1801872"/>
            <a:ext cx="6911988" cy="3954939"/>
          </a:xfrm>
          <a:prstGeom prst="rect">
            <a:avLst/>
          </a:prstGeom>
        </p:spPr>
      </p:pic>
    </p:spTree>
    <p:extLst>
      <p:ext uri="{BB962C8B-B14F-4D97-AF65-F5344CB8AC3E}">
        <p14:creationId xmlns:p14="http://schemas.microsoft.com/office/powerpoint/2010/main" val="2684830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277D-C339-24F8-99EB-6AA8F2BE055B}"/>
              </a:ext>
            </a:extLst>
          </p:cNvPr>
          <p:cNvSpPr>
            <a:spLocks noGrp="1"/>
          </p:cNvSpPr>
          <p:nvPr>
            <p:ph type="title"/>
          </p:nvPr>
        </p:nvSpPr>
        <p:spPr>
          <a:xfrm>
            <a:off x="1752601" y="2174240"/>
            <a:ext cx="8696324" cy="2742247"/>
          </a:xfrm>
        </p:spPr>
        <p:txBody>
          <a:bodyPr/>
          <a:lstStyle/>
          <a:p>
            <a:pPr>
              <a:lnSpc>
                <a:spcPct val="182291"/>
              </a:lnSpc>
            </a:pPr>
            <a:r>
              <a:rPr lang="en-US"/>
              <a:t>Extra slides to consider including</a:t>
            </a:r>
          </a:p>
        </p:txBody>
      </p:sp>
    </p:spTree>
    <p:extLst>
      <p:ext uri="{BB962C8B-B14F-4D97-AF65-F5344CB8AC3E}">
        <p14:creationId xmlns:p14="http://schemas.microsoft.com/office/powerpoint/2010/main" val="1388815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AE80C5-D2D4-FB14-B557-E10CCF3AD7E3}"/>
              </a:ext>
              <a:ext uri="{C183D7F6-B498-43B3-948B-1728B52AA6E4}">
                <adec:decorative xmlns:adec="http://schemas.microsoft.com/office/drawing/2017/decorative" val="1"/>
              </a:ext>
            </a:extLst>
          </p:cNvPr>
          <p:cNvSpPr>
            <a:spLocks noGrp="1"/>
          </p:cNvSpPr>
          <p:nvPr>
            <p:ph idx="1"/>
          </p:nvPr>
        </p:nvSpPr>
        <p:spPr>
          <a:xfrm>
            <a:off x="444973" y="1458674"/>
            <a:ext cx="11478322" cy="4891326"/>
          </a:xfrm>
        </p:spPr>
        <p:txBody>
          <a:bodyPr>
            <a:normAutofit fontScale="92500"/>
          </a:bodyPr>
          <a:lstStyle/>
          <a:p>
            <a:pPr marL="0" indent="0">
              <a:lnSpc>
                <a:spcPct val="110000"/>
              </a:lnSpc>
              <a:buNone/>
            </a:pPr>
            <a:r>
              <a:rPr lang="en-US" sz="2600">
                <a:latin typeface="+mn-lt"/>
                <a:ea typeface="Open Sans" panose="020B0606030504020204" pitchFamily="34" charset="0"/>
                <a:cs typeface="Open Sans" panose="020B0606030504020204" pitchFamily="34" charset="0"/>
              </a:rPr>
              <a:t>Overall, updates </a:t>
            </a:r>
            <a:r>
              <a:rPr lang="en-US" sz="2600">
                <a:solidFill>
                  <a:schemeClr val="accent1"/>
                </a:solidFill>
                <a:latin typeface="+mn-lt"/>
                <a:ea typeface="Open Sans" panose="020B0606030504020204" pitchFamily="34" charset="0"/>
                <a:cs typeface="Open Sans" panose="020B0606030504020204" pitchFamily="34" charset="0"/>
              </a:rPr>
              <a:t>to reduce burden and promote consistency </a:t>
            </a:r>
            <a:r>
              <a:rPr lang="en-US" sz="2600">
                <a:latin typeface="+mn-lt"/>
                <a:ea typeface="Open Sans" panose="020B0606030504020204" pitchFamily="34" charset="0"/>
                <a:cs typeface="Open Sans" panose="020B0606030504020204" pitchFamily="34" charset="0"/>
              </a:rPr>
              <a:t>in requested information.</a:t>
            </a:r>
          </a:p>
          <a:p>
            <a:pPr>
              <a:lnSpc>
                <a:spcPct val="110000"/>
              </a:lnSpc>
              <a:spcBef>
                <a:spcPts val="1200"/>
              </a:spcBef>
            </a:pPr>
            <a:r>
              <a:rPr lang="en-US" sz="2200" b="1">
                <a:latin typeface="+mn-lt"/>
                <a:ea typeface="Open Sans" panose="020B0606030504020204" pitchFamily="34" charset="0"/>
                <a:cs typeface="Open Sans" panose="020B0606030504020204" pitchFamily="34" charset="0"/>
              </a:rPr>
              <a:t>Table 1</a:t>
            </a:r>
            <a:r>
              <a:rPr lang="en-US" sz="2200">
                <a:latin typeface="+mn-lt"/>
                <a:ea typeface="Open Sans" panose="020B0606030504020204" pitchFamily="34" charset="0"/>
                <a:cs typeface="Open Sans" panose="020B0606030504020204" pitchFamily="34" charset="0"/>
              </a:rPr>
              <a:t> (Census of Participating Department or Interdepartmental Programs)</a:t>
            </a:r>
          </a:p>
          <a:p>
            <a:pPr lvl="1">
              <a:lnSpc>
                <a:spcPct val="110000"/>
              </a:lnSpc>
              <a:buFont typeface="Courier New" panose="02070309020205020404" pitchFamily="49" charset="0"/>
              <a:buChar char="o"/>
            </a:pPr>
            <a:r>
              <a:rPr lang="en-US" sz="2200" b="1">
                <a:effectLst/>
                <a:latin typeface="+mn-lt"/>
                <a:ea typeface="Open Sans" panose="020B0606030504020204" pitchFamily="34" charset="0"/>
                <a:cs typeface="Open Sans" panose="020B0606030504020204" pitchFamily="34" charset="0"/>
              </a:rPr>
              <a:t>Currently, </a:t>
            </a:r>
            <a:r>
              <a:rPr lang="en-US" sz="2200">
                <a:effectLst/>
                <a:latin typeface="+mn-lt"/>
                <a:ea typeface="Open Sans" panose="020B0606030504020204" pitchFamily="34" charset="0"/>
                <a:cs typeface="Open Sans" panose="020B0606030504020204" pitchFamily="34" charset="0"/>
              </a:rPr>
              <a:t>T32 applicants provide information on predoctorates </a:t>
            </a:r>
            <a:r>
              <a:rPr lang="en-US" sz="2200" u="sng">
                <a:effectLst/>
                <a:latin typeface="+mn-lt"/>
                <a:ea typeface="Open Sans" panose="020B0606030504020204" pitchFamily="34" charset="0"/>
                <a:cs typeface="Open Sans" panose="020B0606030504020204" pitchFamily="34" charset="0"/>
              </a:rPr>
              <a:t>and</a:t>
            </a:r>
            <a:r>
              <a:rPr lang="en-US" sz="2200">
                <a:effectLst/>
                <a:latin typeface="+mn-lt"/>
                <a:ea typeface="Open Sans" panose="020B0606030504020204" pitchFamily="34" charset="0"/>
                <a:cs typeface="Open Sans" panose="020B0606030504020204" pitchFamily="34" charset="0"/>
              </a:rPr>
              <a:t> postdoctorates, </a:t>
            </a:r>
            <a:r>
              <a:rPr lang="en-US" sz="2200" b="1" i="1" u="sng">
                <a:effectLst/>
                <a:latin typeface="+mn-lt"/>
                <a:ea typeface="Open Sans" panose="020B0606030504020204" pitchFamily="34" charset="0"/>
                <a:cs typeface="Open Sans" panose="020B0606030504020204" pitchFamily="34" charset="0"/>
              </a:rPr>
              <a:t>regardless</a:t>
            </a:r>
            <a:r>
              <a:rPr lang="en-US" sz="2200">
                <a:effectLst/>
                <a:latin typeface="+mn-lt"/>
                <a:ea typeface="Open Sans" panose="020B0606030504020204" pitchFamily="34" charset="0"/>
                <a:cs typeface="Open Sans" panose="020B0606030504020204" pitchFamily="34" charset="0"/>
              </a:rPr>
              <a:t> of the training stage of the proposed program.</a:t>
            </a:r>
          </a:p>
          <a:p>
            <a:pPr lvl="1">
              <a:lnSpc>
                <a:spcPct val="110000"/>
              </a:lnSpc>
              <a:buFont typeface="Courier New" panose="02070309020205020404" pitchFamily="49" charset="0"/>
              <a:buChar char="o"/>
            </a:pPr>
            <a:r>
              <a:rPr lang="en-US" sz="2200" b="1">
                <a:solidFill>
                  <a:schemeClr val="accent1"/>
                </a:solidFill>
                <a:effectLst/>
                <a:latin typeface="+mn-lt"/>
                <a:ea typeface="Open Sans" panose="020B0606030504020204" pitchFamily="34" charset="0"/>
                <a:cs typeface="Open Sans" panose="020B0606030504020204" pitchFamily="34" charset="0"/>
              </a:rPr>
              <a:t>Planned update: </a:t>
            </a:r>
          </a:p>
          <a:p>
            <a:pPr lvl="2">
              <a:lnSpc>
                <a:spcPct val="110000"/>
              </a:lnSpc>
              <a:buFont typeface="Wingdings" panose="05000000000000000000" pitchFamily="2" charset="2"/>
              <a:buChar char="§"/>
            </a:pPr>
            <a:r>
              <a:rPr lang="en-US" sz="2200">
                <a:solidFill>
                  <a:schemeClr val="accent1"/>
                </a:solidFill>
                <a:effectLst/>
                <a:latin typeface="+mn-lt"/>
                <a:ea typeface="Open Sans" panose="020B0606030504020204" pitchFamily="34" charset="0"/>
                <a:cs typeface="Open Sans" panose="020B0606030504020204" pitchFamily="34" charset="0"/>
              </a:rPr>
              <a:t>Applicants will be required to provide data </a:t>
            </a:r>
            <a:r>
              <a:rPr lang="en-US" sz="2200" b="1" u="sng">
                <a:solidFill>
                  <a:schemeClr val="accent1"/>
                </a:solidFill>
                <a:effectLst/>
                <a:latin typeface="+mn-lt"/>
                <a:ea typeface="Open Sans" panose="020B0606030504020204" pitchFamily="34" charset="0"/>
                <a:cs typeface="Open Sans" panose="020B0606030504020204" pitchFamily="34" charset="0"/>
              </a:rPr>
              <a:t>only</a:t>
            </a:r>
            <a:r>
              <a:rPr lang="en-US" sz="2200" b="1">
                <a:solidFill>
                  <a:schemeClr val="accent1"/>
                </a:solidFill>
                <a:effectLst/>
                <a:latin typeface="+mn-lt"/>
                <a:ea typeface="Open Sans" panose="020B0606030504020204" pitchFamily="34" charset="0"/>
                <a:cs typeface="Open Sans" panose="020B0606030504020204" pitchFamily="34" charset="0"/>
              </a:rPr>
              <a:t> </a:t>
            </a:r>
            <a:r>
              <a:rPr lang="en-US" sz="2200">
                <a:solidFill>
                  <a:schemeClr val="accent1"/>
                </a:solidFill>
                <a:effectLst/>
                <a:latin typeface="+mn-lt"/>
                <a:ea typeface="Open Sans" panose="020B0606030504020204" pitchFamily="34" charset="0"/>
                <a:cs typeface="Open Sans" panose="020B0606030504020204" pitchFamily="34" charset="0"/>
              </a:rPr>
              <a:t>relevant to the training stage(s) in the proposed program. </a:t>
            </a:r>
          </a:p>
          <a:p>
            <a:pPr lvl="2">
              <a:lnSpc>
                <a:spcPct val="110000"/>
              </a:lnSpc>
              <a:buFont typeface="Wingdings" panose="05000000000000000000" pitchFamily="2" charset="2"/>
              <a:buChar char="§"/>
            </a:pPr>
            <a:r>
              <a:rPr lang="en-US" sz="2200">
                <a:solidFill>
                  <a:schemeClr val="accent1"/>
                </a:solidFill>
                <a:latin typeface="+mn-lt"/>
                <a:ea typeface="Open Sans" panose="020B0606030504020204" pitchFamily="34" charset="0"/>
                <a:cs typeface="Open Sans" panose="020B0606030504020204" pitchFamily="34" charset="0"/>
              </a:rPr>
              <a:t>Undergraduate training programs (T34) will include this table.</a:t>
            </a:r>
            <a:r>
              <a:rPr lang="en-US" sz="2200">
                <a:solidFill>
                  <a:schemeClr val="accent1"/>
                </a:solidFill>
                <a:effectLst/>
                <a:latin typeface="+mn-lt"/>
                <a:ea typeface="Open Sans" panose="020B0606030504020204" pitchFamily="34" charset="0"/>
                <a:cs typeface="Open Sans" panose="020B0606030504020204" pitchFamily="34" charset="0"/>
              </a:rPr>
              <a:t>  </a:t>
            </a:r>
            <a:endParaRPr lang="en-US" sz="2200">
              <a:solidFill>
                <a:schemeClr val="accent1"/>
              </a:solidFill>
              <a:latin typeface="+mn-lt"/>
              <a:ea typeface="Open Sans" panose="020B0606030504020204" pitchFamily="34" charset="0"/>
              <a:cs typeface="Open Sans" panose="020B0606030504020204" pitchFamily="34" charset="0"/>
            </a:endParaRPr>
          </a:p>
          <a:p>
            <a:pPr>
              <a:lnSpc>
                <a:spcPct val="110000"/>
              </a:lnSpc>
              <a:spcBef>
                <a:spcPts val="1200"/>
              </a:spcBef>
            </a:pPr>
            <a:r>
              <a:rPr lang="en-US" sz="2400" b="1">
                <a:latin typeface="+mn-lt"/>
                <a:ea typeface="Open Sans" panose="020B0606030504020204" pitchFamily="34" charset="0"/>
                <a:cs typeface="Open Sans" panose="020B0606030504020204" pitchFamily="34" charset="0"/>
              </a:rPr>
              <a:t>Table 8:</a:t>
            </a:r>
            <a:r>
              <a:rPr lang="en-US" sz="2400">
                <a:latin typeface="+mn-lt"/>
                <a:ea typeface="Open Sans" panose="020B0606030504020204" pitchFamily="34" charset="0"/>
                <a:cs typeface="Open Sans" panose="020B0606030504020204" pitchFamily="34" charset="0"/>
              </a:rPr>
              <a:t> Program Outcomes</a:t>
            </a:r>
          </a:p>
          <a:p>
            <a:pPr lvl="1">
              <a:lnSpc>
                <a:spcPct val="110000"/>
              </a:lnSpc>
              <a:buFont typeface="Courier New" panose="02070309020205020404" pitchFamily="49" charset="0"/>
              <a:buChar char="o"/>
            </a:pPr>
            <a:r>
              <a:rPr lang="en-US" sz="2200" b="1">
                <a:latin typeface="+mn-lt"/>
                <a:ea typeface="Open Sans" panose="020B0606030504020204" pitchFamily="34" charset="0"/>
                <a:cs typeface="Open Sans" panose="020B0606030504020204" pitchFamily="34" charset="0"/>
              </a:rPr>
              <a:t>Currently</a:t>
            </a:r>
            <a:r>
              <a:rPr lang="en-US" sz="2200">
                <a:latin typeface="+mn-lt"/>
                <a:ea typeface="Open Sans" panose="020B0606030504020204" pitchFamily="34" charset="0"/>
                <a:cs typeface="Open Sans" panose="020B0606030504020204" pitchFamily="34" charset="0"/>
              </a:rPr>
              <a:t>, asks T32 grantees to include “</a:t>
            </a:r>
            <a:r>
              <a:rPr lang="en-US" sz="2200" b="1" i="1">
                <a:latin typeface="+mn-lt"/>
                <a:ea typeface="Open Sans" panose="020B0606030504020204" pitchFamily="34" charset="0"/>
                <a:cs typeface="Open Sans" panose="020B0606030504020204" pitchFamily="34" charset="0"/>
              </a:rPr>
              <a:t>Clearly associated</a:t>
            </a:r>
            <a:r>
              <a:rPr lang="en-US" sz="2200">
                <a:latin typeface="+mn-lt"/>
                <a:ea typeface="Open Sans" panose="020B0606030504020204" pitchFamily="34" charset="0"/>
                <a:cs typeface="Open Sans" panose="020B0606030504020204" pitchFamily="34" charset="0"/>
              </a:rPr>
              <a:t>” trainees.</a:t>
            </a:r>
          </a:p>
          <a:p>
            <a:pPr lvl="1">
              <a:lnSpc>
                <a:spcPct val="110000"/>
              </a:lnSpc>
              <a:buFont typeface="Courier New" panose="02070309020205020404" pitchFamily="49" charset="0"/>
              <a:buChar char="o"/>
            </a:pPr>
            <a:r>
              <a:rPr lang="en-US" sz="2200" b="1">
                <a:solidFill>
                  <a:schemeClr val="accent1"/>
                </a:solidFill>
                <a:latin typeface="+mn-lt"/>
                <a:ea typeface="Open Sans" panose="020B0606030504020204" pitchFamily="34" charset="0"/>
                <a:cs typeface="Open Sans" panose="020B0606030504020204" pitchFamily="34" charset="0"/>
              </a:rPr>
              <a:t>Planned Update: </a:t>
            </a:r>
            <a:r>
              <a:rPr lang="en-US" sz="2200">
                <a:solidFill>
                  <a:schemeClr val="accent1"/>
                </a:solidFill>
                <a:latin typeface="+mn-lt"/>
                <a:ea typeface="Open Sans" panose="020B0606030504020204" pitchFamily="34" charset="0"/>
                <a:cs typeface="Open Sans" panose="020B0606030504020204" pitchFamily="34" charset="0"/>
              </a:rPr>
              <a:t>Remove “Part II. Those Clearly Associated with the Training Grant” – encourage to report in Program Plan Section or RPPR narrative. </a:t>
            </a:r>
          </a:p>
        </p:txBody>
      </p:sp>
      <p:sp>
        <p:nvSpPr>
          <p:cNvPr id="3" name="Title 2">
            <a:extLst>
              <a:ext uri="{FF2B5EF4-FFF2-40B4-BE49-F238E27FC236}">
                <a16:creationId xmlns:a16="http://schemas.microsoft.com/office/drawing/2014/main" id="{ECD451BC-7055-1F92-36C5-DCBCC23DA266}"/>
              </a:ext>
            </a:extLst>
          </p:cNvPr>
          <p:cNvSpPr>
            <a:spLocks noGrp="1"/>
          </p:cNvSpPr>
          <p:nvPr>
            <p:ph type="title"/>
          </p:nvPr>
        </p:nvSpPr>
        <p:spPr>
          <a:xfrm>
            <a:off x="530557" y="365125"/>
            <a:ext cx="11130886" cy="701676"/>
          </a:xfrm>
        </p:spPr>
        <p:txBody>
          <a:bodyPr>
            <a:normAutofit fontScale="90000"/>
          </a:bodyPr>
          <a:lstStyle/>
          <a:p>
            <a:r>
              <a:rPr lang="en-US" sz="4400" b="1"/>
              <a:t>Data Table Updates</a:t>
            </a:r>
            <a:br>
              <a:rPr lang="en-US" sz="4400" b="1"/>
            </a:br>
            <a:r>
              <a:rPr lang="en-US" sz="4400"/>
              <a:t>Changes Impacting all Applications</a:t>
            </a:r>
            <a:endParaRPr lang="en-US">
              <a:solidFill>
                <a:schemeClr val="tx1"/>
              </a:solidFill>
            </a:endParaRPr>
          </a:p>
        </p:txBody>
      </p:sp>
      <p:sp>
        <p:nvSpPr>
          <p:cNvPr id="4" name="Slide Number Placeholder 3">
            <a:extLst>
              <a:ext uri="{FF2B5EF4-FFF2-40B4-BE49-F238E27FC236}">
                <a16:creationId xmlns:a16="http://schemas.microsoft.com/office/drawing/2014/main" id="{785D6AE1-F14E-4D9F-BA7A-38FA94F159A9}"/>
              </a:ext>
            </a:extLst>
          </p:cNvPr>
          <p:cNvSpPr>
            <a:spLocks noGrp="1"/>
          </p:cNvSpPr>
          <p:nvPr>
            <p:ph type="sldNum" sz="quarter" idx="12"/>
          </p:nvPr>
        </p:nvSpPr>
        <p:spPr/>
        <p:txBody>
          <a:bodyPr/>
          <a:lstStyle/>
          <a:p>
            <a:fld id="{A7DDB576-49B3-42E2-89EA-6E35EA8EF806}" type="slidenum">
              <a:rPr lang="en-US" smtClean="0"/>
              <a:pPr/>
              <a:t>12</a:t>
            </a:fld>
            <a:endParaRPr lang="en-US"/>
          </a:p>
        </p:txBody>
      </p:sp>
    </p:spTree>
    <p:extLst>
      <p:ext uri="{BB962C8B-B14F-4D97-AF65-F5344CB8AC3E}">
        <p14:creationId xmlns:p14="http://schemas.microsoft.com/office/powerpoint/2010/main" val="451122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AD3BA-35E5-21C4-848C-D92A417F874D}"/>
              </a:ext>
            </a:extLst>
          </p:cNvPr>
          <p:cNvSpPr>
            <a:spLocks noGrp="1"/>
          </p:cNvSpPr>
          <p:nvPr>
            <p:ph type="title"/>
          </p:nvPr>
        </p:nvSpPr>
        <p:spPr>
          <a:xfrm>
            <a:off x="262466" y="331258"/>
            <a:ext cx="11235645" cy="904875"/>
          </a:xfrm>
        </p:spPr>
        <p:txBody>
          <a:bodyPr>
            <a:normAutofit fontScale="90000"/>
          </a:bodyPr>
          <a:lstStyle/>
          <a:p>
            <a:r>
              <a:rPr lang="en-US" sz="4400" b="1"/>
              <a:t>Data Table Updates</a:t>
            </a:r>
            <a:br>
              <a:rPr lang="en-US" sz="4400" b="1"/>
            </a:br>
            <a:r>
              <a:rPr lang="en-US"/>
              <a:t>Table 5 – Publications of Those in Training</a:t>
            </a:r>
          </a:p>
        </p:txBody>
      </p:sp>
      <p:sp>
        <p:nvSpPr>
          <p:cNvPr id="4" name="Slide Number Placeholder 3">
            <a:extLst>
              <a:ext uri="{FF2B5EF4-FFF2-40B4-BE49-F238E27FC236}">
                <a16:creationId xmlns:a16="http://schemas.microsoft.com/office/drawing/2014/main" id="{41D2D936-5BAF-9BC0-CB09-54B1CFC9E8F0}"/>
              </a:ext>
            </a:extLst>
          </p:cNvPr>
          <p:cNvSpPr>
            <a:spLocks noGrp="1"/>
          </p:cNvSpPr>
          <p:nvPr>
            <p:ph type="sldNum" sz="quarter" idx="12"/>
          </p:nvPr>
        </p:nvSpPr>
        <p:spPr/>
        <p:txBody>
          <a:bodyPr/>
          <a:lstStyle/>
          <a:p>
            <a:fld id="{A7DDB576-49B3-42E2-89EA-6E35EA8EF806}" type="slidenum">
              <a:rPr lang="en-US" smtClean="0"/>
              <a:pPr/>
              <a:t>13</a:t>
            </a:fld>
            <a:endParaRPr lang="en-US"/>
          </a:p>
        </p:txBody>
      </p:sp>
      <p:sp>
        <p:nvSpPr>
          <p:cNvPr id="3" name="Content Placeholder 2">
            <a:extLst>
              <a:ext uri="{FF2B5EF4-FFF2-40B4-BE49-F238E27FC236}">
                <a16:creationId xmlns:a16="http://schemas.microsoft.com/office/drawing/2014/main" id="{6897DC58-0421-2557-11F2-55D3BF6012AF}"/>
              </a:ext>
            </a:extLst>
          </p:cNvPr>
          <p:cNvSpPr>
            <a:spLocks noGrp="1"/>
          </p:cNvSpPr>
          <p:nvPr>
            <p:ph idx="1"/>
          </p:nvPr>
        </p:nvSpPr>
        <p:spPr>
          <a:xfrm>
            <a:off x="493942" y="1826522"/>
            <a:ext cx="11440554" cy="4290316"/>
          </a:xfrm>
        </p:spPr>
        <p:txBody>
          <a:bodyPr>
            <a:normAutofit/>
          </a:bodyPr>
          <a:lstStyle/>
          <a:p>
            <a:pPr marL="0" indent="0">
              <a:lnSpc>
                <a:spcPct val="110000"/>
              </a:lnSpc>
              <a:spcBef>
                <a:spcPts val="0"/>
              </a:spcBef>
              <a:buNone/>
            </a:pPr>
            <a:r>
              <a:rPr lang="en-US" b="1">
                <a:latin typeface="+mn-lt"/>
                <a:ea typeface="Open Sans" panose="020B0606030504020204" pitchFamily="34" charset="0"/>
                <a:cs typeface="Open Sans" panose="020B0606030504020204" pitchFamily="34" charset="0"/>
              </a:rPr>
              <a:t>Currently</a:t>
            </a:r>
            <a:r>
              <a:rPr lang="en-US">
                <a:latin typeface="+mn-lt"/>
                <a:ea typeface="Open Sans" panose="020B0606030504020204" pitchFamily="34" charset="0"/>
                <a:cs typeface="Open Sans" panose="020B0606030504020204" pitchFamily="34" charset="0"/>
              </a:rPr>
              <a:t> oriented around the </a:t>
            </a:r>
            <a:r>
              <a:rPr lang="en-US" i="1">
                <a:latin typeface="+mn-lt"/>
                <a:ea typeface="Open Sans" panose="020B0606030504020204" pitchFamily="34" charset="0"/>
                <a:cs typeface="Open Sans" panose="020B0606030504020204" pitchFamily="34" charset="0"/>
              </a:rPr>
              <a:t>training faculty</a:t>
            </a:r>
            <a:r>
              <a:rPr lang="en-US">
                <a:latin typeface="+mn-lt"/>
                <a:ea typeface="Open Sans" panose="020B0606030504020204" pitchFamily="34" charset="0"/>
                <a:cs typeface="Open Sans" panose="020B0606030504020204" pitchFamily="34" charset="0"/>
              </a:rPr>
              <a:t> as opposed to </a:t>
            </a:r>
            <a:r>
              <a:rPr lang="en-US" i="1">
                <a:latin typeface="+mn-lt"/>
                <a:ea typeface="Open Sans" panose="020B0606030504020204" pitchFamily="34" charset="0"/>
                <a:cs typeface="Open Sans" panose="020B0606030504020204" pitchFamily="34" charset="0"/>
              </a:rPr>
              <a:t>trainee outcomes</a:t>
            </a:r>
            <a:r>
              <a:rPr lang="en-US">
                <a:latin typeface="+mn-lt"/>
                <a:ea typeface="Open Sans" panose="020B0606030504020204" pitchFamily="34" charset="0"/>
                <a:cs typeface="Open Sans" panose="020B0606030504020204" pitchFamily="34" charset="0"/>
              </a:rPr>
              <a:t>. </a:t>
            </a:r>
          </a:p>
          <a:p>
            <a:pPr>
              <a:lnSpc>
                <a:spcPct val="110000"/>
              </a:lnSpc>
              <a:spcBef>
                <a:spcPts val="0"/>
              </a:spcBef>
            </a:pPr>
            <a:endParaRPr lang="en-US" sz="1200">
              <a:latin typeface="+mn-lt"/>
              <a:ea typeface="Open Sans" panose="020B0606030504020204" pitchFamily="34" charset="0"/>
              <a:cs typeface="Open Sans" panose="020B0606030504020204" pitchFamily="34" charset="0"/>
            </a:endParaRPr>
          </a:p>
          <a:p>
            <a:pPr>
              <a:lnSpc>
                <a:spcPct val="110000"/>
              </a:lnSpc>
              <a:spcBef>
                <a:spcPts val="0"/>
              </a:spcBef>
            </a:pPr>
            <a:r>
              <a:rPr lang="en-US" b="1">
                <a:solidFill>
                  <a:schemeClr val="accent1"/>
                </a:solidFill>
                <a:latin typeface="+mn-lt"/>
                <a:ea typeface="Open Sans" panose="020B0606030504020204" pitchFamily="34" charset="0"/>
                <a:cs typeface="Open Sans" panose="020B0606030504020204" pitchFamily="34" charset="0"/>
              </a:rPr>
              <a:t>Planned updates</a:t>
            </a:r>
          </a:p>
          <a:p>
            <a:pPr lvl="1">
              <a:lnSpc>
                <a:spcPct val="100000"/>
              </a:lnSpc>
              <a:spcBef>
                <a:spcPts val="600"/>
              </a:spcBef>
              <a:buFont typeface="Courier New" panose="02070309020205020404" pitchFamily="49" charset="0"/>
              <a:buChar char="o"/>
            </a:pPr>
            <a:r>
              <a:rPr lang="en-US">
                <a:solidFill>
                  <a:schemeClr val="accent1"/>
                </a:solidFill>
                <a:latin typeface="+mn-lt"/>
                <a:ea typeface="Open Sans" panose="020B0606030504020204" pitchFamily="34" charset="0"/>
                <a:cs typeface="Open Sans" panose="020B0606030504020204" pitchFamily="34" charset="0"/>
              </a:rPr>
              <a:t>Re-align table to focus on outcomes for trainees supported by the grant.</a:t>
            </a:r>
          </a:p>
          <a:p>
            <a:pPr lvl="1">
              <a:lnSpc>
                <a:spcPct val="100000"/>
              </a:lnSpc>
              <a:spcBef>
                <a:spcPts val="600"/>
              </a:spcBef>
              <a:buFont typeface="Courier New" panose="02070309020205020404" pitchFamily="49" charset="0"/>
              <a:buChar char="o"/>
            </a:pPr>
            <a:r>
              <a:rPr lang="en-US">
                <a:solidFill>
                  <a:schemeClr val="accent1"/>
                </a:solidFill>
                <a:latin typeface="+mn-lt"/>
                <a:ea typeface="Open Sans" panose="020B0606030504020204" pitchFamily="34" charset="0"/>
                <a:cs typeface="Open Sans" panose="020B0606030504020204" pitchFamily="34" charset="0"/>
              </a:rPr>
              <a:t>Allow inclusion of </a:t>
            </a:r>
            <a:r>
              <a:rPr lang="en-US">
                <a:solidFill>
                  <a:schemeClr val="accent1"/>
                </a:solidFill>
                <a:latin typeface="+mn-lt"/>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interim research products </a:t>
            </a:r>
            <a:r>
              <a:rPr lang="en-US">
                <a:solidFill>
                  <a:schemeClr val="accent1"/>
                </a:solidFill>
                <a:latin typeface="+mn-lt"/>
                <a:ea typeface="Open Sans" panose="020B0606030504020204" pitchFamily="34" charset="0"/>
                <a:cs typeface="Open Sans" panose="020B0606030504020204" pitchFamily="34" charset="0"/>
              </a:rPr>
              <a:t>(such as preprints) only when final publication not available.</a:t>
            </a:r>
          </a:p>
          <a:p>
            <a:pPr lvl="2">
              <a:lnSpc>
                <a:spcPct val="100000"/>
              </a:lnSpc>
              <a:spcBef>
                <a:spcPts val="600"/>
              </a:spcBef>
              <a:buFont typeface="Wingdings" panose="05000000000000000000" pitchFamily="2" charset="2"/>
              <a:buChar char="§"/>
            </a:pPr>
            <a:r>
              <a:rPr lang="en-US" sz="2000">
                <a:solidFill>
                  <a:schemeClr val="accent1"/>
                </a:solidFill>
                <a:latin typeface="+mn-lt"/>
                <a:ea typeface="Open Sans" panose="020B0606030504020204" pitchFamily="34" charset="0"/>
                <a:cs typeface="Open Sans" panose="020B0606030504020204" pitchFamily="34" charset="0"/>
              </a:rPr>
              <a:t>Similar to what happens for R, F, and K applications. </a:t>
            </a:r>
          </a:p>
          <a:p>
            <a:pPr lvl="1">
              <a:lnSpc>
                <a:spcPct val="100000"/>
              </a:lnSpc>
              <a:spcBef>
                <a:spcPts val="600"/>
              </a:spcBef>
              <a:buFont typeface="Courier New" panose="02070309020205020404" pitchFamily="49" charset="0"/>
              <a:buChar char="o"/>
            </a:pPr>
            <a:r>
              <a:rPr lang="en-US">
                <a:solidFill>
                  <a:schemeClr val="accent1"/>
                </a:solidFill>
                <a:latin typeface="+mn-lt"/>
                <a:ea typeface="Open Sans" panose="020B0606030504020204" pitchFamily="34" charset="0"/>
                <a:cs typeface="Open Sans" panose="020B0606030504020204" pitchFamily="34" charset="0"/>
              </a:rPr>
              <a:t>Undergraduate: Can include external, published conference abstracts. </a:t>
            </a:r>
          </a:p>
          <a:p>
            <a:pPr marL="457200" lvl="1" indent="0">
              <a:lnSpc>
                <a:spcPct val="110000"/>
              </a:lnSpc>
              <a:spcBef>
                <a:spcPts val="0"/>
              </a:spcBef>
              <a:buNone/>
            </a:pPr>
            <a:endParaRPr lang="en-US">
              <a:latin typeface="+mn-lt"/>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43404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C79AF20-E0AC-8C5B-E102-AE29D15ABF0E}"/>
              </a:ext>
            </a:extLst>
          </p:cNvPr>
          <p:cNvSpPr>
            <a:spLocks noGrp="1"/>
          </p:cNvSpPr>
          <p:nvPr>
            <p:ph type="title"/>
          </p:nvPr>
        </p:nvSpPr>
        <p:spPr>
          <a:xfrm>
            <a:off x="262466" y="331258"/>
            <a:ext cx="11235645" cy="904875"/>
          </a:xfrm>
        </p:spPr>
        <p:txBody>
          <a:bodyPr>
            <a:normAutofit fontScale="90000"/>
          </a:bodyPr>
          <a:lstStyle/>
          <a:p>
            <a:r>
              <a:rPr lang="en-US" sz="4400" b="1"/>
              <a:t>Data Table Updates</a:t>
            </a:r>
            <a:br>
              <a:rPr lang="en-US" sz="4400" b="1"/>
            </a:br>
            <a:r>
              <a:rPr lang="en-US"/>
              <a:t>Table 5 – Example</a:t>
            </a:r>
          </a:p>
        </p:txBody>
      </p:sp>
      <p:sp>
        <p:nvSpPr>
          <p:cNvPr id="2" name="Slide Number Placeholder 1">
            <a:extLst>
              <a:ext uri="{FF2B5EF4-FFF2-40B4-BE49-F238E27FC236}">
                <a16:creationId xmlns:a16="http://schemas.microsoft.com/office/drawing/2014/main" id="{4BA28ED8-86A7-E8F0-F537-6DE1746E4161}"/>
              </a:ext>
            </a:extLst>
          </p:cNvPr>
          <p:cNvSpPr>
            <a:spLocks noGrp="1"/>
          </p:cNvSpPr>
          <p:nvPr>
            <p:ph type="sldNum" sz="quarter" idx="12"/>
          </p:nvPr>
        </p:nvSpPr>
        <p:spPr/>
        <p:txBody>
          <a:bodyPr/>
          <a:lstStyle/>
          <a:p>
            <a:fld id="{A7DDB576-49B3-42E2-89EA-6E35EA8EF806}" type="slidenum">
              <a:rPr lang="en-US" smtClean="0"/>
              <a:pPr/>
              <a:t>14</a:t>
            </a:fld>
            <a:endParaRPr lang="en-US"/>
          </a:p>
        </p:txBody>
      </p:sp>
      <p:pic>
        <p:nvPicPr>
          <p:cNvPr id="5" name="Picture 4" descr="Updated Image of Sample Table 5A, &quot;Publications of Trainees Supported by this Program: Predoctoral&quot;&#10;&#10;The first two columns have been re-arranged so that &quot;Trainee Name&quot; is first and &quot;Faculty Member&quot; is second">
            <a:extLst>
              <a:ext uri="{FF2B5EF4-FFF2-40B4-BE49-F238E27FC236}">
                <a16:creationId xmlns:a16="http://schemas.microsoft.com/office/drawing/2014/main" id="{5E2FEC15-C95A-0413-7034-D90A88AEC5BA}"/>
              </a:ext>
            </a:extLst>
          </p:cNvPr>
          <p:cNvPicPr>
            <a:picLocks noChangeAspect="1"/>
          </p:cNvPicPr>
          <p:nvPr/>
        </p:nvPicPr>
        <p:blipFill>
          <a:blip r:embed="rId2"/>
          <a:stretch>
            <a:fillRect/>
          </a:stretch>
        </p:blipFill>
        <p:spPr>
          <a:xfrm>
            <a:off x="1111639" y="1271693"/>
            <a:ext cx="9537298" cy="3459938"/>
          </a:xfrm>
          <a:prstGeom prst="rect">
            <a:avLst/>
          </a:prstGeom>
        </p:spPr>
      </p:pic>
      <p:sp>
        <p:nvSpPr>
          <p:cNvPr id="4" name="TextBox 3">
            <a:extLst>
              <a:ext uri="{FF2B5EF4-FFF2-40B4-BE49-F238E27FC236}">
                <a16:creationId xmlns:a16="http://schemas.microsoft.com/office/drawing/2014/main" id="{ED2520AB-B2C4-4582-0474-725F6379C614}"/>
              </a:ext>
            </a:extLst>
          </p:cNvPr>
          <p:cNvSpPr txBox="1"/>
          <p:nvPr/>
        </p:nvSpPr>
        <p:spPr>
          <a:xfrm>
            <a:off x="827505" y="4615428"/>
            <a:ext cx="10445298"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accent1"/>
                </a:solidFill>
                <a:ea typeface="Open Sans Light" panose="020B0306030504020204" pitchFamily="34" charset="0"/>
                <a:cs typeface="Open Sans Light" panose="020B0306030504020204" pitchFamily="34" charset="0"/>
              </a:rPr>
              <a:t>List trainees first (followed by PI); trainees will match those listed on Table 8 (up to 10 years)</a:t>
            </a:r>
          </a:p>
          <a:p>
            <a:pPr marL="285750" indent="-285750">
              <a:buFont typeface="Arial" panose="020B0604020202020204" pitchFamily="34" charset="0"/>
              <a:buChar char="•"/>
            </a:pPr>
            <a:r>
              <a:rPr lang="en-US" sz="2000" dirty="0">
                <a:solidFill>
                  <a:schemeClr val="accent1"/>
                </a:solidFill>
                <a:ea typeface="Open Sans Light" panose="020B0306030504020204" pitchFamily="34" charset="0"/>
                <a:cs typeface="Open Sans Light" panose="020B0306030504020204" pitchFamily="34" charset="0"/>
              </a:rPr>
              <a:t>Add pre-print example</a:t>
            </a:r>
          </a:p>
          <a:p>
            <a:pPr marL="285750" indent="-285750">
              <a:buFont typeface="Arial" panose="020B0604020202020204" pitchFamily="34" charset="0"/>
              <a:buChar char="•"/>
            </a:pPr>
            <a:r>
              <a:rPr lang="en-US" sz="2000" dirty="0">
                <a:solidFill>
                  <a:schemeClr val="accent1"/>
                </a:solidFill>
                <a:ea typeface="Open Sans Light" panose="020B0306030504020204" pitchFamily="34" charset="0"/>
                <a:cs typeface="Open Sans Light" panose="020B0306030504020204" pitchFamily="34" charset="0"/>
              </a:rPr>
              <a:t>Options</a:t>
            </a:r>
          </a:p>
          <a:p>
            <a:pPr marL="742950" lvl="1" indent="-285750">
              <a:buFont typeface="Courier New" panose="02070309020205020404" pitchFamily="49" charset="0"/>
              <a:buChar char="o"/>
            </a:pPr>
            <a:r>
              <a:rPr lang="en-US" sz="2000" dirty="0">
                <a:solidFill>
                  <a:schemeClr val="accent1"/>
                </a:solidFill>
                <a:ea typeface="Open Sans Light" panose="020B0306030504020204" pitchFamily="34" charset="0"/>
                <a:cs typeface="Open Sans Light" panose="020B0306030504020204" pitchFamily="34" charset="0"/>
              </a:rPr>
              <a:t>Add co-mentor</a:t>
            </a:r>
          </a:p>
          <a:p>
            <a:pPr marL="742950" lvl="1" indent="-285750">
              <a:buFont typeface="Courier New" panose="02070309020205020404" pitchFamily="49" charset="0"/>
              <a:buChar char="o"/>
            </a:pPr>
            <a:r>
              <a:rPr lang="en-US" sz="2000" dirty="0">
                <a:solidFill>
                  <a:schemeClr val="accent1"/>
                </a:solidFill>
                <a:ea typeface="Open Sans Light" panose="020B0306030504020204" pitchFamily="34" charset="0"/>
                <a:cs typeface="Open Sans Light" panose="020B0306030504020204" pitchFamily="34" charset="0"/>
              </a:rPr>
              <a:t>Can denote former trainers (*)</a:t>
            </a:r>
          </a:p>
        </p:txBody>
      </p:sp>
    </p:spTree>
    <p:extLst>
      <p:ext uri="{BB962C8B-B14F-4D97-AF65-F5344CB8AC3E}">
        <p14:creationId xmlns:p14="http://schemas.microsoft.com/office/powerpoint/2010/main" val="1362641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2A01-0E7C-0AAC-0764-AA5B7E6DA29B}"/>
              </a:ext>
            </a:extLst>
          </p:cNvPr>
          <p:cNvSpPr>
            <a:spLocks noGrp="1"/>
          </p:cNvSpPr>
          <p:nvPr>
            <p:ph type="title"/>
          </p:nvPr>
        </p:nvSpPr>
        <p:spPr>
          <a:xfrm>
            <a:off x="350299" y="385445"/>
            <a:ext cx="11841701" cy="1158875"/>
          </a:xfrm>
        </p:spPr>
        <p:txBody>
          <a:bodyPr>
            <a:noAutofit/>
          </a:bodyPr>
          <a:lstStyle/>
          <a:p>
            <a:r>
              <a:rPr lang="en-US" sz="4000" b="1"/>
              <a:t>Data Table Updates</a:t>
            </a:r>
            <a:br>
              <a:rPr lang="en-US" sz="4000" b="1"/>
            </a:br>
            <a:r>
              <a:rPr lang="en-US" sz="4000"/>
              <a:t>Table 6 - Applicants, Entrants, and their Characteristics for the Past Five Years</a:t>
            </a:r>
          </a:p>
        </p:txBody>
      </p:sp>
      <p:sp>
        <p:nvSpPr>
          <p:cNvPr id="4" name="Slide Number Placeholder 3">
            <a:extLst>
              <a:ext uri="{FF2B5EF4-FFF2-40B4-BE49-F238E27FC236}">
                <a16:creationId xmlns:a16="http://schemas.microsoft.com/office/drawing/2014/main" id="{18F797E1-9DBB-6632-590B-1896A57A9F6A}"/>
              </a:ext>
            </a:extLst>
          </p:cNvPr>
          <p:cNvSpPr>
            <a:spLocks noGrp="1"/>
          </p:cNvSpPr>
          <p:nvPr>
            <p:ph type="sldNum" sz="quarter" idx="12"/>
          </p:nvPr>
        </p:nvSpPr>
        <p:spPr/>
        <p:txBody>
          <a:bodyPr/>
          <a:lstStyle/>
          <a:p>
            <a:fld id="{A7DDB576-49B3-42E2-89EA-6E35EA8EF806}" type="slidenum">
              <a:rPr lang="en-US" smtClean="0"/>
              <a:pPr/>
              <a:t>15</a:t>
            </a:fld>
            <a:endParaRPr lang="en-US"/>
          </a:p>
        </p:txBody>
      </p:sp>
      <p:sp>
        <p:nvSpPr>
          <p:cNvPr id="3" name="Content Placeholder 2">
            <a:extLst>
              <a:ext uri="{FF2B5EF4-FFF2-40B4-BE49-F238E27FC236}">
                <a16:creationId xmlns:a16="http://schemas.microsoft.com/office/drawing/2014/main" id="{6A287F6D-FDA9-1696-2E7F-BEF22A39D1D6}"/>
              </a:ext>
            </a:extLst>
          </p:cNvPr>
          <p:cNvSpPr>
            <a:spLocks noGrp="1"/>
          </p:cNvSpPr>
          <p:nvPr>
            <p:ph idx="1"/>
          </p:nvPr>
        </p:nvSpPr>
        <p:spPr>
          <a:xfrm>
            <a:off x="569843" y="1998345"/>
            <a:ext cx="11052313" cy="4351338"/>
          </a:xfrm>
        </p:spPr>
        <p:txBody>
          <a:bodyPr>
            <a:normAutofit/>
          </a:bodyPr>
          <a:lstStyle/>
          <a:p>
            <a:pPr marL="0" indent="0">
              <a:lnSpc>
                <a:spcPct val="100000"/>
              </a:lnSpc>
              <a:spcBef>
                <a:spcPts val="1200"/>
              </a:spcBef>
              <a:buNone/>
            </a:pPr>
            <a:r>
              <a:rPr lang="en-US" b="1">
                <a:solidFill>
                  <a:schemeClr val="accent1"/>
                </a:solidFill>
                <a:latin typeface="+mn-lt"/>
                <a:ea typeface="Open Sans" panose="020B0606030504020204" pitchFamily="34" charset="0"/>
                <a:cs typeface="Open Sans" panose="020B0606030504020204" pitchFamily="34" charset="0"/>
              </a:rPr>
              <a:t>Currently,</a:t>
            </a:r>
            <a:r>
              <a:rPr lang="en-US">
                <a:solidFill>
                  <a:schemeClr val="accent1"/>
                </a:solidFill>
                <a:latin typeface="+mn-lt"/>
                <a:ea typeface="Open Sans" panose="020B0606030504020204" pitchFamily="34" charset="0"/>
                <a:cs typeface="Open Sans" panose="020B0606030504020204" pitchFamily="34" charset="0"/>
              </a:rPr>
              <a:t> </a:t>
            </a:r>
            <a:r>
              <a:rPr lang="en-US">
                <a:latin typeface="+mn-lt"/>
                <a:ea typeface="Open Sans" panose="020B0606030504020204" pitchFamily="34" charset="0"/>
                <a:cs typeface="Open Sans" panose="020B0606030504020204" pitchFamily="34" charset="0"/>
              </a:rPr>
              <a:t>T32 applicants collect </a:t>
            </a:r>
            <a:r>
              <a:rPr lang="en-US" i="1">
                <a:solidFill>
                  <a:schemeClr val="accent1"/>
                </a:solidFill>
                <a:latin typeface="+mn-lt"/>
                <a:ea typeface="Open Sans" panose="020B0606030504020204" pitchFamily="34" charset="0"/>
                <a:cs typeface="Open Sans" panose="020B0606030504020204" pitchFamily="34" charset="0"/>
              </a:rPr>
              <a:t>detailed trainee characteristics</a:t>
            </a:r>
            <a:r>
              <a:rPr lang="en-US">
                <a:solidFill>
                  <a:schemeClr val="accent1"/>
                </a:solidFill>
                <a:latin typeface="+mn-lt"/>
                <a:ea typeface="Open Sans" panose="020B0606030504020204" pitchFamily="34" charset="0"/>
                <a:cs typeface="Open Sans" panose="020B0606030504020204" pitchFamily="34" charset="0"/>
              </a:rPr>
              <a:t> </a:t>
            </a:r>
            <a:r>
              <a:rPr lang="en-US">
                <a:latin typeface="+mn-lt"/>
                <a:ea typeface="Open Sans" panose="020B0606030504020204" pitchFamily="34" charset="0"/>
                <a:cs typeface="Open Sans" panose="020B0606030504020204" pitchFamily="34" charset="0"/>
              </a:rPr>
              <a:t>on anyone who applied to and entered the training program.</a:t>
            </a:r>
          </a:p>
          <a:p>
            <a:pPr lvl="1">
              <a:lnSpc>
                <a:spcPct val="100000"/>
              </a:lnSpc>
              <a:spcBef>
                <a:spcPts val="0"/>
              </a:spcBef>
            </a:pPr>
            <a:r>
              <a:rPr lang="en-US" b="1">
                <a:latin typeface="+mn-lt"/>
                <a:ea typeface="Open Sans" panose="020B0606030504020204" pitchFamily="34" charset="0"/>
                <a:cs typeface="Open Sans" panose="020B0606030504020204" pitchFamily="34" charset="0"/>
              </a:rPr>
              <a:t>Predoc:</a:t>
            </a:r>
            <a:r>
              <a:rPr lang="en-US">
                <a:latin typeface="+mn-lt"/>
                <a:ea typeface="Open Sans" panose="020B0606030504020204" pitchFamily="34" charset="0"/>
                <a:cs typeface="Open Sans" panose="020B0606030504020204" pitchFamily="34" charset="0"/>
              </a:rPr>
              <a:t> Mean months of prior research experience, prior institution, and GPA.</a:t>
            </a:r>
          </a:p>
          <a:p>
            <a:pPr lvl="1">
              <a:lnSpc>
                <a:spcPct val="100000"/>
              </a:lnSpc>
              <a:spcBef>
                <a:spcPts val="0"/>
              </a:spcBef>
            </a:pPr>
            <a:r>
              <a:rPr lang="en-US" b="1">
                <a:latin typeface="+mn-lt"/>
                <a:ea typeface="Open Sans" panose="020B0606030504020204" pitchFamily="34" charset="0"/>
                <a:cs typeface="Open Sans" panose="020B0606030504020204" pitchFamily="34" charset="0"/>
              </a:rPr>
              <a:t>Postdoc:</a:t>
            </a:r>
            <a:r>
              <a:rPr lang="en-US">
                <a:latin typeface="+mn-lt"/>
                <a:ea typeface="Open Sans" panose="020B0606030504020204" pitchFamily="34" charset="0"/>
                <a:cs typeface="Open Sans" panose="020B0606030504020204" pitchFamily="34" charset="0"/>
              </a:rPr>
              <a:t> Mean number of publications (total and first author), prior institutions.</a:t>
            </a:r>
          </a:p>
          <a:p>
            <a:pPr>
              <a:lnSpc>
                <a:spcPct val="100000"/>
              </a:lnSpc>
              <a:spcBef>
                <a:spcPts val="1200"/>
              </a:spcBef>
            </a:pPr>
            <a:r>
              <a:rPr lang="en-US">
                <a:latin typeface="+mn-lt"/>
                <a:ea typeface="Open Sans" panose="020B0606030504020204" pitchFamily="34" charset="0"/>
                <a:cs typeface="Open Sans" panose="020B0606030504020204" pitchFamily="34" charset="0"/>
              </a:rPr>
              <a:t>Counters NOFO instructions for “multifactorial” candidate review process.</a:t>
            </a:r>
          </a:p>
          <a:p>
            <a:pPr>
              <a:lnSpc>
                <a:spcPct val="100000"/>
              </a:lnSpc>
              <a:spcBef>
                <a:spcPts val="1200"/>
              </a:spcBef>
            </a:pPr>
            <a:r>
              <a:rPr lang="en-US">
                <a:latin typeface="+mn-lt"/>
                <a:ea typeface="Open Sans" panose="020B0606030504020204" pitchFamily="34" charset="0"/>
                <a:cs typeface="Open Sans" panose="020B0606030504020204" pitchFamily="34" charset="0"/>
              </a:rPr>
              <a:t>Program admissions is the applicant’s responsibility – </a:t>
            </a:r>
            <a:r>
              <a:rPr lang="en-US" b="1">
                <a:latin typeface="+mn-lt"/>
                <a:ea typeface="Open Sans" panose="020B0606030504020204" pitchFamily="34" charset="0"/>
                <a:cs typeface="Open Sans" panose="020B0606030504020204" pitchFamily="34" charset="0"/>
              </a:rPr>
              <a:t>NIH wants to focus on post-appointment outcomes.</a:t>
            </a:r>
          </a:p>
          <a:p>
            <a:pPr>
              <a:lnSpc>
                <a:spcPct val="100000"/>
              </a:lnSpc>
              <a:spcBef>
                <a:spcPts val="1200"/>
              </a:spcBef>
            </a:pPr>
            <a:r>
              <a:rPr lang="en-US">
                <a:solidFill>
                  <a:schemeClr val="accent1"/>
                </a:solidFill>
                <a:latin typeface="+mn-lt"/>
                <a:ea typeface="Open Sans" panose="020B0606030504020204" pitchFamily="34" charset="0"/>
                <a:cs typeface="Open Sans" panose="020B0606030504020204" pitchFamily="34" charset="0"/>
              </a:rPr>
              <a:t>Planned update: Remove above referenced trainee characteristics. </a:t>
            </a:r>
          </a:p>
        </p:txBody>
      </p:sp>
    </p:spTree>
    <p:extLst>
      <p:ext uri="{BB962C8B-B14F-4D97-AF65-F5344CB8AC3E}">
        <p14:creationId xmlns:p14="http://schemas.microsoft.com/office/powerpoint/2010/main" val="323789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ECC89-D36F-CB4E-7573-0B3B068CE57A}"/>
              </a:ext>
            </a:extLst>
          </p:cNvPr>
          <p:cNvSpPr>
            <a:spLocks noGrp="1"/>
          </p:cNvSpPr>
          <p:nvPr>
            <p:ph type="title"/>
          </p:nvPr>
        </p:nvSpPr>
        <p:spPr/>
        <p:txBody>
          <a:bodyPr/>
          <a:lstStyle/>
          <a:p>
            <a:pPr>
              <a:lnSpc>
                <a:spcPct val="130597"/>
              </a:lnSpc>
            </a:pPr>
            <a:r>
              <a:rPr lang="en-US"/>
              <a:t>Use these slides if you want to cover the topic briefly</a:t>
            </a:r>
          </a:p>
        </p:txBody>
      </p:sp>
    </p:spTree>
    <p:extLst>
      <p:ext uri="{BB962C8B-B14F-4D97-AF65-F5344CB8AC3E}">
        <p14:creationId xmlns:p14="http://schemas.microsoft.com/office/powerpoint/2010/main" val="131850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393AF-D128-D62D-FC71-7F899D7C720B}"/>
              </a:ext>
            </a:extLst>
          </p:cNvPr>
          <p:cNvSpPr>
            <a:spLocks noGrp="1"/>
          </p:cNvSpPr>
          <p:nvPr>
            <p:ph type="title"/>
          </p:nvPr>
        </p:nvSpPr>
        <p:spPr>
          <a:xfrm>
            <a:off x="396815" y="499596"/>
            <a:ext cx="11628407" cy="1325563"/>
          </a:xfrm>
        </p:spPr>
        <p:txBody>
          <a:bodyPr>
            <a:normAutofit fontScale="90000"/>
          </a:bodyPr>
          <a:lstStyle/>
          <a:p>
            <a:r>
              <a:rPr lang="en-US" b="1" dirty="0">
                <a:latin typeface="Open Sans"/>
                <a:ea typeface="Open Sans"/>
                <a:cs typeface="Open Sans"/>
              </a:rPr>
              <a:t>Changes Coming:</a:t>
            </a:r>
            <a:br>
              <a:rPr lang="en-US" dirty="0"/>
            </a:br>
            <a:r>
              <a:rPr lang="en-US" sz="4000" dirty="0">
                <a:latin typeface="Open Sans"/>
                <a:ea typeface="Open Sans"/>
                <a:cs typeface="Open Sans"/>
              </a:rPr>
              <a:t>Updates to Institutional Training Grant Applications</a:t>
            </a:r>
          </a:p>
          <a:p>
            <a:endParaRPr lang="en-US" dirty="0"/>
          </a:p>
        </p:txBody>
      </p:sp>
      <p:sp>
        <p:nvSpPr>
          <p:cNvPr id="5" name="Slide Number Placeholder 4">
            <a:extLst>
              <a:ext uri="{FF2B5EF4-FFF2-40B4-BE49-F238E27FC236}">
                <a16:creationId xmlns:a16="http://schemas.microsoft.com/office/drawing/2014/main" id="{27385F23-6598-76D7-E32B-632818D4E830}"/>
              </a:ext>
            </a:extLst>
          </p:cNvPr>
          <p:cNvSpPr>
            <a:spLocks noGrp="1"/>
          </p:cNvSpPr>
          <p:nvPr>
            <p:ph type="sldNum" sz="quarter" idx="12"/>
          </p:nvPr>
        </p:nvSpPr>
        <p:spPr/>
        <p:txBody>
          <a:bodyPr/>
          <a:lstStyle/>
          <a:p>
            <a:fld id="{A7DDB576-49B3-42E2-89EA-6E35EA8EF806}" type="slidenum">
              <a:rPr lang="en-US" smtClean="0"/>
              <a:pPr/>
              <a:t>3</a:t>
            </a:fld>
            <a:endParaRPr lang="en-US"/>
          </a:p>
        </p:txBody>
      </p:sp>
      <p:sp>
        <p:nvSpPr>
          <p:cNvPr id="3" name="Content Placeholder 1">
            <a:extLst>
              <a:ext uri="{FF2B5EF4-FFF2-40B4-BE49-F238E27FC236}">
                <a16:creationId xmlns:a16="http://schemas.microsoft.com/office/drawing/2014/main" id="{8CCBAD8D-50DB-9C9F-95CF-FA95046E5E38}"/>
              </a:ext>
            </a:extLst>
          </p:cNvPr>
          <p:cNvSpPr txBox="1">
            <a:spLocks/>
          </p:cNvSpPr>
          <p:nvPr/>
        </p:nvSpPr>
        <p:spPr>
          <a:xfrm>
            <a:off x="838200" y="1825625"/>
            <a:ext cx="10515600" cy="4351338"/>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fontAlgn="base">
              <a:buFont typeface="Arial" panose="020B0604020202020204" pitchFamily="34" charset="0"/>
              <a:buChar char="•"/>
            </a:pPr>
            <a:r>
              <a:rPr lang="en-US" b="1" dirty="0">
                <a:latin typeface="+mn-lt"/>
                <a:ea typeface="Open Sans Light"/>
                <a:cs typeface="Open Sans Light"/>
              </a:rPr>
              <a:t>Aims:</a:t>
            </a:r>
          </a:p>
          <a:p>
            <a:pPr lvl="1" fontAlgn="base"/>
            <a:r>
              <a:rPr lang="en-US" sz="2400" b="0" i="0" dirty="0">
                <a:solidFill>
                  <a:srgbClr val="000000"/>
                </a:solidFill>
                <a:effectLst/>
                <a:latin typeface="+mn-lt"/>
                <a:ea typeface="Open Sans Light"/>
                <a:cs typeface="Open Sans Light"/>
              </a:rPr>
              <a:t>Reduce applicant and reviewer burden.   </a:t>
            </a:r>
          </a:p>
          <a:p>
            <a:pPr lvl="1" fontAlgn="base"/>
            <a:r>
              <a:rPr lang="en-US" sz="2400" b="0" i="0" dirty="0">
                <a:effectLst/>
                <a:latin typeface="+mn-lt"/>
                <a:ea typeface="Open Sans Light"/>
                <a:cs typeface="Open Sans Light"/>
              </a:rPr>
              <a:t>Further support the development of a biomedical research workforce that will benefit from the </a:t>
            </a:r>
            <a:r>
              <a:rPr lang="en-US" sz="2400" b="1" i="0" dirty="0">
                <a:effectLst/>
                <a:latin typeface="+mn-lt"/>
                <a:ea typeface="Open Sans Light"/>
                <a:cs typeface="Open Sans Light"/>
              </a:rPr>
              <a:t>full range of</a:t>
            </a:r>
            <a:r>
              <a:rPr lang="en-US" sz="2400" b="0" i="0" dirty="0">
                <a:effectLst/>
                <a:latin typeface="+mn-lt"/>
                <a:ea typeface="Open Sans Light"/>
                <a:cs typeface="Open Sans Light"/>
              </a:rPr>
              <a:t> </a:t>
            </a:r>
            <a:r>
              <a:rPr lang="en-US" sz="2400" b="1" i="0" dirty="0">
                <a:effectLst/>
                <a:latin typeface="+mn-lt"/>
                <a:ea typeface="Open Sans Light"/>
                <a:cs typeface="Open Sans Light"/>
              </a:rPr>
              <a:t>experiences</a:t>
            </a:r>
            <a:r>
              <a:rPr lang="en-US" sz="2400" b="0" i="0" dirty="0">
                <a:effectLst/>
                <a:latin typeface="+mn-lt"/>
                <a:ea typeface="Open Sans Light"/>
                <a:cs typeface="Open Sans Light"/>
              </a:rPr>
              <a:t> needed to advance discovery.   </a:t>
            </a:r>
            <a:endParaRPr lang="en-US" sz="3200" b="1" dirty="0">
              <a:latin typeface="+mn-lt"/>
              <a:ea typeface="Open Sans Light"/>
              <a:cs typeface="Open Sans Light"/>
            </a:endParaRPr>
          </a:p>
          <a:p>
            <a:pPr>
              <a:defRPr/>
            </a:pPr>
            <a:r>
              <a:rPr lang="en-US" b="1" dirty="0">
                <a:latin typeface="+mn-lt"/>
                <a:ea typeface="Open Sans Light"/>
                <a:cs typeface="Open Sans Light"/>
              </a:rPr>
              <a:t>Scope:</a:t>
            </a:r>
          </a:p>
          <a:p>
            <a:pPr lvl="1">
              <a:defRPr/>
            </a:pPr>
            <a:r>
              <a:rPr lang="en-US" sz="2400" dirty="0">
                <a:latin typeface="+mn-lt"/>
                <a:ea typeface="Open Sans Light"/>
                <a:cs typeface="Open Sans Light"/>
              </a:rPr>
              <a:t>Applies to applications submitted for due dates after January 25, 2025, using the following activity codes:</a:t>
            </a:r>
          </a:p>
          <a:p>
            <a:pPr lvl="2">
              <a:defRPr/>
            </a:pPr>
            <a:r>
              <a:rPr lang="en-US" sz="2200" b="1" dirty="0">
                <a:solidFill>
                  <a:schemeClr val="accent1"/>
                </a:solidFill>
                <a:latin typeface="+mn-lt"/>
                <a:ea typeface="Open Sans Light"/>
                <a:cs typeface="Open Sans Light"/>
              </a:rPr>
              <a:t>Institutional Training– T series, e.g.,  T15, T32, T34, T35, T37, T90/R90, TL1, TL4</a:t>
            </a:r>
          </a:p>
          <a:p>
            <a:pPr lvl="2">
              <a:defRPr/>
            </a:pPr>
            <a:r>
              <a:rPr lang="en-US" sz="2200" b="1" dirty="0">
                <a:solidFill>
                  <a:schemeClr val="accent1"/>
                </a:solidFill>
                <a:latin typeface="+mn-lt"/>
                <a:ea typeface="Open Sans Light"/>
                <a:cs typeface="Open Sans Light"/>
              </a:rPr>
              <a:t>International Institutional Training – D43, D71, U2R</a:t>
            </a:r>
          </a:p>
          <a:p>
            <a:pPr lvl="2">
              <a:defRPr/>
            </a:pPr>
            <a:r>
              <a:rPr lang="en-US" sz="2200" b="1" dirty="0">
                <a:solidFill>
                  <a:schemeClr val="accent1"/>
                </a:solidFill>
                <a:latin typeface="+mn-lt"/>
                <a:ea typeface="Open Sans Light"/>
                <a:cs typeface="Open Sans Light"/>
              </a:rPr>
              <a:t>Institutional Career Development – KL2, K12</a:t>
            </a:r>
          </a:p>
          <a:p>
            <a:pPr lvl="2">
              <a:defRPr/>
            </a:pPr>
            <a:endParaRPr lang="en-US" sz="2200" b="1" dirty="0">
              <a:solidFill>
                <a:schemeClr val="accent1"/>
              </a:solidFill>
              <a:latin typeface="+mn-lt"/>
              <a:ea typeface="Open Sans Light"/>
              <a:cs typeface="Open Sans Light"/>
            </a:endParaRPr>
          </a:p>
          <a:p>
            <a:pPr>
              <a:spcBef>
                <a:spcPts val="600"/>
              </a:spcBef>
            </a:pPr>
            <a:endParaRPr lang="en-US" b="1" dirty="0">
              <a:solidFill>
                <a:schemeClr val="accent1"/>
              </a:solidFill>
              <a:latin typeface="+mn-lt"/>
              <a:ea typeface="Open Sans Light"/>
              <a:cs typeface="Open Sans Light"/>
            </a:endParaRPr>
          </a:p>
          <a:p>
            <a:pPr marL="457200" indent="-457200">
              <a:buFont typeface="+mj-lt"/>
              <a:buAutoNum type="arabicPeriod"/>
            </a:pPr>
            <a:endParaRPr lang="en-US" dirty="0">
              <a:latin typeface="+mn-lt"/>
            </a:endParaRPr>
          </a:p>
        </p:txBody>
      </p:sp>
      <p:sp>
        <p:nvSpPr>
          <p:cNvPr id="4" name="TextBox 3">
            <a:extLst>
              <a:ext uri="{FF2B5EF4-FFF2-40B4-BE49-F238E27FC236}">
                <a16:creationId xmlns:a16="http://schemas.microsoft.com/office/drawing/2014/main" id="{D9087F94-2356-D01D-A162-D183D5156AD3}"/>
              </a:ext>
            </a:extLst>
          </p:cNvPr>
          <p:cNvSpPr txBox="1"/>
          <p:nvPr/>
        </p:nvSpPr>
        <p:spPr>
          <a:xfrm>
            <a:off x="10127411" y="5469077"/>
            <a:ext cx="1897811" cy="707886"/>
          </a:xfrm>
          <a:prstGeom prst="rect">
            <a:avLst/>
          </a:prstGeom>
          <a:noFill/>
          <a:ln w="28575">
            <a:solidFill>
              <a:schemeClr val="accent1"/>
            </a:solidFill>
          </a:ln>
        </p:spPr>
        <p:txBody>
          <a:bodyPr wrap="square" lIns="91440" tIns="45720" rIns="91440" bIns="45720" rtlCol="0" anchor="t">
            <a:spAutoFit/>
          </a:bodyPr>
          <a:lstStyle/>
          <a:p>
            <a:pPr algn="ctr"/>
            <a:r>
              <a:rPr lang="en-US" sz="2000" b="1" dirty="0"/>
              <a:t>Guide Notice</a:t>
            </a:r>
          </a:p>
          <a:p>
            <a:pPr algn="ctr"/>
            <a:r>
              <a:rPr lang="en-US" sz="2000" b="1" dirty="0">
                <a:highlight>
                  <a:srgbClr val="FFFF00"/>
                </a:highlight>
                <a:hlinkClick r:id="rId2"/>
              </a:rPr>
              <a:t>NOT-OD-24-129</a:t>
            </a:r>
            <a:endParaRPr lang="en-US" sz="2000" b="1">
              <a:highlight>
                <a:srgbClr val="FFFF00"/>
              </a:highlight>
              <a:cs typeface="Calibri"/>
            </a:endParaRPr>
          </a:p>
        </p:txBody>
      </p:sp>
    </p:spTree>
    <p:extLst>
      <p:ext uri="{BB962C8B-B14F-4D97-AF65-F5344CB8AC3E}">
        <p14:creationId xmlns:p14="http://schemas.microsoft.com/office/powerpoint/2010/main" val="1936046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35365-1D36-5308-DB50-1B9B45853E21}"/>
              </a:ext>
            </a:extLst>
          </p:cNvPr>
          <p:cNvSpPr>
            <a:spLocks noGrp="1"/>
          </p:cNvSpPr>
          <p:nvPr>
            <p:ph type="title"/>
          </p:nvPr>
        </p:nvSpPr>
        <p:spPr>
          <a:xfrm>
            <a:off x="838200" y="111125"/>
            <a:ext cx="10515600" cy="1325563"/>
          </a:xfrm>
        </p:spPr>
        <p:txBody>
          <a:bodyPr/>
          <a:lstStyle/>
          <a:p>
            <a:r>
              <a:rPr lang="en-US"/>
              <a:t>Why are Changes Being Made?</a:t>
            </a:r>
          </a:p>
        </p:txBody>
      </p:sp>
      <p:sp>
        <p:nvSpPr>
          <p:cNvPr id="4" name="Slide Number Placeholder 3">
            <a:extLst>
              <a:ext uri="{FF2B5EF4-FFF2-40B4-BE49-F238E27FC236}">
                <a16:creationId xmlns:a16="http://schemas.microsoft.com/office/drawing/2014/main" id="{1AB96B85-E734-D746-2051-B339615E122A}"/>
              </a:ext>
            </a:extLst>
          </p:cNvPr>
          <p:cNvSpPr>
            <a:spLocks noGrp="1"/>
          </p:cNvSpPr>
          <p:nvPr>
            <p:ph type="sldNum" sz="quarter" idx="12"/>
          </p:nvPr>
        </p:nvSpPr>
        <p:spPr/>
        <p:txBody>
          <a:bodyPr/>
          <a:lstStyle/>
          <a:p>
            <a:fld id="{A7DDB576-49B3-42E2-89EA-6E35EA8EF806}" type="slidenum">
              <a:rPr lang="en-US" smtClean="0"/>
              <a:pPr/>
              <a:t>4</a:t>
            </a:fld>
            <a:endParaRPr lang="en-US"/>
          </a:p>
        </p:txBody>
      </p:sp>
      <p:sp>
        <p:nvSpPr>
          <p:cNvPr id="3" name="Content Placeholder 1">
            <a:extLst>
              <a:ext uri="{FF2B5EF4-FFF2-40B4-BE49-F238E27FC236}">
                <a16:creationId xmlns:a16="http://schemas.microsoft.com/office/drawing/2014/main" id="{589CA14C-1733-0B38-722B-A629D5855705}"/>
              </a:ext>
            </a:extLst>
          </p:cNvPr>
          <p:cNvSpPr txBox="1">
            <a:spLocks/>
          </p:cNvSpPr>
          <p:nvPr/>
        </p:nvSpPr>
        <p:spPr>
          <a:xfrm>
            <a:off x="838199" y="1280160"/>
            <a:ext cx="10829925" cy="4896803"/>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800" dirty="0">
                <a:solidFill>
                  <a:schemeClr val="accent1"/>
                </a:solidFill>
                <a:latin typeface="+mn-lt"/>
              </a:rPr>
              <a:t>Over the past decade, NIH has made significant investments to develop, implement, assess and disseminate innovative, effective approaches to </a:t>
            </a:r>
            <a:r>
              <a:rPr lang="en-US" sz="2800" b="1" dirty="0">
                <a:solidFill>
                  <a:schemeClr val="accent1"/>
                </a:solidFill>
                <a:latin typeface="+mn-lt"/>
              </a:rPr>
              <a:t>research training and mentoring </a:t>
            </a:r>
            <a:r>
              <a:rPr lang="en-US" sz="2800" dirty="0">
                <a:solidFill>
                  <a:schemeClr val="accent1"/>
                </a:solidFill>
                <a:latin typeface="+mn-lt"/>
              </a:rPr>
              <a:t>and to prepare trainees for a </a:t>
            </a:r>
            <a:r>
              <a:rPr lang="en-US" sz="2800" b="1" dirty="0">
                <a:solidFill>
                  <a:schemeClr val="accent1"/>
                </a:solidFill>
                <a:latin typeface="+mn-lt"/>
              </a:rPr>
              <a:t>variety of career paths</a:t>
            </a:r>
            <a:r>
              <a:rPr lang="en-US" sz="2800" dirty="0">
                <a:solidFill>
                  <a:schemeClr val="accent1"/>
                </a:solidFill>
                <a:latin typeface="+mn-lt"/>
              </a:rPr>
              <a:t> in the biomedical research workforce.</a:t>
            </a:r>
            <a:endParaRPr lang="en-US" sz="2800" dirty="0">
              <a:solidFill>
                <a:schemeClr val="accent1"/>
              </a:solidFill>
              <a:latin typeface="+mn-lt"/>
              <a:ea typeface="Open Sans Light"/>
              <a:cs typeface="Open Sans Light"/>
            </a:endParaRPr>
          </a:p>
          <a:p>
            <a:pPr lvl="2">
              <a:defRPr/>
            </a:pPr>
            <a:endParaRPr lang="en-US" sz="2200" b="1" dirty="0">
              <a:solidFill>
                <a:schemeClr val="accent1"/>
              </a:solidFill>
              <a:latin typeface="+mn-lt"/>
              <a:ea typeface="Open Sans Light"/>
              <a:cs typeface="Open Sans Light"/>
            </a:endParaRPr>
          </a:p>
          <a:p>
            <a:pPr marL="0" indent="0">
              <a:buNone/>
            </a:pPr>
            <a:r>
              <a:rPr lang="en-US" b="1" dirty="0">
                <a:latin typeface="+mn-lt"/>
              </a:rPr>
              <a:t>The updates are driven by:</a:t>
            </a:r>
          </a:p>
          <a:p>
            <a:r>
              <a:rPr lang="en-US" dirty="0">
                <a:latin typeface="+mn-lt"/>
              </a:rPr>
              <a:t>A need for evidence-informed mentoring practices that promote trainee development.</a:t>
            </a:r>
          </a:p>
          <a:p>
            <a:r>
              <a:rPr lang="en-US" dirty="0">
                <a:latin typeface="+mn-lt"/>
                <a:ea typeface="Open Sans Light"/>
                <a:cs typeface="Open Sans Light"/>
              </a:rPr>
              <a:t>The need to support trainees pursuing the full breadth of scientific career paths to advance the NIH mission.</a:t>
            </a:r>
          </a:p>
          <a:p>
            <a:r>
              <a:rPr lang="en-US" dirty="0">
                <a:latin typeface="+mn-lt"/>
              </a:rPr>
              <a:t>The desire to reduce training grant applicant and reviewer burden.</a:t>
            </a:r>
          </a:p>
          <a:p>
            <a:pPr marL="0" indent="0">
              <a:buNone/>
            </a:pPr>
            <a:endParaRPr lang="en-US" dirty="0">
              <a:latin typeface="+mn-lt"/>
            </a:endParaRPr>
          </a:p>
        </p:txBody>
      </p:sp>
    </p:spTree>
    <p:extLst>
      <p:ext uri="{BB962C8B-B14F-4D97-AF65-F5344CB8AC3E}">
        <p14:creationId xmlns:p14="http://schemas.microsoft.com/office/powerpoint/2010/main" val="103065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CD1855-15AE-A582-E181-DE7E6BE107A1}"/>
              </a:ext>
              <a:ext uri="{C183D7F6-B498-43B3-948B-1728B52AA6E4}">
                <adec:decorative xmlns:adec="http://schemas.microsoft.com/office/drawing/2017/decorative" val="0"/>
              </a:ext>
            </a:extLst>
          </p:cNvPr>
          <p:cNvSpPr>
            <a:spLocks noGrp="1"/>
          </p:cNvSpPr>
          <p:nvPr>
            <p:ph type="title"/>
          </p:nvPr>
        </p:nvSpPr>
        <p:spPr>
          <a:xfrm>
            <a:off x="262467" y="246592"/>
            <a:ext cx="10515600" cy="1006475"/>
          </a:xfrm>
        </p:spPr>
        <p:txBody>
          <a:bodyPr/>
          <a:lstStyle/>
          <a:p>
            <a:r>
              <a:rPr lang="en-US"/>
              <a:t>Overview of the Updates</a:t>
            </a:r>
          </a:p>
        </p:txBody>
      </p:sp>
      <p:sp>
        <p:nvSpPr>
          <p:cNvPr id="2" name="Slide Number Placeholder 1">
            <a:extLst>
              <a:ext uri="{FF2B5EF4-FFF2-40B4-BE49-F238E27FC236}">
                <a16:creationId xmlns:a16="http://schemas.microsoft.com/office/drawing/2014/main" id="{CA45460C-A5F3-0131-3A20-6B9A9AB0DEF8}"/>
              </a:ext>
            </a:extLst>
          </p:cNvPr>
          <p:cNvSpPr>
            <a:spLocks noGrp="1"/>
          </p:cNvSpPr>
          <p:nvPr>
            <p:ph type="sldNum" sz="quarter" idx="12"/>
          </p:nvPr>
        </p:nvSpPr>
        <p:spPr/>
        <p:txBody>
          <a:bodyPr/>
          <a:lstStyle/>
          <a:p>
            <a:fld id="{A7DDB576-49B3-42E2-89EA-6E35EA8EF806}" type="slidenum">
              <a:rPr lang="en-US" smtClean="0"/>
              <a:pPr/>
              <a:t>5</a:t>
            </a:fld>
            <a:endParaRPr lang="en-US"/>
          </a:p>
        </p:txBody>
      </p:sp>
      <p:grpSp>
        <p:nvGrpSpPr>
          <p:cNvPr id="8" name="Group 7" descr="Key application changes: &#10;PHS 398 Research Training Program Plan Form - Recruitment Plan to Enhance Diversity will be its own attachment.&#10;Parent T32 Notice of Funding Opportunity (NOFO) – Define mentor training expectations.&#10;Update NRSA Data Tables to reduce burden and promote consistent information collection across training programs. Key changes to peer review:&#10;Move “Responsible Conduct of Research” and “Recruitment Plan to Enhance Diversity” to Additional Review Considerations so they contribute to the overall impact score.">
            <a:extLst>
              <a:ext uri="{FF2B5EF4-FFF2-40B4-BE49-F238E27FC236}">
                <a16:creationId xmlns:a16="http://schemas.microsoft.com/office/drawing/2014/main" id="{9C902F01-378E-8A04-8F4E-2B66E9D9DE84}"/>
              </a:ext>
              <a:ext uri="{C183D7F6-B498-43B3-948B-1728B52AA6E4}">
                <adec:decorative xmlns:adec="http://schemas.microsoft.com/office/drawing/2017/decorative" val="0"/>
              </a:ext>
            </a:extLst>
          </p:cNvPr>
          <p:cNvGrpSpPr/>
          <p:nvPr/>
        </p:nvGrpSpPr>
        <p:grpSpPr>
          <a:xfrm>
            <a:off x="262466" y="1492331"/>
            <a:ext cx="11667067" cy="4419601"/>
            <a:chOff x="262466" y="1219200"/>
            <a:chExt cx="11667067" cy="2231195"/>
          </a:xfrm>
        </p:grpSpPr>
        <p:sp>
          <p:nvSpPr>
            <p:cNvPr id="5" name="Rectangle: Rounded Corners 4">
              <a:extLst>
                <a:ext uri="{FF2B5EF4-FFF2-40B4-BE49-F238E27FC236}">
                  <a16:creationId xmlns:a16="http://schemas.microsoft.com/office/drawing/2014/main" id="{C21BDF2E-02B7-D86C-EDB9-65D9F05FD60C}"/>
                </a:ext>
              </a:extLst>
            </p:cNvPr>
            <p:cNvSpPr/>
            <p:nvPr/>
          </p:nvSpPr>
          <p:spPr>
            <a:xfrm>
              <a:off x="262466" y="2496367"/>
              <a:ext cx="11667066" cy="954028"/>
            </a:xfrm>
            <a:prstGeom prst="round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fontAlgn="base">
                <a:buFont typeface="Arial" panose="020B0604020202020204" pitchFamily="34" charset="0"/>
                <a:buChar char="•"/>
              </a:pPr>
              <a:endParaRPr lang="en-US" sz="2400" b="1" dirty="0">
                <a:solidFill>
                  <a:schemeClr val="tx1"/>
                </a:solidFill>
                <a:latin typeface="+mn-lt"/>
              </a:endParaRPr>
            </a:p>
            <a:p>
              <a:pPr marL="342900" indent="-342900" fontAlgn="base">
                <a:buFont typeface="Arial" panose="020B0604020202020204" pitchFamily="34" charset="0"/>
                <a:buChar char="•"/>
              </a:pPr>
              <a:r>
                <a:rPr lang="en-US" sz="2400" b="1" dirty="0">
                  <a:solidFill>
                    <a:schemeClr val="tx1"/>
                  </a:solidFill>
                  <a:latin typeface="+mn-lt"/>
                </a:rPr>
                <a:t>Key changes to peer review:</a:t>
              </a:r>
            </a:p>
            <a:p>
              <a:pPr marL="800100" lvl="1" indent="-342900" fontAlgn="base">
                <a:buFont typeface="Arial" panose="020B0604020202020204" pitchFamily="34" charset="0"/>
                <a:buChar char="•"/>
              </a:pPr>
              <a:r>
                <a:rPr lang="en-US" sz="2400" dirty="0">
                  <a:solidFill>
                    <a:schemeClr val="tx1"/>
                  </a:solidFill>
                  <a:latin typeface="+mn-lt"/>
                </a:rPr>
                <a:t>Move “Responsible Conduct of Research” to Additional Review Considerations so it contributes to the overall impact score.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4" name="Rectangle: Rounded Corners 3">
              <a:extLst>
                <a:ext uri="{FF2B5EF4-FFF2-40B4-BE49-F238E27FC236}">
                  <a16:creationId xmlns:a16="http://schemas.microsoft.com/office/drawing/2014/main" id="{0C996ED3-8E96-1E9E-7ADA-99C72BF237BE}"/>
                </a:ext>
              </a:extLst>
            </p:cNvPr>
            <p:cNvSpPr/>
            <p:nvPr/>
          </p:nvSpPr>
          <p:spPr>
            <a:xfrm>
              <a:off x="262467" y="1219200"/>
              <a:ext cx="11667066" cy="1115598"/>
            </a:xfrm>
            <a:prstGeom prst="roundRect">
              <a:avLst/>
            </a:prstGeom>
            <a:solidFill>
              <a:srgbClr val="CEE1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fontAlgn="base">
                <a:buFont typeface="Arial" panose="020B0604020202020204" pitchFamily="34" charset="0"/>
                <a:buChar char="•"/>
              </a:pPr>
              <a:endParaRPr lang="en-US" sz="2400" dirty="0">
                <a:solidFill>
                  <a:schemeClr val="tx1"/>
                </a:solidFill>
                <a:latin typeface="+mn-lt"/>
              </a:endParaRPr>
            </a:p>
            <a:p>
              <a:pPr marL="342900" indent="-342900" fontAlgn="base">
                <a:buFont typeface="Arial" panose="020B0604020202020204" pitchFamily="34" charset="0"/>
                <a:buChar char="•"/>
              </a:pPr>
              <a:r>
                <a:rPr lang="en-US" sz="2400" b="1" dirty="0">
                  <a:solidFill>
                    <a:schemeClr val="tx1"/>
                  </a:solidFill>
                  <a:latin typeface="+mn-lt"/>
                </a:rPr>
                <a:t>Key application changes: </a:t>
              </a:r>
            </a:p>
            <a:p>
              <a:pPr marL="800100" lvl="1" indent="-342900" fontAlgn="base">
                <a:buFont typeface="Arial" panose="020B0604020202020204" pitchFamily="34" charset="0"/>
                <a:buChar char="•"/>
              </a:pPr>
              <a:r>
                <a:rPr lang="en-US" sz="2400" dirty="0">
                  <a:solidFill>
                    <a:schemeClr val="tx1"/>
                  </a:solidFill>
                  <a:latin typeface="+mn-lt"/>
                </a:rPr>
                <a:t>Parent T32 Notice of Funding Opportunity (NOFO) – </a:t>
              </a:r>
              <a:r>
                <a:rPr lang="en-US" sz="2400" b="1" dirty="0">
                  <a:solidFill>
                    <a:schemeClr val="tx1"/>
                  </a:solidFill>
                  <a:latin typeface="+mn-lt"/>
                </a:rPr>
                <a:t>Define mentor training expectations.</a:t>
              </a:r>
            </a:p>
            <a:p>
              <a:pPr marL="800100" lvl="1" indent="-342900" fontAlgn="base">
                <a:buFont typeface="Arial" panose="020B0604020202020204" pitchFamily="34" charset="0"/>
                <a:buChar char="•"/>
              </a:pPr>
              <a:r>
                <a:rPr lang="en-US" sz="2400" dirty="0">
                  <a:solidFill>
                    <a:schemeClr val="tx1"/>
                  </a:solidFill>
                  <a:latin typeface="+mn-lt"/>
                </a:rPr>
                <a:t>Update NRSA Data Tables to reduce burden and promote consistent information collection across training programs.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8164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5946-4599-285B-D56C-3F37AB3992E1}"/>
              </a:ext>
            </a:extLst>
          </p:cNvPr>
          <p:cNvSpPr>
            <a:spLocks noGrp="1"/>
          </p:cNvSpPr>
          <p:nvPr>
            <p:ph type="title"/>
          </p:nvPr>
        </p:nvSpPr>
        <p:spPr>
          <a:xfrm>
            <a:off x="351853" y="217457"/>
            <a:ext cx="11437494" cy="1219191"/>
          </a:xfrm>
        </p:spPr>
        <p:txBody>
          <a:bodyPr>
            <a:normAutofit fontScale="90000"/>
          </a:bodyPr>
          <a:lstStyle/>
          <a:p>
            <a:r>
              <a:rPr lang="en-US" sz="4000" b="1" dirty="0"/>
              <a:t>Application Updates</a:t>
            </a:r>
            <a:br>
              <a:rPr lang="en-US" sz="4000" dirty="0"/>
            </a:br>
            <a:r>
              <a:rPr lang="en-US" sz="4000" dirty="0"/>
              <a:t>PHS 398 Research Training Program – </a:t>
            </a:r>
            <a:r>
              <a:rPr lang="en-US" sz="4000" dirty="0">
                <a:solidFill>
                  <a:schemeClr val="accent1">
                    <a:lumMod val="75000"/>
                  </a:schemeClr>
                </a:solidFill>
              </a:rPr>
              <a:t>Updated Form</a:t>
            </a:r>
          </a:p>
        </p:txBody>
      </p:sp>
      <p:sp>
        <p:nvSpPr>
          <p:cNvPr id="12" name="Slide Number Placeholder 11">
            <a:extLst>
              <a:ext uri="{FF2B5EF4-FFF2-40B4-BE49-F238E27FC236}">
                <a16:creationId xmlns:a16="http://schemas.microsoft.com/office/drawing/2014/main" id="{9BDF9961-E50E-5DB3-E2A7-9AFA97F67D21}"/>
              </a:ext>
            </a:extLst>
          </p:cNvPr>
          <p:cNvSpPr>
            <a:spLocks noGrp="1"/>
          </p:cNvSpPr>
          <p:nvPr>
            <p:ph type="sldNum" sz="quarter" idx="12"/>
          </p:nvPr>
        </p:nvSpPr>
        <p:spPr/>
        <p:txBody>
          <a:bodyPr/>
          <a:lstStyle/>
          <a:p>
            <a:fld id="{A7DDB576-49B3-42E2-89EA-6E35EA8EF806}" type="slidenum">
              <a:rPr lang="en-US" smtClean="0"/>
              <a:pPr/>
              <a:t>6</a:t>
            </a:fld>
            <a:endParaRPr lang="en-US"/>
          </a:p>
        </p:txBody>
      </p:sp>
      <p:sp>
        <p:nvSpPr>
          <p:cNvPr id="4" name="Content Placeholder 1">
            <a:extLst>
              <a:ext uri="{FF2B5EF4-FFF2-40B4-BE49-F238E27FC236}">
                <a16:creationId xmlns:a16="http://schemas.microsoft.com/office/drawing/2014/main" id="{46FF8BEC-03C6-E28B-4F61-A932077FA17C}"/>
              </a:ext>
            </a:extLst>
          </p:cNvPr>
          <p:cNvSpPr txBox="1">
            <a:spLocks/>
          </p:cNvSpPr>
          <p:nvPr/>
        </p:nvSpPr>
        <p:spPr>
          <a:xfrm>
            <a:off x="351853" y="2107189"/>
            <a:ext cx="6830060" cy="43664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Clr>
                <a:schemeClr val="accent1"/>
              </a:buClr>
              <a:buFont typeface="+mj-lt"/>
              <a:buAutoNum type="arabicPeriod" startAt="2"/>
            </a:pPr>
            <a:r>
              <a:rPr lang="en-US" dirty="0">
                <a:latin typeface="+mn-lt"/>
              </a:rPr>
              <a:t>Program Plan (25-Page Limit) </a:t>
            </a:r>
          </a:p>
          <a:p>
            <a:pPr lvl="1"/>
            <a:r>
              <a:rPr lang="en-US" dirty="0">
                <a:latin typeface="+mn-lt"/>
              </a:rPr>
              <a:t>Background</a:t>
            </a:r>
          </a:p>
          <a:p>
            <a:pPr lvl="1"/>
            <a:r>
              <a:rPr lang="en-US" dirty="0">
                <a:latin typeface="+mn-lt"/>
              </a:rPr>
              <a:t>Program Plan</a:t>
            </a:r>
            <a:endParaRPr lang="en-US" b="1" dirty="0">
              <a:latin typeface="+mn-lt"/>
            </a:endParaRPr>
          </a:p>
          <a:p>
            <a:pPr marL="457200" indent="-457200">
              <a:buClr>
                <a:schemeClr val="accent1"/>
              </a:buClr>
              <a:buFont typeface="+mj-lt"/>
              <a:buAutoNum type="arabicPeriod" startAt="4"/>
            </a:pPr>
            <a:r>
              <a:rPr lang="en-US" dirty="0">
                <a:latin typeface="+mn-lt"/>
              </a:rPr>
              <a:t>Plan for Instruction in the Responsible Conduct of Research </a:t>
            </a:r>
          </a:p>
          <a:p>
            <a:pPr marL="457200" indent="-457200">
              <a:buClr>
                <a:schemeClr val="accent1"/>
              </a:buClr>
              <a:buFont typeface="+mj-lt"/>
              <a:buAutoNum type="arabicPeriod" startAt="4"/>
            </a:pPr>
            <a:r>
              <a:rPr lang="en-US" dirty="0">
                <a:latin typeface="+mn-lt"/>
              </a:rPr>
              <a:t>Plan for Instruction in Methods for Enhancing Reproducibility </a:t>
            </a:r>
          </a:p>
          <a:p>
            <a:pPr marL="457200" indent="-457200">
              <a:buClr>
                <a:schemeClr val="accent1"/>
              </a:buClr>
              <a:buFont typeface="+mj-lt"/>
              <a:buAutoNum type="arabicPeriod" startAt="4"/>
            </a:pPr>
            <a:r>
              <a:rPr lang="en-US" dirty="0">
                <a:latin typeface="+mn-lt"/>
              </a:rPr>
              <a:t>Multiple PD/PI Leadership Plan (if applicable) </a:t>
            </a:r>
          </a:p>
          <a:p>
            <a:pPr marL="457200" indent="-457200">
              <a:buClr>
                <a:schemeClr val="accent1"/>
              </a:buClr>
              <a:buFont typeface="+mj-lt"/>
              <a:buAutoNum type="arabicPeriod" startAt="4"/>
            </a:pPr>
            <a:r>
              <a:rPr lang="en-US" dirty="0">
                <a:latin typeface="+mn-lt"/>
              </a:rPr>
              <a:t>Progress Report (for Renewal applications)</a:t>
            </a:r>
          </a:p>
          <a:p>
            <a:pPr marL="0" indent="0">
              <a:buNone/>
            </a:pPr>
            <a:endParaRPr lang="en-US" sz="2800" dirty="0">
              <a:latin typeface="+mn-lt"/>
            </a:endParaRPr>
          </a:p>
          <a:p>
            <a:pPr marL="0" indent="0">
              <a:buFont typeface="Arial" panose="020B0604020202020204" pitchFamily="34" charset="0"/>
              <a:buNone/>
            </a:pPr>
            <a:endParaRPr lang="en-US" sz="2800" b="1" dirty="0"/>
          </a:p>
        </p:txBody>
      </p:sp>
      <p:sp>
        <p:nvSpPr>
          <p:cNvPr id="10" name="TextBox 9">
            <a:extLst>
              <a:ext uri="{FF2B5EF4-FFF2-40B4-BE49-F238E27FC236}">
                <a16:creationId xmlns:a16="http://schemas.microsoft.com/office/drawing/2014/main" id="{3FD18882-25BA-28FB-EA34-E9EFF47D634C}"/>
              </a:ext>
            </a:extLst>
          </p:cNvPr>
          <p:cNvSpPr txBox="1"/>
          <p:nvPr/>
        </p:nvSpPr>
        <p:spPr>
          <a:xfrm>
            <a:off x="8930268" y="1616926"/>
            <a:ext cx="22395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Updated form</a:t>
            </a:r>
          </a:p>
        </p:txBody>
      </p:sp>
      <p:grpSp>
        <p:nvGrpSpPr>
          <p:cNvPr id="5" name="Group 4" descr="The PHS 398 Research Training Program form as it will appear for impacted training grant applications submitted on or after January 25, 2025. The new form for Recruitment Plan to Enhance Diversity is highlighted.">
            <a:extLst>
              <a:ext uri="{FF2B5EF4-FFF2-40B4-BE49-F238E27FC236}">
                <a16:creationId xmlns:a16="http://schemas.microsoft.com/office/drawing/2014/main" id="{BB9473C5-FA5E-1529-0941-FCF3879502EA}"/>
              </a:ext>
            </a:extLst>
          </p:cNvPr>
          <p:cNvGrpSpPr/>
          <p:nvPr/>
        </p:nvGrpSpPr>
        <p:grpSpPr>
          <a:xfrm>
            <a:off x="7487920" y="1962864"/>
            <a:ext cx="4528996" cy="4727348"/>
            <a:chOff x="6610349" y="1246081"/>
            <a:chExt cx="4889229" cy="5103358"/>
          </a:xfrm>
        </p:grpSpPr>
        <p:pic>
          <p:nvPicPr>
            <p:cNvPr id="6" name="Picture 5" descr="Updated version of the PHS 398 Research Training Program Plan Form.&#10;&#10;The &quot;Recruitment Plan to Enhance Diversity&quot; attachment has been added to the &quot;Training Program Section&quot;">
              <a:extLst>
                <a:ext uri="{FF2B5EF4-FFF2-40B4-BE49-F238E27FC236}">
                  <a16:creationId xmlns:a16="http://schemas.microsoft.com/office/drawing/2014/main" id="{E12BD226-8CE2-4915-9515-F5AF2FCBAA56}"/>
                </a:ext>
              </a:extLst>
            </p:cNvPr>
            <p:cNvPicPr>
              <a:picLocks noChangeAspect="1"/>
            </p:cNvPicPr>
            <p:nvPr/>
          </p:nvPicPr>
          <p:blipFill rotWithShape="1">
            <a:blip r:embed="rId2">
              <a:extLst>
                <a:ext uri="{28A0092B-C50C-407E-A947-70E740481C1C}">
                  <a14:useLocalDpi xmlns:a14="http://schemas.microsoft.com/office/drawing/2010/main" val="0"/>
                </a:ext>
              </a:extLst>
            </a:blip>
            <a:srcRect t="5671"/>
            <a:stretch/>
          </p:blipFill>
          <p:spPr>
            <a:xfrm>
              <a:off x="6610349" y="1246081"/>
              <a:ext cx="4889229" cy="5103358"/>
            </a:xfrm>
            <a:prstGeom prst="rect">
              <a:avLst/>
            </a:prstGeom>
          </p:spPr>
        </p:pic>
        <p:sp>
          <p:nvSpPr>
            <p:cNvPr id="8" name="Rectangle 7">
              <a:extLst>
                <a:ext uri="{FF2B5EF4-FFF2-40B4-BE49-F238E27FC236}">
                  <a16:creationId xmlns:a16="http://schemas.microsoft.com/office/drawing/2014/main" id="{9E263460-3FE1-31BC-9E44-59BDE1D3C998}"/>
                </a:ext>
              </a:extLst>
            </p:cNvPr>
            <p:cNvSpPr/>
            <p:nvPr/>
          </p:nvSpPr>
          <p:spPr>
            <a:xfrm>
              <a:off x="8229718" y="2504058"/>
              <a:ext cx="930303" cy="135172"/>
            </a:xfrm>
            <a:prstGeom prst="rect">
              <a:avLst/>
            </a:prstGeom>
            <a:solidFill>
              <a:srgbClr val="FFFF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CBA151B9-0B71-6510-5254-608539127E36}"/>
              </a:ext>
              <a:ext uri="{C183D7F6-B498-43B3-948B-1728B52AA6E4}">
                <adec:decorative xmlns:adec="http://schemas.microsoft.com/office/drawing/2017/decorative" val="1"/>
              </a:ext>
            </a:extLst>
          </p:cNvPr>
          <p:cNvSpPr/>
          <p:nvPr/>
        </p:nvSpPr>
        <p:spPr>
          <a:xfrm>
            <a:off x="7396974" y="1589048"/>
            <a:ext cx="4618464" cy="5101683"/>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peech Bubble: Rectangle 2">
            <a:extLst>
              <a:ext uri="{FF2B5EF4-FFF2-40B4-BE49-F238E27FC236}">
                <a16:creationId xmlns:a16="http://schemas.microsoft.com/office/drawing/2014/main" id="{F3D69352-4FB8-CDBD-B64B-BFF58B53A2B6}"/>
              </a:ext>
            </a:extLst>
          </p:cNvPr>
          <p:cNvSpPr/>
          <p:nvPr/>
        </p:nvSpPr>
        <p:spPr>
          <a:xfrm>
            <a:off x="4925060" y="1436648"/>
            <a:ext cx="2367774" cy="1634600"/>
          </a:xfrm>
          <a:prstGeom prst="wedgeRectCallout">
            <a:avLst>
              <a:gd name="adj1" fmla="val 61363"/>
              <a:gd name="adj2" fmla="val 52898"/>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The Recruitment Plan to Enhance Diversity will no longer be considered by reviewers</a:t>
            </a:r>
          </a:p>
        </p:txBody>
      </p:sp>
    </p:spTree>
    <p:extLst>
      <p:ext uri="{BB962C8B-B14F-4D97-AF65-F5344CB8AC3E}">
        <p14:creationId xmlns:p14="http://schemas.microsoft.com/office/powerpoint/2010/main" val="148034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A9E72-A61D-FADE-18D0-391B01A205CC}"/>
              </a:ext>
            </a:extLst>
          </p:cNvPr>
          <p:cNvSpPr>
            <a:spLocks noGrp="1"/>
          </p:cNvSpPr>
          <p:nvPr>
            <p:ph type="title"/>
          </p:nvPr>
        </p:nvSpPr>
        <p:spPr/>
        <p:txBody>
          <a:bodyPr>
            <a:normAutofit fontScale="90000"/>
          </a:bodyPr>
          <a:lstStyle/>
          <a:p>
            <a:r>
              <a:rPr lang="en-US" sz="3700" b="1">
                <a:latin typeface="Open Sans"/>
                <a:ea typeface="Open Sans"/>
                <a:cs typeface="Open Sans"/>
              </a:rPr>
              <a:t>Funding Opportunity Updates</a:t>
            </a:r>
            <a:br>
              <a:rPr lang="en-US" sz="3700" b="1"/>
            </a:br>
            <a:r>
              <a:rPr lang="en-US" sz="3700">
                <a:latin typeface="Open Sans"/>
                <a:ea typeface="Open Sans"/>
                <a:cs typeface="Open Sans"/>
              </a:rPr>
              <a:t>Mentor Training Expectations and Career Outcomes</a:t>
            </a:r>
          </a:p>
        </p:txBody>
      </p:sp>
      <p:sp>
        <p:nvSpPr>
          <p:cNvPr id="3" name="Slide Number Placeholder 2">
            <a:extLst>
              <a:ext uri="{FF2B5EF4-FFF2-40B4-BE49-F238E27FC236}">
                <a16:creationId xmlns:a16="http://schemas.microsoft.com/office/drawing/2014/main" id="{BC844C1A-65F1-0960-E136-828D9CB23B05}"/>
              </a:ext>
            </a:extLst>
          </p:cNvPr>
          <p:cNvSpPr>
            <a:spLocks noGrp="1"/>
          </p:cNvSpPr>
          <p:nvPr>
            <p:ph type="sldNum" sz="quarter" idx="12"/>
          </p:nvPr>
        </p:nvSpPr>
        <p:spPr/>
        <p:txBody>
          <a:bodyPr/>
          <a:lstStyle/>
          <a:p>
            <a:fld id="{A7DDB576-49B3-42E2-89EA-6E35EA8EF806}" type="slidenum">
              <a:rPr lang="en-US" smtClean="0"/>
              <a:pPr/>
              <a:t>7</a:t>
            </a:fld>
            <a:endParaRPr lang="en-US"/>
          </a:p>
        </p:txBody>
      </p:sp>
      <p:sp>
        <p:nvSpPr>
          <p:cNvPr id="4" name="Content Placeholder 1">
            <a:extLst>
              <a:ext uri="{FF2B5EF4-FFF2-40B4-BE49-F238E27FC236}">
                <a16:creationId xmlns:a16="http://schemas.microsoft.com/office/drawing/2014/main" id="{7FDFE4E3-5AC4-CC4E-B9B2-20442E471E95}"/>
              </a:ext>
            </a:extLst>
          </p:cNvPr>
          <p:cNvSpPr txBox="1">
            <a:spLocks/>
          </p:cNvSpPr>
          <p:nvPr/>
        </p:nvSpPr>
        <p:spPr>
          <a:xfrm>
            <a:off x="838200" y="1781925"/>
            <a:ext cx="10515600" cy="4496954"/>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0" lang="en-US" sz="2400" b="1" i="0" u="none" strike="noStrike" kern="1200" cap="none" spc="0" normalizeH="0" baseline="0" noProof="0" dirty="0">
                <a:ln>
                  <a:noFill/>
                </a:ln>
                <a:solidFill>
                  <a:schemeClr val="accent1"/>
                </a:solidFill>
                <a:effectLst/>
                <a:uLnTx/>
                <a:uFillTx/>
                <a:latin typeface="Calibri (body)"/>
                <a:ea typeface="Open Sans Light"/>
                <a:cs typeface="Open Sans Light"/>
              </a:rPr>
              <a:t>Parent </a:t>
            </a:r>
            <a:r>
              <a:rPr lang="en-US" b="1" dirty="0">
                <a:solidFill>
                  <a:schemeClr val="accent1"/>
                </a:solidFill>
                <a:latin typeface="Calibri (body)"/>
                <a:ea typeface="Open Sans Light"/>
                <a:cs typeface="Open Sans Light"/>
              </a:rPr>
              <a:t>T32s will include language</a:t>
            </a:r>
            <a:r>
              <a:rPr kumimoji="0" lang="en-US" sz="2400" b="1" i="0" u="none" strike="noStrike" kern="1200" cap="none" spc="0" normalizeH="0" baseline="0" noProof="0" dirty="0">
                <a:ln>
                  <a:noFill/>
                </a:ln>
                <a:solidFill>
                  <a:schemeClr val="accent1"/>
                </a:solidFill>
                <a:effectLst/>
                <a:uLnTx/>
                <a:uFillTx/>
                <a:latin typeface="Calibri (body)"/>
                <a:ea typeface="Open Sans Light"/>
                <a:cs typeface="Open Sans Light"/>
              </a:rPr>
              <a:t> to better define and support </a:t>
            </a:r>
            <a:r>
              <a:rPr lang="en-US" b="1" dirty="0">
                <a:solidFill>
                  <a:schemeClr val="accent1"/>
                </a:solidFill>
                <a:latin typeface="Calibri (body)"/>
                <a:ea typeface="Open Sans Light"/>
                <a:cs typeface="Open Sans Light"/>
              </a:rPr>
              <a:t>expectations for mentor</a:t>
            </a:r>
            <a:r>
              <a:rPr kumimoji="0" lang="en-US" sz="2400" b="1" i="0" u="none" strike="noStrike" kern="1200" cap="none" spc="0" normalizeH="0" baseline="0" noProof="0" dirty="0">
                <a:ln>
                  <a:noFill/>
                </a:ln>
                <a:solidFill>
                  <a:schemeClr val="accent1"/>
                </a:solidFill>
                <a:effectLst/>
                <a:uLnTx/>
                <a:uFillTx/>
                <a:latin typeface="Calibri (body)"/>
                <a:ea typeface="Open Sans Light"/>
                <a:cs typeface="Open Sans Light"/>
              </a:rPr>
              <a:t> training</a:t>
            </a:r>
            <a:endParaRPr lang="en-US" dirty="0">
              <a:solidFill>
                <a:schemeClr val="accent1"/>
              </a:solidFill>
            </a:endParaRPr>
          </a:p>
          <a:p>
            <a:r>
              <a:rPr lang="en-US" dirty="0">
                <a:latin typeface="+mn-lt"/>
                <a:ea typeface="Open Sans Light"/>
                <a:cs typeface="Open Sans Light"/>
              </a:rPr>
              <a:t>Addressed in the program</a:t>
            </a:r>
            <a:r>
              <a:rPr lang="en-US" dirty="0">
                <a:solidFill>
                  <a:srgbClr val="000000"/>
                </a:solidFill>
                <a:latin typeface="Calibri"/>
                <a:ea typeface="Open Sans Light"/>
                <a:cs typeface="Open Sans Light"/>
              </a:rPr>
              <a:t> considerations, program plan, and review criteria</a:t>
            </a:r>
            <a:r>
              <a:rPr lang="en-US" dirty="0">
                <a:latin typeface="+mn-lt"/>
                <a:ea typeface="Open Sans Light"/>
                <a:cs typeface="Open Sans Light"/>
              </a:rPr>
              <a:t> </a:t>
            </a:r>
            <a:endParaRPr lang="en-US" dirty="0">
              <a:latin typeface="Calibri"/>
            </a:endParaRPr>
          </a:p>
          <a:p>
            <a:r>
              <a:rPr lang="en-US" dirty="0">
                <a:latin typeface="Calibri"/>
                <a:ea typeface="Open Sans Light"/>
                <a:cs typeface="Open Sans Light"/>
              </a:rPr>
              <a:t>Potential mentor training topics include:</a:t>
            </a:r>
          </a:p>
          <a:p>
            <a:pPr lvl="1"/>
            <a:r>
              <a:rPr lang="en-US" dirty="0">
                <a:latin typeface="Calibri"/>
                <a:ea typeface="Open Sans Light"/>
                <a:cs typeface="Open Sans Light"/>
              </a:rPr>
              <a:t>Aligning expectations</a:t>
            </a:r>
            <a:endParaRPr lang="en-US" dirty="0">
              <a:latin typeface="Calibri"/>
            </a:endParaRPr>
          </a:p>
          <a:p>
            <a:pPr lvl="1"/>
            <a:r>
              <a:rPr lang="en-US" dirty="0">
                <a:latin typeface="Calibri"/>
                <a:ea typeface="Open Sans Light"/>
                <a:cs typeface="Open Sans Light"/>
              </a:rPr>
              <a:t>Maintaining effective communication</a:t>
            </a:r>
            <a:endParaRPr lang="en-US" dirty="0">
              <a:latin typeface="Calibri"/>
            </a:endParaRPr>
          </a:p>
          <a:p>
            <a:pPr lvl="1"/>
            <a:r>
              <a:rPr lang="en-US" dirty="0">
                <a:latin typeface="Calibri"/>
                <a:ea typeface="Open Sans Light"/>
                <a:cs typeface="Open Sans Light"/>
              </a:rPr>
              <a:t>Fostering independence</a:t>
            </a:r>
          </a:p>
          <a:p>
            <a:pPr lvl="1"/>
            <a:r>
              <a:rPr lang="en-US" dirty="0">
                <a:latin typeface="Calibri"/>
                <a:ea typeface="Open Sans Light"/>
                <a:cs typeface="Open Sans Light"/>
              </a:rPr>
              <a:t>Assessing scholars' understanding of scientific research</a:t>
            </a:r>
            <a:endParaRPr lang="en-US" dirty="0">
              <a:latin typeface="Calibri"/>
            </a:endParaRPr>
          </a:p>
          <a:p>
            <a:pPr lvl="1"/>
            <a:r>
              <a:rPr lang="en-US" dirty="0">
                <a:latin typeface="Calibri"/>
                <a:ea typeface="Open Sans Light"/>
                <a:cs typeface="Open Sans Light"/>
              </a:rPr>
              <a:t>Enhancing professional development</a:t>
            </a:r>
            <a:endParaRPr lang="en-US" dirty="0">
              <a:latin typeface="Calibri"/>
            </a:endParaRPr>
          </a:p>
          <a:p>
            <a:pPr lvl="1"/>
            <a:r>
              <a:rPr lang="en-US" dirty="0">
                <a:latin typeface="Calibri"/>
                <a:ea typeface="Open Sans Light"/>
                <a:cs typeface="Open Sans Light"/>
              </a:rPr>
              <a:t>Articulating</a:t>
            </a:r>
            <a:r>
              <a:rPr lang="en-US" sz="2000" dirty="0">
                <a:latin typeface="Calibri"/>
                <a:ea typeface="Open Sans Light"/>
                <a:cs typeface="Open Sans Light"/>
              </a:rPr>
              <a:t> mentoring philosophy and plan</a:t>
            </a:r>
            <a:endParaRPr lang="en-US" sz="2000" dirty="0">
              <a:latin typeface="Calibri"/>
            </a:endParaRPr>
          </a:p>
          <a:p>
            <a:pPr>
              <a:buFont typeface="Symbol,Sans-Serif"/>
              <a:buChar char=""/>
            </a:pPr>
            <a:endParaRPr lang="en-US" dirty="0">
              <a:latin typeface="+mn-lt"/>
            </a:endParaRPr>
          </a:p>
          <a:p>
            <a:pPr marL="0" indent="0">
              <a:buNone/>
            </a:pPr>
            <a:endParaRPr lang="en-US" b="1" dirty="0">
              <a:latin typeface="+mn-lt"/>
            </a:endParaRPr>
          </a:p>
          <a:p>
            <a:endParaRPr lang="en-US" b="1" dirty="0">
              <a:latin typeface="+mn-lt"/>
            </a:endParaRPr>
          </a:p>
        </p:txBody>
      </p:sp>
      <p:sp>
        <p:nvSpPr>
          <p:cNvPr id="6" name="TextBox 5">
            <a:extLst>
              <a:ext uri="{FF2B5EF4-FFF2-40B4-BE49-F238E27FC236}">
                <a16:creationId xmlns:a16="http://schemas.microsoft.com/office/drawing/2014/main" id="{F57B2855-0EFC-0C1B-9C1F-CCAA89475CA0}"/>
              </a:ext>
            </a:extLst>
          </p:cNvPr>
          <p:cNvSpPr txBox="1"/>
          <p:nvPr/>
        </p:nvSpPr>
        <p:spPr>
          <a:xfrm>
            <a:off x="8510732" y="3854876"/>
            <a:ext cx="2841720" cy="1323439"/>
          </a:xfrm>
          <a:prstGeom prst="rect">
            <a:avLst/>
          </a:prstGeom>
          <a:noFill/>
        </p:spPr>
        <p:txBody>
          <a:bodyPr wrap="square" lIns="91440" tIns="45720" rIns="91440" bIns="45720" anchor="t">
            <a:spAutoFit/>
          </a:bodyPr>
          <a:lstStyle/>
          <a:p>
            <a:r>
              <a:rPr lang="en-US" sz="2000" b="1" kern="100" dirty="0">
                <a:solidFill>
                  <a:srgbClr val="4472C4"/>
                </a:solidFill>
                <a:effectLst/>
                <a:latin typeface="Calibri"/>
                <a:ea typeface="Open Sans Light"/>
                <a:cs typeface="Open Sans Light"/>
              </a:rPr>
              <a:t>Programs</a:t>
            </a:r>
            <a:r>
              <a:rPr lang="en-US" sz="2000" b="1" kern="100" dirty="0">
                <a:solidFill>
                  <a:srgbClr val="4472C4"/>
                </a:solidFill>
                <a:latin typeface="Calibri"/>
                <a:ea typeface="Open Sans Light"/>
                <a:cs typeface="Open Sans Light"/>
              </a:rPr>
              <a:t> should </a:t>
            </a:r>
            <a:r>
              <a:rPr lang="en-US" sz="2000" b="1" kern="100" dirty="0">
                <a:solidFill>
                  <a:srgbClr val="4472C4"/>
                </a:solidFill>
                <a:effectLst/>
                <a:latin typeface="Calibri"/>
                <a:ea typeface="Open Sans Light"/>
                <a:cs typeface="Open Sans Light"/>
              </a:rPr>
              <a:t>adapt</a:t>
            </a:r>
            <a:r>
              <a:rPr lang="en-US" sz="2000" b="1" kern="100" dirty="0">
                <a:solidFill>
                  <a:srgbClr val="4472C4"/>
                </a:solidFill>
                <a:latin typeface="Calibri"/>
                <a:ea typeface="Open Sans Light"/>
                <a:cs typeface="Open Sans Light"/>
              </a:rPr>
              <a:t> mentor training topics to suit </a:t>
            </a:r>
            <a:r>
              <a:rPr lang="en-US" sz="2000" b="1" kern="100" dirty="0">
                <a:solidFill>
                  <a:srgbClr val="4472C4"/>
                </a:solidFill>
                <a:effectLst/>
                <a:latin typeface="Calibri"/>
                <a:ea typeface="Open Sans Light"/>
                <a:cs typeface="Open Sans Light"/>
              </a:rPr>
              <a:t>program and trainee needs.</a:t>
            </a:r>
            <a:endParaRPr lang="en-US" sz="2000" b="1" dirty="0">
              <a:solidFill>
                <a:srgbClr val="4472C4"/>
              </a:solidFill>
              <a:latin typeface="Calibri"/>
              <a:ea typeface="Open Sans Light"/>
              <a:cs typeface="Open Sans Light"/>
            </a:endParaRPr>
          </a:p>
        </p:txBody>
      </p:sp>
      <p:sp>
        <p:nvSpPr>
          <p:cNvPr id="8" name="Right Brace 7">
            <a:extLst>
              <a:ext uri="{FF2B5EF4-FFF2-40B4-BE49-F238E27FC236}">
                <a16:creationId xmlns:a16="http://schemas.microsoft.com/office/drawing/2014/main" id="{E0AD97F6-C462-38AA-A034-E0CAF3F8A88A}"/>
              </a:ext>
              <a:ext uri="{C183D7F6-B498-43B3-948B-1728B52AA6E4}">
                <adec:decorative xmlns:adec="http://schemas.microsoft.com/office/drawing/2017/decorative" val="1"/>
              </a:ext>
            </a:extLst>
          </p:cNvPr>
          <p:cNvSpPr/>
          <p:nvPr/>
        </p:nvSpPr>
        <p:spPr>
          <a:xfrm>
            <a:off x="7379276" y="3521393"/>
            <a:ext cx="1059103" cy="1990407"/>
          </a:xfrm>
          <a:prstGeom prst="rightBrace">
            <a:avLst/>
          </a:prstGeom>
          <a:ln w="28575">
            <a:solidFill>
              <a:schemeClr val="accent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91041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FD3F-25F5-B1F3-D1DB-5F9DB22BAF4B}"/>
              </a:ext>
            </a:extLst>
          </p:cNvPr>
          <p:cNvSpPr>
            <a:spLocks noGrp="1"/>
          </p:cNvSpPr>
          <p:nvPr>
            <p:ph type="title"/>
          </p:nvPr>
        </p:nvSpPr>
        <p:spPr>
          <a:xfrm>
            <a:off x="508000" y="0"/>
            <a:ext cx="11297920" cy="1325563"/>
          </a:xfrm>
        </p:spPr>
        <p:txBody>
          <a:bodyPr>
            <a:normAutofit/>
          </a:bodyPr>
          <a:lstStyle/>
          <a:p>
            <a:r>
              <a:rPr lang="en-US" sz="4000" b="1"/>
              <a:t>Peer Review Updates</a:t>
            </a:r>
            <a:endParaRPr lang="en-US" sz="4000"/>
          </a:p>
        </p:txBody>
      </p:sp>
      <p:sp>
        <p:nvSpPr>
          <p:cNvPr id="4" name="Slide Number Placeholder 3">
            <a:extLst>
              <a:ext uri="{FF2B5EF4-FFF2-40B4-BE49-F238E27FC236}">
                <a16:creationId xmlns:a16="http://schemas.microsoft.com/office/drawing/2014/main" id="{F46D3B7A-76D9-3245-D5C1-CB6323263BC3}"/>
              </a:ext>
            </a:extLst>
          </p:cNvPr>
          <p:cNvSpPr>
            <a:spLocks noGrp="1"/>
          </p:cNvSpPr>
          <p:nvPr>
            <p:ph type="sldNum" sz="quarter" idx="12"/>
          </p:nvPr>
        </p:nvSpPr>
        <p:spPr/>
        <p:txBody>
          <a:bodyPr/>
          <a:lstStyle/>
          <a:p>
            <a:fld id="{A7DDB576-49B3-42E2-89EA-6E35EA8EF806}" type="slidenum">
              <a:rPr lang="en-US" smtClean="0"/>
              <a:pPr/>
              <a:t>8</a:t>
            </a:fld>
            <a:endParaRPr lang="en-US"/>
          </a:p>
        </p:txBody>
      </p:sp>
      <p:sp>
        <p:nvSpPr>
          <p:cNvPr id="3" name="Content Placeholder 1">
            <a:extLst>
              <a:ext uri="{FF2B5EF4-FFF2-40B4-BE49-F238E27FC236}">
                <a16:creationId xmlns:a16="http://schemas.microsoft.com/office/drawing/2014/main" id="{4B118BB1-FF88-CDBE-6890-BD135BC98503}"/>
              </a:ext>
            </a:extLst>
          </p:cNvPr>
          <p:cNvSpPr txBox="1">
            <a:spLocks/>
          </p:cNvSpPr>
          <p:nvPr/>
        </p:nvSpPr>
        <p:spPr>
          <a:xfrm>
            <a:off x="838200" y="1239520"/>
            <a:ext cx="10515600" cy="50393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latin typeface="+mn-lt"/>
              </a:rPr>
              <a:t>Training grants will </a:t>
            </a:r>
            <a:r>
              <a:rPr lang="en-US" b="1" dirty="0">
                <a:solidFill>
                  <a:schemeClr val="accent1"/>
                </a:solidFill>
                <a:latin typeface="+mn-lt"/>
              </a:rPr>
              <a:t>retain</a:t>
            </a:r>
            <a:r>
              <a:rPr lang="en-US" b="1" dirty="0">
                <a:latin typeface="+mn-lt"/>
              </a:rPr>
              <a:t> the five scored review criteria currently used in review.</a:t>
            </a:r>
          </a:p>
          <a:p>
            <a:pPr lvl="1"/>
            <a:r>
              <a:rPr lang="en-US" dirty="0">
                <a:solidFill>
                  <a:srgbClr val="000000"/>
                </a:solidFill>
                <a:effectLst/>
                <a:latin typeface="+mn-lt"/>
                <a:ea typeface="Calibri" panose="020F0502020204030204" pitchFamily="34" charset="0"/>
                <a:cs typeface="Times New Roman" panose="02020603050405020304" pitchFamily="18" charset="0"/>
              </a:rPr>
              <a:t>Training Program and Environment</a:t>
            </a:r>
          </a:p>
          <a:p>
            <a:pPr lvl="1"/>
            <a:r>
              <a:rPr lang="en-US" dirty="0">
                <a:solidFill>
                  <a:srgbClr val="000000"/>
                </a:solidFill>
                <a:effectLst/>
                <a:latin typeface="+mn-lt"/>
                <a:ea typeface="Calibri" panose="020F0502020204030204" pitchFamily="34" charset="0"/>
                <a:cs typeface="Times New Roman" panose="02020603050405020304" pitchFamily="18" charset="0"/>
              </a:rPr>
              <a:t>Training Program Director(s)/Principal Investigator(s)</a:t>
            </a:r>
          </a:p>
          <a:p>
            <a:pPr lvl="1"/>
            <a:r>
              <a:rPr lang="en-US" dirty="0">
                <a:solidFill>
                  <a:srgbClr val="000000"/>
                </a:solidFill>
                <a:effectLst/>
                <a:latin typeface="+mn-lt"/>
                <a:ea typeface="Calibri" panose="020F0502020204030204" pitchFamily="34" charset="0"/>
                <a:cs typeface="Times New Roman" panose="02020603050405020304" pitchFamily="18" charset="0"/>
              </a:rPr>
              <a:t>Preceptors/Mentors</a:t>
            </a:r>
          </a:p>
          <a:p>
            <a:pPr lvl="1"/>
            <a:r>
              <a:rPr lang="en-US" dirty="0">
                <a:solidFill>
                  <a:srgbClr val="000000"/>
                </a:solidFill>
                <a:effectLst/>
                <a:latin typeface="+mn-lt"/>
                <a:ea typeface="Calibri" panose="020F0502020204030204" pitchFamily="34" charset="0"/>
                <a:cs typeface="Times New Roman" panose="02020603050405020304" pitchFamily="18" charset="0"/>
              </a:rPr>
              <a:t>Trainees</a:t>
            </a:r>
          </a:p>
          <a:p>
            <a:pPr lvl="1"/>
            <a:r>
              <a:rPr lang="en-US" dirty="0">
                <a:solidFill>
                  <a:srgbClr val="000000"/>
                </a:solidFill>
                <a:effectLst/>
                <a:latin typeface="+mn-lt"/>
                <a:ea typeface="Calibri" panose="020F0502020204030204" pitchFamily="34" charset="0"/>
                <a:cs typeface="Times New Roman" panose="02020603050405020304" pitchFamily="18" charset="0"/>
              </a:rPr>
              <a:t>Training Record</a:t>
            </a:r>
          </a:p>
          <a:p>
            <a:pPr marL="0" indent="0">
              <a:buNone/>
            </a:pPr>
            <a:endParaRPr lang="en-US" sz="2000" b="1" dirty="0">
              <a:solidFill>
                <a:schemeClr val="accent1"/>
              </a:solidFill>
              <a:latin typeface="+mn-lt"/>
            </a:endParaRPr>
          </a:p>
          <a:p>
            <a:r>
              <a:rPr lang="en-US" b="1" dirty="0">
                <a:latin typeface="+mn-lt"/>
              </a:rPr>
              <a:t>“Training and the Responsible Conduct of Research” </a:t>
            </a:r>
            <a:r>
              <a:rPr lang="en-US" dirty="0">
                <a:latin typeface="+mn-lt"/>
              </a:rPr>
              <a:t>will be moved to </a:t>
            </a:r>
            <a:r>
              <a:rPr lang="en-US" b="1" dirty="0">
                <a:solidFill>
                  <a:schemeClr val="accent1"/>
                </a:solidFill>
                <a:latin typeface="+mn-lt"/>
              </a:rPr>
              <a:t>Additional Review Criteria</a:t>
            </a:r>
            <a:endParaRPr lang="en-US" b="1" u="sng" dirty="0">
              <a:solidFill>
                <a:schemeClr val="accent1">
                  <a:lumMod val="75000"/>
                </a:schemeClr>
              </a:solidFill>
              <a:latin typeface="+mn-lt"/>
            </a:endParaRPr>
          </a:p>
          <a:p>
            <a:pPr lvl="1"/>
            <a:r>
              <a:rPr lang="en-US" b="1" dirty="0">
                <a:solidFill>
                  <a:schemeClr val="accent1"/>
                </a:solidFill>
                <a:latin typeface="+mn-lt"/>
              </a:rPr>
              <a:t>Will now contribute to the overall impact score</a:t>
            </a:r>
          </a:p>
          <a:p>
            <a:pPr lvl="2"/>
            <a:r>
              <a:rPr lang="en-US" sz="2000" dirty="0">
                <a:latin typeface="+mn-lt"/>
              </a:rPr>
              <a:t>Previously post-score considerations</a:t>
            </a:r>
          </a:p>
          <a:p>
            <a:pPr lvl="1"/>
            <a:endParaRPr lang="en-US" dirty="0">
              <a:latin typeface="+mn-lt"/>
            </a:endParaRPr>
          </a:p>
          <a:p>
            <a:endParaRPr lang="en-US" b="1" dirty="0">
              <a:latin typeface="+mn-lt"/>
            </a:endParaRPr>
          </a:p>
        </p:txBody>
      </p:sp>
    </p:spTree>
    <p:extLst>
      <p:ext uri="{BB962C8B-B14F-4D97-AF65-F5344CB8AC3E}">
        <p14:creationId xmlns:p14="http://schemas.microsoft.com/office/powerpoint/2010/main" val="4156396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FD3F-25F5-B1F3-D1DB-5F9DB22BAF4B}"/>
              </a:ext>
            </a:extLst>
          </p:cNvPr>
          <p:cNvSpPr>
            <a:spLocks noGrp="1"/>
          </p:cNvSpPr>
          <p:nvPr>
            <p:ph type="title"/>
          </p:nvPr>
        </p:nvSpPr>
        <p:spPr>
          <a:xfrm>
            <a:off x="508000" y="0"/>
            <a:ext cx="11297920" cy="1325563"/>
          </a:xfrm>
        </p:spPr>
        <p:txBody>
          <a:bodyPr>
            <a:normAutofit/>
          </a:bodyPr>
          <a:lstStyle/>
          <a:p>
            <a:r>
              <a:rPr lang="en-US" sz="4000" b="1"/>
              <a:t>Data Table Updates</a:t>
            </a:r>
            <a:br>
              <a:rPr lang="en-US" sz="4000" b="1"/>
            </a:br>
            <a:r>
              <a:rPr lang="en-US" sz="4000"/>
              <a:t>General and Program-Specific Updates</a:t>
            </a:r>
          </a:p>
        </p:txBody>
      </p:sp>
      <p:sp>
        <p:nvSpPr>
          <p:cNvPr id="5" name="Slide Number Placeholder 4">
            <a:extLst>
              <a:ext uri="{FF2B5EF4-FFF2-40B4-BE49-F238E27FC236}">
                <a16:creationId xmlns:a16="http://schemas.microsoft.com/office/drawing/2014/main" id="{88D93DF1-708C-6CD4-7BFC-6C90544AB2C0}"/>
              </a:ext>
            </a:extLst>
          </p:cNvPr>
          <p:cNvSpPr>
            <a:spLocks noGrp="1"/>
          </p:cNvSpPr>
          <p:nvPr>
            <p:ph type="sldNum" sz="quarter" idx="12"/>
          </p:nvPr>
        </p:nvSpPr>
        <p:spPr/>
        <p:txBody>
          <a:bodyPr/>
          <a:lstStyle/>
          <a:p>
            <a:fld id="{A7DDB576-49B3-42E2-89EA-6E35EA8EF806}" type="slidenum">
              <a:rPr lang="en-US" smtClean="0"/>
              <a:pPr/>
              <a:t>9</a:t>
            </a:fld>
            <a:endParaRPr lang="en-US"/>
          </a:p>
        </p:txBody>
      </p:sp>
      <p:sp>
        <p:nvSpPr>
          <p:cNvPr id="4" name="Content Placeholder 1">
            <a:extLst>
              <a:ext uri="{FF2B5EF4-FFF2-40B4-BE49-F238E27FC236}">
                <a16:creationId xmlns:a16="http://schemas.microsoft.com/office/drawing/2014/main" id="{1F76B099-3B4B-FDBD-2CDD-B796261242FA}"/>
              </a:ext>
            </a:extLst>
          </p:cNvPr>
          <p:cNvSpPr txBox="1">
            <a:spLocks/>
          </p:cNvSpPr>
          <p:nvPr/>
        </p:nvSpPr>
        <p:spPr>
          <a:xfrm>
            <a:off x="508000" y="1440704"/>
            <a:ext cx="11297920" cy="47230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n-lt"/>
              </a:rPr>
              <a:t>Changes are intended to </a:t>
            </a:r>
            <a:r>
              <a:rPr lang="en-US" b="1" dirty="0">
                <a:solidFill>
                  <a:schemeClr val="accent1"/>
                </a:solidFill>
                <a:latin typeface="+mn-lt"/>
              </a:rPr>
              <a:t>reduce burden </a:t>
            </a:r>
            <a:r>
              <a:rPr lang="en-US" b="1" dirty="0">
                <a:latin typeface="+mn-lt"/>
              </a:rPr>
              <a:t>and </a:t>
            </a:r>
            <a:r>
              <a:rPr lang="en-US" b="1" dirty="0">
                <a:solidFill>
                  <a:schemeClr val="accent1"/>
                </a:solidFill>
                <a:latin typeface="+mn-lt"/>
              </a:rPr>
              <a:t>promote consistency </a:t>
            </a:r>
            <a:r>
              <a:rPr lang="en-US" b="1" dirty="0">
                <a:latin typeface="+mn-lt"/>
              </a:rPr>
              <a:t>in the requested information</a:t>
            </a:r>
            <a:endParaRPr lang="en-US" sz="2000" dirty="0">
              <a:latin typeface="+mn-lt"/>
            </a:endParaRPr>
          </a:p>
          <a:p>
            <a:r>
              <a:rPr lang="en-US" dirty="0">
                <a:latin typeface="+mn-lt"/>
              </a:rPr>
              <a:t>For all data tables</a:t>
            </a:r>
          </a:p>
          <a:p>
            <a:pPr lvl="1"/>
            <a:r>
              <a:rPr lang="en-US" dirty="0">
                <a:latin typeface="+mn-lt"/>
              </a:rPr>
              <a:t>Updated table instructions to clarify terms and lettering for training stage</a:t>
            </a:r>
          </a:p>
          <a:p>
            <a:pPr lvl="1"/>
            <a:r>
              <a:rPr lang="en-US" dirty="0">
                <a:latin typeface="+mn-lt"/>
              </a:rPr>
              <a:t>Remove redundancies by not asking for structured data available elsewhere in the application</a:t>
            </a:r>
          </a:p>
          <a:p>
            <a:pPr marL="457200" lvl="1" indent="0">
              <a:buNone/>
            </a:pPr>
            <a:endParaRPr lang="en-US" sz="1200" dirty="0">
              <a:latin typeface="+mn-lt"/>
            </a:endParaRPr>
          </a:p>
          <a:p>
            <a:r>
              <a:rPr lang="en-US" dirty="0">
                <a:latin typeface="+mn-lt"/>
              </a:rPr>
              <a:t>Multiple changes specific to predoctoral, postdoctoral, undergraduate, and international training tables, including:</a:t>
            </a:r>
          </a:p>
          <a:p>
            <a:pPr lvl="1"/>
            <a:r>
              <a:rPr lang="en-US" dirty="0">
                <a:latin typeface="+mn-lt"/>
              </a:rPr>
              <a:t>Update Table 1 - applicants will only be required to provide information </a:t>
            </a:r>
            <a:r>
              <a:rPr lang="en-US" dirty="0">
                <a:effectLst/>
                <a:latin typeface="+mn-lt"/>
                <a:ea typeface="Open Sans" panose="020B0606030504020204" pitchFamily="34" charset="0"/>
                <a:cs typeface="Open Sans" panose="020B0606030504020204" pitchFamily="34" charset="0"/>
              </a:rPr>
              <a:t>relevant to the training stage(s) in the proposed program.</a:t>
            </a:r>
            <a:endParaRPr lang="en-US" dirty="0">
              <a:latin typeface="+mn-lt"/>
            </a:endParaRPr>
          </a:p>
          <a:p>
            <a:pPr lvl="1"/>
            <a:r>
              <a:rPr lang="en-US" dirty="0">
                <a:latin typeface="+mn-lt"/>
              </a:rPr>
              <a:t>Realign table 5 - focus on the outcomes only on trainees supported by the grant.</a:t>
            </a:r>
          </a:p>
          <a:p>
            <a:pPr lvl="1"/>
            <a:r>
              <a:rPr lang="en-US" dirty="0">
                <a:latin typeface="+mn-lt"/>
              </a:rPr>
              <a:t>Table 6 - remove some trainee characteristics.</a:t>
            </a:r>
          </a:p>
          <a:p>
            <a:pPr lvl="1"/>
            <a:r>
              <a:rPr lang="en-US" sz="2000" dirty="0">
                <a:latin typeface="+mn-lt"/>
                <a:ea typeface="Open Sans" panose="020B0606030504020204" pitchFamily="34" charset="0"/>
                <a:cs typeface="Open Sans" panose="020B0606030504020204" pitchFamily="34" charset="0"/>
              </a:rPr>
              <a:t>Tabl</a:t>
            </a:r>
            <a:r>
              <a:rPr lang="en-US" dirty="0">
                <a:latin typeface="+mn-lt"/>
                <a:ea typeface="Open Sans" panose="020B0606030504020204" pitchFamily="34" charset="0"/>
                <a:cs typeface="Open Sans" panose="020B0606030504020204" pitchFamily="34" charset="0"/>
              </a:rPr>
              <a:t>e 8 - remove “</a:t>
            </a:r>
            <a:r>
              <a:rPr lang="en-US" sz="2000" dirty="0">
                <a:latin typeface="+mn-lt"/>
                <a:ea typeface="Open Sans" panose="020B0606030504020204" pitchFamily="34" charset="0"/>
                <a:cs typeface="Open Sans" panose="020B0606030504020204" pitchFamily="34" charset="0"/>
              </a:rPr>
              <a:t>Part II. Those Clearly Associated with the Training Grant” &amp; encourage reporting this information in the Program Plan Section or RPPR narrative.</a:t>
            </a:r>
            <a:endParaRPr lang="en-US" dirty="0">
              <a:latin typeface="+mn-lt"/>
            </a:endParaRPr>
          </a:p>
          <a:p>
            <a:pPr lvl="1"/>
            <a:endParaRPr lang="en-US" dirty="0">
              <a:latin typeface="+mn-lt"/>
            </a:endParaRPr>
          </a:p>
        </p:txBody>
      </p:sp>
    </p:spTree>
    <p:extLst>
      <p:ext uri="{BB962C8B-B14F-4D97-AF65-F5344CB8AC3E}">
        <p14:creationId xmlns:p14="http://schemas.microsoft.com/office/powerpoint/2010/main" val="27069167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1195</Words>
  <Application>Microsoft Office PowerPoint</Application>
  <PresentationFormat>Widescreen</PresentationFormat>
  <Paragraphs>137</Paragraphs>
  <Slides>15</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Arial</vt:lpstr>
      <vt:lpstr>Calibri</vt:lpstr>
      <vt:lpstr>Calibri (body)</vt:lpstr>
      <vt:lpstr>Courier New</vt:lpstr>
      <vt:lpstr>Nexa Black</vt:lpstr>
      <vt:lpstr>Open Sans</vt:lpstr>
      <vt:lpstr>Open Sans ExtraBold</vt:lpstr>
      <vt:lpstr>Open Sans Light</vt:lpstr>
      <vt:lpstr>Open Sans Light ITALIC</vt:lpstr>
      <vt:lpstr>Symbol,Sans-Serif</vt:lpstr>
      <vt:lpstr>Wingdings</vt:lpstr>
      <vt:lpstr>Office Theme</vt:lpstr>
      <vt:lpstr>Updates to Institutional Training Grant Applications</vt:lpstr>
      <vt:lpstr>Use these slides if you want to cover the topic briefly</vt:lpstr>
      <vt:lpstr>Changes Coming: Updates to Institutional Training Grant Applications </vt:lpstr>
      <vt:lpstr>Why are Changes Being Made?</vt:lpstr>
      <vt:lpstr>Overview of the Updates</vt:lpstr>
      <vt:lpstr>Application Updates PHS 398 Research Training Program – Updated Form</vt:lpstr>
      <vt:lpstr>Funding Opportunity Updates Mentor Training Expectations and Career Outcomes</vt:lpstr>
      <vt:lpstr>Peer Review Updates</vt:lpstr>
      <vt:lpstr>Data Table Updates General and Program-Specific Updates</vt:lpstr>
      <vt:lpstr>NIH Grants Page on Updates to Institutional Training Grant Applications</vt:lpstr>
      <vt:lpstr>Extra slides to consider including</vt:lpstr>
      <vt:lpstr>Data Table Updates Changes Impacting all Applications</vt:lpstr>
      <vt:lpstr>Data Table Updates Table 5 – Publications of Those in Training</vt:lpstr>
      <vt:lpstr>Data Table Updates Table 5 – Example</vt:lpstr>
      <vt:lpstr>Data Table Updates Table 6 - Applicants, Entrants, and their Characteristics for the Past Five Years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Roberts, Ben (NIH/OD) [E]</cp:lastModifiedBy>
  <cp:revision>42</cp:revision>
  <dcterms:created xsi:type="dcterms:W3CDTF">2024-05-01T22:02:04Z</dcterms:created>
  <dcterms:modified xsi:type="dcterms:W3CDTF">2025-02-25T17:38:58Z</dcterms:modified>
</cp:coreProperties>
</file>