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7" r:id="rId2"/>
    <p:sldId id="2147309388" r:id="rId3"/>
    <p:sldId id="2147309405" r:id="rId4"/>
    <p:sldId id="2147309400" r:id="rId5"/>
    <p:sldId id="2147309402" r:id="rId6"/>
    <p:sldId id="2147309401" r:id="rId7"/>
    <p:sldId id="2147309399" r:id="rId8"/>
    <p:sldId id="2147309404" r:id="rId9"/>
    <p:sldId id="2147309385" r:id="rId10"/>
    <p:sldId id="2147309398" r:id="rId11"/>
    <p:sldId id="2145706189" r:id="rId12"/>
    <p:sldId id="2147309386" r:id="rId13"/>
    <p:sldId id="2147309389" r:id="rId14"/>
    <p:sldId id="2147309395" r:id="rId15"/>
    <p:sldId id="2147309406" r:id="rId16"/>
    <p:sldId id="260" r:id="rId17"/>
    <p:sldId id="2145706201" r:id="rId18"/>
    <p:sldId id="2147309396" r:id="rId19"/>
    <p:sldId id="2145706198" r:id="rId20"/>
    <p:sldId id="279" r:id="rId21"/>
    <p:sldId id="280" r:id="rId22"/>
    <p:sldId id="263" r:id="rId23"/>
    <p:sldId id="214570619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 userDrawn="1">
          <p15:clr>
            <a:srgbClr val="A4A3A4"/>
          </p15:clr>
        </p15:guide>
        <p15:guide id="2" pos="3984" userDrawn="1">
          <p15:clr>
            <a:srgbClr val="A4A3A4"/>
          </p15:clr>
        </p15:guide>
        <p15:guide id="3" pos="33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24C9FBE-8CCD-83DA-6BBC-5249B82D26D4}" name="Roberts, Ben (NIH/OD) [E]" initials="RB([" userId="S::robertsbs@nih.gov::c48dde0e-754e-4c9a-b2bc-009558c698f1" providerId="AD"/>
  <p188:author id="{DA85E2CF-5166-3D8F-656E-40504311FE2A}" name="Steele, Lisa (NIH/CSR) [E]" initials="S[" userId="S::steeleln@nih.gov::f6c283de-a5a7-4cef-b326-4fb1e3dff60d" providerId="AD"/>
  <p188:author id="{28AA0BF4-C1A5-B5D4-C80F-C31D4B8B52D5}" name="Columbus, Megan (NIH/OD) [E]" initials="CM([" userId="S::columbum@nih.gov::a814b567-0fe2-4d52-b753-aca9f82d886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F7F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792" autoAdjust="0"/>
  </p:normalViewPr>
  <p:slideViewPr>
    <p:cSldViewPr snapToGrid="0">
      <p:cViewPr varScale="1">
        <p:scale>
          <a:sx n="103" d="100"/>
          <a:sy n="103" d="100"/>
        </p:scale>
        <p:origin x="792" y="108"/>
      </p:cViewPr>
      <p:guideLst>
        <p:guide orient="horz" pos="432"/>
        <p:guide pos="3984"/>
        <p:guide pos="336"/>
      </p:guideLst>
    </p:cSldViewPr>
  </p:slideViewPr>
  <p:outlineViewPr>
    <p:cViewPr>
      <p:scale>
        <a:sx n="33" d="100"/>
        <a:sy n="33" d="100"/>
      </p:scale>
      <p:origin x="0" y="-7476"/>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9D2E98-096F-45A0-B66B-FDE6337DA185}" type="datetimeFigureOut">
              <a:rPr lang="en-US" smtClean="0"/>
              <a:t>4/1/2024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6AAF89-8B7F-4435-AFB5-3C5C817A75D6}" type="slidenum">
              <a:rPr lang="en-US" smtClean="0"/>
              <a:t>‹#›</a:t>
            </a:fld>
            <a:endParaRPr lang="en-US"/>
          </a:p>
        </p:txBody>
      </p:sp>
    </p:spTree>
    <p:extLst>
      <p:ext uri="{BB962C8B-B14F-4D97-AF65-F5344CB8AC3E}">
        <p14:creationId xmlns:p14="http://schemas.microsoft.com/office/powerpoint/2010/main" val="4243950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3</a:t>
            </a:fld>
            <a:endParaRPr lang="en-US"/>
          </a:p>
        </p:txBody>
      </p:sp>
    </p:spTree>
    <p:extLst>
      <p:ext uri="{BB962C8B-B14F-4D97-AF65-F5344CB8AC3E}">
        <p14:creationId xmlns:p14="http://schemas.microsoft.com/office/powerpoint/2010/main" val="2618672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18</a:t>
            </a:fld>
            <a:endParaRPr lang="en-US"/>
          </a:p>
        </p:txBody>
      </p:sp>
    </p:spTree>
    <p:extLst>
      <p:ext uri="{BB962C8B-B14F-4D97-AF65-F5344CB8AC3E}">
        <p14:creationId xmlns:p14="http://schemas.microsoft.com/office/powerpoint/2010/main" val="25090130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To reduce reviewer burden overall, we have dramatically reduced the number of additional review considerations, which do not factor into the overall impact assessment, that reviewers must evaluate during the first level of peer review. Only the Authentication of Key Biological and/or Chemical Resources and the Budget will be commented on by reviewers.</a:t>
            </a:r>
          </a:p>
          <a:p>
            <a:endParaRPr lang="en-US"/>
          </a:p>
        </p:txBody>
      </p:sp>
      <p:sp>
        <p:nvSpPr>
          <p:cNvPr id="4" name="Slide Number Placeholder 3"/>
          <p:cNvSpPr>
            <a:spLocks noGrp="1"/>
          </p:cNvSpPr>
          <p:nvPr>
            <p:ph type="sldNum" sz="quarter" idx="5"/>
          </p:nvPr>
        </p:nvSpPr>
        <p:spPr/>
        <p:txBody>
          <a:bodyPr/>
          <a:lstStyle/>
          <a:p>
            <a:fld id="{A585629E-846D-43D2-99D5-7F47A1261E8B}" type="slidenum">
              <a:rPr lang="en-US" smtClean="0"/>
              <a:t>19</a:t>
            </a:fld>
            <a:endParaRPr lang="en-US"/>
          </a:p>
        </p:txBody>
      </p:sp>
    </p:spTree>
    <p:extLst>
      <p:ext uri="{BB962C8B-B14F-4D97-AF65-F5344CB8AC3E}">
        <p14:creationId xmlns:p14="http://schemas.microsoft.com/office/powerpoint/2010/main" val="917017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D84A78-C44A-4487-9F7A-03B6FF1ABE8E}" type="slidenum">
              <a:rPr lang="en-US" smtClean="0"/>
              <a:t>22</a:t>
            </a:fld>
            <a:endParaRPr lang="en-US"/>
          </a:p>
        </p:txBody>
      </p:sp>
    </p:spTree>
    <p:extLst>
      <p:ext uri="{BB962C8B-B14F-4D97-AF65-F5344CB8AC3E}">
        <p14:creationId xmlns:p14="http://schemas.microsoft.com/office/powerpoint/2010/main" val="2721869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85629E-846D-43D2-99D5-7F47A1261E8B}" type="slidenum">
              <a:rPr lang="en-US" smtClean="0"/>
              <a:t>23</a:t>
            </a:fld>
            <a:endParaRPr lang="en-US"/>
          </a:p>
        </p:txBody>
      </p:sp>
    </p:spTree>
    <p:extLst>
      <p:ext uri="{BB962C8B-B14F-4D97-AF65-F5344CB8AC3E}">
        <p14:creationId xmlns:p14="http://schemas.microsoft.com/office/powerpoint/2010/main" val="2607230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4</a:t>
            </a:fld>
            <a:endParaRPr lang="en-US"/>
          </a:p>
        </p:txBody>
      </p:sp>
    </p:spTree>
    <p:extLst>
      <p:ext uri="{BB962C8B-B14F-4D97-AF65-F5344CB8AC3E}">
        <p14:creationId xmlns:p14="http://schemas.microsoft.com/office/powerpoint/2010/main" val="1119617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Currently, the 5 review criteria all received criterion scores. The new Simplified Framework will recontextualize these criterion into 3 Factors.  The first factor is asking reviewers to assess the importance of the proposed research and will be supported by the Significance and Innovation criterion and receive the same 1-9 scoring scale.  The second factor assesses the Rigor and Feasibility of the proposed methodology to achieve the proposed aims and thanks to the Clinical Trials Working group has rightly incorporated the assessment of the Inclusion of women, minorities and ages across the lifespan and the clinical trial design into Factor 2 to focus the evaluation of human subjects research on the science proposed.  Factor 2 will also receive a criterion score on the existing 1-9 scale. </a:t>
            </a:r>
          </a:p>
          <a:p>
            <a:r>
              <a:rPr lang="en-US"/>
              <a:t>Finally, Factor 3 will evaluate the Expertise and Resources and this will be a binary evaluation of the Investigators and Environment for their ability to support the science being proposed so it will be evaluated as appropriate or gaps identified where the reviewers will write an explanation of any deficiencies.  This factor will be weighed into the final impact assessment but will not receive a criterion score</a:t>
            </a:r>
          </a:p>
          <a:p>
            <a:endParaRPr lang="en-US"/>
          </a:p>
        </p:txBody>
      </p:sp>
      <p:sp>
        <p:nvSpPr>
          <p:cNvPr id="4" name="Slide Number Placeholder 3"/>
          <p:cNvSpPr>
            <a:spLocks noGrp="1"/>
          </p:cNvSpPr>
          <p:nvPr>
            <p:ph type="sldNum" sz="quarter" idx="5"/>
          </p:nvPr>
        </p:nvSpPr>
        <p:spPr/>
        <p:txBody>
          <a:bodyPr/>
          <a:lstStyle/>
          <a:p>
            <a:fld id="{A585629E-846D-43D2-99D5-7F47A1261E8B}" type="slidenum">
              <a:rPr lang="en-US" smtClean="0"/>
              <a:t>5</a:t>
            </a:fld>
            <a:endParaRPr lang="en-US"/>
          </a:p>
        </p:txBody>
      </p:sp>
    </p:spTree>
    <p:extLst>
      <p:ext uri="{BB962C8B-B14F-4D97-AF65-F5344CB8AC3E}">
        <p14:creationId xmlns:p14="http://schemas.microsoft.com/office/powerpoint/2010/main" val="3128536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6</a:t>
            </a:fld>
            <a:endParaRPr lang="en-US"/>
          </a:p>
        </p:txBody>
      </p:sp>
    </p:spTree>
    <p:extLst>
      <p:ext uri="{BB962C8B-B14F-4D97-AF65-F5344CB8AC3E}">
        <p14:creationId xmlns:p14="http://schemas.microsoft.com/office/powerpoint/2010/main" val="762910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9</a:t>
            </a:fld>
            <a:endParaRPr lang="en-US"/>
          </a:p>
        </p:txBody>
      </p:sp>
    </p:spTree>
    <p:extLst>
      <p:ext uri="{BB962C8B-B14F-4D97-AF65-F5344CB8AC3E}">
        <p14:creationId xmlns:p14="http://schemas.microsoft.com/office/powerpoint/2010/main" val="2908071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11</a:t>
            </a:fld>
            <a:endParaRPr lang="en-US"/>
          </a:p>
        </p:txBody>
      </p:sp>
    </p:spTree>
    <p:extLst>
      <p:ext uri="{BB962C8B-B14F-4D97-AF65-F5344CB8AC3E}">
        <p14:creationId xmlns:p14="http://schemas.microsoft.com/office/powerpoint/2010/main" val="3672452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13</a:t>
            </a:fld>
            <a:endParaRPr lang="en-US"/>
          </a:p>
        </p:txBody>
      </p:sp>
    </p:spTree>
    <p:extLst>
      <p:ext uri="{BB962C8B-B14F-4D97-AF65-F5344CB8AC3E}">
        <p14:creationId xmlns:p14="http://schemas.microsoft.com/office/powerpoint/2010/main" val="32218141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14</a:t>
            </a:fld>
            <a:endParaRPr lang="en-US"/>
          </a:p>
        </p:txBody>
      </p:sp>
    </p:spTree>
    <p:extLst>
      <p:ext uri="{BB962C8B-B14F-4D97-AF65-F5344CB8AC3E}">
        <p14:creationId xmlns:p14="http://schemas.microsoft.com/office/powerpoint/2010/main" val="2858847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Currently, the 5 review criteria all received criterion scores. The new Simplified Framework will recontextualize these criterion into 3 Factors.  The first factor is asking reviewers to assess the importance of the proposed research and will be supported by the Significance and Innovation criterion and receive the same 1-9 scoring scale.  The second factor assesses the Rigor and Feasibility of the proposed methodology to achieve the proposed aims and thanks to the Clinical Trials Working group has rightly incorporated the assessment of the Inclusion of women, minorities and ages across the lifespan and the clinical trial design into Factor 2 to focus the evaluation of human subjects research on the science proposed.  Factor 2 will also receive a criterion score on the existing 1-9 scale. </a:t>
            </a:r>
          </a:p>
          <a:p>
            <a:r>
              <a:rPr lang="en-US"/>
              <a:t>Finally, Factor 3 will evaluate the Expertise and Resources and this will be a binary evaluation of the Investigators and Environment for their ability to support the science being proposed so it will be evaluated as appropriate or gaps identified where the reviewers will write an explanation of any deficiencies.  This factor will be weighed into the final impact assessment but will not receive a criterion score</a:t>
            </a:r>
          </a:p>
          <a:p>
            <a:endParaRPr lang="en-US"/>
          </a:p>
        </p:txBody>
      </p:sp>
      <p:sp>
        <p:nvSpPr>
          <p:cNvPr id="4" name="Slide Number Placeholder 3"/>
          <p:cNvSpPr>
            <a:spLocks noGrp="1"/>
          </p:cNvSpPr>
          <p:nvPr>
            <p:ph type="sldNum" sz="quarter" idx="5"/>
          </p:nvPr>
        </p:nvSpPr>
        <p:spPr/>
        <p:txBody>
          <a:bodyPr/>
          <a:lstStyle/>
          <a:p>
            <a:fld id="{A585629E-846D-43D2-99D5-7F47A1261E8B}" type="slidenum">
              <a:rPr lang="en-US" smtClean="0"/>
              <a:t>17</a:t>
            </a:fld>
            <a:endParaRPr lang="en-US"/>
          </a:p>
        </p:txBody>
      </p:sp>
    </p:spTree>
    <p:extLst>
      <p:ext uri="{BB962C8B-B14F-4D97-AF65-F5344CB8AC3E}">
        <p14:creationId xmlns:p14="http://schemas.microsoft.com/office/powerpoint/2010/main" val="16365312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hyperlink" Target="https://hscmd.org/community-initiatives-and-outreach/hhs-logo/" TargetMode="Externa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hyperlink" Target="https://hscmd.org/community-initiatives-and-outreach/hhs-logo/"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39" name="Rectangle 2">
            <a:extLst>
              <a:ext uri="{FF2B5EF4-FFF2-40B4-BE49-F238E27FC236}">
                <a16:creationId xmlns:a16="http://schemas.microsoft.com/office/drawing/2014/main" id="{13A73589-92E1-4286-887D-1299FB3A707E}"/>
              </a:ext>
            </a:extLst>
          </p:cNvPr>
          <p:cNvSpPr/>
          <p:nvPr userDrawn="1"/>
        </p:nvSpPr>
        <p:spPr>
          <a:xfrm>
            <a:off x="0" y="6429022"/>
            <a:ext cx="12192000" cy="428978"/>
          </a:xfrm>
          <a:prstGeom prst="rect">
            <a:avLst/>
          </a:prstGeom>
          <a:solidFill>
            <a:srgbClr val="0F7F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Subtitle Placeholder">
            <a:extLst>
              <a:ext uri="{FF2B5EF4-FFF2-40B4-BE49-F238E27FC236}">
                <a16:creationId xmlns:a16="http://schemas.microsoft.com/office/drawing/2014/main" id="{572F3B3B-DFD2-435D-AC4F-505539DDDCB1}"/>
              </a:ext>
            </a:extLst>
          </p:cNvPr>
          <p:cNvSpPr>
            <a:spLocks noGrp="1"/>
          </p:cNvSpPr>
          <p:nvPr>
            <p:ph type="body" idx="1" hasCustomPrompt="1"/>
          </p:nvPr>
        </p:nvSpPr>
        <p:spPr>
          <a:xfrm>
            <a:off x="818444" y="4204841"/>
            <a:ext cx="10577689" cy="694359"/>
          </a:xfrm>
        </p:spPr>
        <p:txBody>
          <a:bodyPr>
            <a:normAutofit/>
          </a:bodyPr>
          <a:lstStyle>
            <a:lvl1pPr marL="0" indent="0" algn="ctr">
              <a:buNone/>
              <a:defRPr sz="1200" b="0" i="0" spc="8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HERE TO EDIT MASTER SUBTITLE STYLE</a:t>
            </a:r>
          </a:p>
        </p:txBody>
      </p:sp>
      <p:sp>
        <p:nvSpPr>
          <p:cNvPr id="37" name="Title">
            <a:extLst>
              <a:ext uri="{FF2B5EF4-FFF2-40B4-BE49-F238E27FC236}">
                <a16:creationId xmlns:a16="http://schemas.microsoft.com/office/drawing/2014/main" id="{F643A7B6-8211-4211-8094-CD4EC7CCF1FC}"/>
              </a:ext>
            </a:extLst>
          </p:cNvPr>
          <p:cNvSpPr>
            <a:spLocks noGrp="1"/>
          </p:cNvSpPr>
          <p:nvPr>
            <p:ph type="ctrTitle" hasCustomPrompt="1"/>
          </p:nvPr>
        </p:nvSpPr>
        <p:spPr>
          <a:xfrm>
            <a:off x="818444" y="1653820"/>
            <a:ext cx="10577689" cy="2398715"/>
          </a:xfrm>
        </p:spPr>
        <p:txBody>
          <a:bodyPr anchor="b">
            <a:noAutofit/>
          </a:bodyPr>
          <a:lstStyle>
            <a:lvl1pPr algn="ctr">
              <a:defRPr sz="8000" b="0">
                <a:latin typeface="Open Sans" panose="020B0606030504020204" pitchFamily="34" charset="0"/>
                <a:ea typeface="Open Sans" panose="020B0606030504020204" pitchFamily="34" charset="0"/>
                <a:cs typeface="Open Sans" panose="020B0606030504020204" pitchFamily="34" charset="0"/>
              </a:defRPr>
            </a:lvl1pPr>
          </a:lstStyle>
          <a:p>
            <a:r>
              <a:rPr lang="en-US"/>
              <a:t>Click here to edit Master title style</a:t>
            </a:r>
          </a:p>
        </p:txBody>
      </p:sp>
      <p:sp>
        <p:nvSpPr>
          <p:cNvPr id="36" name="Rectangle 1">
            <a:extLst>
              <a:ext uri="{FF2B5EF4-FFF2-40B4-BE49-F238E27FC236}">
                <a16:creationId xmlns:a16="http://schemas.microsoft.com/office/drawing/2014/main" id="{8F1EE22A-6664-4420-B4FC-3AF6C5498B2F}"/>
              </a:ext>
            </a:extLst>
          </p:cNvPr>
          <p:cNvSpPr/>
          <p:nvPr userDrawn="1"/>
        </p:nvSpPr>
        <p:spPr>
          <a:xfrm>
            <a:off x="5173132" y="1286935"/>
            <a:ext cx="1868311" cy="158044"/>
          </a:xfrm>
          <a:prstGeom prst="rect">
            <a:avLst/>
          </a:prstGeom>
          <a:solidFill>
            <a:srgbClr val="0F7F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National Institutes of Health Logo: Turning Discovery Into Health">
            <a:extLst>
              <a:ext uri="{FF2B5EF4-FFF2-40B4-BE49-F238E27FC236}">
                <a16:creationId xmlns:a16="http://schemas.microsoft.com/office/drawing/2014/main" id="{D0806970-6BEC-C249-795F-C1EDD9CE57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59552" y="5525389"/>
            <a:ext cx="4224537" cy="655321"/>
          </a:xfrm>
          <a:prstGeom prst="rect">
            <a:avLst/>
          </a:prstGeom>
        </p:spPr>
      </p:pic>
    </p:spTree>
    <p:extLst>
      <p:ext uri="{BB962C8B-B14F-4D97-AF65-F5344CB8AC3E}">
        <p14:creationId xmlns:p14="http://schemas.microsoft.com/office/powerpoint/2010/main" val="5626944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eet team -3">
    <p:spTree>
      <p:nvGrpSpPr>
        <p:cNvPr id="1" name=""/>
        <p:cNvGrpSpPr/>
        <p:nvPr/>
      </p:nvGrpSpPr>
      <p:grpSpPr>
        <a:xfrm>
          <a:off x="0" y="0"/>
          <a:ext cx="0" cy="0"/>
          <a:chOff x="0" y="0"/>
          <a:chExt cx="0" cy="0"/>
        </a:xfrm>
      </p:grpSpPr>
      <p:sp>
        <p:nvSpPr>
          <p:cNvPr id="28" name="Rectangle">
            <a:extLst>
              <a:ext uri="{FF2B5EF4-FFF2-40B4-BE49-F238E27FC236}">
                <a16:creationId xmlns:a16="http://schemas.microsoft.com/office/drawing/2014/main" id="{AF430B7A-582A-4BD2-AC50-900E7A9FCA65}"/>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20" name="Text Placeholder 3b">
            <a:extLst>
              <a:ext uri="{FF2B5EF4-FFF2-40B4-BE49-F238E27FC236}">
                <a16:creationId xmlns:a16="http://schemas.microsoft.com/office/drawing/2014/main" id="{46DB1E9E-5598-4E21-B6BC-593DBC2C0BE0}"/>
              </a:ext>
            </a:extLst>
          </p:cNvPr>
          <p:cNvSpPr>
            <a:spLocks noGrp="1"/>
          </p:cNvSpPr>
          <p:nvPr>
            <p:ph sz="half" idx="19" hasCustomPrompt="1"/>
          </p:nvPr>
        </p:nvSpPr>
        <p:spPr>
          <a:xfrm>
            <a:off x="8155248" y="5021537"/>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9" name="Text Placeholder 3a">
            <a:extLst>
              <a:ext uri="{FF2B5EF4-FFF2-40B4-BE49-F238E27FC236}">
                <a16:creationId xmlns:a16="http://schemas.microsoft.com/office/drawing/2014/main" id="{FB4A923A-27A2-4AB0-887F-2C09A3379A0E}"/>
              </a:ext>
            </a:extLst>
          </p:cNvPr>
          <p:cNvSpPr>
            <a:spLocks noGrp="1"/>
          </p:cNvSpPr>
          <p:nvPr>
            <p:ph sz="half" idx="18" hasCustomPrompt="1"/>
          </p:nvPr>
        </p:nvSpPr>
        <p:spPr>
          <a:xfrm>
            <a:off x="8155248" y="4757835"/>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2" name="Picture Placeholder 3">
            <a:extLst>
              <a:ext uri="{FF2B5EF4-FFF2-40B4-BE49-F238E27FC236}">
                <a16:creationId xmlns:a16="http://schemas.microsoft.com/office/drawing/2014/main" id="{D826CE8B-31FB-4ED2-92ED-C93D69D5FEB3}"/>
              </a:ext>
            </a:extLst>
          </p:cNvPr>
          <p:cNvSpPr>
            <a:spLocks noGrp="1"/>
          </p:cNvSpPr>
          <p:nvPr>
            <p:ph type="pic" idx="14"/>
          </p:nvPr>
        </p:nvSpPr>
        <p:spPr>
          <a:xfrm>
            <a:off x="8966484" y="2310535"/>
            <a:ext cx="2225706" cy="2225706"/>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2" name="Oval 3">
            <a:extLst>
              <a:ext uri="{FF2B5EF4-FFF2-40B4-BE49-F238E27FC236}">
                <a16:creationId xmlns:a16="http://schemas.microsoft.com/office/drawing/2014/main" id="{6E181137-1E8E-4080-8045-736C7364C5C0}"/>
              </a:ext>
            </a:extLst>
          </p:cNvPr>
          <p:cNvSpPr/>
          <p:nvPr userDrawn="1"/>
        </p:nvSpPr>
        <p:spPr>
          <a:xfrm>
            <a:off x="8867757" y="2213040"/>
            <a:ext cx="2423160" cy="2423160"/>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2b">
            <a:extLst>
              <a:ext uri="{FF2B5EF4-FFF2-40B4-BE49-F238E27FC236}">
                <a16:creationId xmlns:a16="http://schemas.microsoft.com/office/drawing/2014/main" id="{78489BB8-0A91-4510-A4E7-3681D7876E97}"/>
              </a:ext>
            </a:extLst>
          </p:cNvPr>
          <p:cNvSpPr>
            <a:spLocks noGrp="1"/>
          </p:cNvSpPr>
          <p:nvPr>
            <p:ph sz="half" idx="17" hasCustomPrompt="1"/>
          </p:nvPr>
        </p:nvSpPr>
        <p:spPr>
          <a:xfrm>
            <a:off x="4171911" y="5021537"/>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7" name="Text Placeholder 2a">
            <a:extLst>
              <a:ext uri="{FF2B5EF4-FFF2-40B4-BE49-F238E27FC236}">
                <a16:creationId xmlns:a16="http://schemas.microsoft.com/office/drawing/2014/main" id="{7F0C7D94-0A8B-4E2F-BD78-C049C5011E63}"/>
              </a:ext>
            </a:extLst>
          </p:cNvPr>
          <p:cNvSpPr>
            <a:spLocks noGrp="1"/>
          </p:cNvSpPr>
          <p:nvPr>
            <p:ph sz="half" idx="16" hasCustomPrompt="1"/>
          </p:nvPr>
        </p:nvSpPr>
        <p:spPr>
          <a:xfrm>
            <a:off x="4171911" y="4757835"/>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8" name="Picture Placeholder 2">
            <a:extLst>
              <a:ext uri="{FF2B5EF4-FFF2-40B4-BE49-F238E27FC236}">
                <a16:creationId xmlns:a16="http://schemas.microsoft.com/office/drawing/2014/main" id="{EF507428-4A93-42B4-B2E0-CD72394E1880}"/>
              </a:ext>
            </a:extLst>
          </p:cNvPr>
          <p:cNvSpPr>
            <a:spLocks noGrp="1"/>
          </p:cNvSpPr>
          <p:nvPr>
            <p:ph type="pic" idx="1"/>
          </p:nvPr>
        </p:nvSpPr>
        <p:spPr>
          <a:xfrm>
            <a:off x="4983147" y="2310535"/>
            <a:ext cx="2225706" cy="2225706"/>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1" name="Oval 2">
            <a:extLst>
              <a:ext uri="{FF2B5EF4-FFF2-40B4-BE49-F238E27FC236}">
                <a16:creationId xmlns:a16="http://schemas.microsoft.com/office/drawing/2014/main" id="{9F09F027-67B0-4832-AA05-069F00742A1F}"/>
              </a:ext>
            </a:extLst>
          </p:cNvPr>
          <p:cNvSpPr/>
          <p:nvPr userDrawn="1"/>
        </p:nvSpPr>
        <p:spPr>
          <a:xfrm>
            <a:off x="4884420" y="2213040"/>
            <a:ext cx="2423160" cy="2423160"/>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1b">
            <a:extLst>
              <a:ext uri="{FF2B5EF4-FFF2-40B4-BE49-F238E27FC236}">
                <a16:creationId xmlns:a16="http://schemas.microsoft.com/office/drawing/2014/main" id="{FAF7C71F-A903-4690-AE65-53C2C2468315}"/>
              </a:ext>
            </a:extLst>
          </p:cNvPr>
          <p:cNvSpPr>
            <a:spLocks noGrp="1"/>
          </p:cNvSpPr>
          <p:nvPr>
            <p:ph sz="half" idx="15" hasCustomPrompt="1"/>
          </p:nvPr>
        </p:nvSpPr>
        <p:spPr>
          <a:xfrm>
            <a:off x="188574" y="5021537"/>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4" name="Text Placeholder 1a">
            <a:extLst>
              <a:ext uri="{FF2B5EF4-FFF2-40B4-BE49-F238E27FC236}">
                <a16:creationId xmlns:a16="http://schemas.microsoft.com/office/drawing/2014/main" id="{23B86F6F-4EB7-4E2D-9F4B-2B4C217F1616}"/>
              </a:ext>
            </a:extLst>
          </p:cNvPr>
          <p:cNvSpPr>
            <a:spLocks noGrp="1"/>
          </p:cNvSpPr>
          <p:nvPr>
            <p:ph sz="half" idx="2" hasCustomPrompt="1"/>
          </p:nvPr>
        </p:nvSpPr>
        <p:spPr>
          <a:xfrm>
            <a:off x="188574" y="4757835"/>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1" name="Picture Placeholder 1">
            <a:extLst>
              <a:ext uri="{FF2B5EF4-FFF2-40B4-BE49-F238E27FC236}">
                <a16:creationId xmlns:a16="http://schemas.microsoft.com/office/drawing/2014/main" id="{914566CE-D76E-48EC-9648-A68A6A15D600}"/>
              </a:ext>
            </a:extLst>
          </p:cNvPr>
          <p:cNvSpPr>
            <a:spLocks noGrp="1"/>
          </p:cNvSpPr>
          <p:nvPr>
            <p:ph type="pic" idx="13"/>
          </p:nvPr>
        </p:nvSpPr>
        <p:spPr>
          <a:xfrm>
            <a:off x="999810" y="2310535"/>
            <a:ext cx="2225706" cy="2225706"/>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3" name="Oval 1">
            <a:extLst>
              <a:ext uri="{FF2B5EF4-FFF2-40B4-BE49-F238E27FC236}">
                <a16:creationId xmlns:a16="http://schemas.microsoft.com/office/drawing/2014/main" id="{22E415E1-457D-4CB7-831E-C9A83D7E2379}"/>
              </a:ext>
            </a:extLst>
          </p:cNvPr>
          <p:cNvSpPr/>
          <p:nvPr userDrawn="1"/>
        </p:nvSpPr>
        <p:spPr>
          <a:xfrm>
            <a:off x="901083" y="2213040"/>
            <a:ext cx="2423160" cy="2423160"/>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itle">
            <a:extLst>
              <a:ext uri="{FF2B5EF4-FFF2-40B4-BE49-F238E27FC236}">
                <a16:creationId xmlns:a16="http://schemas.microsoft.com/office/drawing/2014/main" id="{4DB0ABD1-593B-4529-913A-F852F3DB2F16}"/>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226425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Meet team - 4">
    <p:spTree>
      <p:nvGrpSpPr>
        <p:cNvPr id="1" name=""/>
        <p:cNvGrpSpPr/>
        <p:nvPr/>
      </p:nvGrpSpPr>
      <p:grpSpPr>
        <a:xfrm>
          <a:off x="0" y="0"/>
          <a:ext cx="0" cy="0"/>
          <a:chOff x="0" y="0"/>
          <a:chExt cx="0" cy="0"/>
        </a:xfrm>
      </p:grpSpPr>
      <p:sp>
        <p:nvSpPr>
          <p:cNvPr id="29" name="Rectangle">
            <a:extLst>
              <a:ext uri="{FF2B5EF4-FFF2-40B4-BE49-F238E27FC236}">
                <a16:creationId xmlns:a16="http://schemas.microsoft.com/office/drawing/2014/main" id="{18E1B082-5B37-4AC1-9E71-DA2C97F45049}"/>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8" name="Picture Placeholder 2">
            <a:extLst>
              <a:ext uri="{FF2B5EF4-FFF2-40B4-BE49-F238E27FC236}">
                <a16:creationId xmlns:a16="http://schemas.microsoft.com/office/drawing/2014/main" id="{EF507428-4A93-42B4-B2E0-CD72394E1880}"/>
              </a:ext>
            </a:extLst>
          </p:cNvPr>
          <p:cNvSpPr>
            <a:spLocks noGrp="1"/>
          </p:cNvSpPr>
          <p:nvPr>
            <p:ph type="pic" idx="1"/>
          </p:nvPr>
        </p:nvSpPr>
        <p:spPr>
          <a:xfrm>
            <a:off x="3533364" y="2310535"/>
            <a:ext cx="1828800" cy="18288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31" name="Text Placeholder 4b">
            <a:extLst>
              <a:ext uri="{FF2B5EF4-FFF2-40B4-BE49-F238E27FC236}">
                <a16:creationId xmlns:a16="http://schemas.microsoft.com/office/drawing/2014/main" id="{1A29A235-9167-4F27-B5C3-CB2ACCB16273}"/>
              </a:ext>
            </a:extLst>
          </p:cNvPr>
          <p:cNvSpPr>
            <a:spLocks noGrp="1"/>
          </p:cNvSpPr>
          <p:nvPr>
            <p:ph sz="half" idx="29" hasCustomPrompt="1"/>
          </p:nvPr>
        </p:nvSpPr>
        <p:spPr>
          <a:xfrm>
            <a:off x="9434265" y="5021537"/>
            <a:ext cx="2702769"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30" name="Text Placeholder 4a">
            <a:extLst>
              <a:ext uri="{FF2B5EF4-FFF2-40B4-BE49-F238E27FC236}">
                <a16:creationId xmlns:a16="http://schemas.microsoft.com/office/drawing/2014/main" id="{778778C9-2C47-4D08-ADDF-45D2A93DCBD3}"/>
              </a:ext>
            </a:extLst>
          </p:cNvPr>
          <p:cNvSpPr>
            <a:spLocks noGrp="1"/>
          </p:cNvSpPr>
          <p:nvPr>
            <p:ph sz="half" idx="28" hasCustomPrompt="1"/>
          </p:nvPr>
        </p:nvSpPr>
        <p:spPr>
          <a:xfrm>
            <a:off x="9434265" y="4757835"/>
            <a:ext cx="2702769"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4" name="Picture Placeholder 4">
            <a:extLst>
              <a:ext uri="{FF2B5EF4-FFF2-40B4-BE49-F238E27FC236}">
                <a16:creationId xmlns:a16="http://schemas.microsoft.com/office/drawing/2014/main" id="{EF36742C-82DA-4933-9D07-A891DC81BF22}"/>
              </a:ext>
            </a:extLst>
          </p:cNvPr>
          <p:cNvSpPr>
            <a:spLocks noGrp="1"/>
          </p:cNvSpPr>
          <p:nvPr>
            <p:ph type="pic" idx="20"/>
          </p:nvPr>
        </p:nvSpPr>
        <p:spPr>
          <a:xfrm>
            <a:off x="9877566" y="2310535"/>
            <a:ext cx="1828800" cy="18288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39" name="Oval 4">
            <a:extLst>
              <a:ext uri="{FF2B5EF4-FFF2-40B4-BE49-F238E27FC236}">
                <a16:creationId xmlns:a16="http://schemas.microsoft.com/office/drawing/2014/main" id="{B6A79364-8CF2-4CE5-8BCA-87345CE51044}"/>
              </a:ext>
            </a:extLst>
          </p:cNvPr>
          <p:cNvSpPr/>
          <p:nvPr userDrawn="1"/>
        </p:nvSpPr>
        <p:spPr>
          <a:xfrm>
            <a:off x="9784841" y="2217137"/>
            <a:ext cx="2014249" cy="2014249"/>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 Placeholder 3b">
            <a:extLst>
              <a:ext uri="{FF2B5EF4-FFF2-40B4-BE49-F238E27FC236}">
                <a16:creationId xmlns:a16="http://schemas.microsoft.com/office/drawing/2014/main" id="{D2D81906-7A9A-4C0B-89FC-E990B885BF39}"/>
              </a:ext>
            </a:extLst>
          </p:cNvPr>
          <p:cNvSpPr>
            <a:spLocks noGrp="1"/>
          </p:cNvSpPr>
          <p:nvPr>
            <p:ph sz="half" idx="25" hasCustomPrompt="1"/>
          </p:nvPr>
        </p:nvSpPr>
        <p:spPr>
          <a:xfrm>
            <a:off x="6256856" y="5021537"/>
            <a:ext cx="2702769"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25" name="Text Placeholder 3a">
            <a:extLst>
              <a:ext uri="{FF2B5EF4-FFF2-40B4-BE49-F238E27FC236}">
                <a16:creationId xmlns:a16="http://schemas.microsoft.com/office/drawing/2014/main" id="{99337B20-4CC7-4009-A4E8-FF02DFAE129C}"/>
              </a:ext>
            </a:extLst>
          </p:cNvPr>
          <p:cNvSpPr>
            <a:spLocks noGrp="1"/>
          </p:cNvSpPr>
          <p:nvPr>
            <p:ph sz="half" idx="24" hasCustomPrompt="1"/>
          </p:nvPr>
        </p:nvSpPr>
        <p:spPr>
          <a:xfrm>
            <a:off x="6256856" y="4757835"/>
            <a:ext cx="2702769"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2" name="Picture Placeholder 3">
            <a:extLst>
              <a:ext uri="{FF2B5EF4-FFF2-40B4-BE49-F238E27FC236}">
                <a16:creationId xmlns:a16="http://schemas.microsoft.com/office/drawing/2014/main" id="{D826CE8B-31FB-4ED2-92ED-C93D69D5FEB3}"/>
              </a:ext>
            </a:extLst>
          </p:cNvPr>
          <p:cNvSpPr>
            <a:spLocks noGrp="1"/>
          </p:cNvSpPr>
          <p:nvPr>
            <p:ph type="pic" idx="14"/>
          </p:nvPr>
        </p:nvSpPr>
        <p:spPr>
          <a:xfrm>
            <a:off x="6705465" y="2310535"/>
            <a:ext cx="1828800" cy="18288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38" name="Oval 3">
            <a:extLst>
              <a:ext uri="{FF2B5EF4-FFF2-40B4-BE49-F238E27FC236}">
                <a16:creationId xmlns:a16="http://schemas.microsoft.com/office/drawing/2014/main" id="{D604F2E7-49C4-4E3A-BA01-3AAB9D427E3F}"/>
              </a:ext>
            </a:extLst>
          </p:cNvPr>
          <p:cNvSpPr/>
          <p:nvPr userDrawn="1"/>
        </p:nvSpPr>
        <p:spPr>
          <a:xfrm>
            <a:off x="6612740" y="2217137"/>
            <a:ext cx="2014249" cy="2014249"/>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 Placeholder 2b">
            <a:extLst>
              <a:ext uri="{FF2B5EF4-FFF2-40B4-BE49-F238E27FC236}">
                <a16:creationId xmlns:a16="http://schemas.microsoft.com/office/drawing/2014/main" id="{D7365743-7CE4-4FA8-8B0B-F2570F35E0E5}"/>
              </a:ext>
            </a:extLst>
          </p:cNvPr>
          <p:cNvSpPr>
            <a:spLocks noGrp="1"/>
          </p:cNvSpPr>
          <p:nvPr>
            <p:ph sz="half" idx="22" hasCustomPrompt="1"/>
          </p:nvPr>
        </p:nvSpPr>
        <p:spPr>
          <a:xfrm>
            <a:off x="3130527" y="5021537"/>
            <a:ext cx="2702769"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21" name="Text Placeholder 2a">
            <a:extLst>
              <a:ext uri="{FF2B5EF4-FFF2-40B4-BE49-F238E27FC236}">
                <a16:creationId xmlns:a16="http://schemas.microsoft.com/office/drawing/2014/main" id="{B7C73F9F-0C6B-415A-85AE-B78C31C59E61}"/>
              </a:ext>
            </a:extLst>
          </p:cNvPr>
          <p:cNvSpPr>
            <a:spLocks noGrp="1"/>
          </p:cNvSpPr>
          <p:nvPr>
            <p:ph sz="half" idx="21" hasCustomPrompt="1"/>
          </p:nvPr>
        </p:nvSpPr>
        <p:spPr>
          <a:xfrm>
            <a:off x="3130527" y="4757835"/>
            <a:ext cx="2702769"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36" name="Oval 2">
            <a:extLst>
              <a:ext uri="{FF2B5EF4-FFF2-40B4-BE49-F238E27FC236}">
                <a16:creationId xmlns:a16="http://schemas.microsoft.com/office/drawing/2014/main" id="{2B875BE3-EDBB-45F1-973D-3D8FE472A471}"/>
              </a:ext>
            </a:extLst>
          </p:cNvPr>
          <p:cNvSpPr/>
          <p:nvPr userDrawn="1"/>
        </p:nvSpPr>
        <p:spPr>
          <a:xfrm>
            <a:off x="3440639" y="2217137"/>
            <a:ext cx="2014249" cy="2014249"/>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1b">
            <a:extLst>
              <a:ext uri="{FF2B5EF4-FFF2-40B4-BE49-F238E27FC236}">
                <a16:creationId xmlns:a16="http://schemas.microsoft.com/office/drawing/2014/main" id="{FAF7C71F-A903-4690-AE65-53C2C2468315}"/>
              </a:ext>
            </a:extLst>
          </p:cNvPr>
          <p:cNvSpPr>
            <a:spLocks noGrp="1"/>
          </p:cNvSpPr>
          <p:nvPr>
            <p:ph sz="half" idx="15" hasCustomPrompt="1"/>
          </p:nvPr>
        </p:nvSpPr>
        <p:spPr>
          <a:xfrm>
            <a:off x="55283" y="5021537"/>
            <a:ext cx="2702769"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4" name="Text Placeholder 1a">
            <a:extLst>
              <a:ext uri="{FF2B5EF4-FFF2-40B4-BE49-F238E27FC236}">
                <a16:creationId xmlns:a16="http://schemas.microsoft.com/office/drawing/2014/main" id="{23B86F6F-4EB7-4E2D-9F4B-2B4C217F1616}"/>
              </a:ext>
            </a:extLst>
          </p:cNvPr>
          <p:cNvSpPr>
            <a:spLocks noGrp="1"/>
          </p:cNvSpPr>
          <p:nvPr>
            <p:ph sz="half" idx="2" hasCustomPrompt="1"/>
          </p:nvPr>
        </p:nvSpPr>
        <p:spPr>
          <a:xfrm>
            <a:off x="55283" y="4757835"/>
            <a:ext cx="2702769"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1" name="Picture Placeholder 1">
            <a:extLst>
              <a:ext uri="{FF2B5EF4-FFF2-40B4-BE49-F238E27FC236}">
                <a16:creationId xmlns:a16="http://schemas.microsoft.com/office/drawing/2014/main" id="{914566CE-D76E-48EC-9648-A68A6A15D600}"/>
              </a:ext>
            </a:extLst>
          </p:cNvPr>
          <p:cNvSpPr>
            <a:spLocks noGrp="1"/>
          </p:cNvSpPr>
          <p:nvPr>
            <p:ph type="pic" idx="13"/>
          </p:nvPr>
        </p:nvSpPr>
        <p:spPr>
          <a:xfrm>
            <a:off x="492740" y="2310535"/>
            <a:ext cx="1828800" cy="18288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37" name="Oval 1">
            <a:extLst>
              <a:ext uri="{FF2B5EF4-FFF2-40B4-BE49-F238E27FC236}">
                <a16:creationId xmlns:a16="http://schemas.microsoft.com/office/drawing/2014/main" id="{2787829E-EEB1-4AE1-B17E-EE6E2FBD230A}"/>
              </a:ext>
            </a:extLst>
          </p:cNvPr>
          <p:cNvSpPr/>
          <p:nvPr userDrawn="1"/>
        </p:nvSpPr>
        <p:spPr>
          <a:xfrm>
            <a:off x="399542" y="2217137"/>
            <a:ext cx="2014249" cy="2014249"/>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itle">
            <a:extLst>
              <a:ext uri="{FF2B5EF4-FFF2-40B4-BE49-F238E27FC236}">
                <a16:creationId xmlns:a16="http://schemas.microsoft.com/office/drawing/2014/main" id="{F02F969A-CD4F-4F8A-817E-07F0AF7763BA}"/>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659027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5" name="Rectangle">
            <a:extLst>
              <a:ext uri="{FF2B5EF4-FFF2-40B4-BE49-F238E27FC236}">
                <a16:creationId xmlns:a16="http://schemas.microsoft.com/office/drawing/2014/main" id="{7C137721-040B-4696-9E21-8874C486383F}"/>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a:extLst>
              <a:ext uri="{FF2B5EF4-FFF2-40B4-BE49-F238E27FC236}">
                <a16:creationId xmlns:a16="http://schemas.microsoft.com/office/drawing/2014/main" id="{8FE660B7-A519-4F6D-AC19-E715D1BD7743}"/>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6" name="Content Placeholder 2">
            <a:extLst>
              <a:ext uri="{FF2B5EF4-FFF2-40B4-BE49-F238E27FC236}">
                <a16:creationId xmlns:a16="http://schemas.microsoft.com/office/drawing/2014/main" id="{AE73FF5C-6390-4847-8743-8F7B4D1DEE1E}"/>
              </a:ext>
            </a:extLst>
          </p:cNvPr>
          <p:cNvSpPr>
            <a:spLocks noGrp="1"/>
          </p:cNvSpPr>
          <p:nvPr>
            <p:ph sz="quarter" idx="4"/>
          </p:nvPr>
        </p:nvSpPr>
        <p:spPr>
          <a:xfrm>
            <a:off x="6172200" y="2505075"/>
            <a:ext cx="5183188" cy="3684588"/>
          </a:xfrm>
        </p:spPr>
        <p:txBody>
          <a:bodyP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2">
            <a:extLst>
              <a:ext uri="{FF2B5EF4-FFF2-40B4-BE49-F238E27FC236}">
                <a16:creationId xmlns:a16="http://schemas.microsoft.com/office/drawing/2014/main" id="{3DE4F53F-480C-4667-905C-6F28C5C41E46}"/>
              </a:ext>
            </a:extLst>
          </p:cNvPr>
          <p:cNvSpPr>
            <a:spLocks noGrp="1"/>
          </p:cNvSpPr>
          <p:nvPr>
            <p:ph type="body" sz="quarter" idx="3" hasCustomPrompt="1"/>
          </p:nvPr>
        </p:nvSpPr>
        <p:spPr>
          <a:xfrm>
            <a:off x="6172200" y="1681163"/>
            <a:ext cx="5183188" cy="600861"/>
          </a:xfrm>
        </p:spPr>
        <p:txBody>
          <a:bodyPr anchor="b">
            <a:normAutofit/>
          </a:bodyPr>
          <a:lstStyle>
            <a:lvl1pPr marL="0" indent="0">
              <a:buNone/>
              <a:defRPr sz="1600" b="0" spc="9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1">
            <a:extLst>
              <a:ext uri="{FF2B5EF4-FFF2-40B4-BE49-F238E27FC236}">
                <a16:creationId xmlns:a16="http://schemas.microsoft.com/office/drawing/2014/main" id="{D4734ECA-8749-48F4-AA5E-2904278DA22A}"/>
              </a:ext>
            </a:extLst>
          </p:cNvPr>
          <p:cNvSpPr>
            <a:spLocks noGrp="1"/>
          </p:cNvSpPr>
          <p:nvPr>
            <p:ph sz="half" idx="2"/>
          </p:nvPr>
        </p:nvSpPr>
        <p:spPr>
          <a:xfrm>
            <a:off x="839788" y="2505075"/>
            <a:ext cx="5157787" cy="3684588"/>
          </a:xfrm>
        </p:spPr>
        <p:txBody>
          <a:bodyP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1">
            <a:extLst>
              <a:ext uri="{FF2B5EF4-FFF2-40B4-BE49-F238E27FC236}">
                <a16:creationId xmlns:a16="http://schemas.microsoft.com/office/drawing/2014/main" id="{964BFAD1-0342-449C-BD2F-0775486150A4}"/>
              </a:ext>
            </a:extLst>
          </p:cNvPr>
          <p:cNvSpPr>
            <a:spLocks noGrp="1"/>
          </p:cNvSpPr>
          <p:nvPr>
            <p:ph type="body" idx="1" hasCustomPrompt="1"/>
          </p:nvPr>
        </p:nvSpPr>
        <p:spPr>
          <a:xfrm>
            <a:off x="839788" y="1681163"/>
            <a:ext cx="5157787" cy="600861"/>
          </a:xfrm>
        </p:spPr>
        <p:txBody>
          <a:bodyPr anchor="b">
            <a:normAutofit/>
          </a:bodyPr>
          <a:lstStyle>
            <a:lvl1pPr marL="0" indent="0">
              <a:buNone/>
              <a:defRPr sz="1600" b="0" spc="9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4" name="Title">
            <a:extLst>
              <a:ext uri="{FF2B5EF4-FFF2-40B4-BE49-F238E27FC236}">
                <a16:creationId xmlns:a16="http://schemas.microsoft.com/office/drawing/2014/main" id="{2F829D21-1687-4094-B1C2-50C6B041D065}"/>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894639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1" name="Rectangle">
            <a:extLst>
              <a:ext uri="{FF2B5EF4-FFF2-40B4-BE49-F238E27FC236}">
                <a16:creationId xmlns:a16="http://schemas.microsoft.com/office/drawing/2014/main" id="{9E7C685F-1480-4BC0-B7CD-E9853276C78E}"/>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a:extLst>
              <a:ext uri="{FF2B5EF4-FFF2-40B4-BE49-F238E27FC236}">
                <a16:creationId xmlns:a16="http://schemas.microsoft.com/office/drawing/2014/main" id="{F4BE94C1-9CFA-48A1-B88B-52BC4FB6EBA5}"/>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8" name="Title">
            <a:extLst>
              <a:ext uri="{FF2B5EF4-FFF2-40B4-BE49-F238E27FC236}">
                <a16:creationId xmlns:a16="http://schemas.microsoft.com/office/drawing/2014/main" id="{DD0C31A5-E6CA-4A98-9391-7ED9EE3E16DB}"/>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28652011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Rectangle">
            <a:extLst>
              <a:ext uri="{FF2B5EF4-FFF2-40B4-BE49-F238E27FC236}">
                <a16:creationId xmlns:a16="http://schemas.microsoft.com/office/drawing/2014/main" id="{994FD936-8F73-40AD-8F9B-5D0E82D9DDF0}"/>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a:extLst>
              <a:ext uri="{FF2B5EF4-FFF2-40B4-BE49-F238E27FC236}">
                <a16:creationId xmlns:a16="http://schemas.microsoft.com/office/drawing/2014/main" id="{F0B6617D-9E58-4EA4-99CB-FD577975950A}"/>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Tree>
    <p:extLst>
      <p:ext uri="{BB962C8B-B14F-4D97-AF65-F5344CB8AC3E}">
        <p14:creationId xmlns:p14="http://schemas.microsoft.com/office/powerpoint/2010/main" val="6793390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act Us">
    <p:spTree>
      <p:nvGrpSpPr>
        <p:cNvPr id="1" name=""/>
        <p:cNvGrpSpPr/>
        <p:nvPr/>
      </p:nvGrpSpPr>
      <p:grpSpPr>
        <a:xfrm>
          <a:off x="0" y="0"/>
          <a:ext cx="0" cy="0"/>
          <a:chOff x="0" y="0"/>
          <a:chExt cx="0" cy="0"/>
        </a:xfrm>
      </p:grpSpPr>
      <p:sp>
        <p:nvSpPr>
          <p:cNvPr id="12" name="Freeform Shape">
            <a:extLst>
              <a:ext uri="{FF2B5EF4-FFF2-40B4-BE49-F238E27FC236}">
                <a16:creationId xmlns:a16="http://schemas.microsoft.com/office/drawing/2014/main" id="{F23DF887-9F11-47DC-9A0F-AFB1708A012C}"/>
              </a:ext>
            </a:extLst>
          </p:cNvPr>
          <p:cNvSpPr/>
          <p:nvPr userDrawn="1"/>
        </p:nvSpPr>
        <p:spPr>
          <a:xfrm rot="5400000">
            <a:off x="288427" y="-288428"/>
            <a:ext cx="6843087" cy="7419940"/>
          </a:xfrm>
          <a:custGeom>
            <a:avLst/>
            <a:gdLst>
              <a:gd name="connsiteX0" fmla="*/ 6843087 w 6843087"/>
              <a:gd name="connsiteY0" fmla="*/ 0 h 7419940"/>
              <a:gd name="connsiteX1" fmla="*/ 6843087 w 6843087"/>
              <a:gd name="connsiteY1" fmla="*/ 580445 h 7419940"/>
              <a:gd name="connsiteX2" fmla="*/ 6843087 w 6843087"/>
              <a:gd name="connsiteY2" fmla="*/ 6839495 h 7419940"/>
              <a:gd name="connsiteX3" fmla="*/ 6843087 w 6843087"/>
              <a:gd name="connsiteY3" fmla="*/ 7419940 h 7419940"/>
              <a:gd name="connsiteX4" fmla="*/ 0 w 6843087"/>
              <a:gd name="connsiteY4" fmla="*/ 7419940 h 7419940"/>
              <a:gd name="connsiteX5" fmla="*/ 0 w 6843087"/>
              <a:gd name="connsiteY5" fmla="*/ 6839495 h 7419940"/>
              <a:gd name="connsiteX6" fmla="*/ 0 w 6843087"/>
              <a:gd name="connsiteY6" fmla="*/ 2412170 h 7419940"/>
              <a:gd name="connsiteX7" fmla="*/ 0 w 6843087"/>
              <a:gd name="connsiteY7" fmla="*/ 1831725 h 7419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43087" h="7419940">
                <a:moveTo>
                  <a:pt x="6843087" y="0"/>
                </a:moveTo>
                <a:lnTo>
                  <a:pt x="6843087" y="580445"/>
                </a:lnTo>
                <a:lnTo>
                  <a:pt x="6843087" y="6839495"/>
                </a:lnTo>
                <a:lnTo>
                  <a:pt x="6843087" y="7419940"/>
                </a:lnTo>
                <a:lnTo>
                  <a:pt x="0" y="7419940"/>
                </a:lnTo>
                <a:lnTo>
                  <a:pt x="0" y="6839495"/>
                </a:lnTo>
                <a:lnTo>
                  <a:pt x="0" y="2412170"/>
                </a:lnTo>
                <a:lnTo>
                  <a:pt x="0" y="1831725"/>
                </a:lnTo>
                <a:close/>
              </a:path>
            </a:pathLst>
          </a:custGeom>
          <a:solidFill>
            <a:srgbClr val="0F7F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ocial media links">
            <a:extLst>
              <a:ext uri="{FF2B5EF4-FFF2-40B4-BE49-F238E27FC236}">
                <a16:creationId xmlns:a16="http://schemas.microsoft.com/office/drawing/2014/main" id="{E2EF5340-22E6-4DA2-96A7-A9EEB1D8C17F}"/>
              </a:ext>
            </a:extLst>
          </p:cNvPr>
          <p:cNvSpPr txBox="1">
            <a:spLocks/>
          </p:cNvSpPr>
          <p:nvPr userDrawn="1"/>
        </p:nvSpPr>
        <p:spPr>
          <a:xfrm>
            <a:off x="2013385" y="4291864"/>
            <a:ext cx="4625539" cy="1769350"/>
          </a:xfrm>
          <a:prstGeom prst="rect">
            <a:avLst/>
          </a:prstGeom>
        </p:spPr>
        <p:txBody>
          <a:bodyPr>
            <a:noAutofit/>
          </a:bodyPr>
          <a:lstStyle>
            <a:lvl1pPr marL="0" indent="0" algn="l" defTabSz="914400" rtl="0" eaLnBrk="1" latinLnBrk="0" hangingPunct="1">
              <a:lnSpc>
                <a:spcPct val="90000"/>
              </a:lnSpc>
              <a:spcBef>
                <a:spcPts val="800"/>
              </a:spcBef>
              <a:buFont typeface="Arial" panose="020B0604020202020204" pitchFamily="34" charset="0"/>
              <a:buNone/>
              <a:defRPr sz="1500" b="0" i="0" kern="1200" spc="80"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a:t>TBD</a:t>
            </a:r>
          </a:p>
          <a:p>
            <a:endParaRPr lang="en-US"/>
          </a:p>
          <a:p>
            <a:r>
              <a:rPr lang="en-US"/>
              <a:t>NIHGrantsEvents@nih.gov</a:t>
            </a:r>
          </a:p>
          <a:p>
            <a:endParaRPr lang="en-US"/>
          </a:p>
          <a:p>
            <a:r>
              <a:rPr lang="en-US"/>
              <a:t>@NIHGrants</a:t>
            </a:r>
          </a:p>
        </p:txBody>
      </p:sp>
      <p:sp>
        <p:nvSpPr>
          <p:cNvPr id="11" name="Social media outlets">
            <a:extLst>
              <a:ext uri="{FF2B5EF4-FFF2-40B4-BE49-F238E27FC236}">
                <a16:creationId xmlns:a16="http://schemas.microsoft.com/office/drawing/2014/main" id="{12EA7E87-1DFD-4E9F-9E7A-DEF6A916ECCF}"/>
              </a:ext>
            </a:extLst>
          </p:cNvPr>
          <p:cNvSpPr txBox="1">
            <a:spLocks/>
          </p:cNvSpPr>
          <p:nvPr userDrawn="1"/>
        </p:nvSpPr>
        <p:spPr>
          <a:xfrm>
            <a:off x="552450" y="4335578"/>
            <a:ext cx="1613336" cy="1769350"/>
          </a:xfrm>
          <a:prstGeom prst="rect">
            <a:avLst/>
          </a:prstGeom>
        </p:spPr>
        <p:txBody>
          <a:bodyPr>
            <a:normAutofit/>
          </a:bodyPr>
          <a:lstStyle>
            <a:lvl1pPr marL="0" indent="0" algn="r" defTabSz="914400" rtl="0" eaLnBrk="1" latinLnBrk="0" hangingPunct="1">
              <a:lnSpc>
                <a:spcPct val="90000"/>
              </a:lnSpc>
              <a:spcBef>
                <a:spcPts val="1000"/>
              </a:spcBef>
              <a:buFont typeface="Arial" panose="020B0604020202020204" pitchFamily="34" charset="0"/>
              <a:buNone/>
              <a:defRPr sz="1200" b="0" i="0" kern="1200" spc="80" baseline="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l"/>
            <a:r>
              <a:rPr lang="en-US"/>
              <a:t>WEBSITE </a:t>
            </a:r>
          </a:p>
          <a:p>
            <a:pPr algn="l"/>
            <a:endParaRPr lang="en-US"/>
          </a:p>
          <a:p>
            <a:pPr algn="l"/>
            <a:r>
              <a:rPr lang="en-US"/>
              <a:t>EMAIL </a:t>
            </a:r>
          </a:p>
          <a:p>
            <a:pPr algn="l"/>
            <a:endParaRPr lang="en-US"/>
          </a:p>
          <a:p>
            <a:pPr algn="l"/>
            <a:r>
              <a:rPr lang="en-US"/>
              <a:t>TWITTER </a:t>
            </a:r>
          </a:p>
        </p:txBody>
      </p:sp>
      <p:sp>
        <p:nvSpPr>
          <p:cNvPr id="13" name="Title">
            <a:extLst>
              <a:ext uri="{FF2B5EF4-FFF2-40B4-BE49-F238E27FC236}">
                <a16:creationId xmlns:a16="http://schemas.microsoft.com/office/drawing/2014/main" id="{1FAF5A08-4F41-4A1E-B92D-888C0D675312}"/>
              </a:ext>
            </a:extLst>
          </p:cNvPr>
          <p:cNvSpPr txBox="1">
            <a:spLocks/>
          </p:cNvSpPr>
          <p:nvPr userDrawn="1"/>
        </p:nvSpPr>
        <p:spPr>
          <a:xfrm>
            <a:off x="167317" y="2766218"/>
            <a:ext cx="3996937" cy="1325563"/>
          </a:xfrm>
          <a:prstGeom prst="rect">
            <a:avLst/>
          </a:prstGeom>
        </p:spPr>
        <p:txBody>
          <a:bodyPr anchor="ctr">
            <a:normAutofit/>
          </a:bodyPr>
          <a:lstStyle>
            <a:lvl1pPr algn="ctr" defTabSz="914400" rtl="0" eaLnBrk="1" latinLnBrk="0" hangingPunct="1">
              <a:lnSpc>
                <a:spcPct val="90000"/>
              </a:lnSpc>
              <a:spcBef>
                <a:spcPct val="0"/>
              </a:spcBef>
              <a:buNone/>
              <a:defRPr sz="4800" b="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Contact Us</a:t>
            </a:r>
          </a:p>
        </p:txBody>
      </p:sp>
      <p:pic>
        <p:nvPicPr>
          <p:cNvPr id="3" name="Picture 2" descr="National Institutes of Health Logo: Turning Discovery Into Health">
            <a:extLst>
              <a:ext uri="{FF2B5EF4-FFF2-40B4-BE49-F238E27FC236}">
                <a16:creationId xmlns:a16="http://schemas.microsoft.com/office/drawing/2014/main" id="{EC43E4D3-2873-EAC7-B270-F5F9A2F5352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8115300" y="3164136"/>
            <a:ext cx="3414878" cy="529725"/>
          </a:xfrm>
          <a:prstGeom prst="rect">
            <a:avLst/>
          </a:prstGeom>
        </p:spPr>
      </p:pic>
      <p:pic>
        <p:nvPicPr>
          <p:cNvPr id="4" name="Picture 3" descr="HHS logo">
            <a:extLst>
              <a:ext uri="{FF2B5EF4-FFF2-40B4-BE49-F238E27FC236}">
                <a16:creationId xmlns:a16="http://schemas.microsoft.com/office/drawing/2014/main" id="{AB788C02-BC84-E836-ABB4-B55363E1360E}"/>
              </a:ext>
            </a:extLst>
          </p:cNvPr>
          <p:cNvPicPr>
            <a:picLocks noChangeAspect="1"/>
          </p:cNvPicPr>
          <p:nvPr userDrawn="1"/>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115175" y="3049808"/>
            <a:ext cx="876248" cy="794465"/>
          </a:xfrm>
          <a:prstGeom prst="rect">
            <a:avLst/>
          </a:prstGeom>
        </p:spPr>
      </p:pic>
    </p:spTree>
    <p:extLst>
      <p:ext uri="{BB962C8B-B14F-4D97-AF65-F5344CB8AC3E}">
        <p14:creationId xmlns:p14="http://schemas.microsoft.com/office/powerpoint/2010/main" val="29437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or pull quote">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96D1DDBC-2885-45F4-A36C-93F35D0D15EC}"/>
              </a:ext>
            </a:extLst>
          </p:cNvPr>
          <p:cNvSpPr/>
          <p:nvPr userDrawn="1"/>
        </p:nvSpPr>
        <p:spPr>
          <a:xfrm>
            <a:off x="914400" y="934648"/>
            <a:ext cx="10325100" cy="4316931"/>
          </a:xfrm>
          <a:prstGeom prst="rect">
            <a:avLst/>
          </a:prstGeom>
          <a:solidFill>
            <a:srgbClr val="0F7F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
            <a:extLst>
              <a:ext uri="{FF2B5EF4-FFF2-40B4-BE49-F238E27FC236}">
                <a16:creationId xmlns:a16="http://schemas.microsoft.com/office/drawing/2014/main" id="{508930F0-E118-4C84-B457-FECE21F707C4}"/>
              </a:ext>
            </a:extLst>
          </p:cNvPr>
          <p:cNvSpPr/>
          <p:nvPr userDrawn="1"/>
        </p:nvSpPr>
        <p:spPr>
          <a:xfrm>
            <a:off x="5161844" y="1527399"/>
            <a:ext cx="1868311" cy="1580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1">
            <a:extLst>
              <a:ext uri="{FF2B5EF4-FFF2-40B4-BE49-F238E27FC236}">
                <a16:creationId xmlns:a16="http://schemas.microsoft.com/office/drawing/2014/main" id="{550EDEDA-96DE-4DF0-8227-D77DF6944931}"/>
              </a:ext>
            </a:extLst>
          </p:cNvPr>
          <p:cNvSpPr>
            <a:spLocks noGrp="1"/>
          </p:cNvSpPr>
          <p:nvPr>
            <p:ph type="title" hasCustomPrompt="1"/>
          </p:nvPr>
        </p:nvSpPr>
        <p:spPr>
          <a:xfrm>
            <a:off x="1752601" y="1933574"/>
            <a:ext cx="8696324" cy="2982913"/>
          </a:xfrm>
        </p:spPr>
        <p:txBody>
          <a:bodyPr anchor="t">
            <a:normAutofit/>
          </a:bodyPr>
          <a:lstStyle>
            <a:lvl1pPr algn="ctr">
              <a:lnSpc>
                <a:spcPts val="4200"/>
              </a:lnSpc>
              <a:defRPr sz="3200" cap="all" baseline="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br>
              <a:rPr lang="en-US"/>
            </a:br>
            <a:br>
              <a:rPr lang="en-US"/>
            </a:br>
            <a:r>
              <a:rPr lang="en-US"/>
              <a:t>Click to edit Master title style</a:t>
            </a:r>
          </a:p>
        </p:txBody>
      </p:sp>
      <p:pic>
        <p:nvPicPr>
          <p:cNvPr id="3" name="Picture 2" descr="National Institutes of Health Logo: Turning Discovery Into Health">
            <a:extLst>
              <a:ext uri="{FF2B5EF4-FFF2-40B4-BE49-F238E27FC236}">
                <a16:creationId xmlns:a16="http://schemas.microsoft.com/office/drawing/2014/main" id="{87DB9C2C-EB91-0678-5958-D9767CAF69B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62313" y="5838277"/>
            <a:ext cx="4224537" cy="655321"/>
          </a:xfrm>
          <a:prstGeom prst="rect">
            <a:avLst/>
          </a:prstGeom>
        </p:spPr>
      </p:pic>
      <p:pic>
        <p:nvPicPr>
          <p:cNvPr id="2" name="Picture 1" descr="HHS logo">
            <a:extLst>
              <a:ext uri="{FF2B5EF4-FFF2-40B4-BE49-F238E27FC236}">
                <a16:creationId xmlns:a16="http://schemas.microsoft.com/office/drawing/2014/main" id="{96D5C3A3-3705-E066-4509-9658451263B7}"/>
              </a:ext>
            </a:extLst>
          </p:cNvPr>
          <p:cNvPicPr>
            <a:picLocks noChangeAspect="1"/>
          </p:cNvPicPr>
          <p:nvPr userDrawn="1"/>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800475" y="5742796"/>
            <a:ext cx="904823" cy="820373"/>
          </a:xfrm>
          <a:prstGeom prst="rect">
            <a:avLst/>
          </a:prstGeom>
        </p:spPr>
      </p:pic>
    </p:spTree>
    <p:extLst>
      <p:ext uri="{BB962C8B-B14F-4D97-AF65-F5344CB8AC3E}">
        <p14:creationId xmlns:p14="http://schemas.microsoft.com/office/powerpoint/2010/main" val="2983901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2" name="Rectangle">
            <a:extLst>
              <a:ext uri="{FF2B5EF4-FFF2-40B4-BE49-F238E27FC236}">
                <a16:creationId xmlns:a16="http://schemas.microsoft.com/office/drawing/2014/main" id="{3A27A7C9-800A-4E58-A631-1629E2BE053E}"/>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6" name="Slide Number Placeholder">
            <a:extLst>
              <a:ext uri="{FF2B5EF4-FFF2-40B4-BE49-F238E27FC236}">
                <a16:creationId xmlns:a16="http://schemas.microsoft.com/office/drawing/2014/main" id="{31AE2E3A-B551-4C79-95B3-79B7CC87EB5A}"/>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A7DDB576-49B3-42E2-89EA-6E35EA8EF806}" type="slidenum">
              <a:rPr lang="en-US" smtClean="0"/>
              <a:pPr/>
              <a:t>‹#›</a:t>
            </a:fld>
            <a:endParaRPr lang="en-US"/>
          </a:p>
        </p:txBody>
      </p:sp>
      <p:sp>
        <p:nvSpPr>
          <p:cNvPr id="3" name="Content Placeholder">
            <a:extLst>
              <a:ext uri="{FF2B5EF4-FFF2-40B4-BE49-F238E27FC236}">
                <a16:creationId xmlns:a16="http://schemas.microsoft.com/office/drawing/2014/main" id="{37301DAC-9CD1-487B-9237-981D9C492F0A}"/>
              </a:ext>
            </a:extLst>
          </p:cNvPr>
          <p:cNvSpPr>
            <a:spLocks noGrp="1"/>
          </p:cNvSpPr>
          <p:nvPr>
            <p:ph idx="1"/>
          </p:nvPr>
        </p:nvSpPr>
        <p:spPr/>
        <p:txBody>
          <a:bodyPr/>
          <a:lstStyle>
            <a:lvl1pPr>
              <a:buClr>
                <a:srgbClr val="0F7FC9"/>
              </a:buClr>
              <a:defRPr>
                <a:latin typeface="Open Sans" panose="020B0606030504020204" pitchFamily="34" charset="0"/>
                <a:ea typeface="Open Sans" panose="020B0606030504020204" pitchFamily="34" charset="0"/>
                <a:cs typeface="Open Sans" panose="020B0606030504020204" pitchFamily="34" charset="0"/>
              </a:defRPr>
            </a:lvl1pPr>
            <a:lvl2pPr>
              <a:buClr>
                <a:srgbClr val="0F7FC9"/>
              </a:buClr>
              <a:defRPr>
                <a:latin typeface="Open Sans" panose="020B0606030504020204" pitchFamily="34" charset="0"/>
                <a:ea typeface="Open Sans" panose="020B0606030504020204" pitchFamily="34" charset="0"/>
                <a:cs typeface="Open Sans" panose="020B0606030504020204" pitchFamily="34" charset="0"/>
              </a:defRPr>
            </a:lvl2pPr>
            <a:lvl3pPr>
              <a:buClr>
                <a:srgbClr val="0F7FC9"/>
              </a:buClr>
              <a:defRPr>
                <a:latin typeface="Open Sans" panose="020B0606030504020204" pitchFamily="34" charset="0"/>
                <a:ea typeface="Open Sans" panose="020B0606030504020204" pitchFamily="34" charset="0"/>
                <a:cs typeface="Open Sans" panose="020B0606030504020204" pitchFamily="34" charset="0"/>
              </a:defRPr>
            </a:lvl3pPr>
            <a:lvl4pPr>
              <a:buClr>
                <a:srgbClr val="0F7FC9"/>
              </a:buClr>
              <a:defRPr>
                <a:latin typeface="Open Sans" panose="020B0606030504020204" pitchFamily="34" charset="0"/>
                <a:ea typeface="Open Sans" panose="020B0606030504020204" pitchFamily="34" charset="0"/>
                <a:cs typeface="Open Sans" panose="020B0606030504020204" pitchFamily="34" charset="0"/>
              </a:defRPr>
            </a:lvl4pPr>
            <a:lvl5pPr>
              <a:buClr>
                <a:srgbClr val="0F7FC9"/>
              </a:buCl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a:extLst>
              <a:ext uri="{FF2B5EF4-FFF2-40B4-BE49-F238E27FC236}">
                <a16:creationId xmlns:a16="http://schemas.microsoft.com/office/drawing/2014/main" id="{C2F73649-5248-4A6A-B9CD-48C88FED478C}"/>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40417266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3" name="Rectangle">
            <a:extLst>
              <a:ext uri="{FF2B5EF4-FFF2-40B4-BE49-F238E27FC236}">
                <a16:creationId xmlns:a16="http://schemas.microsoft.com/office/drawing/2014/main" id="{104B3E22-0A91-478D-9892-466993449C13}"/>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A7DDB576-49B3-42E2-89EA-6E35EA8EF806}" type="slidenum">
              <a:rPr lang="en-US" smtClean="0"/>
              <a:pPr/>
              <a:t>‹#›</a:t>
            </a:fld>
            <a:endParaRPr lang="en-US"/>
          </a:p>
        </p:txBody>
      </p:sp>
      <p:sp>
        <p:nvSpPr>
          <p:cNvPr id="4" name="Content Placeholder 2">
            <a:extLst>
              <a:ext uri="{FF2B5EF4-FFF2-40B4-BE49-F238E27FC236}">
                <a16:creationId xmlns:a16="http://schemas.microsoft.com/office/drawing/2014/main" id="{23B86F6F-4EB7-4E2D-9F4B-2B4C217F1616}"/>
              </a:ext>
            </a:extLst>
          </p:cNvPr>
          <p:cNvSpPr>
            <a:spLocks noGrp="1"/>
          </p:cNvSpPr>
          <p:nvPr>
            <p:ph sz="half" idx="2"/>
          </p:nvPr>
        </p:nvSpPr>
        <p:spPr>
          <a:xfrm>
            <a:off x="6172200" y="1825625"/>
            <a:ext cx="5181600" cy="4351338"/>
          </a:xfrm>
        </p:spPr>
        <p:txBody>
          <a:bodyPr/>
          <a:lstStyle>
            <a:lvl1pPr>
              <a:buClr>
                <a:srgbClr val="0F7FC9"/>
              </a:buClr>
              <a:defRPr>
                <a:latin typeface="Open Sans" panose="020B0606030504020204" pitchFamily="34" charset="0"/>
                <a:ea typeface="Open Sans" panose="020B0606030504020204" pitchFamily="34" charset="0"/>
                <a:cs typeface="Open Sans" panose="020B0606030504020204" pitchFamily="34" charset="0"/>
              </a:defRPr>
            </a:lvl1pPr>
            <a:lvl2pPr>
              <a:buClr>
                <a:srgbClr val="0F7FC9"/>
              </a:buClr>
              <a:defRPr>
                <a:latin typeface="Open Sans" panose="020B0606030504020204" pitchFamily="34" charset="0"/>
                <a:ea typeface="Open Sans" panose="020B0606030504020204" pitchFamily="34" charset="0"/>
                <a:cs typeface="Open Sans" panose="020B0606030504020204" pitchFamily="34" charset="0"/>
              </a:defRPr>
            </a:lvl2pPr>
            <a:lvl3pPr>
              <a:buClr>
                <a:srgbClr val="0F7FC9"/>
              </a:buClr>
              <a:defRPr>
                <a:latin typeface="Open Sans" panose="020B0606030504020204" pitchFamily="34" charset="0"/>
                <a:ea typeface="Open Sans" panose="020B0606030504020204" pitchFamily="34" charset="0"/>
                <a:cs typeface="Open Sans" panose="020B0606030504020204" pitchFamily="34" charset="0"/>
              </a:defRPr>
            </a:lvl3pPr>
            <a:lvl4pPr>
              <a:buClr>
                <a:srgbClr val="0F7FC9"/>
              </a:buClr>
              <a:defRPr>
                <a:latin typeface="Open Sans" panose="020B0606030504020204" pitchFamily="34" charset="0"/>
                <a:ea typeface="Open Sans" panose="020B0606030504020204" pitchFamily="34" charset="0"/>
                <a:cs typeface="Open Sans" panose="020B0606030504020204" pitchFamily="34" charset="0"/>
              </a:defRPr>
            </a:lvl4pPr>
            <a:lvl5pPr>
              <a:buClr>
                <a:srgbClr val="0F7FC9"/>
              </a:buCl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1">
            <a:extLst>
              <a:ext uri="{FF2B5EF4-FFF2-40B4-BE49-F238E27FC236}">
                <a16:creationId xmlns:a16="http://schemas.microsoft.com/office/drawing/2014/main" id="{A3BED95C-959B-4009-B6BE-3A6E9B353EB5}"/>
              </a:ext>
            </a:extLst>
          </p:cNvPr>
          <p:cNvSpPr>
            <a:spLocks noGrp="1"/>
          </p:cNvSpPr>
          <p:nvPr>
            <p:ph sz="half" idx="1"/>
          </p:nvPr>
        </p:nvSpPr>
        <p:spPr>
          <a:xfrm>
            <a:off x="838200" y="1825625"/>
            <a:ext cx="5181600" cy="4351338"/>
          </a:xfrm>
        </p:spPr>
        <p:txBody>
          <a:bodyPr/>
          <a:lstStyle>
            <a:lvl1pPr>
              <a:buClr>
                <a:srgbClr val="0F7FC9"/>
              </a:buClr>
              <a:defRPr>
                <a:latin typeface="Open Sans" panose="020B0606030504020204" pitchFamily="34" charset="0"/>
                <a:ea typeface="Open Sans" panose="020B0606030504020204" pitchFamily="34" charset="0"/>
                <a:cs typeface="Open Sans" panose="020B0606030504020204" pitchFamily="34" charset="0"/>
              </a:defRPr>
            </a:lvl1pPr>
            <a:lvl2pPr>
              <a:buClr>
                <a:srgbClr val="0F7FC9"/>
              </a:buClr>
              <a:defRPr>
                <a:latin typeface="Open Sans" panose="020B0606030504020204" pitchFamily="34" charset="0"/>
                <a:ea typeface="Open Sans" panose="020B0606030504020204" pitchFamily="34" charset="0"/>
                <a:cs typeface="Open Sans" panose="020B0606030504020204" pitchFamily="34" charset="0"/>
              </a:defRPr>
            </a:lvl2pPr>
            <a:lvl3pPr>
              <a:buClr>
                <a:srgbClr val="0F7FC9"/>
              </a:buClr>
              <a:defRPr>
                <a:latin typeface="Open Sans" panose="020B0606030504020204" pitchFamily="34" charset="0"/>
                <a:ea typeface="Open Sans" panose="020B0606030504020204" pitchFamily="34" charset="0"/>
                <a:cs typeface="Open Sans" panose="020B0606030504020204" pitchFamily="34" charset="0"/>
              </a:defRPr>
            </a:lvl3pPr>
            <a:lvl4pPr>
              <a:buClr>
                <a:srgbClr val="0F7FC9"/>
              </a:buClr>
              <a:defRPr>
                <a:latin typeface="Open Sans" panose="020B0606030504020204" pitchFamily="34" charset="0"/>
                <a:ea typeface="Open Sans" panose="020B0606030504020204" pitchFamily="34" charset="0"/>
                <a:cs typeface="Open Sans" panose="020B0606030504020204" pitchFamily="34" charset="0"/>
              </a:defRPr>
            </a:lvl4pPr>
            <a:lvl5pPr>
              <a:buClr>
                <a:srgbClr val="0F7FC9"/>
              </a:buCl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a:extLst>
              <a:ext uri="{FF2B5EF4-FFF2-40B4-BE49-F238E27FC236}">
                <a16:creationId xmlns:a16="http://schemas.microsoft.com/office/drawing/2014/main" id="{83B1CE75-5029-47BC-BFC3-E0E1FA551F86}"/>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16052959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bleed image">
    <p:spTree>
      <p:nvGrpSpPr>
        <p:cNvPr id="1" name=""/>
        <p:cNvGrpSpPr/>
        <p:nvPr/>
      </p:nvGrpSpPr>
      <p:grpSpPr>
        <a:xfrm>
          <a:off x="0" y="0"/>
          <a:ext cx="0" cy="0"/>
          <a:chOff x="0" y="0"/>
          <a:chExt cx="0" cy="0"/>
        </a:xfrm>
      </p:grpSpPr>
      <p:sp>
        <p:nvSpPr>
          <p:cNvPr id="13" name="Rectangle">
            <a:extLst>
              <a:ext uri="{FF2B5EF4-FFF2-40B4-BE49-F238E27FC236}">
                <a16:creationId xmlns:a16="http://schemas.microsoft.com/office/drawing/2014/main" id="{3CF497EF-421E-4E19-A933-1544B37FA412}"/>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4" name="Content Placeholder">
            <a:extLst>
              <a:ext uri="{FF2B5EF4-FFF2-40B4-BE49-F238E27FC236}">
                <a16:creationId xmlns:a16="http://schemas.microsoft.com/office/drawing/2014/main" id="{23B86F6F-4EB7-4E2D-9F4B-2B4C217F1616}"/>
              </a:ext>
            </a:extLst>
          </p:cNvPr>
          <p:cNvSpPr>
            <a:spLocks noGrp="1"/>
          </p:cNvSpPr>
          <p:nvPr>
            <p:ph sz="half" idx="2"/>
          </p:nvPr>
        </p:nvSpPr>
        <p:spPr>
          <a:xfrm>
            <a:off x="6172200" y="1825625"/>
            <a:ext cx="5181600" cy="4351338"/>
          </a:xfrm>
        </p:spPr>
        <p:txBody>
          <a:bodyP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a:extLst>
              <a:ext uri="{FF2B5EF4-FFF2-40B4-BE49-F238E27FC236}">
                <a16:creationId xmlns:a16="http://schemas.microsoft.com/office/drawing/2014/main" id="{5B0724C6-7FA0-4CD2-AEA1-3F66C7113541}"/>
              </a:ext>
            </a:extLst>
          </p:cNvPr>
          <p:cNvSpPr>
            <a:spLocks noGrp="1"/>
          </p:cNvSpPr>
          <p:nvPr>
            <p:ph type="pic" idx="1"/>
          </p:nvPr>
        </p:nvSpPr>
        <p:spPr>
          <a:xfrm>
            <a:off x="0" y="1825626"/>
            <a:ext cx="5995988" cy="4351338"/>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Title">
            <a:extLst>
              <a:ext uri="{FF2B5EF4-FFF2-40B4-BE49-F238E27FC236}">
                <a16:creationId xmlns:a16="http://schemas.microsoft.com/office/drawing/2014/main" id="{B1FE13CA-7956-4B78-9E6C-A61CB4E5ADD4}"/>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332409869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s with chart">
    <p:spTree>
      <p:nvGrpSpPr>
        <p:cNvPr id="1" name=""/>
        <p:cNvGrpSpPr/>
        <p:nvPr/>
      </p:nvGrpSpPr>
      <p:grpSpPr>
        <a:xfrm>
          <a:off x="0" y="0"/>
          <a:ext cx="0" cy="0"/>
          <a:chOff x="0" y="0"/>
          <a:chExt cx="0" cy="0"/>
        </a:xfrm>
      </p:grpSpPr>
      <p:sp>
        <p:nvSpPr>
          <p:cNvPr id="13" name="Rectangle">
            <a:extLst>
              <a:ext uri="{FF2B5EF4-FFF2-40B4-BE49-F238E27FC236}">
                <a16:creationId xmlns:a16="http://schemas.microsoft.com/office/drawing/2014/main" id="{2EE3B9EE-A748-4B35-BF88-C816B28AC78F}"/>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4" name="Content Placeholder">
            <a:extLst>
              <a:ext uri="{FF2B5EF4-FFF2-40B4-BE49-F238E27FC236}">
                <a16:creationId xmlns:a16="http://schemas.microsoft.com/office/drawing/2014/main" id="{23B86F6F-4EB7-4E2D-9F4B-2B4C217F1616}"/>
              </a:ext>
            </a:extLst>
          </p:cNvPr>
          <p:cNvSpPr>
            <a:spLocks noGrp="1"/>
          </p:cNvSpPr>
          <p:nvPr>
            <p:ph sz="half" idx="2"/>
          </p:nvPr>
        </p:nvSpPr>
        <p:spPr>
          <a:xfrm>
            <a:off x="6172200" y="1825625"/>
            <a:ext cx="5181600" cy="4351338"/>
          </a:xfrm>
        </p:spPr>
        <p:txBody>
          <a:bodyP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hart Placeholder" title="Chart placeholder">
            <a:extLst>
              <a:ext uri="{FF2B5EF4-FFF2-40B4-BE49-F238E27FC236}">
                <a16:creationId xmlns:a16="http://schemas.microsoft.com/office/drawing/2014/main" id="{D1BEC2BA-8BC6-4361-B2A4-C43533CC075A}"/>
              </a:ext>
            </a:extLst>
          </p:cNvPr>
          <p:cNvSpPr>
            <a:spLocks noGrp="1"/>
          </p:cNvSpPr>
          <p:nvPr>
            <p:ph type="chart" sz="quarter" idx="13"/>
          </p:nvPr>
        </p:nvSpPr>
        <p:spPr>
          <a:xfrm>
            <a:off x="838200" y="1825625"/>
            <a:ext cx="5180013" cy="4351338"/>
          </a:xfrm>
        </p:spPr>
        <p:txBody>
          <a:bodyPr/>
          <a:lstStyle/>
          <a:p>
            <a:endParaRPr lang="en-US"/>
          </a:p>
        </p:txBody>
      </p:sp>
      <p:sp>
        <p:nvSpPr>
          <p:cNvPr id="10" name="Title">
            <a:extLst>
              <a:ext uri="{FF2B5EF4-FFF2-40B4-BE49-F238E27FC236}">
                <a16:creationId xmlns:a16="http://schemas.microsoft.com/office/drawing/2014/main" id="{57A2335E-09D5-4D2E-B842-44E8BDCD49F8}"/>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15205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dividual bio/moderator">
    <p:spTree>
      <p:nvGrpSpPr>
        <p:cNvPr id="1" name=""/>
        <p:cNvGrpSpPr/>
        <p:nvPr/>
      </p:nvGrpSpPr>
      <p:grpSpPr>
        <a:xfrm>
          <a:off x="0" y="0"/>
          <a:ext cx="0" cy="0"/>
          <a:chOff x="0" y="0"/>
          <a:chExt cx="0" cy="0"/>
        </a:xfrm>
      </p:grpSpPr>
      <p:sp>
        <p:nvSpPr>
          <p:cNvPr id="19" name="Rectangle">
            <a:extLst>
              <a:ext uri="{FF2B5EF4-FFF2-40B4-BE49-F238E27FC236}">
                <a16:creationId xmlns:a16="http://schemas.microsoft.com/office/drawing/2014/main" id="{7A1FEF7D-9C53-4520-8290-6E3DB9F89483}"/>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18" name="Text Placeholder 1b">
            <a:extLst>
              <a:ext uri="{FF2B5EF4-FFF2-40B4-BE49-F238E27FC236}">
                <a16:creationId xmlns:a16="http://schemas.microsoft.com/office/drawing/2014/main" id="{78489BB8-0A91-4510-A4E7-3681D7876E97}"/>
              </a:ext>
            </a:extLst>
          </p:cNvPr>
          <p:cNvSpPr>
            <a:spLocks noGrp="1"/>
          </p:cNvSpPr>
          <p:nvPr>
            <p:ph sz="half" idx="17" hasCustomPrompt="1"/>
          </p:nvPr>
        </p:nvSpPr>
        <p:spPr>
          <a:xfrm>
            <a:off x="1439992" y="5481291"/>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7" name="Text Placeholder 1a">
            <a:extLst>
              <a:ext uri="{FF2B5EF4-FFF2-40B4-BE49-F238E27FC236}">
                <a16:creationId xmlns:a16="http://schemas.microsoft.com/office/drawing/2014/main" id="{7F0C7D94-0A8B-4E2F-BD78-C049C5011E63}"/>
              </a:ext>
            </a:extLst>
          </p:cNvPr>
          <p:cNvSpPr>
            <a:spLocks noGrp="1"/>
          </p:cNvSpPr>
          <p:nvPr>
            <p:ph sz="half" idx="16" hasCustomPrompt="1"/>
          </p:nvPr>
        </p:nvSpPr>
        <p:spPr>
          <a:xfrm>
            <a:off x="1439992" y="5217589"/>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8" name="Picture Placeholder">
            <a:extLst>
              <a:ext uri="{FF2B5EF4-FFF2-40B4-BE49-F238E27FC236}">
                <a16:creationId xmlns:a16="http://schemas.microsoft.com/office/drawing/2014/main" id="{EF507428-4A93-42B4-B2E0-CD72394E1880}"/>
              </a:ext>
            </a:extLst>
          </p:cNvPr>
          <p:cNvSpPr>
            <a:spLocks noGrp="1"/>
          </p:cNvSpPr>
          <p:nvPr>
            <p:ph type="pic" idx="1"/>
          </p:nvPr>
        </p:nvSpPr>
        <p:spPr>
          <a:xfrm>
            <a:off x="1992481" y="2157284"/>
            <a:ext cx="2743200" cy="2743200"/>
          </a:xfrm>
          <a:prstGeom prst="ellipse">
            <a:avLst/>
          </a:prstGeom>
          <a:solidFill>
            <a:schemeClr val="bg1"/>
          </a:solid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3" name="Content Placeholder">
            <a:extLst>
              <a:ext uri="{FF2B5EF4-FFF2-40B4-BE49-F238E27FC236}">
                <a16:creationId xmlns:a16="http://schemas.microsoft.com/office/drawing/2014/main" id="{2991CCDD-8D32-446F-96EF-DB143B612225}"/>
              </a:ext>
            </a:extLst>
          </p:cNvPr>
          <p:cNvSpPr>
            <a:spLocks noGrp="1"/>
          </p:cNvSpPr>
          <p:nvPr>
            <p:ph sz="half" idx="2"/>
          </p:nvPr>
        </p:nvSpPr>
        <p:spPr>
          <a:xfrm>
            <a:off x="6172200" y="1825625"/>
            <a:ext cx="5181600" cy="4351338"/>
          </a:xfrm>
        </p:spPr>
        <p:txBody>
          <a:bodyPr anchor="ct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Oval">
            <a:extLst>
              <a:ext uri="{FF2B5EF4-FFF2-40B4-BE49-F238E27FC236}">
                <a16:creationId xmlns:a16="http://schemas.microsoft.com/office/drawing/2014/main" id="{6B815260-A5D0-4FA7-A4C9-BC8761B49EC3}"/>
              </a:ext>
            </a:extLst>
          </p:cNvPr>
          <p:cNvSpPr/>
          <p:nvPr userDrawn="1"/>
        </p:nvSpPr>
        <p:spPr>
          <a:xfrm>
            <a:off x="1874215" y="2039018"/>
            <a:ext cx="2979731" cy="2979731"/>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a:extLst>
              <a:ext uri="{FF2B5EF4-FFF2-40B4-BE49-F238E27FC236}">
                <a16:creationId xmlns:a16="http://schemas.microsoft.com/office/drawing/2014/main" id="{353F6414-3B35-4174-B310-CAB0034FFA34}"/>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460637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eet team -1 ">
    <p:spTree>
      <p:nvGrpSpPr>
        <p:cNvPr id="1" name=""/>
        <p:cNvGrpSpPr/>
        <p:nvPr/>
      </p:nvGrpSpPr>
      <p:grpSpPr>
        <a:xfrm>
          <a:off x="0" y="0"/>
          <a:ext cx="0" cy="0"/>
          <a:chOff x="0" y="0"/>
          <a:chExt cx="0" cy="0"/>
        </a:xfrm>
      </p:grpSpPr>
      <p:sp>
        <p:nvSpPr>
          <p:cNvPr id="14" name="Rectangle">
            <a:extLst>
              <a:ext uri="{FF2B5EF4-FFF2-40B4-BE49-F238E27FC236}">
                <a16:creationId xmlns:a16="http://schemas.microsoft.com/office/drawing/2014/main" id="{9CF65BDA-AF7A-4938-AF18-CFFFAD9B23E1}"/>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18" name="Text Placeholder b">
            <a:extLst>
              <a:ext uri="{FF2B5EF4-FFF2-40B4-BE49-F238E27FC236}">
                <a16:creationId xmlns:a16="http://schemas.microsoft.com/office/drawing/2014/main" id="{78489BB8-0A91-4510-A4E7-3681D7876E97}"/>
              </a:ext>
            </a:extLst>
          </p:cNvPr>
          <p:cNvSpPr>
            <a:spLocks noGrp="1"/>
          </p:cNvSpPr>
          <p:nvPr>
            <p:ph sz="half" idx="17" hasCustomPrompt="1"/>
          </p:nvPr>
        </p:nvSpPr>
        <p:spPr>
          <a:xfrm>
            <a:off x="4171911" y="5634542"/>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7" name="Text Placeholder a">
            <a:extLst>
              <a:ext uri="{FF2B5EF4-FFF2-40B4-BE49-F238E27FC236}">
                <a16:creationId xmlns:a16="http://schemas.microsoft.com/office/drawing/2014/main" id="{7F0C7D94-0A8B-4E2F-BD78-C049C5011E63}"/>
              </a:ext>
            </a:extLst>
          </p:cNvPr>
          <p:cNvSpPr>
            <a:spLocks noGrp="1"/>
          </p:cNvSpPr>
          <p:nvPr>
            <p:ph sz="half" idx="16" hasCustomPrompt="1"/>
          </p:nvPr>
        </p:nvSpPr>
        <p:spPr>
          <a:xfrm>
            <a:off x="4171911" y="5370840"/>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4" name="Oval 3">
            <a:extLst>
              <a:ext uri="{FF2B5EF4-FFF2-40B4-BE49-F238E27FC236}">
                <a16:creationId xmlns:a16="http://schemas.microsoft.com/office/drawing/2014/main" id="{1E95E197-296B-486D-948A-76666AA18A65}"/>
              </a:ext>
            </a:extLst>
          </p:cNvPr>
          <p:cNvSpPr/>
          <p:nvPr userDrawn="1"/>
        </p:nvSpPr>
        <p:spPr>
          <a:xfrm>
            <a:off x="4597543" y="2074004"/>
            <a:ext cx="2979731" cy="2979731"/>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a:extLst>
              <a:ext uri="{FF2B5EF4-FFF2-40B4-BE49-F238E27FC236}">
                <a16:creationId xmlns:a16="http://schemas.microsoft.com/office/drawing/2014/main" id="{EF507428-4A93-42B4-B2E0-CD72394E1880}"/>
              </a:ext>
            </a:extLst>
          </p:cNvPr>
          <p:cNvSpPr>
            <a:spLocks noGrp="1"/>
          </p:cNvSpPr>
          <p:nvPr>
            <p:ph type="pic" idx="1"/>
          </p:nvPr>
        </p:nvSpPr>
        <p:spPr>
          <a:xfrm>
            <a:off x="4715808" y="2192269"/>
            <a:ext cx="2743200" cy="27432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Title">
            <a:extLst>
              <a:ext uri="{FF2B5EF4-FFF2-40B4-BE49-F238E27FC236}">
                <a16:creationId xmlns:a16="http://schemas.microsoft.com/office/drawing/2014/main" id="{A29CEF48-00D1-4EC3-AD76-D7D6FAF24E86}"/>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4274106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eet team - 2">
    <p:spTree>
      <p:nvGrpSpPr>
        <p:cNvPr id="1" name=""/>
        <p:cNvGrpSpPr/>
        <p:nvPr/>
      </p:nvGrpSpPr>
      <p:grpSpPr>
        <a:xfrm>
          <a:off x="0" y="0"/>
          <a:ext cx="0" cy="0"/>
          <a:chOff x="0" y="0"/>
          <a:chExt cx="0" cy="0"/>
        </a:xfrm>
      </p:grpSpPr>
      <p:sp>
        <p:nvSpPr>
          <p:cNvPr id="24" name="Rectangle">
            <a:extLst>
              <a:ext uri="{FF2B5EF4-FFF2-40B4-BE49-F238E27FC236}">
                <a16:creationId xmlns:a16="http://schemas.microsoft.com/office/drawing/2014/main" id="{EA7A69B1-4CD4-44A8-BDC6-06666FB363BB}"/>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20" name="Text Placeholder 2b">
            <a:extLst>
              <a:ext uri="{FF2B5EF4-FFF2-40B4-BE49-F238E27FC236}">
                <a16:creationId xmlns:a16="http://schemas.microsoft.com/office/drawing/2014/main" id="{46DB1E9E-5598-4E21-B6BC-593DBC2C0BE0}"/>
              </a:ext>
            </a:extLst>
          </p:cNvPr>
          <p:cNvSpPr>
            <a:spLocks noGrp="1"/>
          </p:cNvSpPr>
          <p:nvPr>
            <p:ph sz="half" idx="19" hasCustomPrompt="1"/>
          </p:nvPr>
        </p:nvSpPr>
        <p:spPr>
          <a:xfrm>
            <a:off x="6653382" y="5634542"/>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9" name="Text Placeholder 2a">
            <a:extLst>
              <a:ext uri="{FF2B5EF4-FFF2-40B4-BE49-F238E27FC236}">
                <a16:creationId xmlns:a16="http://schemas.microsoft.com/office/drawing/2014/main" id="{FB4A923A-27A2-4AB0-887F-2C09A3379A0E}"/>
              </a:ext>
            </a:extLst>
          </p:cNvPr>
          <p:cNvSpPr>
            <a:spLocks noGrp="1"/>
          </p:cNvSpPr>
          <p:nvPr>
            <p:ph sz="half" idx="18" hasCustomPrompt="1"/>
          </p:nvPr>
        </p:nvSpPr>
        <p:spPr>
          <a:xfrm>
            <a:off x="6653382" y="5370840"/>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8" name="Picture Placeholder 2">
            <a:extLst>
              <a:ext uri="{FF2B5EF4-FFF2-40B4-BE49-F238E27FC236}">
                <a16:creationId xmlns:a16="http://schemas.microsoft.com/office/drawing/2014/main" id="{EF507428-4A93-42B4-B2E0-CD72394E1880}"/>
              </a:ext>
            </a:extLst>
          </p:cNvPr>
          <p:cNvSpPr>
            <a:spLocks noGrp="1"/>
          </p:cNvSpPr>
          <p:nvPr>
            <p:ph type="pic" idx="1"/>
          </p:nvPr>
        </p:nvSpPr>
        <p:spPr>
          <a:xfrm>
            <a:off x="2047606" y="2310535"/>
            <a:ext cx="2743200" cy="27432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5" name="Oval 2">
            <a:extLst>
              <a:ext uri="{FF2B5EF4-FFF2-40B4-BE49-F238E27FC236}">
                <a16:creationId xmlns:a16="http://schemas.microsoft.com/office/drawing/2014/main" id="{428F8D71-B409-4E39-8278-084A09EA4E09}"/>
              </a:ext>
            </a:extLst>
          </p:cNvPr>
          <p:cNvSpPr/>
          <p:nvPr userDrawn="1"/>
        </p:nvSpPr>
        <p:spPr>
          <a:xfrm>
            <a:off x="7087605" y="2192269"/>
            <a:ext cx="2979731" cy="2979731"/>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1b">
            <a:extLst>
              <a:ext uri="{FF2B5EF4-FFF2-40B4-BE49-F238E27FC236}">
                <a16:creationId xmlns:a16="http://schemas.microsoft.com/office/drawing/2014/main" id="{78489BB8-0A91-4510-A4E7-3681D7876E97}"/>
              </a:ext>
            </a:extLst>
          </p:cNvPr>
          <p:cNvSpPr>
            <a:spLocks noGrp="1"/>
          </p:cNvSpPr>
          <p:nvPr>
            <p:ph sz="half" idx="17" hasCustomPrompt="1"/>
          </p:nvPr>
        </p:nvSpPr>
        <p:spPr>
          <a:xfrm>
            <a:off x="1495117" y="5634542"/>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7" name="Text Placeholder 1a">
            <a:extLst>
              <a:ext uri="{FF2B5EF4-FFF2-40B4-BE49-F238E27FC236}">
                <a16:creationId xmlns:a16="http://schemas.microsoft.com/office/drawing/2014/main" id="{7F0C7D94-0A8B-4E2F-BD78-C049C5011E63}"/>
              </a:ext>
            </a:extLst>
          </p:cNvPr>
          <p:cNvSpPr>
            <a:spLocks noGrp="1"/>
          </p:cNvSpPr>
          <p:nvPr>
            <p:ph sz="half" idx="16" hasCustomPrompt="1"/>
          </p:nvPr>
        </p:nvSpPr>
        <p:spPr>
          <a:xfrm>
            <a:off x="1495117" y="5370840"/>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2" name="Picture Placeholder 1">
            <a:extLst>
              <a:ext uri="{FF2B5EF4-FFF2-40B4-BE49-F238E27FC236}">
                <a16:creationId xmlns:a16="http://schemas.microsoft.com/office/drawing/2014/main" id="{D826CE8B-31FB-4ED2-92ED-C93D69D5FEB3}"/>
              </a:ext>
            </a:extLst>
          </p:cNvPr>
          <p:cNvSpPr>
            <a:spLocks noGrp="1"/>
          </p:cNvSpPr>
          <p:nvPr>
            <p:ph type="pic" idx="14"/>
          </p:nvPr>
        </p:nvSpPr>
        <p:spPr>
          <a:xfrm>
            <a:off x="7205871" y="2310535"/>
            <a:ext cx="2743200" cy="27432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4" name="Oval 1">
            <a:extLst>
              <a:ext uri="{FF2B5EF4-FFF2-40B4-BE49-F238E27FC236}">
                <a16:creationId xmlns:a16="http://schemas.microsoft.com/office/drawing/2014/main" id="{0822A345-BBDB-4B7F-B49C-1F56538757FE}"/>
              </a:ext>
            </a:extLst>
          </p:cNvPr>
          <p:cNvSpPr/>
          <p:nvPr userDrawn="1"/>
        </p:nvSpPr>
        <p:spPr>
          <a:xfrm>
            <a:off x="1929340" y="2192269"/>
            <a:ext cx="2979731" cy="2979731"/>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a:extLst>
              <a:ext uri="{FF2B5EF4-FFF2-40B4-BE49-F238E27FC236}">
                <a16:creationId xmlns:a16="http://schemas.microsoft.com/office/drawing/2014/main" id="{2EF1B20B-C209-4D11-BAA7-482AA5193659}"/>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3007526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a:extLst>
              <a:ext uri="{FF2B5EF4-FFF2-40B4-BE49-F238E27FC236}">
                <a16:creationId xmlns:a16="http://schemas.microsoft.com/office/drawing/2014/main" id="{9E11EA67-2F6B-4F3E-95AC-3E985C19337C}"/>
              </a:ext>
            </a:extLst>
          </p:cNvPr>
          <p:cNvSpPr>
            <a:spLocks noGrp="1"/>
          </p:cNvSpPr>
          <p:nvPr>
            <p:ph type="sldNum" sz="quarter" idx="4"/>
          </p:nvPr>
        </p:nvSpPr>
        <p:spPr>
          <a:xfrm>
            <a:off x="8634453" y="6356350"/>
            <a:ext cx="2743200" cy="365125"/>
          </a:xfrm>
          <a:prstGeom prst="rect">
            <a:avLst/>
          </a:prstGeom>
        </p:spPr>
        <p:txBody>
          <a:bodyPr vert="horz" lIns="91440" tIns="45720" rIns="91440" bIns="45720" rtlCol="0" anchor="ctr"/>
          <a:lstStyle>
            <a:lvl1pPr algn="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3" name="Text Placeholder">
            <a:extLst>
              <a:ext uri="{FF2B5EF4-FFF2-40B4-BE49-F238E27FC236}">
                <a16:creationId xmlns:a16="http://schemas.microsoft.com/office/drawing/2014/main" id="{39EC2936-D94A-4740-B83D-1EA436B25E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a:extLst>
              <a:ext uri="{FF2B5EF4-FFF2-40B4-BE49-F238E27FC236}">
                <a16:creationId xmlns:a16="http://schemas.microsoft.com/office/drawing/2014/main" id="{6D548E5B-1AD2-44B7-B761-15D7A14138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pic>
        <p:nvPicPr>
          <p:cNvPr id="7" name="Picture 6" descr="Graphical user interface, text&#10;&#10;Description automatically generated">
            <a:extLst>
              <a:ext uri="{FF2B5EF4-FFF2-40B4-BE49-F238E27FC236}">
                <a16:creationId xmlns:a16="http://schemas.microsoft.com/office/drawing/2014/main" id="{C7588560-3F82-EAE0-B369-8CDB29DB1752}"/>
              </a:ext>
            </a:extLst>
          </p:cNvPr>
          <p:cNvPicPr>
            <a:picLocks noChangeAspect="1"/>
          </p:cNvPicPr>
          <p:nvPr userDrawn="1"/>
        </p:nvPicPr>
        <p:blipFill>
          <a:blip r:embed="rId17" cstate="hq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449957" y="6301710"/>
            <a:ext cx="2464694" cy="382330"/>
          </a:xfrm>
          <a:prstGeom prst="rect">
            <a:avLst/>
          </a:prstGeom>
        </p:spPr>
      </p:pic>
    </p:spTree>
    <p:extLst>
      <p:ext uri="{BB962C8B-B14F-4D97-AF65-F5344CB8AC3E}">
        <p14:creationId xmlns:p14="http://schemas.microsoft.com/office/powerpoint/2010/main" val="699767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sldNum="0" hdr="0" ftr="0"/>
  <p:txStyles>
    <p:titleStyle>
      <a:lvl1pPr algn="l" defTabSz="914400" rtl="0" eaLnBrk="1" latinLnBrk="0" hangingPunct="1">
        <a:lnSpc>
          <a:spcPct val="90000"/>
        </a:lnSpc>
        <a:spcBef>
          <a:spcPct val="0"/>
        </a:spcBef>
        <a:buNone/>
        <a:defRPr sz="4400" b="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hyperlink" Target="https://grants.nih.gov/policy/peer/simplifying-review.ht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grants.nih.gov/learning-center/srf-updates-to-funding-opportunities"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s://grants.nih.gov/policy/peer/simplifying-review.htm"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grants.nih.gov/grants/guide/notice-files/NOT-OD-24-010.html"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grants.nih.gov/policy/peer/simplifying-review.ht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grants.nih.gov/policy/peer/simplifying-review.htm"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F6E3C460-C493-4BF5-98EF-095BF507A248}"/>
              </a:ext>
            </a:extLst>
          </p:cNvPr>
          <p:cNvSpPr>
            <a:spLocks noGrp="1"/>
          </p:cNvSpPr>
          <p:nvPr>
            <p:ph type="ctrTitle"/>
          </p:nvPr>
        </p:nvSpPr>
        <p:spPr>
          <a:xfrm>
            <a:off x="0" y="2200931"/>
            <a:ext cx="12192000" cy="1692884"/>
          </a:xfrm>
        </p:spPr>
        <p:txBody>
          <a:bodyPr/>
          <a:lstStyle/>
          <a:p>
            <a:r>
              <a:rPr lang="en-US" sz="5400" dirty="0"/>
              <a:t>Simplifying Review Framework for NIH Research Project Grants</a:t>
            </a:r>
            <a:br>
              <a:rPr lang="en-US" dirty="0"/>
            </a:br>
            <a:endParaRPr lang="en-US" sz="3200" dirty="0"/>
          </a:p>
        </p:txBody>
      </p:sp>
      <p:sp>
        <p:nvSpPr>
          <p:cNvPr id="3" name="Content placeholder">
            <a:extLst>
              <a:ext uri="{FF2B5EF4-FFF2-40B4-BE49-F238E27FC236}">
                <a16:creationId xmlns:a16="http://schemas.microsoft.com/office/drawing/2014/main" id="{3CD69520-AF80-4D2F-A73D-1D59757AFA62}"/>
              </a:ext>
            </a:extLst>
          </p:cNvPr>
          <p:cNvSpPr>
            <a:spLocks noGrp="1"/>
          </p:cNvSpPr>
          <p:nvPr>
            <p:ph type="body" idx="1"/>
          </p:nvPr>
        </p:nvSpPr>
        <p:spPr>
          <a:xfrm>
            <a:off x="282258" y="353393"/>
            <a:ext cx="11627484" cy="694359"/>
          </a:xfrm>
        </p:spPr>
        <p:txBody>
          <a:bodyPr>
            <a:normAutofit fontScale="85000" lnSpcReduction="20000"/>
          </a:bodyPr>
          <a:lstStyle/>
          <a:p>
            <a:r>
              <a:rPr lang="en-US" sz="3200" dirty="0">
                <a:latin typeface="Open Sans" panose="020B0606030504020204" pitchFamily="34" charset="0"/>
                <a:ea typeface="Open Sans" panose="020B0606030504020204" pitchFamily="34" charset="0"/>
                <a:cs typeface="Open Sans" panose="020B0606030504020204" pitchFamily="34" charset="0"/>
              </a:rPr>
              <a:t>Drop-in slides – the first 4 can be used as a set; slides 8-22 are provided in case you’d like to present in more detail</a:t>
            </a:r>
          </a:p>
        </p:txBody>
      </p:sp>
    </p:spTree>
    <p:custDataLst>
      <p:tags r:id="rId1"/>
    </p:custDataLst>
    <p:extLst>
      <p:ext uri="{BB962C8B-B14F-4D97-AF65-F5344CB8AC3E}">
        <p14:creationId xmlns:p14="http://schemas.microsoft.com/office/powerpoint/2010/main" val="3925712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29087F23-FA17-EC9D-7E91-071210A55732}"/>
              </a:ext>
              <a:ext uri="{C183D7F6-B498-43B3-948B-1728B52AA6E4}">
                <adec:decorative xmlns:adec="http://schemas.microsoft.com/office/drawing/2017/decorative" val="0"/>
              </a:ext>
            </a:extLst>
          </p:cNvPr>
          <p:cNvSpPr txBox="1">
            <a:spLocks/>
          </p:cNvSpPr>
          <p:nvPr/>
        </p:nvSpPr>
        <p:spPr>
          <a:xfrm>
            <a:off x="0" y="279096"/>
            <a:ext cx="12078127" cy="1325563"/>
          </a:xfrm>
          <a:prstGeom prst="rect">
            <a:avLst/>
          </a:prstGeom>
        </p:spPr>
        <p:txBody>
          <a:bodyPr>
            <a:normAutofit/>
          </a:bodyPr>
          <a:lstStyle>
            <a:lvl1pPr algn="l" defTabSz="914400" rtl="0" eaLnBrk="1" latinLnBrk="0" hangingPunct="1">
              <a:lnSpc>
                <a:spcPct val="90000"/>
              </a:lnSpc>
              <a:spcBef>
                <a:spcPct val="0"/>
              </a:spcBef>
              <a:buNone/>
              <a:defRPr sz="4400" b="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algn="ctr"/>
            <a:r>
              <a:rPr lang="en-US" dirty="0"/>
              <a:t>Motivation for Examining Application Review</a:t>
            </a:r>
            <a:endParaRPr lang="en-US" sz="4000" dirty="0"/>
          </a:p>
        </p:txBody>
      </p:sp>
      <p:sp>
        <p:nvSpPr>
          <p:cNvPr id="4" name="Slide Number Placeholder">
            <a:extLst>
              <a:ext uri="{FF2B5EF4-FFF2-40B4-BE49-F238E27FC236}">
                <a16:creationId xmlns:a16="http://schemas.microsoft.com/office/drawing/2014/main" id="{8ABA4DEA-7A72-7701-75DB-4600F2BB9CF3}"/>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mn-lt"/>
              </a:rPr>
              <a:pPr/>
              <a:t>10</a:t>
            </a:fld>
            <a:endParaRPr lang="en-US" b="1" dirty="0">
              <a:latin typeface="+mn-lt"/>
            </a:endParaRPr>
          </a:p>
        </p:txBody>
      </p:sp>
      <p:sp>
        <p:nvSpPr>
          <p:cNvPr id="6" name="Content Placeholder">
            <a:extLst>
              <a:ext uri="{FF2B5EF4-FFF2-40B4-BE49-F238E27FC236}">
                <a16:creationId xmlns:a16="http://schemas.microsoft.com/office/drawing/2014/main" id="{A173D3F7-7179-01C9-6E7E-0CB3B7C60E35}"/>
              </a:ext>
            </a:extLst>
          </p:cNvPr>
          <p:cNvSpPr txBox="1">
            <a:spLocks/>
          </p:cNvSpPr>
          <p:nvPr/>
        </p:nvSpPr>
        <p:spPr>
          <a:xfrm>
            <a:off x="391688" y="1264653"/>
            <a:ext cx="5961551" cy="25162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spcAft>
                <a:spcPts val="600"/>
              </a:spcAft>
              <a:buClr>
                <a:schemeClr val="accent1"/>
              </a:buClr>
              <a:buFont typeface="+mj-lt"/>
              <a:buAutoNum type="arabicPeriod"/>
            </a:pPr>
            <a:r>
              <a:rPr lang="en-US" b="1" dirty="0">
                <a:latin typeface="Open Sans" panose="020B0606030504020204" pitchFamily="34" charset="0"/>
                <a:ea typeface="Open Sans" panose="020B0606030504020204" pitchFamily="34" charset="0"/>
                <a:cs typeface="Open Sans" panose="020B0606030504020204" pitchFamily="34" charset="0"/>
              </a:rPr>
              <a:t>Organization of peer review criteria had become too complex</a:t>
            </a:r>
          </a:p>
          <a:p>
            <a:pPr lvl="1">
              <a:spcAft>
                <a:spcPts val="600"/>
              </a:spcAft>
              <a:buClr>
                <a:schemeClr val="accent1"/>
              </a:buClr>
            </a:pPr>
            <a:r>
              <a:rPr lang="en-US" dirty="0">
                <a:latin typeface="Open Sans" panose="020B0606030504020204" pitchFamily="34" charset="0"/>
                <a:ea typeface="Open Sans" panose="020B0606030504020204" pitchFamily="34" charset="0"/>
                <a:cs typeface="Open Sans" panose="020B0606030504020204" pitchFamily="34" charset="0"/>
              </a:rPr>
              <a:t>Persistent feedback from reviewers and observed by NIH Staff</a:t>
            </a:r>
          </a:p>
          <a:p>
            <a:pPr lvl="1">
              <a:lnSpc>
                <a:spcPct val="100000"/>
              </a:lnSpc>
              <a:spcAft>
                <a:spcPts val="600"/>
              </a:spcAft>
              <a:buClr>
                <a:schemeClr val="accent1"/>
              </a:buClr>
            </a:pPr>
            <a:r>
              <a:rPr lang="en-US" dirty="0">
                <a:latin typeface="Open Sans" panose="020B0606030504020204" pitchFamily="34" charset="0"/>
                <a:ea typeface="Open Sans" panose="020B0606030504020204" pitchFamily="34" charset="0"/>
                <a:cs typeface="Open Sans" panose="020B0606030504020204" pitchFamily="34" charset="0"/>
              </a:rPr>
              <a:t>Expansion of administrative and policy-compliance expectations for reviewers</a:t>
            </a:r>
          </a:p>
          <a:p>
            <a:pPr marL="0" indent="0">
              <a:buFont typeface="Arial" panose="020B0604020202020204" pitchFamily="34" charset="0"/>
              <a:buNone/>
            </a:pPr>
            <a:endParaRPr lang="en-US" dirty="0">
              <a:latin typeface="+mn-lt"/>
            </a:endParaRPr>
          </a:p>
          <a:p>
            <a:pPr marL="0" indent="0">
              <a:buFont typeface="Arial" panose="020B0604020202020204" pitchFamily="34" charset="0"/>
              <a:buNone/>
            </a:pPr>
            <a:endParaRPr lang="en-US" b="1" dirty="0">
              <a:latin typeface="+mn-lt"/>
            </a:endParaRPr>
          </a:p>
        </p:txBody>
      </p:sp>
      <p:grpSp>
        <p:nvGrpSpPr>
          <p:cNvPr id="7" name="Group 6">
            <a:extLst>
              <a:ext uri="{FF2B5EF4-FFF2-40B4-BE49-F238E27FC236}">
                <a16:creationId xmlns:a16="http://schemas.microsoft.com/office/drawing/2014/main" id="{265DDAF4-3E32-B96D-4898-ADD3B7F116EF}"/>
              </a:ext>
            </a:extLst>
          </p:cNvPr>
          <p:cNvGrpSpPr/>
          <p:nvPr/>
        </p:nvGrpSpPr>
        <p:grpSpPr>
          <a:xfrm>
            <a:off x="6532400" y="1530071"/>
            <a:ext cx="5545727" cy="1569660"/>
            <a:chOff x="6532400" y="1530071"/>
            <a:chExt cx="5545727" cy="1569660"/>
          </a:xfrm>
        </p:grpSpPr>
        <p:sp>
          <p:nvSpPr>
            <p:cNvPr id="8" name="TextBox 7">
              <a:extLst>
                <a:ext uri="{FF2B5EF4-FFF2-40B4-BE49-F238E27FC236}">
                  <a16:creationId xmlns:a16="http://schemas.microsoft.com/office/drawing/2014/main" id="{08641922-8252-E67B-199E-24F9C4A56096}"/>
                </a:ext>
              </a:extLst>
            </p:cNvPr>
            <p:cNvSpPr txBox="1"/>
            <p:nvPr/>
          </p:nvSpPr>
          <p:spPr>
            <a:xfrm>
              <a:off x="7803670" y="1530071"/>
              <a:ext cx="4274457" cy="1569660"/>
            </a:xfrm>
            <a:prstGeom prst="rect">
              <a:avLst/>
            </a:prstGeom>
            <a:noFill/>
          </p:spPr>
          <p:txBody>
            <a:bodyPr wrap="square">
              <a:spAutoFit/>
            </a:bodyPr>
            <a:lstStyle/>
            <a:p>
              <a:r>
                <a:rPr lang="en-US" sz="2400" b="1" dirty="0">
                  <a:solidFill>
                    <a:srgbClr val="2E75B6"/>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Detracts </a:t>
              </a:r>
              <a:r>
                <a:rPr lang="en-US" sz="2400" b="1" dirty="0">
                  <a:solidFill>
                    <a:srgbClr val="2E75B6"/>
                  </a:solidFill>
                  <a:latin typeface="Open Sans" panose="020B0606030504020204" pitchFamily="34" charset="0"/>
                  <a:ea typeface="Open Sans" panose="020B0606030504020204" pitchFamily="34" charset="0"/>
                  <a:cs typeface="Open Sans" panose="020B0606030504020204" pitchFamily="34" charset="0"/>
                </a:rPr>
                <a:t>attention away from the critical, primary role of reviewers to evaluate scientific merit</a:t>
              </a:r>
            </a:p>
          </p:txBody>
        </p:sp>
        <p:sp>
          <p:nvSpPr>
            <p:cNvPr id="9" name="Arrow: Notched Right 8">
              <a:extLst>
                <a:ext uri="{FF2B5EF4-FFF2-40B4-BE49-F238E27FC236}">
                  <a16:creationId xmlns:a16="http://schemas.microsoft.com/office/drawing/2014/main" id="{D91771E5-3447-00BB-0244-CB234659FCA6}"/>
                </a:ext>
                <a:ext uri="{C183D7F6-B498-43B3-948B-1728B52AA6E4}">
                  <adec:decorative xmlns:adec="http://schemas.microsoft.com/office/drawing/2017/decorative" val="1"/>
                </a:ext>
              </a:extLst>
            </p:cNvPr>
            <p:cNvSpPr/>
            <p:nvPr/>
          </p:nvSpPr>
          <p:spPr>
            <a:xfrm>
              <a:off x="6532400" y="1899111"/>
              <a:ext cx="912949" cy="778633"/>
            </a:xfrm>
            <a:prstGeom prst="notchedRightArrow">
              <a:avLst/>
            </a:prstGeom>
            <a:solidFill>
              <a:srgbClr val="8FAADC"/>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Content Placeholder">
            <a:extLst>
              <a:ext uri="{FF2B5EF4-FFF2-40B4-BE49-F238E27FC236}">
                <a16:creationId xmlns:a16="http://schemas.microsoft.com/office/drawing/2014/main" id="{B5988D68-33AC-19B8-194B-83D278E2504A}"/>
              </a:ext>
            </a:extLst>
          </p:cNvPr>
          <p:cNvSpPr txBox="1">
            <a:spLocks/>
          </p:cNvSpPr>
          <p:nvPr/>
        </p:nvSpPr>
        <p:spPr>
          <a:xfrm>
            <a:off x="374874" y="3373399"/>
            <a:ext cx="5949726" cy="30695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0F7FC9"/>
              </a:buClr>
              <a:buFont typeface="Arial" panose="020B0604020202020204" pitchFamily="34" charset="0"/>
              <a:buChar char="•"/>
              <a:defRPr sz="2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Clr>
                <a:srgbClr val="0F7FC9"/>
              </a:buClr>
              <a:buFont typeface="Arial" panose="020B0604020202020204"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Clr>
                <a:srgbClr val="0F7FC9"/>
              </a:buClr>
              <a:buFont typeface="Arial" panose="020B0604020202020204" pitchFamily="34"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Clr>
                <a:srgbClr val="0F7FC9"/>
              </a:buClr>
              <a:buFont typeface="Arial" panose="020B0604020202020204" pitchFamily="34" charset="0"/>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Clr>
                <a:srgbClr val="0F7FC9"/>
              </a:buClr>
              <a:buFont typeface="Arial" panose="020B0604020202020204" pitchFamily="34" charset="0"/>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b="1" dirty="0">
              <a:latin typeface="+mn-lt"/>
              <a:ea typeface="+mn-ea"/>
              <a:cs typeface="+mn-cs"/>
            </a:endParaRPr>
          </a:p>
          <a:p>
            <a:pPr marL="457200" indent="-457200">
              <a:spcAft>
                <a:spcPts val="600"/>
              </a:spcAft>
              <a:buFont typeface="+mj-lt"/>
              <a:buAutoNum type="arabicPeriod" startAt="2"/>
            </a:pPr>
            <a:r>
              <a:rPr lang="en-US" b="1" dirty="0">
                <a:latin typeface="Open Sans" panose="020B0606030504020204" pitchFamily="34" charset="0"/>
                <a:ea typeface="Open Sans" panose="020B0606030504020204" pitchFamily="34" charset="0"/>
                <a:cs typeface="Open Sans" panose="020B0606030504020204" pitchFamily="34" charset="0"/>
              </a:rPr>
              <a:t>Undue influence of reputation in NIH peer review</a:t>
            </a:r>
          </a:p>
          <a:p>
            <a:pPr lvl="1">
              <a:spcAft>
                <a:spcPts val="600"/>
              </a:spcAft>
            </a:pPr>
            <a:r>
              <a:rPr lang="en-US" dirty="0">
                <a:latin typeface="Open Sans" panose="020B0606030504020204" pitchFamily="34" charset="0"/>
                <a:ea typeface="Open Sans" panose="020B0606030504020204" pitchFamily="34" charset="0"/>
                <a:cs typeface="Open Sans" panose="020B0606030504020204" pitchFamily="34" charset="0"/>
              </a:rPr>
              <a:t>Concerns from the community </a:t>
            </a:r>
          </a:p>
          <a:p>
            <a:pPr lvl="1">
              <a:spcAft>
                <a:spcPts val="600"/>
              </a:spcAft>
            </a:pPr>
            <a:r>
              <a:rPr lang="en-US" dirty="0">
                <a:latin typeface="Open Sans" panose="020B0606030504020204" pitchFamily="34" charset="0"/>
                <a:ea typeface="Open Sans" panose="020B0606030504020204" pitchFamily="34" charset="0"/>
                <a:cs typeface="Open Sans" panose="020B0606030504020204" pitchFamily="34" charset="0"/>
              </a:rPr>
              <a:t>Observations by NIH staff or NIH leadership</a:t>
            </a:r>
          </a:p>
        </p:txBody>
      </p:sp>
      <p:grpSp>
        <p:nvGrpSpPr>
          <p:cNvPr id="10" name="Group 9">
            <a:extLst>
              <a:ext uri="{FF2B5EF4-FFF2-40B4-BE49-F238E27FC236}">
                <a16:creationId xmlns:a16="http://schemas.microsoft.com/office/drawing/2014/main" id="{882699B6-318B-CDB9-7D53-F0C9C3161896}"/>
              </a:ext>
            </a:extLst>
          </p:cNvPr>
          <p:cNvGrpSpPr/>
          <p:nvPr/>
        </p:nvGrpSpPr>
        <p:grpSpPr>
          <a:xfrm>
            <a:off x="6532400" y="3977130"/>
            <a:ext cx="5545726" cy="1938992"/>
            <a:chOff x="6532400" y="3896107"/>
            <a:chExt cx="5545726" cy="1938992"/>
          </a:xfrm>
        </p:grpSpPr>
        <p:sp>
          <p:nvSpPr>
            <p:cNvPr id="11" name="Arrow: Notched Right 10">
              <a:extLst>
                <a:ext uri="{FF2B5EF4-FFF2-40B4-BE49-F238E27FC236}">
                  <a16:creationId xmlns:a16="http://schemas.microsoft.com/office/drawing/2014/main" id="{DF52874F-6DDE-760E-2094-879AF41FD6B7}"/>
                </a:ext>
                <a:ext uri="{C183D7F6-B498-43B3-948B-1728B52AA6E4}">
                  <adec:decorative xmlns:adec="http://schemas.microsoft.com/office/drawing/2017/decorative" val="1"/>
                </a:ext>
              </a:extLst>
            </p:cNvPr>
            <p:cNvSpPr/>
            <p:nvPr/>
          </p:nvSpPr>
          <p:spPr>
            <a:xfrm>
              <a:off x="6532400" y="4180257"/>
              <a:ext cx="912949" cy="778633"/>
            </a:xfrm>
            <a:prstGeom prst="notchedRightArrow">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38CFFF4-0939-8098-298E-3FFF8CFE3691}"/>
                </a:ext>
              </a:extLst>
            </p:cNvPr>
            <p:cNvSpPr txBox="1"/>
            <p:nvPr/>
          </p:nvSpPr>
          <p:spPr>
            <a:xfrm>
              <a:off x="7803669" y="3896107"/>
              <a:ext cx="4274457" cy="19389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solidFill>
                    <a:schemeClr val="accent5">
                      <a:lumMod val="75000"/>
                    </a:schemeClr>
                  </a:solidFill>
                  <a:latin typeface="Open Sans" panose="020B0606030504020204" pitchFamily="34" charset="0"/>
                  <a:ea typeface="Open Sans" panose="020B0606030504020204" pitchFamily="34" charset="0"/>
                  <a:cs typeface="Open Sans" panose="020B0606030504020204" pitchFamily="34" charset="0"/>
                </a:rPr>
                <a:t>Affects judgements of merit when well known places/people are given a pass and others treated with more scrutiny</a:t>
              </a:r>
            </a:p>
          </p:txBody>
        </p:sp>
      </p:grpSp>
    </p:spTree>
    <p:extLst>
      <p:ext uri="{BB962C8B-B14F-4D97-AF65-F5344CB8AC3E}">
        <p14:creationId xmlns:p14="http://schemas.microsoft.com/office/powerpoint/2010/main" val="2930845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left)">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94189B-4982-76B7-F1BD-977697E73AEE}"/>
              </a:ext>
            </a:extLst>
          </p:cNvPr>
          <p:cNvSpPr>
            <a:spLocks noGrp="1"/>
          </p:cNvSpPr>
          <p:nvPr>
            <p:ph type="title"/>
          </p:nvPr>
        </p:nvSpPr>
        <p:spPr>
          <a:xfrm>
            <a:off x="883919" y="297896"/>
            <a:ext cx="11073007" cy="1325563"/>
          </a:xfrm>
        </p:spPr>
        <p:txBody>
          <a:bodyPr>
            <a:normAutofit fontScale="90000"/>
          </a:bodyPr>
          <a:lstStyle/>
          <a:p>
            <a:r>
              <a:rPr lang="en-US" sz="4000" dirty="0">
                <a:latin typeface="Open Sans"/>
                <a:ea typeface="Open Sans"/>
                <a:cs typeface="Open Sans"/>
              </a:rPr>
              <a:t>What Will Change Under the Simplified Review Framework for Research Project Grants?</a:t>
            </a:r>
          </a:p>
        </p:txBody>
      </p:sp>
      <p:sp>
        <p:nvSpPr>
          <p:cNvPr id="2" name="Content Placeholder 1">
            <a:extLst>
              <a:ext uri="{FF2B5EF4-FFF2-40B4-BE49-F238E27FC236}">
                <a16:creationId xmlns:a16="http://schemas.microsoft.com/office/drawing/2014/main" id="{10E6DA08-29C1-F4C6-84BC-93388C3F8DF1}"/>
              </a:ext>
            </a:extLst>
          </p:cNvPr>
          <p:cNvSpPr>
            <a:spLocks noGrp="1"/>
          </p:cNvSpPr>
          <p:nvPr>
            <p:ph idx="1"/>
          </p:nvPr>
        </p:nvSpPr>
        <p:spPr>
          <a:xfrm>
            <a:off x="792480" y="1905526"/>
            <a:ext cx="10515600" cy="3803877"/>
          </a:xfrm>
        </p:spPr>
        <p:txBody>
          <a:bodyPr>
            <a:normAutofit fontScale="77500" lnSpcReduction="20000"/>
          </a:bodyPr>
          <a:lstStyle/>
          <a:p>
            <a:pPr marL="457200" indent="-457200">
              <a:lnSpc>
                <a:spcPct val="120000"/>
              </a:lnSpc>
              <a:spcAft>
                <a:spcPts val="1200"/>
              </a:spcAft>
              <a:buFont typeface="+mj-lt"/>
              <a:buAutoNum type="arabicPeriod"/>
            </a:pPr>
            <a:r>
              <a:rPr lang="en-US" sz="2800" dirty="0">
                <a:latin typeface="Open Sans" panose="020B0606030504020204" pitchFamily="34" charset="0"/>
                <a:ea typeface="Open Sans" panose="020B0606030504020204" pitchFamily="34" charset="0"/>
                <a:cs typeface="Open Sans" panose="020B0606030504020204" pitchFamily="34" charset="0"/>
              </a:rPr>
              <a:t>Existin</a:t>
            </a:r>
            <a:r>
              <a:rPr lang="en-US" sz="2800" dirty="0"/>
              <a:t>g </a:t>
            </a:r>
            <a:r>
              <a:rPr lang="en-US" sz="2800" dirty="0">
                <a:latin typeface="Open Sans" panose="020B0606030504020204" pitchFamily="34" charset="0"/>
                <a:ea typeface="Open Sans" panose="020B0606030504020204" pitchFamily="34" charset="0"/>
                <a:cs typeface="Open Sans" panose="020B0606030504020204" pitchFamily="34" charset="0"/>
              </a:rPr>
              <a:t>five review criteria reorganized into three factors</a:t>
            </a:r>
            <a:endParaRPr lang="en-US" dirty="0">
              <a:latin typeface="Open Sans" panose="020B0606030504020204" pitchFamily="34" charset="0"/>
              <a:ea typeface="Open Sans" panose="020B0606030504020204" pitchFamily="34" charset="0"/>
              <a:cs typeface="Open Sans" panose="020B0606030504020204" pitchFamily="34" charset="0"/>
            </a:endParaRPr>
          </a:p>
          <a:p>
            <a:pPr marL="457200" indent="-457200">
              <a:lnSpc>
                <a:spcPct val="120000"/>
              </a:lnSpc>
              <a:spcAft>
                <a:spcPts val="1200"/>
              </a:spcAft>
              <a:buFont typeface="+mj-lt"/>
              <a:buAutoNum type="arabicPeriod"/>
            </a:pPr>
            <a:r>
              <a:rPr lang="en-US" sz="2800" dirty="0">
                <a:latin typeface="Open Sans" panose="020B0606030504020204" pitchFamily="34" charset="0"/>
                <a:ea typeface="Open Sans" panose="020B0606030504020204" pitchFamily="34" charset="0"/>
                <a:cs typeface="Open Sans" panose="020B0606030504020204" pitchFamily="34" charset="0"/>
              </a:rPr>
              <a:t>Investigator/Environment will be evaluated as sufficient or gaps identified (considered in overall impact score, but no individual score)</a:t>
            </a:r>
          </a:p>
          <a:p>
            <a:pPr marL="457200" indent="-457200">
              <a:lnSpc>
                <a:spcPct val="120000"/>
              </a:lnSpc>
              <a:spcAft>
                <a:spcPts val="1200"/>
              </a:spcAft>
              <a:buFont typeface="+mj-lt"/>
              <a:buAutoNum type="arabicPeriod"/>
            </a:pPr>
            <a:r>
              <a:rPr lang="en-US" sz="2800" dirty="0">
                <a:latin typeface="Open Sans" panose="020B0606030504020204" pitchFamily="34" charset="0"/>
                <a:ea typeface="Open Sans" panose="020B0606030504020204" pitchFamily="34" charset="0"/>
                <a:cs typeface="Open Sans" panose="020B0606030504020204" pitchFamily="34" charset="0"/>
              </a:rPr>
              <a:t>Some Additional Review Criteria (inclusions, study timeline) related to human subjects to be evaluated within Factor 2, for more rigorous review</a:t>
            </a:r>
          </a:p>
          <a:p>
            <a:pPr marL="457200" indent="-457200">
              <a:lnSpc>
                <a:spcPct val="120000"/>
              </a:lnSpc>
              <a:spcAft>
                <a:spcPts val="1200"/>
              </a:spcAft>
              <a:buFont typeface="+mj-lt"/>
              <a:buAutoNum type="arabicPeriod"/>
            </a:pPr>
            <a:r>
              <a:rPr lang="en-US" sz="2800" dirty="0">
                <a:latin typeface="Open Sans" panose="020B0606030504020204" pitchFamily="34" charset="0"/>
                <a:ea typeface="Open Sans" panose="020B0606030504020204" pitchFamily="34" charset="0"/>
                <a:cs typeface="Open Sans" panose="020B0606030504020204" pitchFamily="34" charset="0"/>
              </a:rPr>
              <a:t>Most Additional Review Considerations shifted from reviewers to NIH staff</a:t>
            </a:r>
          </a:p>
          <a:p>
            <a:endParaRPr lang="en-US" dirty="0">
              <a:latin typeface="Open Sans" panose="020B0606030504020204" pitchFamily="34" charset="0"/>
              <a:ea typeface="Open Sans" panose="020B0606030504020204" pitchFamily="34" charset="0"/>
              <a:cs typeface="Open Sans" panose="020B0606030504020204" pitchFamily="34" charset="0"/>
            </a:endParaRPr>
          </a:p>
          <a:p>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386A67F2-31F7-C098-B505-F58547B46933}"/>
              </a:ext>
            </a:extLst>
          </p:cNvPr>
          <p:cNvSpPr txBox="1"/>
          <p:nvPr/>
        </p:nvSpPr>
        <p:spPr>
          <a:xfrm>
            <a:off x="1118992" y="5155405"/>
            <a:ext cx="11073008" cy="830997"/>
          </a:xfrm>
          <a:prstGeom prst="rect">
            <a:avLst/>
          </a:prstGeom>
          <a:noFill/>
        </p:spPr>
        <p:txBody>
          <a:bodyPr wrap="square" rtlCol="0">
            <a:spAutoFit/>
          </a:bodyPr>
          <a:lstStyle/>
          <a:p>
            <a:r>
              <a:rPr lang="en-US" sz="2400" b="1">
                <a:solidFill>
                  <a:srgbClr val="0070C0"/>
                </a:solidFill>
                <a:latin typeface="Open Sans" panose="020B0606030504020204" pitchFamily="34" charset="0"/>
                <a:ea typeface="Open Sans" panose="020B0606030504020204" pitchFamily="34" charset="0"/>
                <a:cs typeface="Open Sans" panose="020B0606030504020204" pitchFamily="34" charset="0"/>
              </a:rPr>
              <a:t>Facilitate the overarching goal of peer review: identification of the strongest, potentially highest-impact research</a:t>
            </a:r>
          </a:p>
        </p:txBody>
      </p:sp>
      <p:sp>
        <p:nvSpPr>
          <p:cNvPr id="4" name="Slide Number Placeholder">
            <a:extLst>
              <a:ext uri="{FF2B5EF4-FFF2-40B4-BE49-F238E27FC236}">
                <a16:creationId xmlns:a16="http://schemas.microsoft.com/office/drawing/2014/main" id="{B1EC6964-3B2D-61D4-DDFE-CEB775468EA4}"/>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11</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1652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C1D52-2073-6D4A-2895-3A5632406B4E}"/>
              </a:ext>
            </a:extLst>
          </p:cNvPr>
          <p:cNvSpPr>
            <a:spLocks noGrp="1"/>
          </p:cNvSpPr>
          <p:nvPr>
            <p:ph type="title"/>
          </p:nvPr>
        </p:nvSpPr>
        <p:spPr/>
        <p:txBody>
          <a:bodyPr/>
          <a:lstStyle/>
          <a:p>
            <a:r>
              <a:rPr lang="en-US" dirty="0">
                <a:latin typeface="Open Sans ExtraBold"/>
                <a:ea typeface="Open Sans ExtraBold"/>
                <a:cs typeface="Open Sans ExtraBold"/>
              </a:rPr>
              <a:t>Implementation and support</a:t>
            </a:r>
            <a:endParaRPr lang="en-US" dirty="0"/>
          </a:p>
        </p:txBody>
      </p:sp>
    </p:spTree>
    <p:extLst>
      <p:ext uri="{BB962C8B-B14F-4D97-AF65-F5344CB8AC3E}">
        <p14:creationId xmlns:p14="http://schemas.microsoft.com/office/powerpoint/2010/main" val="4269290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B999A1B8-47C0-1C06-FE09-83349BA2DAE7}"/>
              </a:ext>
            </a:extLst>
          </p:cNvPr>
          <p:cNvSpPr>
            <a:spLocks noGrp="1"/>
          </p:cNvSpPr>
          <p:nvPr>
            <p:ph type="title"/>
          </p:nvPr>
        </p:nvSpPr>
        <p:spPr>
          <a:xfrm>
            <a:off x="594806" y="816816"/>
            <a:ext cx="4708714" cy="1143545"/>
          </a:xfrm>
        </p:spPr>
        <p:txBody>
          <a:bodyPr vert="horz" lIns="91440" tIns="45720" rIns="91440" bIns="45720" rtlCol="0" anchor="b">
            <a:noAutofit/>
          </a:bodyPr>
          <a:lstStyle/>
          <a:p>
            <a:r>
              <a:rPr lang="en-US" sz="4000" dirty="0">
                <a:solidFill>
                  <a:schemeClr val="tx1"/>
                </a:solidFill>
              </a:rPr>
              <a:t>Public Website on Simplified Review Framework</a:t>
            </a:r>
          </a:p>
        </p:txBody>
      </p:sp>
      <p:sp>
        <p:nvSpPr>
          <p:cNvPr id="1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ontent Placeholder 1">
            <a:extLst>
              <a:ext uri="{FF2B5EF4-FFF2-40B4-BE49-F238E27FC236}">
                <a16:creationId xmlns:a16="http://schemas.microsoft.com/office/drawing/2014/main" id="{DB05D40A-6EC3-DAC1-5127-D0D41EA5FB93}"/>
              </a:ext>
            </a:extLst>
          </p:cNvPr>
          <p:cNvSpPr>
            <a:spLocks noGrp="1"/>
          </p:cNvSpPr>
          <p:nvPr>
            <p:ph sz="half" idx="2"/>
          </p:nvPr>
        </p:nvSpPr>
        <p:spPr>
          <a:xfrm>
            <a:off x="589579" y="2319406"/>
            <a:ext cx="4714240" cy="4094891"/>
          </a:xfrm>
          <a:solidFill>
            <a:schemeClr val="bg1"/>
          </a:solidFill>
        </p:spPr>
        <p:txBody>
          <a:bodyPr vert="horz" lIns="91440" tIns="45720" rIns="91440" bIns="45720" rtlCol="0" anchor="t">
            <a:noAutofit/>
          </a:bodyPr>
          <a:lstStyle/>
          <a:p>
            <a:r>
              <a:rPr lang="en-US">
                <a:latin typeface="Open Sans" panose="020B0606030504020204" pitchFamily="34" charset="0"/>
                <a:ea typeface="Open Sans" panose="020B0606030504020204" pitchFamily="34" charset="0"/>
                <a:cs typeface="Open Sans" panose="020B0606030504020204" pitchFamily="34" charset="0"/>
              </a:rPr>
              <a:t>Development background</a:t>
            </a:r>
          </a:p>
          <a:p>
            <a:r>
              <a:rPr lang="en-US">
                <a:latin typeface="Open Sans" panose="020B0606030504020204" pitchFamily="34" charset="0"/>
                <a:ea typeface="Open Sans" panose="020B0606030504020204" pitchFamily="34" charset="0"/>
                <a:cs typeface="Open Sans" panose="020B0606030504020204" pitchFamily="34" charset="0"/>
              </a:rPr>
              <a:t>Description of changes</a:t>
            </a:r>
          </a:p>
          <a:p>
            <a:r>
              <a:rPr lang="en-US">
                <a:latin typeface="Open Sans" panose="020B0606030504020204" pitchFamily="34" charset="0"/>
                <a:ea typeface="Open Sans" panose="020B0606030504020204" pitchFamily="34" charset="0"/>
                <a:cs typeface="Open Sans" panose="020B0606030504020204" pitchFamily="34" charset="0"/>
              </a:rPr>
              <a:t>Guidance for reviewers</a:t>
            </a:r>
          </a:p>
          <a:p>
            <a:r>
              <a:rPr lang="en-US">
                <a:latin typeface="Open Sans" panose="020B0606030504020204" pitchFamily="34" charset="0"/>
                <a:ea typeface="Open Sans" panose="020B0606030504020204" pitchFamily="34" charset="0"/>
                <a:cs typeface="Open Sans" panose="020B0606030504020204" pitchFamily="34" charset="0"/>
              </a:rPr>
              <a:t>Guidance for applicants</a:t>
            </a:r>
          </a:p>
          <a:p>
            <a:r>
              <a:rPr lang="en-US">
                <a:latin typeface="Open Sans" panose="020B0606030504020204" pitchFamily="34" charset="0"/>
                <a:ea typeface="Open Sans" panose="020B0606030504020204" pitchFamily="34" charset="0"/>
                <a:cs typeface="Open Sans" panose="020B0606030504020204" pitchFamily="34" charset="0"/>
              </a:rPr>
              <a:t>Training and resources</a:t>
            </a:r>
          </a:p>
          <a:p>
            <a:r>
              <a:rPr lang="en-US">
                <a:latin typeface="Open Sans" panose="020B0606030504020204" pitchFamily="34" charset="0"/>
                <a:ea typeface="Open Sans" panose="020B0606030504020204" pitchFamily="34" charset="0"/>
                <a:cs typeface="Open Sans" panose="020B0606030504020204" pitchFamily="34" charset="0"/>
              </a:rPr>
              <a:t>Notices and reports</a:t>
            </a:r>
          </a:p>
          <a:p>
            <a:r>
              <a:rPr lang="en-US">
                <a:latin typeface="Open Sans" panose="020B0606030504020204" pitchFamily="34" charset="0"/>
                <a:ea typeface="Open Sans" panose="020B0606030504020204" pitchFamily="34" charset="0"/>
                <a:cs typeface="Open Sans" panose="020B0606030504020204" pitchFamily="34" charset="0"/>
              </a:rPr>
              <a:t>FAQs</a:t>
            </a:r>
          </a:p>
          <a:p>
            <a:r>
              <a:rPr lang="en-US">
                <a:latin typeface="Open Sans" panose="020B0606030504020204" pitchFamily="34" charset="0"/>
                <a:ea typeface="Open Sans" panose="020B0606030504020204" pitchFamily="34" charset="0"/>
                <a:cs typeface="Open Sans" panose="020B0606030504020204" pitchFamily="34" charset="0"/>
              </a:rPr>
              <a:t>Contacts</a:t>
            </a:r>
            <a:endParaRPr lang="en-US" sz="2800">
              <a:latin typeface="Open Sans" panose="020B0606030504020204" pitchFamily="34" charset="0"/>
              <a:ea typeface="Open Sans" panose="020B0606030504020204" pitchFamily="34" charset="0"/>
              <a:cs typeface="Open Sans" panose="020B0606030504020204" pitchFamily="34" charset="0"/>
            </a:endParaRPr>
          </a:p>
          <a:p>
            <a:endParaRPr lang="en-US" sz="2800">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Placeholder 5" descr="A screenshot of the grants.nih.gov site for Simplifying Peer Review showing some of the navigation tabs and page links included on the site.">
            <a:extLst>
              <a:ext uri="{FF2B5EF4-FFF2-40B4-BE49-F238E27FC236}">
                <a16:creationId xmlns:a16="http://schemas.microsoft.com/office/drawing/2014/main" id="{A1EBEA8F-6DB6-E71D-673E-17600B20C4B3}"/>
              </a:ext>
            </a:extLst>
          </p:cNvPr>
          <p:cNvPicPr>
            <a:picLocks noGrp="1" noChangeAspect="1"/>
          </p:cNvPicPr>
          <p:nvPr>
            <p:ph type="pic" idx="1"/>
          </p:nvPr>
        </p:nvPicPr>
        <p:blipFill rotWithShape="1">
          <a:blip r:embed="rId3"/>
          <a:srcRect t="1987" b="1987"/>
          <a:stretch/>
        </p:blipFill>
        <p:spPr>
          <a:xfrm>
            <a:off x="5311702" y="10"/>
            <a:ext cx="6878775" cy="6112691"/>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3" name="TextBox 2">
            <a:extLst>
              <a:ext uri="{FF2B5EF4-FFF2-40B4-BE49-F238E27FC236}">
                <a16:creationId xmlns:a16="http://schemas.microsoft.com/office/drawing/2014/main" id="{4CB1D3D0-1CF7-5EF7-CDFE-DABB12E9DD8B}"/>
              </a:ext>
            </a:extLst>
          </p:cNvPr>
          <p:cNvSpPr txBox="1"/>
          <p:nvPr/>
        </p:nvSpPr>
        <p:spPr>
          <a:xfrm>
            <a:off x="273700" y="6235708"/>
            <a:ext cx="7884081" cy="461665"/>
          </a:xfrm>
          <a:prstGeom prst="rect">
            <a:avLst/>
          </a:prstGeom>
          <a:noFill/>
        </p:spPr>
        <p:txBody>
          <a:bodyPr wrap="none" lIns="91440" tIns="45720" rIns="91440" bIns="45720" rtlCol="0" anchor="t">
            <a:spAutoFit/>
          </a:bodyPr>
          <a:lstStyle/>
          <a:p>
            <a:r>
              <a:rPr lang="en-US" sz="2400" b="1" u="sng">
                <a:effectLst/>
                <a:latin typeface="Open Sans" panose="020B0606030504020204" pitchFamily="34" charset="0"/>
                <a:ea typeface="Open Sans" panose="020B0606030504020204" pitchFamily="34" charset="0"/>
                <a:cs typeface="Open Sans" panose="020B0606030504020204" pitchFamily="34" charset="0"/>
                <a:hlinkClick r:id="rId4"/>
              </a:rPr>
              <a:t>grants.nih.gov/policy/peer/simplifying-review.htm</a:t>
            </a:r>
            <a:endParaRPr lang="en-US" sz="2400" b="1" u="sng">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a:extLst>
              <a:ext uri="{FF2B5EF4-FFF2-40B4-BE49-F238E27FC236}">
                <a16:creationId xmlns:a16="http://schemas.microsoft.com/office/drawing/2014/main" id="{B8486C76-0FE2-C9B7-12EE-825CC0CD16A1}"/>
              </a:ext>
              <a:ext uri="{C183D7F6-B498-43B3-948B-1728B52AA6E4}">
                <adec:decorative xmlns:adec="http://schemas.microsoft.com/office/drawing/2017/decorative" val="1"/>
              </a:ext>
            </a:extLst>
          </p:cNvPr>
          <p:cNvSpPr/>
          <p:nvPr/>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a:extLst>
              <a:ext uri="{FF2B5EF4-FFF2-40B4-BE49-F238E27FC236}">
                <a16:creationId xmlns:a16="http://schemas.microsoft.com/office/drawing/2014/main" id="{06BF442E-36AD-C844-10C8-4359B224775E}"/>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13</a:t>
            </a:fld>
            <a:endParaRPr lang="en-US"/>
          </a:p>
        </p:txBody>
      </p:sp>
    </p:spTree>
    <p:extLst>
      <p:ext uri="{BB962C8B-B14F-4D97-AF65-F5344CB8AC3E}">
        <p14:creationId xmlns:p14="http://schemas.microsoft.com/office/powerpoint/2010/main" val="2047576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4F05238-2197-7C80-7DB8-A5B6033745D0}"/>
              </a:ext>
            </a:extLst>
          </p:cNvPr>
          <p:cNvSpPr>
            <a:spLocks noGrp="1"/>
          </p:cNvSpPr>
          <p:nvPr>
            <p:ph type="title"/>
          </p:nvPr>
        </p:nvSpPr>
        <p:spPr>
          <a:xfrm>
            <a:off x="838200" y="101333"/>
            <a:ext cx="10515600" cy="1325563"/>
          </a:xfrm>
        </p:spPr>
        <p:txBody>
          <a:bodyPr/>
          <a:lstStyle/>
          <a:p>
            <a:r>
              <a:rPr lang="en-US" dirty="0">
                <a:latin typeface="Open Sans"/>
                <a:ea typeface="Open Sans"/>
                <a:cs typeface="Open Sans"/>
              </a:rPr>
              <a:t>April 17, 2024 Public Webinar</a:t>
            </a:r>
            <a:endParaRPr lang="en-US" dirty="0"/>
          </a:p>
        </p:txBody>
      </p:sp>
      <p:sp>
        <p:nvSpPr>
          <p:cNvPr id="2" name="Content Placeholder 1">
            <a:extLst>
              <a:ext uri="{FF2B5EF4-FFF2-40B4-BE49-F238E27FC236}">
                <a16:creationId xmlns:a16="http://schemas.microsoft.com/office/drawing/2014/main" id="{E06FB769-9825-3587-1F2B-93685EC119FA}"/>
              </a:ext>
            </a:extLst>
          </p:cNvPr>
          <p:cNvSpPr>
            <a:spLocks noGrp="1"/>
          </p:cNvSpPr>
          <p:nvPr>
            <p:ph idx="1"/>
          </p:nvPr>
        </p:nvSpPr>
        <p:spPr>
          <a:xfrm>
            <a:off x="792480" y="1426896"/>
            <a:ext cx="10515600" cy="4351338"/>
          </a:xfrm>
        </p:spPr>
        <p:txBody>
          <a:bodyPr vert="horz" lIns="91440" tIns="45720" rIns="91440" bIns="45720" rtlCol="0" anchor="t">
            <a:normAutofit/>
          </a:bodyPr>
          <a:lstStyle/>
          <a:p>
            <a:pPr marL="0" indent="0">
              <a:buNone/>
            </a:pPr>
            <a:r>
              <a:rPr lang="en-US" b="1" dirty="0">
                <a:latin typeface="Open Sans"/>
                <a:ea typeface="Open Sans"/>
                <a:cs typeface="Open Sans"/>
              </a:rPr>
              <a:t>What:</a:t>
            </a:r>
            <a:endParaRPr lang="en-US" dirty="0">
              <a:latin typeface="Open Sans"/>
              <a:ea typeface="Open Sans"/>
              <a:cs typeface="Open Sans"/>
            </a:endParaRPr>
          </a:p>
          <a:p>
            <a:pPr marL="971550" lvl="1" indent="-285750">
              <a:buFont typeface="Arial"/>
              <a:buChar char="•"/>
            </a:pPr>
            <a:r>
              <a:rPr lang="en-US" sz="2400" dirty="0">
                <a:latin typeface="Open Sans"/>
                <a:ea typeface="Open Sans"/>
                <a:cs typeface="Arial"/>
              </a:rPr>
              <a:t>Details on the reissuance of funding opportunities affected by  the Simplified Review Framework for Research Project Grants </a:t>
            </a:r>
            <a:endParaRPr lang="en-US" sz="2400" dirty="0">
              <a:cs typeface="Arial"/>
            </a:endParaRPr>
          </a:p>
          <a:p>
            <a:pPr marL="0" indent="0">
              <a:buNone/>
            </a:pPr>
            <a:r>
              <a:rPr lang="en-US" b="1" dirty="0">
                <a:latin typeface="Open Sans"/>
                <a:ea typeface="Open Sans"/>
                <a:cs typeface="Open Sans"/>
              </a:rPr>
              <a:t>When: </a:t>
            </a:r>
            <a:endParaRPr lang="en-US" dirty="0">
              <a:latin typeface="Open Sans"/>
              <a:ea typeface="Open Sans"/>
              <a:cs typeface="Open Sans"/>
            </a:endParaRPr>
          </a:p>
          <a:p>
            <a:pPr marL="971550" lvl="1" indent="-285750">
              <a:buFont typeface="Arial,Sans-Serif"/>
              <a:buChar char="•"/>
            </a:pPr>
            <a:r>
              <a:rPr lang="en-US" sz="2400" dirty="0">
                <a:latin typeface="Open Sans"/>
                <a:ea typeface="Open Sans"/>
                <a:cs typeface="Arial"/>
              </a:rPr>
              <a:t>April 17, 2024 from 1-2 PM ET</a:t>
            </a:r>
            <a:endParaRPr lang="en-US" sz="2400" dirty="0">
              <a:latin typeface="Open Sans"/>
              <a:cs typeface="Arial"/>
            </a:endParaRPr>
          </a:p>
          <a:p>
            <a:pPr marL="0" indent="0">
              <a:buNone/>
            </a:pPr>
            <a:r>
              <a:rPr lang="en-US" b="1" dirty="0">
                <a:latin typeface="Open Sans"/>
                <a:ea typeface="Open Sans"/>
                <a:cs typeface="Open Sans"/>
              </a:rPr>
              <a:t>Where</a:t>
            </a:r>
            <a:r>
              <a:rPr lang="en-US" dirty="0">
                <a:latin typeface="Open Sans"/>
                <a:ea typeface="Open Sans"/>
                <a:cs typeface="Open Sans"/>
              </a:rPr>
              <a:t>: </a:t>
            </a:r>
          </a:p>
          <a:p>
            <a:pPr lvl="1"/>
            <a:r>
              <a:rPr lang="en-US" sz="2400" dirty="0">
                <a:latin typeface="Open Sans"/>
                <a:ea typeface="Open Sans"/>
                <a:cs typeface="Open Sans"/>
              </a:rPr>
              <a:t>Register: </a:t>
            </a:r>
            <a:r>
              <a:rPr lang="en-US" sz="2400" dirty="0">
                <a:latin typeface="Open Sans"/>
                <a:ea typeface="Open Sans"/>
                <a:cs typeface="Open Sans"/>
                <a:hlinkClick r:id="rId3"/>
              </a:rPr>
              <a:t>https://grants.nih.gov/learning-center/srf-updates-to-funding-opportunities</a:t>
            </a:r>
            <a:endParaRPr lang="en-US" sz="2400" u="sng" dirty="0"/>
          </a:p>
          <a:p>
            <a:pPr lvl="1"/>
            <a:r>
              <a:rPr lang="en-US" sz="2400" dirty="0">
                <a:latin typeface="Open Sans"/>
                <a:ea typeface="Open Sans"/>
                <a:cs typeface="Open Sans"/>
              </a:rPr>
              <a:t>View recording after event: </a:t>
            </a:r>
            <a:r>
              <a:rPr lang="en-US" sz="2400" dirty="0">
                <a:latin typeface="Open Sans"/>
                <a:ea typeface="Open Sans"/>
                <a:cs typeface="Open Sans"/>
                <a:hlinkClick r:id="rId4"/>
              </a:rPr>
              <a:t>https://</a:t>
            </a:r>
            <a:r>
              <a:rPr lang="en-US" sz="2400" u="sng" dirty="0">
                <a:effectLst/>
                <a:latin typeface="Open Sans"/>
                <a:ea typeface="Open Sans"/>
                <a:cs typeface="Open Sans"/>
                <a:hlinkClick r:id="rId4"/>
              </a:rPr>
              <a:t>grants.nih.gov/policy/peer/simplifying-review.htm</a:t>
            </a:r>
            <a:endParaRPr lang="en-US" sz="2400" u="sng" dirty="0">
              <a:effectLst/>
              <a:latin typeface="Open Sans"/>
              <a:ea typeface="Open Sans"/>
              <a:cs typeface="Open Sans"/>
            </a:endParaRPr>
          </a:p>
          <a:p>
            <a:pPr lvl="1"/>
            <a:endParaRPr lang="en-US" sz="2400" dirty="0"/>
          </a:p>
        </p:txBody>
      </p:sp>
      <p:sp>
        <p:nvSpPr>
          <p:cNvPr id="4" name="TextBox 3">
            <a:extLst>
              <a:ext uri="{FF2B5EF4-FFF2-40B4-BE49-F238E27FC236}">
                <a16:creationId xmlns:a16="http://schemas.microsoft.com/office/drawing/2014/main" id="{2B34D445-08E6-5083-FE92-3C3FE8B9BE83}"/>
              </a:ext>
            </a:extLst>
          </p:cNvPr>
          <p:cNvSpPr txBox="1"/>
          <p:nvPr/>
        </p:nvSpPr>
        <p:spPr>
          <a:xfrm>
            <a:off x="1035548" y="5629350"/>
            <a:ext cx="11073008" cy="984885"/>
          </a:xfrm>
          <a:prstGeom prst="rect">
            <a:avLst/>
          </a:prstGeom>
          <a:noFill/>
        </p:spPr>
        <p:txBody>
          <a:bodyPr wrap="square" rtlCol="0">
            <a:spAutoFit/>
          </a:bodyPr>
          <a:lstStyle/>
          <a:p>
            <a:r>
              <a:rPr lang="en-US" sz="2000" b="1">
                <a:solidFill>
                  <a:srgbClr val="0070C0"/>
                </a:solidFill>
                <a:latin typeface="Open Sans" panose="020B0606030504020204" pitchFamily="34" charset="0"/>
                <a:ea typeface="Open Sans" panose="020B0606030504020204" pitchFamily="34" charset="0"/>
                <a:cs typeface="Open Sans" panose="020B0606030504020204" pitchFamily="34" charset="0"/>
              </a:rPr>
              <a:t>Subscribe to the NIH Guide to stay abreast of future webinars and related announcements. </a:t>
            </a:r>
            <a:r>
              <a:rPr lang="en-US" sz="2000">
                <a:solidFill>
                  <a:srgbClr val="0070C0"/>
                </a:solidFill>
                <a:latin typeface="Open Sans" panose="020B0606030504020204" pitchFamily="34" charset="0"/>
                <a:ea typeface="Open Sans" panose="020B0606030504020204" pitchFamily="34" charset="0"/>
                <a:cs typeface="Open Sans" panose="020B0606030504020204" pitchFamily="34" charset="0"/>
              </a:rPr>
              <a:t>https://grants.nih.gov/funding/subscribe.htm</a:t>
            </a:r>
          </a:p>
          <a:p>
            <a:endParaRPr lang="en-US"/>
          </a:p>
        </p:txBody>
      </p:sp>
      <p:sp>
        <p:nvSpPr>
          <p:cNvPr id="5" name="Slide Number Placeholder">
            <a:extLst>
              <a:ext uri="{FF2B5EF4-FFF2-40B4-BE49-F238E27FC236}">
                <a16:creationId xmlns:a16="http://schemas.microsoft.com/office/drawing/2014/main" id="{CC1EE1BE-9CA5-FD0F-914D-2CBD56551992}"/>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14</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342576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4F1893-0B5D-EC58-6279-0380DF167125}"/>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EF9AE597-B8D2-235F-425B-87781A480F28}"/>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3944000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33F42-9196-0884-15AA-3BC6DB41C926}"/>
              </a:ext>
            </a:extLst>
          </p:cNvPr>
          <p:cNvSpPr>
            <a:spLocks noGrp="1"/>
          </p:cNvSpPr>
          <p:nvPr>
            <p:ph type="title"/>
          </p:nvPr>
        </p:nvSpPr>
        <p:spPr/>
        <p:txBody>
          <a:bodyPr/>
          <a:lstStyle/>
          <a:p>
            <a:r>
              <a:rPr lang="en-US" dirty="0"/>
              <a:t>Detail on Simplifying Review changes</a:t>
            </a:r>
          </a:p>
        </p:txBody>
      </p:sp>
    </p:spTree>
    <p:extLst>
      <p:ext uri="{BB962C8B-B14F-4D97-AF65-F5344CB8AC3E}">
        <p14:creationId xmlns:p14="http://schemas.microsoft.com/office/powerpoint/2010/main" val="3321987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9FA96F-A7BD-E626-4CD4-3C594F0CF72F}"/>
              </a:ext>
            </a:extLst>
          </p:cNvPr>
          <p:cNvSpPr>
            <a:spLocks noGrp="1"/>
          </p:cNvSpPr>
          <p:nvPr>
            <p:ph type="title"/>
          </p:nvPr>
        </p:nvSpPr>
        <p:spPr>
          <a:xfrm>
            <a:off x="606706" y="194083"/>
            <a:ext cx="11164747" cy="1325563"/>
          </a:xfrm>
        </p:spPr>
        <p:txBody>
          <a:bodyPr>
            <a:normAutofit fontScale="90000"/>
          </a:bodyPr>
          <a:lstStyle/>
          <a:p>
            <a:pPr>
              <a:lnSpc>
                <a:spcPct val="100000"/>
              </a:lnSpc>
            </a:pPr>
            <a:r>
              <a:rPr lang="en-US" dirty="0">
                <a:latin typeface="Open Sans"/>
                <a:ea typeface="Open Sans"/>
                <a:cs typeface="Open Sans"/>
              </a:rPr>
              <a:t>The Simplified Review Framework Reorganizes Five Regulatory Criteria into Three Factors</a:t>
            </a:r>
          </a:p>
        </p:txBody>
      </p:sp>
      <p:sp>
        <p:nvSpPr>
          <p:cNvPr id="4" name="Content Placeholder 7">
            <a:extLst>
              <a:ext uri="{FF2B5EF4-FFF2-40B4-BE49-F238E27FC236}">
                <a16:creationId xmlns:a16="http://schemas.microsoft.com/office/drawing/2014/main" id="{0AFB8BEB-778B-36FE-2697-255AEFFF2332}"/>
              </a:ext>
            </a:extLst>
          </p:cNvPr>
          <p:cNvSpPr>
            <a:spLocks noGrp="1"/>
          </p:cNvSpPr>
          <p:nvPr>
            <p:ph idx="1"/>
          </p:nvPr>
        </p:nvSpPr>
        <p:spPr>
          <a:xfrm>
            <a:off x="720043" y="2338927"/>
            <a:ext cx="3425238" cy="2999427"/>
          </a:xfrm>
          <a:solidFill>
            <a:schemeClr val="accent5">
              <a:lumMod val="40000"/>
              <a:lumOff val="60000"/>
            </a:schemeClr>
          </a:solidFill>
          <a:ln>
            <a:solidFill>
              <a:schemeClr val="bg1"/>
            </a:solidFill>
          </a:ln>
        </p:spPr>
        <p:txBody>
          <a:bodyPr>
            <a:normAutofit fontScale="92500"/>
          </a:bodyPr>
          <a:lstStyle/>
          <a:p>
            <a:pPr marL="0" marR="0" indent="0" algn="ctr">
              <a:spcBef>
                <a:spcPts val="600"/>
              </a:spcBef>
              <a:spcAft>
                <a:spcPts val="0"/>
              </a:spcAft>
              <a:buNone/>
            </a:pPr>
            <a:r>
              <a:rPr lang="en-US" b="1">
                <a:solidFill>
                  <a:schemeClr val="tx1"/>
                </a:solidFill>
                <a:effectLst/>
                <a:latin typeface="Open Sans" panose="020B0606030504020204" pitchFamily="34" charset="0"/>
                <a:ea typeface="Open Sans" panose="020B0606030504020204" pitchFamily="34" charset="0"/>
                <a:cs typeface="Open Sans" panose="020B0606030504020204" pitchFamily="34" charset="0"/>
              </a:rPr>
              <a:t>Before January 25, 2025</a:t>
            </a:r>
            <a:endParaRPr lang="en-US">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spcBef>
                <a:spcPts val="1200"/>
              </a:spcBef>
            </a:pPr>
            <a:r>
              <a:rPr lang="en-US">
                <a:latin typeface="Open Sans Light" panose="020B0306030504020204" pitchFamily="34" charset="0"/>
              </a:rPr>
              <a:t>Significance  - scored</a:t>
            </a:r>
          </a:p>
          <a:p>
            <a:pPr>
              <a:spcBef>
                <a:spcPts val="1200"/>
              </a:spcBef>
            </a:pPr>
            <a:r>
              <a:rPr lang="en-US">
                <a:latin typeface="Open Sans Light" panose="020B0306030504020204" pitchFamily="34" charset="0"/>
              </a:rPr>
              <a:t>Investigator(s) – scored</a:t>
            </a:r>
          </a:p>
          <a:p>
            <a:pPr>
              <a:spcBef>
                <a:spcPts val="1200"/>
              </a:spcBef>
            </a:pPr>
            <a:r>
              <a:rPr lang="en-US">
                <a:latin typeface="Open Sans Light" panose="020B0306030504020204" pitchFamily="34" charset="0"/>
              </a:rPr>
              <a:t>Innovation – scored</a:t>
            </a:r>
          </a:p>
          <a:p>
            <a:pPr>
              <a:spcBef>
                <a:spcPts val="1200"/>
              </a:spcBef>
            </a:pPr>
            <a:r>
              <a:rPr lang="en-US">
                <a:latin typeface="Open Sans Light" panose="020B0306030504020204" pitchFamily="34" charset="0"/>
              </a:rPr>
              <a:t>Approach – scored</a:t>
            </a:r>
          </a:p>
          <a:p>
            <a:pPr>
              <a:spcBef>
                <a:spcPts val="1200"/>
              </a:spcBef>
            </a:pPr>
            <a:r>
              <a:rPr lang="en-US">
                <a:latin typeface="Open Sans Light" panose="020B0306030504020204" pitchFamily="34" charset="0"/>
              </a:rPr>
              <a:t>Environment - scored</a:t>
            </a:r>
          </a:p>
        </p:txBody>
      </p:sp>
      <p:sp>
        <p:nvSpPr>
          <p:cNvPr id="5" name="Content Placeholder 7">
            <a:extLst>
              <a:ext uri="{FF2B5EF4-FFF2-40B4-BE49-F238E27FC236}">
                <a16:creationId xmlns:a16="http://schemas.microsoft.com/office/drawing/2014/main" id="{053FB266-9959-F66E-DA74-D07BC430237E}"/>
              </a:ext>
            </a:extLst>
          </p:cNvPr>
          <p:cNvSpPr txBox="1">
            <a:spLocks/>
          </p:cNvSpPr>
          <p:nvPr/>
        </p:nvSpPr>
        <p:spPr>
          <a:xfrm>
            <a:off x="4563292" y="1702234"/>
            <a:ext cx="7323908" cy="4572226"/>
          </a:xfrm>
          <a:prstGeom prst="rect">
            <a:avLst/>
          </a:prstGeom>
          <a:solidFill>
            <a:schemeClr val="accent5">
              <a:lumMod val="20000"/>
              <a:lumOff val="80000"/>
            </a:schemeClr>
          </a:solidFill>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1867"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2pPr>
            <a:lvl3pPr marL="846498" indent="-389389" algn="l" defTabSz="914400" rtl="0" eaLnBrk="1" latinLnBrk="0" hangingPunct="1">
              <a:lnSpc>
                <a:spcPct val="90000"/>
              </a:lnSpc>
              <a:spcBef>
                <a:spcPts val="500"/>
              </a:spcBef>
              <a:buFont typeface="Arial" pitchFamily="34" charset="0"/>
              <a:buChar char="−"/>
              <a:defRPr sz="1867" kern="1200" baseline="0">
                <a:solidFill>
                  <a:srgbClr val="616265"/>
                </a:solidFill>
                <a:latin typeface="Lato Light" panose="020F0502020204030203" pitchFamily="34" charset="0"/>
                <a:ea typeface="Lato Light" panose="020F0502020204030203" pitchFamily="34" charset="0"/>
                <a:cs typeface="Lato Light" panose="020F0502020204030203" pitchFamily="34" charset="0"/>
              </a:defRPr>
            </a:lvl3pPr>
            <a:lvl4pPr marL="1218956" indent="-304739" algn="l" defTabSz="914400" rtl="0" eaLnBrk="1" latinLnBrk="0" hangingPunct="1">
              <a:lnSpc>
                <a:spcPct val="90000"/>
              </a:lnSpc>
              <a:spcBef>
                <a:spcPts val="500"/>
              </a:spcBef>
              <a:buFont typeface="Arial" pitchFamily="34" charset="0"/>
              <a:buChar char="•"/>
              <a:defRPr sz="1867"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4pPr>
            <a:lvl5pPr marL="1676065" indent="-372459" algn="l" defTabSz="914400" rtl="0" eaLnBrk="1" latinLnBrk="0" hangingPunct="1">
              <a:lnSpc>
                <a:spcPct val="90000"/>
              </a:lnSpc>
              <a:spcBef>
                <a:spcPts val="500"/>
              </a:spcBef>
              <a:buFont typeface="Arial" panose="020B0604020202020204" pitchFamily="34" charset="0"/>
              <a:buChar char="•"/>
              <a:defRPr sz="1867"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2400" b="1">
                <a:solidFill>
                  <a:schemeClr val="tx1"/>
                </a:solidFill>
                <a:latin typeface="Open Sans"/>
                <a:ea typeface="Open Sans"/>
                <a:cs typeface="Open Sans"/>
              </a:rPr>
              <a:t>On or after</a:t>
            </a:r>
            <a:r>
              <a:rPr lang="en-US" sz="2400" b="1">
                <a:solidFill>
                  <a:schemeClr val="tx1"/>
                </a:solidFill>
                <a:effectLst/>
                <a:latin typeface="Open Sans"/>
                <a:ea typeface="Open Sans"/>
                <a:cs typeface="Open Sans"/>
              </a:rPr>
              <a:t> Jan 25, 2025 - Simplified Framework</a:t>
            </a:r>
            <a:r>
              <a:rPr lang="en-US" sz="2400" b="1">
                <a:solidFill>
                  <a:schemeClr val="tx1"/>
                </a:solidFill>
                <a:latin typeface="Open Sans"/>
                <a:ea typeface="Open Sans"/>
                <a:cs typeface="Open Sans"/>
              </a:rPr>
              <a:t> </a:t>
            </a:r>
            <a:endParaRPr lang="en-US" sz="2400" b="1">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indent="0" algn="ctr">
              <a:lnSpc>
                <a:spcPct val="100000"/>
              </a:lnSpc>
              <a:spcBef>
                <a:spcPts val="0"/>
              </a:spcBef>
              <a:buNone/>
            </a:pPr>
            <a:r>
              <a:rPr lang="en-US" sz="2000" b="1">
                <a:solidFill>
                  <a:schemeClr val="tx1"/>
                </a:solidFill>
                <a:effectLst/>
                <a:latin typeface="Open Sans"/>
                <a:ea typeface="Open Sans"/>
                <a:cs typeface="Open Sans"/>
              </a:rPr>
              <a:t>(</a:t>
            </a:r>
            <a:r>
              <a:rPr lang="en-US" sz="2000" b="1" u="sng">
                <a:solidFill>
                  <a:schemeClr val="tx1"/>
                </a:solidFill>
                <a:effectLst/>
                <a:latin typeface="Open Sans"/>
                <a:ea typeface="Open Sans"/>
                <a:cs typeface="Open Sans"/>
              </a:rPr>
              <a:t>all</a:t>
            </a:r>
            <a:r>
              <a:rPr lang="en-US" sz="2000" b="1">
                <a:solidFill>
                  <a:schemeClr val="tx1"/>
                </a:solidFill>
                <a:effectLst/>
                <a:latin typeface="Open Sans"/>
                <a:ea typeface="Open Sans"/>
                <a:cs typeface="Open Sans"/>
              </a:rPr>
              <a:t> considered in Overall Impact Score)</a:t>
            </a:r>
            <a:endParaRPr lang="en-US" sz="2000" b="1">
              <a:solidFill>
                <a:schemeClr val="tx1"/>
              </a:solidFill>
              <a:latin typeface="Open Sans"/>
              <a:ea typeface="Open Sans"/>
              <a:cs typeface="Open Sans"/>
            </a:endParaRPr>
          </a:p>
          <a:p>
            <a:pPr>
              <a:buClr>
                <a:srgbClr val="0F7FC9"/>
              </a:buClr>
            </a:pPr>
            <a:r>
              <a:rPr kumimoji="0" lang="en-US" sz="2400" b="1" i="0" u="none" strike="noStrike" kern="1200" cap="none" spc="0" normalizeH="0" baseline="0" noProof="0">
                <a:ln>
                  <a:noFill/>
                </a:ln>
                <a:solidFill>
                  <a:prstClr val="black"/>
                </a:solidFill>
                <a:effectLst/>
                <a:uLnTx/>
                <a:uFillTx/>
                <a:latin typeface="Open Sans Light"/>
                <a:ea typeface="Open Sans Light"/>
                <a:cs typeface="Open Sans Light"/>
              </a:rPr>
              <a:t>Factor 1: Importance of the Research</a:t>
            </a:r>
            <a:r>
              <a:rPr lang="en-US" sz="2400" b="1">
                <a:solidFill>
                  <a:prstClr val="black"/>
                </a:solidFill>
                <a:latin typeface="Open Sans Light"/>
                <a:ea typeface="Open Sans Light"/>
                <a:cs typeface="Open Sans Light"/>
              </a:rPr>
              <a:t> </a:t>
            </a:r>
            <a:endParaRPr lang="en-US" sz="24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a:solidFill>
                  <a:prstClr val="black"/>
                </a:solidFill>
                <a:latin typeface="Open Sans Light"/>
                <a:ea typeface="Open Sans Light"/>
                <a:cs typeface="Open Sans Light"/>
              </a:rPr>
              <a:t>Significance, Innovation </a:t>
            </a:r>
            <a:endParaRPr lang="en-US" sz="2000">
              <a:solidFill>
                <a:prstClr val="black"/>
              </a:solidFill>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b="1">
                <a:solidFill>
                  <a:prstClr val="black"/>
                </a:solidFill>
                <a:latin typeface="Open Sans Light"/>
                <a:ea typeface="Open Sans Light"/>
                <a:cs typeface="Open Sans Light"/>
              </a:rPr>
              <a:t>S</a:t>
            </a:r>
            <a:r>
              <a:rPr kumimoji="0" lang="en-US" sz="2000" b="1" i="0" u="none" strike="noStrike" kern="1200" cap="none" spc="0" normalizeH="0" baseline="0" noProof="0">
                <a:ln>
                  <a:noFill/>
                </a:ln>
                <a:solidFill>
                  <a:prstClr val="black"/>
                </a:solidFill>
                <a:effectLst/>
                <a:uLnTx/>
                <a:uFillTx/>
                <a:latin typeface="Open Sans Light"/>
                <a:ea typeface="Open Sans Light"/>
                <a:cs typeface="Open Sans Light"/>
              </a:rPr>
              <a:t>cored 1-9</a:t>
            </a:r>
            <a:r>
              <a:rPr lang="en-US" sz="2000" b="1">
                <a:solidFill>
                  <a:prstClr val="black"/>
                </a:solidFill>
                <a:latin typeface="Open Sans Light"/>
                <a:ea typeface="Open Sans Light"/>
                <a:cs typeface="Open Sans Light"/>
              </a:rPr>
              <a:t> </a:t>
            </a:r>
            <a:endParaRPr lang="en-US" sz="20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a:buClr>
                <a:srgbClr val="0F7FC9"/>
              </a:buClr>
            </a:pPr>
            <a:r>
              <a:rPr kumimoji="0" lang="en-US" sz="2400" b="1" i="0" u="none" strike="noStrike" kern="1200" cap="none" spc="0" normalizeH="0" baseline="0" noProof="0">
                <a:ln>
                  <a:noFill/>
                </a:ln>
                <a:solidFill>
                  <a:prstClr val="black"/>
                </a:solidFill>
                <a:effectLst/>
                <a:uLnTx/>
                <a:uFillTx/>
                <a:latin typeface="Open Sans Light"/>
                <a:ea typeface="Open Sans Light"/>
                <a:cs typeface="Open Sans Light"/>
              </a:rPr>
              <a:t>Factor 2: Rigor and Feasibility</a:t>
            </a:r>
            <a:r>
              <a:rPr lang="en-US" sz="2400" b="1">
                <a:solidFill>
                  <a:prstClr val="black"/>
                </a:solidFill>
                <a:latin typeface="Open Sans Light"/>
                <a:ea typeface="Open Sans Light"/>
                <a:cs typeface="Open Sans Light"/>
              </a:rPr>
              <a:t> </a:t>
            </a:r>
            <a:endParaRPr lang="en-US" sz="24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a:solidFill>
                  <a:prstClr val="black"/>
                </a:solidFill>
                <a:latin typeface="Open Sans Light"/>
                <a:ea typeface="Open Sans Light"/>
                <a:cs typeface="Open Sans Light"/>
              </a:rPr>
              <a:t>Approach (</a:t>
            </a:r>
            <a:r>
              <a:rPr lang="en-US" sz="2000" i="1">
                <a:solidFill>
                  <a:prstClr val="black"/>
                </a:solidFill>
                <a:latin typeface="Open Sans Light"/>
                <a:ea typeface="Open Sans Light"/>
                <a:cs typeface="Open Sans Light"/>
              </a:rPr>
              <a:t>also include Inclusions and Study Timeline for clinical trials</a:t>
            </a:r>
            <a:r>
              <a:rPr lang="en-US" sz="2000">
                <a:solidFill>
                  <a:prstClr val="black"/>
                </a:solidFill>
                <a:latin typeface="Open Sans Light"/>
                <a:ea typeface="Open Sans Light"/>
                <a:cs typeface="Open Sans Light"/>
              </a:rPr>
              <a:t>)</a:t>
            </a:r>
          </a:p>
          <a:p>
            <a:pPr lvl="1">
              <a:buClr>
                <a:srgbClr val="0F7FC9"/>
              </a:buClr>
            </a:pPr>
            <a:r>
              <a:rPr kumimoji="0" lang="en-US" sz="2000" b="1" i="0" u="none" strike="noStrike" kern="1200" cap="none" spc="0" normalizeH="0" baseline="0" noProof="0">
                <a:ln>
                  <a:noFill/>
                </a:ln>
                <a:solidFill>
                  <a:prstClr val="black"/>
                </a:solidFill>
                <a:effectLst/>
                <a:uLnTx/>
                <a:uFillTx/>
                <a:latin typeface="Open Sans Light"/>
                <a:ea typeface="Open Sans Light"/>
                <a:cs typeface="Open Sans Light"/>
              </a:rPr>
              <a:t>Scored 1-9</a:t>
            </a:r>
            <a:r>
              <a:rPr lang="en-US" sz="2000" b="1">
                <a:solidFill>
                  <a:prstClr val="black"/>
                </a:solidFill>
                <a:latin typeface="Open Sans Light"/>
                <a:ea typeface="Open Sans Light"/>
                <a:cs typeface="Open Sans Light"/>
              </a:rPr>
              <a:t> </a:t>
            </a:r>
            <a:endParaRPr lang="en-US" sz="20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a:buClr>
                <a:srgbClr val="0F7FC9"/>
              </a:buClr>
            </a:pPr>
            <a:r>
              <a:rPr kumimoji="0" lang="en-US" sz="2400" b="1" i="0" u="none" strike="noStrike" kern="1200" cap="none" spc="0" normalizeH="0" baseline="0" noProof="0">
                <a:ln>
                  <a:noFill/>
                </a:ln>
                <a:solidFill>
                  <a:prstClr val="black"/>
                </a:solidFill>
                <a:effectLst/>
                <a:uLnTx/>
                <a:uFillTx/>
                <a:latin typeface="Open Sans Light"/>
                <a:ea typeface="Open Sans Light"/>
                <a:cs typeface="Open Sans Light"/>
              </a:rPr>
              <a:t>Factor 3: Expertise and Resources</a:t>
            </a:r>
            <a:r>
              <a:rPr lang="en-US" sz="2400" b="1">
                <a:solidFill>
                  <a:prstClr val="black"/>
                </a:solidFill>
                <a:latin typeface="Open Sans Light"/>
                <a:ea typeface="Open Sans Light"/>
                <a:cs typeface="Open Sans Light"/>
              </a:rPr>
              <a:t> </a:t>
            </a:r>
            <a:endParaRPr lang="en-US" sz="24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lnSpc>
                <a:spcPct val="100000"/>
              </a:lnSpc>
              <a:buClr>
                <a:srgbClr val="0F7FC9"/>
              </a:buClr>
            </a:pPr>
            <a:r>
              <a:rPr lang="en-US" sz="2000">
                <a:solidFill>
                  <a:prstClr val="black"/>
                </a:solidFill>
                <a:latin typeface="Open Sans Light"/>
                <a:ea typeface="Open Sans Light"/>
                <a:cs typeface="Open Sans Light"/>
              </a:rPr>
              <a:t>Investigators, Environment</a:t>
            </a:r>
          </a:p>
          <a:p>
            <a:pPr lvl="1">
              <a:lnSpc>
                <a:spcPct val="100000"/>
              </a:lnSpc>
              <a:buClr>
                <a:srgbClr val="0F7FC9"/>
              </a:buClr>
            </a:pPr>
            <a:r>
              <a:rPr lang="en-US" sz="2000">
                <a:solidFill>
                  <a:prstClr val="black"/>
                </a:solidFill>
                <a:latin typeface="Open Sans Light"/>
                <a:ea typeface="Open Sans Light"/>
                <a:cs typeface="Open Sans Light"/>
              </a:rPr>
              <a:t>Evaluated as appropriate or gaps identified; gaps require explanation</a:t>
            </a:r>
          </a:p>
          <a:p>
            <a:pPr lvl="1">
              <a:lnSpc>
                <a:spcPct val="100000"/>
              </a:lnSpc>
              <a:buClr>
                <a:srgbClr val="0F7FC9"/>
              </a:buClr>
            </a:pPr>
            <a:r>
              <a:rPr lang="en-US" sz="2000" b="1">
                <a:solidFill>
                  <a:prstClr val="black"/>
                </a:solidFill>
                <a:latin typeface="Open Sans Light"/>
                <a:ea typeface="Open Sans Light"/>
                <a:cs typeface="Open Sans Light"/>
              </a:rPr>
              <a:t>Considered in overall impact; no individual score</a:t>
            </a:r>
          </a:p>
        </p:txBody>
      </p:sp>
      <p:sp>
        <p:nvSpPr>
          <p:cNvPr id="2" name="Slide Number Placeholder">
            <a:extLst>
              <a:ext uri="{FF2B5EF4-FFF2-40B4-BE49-F238E27FC236}">
                <a16:creationId xmlns:a16="http://schemas.microsoft.com/office/drawing/2014/main" id="{4D452601-8F87-AC5E-CBB2-EA52322A8F75}"/>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17</a:t>
            </a:fld>
            <a:endParaRPr lang="en-US"/>
          </a:p>
        </p:txBody>
      </p:sp>
    </p:spTree>
    <p:extLst>
      <p:ext uri="{BB962C8B-B14F-4D97-AF65-F5344CB8AC3E}">
        <p14:creationId xmlns:p14="http://schemas.microsoft.com/office/powerpoint/2010/main" val="2190696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2">
            <a:extLst>
              <a:ext uri="{FF2B5EF4-FFF2-40B4-BE49-F238E27FC236}">
                <a16:creationId xmlns:a16="http://schemas.microsoft.com/office/drawing/2014/main" id="{43E4F787-689C-43D4-8E19-26977426667E}"/>
              </a:ext>
            </a:extLst>
          </p:cNvPr>
          <p:cNvSpPr txBox="1">
            <a:spLocks noGrp="1"/>
          </p:cNvSpPr>
          <p:nvPr>
            <p:ph type="title" idx="4294967295"/>
          </p:nvPr>
        </p:nvSpPr>
        <p:spPr>
          <a:xfrm>
            <a:off x="203200" y="0"/>
            <a:ext cx="1178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b="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defTabSz="914400" rtl="0" eaLnBrk="1" fontAlgn="auto" latinLnBrk="0" hangingPunct="1">
              <a:lnSpc>
                <a:spcPct val="100000"/>
              </a:lnSpc>
              <a:spcBef>
                <a:spcPct val="0"/>
              </a:spcBef>
              <a:spcAft>
                <a:spcPts val="0"/>
              </a:spcAft>
              <a:buClrTx/>
              <a:buSzTx/>
              <a:buFontTx/>
              <a:buNone/>
              <a:tabLst/>
              <a:defRPr/>
            </a:pPr>
            <a:r>
              <a:rPr lang="en-US" sz="4000" dirty="0">
                <a:solidFill>
                  <a:prstClr val="black"/>
                </a:solidFill>
                <a:latin typeface="Open Sans"/>
                <a:ea typeface="Open Sans"/>
                <a:cs typeface="Open Sans"/>
              </a:rPr>
              <a:t>The Simplified Review Framework Updates the Main Review Factors and Additional Criteria</a:t>
            </a:r>
            <a:endParaRPr kumimoji="0" lang="en-US" sz="4000" b="0" i="0" u="none" strike="noStrike" kern="1200" cap="none" spc="0" normalizeH="0" baseline="0" noProof="0" dirty="0">
              <a:ln>
                <a:noFill/>
              </a:ln>
              <a:solidFill>
                <a:prstClr val="black"/>
              </a:solidFill>
              <a:effectLst/>
              <a:uLnTx/>
              <a:uFillTx/>
              <a:latin typeface="Open Sans"/>
              <a:ea typeface="Open Sans"/>
              <a:cs typeface="Open Sans"/>
            </a:endParaRPr>
          </a:p>
        </p:txBody>
      </p:sp>
      <p:sp>
        <p:nvSpPr>
          <p:cNvPr id="5" name="TextBox 4">
            <a:extLst>
              <a:ext uri="{FF2B5EF4-FFF2-40B4-BE49-F238E27FC236}">
                <a16:creationId xmlns:a16="http://schemas.microsoft.com/office/drawing/2014/main" id="{5274B586-D64F-5160-1EAD-45A8D5906581}"/>
              </a:ext>
            </a:extLst>
          </p:cNvPr>
          <p:cNvSpPr txBox="1"/>
          <p:nvPr/>
        </p:nvSpPr>
        <p:spPr>
          <a:xfrm>
            <a:off x="280786" y="1339830"/>
            <a:ext cx="97017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MAIN REVIEW FACTORS – all affect Overall Impact score</a:t>
            </a:r>
          </a:p>
        </p:txBody>
      </p:sp>
      <p:sp>
        <p:nvSpPr>
          <p:cNvPr id="4" name="Rectangle 3">
            <a:extLst>
              <a:ext uri="{FF2B5EF4-FFF2-40B4-BE49-F238E27FC236}">
                <a16:creationId xmlns:a16="http://schemas.microsoft.com/office/drawing/2014/main" id="{5068A11F-0E4F-A012-5066-37BA91CB82E3}"/>
              </a:ext>
              <a:ext uri="{C183D7F6-B498-43B3-948B-1728B52AA6E4}">
                <adec:decorative xmlns:adec="http://schemas.microsoft.com/office/drawing/2017/decorative" val="0"/>
              </a:ext>
            </a:extLst>
          </p:cNvPr>
          <p:cNvSpPr/>
          <p:nvPr/>
        </p:nvSpPr>
        <p:spPr>
          <a:xfrm>
            <a:off x="470013" y="1720499"/>
            <a:ext cx="10865430" cy="2284501"/>
          </a:xfrm>
          <a:prstGeom prst="rect">
            <a:avLst/>
          </a:prstGeom>
          <a:solidFill>
            <a:schemeClr val="accent5">
              <a:lumMod val="20000"/>
              <a:lumOff val="80000"/>
            </a:schemeClr>
          </a:solidFill>
          <a:ln w="127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Factor 1: Importance of the Research [scored</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 strengths/weaknesses​</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Significance, Innovation </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Factor 2</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a:t>
            </a:r>
            <a:r>
              <a:rPr kumimoji="0" lang="en-US" sz="1800" b="1"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Rigor and Feasibility [scored] </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strengths/weaknesses​</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Approach</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0AD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Factor 3: Expertise and Resources [not scored </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drop down- appropriate, or identify gaps]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Investigators, Environment</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t>
            </a:r>
            <a:endParaRPr kumimoji="0" lang="en-US" sz="1200" b="0"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0" name="Arrow: Pentagon 9">
            <a:extLst>
              <a:ext uri="{FF2B5EF4-FFF2-40B4-BE49-F238E27FC236}">
                <a16:creationId xmlns:a16="http://schemas.microsoft.com/office/drawing/2014/main" id="{4CADF22E-9B92-9AF0-4AF7-61CF853AA1D7}"/>
              </a:ext>
              <a:ext uri="{C183D7F6-B498-43B3-948B-1728B52AA6E4}">
                <adec:decorative xmlns:adec="http://schemas.microsoft.com/office/drawing/2017/decorative" val="1"/>
              </a:ext>
            </a:extLst>
          </p:cNvPr>
          <p:cNvSpPr/>
          <p:nvPr/>
        </p:nvSpPr>
        <p:spPr>
          <a:xfrm rot="10800000">
            <a:off x="7848101" y="2133418"/>
            <a:ext cx="4186862" cy="1191380"/>
          </a:xfrm>
          <a:prstGeom prst="homePlat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DEE22FF-0AC2-A25B-A042-347FC2F13B4B}"/>
              </a:ext>
            </a:extLst>
          </p:cNvPr>
          <p:cNvSpPr txBox="1"/>
          <p:nvPr/>
        </p:nvSpPr>
        <p:spPr bwMode="auto">
          <a:xfrm>
            <a:off x="8011390" y="2388655"/>
            <a:ext cx="3929559" cy="738664"/>
          </a:xfrm>
          <a:prstGeom prst="rect">
            <a:avLst/>
          </a:prstGeom>
          <a:noFill/>
          <a:ln>
            <a:noFill/>
          </a:ln>
        </p:spPr>
        <p:txBody>
          <a:bodyPr wrap="square" lIns="91440" tIns="45720" rIns="91440" bIns="45720" anchor="t">
            <a:spAutoFit/>
          </a:bodyPr>
          <a:lstStyle/>
          <a:p>
            <a:pPr marL="285750" indent="-285750">
              <a:buFont typeface="Arial" panose="020B0604020202020204" pitchFamily="34" charset="0"/>
              <a:buChar char="•"/>
            </a:pPr>
            <a:r>
              <a:rPr lang="en-US" sz="1400" dirty="0">
                <a:latin typeface="Open Sans"/>
                <a:ea typeface="Open Sans"/>
                <a:cs typeface="Open Sans"/>
              </a:rPr>
              <a:t>Study Timeline (for clinical trial (CT) only)</a:t>
            </a:r>
          </a:p>
          <a:p>
            <a:pPr marL="285750" indent="-285750">
              <a:buFont typeface="Arial" panose="020B0604020202020204" pitchFamily="34" charset="0"/>
              <a:buChar char="•"/>
            </a:pPr>
            <a:r>
              <a:rPr lang="en-US" sz="1400" dirty="0">
                <a:latin typeface="Open Sans"/>
                <a:ea typeface="Open Sans"/>
                <a:cs typeface="Open Sans"/>
              </a:rPr>
              <a:t>Inclusion of Women, Minorities, and Across the Lifespan</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81B9A53D-9C58-FC48-A0B3-7597BB301B84}"/>
              </a:ext>
            </a:extLst>
          </p:cNvPr>
          <p:cNvSpPr txBox="1"/>
          <p:nvPr/>
        </p:nvSpPr>
        <p:spPr>
          <a:xfrm>
            <a:off x="279427" y="4060602"/>
            <a:ext cx="910813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ADDITIONAL CRITERIA – not scored, but can affect Overall Impact score</a:t>
            </a:r>
          </a:p>
        </p:txBody>
      </p:sp>
      <p:sp>
        <p:nvSpPr>
          <p:cNvPr id="3" name="Rectangle 2">
            <a:extLst>
              <a:ext uri="{FF2B5EF4-FFF2-40B4-BE49-F238E27FC236}">
                <a16:creationId xmlns:a16="http://schemas.microsoft.com/office/drawing/2014/main" id="{D32274A5-D470-1081-F725-55664648911C}"/>
              </a:ext>
            </a:extLst>
          </p:cNvPr>
          <p:cNvSpPr/>
          <p:nvPr/>
        </p:nvSpPr>
        <p:spPr>
          <a:xfrm>
            <a:off x="469028" y="4430844"/>
            <a:ext cx="7741869" cy="2350119"/>
          </a:xfrm>
          <a:prstGeom prst="rect">
            <a:avLst/>
          </a:prstGeom>
          <a:solidFill>
            <a:schemeClr val="accent5">
              <a:lumMod val="40000"/>
              <a:lumOff val="60000"/>
            </a:schemeClr>
          </a:solidFill>
          <a:ln w="127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kumimoji="0" lang="en-US" sz="1600" b="0" i="0" u="none" strike="sngStrike" kern="1200" cap="none" spc="0" normalizeH="0" baseline="0" noProof="0" dirty="0">
                <a:ln>
                  <a:noFill/>
                </a:ln>
                <a:solidFill>
                  <a:srgbClr val="000000"/>
                </a:solidFill>
                <a:effectLst/>
                <a:uLnTx/>
                <a:uFillTx/>
                <a:latin typeface="Open Sans"/>
                <a:ea typeface="Open Sans"/>
                <a:cs typeface="Open Sans"/>
              </a:rPr>
              <a:t>Study Timeline (for CT only)</a:t>
            </a:r>
          </a:p>
          <a:p>
            <a:pPr marL="285750" indent="-285750" fontAlgn="base">
              <a:spcAft>
                <a:spcPts val="600"/>
              </a:spcAft>
              <a:buFont typeface="Arial" panose="020B0604020202020204" pitchFamily="34" charset="0"/>
              <a:buChar char="•"/>
              <a:defRPr/>
            </a:pP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Human Subject Protections​ (for </a:t>
            </a:r>
            <a:r>
              <a:rPr lang="en-US" sz="1600" dirty="0">
                <a:solidFill>
                  <a:srgbClr val="000000"/>
                </a:solidFill>
                <a:latin typeface="Open Sans"/>
                <a:ea typeface="Open Sans"/>
                <a:cs typeface="Open Sans"/>
              </a:rPr>
              <a:t>Human Subjects (HS) research and</a:t>
            </a: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 </a:t>
            </a:r>
            <a:r>
              <a:rPr lang="en-US" sz="1600" dirty="0">
                <a:solidFill>
                  <a:srgbClr val="000000"/>
                </a:solidFill>
                <a:latin typeface="Open Sans"/>
                <a:ea typeface="Open Sans"/>
                <a:cs typeface="Open Sans"/>
              </a:rPr>
              <a:t>Clinical Trials</a:t>
            </a: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a:t>
            </a:r>
            <a:r>
              <a:rPr lang="en-US" sz="1600" dirty="0">
                <a:solidFill>
                  <a:srgbClr val="000000"/>
                </a:solidFill>
                <a:latin typeface="Open Sans"/>
                <a:ea typeface="Open Sans"/>
                <a:cs typeface="Open Sans"/>
              </a:rPr>
              <a:t> </a:t>
            </a:r>
            <a:endParaRPr kumimoji="0" lang="en-US" sz="1600" b="1" i="0" u="none" strike="noStrike" kern="1200" cap="none" spc="0" normalizeH="0" baseline="0" noProof="0" dirty="0">
              <a:ln>
                <a:noFill/>
              </a:ln>
              <a:solidFill>
                <a:srgbClr val="0070C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kumimoji="0" lang="en-US" sz="1600" b="0" i="0" u="none" strike="sngStrike" kern="1200" cap="none" spc="0" normalizeH="0" baseline="0" noProof="0" dirty="0">
                <a:ln>
                  <a:noFill/>
                </a:ln>
                <a:solidFill>
                  <a:srgbClr val="000000"/>
                </a:solidFill>
                <a:effectLst/>
                <a:uLnTx/>
                <a:uFillTx/>
                <a:latin typeface="Open Sans"/>
                <a:ea typeface="Open Sans"/>
                <a:cs typeface="Open Sans"/>
              </a:rPr>
              <a:t>Inclusion of Women, Minorities, and Across the Lifespan (for HS and CT) </a:t>
            </a:r>
            <a:r>
              <a:rPr kumimoji="0" lang="en-US" sz="1600" b="0" i="0" u="none" strike="sngStrike" kern="1200" cap="none" spc="0" normalizeH="0" baseline="0" noProof="0" dirty="0">
                <a:ln>
                  <a:noFill/>
                </a:ln>
                <a:solidFill>
                  <a:srgbClr val="F0AD00"/>
                </a:solidFill>
                <a:effectLst/>
                <a:uLnTx/>
                <a:uFillTx/>
                <a:latin typeface="Open Sans"/>
                <a:ea typeface="Open Sans"/>
                <a:cs typeface="Open Sans"/>
              </a:rPr>
              <a:t>​</a:t>
            </a:r>
            <a:endParaRPr lang="en-US" sz="1600" b="0" i="0" u="none" strike="sngStrike" kern="1200" cap="none" spc="0" normalizeH="0" baseline="0" noProof="0" dirty="0">
              <a:ln>
                <a:noFill/>
              </a:ln>
              <a:solidFill>
                <a:srgbClr val="F0AD00"/>
              </a:solidFill>
              <a:effectLst/>
              <a:uLnTx/>
              <a:uFillTx/>
              <a:latin typeface="Open Sans"/>
              <a:ea typeface="Open Sans"/>
              <a:cs typeface="Open Sans"/>
            </a:endParaRPr>
          </a:p>
          <a:p>
            <a:pPr marL="285750" indent="-285750" fontAlgn="base">
              <a:spcAft>
                <a:spcPts val="600"/>
              </a:spcAft>
              <a:buFont typeface="Arial" panose="020B0604020202020204" pitchFamily="34" charset="0"/>
              <a:buChar char="•"/>
              <a:defRPr/>
            </a:pP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Vertebrate Animal Protections​</a:t>
            </a:r>
            <a:endParaRPr lang="en-US" sz="1600" b="1" dirty="0">
              <a:solidFill>
                <a:srgbClr val="0070C0"/>
              </a:solidFill>
              <a:latin typeface="Open Sans"/>
              <a:ea typeface="Open Sans"/>
              <a:cs typeface="Open Sans"/>
            </a:endParaRPr>
          </a:p>
          <a:p>
            <a:pPr marL="285750" indent="-285750" fontAlgn="base">
              <a:spcAft>
                <a:spcPts val="600"/>
              </a:spcAft>
              <a:buFont typeface="Arial" panose="020B0604020202020204" pitchFamily="34" charset="0"/>
              <a:buChar char="•"/>
              <a:defRPr/>
            </a:pP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Biohazards​</a:t>
            </a:r>
            <a:r>
              <a:rPr lang="en-US" sz="1600" dirty="0">
                <a:solidFill>
                  <a:srgbClr val="000000"/>
                </a:solidFill>
                <a:latin typeface="Open Sans"/>
                <a:ea typeface="Open Sans"/>
                <a:cs typeface="Open Sans"/>
              </a:rPr>
              <a:t> </a:t>
            </a:r>
            <a:endParaRPr lang="en-US" sz="16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Resubmission/Renewal/Revisions</a:t>
            </a:r>
            <a:endParaRPr lang="en-US" sz="1600" b="0" i="0" u="none" strike="noStrike" kern="1200" cap="none" spc="0" normalizeH="0" baseline="0" noProof="0" dirty="0">
              <a:ln>
                <a:noFill/>
              </a:ln>
              <a:solidFill>
                <a:srgbClr val="000000"/>
              </a:solidFill>
              <a:effectLst/>
              <a:uLnTx/>
              <a:uFillTx/>
              <a:latin typeface="Open Sans"/>
              <a:ea typeface="Open Sans"/>
              <a:cs typeface="Open Sans"/>
            </a:endParaRPr>
          </a:p>
        </p:txBody>
      </p:sp>
      <p:sp>
        <p:nvSpPr>
          <p:cNvPr id="7" name="TextBox 6">
            <a:extLst>
              <a:ext uri="{FF2B5EF4-FFF2-40B4-BE49-F238E27FC236}">
                <a16:creationId xmlns:a16="http://schemas.microsoft.com/office/drawing/2014/main" id="{E6011DE7-2CC0-13CE-575D-0F26008A4AD6}"/>
              </a:ext>
            </a:extLst>
          </p:cNvPr>
          <p:cNvSpPr txBox="1"/>
          <p:nvPr/>
        </p:nvSpPr>
        <p:spPr bwMode="auto">
          <a:xfrm>
            <a:off x="8301263" y="4713615"/>
            <a:ext cx="3522520" cy="917283"/>
          </a:xfrm>
          <a:prstGeom prst="rect">
            <a:avLst/>
          </a:prstGeom>
          <a:noFill/>
          <a:ln>
            <a:noFill/>
          </a:ln>
        </p:spPr>
        <p:txBody>
          <a:bodyPr wrap="square" lIns="85433" tIns="42726" rIns="85433" bIns="42726" rtlCol="0">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1800" b="0" i="1"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Plus: Reviewers briefly comment on Budget and Chem/Bio resources authentication plans</a:t>
            </a:r>
          </a:p>
        </p:txBody>
      </p:sp>
      <p:sp>
        <p:nvSpPr>
          <p:cNvPr id="11" name="Slide Number Placeholder">
            <a:extLst>
              <a:ext uri="{FF2B5EF4-FFF2-40B4-BE49-F238E27FC236}">
                <a16:creationId xmlns:a16="http://schemas.microsoft.com/office/drawing/2014/main" id="{EFA3B499-771B-5081-0938-C7E174BE452B}"/>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18</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740976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2C7EF0C-C356-5F60-44AB-9A1A9A3C01FB}"/>
              </a:ext>
            </a:extLst>
          </p:cNvPr>
          <p:cNvSpPr>
            <a:spLocks noGrp="1"/>
          </p:cNvSpPr>
          <p:nvPr>
            <p:ph type="title"/>
          </p:nvPr>
        </p:nvSpPr>
        <p:spPr>
          <a:xfrm>
            <a:off x="838200" y="151765"/>
            <a:ext cx="10632440" cy="1325563"/>
          </a:xfrm>
        </p:spPr>
        <p:txBody>
          <a:bodyPr>
            <a:normAutofit/>
          </a:bodyPr>
          <a:lstStyle/>
          <a:p>
            <a:r>
              <a:rPr lang="en-US" sz="4000" dirty="0"/>
              <a:t>The Simplified Review Framework Reduces Additional Review Considerations</a:t>
            </a:r>
          </a:p>
        </p:txBody>
      </p:sp>
      <p:sp>
        <p:nvSpPr>
          <p:cNvPr id="2" name="Content Placeholder 1">
            <a:extLst>
              <a:ext uri="{FF2B5EF4-FFF2-40B4-BE49-F238E27FC236}">
                <a16:creationId xmlns:a16="http://schemas.microsoft.com/office/drawing/2014/main" id="{AE5295D4-5C74-9CD5-FC5F-43B2B3D51172}"/>
              </a:ext>
            </a:extLst>
          </p:cNvPr>
          <p:cNvSpPr>
            <a:spLocks noGrp="1"/>
          </p:cNvSpPr>
          <p:nvPr>
            <p:ph idx="1"/>
          </p:nvPr>
        </p:nvSpPr>
        <p:spPr>
          <a:xfrm>
            <a:off x="1316361" y="1580961"/>
            <a:ext cx="9830610" cy="899350"/>
          </a:xfrm>
        </p:spPr>
        <p:txBody>
          <a:bodyPr>
            <a:normAutofit/>
          </a:bodyPr>
          <a:lstStyle/>
          <a:p>
            <a:pPr marL="0" indent="0">
              <a:buNone/>
            </a:pPr>
            <a:r>
              <a:rPr kumimoji="0" lang="en-US" i="0" u="none" strike="noStrike" kern="1200" cap="none" spc="0" normalizeH="0" baseline="0" noProof="0">
                <a:ln>
                  <a:noFill/>
                </a:ln>
                <a:solidFill>
                  <a:prstClr val="black"/>
                </a:solidFill>
                <a:effectLst/>
                <a:uLnTx/>
                <a:uFillTx/>
              </a:rPr>
              <a:t>Most Additional Review </a:t>
            </a:r>
            <a:r>
              <a:rPr kumimoji="0" lang="en-US" i="0" strike="noStrike" kern="1200" cap="none" spc="0" normalizeH="0" baseline="0" noProof="0">
                <a:ln>
                  <a:noFill/>
                </a:ln>
                <a:solidFill>
                  <a:prstClr val="black"/>
                </a:solidFill>
                <a:effectLst/>
                <a:uLnTx/>
                <a:uFillTx/>
              </a:rPr>
              <a:t>Considerations</a:t>
            </a:r>
            <a:r>
              <a:rPr kumimoji="0" lang="en-US" b="1" i="0" strike="noStrike" kern="1200" cap="none" spc="0" normalizeH="0" baseline="0" noProof="0">
                <a:ln>
                  <a:noFill/>
                </a:ln>
                <a:solidFill>
                  <a:prstClr val="black"/>
                </a:solidFill>
                <a:effectLst/>
                <a:uLnTx/>
                <a:uFillTx/>
              </a:rPr>
              <a:t> </a:t>
            </a:r>
            <a:r>
              <a:rPr kumimoji="0" lang="en-US" b="1" i="0" u="none" strike="noStrike" kern="1200" cap="none" spc="0" normalizeH="0" baseline="0" noProof="0">
                <a:ln>
                  <a:noFill/>
                </a:ln>
                <a:solidFill>
                  <a:srgbClr val="0F7FC9"/>
                </a:solidFill>
                <a:effectLst/>
                <a:uLnTx/>
                <a:uFillTx/>
              </a:rPr>
              <a:t>removed</a:t>
            </a:r>
            <a:r>
              <a:rPr kumimoji="0" lang="en-US" i="0" u="none" strike="noStrike" kern="1200" cap="none" spc="0" normalizeH="0" baseline="0" noProof="0">
                <a:ln>
                  <a:noFill/>
                </a:ln>
                <a:solidFill>
                  <a:prstClr val="black"/>
                </a:solidFill>
                <a:effectLst/>
                <a:uLnTx/>
                <a:uFillTx/>
              </a:rPr>
              <a:t> from first-level peer review; responsibility will shift to </a:t>
            </a:r>
            <a:r>
              <a:rPr lang="en-US">
                <a:solidFill>
                  <a:prstClr val="black"/>
                </a:solidFill>
              </a:rPr>
              <a:t>awarding institute/center</a:t>
            </a:r>
            <a:endParaRPr kumimoji="0" lang="en-US" i="0" u="none" strike="noStrike" kern="1200" cap="none" spc="0" normalizeH="0" baseline="0" noProof="0">
              <a:ln>
                <a:noFill/>
              </a:ln>
              <a:solidFill>
                <a:prstClr val="black"/>
              </a:solidFill>
              <a:effectLst/>
              <a:uLnTx/>
              <a:uFillTx/>
            </a:endParaRPr>
          </a:p>
        </p:txBody>
      </p:sp>
      <p:graphicFrame>
        <p:nvGraphicFramePr>
          <p:cNvPr id="6" name="Table 6">
            <a:extLst>
              <a:ext uri="{FF2B5EF4-FFF2-40B4-BE49-F238E27FC236}">
                <a16:creationId xmlns:a16="http://schemas.microsoft.com/office/drawing/2014/main" id="{99A6A3FB-D3BA-B8BE-BA58-677F3E457C4C}"/>
              </a:ext>
            </a:extLst>
          </p:cNvPr>
          <p:cNvGraphicFramePr>
            <a:graphicFrameLocks noGrp="1"/>
          </p:cNvGraphicFramePr>
          <p:nvPr>
            <p:extLst>
              <p:ext uri="{D42A27DB-BD31-4B8C-83A1-F6EECF244321}">
                <p14:modId xmlns:p14="http://schemas.microsoft.com/office/powerpoint/2010/main" val="1152332481"/>
              </p:ext>
            </p:extLst>
          </p:nvPr>
        </p:nvGraphicFramePr>
        <p:xfrm>
          <a:off x="1661264" y="2411622"/>
          <a:ext cx="8834638" cy="3688080"/>
        </p:xfrm>
        <a:graphic>
          <a:graphicData uri="http://schemas.openxmlformats.org/drawingml/2006/table">
            <a:tbl>
              <a:tblPr firstRow="1" bandRow="1">
                <a:tableStyleId>{5C22544A-7EE6-4342-B048-85BDC9FD1C3A}</a:tableStyleId>
              </a:tblPr>
              <a:tblGrid>
                <a:gridCol w="4417319">
                  <a:extLst>
                    <a:ext uri="{9D8B030D-6E8A-4147-A177-3AD203B41FA5}">
                      <a16:colId xmlns:a16="http://schemas.microsoft.com/office/drawing/2014/main" val="2776987729"/>
                    </a:ext>
                  </a:extLst>
                </a:gridCol>
                <a:gridCol w="4417319">
                  <a:extLst>
                    <a:ext uri="{9D8B030D-6E8A-4147-A177-3AD203B41FA5}">
                      <a16:colId xmlns:a16="http://schemas.microsoft.com/office/drawing/2014/main" val="553670659"/>
                    </a:ext>
                  </a:extLst>
                </a:gridCol>
              </a:tblGrid>
              <a:tr h="361743">
                <a:tc>
                  <a:txBody>
                    <a:bodyPr/>
                    <a:lstStyle/>
                    <a:p>
                      <a:pPr algn="ctr"/>
                      <a:r>
                        <a:rPr lang="en-US" sz="2000">
                          <a:latin typeface="Open Sans" panose="020B0606030504020204" pitchFamily="34" charset="0"/>
                          <a:ea typeface="Open Sans" panose="020B0606030504020204" pitchFamily="34" charset="0"/>
                          <a:cs typeface="Open Sans" panose="020B0606030504020204" pitchFamily="34" charset="0"/>
                        </a:rPr>
                        <a:t>Current</a:t>
                      </a:r>
                    </a:p>
                  </a:txBody>
                  <a:tcPr/>
                </a:tc>
                <a:tc>
                  <a:txBody>
                    <a:bodyPr/>
                    <a:lstStyle/>
                    <a:p>
                      <a:pPr algn="ctr"/>
                      <a:r>
                        <a:rPr lang="en-US" sz="2000">
                          <a:latin typeface="Open Sans" panose="020B0606030504020204" pitchFamily="34" charset="0"/>
                          <a:ea typeface="Open Sans" panose="020B0606030504020204" pitchFamily="34" charset="0"/>
                          <a:cs typeface="Open Sans" panose="020B0606030504020204" pitchFamily="34" charset="0"/>
                        </a:rPr>
                        <a:t>Simplified Framework</a:t>
                      </a:r>
                    </a:p>
                  </a:txBody>
                  <a:tcPr/>
                </a:tc>
                <a:extLst>
                  <a:ext uri="{0D108BD9-81ED-4DB2-BD59-A6C34878D82A}">
                    <a16:rowId xmlns:a16="http://schemas.microsoft.com/office/drawing/2014/main" val="899758277"/>
                  </a:ext>
                </a:extLst>
              </a:tr>
              <a:tr h="3033075">
                <a:tc>
                  <a:txBody>
                    <a:bodyPr/>
                    <a:lstStyle/>
                    <a:p>
                      <a:pPr marR="0" lvl="0" defTabSz="914400" fontAlgn="auto">
                        <a:spcBef>
                          <a:spcPts val="300"/>
                        </a:spcBef>
                        <a:spcAft>
                          <a:spcPts val="0"/>
                        </a:spcAft>
                        <a:buClr>
                          <a:srgbClr val="0F7FC9"/>
                        </a:buClr>
                        <a:buSzTx/>
                        <a:tabLst/>
                        <a:defRPr/>
                      </a:pPr>
                      <a:r>
                        <a:rPr lang="en-US" sz="1800" b="1">
                          <a:solidFill>
                            <a:prstClr val="black"/>
                          </a:solidFill>
                          <a:latin typeface="Open Sans" panose="020B0606030504020204" pitchFamily="34" charset="0"/>
                          <a:ea typeface="Open Sans" panose="020B0606030504020204" pitchFamily="34" charset="0"/>
                          <a:cs typeface="Open Sans" panose="020B0606030504020204" pitchFamily="34" charset="0"/>
                        </a:rPr>
                        <a:t>Additional Review Considerations </a:t>
                      </a:r>
                    </a:p>
                    <a:p>
                      <a:pPr marR="0" lvl="0" defTabSz="914400" fontAlgn="auto">
                        <a:spcBef>
                          <a:spcPts val="300"/>
                        </a:spcBef>
                        <a:spcAft>
                          <a:spcPts val="0"/>
                        </a:spcAft>
                        <a:buClr>
                          <a:srgbClr val="0F7FC9"/>
                        </a:buClr>
                        <a:buSzTx/>
                        <a:tabLst/>
                        <a:defRPr/>
                      </a:pPr>
                      <a:r>
                        <a:rPr lang="en-US" sz="1800" b="1">
                          <a:solidFill>
                            <a:prstClr val="black"/>
                          </a:solidFill>
                          <a:latin typeface="Open Sans" panose="020B0606030504020204" pitchFamily="34" charset="0"/>
                          <a:ea typeface="Open Sans" panose="020B0606030504020204" pitchFamily="34" charset="0"/>
                          <a:cs typeface="Open Sans" panose="020B0606030504020204" pitchFamily="34" charset="0"/>
                        </a:rPr>
                        <a:t>(no effect on overall impact score)</a:t>
                      </a:r>
                    </a:p>
                    <a:p>
                      <a:pPr marR="0" lvl="0" defTabSz="914400" fontAlgn="auto">
                        <a:spcBef>
                          <a:spcPts val="300"/>
                        </a:spcBef>
                        <a:spcAft>
                          <a:spcPts val="0"/>
                        </a:spcAft>
                        <a:buClr>
                          <a:srgbClr val="0F7FC9"/>
                        </a:buClr>
                        <a:buSzTx/>
                        <a:tabLst/>
                        <a:defRPr/>
                      </a:pPr>
                      <a:endParaRPr lang="en-US" sz="1800" b="1">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Applications from Foreign Organizations</a:t>
                      </a: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Select Agent Research</a:t>
                      </a: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Resource Sharing Plans</a:t>
                      </a: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Authentication of Key Biological and/or Chemical Resources</a:t>
                      </a: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Budget and Period of Support</a:t>
                      </a:r>
                    </a:p>
                  </a:txBody>
                  <a:tcPr>
                    <a:solidFill>
                      <a:schemeClr val="accent5">
                        <a:lumMod val="40000"/>
                        <a:lumOff val="60000"/>
                      </a:schemeClr>
                    </a:solidFill>
                  </a:tcPr>
                </a:tc>
                <a:tc>
                  <a:txBody>
                    <a:bodyPr/>
                    <a:lstStyle/>
                    <a:p>
                      <a:pPr marR="0" lvl="0" defTabSz="914400" fontAlgn="auto">
                        <a:spcBef>
                          <a:spcPts val="300"/>
                        </a:spcBef>
                        <a:spcAft>
                          <a:spcPts val="0"/>
                        </a:spcAft>
                        <a:buClr>
                          <a:srgbClr val="0F7FC9"/>
                        </a:buClr>
                        <a:buSzTx/>
                        <a:tabLst/>
                        <a:defRPr/>
                      </a:pPr>
                      <a:r>
                        <a:rPr lang="en-US" sz="1800" b="1" dirty="0">
                          <a:solidFill>
                            <a:prstClr val="black"/>
                          </a:solidFill>
                          <a:latin typeface="Open Sans" panose="020B0606030504020204" pitchFamily="34" charset="0"/>
                          <a:ea typeface="Open Sans" panose="020B0606030504020204" pitchFamily="34" charset="0"/>
                          <a:cs typeface="Open Sans" panose="020B0606030504020204" pitchFamily="34" charset="0"/>
                        </a:rPr>
                        <a:t>Additional Review Considerations </a:t>
                      </a:r>
                    </a:p>
                    <a:p>
                      <a:pPr marR="0" lvl="0" defTabSz="914400" fontAlgn="auto">
                        <a:spcBef>
                          <a:spcPts val="300"/>
                        </a:spcBef>
                        <a:spcAft>
                          <a:spcPts val="0"/>
                        </a:spcAft>
                        <a:buClr>
                          <a:srgbClr val="0F7FC9"/>
                        </a:buClr>
                        <a:buSzTx/>
                        <a:tabLst/>
                        <a:defRPr/>
                      </a:pPr>
                      <a:r>
                        <a:rPr lang="en-US" sz="1800" b="1" dirty="0">
                          <a:solidFill>
                            <a:prstClr val="black"/>
                          </a:solidFill>
                          <a:latin typeface="Open Sans" panose="020B0606030504020204" pitchFamily="34" charset="0"/>
                          <a:ea typeface="Open Sans" panose="020B0606030504020204" pitchFamily="34" charset="0"/>
                          <a:cs typeface="Open Sans" panose="020B0606030504020204" pitchFamily="34" charset="0"/>
                        </a:rPr>
                        <a:t>(no effect on overall impact score)</a:t>
                      </a:r>
                    </a:p>
                    <a:p>
                      <a:pPr marR="0" lvl="0" defTabSz="914400" fontAlgn="auto">
                        <a:spcBef>
                          <a:spcPts val="300"/>
                        </a:spcBef>
                        <a:spcAft>
                          <a:spcPts val="0"/>
                        </a:spcAft>
                        <a:buClr>
                          <a:srgbClr val="0F7FC9"/>
                        </a:buClr>
                        <a:buSzTx/>
                        <a:tabLst/>
                        <a:defRPr/>
                      </a:pPr>
                      <a:endParaRPr lang="en-US" sz="1800" b="1"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285750" indent="-285750">
                        <a:spcBef>
                          <a:spcPts val="600"/>
                        </a:spcBef>
                        <a:buFont typeface="Arial" panose="020B0604020202020204" pitchFamily="34" charset="0"/>
                        <a:buChar char="•"/>
                      </a:pPr>
                      <a:r>
                        <a:rPr kumimoji="0" lang="en-US" sz="1800" i="0" u="none" strike="noStrike" kern="1200" cap="none" spc="0" normalizeH="0" baseline="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Authentication of Key Biological and/or Chemical Resources</a:t>
                      </a:r>
                    </a:p>
                    <a:p>
                      <a:pPr marL="285750" indent="-285750">
                        <a:spcBef>
                          <a:spcPts val="600"/>
                        </a:spcBef>
                        <a:buFont typeface="Arial" panose="020B0604020202020204" pitchFamily="34" charset="0"/>
                        <a:buChar char="•"/>
                      </a:pPr>
                      <a:r>
                        <a:rPr kumimoji="0" lang="en-US" sz="1800" i="0" u="none" strike="noStrike" kern="1200" cap="none" spc="0" normalizeH="0" baseline="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Budget and Period of Support</a:t>
                      </a:r>
                    </a:p>
                  </a:txBody>
                  <a:tcPr>
                    <a:solidFill>
                      <a:schemeClr val="accent5">
                        <a:lumMod val="20000"/>
                        <a:lumOff val="80000"/>
                      </a:schemeClr>
                    </a:solidFill>
                  </a:tcPr>
                </a:tc>
                <a:extLst>
                  <a:ext uri="{0D108BD9-81ED-4DB2-BD59-A6C34878D82A}">
                    <a16:rowId xmlns:a16="http://schemas.microsoft.com/office/drawing/2014/main" val="3463998310"/>
                  </a:ext>
                </a:extLst>
              </a:tr>
            </a:tbl>
          </a:graphicData>
        </a:graphic>
      </p:graphicFrame>
      <p:sp>
        <p:nvSpPr>
          <p:cNvPr id="12" name="Slide Number Placeholder">
            <a:extLst>
              <a:ext uri="{FF2B5EF4-FFF2-40B4-BE49-F238E27FC236}">
                <a16:creationId xmlns:a16="http://schemas.microsoft.com/office/drawing/2014/main" id="{D926178C-B334-DDFB-57F3-5035B8EABAC2}"/>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19</a:t>
            </a:fld>
            <a:endParaRPr lang="en-US"/>
          </a:p>
        </p:txBody>
      </p:sp>
    </p:spTree>
    <p:extLst>
      <p:ext uri="{BB962C8B-B14F-4D97-AF65-F5344CB8AC3E}">
        <p14:creationId xmlns:p14="http://schemas.microsoft.com/office/powerpoint/2010/main" val="4236028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241A6-1EC3-0BF4-A4BD-76A554627FCC}"/>
              </a:ext>
            </a:extLst>
          </p:cNvPr>
          <p:cNvSpPr>
            <a:spLocks noGrp="1"/>
          </p:cNvSpPr>
          <p:nvPr>
            <p:ph type="title"/>
          </p:nvPr>
        </p:nvSpPr>
        <p:spPr/>
        <p:txBody>
          <a:bodyPr/>
          <a:lstStyle/>
          <a:p>
            <a:r>
              <a:rPr lang="en-US" dirty="0"/>
              <a:t>USE THESE if you want to cover the topic briefly</a:t>
            </a:r>
          </a:p>
        </p:txBody>
      </p:sp>
    </p:spTree>
    <p:extLst>
      <p:ext uri="{BB962C8B-B14F-4D97-AF65-F5344CB8AC3E}">
        <p14:creationId xmlns:p14="http://schemas.microsoft.com/office/powerpoint/2010/main" val="2878619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8C121F-4D55-FC58-3961-BC09A5A4FE39}"/>
              </a:ext>
              <a:ext uri="{C183D7F6-B498-43B3-948B-1728B52AA6E4}">
                <adec:decorative xmlns:adec="http://schemas.microsoft.com/office/drawing/2017/decorative" val="1"/>
              </a:ext>
            </a:extLst>
          </p:cNvPr>
          <p:cNvSpPr/>
          <p:nvPr/>
        </p:nvSpPr>
        <p:spPr>
          <a:xfrm>
            <a:off x="1254760" y="4612274"/>
            <a:ext cx="9979660" cy="76915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281E4B5-DFD0-80EE-F637-42858DDBC8B4}"/>
              </a:ext>
              <a:ext uri="{C183D7F6-B498-43B3-948B-1728B52AA6E4}">
                <adec:decorative xmlns:adec="http://schemas.microsoft.com/office/drawing/2017/decorative" val="1"/>
              </a:ext>
            </a:extLst>
          </p:cNvPr>
          <p:cNvSpPr/>
          <p:nvPr/>
        </p:nvSpPr>
        <p:spPr>
          <a:xfrm>
            <a:off x="1254760" y="2583300"/>
            <a:ext cx="9979660" cy="129239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A1E1D3-3D25-93B3-E407-E2FEE63DC2A9}"/>
              </a:ext>
            </a:extLst>
          </p:cNvPr>
          <p:cNvSpPr>
            <a:spLocks noGrp="1"/>
          </p:cNvSpPr>
          <p:nvPr>
            <p:ph type="title"/>
          </p:nvPr>
        </p:nvSpPr>
        <p:spPr>
          <a:xfrm>
            <a:off x="851338" y="365125"/>
            <a:ext cx="10515600" cy="1325563"/>
          </a:xfrm>
        </p:spPr>
        <p:txBody>
          <a:bodyPr>
            <a:normAutofit/>
          </a:bodyPr>
          <a:lstStyle/>
          <a:p>
            <a:r>
              <a:rPr lang="en-US" sz="4000" dirty="0">
                <a:latin typeface="Open Sans"/>
                <a:ea typeface="Open Sans"/>
                <a:cs typeface="Open Sans"/>
              </a:rPr>
              <a:t>Details on Factor 1- Importance of the Research</a:t>
            </a:r>
          </a:p>
        </p:txBody>
      </p:sp>
      <p:sp>
        <p:nvSpPr>
          <p:cNvPr id="3" name="Content Placeholder 2">
            <a:extLst>
              <a:ext uri="{FF2B5EF4-FFF2-40B4-BE49-F238E27FC236}">
                <a16:creationId xmlns:a16="http://schemas.microsoft.com/office/drawing/2014/main" id="{AB31E9D3-AD99-7246-472F-5078A23639DD}"/>
              </a:ext>
            </a:extLst>
          </p:cNvPr>
          <p:cNvSpPr>
            <a:spLocks noGrp="1"/>
          </p:cNvSpPr>
          <p:nvPr>
            <p:ph idx="1"/>
          </p:nvPr>
        </p:nvSpPr>
        <p:spPr>
          <a:xfrm>
            <a:off x="838200" y="1723872"/>
            <a:ext cx="10368280" cy="4886643"/>
          </a:xfrm>
        </p:spPr>
        <p:txBody>
          <a:bodyPr/>
          <a:lstStyle/>
          <a:p>
            <a:pPr marL="0" indent="0">
              <a:buNone/>
            </a:pPr>
            <a:r>
              <a:rPr lang="en-US" b="1"/>
              <a:t>Combines </a:t>
            </a:r>
            <a:r>
              <a:rPr lang="en-US" b="1">
                <a:solidFill>
                  <a:schemeClr val="accent1"/>
                </a:solidFill>
              </a:rPr>
              <a:t>Significance</a:t>
            </a:r>
            <a:r>
              <a:rPr lang="en-US" b="1"/>
              <a:t> and </a:t>
            </a:r>
            <a:r>
              <a:rPr lang="en-US" b="1">
                <a:solidFill>
                  <a:schemeClr val="accent1"/>
                </a:solidFill>
              </a:rPr>
              <a:t>Innovation </a:t>
            </a:r>
            <a:r>
              <a:rPr lang="en-US" b="1"/>
              <a:t>criteria</a:t>
            </a:r>
            <a:endParaRPr lang="en-US" b="1">
              <a:solidFill>
                <a:schemeClr val="accent1"/>
              </a:solidFill>
            </a:endParaRPr>
          </a:p>
          <a:p>
            <a:r>
              <a:rPr lang="en-US" b="1"/>
              <a:t>Significance</a:t>
            </a:r>
            <a:endParaRPr lang="en-US" sz="2000"/>
          </a:p>
          <a:p>
            <a:pPr lvl="1"/>
            <a:r>
              <a:rPr lang="en-US"/>
              <a:t>Evaluate the importance of the research in the context of current scientific challenges and opportunities.</a:t>
            </a:r>
          </a:p>
          <a:p>
            <a:pPr lvl="1"/>
            <a:r>
              <a:rPr lang="en-US"/>
              <a:t>Assess the rationale for the proposed study in the context of the current literature and preliminary data.</a:t>
            </a:r>
          </a:p>
          <a:p>
            <a:pPr lvl="1"/>
            <a:endParaRPr lang="en-US"/>
          </a:p>
          <a:p>
            <a:r>
              <a:rPr lang="en-US" b="1"/>
              <a:t>Innovation</a:t>
            </a:r>
            <a:endParaRPr lang="en-US" sz="2000" b="1"/>
          </a:p>
          <a:p>
            <a:pPr lvl="1"/>
            <a:r>
              <a:rPr lang="en-US"/>
              <a:t>Assess whether the proposed work applies novel concepts or approaches in ways that will enhance the impact of the project.</a:t>
            </a:r>
          </a:p>
          <a:p>
            <a:pPr marL="0" indent="0" algn="ctr">
              <a:buNone/>
            </a:pPr>
            <a:endParaRPr lang="en-US" b="1">
              <a:solidFill>
                <a:srgbClr val="0F7FC9"/>
              </a:solidFill>
            </a:endParaRPr>
          </a:p>
          <a:p>
            <a:pPr marL="0" indent="0" algn="ctr">
              <a:buNone/>
            </a:pPr>
            <a:r>
              <a:rPr lang="en-US" b="1">
                <a:solidFill>
                  <a:srgbClr val="0F7FC9"/>
                </a:solidFill>
              </a:rPr>
              <a:t>Scored 1-9</a:t>
            </a:r>
          </a:p>
        </p:txBody>
      </p:sp>
      <p:sp>
        <p:nvSpPr>
          <p:cNvPr id="4" name="Slide Number Placeholder">
            <a:extLst>
              <a:ext uri="{FF2B5EF4-FFF2-40B4-BE49-F238E27FC236}">
                <a16:creationId xmlns:a16="http://schemas.microsoft.com/office/drawing/2014/main" id="{63D4CA96-22C4-00B9-D45B-84A110A0B14C}"/>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dirty="0" smtClean="0"/>
              <a:pPr/>
              <a:t>20</a:t>
            </a:fld>
            <a:endParaRPr lang="en-US"/>
          </a:p>
        </p:txBody>
      </p:sp>
    </p:spTree>
    <p:extLst>
      <p:ext uri="{BB962C8B-B14F-4D97-AF65-F5344CB8AC3E}">
        <p14:creationId xmlns:p14="http://schemas.microsoft.com/office/powerpoint/2010/main" val="817492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64114E0-9862-D62B-A049-8DF30B5B76CD}"/>
              </a:ext>
              <a:ext uri="{C183D7F6-B498-43B3-948B-1728B52AA6E4}">
                <adec:decorative xmlns:adec="http://schemas.microsoft.com/office/drawing/2017/decorative" val="1"/>
              </a:ext>
            </a:extLst>
          </p:cNvPr>
          <p:cNvSpPr/>
          <p:nvPr/>
        </p:nvSpPr>
        <p:spPr>
          <a:xfrm>
            <a:off x="1270000" y="2367455"/>
            <a:ext cx="9979660" cy="155956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9FA4019-33E4-8730-3881-B50F8BF3EBA9}"/>
              </a:ext>
              <a:ext uri="{C183D7F6-B498-43B3-948B-1728B52AA6E4}">
                <adec:decorative xmlns:adec="http://schemas.microsoft.com/office/drawing/2017/decorative" val="1"/>
              </a:ext>
            </a:extLst>
          </p:cNvPr>
          <p:cNvSpPr/>
          <p:nvPr/>
        </p:nvSpPr>
        <p:spPr>
          <a:xfrm>
            <a:off x="1270000" y="4669603"/>
            <a:ext cx="9979660" cy="129239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352C98-5C75-C185-CFBD-01A8A5577782}"/>
              </a:ext>
            </a:extLst>
          </p:cNvPr>
          <p:cNvSpPr>
            <a:spLocks noGrp="1"/>
          </p:cNvSpPr>
          <p:nvPr>
            <p:ph type="title"/>
          </p:nvPr>
        </p:nvSpPr>
        <p:spPr>
          <a:xfrm>
            <a:off x="838200" y="141780"/>
            <a:ext cx="10515600" cy="1325563"/>
          </a:xfrm>
        </p:spPr>
        <p:txBody>
          <a:bodyPr/>
          <a:lstStyle/>
          <a:p>
            <a:r>
              <a:rPr lang="en-US" sz="4000">
                <a:latin typeface="Open Sans"/>
                <a:ea typeface="Open Sans"/>
                <a:cs typeface="Open Sans"/>
              </a:rPr>
              <a:t>Details on Factor 2 -  Rigor and Feasibility</a:t>
            </a:r>
            <a:r>
              <a:rPr lang="en-US">
                <a:latin typeface="Open Sans"/>
                <a:ea typeface="Open Sans"/>
                <a:cs typeface="Open Sans"/>
              </a:rPr>
              <a:t> </a:t>
            </a:r>
            <a:endParaRPr lang="en-US"/>
          </a:p>
        </p:txBody>
      </p:sp>
      <p:sp>
        <p:nvSpPr>
          <p:cNvPr id="4" name="Content Placeholder 2">
            <a:extLst>
              <a:ext uri="{FF2B5EF4-FFF2-40B4-BE49-F238E27FC236}">
                <a16:creationId xmlns:a16="http://schemas.microsoft.com/office/drawing/2014/main" id="{91927FF3-90F5-3EB9-23AA-C859E9CC0D06}"/>
              </a:ext>
            </a:extLst>
          </p:cNvPr>
          <p:cNvSpPr>
            <a:spLocks noGrp="1"/>
          </p:cNvSpPr>
          <p:nvPr>
            <p:ph idx="1"/>
          </p:nvPr>
        </p:nvSpPr>
        <p:spPr>
          <a:xfrm>
            <a:off x="838200" y="1488615"/>
            <a:ext cx="10369731" cy="5527040"/>
          </a:xfrm>
        </p:spPr>
        <p:txBody>
          <a:bodyPr vert="horz" lIns="91440" tIns="45720" rIns="91440" bIns="45720" rtlCol="0" anchor="t">
            <a:normAutofit/>
          </a:bodyPr>
          <a:lstStyle/>
          <a:p>
            <a:pPr marL="0" indent="0">
              <a:buNone/>
            </a:pPr>
            <a:r>
              <a:rPr lang="en-US" b="1" dirty="0"/>
              <a:t>Assesses </a:t>
            </a:r>
            <a:r>
              <a:rPr lang="en-US" b="1" dirty="0">
                <a:solidFill>
                  <a:schemeClr val="accent1"/>
                </a:solidFill>
              </a:rPr>
              <a:t>Approach</a:t>
            </a:r>
          </a:p>
          <a:p>
            <a:r>
              <a:rPr lang="en-US" b="1" dirty="0"/>
              <a:t>Rigor </a:t>
            </a:r>
          </a:p>
          <a:p>
            <a:pPr lvl="1"/>
            <a:r>
              <a:rPr lang="en-US" dirty="0"/>
              <a:t>Evaluate the potential for the work to produce unbiased, robust, reproducible data based on:</a:t>
            </a:r>
          </a:p>
          <a:p>
            <a:pPr lvl="2"/>
            <a:r>
              <a:rPr lang="en-US" dirty="0"/>
              <a:t>Experimental design and proposed analyses</a:t>
            </a:r>
          </a:p>
          <a:p>
            <a:pPr lvl="2"/>
            <a:r>
              <a:rPr lang="en-US" dirty="0"/>
              <a:t>Inclusion of Women, Minorities, and Across the Lifespan</a:t>
            </a:r>
          </a:p>
          <a:p>
            <a:pPr lvl="2"/>
            <a:r>
              <a:rPr lang="en-US" dirty="0"/>
              <a:t>Study Timeline (for clinical trials)</a:t>
            </a:r>
          </a:p>
          <a:p>
            <a:pPr marL="914400" lvl="2" indent="0">
              <a:buNone/>
            </a:pPr>
            <a:endParaRPr lang="en-US" dirty="0"/>
          </a:p>
          <a:p>
            <a:r>
              <a:rPr lang="en-US" b="1" dirty="0"/>
              <a:t>Feasibility </a:t>
            </a:r>
          </a:p>
          <a:p>
            <a:pPr lvl="1"/>
            <a:r>
              <a:rPr lang="en-US" dirty="0"/>
              <a:t>Assess whether the studies can be completed well within the proposed timeframes and considering:</a:t>
            </a:r>
          </a:p>
          <a:p>
            <a:pPr lvl="2"/>
            <a:r>
              <a:rPr lang="en-US" dirty="0"/>
              <a:t>Potential challenges and alternative approaches</a:t>
            </a:r>
          </a:p>
          <a:p>
            <a:pPr lvl="2"/>
            <a:r>
              <a:rPr lang="en-US" dirty="0">
                <a:latin typeface="Open Sans"/>
                <a:ea typeface="Open Sans"/>
                <a:cs typeface="Open Sans"/>
              </a:rPr>
              <a:t>The impact of uncertainties in light of potential advances</a:t>
            </a:r>
          </a:p>
          <a:p>
            <a:pPr marL="0" indent="0" algn="ctr">
              <a:buNone/>
            </a:pPr>
            <a:r>
              <a:rPr lang="en-US" sz="2400" b="1" dirty="0">
                <a:solidFill>
                  <a:srgbClr val="0F7FC9"/>
                </a:solidFill>
              </a:rPr>
              <a:t>Scored 1-9</a:t>
            </a:r>
          </a:p>
        </p:txBody>
      </p:sp>
      <p:sp>
        <p:nvSpPr>
          <p:cNvPr id="3" name="Slide Number Placeholder">
            <a:extLst>
              <a:ext uri="{FF2B5EF4-FFF2-40B4-BE49-F238E27FC236}">
                <a16:creationId xmlns:a16="http://schemas.microsoft.com/office/drawing/2014/main" id="{D01A68B3-CAF9-F78B-F3ED-382695733DBD}"/>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21</a:t>
            </a:fld>
            <a:endParaRPr lang="en-US"/>
          </a:p>
        </p:txBody>
      </p:sp>
    </p:spTree>
    <p:extLst>
      <p:ext uri="{BB962C8B-B14F-4D97-AF65-F5344CB8AC3E}">
        <p14:creationId xmlns:p14="http://schemas.microsoft.com/office/powerpoint/2010/main" val="15411820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ADAC0A4-6CB8-9F52-E798-7C52C6D8EA8A}"/>
              </a:ext>
              <a:ext uri="{C183D7F6-B498-43B3-948B-1728B52AA6E4}">
                <adec:decorative xmlns:adec="http://schemas.microsoft.com/office/drawing/2017/decorative" val="1"/>
              </a:ext>
            </a:extLst>
          </p:cNvPr>
          <p:cNvSpPr/>
          <p:nvPr/>
        </p:nvSpPr>
        <p:spPr>
          <a:xfrm>
            <a:off x="1270000" y="4333781"/>
            <a:ext cx="9979660" cy="61540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D9F2221-26F7-195C-D20C-832540C76CEF}"/>
              </a:ext>
              <a:ext uri="{C183D7F6-B498-43B3-948B-1728B52AA6E4}">
                <adec:decorative xmlns:adec="http://schemas.microsoft.com/office/drawing/2017/decorative" val="1"/>
              </a:ext>
            </a:extLst>
          </p:cNvPr>
          <p:cNvSpPr/>
          <p:nvPr/>
        </p:nvSpPr>
        <p:spPr>
          <a:xfrm>
            <a:off x="1270000" y="2346160"/>
            <a:ext cx="9979660" cy="117428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54F25F-3509-2AB7-40E7-019DAA688BB7}"/>
              </a:ext>
            </a:extLst>
          </p:cNvPr>
          <p:cNvSpPr>
            <a:spLocks noGrp="1"/>
          </p:cNvSpPr>
          <p:nvPr>
            <p:ph type="title"/>
          </p:nvPr>
        </p:nvSpPr>
        <p:spPr>
          <a:xfrm>
            <a:off x="812072" y="150853"/>
            <a:ext cx="10515600" cy="1325563"/>
          </a:xfrm>
        </p:spPr>
        <p:txBody>
          <a:bodyPr>
            <a:normAutofit/>
          </a:bodyPr>
          <a:lstStyle/>
          <a:p>
            <a:r>
              <a:rPr lang="en-US" sz="4000">
                <a:latin typeface="Open Sans"/>
                <a:ea typeface="Open Sans"/>
                <a:cs typeface="Open Sans"/>
              </a:rPr>
              <a:t>Details on </a:t>
            </a:r>
            <a:r>
              <a:rPr lang="en-US" sz="4000"/>
              <a:t>Factor 3- Expertise and Resources</a:t>
            </a:r>
          </a:p>
        </p:txBody>
      </p:sp>
      <p:sp>
        <p:nvSpPr>
          <p:cNvPr id="3" name="Content Placeholder 2">
            <a:extLst>
              <a:ext uri="{FF2B5EF4-FFF2-40B4-BE49-F238E27FC236}">
                <a16:creationId xmlns:a16="http://schemas.microsoft.com/office/drawing/2014/main" id="{14B00399-4DB8-38D5-058B-2A099CD847CD}"/>
              </a:ext>
            </a:extLst>
          </p:cNvPr>
          <p:cNvSpPr>
            <a:spLocks noGrp="1"/>
          </p:cNvSpPr>
          <p:nvPr>
            <p:ph idx="1"/>
          </p:nvPr>
        </p:nvSpPr>
        <p:spPr>
          <a:xfrm>
            <a:off x="831815" y="1476416"/>
            <a:ext cx="10567705" cy="4734560"/>
          </a:xfrm>
        </p:spPr>
        <p:txBody>
          <a:bodyPr>
            <a:normAutofit/>
          </a:bodyPr>
          <a:lstStyle/>
          <a:p>
            <a:pPr marL="0" indent="0">
              <a:buNone/>
            </a:pPr>
            <a:r>
              <a:rPr lang="en-US" b="1" dirty="0"/>
              <a:t>Combines </a:t>
            </a:r>
            <a:r>
              <a:rPr lang="en-US" b="1" dirty="0">
                <a:solidFill>
                  <a:schemeClr val="accent1"/>
                </a:solidFill>
              </a:rPr>
              <a:t>Investigator</a:t>
            </a:r>
            <a:r>
              <a:rPr lang="en-US" b="1" dirty="0"/>
              <a:t> and </a:t>
            </a:r>
            <a:r>
              <a:rPr lang="en-US" b="1" dirty="0">
                <a:solidFill>
                  <a:schemeClr val="accent1"/>
                </a:solidFill>
              </a:rPr>
              <a:t>Environment</a:t>
            </a:r>
            <a:r>
              <a:rPr lang="en-US" b="1" dirty="0"/>
              <a:t> criteria</a:t>
            </a:r>
          </a:p>
          <a:p>
            <a:r>
              <a:rPr lang="en-US" b="1" dirty="0"/>
              <a:t>Investigator</a:t>
            </a:r>
            <a:endParaRPr lang="en-US" sz="2800" b="1" dirty="0"/>
          </a:p>
          <a:p>
            <a:pPr lvl="1"/>
            <a:r>
              <a:rPr lang="en-US" b="0" i="0" dirty="0">
                <a:solidFill>
                  <a:srgbClr val="000000"/>
                </a:solidFill>
                <a:effectLst/>
              </a:rPr>
              <a:t>Evaluate whether the investigator(s) have demonstrated background, training, and expertise, as appropriate for their career stage, to conduct the proposed work. For Multiple Principal Investigator (MPI) applications, assess the quality of the leadership plan to facilitate coordination and collaboration.</a:t>
            </a:r>
            <a:r>
              <a:rPr lang="en-US" sz="1800" b="0" i="0" dirty="0">
                <a:solidFill>
                  <a:srgbClr val="000000"/>
                </a:solidFill>
                <a:effectLst/>
                <a:latin typeface="Calibri" panose="020F0502020204030204" pitchFamily="34" charset="0"/>
              </a:rPr>
              <a:t> </a:t>
            </a:r>
          </a:p>
          <a:p>
            <a:endParaRPr lang="en-US" sz="1800" dirty="0">
              <a:solidFill>
                <a:srgbClr val="000000"/>
              </a:solidFill>
              <a:latin typeface="Calibri" panose="020F0502020204030204" pitchFamily="34" charset="0"/>
            </a:endParaRPr>
          </a:p>
          <a:p>
            <a:r>
              <a:rPr lang="en-US" b="1" dirty="0"/>
              <a:t>Environment </a:t>
            </a:r>
          </a:p>
          <a:p>
            <a:pPr lvl="1"/>
            <a:r>
              <a:rPr lang="en-US" b="0" i="0" dirty="0">
                <a:solidFill>
                  <a:srgbClr val="000000"/>
                </a:solidFill>
                <a:effectLst/>
              </a:rPr>
              <a:t>Evaluate whether the institutional resources are appropriate to ensure the successful execution of the proposed work. </a:t>
            </a:r>
          </a:p>
          <a:p>
            <a:pPr lvl="1"/>
            <a:endParaRPr lang="en-US" sz="1800" dirty="0">
              <a:solidFill>
                <a:srgbClr val="000000"/>
              </a:solidFill>
              <a:latin typeface="Calibri" panose="020F0502020204030204" pitchFamily="34" charset="0"/>
            </a:endParaRPr>
          </a:p>
          <a:p>
            <a:pPr lvl="1"/>
            <a:endParaRPr lang="en-US" sz="1800" dirty="0">
              <a:solidFill>
                <a:srgbClr val="000000"/>
              </a:solidFill>
              <a:latin typeface="Calibri" panose="020F0502020204030204" pitchFamily="34" charset="0"/>
            </a:endParaRPr>
          </a:p>
        </p:txBody>
      </p:sp>
      <p:sp>
        <p:nvSpPr>
          <p:cNvPr id="4" name="Slide Number Placeholder">
            <a:extLst>
              <a:ext uri="{FF2B5EF4-FFF2-40B4-BE49-F238E27FC236}">
                <a16:creationId xmlns:a16="http://schemas.microsoft.com/office/drawing/2014/main" id="{8DADA297-784A-3637-270A-4705CBF7F960}"/>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22</a:t>
            </a:fld>
            <a:endParaRPr lang="en-US"/>
          </a:p>
        </p:txBody>
      </p:sp>
      <p:sp>
        <p:nvSpPr>
          <p:cNvPr id="5" name="TextBox 4">
            <a:extLst>
              <a:ext uri="{FF2B5EF4-FFF2-40B4-BE49-F238E27FC236}">
                <a16:creationId xmlns:a16="http://schemas.microsoft.com/office/drawing/2014/main" id="{EAF3D822-A240-33D9-A6D6-C6ED9F1CB802}"/>
              </a:ext>
            </a:extLst>
          </p:cNvPr>
          <p:cNvSpPr txBox="1"/>
          <p:nvPr/>
        </p:nvSpPr>
        <p:spPr>
          <a:xfrm>
            <a:off x="1349746" y="5195529"/>
            <a:ext cx="9492508" cy="1569660"/>
          </a:xfrm>
          <a:prstGeom prst="rect">
            <a:avLst/>
          </a:prstGeom>
          <a:noFill/>
        </p:spPr>
        <p:txBody>
          <a:bodyPr wrap="square" rtlCol="0">
            <a:spAutoFit/>
          </a:bodyPr>
          <a:lstStyle/>
          <a:p>
            <a:pPr lvl="1"/>
            <a:r>
              <a:rPr lang="en-US" sz="2400" b="1" dirty="0">
                <a:solidFill>
                  <a:srgbClr val="0F7FC9"/>
                </a:solidFill>
                <a:latin typeface="Open Sans" panose="020B0606030504020204" pitchFamily="34" charset="0"/>
                <a:ea typeface="Open Sans" panose="020B0606030504020204" pitchFamily="34" charset="0"/>
                <a:cs typeface="Open Sans" panose="020B0606030504020204" pitchFamily="34" charset="0"/>
              </a:rPr>
              <a:t>Selection of either Appropriate or Additional Expertise and/or </a:t>
            </a:r>
            <a:r>
              <a:rPr lang="en-US" sz="2400" b="1">
                <a:solidFill>
                  <a:srgbClr val="0F7FC9"/>
                </a:solidFill>
                <a:latin typeface="Open Sans" panose="020B0606030504020204" pitchFamily="34" charset="0"/>
                <a:ea typeface="Open Sans" panose="020B0606030504020204" pitchFamily="34" charset="0"/>
                <a:cs typeface="Open Sans" panose="020B0606030504020204" pitchFamily="34" charset="0"/>
              </a:rPr>
              <a:t>Resources Needed </a:t>
            </a:r>
            <a:r>
              <a:rPr lang="en-US" sz="2400" b="1" dirty="0">
                <a:solidFill>
                  <a:srgbClr val="0F7FC9"/>
                </a:solidFill>
                <a:latin typeface="Open Sans" panose="020B0606030504020204" pitchFamily="34" charset="0"/>
                <a:ea typeface="Open Sans" panose="020B0606030504020204" pitchFamily="34" charset="0"/>
                <a:cs typeface="Open Sans" panose="020B0606030504020204" pitchFamily="34" charset="0"/>
              </a:rPr>
              <a:t>(if gaps, narrative explanation required)</a:t>
            </a:r>
          </a:p>
          <a:p>
            <a:pPr lvl="1"/>
            <a:r>
              <a:rPr lang="en-US" sz="2400" b="1" dirty="0">
                <a:solidFill>
                  <a:srgbClr val="0F7FC9"/>
                </a:solidFill>
                <a:latin typeface="Open Sans" panose="020B0606030504020204" pitchFamily="34" charset="0"/>
                <a:ea typeface="Open Sans" panose="020B0606030504020204" pitchFamily="34" charset="0"/>
                <a:cs typeface="Open Sans" panose="020B0606030504020204" pitchFamily="34" charset="0"/>
              </a:rPr>
              <a:t>No individual score; affects Overall Impact Score</a:t>
            </a:r>
          </a:p>
        </p:txBody>
      </p:sp>
    </p:spTree>
    <p:extLst>
      <p:ext uri="{BB962C8B-B14F-4D97-AF65-F5344CB8AC3E}">
        <p14:creationId xmlns:p14="http://schemas.microsoft.com/office/powerpoint/2010/main" val="7542303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19E9DB-6A5C-D6F3-8FB9-06FE3EF71FC0}"/>
              </a:ext>
            </a:extLst>
          </p:cNvPr>
          <p:cNvSpPr>
            <a:spLocks noGrp="1"/>
          </p:cNvSpPr>
          <p:nvPr>
            <p:ph type="title"/>
          </p:nvPr>
        </p:nvSpPr>
        <p:spPr>
          <a:xfrm>
            <a:off x="73891" y="-221100"/>
            <a:ext cx="12542982" cy="1325563"/>
          </a:xfrm>
        </p:spPr>
        <p:txBody>
          <a:bodyPr>
            <a:normAutofit/>
          </a:bodyPr>
          <a:lstStyle/>
          <a:p>
            <a:r>
              <a:rPr lang="en-US" sz="3600" dirty="0">
                <a:latin typeface="Open Sans"/>
                <a:ea typeface="Open Sans"/>
                <a:cs typeface="Open Sans"/>
              </a:rPr>
              <a:t>List of Changes Under the Simplified Review Framework</a:t>
            </a:r>
          </a:p>
        </p:txBody>
      </p:sp>
      <p:sp>
        <p:nvSpPr>
          <p:cNvPr id="23" name="TextBox 22">
            <a:extLst>
              <a:ext uri="{FF2B5EF4-FFF2-40B4-BE49-F238E27FC236}">
                <a16:creationId xmlns:a16="http://schemas.microsoft.com/office/drawing/2014/main" id="{C4170556-6451-804D-9095-E5FAEFAAA603}"/>
              </a:ext>
            </a:extLst>
          </p:cNvPr>
          <p:cNvSpPr txBox="1"/>
          <p:nvPr/>
        </p:nvSpPr>
        <p:spPr bwMode="auto">
          <a:xfrm>
            <a:off x="884812" y="706966"/>
            <a:ext cx="5553684" cy="5856988"/>
          </a:xfrm>
          <a:prstGeom prst="rect">
            <a:avLst/>
          </a:prstGeom>
          <a:noFill/>
          <a:ln>
            <a:noFill/>
          </a:ln>
        </p:spPr>
        <p:txBody>
          <a:bodyPr wrap="square" lIns="91440" tIns="45720" rIns="91440" bIns="45720" anchor="t">
            <a:spAutoFit/>
          </a:bodyPr>
          <a:lstStyle/>
          <a:p>
            <a:pPr algn="ctr">
              <a:spcBef>
                <a:spcPts val="300"/>
              </a:spcBef>
              <a:buClr>
                <a:srgbClr val="0F7FC9"/>
              </a:buClr>
              <a:defRPr/>
            </a:pPr>
            <a:r>
              <a:rPr lang="en-US" sz="2400" b="1">
                <a:solidFill>
                  <a:srgbClr val="0F7FC9"/>
                </a:solidFill>
                <a:latin typeface="Open Sans Light"/>
                <a:ea typeface="Open Sans Light"/>
                <a:cs typeface="Open Sans Light"/>
              </a:rPr>
              <a:t>Before January 25, 2025</a:t>
            </a:r>
          </a:p>
          <a:p>
            <a:pPr>
              <a:spcBef>
                <a:spcPts val="300"/>
              </a:spcBef>
              <a:buClr>
                <a:srgbClr val="0F7FC9"/>
              </a:buClr>
              <a:defRPr/>
            </a:pPr>
            <a:r>
              <a:rPr lang="en-US" sz="1300" b="1">
                <a:solidFill>
                  <a:prstClr val="black"/>
                </a:solidFill>
                <a:latin typeface="Open Sans"/>
                <a:ea typeface="Open Sans Light"/>
                <a:cs typeface="Open Sans Light"/>
              </a:rPr>
              <a:t>Review Criteria (affects overall impact score)</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Significance [scored] – strengths/weaknesses</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Investigator(s) [scored] - strengths/weaknesses</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Innovation [scored] - strengths/weaknesses</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Approach [scored] - strengths/weaknesses</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Environment [scored] - strengths/weaknesses</a:t>
            </a:r>
          </a:p>
          <a:p>
            <a:pPr marL="228600" indent="-228600">
              <a:spcBef>
                <a:spcPts val="300"/>
              </a:spcBef>
              <a:buClr>
                <a:srgbClr val="0F7FC9"/>
              </a:buClr>
              <a:buFont typeface="Arial" panose="020B0604020202020204" pitchFamily="34" charset="0"/>
              <a:buChar char="•"/>
              <a:defRPr/>
            </a:pPr>
            <a:endParaRPr lang="en-US" sz="1300">
              <a:solidFill>
                <a:prstClr val="black"/>
              </a:solidFill>
              <a:latin typeface="Open Sans"/>
              <a:ea typeface="Open Sans Light" panose="020B0306030504020204" pitchFamily="34" charset="0"/>
              <a:cs typeface="Open Sans Light" panose="020B0306030504020204" pitchFamily="34" charset="0"/>
            </a:endParaRPr>
          </a:p>
          <a:p>
            <a:pPr marL="0" marR="0" lvl="0" indent="0" defTabSz="914400" rtl="0" eaLnBrk="1" fontAlgn="auto" latinLnBrk="0" hangingPunct="1">
              <a:lnSpc>
                <a:spcPct val="110000"/>
              </a:lnSpc>
              <a:spcBef>
                <a:spcPts val="0"/>
              </a:spcBef>
              <a:spcAft>
                <a:spcPts val="0"/>
              </a:spcAft>
              <a:buClrTx/>
              <a:buSzTx/>
              <a:buFontTx/>
              <a:buNone/>
              <a:tabLst/>
              <a:defRPr/>
            </a:pPr>
            <a:r>
              <a:rPr kumimoji="0" lang="en-US" sz="1300" b="1" i="0" u="none" strike="noStrike" kern="1200" cap="none" spc="0" normalizeH="0" baseline="0" noProof="0">
                <a:ln>
                  <a:noFill/>
                </a:ln>
                <a:solidFill>
                  <a:prstClr val="black"/>
                </a:solidFill>
                <a:effectLst/>
                <a:uLnTx/>
                <a:uFillTx/>
                <a:latin typeface="Open Sans"/>
                <a:ea typeface="Open Sans Light"/>
                <a:cs typeface="Open Sans Light"/>
              </a:rPr>
              <a:t>Additional Review Criteria (concerns can affect Overall Impact Score)</a:t>
            </a:r>
            <a:endParaRPr lang="en-US" sz="1300" b="1" i="0" u="none" strike="noStrike" kern="1200" cap="none" spc="0" normalizeH="0" baseline="0" noProof="0">
              <a:ln>
                <a:noFill/>
              </a:ln>
              <a:solidFill>
                <a:prstClr val="black"/>
              </a:solidFill>
              <a:effectLst/>
              <a:uLnTx/>
              <a:uFillTx/>
              <a:latin typeface="Open Sans"/>
              <a:ea typeface="Open Sans Light"/>
              <a:cs typeface="Open Sans Light"/>
            </a:endParaRP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r>
              <a:rPr lang="en-US" sz="1300">
                <a:solidFill>
                  <a:prstClr val="black"/>
                </a:solidFill>
                <a:latin typeface="Open Sans"/>
                <a:ea typeface="Open Sans Light"/>
                <a:cs typeface="Open Sans Light"/>
              </a:rPr>
              <a:t>Human Subject Protections</a:t>
            </a:r>
          </a:p>
          <a:p>
            <a:pPr marL="285750" indent="-28575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Inclusion of Women, Minorities, and </a:t>
            </a:r>
            <a:r>
              <a:rPr lang="en-US" sz="1300" dirty="0">
                <a:solidFill>
                  <a:prstClr val="black"/>
                </a:solidFill>
                <a:latin typeface="Open Sans"/>
                <a:ea typeface="Open Sans Light"/>
                <a:cs typeface="Open Sans Light"/>
              </a:rPr>
              <a:t>Across the Lifespan</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r>
              <a:rPr lang="en-US" sz="1300">
                <a:solidFill>
                  <a:prstClr val="black"/>
                </a:solidFill>
                <a:latin typeface="Open Sans"/>
                <a:ea typeface="Open Sans Light"/>
                <a:cs typeface="Open Sans Light"/>
              </a:rPr>
              <a:t>Vertebrate Animal Protections</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r>
              <a:rPr lang="en-US" sz="1300">
                <a:solidFill>
                  <a:prstClr val="black"/>
                </a:solidFill>
                <a:latin typeface="Open Sans"/>
                <a:ea typeface="Open Sans Light"/>
                <a:cs typeface="Open Sans Light"/>
              </a:rPr>
              <a:t>Biohazards</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r>
              <a:rPr lang="en-US" sz="1300">
                <a:solidFill>
                  <a:prstClr val="black"/>
                </a:solidFill>
                <a:latin typeface="Open Sans"/>
                <a:ea typeface="Open Sans Light"/>
                <a:cs typeface="Open Sans Light"/>
              </a:rPr>
              <a:t>Resubmission/Renewal/Revisions</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endParaRPr lang="en-US" sz="1300">
              <a:solidFill>
                <a:prstClr val="black"/>
              </a:solidFill>
              <a:latin typeface="Open Sans"/>
              <a:ea typeface="Open Sans Light" panose="020B0306030504020204" pitchFamily="34" charset="0"/>
              <a:cs typeface="Open Sans Light" panose="020B0306030504020204" pitchFamily="34" charset="0"/>
            </a:endParaRPr>
          </a:p>
          <a:p>
            <a:pPr marR="0" lvl="0" defTabSz="914400" fontAlgn="auto">
              <a:spcBef>
                <a:spcPts val="300"/>
              </a:spcBef>
              <a:spcAft>
                <a:spcPts val="0"/>
              </a:spcAft>
              <a:buClr>
                <a:srgbClr val="0F7FC9"/>
              </a:buClr>
              <a:buSzTx/>
              <a:tabLst/>
              <a:defRPr/>
            </a:pPr>
            <a:r>
              <a:rPr lang="en-US" sz="1300" b="1">
                <a:solidFill>
                  <a:prstClr val="black"/>
                </a:solidFill>
                <a:latin typeface="Open Sans"/>
                <a:ea typeface="Open Sans Light"/>
                <a:cs typeface="Open Sans Light"/>
              </a:rPr>
              <a:t>Additional review considerations (no effect on overall impact score)</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Applications from Foreign Organizations</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Select Agent Research</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Resource Sharing Plans</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Authentication of Key Biological and/or Chemical Resources</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Budget and Period of Support</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endParaRPr lang="en-US" sz="1200">
              <a:solidFill>
                <a:prstClr val="black"/>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7" name="Content Placeholder 1">
            <a:extLst>
              <a:ext uri="{FF2B5EF4-FFF2-40B4-BE49-F238E27FC236}">
                <a16:creationId xmlns:a16="http://schemas.microsoft.com/office/drawing/2014/main" id="{1079B9D1-9B20-E02C-EE8B-20AC41358500}"/>
              </a:ext>
            </a:extLst>
          </p:cNvPr>
          <p:cNvSpPr>
            <a:spLocks noGrp="1"/>
          </p:cNvSpPr>
          <p:nvPr>
            <p:ph idx="1"/>
          </p:nvPr>
        </p:nvSpPr>
        <p:spPr>
          <a:xfrm>
            <a:off x="6435999" y="710344"/>
            <a:ext cx="5653332" cy="5821496"/>
          </a:xfrm>
        </p:spPr>
        <p:txBody>
          <a:bodyPr vert="horz" lIns="91440" tIns="45720" rIns="91440" bIns="45720" rtlCol="0" anchor="t">
            <a:noAutofit/>
          </a:bodyPr>
          <a:lstStyle/>
          <a:p>
            <a:pPr marL="0" indent="0" algn="ctr">
              <a:lnSpc>
                <a:spcPct val="100000"/>
              </a:lnSpc>
              <a:spcBef>
                <a:spcPts val="300"/>
              </a:spcBef>
              <a:buNone/>
            </a:pPr>
            <a:r>
              <a:rPr lang="en-US" b="1" dirty="0">
                <a:solidFill>
                  <a:srgbClr val="0F7FC9"/>
                </a:solidFill>
                <a:latin typeface="Open Sans Light"/>
                <a:ea typeface="Open Sans"/>
                <a:cs typeface="Open Sans"/>
              </a:rPr>
              <a:t>On or After January 25, 2025</a:t>
            </a:r>
          </a:p>
          <a:p>
            <a:pPr marL="0" indent="0">
              <a:lnSpc>
                <a:spcPct val="100000"/>
              </a:lnSpc>
              <a:spcBef>
                <a:spcPts val="300"/>
              </a:spcBef>
              <a:buNone/>
            </a:pPr>
            <a:r>
              <a:rPr lang="en-US" sz="1300" b="1" dirty="0">
                <a:latin typeface="Open Sans"/>
                <a:ea typeface="Open Sans"/>
                <a:cs typeface="Open Sans"/>
              </a:rPr>
              <a:t>Review Criteria (affects overall impact score)</a:t>
            </a:r>
          </a:p>
          <a:p>
            <a:pPr>
              <a:lnSpc>
                <a:spcPct val="100000"/>
              </a:lnSpc>
              <a:spcBef>
                <a:spcPts val="300"/>
              </a:spcBef>
            </a:pPr>
            <a:r>
              <a:rPr lang="en-US" sz="1300" b="1" dirty="0">
                <a:latin typeface="Open Sans"/>
                <a:ea typeface="Open Sans"/>
                <a:cs typeface="Open Sans"/>
              </a:rPr>
              <a:t>Factor 1: Importance of the Research </a:t>
            </a:r>
          </a:p>
          <a:p>
            <a:pPr>
              <a:lnSpc>
                <a:spcPct val="100000"/>
              </a:lnSpc>
              <a:spcBef>
                <a:spcPts val="300"/>
              </a:spcBef>
            </a:pPr>
            <a:r>
              <a:rPr lang="en-US" sz="1300" b="1" dirty="0">
                <a:latin typeface="Open Sans"/>
                <a:ea typeface="Open Sans"/>
                <a:cs typeface="Open Sans"/>
              </a:rPr>
              <a:t>[scored] - strengths/weaknesses</a:t>
            </a:r>
          </a:p>
          <a:p>
            <a:pPr lvl="1">
              <a:lnSpc>
                <a:spcPct val="100000"/>
              </a:lnSpc>
              <a:spcBef>
                <a:spcPts val="300"/>
              </a:spcBef>
            </a:pPr>
            <a:r>
              <a:rPr lang="en-US" sz="1300" b="1" dirty="0">
                <a:latin typeface="Open Sans"/>
                <a:ea typeface="Open Sans"/>
                <a:cs typeface="Open Sans"/>
              </a:rPr>
              <a:t>Significance, Innovation </a:t>
            </a:r>
            <a:endParaRPr lang="en-US" sz="1300" b="1" dirty="0">
              <a:latin typeface="Open Sans"/>
            </a:endParaRPr>
          </a:p>
          <a:p>
            <a:pPr>
              <a:lnSpc>
                <a:spcPct val="100000"/>
              </a:lnSpc>
              <a:spcBef>
                <a:spcPts val="300"/>
              </a:spcBef>
            </a:pPr>
            <a:r>
              <a:rPr lang="en-US" sz="1300" b="1" dirty="0">
                <a:latin typeface="Open Sans"/>
                <a:ea typeface="Open Sans"/>
                <a:cs typeface="Open Sans"/>
              </a:rPr>
              <a:t>Factor 2: Rigor and Feasibility </a:t>
            </a:r>
            <a:endParaRPr lang="en-US" sz="1300" b="1" dirty="0">
              <a:latin typeface="Open Sans"/>
            </a:endParaRPr>
          </a:p>
          <a:p>
            <a:pPr lvl="1">
              <a:lnSpc>
                <a:spcPct val="100000"/>
              </a:lnSpc>
              <a:spcBef>
                <a:spcPts val="300"/>
              </a:spcBef>
            </a:pPr>
            <a:r>
              <a:rPr lang="en-US" sz="1300" b="1" dirty="0">
                <a:latin typeface="Open Sans"/>
                <a:ea typeface="Open Sans"/>
                <a:cs typeface="Open Sans"/>
              </a:rPr>
              <a:t>[scored] - strengths/weaknesses</a:t>
            </a:r>
          </a:p>
          <a:p>
            <a:pPr lvl="1">
              <a:lnSpc>
                <a:spcPct val="100000"/>
              </a:lnSpc>
              <a:spcBef>
                <a:spcPts val="300"/>
              </a:spcBef>
            </a:pPr>
            <a:r>
              <a:rPr lang="en-US" sz="1300" b="1" dirty="0">
                <a:latin typeface="Open Sans"/>
                <a:ea typeface="Open Sans"/>
                <a:cs typeface="Open Sans"/>
              </a:rPr>
              <a:t>Approach</a:t>
            </a:r>
          </a:p>
          <a:p>
            <a:pPr lvl="1">
              <a:lnSpc>
                <a:spcPct val="100000"/>
              </a:lnSpc>
              <a:spcBef>
                <a:spcPts val="300"/>
              </a:spcBef>
            </a:pPr>
            <a:r>
              <a:rPr lang="en-US" sz="1300" b="1" dirty="0">
                <a:latin typeface="Open Sans"/>
                <a:ea typeface="Open Sans"/>
                <a:cs typeface="Open Sans"/>
              </a:rPr>
              <a:t>Inclusion of Women, Minorities, and Across the Lifespan</a:t>
            </a:r>
          </a:p>
          <a:p>
            <a:pPr lvl="1">
              <a:lnSpc>
                <a:spcPct val="100000"/>
              </a:lnSpc>
              <a:spcBef>
                <a:spcPts val="300"/>
              </a:spcBef>
            </a:pPr>
            <a:r>
              <a:rPr lang="en-US" sz="1300" b="1" dirty="0">
                <a:latin typeface="Open Sans"/>
                <a:ea typeface="Open Sans"/>
                <a:cs typeface="Open Sans"/>
              </a:rPr>
              <a:t>Study Timeline (for clinical trials)</a:t>
            </a:r>
          </a:p>
          <a:p>
            <a:pPr>
              <a:lnSpc>
                <a:spcPct val="100000"/>
              </a:lnSpc>
              <a:spcBef>
                <a:spcPts val="300"/>
              </a:spcBef>
            </a:pPr>
            <a:r>
              <a:rPr lang="en-US" sz="1300" b="1" dirty="0">
                <a:latin typeface="Open Sans"/>
                <a:ea typeface="Open Sans"/>
                <a:cs typeface="Open Sans"/>
              </a:rPr>
              <a:t>Factor 3: Expertise and Resources </a:t>
            </a:r>
            <a:endParaRPr lang="en-US" sz="1300" b="1" dirty="0">
              <a:latin typeface="Open Sans"/>
            </a:endParaRPr>
          </a:p>
          <a:p>
            <a:pPr lvl="1">
              <a:lnSpc>
                <a:spcPct val="100000"/>
              </a:lnSpc>
              <a:spcBef>
                <a:spcPts val="300"/>
              </a:spcBef>
            </a:pPr>
            <a:r>
              <a:rPr lang="en-US" sz="1300" b="1" dirty="0">
                <a:latin typeface="Open Sans"/>
                <a:ea typeface="Open Sans"/>
                <a:cs typeface="Open Sans"/>
              </a:rPr>
              <a:t>[not scored - drop down- appropriate, gaps identified] </a:t>
            </a:r>
            <a:endParaRPr lang="en-US" sz="1300" b="1" dirty="0">
              <a:latin typeface="Open Sans"/>
            </a:endParaRPr>
          </a:p>
          <a:p>
            <a:pPr lvl="1">
              <a:lnSpc>
                <a:spcPct val="100000"/>
              </a:lnSpc>
              <a:spcBef>
                <a:spcPts val="300"/>
              </a:spcBef>
            </a:pPr>
            <a:r>
              <a:rPr lang="en-US" sz="1300" b="1" dirty="0">
                <a:latin typeface="Open Sans"/>
                <a:ea typeface="Open Sans"/>
                <a:cs typeface="Open Sans"/>
              </a:rPr>
              <a:t>Investigators, Environment</a:t>
            </a:r>
          </a:p>
          <a:p>
            <a:pPr marL="457200" lvl="1" indent="0">
              <a:lnSpc>
                <a:spcPct val="100000"/>
              </a:lnSpc>
              <a:spcBef>
                <a:spcPts val="300"/>
              </a:spcBef>
              <a:buNone/>
            </a:pPr>
            <a:endParaRPr lang="en-US" sz="1300" b="1" dirty="0">
              <a:latin typeface="Open Sans"/>
            </a:endParaRPr>
          </a:p>
          <a:p>
            <a:pPr marL="0" indent="0">
              <a:lnSpc>
                <a:spcPct val="100000"/>
              </a:lnSpc>
              <a:spcBef>
                <a:spcPts val="300"/>
              </a:spcBef>
              <a:buNone/>
            </a:pPr>
            <a:r>
              <a:rPr lang="en-US" sz="1300" b="1" dirty="0">
                <a:latin typeface="Open Sans"/>
                <a:ea typeface="Open Sans"/>
                <a:cs typeface="Open Sans"/>
              </a:rPr>
              <a:t>Additional Review Criteria (concerns can affect Overall Impact Score)</a:t>
            </a:r>
          </a:p>
          <a:p>
            <a:pPr>
              <a:lnSpc>
                <a:spcPct val="100000"/>
              </a:lnSpc>
              <a:spcBef>
                <a:spcPts val="300"/>
              </a:spcBef>
            </a:pPr>
            <a:r>
              <a:rPr lang="en-US" sz="1300" b="1" dirty="0">
                <a:latin typeface="Open Sans"/>
                <a:ea typeface="Open Sans"/>
                <a:cs typeface="Open Sans"/>
              </a:rPr>
              <a:t>Human Subject Protections</a:t>
            </a:r>
          </a:p>
          <a:p>
            <a:pPr>
              <a:lnSpc>
                <a:spcPct val="100000"/>
              </a:lnSpc>
              <a:spcBef>
                <a:spcPts val="300"/>
              </a:spcBef>
            </a:pPr>
            <a:r>
              <a:rPr lang="en-US" sz="1300" b="1" dirty="0">
                <a:latin typeface="Open Sans"/>
                <a:ea typeface="Open Sans"/>
                <a:cs typeface="Open Sans"/>
              </a:rPr>
              <a:t>Vertebrate Animal Protections</a:t>
            </a:r>
          </a:p>
          <a:p>
            <a:pPr>
              <a:lnSpc>
                <a:spcPct val="100000"/>
              </a:lnSpc>
              <a:spcBef>
                <a:spcPts val="300"/>
              </a:spcBef>
            </a:pPr>
            <a:r>
              <a:rPr lang="en-US" sz="1300" b="1" dirty="0">
                <a:latin typeface="Open Sans"/>
                <a:ea typeface="Open Sans"/>
                <a:cs typeface="Open Sans"/>
              </a:rPr>
              <a:t>Biohazards</a:t>
            </a:r>
          </a:p>
          <a:p>
            <a:pPr>
              <a:lnSpc>
                <a:spcPct val="100000"/>
              </a:lnSpc>
              <a:spcBef>
                <a:spcPts val="300"/>
              </a:spcBef>
            </a:pPr>
            <a:r>
              <a:rPr lang="en-US" sz="1300" b="1" dirty="0">
                <a:latin typeface="Open Sans"/>
                <a:ea typeface="Open Sans"/>
                <a:cs typeface="Open Sans"/>
              </a:rPr>
              <a:t>Resubmission/Renewal/Revisions</a:t>
            </a:r>
          </a:p>
          <a:p>
            <a:pPr marL="0" indent="0">
              <a:lnSpc>
                <a:spcPct val="100000"/>
              </a:lnSpc>
              <a:spcBef>
                <a:spcPts val="300"/>
              </a:spcBef>
              <a:buNone/>
            </a:pPr>
            <a:endParaRPr lang="en-US" sz="1300" b="1" dirty="0">
              <a:latin typeface="Open Sans"/>
            </a:endParaRPr>
          </a:p>
          <a:p>
            <a:pPr marL="0" indent="0">
              <a:lnSpc>
                <a:spcPct val="100000"/>
              </a:lnSpc>
              <a:spcBef>
                <a:spcPts val="300"/>
              </a:spcBef>
              <a:buNone/>
            </a:pPr>
            <a:r>
              <a:rPr lang="en-US" sz="1300" b="1" dirty="0">
                <a:latin typeface="Open Sans"/>
                <a:ea typeface="Open Sans"/>
                <a:cs typeface="Open Sans"/>
              </a:rPr>
              <a:t>Additional review considerations (no effect on overall impact score)</a:t>
            </a:r>
          </a:p>
          <a:p>
            <a:pPr>
              <a:lnSpc>
                <a:spcPct val="100000"/>
              </a:lnSpc>
              <a:spcBef>
                <a:spcPts val="300"/>
              </a:spcBef>
            </a:pPr>
            <a:r>
              <a:rPr lang="en-US" sz="1300" b="1" dirty="0">
                <a:latin typeface="Open Sans"/>
                <a:ea typeface="Open Sans"/>
                <a:cs typeface="Open Sans"/>
              </a:rPr>
              <a:t>Authentication of Key Biological and/or Chemical Resources</a:t>
            </a:r>
          </a:p>
          <a:p>
            <a:pPr>
              <a:lnSpc>
                <a:spcPct val="100000"/>
              </a:lnSpc>
              <a:spcBef>
                <a:spcPts val="300"/>
              </a:spcBef>
            </a:pPr>
            <a:r>
              <a:rPr lang="en-US" sz="1300" b="1" dirty="0">
                <a:latin typeface="Open Sans"/>
                <a:ea typeface="Open Sans"/>
                <a:cs typeface="Open Sans"/>
              </a:rPr>
              <a:t>Budget and Period of Support</a:t>
            </a:r>
          </a:p>
          <a:p>
            <a:pPr>
              <a:lnSpc>
                <a:spcPct val="100000"/>
              </a:lnSpc>
              <a:spcBef>
                <a:spcPts val="300"/>
              </a:spcBef>
            </a:pPr>
            <a:endParaRPr lang="en-US" sz="1200" b="1" dirty="0">
              <a:latin typeface="Open Sans Light" panose="020B0306030504020204" pitchFamily="34" charset="0"/>
            </a:endParaRPr>
          </a:p>
          <a:p>
            <a:pPr>
              <a:lnSpc>
                <a:spcPct val="100000"/>
              </a:lnSpc>
              <a:spcBef>
                <a:spcPts val="300"/>
              </a:spcBef>
            </a:pPr>
            <a:endParaRPr lang="en-US" sz="1200" b="1" dirty="0">
              <a:latin typeface="Open Sans Light" panose="020B0306030504020204" pitchFamily="34" charset="0"/>
            </a:endParaRPr>
          </a:p>
          <a:p>
            <a:pPr>
              <a:lnSpc>
                <a:spcPct val="100000"/>
              </a:lnSpc>
              <a:spcBef>
                <a:spcPts val="300"/>
              </a:spcBef>
            </a:pPr>
            <a:endParaRPr lang="en-US" sz="1200" b="1" dirty="0">
              <a:latin typeface="Open Sans Light" panose="020B0306030504020204" pitchFamily="34" charset="0"/>
            </a:endParaRPr>
          </a:p>
        </p:txBody>
      </p:sp>
      <p:sp>
        <p:nvSpPr>
          <p:cNvPr id="2" name="Slide Number Placeholder">
            <a:extLst>
              <a:ext uri="{FF2B5EF4-FFF2-40B4-BE49-F238E27FC236}">
                <a16:creationId xmlns:a16="http://schemas.microsoft.com/office/drawing/2014/main" id="{28727668-8AC9-F7E8-6FBE-E4DEFDC6948D}"/>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23</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090479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73C89BA-34AF-31BE-2800-6DD19E48D9F9}"/>
              </a:ext>
            </a:extLst>
          </p:cNvPr>
          <p:cNvSpPr>
            <a:spLocks noGrp="1"/>
          </p:cNvSpPr>
          <p:nvPr>
            <p:ph type="title"/>
          </p:nvPr>
        </p:nvSpPr>
        <p:spPr>
          <a:xfrm>
            <a:off x="499620" y="129450"/>
            <a:ext cx="11005009" cy="1325563"/>
          </a:xfrm>
        </p:spPr>
        <p:txBody>
          <a:bodyPr>
            <a:normAutofit/>
          </a:bodyPr>
          <a:lstStyle/>
          <a:p>
            <a:pPr>
              <a:lnSpc>
                <a:spcPct val="100000"/>
              </a:lnSpc>
            </a:pPr>
            <a:r>
              <a:rPr lang="en-US" sz="3600" b="1" dirty="0"/>
              <a:t>Changes Coming:  </a:t>
            </a:r>
            <a:br>
              <a:rPr lang="en-US" sz="3600" b="1" dirty="0"/>
            </a:br>
            <a:r>
              <a:rPr lang="en-US" sz="3600" dirty="0"/>
              <a:t>Simplified Framework for NIH Peer Review</a:t>
            </a:r>
          </a:p>
        </p:txBody>
      </p:sp>
      <p:sp>
        <p:nvSpPr>
          <p:cNvPr id="6" name="Rectangle 5">
            <a:hlinkClick r:id="rId3"/>
            <a:extLst>
              <a:ext uri="{FF2B5EF4-FFF2-40B4-BE49-F238E27FC236}">
                <a16:creationId xmlns:a16="http://schemas.microsoft.com/office/drawing/2014/main" id="{FF785268-025F-1701-0282-38EE9BCC1D13}"/>
              </a:ext>
            </a:extLst>
          </p:cNvPr>
          <p:cNvSpPr/>
          <p:nvPr/>
        </p:nvSpPr>
        <p:spPr>
          <a:xfrm>
            <a:off x="9175084" y="4191001"/>
            <a:ext cx="2329545" cy="724867"/>
          </a:xfrm>
          <a:prstGeom prst="rect">
            <a:avLst/>
          </a:prstGeom>
          <a:ln w="28575"/>
        </p:spPr>
        <p:style>
          <a:lnRef idx="2">
            <a:schemeClr val="accent5"/>
          </a:lnRef>
          <a:fillRef idx="1">
            <a:schemeClr val="lt1"/>
          </a:fillRef>
          <a:effectRef idx="0">
            <a:schemeClr val="accent5"/>
          </a:effectRef>
          <a:fontRef idx="minor">
            <a:schemeClr val="dk1"/>
          </a:fontRef>
        </p:style>
        <p:txBody>
          <a:bodyPr rtlCol="0" anchor="ct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Guide Notice NOT-OD-24-010</a:t>
            </a:r>
          </a:p>
        </p:txBody>
      </p:sp>
      <p:sp>
        <p:nvSpPr>
          <p:cNvPr id="2" name="Content Placeholder 1">
            <a:extLst>
              <a:ext uri="{FF2B5EF4-FFF2-40B4-BE49-F238E27FC236}">
                <a16:creationId xmlns:a16="http://schemas.microsoft.com/office/drawing/2014/main" id="{B1FD0F8A-200F-8ED3-6F56-43CD127EA163}"/>
              </a:ext>
            </a:extLst>
          </p:cNvPr>
          <p:cNvSpPr>
            <a:spLocks noGrp="1"/>
          </p:cNvSpPr>
          <p:nvPr>
            <p:ph idx="1"/>
          </p:nvPr>
        </p:nvSpPr>
        <p:spPr>
          <a:xfrm>
            <a:off x="593491" y="1621407"/>
            <a:ext cx="11321986" cy="4901940"/>
          </a:xfrm>
        </p:spPr>
        <p:txBody>
          <a:bodyPr>
            <a:normAutofit fontScale="70000" lnSpcReduction="20000"/>
          </a:bodyPr>
          <a:lstStyle/>
          <a:p>
            <a:pPr marL="0" indent="0">
              <a:lnSpc>
                <a:spcPct val="120000"/>
              </a:lnSpc>
              <a:buNone/>
            </a:pPr>
            <a:r>
              <a:rPr lang="en-US" sz="2900" b="1" dirty="0"/>
              <a:t>Goals: </a:t>
            </a:r>
          </a:p>
          <a:p>
            <a:pPr marL="457200" indent="-457200">
              <a:lnSpc>
                <a:spcPct val="120000"/>
              </a:lnSpc>
              <a:buFont typeface="+mj-lt"/>
              <a:buAutoNum type="arabicPeriod"/>
            </a:pPr>
            <a:r>
              <a:rPr lang="en-US" sz="3200" dirty="0"/>
              <a:t>Enable peer reviewers to better focus on answering the key questions necessary to assess scientific and technical merit</a:t>
            </a:r>
            <a:br>
              <a:rPr lang="en-US" sz="3200" dirty="0"/>
            </a:br>
            <a:endParaRPr lang="en-US" sz="3200" dirty="0"/>
          </a:p>
          <a:p>
            <a:pPr marL="742950" marR="0" lvl="1" indent="-285750">
              <a:lnSpc>
                <a:spcPct val="120000"/>
              </a:lnSpc>
              <a:spcBef>
                <a:spcPts val="0"/>
              </a:spcBef>
              <a:spcAft>
                <a:spcPts val="0"/>
              </a:spcAft>
              <a:buSzPts val="1000"/>
              <a:buFont typeface="Courier New" panose="02070309020205020404" pitchFamily="49" charset="0"/>
              <a:buChar char="o"/>
              <a:tabLst>
                <a:tab pos="914400" algn="l"/>
              </a:tabLst>
            </a:pPr>
            <a:r>
              <a:rPr lang="en-US" sz="3200" dirty="0"/>
              <a:t>Should the proposed research project be conducted?</a:t>
            </a:r>
          </a:p>
          <a:p>
            <a:pPr marL="742950" marR="0" lvl="1" indent="-285750">
              <a:lnSpc>
                <a:spcPct val="120000"/>
              </a:lnSpc>
              <a:spcBef>
                <a:spcPts val="0"/>
              </a:spcBef>
              <a:spcAft>
                <a:spcPts val="0"/>
              </a:spcAft>
              <a:buSzPts val="1000"/>
              <a:buFont typeface="Courier New" panose="02070309020205020404" pitchFamily="49" charset="0"/>
              <a:buChar char="o"/>
              <a:tabLst>
                <a:tab pos="914400" algn="l"/>
              </a:tabLst>
            </a:pPr>
            <a:r>
              <a:rPr lang="en-US" sz="3200" dirty="0"/>
              <a:t>Can the proposed research project be conducted?</a:t>
            </a:r>
          </a:p>
          <a:p>
            <a:pPr marL="457200" lvl="1" indent="0">
              <a:lnSpc>
                <a:spcPct val="120000"/>
              </a:lnSpc>
              <a:buNone/>
            </a:pPr>
            <a:endParaRPr lang="en-US" sz="1300" dirty="0"/>
          </a:p>
          <a:p>
            <a:pPr marL="457200" indent="-457200">
              <a:lnSpc>
                <a:spcPct val="120000"/>
              </a:lnSpc>
              <a:buFont typeface="+mj-lt"/>
              <a:buAutoNum type="arabicPeriod"/>
            </a:pPr>
            <a:r>
              <a:rPr lang="en-US" sz="3200" dirty="0"/>
              <a:t>Mitigate the effect of reputational bias</a:t>
            </a:r>
          </a:p>
          <a:p>
            <a:pPr marL="457200" indent="-457200">
              <a:lnSpc>
                <a:spcPct val="120000"/>
              </a:lnSpc>
              <a:buFont typeface="+mj-lt"/>
              <a:buAutoNum type="arabicPeriod"/>
            </a:pPr>
            <a:r>
              <a:rPr lang="en-US" sz="3200" dirty="0"/>
              <a:t>Reduce reviewer burden</a:t>
            </a:r>
          </a:p>
          <a:p>
            <a:pPr marL="0" indent="0">
              <a:lnSpc>
                <a:spcPct val="120000"/>
              </a:lnSpc>
              <a:buNone/>
            </a:pPr>
            <a:endParaRPr lang="en-US" sz="2900" dirty="0"/>
          </a:p>
          <a:p>
            <a:pPr marL="0" indent="0">
              <a:lnSpc>
                <a:spcPct val="120000"/>
              </a:lnSpc>
              <a:buNone/>
            </a:pPr>
            <a:r>
              <a:rPr lang="en-US" sz="2900" b="1" dirty="0"/>
              <a:t>When? </a:t>
            </a:r>
          </a:p>
          <a:p>
            <a:pPr marL="0" indent="0">
              <a:lnSpc>
                <a:spcPct val="120000"/>
              </a:lnSpc>
              <a:buNone/>
            </a:pPr>
            <a:r>
              <a:rPr lang="en-US" sz="2900" b="1" dirty="0">
                <a:solidFill>
                  <a:srgbClr val="0070C0"/>
                </a:solidFill>
              </a:rPr>
              <a:t>Applies to most research project applications submitted for January 25, 2025 due dates </a:t>
            </a:r>
          </a:p>
          <a:p>
            <a:pPr marL="0" indent="0">
              <a:lnSpc>
                <a:spcPct val="100000"/>
              </a:lnSpc>
              <a:buNone/>
            </a:pPr>
            <a:endParaRPr lang="en-US" dirty="0"/>
          </a:p>
        </p:txBody>
      </p:sp>
      <p:sp>
        <p:nvSpPr>
          <p:cNvPr id="5" name="Slide Number Placeholder">
            <a:extLst>
              <a:ext uri="{FF2B5EF4-FFF2-40B4-BE49-F238E27FC236}">
                <a16:creationId xmlns:a16="http://schemas.microsoft.com/office/drawing/2014/main" id="{D682A069-3550-E80D-3DAE-2FC6302DD2DA}"/>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3</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39822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94189B-4982-76B7-F1BD-977697E73AEE}"/>
              </a:ext>
            </a:extLst>
          </p:cNvPr>
          <p:cNvSpPr>
            <a:spLocks noGrp="1"/>
          </p:cNvSpPr>
          <p:nvPr>
            <p:ph type="title"/>
          </p:nvPr>
        </p:nvSpPr>
        <p:spPr>
          <a:xfrm>
            <a:off x="883918" y="129555"/>
            <a:ext cx="11073007" cy="1325563"/>
          </a:xfrm>
        </p:spPr>
        <p:txBody>
          <a:bodyPr>
            <a:normAutofit fontScale="90000"/>
          </a:bodyPr>
          <a:lstStyle/>
          <a:p>
            <a:r>
              <a:rPr lang="en-US" sz="4000" dirty="0">
                <a:latin typeface="Open Sans"/>
                <a:ea typeface="Open Sans"/>
                <a:cs typeface="Open Sans"/>
              </a:rPr>
              <a:t>What Will Change Under the Simplified Review Framework for Research Project Grants?</a:t>
            </a:r>
          </a:p>
        </p:txBody>
      </p:sp>
      <p:sp>
        <p:nvSpPr>
          <p:cNvPr id="2" name="Content Placeholder 1">
            <a:extLst>
              <a:ext uri="{FF2B5EF4-FFF2-40B4-BE49-F238E27FC236}">
                <a16:creationId xmlns:a16="http://schemas.microsoft.com/office/drawing/2014/main" id="{10E6DA08-29C1-F4C6-84BC-93388C3F8DF1}"/>
              </a:ext>
            </a:extLst>
          </p:cNvPr>
          <p:cNvSpPr>
            <a:spLocks noGrp="1"/>
          </p:cNvSpPr>
          <p:nvPr>
            <p:ph idx="1"/>
          </p:nvPr>
        </p:nvSpPr>
        <p:spPr>
          <a:xfrm>
            <a:off x="883920" y="1538618"/>
            <a:ext cx="10794302" cy="4817732"/>
          </a:xfrm>
        </p:spPr>
        <p:txBody>
          <a:bodyPr>
            <a:normAutofit fontScale="55000" lnSpcReduction="20000"/>
          </a:bodyPr>
          <a:lstStyle/>
          <a:p>
            <a:pPr marL="457200" indent="-457200">
              <a:lnSpc>
                <a:spcPct val="120000"/>
              </a:lnSpc>
              <a:spcAft>
                <a:spcPts val="1200"/>
              </a:spcAft>
              <a:buFont typeface="+mj-lt"/>
              <a:buAutoNum type="arabicPeriod"/>
            </a:pPr>
            <a:r>
              <a:rPr lang="en-US" sz="4200" b="1" dirty="0"/>
              <a:t>Improve reviewer focus</a:t>
            </a:r>
          </a:p>
          <a:p>
            <a:pPr lvl="1">
              <a:lnSpc>
                <a:spcPct val="120000"/>
              </a:lnSpc>
              <a:spcAft>
                <a:spcPts val="1200"/>
              </a:spcAft>
              <a:buFontTx/>
              <a:buChar char="-"/>
            </a:pPr>
            <a:r>
              <a:rPr lang="en-US" sz="3600" dirty="0"/>
              <a:t>Existing five review criteria reorganized into three factors</a:t>
            </a:r>
          </a:p>
          <a:p>
            <a:pPr lvl="1">
              <a:lnSpc>
                <a:spcPct val="120000"/>
              </a:lnSpc>
              <a:spcAft>
                <a:spcPts val="1200"/>
              </a:spcAft>
              <a:buFontTx/>
              <a:buChar char="-"/>
            </a:pPr>
            <a:r>
              <a:rPr lang="en-US" sz="3600" dirty="0"/>
              <a:t>Some Additional Review Criteria (inclusions, study timeline) related to human subjects moved to Factor 2</a:t>
            </a:r>
          </a:p>
          <a:p>
            <a:pPr marL="457200" indent="-457200">
              <a:lnSpc>
                <a:spcPct val="120000"/>
              </a:lnSpc>
              <a:spcAft>
                <a:spcPts val="1200"/>
              </a:spcAft>
              <a:buFont typeface="+mj-lt"/>
              <a:buAutoNum type="arabicPeriod"/>
            </a:pPr>
            <a:r>
              <a:rPr lang="en-US" sz="3600" b="1" dirty="0">
                <a:latin typeface="Open Sans" panose="020B0606030504020204" pitchFamily="34" charset="0"/>
                <a:ea typeface="Open Sans" panose="020B0606030504020204" pitchFamily="34" charset="0"/>
                <a:cs typeface="Open Sans" panose="020B0606030504020204" pitchFamily="34" charset="0"/>
              </a:rPr>
              <a:t>Reduce reputational bias</a:t>
            </a:r>
          </a:p>
          <a:p>
            <a:pPr lvl="1">
              <a:lnSpc>
                <a:spcPct val="120000"/>
              </a:lnSpc>
              <a:spcAft>
                <a:spcPts val="1200"/>
              </a:spcAft>
            </a:pPr>
            <a:r>
              <a:rPr lang="en-US" sz="3600" dirty="0">
                <a:latin typeface="Open Sans" panose="020B0606030504020204" pitchFamily="34" charset="0"/>
                <a:ea typeface="Open Sans" panose="020B0606030504020204" pitchFamily="34" charset="0"/>
                <a:cs typeface="Open Sans" panose="020B0606030504020204" pitchFamily="34" charset="0"/>
              </a:rPr>
              <a:t>Investigator/Environment will be evaluated as sufficient or gaps identified (considered in overall impact score, but no individual score)</a:t>
            </a:r>
          </a:p>
          <a:p>
            <a:pPr marL="457200" indent="-457200">
              <a:lnSpc>
                <a:spcPct val="120000"/>
              </a:lnSpc>
              <a:spcAft>
                <a:spcPts val="1200"/>
              </a:spcAft>
              <a:buFont typeface="+mj-lt"/>
              <a:buAutoNum type="arabicPeriod"/>
            </a:pPr>
            <a:r>
              <a:rPr lang="en-US" sz="3600" b="1" dirty="0">
                <a:latin typeface="Open Sans" panose="020B0606030504020204" pitchFamily="34" charset="0"/>
                <a:ea typeface="Open Sans" panose="020B0606030504020204" pitchFamily="34" charset="0"/>
                <a:cs typeface="Open Sans" panose="020B0606030504020204" pitchFamily="34" charset="0"/>
              </a:rPr>
              <a:t>Reduce </a:t>
            </a:r>
            <a:r>
              <a:rPr lang="en-US" sz="3600" b="1" dirty="0"/>
              <a:t>reviewer burden</a:t>
            </a:r>
          </a:p>
          <a:p>
            <a:pPr lvl="1">
              <a:lnSpc>
                <a:spcPct val="120000"/>
              </a:lnSpc>
              <a:spcAft>
                <a:spcPts val="1200"/>
              </a:spcAft>
            </a:pPr>
            <a:r>
              <a:rPr lang="en-US" sz="3600" dirty="0">
                <a:latin typeface="Open Sans" panose="020B0606030504020204" pitchFamily="34" charset="0"/>
                <a:ea typeface="Open Sans" panose="020B0606030504020204" pitchFamily="34" charset="0"/>
                <a:cs typeface="Open Sans" panose="020B0606030504020204" pitchFamily="34" charset="0"/>
              </a:rPr>
              <a:t>Most Additional Review Considerations shifted from reviewers to NIH staff</a:t>
            </a:r>
          </a:p>
          <a:p>
            <a:endParaRPr lang="en-US" dirty="0">
              <a:latin typeface="Open Sans" panose="020B0606030504020204" pitchFamily="34" charset="0"/>
              <a:ea typeface="Open Sans" panose="020B0606030504020204" pitchFamily="34" charset="0"/>
              <a:cs typeface="Open Sans" panose="020B0606030504020204" pitchFamily="34" charset="0"/>
            </a:endParaRPr>
          </a:p>
          <a:p>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descr="Identification of the strongest, potentially highest-impact research&#10;">
            <a:extLst>
              <a:ext uri="{FF2B5EF4-FFF2-40B4-BE49-F238E27FC236}">
                <a16:creationId xmlns:a16="http://schemas.microsoft.com/office/drawing/2014/main" id="{386A67F2-31F7-C098-B505-F58547B46933}"/>
              </a:ext>
            </a:extLst>
          </p:cNvPr>
          <p:cNvSpPr txBox="1"/>
          <p:nvPr/>
        </p:nvSpPr>
        <p:spPr>
          <a:xfrm>
            <a:off x="377072" y="5960674"/>
            <a:ext cx="11814928" cy="461665"/>
          </a:xfrm>
          <a:prstGeom prst="rect">
            <a:avLst/>
          </a:prstGeom>
          <a:solidFill>
            <a:schemeClr val="bg1"/>
          </a:solidFill>
        </p:spPr>
        <p:txBody>
          <a:bodyPr wrap="square" rtlCol="0">
            <a:spAutoFit/>
          </a:bodyPr>
          <a:lstStyle/>
          <a:p>
            <a:r>
              <a:rPr lang="en-US" sz="2400" b="1" dirty="0">
                <a:solidFill>
                  <a:srgbClr val="0070C0"/>
                </a:solidFill>
                <a:latin typeface="Open Sans" panose="020B0606030504020204" pitchFamily="34" charset="0"/>
                <a:ea typeface="Open Sans" panose="020B0606030504020204" pitchFamily="34" charset="0"/>
                <a:cs typeface="Open Sans" panose="020B0606030504020204" pitchFamily="34" charset="0"/>
              </a:rPr>
              <a:t>Improve identification of the strongest, potentially highest-impact research</a:t>
            </a:r>
          </a:p>
        </p:txBody>
      </p:sp>
      <p:sp>
        <p:nvSpPr>
          <p:cNvPr id="4" name="Slide Number Placeholder">
            <a:extLst>
              <a:ext uri="{FF2B5EF4-FFF2-40B4-BE49-F238E27FC236}">
                <a16:creationId xmlns:a16="http://schemas.microsoft.com/office/drawing/2014/main" id="{B1EC6964-3B2D-61D4-DDFE-CEB775468EA4}"/>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4</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01235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9FA96F-A7BD-E626-4CD4-3C594F0CF72F}"/>
              </a:ext>
            </a:extLst>
          </p:cNvPr>
          <p:cNvSpPr>
            <a:spLocks noGrp="1"/>
          </p:cNvSpPr>
          <p:nvPr>
            <p:ph type="title"/>
          </p:nvPr>
        </p:nvSpPr>
        <p:spPr>
          <a:xfrm>
            <a:off x="606706" y="194083"/>
            <a:ext cx="11164747" cy="1325563"/>
          </a:xfrm>
        </p:spPr>
        <p:txBody>
          <a:bodyPr>
            <a:normAutofit fontScale="90000"/>
          </a:bodyPr>
          <a:lstStyle/>
          <a:p>
            <a:pPr>
              <a:lnSpc>
                <a:spcPct val="100000"/>
              </a:lnSpc>
            </a:pPr>
            <a:r>
              <a:rPr lang="en-US" dirty="0">
                <a:latin typeface="Open Sans"/>
                <a:ea typeface="Open Sans"/>
                <a:cs typeface="Open Sans"/>
              </a:rPr>
              <a:t>The Simplified Review Framework Reorganizes Five Regulatory Criteria into Three Factors</a:t>
            </a:r>
          </a:p>
        </p:txBody>
      </p:sp>
      <p:sp>
        <p:nvSpPr>
          <p:cNvPr id="4" name="Content Placeholder 7">
            <a:extLst>
              <a:ext uri="{FF2B5EF4-FFF2-40B4-BE49-F238E27FC236}">
                <a16:creationId xmlns:a16="http://schemas.microsoft.com/office/drawing/2014/main" id="{0AFB8BEB-778B-36FE-2697-255AEFFF2332}"/>
              </a:ext>
            </a:extLst>
          </p:cNvPr>
          <p:cNvSpPr>
            <a:spLocks noGrp="1"/>
          </p:cNvSpPr>
          <p:nvPr>
            <p:ph idx="1"/>
          </p:nvPr>
        </p:nvSpPr>
        <p:spPr>
          <a:xfrm>
            <a:off x="720043" y="2338927"/>
            <a:ext cx="3425238" cy="2999427"/>
          </a:xfrm>
          <a:solidFill>
            <a:schemeClr val="accent5">
              <a:lumMod val="40000"/>
              <a:lumOff val="60000"/>
            </a:schemeClr>
          </a:solidFill>
          <a:ln>
            <a:solidFill>
              <a:schemeClr val="bg1"/>
            </a:solidFill>
          </a:ln>
        </p:spPr>
        <p:txBody>
          <a:bodyPr>
            <a:normAutofit fontScale="92500"/>
          </a:bodyPr>
          <a:lstStyle/>
          <a:p>
            <a:pPr marL="0" marR="0" indent="0" algn="ctr">
              <a:spcBef>
                <a:spcPts val="600"/>
              </a:spcBef>
              <a:spcAft>
                <a:spcPts val="0"/>
              </a:spcAft>
              <a:buNone/>
            </a:pPr>
            <a:r>
              <a:rPr lang="en-US"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Before January 25, 2025</a:t>
            </a: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spcBef>
                <a:spcPts val="1200"/>
              </a:spcBef>
            </a:pPr>
            <a:r>
              <a:rPr lang="en-US" dirty="0">
                <a:latin typeface="Open Sans Light" panose="020B0306030504020204" pitchFamily="34" charset="0"/>
              </a:rPr>
              <a:t>Significance  - scored</a:t>
            </a:r>
          </a:p>
          <a:p>
            <a:pPr>
              <a:spcBef>
                <a:spcPts val="1200"/>
              </a:spcBef>
            </a:pPr>
            <a:r>
              <a:rPr lang="en-US" dirty="0">
                <a:latin typeface="Open Sans Light" panose="020B0306030504020204" pitchFamily="34" charset="0"/>
              </a:rPr>
              <a:t>Investigator(s) – scored</a:t>
            </a:r>
          </a:p>
          <a:p>
            <a:pPr>
              <a:spcBef>
                <a:spcPts val="1200"/>
              </a:spcBef>
            </a:pPr>
            <a:r>
              <a:rPr lang="en-US" dirty="0">
                <a:latin typeface="Open Sans Light" panose="020B0306030504020204" pitchFamily="34" charset="0"/>
              </a:rPr>
              <a:t>Innovation – scored</a:t>
            </a:r>
          </a:p>
          <a:p>
            <a:pPr>
              <a:spcBef>
                <a:spcPts val="1200"/>
              </a:spcBef>
            </a:pPr>
            <a:r>
              <a:rPr lang="en-US" dirty="0">
                <a:latin typeface="Open Sans Light" panose="020B0306030504020204" pitchFamily="34" charset="0"/>
              </a:rPr>
              <a:t>Approach – scored</a:t>
            </a:r>
          </a:p>
          <a:p>
            <a:pPr>
              <a:spcBef>
                <a:spcPts val="1200"/>
              </a:spcBef>
            </a:pPr>
            <a:r>
              <a:rPr lang="en-US" dirty="0">
                <a:latin typeface="Open Sans Light" panose="020B0306030504020204" pitchFamily="34" charset="0"/>
              </a:rPr>
              <a:t>Environment - scored</a:t>
            </a:r>
          </a:p>
        </p:txBody>
      </p:sp>
      <p:sp>
        <p:nvSpPr>
          <p:cNvPr id="5" name="Content Placeholder 7">
            <a:extLst>
              <a:ext uri="{FF2B5EF4-FFF2-40B4-BE49-F238E27FC236}">
                <a16:creationId xmlns:a16="http://schemas.microsoft.com/office/drawing/2014/main" id="{053FB266-9959-F66E-DA74-D07BC430237E}"/>
              </a:ext>
            </a:extLst>
          </p:cNvPr>
          <p:cNvSpPr txBox="1">
            <a:spLocks/>
          </p:cNvSpPr>
          <p:nvPr/>
        </p:nvSpPr>
        <p:spPr>
          <a:xfrm>
            <a:off x="4563292" y="1702234"/>
            <a:ext cx="7323908" cy="4572226"/>
          </a:xfrm>
          <a:prstGeom prst="rect">
            <a:avLst/>
          </a:prstGeom>
          <a:solidFill>
            <a:schemeClr val="accent5">
              <a:lumMod val="20000"/>
              <a:lumOff val="80000"/>
            </a:schemeClr>
          </a:solidFill>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1867"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2pPr>
            <a:lvl3pPr marL="846498" indent="-389389" algn="l" defTabSz="914400" rtl="0" eaLnBrk="1" latinLnBrk="0" hangingPunct="1">
              <a:lnSpc>
                <a:spcPct val="90000"/>
              </a:lnSpc>
              <a:spcBef>
                <a:spcPts val="500"/>
              </a:spcBef>
              <a:buFont typeface="Arial" pitchFamily="34" charset="0"/>
              <a:buChar char="−"/>
              <a:defRPr sz="1867" kern="1200" baseline="0">
                <a:solidFill>
                  <a:srgbClr val="616265"/>
                </a:solidFill>
                <a:latin typeface="Lato Light" panose="020F0502020204030203" pitchFamily="34" charset="0"/>
                <a:ea typeface="Lato Light" panose="020F0502020204030203" pitchFamily="34" charset="0"/>
                <a:cs typeface="Lato Light" panose="020F0502020204030203" pitchFamily="34" charset="0"/>
              </a:defRPr>
            </a:lvl3pPr>
            <a:lvl4pPr marL="1218956" indent="-304739" algn="l" defTabSz="914400" rtl="0" eaLnBrk="1" latinLnBrk="0" hangingPunct="1">
              <a:lnSpc>
                <a:spcPct val="90000"/>
              </a:lnSpc>
              <a:spcBef>
                <a:spcPts val="500"/>
              </a:spcBef>
              <a:buFont typeface="Arial" pitchFamily="34" charset="0"/>
              <a:buChar char="•"/>
              <a:defRPr sz="1867"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4pPr>
            <a:lvl5pPr marL="1676065" indent="-372459" algn="l" defTabSz="914400" rtl="0" eaLnBrk="1" latinLnBrk="0" hangingPunct="1">
              <a:lnSpc>
                <a:spcPct val="90000"/>
              </a:lnSpc>
              <a:spcBef>
                <a:spcPts val="500"/>
              </a:spcBef>
              <a:buFont typeface="Arial" panose="020B0604020202020204" pitchFamily="34" charset="0"/>
              <a:buChar char="•"/>
              <a:defRPr sz="1867"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2400" b="1" dirty="0">
                <a:solidFill>
                  <a:schemeClr val="tx1"/>
                </a:solidFill>
                <a:latin typeface="Open Sans"/>
                <a:ea typeface="Open Sans"/>
                <a:cs typeface="Open Sans"/>
              </a:rPr>
              <a:t>On or after</a:t>
            </a:r>
            <a:r>
              <a:rPr lang="en-US" sz="2400" b="1" dirty="0">
                <a:solidFill>
                  <a:schemeClr val="tx1"/>
                </a:solidFill>
                <a:effectLst/>
                <a:latin typeface="Open Sans"/>
                <a:ea typeface="Open Sans"/>
                <a:cs typeface="Open Sans"/>
              </a:rPr>
              <a:t> Jan 25, 2025 - Simplified Framework</a:t>
            </a:r>
            <a:r>
              <a:rPr lang="en-US" sz="2400" b="1" dirty="0">
                <a:solidFill>
                  <a:schemeClr val="tx1"/>
                </a:solidFill>
                <a:latin typeface="Open Sans"/>
                <a:ea typeface="Open Sans"/>
                <a:cs typeface="Open Sans"/>
              </a:rPr>
              <a:t> </a:t>
            </a:r>
            <a:endParaRPr lang="en-US" sz="2400"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indent="0" algn="ctr">
              <a:lnSpc>
                <a:spcPct val="100000"/>
              </a:lnSpc>
              <a:spcBef>
                <a:spcPts val="0"/>
              </a:spcBef>
              <a:buNone/>
            </a:pPr>
            <a:r>
              <a:rPr lang="en-US" sz="2000" b="1" dirty="0">
                <a:solidFill>
                  <a:schemeClr val="tx1"/>
                </a:solidFill>
                <a:effectLst/>
                <a:latin typeface="Open Sans"/>
                <a:ea typeface="Open Sans"/>
                <a:cs typeface="Open Sans"/>
              </a:rPr>
              <a:t>(</a:t>
            </a:r>
            <a:r>
              <a:rPr lang="en-US" sz="2000" b="1" u="sng" dirty="0">
                <a:solidFill>
                  <a:schemeClr val="tx1"/>
                </a:solidFill>
                <a:effectLst/>
                <a:latin typeface="Open Sans"/>
                <a:ea typeface="Open Sans"/>
                <a:cs typeface="Open Sans"/>
              </a:rPr>
              <a:t>all</a:t>
            </a:r>
            <a:r>
              <a:rPr lang="en-US" sz="2000" b="1" dirty="0">
                <a:solidFill>
                  <a:schemeClr val="tx1"/>
                </a:solidFill>
                <a:effectLst/>
                <a:latin typeface="Open Sans"/>
                <a:ea typeface="Open Sans"/>
                <a:cs typeface="Open Sans"/>
              </a:rPr>
              <a:t> considered in Overall Impact Score)</a:t>
            </a:r>
            <a:endParaRPr lang="en-US" sz="2000" b="1" dirty="0">
              <a:solidFill>
                <a:schemeClr val="tx1"/>
              </a:solidFill>
              <a:latin typeface="Open Sans"/>
              <a:ea typeface="Open Sans"/>
              <a:cs typeface="Open Sans"/>
            </a:endParaRPr>
          </a:p>
          <a:p>
            <a:pPr>
              <a:buClr>
                <a:srgbClr val="0F7FC9"/>
              </a:buClr>
            </a:pPr>
            <a:r>
              <a:rPr kumimoji="0" lang="en-US" sz="2400" b="1" i="0" u="none" strike="noStrike" kern="1200" cap="none" spc="0" normalizeH="0" baseline="0" noProof="0" dirty="0">
                <a:ln>
                  <a:noFill/>
                </a:ln>
                <a:solidFill>
                  <a:prstClr val="black"/>
                </a:solidFill>
                <a:effectLst/>
                <a:uLnTx/>
                <a:uFillTx/>
                <a:latin typeface="Open Sans Light"/>
                <a:ea typeface="Open Sans Light"/>
                <a:cs typeface="Open Sans Light"/>
              </a:rPr>
              <a:t>Factor 1: Importance of the Research</a:t>
            </a:r>
            <a:r>
              <a:rPr lang="en-US" sz="2400" b="1" dirty="0">
                <a:solidFill>
                  <a:prstClr val="black"/>
                </a:solidFill>
                <a:latin typeface="Open Sans Light"/>
                <a:ea typeface="Open Sans Light"/>
                <a:cs typeface="Open Sans Light"/>
              </a:rPr>
              <a:t> </a:t>
            </a:r>
            <a:endParaRPr lang="en-US" sz="24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dirty="0">
                <a:solidFill>
                  <a:prstClr val="black"/>
                </a:solidFill>
                <a:latin typeface="Open Sans Light"/>
                <a:ea typeface="Open Sans Light"/>
                <a:cs typeface="Open Sans Light"/>
              </a:rPr>
              <a:t>Significance, Innovation </a:t>
            </a:r>
            <a:endParaRPr lang="en-US" sz="2000" dirty="0">
              <a:solidFill>
                <a:prstClr val="black"/>
              </a:solidFill>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b="1" dirty="0">
                <a:solidFill>
                  <a:prstClr val="black"/>
                </a:solidFill>
                <a:latin typeface="Open Sans Light"/>
                <a:ea typeface="Open Sans Light"/>
                <a:cs typeface="Open Sans Light"/>
              </a:rPr>
              <a:t>S</a:t>
            </a:r>
            <a:r>
              <a:rPr kumimoji="0" lang="en-US" sz="2000" b="1" i="0" u="none" strike="noStrike" kern="1200" cap="none" spc="0" normalizeH="0" baseline="0" noProof="0" dirty="0">
                <a:ln>
                  <a:noFill/>
                </a:ln>
                <a:solidFill>
                  <a:prstClr val="black"/>
                </a:solidFill>
                <a:effectLst/>
                <a:uLnTx/>
                <a:uFillTx/>
                <a:latin typeface="Open Sans Light"/>
                <a:ea typeface="Open Sans Light"/>
                <a:cs typeface="Open Sans Light"/>
              </a:rPr>
              <a:t>cored 1-9</a:t>
            </a:r>
            <a:r>
              <a:rPr lang="en-US" sz="2000" b="1" dirty="0">
                <a:solidFill>
                  <a:prstClr val="black"/>
                </a:solidFill>
                <a:latin typeface="Open Sans Light"/>
                <a:ea typeface="Open Sans Light"/>
                <a:cs typeface="Open Sans Light"/>
              </a:rPr>
              <a:t> </a:t>
            </a:r>
            <a:endParaRPr lang="en-US" sz="20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a:buClr>
                <a:srgbClr val="0F7FC9"/>
              </a:buClr>
            </a:pPr>
            <a:r>
              <a:rPr kumimoji="0" lang="en-US" sz="2400" b="1" i="0" u="none" strike="noStrike" kern="1200" cap="none" spc="0" normalizeH="0" baseline="0" noProof="0" dirty="0">
                <a:ln>
                  <a:noFill/>
                </a:ln>
                <a:solidFill>
                  <a:prstClr val="black"/>
                </a:solidFill>
                <a:effectLst/>
                <a:uLnTx/>
                <a:uFillTx/>
                <a:latin typeface="Open Sans Light"/>
                <a:ea typeface="Open Sans Light"/>
                <a:cs typeface="Open Sans Light"/>
              </a:rPr>
              <a:t>Factor 2: Rigor and Feasibility</a:t>
            </a:r>
            <a:r>
              <a:rPr lang="en-US" sz="2400" b="1" dirty="0">
                <a:solidFill>
                  <a:prstClr val="black"/>
                </a:solidFill>
                <a:latin typeface="Open Sans Light"/>
                <a:ea typeface="Open Sans Light"/>
                <a:cs typeface="Open Sans Light"/>
              </a:rPr>
              <a:t> </a:t>
            </a:r>
            <a:endParaRPr lang="en-US" sz="24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dirty="0">
                <a:solidFill>
                  <a:prstClr val="black"/>
                </a:solidFill>
                <a:latin typeface="Open Sans Light"/>
                <a:ea typeface="Open Sans Light"/>
                <a:cs typeface="Open Sans Light"/>
              </a:rPr>
              <a:t>Approach (</a:t>
            </a:r>
            <a:r>
              <a:rPr lang="en-US" sz="2000" i="1" dirty="0">
                <a:solidFill>
                  <a:prstClr val="black"/>
                </a:solidFill>
                <a:latin typeface="Open Sans Light"/>
                <a:ea typeface="Open Sans Light"/>
                <a:cs typeface="Open Sans Light"/>
              </a:rPr>
              <a:t>also include Inclusions and Study Timeline for clinical trials</a:t>
            </a:r>
            <a:r>
              <a:rPr lang="en-US" sz="2000" dirty="0">
                <a:solidFill>
                  <a:prstClr val="black"/>
                </a:solidFill>
                <a:latin typeface="Open Sans Light"/>
                <a:ea typeface="Open Sans Light"/>
                <a:cs typeface="Open Sans Light"/>
              </a:rPr>
              <a:t>)</a:t>
            </a:r>
          </a:p>
          <a:p>
            <a:pPr lvl="1">
              <a:buClr>
                <a:srgbClr val="0F7FC9"/>
              </a:buClr>
            </a:pPr>
            <a:r>
              <a:rPr kumimoji="0" lang="en-US" sz="2000" b="1" i="0" u="none" strike="noStrike" kern="1200" cap="none" spc="0" normalizeH="0" baseline="0" noProof="0" dirty="0">
                <a:ln>
                  <a:noFill/>
                </a:ln>
                <a:solidFill>
                  <a:prstClr val="black"/>
                </a:solidFill>
                <a:effectLst/>
                <a:uLnTx/>
                <a:uFillTx/>
                <a:latin typeface="Open Sans Light"/>
                <a:ea typeface="Open Sans Light"/>
                <a:cs typeface="Open Sans Light"/>
              </a:rPr>
              <a:t>Scored 1-9</a:t>
            </a:r>
            <a:r>
              <a:rPr lang="en-US" sz="2000" b="1" dirty="0">
                <a:solidFill>
                  <a:prstClr val="black"/>
                </a:solidFill>
                <a:latin typeface="Open Sans Light"/>
                <a:ea typeface="Open Sans Light"/>
                <a:cs typeface="Open Sans Light"/>
              </a:rPr>
              <a:t> </a:t>
            </a:r>
            <a:endParaRPr lang="en-US" sz="20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a:buClr>
                <a:srgbClr val="0F7FC9"/>
              </a:buClr>
            </a:pPr>
            <a:r>
              <a:rPr kumimoji="0" lang="en-US" sz="2400" b="1" i="0" u="none" strike="noStrike" kern="1200" cap="none" spc="0" normalizeH="0" baseline="0" noProof="0" dirty="0">
                <a:ln>
                  <a:noFill/>
                </a:ln>
                <a:solidFill>
                  <a:prstClr val="black"/>
                </a:solidFill>
                <a:effectLst/>
                <a:uLnTx/>
                <a:uFillTx/>
                <a:latin typeface="Open Sans Light"/>
                <a:ea typeface="Open Sans Light"/>
                <a:cs typeface="Open Sans Light"/>
              </a:rPr>
              <a:t>Factor 3: Expertise and Resources</a:t>
            </a:r>
            <a:r>
              <a:rPr lang="en-US" sz="2400" b="1" dirty="0">
                <a:solidFill>
                  <a:prstClr val="black"/>
                </a:solidFill>
                <a:latin typeface="Open Sans Light"/>
                <a:ea typeface="Open Sans Light"/>
                <a:cs typeface="Open Sans Light"/>
              </a:rPr>
              <a:t> </a:t>
            </a:r>
            <a:endParaRPr lang="en-US" sz="24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lnSpc>
                <a:spcPct val="100000"/>
              </a:lnSpc>
              <a:buClr>
                <a:srgbClr val="0F7FC9"/>
              </a:buClr>
            </a:pPr>
            <a:r>
              <a:rPr lang="en-US" sz="2000" dirty="0">
                <a:solidFill>
                  <a:prstClr val="black"/>
                </a:solidFill>
                <a:latin typeface="Open Sans Light"/>
                <a:ea typeface="Open Sans Light"/>
                <a:cs typeface="Open Sans Light"/>
              </a:rPr>
              <a:t>Investigators, Environment</a:t>
            </a:r>
          </a:p>
          <a:p>
            <a:pPr lvl="1">
              <a:lnSpc>
                <a:spcPct val="100000"/>
              </a:lnSpc>
              <a:buClr>
                <a:srgbClr val="0F7FC9"/>
              </a:buClr>
            </a:pPr>
            <a:r>
              <a:rPr lang="en-US" sz="2000" dirty="0">
                <a:solidFill>
                  <a:prstClr val="black"/>
                </a:solidFill>
                <a:latin typeface="Open Sans Light"/>
                <a:ea typeface="Open Sans Light"/>
                <a:cs typeface="Open Sans Light"/>
              </a:rPr>
              <a:t>Evaluated as appropriate or gaps identified; gaps require explanation</a:t>
            </a:r>
          </a:p>
          <a:p>
            <a:pPr lvl="1">
              <a:lnSpc>
                <a:spcPct val="100000"/>
              </a:lnSpc>
              <a:buClr>
                <a:srgbClr val="0F7FC9"/>
              </a:buClr>
            </a:pPr>
            <a:r>
              <a:rPr lang="en-US" sz="2000" b="1" dirty="0">
                <a:solidFill>
                  <a:prstClr val="black"/>
                </a:solidFill>
                <a:latin typeface="Open Sans Light"/>
                <a:ea typeface="Open Sans Light"/>
                <a:cs typeface="Open Sans Light"/>
              </a:rPr>
              <a:t>Considered in overall impact; no individual score</a:t>
            </a:r>
          </a:p>
        </p:txBody>
      </p:sp>
      <p:sp>
        <p:nvSpPr>
          <p:cNvPr id="2" name="Slide Number Placeholder">
            <a:extLst>
              <a:ext uri="{FF2B5EF4-FFF2-40B4-BE49-F238E27FC236}">
                <a16:creationId xmlns:a16="http://schemas.microsoft.com/office/drawing/2014/main" id="{4D452601-8F87-AC5E-CBB2-EA52322A8F75}"/>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5</a:t>
            </a:fld>
            <a:endParaRPr lang="en-US"/>
          </a:p>
        </p:txBody>
      </p:sp>
    </p:spTree>
    <p:extLst>
      <p:ext uri="{BB962C8B-B14F-4D97-AF65-F5344CB8AC3E}">
        <p14:creationId xmlns:p14="http://schemas.microsoft.com/office/powerpoint/2010/main" val="1839974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4B88423-6825-E0FB-163D-2F330FDA9009}"/>
              </a:ext>
            </a:extLst>
          </p:cNvPr>
          <p:cNvSpPr>
            <a:spLocks noGrp="1"/>
          </p:cNvSpPr>
          <p:nvPr>
            <p:ph type="title"/>
          </p:nvPr>
        </p:nvSpPr>
        <p:spPr>
          <a:xfrm>
            <a:off x="493889" y="383911"/>
            <a:ext cx="5269913" cy="1311325"/>
          </a:xfrm>
        </p:spPr>
        <p:txBody>
          <a:bodyPr/>
          <a:lstStyle/>
          <a:p>
            <a:r>
              <a:rPr lang="en-US" dirty="0"/>
              <a:t>Learn More &amp; Stay Informed</a:t>
            </a:r>
          </a:p>
        </p:txBody>
      </p:sp>
      <p:sp>
        <p:nvSpPr>
          <p:cNvPr id="2" name="Content Placeholder 1">
            <a:extLst>
              <a:ext uri="{FF2B5EF4-FFF2-40B4-BE49-F238E27FC236}">
                <a16:creationId xmlns:a16="http://schemas.microsoft.com/office/drawing/2014/main" id="{DB05D40A-6EC3-DAC1-5127-D0D41EA5FB93}"/>
              </a:ext>
            </a:extLst>
          </p:cNvPr>
          <p:cNvSpPr>
            <a:spLocks noGrp="1"/>
          </p:cNvSpPr>
          <p:nvPr>
            <p:ph sz="half" idx="2"/>
          </p:nvPr>
        </p:nvSpPr>
        <p:spPr>
          <a:xfrm>
            <a:off x="594806" y="1734510"/>
            <a:ext cx="4714240" cy="4094891"/>
          </a:xfrm>
          <a:solidFill>
            <a:schemeClr val="bg1"/>
          </a:solidFill>
        </p:spPr>
        <p:txBody>
          <a:bodyPr vert="horz" lIns="91440" tIns="45720" rIns="91440" bIns="45720" rtlCol="0" anchor="t">
            <a:noAutofit/>
          </a:bodyPr>
          <a:lstStyle/>
          <a:p>
            <a:r>
              <a:rPr lang="en-US" dirty="0">
                <a:latin typeface="Open Sans" panose="020B0606030504020204" pitchFamily="34" charset="0"/>
                <a:ea typeface="Open Sans" panose="020B0606030504020204" pitchFamily="34" charset="0"/>
                <a:cs typeface="Open Sans" panose="020B0606030504020204" pitchFamily="34" charset="0"/>
              </a:rPr>
              <a:t>Development background</a:t>
            </a:r>
          </a:p>
          <a:p>
            <a:r>
              <a:rPr lang="en-US" dirty="0">
                <a:latin typeface="Open Sans" panose="020B0606030504020204" pitchFamily="34" charset="0"/>
                <a:ea typeface="Open Sans" panose="020B0606030504020204" pitchFamily="34" charset="0"/>
                <a:cs typeface="Open Sans" panose="020B0606030504020204" pitchFamily="34" charset="0"/>
              </a:rPr>
              <a:t>Description of changes</a:t>
            </a:r>
          </a:p>
          <a:p>
            <a:r>
              <a:rPr lang="en-US" dirty="0">
                <a:latin typeface="Open Sans" panose="020B0606030504020204" pitchFamily="34" charset="0"/>
                <a:ea typeface="Open Sans" panose="020B0606030504020204" pitchFamily="34" charset="0"/>
                <a:cs typeface="Open Sans" panose="020B0606030504020204" pitchFamily="34" charset="0"/>
              </a:rPr>
              <a:t>Guidance for reviewers</a:t>
            </a:r>
          </a:p>
          <a:p>
            <a:r>
              <a:rPr lang="en-US" dirty="0">
                <a:latin typeface="Open Sans" panose="020B0606030504020204" pitchFamily="34" charset="0"/>
                <a:ea typeface="Open Sans" panose="020B0606030504020204" pitchFamily="34" charset="0"/>
                <a:cs typeface="Open Sans" panose="020B0606030504020204" pitchFamily="34" charset="0"/>
              </a:rPr>
              <a:t>Guidance for applicants</a:t>
            </a:r>
          </a:p>
          <a:p>
            <a:r>
              <a:rPr lang="en-US" dirty="0">
                <a:latin typeface="Open Sans" panose="020B0606030504020204" pitchFamily="34" charset="0"/>
                <a:ea typeface="Open Sans" panose="020B0606030504020204" pitchFamily="34" charset="0"/>
                <a:cs typeface="Open Sans" panose="020B0606030504020204" pitchFamily="34" charset="0"/>
              </a:rPr>
              <a:t>Training and resources</a:t>
            </a:r>
          </a:p>
          <a:p>
            <a:r>
              <a:rPr lang="en-US" dirty="0">
                <a:latin typeface="Open Sans" panose="020B0606030504020204" pitchFamily="34" charset="0"/>
                <a:ea typeface="Open Sans" panose="020B0606030504020204" pitchFamily="34" charset="0"/>
                <a:cs typeface="Open Sans" panose="020B0606030504020204" pitchFamily="34" charset="0"/>
              </a:rPr>
              <a:t>Notices and reports</a:t>
            </a:r>
          </a:p>
          <a:p>
            <a:r>
              <a:rPr lang="en-US" dirty="0">
                <a:latin typeface="Open Sans" panose="020B0606030504020204" pitchFamily="34" charset="0"/>
                <a:ea typeface="Open Sans" panose="020B0606030504020204" pitchFamily="34" charset="0"/>
                <a:cs typeface="Open Sans" panose="020B0606030504020204" pitchFamily="34" charset="0"/>
              </a:rPr>
              <a:t>FAQs</a:t>
            </a:r>
          </a:p>
          <a:p>
            <a:r>
              <a:rPr lang="en-US" dirty="0">
                <a:latin typeface="Open Sans" panose="020B0606030504020204" pitchFamily="34" charset="0"/>
                <a:ea typeface="Open Sans" panose="020B0606030504020204" pitchFamily="34" charset="0"/>
                <a:cs typeface="Open Sans" panose="020B0606030504020204" pitchFamily="34" charset="0"/>
              </a:rPr>
              <a:t>Contacts</a:t>
            </a:r>
            <a:endParaRPr lang="en-US" sz="2800" dirty="0">
              <a:latin typeface="Open Sans" panose="020B0606030504020204" pitchFamily="34" charset="0"/>
              <a:ea typeface="Open Sans" panose="020B0606030504020204" pitchFamily="34" charset="0"/>
              <a:cs typeface="Open Sans" panose="020B0606030504020204" pitchFamily="34" charset="0"/>
            </a:endParaRPr>
          </a:p>
          <a:p>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Placeholder 5" descr="A screenshot of the grants.nih.gov site for Simplifying Peer Review showing some of the navigation tabs and page links included on the site.">
            <a:extLst>
              <a:ext uri="{FF2B5EF4-FFF2-40B4-BE49-F238E27FC236}">
                <a16:creationId xmlns:a16="http://schemas.microsoft.com/office/drawing/2014/main" id="{A1EBEA8F-6DB6-E71D-673E-17600B20C4B3}"/>
              </a:ext>
            </a:extLst>
          </p:cNvPr>
          <p:cNvPicPr>
            <a:picLocks noGrp="1" noChangeAspect="1"/>
          </p:cNvPicPr>
          <p:nvPr>
            <p:ph type="pic" idx="1"/>
          </p:nvPr>
        </p:nvPicPr>
        <p:blipFill rotWithShape="1">
          <a:blip r:embed="rId3"/>
          <a:srcRect t="1987" b="1987"/>
          <a:stretch/>
        </p:blipFill>
        <p:spPr>
          <a:xfrm>
            <a:off x="5311702" y="10"/>
            <a:ext cx="6878775" cy="6112691"/>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3" name="TextBox 2">
            <a:extLst>
              <a:ext uri="{FF2B5EF4-FFF2-40B4-BE49-F238E27FC236}">
                <a16:creationId xmlns:a16="http://schemas.microsoft.com/office/drawing/2014/main" id="{4CB1D3D0-1CF7-5EF7-CDFE-DABB12E9DD8B}"/>
              </a:ext>
            </a:extLst>
          </p:cNvPr>
          <p:cNvSpPr txBox="1"/>
          <p:nvPr/>
        </p:nvSpPr>
        <p:spPr>
          <a:xfrm>
            <a:off x="594806" y="5805095"/>
            <a:ext cx="7884081" cy="461665"/>
          </a:xfrm>
          <a:prstGeom prst="rect">
            <a:avLst/>
          </a:prstGeom>
          <a:solidFill>
            <a:schemeClr val="bg1"/>
          </a:solidFill>
        </p:spPr>
        <p:txBody>
          <a:bodyPr wrap="none" lIns="91440" tIns="45720" rIns="91440" bIns="45720" rtlCol="0" anchor="t">
            <a:spAutoFit/>
          </a:bodyPr>
          <a:lstStyle/>
          <a:p>
            <a:r>
              <a:rPr lang="en-US" sz="2400" b="1" u="sng" dirty="0">
                <a:effectLst/>
                <a:latin typeface="Open Sans" panose="020B0606030504020204" pitchFamily="34" charset="0"/>
                <a:ea typeface="Open Sans" panose="020B0606030504020204" pitchFamily="34" charset="0"/>
                <a:cs typeface="Open Sans" panose="020B0606030504020204" pitchFamily="34" charset="0"/>
                <a:hlinkClick r:id="rId4"/>
              </a:rPr>
              <a:t>grants.nih.gov/policy/peer/simplifying-review.htm</a:t>
            </a:r>
            <a:endParaRPr lang="en-US" sz="2400" b="1" u="sng"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a:extLst>
              <a:ext uri="{FF2B5EF4-FFF2-40B4-BE49-F238E27FC236}">
                <a16:creationId xmlns:a16="http://schemas.microsoft.com/office/drawing/2014/main" id="{B8486C76-0FE2-C9B7-12EE-825CC0CD16A1}"/>
              </a:ext>
              <a:ext uri="{C183D7F6-B498-43B3-948B-1728B52AA6E4}">
                <adec:decorative xmlns:adec="http://schemas.microsoft.com/office/drawing/2017/decorative" val="1"/>
              </a:ext>
            </a:extLst>
          </p:cNvPr>
          <p:cNvSpPr/>
          <p:nvPr/>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a:extLst>
              <a:ext uri="{FF2B5EF4-FFF2-40B4-BE49-F238E27FC236}">
                <a16:creationId xmlns:a16="http://schemas.microsoft.com/office/drawing/2014/main" id="{06BF442E-36AD-C844-10C8-4359B224775E}"/>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6</a:t>
            </a:fld>
            <a:endParaRPr lang="en-US"/>
          </a:p>
        </p:txBody>
      </p:sp>
    </p:spTree>
    <p:extLst>
      <p:ext uri="{BB962C8B-B14F-4D97-AF65-F5344CB8AC3E}">
        <p14:creationId xmlns:p14="http://schemas.microsoft.com/office/powerpoint/2010/main" val="2545132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241A6-1EC3-0BF4-A4BD-76A554627FCC}"/>
              </a:ext>
            </a:extLst>
          </p:cNvPr>
          <p:cNvSpPr>
            <a:spLocks noGrp="1"/>
          </p:cNvSpPr>
          <p:nvPr>
            <p:ph type="title"/>
          </p:nvPr>
        </p:nvSpPr>
        <p:spPr/>
        <p:txBody>
          <a:bodyPr/>
          <a:lstStyle/>
          <a:p>
            <a:r>
              <a:rPr lang="en-US" dirty="0"/>
              <a:t>A DECK with More detail (intro, implementation,  details of changes) follows</a:t>
            </a:r>
          </a:p>
        </p:txBody>
      </p:sp>
    </p:spTree>
    <p:extLst>
      <p:ext uri="{BB962C8B-B14F-4D97-AF65-F5344CB8AC3E}">
        <p14:creationId xmlns:p14="http://schemas.microsoft.com/office/powerpoint/2010/main" val="1536607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241A6-1EC3-0BF4-A4BD-76A554627FCC}"/>
              </a:ext>
            </a:extLst>
          </p:cNvPr>
          <p:cNvSpPr>
            <a:spLocks noGrp="1"/>
          </p:cNvSpPr>
          <p:nvPr>
            <p:ph type="title"/>
          </p:nvPr>
        </p:nvSpPr>
        <p:spPr/>
        <p:txBody>
          <a:bodyPr/>
          <a:lstStyle/>
          <a:p>
            <a:r>
              <a:rPr lang="en-US" dirty="0"/>
              <a:t>INTRO SLIDES</a:t>
            </a:r>
          </a:p>
        </p:txBody>
      </p:sp>
    </p:spTree>
    <p:extLst>
      <p:ext uri="{BB962C8B-B14F-4D97-AF65-F5344CB8AC3E}">
        <p14:creationId xmlns:p14="http://schemas.microsoft.com/office/powerpoint/2010/main" val="2584892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73C89BA-34AF-31BE-2800-6DD19E48D9F9}"/>
              </a:ext>
            </a:extLst>
          </p:cNvPr>
          <p:cNvSpPr>
            <a:spLocks noGrp="1"/>
          </p:cNvSpPr>
          <p:nvPr>
            <p:ph type="title"/>
          </p:nvPr>
        </p:nvSpPr>
        <p:spPr/>
        <p:txBody>
          <a:bodyPr/>
          <a:lstStyle/>
          <a:p>
            <a:r>
              <a:rPr lang="en-US" dirty="0"/>
              <a:t>Changes Coming: Simplifying Review of Research Project Grant Applications</a:t>
            </a:r>
          </a:p>
        </p:txBody>
      </p:sp>
      <p:sp>
        <p:nvSpPr>
          <p:cNvPr id="2" name="Content Placeholder 1">
            <a:extLst>
              <a:ext uri="{FF2B5EF4-FFF2-40B4-BE49-F238E27FC236}">
                <a16:creationId xmlns:a16="http://schemas.microsoft.com/office/drawing/2014/main" id="{B1FD0F8A-200F-8ED3-6F56-43CD127EA163}"/>
              </a:ext>
            </a:extLst>
          </p:cNvPr>
          <p:cNvSpPr>
            <a:spLocks noGrp="1"/>
          </p:cNvSpPr>
          <p:nvPr>
            <p:ph idx="1"/>
          </p:nvPr>
        </p:nvSpPr>
        <p:spPr>
          <a:xfrm>
            <a:off x="838200" y="1651517"/>
            <a:ext cx="10278346" cy="4887395"/>
          </a:xfrm>
        </p:spPr>
        <p:txBody>
          <a:bodyPr>
            <a:normAutofit fontScale="92500" lnSpcReduction="20000"/>
          </a:bodyPr>
          <a:lstStyle/>
          <a:p>
            <a:pPr marL="914400" lvl="2" indent="0">
              <a:lnSpc>
                <a:spcPct val="100000"/>
              </a:lnSpc>
              <a:buNone/>
            </a:pPr>
            <a:endParaRPr lang="en-US" sz="2000" b="1" dirty="0">
              <a:solidFill>
                <a:srgbClr val="0070C0"/>
              </a:solidFill>
            </a:endParaRPr>
          </a:p>
          <a:p>
            <a:pPr>
              <a:lnSpc>
                <a:spcPct val="100000"/>
              </a:lnSpc>
            </a:pPr>
            <a:r>
              <a:rPr lang="en-US" b="1" dirty="0"/>
              <a:t>What’s changing?</a:t>
            </a:r>
          </a:p>
          <a:p>
            <a:pPr lvl="1">
              <a:lnSpc>
                <a:spcPct val="100000"/>
              </a:lnSpc>
            </a:pPr>
            <a:r>
              <a:rPr lang="en-US" dirty="0">
                <a:solidFill>
                  <a:srgbClr val="0F7FC9"/>
                </a:solidFill>
              </a:rPr>
              <a:t>The five peer review criteria are reorganized into three factors</a:t>
            </a:r>
          </a:p>
          <a:p>
            <a:pPr lvl="1">
              <a:lnSpc>
                <a:spcPct val="100000"/>
              </a:lnSpc>
            </a:pPr>
            <a:r>
              <a:rPr lang="en-US" dirty="0">
                <a:solidFill>
                  <a:srgbClr val="0F7FC9"/>
                </a:solidFill>
              </a:rPr>
              <a:t>Investigator/Environment will be assessed with a binary choice – sufficient or not</a:t>
            </a:r>
          </a:p>
          <a:p>
            <a:pPr lvl="1">
              <a:lnSpc>
                <a:spcPct val="100000"/>
              </a:lnSpc>
            </a:pPr>
            <a:r>
              <a:rPr lang="en-US" dirty="0">
                <a:solidFill>
                  <a:srgbClr val="0F7FC9"/>
                </a:solidFill>
              </a:rPr>
              <a:t>Most Additional Review Considerations shifted from peer reviewers to NIH staff</a:t>
            </a:r>
          </a:p>
          <a:p>
            <a:pPr marL="457200" lvl="1" indent="0">
              <a:lnSpc>
                <a:spcPct val="100000"/>
              </a:lnSpc>
              <a:buNone/>
            </a:pPr>
            <a:endParaRPr lang="en-US" dirty="0">
              <a:solidFill>
                <a:srgbClr val="0F7FC9"/>
              </a:solidFill>
            </a:endParaRPr>
          </a:p>
          <a:p>
            <a:pPr>
              <a:lnSpc>
                <a:spcPct val="100000"/>
              </a:lnSpc>
            </a:pPr>
            <a:r>
              <a:rPr lang="en-US" b="1" dirty="0"/>
              <a:t>What’s the scope of the changes? </a:t>
            </a:r>
          </a:p>
          <a:p>
            <a:pPr lvl="1">
              <a:lnSpc>
                <a:spcPct val="100000"/>
              </a:lnSpc>
            </a:pPr>
            <a:r>
              <a:rPr lang="en-US" dirty="0">
                <a:solidFill>
                  <a:srgbClr val="0F7FC9"/>
                </a:solidFill>
              </a:rPr>
              <a:t>Affecting RPGs with the following activity codes:</a:t>
            </a:r>
          </a:p>
          <a:p>
            <a:pPr marL="457200" lvl="1" indent="0">
              <a:lnSpc>
                <a:spcPct val="100000"/>
              </a:lnSpc>
              <a:buNone/>
            </a:pPr>
            <a:r>
              <a:rPr lang="en-US" b="0" i="0" dirty="0">
                <a:solidFill>
                  <a:srgbClr val="3B3B3B"/>
                </a:solidFill>
                <a:effectLst/>
                <a:latin typeface="Source Sans Pro" panose="020B0503030403020204" pitchFamily="34" charset="0"/>
              </a:rPr>
              <a:t>	R01, R03, R15, R16, R21, R33, R34, R36, R61, RC1, RC2, RC4, RF1, 	RL1, RL2, U01, U34, U3R, 	UA5, UC1, UC2, UC4, UF1, UG3, UH2, UH3, UH5, (including the following phased awards: 	R21/R33, UH2/UH3, UG3/UH3, R61/R33)</a:t>
            </a:r>
            <a:endParaRPr lang="en-US" dirty="0"/>
          </a:p>
          <a:p>
            <a:pPr lvl="1">
              <a:lnSpc>
                <a:spcPct val="100000"/>
              </a:lnSpc>
            </a:pPr>
            <a:endParaRPr lang="en-US" dirty="0"/>
          </a:p>
          <a:p>
            <a:pPr>
              <a:lnSpc>
                <a:spcPct val="100000"/>
              </a:lnSpc>
            </a:pPr>
            <a:r>
              <a:rPr lang="en-US" b="1" dirty="0"/>
              <a:t>When will the Simplified Framework be Implemented?</a:t>
            </a:r>
          </a:p>
          <a:p>
            <a:pPr lvl="1">
              <a:lnSpc>
                <a:spcPct val="100000"/>
              </a:lnSpc>
            </a:pPr>
            <a:r>
              <a:rPr lang="en-US" sz="2000" dirty="0"/>
              <a:t>Applies to applications submitted for </a:t>
            </a:r>
            <a:r>
              <a:rPr lang="en-US" sz="2000" b="1" dirty="0">
                <a:solidFill>
                  <a:srgbClr val="0070C0"/>
                </a:solidFill>
              </a:rPr>
              <a:t>January 25, 2025 due dates</a:t>
            </a:r>
          </a:p>
          <a:p>
            <a:pPr lvl="2">
              <a:lnSpc>
                <a:spcPct val="100000"/>
              </a:lnSpc>
            </a:pPr>
            <a:r>
              <a:rPr lang="en-US" sz="2000" dirty="0"/>
              <a:t>Summer 2025 peer review and October 2025 Advisory Council</a:t>
            </a:r>
          </a:p>
        </p:txBody>
      </p:sp>
      <p:sp>
        <p:nvSpPr>
          <p:cNvPr id="4" name="TextBox 3">
            <a:extLst>
              <a:ext uri="{FF2B5EF4-FFF2-40B4-BE49-F238E27FC236}">
                <a16:creationId xmlns:a16="http://schemas.microsoft.com/office/drawing/2014/main" id="{137A8A41-4D5E-3380-CB50-1CE83AE907A5}"/>
              </a:ext>
            </a:extLst>
          </p:cNvPr>
          <p:cNvSpPr txBox="1"/>
          <p:nvPr/>
        </p:nvSpPr>
        <p:spPr>
          <a:xfrm>
            <a:off x="2890576" y="6306423"/>
            <a:ext cx="8225970" cy="400110"/>
          </a:xfrm>
          <a:prstGeom prst="rect">
            <a:avLst/>
          </a:prstGeom>
          <a:noFill/>
        </p:spPr>
        <p:txBody>
          <a:bodyPr wrap="none" rtlCol="0">
            <a:spAutoFit/>
          </a:bodyPr>
          <a:lstStyle/>
          <a:p>
            <a:r>
              <a:rPr lang="en-US" sz="2000" b="1">
                <a:latin typeface="Open Sans" panose="020B0606030504020204" pitchFamily="34" charset="0"/>
                <a:ea typeface="Open Sans" panose="020B0606030504020204" pitchFamily="34" charset="0"/>
                <a:cs typeface="Open Sans" panose="020B0606030504020204" pitchFamily="34" charset="0"/>
              </a:rPr>
              <a:t>Learn more: </a:t>
            </a:r>
            <a:r>
              <a:rPr lang="en-US" sz="2000" b="1">
                <a:effectLst/>
                <a:latin typeface="Open Sans" panose="020B0606030504020204" pitchFamily="34" charset="0"/>
                <a:ea typeface="Open Sans" panose="020B0606030504020204" pitchFamily="34" charset="0"/>
                <a:cs typeface="Open Sans" panose="020B0606030504020204" pitchFamily="34" charset="0"/>
                <a:hlinkClick r:id="rId3"/>
              </a:rPr>
              <a:t>grants.nih.gov/policy/peer/simplifying-review.htm</a:t>
            </a:r>
            <a:endParaRPr lang="en-US" sz="2000" b="1">
              <a:latin typeface="Open Sans" panose="020B0606030504020204" pitchFamily="34" charset="0"/>
              <a:ea typeface="Open Sans" panose="020B0606030504020204" pitchFamily="34" charset="0"/>
              <a:cs typeface="Open Sans" panose="020B0606030504020204" pitchFamily="34" charset="0"/>
            </a:endParaRPr>
          </a:p>
        </p:txBody>
      </p:sp>
      <p:sp>
        <p:nvSpPr>
          <p:cNvPr id="5" name="Slide Number Placeholder">
            <a:extLst>
              <a:ext uri="{FF2B5EF4-FFF2-40B4-BE49-F238E27FC236}">
                <a16:creationId xmlns:a16="http://schemas.microsoft.com/office/drawing/2014/main" id="{D682A069-3550-E80D-3DAE-2FC6302DD2DA}"/>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9</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9222804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4b77578-9773-42d5-8507-251ca2dc2b06}" enabled="0" method="" siteId="{14b77578-9773-42d5-8507-251ca2dc2b06}" removed="1"/>
</clbl:labelList>
</file>

<file path=docProps/app.xml><?xml version="1.0" encoding="utf-8"?>
<Properties xmlns="http://schemas.openxmlformats.org/officeDocument/2006/extended-properties" xmlns:vt="http://schemas.openxmlformats.org/officeDocument/2006/docPropsVTypes">
  <TotalTime>343</TotalTime>
  <Words>2285</Words>
  <Application>Microsoft Office PowerPoint</Application>
  <PresentationFormat>Widescreen</PresentationFormat>
  <Paragraphs>275</Paragraphs>
  <Slides>23</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Arial,Sans-Serif</vt:lpstr>
      <vt:lpstr>Calibri</vt:lpstr>
      <vt:lpstr>Courier New</vt:lpstr>
      <vt:lpstr>Open Sans</vt:lpstr>
      <vt:lpstr>Open Sans ExtraBold</vt:lpstr>
      <vt:lpstr>Open Sans Light</vt:lpstr>
      <vt:lpstr>Open Sans Light ITALIC</vt:lpstr>
      <vt:lpstr>Source Sans Pro</vt:lpstr>
      <vt:lpstr>1_Office Theme</vt:lpstr>
      <vt:lpstr>Simplifying Review Framework for NIH Research Project Grants </vt:lpstr>
      <vt:lpstr>USE THESE if you want to cover the topic briefly</vt:lpstr>
      <vt:lpstr>Changes Coming:   Simplified Framework for NIH Peer Review</vt:lpstr>
      <vt:lpstr>What Will Change Under the Simplified Review Framework for Research Project Grants?</vt:lpstr>
      <vt:lpstr>The Simplified Review Framework Reorganizes Five Regulatory Criteria into Three Factors</vt:lpstr>
      <vt:lpstr>Learn More &amp; Stay Informed</vt:lpstr>
      <vt:lpstr>A DECK with More detail (intro, implementation,  details of changes) follows</vt:lpstr>
      <vt:lpstr>INTRO SLIDES</vt:lpstr>
      <vt:lpstr>Changes Coming: Simplifying Review of Research Project Grant Applications</vt:lpstr>
      <vt:lpstr>PowerPoint Presentation</vt:lpstr>
      <vt:lpstr>What Will Change Under the Simplified Review Framework for Research Project Grants?</vt:lpstr>
      <vt:lpstr>Implementation and support</vt:lpstr>
      <vt:lpstr>Public Website on Simplified Review Framework</vt:lpstr>
      <vt:lpstr>April 17, 2024 Public Webinar</vt:lpstr>
      <vt:lpstr>PowerPoint Presentation</vt:lpstr>
      <vt:lpstr>Detail on Simplifying Review changes</vt:lpstr>
      <vt:lpstr>The Simplified Review Framework Reorganizes Five Regulatory Criteria into Three Factors</vt:lpstr>
      <vt:lpstr>The Simplified Review Framework Updates the Main Review Factors and Additional Criteria</vt:lpstr>
      <vt:lpstr>The Simplified Review Framework Reduces Additional Review Considerations</vt:lpstr>
      <vt:lpstr>Details on Factor 1- Importance of the Research</vt:lpstr>
      <vt:lpstr>Details on Factor 2 -  Rigor and Feasibility </vt:lpstr>
      <vt:lpstr>Details on Factor 3- Expertise and Resources</vt:lpstr>
      <vt:lpstr>List of Changes Under the Simplified Review Framework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Drop-in slides</dc:title>
  <dc:creator>Roberts, Ben (NIH/OD) [E]</dc:creator>
  <cp:lastModifiedBy>Roberts, Ben (NIH/OD) [E]</cp:lastModifiedBy>
  <cp:revision>20</cp:revision>
  <dcterms:created xsi:type="dcterms:W3CDTF">2023-09-27T18:04:07Z</dcterms:created>
  <dcterms:modified xsi:type="dcterms:W3CDTF">2024-04-01T12:40:23Z</dcterms:modified>
</cp:coreProperties>
</file>