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147309429" r:id="rId7"/>
    <p:sldId id="2147309437" r:id="rId8"/>
    <p:sldId id="2147309427" r:id="rId9"/>
    <p:sldId id="2147309228" r:id="rId10"/>
    <p:sldId id="272" r:id="rId11"/>
    <p:sldId id="2147309430" r:id="rId12"/>
    <p:sldId id="2147309435" r:id="rId13"/>
    <p:sldId id="273" r:id="rId14"/>
    <p:sldId id="2147309428" r:id="rId15"/>
    <p:sldId id="2147309431" r:id="rId16"/>
    <p:sldId id="2147309432" r:id="rId17"/>
    <p:sldId id="2147309433" r:id="rId18"/>
    <p:sldId id="2147309436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ExtraBold" panose="020B0906030804020204" pitchFamily="34" charset="0"/>
      <p:bold r:id="rId32"/>
      <p:boldItalic r:id="rId33"/>
    </p:embeddedFont>
    <p:embeddedFont>
      <p:font typeface="Open Sans Light" panose="020B0306030504020204" pitchFamily="34" charset="0"/>
      <p:regular r:id="rId34"/>
      <p:italic r:id="rId35"/>
    </p:embeddedFont>
    <p:embeddedFont>
      <p:font typeface="Open Sans Light ITALIC" panose="020B0306030504020204" charset="0"/>
      <p: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00726A-040F-ABD8-D1E4-9E17A705EA38}" name="Boone, Ericka (NIH/OD) [E]" initials="BE([" userId="S::boonee@nih.gov::a2a320ec-547b-4973-94b8-796dc44711c5" providerId="AD"/>
  <p188:author id="{E71EE098-B93C-66B5-7C72-3710ADDD6FEE}" name="Kramer, Kristin (NIH/CSR) [E]" initials="K[" userId="S::kramerkm@nih.gov::7a1b8a59-9f30-4ef7-8003-6ac3d21a2874" providerId="AD"/>
  <p188:author id="{49175AAD-71E0-4C4E-C7B2-6DCFE27E78ED}" name="Reed, Bruce (NIH/CSR) [E]" initials="R[" userId="S::reedbr@nih.gov::e1d74afa-2a03-4c42-94d4-efc62609e489" providerId="AD"/>
  <p188:author id="{B24C9FBE-8CCD-83DA-6BBC-5249B82D26D4}" name="Roberts, Ben (NIH/OD) [E]" initials="R[" userId="S::robertsbs@nih.gov::c48dde0e-754e-4c9a-b2bc-009558c698f1" providerId="AD"/>
  <p188:author id="{28AA0BF4-C1A5-B5D4-C80F-C31D4B8B52D5}" name="Columbus, Megan (NIH/OD) [E]" initials="CM([" userId="S::columbum@nih.gov::a814b567-0fe2-4d52-b753-aca9f82d88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Wowk" initials="EW" lastIdx="4" clrIdx="0">
    <p:extLst>
      <p:ext uri="{19B8F6BF-5375-455C-9EA6-DF929625EA0E}">
        <p15:presenceInfo xmlns:p15="http://schemas.microsoft.com/office/powerpoint/2012/main" userId="Evan Wow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9"/>
    <a:srgbClr val="59A80F"/>
    <a:srgbClr val="015396"/>
    <a:srgbClr val="616265"/>
    <a:srgbClr val="55A995"/>
    <a:srgbClr val="ABD5CB"/>
    <a:srgbClr val="FFFFFF"/>
    <a:srgbClr val="000000"/>
    <a:srgbClr val="013B6B"/>
    <a:srgbClr val="6A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C7790-9530-30D7-3C7B-077D359BCEF8}" v="7" dt="2024-04-17T19:56:39.180"/>
    <p1510:client id="{E6C43973-9A7C-0666-C0C1-29703916C03A}" v="56" dt="2024-04-16T14:00:37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114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175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881982-FD8B-4557-AA9F-C38C0C914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195A5-2775-42BA-A96A-B5878F887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80EA6-E01D-4D7F-8FC8-C686EEBFB8B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B6D30-58C2-469B-A61D-6A94B14BE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4AE37-13C7-4FAD-8DA3-D7482BE19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5DF9-316E-44DA-9308-C623ED40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B03B-F6A5-45A5-9EDA-61BAA85D779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629E-846D-43D2-99D5-7F47A126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/>
              <a:t>No changes </a:t>
            </a:r>
            <a:r>
              <a:rPr lang="en-US" sz="1200"/>
              <a:t>to </a:t>
            </a:r>
            <a:r>
              <a:rPr lang="en-US" sz="1200" b="1"/>
              <a:t>Additional Review Criteria </a:t>
            </a:r>
            <a:r>
              <a:rPr lang="en-US" sz="1200"/>
              <a:t>(e.g., Protections for Human Subjects; Inclusion of Women, Minorities and Individuals Across the Lifespan; etc.) or to </a:t>
            </a:r>
            <a:r>
              <a:rPr lang="en-US" sz="1200" b="1"/>
              <a:t>Additional Review Considerations </a:t>
            </a:r>
            <a:r>
              <a:rPr lang="en-US" sz="1200"/>
              <a:t>(e.g., Training in the Responsible Conduct of Research, Resource Sharing Plans, Budget, etc.).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6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4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hscmd.org/community-initiatives-and-outreach/hhs-logo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hscmd.org/community-initiatives-and-outreach/hhs-logo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>
            <a:extLst>
              <a:ext uri="{FF2B5EF4-FFF2-40B4-BE49-F238E27FC236}">
                <a16:creationId xmlns:a16="http://schemas.microsoft.com/office/drawing/2014/main" id="{13A73589-92E1-4286-887D-1299FB3A707E}"/>
              </a:ext>
            </a:extLst>
          </p:cNvPr>
          <p:cNvSpPr/>
          <p:nvPr userDrawn="1"/>
        </p:nvSpPr>
        <p:spPr>
          <a:xfrm>
            <a:off x="0" y="6429022"/>
            <a:ext cx="12192000" cy="428978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572F3B3B-DFD2-435D-AC4F-505539DDDC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204841"/>
            <a:ext cx="10577689" cy="694359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spc="8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SUBTITLE STYLE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643A7B6-8211-4211-8094-CD4EC7CC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4" y="1653820"/>
            <a:ext cx="10577689" cy="2398715"/>
          </a:xfrm>
        </p:spPr>
        <p:txBody>
          <a:bodyPr anchor="b">
            <a:noAutofit/>
          </a:bodyPr>
          <a:lstStyle>
            <a:lvl1pPr algn="ctr">
              <a:defRPr sz="8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8F1EE22A-6664-4420-B4FC-3AF6C5498B2F}"/>
              </a:ext>
            </a:extLst>
          </p:cNvPr>
          <p:cNvSpPr/>
          <p:nvPr userDrawn="1"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ational Institutes of Health Logo: Turning Discovery Into Health">
            <a:extLst>
              <a:ext uri="{FF2B5EF4-FFF2-40B4-BE49-F238E27FC236}">
                <a16:creationId xmlns:a16="http://schemas.microsoft.com/office/drawing/2014/main" id="{D0806970-6BEC-C249-795F-C1EDD9CE5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52" y="5525389"/>
            <a:ext cx="422453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">
            <a:extLst>
              <a:ext uri="{FF2B5EF4-FFF2-40B4-BE49-F238E27FC236}">
                <a16:creationId xmlns:a16="http://schemas.microsoft.com/office/drawing/2014/main" id="{AF430B7A-582A-4BD2-AC50-900E7A9FCA65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3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55248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3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55248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66484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6E181137-1E8E-4080-8045-736C7364C5C0}"/>
              </a:ext>
            </a:extLst>
          </p:cNvPr>
          <p:cNvSpPr/>
          <p:nvPr userDrawn="1"/>
        </p:nvSpPr>
        <p:spPr>
          <a:xfrm>
            <a:off x="8867757" y="2213040"/>
            <a:ext cx="2423160" cy="2423160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3147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F09F027-67B0-4832-AA05-069F00742A1F}"/>
              </a:ext>
            </a:extLst>
          </p:cNvPr>
          <p:cNvSpPr/>
          <p:nvPr userDrawn="1"/>
        </p:nvSpPr>
        <p:spPr>
          <a:xfrm>
            <a:off x="4884420" y="2213040"/>
            <a:ext cx="2423160" cy="2423160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88574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574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99810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22E415E1-457D-4CB7-831E-C9A83D7E2379}"/>
              </a:ext>
            </a:extLst>
          </p:cNvPr>
          <p:cNvSpPr/>
          <p:nvPr userDrawn="1"/>
        </p:nvSpPr>
        <p:spPr>
          <a:xfrm>
            <a:off x="901083" y="2213040"/>
            <a:ext cx="2423160" cy="2423160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DB0ABD1-593B-4529-913A-F852F3DB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9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>
            <a:extLst>
              <a:ext uri="{FF2B5EF4-FFF2-40B4-BE49-F238E27FC236}">
                <a16:creationId xmlns:a16="http://schemas.microsoft.com/office/drawing/2014/main" id="{18E1B082-5B37-4AC1-9E71-DA2C97F45049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33364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1" name="Text Placeholder 4b">
            <a:extLst>
              <a:ext uri="{FF2B5EF4-FFF2-40B4-BE49-F238E27FC236}">
                <a16:creationId xmlns:a16="http://schemas.microsoft.com/office/drawing/2014/main" id="{1A29A235-9167-4F27-B5C3-CB2ACCB16273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9434265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Text Placeholder 4a">
            <a:extLst>
              <a:ext uri="{FF2B5EF4-FFF2-40B4-BE49-F238E27FC236}">
                <a16:creationId xmlns:a16="http://schemas.microsoft.com/office/drawing/2014/main" id="{778778C9-2C47-4D08-ADDF-45D2A93DCBD3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434265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F36742C-82DA-4933-9D07-A891DC81BF2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877566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B6A79364-8CF2-4CE5-8BCA-87345CE51044}"/>
              </a:ext>
            </a:extLst>
          </p:cNvPr>
          <p:cNvSpPr/>
          <p:nvPr userDrawn="1"/>
        </p:nvSpPr>
        <p:spPr>
          <a:xfrm>
            <a:off x="9784841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b">
            <a:extLst>
              <a:ext uri="{FF2B5EF4-FFF2-40B4-BE49-F238E27FC236}">
                <a16:creationId xmlns:a16="http://schemas.microsoft.com/office/drawing/2014/main" id="{D2D81906-7A9A-4C0B-89FC-E990B885BF3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56856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3a">
            <a:extLst>
              <a:ext uri="{FF2B5EF4-FFF2-40B4-BE49-F238E27FC236}">
                <a16:creationId xmlns:a16="http://schemas.microsoft.com/office/drawing/2014/main" id="{99337B20-4CC7-4009-A4E8-FF02DFAE12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56856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05465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D604F2E7-49C4-4E3A-BA01-3AAB9D427E3F}"/>
              </a:ext>
            </a:extLst>
          </p:cNvPr>
          <p:cNvSpPr/>
          <p:nvPr userDrawn="1"/>
        </p:nvSpPr>
        <p:spPr>
          <a:xfrm>
            <a:off x="6612740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b">
            <a:extLst>
              <a:ext uri="{FF2B5EF4-FFF2-40B4-BE49-F238E27FC236}">
                <a16:creationId xmlns:a16="http://schemas.microsoft.com/office/drawing/2014/main" id="{D7365743-7CE4-4FA8-8B0B-F2570F35E0E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130527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Text Placeholder 2a">
            <a:extLst>
              <a:ext uri="{FF2B5EF4-FFF2-40B4-BE49-F238E27FC236}">
                <a16:creationId xmlns:a16="http://schemas.microsoft.com/office/drawing/2014/main" id="{B7C73F9F-0C6B-415A-85AE-B78C31C59E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130527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2B875BE3-EDBB-45F1-973D-3D8FE472A471}"/>
              </a:ext>
            </a:extLst>
          </p:cNvPr>
          <p:cNvSpPr/>
          <p:nvPr userDrawn="1"/>
        </p:nvSpPr>
        <p:spPr>
          <a:xfrm>
            <a:off x="3440639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5283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283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2740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2787829E-EEB1-4AE1-B17E-EE6E2FBD230A}"/>
              </a:ext>
            </a:extLst>
          </p:cNvPr>
          <p:cNvSpPr/>
          <p:nvPr userDrawn="1"/>
        </p:nvSpPr>
        <p:spPr>
          <a:xfrm>
            <a:off x="399542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F02F969A-CD4F-4F8A-817E-07F0AF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35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7C137721-040B-4696-9E21-8874C486383F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FE660B7-A519-4F6D-AC19-E715D1BD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3FF5C-6390-4847-8743-8F7B4D1D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E4F53F-480C-4667-905C-6F28C5C41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734ECA-8749-48F4-AA5E-2904278D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64BFAD1-0342-449C-BD2F-077548615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F829D21-1687-4094-B1C2-50C6B041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9E7C685F-1480-4BC0-B7CD-E9853276C78E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4BE94C1-9CFA-48A1-B88B-52BC4FB6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D0C31A5-E6CA-4A98-9391-7ED9EE3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53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994FD936-8F73-40AD-8F9B-5D0E82D9DDF0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B6617D-9E58-4EA4-99CB-FD577975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7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27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ocial media links">
            <a:extLst>
              <a:ext uri="{FF2B5EF4-FFF2-40B4-BE49-F238E27FC236}">
                <a16:creationId xmlns:a16="http://schemas.microsoft.com/office/drawing/2014/main" id="{E2EF5340-22E6-4DA2-96A7-A9EEB1D8C17F}"/>
              </a:ext>
            </a:extLst>
          </p:cNvPr>
          <p:cNvSpPr txBox="1">
            <a:spLocks/>
          </p:cNvSpPr>
          <p:nvPr userDrawn="1"/>
        </p:nvSpPr>
        <p:spPr>
          <a:xfrm>
            <a:off x="2013385" y="4291864"/>
            <a:ext cx="4625539" cy="1769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0" kern="1200" spc="8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TBD</a:t>
            </a:r>
          </a:p>
          <a:p>
            <a:endParaRPr lang="en-US" dirty="0"/>
          </a:p>
          <a:p>
            <a:r>
              <a:rPr lang="en-US" dirty="0"/>
              <a:t>NIHGrantsEvents@nih.gov</a:t>
            </a:r>
          </a:p>
          <a:p>
            <a:endParaRPr lang="en-US" dirty="0"/>
          </a:p>
          <a:p>
            <a:r>
              <a:rPr lang="en-US" dirty="0"/>
              <a:t>@NIHGrants</a:t>
            </a:r>
          </a:p>
        </p:txBody>
      </p:sp>
      <p:sp>
        <p:nvSpPr>
          <p:cNvPr id="11" name="Social media outlets">
            <a:extLst>
              <a:ext uri="{FF2B5EF4-FFF2-40B4-BE49-F238E27FC236}">
                <a16:creationId xmlns:a16="http://schemas.microsoft.com/office/drawing/2014/main" id="{12EA7E87-1DFD-4E9F-9E7A-DEF6A916ECCF}"/>
              </a:ext>
            </a:extLst>
          </p:cNvPr>
          <p:cNvSpPr txBox="1">
            <a:spLocks/>
          </p:cNvSpPr>
          <p:nvPr userDrawn="1"/>
        </p:nvSpPr>
        <p:spPr>
          <a:xfrm>
            <a:off x="552450" y="4335578"/>
            <a:ext cx="1613336" cy="176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WEBSITE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EMAIL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TWITTER 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FAF5A08-4F41-4A1E-B92D-888C0D675312}"/>
              </a:ext>
            </a:extLst>
          </p:cNvPr>
          <p:cNvSpPr txBox="1">
            <a:spLocks/>
          </p:cNvSpPr>
          <p:nvPr userDrawn="1"/>
        </p:nvSpPr>
        <p:spPr>
          <a:xfrm>
            <a:off x="167317" y="2766218"/>
            <a:ext cx="3996937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pic>
        <p:nvPicPr>
          <p:cNvPr id="3" name="Picture 2" descr="National Institutes of Health Logo: Turning Discovery Into Health">
            <a:extLst>
              <a:ext uri="{FF2B5EF4-FFF2-40B4-BE49-F238E27FC236}">
                <a16:creationId xmlns:a16="http://schemas.microsoft.com/office/drawing/2014/main" id="{EC43E4D3-2873-EAC7-B270-F5F9A2F53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64136"/>
            <a:ext cx="3414878" cy="529725"/>
          </a:xfrm>
          <a:prstGeom prst="rect">
            <a:avLst/>
          </a:prstGeom>
        </p:spPr>
      </p:pic>
      <p:pic>
        <p:nvPicPr>
          <p:cNvPr id="4" name="Picture 3" descr="HHS logo">
            <a:extLst>
              <a:ext uri="{FF2B5EF4-FFF2-40B4-BE49-F238E27FC236}">
                <a16:creationId xmlns:a16="http://schemas.microsoft.com/office/drawing/2014/main" id="{AB788C02-BC84-E836-ABB4-B55363E13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15175" y="3049808"/>
            <a:ext cx="876248" cy="7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46218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 userDrawn="1"/>
        </p:nvSpPr>
        <p:spPr>
          <a:xfrm>
            <a:off x="914400" y="934648"/>
            <a:ext cx="10325100" cy="4316931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 userDrawn="1"/>
        </p:nvSpPr>
        <p:spPr>
          <a:xfrm>
            <a:off x="5161844" y="1527399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550EDEDA-96DE-4DF0-8227-D77DF694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2601" y="1933574"/>
            <a:ext cx="8696324" cy="2982913"/>
          </a:xfrm>
        </p:spPr>
        <p:txBody>
          <a:bodyPr anchor="t">
            <a:normAutofit/>
          </a:bodyPr>
          <a:lstStyle>
            <a:lvl1pPr algn="ctr"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pic>
        <p:nvPicPr>
          <p:cNvPr id="3" name="Picture 2" descr="National Institutes of Health Logo: Turning Discovery Into Health">
            <a:extLst>
              <a:ext uri="{FF2B5EF4-FFF2-40B4-BE49-F238E27FC236}">
                <a16:creationId xmlns:a16="http://schemas.microsoft.com/office/drawing/2014/main" id="{87DB9C2C-EB91-0678-5958-D9767CAF6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13" y="5838277"/>
            <a:ext cx="4224537" cy="655321"/>
          </a:xfrm>
          <a:prstGeom prst="rect">
            <a:avLst/>
          </a:prstGeom>
        </p:spPr>
      </p:pic>
      <p:pic>
        <p:nvPicPr>
          <p:cNvPr id="2" name="Picture 1" descr="HHS logo">
            <a:extLst>
              <a:ext uri="{FF2B5EF4-FFF2-40B4-BE49-F238E27FC236}">
                <a16:creationId xmlns:a16="http://schemas.microsoft.com/office/drawing/2014/main" id="{96D5C3A3-3705-E066-4509-9658451263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00475" y="5742796"/>
            <a:ext cx="904823" cy="8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3A27A7C9-800A-4E58-A631-1629E2BE053E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AE2E3A-B551-4C79-95B3-79B7CC87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7301DAC-9CD1-487B-9237-981D9C49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2F73649-5248-4A6A-B9CD-48C88FE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8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104B3E22-0A91-478D-9892-466993449C13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3BED95C-959B-4009-B6BE-3A6E9B35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3B1CE75-5029-47BC-BFC3-E0E1FA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5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3CF497EF-421E-4E19-A933-1544B37FA412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B0724C6-7FA0-4CD2-AEA1-3F66C711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825626"/>
            <a:ext cx="5995988" cy="4351338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1FE13CA-7956-4B78-9E6C-A61CB4E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5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EE3B9EE-A748-4B35-BF88-C816B28AC78F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" title="Chart placeholder">
            <a:extLst>
              <a:ext uri="{FF2B5EF4-FFF2-40B4-BE49-F238E27FC236}">
                <a16:creationId xmlns:a16="http://schemas.microsoft.com/office/drawing/2014/main" id="{D1BEC2BA-8BC6-4361-B2A4-C43533CC07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7A2335E-09D5-4D2E-B842-44E8BDC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>
            <a:extLst>
              <a:ext uri="{FF2B5EF4-FFF2-40B4-BE49-F238E27FC236}">
                <a16:creationId xmlns:a16="http://schemas.microsoft.com/office/drawing/2014/main" id="{7A1FEF7D-9C53-4520-8290-6E3DB9F89483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39992" y="5481291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39992" y="5217589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92481" y="2157284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2991CCDD-8D32-446F-96EF-DB143B61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Oval">
            <a:extLst>
              <a:ext uri="{FF2B5EF4-FFF2-40B4-BE49-F238E27FC236}">
                <a16:creationId xmlns:a16="http://schemas.microsoft.com/office/drawing/2014/main" id="{6B815260-A5D0-4FA7-A4C9-BC8761B49EC3}"/>
              </a:ext>
            </a:extLst>
          </p:cNvPr>
          <p:cNvSpPr/>
          <p:nvPr userDrawn="1"/>
        </p:nvSpPr>
        <p:spPr>
          <a:xfrm>
            <a:off x="1874215" y="2039018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53F6414-3B35-4174-B310-CAB0034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9CF65BDA-AF7A-4938-AF18-CFFFAD9B23E1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5E197-296B-486D-948A-76666AA18A65}"/>
              </a:ext>
            </a:extLst>
          </p:cNvPr>
          <p:cNvSpPr/>
          <p:nvPr userDrawn="1"/>
        </p:nvSpPr>
        <p:spPr>
          <a:xfrm>
            <a:off x="4597543" y="2074004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808" y="2192269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A29CEF48-00D1-4EC3-AD76-D7D6FAF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>
            <a:extLst>
              <a:ext uri="{FF2B5EF4-FFF2-40B4-BE49-F238E27FC236}">
                <a16:creationId xmlns:a16="http://schemas.microsoft.com/office/drawing/2014/main" id="{EA7A69B1-4CD4-44A8-BDC6-06666FB363BB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653382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2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653382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047606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428F8D71-B409-4E39-8278-084A09EA4E09}"/>
              </a:ext>
            </a:extLst>
          </p:cNvPr>
          <p:cNvSpPr/>
          <p:nvPr userDrawn="1"/>
        </p:nvSpPr>
        <p:spPr>
          <a:xfrm>
            <a:off x="7087605" y="2192269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95117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95117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05871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0822A345-BBDB-4B7F-B49C-1F56538757FE}"/>
              </a:ext>
            </a:extLst>
          </p:cNvPr>
          <p:cNvSpPr/>
          <p:nvPr userDrawn="1"/>
        </p:nvSpPr>
        <p:spPr>
          <a:xfrm>
            <a:off x="1929340" y="2192269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2EF1B20B-C209-4D11-BAA7-482AA5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E11EA67-2F6B-4F3E-95AC-3E985C19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44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39EC2936-D94A-4740-B83D-1EA436B2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548E5B-1AD2-44B7-B761-15D7A14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588560-3F82-EAE0-B369-8CDB29DB175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7" y="6301710"/>
            <a:ext cx="2464694" cy="3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0" r:id="rId3"/>
    <p:sldLayoutId id="2147483652" r:id="rId4"/>
    <p:sldLayoutId id="2147483664" r:id="rId5"/>
    <p:sldLayoutId id="2147483670" r:id="rId6"/>
    <p:sldLayoutId id="2147483669" r:id="rId7"/>
    <p:sldLayoutId id="2147483668" r:id="rId8"/>
    <p:sldLayoutId id="2147483667" r:id="rId9"/>
    <p:sldLayoutId id="2147483665" r:id="rId10"/>
    <p:sldLayoutId id="2147483666" r:id="rId11"/>
    <p:sldLayoutId id="2147483653" r:id="rId12"/>
    <p:sldLayoutId id="2147483654" r:id="rId13"/>
    <p:sldLayoutId id="2147483655" r:id="rId14"/>
    <p:sldLayoutId id="2147483662" r:id="rId15"/>
    <p:sldLayoutId id="2147483671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due-dates.htm" TargetMode="External"/><Relationship Id="rId2" Type="http://schemas.openxmlformats.org/officeDocument/2006/relationships/hyperlink" Target="https://grants.nih.gov/grants/how-to-apply-application-guide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submission-process/reference-letters.htm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peer/revisions-nih-fellowship-application-review-process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rants.nih.gov/learning-center/fellowship-application-review-process-revisions-webina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E3C460-C493-4BF5-98EF-095BF507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4111"/>
            <a:ext cx="12192000" cy="1677209"/>
          </a:xfrm>
        </p:spPr>
        <p:txBody>
          <a:bodyPr/>
          <a:lstStyle/>
          <a:p>
            <a:r>
              <a:rPr lang="en-US" sz="7200" dirty="0">
                <a:latin typeface="+mn-lt"/>
              </a:rPr>
              <a:t>Revisions to the Fellowship Application and Review Process</a:t>
            </a:r>
            <a:endParaRPr lang="en-US" sz="7200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F083474A-72A6-49FC-53C7-89E10356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258" y="353393"/>
            <a:ext cx="11627484" cy="69435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Drop-in slides – the first 7 can be used as a set; slides 10-14 are provided in case you’d like to present in more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19E63-A5DA-8E11-D7E9-8720AABCC955}"/>
              </a:ext>
            </a:extLst>
          </p:cNvPr>
          <p:cNvSpPr txBox="1"/>
          <p:nvPr/>
        </p:nvSpPr>
        <p:spPr>
          <a:xfrm>
            <a:off x="4873624" y="4492625"/>
            <a:ext cx="258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Updated: April 18, 2024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71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C89-D36F-CB4E-7573-0B3B068C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6707"/>
              </a:lnSpc>
            </a:pPr>
            <a:r>
              <a:rPr lang="en-US" dirty="0"/>
              <a:t>Use these slides for additional background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C313AD-D003-CD19-D797-2B9FC343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68" y="96647"/>
            <a:ext cx="12165518" cy="876963"/>
          </a:xfrm>
        </p:spPr>
        <p:txBody>
          <a:bodyPr>
            <a:noAutofit/>
          </a:bodyPr>
          <a:lstStyle/>
          <a:p>
            <a:r>
              <a:rPr lang="en-US" sz="4000" dirty="0"/>
              <a:t>Revisions to the Fellowship Application Structure </a:t>
            </a:r>
          </a:p>
        </p:txBody>
      </p:sp>
      <p:pic>
        <p:nvPicPr>
          <p:cNvPr id="1026" name="Picture 2" descr="Applications submitted prior to January 25, 2025 include 12 sections: 1) Introduction to Application; 2) Applicants background and goals for fellowship training; 3) Specific aims; 4) Research Strategy; 5) Respective Contributions 6) Selection of Sponsor and Institution; 7) Progress Report Publications list (for renewal applications); 8) Training in the Responsible Conduct of Research; 9) Sponsor and Co-sponsor statements; 10) Letters of support from collaborators, contributors, and consultants; 11) Description of institutional environment, and commitment to training; and 12) Description of candidate's contribution to program goals. Sections 2, 3, 4, 5, 6, and 8 are required.">
            <a:extLst>
              <a:ext uri="{FF2B5EF4-FFF2-40B4-BE49-F238E27FC236}">
                <a16:creationId xmlns:a16="http://schemas.microsoft.com/office/drawing/2014/main" id="{290CA131-29A3-A05A-F68F-8094A5D4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3" y="976136"/>
            <a:ext cx="4716225" cy="54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plications submitted January 25, 2025 include 12 sections: 1) Introduction to Application; 2) Candidate Goals, preparedness, and potential; 3) Training Activities and Timeline; 4) Research Training Project Specific Aims; 5) Research Training Project Strategy 6) Progress Report Publication List (for Renewal Applications); 7) Training in the Responsible Conduct of Research; 8) Sponsor(s) Commitment; 9) Letters of Support from Collaborators, Contributors, and Consultants; 10) Description of candidate's contribution to program goals. Sections 2, 3, 4, 5, 7, and 8 are required.">
            <a:extLst>
              <a:ext uri="{FF2B5EF4-FFF2-40B4-BE49-F238E27FC236}">
                <a16:creationId xmlns:a16="http://schemas.microsoft.com/office/drawing/2014/main" id="{1E35303D-47DE-EDC5-3492-02CC001B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737" y="1071063"/>
            <a:ext cx="4732747" cy="521536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1EFC9F9F-5BA3-007A-FC93-B2FFC181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750082" y="2622917"/>
            <a:ext cx="346290" cy="2002553"/>
          </a:xfrm>
          <a:custGeom>
            <a:avLst/>
            <a:gdLst>
              <a:gd name="T0" fmla="*/ 424 w 1918"/>
              <a:gd name="T1" fmla="*/ 0 h 2975"/>
              <a:gd name="T2" fmla="*/ 439 w 1918"/>
              <a:gd name="T3" fmla="*/ 0 h 2975"/>
              <a:gd name="T4" fmla="*/ 452 w 1918"/>
              <a:gd name="T5" fmla="*/ 4 h 2975"/>
              <a:gd name="T6" fmla="*/ 465 w 1918"/>
              <a:gd name="T7" fmla="*/ 14 h 2975"/>
              <a:gd name="T8" fmla="*/ 1905 w 1918"/>
              <a:gd name="T9" fmla="*/ 1454 h 2975"/>
              <a:gd name="T10" fmla="*/ 1914 w 1918"/>
              <a:gd name="T11" fmla="*/ 1466 h 2975"/>
              <a:gd name="T12" fmla="*/ 1918 w 1918"/>
              <a:gd name="T13" fmla="*/ 1480 h 2975"/>
              <a:gd name="T14" fmla="*/ 1918 w 1918"/>
              <a:gd name="T15" fmla="*/ 1495 h 2975"/>
              <a:gd name="T16" fmla="*/ 1914 w 1918"/>
              <a:gd name="T17" fmla="*/ 1509 h 2975"/>
              <a:gd name="T18" fmla="*/ 1905 w 1918"/>
              <a:gd name="T19" fmla="*/ 1522 h 2975"/>
              <a:gd name="T20" fmla="*/ 465 w 1918"/>
              <a:gd name="T21" fmla="*/ 2962 h 2975"/>
              <a:gd name="T22" fmla="*/ 454 w 1918"/>
              <a:gd name="T23" fmla="*/ 2969 h 2975"/>
              <a:gd name="T24" fmla="*/ 443 w 1918"/>
              <a:gd name="T25" fmla="*/ 2974 h 2975"/>
              <a:gd name="T26" fmla="*/ 431 w 1918"/>
              <a:gd name="T27" fmla="*/ 2975 h 2975"/>
              <a:gd name="T28" fmla="*/ 419 w 1918"/>
              <a:gd name="T29" fmla="*/ 2974 h 2975"/>
              <a:gd name="T30" fmla="*/ 407 w 1918"/>
              <a:gd name="T31" fmla="*/ 2969 h 2975"/>
              <a:gd name="T32" fmla="*/ 397 w 1918"/>
              <a:gd name="T33" fmla="*/ 2962 h 2975"/>
              <a:gd name="T34" fmla="*/ 13 w 1918"/>
              <a:gd name="T35" fmla="*/ 2577 h 2975"/>
              <a:gd name="T36" fmla="*/ 4 w 1918"/>
              <a:gd name="T37" fmla="*/ 2565 h 2975"/>
              <a:gd name="T38" fmla="*/ 0 w 1918"/>
              <a:gd name="T39" fmla="*/ 2551 h 2975"/>
              <a:gd name="T40" fmla="*/ 0 w 1918"/>
              <a:gd name="T41" fmla="*/ 2537 h 2975"/>
              <a:gd name="T42" fmla="*/ 4 w 1918"/>
              <a:gd name="T43" fmla="*/ 2522 h 2975"/>
              <a:gd name="T44" fmla="*/ 13 w 1918"/>
              <a:gd name="T45" fmla="*/ 2509 h 2975"/>
              <a:gd name="T46" fmla="*/ 1035 w 1918"/>
              <a:gd name="T47" fmla="*/ 1487 h 2975"/>
              <a:gd name="T48" fmla="*/ 13 w 1918"/>
              <a:gd name="T49" fmla="*/ 465 h 2975"/>
              <a:gd name="T50" fmla="*/ 4 w 1918"/>
              <a:gd name="T51" fmla="*/ 452 h 2975"/>
              <a:gd name="T52" fmla="*/ 0 w 1918"/>
              <a:gd name="T53" fmla="*/ 439 h 2975"/>
              <a:gd name="T54" fmla="*/ 0 w 1918"/>
              <a:gd name="T55" fmla="*/ 424 h 2975"/>
              <a:gd name="T56" fmla="*/ 4 w 1918"/>
              <a:gd name="T57" fmla="*/ 410 h 2975"/>
              <a:gd name="T58" fmla="*/ 13 w 1918"/>
              <a:gd name="T59" fmla="*/ 397 h 2975"/>
              <a:gd name="T60" fmla="*/ 397 w 1918"/>
              <a:gd name="T61" fmla="*/ 14 h 2975"/>
              <a:gd name="T62" fmla="*/ 409 w 1918"/>
              <a:gd name="T63" fmla="*/ 4 h 2975"/>
              <a:gd name="T64" fmla="*/ 424 w 1918"/>
              <a:gd name="T65" fmla="*/ 0 h 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18" h="2975">
                <a:moveTo>
                  <a:pt x="424" y="0"/>
                </a:moveTo>
                <a:lnTo>
                  <a:pt x="439" y="0"/>
                </a:lnTo>
                <a:lnTo>
                  <a:pt x="452" y="4"/>
                </a:lnTo>
                <a:lnTo>
                  <a:pt x="465" y="14"/>
                </a:lnTo>
                <a:lnTo>
                  <a:pt x="1905" y="1454"/>
                </a:lnTo>
                <a:lnTo>
                  <a:pt x="1914" y="1466"/>
                </a:lnTo>
                <a:lnTo>
                  <a:pt x="1918" y="1480"/>
                </a:lnTo>
                <a:lnTo>
                  <a:pt x="1918" y="1495"/>
                </a:lnTo>
                <a:lnTo>
                  <a:pt x="1914" y="1509"/>
                </a:lnTo>
                <a:lnTo>
                  <a:pt x="1905" y="1522"/>
                </a:lnTo>
                <a:lnTo>
                  <a:pt x="465" y="2962"/>
                </a:lnTo>
                <a:lnTo>
                  <a:pt x="454" y="2969"/>
                </a:lnTo>
                <a:lnTo>
                  <a:pt x="443" y="2974"/>
                </a:lnTo>
                <a:lnTo>
                  <a:pt x="431" y="2975"/>
                </a:lnTo>
                <a:lnTo>
                  <a:pt x="419" y="2974"/>
                </a:lnTo>
                <a:lnTo>
                  <a:pt x="407" y="2969"/>
                </a:lnTo>
                <a:lnTo>
                  <a:pt x="397" y="2962"/>
                </a:lnTo>
                <a:lnTo>
                  <a:pt x="13" y="2577"/>
                </a:lnTo>
                <a:lnTo>
                  <a:pt x="4" y="2565"/>
                </a:lnTo>
                <a:lnTo>
                  <a:pt x="0" y="2551"/>
                </a:lnTo>
                <a:lnTo>
                  <a:pt x="0" y="2537"/>
                </a:lnTo>
                <a:lnTo>
                  <a:pt x="4" y="2522"/>
                </a:lnTo>
                <a:lnTo>
                  <a:pt x="13" y="2509"/>
                </a:lnTo>
                <a:lnTo>
                  <a:pt x="1035" y="1487"/>
                </a:lnTo>
                <a:lnTo>
                  <a:pt x="13" y="465"/>
                </a:lnTo>
                <a:lnTo>
                  <a:pt x="4" y="452"/>
                </a:lnTo>
                <a:lnTo>
                  <a:pt x="0" y="439"/>
                </a:lnTo>
                <a:lnTo>
                  <a:pt x="0" y="424"/>
                </a:lnTo>
                <a:lnTo>
                  <a:pt x="4" y="410"/>
                </a:lnTo>
                <a:lnTo>
                  <a:pt x="13" y="397"/>
                </a:lnTo>
                <a:lnTo>
                  <a:pt x="397" y="14"/>
                </a:lnTo>
                <a:lnTo>
                  <a:pt x="409" y="4"/>
                </a:lnTo>
                <a:lnTo>
                  <a:pt x="424" y="0"/>
                </a:lnTo>
                <a:close/>
              </a:path>
            </a:pathLst>
          </a:custGeom>
          <a:solidFill>
            <a:srgbClr val="366AD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76A82-17C0-3B8E-FD0E-A8D69A45F346}"/>
              </a:ext>
            </a:extLst>
          </p:cNvPr>
          <p:cNvSpPr txBox="1"/>
          <p:nvPr/>
        </p:nvSpPr>
        <p:spPr>
          <a:xfrm>
            <a:off x="2826874" y="6392021"/>
            <a:ext cx="65289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Highlighted sections </a:t>
            </a:r>
            <a:r>
              <a:rPr lang="en-US" b="1"/>
              <a:t>reflect changes to the application structure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47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A9F92A-B13F-8EC4-CAA5-43C8680E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Changes are Meant to Cast a Wider Net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3F2C4-4DDC-286E-E73F-2F580EB0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371"/>
            <a:ext cx="10515600" cy="3564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accent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The changes are meant to 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 panose="020F0502020204030204" pitchFamily="34" charset="0"/>
                <a:cs typeface="Calibri"/>
              </a:rPr>
              <a:t>make the application process simpler and more equitable</a:t>
            </a:r>
            <a:r>
              <a:rPr lang="en-US" b="1" dirty="0">
                <a:solidFill>
                  <a:schemeClr val="accent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dirty="0">
              <a:solidFill>
                <a:schemeClr val="accent1"/>
              </a:solidFill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The revised review criteria allow NIH to ‘cast a wider net’ in identifying promising scientists by decreasing the reliance on narrow markers of academic success and reducing the impact of sponsor or institutional reputation.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The aim is to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encourage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candidates from broader academic, institutional, and research backgrounds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apply.</a:t>
            </a: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  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496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FE148-97CF-8A94-8B7D-9C84DB27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Applicants – What Application Forms do I Need?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3668DE-0B81-E99D-87AF-E25B7790F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Forms and instructions for applications submitted after January 25, 2025 will become available in late November 2024. These forms and instructions will be included in the 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notices of funding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opportunities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; 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supplemental application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instructions will also be available on the </a:t>
            </a:r>
            <a:r>
              <a:rPr lang="en-US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2"/>
              </a:rPr>
              <a:t>Grants Application Guide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Are you 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applying 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for a fellowship prior 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Jan 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25, 2025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? Use the current forms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and instructions referenced in active funding opportunities and on the </a:t>
            </a:r>
            <a:r>
              <a:rPr lang="en-US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2"/>
              </a:rPr>
              <a:t>Grants Application Guide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For NIH-wide funding opportunities, standard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due dates are available </a:t>
            </a:r>
            <a:r>
              <a:rPr lang="en-US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3"/>
              </a:rPr>
              <a:t>here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en-US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Open Sans Light"/>
              </a:rPr>
              <a:t>Because forms and instructions are changing significantly for application due dates on or after January 25, 2025, candidates planning to apply </a:t>
            </a:r>
            <a:r>
              <a:rPr lang="en-US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Open Sans Light"/>
              </a:rPr>
              <a:t>after January 25, 2025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Open Sans Light"/>
              </a:rPr>
              <a:t> may wish to wait for updated forms and instructions coming in the fall of 2024 before preparing their applications</a:t>
            </a:r>
            <a:endParaRPr lang="en-US">
              <a:latin typeface="Calibri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463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FE148-97CF-8A94-8B7D-9C84DB27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5200" cy="1325563"/>
          </a:xfrm>
        </p:spPr>
        <p:txBody>
          <a:bodyPr>
            <a:normAutofit/>
          </a:bodyPr>
          <a:lstStyle/>
          <a:p>
            <a:r>
              <a:rPr lang="en-US" dirty="0"/>
              <a:t>Tips for Applicants – Can I Use an Old Application as a Template?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3668DE-0B81-E99D-87AF-E25B7790F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pplications submitted on or after </a:t>
            </a:r>
            <a:r>
              <a:rPr lang="en-US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January 25, 2025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b="1">
                <a:solidFill>
                  <a:schemeClr val="accent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will differ significantly 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from those submitted previously. Changes will affect the materials submitted by the candidate, sponsor(s), and referees.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NIH is revising the instructions for reference letter writers. Revised instructions will be available on the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NIH Grants page on Reference Letters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later in 2024.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The changes are meant to ensure that letters better assist reviewers in understanding the candidate’s strengths, opportunities for growth, and potential to pursue a productive career within the biomedical research </a:t>
            </a:r>
            <a:r>
              <a:rPr lang="en-US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workforce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 This means that letter writers </a:t>
            </a:r>
            <a:r>
              <a:rPr lang="en-US" b="1">
                <a:solidFill>
                  <a:schemeClr val="accent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will need to carefully tailor new letters to the candidate’s application</a:t>
            </a:r>
            <a:r>
              <a:rPr lang="en-US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en-US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941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0B3B3F-1418-AAC0-D45D-AE945FD7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Applicants – What About Resubmissions?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2D460-F4A0-752B-C15F-A5887B33C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0481"/>
            <a:ext cx="10515600" cy="3256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Calibri"/>
                <a:ea typeface="Calibri" panose="020F0502020204030204" pitchFamily="34" charset="0"/>
                <a:cs typeface="Open Sans Light"/>
              </a:rPr>
              <a:t>Resubmission applications </a:t>
            </a:r>
            <a:r>
              <a:rPr lang="en-US" sz="24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Open Sans Light"/>
              </a:rPr>
              <a:t>will be reviewed as they are presented at the time of receipt using the guidelines in place for that application due date.</a:t>
            </a:r>
            <a:r>
              <a:rPr lang="en-US" sz="2400" dirty="0">
                <a:effectLst/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7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C89-D36F-CB4E-7573-0B3B068C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597"/>
              </a:lnSpc>
            </a:pPr>
            <a:r>
              <a:rPr lang="en-US" dirty="0"/>
              <a:t>Use these slides if you want to cover the topic briefly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0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93AF-D128-D62D-FC71-7F899D7C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365125"/>
            <a:ext cx="11628407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Open Sans"/>
                <a:ea typeface="Open Sans"/>
                <a:cs typeface="Open Sans"/>
              </a:rPr>
              <a:t>Changes Coming:</a:t>
            </a:r>
            <a:br>
              <a:rPr lang="en-US" dirty="0"/>
            </a:br>
            <a:r>
              <a:rPr lang="en-US" sz="4000">
                <a:latin typeface="Open Sans"/>
                <a:ea typeface="Open Sans"/>
                <a:cs typeface="Open Sans"/>
              </a:rPr>
              <a:t>Revisions to NIH Fellowship Application and Review Criteria</a:t>
            </a:r>
            <a:endParaRPr lang="en-US" sz="400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CCBAD8D-50DB-9C9F-95CF-FA95046E5E3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+mn-lt"/>
              </a:rPr>
              <a:t>Aims: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Better focus reviewer attention on three key assessments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: the fellowship candidate’s preparedness and potential, research training plan, and commitment to the candidate.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Ensure that a broad range of candidates and research training contexts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can be recognized as meritorious by clarifying and simplifying the language in the application and review criteria.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Reduce bias in review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by emphasizing the commitment to the candidate, without undue consideration of sponsor and institutional reputation.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Scope: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Applies to all fellowship applications submitted for due dates after January 25, 2025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87F94-2356-D01D-A162-D183D5156AD3}"/>
              </a:ext>
            </a:extLst>
          </p:cNvPr>
          <p:cNvSpPr txBox="1"/>
          <p:nvPr/>
        </p:nvSpPr>
        <p:spPr>
          <a:xfrm>
            <a:off x="8583810" y="4558365"/>
            <a:ext cx="1897811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/>
              <a:t>Guide Notice</a:t>
            </a:r>
          </a:p>
          <a:p>
            <a:pPr algn="ctr"/>
            <a:r>
              <a:rPr lang="en-US" sz="2000" b="1" dirty="0">
                <a:highlight>
                  <a:srgbClr val="FFFF00"/>
                </a:highlight>
              </a:rPr>
              <a:t>NOT-OD-24-107</a:t>
            </a:r>
            <a:endParaRPr lang="en-US" sz="2000" b="1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54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93AF-D128-D62D-FC71-7F899D7C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365125"/>
            <a:ext cx="11628407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Open Sans"/>
                <a:ea typeface="Open Sans"/>
                <a:cs typeface="Open Sans"/>
              </a:rPr>
              <a:t>Impending changes to NIH fellowship process </a:t>
            </a:r>
            <a:endParaRPr lang="en-US" sz="400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CCBAD8D-50DB-9C9F-95CF-FA95046E5E3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+mn-lt"/>
                <a:ea typeface="Open Sans Light"/>
                <a:cs typeface="Open Sans Light"/>
              </a:rPr>
              <a:t>Why?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Community concerns about fairness, bias, and openness of the process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NIH data show applications are highly concentrated in a small number of institutions</a:t>
            </a:r>
            <a:endParaRPr lang="en-US" dirty="0">
              <a:solidFill>
                <a:prstClr val="black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NIH data show applications from  senior sponsors and institutions that submit many applications do much better than other applications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 </a:t>
            </a:r>
            <a:endParaRPr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The aim is to </a:t>
            </a:r>
            <a:r>
              <a:rPr lang="en-US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encourage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candidates from broader academic, institutional, and research backgrounds </a:t>
            </a:r>
            <a:r>
              <a:rPr lang="en-US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apply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72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C910-0D28-5B1B-39A0-FB08D5C0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3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  <a:ea typeface="Open Sans"/>
                <a:cs typeface="Open Sans"/>
              </a:rPr>
              <a:t>Highlights</a:t>
            </a:r>
            <a:r>
              <a:rPr lang="en-US" i="1" dirty="0">
                <a:latin typeface="+mn-lt"/>
                <a:ea typeface="Open Sans"/>
                <a:cs typeface="Open Sans"/>
              </a:rPr>
              <a:t> </a:t>
            </a:r>
            <a:r>
              <a:rPr lang="en-US" dirty="0">
                <a:latin typeface="+mn-lt"/>
                <a:ea typeface="Open Sans"/>
                <a:cs typeface="Open Sans"/>
              </a:rPr>
              <a:t>of the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8B93-7F41-367A-85EC-62AC718E6EF1}"/>
              </a:ext>
            </a:extLst>
          </p:cNvPr>
          <p:cNvSpPr>
            <a:spLocks noGrp="1"/>
          </p:cNvSpPr>
          <p:nvPr/>
        </p:nvSpPr>
        <p:spPr>
          <a:xfrm>
            <a:off x="643171" y="1448093"/>
            <a:ext cx="10561320" cy="5167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Redefined review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criteria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buClr>
                <a:srgbClr val="2E5C7B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Candidate criteria encompasses a wider range of indicators of scientific potential and preparedness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 to better identify promising scientists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buClr>
                <a:srgbClr val="2E5C7B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The Research Training Plan reframes the research project in terms of its value as a training vehicle and as part of the overall training plan of the fellowship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/>
              <a:cs typeface="Open Sans Light"/>
            </a:endParaRPr>
          </a:p>
          <a:p>
            <a:pPr lvl="1">
              <a:buClr>
                <a:srgbClr val="2E5C7B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Evaluations of the sponsor and institutional environment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de-emphasize track record and instead emphasize their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 contributions to the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 current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 candidate’s research training plan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/>
              <a:cs typeface="Open Sans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Revised fellowship application</a:t>
            </a:r>
            <a:endParaRPr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/>
              <a:cs typeface="Open Sans Light"/>
            </a:endParaRPr>
          </a:p>
          <a:p>
            <a:pPr lvl="1">
              <a:buClr>
                <a:srgbClr val="2E5C7B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Shorter, more structured, aligned with the new review criteria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/>
              <a:cs typeface="Open Sans Light"/>
            </a:endParaRPr>
          </a:p>
          <a:p>
            <a:pPr lvl="1">
              <a:buClr>
                <a:srgbClr val="2E5C7B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Less emphasis on sponsor track record, more emphasis on </a:t>
            </a:r>
            <a:r>
              <a:rPr lang="en-US" dirty="0"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the research training plan and candidate preparedness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Defined who should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author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 each section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Updated Reference Letter instructions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/>
              <a:cs typeface="Open Sans Light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7FC9"/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07A936-7DFB-237E-75D5-C2335DE109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57" y="-72074"/>
            <a:ext cx="10969689" cy="1095847"/>
          </a:xfrm>
        </p:spPr>
        <p:txBody>
          <a:bodyPr>
            <a:noAutofit/>
          </a:bodyPr>
          <a:lstStyle/>
          <a:p>
            <a:r>
              <a:rPr lang="en-US" sz="4400">
                <a:latin typeface="+mn-lt"/>
                <a:ea typeface="Open Sans"/>
                <a:cs typeface="Open Sans"/>
              </a:rPr>
              <a:t>Reorganized Fellowship Review Criteria </a:t>
            </a:r>
            <a:endParaRPr lang="en-US" sz="4400" b="1">
              <a:solidFill>
                <a:srgbClr val="0F7FC9"/>
              </a:solidFill>
              <a:latin typeface="+mn-lt"/>
              <a:ea typeface="Open Sans"/>
              <a:cs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DB679-C274-0859-92E1-CC38008E16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5694" y="1462131"/>
            <a:ext cx="48160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Current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Fellowship Review Headings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006DDC-B9EF-F308-B35B-CA7C26BF9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6424" y="1399022"/>
            <a:ext cx="5923721" cy="4687146"/>
            <a:chOff x="391221" y="1592903"/>
            <a:chExt cx="5923721" cy="44887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264AD4-A0D9-41EE-56FD-E70E573B55CB}"/>
                </a:ext>
              </a:extLst>
            </p:cNvPr>
            <p:cNvGrpSpPr/>
            <p:nvPr/>
          </p:nvGrpSpPr>
          <p:grpSpPr>
            <a:xfrm>
              <a:off x="901882" y="2067902"/>
              <a:ext cx="687227" cy="3854862"/>
              <a:chOff x="901882" y="2067902"/>
              <a:chExt cx="687227" cy="3854862"/>
            </a:xfrm>
          </p:grpSpPr>
          <p:sp>
            <p:nvSpPr>
              <p:cNvPr id="39" name="Graphic 4">
                <a:extLst>
                  <a:ext uri="{FF2B5EF4-FFF2-40B4-BE49-F238E27FC236}">
                    <a16:creationId xmlns:a16="http://schemas.microsoft.com/office/drawing/2014/main" id="{FBD6891B-C870-083A-1A48-69DAD90DB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01882" y="3619882"/>
                <a:ext cx="656943" cy="656324"/>
              </a:xfrm>
              <a:custGeom>
                <a:avLst/>
                <a:gdLst>
                  <a:gd name="connsiteX0" fmla="*/ 180836 w 361674"/>
                  <a:gd name="connsiteY0" fmla="*/ 0 h 361333"/>
                  <a:gd name="connsiteX1" fmla="*/ 0 w 361674"/>
                  <a:gd name="connsiteY1" fmla="*/ 180667 h 361333"/>
                  <a:gd name="connsiteX2" fmla="*/ 180836 w 361674"/>
                  <a:gd name="connsiteY2" fmla="*/ 361334 h 361333"/>
                  <a:gd name="connsiteX3" fmla="*/ 361671 w 361674"/>
                  <a:gd name="connsiteY3" fmla="*/ 180667 h 361333"/>
                  <a:gd name="connsiteX4" fmla="*/ 180836 w 361674"/>
                  <a:gd name="connsiteY4" fmla="*/ 0 h 361333"/>
                  <a:gd name="connsiteX5" fmla="*/ 180836 w 361674"/>
                  <a:gd name="connsiteY5" fmla="*/ 349204 h 361333"/>
                  <a:gd name="connsiteX6" fmla="*/ 12780 w 361674"/>
                  <a:gd name="connsiteY6" fmla="*/ 181305 h 361333"/>
                  <a:gd name="connsiteX7" fmla="*/ 180836 w 361674"/>
                  <a:gd name="connsiteY7" fmla="*/ 13407 h 361333"/>
                  <a:gd name="connsiteX8" fmla="*/ 348891 w 361674"/>
                  <a:gd name="connsiteY8" fmla="*/ 181305 h 361333"/>
                  <a:gd name="connsiteX9" fmla="*/ 180836 w 361674"/>
                  <a:gd name="connsiteY9" fmla="*/ 349204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74" h="361333">
                    <a:moveTo>
                      <a:pt x="180836" y="0"/>
                    </a:moveTo>
                    <a:cubicBezTo>
                      <a:pt x="80513" y="0"/>
                      <a:pt x="0" y="81077"/>
                      <a:pt x="0" y="180667"/>
                    </a:cubicBezTo>
                    <a:cubicBezTo>
                      <a:pt x="0" y="280895"/>
                      <a:pt x="81152" y="361334"/>
                      <a:pt x="180836" y="361334"/>
                    </a:cubicBezTo>
                    <a:cubicBezTo>
                      <a:pt x="281157" y="361334"/>
                      <a:pt x="361671" y="280257"/>
                      <a:pt x="361671" y="180667"/>
                    </a:cubicBezTo>
                    <a:cubicBezTo>
                      <a:pt x="362310" y="81077"/>
                      <a:pt x="281157" y="0"/>
                      <a:pt x="180836" y="0"/>
                    </a:cubicBezTo>
                    <a:close/>
                    <a:moveTo>
                      <a:pt x="180836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738"/>
                      <a:pt x="88181" y="13407"/>
                      <a:pt x="180836" y="13407"/>
                    </a:cubicBezTo>
                    <a:cubicBezTo>
                      <a:pt x="273490" y="13407"/>
                      <a:pt x="348891" y="88738"/>
                      <a:pt x="348891" y="181305"/>
                    </a:cubicBezTo>
                    <a:cubicBezTo>
                      <a:pt x="349530" y="273234"/>
                      <a:pt x="274128" y="349204"/>
                      <a:pt x="180836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1" name="Graphic 4">
                <a:extLst>
                  <a:ext uri="{FF2B5EF4-FFF2-40B4-BE49-F238E27FC236}">
                    <a16:creationId xmlns:a16="http://schemas.microsoft.com/office/drawing/2014/main" id="{0E67FEC8-2216-B439-076F-4D214DA7EF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11470" y="4449114"/>
                <a:ext cx="656936" cy="656324"/>
              </a:xfrm>
              <a:custGeom>
                <a:avLst/>
                <a:gdLst>
                  <a:gd name="connsiteX0" fmla="*/ 180835 w 361670"/>
                  <a:gd name="connsiteY0" fmla="*/ 0 h 361333"/>
                  <a:gd name="connsiteX1" fmla="*/ 0 w 361670"/>
                  <a:gd name="connsiteY1" fmla="*/ 180667 h 361333"/>
                  <a:gd name="connsiteX2" fmla="*/ 180835 w 361670"/>
                  <a:gd name="connsiteY2" fmla="*/ 361333 h 361333"/>
                  <a:gd name="connsiteX3" fmla="*/ 361670 w 361670"/>
                  <a:gd name="connsiteY3" fmla="*/ 180667 h 361333"/>
                  <a:gd name="connsiteX4" fmla="*/ 180835 w 361670"/>
                  <a:gd name="connsiteY4" fmla="*/ 0 h 361333"/>
                  <a:gd name="connsiteX5" fmla="*/ 180835 w 361670"/>
                  <a:gd name="connsiteY5" fmla="*/ 349204 h 361333"/>
                  <a:gd name="connsiteX6" fmla="*/ 12780 w 361670"/>
                  <a:gd name="connsiteY6" fmla="*/ 181305 h 361333"/>
                  <a:gd name="connsiteX7" fmla="*/ 180835 w 361670"/>
                  <a:gd name="connsiteY7" fmla="*/ 13406 h 361333"/>
                  <a:gd name="connsiteX8" fmla="*/ 348891 w 361670"/>
                  <a:gd name="connsiteY8" fmla="*/ 181305 h 361333"/>
                  <a:gd name="connsiteX9" fmla="*/ 180835 w 361670"/>
                  <a:gd name="connsiteY9" fmla="*/ 349204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70" h="361333">
                    <a:moveTo>
                      <a:pt x="180835" y="0"/>
                    </a:moveTo>
                    <a:cubicBezTo>
                      <a:pt x="80513" y="0"/>
                      <a:pt x="0" y="81077"/>
                      <a:pt x="0" y="180667"/>
                    </a:cubicBezTo>
                    <a:cubicBezTo>
                      <a:pt x="0" y="280895"/>
                      <a:pt x="81152" y="361333"/>
                      <a:pt x="180835" y="361333"/>
                    </a:cubicBezTo>
                    <a:cubicBezTo>
                      <a:pt x="280518" y="361333"/>
                      <a:pt x="361670" y="280257"/>
                      <a:pt x="361670" y="180667"/>
                    </a:cubicBezTo>
                    <a:cubicBezTo>
                      <a:pt x="361670" y="81077"/>
                      <a:pt x="280518" y="0"/>
                      <a:pt x="180835" y="0"/>
                    </a:cubicBezTo>
                    <a:close/>
                    <a:moveTo>
                      <a:pt x="180835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738"/>
                      <a:pt x="88181" y="13406"/>
                      <a:pt x="180835" y="13406"/>
                    </a:cubicBezTo>
                    <a:cubicBezTo>
                      <a:pt x="273489" y="13406"/>
                      <a:pt x="348891" y="88738"/>
                      <a:pt x="348891" y="181305"/>
                    </a:cubicBezTo>
                    <a:cubicBezTo>
                      <a:pt x="348891" y="273873"/>
                      <a:pt x="273489" y="349204"/>
                      <a:pt x="180835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4" name="Graphic 4">
                <a:extLst>
                  <a:ext uri="{FF2B5EF4-FFF2-40B4-BE49-F238E27FC236}">
                    <a16:creationId xmlns:a16="http://schemas.microsoft.com/office/drawing/2014/main" id="{8108BEC6-B243-18D0-D975-7336657D2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09159" y="2067902"/>
                <a:ext cx="658097" cy="657483"/>
              </a:xfrm>
              <a:custGeom>
                <a:avLst/>
                <a:gdLst>
                  <a:gd name="connsiteX0" fmla="*/ 181474 w 362309"/>
                  <a:gd name="connsiteY0" fmla="*/ 0 h 361971"/>
                  <a:gd name="connsiteX1" fmla="*/ 0 w 362309"/>
                  <a:gd name="connsiteY1" fmla="*/ 180667 h 361971"/>
                  <a:gd name="connsiteX2" fmla="*/ 180835 w 362309"/>
                  <a:gd name="connsiteY2" fmla="*/ 361972 h 361971"/>
                  <a:gd name="connsiteX3" fmla="*/ 362309 w 362309"/>
                  <a:gd name="connsiteY3" fmla="*/ 181305 h 361971"/>
                  <a:gd name="connsiteX4" fmla="*/ 362309 w 362309"/>
                  <a:gd name="connsiteY4" fmla="*/ 181305 h 361971"/>
                  <a:gd name="connsiteX5" fmla="*/ 181474 w 362309"/>
                  <a:gd name="connsiteY5" fmla="*/ 0 h 361971"/>
                  <a:gd name="connsiteX6" fmla="*/ 181474 w 362309"/>
                  <a:gd name="connsiteY6" fmla="*/ 349204 h 361971"/>
                  <a:gd name="connsiteX7" fmla="*/ 12780 w 362309"/>
                  <a:gd name="connsiteY7" fmla="*/ 181305 h 361971"/>
                  <a:gd name="connsiteX8" fmla="*/ 180835 w 362309"/>
                  <a:gd name="connsiteY8" fmla="*/ 12768 h 361971"/>
                  <a:gd name="connsiteX9" fmla="*/ 349529 w 362309"/>
                  <a:gd name="connsiteY9" fmla="*/ 180667 h 361971"/>
                  <a:gd name="connsiteX10" fmla="*/ 349529 w 362309"/>
                  <a:gd name="connsiteY10" fmla="*/ 180667 h 361971"/>
                  <a:gd name="connsiteX11" fmla="*/ 181474 w 362309"/>
                  <a:gd name="connsiteY11" fmla="*/ 349204 h 3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309" h="361971">
                    <a:moveTo>
                      <a:pt x="181474" y="0"/>
                    </a:moveTo>
                    <a:cubicBezTo>
                      <a:pt x="81152" y="0"/>
                      <a:pt x="0" y="81077"/>
                      <a:pt x="0" y="180667"/>
                    </a:cubicBezTo>
                    <a:cubicBezTo>
                      <a:pt x="0" y="280895"/>
                      <a:pt x="81152" y="361972"/>
                      <a:pt x="180835" y="361972"/>
                    </a:cubicBezTo>
                    <a:cubicBezTo>
                      <a:pt x="281157" y="361972"/>
                      <a:pt x="362309" y="280895"/>
                      <a:pt x="362309" y="181305"/>
                    </a:cubicBezTo>
                    <a:cubicBezTo>
                      <a:pt x="362309" y="181305"/>
                      <a:pt x="362309" y="181305"/>
                      <a:pt x="362309" y="181305"/>
                    </a:cubicBezTo>
                    <a:cubicBezTo>
                      <a:pt x="362309" y="81077"/>
                      <a:pt x="281157" y="0"/>
                      <a:pt x="181474" y="0"/>
                    </a:cubicBezTo>
                    <a:close/>
                    <a:moveTo>
                      <a:pt x="181474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099"/>
                      <a:pt x="88181" y="12768"/>
                      <a:pt x="180835" y="12768"/>
                    </a:cubicBezTo>
                    <a:cubicBezTo>
                      <a:pt x="274128" y="12768"/>
                      <a:pt x="349529" y="88099"/>
                      <a:pt x="349529" y="180667"/>
                    </a:cubicBezTo>
                    <a:cubicBezTo>
                      <a:pt x="349529" y="180667"/>
                      <a:pt x="349529" y="180667"/>
                      <a:pt x="349529" y="180667"/>
                    </a:cubicBezTo>
                    <a:cubicBezTo>
                      <a:pt x="349529" y="273873"/>
                      <a:pt x="274128" y="349204"/>
                      <a:pt x="181474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Graphic 4">
                <a:extLst>
                  <a:ext uri="{FF2B5EF4-FFF2-40B4-BE49-F238E27FC236}">
                    <a16:creationId xmlns:a16="http://schemas.microsoft.com/office/drawing/2014/main" id="{B7D673EE-6C01-B981-C984-7BA0471F1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09103" y="2860790"/>
                <a:ext cx="656943" cy="656324"/>
              </a:xfrm>
              <a:custGeom>
                <a:avLst/>
                <a:gdLst>
                  <a:gd name="connsiteX0" fmla="*/ 180835 w 361674"/>
                  <a:gd name="connsiteY0" fmla="*/ 0 h 361333"/>
                  <a:gd name="connsiteX1" fmla="*/ 0 w 361674"/>
                  <a:gd name="connsiteY1" fmla="*/ 180667 h 361333"/>
                  <a:gd name="connsiteX2" fmla="*/ 180835 w 361674"/>
                  <a:gd name="connsiteY2" fmla="*/ 361333 h 361333"/>
                  <a:gd name="connsiteX3" fmla="*/ 361670 w 361674"/>
                  <a:gd name="connsiteY3" fmla="*/ 180667 h 361333"/>
                  <a:gd name="connsiteX4" fmla="*/ 180835 w 361674"/>
                  <a:gd name="connsiteY4" fmla="*/ 0 h 361333"/>
                  <a:gd name="connsiteX5" fmla="*/ 180835 w 361674"/>
                  <a:gd name="connsiteY5" fmla="*/ 349204 h 361333"/>
                  <a:gd name="connsiteX6" fmla="*/ 12780 w 361674"/>
                  <a:gd name="connsiteY6" fmla="*/ 181305 h 361333"/>
                  <a:gd name="connsiteX7" fmla="*/ 180835 w 361674"/>
                  <a:gd name="connsiteY7" fmla="*/ 13406 h 361333"/>
                  <a:gd name="connsiteX8" fmla="*/ 348890 w 361674"/>
                  <a:gd name="connsiteY8" fmla="*/ 181305 h 361333"/>
                  <a:gd name="connsiteX9" fmla="*/ 180835 w 361674"/>
                  <a:gd name="connsiteY9" fmla="*/ 349204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74" h="361333">
                    <a:moveTo>
                      <a:pt x="180835" y="0"/>
                    </a:moveTo>
                    <a:cubicBezTo>
                      <a:pt x="80513" y="0"/>
                      <a:pt x="0" y="81077"/>
                      <a:pt x="0" y="180667"/>
                    </a:cubicBezTo>
                    <a:cubicBezTo>
                      <a:pt x="0" y="280895"/>
                      <a:pt x="81152" y="361333"/>
                      <a:pt x="180835" y="361333"/>
                    </a:cubicBezTo>
                    <a:cubicBezTo>
                      <a:pt x="281157" y="361333"/>
                      <a:pt x="361670" y="280257"/>
                      <a:pt x="361670" y="180667"/>
                    </a:cubicBezTo>
                    <a:cubicBezTo>
                      <a:pt x="362310" y="81077"/>
                      <a:pt x="281157" y="0"/>
                      <a:pt x="180835" y="0"/>
                    </a:cubicBezTo>
                    <a:close/>
                    <a:moveTo>
                      <a:pt x="180835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737"/>
                      <a:pt x="88181" y="13406"/>
                      <a:pt x="180835" y="13406"/>
                    </a:cubicBezTo>
                    <a:cubicBezTo>
                      <a:pt x="273489" y="13406"/>
                      <a:pt x="348890" y="88737"/>
                      <a:pt x="348890" y="181305"/>
                    </a:cubicBezTo>
                    <a:cubicBezTo>
                      <a:pt x="348890" y="273873"/>
                      <a:pt x="273489" y="349204"/>
                      <a:pt x="180835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5" name="Graphic 4">
                <a:extLst>
                  <a:ext uri="{FF2B5EF4-FFF2-40B4-BE49-F238E27FC236}">
                    <a16:creationId xmlns:a16="http://schemas.microsoft.com/office/drawing/2014/main" id="{AABD614A-115E-CFFE-8D80-C51F9775A5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31012" y="5265281"/>
                <a:ext cx="658097" cy="657483"/>
              </a:xfrm>
              <a:custGeom>
                <a:avLst/>
                <a:gdLst>
                  <a:gd name="connsiteX0" fmla="*/ 181474 w 362309"/>
                  <a:gd name="connsiteY0" fmla="*/ 0 h 361971"/>
                  <a:gd name="connsiteX1" fmla="*/ 0 w 362309"/>
                  <a:gd name="connsiteY1" fmla="*/ 180667 h 361971"/>
                  <a:gd name="connsiteX2" fmla="*/ 180835 w 362309"/>
                  <a:gd name="connsiteY2" fmla="*/ 361972 h 361971"/>
                  <a:gd name="connsiteX3" fmla="*/ 362309 w 362309"/>
                  <a:gd name="connsiteY3" fmla="*/ 181305 h 361971"/>
                  <a:gd name="connsiteX4" fmla="*/ 362309 w 362309"/>
                  <a:gd name="connsiteY4" fmla="*/ 181305 h 361971"/>
                  <a:gd name="connsiteX5" fmla="*/ 181474 w 362309"/>
                  <a:gd name="connsiteY5" fmla="*/ 0 h 361971"/>
                  <a:gd name="connsiteX6" fmla="*/ 181474 w 362309"/>
                  <a:gd name="connsiteY6" fmla="*/ 0 h 361971"/>
                  <a:gd name="connsiteX7" fmla="*/ 181474 w 362309"/>
                  <a:gd name="connsiteY7" fmla="*/ 349204 h 361971"/>
                  <a:gd name="connsiteX8" fmla="*/ 12780 w 362309"/>
                  <a:gd name="connsiteY8" fmla="*/ 181305 h 361971"/>
                  <a:gd name="connsiteX9" fmla="*/ 180835 w 362309"/>
                  <a:gd name="connsiteY9" fmla="*/ 12768 h 361971"/>
                  <a:gd name="connsiteX10" fmla="*/ 349529 w 362309"/>
                  <a:gd name="connsiteY10" fmla="*/ 180667 h 361971"/>
                  <a:gd name="connsiteX11" fmla="*/ 349529 w 362309"/>
                  <a:gd name="connsiteY11" fmla="*/ 180667 h 361971"/>
                  <a:gd name="connsiteX12" fmla="*/ 181474 w 362309"/>
                  <a:gd name="connsiteY12" fmla="*/ 349204 h 361971"/>
                  <a:gd name="connsiteX13" fmla="*/ 181474 w 362309"/>
                  <a:gd name="connsiteY13" fmla="*/ 349204 h 3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309" h="361971">
                    <a:moveTo>
                      <a:pt x="181474" y="0"/>
                    </a:moveTo>
                    <a:cubicBezTo>
                      <a:pt x="81152" y="0"/>
                      <a:pt x="0" y="81077"/>
                      <a:pt x="0" y="180667"/>
                    </a:cubicBezTo>
                    <a:cubicBezTo>
                      <a:pt x="0" y="280895"/>
                      <a:pt x="81152" y="361972"/>
                      <a:pt x="180835" y="361972"/>
                    </a:cubicBezTo>
                    <a:cubicBezTo>
                      <a:pt x="281157" y="361972"/>
                      <a:pt x="362309" y="280895"/>
                      <a:pt x="362309" y="181305"/>
                    </a:cubicBezTo>
                    <a:cubicBezTo>
                      <a:pt x="362309" y="181305"/>
                      <a:pt x="362309" y="181305"/>
                      <a:pt x="362309" y="181305"/>
                    </a:cubicBezTo>
                    <a:cubicBezTo>
                      <a:pt x="362309" y="81077"/>
                      <a:pt x="281157" y="0"/>
                      <a:pt x="181474" y="0"/>
                    </a:cubicBezTo>
                    <a:lnTo>
                      <a:pt x="181474" y="0"/>
                    </a:lnTo>
                    <a:close/>
                    <a:moveTo>
                      <a:pt x="181474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099"/>
                      <a:pt x="88181" y="12768"/>
                      <a:pt x="180835" y="12768"/>
                    </a:cubicBezTo>
                    <a:cubicBezTo>
                      <a:pt x="274128" y="12768"/>
                      <a:pt x="349529" y="88099"/>
                      <a:pt x="349529" y="180667"/>
                    </a:cubicBezTo>
                    <a:cubicBezTo>
                      <a:pt x="349529" y="180667"/>
                      <a:pt x="349529" y="180667"/>
                      <a:pt x="349529" y="180667"/>
                    </a:cubicBezTo>
                    <a:cubicBezTo>
                      <a:pt x="349529" y="273873"/>
                      <a:pt x="274128" y="349204"/>
                      <a:pt x="181474" y="349204"/>
                    </a:cubicBezTo>
                    <a:lnTo>
                      <a:pt x="181474" y="349204"/>
                    </a:ln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5E7732DA-F0F0-25FF-BF32-22963095C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5284" y="2966316"/>
                <a:ext cx="450137" cy="450137"/>
              </a:xfrm>
              <a:prstGeom prst="rect">
                <a:avLst/>
              </a:prstGeom>
            </p:spPr>
          </p:pic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87388316-33DA-B301-EEFB-25B200729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3065" y="3692512"/>
                <a:ext cx="511064" cy="511064"/>
              </a:xfrm>
              <a:prstGeom prst="rect">
                <a:avLst/>
              </a:prstGeom>
            </p:spPr>
          </p:pic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06ACB91A-A4AC-6AA1-3E5A-4516268F6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42115" y="4551365"/>
                <a:ext cx="413306" cy="413306"/>
              </a:xfrm>
              <a:prstGeom prst="rect">
                <a:avLst/>
              </a:prstGeom>
            </p:spPr>
          </p:pic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539D589F-DBF5-6AC1-ED54-B022DB5D5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11911" y="5303184"/>
                <a:ext cx="482218" cy="482218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6758176C-8F63-56A3-970B-DF7DD4A23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0039" y="2175818"/>
                <a:ext cx="512064" cy="512064"/>
              </a:xfrm>
              <a:prstGeom prst="rect">
                <a:avLst/>
              </a:prstGeom>
            </p:spPr>
          </p:pic>
        </p:grp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3A4D79E-1235-FAE8-D622-1B5BE38B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699" y="2489014"/>
              <a:ext cx="421243" cy="2332876"/>
            </a:xfrm>
            <a:custGeom>
              <a:avLst/>
              <a:gdLst>
                <a:gd name="T0" fmla="*/ 424 w 1918"/>
                <a:gd name="T1" fmla="*/ 0 h 2975"/>
                <a:gd name="T2" fmla="*/ 439 w 1918"/>
                <a:gd name="T3" fmla="*/ 0 h 2975"/>
                <a:gd name="T4" fmla="*/ 452 w 1918"/>
                <a:gd name="T5" fmla="*/ 4 h 2975"/>
                <a:gd name="T6" fmla="*/ 465 w 1918"/>
                <a:gd name="T7" fmla="*/ 14 h 2975"/>
                <a:gd name="T8" fmla="*/ 1905 w 1918"/>
                <a:gd name="T9" fmla="*/ 1454 h 2975"/>
                <a:gd name="T10" fmla="*/ 1914 w 1918"/>
                <a:gd name="T11" fmla="*/ 1466 h 2975"/>
                <a:gd name="T12" fmla="*/ 1918 w 1918"/>
                <a:gd name="T13" fmla="*/ 1480 h 2975"/>
                <a:gd name="T14" fmla="*/ 1918 w 1918"/>
                <a:gd name="T15" fmla="*/ 1495 h 2975"/>
                <a:gd name="T16" fmla="*/ 1914 w 1918"/>
                <a:gd name="T17" fmla="*/ 1509 h 2975"/>
                <a:gd name="T18" fmla="*/ 1905 w 1918"/>
                <a:gd name="T19" fmla="*/ 1522 h 2975"/>
                <a:gd name="T20" fmla="*/ 465 w 1918"/>
                <a:gd name="T21" fmla="*/ 2962 h 2975"/>
                <a:gd name="T22" fmla="*/ 454 w 1918"/>
                <a:gd name="T23" fmla="*/ 2969 h 2975"/>
                <a:gd name="T24" fmla="*/ 443 w 1918"/>
                <a:gd name="T25" fmla="*/ 2974 h 2975"/>
                <a:gd name="T26" fmla="*/ 431 w 1918"/>
                <a:gd name="T27" fmla="*/ 2975 h 2975"/>
                <a:gd name="T28" fmla="*/ 419 w 1918"/>
                <a:gd name="T29" fmla="*/ 2974 h 2975"/>
                <a:gd name="T30" fmla="*/ 407 w 1918"/>
                <a:gd name="T31" fmla="*/ 2969 h 2975"/>
                <a:gd name="T32" fmla="*/ 397 w 1918"/>
                <a:gd name="T33" fmla="*/ 2962 h 2975"/>
                <a:gd name="T34" fmla="*/ 13 w 1918"/>
                <a:gd name="T35" fmla="*/ 2577 h 2975"/>
                <a:gd name="T36" fmla="*/ 4 w 1918"/>
                <a:gd name="T37" fmla="*/ 2565 h 2975"/>
                <a:gd name="T38" fmla="*/ 0 w 1918"/>
                <a:gd name="T39" fmla="*/ 2551 h 2975"/>
                <a:gd name="T40" fmla="*/ 0 w 1918"/>
                <a:gd name="T41" fmla="*/ 2537 h 2975"/>
                <a:gd name="T42" fmla="*/ 4 w 1918"/>
                <a:gd name="T43" fmla="*/ 2522 h 2975"/>
                <a:gd name="T44" fmla="*/ 13 w 1918"/>
                <a:gd name="T45" fmla="*/ 2509 h 2975"/>
                <a:gd name="T46" fmla="*/ 1035 w 1918"/>
                <a:gd name="T47" fmla="*/ 1487 h 2975"/>
                <a:gd name="T48" fmla="*/ 13 w 1918"/>
                <a:gd name="T49" fmla="*/ 465 h 2975"/>
                <a:gd name="T50" fmla="*/ 4 w 1918"/>
                <a:gd name="T51" fmla="*/ 452 h 2975"/>
                <a:gd name="T52" fmla="*/ 0 w 1918"/>
                <a:gd name="T53" fmla="*/ 439 h 2975"/>
                <a:gd name="T54" fmla="*/ 0 w 1918"/>
                <a:gd name="T55" fmla="*/ 424 h 2975"/>
                <a:gd name="T56" fmla="*/ 4 w 1918"/>
                <a:gd name="T57" fmla="*/ 410 h 2975"/>
                <a:gd name="T58" fmla="*/ 13 w 1918"/>
                <a:gd name="T59" fmla="*/ 397 h 2975"/>
                <a:gd name="T60" fmla="*/ 397 w 1918"/>
                <a:gd name="T61" fmla="*/ 14 h 2975"/>
                <a:gd name="T62" fmla="*/ 409 w 1918"/>
                <a:gd name="T63" fmla="*/ 4 h 2975"/>
                <a:gd name="T64" fmla="*/ 424 w 1918"/>
                <a:gd name="T65" fmla="*/ 0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8" h="2975">
                  <a:moveTo>
                    <a:pt x="424" y="0"/>
                  </a:moveTo>
                  <a:lnTo>
                    <a:pt x="439" y="0"/>
                  </a:lnTo>
                  <a:lnTo>
                    <a:pt x="452" y="4"/>
                  </a:lnTo>
                  <a:lnTo>
                    <a:pt x="465" y="14"/>
                  </a:lnTo>
                  <a:lnTo>
                    <a:pt x="1905" y="1454"/>
                  </a:lnTo>
                  <a:lnTo>
                    <a:pt x="1914" y="1466"/>
                  </a:lnTo>
                  <a:lnTo>
                    <a:pt x="1918" y="1480"/>
                  </a:lnTo>
                  <a:lnTo>
                    <a:pt x="1918" y="1495"/>
                  </a:lnTo>
                  <a:lnTo>
                    <a:pt x="1914" y="1509"/>
                  </a:lnTo>
                  <a:lnTo>
                    <a:pt x="1905" y="1522"/>
                  </a:lnTo>
                  <a:lnTo>
                    <a:pt x="465" y="2962"/>
                  </a:lnTo>
                  <a:lnTo>
                    <a:pt x="454" y="2969"/>
                  </a:lnTo>
                  <a:lnTo>
                    <a:pt x="443" y="2974"/>
                  </a:lnTo>
                  <a:lnTo>
                    <a:pt x="431" y="2975"/>
                  </a:lnTo>
                  <a:lnTo>
                    <a:pt x="419" y="2974"/>
                  </a:lnTo>
                  <a:lnTo>
                    <a:pt x="407" y="2969"/>
                  </a:lnTo>
                  <a:lnTo>
                    <a:pt x="397" y="2962"/>
                  </a:lnTo>
                  <a:lnTo>
                    <a:pt x="13" y="2577"/>
                  </a:lnTo>
                  <a:lnTo>
                    <a:pt x="4" y="2565"/>
                  </a:lnTo>
                  <a:lnTo>
                    <a:pt x="0" y="2551"/>
                  </a:lnTo>
                  <a:lnTo>
                    <a:pt x="0" y="2537"/>
                  </a:lnTo>
                  <a:lnTo>
                    <a:pt x="4" y="2522"/>
                  </a:lnTo>
                  <a:lnTo>
                    <a:pt x="13" y="2509"/>
                  </a:lnTo>
                  <a:lnTo>
                    <a:pt x="1035" y="1487"/>
                  </a:lnTo>
                  <a:lnTo>
                    <a:pt x="13" y="465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10"/>
                  </a:lnTo>
                  <a:lnTo>
                    <a:pt x="13" y="397"/>
                  </a:lnTo>
                  <a:lnTo>
                    <a:pt x="397" y="14"/>
                  </a:lnTo>
                  <a:lnTo>
                    <a:pt x="409" y="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366A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6E03F6-102D-3A6F-5890-56C7FA93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1221" y="1592903"/>
              <a:ext cx="5195218" cy="448873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700A62-9977-8B37-4C9C-0B93CEBFD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7038" y="1459836"/>
            <a:ext cx="5465066" cy="4687146"/>
            <a:chOff x="6011216" y="1632609"/>
            <a:chExt cx="5358538" cy="448873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A52F91-EDE9-F92B-29B8-0FA7D2D15CBF}"/>
                </a:ext>
              </a:extLst>
            </p:cNvPr>
            <p:cNvGrpSpPr/>
            <p:nvPr/>
          </p:nvGrpSpPr>
          <p:grpSpPr>
            <a:xfrm>
              <a:off x="6458208" y="2388653"/>
              <a:ext cx="735823" cy="2278685"/>
              <a:chOff x="6406214" y="2130542"/>
              <a:chExt cx="735823" cy="2278685"/>
            </a:xfrm>
          </p:grpSpPr>
          <p:pic>
            <p:nvPicPr>
              <p:cNvPr id="78" name="Graphic 77">
                <a:extLst>
                  <a:ext uri="{FF2B5EF4-FFF2-40B4-BE49-F238E27FC236}">
                    <a16:creationId xmlns:a16="http://schemas.microsoft.com/office/drawing/2014/main" id="{71354B75-82F9-FAD1-6671-0CBA9E039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410517" y="2130542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693DB577-0CED-2C5C-B3EE-D30A83898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406214" y="2974915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00AF246A-8580-0C82-C412-E86F73F0E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410517" y="3677707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34269-B19C-0545-92EF-13163BBBC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11216" y="1632609"/>
              <a:ext cx="5358538" cy="4488734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75C2F45-EBE4-DC9A-FD7F-74452A569B15}"/>
              </a:ext>
            </a:extLst>
          </p:cNvPr>
          <p:cNvSpPr txBox="1">
            <a:spLocks/>
          </p:cNvSpPr>
          <p:nvPr/>
        </p:nvSpPr>
        <p:spPr>
          <a:xfrm>
            <a:off x="1579116" y="1970310"/>
            <a:ext cx="401828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  <a:ea typeface="Open Sans Light"/>
                <a:cs typeface="Open Sans Light"/>
              </a:rPr>
              <a:t>Fellowship Applicant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</a:rPr>
              <a:t>Sponsors, Collaborators, Consultants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</a:rPr>
              <a:t>Research Training Plan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</a:rPr>
              <a:t>Training Potential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</a:rPr>
              <a:t>Institutional Environment &amp; Commitment to 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8CB971-0031-38BA-9F12-0739C4D0F5E3}"/>
              </a:ext>
            </a:extLst>
          </p:cNvPr>
          <p:cNvSpPr txBox="1"/>
          <p:nvPr/>
        </p:nvSpPr>
        <p:spPr>
          <a:xfrm>
            <a:off x="6766092" y="1500458"/>
            <a:ext cx="44382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New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Fellowship Review Headings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2D9ABE7-6D76-2B1C-2ACB-99ED726BD007}"/>
              </a:ext>
            </a:extLst>
          </p:cNvPr>
          <p:cNvSpPr txBox="1">
            <a:spLocks/>
          </p:cNvSpPr>
          <p:nvPr/>
        </p:nvSpPr>
        <p:spPr>
          <a:xfrm>
            <a:off x="7583676" y="2284996"/>
            <a:ext cx="401828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</a:rPr>
              <a:t>Candidate Preparedness and Potential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</a:rPr>
              <a:t>Research Training Plan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latin typeface="+mn-lt"/>
              </a:rPr>
              <a:t>Commitment to Candidate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44AF5-6572-373D-8123-1C395F0C7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74693" y="5190454"/>
            <a:ext cx="4901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changes </a:t>
            </a:r>
            <a:r>
              <a:rPr lang="en-US" sz="2000" dirty="0"/>
              <a:t>to </a:t>
            </a:r>
            <a:r>
              <a:rPr lang="en-US" sz="2000" i="1" dirty="0"/>
              <a:t>Additional Review Criteria </a:t>
            </a:r>
            <a:r>
              <a:rPr lang="en-US" sz="2000" dirty="0"/>
              <a:t>or to </a:t>
            </a:r>
            <a:r>
              <a:rPr lang="en-US" sz="2000" i="1" dirty="0"/>
              <a:t>Additional Review Considerations </a:t>
            </a:r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96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7BB2DF-BF36-6FAC-4C84-DBEDDCFA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936"/>
            <a:ext cx="12192000" cy="799646"/>
          </a:xfrm>
        </p:spPr>
        <p:txBody>
          <a:bodyPr>
            <a:normAutofit/>
          </a:bodyPr>
          <a:lstStyle/>
          <a:p>
            <a:r>
              <a:rPr lang="en-US" sz="4000" dirty="0"/>
              <a:t>Notable Revisions to Application Instructions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CB814D-C0C9-9224-74AE-C92611D78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710"/>
            <a:ext cx="12191999" cy="60882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 rtl="0" fontAlgn="base">
              <a:buFont typeface="+mj-lt"/>
              <a:buAutoNum type="arabicPeriod"/>
            </a:pPr>
            <a:r>
              <a:rPr lang="en-US" sz="2200" b="1" i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Applicant Section (now “Candidate Section”)</a:t>
            </a:r>
            <a:r>
              <a:rPr lang="en-US" sz="2200" b="0" i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 </a:t>
            </a:r>
          </a:p>
          <a:p>
            <a:pPr lvl="1" fontAlgn="base"/>
            <a:r>
              <a:rPr lang="en-US" sz="1800" b="1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Candidate </a:t>
            </a:r>
            <a:r>
              <a:rPr lang="en-US" sz="1800" b="1" err="1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biosketch</a:t>
            </a:r>
            <a:r>
              <a:rPr lang="en-US" sz="1800" b="1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: </a:t>
            </a:r>
            <a:r>
              <a:rPr lang="en-US" sz="1800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Grades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 will no longer be required or allowed 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Candidates will be required to submit four personal statements: (1) 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professional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 and fellowship goals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 (2) fellowship qualifications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 (3) self-assessment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Open Sans Light"/>
                <a:cs typeface="Open Sans Light"/>
              </a:rPr>
              <a:t>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 and (4) scientific perspective</a:t>
            </a:r>
          </a:p>
          <a:p>
            <a:pPr lvl="1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+mj-lt"/>
              <a:buAutoNum type="arabicPeriod" startAt="2"/>
            </a:pPr>
            <a:r>
              <a:rPr lang="en-US" sz="2200" b="1" i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Research Training Plan Section</a:t>
            </a:r>
            <a:r>
              <a:rPr lang="en-US" sz="2200" b="0" i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 </a:t>
            </a:r>
          </a:p>
          <a:p>
            <a:pPr lvl="1" fontAlgn="base"/>
            <a:r>
              <a:rPr lang="en-US" sz="1800" b="0" i="0" dirty="0">
                <a:effectLst/>
                <a:latin typeface="Calibri"/>
                <a:ea typeface="Open Sans Light"/>
                <a:cs typeface="Open Sans Light"/>
              </a:rPr>
              <a:t>The headings of some sections have been revised to emphasize the importance of training in the fellowship plan</a:t>
            </a:r>
          </a:p>
          <a:p>
            <a:pPr lvl="1" fontAlgn="base"/>
            <a:r>
              <a:rPr lang="en-US" sz="1800" b="0" i="0" dirty="0">
                <a:effectLst/>
                <a:latin typeface="Calibri"/>
                <a:ea typeface="Open Sans Light"/>
                <a:cs typeface="Open Sans Light"/>
              </a:rPr>
              <a:t>The section Selection of Sponsor and Institution has been removed in favor of including the information elsewhere in the application</a:t>
            </a:r>
          </a:p>
          <a:p>
            <a:pPr lvl="1" fontAlgn="base"/>
            <a:r>
              <a:rPr lang="en-US" sz="1800" b="0" i="0" dirty="0">
                <a:effectLst/>
                <a:latin typeface="Calibri"/>
                <a:ea typeface="Open Sans Light"/>
                <a:cs typeface="Open Sans Light"/>
              </a:rPr>
              <a:t>The sections include: (1) Training Activities and Timeline</a:t>
            </a:r>
            <a:r>
              <a:rPr lang="en-US" sz="1800" dirty="0">
                <a:latin typeface="Calibri"/>
                <a:ea typeface="Open Sans Light"/>
                <a:cs typeface="Open Sans Light"/>
              </a:rPr>
              <a:t>;</a:t>
            </a:r>
            <a:r>
              <a:rPr lang="en-US" sz="1800" b="0" i="0" dirty="0">
                <a:effectLst/>
                <a:latin typeface="Calibri"/>
                <a:ea typeface="Open Sans Light"/>
                <a:cs typeface="Open Sans Light"/>
              </a:rPr>
              <a:t> (2) Research Training Project Specific Aims</a:t>
            </a:r>
            <a:r>
              <a:rPr lang="en-US" sz="1800" dirty="0">
                <a:latin typeface="Calibri"/>
                <a:ea typeface="Open Sans Light"/>
                <a:cs typeface="Open Sans Light"/>
              </a:rPr>
              <a:t>;</a:t>
            </a:r>
            <a:r>
              <a:rPr lang="en-US" sz="1800" b="0" i="0" dirty="0">
                <a:effectLst/>
                <a:latin typeface="Calibri"/>
                <a:ea typeface="Open Sans Light"/>
                <a:cs typeface="Open Sans Light"/>
              </a:rPr>
              <a:t> (3) Research Training Project Strategy, including the Scientific Foundation &amp; Rationale and Approach</a:t>
            </a:r>
          </a:p>
          <a:p>
            <a:pPr lvl="1" fontAlgn="base"/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+mj-lt"/>
              <a:buAutoNum type="arabicPeriod" startAt="3"/>
            </a:pPr>
            <a:r>
              <a:rPr lang="en-US" sz="2200" b="1" i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Candidate Sponsor and Co-sponsor Section (now “Commitment to Candidate, Mentoring, and Training Environment”)</a:t>
            </a:r>
            <a:r>
              <a:rPr lang="en-US" sz="2200" b="0" i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 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Open Sans Light"/>
                <a:cs typeface="Open Sans Light"/>
              </a:rPr>
              <a:t>Sponsors and Co-sponsors will be required to submit five statements: (1) Mentoring Approach and Candidate Mentoring Plan; (2) Prior Commitment to Training and Mentoring; (3) Commitment to the Candidate’s Research Training Plan; (4) Research Training Environment; and (5) Candidate’s Potential. A sixth statement on Clinical Training will be required for candidates proposing to gain clinical trial experience</a:t>
            </a:r>
            <a:endParaRPr lang="en-US" sz="1800" b="1" dirty="0">
              <a:latin typeface="Calibri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073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 of the Grants and Funding page for Revisions to the NIH Fellowship Application and Review process, showing the goals of the initiative, contact information, and link to background information.">
            <a:extLst>
              <a:ext uri="{FF2B5EF4-FFF2-40B4-BE49-F238E27FC236}">
                <a16:creationId xmlns:a16="http://schemas.microsoft.com/office/drawing/2014/main" id="{A12D70FD-30C3-61EF-1481-4728D1B0F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9" t="1135" r="866" b="5221"/>
          <a:stretch/>
        </p:blipFill>
        <p:spPr>
          <a:xfrm>
            <a:off x="2903356" y="10"/>
            <a:ext cx="9286111" cy="64353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3FF3A-B58E-DE3B-17DD-E6866B52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2500"/>
              <a:t>Public Website on the Revisions to Fellowship Application and 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C4C20-FA8A-0A94-66A5-F39FA4AB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+mn-lt"/>
                <a:ea typeface="Open Sans Light"/>
                <a:cs typeface="Open Sans Light"/>
              </a:rPr>
              <a:t>Rational for the revisions</a:t>
            </a:r>
          </a:p>
          <a:p>
            <a:r>
              <a:rPr lang="en-US" sz="2000">
                <a:latin typeface="+mn-lt"/>
                <a:ea typeface="Open Sans Light"/>
                <a:cs typeface="Open Sans Light"/>
              </a:rPr>
              <a:t>Description of the changes to application and review</a:t>
            </a:r>
          </a:p>
          <a:p>
            <a:r>
              <a:rPr lang="en-US" sz="2000">
                <a:latin typeface="+mn-lt"/>
                <a:ea typeface="Open Sans Light"/>
                <a:cs typeface="Open Sans Light"/>
              </a:rPr>
              <a:t>Applicant guidance</a:t>
            </a:r>
          </a:p>
          <a:p>
            <a:r>
              <a:rPr lang="en-US" sz="2000">
                <a:latin typeface="+mn-lt"/>
                <a:ea typeface="Open Sans Light"/>
                <a:cs typeface="Open Sans Light"/>
              </a:rPr>
              <a:t>Reviewer guidance</a:t>
            </a:r>
          </a:p>
          <a:p>
            <a:r>
              <a:rPr lang="en-US" sz="2000">
                <a:latin typeface="+mn-lt"/>
                <a:ea typeface="Open Sans Light"/>
                <a:cs typeface="Open Sans Light"/>
              </a:rPr>
              <a:t>Training and resources</a:t>
            </a:r>
          </a:p>
          <a:p>
            <a:r>
              <a:rPr lang="en-US" sz="2000">
                <a:latin typeface="+mn-lt"/>
                <a:ea typeface="Open Sans Light"/>
                <a:cs typeface="Open Sans Light"/>
              </a:rPr>
              <a:t>Notices, blogs, and reports</a:t>
            </a:r>
          </a:p>
          <a:p>
            <a:r>
              <a:rPr lang="en-US" sz="2000">
                <a:latin typeface="+mn-lt"/>
                <a:ea typeface="Open Sans Light"/>
                <a:cs typeface="Open Sans Light"/>
              </a:rPr>
              <a:t>FAQs</a:t>
            </a:r>
          </a:p>
          <a:p>
            <a:r>
              <a:rPr lang="en-US" sz="2000">
                <a:latin typeface="+mn-lt"/>
                <a:ea typeface="Open Sans Light"/>
                <a:cs typeface="Open Sans Light"/>
              </a:rPr>
              <a:t>Contacts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25933-D96B-EE3E-43B7-C9950021F883}"/>
              </a:ext>
            </a:extLst>
          </p:cNvPr>
          <p:cNvSpPr txBox="1"/>
          <p:nvPr/>
        </p:nvSpPr>
        <p:spPr>
          <a:xfrm>
            <a:off x="1203511" y="6430241"/>
            <a:ext cx="994657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ea typeface="MS Mincho"/>
                <a:cs typeface="Calibri"/>
              </a:rPr>
              <a:t>Link:</a:t>
            </a:r>
            <a:r>
              <a:rPr lang="en-US" sz="2200" dirty="0">
                <a:ea typeface="MS Mincho"/>
                <a:cs typeface="Calibri"/>
              </a:rPr>
              <a:t> </a:t>
            </a:r>
            <a:r>
              <a:rPr lang="en-US" sz="2000" b="1" dirty="0">
                <a:ea typeface="MS Mincho"/>
                <a:cs typeface="Calibri"/>
                <a:hlinkClick r:id="rId3"/>
              </a:rPr>
              <a:t>grants.nih.gov/policy/peer/revisions-nih-fellowship-application-review-process.htm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98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AAB1D-3EB5-70DB-7A2C-674065A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r>
              <a:rPr lang="en-US" dirty="0"/>
              <a:t>Public Webinar – September 19,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9F007B-56D2-A276-1D2E-A87ABA1C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3869013"/>
            <a:ext cx="11887199" cy="2307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  <a:ea typeface="Open Sans Light"/>
                <a:cs typeface="Open Sans Light"/>
              </a:rPr>
              <a:t>Join us for a public webinar on September 19, 2024, from 2 – 3PM ET</a:t>
            </a:r>
          </a:p>
          <a:p>
            <a:r>
              <a:rPr lang="en-US" sz="2000" dirty="0">
                <a:latin typeface="+mn-lt"/>
                <a:ea typeface="Open Sans Light"/>
                <a:cs typeface="Open Sans Light"/>
              </a:rPr>
              <a:t>This webinar will explain the changes coming to the NIH fellowship application and review process and offer an opportunity to have your questions by NIH experts during a live Q &amp; A </a:t>
            </a:r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Register at: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hlinkClick r:id="rId2"/>
              </a:rPr>
              <a:t>grants.nih.gov/learning-center/fellowship-application-review-process-revisions-webinar</a:t>
            </a:r>
            <a:endParaRPr lang="en-US" sz="2000" dirty="0">
              <a:latin typeface="+mn-lt"/>
            </a:endParaRPr>
          </a:p>
          <a:p>
            <a:endParaRPr lang="en-US" b="1" dirty="0">
              <a:latin typeface="+mn-lt"/>
            </a:endParaRPr>
          </a:p>
        </p:txBody>
      </p:sp>
      <p:pic>
        <p:nvPicPr>
          <p:cNvPr id="6" name="Picture 5" descr="Screenshot of the NIH Grants registration page for a webinar on the Revisions to the Fellowship Application and Review Process">
            <a:extLst>
              <a:ext uri="{FF2B5EF4-FFF2-40B4-BE49-F238E27FC236}">
                <a16:creationId xmlns:a16="http://schemas.microsoft.com/office/drawing/2014/main" id="{B0BAE232-E4B2-05FD-9DB2-532EAB054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04"/>
            <a:ext cx="12192000" cy="36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3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E9BEAB64AC24192329A243D48B946" ma:contentTypeVersion="14" ma:contentTypeDescription="Create a new document." ma:contentTypeScope="" ma:versionID="81dfe19958c6f63e001ba1381d74dd7e">
  <xsd:schema xmlns:xsd="http://www.w3.org/2001/XMLSchema" xmlns:xs="http://www.w3.org/2001/XMLSchema" xmlns:p="http://schemas.microsoft.com/office/2006/metadata/properties" xmlns:ns2="b5723393-7428-4bd0-b87c-780f75e1bb3d" xmlns:ns3="1a7d1223-d5fb-4c53-9698-ce48adbd6bb4" targetNamespace="http://schemas.microsoft.com/office/2006/metadata/properties" ma:root="true" ma:fieldsID="68896447c9cc3f0d970e6ec8cf38eb67" ns2:_="" ns3:_="">
    <xsd:import namespace="b5723393-7428-4bd0-b87c-780f75e1bb3d"/>
    <xsd:import namespace="1a7d1223-d5fb-4c53-9698-ce48adbd6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23393-7428-4bd0-b87c-780f75e1b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d1223-d5fb-4c53-9698-ce48adbd6b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be7ca7-aa81-46ab-b58d-ca2bf855f494}" ma:internalName="TaxCatchAll" ma:showField="CatchAllData" ma:web="1a7d1223-d5fb-4c53-9698-ce48adbd6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7d1223-d5fb-4c53-9698-ce48adbd6bb4" xsi:nil="true"/>
    <lcf76f155ced4ddcb4097134ff3c332f xmlns="b5723393-7428-4bd0-b87c-780f75e1bb3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19975-6A7B-4BF3-B53E-00F72B1B9219}">
  <ds:schemaRefs>
    <ds:schemaRef ds:uri="1a7d1223-d5fb-4c53-9698-ce48adbd6bb4"/>
    <ds:schemaRef ds:uri="b5723393-7428-4bd0-b87c-780f75e1bb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46BB0C-6012-465E-87C1-5EA49490DF4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b5723393-7428-4bd0-b87c-780f75e1bb3d"/>
    <ds:schemaRef ds:uri="1a7d1223-d5fb-4c53-9698-ce48adbd6bb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2EE83-F210-45E0-89BC-4FE5AE9F1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1206</Words>
  <Application>Microsoft Office PowerPoint</Application>
  <PresentationFormat>Widescreen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Symbol</vt:lpstr>
      <vt:lpstr>Calibri</vt:lpstr>
      <vt:lpstr>Open Sans ExtraBold</vt:lpstr>
      <vt:lpstr>Courier New</vt:lpstr>
      <vt:lpstr>Open Sans</vt:lpstr>
      <vt:lpstr>Calibri Light</vt:lpstr>
      <vt:lpstr>Open Sans Light</vt:lpstr>
      <vt:lpstr>Arial</vt:lpstr>
      <vt:lpstr>Open Sans Light ITALIC</vt:lpstr>
      <vt:lpstr>Office Theme</vt:lpstr>
      <vt:lpstr>Revisions to the Fellowship Application and Review Process</vt:lpstr>
      <vt:lpstr>Use these slides if you want to cover the topic briefly</vt:lpstr>
      <vt:lpstr>Changes Coming: Revisions to NIH Fellowship Application and Review Criteria</vt:lpstr>
      <vt:lpstr>Impending changes to NIH fellowship process </vt:lpstr>
      <vt:lpstr>Highlights of the Changes</vt:lpstr>
      <vt:lpstr>Reorganized Fellowship Review Criteria </vt:lpstr>
      <vt:lpstr>Notable Revisions to Application Instructions</vt:lpstr>
      <vt:lpstr>Public Website on the Revisions to Fellowship Application and Review</vt:lpstr>
      <vt:lpstr>Public Webinar – September 19, 2024</vt:lpstr>
      <vt:lpstr>Use these slides for additional background</vt:lpstr>
      <vt:lpstr>Revisions to the Fellowship Application Structure </vt:lpstr>
      <vt:lpstr>The Changes are Meant to Cast a Wider Net </vt:lpstr>
      <vt:lpstr>Tips for Applicants – What Application Forms do I Need?</vt:lpstr>
      <vt:lpstr>Tips for Applicants – Can I Use an Old Application as a Template?</vt:lpstr>
      <vt:lpstr>Tips for Applicants – What About Resubmissions?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Roberts, Ben (NIH/OD) [E]</cp:lastModifiedBy>
  <cp:revision>141</cp:revision>
  <dcterms:created xsi:type="dcterms:W3CDTF">2017-11-13T14:56:05Z</dcterms:created>
  <dcterms:modified xsi:type="dcterms:W3CDTF">2024-04-18T14:54:21Z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0x01010004AE9BEAB64AC24192329A243D48B946</vt:lpwstr>
  </property>
  <property fmtid="{D5CDD505-2E9C-101B-9397-08002B2CF9AE}" pid="3" name="ArticulateGUID">
    <vt:lpwstr>C7EFD0F6-F74F-4E65-8C8B-3AA56B1A7D69</vt:lpwstr>
  </property>
  <property fmtid="{D5CDD505-2E9C-101B-9397-08002B2CF9AE}" pid="4" name="ArticulatePath">
    <vt:lpwstr>https://rippleeffect.sharepoint.com/projects/active/OER/CTComms/2_SlideDeck/New OER Templates/OER_template1</vt:lpwstr>
  </property>
</Properties>
</file>