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2" r:id="rId2"/>
    <p:sldId id="294" r:id="rId3"/>
    <p:sldId id="295"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8" r:id="rId32"/>
    <p:sldId id="289" r:id="rId33"/>
    <p:sldId id="300" r:id="rId34"/>
    <p:sldId id="301" r:id="rId35"/>
    <p:sldId id="302" r:id="rId36"/>
    <p:sldId id="308" r:id="rId37"/>
    <p:sldId id="309" r:id="rId38"/>
    <p:sldId id="303" r:id="rId39"/>
    <p:sldId id="304" r:id="rId40"/>
    <p:sldId id="310"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317" autoAdjust="0"/>
  </p:normalViewPr>
  <p:slideViewPr>
    <p:cSldViewPr snapToGrid="0">
      <p:cViewPr varScale="1">
        <p:scale>
          <a:sx n="97" d="100"/>
          <a:sy n="97" d="100"/>
        </p:scale>
        <p:origin x="20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6DA59EAD-ADF0-43CB-B937-52B0F0D92667}" type="datetimeFigureOut">
              <a:rPr lang="en-US" altLang="en-US"/>
              <a:pPr/>
              <a:t>6/24/2016</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EC79A83E-C01A-4E72-A39C-EA615C33098E}" type="slidenum">
              <a:rPr lang="en-US" altLang="en-US"/>
              <a:pPr/>
              <a:t>‹#›</a:t>
            </a:fld>
            <a:endParaRPr lang="en-US" altLang="en-US"/>
          </a:p>
        </p:txBody>
      </p:sp>
    </p:spTree>
    <p:extLst>
      <p:ext uri="{BB962C8B-B14F-4D97-AF65-F5344CB8AC3E}">
        <p14:creationId xmlns:p14="http://schemas.microsoft.com/office/powerpoint/2010/main" val="6887400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altLang="en-US" dirty="0" smtClean="0"/>
              <a:t>Information on all (regardless of degree) AAMC faculty from 1980 to 2015 use AAMC data provided by Hershel Alexander on 15 June 2016.  Information on all </a:t>
            </a:r>
            <a:r>
              <a:rPr lang="en-US" altLang="en-US" baseline="0" dirty="0" smtClean="0"/>
              <a:t>NIH RPG Principal Investigators was provided by Cassandra Spears and Robert Moore of the NIH </a:t>
            </a:r>
            <a:r>
              <a:rPr lang="en-US" altLang="en-US" dirty="0" smtClean="0"/>
              <a:t>Division of Statistical Analysis and Reporting, Office of Extramural</a:t>
            </a:r>
            <a:r>
              <a:rPr lang="en-US" altLang="en-US" baseline="0" dirty="0" smtClean="0"/>
              <a:t> Research</a:t>
            </a:r>
            <a:endParaRPr lang="en-US" altLang="en-US" dirty="0" smtClean="0"/>
          </a:p>
          <a:p>
            <a:pPr eaLnBrk="1" hangingPunct="1">
              <a:spcBef>
                <a:spcPct val="0"/>
              </a:spcBef>
            </a:pPr>
            <a:r>
              <a:rPr lang="en-US" altLang="en-US" baseline="0" dirty="0" smtClean="0"/>
              <a:t>on 15 June 2016 (data file 191-16)</a:t>
            </a:r>
          </a:p>
          <a:p>
            <a:pPr eaLnBrk="1" hangingPunct="1">
              <a:spcBef>
                <a:spcPct val="0"/>
              </a:spcBef>
            </a:pPr>
            <a:endParaRPr lang="en-US" altLang="en-US" baseline="0" dirty="0" smtClean="0"/>
          </a:p>
          <a:p>
            <a:pPr eaLnBrk="1" hangingPunct="1">
              <a:spcBef>
                <a:spcPct val="0"/>
              </a:spcBef>
            </a:pPr>
            <a:r>
              <a:rPr lang="en-US" altLang="en-US" baseline="0" dirty="0" smtClean="0"/>
              <a:t>Data assembled and processed by Walter Schaffer, Division of Biomedical Research Workforce, Office of Extramural Programs, Office of Extramural Research, NIH</a:t>
            </a:r>
            <a:endParaRPr lang="en-US" altLang="en-US" dirty="0" smtClean="0"/>
          </a:p>
          <a:p>
            <a:pPr eaLnBrk="1" hangingPunct="1">
              <a:spcBef>
                <a:spcPct val="0"/>
              </a:spcBef>
            </a:pPr>
            <a:endParaRPr lang="en-US" altLang="en-US" dirty="0" smtClean="0"/>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mn-lt"/>
                <a:ea typeface="MS PGothic" panose="020B0600070205080204" pitchFamily="34" charset="-128"/>
                <a:cs typeface="+mn-cs"/>
              </a:rPr>
              <a:t>Excludes awards made from American Recovery and Reinvestment Act of 2009 (ARRA). Research Project Grants (RPG) are based on FY 2015 RPG definition and include activity codes R00, R01, R03, R15, R21, R22, R23, R29, R33, R34, R35, R36, R37, R55, R56, RC1, RC2, RC3, RC4, RF1, RL1, RL2, RL9,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mn-lt"/>
                <a:ea typeface="MS PGothic" panose="020B0600070205080204" pitchFamily="34" charset="-128"/>
                <a:cs typeface="+mn-cs"/>
              </a:rPr>
              <a:t>P01, P42, PN1, PM1, RM1, UA5, UC1, UC2, UC3, UC4, UC7, UF1, UG3, UH2, UH3, UH5, UM1, UM2, U01, U19, U34, DP1, DP2, DP3, DP4, and DP5. The RL5 activity code was formerly classified as a RPG but was reclassified as Other Research in fiscal year 2015. </a:t>
            </a:r>
            <a:endParaRPr lang="en-US" altLang="en-US" dirty="0" smtClean="0">
              <a:solidFill>
                <a:srgbClr val="000000"/>
              </a:solidFill>
            </a:endParaRPr>
          </a:p>
          <a:p>
            <a:pPr eaLnBrk="1" hangingPunct="1">
              <a:spcBef>
                <a:spcPct val="0"/>
              </a:spcBef>
            </a:pPr>
            <a:endParaRPr lang="en-US" altLang="en-US" dirty="0" smtClean="0"/>
          </a:p>
          <a:p>
            <a:pPr eaLnBrk="1" hangingPunct="1">
              <a:spcBef>
                <a:spcPct val="0"/>
              </a:spcBef>
            </a:pPr>
            <a:endParaRPr lang="en-US" altLang="en-US" dirty="0" smtClean="0"/>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B0754CAA-6D7F-4EFD-B57E-840D638BDF12}" type="slidenum">
              <a:rPr lang="en-US" altLang="en-US" sz="1200">
                <a:latin typeface="Calibri" panose="020F0502020204030204" pitchFamily="34" charset="0"/>
              </a:rPr>
              <a:pPr eaLnBrk="1" hangingPunct="1"/>
              <a:t>1</a:t>
            </a:fld>
            <a:endParaRPr lang="en-US" altLang="en-US" sz="1200">
              <a:latin typeface="Calibri" panose="020F0502020204030204" pitchFamily="34" charset="0"/>
            </a:endParaRPr>
          </a:p>
        </p:txBody>
      </p:sp>
    </p:spTree>
    <p:extLst>
      <p:ext uri="{BB962C8B-B14F-4D97-AF65-F5344CB8AC3E}">
        <p14:creationId xmlns:p14="http://schemas.microsoft.com/office/powerpoint/2010/main" val="1483962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F0136CA6-A716-4A4A-9DBB-1BCF1CFDDAE0}" type="slidenum">
              <a:rPr lang="en-US" altLang="en-US" sz="1200">
                <a:latin typeface="Calibri" panose="020F0502020204030204" pitchFamily="34" charset="0"/>
              </a:rPr>
              <a:pPr eaLnBrk="1" hangingPunct="1"/>
              <a:t>10</a:t>
            </a:fld>
            <a:endParaRPr lang="en-US" altLang="en-US" sz="1200">
              <a:latin typeface="Calibri" panose="020F0502020204030204" pitchFamily="34" charset="0"/>
            </a:endParaRPr>
          </a:p>
        </p:txBody>
      </p:sp>
    </p:spTree>
    <p:extLst>
      <p:ext uri="{BB962C8B-B14F-4D97-AF65-F5344CB8AC3E}">
        <p14:creationId xmlns:p14="http://schemas.microsoft.com/office/powerpoint/2010/main" val="2240566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5ABB85D-4FB3-4E95-9E52-B1C9535A64E1}" type="slidenum">
              <a:rPr lang="en-US" altLang="en-US" sz="1200">
                <a:latin typeface="Calibri" panose="020F0502020204030204" pitchFamily="34" charset="0"/>
              </a:rPr>
              <a:pPr eaLnBrk="1" hangingPunct="1"/>
              <a:t>11</a:t>
            </a:fld>
            <a:endParaRPr lang="en-US" altLang="en-US" sz="1200">
              <a:latin typeface="Calibri" panose="020F0502020204030204" pitchFamily="34" charset="0"/>
            </a:endParaRPr>
          </a:p>
        </p:txBody>
      </p:sp>
    </p:spTree>
    <p:extLst>
      <p:ext uri="{BB962C8B-B14F-4D97-AF65-F5344CB8AC3E}">
        <p14:creationId xmlns:p14="http://schemas.microsoft.com/office/powerpoint/2010/main" val="2889239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D49CF48-DA6A-4EA0-94B7-A471BD94F794}" type="slidenum">
              <a:rPr lang="en-US" altLang="en-US" sz="1200">
                <a:latin typeface="Calibri" panose="020F0502020204030204" pitchFamily="34" charset="0"/>
              </a:rPr>
              <a:pPr eaLnBrk="1" hangingPunct="1"/>
              <a:t>12</a:t>
            </a:fld>
            <a:endParaRPr lang="en-US" altLang="en-US" sz="1200">
              <a:latin typeface="Calibri" panose="020F0502020204030204" pitchFamily="34" charset="0"/>
            </a:endParaRPr>
          </a:p>
        </p:txBody>
      </p:sp>
    </p:spTree>
    <p:extLst>
      <p:ext uri="{BB962C8B-B14F-4D97-AF65-F5344CB8AC3E}">
        <p14:creationId xmlns:p14="http://schemas.microsoft.com/office/powerpoint/2010/main" val="121962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4C5269F5-F5A1-46FB-B3F4-E834DBEADDED}" type="slidenum">
              <a:rPr lang="en-US" altLang="en-US" sz="1200">
                <a:latin typeface="Calibri" panose="020F0502020204030204" pitchFamily="34" charset="0"/>
              </a:rPr>
              <a:pPr eaLnBrk="1" hangingPunct="1"/>
              <a:t>13</a:t>
            </a:fld>
            <a:endParaRPr lang="en-US" altLang="en-US" sz="1200">
              <a:latin typeface="Calibri" panose="020F0502020204030204" pitchFamily="34" charset="0"/>
            </a:endParaRPr>
          </a:p>
        </p:txBody>
      </p:sp>
    </p:spTree>
    <p:extLst>
      <p:ext uri="{BB962C8B-B14F-4D97-AF65-F5344CB8AC3E}">
        <p14:creationId xmlns:p14="http://schemas.microsoft.com/office/powerpoint/2010/main" val="3773674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C5068E64-E3F2-430E-AF3D-32D645B6365D}" type="slidenum">
              <a:rPr lang="en-US" altLang="en-US" sz="1200">
                <a:latin typeface="Calibri" panose="020F0502020204030204" pitchFamily="34" charset="0"/>
              </a:rPr>
              <a:pPr eaLnBrk="1" hangingPunct="1"/>
              <a:t>14</a:t>
            </a:fld>
            <a:endParaRPr lang="en-US" altLang="en-US" sz="1200">
              <a:latin typeface="Calibri" panose="020F0502020204030204" pitchFamily="34" charset="0"/>
            </a:endParaRPr>
          </a:p>
        </p:txBody>
      </p:sp>
    </p:spTree>
    <p:extLst>
      <p:ext uri="{BB962C8B-B14F-4D97-AF65-F5344CB8AC3E}">
        <p14:creationId xmlns:p14="http://schemas.microsoft.com/office/powerpoint/2010/main" val="3227062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1E612C8-7F18-45BA-9645-3CA9C5A09E01}" type="slidenum">
              <a:rPr lang="en-US" altLang="en-US" sz="1200">
                <a:latin typeface="Calibri" panose="020F0502020204030204" pitchFamily="34" charset="0"/>
              </a:rPr>
              <a:pPr eaLnBrk="1" hangingPunct="1"/>
              <a:t>15</a:t>
            </a:fld>
            <a:endParaRPr lang="en-US" altLang="en-US" sz="1200">
              <a:latin typeface="Calibri" panose="020F0502020204030204" pitchFamily="34" charset="0"/>
            </a:endParaRPr>
          </a:p>
        </p:txBody>
      </p:sp>
    </p:spTree>
    <p:extLst>
      <p:ext uri="{BB962C8B-B14F-4D97-AF65-F5344CB8AC3E}">
        <p14:creationId xmlns:p14="http://schemas.microsoft.com/office/powerpoint/2010/main" val="1963768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F90EDFC-75CD-4051-8851-77FFD62223F7}" type="slidenum">
              <a:rPr lang="en-US" altLang="en-US" sz="1200">
                <a:latin typeface="Calibri" panose="020F0502020204030204" pitchFamily="34" charset="0"/>
              </a:rPr>
              <a:pPr eaLnBrk="1" hangingPunct="1"/>
              <a:t>16</a:t>
            </a:fld>
            <a:endParaRPr lang="en-US" altLang="en-US" sz="1200">
              <a:latin typeface="Calibri" panose="020F0502020204030204" pitchFamily="34" charset="0"/>
            </a:endParaRPr>
          </a:p>
        </p:txBody>
      </p:sp>
    </p:spTree>
    <p:extLst>
      <p:ext uri="{BB962C8B-B14F-4D97-AF65-F5344CB8AC3E}">
        <p14:creationId xmlns:p14="http://schemas.microsoft.com/office/powerpoint/2010/main" val="299981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D2DF7AF-BFD2-4A67-86A5-AD1D4E5810B5}" type="slidenum">
              <a:rPr lang="en-US" altLang="en-US" sz="1200">
                <a:latin typeface="Calibri" panose="020F0502020204030204" pitchFamily="34" charset="0"/>
              </a:rPr>
              <a:pPr eaLnBrk="1" hangingPunct="1"/>
              <a:t>17</a:t>
            </a:fld>
            <a:endParaRPr lang="en-US" altLang="en-US" sz="1200">
              <a:latin typeface="Calibri" panose="020F0502020204030204" pitchFamily="34" charset="0"/>
            </a:endParaRPr>
          </a:p>
        </p:txBody>
      </p:sp>
    </p:spTree>
    <p:extLst>
      <p:ext uri="{BB962C8B-B14F-4D97-AF65-F5344CB8AC3E}">
        <p14:creationId xmlns:p14="http://schemas.microsoft.com/office/powerpoint/2010/main" val="4119433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448F3D95-9133-4754-8D78-95967A62E37B}" type="slidenum">
              <a:rPr lang="en-US" altLang="en-US" sz="1200">
                <a:latin typeface="Calibri" panose="020F0502020204030204" pitchFamily="34" charset="0"/>
              </a:rPr>
              <a:pPr eaLnBrk="1" hangingPunct="1"/>
              <a:t>18</a:t>
            </a:fld>
            <a:endParaRPr lang="en-US" altLang="en-US" sz="1200">
              <a:latin typeface="Calibri" panose="020F0502020204030204" pitchFamily="34" charset="0"/>
            </a:endParaRPr>
          </a:p>
        </p:txBody>
      </p:sp>
    </p:spTree>
    <p:extLst>
      <p:ext uri="{BB962C8B-B14F-4D97-AF65-F5344CB8AC3E}">
        <p14:creationId xmlns:p14="http://schemas.microsoft.com/office/powerpoint/2010/main" val="1476145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4E5B980-47AD-4ECA-884D-24E6F69B8B1B}" type="slidenum">
              <a:rPr lang="en-US" altLang="en-US" sz="1200">
                <a:latin typeface="Calibri" panose="020F0502020204030204" pitchFamily="34" charset="0"/>
              </a:rPr>
              <a:pPr eaLnBrk="1" hangingPunct="1"/>
              <a:t>19</a:t>
            </a:fld>
            <a:endParaRPr lang="en-US" altLang="en-US" sz="1200">
              <a:latin typeface="Calibri" panose="020F0502020204030204" pitchFamily="34" charset="0"/>
            </a:endParaRPr>
          </a:p>
        </p:txBody>
      </p:sp>
    </p:spTree>
    <p:extLst>
      <p:ext uri="{BB962C8B-B14F-4D97-AF65-F5344CB8AC3E}">
        <p14:creationId xmlns:p14="http://schemas.microsoft.com/office/powerpoint/2010/main" val="3721876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A110BD34-F7F0-4FCA-A2A3-0802ECD1516D}" type="slidenum">
              <a:rPr lang="en-US" altLang="en-US" sz="1200">
                <a:latin typeface="Calibri" panose="020F0502020204030204" pitchFamily="34" charset="0"/>
              </a:rPr>
              <a:pPr eaLnBrk="1" hangingPunct="1"/>
              <a:t>2</a:t>
            </a:fld>
            <a:endParaRPr lang="en-US" altLang="en-US" sz="1200">
              <a:latin typeface="Calibri" panose="020F0502020204030204" pitchFamily="34" charset="0"/>
            </a:endParaRPr>
          </a:p>
        </p:txBody>
      </p:sp>
    </p:spTree>
    <p:extLst>
      <p:ext uri="{BB962C8B-B14F-4D97-AF65-F5344CB8AC3E}">
        <p14:creationId xmlns:p14="http://schemas.microsoft.com/office/powerpoint/2010/main" val="1551298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A687EE0-3AF9-4428-86B4-09E0FD84B37A}" type="slidenum">
              <a:rPr lang="en-US" altLang="en-US" sz="1200">
                <a:latin typeface="Calibri" panose="020F0502020204030204" pitchFamily="34" charset="0"/>
              </a:rPr>
              <a:pPr eaLnBrk="1" hangingPunct="1"/>
              <a:t>20</a:t>
            </a:fld>
            <a:endParaRPr lang="en-US" altLang="en-US" sz="1200">
              <a:latin typeface="Calibri" panose="020F0502020204030204" pitchFamily="34" charset="0"/>
            </a:endParaRPr>
          </a:p>
        </p:txBody>
      </p:sp>
    </p:spTree>
    <p:extLst>
      <p:ext uri="{BB962C8B-B14F-4D97-AF65-F5344CB8AC3E}">
        <p14:creationId xmlns:p14="http://schemas.microsoft.com/office/powerpoint/2010/main" val="13664330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7E2DBD36-5D20-4965-B0BF-5C2BA145984B}" type="slidenum">
              <a:rPr lang="en-US" altLang="en-US" sz="1200">
                <a:latin typeface="Calibri" panose="020F0502020204030204" pitchFamily="34" charset="0"/>
              </a:rPr>
              <a:pPr eaLnBrk="1" hangingPunct="1"/>
              <a:t>21</a:t>
            </a:fld>
            <a:endParaRPr lang="en-US" altLang="en-US" sz="1200">
              <a:latin typeface="Calibri" panose="020F0502020204030204" pitchFamily="34" charset="0"/>
            </a:endParaRPr>
          </a:p>
        </p:txBody>
      </p:sp>
    </p:spTree>
    <p:extLst>
      <p:ext uri="{BB962C8B-B14F-4D97-AF65-F5344CB8AC3E}">
        <p14:creationId xmlns:p14="http://schemas.microsoft.com/office/powerpoint/2010/main" val="24429886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83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807CE0C-4569-48F5-B258-A33A955BB806}" type="slidenum">
              <a:rPr lang="en-US" altLang="en-US" sz="1200">
                <a:latin typeface="Calibri" panose="020F0502020204030204" pitchFamily="34" charset="0"/>
              </a:rPr>
              <a:pPr eaLnBrk="1" hangingPunct="1"/>
              <a:t>22</a:t>
            </a:fld>
            <a:endParaRPr lang="en-US" altLang="en-US" sz="1200">
              <a:latin typeface="Calibri" panose="020F0502020204030204" pitchFamily="34" charset="0"/>
            </a:endParaRPr>
          </a:p>
        </p:txBody>
      </p:sp>
    </p:spTree>
    <p:extLst>
      <p:ext uri="{BB962C8B-B14F-4D97-AF65-F5344CB8AC3E}">
        <p14:creationId xmlns:p14="http://schemas.microsoft.com/office/powerpoint/2010/main" val="13957943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04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60C5FE6E-42A7-43FC-9AB4-61567F1A4A03}" type="slidenum">
              <a:rPr lang="en-US" altLang="en-US" sz="1200">
                <a:latin typeface="Calibri" panose="020F0502020204030204" pitchFamily="34" charset="0"/>
              </a:rPr>
              <a:pPr eaLnBrk="1" hangingPunct="1"/>
              <a:t>23</a:t>
            </a:fld>
            <a:endParaRPr lang="en-US" altLang="en-US" sz="1200">
              <a:latin typeface="Calibri" panose="020F0502020204030204" pitchFamily="34" charset="0"/>
            </a:endParaRPr>
          </a:p>
        </p:txBody>
      </p:sp>
    </p:spTree>
    <p:extLst>
      <p:ext uri="{BB962C8B-B14F-4D97-AF65-F5344CB8AC3E}">
        <p14:creationId xmlns:p14="http://schemas.microsoft.com/office/powerpoint/2010/main" val="7978111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24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22712F4-4247-4609-BA24-9587E7002279}" type="slidenum">
              <a:rPr lang="en-US" altLang="en-US" sz="1200">
                <a:latin typeface="Calibri" panose="020F0502020204030204" pitchFamily="34" charset="0"/>
              </a:rPr>
              <a:pPr eaLnBrk="1" hangingPunct="1"/>
              <a:t>24</a:t>
            </a:fld>
            <a:endParaRPr lang="en-US" altLang="en-US" sz="1200">
              <a:latin typeface="Calibri" panose="020F0502020204030204" pitchFamily="34" charset="0"/>
            </a:endParaRPr>
          </a:p>
        </p:txBody>
      </p:sp>
    </p:spTree>
    <p:extLst>
      <p:ext uri="{BB962C8B-B14F-4D97-AF65-F5344CB8AC3E}">
        <p14:creationId xmlns:p14="http://schemas.microsoft.com/office/powerpoint/2010/main" val="35530837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45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C591468-37DC-4192-8EE2-9103D28FC77A}" type="slidenum">
              <a:rPr lang="en-US" altLang="en-US" sz="1200">
                <a:latin typeface="Calibri" panose="020F0502020204030204" pitchFamily="34" charset="0"/>
              </a:rPr>
              <a:pPr eaLnBrk="1" hangingPunct="1"/>
              <a:t>25</a:t>
            </a:fld>
            <a:endParaRPr lang="en-US" altLang="en-US" sz="1200">
              <a:latin typeface="Calibri" panose="020F0502020204030204" pitchFamily="34" charset="0"/>
            </a:endParaRPr>
          </a:p>
        </p:txBody>
      </p:sp>
    </p:spTree>
    <p:extLst>
      <p:ext uri="{BB962C8B-B14F-4D97-AF65-F5344CB8AC3E}">
        <p14:creationId xmlns:p14="http://schemas.microsoft.com/office/powerpoint/2010/main" val="37552168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65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3FCF75C-13B8-4622-A719-4B4240C2B84D}" type="slidenum">
              <a:rPr lang="en-US" altLang="en-US" sz="1200">
                <a:latin typeface="Calibri" panose="020F0502020204030204" pitchFamily="34" charset="0"/>
              </a:rPr>
              <a:pPr eaLnBrk="1" hangingPunct="1"/>
              <a:t>26</a:t>
            </a:fld>
            <a:endParaRPr lang="en-US" altLang="en-US" sz="1200">
              <a:latin typeface="Calibri" panose="020F0502020204030204" pitchFamily="34" charset="0"/>
            </a:endParaRPr>
          </a:p>
        </p:txBody>
      </p:sp>
    </p:spTree>
    <p:extLst>
      <p:ext uri="{BB962C8B-B14F-4D97-AF65-F5344CB8AC3E}">
        <p14:creationId xmlns:p14="http://schemas.microsoft.com/office/powerpoint/2010/main" val="27434452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86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AA8DB5D1-B6C5-4D48-9BAC-6A105B4D5EE3}" type="slidenum">
              <a:rPr lang="en-US" altLang="en-US" sz="1200">
                <a:latin typeface="Calibri" panose="020F0502020204030204" pitchFamily="34" charset="0"/>
              </a:rPr>
              <a:pPr eaLnBrk="1" hangingPunct="1"/>
              <a:t>27</a:t>
            </a:fld>
            <a:endParaRPr lang="en-US" altLang="en-US" sz="1200">
              <a:latin typeface="Calibri" panose="020F0502020204030204" pitchFamily="34" charset="0"/>
            </a:endParaRPr>
          </a:p>
        </p:txBody>
      </p:sp>
    </p:spTree>
    <p:extLst>
      <p:ext uri="{BB962C8B-B14F-4D97-AF65-F5344CB8AC3E}">
        <p14:creationId xmlns:p14="http://schemas.microsoft.com/office/powerpoint/2010/main" val="35324186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06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6EEE9518-6A38-40D9-BBDD-468CD8FD791C}" type="slidenum">
              <a:rPr lang="en-US" altLang="en-US" sz="1200">
                <a:latin typeface="Calibri" panose="020F0502020204030204" pitchFamily="34" charset="0"/>
              </a:rPr>
              <a:pPr eaLnBrk="1" hangingPunct="1"/>
              <a:t>28</a:t>
            </a:fld>
            <a:endParaRPr lang="en-US" altLang="en-US" sz="1200">
              <a:latin typeface="Calibri" panose="020F0502020204030204" pitchFamily="34" charset="0"/>
            </a:endParaRPr>
          </a:p>
        </p:txBody>
      </p:sp>
    </p:spTree>
    <p:extLst>
      <p:ext uri="{BB962C8B-B14F-4D97-AF65-F5344CB8AC3E}">
        <p14:creationId xmlns:p14="http://schemas.microsoft.com/office/powerpoint/2010/main" val="42697994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27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49F0CA0-3FDF-4AE7-915B-E4EDC45847EC}" type="slidenum">
              <a:rPr lang="en-US" altLang="en-US" sz="1200">
                <a:latin typeface="Calibri" panose="020F0502020204030204" pitchFamily="34" charset="0"/>
              </a:rPr>
              <a:pPr eaLnBrk="1" hangingPunct="1"/>
              <a:t>29</a:t>
            </a:fld>
            <a:endParaRPr lang="en-US" altLang="en-US" sz="1200">
              <a:latin typeface="Calibri" panose="020F0502020204030204" pitchFamily="34" charset="0"/>
            </a:endParaRPr>
          </a:p>
        </p:txBody>
      </p:sp>
    </p:spTree>
    <p:extLst>
      <p:ext uri="{BB962C8B-B14F-4D97-AF65-F5344CB8AC3E}">
        <p14:creationId xmlns:p14="http://schemas.microsoft.com/office/powerpoint/2010/main" val="3154566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B9BDE0B-8D35-4227-BEB4-F1548DC6B2EA}" type="slidenum">
              <a:rPr lang="en-US" altLang="en-US" sz="1200">
                <a:latin typeface="Calibri" panose="020F0502020204030204" pitchFamily="34" charset="0"/>
              </a:rPr>
              <a:pPr eaLnBrk="1" hangingPunct="1"/>
              <a:t>3</a:t>
            </a:fld>
            <a:endParaRPr lang="en-US" altLang="en-US" sz="1200">
              <a:latin typeface="Calibri" panose="020F0502020204030204" pitchFamily="34" charset="0"/>
            </a:endParaRPr>
          </a:p>
        </p:txBody>
      </p:sp>
    </p:spTree>
    <p:extLst>
      <p:ext uri="{BB962C8B-B14F-4D97-AF65-F5344CB8AC3E}">
        <p14:creationId xmlns:p14="http://schemas.microsoft.com/office/powerpoint/2010/main" val="24610271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47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FAF345A-A7A8-4804-B732-4C160F855AA1}" type="slidenum">
              <a:rPr lang="en-US" altLang="en-US" sz="1200">
                <a:latin typeface="Calibri" panose="020F0502020204030204" pitchFamily="34" charset="0"/>
              </a:rPr>
              <a:pPr eaLnBrk="1" hangingPunct="1"/>
              <a:t>30</a:t>
            </a:fld>
            <a:endParaRPr lang="en-US" altLang="en-US" sz="1200">
              <a:latin typeface="Calibri" panose="020F0502020204030204" pitchFamily="34" charset="0"/>
            </a:endParaRPr>
          </a:p>
        </p:txBody>
      </p:sp>
    </p:spTree>
    <p:extLst>
      <p:ext uri="{BB962C8B-B14F-4D97-AF65-F5344CB8AC3E}">
        <p14:creationId xmlns:p14="http://schemas.microsoft.com/office/powerpoint/2010/main" val="40839417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68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4AE1CFA-4F3B-4674-B2BD-2619B8A30839}" type="slidenum">
              <a:rPr lang="en-US" altLang="en-US" sz="1200">
                <a:latin typeface="Calibri" panose="020F0502020204030204" pitchFamily="34" charset="0"/>
              </a:rPr>
              <a:pPr eaLnBrk="1" hangingPunct="1"/>
              <a:t>31</a:t>
            </a:fld>
            <a:endParaRPr lang="en-US" altLang="en-US" sz="1200">
              <a:latin typeface="Calibri" panose="020F0502020204030204" pitchFamily="34" charset="0"/>
            </a:endParaRPr>
          </a:p>
        </p:txBody>
      </p:sp>
    </p:spTree>
    <p:extLst>
      <p:ext uri="{BB962C8B-B14F-4D97-AF65-F5344CB8AC3E}">
        <p14:creationId xmlns:p14="http://schemas.microsoft.com/office/powerpoint/2010/main" val="26110229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88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502AB19-3B9C-40FD-9858-157D15E13F93}" type="slidenum">
              <a:rPr lang="en-US" altLang="en-US" sz="1200">
                <a:latin typeface="Calibri" panose="020F0502020204030204" pitchFamily="34" charset="0"/>
              </a:rPr>
              <a:pPr eaLnBrk="1" hangingPunct="1"/>
              <a:t>32</a:t>
            </a:fld>
            <a:endParaRPr lang="en-US" altLang="en-US" sz="1200">
              <a:latin typeface="Calibri" panose="020F0502020204030204" pitchFamily="34" charset="0"/>
            </a:endParaRPr>
          </a:p>
        </p:txBody>
      </p:sp>
    </p:spTree>
    <p:extLst>
      <p:ext uri="{BB962C8B-B14F-4D97-AF65-F5344CB8AC3E}">
        <p14:creationId xmlns:p14="http://schemas.microsoft.com/office/powerpoint/2010/main" val="2454475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08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0A62DDF-4920-4CAA-A397-D28C1B58E471}" type="slidenum">
              <a:rPr lang="en-US" altLang="en-US" sz="1200">
                <a:latin typeface="Calibri" panose="020F0502020204030204" pitchFamily="34" charset="0"/>
              </a:rPr>
              <a:pPr eaLnBrk="1" hangingPunct="1"/>
              <a:t>33</a:t>
            </a:fld>
            <a:endParaRPr lang="en-US" altLang="en-US" sz="1200">
              <a:latin typeface="Calibri" panose="020F0502020204030204" pitchFamily="34" charset="0"/>
            </a:endParaRPr>
          </a:p>
        </p:txBody>
      </p:sp>
    </p:spTree>
    <p:extLst>
      <p:ext uri="{BB962C8B-B14F-4D97-AF65-F5344CB8AC3E}">
        <p14:creationId xmlns:p14="http://schemas.microsoft.com/office/powerpoint/2010/main" val="32562668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29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371C70CC-F37A-4229-B1FE-572A7F579226}" type="slidenum">
              <a:rPr lang="en-US" altLang="en-US" sz="1200">
                <a:latin typeface="Calibri" panose="020F0502020204030204" pitchFamily="34" charset="0"/>
              </a:rPr>
              <a:pPr eaLnBrk="1" hangingPunct="1"/>
              <a:t>34</a:t>
            </a:fld>
            <a:endParaRPr lang="en-US" altLang="en-US" sz="1200">
              <a:latin typeface="Calibri" panose="020F0502020204030204" pitchFamily="34" charset="0"/>
            </a:endParaRPr>
          </a:p>
        </p:txBody>
      </p:sp>
    </p:spTree>
    <p:extLst>
      <p:ext uri="{BB962C8B-B14F-4D97-AF65-F5344CB8AC3E}">
        <p14:creationId xmlns:p14="http://schemas.microsoft.com/office/powerpoint/2010/main" val="22807362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49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4D1FB673-0AAE-4A4C-A2C1-A3308AD13D35}" type="slidenum">
              <a:rPr lang="en-US" altLang="en-US" sz="1200">
                <a:latin typeface="Calibri" panose="020F0502020204030204" pitchFamily="34" charset="0"/>
              </a:rPr>
              <a:pPr eaLnBrk="1" hangingPunct="1"/>
              <a:t>35</a:t>
            </a:fld>
            <a:endParaRPr lang="en-US" altLang="en-US" sz="1200">
              <a:latin typeface="Calibri" panose="020F0502020204030204" pitchFamily="34" charset="0"/>
            </a:endParaRPr>
          </a:p>
        </p:txBody>
      </p:sp>
    </p:spTree>
    <p:extLst>
      <p:ext uri="{BB962C8B-B14F-4D97-AF65-F5344CB8AC3E}">
        <p14:creationId xmlns:p14="http://schemas.microsoft.com/office/powerpoint/2010/main" val="16167849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No AAMC data for FY2014 when slide was created.</a:t>
            </a:r>
          </a:p>
        </p:txBody>
      </p:sp>
      <p:sp>
        <p:nvSpPr>
          <p:cNvPr id="870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BB562EEB-7E6A-4CB2-9B51-EA42198FCB4F}" type="slidenum">
              <a:rPr lang="en-US" altLang="en-US" sz="1200">
                <a:latin typeface="Calibri" panose="020F0502020204030204" pitchFamily="34" charset="0"/>
              </a:rPr>
              <a:pPr eaLnBrk="1" hangingPunct="1"/>
              <a:t>36</a:t>
            </a:fld>
            <a:endParaRPr lang="en-US" altLang="en-US" sz="1200">
              <a:latin typeface="Calibri" panose="020F0502020204030204" pitchFamily="34" charset="0"/>
            </a:endParaRPr>
          </a:p>
        </p:txBody>
      </p:sp>
    </p:spTree>
    <p:extLst>
      <p:ext uri="{BB962C8B-B14F-4D97-AF65-F5344CB8AC3E}">
        <p14:creationId xmlns:p14="http://schemas.microsoft.com/office/powerpoint/2010/main" val="9088166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No AAMC data for FY2014 when slide was created.</a:t>
            </a:r>
          </a:p>
        </p:txBody>
      </p:sp>
      <p:sp>
        <p:nvSpPr>
          <p:cNvPr id="870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BB562EEB-7E6A-4CB2-9B51-EA42198FCB4F}" type="slidenum">
              <a:rPr lang="en-US" altLang="en-US" sz="1200">
                <a:latin typeface="Calibri" panose="020F0502020204030204" pitchFamily="34" charset="0"/>
              </a:rPr>
              <a:pPr eaLnBrk="1" hangingPunct="1"/>
              <a:t>37</a:t>
            </a:fld>
            <a:endParaRPr lang="en-US" altLang="en-US" sz="1200">
              <a:latin typeface="Calibri" panose="020F0502020204030204" pitchFamily="34" charset="0"/>
            </a:endParaRPr>
          </a:p>
        </p:txBody>
      </p:sp>
    </p:spTree>
    <p:extLst>
      <p:ext uri="{BB962C8B-B14F-4D97-AF65-F5344CB8AC3E}">
        <p14:creationId xmlns:p14="http://schemas.microsoft.com/office/powerpoint/2010/main" val="33778300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Note: NIH 2013 was used to coincide with the most recent data available for AAMC.</a:t>
            </a:r>
          </a:p>
          <a:p>
            <a:pPr eaLnBrk="1" hangingPunct="1">
              <a:spcBef>
                <a:spcPct val="0"/>
              </a:spcBef>
            </a:pPr>
            <a:endParaRPr lang="en-US" altLang="en-US" smtClean="0"/>
          </a:p>
        </p:txBody>
      </p:sp>
      <p:sp>
        <p:nvSpPr>
          <p:cNvPr id="890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A4A4E4B3-AC96-4AF1-BF35-A7C518091712}" type="slidenum">
              <a:rPr lang="en-US" altLang="en-US" sz="1200">
                <a:latin typeface="Calibri" panose="020F0502020204030204" pitchFamily="34" charset="0"/>
              </a:rPr>
              <a:pPr eaLnBrk="1" hangingPunct="1"/>
              <a:t>38</a:t>
            </a:fld>
            <a:endParaRPr lang="en-US" altLang="en-US" sz="1200">
              <a:latin typeface="Calibri" panose="020F0502020204030204" pitchFamily="34" charset="0"/>
            </a:endParaRPr>
          </a:p>
        </p:txBody>
      </p:sp>
    </p:spTree>
    <p:extLst>
      <p:ext uri="{BB962C8B-B14F-4D97-AF65-F5344CB8AC3E}">
        <p14:creationId xmlns:p14="http://schemas.microsoft.com/office/powerpoint/2010/main" val="37937232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auto" hangingPunct="1">
              <a:spcBef>
                <a:spcPts val="0"/>
              </a:spcBef>
              <a:spcAft>
                <a:spcPts val="0"/>
              </a:spcAft>
              <a:defRPr/>
            </a:pPr>
            <a:r>
              <a:rPr lang="en-US" altLang="en-US" dirty="0" smtClean="0">
                <a:ea typeface="+mn-ea"/>
              </a:rPr>
              <a:t>Include all </a:t>
            </a:r>
            <a:r>
              <a:rPr lang="en-US" kern="0" dirty="0" smtClean="0">
                <a:solidFill>
                  <a:prstClr val="black"/>
                </a:solidFill>
                <a:ea typeface="+mn-ea"/>
              </a:rPr>
              <a:t>common doctoral level degrees or equivalents (e.g., MD/PhD/DVM/DDS) and any other professional degrees (e.g.. MDOT, BOTH, etc.).</a:t>
            </a:r>
          </a:p>
          <a:p>
            <a:pPr>
              <a:defRPr/>
            </a:pPr>
            <a:r>
              <a:rPr lang="en-US" altLang="en-US" dirty="0" smtClean="0">
                <a:ea typeface="+mn-ea"/>
              </a:rPr>
              <a:t>R01 includes R01 equivalents (i.e. R01, R23, R29 and R37).</a:t>
            </a:r>
          </a:p>
          <a:p>
            <a:pPr>
              <a:defRPr/>
            </a:pPr>
            <a:endParaRPr lang="en-US" altLang="en-US" dirty="0" smtClean="0">
              <a:ea typeface="+mn-ea"/>
            </a:endParaRPr>
          </a:p>
        </p:txBody>
      </p:sp>
      <p:sp>
        <p:nvSpPr>
          <p:cNvPr id="911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FA4348F8-2BE3-4DD9-8152-374FFE909270}" type="slidenum">
              <a:rPr lang="en-US" altLang="en-US" sz="1200">
                <a:latin typeface="Calibri" panose="020F0502020204030204" pitchFamily="34" charset="0"/>
              </a:rPr>
              <a:pPr eaLnBrk="1" hangingPunct="1"/>
              <a:t>39</a:t>
            </a:fld>
            <a:endParaRPr lang="en-US" altLang="en-US" sz="1200">
              <a:latin typeface="Calibri" panose="020F0502020204030204" pitchFamily="34" charset="0"/>
            </a:endParaRPr>
          </a:p>
        </p:txBody>
      </p:sp>
    </p:spTree>
    <p:extLst>
      <p:ext uri="{BB962C8B-B14F-4D97-AF65-F5344CB8AC3E}">
        <p14:creationId xmlns:p14="http://schemas.microsoft.com/office/powerpoint/2010/main" val="504900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8C34DF9-2361-47B3-B042-141F0A880D89}" type="slidenum">
              <a:rPr lang="en-US" altLang="en-US" sz="1200">
                <a:latin typeface="Calibri" panose="020F0502020204030204" pitchFamily="34" charset="0"/>
              </a:rPr>
              <a:pPr eaLnBrk="1" hangingPunct="1"/>
              <a:t>4</a:t>
            </a:fld>
            <a:endParaRPr lang="en-US" altLang="en-US" sz="1200">
              <a:latin typeface="Calibri" panose="020F0502020204030204" pitchFamily="34" charset="0"/>
            </a:endParaRPr>
          </a:p>
        </p:txBody>
      </p:sp>
    </p:spTree>
    <p:extLst>
      <p:ext uri="{BB962C8B-B14F-4D97-AF65-F5344CB8AC3E}">
        <p14:creationId xmlns:p14="http://schemas.microsoft.com/office/powerpoint/2010/main" val="40186937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auto" hangingPunct="1">
              <a:spcBef>
                <a:spcPts val="0"/>
              </a:spcBef>
              <a:spcAft>
                <a:spcPts val="0"/>
              </a:spcAft>
              <a:defRPr/>
            </a:pPr>
            <a:r>
              <a:rPr lang="en-US" altLang="en-US" dirty="0" smtClean="0">
                <a:ea typeface="+mn-ea"/>
              </a:rPr>
              <a:t>Include all </a:t>
            </a:r>
            <a:r>
              <a:rPr lang="en-US" kern="0" dirty="0" smtClean="0">
                <a:solidFill>
                  <a:prstClr val="black"/>
                </a:solidFill>
                <a:ea typeface="+mn-ea"/>
              </a:rPr>
              <a:t>common doctoral level degrees or equivalents (e.g., MD/PhD/DVM/DDS) and any other professional degrees (e.g.. MDOT, BOTH, etc.).</a:t>
            </a:r>
          </a:p>
          <a:p>
            <a:pPr>
              <a:defRPr/>
            </a:pPr>
            <a:r>
              <a:rPr lang="en-US" altLang="en-US" dirty="0" smtClean="0">
                <a:ea typeface="+mn-ea"/>
              </a:rPr>
              <a:t>R01 includes R01 equivalents (i.e. R01, R23, R29 and R37).</a:t>
            </a:r>
          </a:p>
          <a:p>
            <a:pPr>
              <a:defRPr/>
            </a:pPr>
            <a:endParaRPr lang="en-US" altLang="en-US" dirty="0" smtClean="0">
              <a:ea typeface="+mn-ea"/>
            </a:endParaRPr>
          </a:p>
        </p:txBody>
      </p:sp>
      <p:sp>
        <p:nvSpPr>
          <p:cNvPr id="911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FA4348F8-2BE3-4DD9-8152-374FFE909270}" type="slidenum">
              <a:rPr lang="en-US" altLang="en-US" sz="1200">
                <a:latin typeface="Calibri" panose="020F0502020204030204" pitchFamily="34" charset="0"/>
              </a:rPr>
              <a:pPr eaLnBrk="1" hangingPunct="1"/>
              <a:t>40</a:t>
            </a:fld>
            <a:endParaRPr lang="en-US" altLang="en-US" sz="1200">
              <a:latin typeface="Calibri" panose="020F0502020204030204" pitchFamily="34" charset="0"/>
            </a:endParaRPr>
          </a:p>
        </p:txBody>
      </p:sp>
    </p:spTree>
    <p:extLst>
      <p:ext uri="{BB962C8B-B14F-4D97-AF65-F5344CB8AC3E}">
        <p14:creationId xmlns:p14="http://schemas.microsoft.com/office/powerpoint/2010/main" val="3827582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33D938E-79FA-4F35-A67F-A82751148C31}" type="slidenum">
              <a:rPr lang="en-US" altLang="en-US" sz="1200">
                <a:latin typeface="Calibri" panose="020F0502020204030204" pitchFamily="34" charset="0"/>
              </a:rPr>
              <a:pPr eaLnBrk="1" hangingPunct="1"/>
              <a:t>5</a:t>
            </a:fld>
            <a:endParaRPr lang="en-US" altLang="en-US" sz="1200">
              <a:latin typeface="Calibri" panose="020F0502020204030204" pitchFamily="34" charset="0"/>
            </a:endParaRPr>
          </a:p>
        </p:txBody>
      </p:sp>
    </p:spTree>
    <p:extLst>
      <p:ext uri="{BB962C8B-B14F-4D97-AF65-F5344CB8AC3E}">
        <p14:creationId xmlns:p14="http://schemas.microsoft.com/office/powerpoint/2010/main" val="2022582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06E2AD6-4FEB-48E1-803D-FBE40E58D431}" type="slidenum">
              <a:rPr lang="en-US" altLang="en-US" sz="1200">
                <a:latin typeface="Calibri" panose="020F0502020204030204" pitchFamily="34" charset="0"/>
              </a:rPr>
              <a:pPr eaLnBrk="1" hangingPunct="1"/>
              <a:t>6</a:t>
            </a:fld>
            <a:endParaRPr lang="en-US" altLang="en-US" sz="1200">
              <a:latin typeface="Calibri" panose="020F0502020204030204" pitchFamily="34" charset="0"/>
            </a:endParaRPr>
          </a:p>
        </p:txBody>
      </p:sp>
    </p:spTree>
    <p:extLst>
      <p:ext uri="{BB962C8B-B14F-4D97-AF65-F5344CB8AC3E}">
        <p14:creationId xmlns:p14="http://schemas.microsoft.com/office/powerpoint/2010/main" val="3226171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4306F98-4BC7-40C0-BFF4-CE5C7510542E}" type="slidenum">
              <a:rPr lang="en-US" altLang="en-US" sz="1200">
                <a:latin typeface="Calibri" panose="020F0502020204030204" pitchFamily="34" charset="0"/>
              </a:rPr>
              <a:pPr eaLnBrk="1" hangingPunct="1"/>
              <a:t>7</a:t>
            </a:fld>
            <a:endParaRPr lang="en-US" altLang="en-US" sz="1200">
              <a:latin typeface="Calibri" panose="020F0502020204030204" pitchFamily="34" charset="0"/>
            </a:endParaRPr>
          </a:p>
        </p:txBody>
      </p:sp>
    </p:spTree>
    <p:extLst>
      <p:ext uri="{BB962C8B-B14F-4D97-AF65-F5344CB8AC3E}">
        <p14:creationId xmlns:p14="http://schemas.microsoft.com/office/powerpoint/2010/main" val="1864910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EF3C3BE-B74A-4322-81A2-BCB635F08C56}" type="slidenum">
              <a:rPr lang="en-US" altLang="en-US" sz="1200">
                <a:latin typeface="Calibri" panose="020F0502020204030204" pitchFamily="34" charset="0"/>
              </a:rPr>
              <a:pPr eaLnBrk="1" hangingPunct="1"/>
              <a:t>8</a:t>
            </a:fld>
            <a:endParaRPr lang="en-US" altLang="en-US" sz="1200">
              <a:latin typeface="Calibri" panose="020F0502020204030204" pitchFamily="34" charset="0"/>
            </a:endParaRPr>
          </a:p>
        </p:txBody>
      </p:sp>
    </p:spTree>
    <p:extLst>
      <p:ext uri="{BB962C8B-B14F-4D97-AF65-F5344CB8AC3E}">
        <p14:creationId xmlns:p14="http://schemas.microsoft.com/office/powerpoint/2010/main" val="4132904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E9E8388D-FC37-445F-B5E0-D1795D9D585D}" type="slidenum">
              <a:rPr lang="en-US" altLang="en-US" sz="1200">
                <a:latin typeface="Calibri" panose="020F0502020204030204" pitchFamily="34" charset="0"/>
              </a:rPr>
              <a:pPr eaLnBrk="1" hangingPunct="1"/>
              <a:t>9</a:t>
            </a:fld>
            <a:endParaRPr lang="en-US" altLang="en-US" sz="1200">
              <a:latin typeface="Calibri" panose="020F0502020204030204" pitchFamily="34" charset="0"/>
            </a:endParaRPr>
          </a:p>
        </p:txBody>
      </p:sp>
    </p:spTree>
    <p:extLst>
      <p:ext uri="{BB962C8B-B14F-4D97-AF65-F5344CB8AC3E}">
        <p14:creationId xmlns:p14="http://schemas.microsoft.com/office/powerpoint/2010/main" val="3328805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CA6CB469-33E0-4A12-BBFA-83177332A961}" type="datetimeFigureOut">
              <a:rPr lang="en-US" altLang="en-US"/>
              <a:pPr/>
              <a:t>6/24/2016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68489B1-6B2D-4EA1-A175-10F80D32FD55}" type="slidenum">
              <a:rPr lang="en-US" altLang="en-US"/>
              <a:pPr/>
              <a:t>‹#›</a:t>
            </a:fld>
            <a:endParaRPr lang="en-US" altLang="en-US"/>
          </a:p>
        </p:txBody>
      </p:sp>
    </p:spTree>
    <p:extLst>
      <p:ext uri="{BB962C8B-B14F-4D97-AF65-F5344CB8AC3E}">
        <p14:creationId xmlns:p14="http://schemas.microsoft.com/office/powerpoint/2010/main" val="990531952"/>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B395859-4002-44E9-8631-3EEBEB85633F}" type="datetimeFigureOut">
              <a:rPr lang="en-US" altLang="en-US"/>
              <a:pPr/>
              <a:t>6/24/2016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E709ABF-81DE-4FAA-8687-19B1C6E5E0DC}" type="slidenum">
              <a:rPr lang="en-US" altLang="en-US"/>
              <a:pPr/>
              <a:t>‹#›</a:t>
            </a:fld>
            <a:endParaRPr lang="en-US" altLang="en-US"/>
          </a:p>
        </p:txBody>
      </p:sp>
    </p:spTree>
    <p:extLst>
      <p:ext uri="{BB962C8B-B14F-4D97-AF65-F5344CB8AC3E}">
        <p14:creationId xmlns:p14="http://schemas.microsoft.com/office/powerpoint/2010/main" val="568274483"/>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ECDDCF0-E8A1-47AB-8AAC-1B977C0C8EE3}" type="datetimeFigureOut">
              <a:rPr lang="en-US" altLang="en-US"/>
              <a:pPr/>
              <a:t>6/24/2016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1B0968F-55E8-4970-BB02-B548DF32ADBE}" type="slidenum">
              <a:rPr lang="en-US" altLang="en-US"/>
              <a:pPr/>
              <a:t>‹#›</a:t>
            </a:fld>
            <a:endParaRPr lang="en-US" altLang="en-US"/>
          </a:p>
        </p:txBody>
      </p:sp>
    </p:spTree>
    <p:extLst>
      <p:ext uri="{BB962C8B-B14F-4D97-AF65-F5344CB8AC3E}">
        <p14:creationId xmlns:p14="http://schemas.microsoft.com/office/powerpoint/2010/main" val="251594392"/>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B1A86BE-8AC1-4840-936F-9B0378A6D68C}" type="datetimeFigureOut">
              <a:rPr lang="en-US" altLang="en-US"/>
              <a:pPr/>
              <a:t>6/24/2016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652B794-B55F-4631-A144-4FCDF9761208}" type="slidenum">
              <a:rPr lang="en-US" altLang="en-US"/>
              <a:pPr/>
              <a:t>‹#›</a:t>
            </a:fld>
            <a:endParaRPr lang="en-US" altLang="en-US"/>
          </a:p>
        </p:txBody>
      </p:sp>
    </p:spTree>
    <p:extLst>
      <p:ext uri="{BB962C8B-B14F-4D97-AF65-F5344CB8AC3E}">
        <p14:creationId xmlns:p14="http://schemas.microsoft.com/office/powerpoint/2010/main" val="628836360"/>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A050D6C-6E3C-4555-88CC-68B1ADE41797}" type="datetimeFigureOut">
              <a:rPr lang="en-US" altLang="en-US"/>
              <a:pPr/>
              <a:t>6/24/2016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9CA6077-1D38-4E25-A41D-7907F84D2593}" type="slidenum">
              <a:rPr lang="en-US" altLang="en-US"/>
              <a:pPr/>
              <a:t>‹#›</a:t>
            </a:fld>
            <a:endParaRPr lang="en-US" altLang="en-US"/>
          </a:p>
        </p:txBody>
      </p:sp>
    </p:spTree>
    <p:extLst>
      <p:ext uri="{BB962C8B-B14F-4D97-AF65-F5344CB8AC3E}">
        <p14:creationId xmlns:p14="http://schemas.microsoft.com/office/powerpoint/2010/main" val="3454170621"/>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4906C2D-495B-4A2E-AC57-47176C41CC43}" type="datetimeFigureOut">
              <a:rPr lang="en-US" altLang="en-US"/>
              <a:pPr/>
              <a:t>6/24/2016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81616F4-395C-40D5-91AE-A092344DC39C}" type="slidenum">
              <a:rPr lang="en-US" altLang="en-US"/>
              <a:pPr/>
              <a:t>‹#›</a:t>
            </a:fld>
            <a:endParaRPr lang="en-US" altLang="en-US"/>
          </a:p>
        </p:txBody>
      </p:sp>
    </p:spTree>
    <p:extLst>
      <p:ext uri="{BB962C8B-B14F-4D97-AF65-F5344CB8AC3E}">
        <p14:creationId xmlns:p14="http://schemas.microsoft.com/office/powerpoint/2010/main" val="4063622586"/>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68CD3647-EAE4-4FD0-8642-B8565C492CE7}" type="datetimeFigureOut">
              <a:rPr lang="en-US" altLang="en-US"/>
              <a:pPr/>
              <a:t>6/24/2016</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F38D2DDA-20A2-4A89-A7C5-93F22E321540}" type="slidenum">
              <a:rPr lang="en-US" altLang="en-US"/>
              <a:pPr/>
              <a:t>‹#›</a:t>
            </a:fld>
            <a:endParaRPr lang="en-US" altLang="en-US"/>
          </a:p>
        </p:txBody>
      </p:sp>
    </p:spTree>
    <p:extLst>
      <p:ext uri="{BB962C8B-B14F-4D97-AF65-F5344CB8AC3E}">
        <p14:creationId xmlns:p14="http://schemas.microsoft.com/office/powerpoint/2010/main" val="1335888872"/>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D47584A5-9C9E-4058-99CA-2BBC95077F84}" type="datetimeFigureOut">
              <a:rPr lang="en-US" altLang="en-US"/>
              <a:pPr/>
              <a:t>6/24/2016</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FF229A9-FCEF-47BF-B979-3D2939201B6B}" type="slidenum">
              <a:rPr lang="en-US" altLang="en-US"/>
              <a:pPr/>
              <a:t>‹#›</a:t>
            </a:fld>
            <a:endParaRPr lang="en-US" altLang="en-US"/>
          </a:p>
        </p:txBody>
      </p:sp>
    </p:spTree>
    <p:extLst>
      <p:ext uri="{BB962C8B-B14F-4D97-AF65-F5344CB8AC3E}">
        <p14:creationId xmlns:p14="http://schemas.microsoft.com/office/powerpoint/2010/main" val="441538017"/>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6AB44B89-1FA8-4D4B-9C82-7A59639A4D02}" type="datetimeFigureOut">
              <a:rPr lang="en-US" altLang="en-US"/>
              <a:pPr/>
              <a:t>6/24/2016</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3CF6CE9D-42C1-4B83-8275-EEAB9AE67EA8}" type="slidenum">
              <a:rPr lang="en-US" altLang="en-US"/>
              <a:pPr/>
              <a:t>‹#›</a:t>
            </a:fld>
            <a:endParaRPr lang="en-US" altLang="en-US"/>
          </a:p>
        </p:txBody>
      </p:sp>
    </p:spTree>
    <p:extLst>
      <p:ext uri="{BB962C8B-B14F-4D97-AF65-F5344CB8AC3E}">
        <p14:creationId xmlns:p14="http://schemas.microsoft.com/office/powerpoint/2010/main" val="1156334512"/>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ABCD9402-CB1D-4B1A-8A0F-2C57E109AACC}" type="datetimeFigureOut">
              <a:rPr lang="en-US" altLang="en-US"/>
              <a:pPr/>
              <a:t>6/24/2016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6D78FFE-94C6-48DB-8279-8EA20DA75F16}" type="slidenum">
              <a:rPr lang="en-US" altLang="en-US"/>
              <a:pPr/>
              <a:t>‹#›</a:t>
            </a:fld>
            <a:endParaRPr lang="en-US" altLang="en-US"/>
          </a:p>
        </p:txBody>
      </p:sp>
    </p:spTree>
    <p:extLst>
      <p:ext uri="{BB962C8B-B14F-4D97-AF65-F5344CB8AC3E}">
        <p14:creationId xmlns:p14="http://schemas.microsoft.com/office/powerpoint/2010/main" val="3041270580"/>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6E2625A-6F60-4E3E-827D-05344789DB45}" type="datetimeFigureOut">
              <a:rPr lang="en-US" altLang="en-US"/>
              <a:pPr/>
              <a:t>6/24/2016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197F5BE-3B49-4E25-B6AF-8657180CCCC4}" type="slidenum">
              <a:rPr lang="en-US" altLang="en-US"/>
              <a:pPr/>
              <a:t>‹#›</a:t>
            </a:fld>
            <a:endParaRPr lang="en-US" altLang="en-US"/>
          </a:p>
        </p:txBody>
      </p:sp>
    </p:spTree>
    <p:extLst>
      <p:ext uri="{BB962C8B-B14F-4D97-AF65-F5344CB8AC3E}">
        <p14:creationId xmlns:p14="http://schemas.microsoft.com/office/powerpoint/2010/main" val="3521713629"/>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defRPr>
            </a:lvl1pPr>
          </a:lstStyle>
          <a:p>
            <a:fld id="{BE40E736-7EA7-47F3-AD39-EAEF9B09A60A}" type="datetimeFigureOut">
              <a:rPr lang="en-US" altLang="en-US"/>
              <a:pPr/>
              <a:t>6/24/2016</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43EC5007-1119-42A3-AE43-6672A89D95B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471947" y="2130425"/>
            <a:ext cx="8396749" cy="1470025"/>
          </a:xfrm>
        </p:spPr>
        <p:txBody>
          <a:bodyPr/>
          <a:lstStyle/>
          <a:p>
            <a:pPr eaLnBrk="1" hangingPunct="1"/>
            <a:r>
              <a:rPr lang="en-US" altLang="en-US" sz="4000" dirty="0" smtClean="0"/>
              <a:t>Age </a:t>
            </a:r>
            <a:r>
              <a:rPr lang="en-US" altLang="en-US" sz="4000" dirty="0" smtClean="0"/>
              <a:t>Distributions</a:t>
            </a:r>
            <a:br>
              <a:rPr lang="en-US" altLang="en-US" sz="4000" dirty="0" smtClean="0"/>
            </a:br>
            <a:r>
              <a:rPr lang="en-US" altLang="en-US" sz="3200" dirty="0" smtClean="0"/>
              <a:t/>
            </a:r>
            <a:br>
              <a:rPr lang="en-US" altLang="en-US" sz="3200" dirty="0" smtClean="0"/>
            </a:br>
            <a:r>
              <a:rPr lang="en-US" altLang="en-US" sz="3200" dirty="0" smtClean="0"/>
              <a:t>Percentage of AAMC </a:t>
            </a:r>
            <a:r>
              <a:rPr lang="en-US" altLang="en-US" sz="3200" dirty="0" smtClean="0"/>
              <a:t>Medical School Faculty Compared to </a:t>
            </a:r>
            <a:r>
              <a:rPr lang="en-US" altLang="en-US" sz="3200" dirty="0" smtClean="0"/>
              <a:t>the Percentage of NIH </a:t>
            </a:r>
            <a:r>
              <a:rPr lang="en-US" altLang="en-US" sz="3200" dirty="0" smtClean="0"/>
              <a:t>RPG Principal </a:t>
            </a:r>
            <a:r>
              <a:rPr lang="en-US" altLang="en-US" sz="3200" dirty="0" smtClean="0"/>
              <a:t>Investigators at Different Ages in All Settings</a:t>
            </a:r>
            <a:r>
              <a:rPr lang="en-US" altLang="en-US" sz="3200" dirty="0" smtClean="0"/>
              <a:t/>
            </a:r>
            <a:br>
              <a:rPr lang="en-US" altLang="en-US" sz="3200" dirty="0" smtClean="0"/>
            </a:br>
            <a:r>
              <a:rPr lang="en-US" altLang="en-US" sz="3200" dirty="0" smtClean="0"/>
              <a:t/>
            </a:r>
            <a:br>
              <a:rPr lang="en-US" altLang="en-US" sz="3200" dirty="0" smtClean="0"/>
            </a:br>
            <a:r>
              <a:rPr lang="en-US" altLang="en-US" sz="2800" dirty="0" smtClean="0"/>
              <a:t>1980-2015</a:t>
            </a:r>
            <a:endParaRPr lang="en-US" altLang="en-US" sz="3200" dirty="0" smtClean="0"/>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04800"/>
            <a:ext cx="8229600" cy="1143000"/>
          </a:xfrm>
        </p:spPr>
        <p:txBody>
          <a:bodyPr rtlCol="0">
            <a:normAutofit fontScale="90000"/>
          </a:bodyPr>
          <a:lstStyle/>
          <a:p>
            <a:pPr algn="r" eaLnBrk="1" fontAlgn="auto" hangingPunct="1">
              <a:spcAft>
                <a:spcPts val="0"/>
              </a:spcAft>
              <a:defRPr/>
            </a:pPr>
            <a:r>
              <a:rPr lang="en-US" dirty="0" smtClean="0">
                <a:ea typeface="+mj-ea"/>
              </a:rPr>
              <a:t>1988</a:t>
            </a:r>
            <a:br>
              <a:rPr lang="en-US" dirty="0" smtClean="0">
                <a:ea typeface="+mj-ea"/>
              </a:rPr>
            </a:br>
            <a:endParaRPr lang="en-US" dirty="0">
              <a:ea typeface="+mj-ea"/>
            </a:endParaRPr>
          </a:p>
        </p:txBody>
      </p:sp>
      <p:pic>
        <p:nvPicPr>
          <p:cNvPr id="2" name="Picture 1"/>
          <p:cNvPicPr>
            <a:picLocks noChangeAspect="1"/>
          </p:cNvPicPr>
          <p:nvPr/>
        </p:nvPicPr>
        <p:blipFill>
          <a:blip r:embed="rId3"/>
          <a:stretch>
            <a:fillRect/>
          </a:stretch>
        </p:blipFill>
        <p:spPr>
          <a:xfrm>
            <a:off x="499519" y="950761"/>
            <a:ext cx="8144962" cy="4956478"/>
          </a:xfrm>
          <a:prstGeom prst="rect">
            <a:avLst/>
          </a:prstGeom>
        </p:spPr>
      </p:pic>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fontScale="90000"/>
          </a:bodyPr>
          <a:lstStyle/>
          <a:p>
            <a:pPr algn="r" eaLnBrk="1" fontAlgn="auto" hangingPunct="1">
              <a:spcAft>
                <a:spcPts val="0"/>
              </a:spcAft>
              <a:defRPr/>
            </a:pPr>
            <a:r>
              <a:rPr lang="en-US" dirty="0" smtClean="0">
                <a:ea typeface="+mj-ea"/>
              </a:rPr>
              <a:t>1989</a:t>
            </a:r>
            <a:br>
              <a:rPr lang="en-US" dirty="0" smtClean="0">
                <a:ea typeface="+mj-ea"/>
              </a:rPr>
            </a:br>
            <a:endParaRPr lang="en-US" dirty="0">
              <a:ea typeface="+mj-ea"/>
            </a:endParaRPr>
          </a:p>
        </p:txBody>
      </p:sp>
      <p:pic>
        <p:nvPicPr>
          <p:cNvPr id="2" name="Picture 1"/>
          <p:cNvPicPr>
            <a:picLocks noChangeAspect="1"/>
          </p:cNvPicPr>
          <p:nvPr/>
        </p:nvPicPr>
        <p:blipFill>
          <a:blip r:embed="rId3"/>
          <a:stretch>
            <a:fillRect/>
          </a:stretch>
        </p:blipFill>
        <p:spPr>
          <a:xfrm>
            <a:off x="499519" y="950761"/>
            <a:ext cx="8144962" cy="4956478"/>
          </a:xfrm>
          <a:prstGeom prst="rect">
            <a:avLst/>
          </a:prstGeom>
        </p:spPr>
      </p:pic>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fontScale="90000"/>
          </a:bodyPr>
          <a:lstStyle/>
          <a:p>
            <a:pPr algn="r" eaLnBrk="1" fontAlgn="auto" hangingPunct="1">
              <a:spcAft>
                <a:spcPts val="0"/>
              </a:spcAft>
              <a:defRPr/>
            </a:pPr>
            <a:r>
              <a:rPr lang="en-US" dirty="0" smtClean="0">
                <a:ea typeface="+mj-ea"/>
              </a:rPr>
              <a:t>1990</a:t>
            </a:r>
            <a:br>
              <a:rPr lang="en-US" dirty="0" smtClean="0">
                <a:ea typeface="+mj-ea"/>
              </a:rPr>
            </a:br>
            <a:endParaRPr lang="en-US" dirty="0">
              <a:ea typeface="+mj-ea"/>
            </a:endParaRPr>
          </a:p>
        </p:txBody>
      </p:sp>
      <p:pic>
        <p:nvPicPr>
          <p:cNvPr id="2" name="Picture 1"/>
          <p:cNvPicPr>
            <a:picLocks noChangeAspect="1"/>
          </p:cNvPicPr>
          <p:nvPr/>
        </p:nvPicPr>
        <p:blipFill>
          <a:blip r:embed="rId3"/>
          <a:stretch>
            <a:fillRect/>
          </a:stretch>
        </p:blipFill>
        <p:spPr>
          <a:xfrm>
            <a:off x="499519" y="950761"/>
            <a:ext cx="8144962" cy="4956478"/>
          </a:xfrm>
          <a:prstGeom prst="rect">
            <a:avLst/>
          </a:prstGeom>
        </p:spPr>
      </p:pic>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fontScale="90000"/>
          </a:bodyPr>
          <a:lstStyle/>
          <a:p>
            <a:pPr algn="r" eaLnBrk="1" fontAlgn="auto" hangingPunct="1">
              <a:spcAft>
                <a:spcPts val="0"/>
              </a:spcAft>
              <a:defRPr/>
            </a:pPr>
            <a:r>
              <a:rPr lang="en-US" dirty="0" smtClean="0">
                <a:ea typeface="+mj-ea"/>
              </a:rPr>
              <a:t>1991</a:t>
            </a:r>
            <a:br>
              <a:rPr lang="en-US" dirty="0" smtClean="0">
                <a:ea typeface="+mj-ea"/>
              </a:rPr>
            </a:br>
            <a:endParaRPr lang="en-US" dirty="0">
              <a:ea typeface="+mj-ea"/>
            </a:endParaRPr>
          </a:p>
        </p:txBody>
      </p:sp>
      <p:pic>
        <p:nvPicPr>
          <p:cNvPr id="2" name="Picture 1"/>
          <p:cNvPicPr>
            <a:picLocks noChangeAspect="1"/>
          </p:cNvPicPr>
          <p:nvPr/>
        </p:nvPicPr>
        <p:blipFill>
          <a:blip r:embed="rId3"/>
          <a:stretch>
            <a:fillRect/>
          </a:stretch>
        </p:blipFill>
        <p:spPr>
          <a:xfrm>
            <a:off x="499519" y="950761"/>
            <a:ext cx="8144962" cy="4956478"/>
          </a:xfrm>
          <a:prstGeom prst="rect">
            <a:avLst/>
          </a:prstGeom>
        </p:spPr>
      </p:pic>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fontScale="90000"/>
          </a:bodyPr>
          <a:lstStyle/>
          <a:p>
            <a:pPr algn="r" eaLnBrk="1" fontAlgn="auto" hangingPunct="1">
              <a:spcAft>
                <a:spcPts val="0"/>
              </a:spcAft>
              <a:defRPr/>
            </a:pPr>
            <a:r>
              <a:rPr lang="en-US" dirty="0" smtClean="0">
                <a:ea typeface="+mj-ea"/>
              </a:rPr>
              <a:t>1992</a:t>
            </a:r>
            <a:br>
              <a:rPr lang="en-US" dirty="0" smtClean="0">
                <a:ea typeface="+mj-ea"/>
              </a:rPr>
            </a:br>
            <a:endParaRPr lang="en-US" dirty="0">
              <a:ea typeface="+mj-ea"/>
            </a:endParaRPr>
          </a:p>
        </p:txBody>
      </p:sp>
      <p:pic>
        <p:nvPicPr>
          <p:cNvPr id="2" name="Picture 1"/>
          <p:cNvPicPr>
            <a:picLocks noChangeAspect="1"/>
          </p:cNvPicPr>
          <p:nvPr/>
        </p:nvPicPr>
        <p:blipFill>
          <a:blip r:embed="rId3"/>
          <a:stretch>
            <a:fillRect/>
          </a:stretch>
        </p:blipFill>
        <p:spPr>
          <a:xfrm>
            <a:off x="499519" y="950761"/>
            <a:ext cx="8144962" cy="4956478"/>
          </a:xfrm>
          <a:prstGeom prst="rect">
            <a:avLst/>
          </a:prstGeom>
        </p:spPr>
      </p:pic>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fontScale="90000"/>
          </a:bodyPr>
          <a:lstStyle/>
          <a:p>
            <a:pPr algn="r" eaLnBrk="1" fontAlgn="auto" hangingPunct="1">
              <a:spcAft>
                <a:spcPts val="0"/>
              </a:spcAft>
              <a:defRPr/>
            </a:pPr>
            <a:r>
              <a:rPr lang="en-US" dirty="0" smtClean="0">
                <a:ea typeface="+mj-ea"/>
              </a:rPr>
              <a:t>1993</a:t>
            </a:r>
            <a:br>
              <a:rPr lang="en-US" dirty="0" smtClean="0">
                <a:ea typeface="+mj-ea"/>
              </a:rPr>
            </a:br>
            <a:endParaRPr lang="en-US" dirty="0">
              <a:ea typeface="+mj-ea"/>
            </a:endParaRPr>
          </a:p>
        </p:txBody>
      </p:sp>
      <p:pic>
        <p:nvPicPr>
          <p:cNvPr id="2" name="Picture 1"/>
          <p:cNvPicPr>
            <a:picLocks noChangeAspect="1"/>
          </p:cNvPicPr>
          <p:nvPr/>
        </p:nvPicPr>
        <p:blipFill>
          <a:blip r:embed="rId3"/>
          <a:stretch>
            <a:fillRect/>
          </a:stretch>
        </p:blipFill>
        <p:spPr>
          <a:xfrm>
            <a:off x="499519" y="950761"/>
            <a:ext cx="8144962" cy="4956478"/>
          </a:xfrm>
          <a:prstGeom prst="rect">
            <a:avLst/>
          </a:prstGeom>
        </p:spPr>
      </p:pic>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fontScale="90000"/>
          </a:bodyPr>
          <a:lstStyle/>
          <a:p>
            <a:pPr algn="r" eaLnBrk="1" fontAlgn="auto" hangingPunct="1">
              <a:spcAft>
                <a:spcPts val="0"/>
              </a:spcAft>
              <a:defRPr/>
            </a:pPr>
            <a:r>
              <a:rPr lang="en-US" dirty="0" smtClean="0">
                <a:ea typeface="+mj-ea"/>
              </a:rPr>
              <a:t>1994</a:t>
            </a:r>
            <a:br>
              <a:rPr lang="en-US" dirty="0" smtClean="0">
                <a:ea typeface="+mj-ea"/>
              </a:rPr>
            </a:br>
            <a:endParaRPr lang="en-US" dirty="0">
              <a:ea typeface="+mj-ea"/>
            </a:endParaRPr>
          </a:p>
        </p:txBody>
      </p:sp>
      <p:pic>
        <p:nvPicPr>
          <p:cNvPr id="2" name="Picture 1"/>
          <p:cNvPicPr>
            <a:picLocks noChangeAspect="1"/>
          </p:cNvPicPr>
          <p:nvPr/>
        </p:nvPicPr>
        <p:blipFill>
          <a:blip r:embed="rId3"/>
          <a:stretch>
            <a:fillRect/>
          </a:stretch>
        </p:blipFill>
        <p:spPr>
          <a:xfrm>
            <a:off x="499519" y="950761"/>
            <a:ext cx="8144962" cy="4956478"/>
          </a:xfrm>
          <a:prstGeom prst="rect">
            <a:avLst/>
          </a:prstGeom>
        </p:spPr>
      </p:pic>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fontScale="90000"/>
          </a:bodyPr>
          <a:lstStyle/>
          <a:p>
            <a:pPr algn="r" eaLnBrk="1" fontAlgn="auto" hangingPunct="1">
              <a:spcAft>
                <a:spcPts val="0"/>
              </a:spcAft>
              <a:defRPr/>
            </a:pPr>
            <a:r>
              <a:rPr lang="en-US" dirty="0" smtClean="0">
                <a:ea typeface="+mj-ea"/>
              </a:rPr>
              <a:t>1995</a:t>
            </a:r>
            <a:br>
              <a:rPr lang="en-US" dirty="0" smtClean="0">
                <a:ea typeface="+mj-ea"/>
              </a:rPr>
            </a:br>
            <a:endParaRPr lang="en-US" dirty="0">
              <a:ea typeface="+mj-ea"/>
            </a:endParaRPr>
          </a:p>
        </p:txBody>
      </p:sp>
      <p:pic>
        <p:nvPicPr>
          <p:cNvPr id="2" name="Picture 1"/>
          <p:cNvPicPr>
            <a:picLocks noChangeAspect="1"/>
          </p:cNvPicPr>
          <p:nvPr/>
        </p:nvPicPr>
        <p:blipFill>
          <a:blip r:embed="rId3"/>
          <a:stretch>
            <a:fillRect/>
          </a:stretch>
        </p:blipFill>
        <p:spPr>
          <a:xfrm>
            <a:off x="499519" y="950761"/>
            <a:ext cx="8144962" cy="4956478"/>
          </a:xfrm>
          <a:prstGeom prst="rect">
            <a:avLst/>
          </a:prstGeom>
        </p:spPr>
      </p:pic>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fontScale="90000"/>
          </a:bodyPr>
          <a:lstStyle/>
          <a:p>
            <a:pPr algn="r" eaLnBrk="1" fontAlgn="auto" hangingPunct="1">
              <a:spcAft>
                <a:spcPts val="0"/>
              </a:spcAft>
              <a:defRPr/>
            </a:pPr>
            <a:r>
              <a:rPr lang="en-US" dirty="0" smtClean="0">
                <a:ea typeface="+mj-ea"/>
              </a:rPr>
              <a:t>1996</a:t>
            </a:r>
            <a:br>
              <a:rPr lang="en-US" dirty="0" smtClean="0">
                <a:ea typeface="+mj-ea"/>
              </a:rPr>
            </a:br>
            <a:endParaRPr lang="en-US" dirty="0">
              <a:ea typeface="+mj-ea"/>
            </a:endParaRPr>
          </a:p>
        </p:txBody>
      </p:sp>
      <p:pic>
        <p:nvPicPr>
          <p:cNvPr id="2" name="Picture 1"/>
          <p:cNvPicPr>
            <a:picLocks noChangeAspect="1"/>
          </p:cNvPicPr>
          <p:nvPr/>
        </p:nvPicPr>
        <p:blipFill>
          <a:blip r:embed="rId3"/>
          <a:stretch>
            <a:fillRect/>
          </a:stretch>
        </p:blipFill>
        <p:spPr>
          <a:xfrm>
            <a:off x="499519" y="950761"/>
            <a:ext cx="8144962" cy="4956478"/>
          </a:xfrm>
          <a:prstGeom prst="rect">
            <a:avLst/>
          </a:prstGeom>
        </p:spPr>
      </p:pic>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fontScale="90000"/>
          </a:bodyPr>
          <a:lstStyle/>
          <a:p>
            <a:pPr algn="r" eaLnBrk="1" fontAlgn="auto" hangingPunct="1">
              <a:spcAft>
                <a:spcPts val="0"/>
              </a:spcAft>
              <a:defRPr/>
            </a:pPr>
            <a:r>
              <a:rPr lang="en-US" dirty="0" smtClean="0">
                <a:ea typeface="+mj-ea"/>
              </a:rPr>
              <a:t>1997</a:t>
            </a:r>
            <a:br>
              <a:rPr lang="en-US" dirty="0" smtClean="0">
                <a:ea typeface="+mj-ea"/>
              </a:rPr>
            </a:br>
            <a:endParaRPr lang="en-US" dirty="0">
              <a:ea typeface="+mj-ea"/>
            </a:endParaRPr>
          </a:p>
        </p:txBody>
      </p:sp>
      <p:pic>
        <p:nvPicPr>
          <p:cNvPr id="2" name="Picture 1"/>
          <p:cNvPicPr>
            <a:picLocks noChangeAspect="1"/>
          </p:cNvPicPr>
          <p:nvPr/>
        </p:nvPicPr>
        <p:blipFill>
          <a:blip r:embed="rId3"/>
          <a:stretch>
            <a:fillRect/>
          </a:stretch>
        </p:blipFill>
        <p:spPr>
          <a:xfrm>
            <a:off x="499519" y="950761"/>
            <a:ext cx="8144962" cy="4956478"/>
          </a:xfrm>
          <a:prstGeom prst="rect">
            <a:avLst/>
          </a:prstGeom>
        </p:spPr>
      </p:pic>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a:spLocks noGrp="1"/>
          </p:cNvSpPr>
          <p:nvPr>
            <p:ph type="title"/>
          </p:nvPr>
        </p:nvSpPr>
        <p:spPr/>
        <p:txBody>
          <a:bodyPr rtlCol="0">
            <a:normAutofit fontScale="90000"/>
          </a:bodyPr>
          <a:lstStyle/>
          <a:p>
            <a:pPr algn="r" eaLnBrk="1" fontAlgn="auto" hangingPunct="1">
              <a:spcAft>
                <a:spcPts val="0"/>
              </a:spcAft>
              <a:defRPr/>
            </a:pPr>
            <a:r>
              <a:rPr lang="en-US" dirty="0" smtClean="0">
                <a:ea typeface="+mj-ea"/>
              </a:rPr>
              <a:t>1980 </a:t>
            </a:r>
            <a:br>
              <a:rPr lang="en-US" dirty="0" smtClean="0">
                <a:ea typeface="+mj-ea"/>
              </a:rPr>
            </a:br>
            <a:endParaRPr lang="en-US" dirty="0">
              <a:ea typeface="+mj-ea"/>
            </a:endParaRPr>
          </a:p>
        </p:txBody>
      </p:sp>
      <p:pic>
        <p:nvPicPr>
          <p:cNvPr id="2" name="Picture 1"/>
          <p:cNvPicPr>
            <a:picLocks noChangeAspect="1"/>
          </p:cNvPicPr>
          <p:nvPr/>
        </p:nvPicPr>
        <p:blipFill>
          <a:blip r:embed="rId3"/>
          <a:stretch>
            <a:fillRect/>
          </a:stretch>
        </p:blipFill>
        <p:spPr>
          <a:xfrm>
            <a:off x="499519" y="950761"/>
            <a:ext cx="8144962" cy="4956478"/>
          </a:xfrm>
          <a:prstGeom prst="rect">
            <a:avLst/>
          </a:prstGeom>
        </p:spPr>
      </p:pic>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fontScale="90000"/>
          </a:bodyPr>
          <a:lstStyle/>
          <a:p>
            <a:pPr algn="r" eaLnBrk="1" fontAlgn="auto" hangingPunct="1">
              <a:spcAft>
                <a:spcPts val="0"/>
              </a:spcAft>
              <a:defRPr/>
            </a:pPr>
            <a:r>
              <a:rPr lang="en-US" dirty="0" smtClean="0">
                <a:ea typeface="+mj-ea"/>
              </a:rPr>
              <a:t>1998</a:t>
            </a:r>
            <a:br>
              <a:rPr lang="en-US" dirty="0" smtClean="0">
                <a:ea typeface="+mj-ea"/>
              </a:rPr>
            </a:br>
            <a:endParaRPr lang="en-US" dirty="0">
              <a:ea typeface="+mj-ea"/>
            </a:endParaRPr>
          </a:p>
        </p:txBody>
      </p:sp>
      <p:pic>
        <p:nvPicPr>
          <p:cNvPr id="2" name="Picture 1"/>
          <p:cNvPicPr>
            <a:picLocks noChangeAspect="1"/>
          </p:cNvPicPr>
          <p:nvPr/>
        </p:nvPicPr>
        <p:blipFill>
          <a:blip r:embed="rId3"/>
          <a:stretch>
            <a:fillRect/>
          </a:stretch>
        </p:blipFill>
        <p:spPr>
          <a:xfrm>
            <a:off x="499519" y="950761"/>
            <a:ext cx="8144962" cy="4956478"/>
          </a:xfrm>
          <a:prstGeom prst="rect">
            <a:avLst/>
          </a:prstGeom>
        </p:spPr>
      </p:pic>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fontScale="90000"/>
          </a:bodyPr>
          <a:lstStyle/>
          <a:p>
            <a:pPr algn="r" eaLnBrk="1" fontAlgn="auto" hangingPunct="1">
              <a:spcAft>
                <a:spcPts val="0"/>
              </a:spcAft>
              <a:defRPr/>
            </a:pPr>
            <a:r>
              <a:rPr lang="en-US" dirty="0" smtClean="0">
                <a:ea typeface="+mj-ea"/>
              </a:rPr>
              <a:t>1999</a:t>
            </a:r>
            <a:br>
              <a:rPr lang="en-US" dirty="0" smtClean="0">
                <a:ea typeface="+mj-ea"/>
              </a:rPr>
            </a:br>
            <a:endParaRPr lang="en-US" dirty="0">
              <a:ea typeface="+mj-ea"/>
            </a:endParaRPr>
          </a:p>
        </p:txBody>
      </p:sp>
      <p:pic>
        <p:nvPicPr>
          <p:cNvPr id="2" name="Picture 1"/>
          <p:cNvPicPr>
            <a:picLocks noChangeAspect="1"/>
          </p:cNvPicPr>
          <p:nvPr/>
        </p:nvPicPr>
        <p:blipFill>
          <a:blip r:embed="rId3"/>
          <a:stretch>
            <a:fillRect/>
          </a:stretch>
        </p:blipFill>
        <p:spPr>
          <a:xfrm>
            <a:off x="499519" y="950761"/>
            <a:ext cx="8144962" cy="4956478"/>
          </a:xfrm>
          <a:prstGeom prst="rect">
            <a:avLst/>
          </a:prstGeom>
        </p:spPr>
      </p:pic>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fontScale="90000"/>
          </a:bodyPr>
          <a:lstStyle/>
          <a:p>
            <a:pPr algn="r" eaLnBrk="1" fontAlgn="auto" hangingPunct="1">
              <a:spcAft>
                <a:spcPts val="0"/>
              </a:spcAft>
              <a:defRPr/>
            </a:pPr>
            <a:r>
              <a:rPr lang="en-US" dirty="0" smtClean="0">
                <a:ea typeface="+mj-ea"/>
              </a:rPr>
              <a:t>2000</a:t>
            </a:r>
            <a:br>
              <a:rPr lang="en-US" dirty="0" smtClean="0">
                <a:ea typeface="+mj-ea"/>
              </a:rPr>
            </a:br>
            <a:endParaRPr lang="en-US" dirty="0">
              <a:ea typeface="+mj-ea"/>
            </a:endParaRPr>
          </a:p>
        </p:txBody>
      </p:sp>
      <p:pic>
        <p:nvPicPr>
          <p:cNvPr id="2" name="Picture 1"/>
          <p:cNvPicPr>
            <a:picLocks noChangeAspect="1"/>
          </p:cNvPicPr>
          <p:nvPr/>
        </p:nvPicPr>
        <p:blipFill>
          <a:blip r:embed="rId3"/>
          <a:stretch>
            <a:fillRect/>
          </a:stretch>
        </p:blipFill>
        <p:spPr>
          <a:xfrm>
            <a:off x="499519" y="950761"/>
            <a:ext cx="8144962" cy="4956478"/>
          </a:xfrm>
          <a:prstGeom prst="rect">
            <a:avLst/>
          </a:prstGeom>
        </p:spPr>
      </p:pic>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fontScale="90000"/>
          </a:bodyPr>
          <a:lstStyle/>
          <a:p>
            <a:pPr algn="r" eaLnBrk="1" fontAlgn="auto" hangingPunct="1">
              <a:spcAft>
                <a:spcPts val="0"/>
              </a:spcAft>
              <a:defRPr/>
            </a:pPr>
            <a:r>
              <a:rPr lang="en-US" dirty="0" smtClean="0">
                <a:ea typeface="+mj-ea"/>
              </a:rPr>
              <a:t>2001</a:t>
            </a:r>
            <a:br>
              <a:rPr lang="en-US" dirty="0" smtClean="0">
                <a:ea typeface="+mj-ea"/>
              </a:rPr>
            </a:br>
            <a:endParaRPr lang="en-US" dirty="0">
              <a:ea typeface="+mj-ea"/>
            </a:endParaRPr>
          </a:p>
        </p:txBody>
      </p:sp>
      <p:pic>
        <p:nvPicPr>
          <p:cNvPr id="2" name="Picture 1"/>
          <p:cNvPicPr>
            <a:picLocks noChangeAspect="1"/>
          </p:cNvPicPr>
          <p:nvPr/>
        </p:nvPicPr>
        <p:blipFill>
          <a:blip r:embed="rId3"/>
          <a:stretch>
            <a:fillRect/>
          </a:stretch>
        </p:blipFill>
        <p:spPr>
          <a:xfrm>
            <a:off x="499519" y="950761"/>
            <a:ext cx="8144962" cy="4956478"/>
          </a:xfrm>
          <a:prstGeom prst="rect">
            <a:avLst/>
          </a:prstGeom>
        </p:spPr>
      </p:pic>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fontScale="90000"/>
          </a:bodyPr>
          <a:lstStyle/>
          <a:p>
            <a:pPr algn="r" eaLnBrk="1" fontAlgn="auto" hangingPunct="1">
              <a:spcAft>
                <a:spcPts val="0"/>
              </a:spcAft>
              <a:defRPr/>
            </a:pPr>
            <a:r>
              <a:rPr lang="en-US" dirty="0" smtClean="0">
                <a:ea typeface="+mj-ea"/>
              </a:rPr>
              <a:t>2002</a:t>
            </a:r>
            <a:br>
              <a:rPr lang="en-US" dirty="0" smtClean="0">
                <a:ea typeface="+mj-ea"/>
              </a:rPr>
            </a:br>
            <a:endParaRPr lang="en-US" dirty="0">
              <a:ea typeface="+mj-ea"/>
            </a:endParaRPr>
          </a:p>
        </p:txBody>
      </p:sp>
      <p:pic>
        <p:nvPicPr>
          <p:cNvPr id="2" name="Picture 1"/>
          <p:cNvPicPr>
            <a:picLocks noChangeAspect="1"/>
          </p:cNvPicPr>
          <p:nvPr/>
        </p:nvPicPr>
        <p:blipFill>
          <a:blip r:embed="rId3"/>
          <a:stretch>
            <a:fillRect/>
          </a:stretch>
        </p:blipFill>
        <p:spPr>
          <a:xfrm>
            <a:off x="499519" y="950761"/>
            <a:ext cx="8144962" cy="4956478"/>
          </a:xfrm>
          <a:prstGeom prst="rect">
            <a:avLst/>
          </a:prstGeom>
        </p:spPr>
      </p:pic>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fontScale="90000"/>
          </a:bodyPr>
          <a:lstStyle/>
          <a:p>
            <a:pPr algn="r" eaLnBrk="1" fontAlgn="auto" hangingPunct="1">
              <a:spcAft>
                <a:spcPts val="0"/>
              </a:spcAft>
              <a:defRPr/>
            </a:pPr>
            <a:r>
              <a:rPr lang="en-US" dirty="0" smtClean="0">
                <a:ea typeface="+mj-ea"/>
              </a:rPr>
              <a:t>2003</a:t>
            </a:r>
            <a:br>
              <a:rPr lang="en-US" dirty="0" smtClean="0">
                <a:ea typeface="+mj-ea"/>
              </a:rPr>
            </a:br>
            <a:endParaRPr lang="en-US" dirty="0">
              <a:ea typeface="+mj-ea"/>
            </a:endParaRPr>
          </a:p>
        </p:txBody>
      </p:sp>
      <p:pic>
        <p:nvPicPr>
          <p:cNvPr id="2" name="Picture 1"/>
          <p:cNvPicPr>
            <a:picLocks noChangeAspect="1"/>
          </p:cNvPicPr>
          <p:nvPr/>
        </p:nvPicPr>
        <p:blipFill>
          <a:blip r:embed="rId3"/>
          <a:stretch>
            <a:fillRect/>
          </a:stretch>
        </p:blipFill>
        <p:spPr>
          <a:xfrm>
            <a:off x="499519" y="950761"/>
            <a:ext cx="8144962" cy="4956478"/>
          </a:xfrm>
          <a:prstGeom prst="rect">
            <a:avLst/>
          </a:prstGeom>
        </p:spPr>
      </p:pic>
    </p:spTree>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fontScale="90000"/>
          </a:bodyPr>
          <a:lstStyle/>
          <a:p>
            <a:pPr algn="r" eaLnBrk="1" fontAlgn="auto" hangingPunct="1">
              <a:spcAft>
                <a:spcPts val="0"/>
              </a:spcAft>
              <a:defRPr/>
            </a:pPr>
            <a:r>
              <a:rPr lang="en-US" dirty="0" smtClean="0">
                <a:ea typeface="+mj-ea"/>
              </a:rPr>
              <a:t>2004</a:t>
            </a:r>
            <a:br>
              <a:rPr lang="en-US" dirty="0" smtClean="0">
                <a:ea typeface="+mj-ea"/>
              </a:rPr>
            </a:br>
            <a:endParaRPr lang="en-US" dirty="0">
              <a:ea typeface="+mj-ea"/>
            </a:endParaRPr>
          </a:p>
        </p:txBody>
      </p:sp>
      <p:pic>
        <p:nvPicPr>
          <p:cNvPr id="2" name="Picture 1"/>
          <p:cNvPicPr>
            <a:picLocks noChangeAspect="1"/>
          </p:cNvPicPr>
          <p:nvPr/>
        </p:nvPicPr>
        <p:blipFill>
          <a:blip r:embed="rId3"/>
          <a:stretch>
            <a:fillRect/>
          </a:stretch>
        </p:blipFill>
        <p:spPr>
          <a:xfrm>
            <a:off x="499519" y="950761"/>
            <a:ext cx="8144962" cy="4956478"/>
          </a:xfrm>
          <a:prstGeom prst="rect">
            <a:avLst/>
          </a:prstGeom>
        </p:spPr>
      </p:pic>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fontScale="90000"/>
          </a:bodyPr>
          <a:lstStyle/>
          <a:p>
            <a:pPr algn="r" eaLnBrk="1" fontAlgn="auto" hangingPunct="1">
              <a:spcAft>
                <a:spcPts val="0"/>
              </a:spcAft>
              <a:defRPr/>
            </a:pPr>
            <a:r>
              <a:rPr lang="en-US" dirty="0" smtClean="0">
                <a:ea typeface="+mj-ea"/>
              </a:rPr>
              <a:t>2005</a:t>
            </a:r>
            <a:br>
              <a:rPr lang="en-US" dirty="0" smtClean="0">
                <a:ea typeface="+mj-ea"/>
              </a:rPr>
            </a:br>
            <a:endParaRPr lang="en-US" dirty="0">
              <a:ea typeface="+mj-ea"/>
            </a:endParaRPr>
          </a:p>
        </p:txBody>
      </p:sp>
      <p:pic>
        <p:nvPicPr>
          <p:cNvPr id="2" name="Picture 1"/>
          <p:cNvPicPr>
            <a:picLocks noChangeAspect="1"/>
          </p:cNvPicPr>
          <p:nvPr/>
        </p:nvPicPr>
        <p:blipFill>
          <a:blip r:embed="rId3"/>
          <a:stretch>
            <a:fillRect/>
          </a:stretch>
        </p:blipFill>
        <p:spPr>
          <a:xfrm>
            <a:off x="499519" y="950761"/>
            <a:ext cx="8144962" cy="4956478"/>
          </a:xfrm>
          <a:prstGeom prst="rect">
            <a:avLst/>
          </a:prstGeom>
        </p:spPr>
      </p:pic>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fontScale="90000"/>
          </a:bodyPr>
          <a:lstStyle/>
          <a:p>
            <a:pPr algn="r" eaLnBrk="1" fontAlgn="auto" hangingPunct="1">
              <a:spcAft>
                <a:spcPts val="0"/>
              </a:spcAft>
              <a:defRPr/>
            </a:pPr>
            <a:r>
              <a:rPr lang="en-US" dirty="0" smtClean="0">
                <a:ea typeface="+mj-ea"/>
              </a:rPr>
              <a:t>2006</a:t>
            </a:r>
            <a:br>
              <a:rPr lang="en-US" dirty="0" smtClean="0">
                <a:ea typeface="+mj-ea"/>
              </a:rPr>
            </a:br>
            <a:endParaRPr lang="en-US" dirty="0">
              <a:ea typeface="+mj-ea"/>
            </a:endParaRPr>
          </a:p>
        </p:txBody>
      </p:sp>
      <p:pic>
        <p:nvPicPr>
          <p:cNvPr id="2" name="Picture 1"/>
          <p:cNvPicPr>
            <a:picLocks noChangeAspect="1"/>
          </p:cNvPicPr>
          <p:nvPr/>
        </p:nvPicPr>
        <p:blipFill>
          <a:blip r:embed="rId3"/>
          <a:stretch>
            <a:fillRect/>
          </a:stretch>
        </p:blipFill>
        <p:spPr>
          <a:xfrm>
            <a:off x="499519" y="950761"/>
            <a:ext cx="8144962" cy="4956478"/>
          </a:xfrm>
          <a:prstGeom prst="rect">
            <a:avLst/>
          </a:prstGeom>
        </p:spPr>
      </p:pic>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fontScale="90000"/>
          </a:bodyPr>
          <a:lstStyle/>
          <a:p>
            <a:pPr algn="r" eaLnBrk="1" fontAlgn="auto" hangingPunct="1">
              <a:spcAft>
                <a:spcPts val="0"/>
              </a:spcAft>
              <a:defRPr/>
            </a:pPr>
            <a:r>
              <a:rPr lang="en-US" dirty="0" smtClean="0">
                <a:ea typeface="+mj-ea"/>
              </a:rPr>
              <a:t>2007</a:t>
            </a:r>
            <a:br>
              <a:rPr lang="en-US" dirty="0" smtClean="0">
                <a:ea typeface="+mj-ea"/>
              </a:rPr>
            </a:br>
            <a:endParaRPr lang="en-US" dirty="0">
              <a:ea typeface="+mj-ea"/>
            </a:endParaRPr>
          </a:p>
        </p:txBody>
      </p:sp>
      <p:pic>
        <p:nvPicPr>
          <p:cNvPr id="2" name="Picture 1"/>
          <p:cNvPicPr>
            <a:picLocks noChangeAspect="1"/>
          </p:cNvPicPr>
          <p:nvPr/>
        </p:nvPicPr>
        <p:blipFill>
          <a:blip r:embed="rId3"/>
          <a:stretch>
            <a:fillRect/>
          </a:stretch>
        </p:blipFill>
        <p:spPr>
          <a:xfrm>
            <a:off x="499519" y="950761"/>
            <a:ext cx="8144962" cy="4956478"/>
          </a:xfrm>
          <a:prstGeom prst="rect">
            <a:avLst/>
          </a:prstGeom>
        </p:spPr>
      </p:pic>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fontScale="90000"/>
          </a:bodyPr>
          <a:lstStyle/>
          <a:p>
            <a:pPr algn="r" eaLnBrk="1" fontAlgn="auto" hangingPunct="1">
              <a:spcAft>
                <a:spcPts val="0"/>
              </a:spcAft>
              <a:defRPr/>
            </a:pPr>
            <a:r>
              <a:rPr lang="en-US" dirty="0" smtClean="0">
                <a:ea typeface="+mj-ea"/>
              </a:rPr>
              <a:t>1981</a:t>
            </a:r>
            <a:br>
              <a:rPr lang="en-US" dirty="0" smtClean="0">
                <a:ea typeface="+mj-ea"/>
              </a:rPr>
            </a:br>
            <a:endParaRPr lang="en-US" dirty="0">
              <a:ea typeface="+mj-ea"/>
            </a:endParaRPr>
          </a:p>
        </p:txBody>
      </p:sp>
      <p:pic>
        <p:nvPicPr>
          <p:cNvPr id="2" name="Picture 1"/>
          <p:cNvPicPr>
            <a:picLocks noChangeAspect="1"/>
          </p:cNvPicPr>
          <p:nvPr/>
        </p:nvPicPr>
        <p:blipFill>
          <a:blip r:embed="rId3"/>
          <a:stretch>
            <a:fillRect/>
          </a:stretch>
        </p:blipFill>
        <p:spPr>
          <a:xfrm>
            <a:off x="499519" y="950761"/>
            <a:ext cx="8144962" cy="4956478"/>
          </a:xfrm>
          <a:prstGeom prst="rect">
            <a:avLst/>
          </a:prstGeom>
        </p:spPr>
      </p:pic>
    </p:spTree>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fontScale="90000"/>
          </a:bodyPr>
          <a:lstStyle/>
          <a:p>
            <a:pPr algn="r" eaLnBrk="1" fontAlgn="auto" hangingPunct="1">
              <a:spcAft>
                <a:spcPts val="0"/>
              </a:spcAft>
              <a:defRPr/>
            </a:pPr>
            <a:r>
              <a:rPr lang="en-US" dirty="0" smtClean="0">
                <a:ea typeface="+mj-ea"/>
              </a:rPr>
              <a:t>2008</a:t>
            </a:r>
            <a:br>
              <a:rPr lang="en-US" dirty="0" smtClean="0">
                <a:ea typeface="+mj-ea"/>
              </a:rPr>
            </a:br>
            <a:endParaRPr lang="en-US" dirty="0">
              <a:ea typeface="+mj-ea"/>
            </a:endParaRPr>
          </a:p>
        </p:txBody>
      </p:sp>
      <p:pic>
        <p:nvPicPr>
          <p:cNvPr id="2" name="Picture 1"/>
          <p:cNvPicPr>
            <a:picLocks noChangeAspect="1"/>
          </p:cNvPicPr>
          <p:nvPr/>
        </p:nvPicPr>
        <p:blipFill>
          <a:blip r:embed="rId3"/>
          <a:stretch>
            <a:fillRect/>
          </a:stretch>
        </p:blipFill>
        <p:spPr>
          <a:xfrm>
            <a:off x="499519" y="950761"/>
            <a:ext cx="8144962" cy="4956478"/>
          </a:xfrm>
          <a:prstGeom prst="rect">
            <a:avLst/>
          </a:prstGeom>
        </p:spPr>
      </p:pic>
    </p:spTree>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fontScale="90000"/>
          </a:bodyPr>
          <a:lstStyle/>
          <a:p>
            <a:pPr algn="r" eaLnBrk="1" fontAlgn="auto" hangingPunct="1">
              <a:spcAft>
                <a:spcPts val="0"/>
              </a:spcAft>
              <a:defRPr/>
            </a:pPr>
            <a:r>
              <a:rPr lang="en-US" dirty="0" smtClean="0">
                <a:ea typeface="+mj-ea"/>
              </a:rPr>
              <a:t>2009</a:t>
            </a:r>
            <a:br>
              <a:rPr lang="en-US" dirty="0" smtClean="0">
                <a:ea typeface="+mj-ea"/>
              </a:rPr>
            </a:br>
            <a:endParaRPr lang="en-US" dirty="0">
              <a:ea typeface="+mj-ea"/>
            </a:endParaRPr>
          </a:p>
        </p:txBody>
      </p:sp>
      <p:pic>
        <p:nvPicPr>
          <p:cNvPr id="2" name="Picture 1"/>
          <p:cNvPicPr>
            <a:picLocks noChangeAspect="1"/>
          </p:cNvPicPr>
          <p:nvPr/>
        </p:nvPicPr>
        <p:blipFill>
          <a:blip r:embed="rId3"/>
          <a:stretch>
            <a:fillRect/>
          </a:stretch>
        </p:blipFill>
        <p:spPr>
          <a:xfrm>
            <a:off x="499519" y="950761"/>
            <a:ext cx="8144962" cy="4956478"/>
          </a:xfrm>
          <a:prstGeom prst="rect">
            <a:avLst/>
          </a:prstGeom>
        </p:spPr>
      </p:pic>
    </p:spTree>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fontScale="90000"/>
          </a:bodyPr>
          <a:lstStyle/>
          <a:p>
            <a:pPr algn="r" eaLnBrk="1" fontAlgn="auto" hangingPunct="1">
              <a:spcAft>
                <a:spcPts val="0"/>
              </a:spcAft>
              <a:defRPr/>
            </a:pPr>
            <a:r>
              <a:rPr lang="en-US" dirty="0" smtClean="0">
                <a:ea typeface="+mj-ea"/>
              </a:rPr>
              <a:t>2010</a:t>
            </a:r>
            <a:br>
              <a:rPr lang="en-US" dirty="0" smtClean="0">
                <a:ea typeface="+mj-ea"/>
              </a:rPr>
            </a:br>
            <a:endParaRPr lang="en-US" dirty="0">
              <a:ea typeface="+mj-ea"/>
            </a:endParaRPr>
          </a:p>
        </p:txBody>
      </p:sp>
      <p:pic>
        <p:nvPicPr>
          <p:cNvPr id="2" name="Picture 1"/>
          <p:cNvPicPr>
            <a:picLocks noChangeAspect="1"/>
          </p:cNvPicPr>
          <p:nvPr/>
        </p:nvPicPr>
        <p:blipFill>
          <a:blip r:embed="rId3"/>
          <a:stretch>
            <a:fillRect/>
          </a:stretch>
        </p:blipFill>
        <p:spPr>
          <a:xfrm>
            <a:off x="499519" y="950761"/>
            <a:ext cx="8144962" cy="4956478"/>
          </a:xfrm>
          <a:prstGeom prst="rect">
            <a:avLst/>
          </a:prstGeom>
        </p:spPr>
      </p:pic>
    </p:spTree>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fontScale="90000"/>
          </a:bodyPr>
          <a:lstStyle/>
          <a:p>
            <a:pPr algn="r" eaLnBrk="1" fontAlgn="auto" hangingPunct="1">
              <a:spcAft>
                <a:spcPts val="0"/>
              </a:spcAft>
              <a:defRPr/>
            </a:pPr>
            <a:r>
              <a:rPr lang="en-US" dirty="0" smtClean="0">
                <a:ea typeface="+mj-ea"/>
              </a:rPr>
              <a:t>2011</a:t>
            </a:r>
            <a:br>
              <a:rPr lang="en-US" dirty="0" smtClean="0">
                <a:ea typeface="+mj-ea"/>
              </a:rPr>
            </a:br>
            <a:endParaRPr lang="en-US" dirty="0">
              <a:ea typeface="+mj-ea"/>
            </a:endParaRPr>
          </a:p>
        </p:txBody>
      </p:sp>
      <p:pic>
        <p:nvPicPr>
          <p:cNvPr id="2" name="Picture 1"/>
          <p:cNvPicPr>
            <a:picLocks noChangeAspect="1"/>
          </p:cNvPicPr>
          <p:nvPr/>
        </p:nvPicPr>
        <p:blipFill>
          <a:blip r:embed="rId3"/>
          <a:stretch>
            <a:fillRect/>
          </a:stretch>
        </p:blipFill>
        <p:spPr>
          <a:xfrm>
            <a:off x="499519" y="950761"/>
            <a:ext cx="8144962" cy="4956478"/>
          </a:xfrm>
          <a:prstGeom prst="rect">
            <a:avLst/>
          </a:prstGeom>
        </p:spPr>
      </p:pic>
    </p:spTree>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fontScale="90000"/>
          </a:bodyPr>
          <a:lstStyle/>
          <a:p>
            <a:pPr algn="r" eaLnBrk="1" fontAlgn="auto" hangingPunct="1">
              <a:spcAft>
                <a:spcPts val="0"/>
              </a:spcAft>
              <a:defRPr/>
            </a:pPr>
            <a:r>
              <a:rPr lang="en-US" dirty="0" smtClean="0">
                <a:ea typeface="+mj-ea"/>
              </a:rPr>
              <a:t>2012</a:t>
            </a:r>
            <a:br>
              <a:rPr lang="en-US" dirty="0" smtClean="0">
                <a:ea typeface="+mj-ea"/>
              </a:rPr>
            </a:br>
            <a:endParaRPr lang="en-US" dirty="0">
              <a:ea typeface="+mj-ea"/>
            </a:endParaRPr>
          </a:p>
        </p:txBody>
      </p:sp>
      <p:pic>
        <p:nvPicPr>
          <p:cNvPr id="2" name="Picture 1"/>
          <p:cNvPicPr>
            <a:picLocks noChangeAspect="1"/>
          </p:cNvPicPr>
          <p:nvPr/>
        </p:nvPicPr>
        <p:blipFill>
          <a:blip r:embed="rId3"/>
          <a:stretch>
            <a:fillRect/>
          </a:stretch>
        </p:blipFill>
        <p:spPr>
          <a:xfrm>
            <a:off x="499519" y="950761"/>
            <a:ext cx="8144962" cy="4956478"/>
          </a:xfrm>
          <a:prstGeom prst="rect">
            <a:avLst/>
          </a:prstGeom>
        </p:spPr>
      </p:pic>
    </p:spTree>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fontScale="90000"/>
          </a:bodyPr>
          <a:lstStyle/>
          <a:p>
            <a:pPr algn="r" eaLnBrk="1" fontAlgn="auto" hangingPunct="1">
              <a:spcAft>
                <a:spcPts val="0"/>
              </a:spcAft>
              <a:defRPr/>
            </a:pPr>
            <a:r>
              <a:rPr lang="en-US" dirty="0" smtClean="0">
                <a:ea typeface="+mj-ea"/>
              </a:rPr>
              <a:t>2013</a:t>
            </a:r>
            <a:br>
              <a:rPr lang="en-US" dirty="0" smtClean="0">
                <a:ea typeface="+mj-ea"/>
              </a:rPr>
            </a:br>
            <a:endParaRPr lang="en-US" dirty="0">
              <a:ea typeface="+mj-ea"/>
            </a:endParaRPr>
          </a:p>
        </p:txBody>
      </p:sp>
      <p:pic>
        <p:nvPicPr>
          <p:cNvPr id="2" name="Picture 1"/>
          <p:cNvPicPr>
            <a:picLocks noChangeAspect="1"/>
          </p:cNvPicPr>
          <p:nvPr/>
        </p:nvPicPr>
        <p:blipFill>
          <a:blip r:embed="rId3"/>
          <a:stretch>
            <a:fillRect/>
          </a:stretch>
        </p:blipFill>
        <p:spPr>
          <a:xfrm>
            <a:off x="499519" y="950761"/>
            <a:ext cx="8144962" cy="4956478"/>
          </a:xfrm>
          <a:prstGeom prst="rect">
            <a:avLst/>
          </a:prstGeom>
        </p:spPr>
      </p:pic>
    </p:spTree>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fontScale="90000"/>
          </a:bodyPr>
          <a:lstStyle/>
          <a:p>
            <a:pPr algn="r" eaLnBrk="1" fontAlgn="auto" hangingPunct="1">
              <a:spcAft>
                <a:spcPts val="0"/>
              </a:spcAft>
              <a:defRPr/>
            </a:pPr>
            <a:r>
              <a:rPr lang="en-US" dirty="0" smtClean="0">
                <a:ea typeface="+mj-ea"/>
              </a:rPr>
              <a:t>2014</a:t>
            </a:r>
            <a:r>
              <a:rPr lang="en-US" dirty="0" smtClean="0">
                <a:ea typeface="+mj-ea"/>
              </a:rPr>
              <a:t/>
            </a:r>
            <a:br>
              <a:rPr lang="en-US" dirty="0" smtClean="0">
                <a:ea typeface="+mj-ea"/>
              </a:rPr>
            </a:br>
            <a:endParaRPr lang="en-US" dirty="0">
              <a:ea typeface="+mj-ea"/>
            </a:endParaRPr>
          </a:p>
        </p:txBody>
      </p:sp>
      <p:pic>
        <p:nvPicPr>
          <p:cNvPr id="2" name="Picture 1"/>
          <p:cNvPicPr>
            <a:picLocks noChangeAspect="1"/>
          </p:cNvPicPr>
          <p:nvPr/>
        </p:nvPicPr>
        <p:blipFill>
          <a:blip r:embed="rId3"/>
          <a:stretch>
            <a:fillRect/>
          </a:stretch>
        </p:blipFill>
        <p:spPr>
          <a:xfrm>
            <a:off x="499519" y="950761"/>
            <a:ext cx="8144962" cy="4956478"/>
          </a:xfrm>
          <a:prstGeom prst="rect">
            <a:avLst/>
          </a:prstGeom>
        </p:spPr>
      </p:pic>
    </p:spTree>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fontScale="90000"/>
          </a:bodyPr>
          <a:lstStyle/>
          <a:p>
            <a:pPr algn="r" eaLnBrk="1" fontAlgn="auto" hangingPunct="1">
              <a:spcAft>
                <a:spcPts val="0"/>
              </a:spcAft>
              <a:defRPr/>
            </a:pPr>
            <a:r>
              <a:rPr lang="en-US" dirty="0" smtClean="0">
                <a:ea typeface="+mj-ea"/>
              </a:rPr>
              <a:t>2015</a:t>
            </a:r>
            <a:r>
              <a:rPr lang="en-US" dirty="0" smtClean="0">
                <a:ea typeface="+mj-ea"/>
              </a:rPr>
              <a:t/>
            </a:r>
            <a:br>
              <a:rPr lang="en-US" dirty="0" smtClean="0">
                <a:ea typeface="+mj-ea"/>
              </a:rPr>
            </a:br>
            <a:endParaRPr lang="en-US" dirty="0">
              <a:ea typeface="+mj-ea"/>
            </a:endParaRPr>
          </a:p>
        </p:txBody>
      </p:sp>
      <p:pic>
        <p:nvPicPr>
          <p:cNvPr id="3" name="Picture 2"/>
          <p:cNvPicPr>
            <a:picLocks noChangeAspect="1"/>
          </p:cNvPicPr>
          <p:nvPr/>
        </p:nvPicPr>
        <p:blipFill>
          <a:blip r:embed="rId3"/>
          <a:stretch>
            <a:fillRect/>
          </a:stretch>
        </p:blipFill>
        <p:spPr>
          <a:xfrm>
            <a:off x="499519" y="950761"/>
            <a:ext cx="8144962" cy="4956478"/>
          </a:xfrm>
          <a:prstGeom prst="rect">
            <a:avLst/>
          </a:prstGeom>
        </p:spPr>
      </p:pic>
    </p:spTree>
    <p:extLst>
      <p:ext uri="{BB962C8B-B14F-4D97-AF65-F5344CB8AC3E}">
        <p14:creationId xmlns:p14="http://schemas.microsoft.com/office/powerpoint/2010/main" val="2077169654"/>
      </p:ext>
    </p:extLst>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title"/>
          </p:nvPr>
        </p:nvSpPr>
        <p:spPr>
          <a:xfrm>
            <a:off x="457200" y="379261"/>
            <a:ext cx="8229600" cy="1143000"/>
          </a:xfrm>
        </p:spPr>
        <p:txBody>
          <a:bodyPr rtlCol="0">
            <a:normAutofit fontScale="90000"/>
          </a:bodyPr>
          <a:lstStyle/>
          <a:p>
            <a:pPr algn="r" eaLnBrk="1" fontAlgn="auto" hangingPunct="1">
              <a:spcAft>
                <a:spcPts val="0"/>
              </a:spcAft>
              <a:defRPr/>
            </a:pPr>
            <a:r>
              <a:rPr lang="en-US" dirty="0" smtClean="0">
                <a:ea typeface="+mj-ea"/>
              </a:rPr>
              <a:t>1980 &amp; </a:t>
            </a:r>
            <a:r>
              <a:rPr lang="en-US" dirty="0" smtClean="0">
                <a:ea typeface="+mj-ea"/>
              </a:rPr>
              <a:t>2015</a:t>
            </a:r>
            <a:r>
              <a:rPr lang="en-US" dirty="0" smtClean="0">
                <a:ea typeface="+mj-ea"/>
              </a:rPr>
              <a:t/>
            </a:r>
            <a:br>
              <a:rPr lang="en-US" dirty="0" smtClean="0">
                <a:ea typeface="+mj-ea"/>
              </a:rPr>
            </a:br>
            <a:endParaRPr lang="en-US" dirty="0">
              <a:ea typeface="+mj-ea"/>
            </a:endParaRPr>
          </a:p>
        </p:txBody>
      </p:sp>
      <p:pic>
        <p:nvPicPr>
          <p:cNvPr id="3" name="Picture 2"/>
          <p:cNvPicPr>
            <a:picLocks noChangeAspect="1"/>
          </p:cNvPicPr>
          <p:nvPr/>
        </p:nvPicPr>
        <p:blipFill>
          <a:blip r:embed="rId3"/>
          <a:stretch>
            <a:fillRect/>
          </a:stretch>
        </p:blipFill>
        <p:spPr>
          <a:xfrm>
            <a:off x="499519" y="950761"/>
            <a:ext cx="8144962" cy="4956478"/>
          </a:xfrm>
          <a:prstGeom prst="rect">
            <a:avLst/>
          </a:prstGeom>
        </p:spPr>
      </p:pic>
      <p:sp>
        <p:nvSpPr>
          <p:cNvPr id="88067" name="TextBox 6"/>
          <p:cNvSpPr txBox="1">
            <a:spLocks noChangeArrowheads="1"/>
          </p:cNvSpPr>
          <p:nvPr/>
        </p:nvSpPr>
        <p:spPr bwMode="auto">
          <a:xfrm>
            <a:off x="1565786" y="2250922"/>
            <a:ext cx="652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dirty="0">
                <a:latin typeface="Calibri" panose="020F0502020204030204" pitchFamily="34" charset="0"/>
              </a:rPr>
              <a:t>1980</a:t>
            </a:r>
          </a:p>
        </p:txBody>
      </p:sp>
      <p:sp>
        <p:nvSpPr>
          <p:cNvPr id="88068" name="TextBox 7"/>
          <p:cNvSpPr txBox="1">
            <a:spLocks noChangeArrowheads="1"/>
          </p:cNvSpPr>
          <p:nvPr/>
        </p:nvSpPr>
        <p:spPr bwMode="auto">
          <a:xfrm>
            <a:off x="4572000" y="2974822"/>
            <a:ext cx="6527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dirty="0" smtClean="0">
                <a:latin typeface="Calibri" panose="020F0502020204030204" pitchFamily="34" charset="0"/>
              </a:rPr>
              <a:t>2015</a:t>
            </a:r>
            <a:endParaRPr lang="en-US" altLang="en-US" sz="1800" dirty="0">
              <a:latin typeface="Calibri" panose="020F0502020204030204" pitchFamily="34" charset="0"/>
            </a:endParaRPr>
          </a:p>
        </p:txBody>
      </p:sp>
    </p:spTree>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33642" y="798348"/>
            <a:ext cx="7876715" cy="5261304"/>
          </a:xfrm>
          <a:prstGeom prst="rect">
            <a:avLst/>
          </a:prstGeom>
        </p:spPr>
      </p:pic>
    </p:spTree>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p:txBody>
          <a:bodyPr rtlCol="0">
            <a:normAutofit fontScale="90000"/>
          </a:bodyPr>
          <a:lstStyle/>
          <a:p>
            <a:pPr algn="r" eaLnBrk="1" fontAlgn="auto" hangingPunct="1">
              <a:spcAft>
                <a:spcPts val="0"/>
              </a:spcAft>
              <a:defRPr/>
            </a:pPr>
            <a:r>
              <a:rPr lang="en-US" dirty="0" smtClean="0">
                <a:ea typeface="+mj-ea"/>
              </a:rPr>
              <a:t>1982</a:t>
            </a:r>
            <a:br>
              <a:rPr lang="en-US" dirty="0" smtClean="0">
                <a:ea typeface="+mj-ea"/>
              </a:rPr>
            </a:br>
            <a:endParaRPr lang="en-US" dirty="0">
              <a:ea typeface="+mj-ea"/>
            </a:endParaRPr>
          </a:p>
        </p:txBody>
      </p:sp>
      <p:pic>
        <p:nvPicPr>
          <p:cNvPr id="2" name="Picture 1"/>
          <p:cNvPicPr>
            <a:picLocks noChangeAspect="1"/>
          </p:cNvPicPr>
          <p:nvPr/>
        </p:nvPicPr>
        <p:blipFill>
          <a:blip r:embed="rId3"/>
          <a:stretch>
            <a:fillRect/>
          </a:stretch>
        </p:blipFill>
        <p:spPr>
          <a:xfrm>
            <a:off x="499519" y="950761"/>
            <a:ext cx="8144962" cy="4956478"/>
          </a:xfrm>
          <a:prstGeom prst="rect">
            <a:avLst/>
          </a:prstGeom>
        </p:spPr>
      </p:pic>
    </p:spTree>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46936" y="801396"/>
            <a:ext cx="6450127" cy="5255207"/>
          </a:xfrm>
          <a:prstGeom prst="rect">
            <a:avLst/>
          </a:prstGeom>
        </p:spPr>
      </p:pic>
    </p:spTree>
    <p:extLst>
      <p:ext uri="{BB962C8B-B14F-4D97-AF65-F5344CB8AC3E}">
        <p14:creationId xmlns:p14="http://schemas.microsoft.com/office/powerpoint/2010/main" val="2450782010"/>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fontScale="90000"/>
          </a:bodyPr>
          <a:lstStyle/>
          <a:p>
            <a:pPr algn="r" eaLnBrk="1" fontAlgn="auto" hangingPunct="1">
              <a:spcAft>
                <a:spcPts val="0"/>
              </a:spcAft>
              <a:defRPr/>
            </a:pPr>
            <a:r>
              <a:rPr lang="en-US" dirty="0" smtClean="0">
                <a:ea typeface="+mj-ea"/>
              </a:rPr>
              <a:t>1983</a:t>
            </a:r>
            <a:br>
              <a:rPr lang="en-US" dirty="0" smtClean="0">
                <a:ea typeface="+mj-ea"/>
              </a:rPr>
            </a:br>
            <a:endParaRPr lang="en-US" dirty="0">
              <a:ea typeface="+mj-ea"/>
            </a:endParaRPr>
          </a:p>
        </p:txBody>
      </p:sp>
      <p:pic>
        <p:nvPicPr>
          <p:cNvPr id="2" name="Picture 1"/>
          <p:cNvPicPr>
            <a:picLocks noChangeAspect="1"/>
          </p:cNvPicPr>
          <p:nvPr/>
        </p:nvPicPr>
        <p:blipFill>
          <a:blip r:embed="rId3"/>
          <a:stretch>
            <a:fillRect/>
          </a:stretch>
        </p:blipFill>
        <p:spPr>
          <a:xfrm>
            <a:off x="499519" y="950761"/>
            <a:ext cx="8144962" cy="4956478"/>
          </a:xfrm>
          <a:prstGeom prst="rect">
            <a:avLst/>
          </a:prstGeom>
        </p:spPr>
      </p:pic>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fontScale="90000"/>
          </a:bodyPr>
          <a:lstStyle/>
          <a:p>
            <a:pPr algn="r" eaLnBrk="1" fontAlgn="auto" hangingPunct="1">
              <a:spcAft>
                <a:spcPts val="0"/>
              </a:spcAft>
              <a:defRPr/>
            </a:pPr>
            <a:r>
              <a:rPr lang="en-US" dirty="0" smtClean="0">
                <a:ea typeface="+mj-ea"/>
              </a:rPr>
              <a:t>1984</a:t>
            </a:r>
            <a:br>
              <a:rPr lang="en-US" dirty="0" smtClean="0">
                <a:ea typeface="+mj-ea"/>
              </a:rPr>
            </a:br>
            <a:endParaRPr lang="en-US" dirty="0">
              <a:ea typeface="+mj-ea"/>
            </a:endParaRPr>
          </a:p>
        </p:txBody>
      </p:sp>
      <p:pic>
        <p:nvPicPr>
          <p:cNvPr id="4" name="Picture 3"/>
          <p:cNvPicPr>
            <a:picLocks noChangeAspect="1"/>
          </p:cNvPicPr>
          <p:nvPr/>
        </p:nvPicPr>
        <p:blipFill>
          <a:blip r:embed="rId3"/>
          <a:stretch>
            <a:fillRect/>
          </a:stretch>
        </p:blipFill>
        <p:spPr>
          <a:xfrm>
            <a:off x="499519" y="950761"/>
            <a:ext cx="8144962" cy="4956478"/>
          </a:xfrm>
          <a:prstGeom prst="rect">
            <a:avLst/>
          </a:prstGeom>
        </p:spPr>
      </p:pic>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fontScale="90000"/>
          </a:bodyPr>
          <a:lstStyle/>
          <a:p>
            <a:pPr algn="r" eaLnBrk="1" fontAlgn="auto" hangingPunct="1">
              <a:spcAft>
                <a:spcPts val="0"/>
              </a:spcAft>
              <a:defRPr/>
            </a:pPr>
            <a:r>
              <a:rPr lang="en-US" dirty="0" smtClean="0">
                <a:ea typeface="+mj-ea"/>
              </a:rPr>
              <a:t>1985</a:t>
            </a:r>
            <a:br>
              <a:rPr lang="en-US" dirty="0" smtClean="0">
                <a:ea typeface="+mj-ea"/>
              </a:rPr>
            </a:br>
            <a:endParaRPr lang="en-US" dirty="0">
              <a:ea typeface="+mj-ea"/>
            </a:endParaRPr>
          </a:p>
        </p:txBody>
      </p:sp>
      <p:pic>
        <p:nvPicPr>
          <p:cNvPr id="2" name="Picture 1"/>
          <p:cNvPicPr>
            <a:picLocks noChangeAspect="1"/>
          </p:cNvPicPr>
          <p:nvPr/>
        </p:nvPicPr>
        <p:blipFill>
          <a:blip r:embed="rId3"/>
          <a:stretch>
            <a:fillRect/>
          </a:stretch>
        </p:blipFill>
        <p:spPr>
          <a:xfrm>
            <a:off x="499519" y="950761"/>
            <a:ext cx="8144962" cy="4956478"/>
          </a:xfrm>
          <a:prstGeom prst="rect">
            <a:avLst/>
          </a:prstGeom>
        </p:spPr>
      </p:pic>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fontScale="90000"/>
          </a:bodyPr>
          <a:lstStyle/>
          <a:p>
            <a:pPr algn="r" eaLnBrk="1" fontAlgn="auto" hangingPunct="1">
              <a:spcAft>
                <a:spcPts val="0"/>
              </a:spcAft>
              <a:defRPr/>
            </a:pPr>
            <a:r>
              <a:rPr lang="en-US" dirty="0" smtClean="0">
                <a:ea typeface="+mj-ea"/>
              </a:rPr>
              <a:t>1986</a:t>
            </a:r>
            <a:br>
              <a:rPr lang="en-US" dirty="0" smtClean="0">
                <a:ea typeface="+mj-ea"/>
              </a:rPr>
            </a:br>
            <a:endParaRPr lang="en-US" dirty="0">
              <a:ea typeface="+mj-ea"/>
            </a:endParaRPr>
          </a:p>
        </p:txBody>
      </p:sp>
      <p:pic>
        <p:nvPicPr>
          <p:cNvPr id="2" name="Picture 1"/>
          <p:cNvPicPr>
            <a:picLocks noChangeAspect="1"/>
          </p:cNvPicPr>
          <p:nvPr/>
        </p:nvPicPr>
        <p:blipFill>
          <a:blip r:embed="rId3"/>
          <a:stretch>
            <a:fillRect/>
          </a:stretch>
        </p:blipFill>
        <p:spPr>
          <a:xfrm>
            <a:off x="499519" y="950761"/>
            <a:ext cx="8144962" cy="4956478"/>
          </a:xfrm>
          <a:prstGeom prst="rect">
            <a:avLst/>
          </a:prstGeom>
        </p:spPr>
      </p:pic>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fontScale="90000"/>
          </a:bodyPr>
          <a:lstStyle/>
          <a:p>
            <a:pPr algn="r" eaLnBrk="1" fontAlgn="auto" hangingPunct="1">
              <a:spcAft>
                <a:spcPts val="0"/>
              </a:spcAft>
              <a:defRPr/>
            </a:pPr>
            <a:r>
              <a:rPr lang="en-US" dirty="0" smtClean="0">
                <a:ea typeface="+mj-ea"/>
              </a:rPr>
              <a:t>1987</a:t>
            </a:r>
            <a:br>
              <a:rPr lang="en-US" dirty="0" smtClean="0">
                <a:ea typeface="+mj-ea"/>
              </a:rPr>
            </a:br>
            <a:endParaRPr lang="en-US" dirty="0">
              <a:ea typeface="+mj-ea"/>
            </a:endParaRPr>
          </a:p>
        </p:txBody>
      </p:sp>
      <p:pic>
        <p:nvPicPr>
          <p:cNvPr id="2" name="Picture 1"/>
          <p:cNvPicPr>
            <a:picLocks noChangeAspect="1"/>
          </p:cNvPicPr>
          <p:nvPr/>
        </p:nvPicPr>
        <p:blipFill>
          <a:blip r:embed="rId3"/>
          <a:stretch>
            <a:fillRect/>
          </a:stretch>
        </p:blipFill>
        <p:spPr>
          <a:xfrm>
            <a:off x="499519" y="950761"/>
            <a:ext cx="8144962" cy="4956478"/>
          </a:xfrm>
          <a:prstGeom prst="rect">
            <a:avLst/>
          </a:prstGeom>
        </p:spPr>
      </p:pic>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3190</TotalTime>
  <Words>444</Words>
  <Application>Microsoft Office PowerPoint</Application>
  <PresentationFormat>On-screen Show (4:3)</PresentationFormat>
  <Paragraphs>94</Paragraphs>
  <Slides>40</Slides>
  <Notes>40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MS PGothic</vt:lpstr>
      <vt:lpstr>Arial</vt:lpstr>
      <vt:lpstr>Calibri</vt:lpstr>
      <vt:lpstr>Office Theme</vt:lpstr>
      <vt:lpstr>Age Distributions  Percentage of AAMC Medical School Faculty Compared to the Percentage of NIH RPG Principal Investigators at Different Ages in All Settings  1980-2015</vt:lpstr>
      <vt:lpstr>1980  </vt:lpstr>
      <vt:lpstr>1981 </vt:lpstr>
      <vt:lpstr>1982 </vt:lpstr>
      <vt:lpstr>1983 </vt:lpstr>
      <vt:lpstr>1984 </vt:lpstr>
      <vt:lpstr>1985 </vt:lpstr>
      <vt:lpstr>1986 </vt:lpstr>
      <vt:lpstr>1987 </vt:lpstr>
      <vt:lpstr>1988 </vt:lpstr>
      <vt:lpstr>1989 </vt:lpstr>
      <vt:lpstr>1990 </vt:lpstr>
      <vt:lpstr>1991 </vt:lpstr>
      <vt:lpstr>1992 </vt:lpstr>
      <vt:lpstr>1993 </vt:lpstr>
      <vt:lpstr>1994 </vt:lpstr>
      <vt:lpstr>1995 </vt:lpstr>
      <vt:lpstr>1996 </vt:lpstr>
      <vt:lpstr>1997 </vt:lpstr>
      <vt:lpstr>1998 </vt:lpstr>
      <vt:lpstr>1999 </vt:lpstr>
      <vt:lpstr>2000 </vt:lpstr>
      <vt:lpstr>2001 </vt:lpstr>
      <vt:lpstr>2002 </vt:lpstr>
      <vt:lpstr>2003 </vt:lpstr>
      <vt:lpstr>2004 </vt:lpstr>
      <vt:lpstr>2005 </vt:lpstr>
      <vt:lpstr>2006 </vt:lpstr>
      <vt:lpstr>2007 </vt:lpstr>
      <vt:lpstr>2008 </vt:lpstr>
      <vt:lpstr>2009 </vt:lpstr>
      <vt:lpstr>2010 </vt:lpstr>
      <vt:lpstr>2011 </vt:lpstr>
      <vt:lpstr>2012 </vt:lpstr>
      <vt:lpstr>2013 </vt:lpstr>
      <vt:lpstr>2014 </vt:lpstr>
      <vt:lpstr>2015 </vt:lpstr>
      <vt:lpstr>1980 &amp; 2015 </vt:lpstr>
      <vt:lpstr>PowerPoint Presentation</vt:lpstr>
      <vt:lpstr>PowerPoint Presentation</vt:lpstr>
    </vt:vector>
  </TitlesOfParts>
  <Company>NIH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 Distribution – AAMC Faculty and NIH R01 Principal Investigators</dc:title>
  <dc:creator>schaffew</dc:creator>
  <cp:lastModifiedBy>Schaffer, Walter (NIH/OD) [E]</cp:lastModifiedBy>
  <cp:revision>54</cp:revision>
  <dcterms:created xsi:type="dcterms:W3CDTF">2011-11-17T18:53:55Z</dcterms:created>
  <dcterms:modified xsi:type="dcterms:W3CDTF">2016-06-24T15:16:58Z</dcterms:modified>
</cp:coreProperties>
</file>