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  <p:sldMasterId id="2147483701" r:id="rId5"/>
  </p:sldMasterIdLst>
  <p:notesMasterIdLst>
    <p:notesMasterId r:id="rId15"/>
  </p:notesMasterIdLst>
  <p:handoutMasterIdLst>
    <p:handoutMasterId r:id="rId16"/>
  </p:handoutMasterIdLst>
  <p:sldIdLst>
    <p:sldId id="339" r:id="rId6"/>
    <p:sldId id="312" r:id="rId7"/>
    <p:sldId id="313" r:id="rId8"/>
    <p:sldId id="320" r:id="rId9"/>
    <p:sldId id="355" r:id="rId10"/>
    <p:sldId id="322" r:id="rId11"/>
    <p:sldId id="358" r:id="rId12"/>
    <p:sldId id="359" r:id="rId13"/>
    <p:sldId id="357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91" autoAdjust="0"/>
  </p:normalViewPr>
  <p:slideViewPr>
    <p:cSldViewPr>
      <p:cViewPr varScale="1">
        <p:scale>
          <a:sx n="84" d="100"/>
          <a:sy n="84" d="100"/>
        </p:scale>
        <p:origin x="9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981BF63-791B-486A-A44F-ED5EAAD0D51B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CA26F39-C936-4ECB-A7EF-7550814D1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4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CFF5F7B4-1207-4F18-8C2C-3E9DBD6AFD50}" type="datetimeFigureOut">
              <a:rPr lang="en-US" smtClean="0"/>
              <a:pPr/>
              <a:t>4/5/2016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79ED3806-A51B-479B-9DFB-71085E555E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6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 smtClean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era.nih.gov/iedison/public/nihprocs.jsp" TargetMode="External"/><Relationship Id="rId2" Type="http://schemas.openxmlformats.org/officeDocument/2006/relationships/hyperlink" Target="https://public.era.nih.gov/iedison/public/utilization/utilization_reporting.j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Utilization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1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Utilization Reporting of Subject Inventions</a:t>
            </a:r>
          </a:p>
          <a:p>
            <a:pPr lvl="1"/>
            <a:r>
              <a:rPr lang="en-US" dirty="0" smtClean="0"/>
              <a:t>Identifies potentially (at the time of reporting) promising discoveries using the definitions of Patenting:</a:t>
            </a:r>
          </a:p>
          <a:p>
            <a:pPr lvl="2"/>
            <a:r>
              <a:rPr lang="en-US" dirty="0" smtClean="0"/>
              <a:t>Novel</a:t>
            </a:r>
          </a:p>
          <a:p>
            <a:pPr lvl="2"/>
            <a:r>
              <a:rPr lang="en-US" dirty="0" smtClean="0"/>
              <a:t>Not Obvious (to a person of ordinary skill in the area)</a:t>
            </a:r>
          </a:p>
          <a:p>
            <a:pPr lvl="2"/>
            <a:r>
              <a:rPr lang="en-US" dirty="0" smtClean="0"/>
              <a:t>Has Utility (Useful)</a:t>
            </a:r>
          </a:p>
          <a:p>
            <a:pPr lvl="2"/>
            <a:r>
              <a:rPr lang="en-US" dirty="0" smtClean="0"/>
              <a:t>&amp; also Plant Variety Protectable (different definitions than above; uncommon for NIH – very common for USDA/Agricultural Colleges)</a:t>
            </a:r>
          </a:p>
          <a:p>
            <a:pPr lvl="1"/>
            <a:r>
              <a:rPr lang="en-US" dirty="0" smtClean="0"/>
              <a:t>These are indications of the productivity of Research Funding measured by items in the above area in addition to research publications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7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Links the potentially patentable (or plant variety protectable) Subject Inventions</a:t>
            </a:r>
          </a:p>
          <a:p>
            <a:pPr lvl="1"/>
            <a:r>
              <a:rPr lang="en-US" dirty="0" smtClean="0"/>
              <a:t>To the Scientific Programs that funded them</a:t>
            </a:r>
            <a:r>
              <a:rPr lang="en-US" dirty="0"/>
              <a:t> </a:t>
            </a:r>
            <a:r>
              <a:rPr lang="en-US" dirty="0" smtClean="0"/>
              <a:t>via the Award number(s) </a:t>
            </a:r>
            <a:r>
              <a:rPr lang="en-US" dirty="0" smtClean="0"/>
              <a:t>cited.</a:t>
            </a:r>
            <a:endParaRPr lang="en-US" dirty="0" smtClean="0"/>
          </a:p>
          <a:p>
            <a:pPr lvl="1"/>
            <a:r>
              <a:rPr lang="en-US" dirty="0" smtClean="0"/>
              <a:t>Provides a conceptual basis of the discovery that may lead to a patent/PVP application in the </a:t>
            </a:r>
            <a:r>
              <a:rPr lang="en-US" dirty="0" smtClean="0"/>
              <a:t>future.</a:t>
            </a:r>
            <a:endParaRPr lang="en-US" dirty="0" smtClean="0"/>
          </a:p>
          <a:p>
            <a:pPr lvl="1"/>
            <a:r>
              <a:rPr lang="en-US" dirty="0" smtClean="0"/>
              <a:t>Ensures that different Agencies are aware of combined efforts that may result in a single invention through the funding of multiple Federal Agencies.</a:t>
            </a:r>
          </a:p>
          <a:p>
            <a:pPr lvl="1"/>
            <a:r>
              <a:rPr lang="en-US" dirty="0" smtClean="0"/>
              <a:t>Is a required obligation of the Contractor – patenting, though desirable, is not required, however Invention and Patent reporting is a requirement.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8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Identifies Commercialization activities and progress for Subject Inventions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 utilization report is a one-year snapshot of data – the status of the commercialization of the Subject Invention as of that year and includes:</a:t>
            </a:r>
          </a:p>
          <a:p>
            <a:pPr lvl="2"/>
            <a:r>
              <a:rPr lang="en-US" dirty="0" smtClean="0"/>
              <a:t>Latest Stage of Development</a:t>
            </a:r>
          </a:p>
          <a:p>
            <a:pPr lvl="2"/>
            <a:r>
              <a:rPr lang="en-US" dirty="0" smtClean="0"/>
              <a:t>Date of First Commercial Sale or Use</a:t>
            </a:r>
          </a:p>
          <a:p>
            <a:pPr lvl="2"/>
            <a:r>
              <a:rPr lang="en-US" dirty="0" smtClean="0"/>
              <a:t>Number of licenses (exclusive, non-exclusive, small business, etc.) in force during the year</a:t>
            </a:r>
            <a:endParaRPr lang="en-US" dirty="0"/>
          </a:p>
          <a:p>
            <a:pPr lvl="2"/>
            <a:r>
              <a:rPr lang="en-US" dirty="0" smtClean="0"/>
              <a:t>Total Income (licenses and option agreements)</a:t>
            </a:r>
          </a:p>
          <a:p>
            <a:pPr lvl="2"/>
            <a:r>
              <a:rPr lang="en-US" dirty="0" smtClean="0"/>
              <a:t>Commercial name(s) of any FDA-approved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Create a Utilization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Steps to Create a Utilization Report:</a:t>
            </a:r>
          </a:p>
          <a:p>
            <a:pPr lvl="1"/>
            <a:r>
              <a:rPr lang="en-US" dirty="0" smtClean="0"/>
              <a:t>Go to Edison.gov and </a:t>
            </a:r>
            <a:r>
              <a:rPr lang="en-US" dirty="0" smtClean="0"/>
              <a:t>log-in.</a:t>
            </a:r>
            <a:endParaRPr lang="en-US" dirty="0" smtClean="0"/>
          </a:p>
          <a:p>
            <a:pPr lvl="1"/>
            <a:r>
              <a:rPr lang="en-US" dirty="0" smtClean="0"/>
              <a:t>Main Edison page:  select create a utilization report.</a:t>
            </a:r>
          </a:p>
          <a:p>
            <a:pPr lvl="1"/>
            <a:r>
              <a:rPr lang="en-US" dirty="0" smtClean="0"/>
              <a:t>Answer all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Reporting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u="sng" dirty="0" smtClean="0"/>
              <a:t>A few points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1" indent="-457200">
              <a:buAutoNum type="arabicPeriod"/>
            </a:pPr>
            <a:r>
              <a:rPr lang="en-US" dirty="0" smtClean="0"/>
              <a:t>A Utilization Reporting ‘fiscal’ year is defined by the month, which is set by the Contractor prior to submitting any utilization report.</a:t>
            </a:r>
          </a:p>
          <a:p>
            <a:pPr marL="1314450" lvl="2" indent="-457200">
              <a:buAutoNum type="arabicPeriod"/>
            </a:pPr>
            <a:r>
              <a:rPr lang="en-US" dirty="0" smtClean="0"/>
              <a:t>Once contractor/grantee chooses its “fiscal year” it cannot be changed and applies to all Edison reporting. </a:t>
            </a:r>
          </a:p>
          <a:p>
            <a:pPr marL="1314450" lvl="2" indent="-457200">
              <a:buAutoNum type="arabicPeriod"/>
            </a:pPr>
            <a:r>
              <a:rPr lang="en-US" dirty="0" smtClean="0"/>
              <a:t>Utilization reporting is due for each year. </a:t>
            </a:r>
          </a:p>
          <a:p>
            <a:pPr marL="1314450" lvl="2" indent="-457200">
              <a:buAutoNum type="arabicPeriod"/>
            </a:pPr>
            <a:r>
              <a:rPr lang="en-US" dirty="0" smtClean="0"/>
              <a:t>Can use the government’s fiscal year 10/1 through 9/30.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Utilization Reporting </a:t>
            </a:r>
            <a:r>
              <a:rPr lang="en-US" b="0" u="sng" dirty="0" smtClean="0"/>
              <a:t>begins</a:t>
            </a:r>
            <a:r>
              <a:rPr lang="en-US" dirty="0" smtClean="0"/>
              <a:t> for each subject invention on the day that title is elected for that subject invention.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Utilization Reporting is cumulative for each fiscal year for all Patents/applications and child Inventions covered by a particular Subject Invention.</a:t>
            </a:r>
          </a:p>
          <a:p>
            <a:pPr marL="1314450" lvl="2" indent="-457200">
              <a:buAutoNum type="arabicPeriod"/>
            </a:pPr>
            <a:r>
              <a:rPr lang="en-US" dirty="0" smtClean="0"/>
              <a:t>Only 1 utilization report is due for a subject invention’s “family” of patents.  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A license is “in force”  or “active” if it is valid for any portion of the reporting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Reporting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NIH’s utilization report and questions have not changed since 2002.</a:t>
            </a:r>
          </a:p>
          <a:p>
            <a:r>
              <a:rPr lang="en-US" dirty="0" smtClean="0"/>
              <a:t>See: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public.era.nih.gov/iedison/public/utilization/utilization_reporting.jsp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Can also access NIH utilization information by clicking on NIH on the right-hand side of the Edison home page.</a:t>
            </a:r>
          </a:p>
          <a:p>
            <a:pPr lvl="1"/>
            <a:r>
              <a:rPr lang="en-US" dirty="0"/>
              <a:t>Or, go to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public.era.nih.gov/iedison/public/nihprocs.jsp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Then go to the 2</a:t>
            </a:r>
            <a:r>
              <a:rPr lang="en-US" baseline="30000" dirty="0" smtClean="0"/>
              <a:t>nd</a:t>
            </a:r>
            <a:r>
              <a:rPr lang="en-US" dirty="0" smtClean="0"/>
              <a:t> entry from the bottom of the list:</a:t>
            </a:r>
          </a:p>
          <a:p>
            <a:pPr marL="914400" lvl="2" indent="0">
              <a:buNone/>
            </a:pPr>
            <a:r>
              <a:rPr lang="en-US" dirty="0" smtClean="0"/>
              <a:t> “Renewed importance of Invention Utilization Reporting”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8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Reporting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757045"/>
            <a:ext cx="8229600" cy="4953000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dirty="0" smtClean="0"/>
              <a:t>9 </a:t>
            </a:r>
            <a:r>
              <a:rPr lang="en-US" dirty="0" smtClean="0"/>
              <a:t>questions that need to be answered each year for NIH Utilization Reporting.</a:t>
            </a:r>
          </a:p>
          <a:p>
            <a:r>
              <a:rPr lang="en-US" dirty="0" smtClean="0"/>
              <a:t>Utilization </a:t>
            </a:r>
            <a:r>
              <a:rPr lang="en-US" dirty="0"/>
              <a:t>Reporting is confidential and has a statutory FOIA </a:t>
            </a:r>
            <a:r>
              <a:rPr lang="en-US" dirty="0" smtClean="0"/>
              <a:t>exemption.</a:t>
            </a:r>
          </a:p>
          <a:p>
            <a:r>
              <a:rPr lang="en-US" dirty="0" smtClean="0"/>
              <a:t>NIH and other federal agencies may </a:t>
            </a:r>
            <a:r>
              <a:rPr lang="en-US" dirty="0"/>
              <a:t>reasonably specify other questions on a case-by-case basis to supplement </a:t>
            </a:r>
            <a:r>
              <a:rPr lang="en-US" dirty="0" smtClean="0"/>
              <a:t>its standard utilization questions at </a:t>
            </a:r>
            <a:r>
              <a:rPr lang="en-US" dirty="0"/>
              <a:t>their discretion.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6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NIH </a:t>
            </a:r>
            <a:r>
              <a:rPr lang="en-US" smtClean="0"/>
              <a:t>Contact Information:</a:t>
            </a:r>
            <a:endParaRPr lang="en-US" dirty="0" smtClean="0"/>
          </a:p>
          <a:p>
            <a:pPr lvl="1"/>
            <a:r>
              <a:rPr lang="en-US" dirty="0" smtClean="0"/>
              <a:t>Edison.gov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52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ption 4 - 3 Pics at Top">
  <a:themeElements>
    <a:clrScheme name="Custom 1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_x0020_To0 xmlns="e64061a7-bc73-4e36-8b6e-74220a960d58">
      <UserInfo>
        <DisplayName>Kim, John (JP) (NIH/OD) [E]</DisplayName>
        <AccountId>582</AccountId>
        <AccountType/>
      </UserInfo>
    </Assigned_x0020_To0>
    <username xmlns="e64061a7-bc73-4e36-8b6e-74220a960d58" xsi:nil="true"/>
  </documentManagement>
</p:properties>
</file>

<file path=customXml/itemProps1.xml><?xml version="1.0" encoding="utf-8"?>
<ds:datastoreItem xmlns:ds="http://schemas.openxmlformats.org/officeDocument/2006/customXml" ds:itemID="{C65E0A96-2BF2-493A-8BBA-64FDA652F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061a7-bc73-4e36-8b6e-74220a960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B56AB1-7653-4048-8EDB-606357D5AB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668B1-4F80-4EF6-B3CA-43021CE5306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e64061a7-bc73-4e36-8b6e-74220a960d5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4 - 3 Pics at Top</Template>
  <TotalTime>0</TotalTime>
  <Words>587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Bodoni MT Condensed</vt:lpstr>
      <vt:lpstr>Calibri</vt:lpstr>
      <vt:lpstr>Courier New</vt:lpstr>
      <vt:lpstr>Franklin Gothic Book</vt:lpstr>
      <vt:lpstr>Georgia</vt:lpstr>
      <vt:lpstr>Trebuchet MS</vt:lpstr>
      <vt:lpstr>Wingdings</vt:lpstr>
      <vt:lpstr>Wingdings 2</vt:lpstr>
      <vt:lpstr>Option 4 - 3 Pics at Top</vt:lpstr>
      <vt:lpstr>1_Urban</vt:lpstr>
      <vt:lpstr>NIH Utilization Reporting</vt:lpstr>
      <vt:lpstr>Importance of Reporting</vt:lpstr>
      <vt:lpstr>Importance of Reporting</vt:lpstr>
      <vt:lpstr>Utilization Reporting</vt:lpstr>
      <vt:lpstr>To Create a Utilization Report</vt:lpstr>
      <vt:lpstr>Utilization Reporting continued</vt:lpstr>
      <vt:lpstr>Utilization Reporting continued</vt:lpstr>
      <vt:lpstr>Utilization Reporting continued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Inventions, Data Sharing, and other IP Considerations - NIH Regional Seminar 2014</dc:title>
  <dc:creator/>
  <cp:lastModifiedBy/>
  <cp:revision>1</cp:revision>
  <dcterms:created xsi:type="dcterms:W3CDTF">2011-10-14T05:24:25Z</dcterms:created>
  <dcterms:modified xsi:type="dcterms:W3CDTF">2016-04-05T15:07:15Z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TC022643319991</vt:lpwstr>
  </property>
  <property fmtid="{D5CDD505-2E9C-101B-9397-08002B2CF9AE}" pid="3" name="ContentTypeId">
    <vt:lpwstr>0x0101004E06E598776B79408DE98D0C79F14201</vt:lpwstr>
  </property>
  <property fmtid="{D5CDD505-2E9C-101B-9397-08002B2CF9AE}" pid="4" name="Language">
    <vt:lpwstr>English</vt:lpwstr>
  </property>
</Properties>
</file>