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4"/>
  </p:sldMasterIdLst>
  <p:notesMasterIdLst>
    <p:notesMasterId r:id="rId32"/>
  </p:notesMasterIdLst>
  <p:handoutMasterIdLst>
    <p:handoutMasterId r:id="rId33"/>
  </p:handoutMasterIdLst>
  <p:sldIdLst>
    <p:sldId id="960" r:id="rId5"/>
    <p:sldId id="939" r:id="rId6"/>
    <p:sldId id="955" r:id="rId7"/>
    <p:sldId id="954" r:id="rId8"/>
    <p:sldId id="956" r:id="rId9"/>
    <p:sldId id="948" r:id="rId10"/>
    <p:sldId id="949" r:id="rId11"/>
    <p:sldId id="937" r:id="rId12"/>
    <p:sldId id="957" r:id="rId13"/>
    <p:sldId id="940" r:id="rId14"/>
    <p:sldId id="953" r:id="rId15"/>
    <p:sldId id="952" r:id="rId16"/>
    <p:sldId id="941" r:id="rId17"/>
    <p:sldId id="951" r:id="rId18"/>
    <p:sldId id="935" r:id="rId19"/>
    <p:sldId id="918" r:id="rId20"/>
    <p:sldId id="966" r:id="rId21"/>
    <p:sldId id="958" r:id="rId22"/>
    <p:sldId id="932" r:id="rId23"/>
    <p:sldId id="961" r:id="rId24"/>
    <p:sldId id="917" r:id="rId25"/>
    <p:sldId id="962" r:id="rId26"/>
    <p:sldId id="924" r:id="rId27"/>
    <p:sldId id="926" r:id="rId28"/>
    <p:sldId id="938" r:id="rId29"/>
    <p:sldId id="963" r:id="rId30"/>
    <p:sldId id="965" r:id="rId31"/>
  </p:sldIdLst>
  <p:sldSz cx="9144000" cy="6858000" type="screen4x3"/>
  <p:notesSz cx="9296400" cy="7010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9900"/>
    <a:srgbClr val="993300"/>
    <a:srgbClr val="FFFF99"/>
    <a:srgbClr val="FFFF66"/>
    <a:srgbClr val="FF6600"/>
    <a:srgbClr val="336699"/>
    <a:srgbClr val="990000"/>
    <a:srgbClr val="CC3300"/>
    <a:srgbClr val="0099CC"/>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81" autoAdjust="0"/>
    <p:restoredTop sz="87616" autoAdjust="0"/>
  </p:normalViewPr>
  <p:slideViewPr>
    <p:cSldViewPr>
      <p:cViewPr>
        <p:scale>
          <a:sx n="100" d="100"/>
          <a:sy n="100" d="100"/>
        </p:scale>
        <p:origin x="132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264"/>
    </p:cViewPr>
  </p:sorterViewPr>
  <p:notesViewPr>
    <p:cSldViewPr>
      <p:cViewPr varScale="1">
        <p:scale>
          <a:sx n="128" d="100"/>
          <a:sy n="128" d="100"/>
        </p:scale>
        <p:origin x="-1002" y="-96"/>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4028440" cy="350760"/>
          </a:xfrm>
          <a:prstGeom prst="rect">
            <a:avLst/>
          </a:prstGeom>
        </p:spPr>
        <p:txBody>
          <a:bodyPr vert="horz"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5265810" y="0"/>
            <a:ext cx="4028440" cy="350760"/>
          </a:xfrm>
          <a:prstGeom prst="rect">
            <a:avLst/>
          </a:prstGeom>
        </p:spPr>
        <p:txBody>
          <a:bodyPr vert="horz" rtlCol="0"/>
          <a:lstStyle>
            <a:lvl1pPr algn="r" fontAlgn="auto">
              <a:spcBef>
                <a:spcPts val="0"/>
              </a:spcBef>
              <a:spcAft>
                <a:spcPts val="0"/>
              </a:spcAft>
              <a:defRPr sz="1200">
                <a:latin typeface="+mn-lt"/>
              </a:defRPr>
            </a:lvl1pPr>
          </a:lstStyle>
          <a:p>
            <a:pPr>
              <a:defRPr/>
            </a:pPr>
            <a:fld id="{883090ED-F84E-4702-8628-4EFC554E2090}" type="datetimeFigureOut">
              <a:rPr lang="en-US"/>
              <a:pPr>
                <a:defRPr/>
              </a:pPr>
              <a:t>9/18/2014</a:t>
            </a:fld>
            <a:endParaRPr lang="en-US"/>
          </a:p>
        </p:txBody>
      </p:sp>
      <p:sp>
        <p:nvSpPr>
          <p:cNvPr id="4" name="Footer Placeholder 3"/>
          <p:cNvSpPr>
            <a:spLocks noGrp="1"/>
          </p:cNvSpPr>
          <p:nvPr>
            <p:ph type="ftr" sz="quarter" idx="2"/>
          </p:nvPr>
        </p:nvSpPr>
        <p:spPr>
          <a:xfrm>
            <a:off x="3" y="6658444"/>
            <a:ext cx="4028440" cy="350760"/>
          </a:xfrm>
          <a:prstGeom prst="rect">
            <a:avLst/>
          </a:prstGeom>
        </p:spPr>
        <p:txBody>
          <a:bodyPr vert="horz"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5265810" y="6658444"/>
            <a:ext cx="4028440" cy="350760"/>
          </a:xfrm>
          <a:prstGeom prst="rect">
            <a:avLst/>
          </a:prstGeom>
        </p:spPr>
        <p:txBody>
          <a:bodyPr vert="horz" rtlCol="0" anchor="b"/>
          <a:lstStyle>
            <a:lvl1pPr algn="r" fontAlgn="auto">
              <a:spcBef>
                <a:spcPts val="0"/>
              </a:spcBef>
              <a:spcAft>
                <a:spcPts val="0"/>
              </a:spcAft>
              <a:defRPr sz="1200">
                <a:latin typeface="+mn-lt"/>
              </a:defRPr>
            </a:lvl1pPr>
          </a:lstStyle>
          <a:p>
            <a:pPr>
              <a:defRPr/>
            </a:pPr>
            <a:fld id="{21F3931D-20C8-4A83-A683-04A5575D7158}" type="slidenum">
              <a:rPr lang="en-US"/>
              <a:pPr>
                <a:defRPr/>
              </a:pPr>
              <a:t>‹#›</a:t>
            </a:fld>
            <a:endParaRPr lang="en-US"/>
          </a:p>
        </p:txBody>
      </p:sp>
    </p:spTree>
    <p:extLst>
      <p:ext uri="{BB962C8B-B14F-4D97-AF65-F5344CB8AC3E}">
        <p14:creationId xmlns:p14="http://schemas.microsoft.com/office/powerpoint/2010/main" val="2984825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4028440" cy="350760"/>
          </a:xfrm>
          <a:prstGeom prst="rect">
            <a:avLst/>
          </a:prstGeom>
        </p:spPr>
        <p:txBody>
          <a:bodyPr vert="horz"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5265810" y="0"/>
            <a:ext cx="4028440" cy="350760"/>
          </a:xfrm>
          <a:prstGeom prst="rect">
            <a:avLst/>
          </a:prstGeom>
        </p:spPr>
        <p:txBody>
          <a:bodyPr vert="horz" rtlCol="0"/>
          <a:lstStyle>
            <a:lvl1pPr algn="r" fontAlgn="auto">
              <a:spcBef>
                <a:spcPts val="0"/>
              </a:spcBef>
              <a:spcAft>
                <a:spcPts val="0"/>
              </a:spcAft>
              <a:defRPr sz="1200">
                <a:latin typeface="+mn-lt"/>
              </a:defRPr>
            </a:lvl1pPr>
          </a:lstStyle>
          <a:p>
            <a:pPr>
              <a:defRPr/>
            </a:pPr>
            <a:fld id="{82ECC29C-75CC-46FE-8B5A-86290649DD64}" type="datetimeFigureOut">
              <a:rPr lang="en-US"/>
              <a:pPr>
                <a:defRPr/>
              </a:pPr>
              <a:t>9/18/2014</a:t>
            </a:fld>
            <a:endParaRPr lang="en-US"/>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rtlCol="0" anchor="ctr"/>
          <a:lstStyle/>
          <a:p>
            <a:pPr lvl="0"/>
            <a:endParaRPr lang="en-US" noProof="0"/>
          </a:p>
        </p:txBody>
      </p:sp>
      <p:sp>
        <p:nvSpPr>
          <p:cNvPr id="5" name="Notes Placeholder 4"/>
          <p:cNvSpPr>
            <a:spLocks noGrp="1"/>
          </p:cNvSpPr>
          <p:nvPr>
            <p:ph type="body" sz="quarter" idx="3"/>
          </p:nvPr>
        </p:nvSpPr>
        <p:spPr>
          <a:xfrm>
            <a:off x="929640" y="3330422"/>
            <a:ext cx="7437120" cy="3154441"/>
          </a:xfrm>
          <a:prstGeom prst="rect">
            <a:avLst/>
          </a:prstGeom>
        </p:spPr>
        <p:txBody>
          <a:bodyPr vert="horz"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3" y="6658444"/>
            <a:ext cx="4028440" cy="350760"/>
          </a:xfrm>
          <a:prstGeom prst="rect">
            <a:avLst/>
          </a:prstGeom>
        </p:spPr>
        <p:txBody>
          <a:bodyPr vert="horz"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5265810" y="6658444"/>
            <a:ext cx="4028440" cy="350760"/>
          </a:xfrm>
          <a:prstGeom prst="rect">
            <a:avLst/>
          </a:prstGeom>
        </p:spPr>
        <p:txBody>
          <a:bodyPr vert="horz" rtlCol="0" anchor="b"/>
          <a:lstStyle>
            <a:lvl1pPr algn="r" fontAlgn="auto">
              <a:spcBef>
                <a:spcPts val="0"/>
              </a:spcBef>
              <a:spcAft>
                <a:spcPts val="0"/>
              </a:spcAft>
              <a:defRPr sz="1200">
                <a:latin typeface="+mn-lt"/>
              </a:defRPr>
            </a:lvl1pPr>
          </a:lstStyle>
          <a:p>
            <a:pPr>
              <a:defRPr/>
            </a:pPr>
            <a:fld id="{D7AD43B8-FF20-4D5F-A0AE-68337BAD22D9}" type="slidenum">
              <a:rPr lang="en-US"/>
              <a:pPr>
                <a:defRPr/>
              </a:pPr>
              <a:t>‹#›</a:t>
            </a:fld>
            <a:endParaRPr lang="en-US"/>
          </a:p>
        </p:txBody>
      </p:sp>
    </p:spTree>
    <p:extLst>
      <p:ext uri="{BB962C8B-B14F-4D97-AF65-F5344CB8AC3E}">
        <p14:creationId xmlns:p14="http://schemas.microsoft.com/office/powerpoint/2010/main" val="34736210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I'd like to share with you the top 10 tips for electronic grant submission success.</a:t>
            </a:r>
            <a:endParaRPr lang="en-US" dirty="0"/>
          </a:p>
        </p:txBody>
      </p:sp>
      <p:sp>
        <p:nvSpPr>
          <p:cNvPr id="4" name="Slide Number Placeholder 3"/>
          <p:cNvSpPr>
            <a:spLocks noGrp="1"/>
          </p:cNvSpPr>
          <p:nvPr>
            <p:ph type="sldNum" sz="quarter" idx="10"/>
          </p:nvPr>
        </p:nvSpPr>
        <p:spPr/>
        <p:txBody>
          <a:bodyPr/>
          <a:lstStyle/>
          <a:p>
            <a:pPr>
              <a:defRPr/>
            </a:pPr>
            <a:fld id="{D7AD43B8-FF20-4D5F-A0AE-68337BAD22D9}" type="slidenum">
              <a:rPr lang="en-US" smtClean="0"/>
              <a:pPr>
                <a:defRPr/>
              </a:pPr>
              <a:t>1</a:t>
            </a:fld>
            <a:endParaRPr lang="en-US"/>
          </a:p>
        </p:txBody>
      </p:sp>
    </p:spTree>
    <p:extLst>
      <p:ext uri="{BB962C8B-B14F-4D97-AF65-F5344CB8AC3E}">
        <p14:creationId xmlns:p14="http://schemas.microsoft.com/office/powerpoint/2010/main" val="2812868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Number</a:t>
            </a:r>
            <a:r>
              <a:rPr lang="en-US" baseline="0" dirty="0" smtClean="0"/>
              <a:t> </a:t>
            </a:r>
            <a:r>
              <a:rPr lang="en-US" dirty="0" smtClean="0"/>
              <a:t>4: View your entire application image in eRA Commons.</a:t>
            </a:r>
            <a:endParaRPr lang="en-US" dirty="0"/>
          </a:p>
        </p:txBody>
      </p:sp>
      <p:sp>
        <p:nvSpPr>
          <p:cNvPr id="4" name="Slide Number Placeholder 3"/>
          <p:cNvSpPr>
            <a:spLocks noGrp="1"/>
          </p:cNvSpPr>
          <p:nvPr>
            <p:ph type="sldNum" sz="quarter" idx="10"/>
          </p:nvPr>
        </p:nvSpPr>
        <p:spPr/>
        <p:txBody>
          <a:bodyPr/>
          <a:lstStyle/>
          <a:p>
            <a:pPr>
              <a:defRPr/>
            </a:pPr>
            <a:fld id="{D7AD43B8-FF20-4D5F-A0AE-68337BAD22D9}" type="slidenum">
              <a:rPr lang="en-US" smtClean="0"/>
              <a:pPr>
                <a:defRPr/>
              </a:pPr>
              <a:t>10</a:t>
            </a:fld>
            <a:endParaRPr lang="en-US"/>
          </a:p>
        </p:txBody>
      </p:sp>
    </p:spTree>
    <p:extLst>
      <p:ext uri="{BB962C8B-B14F-4D97-AF65-F5344CB8AC3E}">
        <p14:creationId xmlns:p14="http://schemas.microsoft.com/office/powerpoint/2010/main" val="42480029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The assembled application image you see in eRA Commons is the exact file that NIH staff and reviewers would see.</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 </a:t>
            </a:r>
            <a:endParaRPr lang="en-US" dirty="0" smtClean="0"/>
          </a:p>
          <a:p>
            <a:r>
              <a:rPr lang="en-US" dirty="0" smtClean="0"/>
              <a:t>If you can’t VIEW</a:t>
            </a:r>
            <a:r>
              <a:rPr lang="en-US" baseline="0" dirty="0" smtClean="0"/>
              <a:t> it, we can’t REVIEW it!</a:t>
            </a:r>
          </a:p>
          <a:p>
            <a:endParaRPr lang="en-US" baseline="0" dirty="0" smtClean="0"/>
          </a:p>
        </p:txBody>
      </p:sp>
      <p:sp>
        <p:nvSpPr>
          <p:cNvPr id="4" name="Slide Number Placeholder 3"/>
          <p:cNvSpPr>
            <a:spLocks noGrp="1"/>
          </p:cNvSpPr>
          <p:nvPr>
            <p:ph type="sldNum" sz="quarter" idx="10"/>
          </p:nvPr>
        </p:nvSpPr>
        <p:spPr/>
        <p:txBody>
          <a:bodyPr/>
          <a:lstStyle/>
          <a:p>
            <a:pPr>
              <a:defRPr/>
            </a:pPr>
            <a:fld id="{D7AD43B8-FF20-4D5F-A0AE-68337BAD22D9}" type="slidenum">
              <a:rPr lang="en-US" smtClean="0"/>
              <a:pPr>
                <a:defRPr/>
              </a:pPr>
              <a:t>11</a:t>
            </a:fld>
            <a:endParaRPr lang="en-US"/>
          </a:p>
        </p:txBody>
      </p:sp>
    </p:spTree>
    <p:extLst>
      <p:ext uri="{BB962C8B-B14F-4D97-AF65-F5344CB8AC3E}">
        <p14:creationId xmlns:p14="http://schemas.microsoft.com/office/powerpoint/2010/main" val="35965506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Be sure to click through all the bookmarks and look at all aspects of your application. </a:t>
            </a:r>
            <a:r>
              <a:rPr lang="en-US" baseline="0" dirty="0" smtClean="0"/>
              <a:t>It’s very easy to attach the wrong file by mistake or to forget to swap out  placeholder information with final data.</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r>
              <a:rPr lang="en-US" baseline="0" dirty="0" smtClean="0"/>
              <a:t>If you find a technical issue with how we assembled the application, notify the eRA Commons help desk immediately. </a:t>
            </a:r>
            <a:endParaRPr lang="en-US"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D7AD43B8-FF20-4D5F-A0AE-68337BAD22D9}" type="slidenum">
              <a:rPr lang="en-US" smtClean="0"/>
              <a:pPr>
                <a:defRPr/>
              </a:pPr>
              <a:t>12</a:t>
            </a:fld>
            <a:endParaRPr lang="en-US"/>
          </a:p>
        </p:txBody>
      </p:sp>
    </p:spTree>
    <p:extLst>
      <p:ext uri="{BB962C8B-B14F-4D97-AF65-F5344CB8AC3E}">
        <p14:creationId xmlns:p14="http://schemas.microsoft.com/office/powerpoint/2010/main" val="36311611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Number</a:t>
            </a:r>
            <a:r>
              <a:rPr lang="en-US" baseline="0" dirty="0" smtClean="0"/>
              <a:t> </a:t>
            </a:r>
            <a:r>
              <a:rPr lang="en-US" dirty="0" smtClean="0"/>
              <a:t>5: Notify</a:t>
            </a:r>
            <a:r>
              <a:rPr lang="en-US" baseline="0" dirty="0" smtClean="0"/>
              <a:t> the eRA Commons Help Desk by the deadline if system issues threaten your on-time submission. </a:t>
            </a:r>
          </a:p>
        </p:txBody>
      </p:sp>
      <p:sp>
        <p:nvSpPr>
          <p:cNvPr id="4" name="Slide Number Placeholder 3"/>
          <p:cNvSpPr>
            <a:spLocks noGrp="1"/>
          </p:cNvSpPr>
          <p:nvPr>
            <p:ph type="sldNum" sz="quarter" idx="10"/>
          </p:nvPr>
        </p:nvSpPr>
        <p:spPr/>
        <p:txBody>
          <a:bodyPr/>
          <a:lstStyle/>
          <a:p>
            <a:pPr>
              <a:defRPr/>
            </a:pPr>
            <a:fld id="{D7AD43B8-FF20-4D5F-A0AE-68337BAD22D9}" type="slidenum">
              <a:rPr lang="en-US" smtClean="0"/>
              <a:pPr>
                <a:defRPr/>
              </a:pPr>
              <a:t>13</a:t>
            </a:fld>
            <a:endParaRPr lang="en-US"/>
          </a:p>
        </p:txBody>
      </p:sp>
    </p:spTree>
    <p:extLst>
      <p:ext uri="{BB962C8B-B14F-4D97-AF65-F5344CB8AC3E}">
        <p14:creationId xmlns:p14="http://schemas.microsoft.com/office/powerpoint/2010/main" val="27260964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System issues are problems with federal systems like ASSIST, SAM, Grants.gov and eRA Commons that impact all or large subsets of applicants.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Failure to follow instructions or not leaving enough time to receive and correct errors identified by the system are not considered system issues. </a:t>
            </a:r>
          </a:p>
          <a:p>
            <a:endParaRPr lang="en-US" dirty="0" smtClean="0"/>
          </a:p>
          <a:p>
            <a:r>
              <a:rPr lang="en-US" baseline="0" dirty="0" smtClean="0"/>
              <a:t>Only the eRA Commons help desk has the authority to verify that you have, in fact, encountered a system issue beyond your control and to provide the needed documentation to support your good faith effort to submit.</a:t>
            </a:r>
            <a:endParaRPr lang="en-US" dirty="0"/>
          </a:p>
        </p:txBody>
      </p:sp>
      <p:sp>
        <p:nvSpPr>
          <p:cNvPr id="4" name="Slide Number Placeholder 3"/>
          <p:cNvSpPr>
            <a:spLocks noGrp="1"/>
          </p:cNvSpPr>
          <p:nvPr>
            <p:ph type="sldNum" sz="quarter" idx="10"/>
          </p:nvPr>
        </p:nvSpPr>
        <p:spPr/>
        <p:txBody>
          <a:bodyPr/>
          <a:lstStyle/>
          <a:p>
            <a:pPr>
              <a:defRPr/>
            </a:pPr>
            <a:fld id="{D7AD43B8-FF20-4D5F-A0AE-68337BAD22D9}" type="slidenum">
              <a:rPr lang="en-US" smtClean="0"/>
              <a:pPr>
                <a:defRPr/>
              </a:pPr>
              <a:t>14</a:t>
            </a:fld>
            <a:endParaRPr lang="en-US"/>
          </a:p>
        </p:txBody>
      </p:sp>
    </p:spTree>
    <p:extLst>
      <p:ext uri="{BB962C8B-B14F-4D97-AF65-F5344CB8AC3E}">
        <p14:creationId xmlns:p14="http://schemas.microsoft.com/office/powerpoint/2010/main" val="27865437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Number</a:t>
            </a:r>
            <a:r>
              <a:rPr lang="en-US" baseline="0" dirty="0" smtClean="0"/>
              <a:t> </a:t>
            </a:r>
            <a:r>
              <a:rPr lang="en-US" dirty="0" smtClean="0"/>
              <a:t>6: Include all </a:t>
            </a:r>
            <a:r>
              <a:rPr lang="en-US" smtClean="0"/>
              <a:t>required attachments.</a:t>
            </a:r>
            <a:endParaRPr lang="en-US" dirty="0"/>
          </a:p>
        </p:txBody>
      </p:sp>
      <p:sp>
        <p:nvSpPr>
          <p:cNvPr id="4" name="Slide Number Placeholder 3"/>
          <p:cNvSpPr>
            <a:spLocks noGrp="1"/>
          </p:cNvSpPr>
          <p:nvPr>
            <p:ph type="sldNum" sz="quarter" idx="10"/>
          </p:nvPr>
        </p:nvSpPr>
        <p:spPr/>
        <p:txBody>
          <a:bodyPr/>
          <a:lstStyle/>
          <a:p>
            <a:pPr>
              <a:defRPr/>
            </a:pPr>
            <a:fld id="{D7AD43B8-FF20-4D5F-A0AE-68337BAD22D9}" type="slidenum">
              <a:rPr lang="en-US" smtClean="0"/>
              <a:pPr>
                <a:defRPr/>
              </a:pPr>
              <a:t>15</a:t>
            </a:fld>
            <a:endParaRPr lang="en-US"/>
          </a:p>
        </p:txBody>
      </p:sp>
    </p:spTree>
    <p:extLst>
      <p:ext uri="{BB962C8B-B14F-4D97-AF65-F5344CB8AC3E}">
        <p14:creationId xmlns:p14="http://schemas.microsoft.com/office/powerpoint/2010/main" val="11697043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Annotated form sets </a:t>
            </a:r>
            <a:r>
              <a:rPr lang="en-US" baseline="0" dirty="0" smtClean="0"/>
              <a:t>provide a visual of each application form and helpful tips for many fields. They also indicate when attachments are generally required.</a:t>
            </a:r>
            <a:r>
              <a:rPr lang="en-US"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r>
              <a:rPr lang="en-US" dirty="0" smtClean="0"/>
              <a:t>Whether an attachment is required or not, is often based on how you answer specific questions throughout the application.</a:t>
            </a:r>
            <a:r>
              <a:rPr lang="en-US" baseline="0" dirty="0" smtClean="0"/>
              <a:t> </a:t>
            </a:r>
          </a:p>
          <a:p>
            <a:pPr lvl="0"/>
            <a:endParaRPr 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For example </a:t>
            </a:r>
            <a:r>
              <a:rPr lang="en-US" baseline="0" dirty="0" smtClean="0"/>
              <a:t>&lt;click&gt;</a:t>
            </a:r>
            <a:r>
              <a:rPr lang="en-US" dirty="0" smtClean="0"/>
              <a:t>, if you indicate</a:t>
            </a:r>
            <a:r>
              <a:rPr lang="en-US" baseline="0" dirty="0" smtClean="0"/>
              <a:t> that Vertebrate animals are involved in your application, then you will need to include the Vertebrate Animals attachment as noted in this tip. </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Since the annotated form sets are general resources, you will still want to look out for FOA or program-specific requirements, but they are a handy visual reference for a quick application check.</a:t>
            </a:r>
            <a:r>
              <a:rPr lang="en-US" dirty="0" smtClean="0"/>
              <a:t> Find them by visiting grants.nih.gov and searching for annotated form sets.</a:t>
            </a:r>
          </a:p>
          <a:p>
            <a:endParaRPr lang="en-US" dirty="0"/>
          </a:p>
        </p:txBody>
      </p:sp>
      <p:sp>
        <p:nvSpPr>
          <p:cNvPr id="4" name="Slide Number Placeholder 3"/>
          <p:cNvSpPr>
            <a:spLocks noGrp="1"/>
          </p:cNvSpPr>
          <p:nvPr>
            <p:ph type="sldNum" sz="quarter" idx="10"/>
          </p:nvPr>
        </p:nvSpPr>
        <p:spPr/>
        <p:txBody>
          <a:bodyPr/>
          <a:lstStyle/>
          <a:p>
            <a:pPr>
              <a:defRPr/>
            </a:pPr>
            <a:fld id="{D7AD43B8-FF20-4D5F-A0AE-68337BAD22D9}" type="slidenum">
              <a:rPr lang="en-US" smtClean="0"/>
              <a:pPr>
                <a:defRPr/>
              </a:pPr>
              <a:t>16</a:t>
            </a:fld>
            <a:endParaRPr lang="en-US"/>
          </a:p>
        </p:txBody>
      </p:sp>
    </p:spTree>
    <p:extLst>
      <p:ext uri="{BB962C8B-B14F-4D97-AF65-F5344CB8AC3E}">
        <p14:creationId xmlns:p14="http://schemas.microsoft.com/office/powerpoint/2010/main" val="23250850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Number</a:t>
            </a:r>
            <a:r>
              <a:rPr lang="en-US" baseline="0" dirty="0" smtClean="0"/>
              <a:t> </a:t>
            </a:r>
            <a:r>
              <a:rPr lang="en-US" dirty="0" smtClean="0"/>
              <a:t>7: Use PDF format for all attachments.</a:t>
            </a:r>
            <a:endParaRPr lang="en-US" dirty="0"/>
          </a:p>
        </p:txBody>
      </p:sp>
      <p:sp>
        <p:nvSpPr>
          <p:cNvPr id="4" name="Slide Number Placeholder 3"/>
          <p:cNvSpPr>
            <a:spLocks noGrp="1"/>
          </p:cNvSpPr>
          <p:nvPr>
            <p:ph type="sldNum" sz="quarter" idx="10"/>
          </p:nvPr>
        </p:nvSpPr>
        <p:spPr/>
        <p:txBody>
          <a:bodyPr/>
          <a:lstStyle/>
          <a:p>
            <a:pPr>
              <a:defRPr/>
            </a:pPr>
            <a:fld id="{D7AD43B8-FF20-4D5F-A0AE-68337BAD22D9}" type="slidenum">
              <a:rPr lang="en-US" smtClean="0"/>
              <a:pPr>
                <a:defRPr/>
              </a:pPr>
              <a:t>17</a:t>
            </a:fld>
            <a:endParaRPr lang="en-US"/>
          </a:p>
        </p:txBody>
      </p:sp>
    </p:spTree>
    <p:extLst>
      <p:ext uri="{BB962C8B-B14F-4D97-AF65-F5344CB8AC3E}">
        <p14:creationId xmlns:p14="http://schemas.microsoft.com/office/powerpoint/2010/main" val="11697043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Prepare simple pdf attachments without enhanced security options or electronic signatures. </a:t>
            </a:r>
          </a:p>
          <a:p>
            <a:endParaRPr lang="en-US" baseline="0" dirty="0" smtClean="0"/>
          </a:p>
          <a:p>
            <a:r>
              <a:rPr lang="en-US" baseline="0" dirty="0" smtClean="0"/>
              <a:t>A quick search for ‘PDF Guidelines’ on our main grants.nih.gov site will provide you with a page full of additional advice for creating PDF documents that work with NIH systems.</a:t>
            </a:r>
            <a:endParaRPr lang="en-US" dirty="0"/>
          </a:p>
        </p:txBody>
      </p:sp>
      <p:sp>
        <p:nvSpPr>
          <p:cNvPr id="4" name="Slide Number Placeholder 3"/>
          <p:cNvSpPr>
            <a:spLocks noGrp="1"/>
          </p:cNvSpPr>
          <p:nvPr>
            <p:ph type="sldNum" sz="quarter" idx="10"/>
          </p:nvPr>
        </p:nvSpPr>
        <p:spPr/>
        <p:txBody>
          <a:bodyPr/>
          <a:lstStyle/>
          <a:p>
            <a:pPr>
              <a:defRPr/>
            </a:pPr>
            <a:fld id="{D7AD43B8-FF20-4D5F-A0AE-68337BAD22D9}" type="slidenum">
              <a:rPr lang="en-US" smtClean="0"/>
              <a:pPr>
                <a:defRPr/>
              </a:pPr>
              <a:t>18</a:t>
            </a:fld>
            <a:endParaRPr lang="en-US"/>
          </a:p>
        </p:txBody>
      </p:sp>
    </p:spTree>
    <p:extLst>
      <p:ext uri="{BB962C8B-B14F-4D97-AF65-F5344CB8AC3E}">
        <p14:creationId xmlns:p14="http://schemas.microsoft.com/office/powerpoint/2010/main" val="14131367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Numbe</a:t>
            </a:r>
            <a:r>
              <a:rPr lang="en-US" baseline="0" dirty="0" smtClean="0"/>
              <a:t>r </a:t>
            </a:r>
            <a:r>
              <a:rPr lang="en-US" dirty="0" smtClean="0"/>
              <a:t>8: Watch</a:t>
            </a:r>
            <a:r>
              <a:rPr lang="en-US" baseline="0" dirty="0" smtClean="0"/>
              <a:t> out for NIH required form fields that are not marked required on federal-wide forms.</a:t>
            </a:r>
            <a:endParaRPr lang="en-US" dirty="0" smtClean="0"/>
          </a:p>
          <a:p>
            <a:endParaRPr lang="en-US" baseline="0" dirty="0" smtClean="0"/>
          </a:p>
          <a:p>
            <a:r>
              <a:rPr lang="en-US" baseline="0" dirty="0" smtClean="0"/>
              <a:t>When NIH requires data entry in a field that isn’t marked required, you’ll find an agency-specific instruction in the application guide.</a:t>
            </a:r>
          </a:p>
          <a:p>
            <a:endParaRPr lang="en-US" baseline="0" dirty="0" smtClean="0"/>
          </a:p>
          <a:p>
            <a:r>
              <a:rPr lang="en-US" baseline="0" dirty="0" smtClean="0"/>
              <a:t>There are three fields that fall into this category.</a:t>
            </a:r>
          </a:p>
        </p:txBody>
      </p:sp>
      <p:sp>
        <p:nvSpPr>
          <p:cNvPr id="4" name="Slide Number Placeholder 3"/>
          <p:cNvSpPr>
            <a:spLocks noGrp="1"/>
          </p:cNvSpPr>
          <p:nvPr>
            <p:ph type="sldNum" sz="quarter" idx="10"/>
          </p:nvPr>
        </p:nvSpPr>
        <p:spPr/>
        <p:txBody>
          <a:bodyPr/>
          <a:lstStyle/>
          <a:p>
            <a:pPr>
              <a:defRPr/>
            </a:pPr>
            <a:fld id="{D7AD43B8-FF20-4D5F-A0AE-68337BAD22D9}" type="slidenum">
              <a:rPr lang="en-US" smtClean="0"/>
              <a:pPr>
                <a:defRPr/>
              </a:pPr>
              <a:t>19</a:t>
            </a:fld>
            <a:endParaRPr lang="en-US"/>
          </a:p>
        </p:txBody>
      </p:sp>
    </p:spTree>
    <p:extLst>
      <p:ext uri="{BB962C8B-B14F-4D97-AF65-F5344CB8AC3E}">
        <p14:creationId xmlns:p14="http://schemas.microsoft.com/office/powerpoint/2010/main" val="3508482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Numbe</a:t>
            </a:r>
            <a:r>
              <a:rPr lang="en-US" baseline="0" dirty="0" smtClean="0"/>
              <a:t>r </a:t>
            </a:r>
            <a:r>
              <a:rPr lang="en-US" dirty="0" smtClean="0"/>
              <a:t>1: Ensure all registrations are in place and active.</a:t>
            </a:r>
            <a:endParaRPr lang="en-US" dirty="0"/>
          </a:p>
        </p:txBody>
      </p:sp>
      <p:sp>
        <p:nvSpPr>
          <p:cNvPr id="4" name="Slide Number Placeholder 3"/>
          <p:cNvSpPr>
            <a:spLocks noGrp="1"/>
          </p:cNvSpPr>
          <p:nvPr>
            <p:ph type="sldNum" sz="quarter" idx="10"/>
          </p:nvPr>
        </p:nvSpPr>
        <p:spPr/>
        <p:txBody>
          <a:bodyPr/>
          <a:lstStyle/>
          <a:p>
            <a:pPr>
              <a:defRPr/>
            </a:pPr>
            <a:fld id="{D7AD43B8-FF20-4D5F-A0AE-68337BAD22D9}" type="slidenum">
              <a:rPr lang="en-US" smtClean="0"/>
              <a:pPr>
                <a:defRPr/>
              </a:pPr>
              <a:t>2</a:t>
            </a:fld>
            <a:endParaRPr lang="en-US"/>
          </a:p>
        </p:txBody>
      </p:sp>
    </p:spTree>
    <p:extLst>
      <p:ext uri="{BB962C8B-B14F-4D97-AF65-F5344CB8AC3E}">
        <p14:creationId xmlns:p14="http://schemas.microsoft.com/office/powerpoint/2010/main" val="40953113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a:t>
            </a:r>
            <a:r>
              <a:rPr lang="en-US" baseline="0" dirty="0" smtClean="0"/>
              <a:t> is the </a:t>
            </a:r>
            <a:r>
              <a:rPr lang="en-US" dirty="0" smtClean="0"/>
              <a:t>DUNS Number for the primary </a:t>
            </a:r>
            <a:r>
              <a:rPr lang="en-US" baseline="0" dirty="0" smtClean="0"/>
              <a:t>site on the Project/Performance Site Locations form.</a:t>
            </a:r>
            <a:endParaRPr lang="en-US" dirty="0"/>
          </a:p>
        </p:txBody>
      </p:sp>
      <p:sp>
        <p:nvSpPr>
          <p:cNvPr id="4" name="Slide Number Placeholder 3"/>
          <p:cNvSpPr>
            <a:spLocks noGrp="1"/>
          </p:cNvSpPr>
          <p:nvPr>
            <p:ph type="sldNum" sz="quarter" idx="10"/>
          </p:nvPr>
        </p:nvSpPr>
        <p:spPr/>
        <p:txBody>
          <a:bodyPr/>
          <a:lstStyle/>
          <a:p>
            <a:pPr>
              <a:defRPr/>
            </a:pPr>
            <a:fld id="{D7AD43B8-FF20-4D5F-A0AE-68337BAD22D9}" type="slidenum">
              <a:rPr lang="en-US" smtClean="0"/>
              <a:pPr>
                <a:defRPr/>
              </a:pPr>
              <a:t>20</a:t>
            </a:fld>
            <a:endParaRPr lang="en-US"/>
          </a:p>
        </p:txBody>
      </p:sp>
    </p:spTree>
    <p:extLst>
      <p:ext uri="{BB962C8B-B14F-4D97-AF65-F5344CB8AC3E}">
        <p14:creationId xmlns:p14="http://schemas.microsoft.com/office/powerpoint/2010/main" val="3593459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second is the Credential field on the </a:t>
            </a:r>
            <a:r>
              <a:rPr lang="en-US" baseline="0" dirty="0" smtClean="0"/>
              <a:t>R&amp;R Senior/Key Person form.</a:t>
            </a:r>
            <a:endParaRPr lang="en-US" dirty="0" smtClean="0"/>
          </a:p>
          <a:p>
            <a:endParaRPr lang="en-US" dirty="0" smtClean="0"/>
          </a:p>
          <a:p>
            <a:r>
              <a:rPr lang="en-US" dirty="0" smtClean="0"/>
              <a:t>In order to successfully process your application, NIH needs to know where in</a:t>
            </a:r>
            <a:r>
              <a:rPr lang="en-US" baseline="0" dirty="0" smtClean="0"/>
              <a:t> Commons to put the processing results. So, you must include the PD/PIs eRA Commons Username in the Credential field. &lt;click&gt;</a:t>
            </a:r>
          </a:p>
          <a:p>
            <a:endParaRPr lang="en-US" baseline="0" dirty="0" smtClean="0"/>
          </a:p>
          <a:p>
            <a:r>
              <a:rPr lang="en-US" baseline="0" dirty="0" smtClean="0"/>
              <a:t>eRA Commons Usernames are also required for any additional PD/PIs on a multi-PD/PI application, the sponsor on a Fellowship application and component project leads on a multi-project application.</a:t>
            </a:r>
            <a:endParaRPr lang="en-US" dirty="0"/>
          </a:p>
        </p:txBody>
      </p:sp>
      <p:sp>
        <p:nvSpPr>
          <p:cNvPr id="4" name="Slide Number Placeholder 3"/>
          <p:cNvSpPr>
            <a:spLocks noGrp="1"/>
          </p:cNvSpPr>
          <p:nvPr>
            <p:ph type="sldNum" sz="quarter" idx="10"/>
          </p:nvPr>
        </p:nvSpPr>
        <p:spPr/>
        <p:txBody>
          <a:bodyPr/>
          <a:lstStyle/>
          <a:p>
            <a:pPr>
              <a:defRPr/>
            </a:pPr>
            <a:fld id="{D7AD43B8-FF20-4D5F-A0AE-68337BAD22D9}" type="slidenum">
              <a:rPr lang="en-US" smtClean="0"/>
              <a:pPr>
                <a:defRPr/>
              </a:pPr>
              <a:t>21</a:t>
            </a:fld>
            <a:endParaRPr lang="en-US"/>
          </a:p>
        </p:txBody>
      </p:sp>
    </p:spTree>
    <p:extLst>
      <p:ext uri="{BB962C8B-B14F-4D97-AF65-F5344CB8AC3E}">
        <p14:creationId xmlns:p14="http://schemas.microsoft.com/office/powerpoint/2010/main" val="42127135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third field is </a:t>
            </a:r>
            <a:r>
              <a:rPr lang="en-US" baseline="0" dirty="0" smtClean="0"/>
              <a:t>Organization Name which is also on the R&amp;R Senior/Key Person form.</a:t>
            </a:r>
          </a:p>
          <a:p>
            <a:endParaRPr lang="en-US" baseline="0" dirty="0" smtClean="0"/>
          </a:p>
          <a:p>
            <a:r>
              <a:rPr lang="en-US" baseline="0" dirty="0" smtClean="0"/>
              <a:t>Organization Name is required for a</a:t>
            </a:r>
            <a:r>
              <a:rPr lang="en-US" dirty="0" smtClean="0"/>
              <a:t>ll listed personnel </a:t>
            </a:r>
            <a:r>
              <a:rPr lang="en-US" baseline="0" dirty="0" smtClean="0"/>
              <a:t>and is used by NIH staff as a first check for reviewer conflicts.</a:t>
            </a:r>
            <a:endParaRPr lang="en-US" dirty="0"/>
          </a:p>
        </p:txBody>
      </p:sp>
      <p:sp>
        <p:nvSpPr>
          <p:cNvPr id="4" name="Slide Number Placeholder 3"/>
          <p:cNvSpPr>
            <a:spLocks noGrp="1"/>
          </p:cNvSpPr>
          <p:nvPr>
            <p:ph type="sldNum" sz="quarter" idx="10"/>
          </p:nvPr>
        </p:nvSpPr>
        <p:spPr/>
        <p:txBody>
          <a:bodyPr/>
          <a:lstStyle/>
          <a:p>
            <a:pPr>
              <a:defRPr/>
            </a:pPr>
            <a:fld id="{D7AD43B8-FF20-4D5F-A0AE-68337BAD22D9}" type="slidenum">
              <a:rPr lang="en-US" smtClean="0"/>
              <a:pPr>
                <a:defRPr/>
              </a:pPr>
              <a:t>22</a:t>
            </a:fld>
            <a:endParaRPr lang="en-US"/>
          </a:p>
        </p:txBody>
      </p:sp>
    </p:spTree>
    <p:extLst>
      <p:ext uri="{BB962C8B-B14F-4D97-AF65-F5344CB8AC3E}">
        <p14:creationId xmlns:p14="http://schemas.microsoft.com/office/powerpoint/2010/main" val="14234693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Number</a:t>
            </a:r>
            <a:r>
              <a:rPr lang="en-US" baseline="0" dirty="0" smtClean="0"/>
              <a:t> </a:t>
            </a:r>
            <a:r>
              <a:rPr lang="en-US" dirty="0" smtClean="0"/>
              <a:t>9: use the correct DUNS.</a:t>
            </a:r>
            <a:endParaRPr lang="en-US" dirty="0"/>
          </a:p>
        </p:txBody>
      </p:sp>
      <p:sp>
        <p:nvSpPr>
          <p:cNvPr id="4" name="Slide Number Placeholder 3"/>
          <p:cNvSpPr>
            <a:spLocks noGrp="1"/>
          </p:cNvSpPr>
          <p:nvPr>
            <p:ph type="sldNum" sz="quarter" idx="10"/>
          </p:nvPr>
        </p:nvSpPr>
        <p:spPr/>
        <p:txBody>
          <a:bodyPr/>
          <a:lstStyle/>
          <a:p>
            <a:pPr>
              <a:defRPr/>
            </a:pPr>
            <a:fld id="{D7AD43B8-FF20-4D5F-A0AE-68337BAD22D9}" type="slidenum">
              <a:rPr lang="en-US" smtClean="0"/>
              <a:pPr>
                <a:defRPr/>
              </a:pPr>
              <a:t>23</a:t>
            </a:fld>
            <a:endParaRPr lang="en-US"/>
          </a:p>
        </p:txBody>
      </p:sp>
    </p:spTree>
    <p:extLst>
      <p:ext uri="{BB962C8B-B14F-4D97-AF65-F5344CB8AC3E}">
        <p14:creationId xmlns:p14="http://schemas.microsoft.com/office/powerpoint/2010/main" val="6249118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DUNS number on the SF424 R&amp;R Cover form must be the same DUNS used in all registrations including SAM, Grants.gov and eRA Commons.</a:t>
            </a:r>
          </a:p>
          <a:p>
            <a:endParaRPr lang="en-US" baseline="0" dirty="0" smtClean="0"/>
          </a:p>
          <a:p>
            <a:r>
              <a:rPr lang="en-US" baseline="0" dirty="0" smtClean="0"/>
              <a:t>And,</a:t>
            </a:r>
            <a:r>
              <a:rPr lang="en-US" dirty="0" smtClean="0"/>
              <a:t> the application submitter must</a:t>
            </a:r>
            <a:r>
              <a:rPr lang="en-US" baseline="0" dirty="0" smtClean="0"/>
              <a:t> be</a:t>
            </a:r>
            <a:r>
              <a:rPr lang="en-US" dirty="0" smtClean="0"/>
              <a:t> authorized in Grants.gov to submit on behalf of the DUNS. </a:t>
            </a:r>
          </a:p>
        </p:txBody>
      </p:sp>
      <p:sp>
        <p:nvSpPr>
          <p:cNvPr id="4" name="Slide Number Placeholder 3"/>
          <p:cNvSpPr>
            <a:spLocks noGrp="1"/>
          </p:cNvSpPr>
          <p:nvPr>
            <p:ph type="sldNum" sz="quarter" idx="10"/>
          </p:nvPr>
        </p:nvSpPr>
        <p:spPr/>
        <p:txBody>
          <a:bodyPr/>
          <a:lstStyle/>
          <a:p>
            <a:pPr>
              <a:defRPr/>
            </a:pPr>
            <a:fld id="{D7AD43B8-FF20-4D5F-A0AE-68337BAD22D9}" type="slidenum">
              <a:rPr lang="en-US" smtClean="0"/>
              <a:pPr>
                <a:defRPr/>
              </a:pPr>
              <a:t>24</a:t>
            </a:fld>
            <a:endParaRPr lang="en-US"/>
          </a:p>
        </p:txBody>
      </p:sp>
    </p:spTree>
    <p:extLst>
      <p:ext uri="{BB962C8B-B14F-4D97-AF65-F5344CB8AC3E}">
        <p14:creationId xmlns:p14="http://schemas.microsoft.com/office/powerpoint/2010/main" val="30823545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Number</a:t>
            </a:r>
            <a:r>
              <a:rPr lang="en-US" baseline="0" dirty="0" smtClean="0"/>
              <a:t> </a:t>
            </a:r>
            <a:r>
              <a:rPr lang="en-US" dirty="0" smtClean="0"/>
              <a:t>10: Provide measurable effort for all Senior/Key personnel</a:t>
            </a:r>
            <a:r>
              <a:rPr lang="en-US" baseline="0" dirty="0" smtClean="0"/>
              <a:t> listed in section A of the R&amp;R Budget form.</a:t>
            </a:r>
            <a:endParaRPr lang="en-US" dirty="0"/>
          </a:p>
        </p:txBody>
      </p:sp>
      <p:sp>
        <p:nvSpPr>
          <p:cNvPr id="4" name="Slide Number Placeholder 3"/>
          <p:cNvSpPr>
            <a:spLocks noGrp="1"/>
          </p:cNvSpPr>
          <p:nvPr>
            <p:ph type="sldNum" sz="quarter" idx="10"/>
          </p:nvPr>
        </p:nvSpPr>
        <p:spPr/>
        <p:txBody>
          <a:bodyPr/>
          <a:lstStyle/>
          <a:p>
            <a:pPr>
              <a:defRPr/>
            </a:pPr>
            <a:fld id="{D7AD43B8-FF20-4D5F-A0AE-68337BAD22D9}" type="slidenum">
              <a:rPr lang="en-US" smtClean="0"/>
              <a:pPr>
                <a:defRPr/>
              </a:pPr>
              <a:t>25</a:t>
            </a:fld>
            <a:endParaRPr lang="en-US"/>
          </a:p>
        </p:txBody>
      </p:sp>
    </p:spTree>
    <p:extLst>
      <p:ext uri="{BB962C8B-B14F-4D97-AF65-F5344CB8AC3E}">
        <p14:creationId xmlns:p14="http://schemas.microsoft.com/office/powerpoint/2010/main" val="24253569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That means to get past</a:t>
            </a:r>
            <a:r>
              <a:rPr lang="en-US" baseline="0" dirty="0" smtClean="0"/>
              <a:t> NIH system validations, you must provide effort in person months using &lt;click&gt; either Calendar months or &lt;click&gt; a combination of Academic and Summer months &lt;click&gt;. </a:t>
            </a:r>
          </a:p>
          <a:p>
            <a:endParaRPr lang="en-US" baseline="0" dirty="0" smtClean="0"/>
          </a:p>
          <a:p>
            <a:r>
              <a:rPr lang="en-US" baseline="0" dirty="0" smtClean="0"/>
              <a:t>Providing effort in all three month categories or failing to provide any effort in any category will result in an error.</a:t>
            </a:r>
          </a:p>
        </p:txBody>
      </p:sp>
      <p:sp>
        <p:nvSpPr>
          <p:cNvPr id="4" name="Slide Number Placeholder 3"/>
          <p:cNvSpPr>
            <a:spLocks noGrp="1"/>
          </p:cNvSpPr>
          <p:nvPr>
            <p:ph type="sldNum" sz="quarter" idx="10"/>
          </p:nvPr>
        </p:nvSpPr>
        <p:spPr/>
        <p:txBody>
          <a:bodyPr/>
          <a:lstStyle/>
          <a:p>
            <a:pPr>
              <a:defRPr/>
            </a:pPr>
            <a:fld id="{D7AD43B8-FF20-4D5F-A0AE-68337BAD22D9}" type="slidenum">
              <a:rPr lang="en-US" smtClean="0"/>
              <a:pPr>
                <a:defRPr/>
              </a:pPr>
              <a:t>26</a:t>
            </a:fld>
            <a:endParaRPr lang="en-US"/>
          </a:p>
        </p:txBody>
      </p:sp>
    </p:spTree>
    <p:extLst>
      <p:ext uri="{BB962C8B-B14F-4D97-AF65-F5344CB8AC3E}">
        <p14:creationId xmlns:p14="http://schemas.microsoft.com/office/powerpoint/2010/main" val="20441395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Following</a:t>
            </a:r>
            <a:r>
              <a:rPr lang="en-US" baseline="0" dirty="0" smtClean="0"/>
              <a:t> each of the tips we’ve just reviewed will ensure your grant application success.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7AD43B8-FF20-4D5F-A0AE-68337BAD22D9}" type="slidenum">
              <a:rPr lang="en-US" smtClean="0"/>
              <a:pPr>
                <a:defRPr/>
              </a:pPr>
              <a:t>27</a:t>
            </a:fld>
            <a:endParaRPr lang="en-US"/>
          </a:p>
        </p:txBody>
      </p:sp>
    </p:spTree>
    <p:extLst>
      <p:ext uri="{BB962C8B-B14F-4D97-AF65-F5344CB8AC3E}">
        <p14:creationId xmlns:p14="http://schemas.microsoft.com/office/powerpoint/2010/main" val="2809731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Grant application submission to NIH requires</a:t>
            </a:r>
            <a:r>
              <a:rPr lang="en-US" baseline="0" dirty="0" smtClean="0"/>
              <a:t> multiple registrations, including: Dun &amp; Bradstreet, the System for Award Management, the eRA Commons, Grants.gov, and, if applying to a small business opportunity, the Small Business Administration Company registry.</a:t>
            </a:r>
          </a:p>
          <a:p>
            <a:endParaRPr lang="en-US" baseline="0" dirty="0" smtClean="0"/>
          </a:p>
          <a:p>
            <a:r>
              <a:rPr lang="en-US" baseline="0" dirty="0" smtClean="0"/>
              <a:t>It can take six weeks to complete all registrations. So, if they aren’t already in place, you’ll want to start immediately. </a:t>
            </a:r>
          </a:p>
          <a:p>
            <a:endParaRPr lang="en-US" baseline="0" dirty="0" smtClean="0"/>
          </a:p>
          <a:p>
            <a:r>
              <a:rPr lang="en-US" baseline="0" dirty="0" smtClean="0"/>
              <a:t>The System for Award Management (known as SAM) requires annual renewal to remain active. Don’t let it expire or you’ll be unable to submit your application.</a:t>
            </a:r>
            <a:endParaRPr lang="en-US" dirty="0"/>
          </a:p>
        </p:txBody>
      </p:sp>
      <p:sp>
        <p:nvSpPr>
          <p:cNvPr id="4" name="Slide Number Placeholder 3"/>
          <p:cNvSpPr>
            <a:spLocks noGrp="1"/>
          </p:cNvSpPr>
          <p:nvPr>
            <p:ph type="sldNum" sz="quarter" idx="10"/>
          </p:nvPr>
        </p:nvSpPr>
        <p:spPr/>
        <p:txBody>
          <a:bodyPr/>
          <a:lstStyle/>
          <a:p>
            <a:pPr>
              <a:defRPr/>
            </a:pPr>
            <a:fld id="{D7AD43B8-FF20-4D5F-A0AE-68337BAD22D9}" type="slidenum">
              <a:rPr lang="en-US" smtClean="0"/>
              <a:pPr>
                <a:defRPr/>
              </a:pPr>
              <a:t>3</a:t>
            </a:fld>
            <a:endParaRPr lang="en-US"/>
          </a:p>
        </p:txBody>
      </p:sp>
    </p:spTree>
    <p:extLst>
      <p:ext uri="{BB962C8B-B14F-4D97-AF65-F5344CB8AC3E}">
        <p14:creationId xmlns:p14="http://schemas.microsoft.com/office/powerpoint/2010/main" val="3098532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Number</a:t>
            </a:r>
            <a:r>
              <a:rPr lang="en-US" baseline="0" dirty="0" smtClean="0"/>
              <a:t> </a:t>
            </a:r>
            <a:r>
              <a:rPr lang="en-US" dirty="0" smtClean="0"/>
              <a:t>2: Follow instructions!</a:t>
            </a:r>
          </a:p>
          <a:p>
            <a:endParaRPr lang="en-US" dirty="0" smtClean="0"/>
          </a:p>
          <a:p>
            <a:r>
              <a:rPr lang="en-US" sz="1200" b="0" i="0" kern="1200" dirty="0" smtClean="0">
                <a:solidFill>
                  <a:schemeClr val="tx1"/>
                </a:solidFill>
                <a:effectLst/>
                <a:latin typeface="+mn-lt"/>
                <a:ea typeface="+mn-ea"/>
                <a:cs typeface="+mn-cs"/>
              </a:rPr>
              <a:t>Conformance to all instructions documented in Funding</a:t>
            </a:r>
            <a:r>
              <a:rPr lang="en-US" sz="1200" b="0" i="0" kern="1200" baseline="0" dirty="0" smtClean="0">
                <a:solidFill>
                  <a:schemeClr val="tx1"/>
                </a:solidFill>
                <a:effectLst/>
                <a:latin typeface="+mn-lt"/>
                <a:ea typeface="+mn-ea"/>
                <a:cs typeface="+mn-cs"/>
              </a:rPr>
              <a:t> Opportunity Announcements referred to as FOAs, in application guides, supplemental instructions and in notices in the NIH Guide for Grants &amp; Contracts </a:t>
            </a:r>
            <a:r>
              <a:rPr lang="en-US" sz="1200" b="0" i="0" kern="1200" dirty="0" smtClean="0">
                <a:solidFill>
                  <a:schemeClr val="tx1"/>
                </a:solidFill>
                <a:effectLst/>
                <a:latin typeface="+mn-lt"/>
                <a:ea typeface="+mn-ea"/>
                <a:cs typeface="+mn-cs"/>
              </a:rPr>
              <a:t>is required and strictly enforced.</a:t>
            </a:r>
          </a:p>
          <a:p>
            <a:endParaRPr lang="en-US" dirty="0"/>
          </a:p>
        </p:txBody>
      </p:sp>
      <p:sp>
        <p:nvSpPr>
          <p:cNvPr id="4" name="Slide Number Placeholder 3"/>
          <p:cNvSpPr>
            <a:spLocks noGrp="1"/>
          </p:cNvSpPr>
          <p:nvPr>
            <p:ph type="sldNum" sz="quarter" idx="10"/>
          </p:nvPr>
        </p:nvSpPr>
        <p:spPr/>
        <p:txBody>
          <a:bodyPr/>
          <a:lstStyle/>
          <a:p>
            <a:pPr>
              <a:defRPr/>
            </a:pPr>
            <a:fld id="{D7AD43B8-FF20-4D5F-A0AE-68337BAD22D9}" type="slidenum">
              <a:rPr lang="en-US" smtClean="0"/>
              <a:pPr>
                <a:defRPr/>
              </a:pPr>
              <a:t>4</a:t>
            </a:fld>
            <a:endParaRPr lang="en-US"/>
          </a:p>
        </p:txBody>
      </p:sp>
    </p:spTree>
    <p:extLst>
      <p:ext uri="{BB962C8B-B14F-4D97-AF65-F5344CB8AC3E}">
        <p14:creationId xmlns:p14="http://schemas.microsoft.com/office/powerpoint/2010/main" val="4095311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Application Guide includes detailed guidance for Preparing and Submitting an Application to NIH. </a:t>
            </a:r>
          </a:p>
          <a:p>
            <a:endParaRPr lang="en-US" baseline="0" dirty="0" smtClean="0"/>
          </a:p>
          <a:p>
            <a:r>
              <a:rPr lang="en-US" baseline="0" dirty="0" smtClean="0"/>
              <a:t>Agency-specific guidance used by NIH is identified with the </a:t>
            </a:r>
            <a:r>
              <a:rPr lang="en-US" dirty="0" smtClean="0"/>
              <a:t>HHS logo. &lt;click&gt;</a:t>
            </a:r>
          </a:p>
          <a:p>
            <a:endParaRPr lang="en-US" dirty="0" smtClean="0"/>
          </a:p>
          <a:p>
            <a:r>
              <a:rPr lang="en-US" dirty="0" smtClean="0"/>
              <a:t>Additional</a:t>
            </a:r>
            <a:r>
              <a:rPr lang="en-US" baseline="0" dirty="0" smtClean="0"/>
              <a:t> </a:t>
            </a:r>
            <a:r>
              <a:rPr lang="en-US" dirty="0" smtClean="0"/>
              <a:t>guidance for Preparing the Protection of Human Subjects Section of your</a:t>
            </a:r>
            <a:r>
              <a:rPr lang="en-US" baseline="0" dirty="0" smtClean="0"/>
              <a:t> </a:t>
            </a:r>
            <a:r>
              <a:rPr lang="en-US" dirty="0" smtClean="0"/>
              <a:t>Research Plan and information on policies</a:t>
            </a:r>
            <a:r>
              <a:rPr lang="en-US" baseline="0" dirty="0" smtClean="0"/>
              <a:t> and assurances can be found in the Supplemental instructions document.</a:t>
            </a:r>
          </a:p>
          <a:p>
            <a:endParaRPr lang="en-US" baseline="0" dirty="0" smtClean="0"/>
          </a:p>
          <a:p>
            <a:r>
              <a:rPr lang="en-US" baseline="0" dirty="0" smtClean="0"/>
              <a:t>These guides are great electronic resources. I highly recommend that you bookmark them so they’re always available to pinpoint an answer with a simple search.</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We</a:t>
            </a:r>
            <a:r>
              <a:rPr lang="en-US" baseline="0" dirty="0" smtClean="0"/>
              <a:t> sometimes maintain information, like our table of page limits, on our grants.nih.gov website and link to that information from funding opportunity announcements and guides. Using the guides in their electronic format, also makes accessing this linked information quick and easy.</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7AD43B8-FF20-4D5F-A0AE-68337BAD22D9}" type="slidenum">
              <a:rPr lang="en-US" smtClean="0"/>
              <a:pPr>
                <a:defRPr/>
              </a:pPr>
              <a:t>5</a:t>
            </a:fld>
            <a:endParaRPr lang="en-US"/>
          </a:p>
        </p:txBody>
      </p:sp>
    </p:spTree>
    <p:extLst>
      <p:ext uri="{BB962C8B-B14F-4D97-AF65-F5344CB8AC3E}">
        <p14:creationId xmlns:p14="http://schemas.microsoft.com/office/powerpoint/2010/main" val="4191904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 it is important to thoroughly</a:t>
            </a:r>
            <a:r>
              <a:rPr lang="en-US" baseline="0" dirty="0" smtClean="0"/>
              <a:t> read your entire funding opportunity announcement, p</a:t>
            </a:r>
            <a:r>
              <a:rPr lang="en-US" dirty="0" smtClean="0"/>
              <a:t>ay special attention to Section IV. Application and Submission Information. It includes any FOA-specific submission instructions &lt;click&gt;,</a:t>
            </a:r>
            <a:r>
              <a:rPr lang="en-US" baseline="0" dirty="0" smtClean="0"/>
              <a:t> like the Research Strategy page limit exception in this example.</a:t>
            </a:r>
            <a:endParaRPr lang="en-US" dirty="0" smtClean="0"/>
          </a:p>
          <a:p>
            <a:endParaRPr lang="en-US" dirty="0" smtClean="0"/>
          </a:p>
          <a:p>
            <a:r>
              <a:rPr lang="en-US" dirty="0" smtClean="0"/>
              <a:t>If the instructions in the</a:t>
            </a:r>
            <a:r>
              <a:rPr lang="en-US" baseline="0" dirty="0" smtClean="0"/>
              <a:t> FOA conflict with the application guide, the FOA instructions must be followed. </a:t>
            </a:r>
          </a:p>
        </p:txBody>
      </p:sp>
      <p:sp>
        <p:nvSpPr>
          <p:cNvPr id="4" name="Slide Number Placeholder 3"/>
          <p:cNvSpPr>
            <a:spLocks noGrp="1"/>
          </p:cNvSpPr>
          <p:nvPr>
            <p:ph type="sldNum" sz="quarter" idx="10"/>
          </p:nvPr>
        </p:nvSpPr>
        <p:spPr/>
        <p:txBody>
          <a:bodyPr/>
          <a:lstStyle/>
          <a:p>
            <a:pPr>
              <a:defRPr/>
            </a:pPr>
            <a:fld id="{D7AD43B8-FF20-4D5F-A0AE-68337BAD22D9}" type="slidenum">
              <a:rPr lang="en-US" smtClean="0"/>
              <a:pPr>
                <a:defRPr/>
              </a:pPr>
              <a:t>6</a:t>
            </a:fld>
            <a:endParaRPr lang="en-US"/>
          </a:p>
        </p:txBody>
      </p:sp>
    </p:spTree>
    <p:extLst>
      <p:ext uri="{BB962C8B-B14F-4D97-AF65-F5344CB8AC3E}">
        <p14:creationId xmlns:p14="http://schemas.microsoft.com/office/powerpoint/2010/main" val="794748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You’ll also want to periodically check the Related</a:t>
            </a:r>
            <a:r>
              <a:rPr lang="en-US" baseline="0" dirty="0" smtClean="0"/>
              <a:t> Notices section of</a:t>
            </a:r>
            <a:r>
              <a:rPr lang="en-US" dirty="0" smtClean="0"/>
              <a:t> the FOA.</a:t>
            </a:r>
            <a:r>
              <a:rPr lang="en-US" baseline="0" dirty="0" smtClean="0"/>
              <a:t> </a:t>
            </a:r>
          </a:p>
          <a:p>
            <a:endParaRPr lang="en-US" baseline="0" dirty="0" smtClean="0"/>
          </a:p>
          <a:p>
            <a:r>
              <a:rPr lang="en-US" baseline="0" dirty="0" smtClean="0"/>
              <a:t>This section contains any FOA-specific clarifications to instructions and policy guidance made after the FOA was initially posted. </a:t>
            </a:r>
          </a:p>
          <a:p>
            <a:endParaRPr lang="en-US" baseline="0" dirty="0" smtClean="0"/>
          </a:p>
          <a:p>
            <a:r>
              <a:rPr lang="en-US" baseline="0" dirty="0" smtClean="0"/>
              <a:t>At a minimum, check this section when you download your application forms package and again when finalizing your application for submission. </a:t>
            </a:r>
            <a:endParaRPr lang="en-US" dirty="0"/>
          </a:p>
        </p:txBody>
      </p:sp>
      <p:sp>
        <p:nvSpPr>
          <p:cNvPr id="4" name="Slide Number Placeholder 3"/>
          <p:cNvSpPr>
            <a:spLocks noGrp="1"/>
          </p:cNvSpPr>
          <p:nvPr>
            <p:ph type="sldNum" sz="quarter" idx="10"/>
          </p:nvPr>
        </p:nvSpPr>
        <p:spPr/>
        <p:txBody>
          <a:bodyPr/>
          <a:lstStyle/>
          <a:p>
            <a:pPr>
              <a:defRPr/>
            </a:pPr>
            <a:fld id="{D7AD43B8-FF20-4D5F-A0AE-68337BAD22D9}" type="slidenum">
              <a:rPr lang="en-US" smtClean="0"/>
              <a:pPr>
                <a:defRPr/>
              </a:pPr>
              <a:t>7</a:t>
            </a:fld>
            <a:endParaRPr lang="en-US"/>
          </a:p>
        </p:txBody>
      </p:sp>
    </p:spTree>
    <p:extLst>
      <p:ext uri="{BB962C8B-B14F-4D97-AF65-F5344CB8AC3E}">
        <p14:creationId xmlns:p14="http://schemas.microsoft.com/office/powerpoint/2010/main" val="615043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Number</a:t>
            </a:r>
            <a:r>
              <a:rPr lang="en-US" baseline="0" dirty="0" smtClean="0"/>
              <a:t> </a:t>
            </a:r>
            <a:r>
              <a:rPr lang="en-US" dirty="0" smtClean="0"/>
              <a:t>3: Submit early!</a:t>
            </a:r>
            <a:endParaRPr lang="en-US" dirty="0"/>
          </a:p>
        </p:txBody>
      </p:sp>
      <p:sp>
        <p:nvSpPr>
          <p:cNvPr id="4" name="Slide Number Placeholder 3"/>
          <p:cNvSpPr>
            <a:spLocks noGrp="1"/>
          </p:cNvSpPr>
          <p:nvPr>
            <p:ph type="sldNum" sz="quarter" idx="10"/>
          </p:nvPr>
        </p:nvSpPr>
        <p:spPr/>
        <p:txBody>
          <a:bodyPr/>
          <a:lstStyle/>
          <a:p>
            <a:pPr>
              <a:defRPr/>
            </a:pPr>
            <a:fld id="{D7AD43B8-FF20-4D5F-A0AE-68337BAD22D9}" type="slidenum">
              <a:rPr lang="en-US" smtClean="0"/>
              <a:pPr>
                <a:defRPr/>
              </a:pPr>
              <a:t>8</a:t>
            </a:fld>
            <a:endParaRPr lang="en-US"/>
          </a:p>
        </p:txBody>
      </p:sp>
    </p:spTree>
    <p:extLst>
      <p:ext uri="{BB962C8B-B14F-4D97-AF65-F5344CB8AC3E}">
        <p14:creationId xmlns:p14="http://schemas.microsoft.com/office/powerpoint/2010/main" val="3227027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By ‘early’ I mean days -</a:t>
            </a:r>
            <a:r>
              <a:rPr lang="en-US" baseline="0" dirty="0" smtClean="0"/>
              <a:t> not minutes or even hours - before the 5 pm local time submission deadline.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Remember, any corrective submissions must be made before that deadline. </a:t>
            </a:r>
            <a:endParaRPr lang="en-US" dirty="0" smtClean="0"/>
          </a:p>
          <a:p>
            <a:endParaRPr lang="en-US" baseline="0" dirty="0" smtClean="0"/>
          </a:p>
          <a:p>
            <a:r>
              <a:rPr lang="en-US" baseline="0" dirty="0" smtClean="0"/>
              <a:t>If it’s two days before the due date, then 4:45 pm is a perfectly acceptable time to submit. Otherwise, it’s not recommended. You simply wouldn’t have time to receive and correct any system-identified errors or to properly review your assembled application.</a:t>
            </a:r>
          </a:p>
          <a:p>
            <a:endParaRPr lang="en-US" baseline="0" dirty="0" smtClean="0"/>
          </a:p>
        </p:txBody>
      </p:sp>
      <p:sp>
        <p:nvSpPr>
          <p:cNvPr id="4" name="Slide Number Placeholder 3"/>
          <p:cNvSpPr>
            <a:spLocks noGrp="1"/>
          </p:cNvSpPr>
          <p:nvPr>
            <p:ph type="sldNum" sz="quarter" idx="10"/>
          </p:nvPr>
        </p:nvSpPr>
        <p:spPr/>
        <p:txBody>
          <a:bodyPr/>
          <a:lstStyle/>
          <a:p>
            <a:pPr>
              <a:defRPr/>
            </a:pPr>
            <a:fld id="{D7AD43B8-FF20-4D5F-A0AE-68337BAD22D9}" type="slidenum">
              <a:rPr lang="en-US" smtClean="0"/>
              <a:pPr>
                <a:defRPr/>
              </a:pPr>
              <a:t>9</a:t>
            </a:fld>
            <a:endParaRPr lang="en-US"/>
          </a:p>
        </p:txBody>
      </p:sp>
    </p:spTree>
    <p:extLst>
      <p:ext uri="{BB962C8B-B14F-4D97-AF65-F5344CB8AC3E}">
        <p14:creationId xmlns:p14="http://schemas.microsoft.com/office/powerpoint/2010/main" val="1237365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5" name="Rectangle 4"/>
          <p:cNvSpPr>
            <a:spLocks noChangeArrowheads="1"/>
          </p:cNvSpPr>
          <p:nvPr/>
        </p:nvSpPr>
        <p:spPr bwMode="auto">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Rectangle 5"/>
          <p:cNvSpPr>
            <a:spLocks noChangeArrowheads="1"/>
          </p:cNvSpPr>
          <p:nvPr/>
        </p:nvSpPr>
        <p:spPr bwMode="auto">
          <a:xfrm>
            <a:off x="152400" y="64008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Straight Connector 6"/>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0" name="Rectangle 9"/>
          <p:cNvSpPr>
            <a:spLocks noChangeArrowheads="1"/>
          </p:cNvSpPr>
          <p:nvPr/>
        </p:nvSpPr>
        <p:spPr bwMode="auto">
          <a:xfrm>
            <a:off x="155575"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1" name="Rectangle 10"/>
          <p:cNvSpPr>
            <a:spLocks noChangeArrowheads="1"/>
          </p:cNvSpPr>
          <p:nvPr/>
        </p:nvSpPr>
        <p:spPr bwMode="auto">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2" name="Rectangle 11"/>
          <p:cNvSpPr>
            <a:spLocks noChangeArrowheads="1"/>
          </p:cNvSpPr>
          <p:nvPr/>
        </p:nvSpPr>
        <p:spPr bwMode="auto">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smtClean="0"/>
              <a:t>Click to edit Master title style</a:t>
            </a:r>
            <a:endParaRPr lang="en-US" dirty="0"/>
          </a:p>
        </p:txBody>
      </p:sp>
      <p:sp>
        <p:nvSpPr>
          <p:cNvPr id="15" name="Date Placeholder 27"/>
          <p:cNvSpPr>
            <a:spLocks noGrp="1"/>
          </p:cNvSpPr>
          <p:nvPr>
            <p:ph type="dt" sz="half" idx="10"/>
          </p:nvPr>
        </p:nvSpPr>
        <p:spPr/>
        <p:txBody>
          <a:bodyPr/>
          <a:lstStyle>
            <a:lvl1pPr>
              <a:defRPr/>
            </a:lvl1pPr>
          </a:lstStyle>
          <a:p>
            <a:pPr>
              <a:defRPr/>
            </a:pPr>
            <a:fld id="{3131E5E2-8DB1-43E7-9F30-43DCA2DED281}" type="datetime1">
              <a:rPr lang="en-US" smtClean="0"/>
              <a:pPr>
                <a:defRPr/>
              </a:pPr>
              <a:t>9/18/2014</a:t>
            </a:fld>
            <a:endParaRPr lang="en-US"/>
          </a:p>
        </p:txBody>
      </p:sp>
      <p:sp>
        <p:nvSpPr>
          <p:cNvPr id="16" name="Footer Placeholder 16"/>
          <p:cNvSpPr>
            <a:spLocks noGrp="1"/>
          </p:cNvSpPr>
          <p:nvPr>
            <p:ph type="ftr" sz="quarter" idx="11"/>
          </p:nvPr>
        </p:nvSpPr>
        <p:spPr/>
        <p:txBody>
          <a:bodyPr/>
          <a:lstStyle>
            <a:lvl1pPr>
              <a:defRPr/>
            </a:lvl1pPr>
          </a:lstStyle>
          <a:p>
            <a:pPr>
              <a:defRPr/>
            </a:pPr>
            <a:endParaRPr lang="en-US"/>
          </a:p>
        </p:txBody>
      </p:sp>
      <p:sp>
        <p:nvSpPr>
          <p:cNvPr id="17" name="Slide Number Placeholder 28"/>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75BECE6F-C8B3-4AFE-ABE6-79691508103B}"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smtClean="0"/>
              <a:t>Click to edit Master title style</a:t>
            </a:r>
            <a:endParaRPr lang="en-US" dirty="0"/>
          </a:p>
        </p:txBody>
      </p:sp>
      <p:sp>
        <p:nvSpPr>
          <p:cNvPr id="8" name="Content Placeholder 7"/>
          <p:cNvSpPr>
            <a:spLocks noGrp="1"/>
          </p:cNvSpPr>
          <p:nvPr>
            <p:ph sz="quarter" idx="13"/>
          </p:nvPr>
        </p:nvSpPr>
        <p:spPr>
          <a:xfrm>
            <a:off x="301752" y="1527048"/>
            <a:ext cx="85039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4"/>
          </p:nvPr>
        </p:nvSpPr>
        <p:spPr/>
        <p:txBody>
          <a:bodyPr/>
          <a:lstStyle>
            <a:lvl1pPr>
              <a:defRPr/>
            </a:lvl1pPr>
          </a:lstStyle>
          <a:p>
            <a:pPr>
              <a:defRPr/>
            </a:pPr>
            <a:fld id="{01A75D32-94B1-43D8-A037-FE67FB015E27}" type="datetime1">
              <a:rPr lang="en-US" smtClean="0"/>
              <a:pPr>
                <a:defRPr/>
              </a:pPr>
              <a:t>9/18/2014</a:t>
            </a:fld>
            <a:endParaRPr lang="en-US"/>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pPr>
              <a:defRPr/>
            </a:pPr>
            <a:fld id="{41303DC8-D049-4606-B080-DDC65A2B61F5}"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5" name="Rectangle 4"/>
          <p:cNvSpPr>
            <a:spLocks noChangeArrowheads="1"/>
          </p:cNvSpPr>
          <p:nvPr/>
        </p:nvSpPr>
        <p:spPr bwMode="auto">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Rectangle 5"/>
          <p:cNvSpPr>
            <a:spLocks noChangeArrowheads="1"/>
          </p:cNvSpPr>
          <p:nvPr/>
        </p:nvSpPr>
        <p:spPr bwMode="auto">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Rectangle 6"/>
          <p:cNvSpPr>
            <a:spLocks noChangeArrowheads="1"/>
          </p:cNvSpPr>
          <p:nvPr/>
        </p:nvSpPr>
        <p:spPr bwMode="auto">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Rectangle 7"/>
          <p:cNvSpPr>
            <a:spLocks noChangeArrowheads="1"/>
          </p:cNvSpPr>
          <p:nvPr/>
        </p:nvSpPr>
        <p:spPr bwMode="auto">
          <a:xfrm>
            <a:off x="152400" y="2286000"/>
            <a:ext cx="8832850"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Rectangle 8"/>
          <p:cNvSpPr>
            <a:spLocks noChangeArrowheads="1"/>
          </p:cNvSpPr>
          <p:nvPr/>
        </p:nvSpPr>
        <p:spPr bwMode="auto">
          <a:xfrm>
            <a:off x="155575" y="142875"/>
            <a:ext cx="8832850"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0" name="Oval 9"/>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a:spLocks noChangeArrowheads="1"/>
          </p:cNvSpPr>
          <p:nvPr/>
        </p:nvSpPr>
        <p:spPr bwMode="auto">
          <a:xfrm>
            <a:off x="149225" y="6383338"/>
            <a:ext cx="8832850" cy="309562"/>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2"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3" name="Straight Connector 12"/>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68426" y="2743200"/>
            <a:ext cx="6480174" cy="1673225"/>
          </a:xfrm>
        </p:spPr>
        <p:txBody>
          <a:bodyPr/>
          <a:lstStyle>
            <a:lvl1pPr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15" name="Footer Placeholder 4"/>
          <p:cNvSpPr>
            <a:spLocks noGrp="1"/>
          </p:cNvSpPr>
          <p:nvPr>
            <p:ph type="ftr" sz="quarter" idx="10"/>
          </p:nvPr>
        </p:nvSpPr>
        <p:spPr/>
        <p:txBody>
          <a:bodyPr/>
          <a:lstStyle>
            <a:lvl1pPr>
              <a:defRPr/>
            </a:lvl1pPr>
          </a:lstStyle>
          <a:p>
            <a:pPr>
              <a:defRPr/>
            </a:pPr>
            <a:endParaRPr lang="en-US"/>
          </a:p>
        </p:txBody>
      </p:sp>
      <p:sp>
        <p:nvSpPr>
          <p:cNvPr id="16" name="Date Placeholder 3"/>
          <p:cNvSpPr>
            <a:spLocks noGrp="1"/>
          </p:cNvSpPr>
          <p:nvPr>
            <p:ph type="dt" sz="half" idx="11"/>
          </p:nvPr>
        </p:nvSpPr>
        <p:spPr/>
        <p:txBody>
          <a:bodyPr/>
          <a:lstStyle>
            <a:lvl1pPr>
              <a:defRPr/>
            </a:lvl1pPr>
          </a:lstStyle>
          <a:p>
            <a:pPr>
              <a:defRPr/>
            </a:pPr>
            <a:fld id="{52A12B73-6AA9-43D6-828E-9D5759009A62}" type="datetime1">
              <a:rPr lang="en-US" smtClean="0"/>
              <a:pPr>
                <a:defRPr/>
              </a:pPr>
              <a:t>9/18/2014</a:t>
            </a:fld>
            <a:endParaRPr lang="en-US"/>
          </a:p>
        </p:txBody>
      </p:sp>
      <p:sp>
        <p:nvSpPr>
          <p:cNvPr id="17" name="Slide Number Placeholder 5"/>
          <p:cNvSpPr>
            <a:spLocks noGrp="1"/>
          </p:cNvSpPr>
          <p:nvPr>
            <p:ph type="sldNum" sz="quarter" idx="12"/>
          </p:nvPr>
        </p:nvSpPr>
        <p:spPr>
          <a:xfrm>
            <a:off x="4343400" y="2178050"/>
            <a:ext cx="457200" cy="441325"/>
          </a:xfrm>
        </p:spPr>
        <p:txBody>
          <a:bodyPr/>
          <a:lstStyle>
            <a:lvl1pPr>
              <a:defRPr>
                <a:solidFill>
                  <a:schemeClr val="accent3">
                    <a:shade val="75000"/>
                  </a:schemeClr>
                </a:solidFill>
              </a:defRPr>
            </a:lvl1pPr>
          </a:lstStyle>
          <a:p>
            <a:pPr>
              <a:defRPr/>
            </a:pPr>
            <a:fld id="{22A70DE3-2F75-431A-9D09-64CA1AB2227F}"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Straight Connector 4"/>
          <p:cNvSpPr>
            <a:spLocks noChangeShapeType="1"/>
          </p:cNvSpPr>
          <p:nvPr/>
        </p:nvSpPr>
        <p:spPr bwMode="auto">
          <a:xfrm flipV="1">
            <a:off x="4572000" y="1549400"/>
            <a:ext cx="0" cy="4845050"/>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301752" y="228600"/>
            <a:ext cx="8534400" cy="758952"/>
          </a:xfrm>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301752" y="1371600"/>
            <a:ext cx="4038600" cy="46817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11"/>
          <p:cNvSpPr>
            <a:spLocks noGrp="1"/>
          </p:cNvSpPr>
          <p:nvPr>
            <p:ph sz="quarter" idx="14"/>
          </p:nvPr>
        </p:nvSpPr>
        <p:spPr>
          <a:xfrm>
            <a:off x="4800600" y="1371600"/>
            <a:ext cx="4038600" cy="46817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4"/>
          <p:cNvSpPr>
            <a:spLocks noGrp="1"/>
          </p:cNvSpPr>
          <p:nvPr>
            <p:ph type="dt" sz="half" idx="15"/>
          </p:nvPr>
        </p:nvSpPr>
        <p:spPr>
          <a:xfrm>
            <a:off x="5791200" y="6410325"/>
            <a:ext cx="3044825" cy="365125"/>
          </a:xfrm>
        </p:spPr>
        <p:txBody>
          <a:bodyPr/>
          <a:lstStyle>
            <a:lvl1pPr>
              <a:defRPr/>
            </a:lvl1pPr>
          </a:lstStyle>
          <a:p>
            <a:pPr>
              <a:defRPr/>
            </a:pPr>
            <a:fld id="{554C86F5-7B55-4F9B-9C6C-C8D64859BA57}" type="datetime1">
              <a:rPr lang="en-US" smtClean="0"/>
              <a:pPr>
                <a:defRPr/>
              </a:pPr>
              <a:t>9/18/2014</a:t>
            </a:fld>
            <a:endParaRPr lang="en-US"/>
          </a:p>
        </p:txBody>
      </p:sp>
      <p:sp>
        <p:nvSpPr>
          <p:cNvPr id="7" name="Footer Placeholder 5"/>
          <p:cNvSpPr>
            <a:spLocks noGrp="1"/>
          </p:cNvSpPr>
          <p:nvPr>
            <p:ph type="ftr" sz="quarter" idx="16"/>
          </p:nvPr>
        </p:nvSpPr>
        <p:spPr/>
        <p:txBody>
          <a:bodyPr/>
          <a:lstStyle>
            <a:lvl1pPr>
              <a:defRPr/>
            </a:lvl1pPr>
          </a:lstStyle>
          <a:p>
            <a:pPr>
              <a:defRPr/>
            </a:pPr>
            <a:endParaRPr lang="en-US"/>
          </a:p>
        </p:txBody>
      </p:sp>
      <p:sp>
        <p:nvSpPr>
          <p:cNvPr id="8" name="Slide Number Placeholder 6"/>
          <p:cNvSpPr>
            <a:spLocks noGrp="1"/>
          </p:cNvSpPr>
          <p:nvPr>
            <p:ph type="sldNum" sz="quarter" idx="17"/>
          </p:nvPr>
        </p:nvSpPr>
        <p:spPr/>
        <p:txBody>
          <a:bodyPr/>
          <a:lstStyle>
            <a:lvl1pPr>
              <a:defRPr/>
            </a:lvl1pPr>
          </a:lstStyle>
          <a:p>
            <a:pPr>
              <a:defRPr/>
            </a:pPr>
            <a:fld id="{96A5609F-50E7-4B9A-B62F-6598EDD47D6E}"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auto">
          <a:xfrm>
            <a:off x="0" y="0"/>
            <a:ext cx="9144000" cy="1295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Rectangle 7"/>
          <p:cNvSpPr>
            <a:spLocks noChangeArrowheads="1"/>
          </p:cNvSpPr>
          <p:nvPr/>
        </p:nvSpPr>
        <p:spPr bwMode="auto">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Rectangle 8"/>
          <p:cNvSpPr>
            <a:spLocks noChangeArrowheads="1"/>
          </p:cNvSpPr>
          <p:nvPr/>
        </p:nvSpPr>
        <p:spPr bwMode="auto">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0" name="Rectangle 9"/>
          <p:cNvSpPr>
            <a:spLocks noChangeArrowheads="1"/>
          </p:cNvSpPr>
          <p:nvPr/>
        </p:nvSpPr>
        <p:spPr bwMode="auto">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1" name="Rectangle 10"/>
          <p:cNvSpPr/>
          <p:nvPr/>
        </p:nvSpPr>
        <p:spPr>
          <a:xfrm>
            <a:off x="152400" y="1304925"/>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Oval 11"/>
          <p:cNvSpPr/>
          <p:nvPr/>
        </p:nvSpPr>
        <p:spPr>
          <a:xfrm>
            <a:off x="4264025" y="915988"/>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a:spLocks noChangeArrowheads="1"/>
          </p:cNvSpPr>
          <p:nvPr/>
        </p:nvSpPr>
        <p:spPr bwMode="auto">
          <a:xfrm>
            <a:off x="146050" y="6383338"/>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4" name="Straight Connector 13"/>
          <p:cNvSpPr>
            <a:spLocks noChangeShapeType="1"/>
          </p:cNvSpPr>
          <p:nvPr/>
        </p:nvSpPr>
        <p:spPr bwMode="auto">
          <a:xfrm>
            <a:off x="152400" y="1220788"/>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5" name="Straight Connector 14"/>
          <p:cNvSpPr>
            <a:spLocks noChangeShapeType="1"/>
          </p:cNvSpPr>
          <p:nvPr/>
        </p:nvSpPr>
        <p:spPr bwMode="auto">
          <a:xfrm flipV="1">
            <a:off x="4572000" y="2200275"/>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6" name="Oval 15"/>
          <p:cNvSpPr/>
          <p:nvPr/>
        </p:nvSpPr>
        <p:spPr>
          <a:xfrm>
            <a:off x="4359275" y="1009650"/>
            <a:ext cx="420688"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Rectangle 16"/>
          <p:cNvSpPr>
            <a:spLocks noChangeArrowheads="1"/>
          </p:cNvSpPr>
          <p:nvPr/>
        </p:nvSpPr>
        <p:spPr bwMode="auto">
          <a:xfrm>
            <a:off x="152400" y="155575"/>
            <a:ext cx="8832850" cy="6546850"/>
          </a:xfrm>
          <a:prstGeom prst="rect">
            <a:avLst/>
          </a:prstGeom>
          <a:noFill/>
          <a:ln w="9525" cap="flat" cmpd="sng" algn="ctr">
            <a:solidFill>
              <a:schemeClr val="tx2"/>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3" name="Text Placeholder 2"/>
          <p:cNvSpPr>
            <a:spLocks noGrp="1"/>
          </p:cNvSpPr>
          <p:nvPr>
            <p:ph type="body" idx="1"/>
          </p:nvPr>
        </p:nvSpPr>
        <p:spPr>
          <a:xfrm>
            <a:off x="301752" y="1447800"/>
            <a:ext cx="4040188" cy="670438"/>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4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2"/>
          </p:nvPr>
        </p:nvSpPr>
        <p:spPr>
          <a:xfrm>
            <a:off x="4791329" y="1447800"/>
            <a:ext cx="4041775" cy="670438"/>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 name="Title 1"/>
          <p:cNvSpPr>
            <a:spLocks noGrp="1"/>
          </p:cNvSpPr>
          <p:nvPr>
            <p:ph type="title"/>
          </p:nvPr>
        </p:nvSpPr>
        <p:spPr>
          <a:xfrm>
            <a:off x="304800" y="228600"/>
            <a:ext cx="8531352" cy="758952"/>
          </a:xfrm>
        </p:spPr>
        <p:txBody>
          <a:bodyPr/>
          <a:lstStyle>
            <a:lvl1pPr>
              <a:defRPr/>
            </a:lvl1pPr>
          </a:lstStyle>
          <a:p>
            <a:r>
              <a:rPr lang="en-US" smtClean="0"/>
              <a:t>Click to edit Master title style</a:t>
            </a:r>
            <a:endParaRPr lang="en-US" dirty="0"/>
          </a:p>
        </p:txBody>
      </p:sp>
      <p:sp>
        <p:nvSpPr>
          <p:cNvPr id="24" name="Content Placeholder 23"/>
          <p:cNvSpPr>
            <a:spLocks noGrp="1"/>
          </p:cNvSpPr>
          <p:nvPr>
            <p:ph sz="quarter" idx="13"/>
          </p:nvPr>
        </p:nvSpPr>
        <p:spPr>
          <a:xfrm>
            <a:off x="301752" y="2286000"/>
            <a:ext cx="4041648" cy="39319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6" name="Content Placeholder 25"/>
          <p:cNvSpPr>
            <a:spLocks noGrp="1"/>
          </p:cNvSpPr>
          <p:nvPr>
            <p:ph sz="quarter" idx="14"/>
          </p:nvPr>
        </p:nvSpPr>
        <p:spPr>
          <a:xfrm>
            <a:off x="4800600" y="2286000"/>
            <a:ext cx="4038600" cy="39319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Date Placeholder 6"/>
          <p:cNvSpPr>
            <a:spLocks noGrp="1"/>
          </p:cNvSpPr>
          <p:nvPr>
            <p:ph type="dt" sz="half" idx="15"/>
          </p:nvPr>
        </p:nvSpPr>
        <p:spPr/>
        <p:txBody>
          <a:bodyPr/>
          <a:lstStyle>
            <a:lvl1pPr>
              <a:defRPr/>
            </a:lvl1pPr>
          </a:lstStyle>
          <a:p>
            <a:pPr>
              <a:defRPr/>
            </a:pPr>
            <a:fld id="{B883D102-3436-4C70-948A-2E06042B4189}" type="datetime1">
              <a:rPr lang="en-US" smtClean="0"/>
              <a:pPr>
                <a:defRPr/>
              </a:pPr>
              <a:t>9/18/2014</a:t>
            </a:fld>
            <a:endParaRPr lang="en-US"/>
          </a:p>
        </p:txBody>
      </p:sp>
      <p:sp>
        <p:nvSpPr>
          <p:cNvPr id="19" name="Footer Placeholder 7"/>
          <p:cNvSpPr>
            <a:spLocks noGrp="1"/>
          </p:cNvSpPr>
          <p:nvPr>
            <p:ph type="ftr" sz="quarter" idx="16"/>
          </p:nvPr>
        </p:nvSpPr>
        <p:spPr/>
        <p:txBody>
          <a:bodyPr/>
          <a:lstStyle>
            <a:lvl1pPr>
              <a:defRPr/>
            </a:lvl1pPr>
          </a:lstStyle>
          <a:p>
            <a:pPr>
              <a:defRPr/>
            </a:pPr>
            <a:endParaRPr lang="en-US"/>
          </a:p>
        </p:txBody>
      </p:sp>
      <p:sp>
        <p:nvSpPr>
          <p:cNvPr id="20" name="Slide Number Placeholder 8"/>
          <p:cNvSpPr>
            <a:spLocks noGrp="1"/>
          </p:cNvSpPr>
          <p:nvPr>
            <p:ph type="sldNum" sz="quarter" idx="17"/>
          </p:nvPr>
        </p:nvSpPr>
        <p:spPr>
          <a:xfrm>
            <a:off x="4340225" y="1000125"/>
            <a:ext cx="457200" cy="441325"/>
          </a:xfrm>
        </p:spPr>
        <p:txBody>
          <a:bodyPr/>
          <a:lstStyle>
            <a:lvl1pPr algn="ctr">
              <a:defRPr/>
            </a:lvl1pPr>
          </a:lstStyle>
          <a:p>
            <a:pPr>
              <a:defRPr/>
            </a:pPr>
            <a:fld id="{3A4FF90E-4C55-4D59-BE6A-CE57DBB6E3FF}"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99F07B7B-168F-4CA2-B7C0-9C0234D0AAA4}" type="datetime1">
              <a:rPr lang="en-US" smtClean="0"/>
              <a:pPr>
                <a:defRPr/>
              </a:pPr>
              <a:t>9/18/2014</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4343400" y="1036638"/>
            <a:ext cx="457200" cy="441325"/>
          </a:xfrm>
        </p:spPr>
        <p:txBody>
          <a:bodyPr/>
          <a:lstStyle>
            <a:lvl1pPr>
              <a:defRPr/>
            </a:lvl1pPr>
          </a:lstStyle>
          <a:p>
            <a:pPr>
              <a:defRPr/>
            </a:pPr>
            <a:fld id="{D535206B-4A4A-47B0-BA21-D142872E963A}"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Rectangle 1"/>
          <p:cNvSpPr>
            <a:spLocks noChangeArrowheads="1"/>
          </p:cNvSpPr>
          <p:nvPr/>
        </p:nvSpPr>
        <p:spPr bwMode="auto">
          <a:xfrm>
            <a:off x="149225" y="6383338"/>
            <a:ext cx="8832850" cy="309562"/>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3" name="Rectangle 2"/>
          <p:cNvSpPr>
            <a:spLocks noChangeArrowheads="1"/>
          </p:cNvSpPr>
          <p:nvPr/>
        </p:nvSpPr>
        <p:spPr bwMode="auto">
          <a:xfrm>
            <a:off x="152400" y="155575"/>
            <a:ext cx="8832850" cy="6546850"/>
          </a:xfrm>
          <a:prstGeom prst="rect">
            <a:avLst/>
          </a:prstGeom>
          <a:noFill/>
          <a:ln w="9525" cap="flat" cmpd="sng" algn="ctr">
            <a:solidFill>
              <a:schemeClr val="tx2"/>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4" name="Rectangle 3"/>
          <p:cNvSpPr>
            <a:spLocks noChangeArrowheads="1"/>
          </p:cNvSpPr>
          <p:nvPr/>
        </p:nvSpPr>
        <p:spPr bwMode="auto">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5" name="Rectangle 4"/>
          <p:cNvSpPr>
            <a:spLocks noChangeArrowheads="1"/>
          </p:cNvSpPr>
          <p:nvPr/>
        </p:nvSpPr>
        <p:spPr bwMode="auto">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Rectangle 5"/>
          <p:cNvSpPr>
            <a:spLocks noChangeArrowheads="1"/>
          </p:cNvSpPr>
          <p:nvPr/>
        </p:nvSpPr>
        <p:spPr bwMode="auto">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Rectangle 6"/>
          <p:cNvSpPr>
            <a:spLocks noChangeArrowheads="1"/>
          </p:cNvSpPr>
          <p:nvPr/>
        </p:nvSpPr>
        <p:spPr bwMode="auto">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Date Placeholder 1"/>
          <p:cNvSpPr>
            <a:spLocks noGrp="1"/>
          </p:cNvSpPr>
          <p:nvPr>
            <p:ph type="dt" sz="half" idx="10"/>
          </p:nvPr>
        </p:nvSpPr>
        <p:spPr/>
        <p:txBody>
          <a:bodyPr/>
          <a:lstStyle>
            <a:lvl1pPr>
              <a:defRPr/>
            </a:lvl1pPr>
          </a:lstStyle>
          <a:p>
            <a:pPr>
              <a:defRPr/>
            </a:pPr>
            <a:fld id="{7E9ECA61-1D6E-4EF8-96C1-58BE1EB49553}" type="datetime1">
              <a:rPr lang="en-US" smtClean="0"/>
              <a:pPr>
                <a:defRPr/>
              </a:pPr>
              <a:t>9/18/2014</a:t>
            </a:fld>
            <a:endParaRPr lang="en-US"/>
          </a:p>
        </p:txBody>
      </p:sp>
      <p:sp>
        <p:nvSpPr>
          <p:cNvPr id="9" name="Footer Placeholder 2"/>
          <p:cNvSpPr>
            <a:spLocks noGrp="1"/>
          </p:cNvSpPr>
          <p:nvPr>
            <p:ph type="ftr" sz="quarter" idx="11"/>
          </p:nvPr>
        </p:nvSpPr>
        <p:spPr/>
        <p:txBody>
          <a:bodyPr/>
          <a:lstStyle>
            <a:lvl1pPr>
              <a:defRPr/>
            </a:lvl1pPr>
          </a:lstStyle>
          <a:p>
            <a:pPr>
              <a:defRPr/>
            </a:pPr>
            <a:endParaRPr lang="en-US"/>
          </a:p>
        </p:txBody>
      </p:sp>
      <p:sp>
        <p:nvSpPr>
          <p:cNvPr id="10" name="Slide Number Placeholder 3"/>
          <p:cNvSpPr>
            <a:spLocks noGrp="1"/>
          </p:cNvSpPr>
          <p:nvPr>
            <p:ph type="sldNum" sz="quarter" idx="12"/>
          </p:nvPr>
        </p:nvSpPr>
        <p:spPr>
          <a:xfrm>
            <a:off x="4267200" y="6324600"/>
            <a:ext cx="609600" cy="441325"/>
          </a:xfrm>
        </p:spPr>
        <p:txBody>
          <a:bodyPr/>
          <a:lstStyle>
            <a:lvl1pPr>
              <a:defRPr>
                <a:solidFill>
                  <a:srgbClr val="FFFFFF"/>
                </a:solidFill>
              </a:defRPr>
            </a:lvl1pPr>
          </a:lstStyle>
          <a:p>
            <a:pPr>
              <a:defRPr/>
            </a:pPr>
            <a:fld id="{1E5F9C02-60A3-4AB1-8821-EDEFB4936DEB}" type="slidenum">
              <a:rPr lang="en-US"/>
              <a:pPr>
                <a:defRPr/>
              </a:pPr>
              <a:t>‹#›</a:t>
            </a:fld>
            <a:endParaRPr lang="en-US" dirty="0"/>
          </a:p>
        </p:txBody>
      </p:sp>
      <p:sp>
        <p:nvSpPr>
          <p:cNvPr id="11" name="Title 1" hidden="1"/>
          <p:cNvSpPr>
            <a:spLocks noGrp="1"/>
          </p:cNvSpPr>
          <p:nvPr>
            <p:ph type="title"/>
          </p:nvPr>
        </p:nvSpPr>
        <p:spPr>
          <a:xfrm>
            <a:off x="301752" y="228600"/>
            <a:ext cx="8534400" cy="758952"/>
          </a:xfrm>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Rectangle 5"/>
          <p:cNvSpPr>
            <a:spLocks noChangeArrowheads="1"/>
          </p:cNvSpPr>
          <p:nvPr/>
        </p:nvSpPr>
        <p:spPr bwMode="auto">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Rectangle 6"/>
          <p:cNvSpPr>
            <a:spLocks noChangeArrowheads="1"/>
          </p:cNvSpPr>
          <p:nvPr/>
        </p:nvSpPr>
        <p:spPr bwMode="auto">
          <a:xfrm>
            <a:off x="0" y="0"/>
            <a:ext cx="9144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Rectangle 7"/>
          <p:cNvSpPr>
            <a:spLocks noChangeArrowheads="1"/>
          </p:cNvSpPr>
          <p:nvPr/>
        </p:nvSpPr>
        <p:spPr bwMode="auto">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Rectangle 8"/>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a:spLocks noChangeArrowheads="1"/>
          </p:cNvSpPr>
          <p:nvPr/>
        </p:nvSpPr>
        <p:spPr bwMode="auto">
          <a:xfrm>
            <a:off x="152400" y="6430963"/>
            <a:ext cx="8832850" cy="309562"/>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1" name="Rectangle 10"/>
          <p:cNvSpPr>
            <a:spLocks noChangeArrowheads="1"/>
          </p:cNvSpPr>
          <p:nvPr/>
        </p:nvSpPr>
        <p:spPr bwMode="auto">
          <a:xfrm>
            <a:off x="155575" y="119063"/>
            <a:ext cx="8832850" cy="662940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2" name="Straight Connector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381000" y="914400"/>
            <a:ext cx="2362200" cy="1295400"/>
          </a:xfrm>
        </p:spPr>
        <p:txBody>
          <a:bodyPr>
            <a:noAutofit/>
          </a:bodyPr>
          <a:lstStyle>
            <a:lvl1pPr algn="l">
              <a:buNone/>
              <a:defRPr sz="2800" b="1">
                <a:solidFill>
                  <a:srgbClr val="FFFFFF"/>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81000" y="2286000"/>
            <a:ext cx="2362200" cy="3840163"/>
          </a:xfrm>
        </p:spPr>
        <p:txBody>
          <a:bodyPr/>
          <a:lstStyle>
            <a:lvl1pPr marL="0" indent="0">
              <a:spcAft>
                <a:spcPts val="1000"/>
              </a:spcAft>
              <a:buNone/>
              <a:defRPr sz="2000">
                <a:solidFill>
                  <a:srgbClr val="FFFFFF"/>
                </a:solidFill>
              </a:defRPr>
            </a:lvl1pPr>
            <a:lvl2pPr>
              <a:buNone/>
              <a:defRPr sz="1200"/>
            </a:lvl2pPr>
            <a:lvl3pPr>
              <a:buNone/>
              <a:defRPr sz="1000"/>
            </a:lvl3pPr>
            <a:lvl4pPr>
              <a:buNone/>
              <a:defRPr sz="900"/>
            </a:lvl4pPr>
            <a:lvl5pPr>
              <a:buNone/>
              <a:defRPr sz="900"/>
            </a:lvl5pPr>
          </a:lstStyle>
          <a:p>
            <a:pPr lvl="0"/>
            <a:r>
              <a:rPr lang="en-US" dirty="0" smtClean="0"/>
              <a:t>Click to edit Master text styles</a:t>
            </a:r>
          </a:p>
        </p:txBody>
      </p:sp>
      <p:sp>
        <p:nvSpPr>
          <p:cNvPr id="20" name="Content Placeholder 19"/>
          <p:cNvSpPr>
            <a:spLocks noGrp="1"/>
          </p:cNvSpPr>
          <p:nvPr>
            <p:ph sz="quarter" idx="13"/>
          </p:nvPr>
        </p:nvSpPr>
        <p:spPr>
          <a:xfrm>
            <a:off x="3124200" y="685800"/>
            <a:ext cx="56388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Date Placeholder 4"/>
          <p:cNvSpPr>
            <a:spLocks noGrp="1"/>
          </p:cNvSpPr>
          <p:nvPr>
            <p:ph type="dt" sz="half" idx="14"/>
          </p:nvPr>
        </p:nvSpPr>
        <p:spPr/>
        <p:txBody>
          <a:bodyPr/>
          <a:lstStyle>
            <a:lvl1pPr>
              <a:defRPr/>
            </a:lvl1pPr>
          </a:lstStyle>
          <a:p>
            <a:pPr>
              <a:defRPr/>
            </a:pPr>
            <a:fld id="{8BDCC166-2605-4167-A7CB-707BA64C0BF4}" type="datetime1">
              <a:rPr lang="en-US" smtClean="0"/>
              <a:pPr>
                <a:defRPr/>
              </a:pPr>
              <a:t>9/18/2014</a:t>
            </a:fld>
            <a:endParaRPr lang="en-US"/>
          </a:p>
        </p:txBody>
      </p:sp>
      <p:sp>
        <p:nvSpPr>
          <p:cNvPr id="16" name="Footer Placeholder 5"/>
          <p:cNvSpPr>
            <a:spLocks noGrp="1"/>
          </p:cNvSpPr>
          <p:nvPr>
            <p:ph type="ftr" sz="quarter" idx="15"/>
          </p:nvPr>
        </p:nvSpPr>
        <p:spPr>
          <a:xfrm>
            <a:off x="381000" y="6410325"/>
            <a:ext cx="2895600" cy="365125"/>
          </a:xfrm>
        </p:spPr>
        <p:txBody>
          <a:bodyPr/>
          <a:lstStyle>
            <a:lvl1pPr>
              <a:defRPr/>
            </a:lvl1pPr>
          </a:lstStyle>
          <a:p>
            <a:pPr>
              <a:defRPr/>
            </a:pPr>
            <a:endParaRPr lang="en-US"/>
          </a:p>
        </p:txBody>
      </p:sp>
      <p:sp>
        <p:nvSpPr>
          <p:cNvPr id="17" name="Slide Number Placeholder 6"/>
          <p:cNvSpPr>
            <a:spLocks noGrp="1"/>
          </p:cNvSpPr>
          <p:nvPr>
            <p:ph type="sldNum" sz="quarter" idx="16"/>
          </p:nvPr>
        </p:nvSpPr>
        <p:spPr>
          <a:xfrm>
            <a:off x="1371600" y="304800"/>
            <a:ext cx="457200" cy="441325"/>
          </a:xfrm>
        </p:spPr>
        <p:txBody>
          <a:bodyPr/>
          <a:lstStyle>
            <a:lvl1pPr>
              <a:defRPr>
                <a:solidFill>
                  <a:schemeClr val="accent3">
                    <a:shade val="75000"/>
                  </a:schemeClr>
                </a:solidFill>
              </a:defRPr>
            </a:lvl1pPr>
          </a:lstStyle>
          <a:p>
            <a:pPr>
              <a:defRPr/>
            </a:pPr>
            <a:fld id="{0057A446-9BC9-43AE-8342-D14CD2C5672F}"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Rectangle 5"/>
          <p:cNvSpPr>
            <a:spLocks noChangeArrowheads="1"/>
          </p:cNvSpPr>
          <p:nvPr/>
        </p:nvSpPr>
        <p:spPr bwMode="auto">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Rectangle 6"/>
          <p:cNvSpPr>
            <a:spLocks noChangeArrowheads="1"/>
          </p:cNvSpPr>
          <p:nvPr/>
        </p:nvSpPr>
        <p:spPr bwMode="auto">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Rectangle 7"/>
          <p:cNvSpPr>
            <a:spLocks noChangeArrowheads="1"/>
          </p:cNvSpPr>
          <p:nvPr/>
        </p:nvSpPr>
        <p:spPr bwMode="auto">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Rectangle 8"/>
          <p:cNvSpPr>
            <a:spLocks noChangeArrowheads="1"/>
          </p:cNvSpPr>
          <p:nvPr/>
        </p:nvSpPr>
        <p:spPr bwMode="auto">
          <a:xfrm>
            <a:off x="152400" y="152400"/>
            <a:ext cx="8832850" cy="3810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0" name="Rectangle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a:spLocks noChangeArrowheads="1"/>
          </p:cNvSpPr>
          <p:nvPr/>
        </p:nvSpPr>
        <p:spPr bwMode="auto">
          <a:xfrm>
            <a:off x="152400"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2"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3" name="Straight Connector 12"/>
          <p:cNvSpPr>
            <a:spLocks noChangeShapeType="1"/>
          </p:cNvSpPr>
          <p:nvPr/>
        </p:nvSpPr>
        <p:spPr bwMode="auto">
          <a:xfrm>
            <a:off x="161925" y="5270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4" name="Oval 13"/>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Oval 14"/>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3000375" y="609600"/>
            <a:ext cx="5867400" cy="4267200"/>
          </a:xfrm>
        </p:spPr>
        <p:txBody>
          <a:bodyPr>
            <a:normAutofit/>
          </a:bodyPr>
          <a:lstStyle>
            <a:lvl1pPr>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6" name="Date Placeholder 4"/>
          <p:cNvSpPr>
            <a:spLocks noGrp="1"/>
          </p:cNvSpPr>
          <p:nvPr>
            <p:ph type="dt" sz="half" idx="10"/>
          </p:nvPr>
        </p:nvSpPr>
        <p:spPr>
          <a:xfrm>
            <a:off x="5788025" y="6405563"/>
            <a:ext cx="3044825" cy="365125"/>
          </a:xfrm>
        </p:spPr>
        <p:txBody>
          <a:bodyPr/>
          <a:lstStyle>
            <a:lvl1pPr>
              <a:defRPr/>
            </a:lvl1pPr>
          </a:lstStyle>
          <a:p>
            <a:pPr>
              <a:defRPr/>
            </a:pPr>
            <a:fld id="{E47774A6-CAF0-4AEC-8C1D-35A027BB91C9}" type="datetime1">
              <a:rPr lang="en-US" smtClean="0"/>
              <a:pPr>
                <a:defRPr/>
              </a:pPr>
              <a:t>9/18/2014</a:t>
            </a:fld>
            <a:endParaRPr lang="en-US"/>
          </a:p>
        </p:txBody>
      </p:sp>
      <p:sp>
        <p:nvSpPr>
          <p:cNvPr id="17" name="Footer Placeholder 5"/>
          <p:cNvSpPr>
            <a:spLocks noGrp="1"/>
          </p:cNvSpPr>
          <p:nvPr>
            <p:ph type="ftr" sz="quarter" idx="11"/>
          </p:nvPr>
        </p:nvSpPr>
        <p:spPr>
          <a:xfrm>
            <a:off x="301625" y="6410325"/>
            <a:ext cx="3584575" cy="366713"/>
          </a:xfrm>
        </p:spPr>
        <p:txBody>
          <a:bodyPr/>
          <a:lstStyle>
            <a:lvl1pPr>
              <a:defRPr/>
            </a:lvl1pPr>
          </a:lstStyle>
          <a:p>
            <a:pPr>
              <a:defRPr/>
            </a:pPr>
            <a:endParaRPr lang="en-US"/>
          </a:p>
        </p:txBody>
      </p:sp>
      <p:sp>
        <p:nvSpPr>
          <p:cNvPr id="18" name="Slide Number Placeholder 6"/>
          <p:cNvSpPr>
            <a:spLocks noGrp="1"/>
          </p:cNvSpPr>
          <p:nvPr>
            <p:ph type="sldNum" sz="quarter" idx="12"/>
          </p:nvPr>
        </p:nvSpPr>
        <p:spPr>
          <a:xfrm>
            <a:off x="1371600" y="309563"/>
            <a:ext cx="457200" cy="441325"/>
          </a:xfrm>
        </p:spPr>
        <p:txBody>
          <a:bodyPr/>
          <a:lstStyle>
            <a:lvl1pPr>
              <a:defRPr/>
            </a:lvl1pPr>
          </a:lstStyle>
          <a:p>
            <a:pPr>
              <a:defRPr/>
            </a:pPr>
            <a:fld id="{20119ED5-8942-4B81-BD67-FB5B28D591C8}"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auto">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6" name="Rectangle 15"/>
          <p:cNvSpPr>
            <a:spLocks noChangeArrowheads="1"/>
          </p:cNvSpPr>
          <p:nvPr/>
        </p:nvSpPr>
        <p:spPr bwMode="auto">
          <a:xfrm>
            <a:off x="0" y="0"/>
            <a:ext cx="9144000" cy="1371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8" name="Rectangle 17"/>
          <p:cNvSpPr>
            <a:spLocks noChangeArrowheads="1"/>
          </p:cNvSpPr>
          <p:nvPr/>
        </p:nvSpPr>
        <p:spPr bwMode="auto">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9" name="Rectangle 18"/>
          <p:cNvSpPr>
            <a:spLocks noChangeArrowheads="1"/>
          </p:cNvSpPr>
          <p:nvPr/>
        </p:nvSpPr>
        <p:spPr bwMode="auto">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4" name="Date Placeholder 13"/>
          <p:cNvSpPr>
            <a:spLocks noGrp="1"/>
          </p:cNvSpPr>
          <p:nvPr>
            <p:ph type="dt" sz="half" idx="2"/>
          </p:nvPr>
        </p:nvSpPr>
        <p:spPr>
          <a:xfrm>
            <a:off x="5791200" y="6405563"/>
            <a:ext cx="3044825" cy="365125"/>
          </a:xfrm>
          <a:prstGeom prst="rect">
            <a:avLst/>
          </a:prstGeom>
        </p:spPr>
        <p:txBody>
          <a:bodyPr vert="horz"/>
          <a:lstStyle>
            <a:lvl1pPr algn="r" fontAlgn="auto">
              <a:spcBef>
                <a:spcPts val="0"/>
              </a:spcBef>
              <a:spcAft>
                <a:spcPts val="0"/>
              </a:spcAft>
              <a:defRPr sz="1400">
                <a:solidFill>
                  <a:srgbClr val="FFFFFF"/>
                </a:solidFill>
                <a:latin typeface="+mn-lt"/>
              </a:defRPr>
            </a:lvl1pPr>
          </a:lstStyle>
          <a:p>
            <a:pPr>
              <a:defRPr/>
            </a:pPr>
            <a:fld id="{DCB83A63-723B-4EF9-AF25-40ABF8B3FA4E}" type="datetime1">
              <a:rPr lang="en-US" smtClean="0"/>
              <a:pPr>
                <a:defRPr/>
              </a:pPr>
              <a:t>9/18/2014</a:t>
            </a:fld>
            <a:endParaRPr lang="en-US" dirty="0"/>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fontAlgn="auto">
              <a:spcBef>
                <a:spcPts val="0"/>
              </a:spcBef>
              <a:spcAft>
                <a:spcPts val="0"/>
              </a:spcAft>
              <a:defRPr sz="1200">
                <a:solidFill>
                  <a:srgbClr val="FFFFFF"/>
                </a:solidFill>
                <a:latin typeface="+mn-lt"/>
              </a:defRPr>
            </a:lvl1pPr>
          </a:lstStyle>
          <a:p>
            <a:pPr>
              <a:defRPr/>
            </a:pPr>
            <a:endParaRPr lang="en-US"/>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0" name="Straight Connector 9"/>
          <p:cNvSpPr>
            <a:spLocks noChangeShapeType="1"/>
          </p:cNvSpPr>
          <p:nvPr/>
        </p:nvSpPr>
        <p:spPr bwMode="auto">
          <a:xfrm>
            <a:off x="152400" y="1255713"/>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Slide Number Placeholder 22"/>
          <p:cNvSpPr>
            <a:spLocks noGrp="1"/>
          </p:cNvSpPr>
          <p:nvPr>
            <p:ph type="sldNum" sz="quarter" idx="4"/>
          </p:nvPr>
        </p:nvSpPr>
        <p:spPr>
          <a:xfrm>
            <a:off x="4343400" y="1027113"/>
            <a:ext cx="457200" cy="441325"/>
          </a:xfrm>
          <a:prstGeom prst="rect">
            <a:avLst/>
          </a:prstGeom>
        </p:spPr>
        <p:txBody>
          <a:bodyPr vert="horz" lIns="45720" rIns="45720" anchor="ctr">
            <a:normAutofit/>
          </a:bodyPr>
          <a:lstStyle>
            <a:lvl1pPr algn="ctr" fontAlgn="auto">
              <a:spcBef>
                <a:spcPts val="0"/>
              </a:spcBef>
              <a:spcAft>
                <a:spcPts val="0"/>
              </a:spcAft>
              <a:defRPr sz="1600">
                <a:solidFill>
                  <a:schemeClr val="accent3">
                    <a:shade val="75000"/>
                  </a:schemeClr>
                </a:solidFill>
                <a:latin typeface="+mn-lt"/>
              </a:defRPr>
            </a:lvl1pPr>
          </a:lstStyle>
          <a:p>
            <a:pPr>
              <a:defRPr/>
            </a:pPr>
            <a:fld id="{A48F9F7B-CFD3-427C-AA27-636EAEBF988C}" type="slidenum">
              <a:rPr lang="en-US"/>
              <a:pPr>
                <a:defRPr/>
              </a:pPr>
              <a:t>‹#›</a:t>
            </a:fld>
            <a:endParaRPr lang="en-US" dirty="0"/>
          </a:p>
        </p:txBody>
      </p:sp>
      <p:sp>
        <p:nvSpPr>
          <p:cNvPr id="22" name="Title Placeholder 21"/>
          <p:cNvSpPr>
            <a:spLocks noGrp="1"/>
          </p:cNvSpPr>
          <p:nvPr>
            <p:ph type="title"/>
          </p:nvPr>
        </p:nvSpPr>
        <p:spPr>
          <a:xfrm>
            <a:off x="301625" y="228600"/>
            <a:ext cx="8534400" cy="758825"/>
          </a:xfrm>
          <a:prstGeom prst="rect">
            <a:avLst/>
          </a:prstGeom>
        </p:spPr>
        <p:txBody>
          <a:bodyPr vert="horz" anchor="b">
            <a:normAutofit/>
            <a:scene3d>
              <a:camera prst="orthographicFront"/>
              <a:lightRig rig="threePt" dir="t"/>
            </a:scene3d>
            <a:sp3d extrusionH="57150">
              <a:bevelT w="38100" h="38100"/>
            </a:sp3d>
          </a:bodyPr>
          <a:lstStyle/>
          <a:p>
            <a:r>
              <a:rPr lang="en-US" smtClean="0"/>
              <a:t>Click to edit Master title style</a:t>
            </a:r>
            <a:endParaRPr lang="en-US" dirty="0"/>
          </a:p>
        </p:txBody>
      </p:sp>
      <p:sp>
        <p:nvSpPr>
          <p:cNvPr id="4111" name="Text Placeholder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Lst>
  <p:hf hdr="0" ftr="0" dt="0"/>
  <p:txStyles>
    <p:titleStyle>
      <a:lvl1pPr algn="ctr" rtl="0" eaLnBrk="0" fontAlgn="base" hangingPunct="0">
        <a:spcBef>
          <a:spcPct val="0"/>
        </a:spcBef>
        <a:spcAft>
          <a:spcPct val="0"/>
        </a:spcAft>
        <a:defRPr sz="3300" kern="1200">
          <a:solidFill>
            <a:srgbClr val="88A44D"/>
          </a:solidFill>
          <a:latin typeface="+mj-lt"/>
          <a:ea typeface="+mj-ea"/>
          <a:cs typeface="+mj-cs"/>
        </a:defRPr>
      </a:lvl1pPr>
      <a:lvl2pPr algn="ctr" rtl="0" eaLnBrk="0" fontAlgn="base" hangingPunct="0">
        <a:spcBef>
          <a:spcPct val="0"/>
        </a:spcBef>
        <a:spcAft>
          <a:spcPct val="0"/>
        </a:spcAft>
        <a:defRPr sz="3300">
          <a:solidFill>
            <a:srgbClr val="88A44D"/>
          </a:solidFill>
          <a:latin typeface="Georgia" pitchFamily="18" charset="0"/>
        </a:defRPr>
      </a:lvl2pPr>
      <a:lvl3pPr algn="ctr" rtl="0" eaLnBrk="0" fontAlgn="base" hangingPunct="0">
        <a:spcBef>
          <a:spcPct val="0"/>
        </a:spcBef>
        <a:spcAft>
          <a:spcPct val="0"/>
        </a:spcAft>
        <a:defRPr sz="3300">
          <a:solidFill>
            <a:srgbClr val="88A44D"/>
          </a:solidFill>
          <a:latin typeface="Georgia" pitchFamily="18" charset="0"/>
        </a:defRPr>
      </a:lvl3pPr>
      <a:lvl4pPr algn="ctr" rtl="0" eaLnBrk="0" fontAlgn="base" hangingPunct="0">
        <a:spcBef>
          <a:spcPct val="0"/>
        </a:spcBef>
        <a:spcAft>
          <a:spcPct val="0"/>
        </a:spcAft>
        <a:defRPr sz="3300">
          <a:solidFill>
            <a:srgbClr val="88A44D"/>
          </a:solidFill>
          <a:latin typeface="Georgia" pitchFamily="18" charset="0"/>
        </a:defRPr>
      </a:lvl4pPr>
      <a:lvl5pPr algn="ctr" rtl="0" eaLnBrk="0" fontAlgn="base" hangingPunct="0">
        <a:spcBef>
          <a:spcPct val="0"/>
        </a:spcBef>
        <a:spcAft>
          <a:spcPct val="0"/>
        </a:spcAft>
        <a:defRPr sz="3300">
          <a:solidFill>
            <a:srgbClr val="88A44D"/>
          </a:solidFill>
          <a:latin typeface="Georgia" pitchFamily="18" charset="0"/>
        </a:defRPr>
      </a:lvl5pPr>
      <a:lvl6pPr marL="457200" algn="ctr" rtl="0" fontAlgn="base">
        <a:spcBef>
          <a:spcPct val="0"/>
        </a:spcBef>
        <a:spcAft>
          <a:spcPct val="0"/>
        </a:spcAft>
        <a:defRPr sz="3300">
          <a:solidFill>
            <a:srgbClr val="88A44D"/>
          </a:solidFill>
          <a:latin typeface="Georgia" pitchFamily="18" charset="0"/>
        </a:defRPr>
      </a:lvl6pPr>
      <a:lvl7pPr marL="914400" algn="ctr" rtl="0" fontAlgn="base">
        <a:spcBef>
          <a:spcPct val="0"/>
        </a:spcBef>
        <a:spcAft>
          <a:spcPct val="0"/>
        </a:spcAft>
        <a:defRPr sz="3300">
          <a:solidFill>
            <a:srgbClr val="88A44D"/>
          </a:solidFill>
          <a:latin typeface="Georgia" pitchFamily="18" charset="0"/>
        </a:defRPr>
      </a:lvl7pPr>
      <a:lvl8pPr marL="1371600" algn="ctr" rtl="0" fontAlgn="base">
        <a:spcBef>
          <a:spcPct val="0"/>
        </a:spcBef>
        <a:spcAft>
          <a:spcPct val="0"/>
        </a:spcAft>
        <a:defRPr sz="3300">
          <a:solidFill>
            <a:srgbClr val="88A44D"/>
          </a:solidFill>
          <a:latin typeface="Georgia" pitchFamily="18" charset="0"/>
        </a:defRPr>
      </a:lvl8pPr>
      <a:lvl9pPr marL="1828800" algn="ctr" rtl="0" fontAlgn="base">
        <a:spcBef>
          <a:spcPct val="0"/>
        </a:spcBef>
        <a:spcAft>
          <a:spcPct val="0"/>
        </a:spcAft>
        <a:defRPr sz="3300">
          <a:solidFill>
            <a:srgbClr val="88A44D"/>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9BBB59"/>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064A2"/>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4BACC6"/>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sz="1400" kern="1200" cap="all" baseline="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9.gif"/></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hyperlink" Target="http://grants.nih.gov/grants/ElectronicReceipt/support.htm#guideline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hyperlink" Target="http://grants.nih.gov/grants/ElectronicReceipt/communication.ht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hyperlink" Target="http://grants.nih.gov/grants/ElectronicReceipt/pdf_guidelines.ht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hyperlink" Target="http://grants.nih.gov/grants/funding/424/index.htm"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0" y="1295400"/>
            <a:ext cx="5715000" cy="5181600"/>
          </a:xfrm>
        </p:spPr>
        <p:txBody>
          <a:bodyPr>
            <a:normAutofit fontScale="90000"/>
          </a:bodyPr>
          <a:lstStyle/>
          <a:p>
            <a:r>
              <a:rPr lang="en-US" sz="6600" dirty="0" smtClean="0">
                <a:solidFill>
                  <a:srgbClr val="0070C0"/>
                </a:solidFill>
              </a:rPr>
              <a:t> </a:t>
            </a:r>
            <a:br>
              <a:rPr lang="en-US" sz="6600" dirty="0" smtClean="0">
                <a:solidFill>
                  <a:srgbClr val="0070C0"/>
                </a:solidFill>
              </a:rPr>
            </a:br>
            <a:r>
              <a:rPr lang="en-US" sz="6600" dirty="0" smtClean="0">
                <a:solidFill>
                  <a:srgbClr val="0070C0"/>
                </a:solidFill>
              </a:rPr>
              <a:t>Tips for Electronic Grant Submission Success</a:t>
            </a:r>
            <a:endParaRPr lang="en-US" sz="6600" dirty="0">
              <a:solidFill>
                <a:srgbClr val="0070C0"/>
              </a:solidFill>
            </a:endParaRPr>
          </a:p>
        </p:txBody>
      </p:sp>
      <p:pic>
        <p:nvPicPr>
          <p:cNvPr id="6" name="Picture 5" title="&quot;&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729740"/>
            <a:ext cx="2879522" cy="5433060"/>
          </a:xfrm>
          <a:prstGeom prst="rect">
            <a:avLst/>
          </a:prstGeom>
        </p:spPr>
      </p:pic>
      <p:pic>
        <p:nvPicPr>
          <p:cNvPr id="7" name="Picture 6" title="Top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3800" y="335281"/>
            <a:ext cx="2614612" cy="2788919"/>
          </a:xfrm>
          <a:prstGeom prst="rect">
            <a:avLst/>
          </a:prstGeom>
        </p:spPr>
      </p:pic>
    </p:spTree>
    <p:extLst>
      <p:ext uri="{BB962C8B-B14F-4D97-AF65-F5344CB8AC3E}">
        <p14:creationId xmlns:p14="http://schemas.microsoft.com/office/powerpoint/2010/main" val="13735508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62200" y="762000"/>
            <a:ext cx="6143625" cy="5029200"/>
          </a:xfrm>
        </p:spPr>
        <p:txBody>
          <a:bodyPr>
            <a:normAutofit fontScale="90000"/>
          </a:bodyPr>
          <a:lstStyle/>
          <a:p>
            <a:r>
              <a:rPr lang="en-US" sz="7200" dirty="0" smtClean="0"/>
              <a:t>View your entire application image in eRA Commons.</a:t>
            </a:r>
            <a:endParaRPr lang="en-US" sz="7200" dirty="0"/>
          </a:p>
        </p:txBody>
      </p:sp>
      <p:pic>
        <p:nvPicPr>
          <p:cNvPr id="5" name="Picture 4" title="Numb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828800"/>
            <a:ext cx="2647950" cy="3810000"/>
          </a:xfrm>
          <a:prstGeom prst="rect">
            <a:avLst/>
          </a:prstGeom>
        </p:spPr>
      </p:pic>
    </p:spTree>
    <p:extLst>
      <p:ext uri="{BB962C8B-B14F-4D97-AF65-F5344CB8AC3E}">
        <p14:creationId xmlns:p14="http://schemas.microsoft.com/office/powerpoint/2010/main" val="29174124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quot;&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3048000"/>
            <a:ext cx="2857500" cy="3810000"/>
          </a:xfrm>
          <a:prstGeom prst="rect">
            <a:avLst/>
          </a:prstGeom>
        </p:spPr>
      </p:pic>
      <p:sp>
        <p:nvSpPr>
          <p:cNvPr id="5" name="TextBox 4"/>
          <p:cNvSpPr txBox="1"/>
          <p:nvPr/>
        </p:nvSpPr>
        <p:spPr>
          <a:xfrm>
            <a:off x="1676400" y="990599"/>
            <a:ext cx="6019799" cy="5016758"/>
          </a:xfrm>
          <a:prstGeom prst="rect">
            <a:avLst/>
          </a:prstGeom>
          <a:noFill/>
        </p:spPr>
        <p:txBody>
          <a:bodyPr wrap="square" rtlCol="0">
            <a:spAutoFit/>
          </a:bodyPr>
          <a:lstStyle/>
          <a:p>
            <a:pPr algn="ctr"/>
            <a:r>
              <a:rPr lang="en-US" sz="8000" dirty="0" smtClean="0">
                <a:solidFill>
                  <a:srgbClr val="C00000"/>
                </a:solidFill>
                <a:latin typeface="Franklin Gothic Demi" panose="020B0703020102020204" pitchFamily="34" charset="0"/>
              </a:rPr>
              <a:t>If you can’t View it, we can’t REVIEW it!</a:t>
            </a:r>
            <a:endParaRPr lang="en-US" sz="8000" dirty="0">
              <a:solidFill>
                <a:srgbClr val="C00000"/>
              </a:solidFill>
              <a:latin typeface="Franklin Gothic Demi" panose="020B0703020102020204" pitchFamily="34" charset="0"/>
            </a:endParaRPr>
          </a:p>
        </p:txBody>
      </p:sp>
    </p:spTree>
    <p:extLst>
      <p:ext uri="{BB962C8B-B14F-4D97-AF65-F5344CB8AC3E}">
        <p14:creationId xmlns:p14="http://schemas.microsoft.com/office/powerpoint/2010/main" val="20405776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Application Image</a:t>
            </a:r>
            <a:endParaRPr lang="en-US" dirty="0"/>
          </a:p>
        </p:txBody>
      </p:sp>
      <p:pic>
        <p:nvPicPr>
          <p:cNvPr id="4" name="Picture 8" title="Assembled application image"/>
          <p:cNvPicPr>
            <a:picLocks noChangeAspect="1" noChangeArrowheads="1"/>
          </p:cNvPicPr>
          <p:nvPr/>
        </p:nvPicPr>
        <p:blipFill>
          <a:blip r:embed="rId3" cstate="print"/>
          <a:srcRect/>
          <a:stretch>
            <a:fillRect/>
          </a:stretch>
        </p:blipFill>
        <p:spPr bwMode="auto">
          <a:xfrm>
            <a:off x="0" y="0"/>
            <a:ext cx="9161678" cy="6858000"/>
          </a:xfrm>
          <a:prstGeom prst="rect">
            <a:avLst/>
          </a:prstGeom>
          <a:noFill/>
          <a:ln w="25400">
            <a:noFill/>
            <a:miter lim="800000"/>
            <a:headEnd/>
            <a:tailEnd/>
          </a:ln>
        </p:spPr>
      </p:pic>
      <p:pic>
        <p:nvPicPr>
          <p:cNvPr id="6" name="Picture 5" title="&quot;&quo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0" y="2895600"/>
            <a:ext cx="4762500" cy="4495800"/>
          </a:xfrm>
          <a:prstGeom prst="rect">
            <a:avLst/>
          </a:prstGeom>
        </p:spPr>
      </p:pic>
    </p:spTree>
    <p:extLst>
      <p:ext uri="{BB962C8B-B14F-4D97-AF65-F5344CB8AC3E}">
        <p14:creationId xmlns:p14="http://schemas.microsoft.com/office/powerpoint/2010/main" val="19836274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457200"/>
            <a:ext cx="8763000" cy="5715000"/>
          </a:xfrm>
        </p:spPr>
        <p:txBody>
          <a:bodyPr>
            <a:normAutofit/>
          </a:bodyPr>
          <a:lstStyle/>
          <a:p>
            <a:r>
              <a:rPr lang="en-US" sz="6600" dirty="0" smtClean="0"/>
              <a:t>Notify eRA Commons Help Desk </a:t>
            </a:r>
            <a:br>
              <a:rPr lang="en-US" sz="6600" dirty="0" smtClean="0"/>
            </a:br>
            <a:r>
              <a:rPr lang="en-US" sz="6600" dirty="0" smtClean="0"/>
              <a:t>if system issues threaten your </a:t>
            </a:r>
            <a:br>
              <a:rPr lang="en-US" sz="6600" dirty="0" smtClean="0"/>
            </a:br>
            <a:r>
              <a:rPr lang="en-US" sz="6600" dirty="0" smtClean="0"/>
              <a:t>on-time submission.</a:t>
            </a:r>
            <a:endParaRPr lang="en-US" sz="6600" dirty="0"/>
          </a:p>
        </p:txBody>
      </p:sp>
      <p:pic>
        <p:nvPicPr>
          <p:cNvPr id="5" name="Picture 4" title="Numb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2300" y="2362200"/>
            <a:ext cx="2352675" cy="3810000"/>
          </a:xfrm>
          <a:prstGeom prst="rect">
            <a:avLst/>
          </a:prstGeom>
        </p:spPr>
      </p:pic>
    </p:spTree>
    <p:extLst>
      <p:ext uri="{BB962C8B-B14F-4D97-AF65-F5344CB8AC3E}">
        <p14:creationId xmlns:p14="http://schemas.microsoft.com/office/powerpoint/2010/main" val="14327282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title="Guiy smashing computer with hamm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823553"/>
            <a:ext cx="7162800" cy="4915472"/>
          </a:xfrm>
          <a:prstGeom prst="rect">
            <a:avLst/>
          </a:prstGeom>
        </p:spPr>
      </p:pic>
      <p:sp>
        <p:nvSpPr>
          <p:cNvPr id="8" name="Text Box 8"/>
          <p:cNvSpPr txBox="1">
            <a:spLocks noChangeArrowheads="1"/>
          </p:cNvSpPr>
          <p:nvPr/>
        </p:nvSpPr>
        <p:spPr bwMode="auto">
          <a:xfrm>
            <a:off x="304800" y="5486400"/>
            <a:ext cx="8610600" cy="830991"/>
          </a:xfrm>
          <a:prstGeom prst="rect">
            <a:avLst/>
          </a:prstGeom>
          <a:solidFill>
            <a:srgbClr val="FFFF66"/>
          </a:solidFill>
          <a:ln w="25400">
            <a:noFill/>
            <a:miter lim="800000"/>
            <a:headEnd/>
            <a:tailEnd/>
          </a:ln>
        </p:spPr>
        <p:txBody>
          <a:bodyPr wrap="square" lIns="91433" tIns="45717" rIns="91433" bIns="45717">
            <a:spAutoFit/>
          </a:bodyPr>
          <a:lstStyle/>
          <a:p>
            <a:pPr lvl="1"/>
            <a:r>
              <a:rPr lang="en-US" sz="2400" dirty="0">
                <a:hlinkClick r:id="rId4"/>
              </a:rPr>
              <a:t>http://</a:t>
            </a:r>
            <a:r>
              <a:rPr lang="en-US" sz="2400" dirty="0" smtClean="0">
                <a:hlinkClick r:id="rId4"/>
              </a:rPr>
              <a:t>grants.nih.gov/grants/ElectronicReceipt/support.htm#guidelines</a:t>
            </a:r>
            <a:r>
              <a:rPr lang="en-US" sz="2400" dirty="0" smtClean="0"/>
              <a:t>  </a:t>
            </a:r>
            <a:endParaRPr lang="en-US" sz="2400" dirty="0"/>
          </a:p>
        </p:txBody>
      </p:sp>
    </p:spTree>
    <p:extLst>
      <p:ext uri="{BB962C8B-B14F-4D97-AF65-F5344CB8AC3E}">
        <p14:creationId xmlns:p14="http://schemas.microsoft.com/office/powerpoint/2010/main" val="4468003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95400" y="0"/>
            <a:ext cx="6096000" cy="5257800"/>
          </a:xfrm>
        </p:spPr>
        <p:txBody>
          <a:bodyPr>
            <a:normAutofit/>
          </a:bodyPr>
          <a:lstStyle/>
          <a:p>
            <a:r>
              <a:rPr lang="en-US" sz="7200" dirty="0" smtClean="0"/>
              <a:t>Include all required attachments. </a:t>
            </a:r>
            <a:endParaRPr lang="en-US" sz="7200" dirty="0"/>
          </a:p>
        </p:txBody>
      </p:sp>
      <p:pic>
        <p:nvPicPr>
          <p:cNvPr id="5" name="Picture 4" title="Number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1905000"/>
            <a:ext cx="2647950" cy="3810000"/>
          </a:xfrm>
          <a:prstGeom prst="rect">
            <a:avLst/>
          </a:prstGeom>
        </p:spPr>
      </p:pic>
    </p:spTree>
    <p:extLst>
      <p:ext uri="{BB962C8B-B14F-4D97-AF65-F5344CB8AC3E}">
        <p14:creationId xmlns:p14="http://schemas.microsoft.com/office/powerpoint/2010/main" val="2145429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title="Sample Annotated form s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28574"/>
            <a:ext cx="9334500" cy="7395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hidden="1"/>
          <p:cNvSpPr>
            <a:spLocks noGrp="1"/>
          </p:cNvSpPr>
          <p:nvPr>
            <p:ph type="title"/>
          </p:nvPr>
        </p:nvSpPr>
        <p:spPr/>
        <p:txBody>
          <a:bodyPr/>
          <a:lstStyle/>
          <a:p>
            <a:r>
              <a:rPr lang="en-US" dirty="0" smtClean="0"/>
              <a:t>Conditional Requirements</a:t>
            </a:r>
            <a:endParaRPr lang="en-US" dirty="0"/>
          </a:p>
        </p:txBody>
      </p:sp>
      <p:sp>
        <p:nvSpPr>
          <p:cNvPr id="6" name="Text Box 2"/>
          <p:cNvSpPr txBox="1">
            <a:spLocks noChangeArrowheads="1"/>
          </p:cNvSpPr>
          <p:nvPr/>
        </p:nvSpPr>
        <p:spPr bwMode="auto">
          <a:xfrm rot="20758216">
            <a:off x="594900" y="3161719"/>
            <a:ext cx="8305800" cy="787400"/>
          </a:xfrm>
          <a:prstGeom prst="rect">
            <a:avLst/>
          </a:prstGeom>
          <a:solidFill>
            <a:srgbClr val="FFFF99"/>
          </a:solidFill>
          <a:ln w="25400">
            <a:solidFill>
              <a:schemeClr val="accent2"/>
            </a:solidFill>
            <a:miter lim="800000"/>
            <a:headEnd/>
            <a:tailEnd/>
          </a:ln>
        </p:spPr>
        <p:txBody>
          <a:bodyPr lIns="91433" tIns="45717" rIns="91433" bIns="45717">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a:solidFill>
                  <a:srgbClr val="800000"/>
                </a:solidFill>
                <a:cs typeface="Arial" charset="0"/>
              </a:rPr>
              <a:t>Annotated form sets:</a:t>
            </a:r>
          </a:p>
          <a:p>
            <a:pPr algn="ctr" eaLnBrk="1" hangingPunct="1"/>
            <a:r>
              <a:rPr lang="en-US" sz="2000" b="1" dirty="0">
                <a:cs typeface="Arial" charset="0"/>
                <a:hlinkClick r:id="rId4"/>
              </a:rPr>
              <a:t>http://grants.nih.gov/grants/ElectronicReceipt/communication.htm</a:t>
            </a:r>
            <a:r>
              <a:rPr lang="en-US" sz="2000" b="1" dirty="0">
                <a:cs typeface="Arial" charset="0"/>
              </a:rPr>
              <a:t> </a:t>
            </a:r>
            <a:r>
              <a:rPr lang="en-US" b="1" dirty="0">
                <a:cs typeface="Arial" charset="0"/>
              </a:rPr>
              <a:t> </a:t>
            </a:r>
          </a:p>
        </p:txBody>
      </p:sp>
      <p:sp>
        <p:nvSpPr>
          <p:cNvPr id="8" name="Left Arrow 7" title="&quot;&quot;"/>
          <p:cNvSpPr/>
          <p:nvPr/>
        </p:nvSpPr>
        <p:spPr>
          <a:xfrm>
            <a:off x="8165592" y="4944144"/>
            <a:ext cx="978408" cy="484632"/>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4542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228600"/>
            <a:ext cx="6096000" cy="4800600"/>
          </a:xfrm>
        </p:spPr>
        <p:txBody>
          <a:bodyPr>
            <a:normAutofit/>
          </a:bodyPr>
          <a:lstStyle/>
          <a:p>
            <a:r>
              <a:rPr lang="en-US" sz="7200" dirty="0" smtClean="0"/>
              <a:t>Use PDF format for all attachments.</a:t>
            </a:r>
            <a:endParaRPr lang="en-US" sz="7200" dirty="0"/>
          </a:p>
        </p:txBody>
      </p:sp>
      <p:pic>
        <p:nvPicPr>
          <p:cNvPr id="4" name="Picture 3" title="Number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3200400"/>
            <a:ext cx="2647950" cy="3810000"/>
          </a:xfrm>
          <a:prstGeom prst="rect">
            <a:avLst/>
          </a:prstGeom>
        </p:spPr>
      </p:pic>
    </p:spTree>
    <p:extLst>
      <p:ext uri="{BB962C8B-B14F-4D97-AF65-F5344CB8AC3E}">
        <p14:creationId xmlns:p14="http://schemas.microsoft.com/office/powerpoint/2010/main" val="32252792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Pdf guidelines</a:t>
            </a:r>
            <a:endParaRPr lang="en-US" dirty="0"/>
          </a:p>
        </p:txBody>
      </p:sp>
      <p:pic>
        <p:nvPicPr>
          <p:cNvPr id="5123" name="Picture 3" title="PDF Guidelines web p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69273"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Box 2"/>
          <p:cNvSpPr txBox="1">
            <a:spLocks noChangeArrowheads="1"/>
          </p:cNvSpPr>
          <p:nvPr/>
        </p:nvSpPr>
        <p:spPr bwMode="auto">
          <a:xfrm rot="20758216">
            <a:off x="594900" y="3161719"/>
            <a:ext cx="8305800" cy="787400"/>
          </a:xfrm>
          <a:prstGeom prst="rect">
            <a:avLst/>
          </a:prstGeom>
          <a:solidFill>
            <a:srgbClr val="FFFF99"/>
          </a:solidFill>
          <a:ln w="25400">
            <a:solidFill>
              <a:schemeClr val="accent2"/>
            </a:solidFill>
            <a:miter lim="800000"/>
            <a:headEnd/>
            <a:tailEnd/>
          </a:ln>
        </p:spPr>
        <p:txBody>
          <a:bodyPr lIns="91433" tIns="45717" rIns="91433" bIns="45717">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smtClean="0">
                <a:solidFill>
                  <a:srgbClr val="800000"/>
                </a:solidFill>
                <a:cs typeface="Arial" charset="0"/>
              </a:rPr>
              <a:t>PDF Guidelines:</a:t>
            </a:r>
            <a:endParaRPr lang="en-US" sz="2400" b="1" dirty="0">
              <a:solidFill>
                <a:srgbClr val="800000"/>
              </a:solidFill>
              <a:cs typeface="Arial" charset="0"/>
            </a:endParaRPr>
          </a:p>
          <a:p>
            <a:pPr algn="ctr" eaLnBrk="1" hangingPunct="1"/>
            <a:r>
              <a:rPr lang="en-US" sz="2000" b="1" dirty="0">
                <a:cs typeface="Arial" charset="0"/>
                <a:hlinkClick r:id="rId4"/>
              </a:rPr>
              <a:t>http://</a:t>
            </a:r>
            <a:r>
              <a:rPr lang="en-US" sz="2000" b="1" dirty="0" smtClean="0">
                <a:cs typeface="Arial" charset="0"/>
                <a:hlinkClick r:id="rId4"/>
              </a:rPr>
              <a:t>grants.nih.gov/grants/ElectronicReceipt/pdf_guidelines.htm</a:t>
            </a:r>
            <a:r>
              <a:rPr lang="en-US" sz="2000" b="1" dirty="0" smtClean="0">
                <a:cs typeface="Arial" charset="0"/>
              </a:rPr>
              <a:t> </a:t>
            </a:r>
            <a:endParaRPr lang="en-US" b="1" dirty="0">
              <a:cs typeface="Arial" charset="0"/>
            </a:endParaRPr>
          </a:p>
        </p:txBody>
      </p:sp>
    </p:spTree>
    <p:extLst>
      <p:ext uri="{BB962C8B-B14F-4D97-AF65-F5344CB8AC3E}">
        <p14:creationId xmlns:p14="http://schemas.microsoft.com/office/powerpoint/2010/main" val="22519806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228600"/>
            <a:ext cx="8534400" cy="6019800"/>
          </a:xfrm>
        </p:spPr>
        <p:txBody>
          <a:bodyPr>
            <a:normAutofit/>
          </a:bodyPr>
          <a:lstStyle/>
          <a:p>
            <a:r>
              <a:rPr lang="en-US" sz="6600" dirty="0" smtClean="0"/>
              <a:t>Watch out for </a:t>
            </a:r>
            <a:br>
              <a:rPr lang="en-US" sz="6600" dirty="0" smtClean="0"/>
            </a:br>
            <a:r>
              <a:rPr lang="en-US" sz="6600" dirty="0" smtClean="0">
                <a:solidFill>
                  <a:srgbClr val="993300"/>
                </a:solidFill>
              </a:rPr>
              <a:t>NIH </a:t>
            </a:r>
            <a:r>
              <a:rPr lang="en-US" sz="6600" dirty="0">
                <a:solidFill>
                  <a:srgbClr val="993300"/>
                </a:solidFill>
              </a:rPr>
              <a:t>required fields </a:t>
            </a:r>
            <a:r>
              <a:rPr lang="en-US" sz="6600" dirty="0" smtClean="0"/>
              <a:t>not marked </a:t>
            </a:r>
            <a:br>
              <a:rPr lang="en-US" sz="6600" dirty="0" smtClean="0"/>
            </a:br>
            <a:r>
              <a:rPr lang="en-US" sz="6600" dirty="0" smtClean="0"/>
              <a:t>required on </a:t>
            </a:r>
            <a:br>
              <a:rPr lang="en-US" sz="6600" dirty="0" smtClean="0"/>
            </a:br>
            <a:r>
              <a:rPr lang="en-US" sz="6600" dirty="0" smtClean="0"/>
              <a:t>federal-wide forms.</a:t>
            </a:r>
            <a:endParaRPr lang="en-US" sz="6600" dirty="0"/>
          </a:p>
        </p:txBody>
      </p:sp>
      <p:pic>
        <p:nvPicPr>
          <p:cNvPr id="7" name="Picture 6" title="Number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600" y="2514600"/>
            <a:ext cx="2200275" cy="3810000"/>
          </a:xfrm>
          <a:prstGeom prst="rect">
            <a:avLst/>
          </a:prstGeom>
        </p:spPr>
      </p:pic>
    </p:spTree>
    <p:extLst>
      <p:ext uri="{BB962C8B-B14F-4D97-AF65-F5344CB8AC3E}">
        <p14:creationId xmlns:p14="http://schemas.microsoft.com/office/powerpoint/2010/main" val="15914017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1066800"/>
            <a:ext cx="6629400" cy="4800600"/>
          </a:xfrm>
        </p:spPr>
        <p:txBody>
          <a:bodyPr>
            <a:normAutofit fontScale="90000"/>
          </a:bodyPr>
          <a:lstStyle/>
          <a:p>
            <a:r>
              <a:rPr lang="en-US" sz="8800" dirty="0" smtClean="0"/>
              <a:t>Ensure all </a:t>
            </a:r>
            <a:r>
              <a:rPr lang="en-US" sz="8800" dirty="0" smtClean="0">
                <a:solidFill>
                  <a:srgbClr val="C00000"/>
                </a:solidFill>
              </a:rPr>
              <a:t>registrations</a:t>
            </a:r>
            <a:r>
              <a:rPr lang="en-US" sz="8800" dirty="0" smtClean="0"/>
              <a:t> are </a:t>
            </a:r>
            <a:r>
              <a:rPr lang="en-US" sz="8800" dirty="0" smtClean="0">
                <a:solidFill>
                  <a:srgbClr val="C00000"/>
                </a:solidFill>
              </a:rPr>
              <a:t>in place and active</a:t>
            </a:r>
            <a:r>
              <a:rPr lang="en-US" sz="8800" dirty="0" smtClean="0"/>
              <a:t>. </a:t>
            </a:r>
            <a:endParaRPr lang="en-US" sz="8800" dirty="0"/>
          </a:p>
        </p:txBody>
      </p:sp>
      <p:pic>
        <p:nvPicPr>
          <p:cNvPr id="4" name="Picture 3" title="Number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4125" y="1981200"/>
            <a:ext cx="2647950" cy="3810000"/>
          </a:xfrm>
          <a:prstGeom prst="rect">
            <a:avLst/>
          </a:prstGeom>
        </p:spPr>
      </p:pic>
    </p:spTree>
    <p:extLst>
      <p:ext uri="{BB962C8B-B14F-4D97-AF65-F5344CB8AC3E}">
        <p14:creationId xmlns:p14="http://schemas.microsoft.com/office/powerpoint/2010/main" val="4924107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title="Project/Performance Site Locations form highlighting DU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 y="1524000"/>
            <a:ext cx="8686800" cy="4038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Oval 13" title="&quot;&quot;"/>
          <p:cNvSpPr>
            <a:spLocks noChangeArrowheads="1"/>
          </p:cNvSpPr>
          <p:nvPr/>
        </p:nvSpPr>
        <p:spPr bwMode="auto">
          <a:xfrm>
            <a:off x="1295400" y="2819400"/>
            <a:ext cx="2174731" cy="457200"/>
          </a:xfrm>
          <a:prstGeom prst="ellipse">
            <a:avLst/>
          </a:prstGeom>
          <a:solidFill>
            <a:schemeClr val="accent1">
              <a:alpha val="0"/>
            </a:schemeClr>
          </a:solidFill>
          <a:ln w="38100">
            <a:solidFill>
              <a:schemeClr val="accent2"/>
            </a:solidFill>
            <a:round/>
            <a:headEnd/>
            <a:tailEnd/>
          </a:ln>
        </p:spPr>
        <p:txBody>
          <a:bodyPr wrap="none" anchor="ctr"/>
          <a:lstStyle/>
          <a:p>
            <a:pPr algn="r"/>
            <a:endParaRPr lang="en-US" sz="1800"/>
          </a:p>
        </p:txBody>
      </p:sp>
    </p:spTree>
    <p:extLst>
      <p:ext uri="{BB962C8B-B14F-4D97-AF65-F5344CB8AC3E}">
        <p14:creationId xmlns:p14="http://schemas.microsoft.com/office/powerpoint/2010/main" val="36396945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Credential Field</a:t>
            </a:r>
            <a:endParaRPr lang="en-US" dirty="0"/>
          </a:p>
        </p:txBody>
      </p:sp>
      <p:pic>
        <p:nvPicPr>
          <p:cNvPr id="4" name="Picture 6" title="R&amp;R Senior/Key Person Profile form highlighitng Credential fie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477727"/>
            <a:ext cx="8915400" cy="8118253"/>
          </a:xfrm>
          <a:prstGeom prst="rect">
            <a:avLst/>
          </a:prstGeom>
          <a:noFill/>
          <a:ln w="25400">
            <a:noFill/>
            <a:miter lim="800000"/>
            <a:headEnd/>
            <a:tailEnd/>
          </a:ln>
          <a:extLst>
            <a:ext uri="{909E8E84-426E-40DD-AFC4-6F175D3DCCD1}">
              <a14:hiddenFill xmlns:a14="http://schemas.microsoft.com/office/drawing/2010/main">
                <a:solidFill>
                  <a:srgbClr val="FFFFFF"/>
                </a:solidFill>
              </a14:hiddenFill>
            </a:ext>
          </a:extLst>
        </p:spPr>
      </p:pic>
      <p:sp>
        <p:nvSpPr>
          <p:cNvPr id="6" name="Text Box 8"/>
          <p:cNvSpPr txBox="1">
            <a:spLocks noChangeArrowheads="1"/>
          </p:cNvSpPr>
          <p:nvPr/>
        </p:nvSpPr>
        <p:spPr bwMode="auto">
          <a:xfrm>
            <a:off x="2266950" y="2697162"/>
            <a:ext cx="23241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3" tIns="45717" rIns="91433" bIns="45717">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200" b="1" dirty="0">
                <a:solidFill>
                  <a:srgbClr val="FF3300"/>
                </a:solidFill>
                <a:cs typeface="Arial" charset="0"/>
              </a:rPr>
              <a:t>Enter PI Commons Username</a:t>
            </a:r>
          </a:p>
        </p:txBody>
      </p:sp>
      <p:sp>
        <p:nvSpPr>
          <p:cNvPr id="11" name="Text Box 8"/>
          <p:cNvSpPr txBox="1">
            <a:spLocks noChangeArrowheads="1"/>
          </p:cNvSpPr>
          <p:nvPr/>
        </p:nvSpPr>
        <p:spPr bwMode="auto">
          <a:xfrm>
            <a:off x="2293677" y="6191249"/>
            <a:ext cx="2156345" cy="276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3" tIns="45717" rIns="91433" bIns="45717">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200" b="1" dirty="0">
                <a:solidFill>
                  <a:srgbClr val="FF3300"/>
                </a:solidFill>
                <a:cs typeface="Arial" charset="0"/>
              </a:rPr>
              <a:t>Enter </a:t>
            </a:r>
            <a:r>
              <a:rPr lang="en-US" sz="1200" b="1" dirty="0" smtClean="0">
                <a:solidFill>
                  <a:srgbClr val="FF3300"/>
                </a:solidFill>
                <a:cs typeface="Arial" charset="0"/>
              </a:rPr>
              <a:t>Commons </a:t>
            </a:r>
            <a:r>
              <a:rPr lang="en-US" sz="1200" b="1" dirty="0">
                <a:solidFill>
                  <a:srgbClr val="FF3300"/>
                </a:solidFill>
                <a:cs typeface="Arial" charset="0"/>
              </a:rPr>
              <a:t>Username</a:t>
            </a:r>
          </a:p>
        </p:txBody>
      </p:sp>
      <p:sp>
        <p:nvSpPr>
          <p:cNvPr id="13" name="Left Arrow 12" title="Senior/Key person form highlighting Credential field"/>
          <p:cNvSpPr/>
          <p:nvPr/>
        </p:nvSpPr>
        <p:spPr>
          <a:xfrm>
            <a:off x="4800600" y="6108574"/>
            <a:ext cx="978408" cy="484632"/>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eft Arrow 13" title="&quot;&quot;"/>
          <p:cNvSpPr/>
          <p:nvPr/>
        </p:nvSpPr>
        <p:spPr>
          <a:xfrm>
            <a:off x="4619625" y="2592164"/>
            <a:ext cx="978408" cy="484632"/>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4388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Organization Name - Required</a:t>
            </a:r>
            <a:endParaRPr lang="en-US" dirty="0"/>
          </a:p>
        </p:txBody>
      </p:sp>
      <p:pic>
        <p:nvPicPr>
          <p:cNvPr id="4" name="Picture 6" title="R&amp;R Senior/Key Person Profile form highlighting Organization fie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457201"/>
            <a:ext cx="9001125" cy="8338859"/>
          </a:xfrm>
          <a:prstGeom prst="rect">
            <a:avLst/>
          </a:prstGeom>
          <a:noFill/>
          <a:ln w="25400">
            <a:noFill/>
            <a:miter lim="800000"/>
            <a:headEnd/>
            <a:tailEnd/>
          </a:ln>
          <a:extLst>
            <a:ext uri="{909E8E84-426E-40DD-AFC4-6F175D3DCCD1}">
              <a14:hiddenFill xmlns:a14="http://schemas.microsoft.com/office/drawing/2010/main">
                <a:solidFill>
                  <a:srgbClr val="FFFFFF"/>
                </a:solidFill>
              </a14:hiddenFill>
            </a:ext>
          </a:extLst>
        </p:spPr>
      </p:pic>
      <p:sp>
        <p:nvSpPr>
          <p:cNvPr id="6" name="Left Arrow 5" title="&quot;&quot;"/>
          <p:cNvSpPr/>
          <p:nvPr/>
        </p:nvSpPr>
        <p:spPr>
          <a:xfrm>
            <a:off x="4419600" y="1390650"/>
            <a:ext cx="978408" cy="484632"/>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title="&quot;&quot;"/>
          <p:cNvSpPr/>
          <p:nvPr/>
        </p:nvSpPr>
        <p:spPr>
          <a:xfrm>
            <a:off x="4419600" y="4953000"/>
            <a:ext cx="978408" cy="484632"/>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13" title="&quot;&quot;"/>
          <p:cNvSpPr>
            <a:spLocks noChangeArrowheads="1"/>
          </p:cNvSpPr>
          <p:nvPr/>
        </p:nvSpPr>
        <p:spPr bwMode="auto">
          <a:xfrm>
            <a:off x="381000" y="1371600"/>
            <a:ext cx="3918204" cy="484632"/>
          </a:xfrm>
          <a:prstGeom prst="ellipse">
            <a:avLst/>
          </a:prstGeom>
          <a:solidFill>
            <a:schemeClr val="accent1">
              <a:alpha val="0"/>
            </a:schemeClr>
          </a:solidFill>
          <a:ln w="38100">
            <a:solidFill>
              <a:srgbClr val="FF0000"/>
            </a:solidFill>
            <a:round/>
            <a:headEnd/>
            <a:tailEnd/>
          </a:ln>
        </p:spPr>
        <p:txBody>
          <a:bodyPr wrap="none" anchor="ctr"/>
          <a:lstStyle/>
          <a:p>
            <a:pPr algn="r"/>
            <a:endParaRPr lang="en-US" sz="1800"/>
          </a:p>
        </p:txBody>
      </p:sp>
      <p:sp>
        <p:nvSpPr>
          <p:cNvPr id="9" name="Oval 13" title="&quot;&quot;"/>
          <p:cNvSpPr>
            <a:spLocks noChangeArrowheads="1"/>
          </p:cNvSpPr>
          <p:nvPr/>
        </p:nvSpPr>
        <p:spPr bwMode="auto">
          <a:xfrm>
            <a:off x="381000" y="4925568"/>
            <a:ext cx="3918204" cy="484632"/>
          </a:xfrm>
          <a:prstGeom prst="ellipse">
            <a:avLst/>
          </a:prstGeom>
          <a:solidFill>
            <a:schemeClr val="accent1">
              <a:alpha val="0"/>
            </a:schemeClr>
          </a:solidFill>
          <a:ln w="38100">
            <a:solidFill>
              <a:srgbClr val="FF0000"/>
            </a:solidFill>
            <a:round/>
            <a:headEnd/>
            <a:tailEnd/>
          </a:ln>
        </p:spPr>
        <p:txBody>
          <a:bodyPr wrap="none" anchor="ctr"/>
          <a:lstStyle/>
          <a:p>
            <a:pPr algn="r"/>
            <a:endParaRPr lang="en-US" sz="1800"/>
          </a:p>
        </p:txBody>
      </p:sp>
    </p:spTree>
    <p:extLst>
      <p:ext uri="{BB962C8B-B14F-4D97-AF65-F5344CB8AC3E}">
        <p14:creationId xmlns:p14="http://schemas.microsoft.com/office/powerpoint/2010/main" val="2966245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95400" y="762000"/>
            <a:ext cx="7086600" cy="4648200"/>
          </a:xfrm>
        </p:spPr>
        <p:txBody>
          <a:bodyPr>
            <a:normAutofit/>
          </a:bodyPr>
          <a:lstStyle/>
          <a:p>
            <a:r>
              <a:rPr lang="en-US" sz="8800" dirty="0" smtClean="0"/>
              <a:t>Use the </a:t>
            </a:r>
            <a:br>
              <a:rPr lang="en-US" sz="8800" dirty="0" smtClean="0"/>
            </a:br>
            <a:r>
              <a:rPr lang="en-US" sz="8800" dirty="0" smtClean="0"/>
              <a:t>correct </a:t>
            </a:r>
            <a:br>
              <a:rPr lang="en-US" sz="8800" dirty="0" smtClean="0"/>
            </a:br>
            <a:r>
              <a:rPr lang="en-US" sz="8800" dirty="0" smtClean="0">
                <a:solidFill>
                  <a:srgbClr val="C00000"/>
                </a:solidFill>
              </a:rPr>
              <a:t>DUNS</a:t>
            </a:r>
            <a:endParaRPr lang="en-US" sz="8800" dirty="0"/>
          </a:p>
        </p:txBody>
      </p:sp>
      <p:pic>
        <p:nvPicPr>
          <p:cNvPr id="8" name="Picture 7" title="Number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752600"/>
            <a:ext cx="2505075" cy="3810000"/>
          </a:xfrm>
          <a:prstGeom prst="rect">
            <a:avLst/>
          </a:prstGeom>
        </p:spPr>
      </p:pic>
    </p:spTree>
    <p:extLst>
      <p:ext uri="{BB962C8B-B14F-4D97-AF65-F5344CB8AC3E}">
        <p14:creationId xmlns:p14="http://schemas.microsoft.com/office/powerpoint/2010/main" val="24218712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DUNS</a:t>
            </a:r>
            <a:endParaRPr lang="en-US" dirty="0"/>
          </a:p>
        </p:txBody>
      </p:sp>
      <p:pic>
        <p:nvPicPr>
          <p:cNvPr id="1026" name="Picture 2" title="RR Cover form highlighting DUNS fie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13" title="&quot;&quot;"/>
          <p:cNvSpPr>
            <a:spLocks noChangeArrowheads="1"/>
          </p:cNvSpPr>
          <p:nvPr/>
        </p:nvSpPr>
        <p:spPr bwMode="auto">
          <a:xfrm>
            <a:off x="4724400" y="1676400"/>
            <a:ext cx="4267200" cy="685800"/>
          </a:xfrm>
          <a:prstGeom prst="ellipse">
            <a:avLst/>
          </a:prstGeom>
          <a:solidFill>
            <a:schemeClr val="accent1">
              <a:alpha val="0"/>
            </a:schemeClr>
          </a:solidFill>
          <a:ln w="38100">
            <a:solidFill>
              <a:srgbClr val="FF0000"/>
            </a:solidFill>
            <a:round/>
            <a:headEnd/>
            <a:tailEnd/>
          </a:ln>
        </p:spPr>
        <p:txBody>
          <a:bodyPr wrap="none" anchor="ctr"/>
          <a:lstStyle/>
          <a:p>
            <a:pPr algn="r"/>
            <a:endParaRPr lang="en-US" sz="1800"/>
          </a:p>
        </p:txBody>
      </p:sp>
    </p:spTree>
    <p:extLst>
      <p:ext uri="{BB962C8B-B14F-4D97-AF65-F5344CB8AC3E}">
        <p14:creationId xmlns:p14="http://schemas.microsoft.com/office/powerpoint/2010/main" val="38129198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90600" y="304800"/>
            <a:ext cx="7924800" cy="5486400"/>
          </a:xfrm>
        </p:spPr>
        <p:txBody>
          <a:bodyPr>
            <a:normAutofit fontScale="90000"/>
          </a:bodyPr>
          <a:lstStyle/>
          <a:p>
            <a:r>
              <a:rPr lang="en-US" sz="7200" dirty="0" smtClean="0"/>
              <a:t>Provide </a:t>
            </a:r>
            <a:br>
              <a:rPr lang="en-US" sz="7200" dirty="0" smtClean="0"/>
            </a:br>
            <a:r>
              <a:rPr lang="en-US" sz="7200" dirty="0" smtClean="0"/>
              <a:t>measurable </a:t>
            </a:r>
            <a:br>
              <a:rPr lang="en-US" sz="7200" dirty="0" smtClean="0"/>
            </a:br>
            <a:r>
              <a:rPr lang="en-US" sz="7200" dirty="0" smtClean="0"/>
              <a:t>effort for all </a:t>
            </a:r>
            <a:r>
              <a:rPr lang="en-US" sz="7200" dirty="0" err="1" smtClean="0"/>
              <a:t>Sr</a:t>
            </a:r>
            <a:r>
              <a:rPr lang="en-US" sz="7200" dirty="0" smtClean="0"/>
              <a:t>/Key in R&amp;R Budget.</a:t>
            </a:r>
            <a:endParaRPr lang="en-US" sz="7200" dirty="0"/>
          </a:p>
        </p:txBody>
      </p:sp>
      <p:grpSp>
        <p:nvGrpSpPr>
          <p:cNvPr id="5" name="Group 4" title="Number 10"/>
          <p:cNvGrpSpPr/>
          <p:nvPr/>
        </p:nvGrpSpPr>
        <p:grpSpPr>
          <a:xfrm>
            <a:off x="-347662" y="228600"/>
            <a:ext cx="3700462" cy="3962400"/>
            <a:chOff x="-361950" y="1676400"/>
            <a:chExt cx="3700462" cy="3962400"/>
          </a:xfrm>
        </p:grpSpPr>
        <p:pic>
          <p:nvPicPr>
            <p:cNvPr id="6" name="Picture 5" title="&quot;&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587" y="1828800"/>
              <a:ext cx="2447925" cy="3810000"/>
            </a:xfrm>
            <a:prstGeom prst="rect">
              <a:avLst/>
            </a:prstGeom>
          </p:spPr>
        </p:pic>
        <p:pic>
          <p:nvPicPr>
            <p:cNvPr id="7" name="Picture 6" title="&quot;&quo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1950" y="1676400"/>
              <a:ext cx="2647950" cy="3810000"/>
            </a:xfrm>
            <a:prstGeom prst="rect">
              <a:avLst/>
            </a:prstGeom>
          </p:spPr>
        </p:pic>
      </p:grpSp>
    </p:spTree>
    <p:extLst>
      <p:ext uri="{BB962C8B-B14F-4D97-AF65-F5344CB8AC3E}">
        <p14:creationId xmlns:p14="http://schemas.microsoft.com/office/powerpoint/2010/main" val="5745951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title="R&amp;R Budget form highlighting effort months fie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33400"/>
            <a:ext cx="8686800" cy="276928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Left Arrow 6" title="&quot;&quot;"/>
          <p:cNvSpPr/>
          <p:nvPr/>
        </p:nvSpPr>
        <p:spPr>
          <a:xfrm rot="2135229">
            <a:off x="5764645" y="2406471"/>
            <a:ext cx="978408" cy="484632"/>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13" title="&quot;&quot;"/>
          <p:cNvSpPr>
            <a:spLocks noChangeArrowheads="1"/>
          </p:cNvSpPr>
          <p:nvPr/>
        </p:nvSpPr>
        <p:spPr bwMode="auto">
          <a:xfrm>
            <a:off x="4800600" y="1828800"/>
            <a:ext cx="1219200" cy="547791"/>
          </a:xfrm>
          <a:prstGeom prst="ellipse">
            <a:avLst/>
          </a:prstGeom>
          <a:solidFill>
            <a:schemeClr val="accent1">
              <a:alpha val="0"/>
            </a:schemeClr>
          </a:solidFill>
          <a:ln w="38100">
            <a:solidFill>
              <a:srgbClr val="FF0000"/>
            </a:solidFill>
            <a:round/>
            <a:headEnd/>
            <a:tailEnd/>
          </a:ln>
        </p:spPr>
        <p:txBody>
          <a:bodyPr wrap="none" anchor="ctr"/>
          <a:lstStyle/>
          <a:p>
            <a:pPr algn="r"/>
            <a:endParaRPr lang="en-US" sz="1800"/>
          </a:p>
        </p:txBody>
      </p:sp>
      <p:grpSp>
        <p:nvGrpSpPr>
          <p:cNvPr id="21" name="Group 20" title="Calendar Months only"/>
          <p:cNvGrpSpPr/>
          <p:nvPr/>
        </p:nvGrpSpPr>
        <p:grpSpPr>
          <a:xfrm>
            <a:off x="1070203" y="3512247"/>
            <a:ext cx="2808377" cy="1288353"/>
            <a:chOff x="1070203" y="3512247"/>
            <a:chExt cx="2808377" cy="1288353"/>
          </a:xfrm>
        </p:grpSpPr>
        <p:pic>
          <p:nvPicPr>
            <p:cNvPr id="6146" name="Picture 2" title="&quot;&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3657600"/>
              <a:ext cx="2125980" cy="1143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TextBox 8"/>
            <p:cNvSpPr txBox="1"/>
            <p:nvPr/>
          </p:nvSpPr>
          <p:spPr>
            <a:xfrm>
              <a:off x="1905000" y="4419600"/>
              <a:ext cx="441146" cy="369332"/>
            </a:xfrm>
            <a:prstGeom prst="rect">
              <a:avLst/>
            </a:prstGeom>
            <a:noFill/>
          </p:spPr>
          <p:txBody>
            <a:bodyPr wrap="none" rtlCol="0">
              <a:spAutoFit/>
            </a:bodyPr>
            <a:lstStyle/>
            <a:p>
              <a:r>
                <a:rPr lang="en-US" dirty="0" smtClean="0"/>
                <a:t>12</a:t>
              </a:r>
              <a:endParaRPr lang="en-US" dirty="0"/>
            </a:p>
          </p:txBody>
        </p:sp>
        <p:pic>
          <p:nvPicPr>
            <p:cNvPr id="13" name="Picture 12" title="&quot;&quo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0203" y="3512247"/>
              <a:ext cx="1114425" cy="1288353"/>
            </a:xfrm>
            <a:prstGeom prst="rect">
              <a:avLst/>
            </a:prstGeom>
          </p:spPr>
        </p:pic>
      </p:grpSp>
      <p:grpSp>
        <p:nvGrpSpPr>
          <p:cNvPr id="23" name="Group 22" title="sample academic and summer month data"/>
          <p:cNvGrpSpPr/>
          <p:nvPr/>
        </p:nvGrpSpPr>
        <p:grpSpPr>
          <a:xfrm>
            <a:off x="4524375" y="3505200"/>
            <a:ext cx="2638425" cy="1295400"/>
            <a:chOff x="4524375" y="3505200"/>
            <a:chExt cx="2638425" cy="1295400"/>
          </a:xfrm>
        </p:grpSpPr>
        <p:pic>
          <p:nvPicPr>
            <p:cNvPr id="10" name="Picture 2" title="&quot;&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6820" y="3657600"/>
              <a:ext cx="2125980" cy="1143000"/>
            </a:xfrm>
            <a:prstGeom prst="rect">
              <a:avLst/>
            </a:prstGeom>
            <a:extLst>
              <a:ext uri="{909E8E84-426E-40DD-AFC4-6F175D3DCCD1}">
                <a14:hiddenFill xmlns:a14="http://schemas.microsoft.com/office/drawing/2010/main">
                  <a:solidFill>
                    <a:schemeClr val="accent1"/>
                  </a:solidFill>
                </a14:hiddenFill>
              </a:ext>
            </a:extLst>
          </p:spPr>
        </p:pic>
        <p:sp>
          <p:nvSpPr>
            <p:cNvPr id="14" name="TextBox 13"/>
            <p:cNvSpPr txBox="1"/>
            <p:nvPr/>
          </p:nvSpPr>
          <p:spPr>
            <a:xfrm>
              <a:off x="5935494" y="4419600"/>
              <a:ext cx="312906" cy="369332"/>
            </a:xfrm>
            <a:prstGeom prst="rect">
              <a:avLst/>
            </a:prstGeom>
            <a:noFill/>
          </p:spPr>
          <p:txBody>
            <a:bodyPr wrap="none" rtlCol="0">
              <a:spAutoFit/>
            </a:bodyPr>
            <a:lstStyle/>
            <a:p>
              <a:r>
                <a:rPr lang="en-US" dirty="0" smtClean="0"/>
                <a:t>4</a:t>
              </a:r>
              <a:endParaRPr lang="en-US" dirty="0"/>
            </a:p>
          </p:txBody>
        </p:sp>
        <p:sp>
          <p:nvSpPr>
            <p:cNvPr id="15" name="TextBox 14"/>
            <p:cNvSpPr txBox="1"/>
            <p:nvPr/>
          </p:nvSpPr>
          <p:spPr>
            <a:xfrm>
              <a:off x="6553200" y="4419600"/>
              <a:ext cx="505267" cy="369332"/>
            </a:xfrm>
            <a:prstGeom prst="rect">
              <a:avLst/>
            </a:prstGeom>
            <a:noFill/>
          </p:spPr>
          <p:txBody>
            <a:bodyPr wrap="none" rtlCol="0">
              <a:spAutoFit/>
            </a:bodyPr>
            <a:lstStyle/>
            <a:p>
              <a:r>
                <a:rPr lang="en-US" dirty="0" smtClean="0"/>
                <a:t>1.5</a:t>
              </a:r>
              <a:endParaRPr lang="en-US" dirty="0"/>
            </a:p>
          </p:txBody>
        </p:sp>
        <p:pic>
          <p:nvPicPr>
            <p:cNvPr id="20" name="Picture 19" title="&quot;&quo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24375" y="3505200"/>
              <a:ext cx="1114425" cy="1288353"/>
            </a:xfrm>
            <a:prstGeom prst="rect">
              <a:avLst/>
            </a:prstGeom>
          </p:spPr>
        </p:pic>
      </p:grpSp>
      <p:grpSp>
        <p:nvGrpSpPr>
          <p:cNvPr id="24" name="Group 23" title="don't enter data in calendar month and academic month and summer months"/>
          <p:cNvGrpSpPr/>
          <p:nvPr/>
        </p:nvGrpSpPr>
        <p:grpSpPr>
          <a:xfrm>
            <a:off x="546486" y="5029200"/>
            <a:ext cx="3332094" cy="1409242"/>
            <a:chOff x="546486" y="5029200"/>
            <a:chExt cx="3332094" cy="1409242"/>
          </a:xfrm>
        </p:grpSpPr>
        <p:pic>
          <p:nvPicPr>
            <p:cNvPr id="11" name="Picture 2" title="&quot;&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5029200"/>
              <a:ext cx="2125980" cy="1143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6" name="TextBox 15"/>
            <p:cNvSpPr txBox="1"/>
            <p:nvPr/>
          </p:nvSpPr>
          <p:spPr>
            <a:xfrm>
              <a:off x="1905000" y="5778579"/>
              <a:ext cx="441146" cy="369332"/>
            </a:xfrm>
            <a:prstGeom prst="rect">
              <a:avLst/>
            </a:prstGeom>
            <a:noFill/>
          </p:spPr>
          <p:txBody>
            <a:bodyPr wrap="none" rtlCol="0">
              <a:spAutoFit/>
            </a:bodyPr>
            <a:lstStyle/>
            <a:p>
              <a:r>
                <a:rPr lang="en-US" dirty="0" smtClean="0"/>
                <a:t>12</a:t>
              </a:r>
              <a:endParaRPr lang="en-US" dirty="0"/>
            </a:p>
          </p:txBody>
        </p:sp>
        <p:sp>
          <p:nvSpPr>
            <p:cNvPr id="17" name="TextBox 16"/>
            <p:cNvSpPr txBox="1"/>
            <p:nvPr/>
          </p:nvSpPr>
          <p:spPr>
            <a:xfrm>
              <a:off x="2595017" y="5778579"/>
              <a:ext cx="312906" cy="369332"/>
            </a:xfrm>
            <a:prstGeom prst="rect">
              <a:avLst/>
            </a:prstGeom>
            <a:noFill/>
          </p:spPr>
          <p:txBody>
            <a:bodyPr wrap="none" rtlCol="0">
              <a:spAutoFit/>
            </a:bodyPr>
            <a:lstStyle/>
            <a:p>
              <a:r>
                <a:rPr lang="en-US" dirty="0" smtClean="0"/>
                <a:t>9</a:t>
              </a:r>
              <a:endParaRPr lang="en-US" dirty="0"/>
            </a:p>
          </p:txBody>
        </p:sp>
        <p:sp>
          <p:nvSpPr>
            <p:cNvPr id="18" name="TextBox 17"/>
            <p:cNvSpPr txBox="1"/>
            <p:nvPr/>
          </p:nvSpPr>
          <p:spPr>
            <a:xfrm>
              <a:off x="3285034" y="5778579"/>
              <a:ext cx="312906" cy="369332"/>
            </a:xfrm>
            <a:prstGeom prst="rect">
              <a:avLst/>
            </a:prstGeom>
            <a:noFill/>
          </p:spPr>
          <p:txBody>
            <a:bodyPr wrap="none" rtlCol="0">
              <a:spAutoFit/>
            </a:bodyPr>
            <a:lstStyle/>
            <a:p>
              <a:r>
                <a:rPr lang="en-US" dirty="0"/>
                <a:t>3</a:t>
              </a:r>
            </a:p>
          </p:txBody>
        </p:sp>
        <p:pic>
          <p:nvPicPr>
            <p:cNvPr id="19" name="Picture 18" title="&quot;&quo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6486" y="5029200"/>
              <a:ext cx="1531786" cy="1409242"/>
            </a:xfrm>
            <a:prstGeom prst="rect">
              <a:avLst/>
            </a:prstGeom>
          </p:spPr>
        </p:pic>
      </p:grpSp>
      <p:grpSp>
        <p:nvGrpSpPr>
          <p:cNvPr id="25" name="Group 24" title="must enter some effort month data"/>
          <p:cNvGrpSpPr/>
          <p:nvPr/>
        </p:nvGrpSpPr>
        <p:grpSpPr>
          <a:xfrm>
            <a:off x="4030814" y="5029200"/>
            <a:ext cx="3131986" cy="1409242"/>
            <a:chOff x="4030814" y="5029200"/>
            <a:chExt cx="3131986" cy="1409242"/>
          </a:xfrm>
        </p:grpSpPr>
        <p:pic>
          <p:nvPicPr>
            <p:cNvPr id="12" name="Picture 2" title="&quot;&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6820" y="5029200"/>
              <a:ext cx="2125980" cy="1143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2" name="Picture 21" title="&quot;&quo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30814" y="5029200"/>
              <a:ext cx="1531786" cy="1409242"/>
            </a:xfrm>
            <a:prstGeom prst="rect">
              <a:avLst/>
            </a:prstGeom>
          </p:spPr>
        </p:pic>
      </p:grpSp>
    </p:spTree>
    <p:extLst>
      <p:ext uri="{BB962C8B-B14F-4D97-AF65-F5344CB8AC3E}">
        <p14:creationId xmlns:p14="http://schemas.microsoft.com/office/powerpoint/2010/main" val="4261638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28600" y="762001"/>
            <a:ext cx="8382000" cy="5943600"/>
          </a:xfrm>
          <a:prstGeom prst="rect">
            <a:avLst/>
          </a:prstGeom>
        </p:spPr>
        <p:txBody>
          <a:bodyPr/>
          <a:lst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9BBB59"/>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064A2"/>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4BACC6"/>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sz="1400" kern="1200" cap="all" baseline="0">
                <a:solidFill>
                  <a:schemeClr val="tx1"/>
                </a:solidFill>
                <a:latin typeface="+mn-lt"/>
                <a:ea typeface="+mn-ea"/>
                <a:cs typeface="+mn-cs"/>
              </a:defRPr>
            </a:lvl9pPr>
          </a:lstStyle>
          <a:p>
            <a:pPr marL="514350" indent="-514350">
              <a:buFont typeface="+mj-lt"/>
              <a:buAutoNum type="arabicPeriod"/>
            </a:pPr>
            <a:r>
              <a:rPr lang="en-US" dirty="0" smtClean="0">
                <a:solidFill>
                  <a:srgbClr val="C00000"/>
                </a:solidFill>
              </a:rPr>
              <a:t>Ensure all registrations are in place &amp; active</a:t>
            </a:r>
          </a:p>
          <a:p>
            <a:pPr marL="514350" indent="-514350">
              <a:buFont typeface="+mj-lt"/>
              <a:buAutoNum type="arabicPeriod"/>
            </a:pPr>
            <a:r>
              <a:rPr lang="en-US" dirty="0" smtClean="0">
                <a:solidFill>
                  <a:srgbClr val="C00000"/>
                </a:solidFill>
              </a:rPr>
              <a:t>Follow instructions!</a:t>
            </a:r>
          </a:p>
          <a:p>
            <a:pPr marL="514350" indent="-514350">
              <a:buFont typeface="+mj-lt"/>
              <a:buAutoNum type="arabicPeriod"/>
            </a:pPr>
            <a:r>
              <a:rPr lang="en-US" dirty="0" smtClean="0">
                <a:solidFill>
                  <a:srgbClr val="C00000"/>
                </a:solidFill>
              </a:rPr>
              <a:t>Submit early!</a:t>
            </a:r>
          </a:p>
          <a:p>
            <a:pPr marL="514350" indent="-514350">
              <a:buFont typeface="+mj-lt"/>
              <a:buAutoNum type="arabicPeriod"/>
            </a:pPr>
            <a:r>
              <a:rPr lang="en-US" dirty="0" smtClean="0">
                <a:solidFill>
                  <a:srgbClr val="C00000"/>
                </a:solidFill>
              </a:rPr>
              <a:t>View entire application image in eRA Commons</a:t>
            </a:r>
          </a:p>
          <a:p>
            <a:pPr marL="514350" indent="-514350">
              <a:buFont typeface="+mj-lt"/>
              <a:buAutoNum type="arabicPeriod"/>
            </a:pPr>
            <a:r>
              <a:rPr lang="en-US" dirty="0" smtClean="0">
                <a:solidFill>
                  <a:srgbClr val="C00000"/>
                </a:solidFill>
              </a:rPr>
              <a:t>Follow system issue policy</a:t>
            </a:r>
          </a:p>
          <a:p>
            <a:pPr marL="514350" indent="-514350">
              <a:buFont typeface="+mj-lt"/>
              <a:buAutoNum type="arabicPeriod"/>
            </a:pPr>
            <a:r>
              <a:rPr lang="en-US" dirty="0" smtClean="0">
                <a:solidFill>
                  <a:srgbClr val="C00000"/>
                </a:solidFill>
              </a:rPr>
              <a:t>Include all required attachments </a:t>
            </a:r>
          </a:p>
          <a:p>
            <a:pPr marL="514350" indent="-514350">
              <a:buFont typeface="+mj-lt"/>
              <a:buAutoNum type="arabicPeriod"/>
            </a:pPr>
            <a:r>
              <a:rPr lang="en-US" dirty="0" smtClean="0">
                <a:solidFill>
                  <a:srgbClr val="C00000"/>
                </a:solidFill>
              </a:rPr>
              <a:t>Use PDF format for all attachments</a:t>
            </a:r>
          </a:p>
          <a:p>
            <a:pPr marL="514350" indent="-514350">
              <a:buFont typeface="+mj-lt"/>
              <a:buAutoNum type="arabicPeriod"/>
            </a:pPr>
            <a:r>
              <a:rPr lang="en-US" dirty="0" smtClean="0">
                <a:solidFill>
                  <a:srgbClr val="C00000"/>
                </a:solidFill>
              </a:rPr>
              <a:t>Watch out for unmarked NIH-required fields </a:t>
            </a:r>
          </a:p>
          <a:p>
            <a:pPr marL="514350" indent="-514350">
              <a:buFont typeface="+mj-lt"/>
              <a:buAutoNum type="arabicPeriod"/>
            </a:pPr>
            <a:r>
              <a:rPr lang="en-US" dirty="0" smtClean="0">
                <a:solidFill>
                  <a:srgbClr val="C00000"/>
                </a:solidFill>
              </a:rPr>
              <a:t>Use the correct DUNS</a:t>
            </a:r>
          </a:p>
          <a:p>
            <a:pPr marL="514350" indent="-514350">
              <a:buFont typeface="+mj-lt"/>
              <a:buAutoNum type="arabicPeriod"/>
            </a:pPr>
            <a:r>
              <a:rPr lang="en-US" dirty="0" smtClean="0">
                <a:solidFill>
                  <a:srgbClr val="C00000"/>
                </a:solidFill>
              </a:rPr>
              <a:t>Provide measurable effort for all </a:t>
            </a:r>
            <a:r>
              <a:rPr lang="en-US" dirty="0" err="1" smtClean="0">
                <a:solidFill>
                  <a:srgbClr val="C00000"/>
                </a:solidFill>
              </a:rPr>
              <a:t>Sr</a:t>
            </a:r>
            <a:r>
              <a:rPr lang="en-US" dirty="0" smtClean="0">
                <a:solidFill>
                  <a:srgbClr val="C00000"/>
                </a:solidFill>
              </a:rPr>
              <a:t>/Key on budget</a:t>
            </a:r>
          </a:p>
        </p:txBody>
      </p:sp>
      <p:pic>
        <p:nvPicPr>
          <p:cNvPr id="5" name="Picture 4" title="Top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600" y="304800"/>
            <a:ext cx="2057400" cy="2194560"/>
          </a:xfrm>
          <a:prstGeom prst="rect">
            <a:avLst/>
          </a:prstGeom>
        </p:spPr>
      </p:pic>
    </p:spTree>
    <p:extLst>
      <p:ext uri="{BB962C8B-B14F-4D97-AF65-F5344CB8AC3E}">
        <p14:creationId xmlns:p14="http://schemas.microsoft.com/office/powerpoint/2010/main" val="14204251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title="Get Registered - SAM, DUNS, Grants.gov, eRA Commons, SB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60451"/>
            <a:ext cx="9144000" cy="6578549"/>
          </a:xfrm>
          <a:prstGeom prst="rect">
            <a:avLst/>
          </a:prstGeom>
        </p:spPr>
      </p:pic>
    </p:spTree>
    <p:extLst>
      <p:ext uri="{BB962C8B-B14F-4D97-AF65-F5344CB8AC3E}">
        <p14:creationId xmlns:p14="http://schemas.microsoft.com/office/powerpoint/2010/main" val="35153161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71600" y="1524000"/>
            <a:ext cx="6629400" cy="3505200"/>
          </a:xfrm>
        </p:spPr>
        <p:txBody>
          <a:bodyPr>
            <a:normAutofit/>
          </a:bodyPr>
          <a:lstStyle/>
          <a:p>
            <a:r>
              <a:rPr lang="en-US" sz="8800" dirty="0" smtClean="0">
                <a:solidFill>
                  <a:srgbClr val="C00000"/>
                </a:solidFill>
              </a:rPr>
              <a:t>Follow </a:t>
            </a:r>
            <a:r>
              <a:rPr lang="en-US" sz="8800" dirty="0">
                <a:solidFill>
                  <a:srgbClr val="C00000"/>
                </a:solidFill>
              </a:rPr>
              <a:t>instructions! </a:t>
            </a:r>
          </a:p>
        </p:txBody>
      </p:sp>
      <p:pic>
        <p:nvPicPr>
          <p:cNvPr id="5" name="Picture 4" title="Number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685800"/>
            <a:ext cx="2581275" cy="3810000"/>
          </a:xfrm>
          <a:prstGeom prst="rect">
            <a:avLst/>
          </a:prstGeom>
        </p:spPr>
      </p:pic>
    </p:spTree>
    <p:extLst>
      <p:ext uri="{BB962C8B-B14F-4D97-AF65-F5344CB8AC3E}">
        <p14:creationId xmlns:p14="http://schemas.microsoft.com/office/powerpoint/2010/main" val="24225954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title="&quot;&quot;"/>
          <p:cNvGrpSpPr/>
          <p:nvPr/>
        </p:nvGrpSpPr>
        <p:grpSpPr>
          <a:xfrm>
            <a:off x="4613977" y="1371600"/>
            <a:ext cx="3810000" cy="3571875"/>
            <a:chOff x="2667000" y="1643062"/>
            <a:chExt cx="3810000" cy="3571875"/>
          </a:xfrm>
        </p:grpSpPr>
        <p:pic>
          <p:nvPicPr>
            <p:cNvPr id="8" name="Picture 7" title="&quot;&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1643062"/>
              <a:ext cx="3810000" cy="3571875"/>
            </a:xfrm>
            <a:prstGeom prst="rect">
              <a:avLst/>
            </a:prstGeom>
          </p:spPr>
        </p:pic>
        <p:pic>
          <p:nvPicPr>
            <p:cNvPr id="7" name="Picture 6" descr="dhhs_logo[1]"/>
            <p:cNvPicPr>
              <a:picLocks noChangeAspect="1" noChangeArrowheads="1"/>
            </p:cNvPicPr>
            <p:nvPr/>
          </p:nvPicPr>
          <p:blipFill>
            <a:blip r:embed="rId4" cstate="print"/>
            <a:srcRect/>
            <a:stretch>
              <a:fillRect/>
            </a:stretch>
          </p:blipFill>
          <p:spPr bwMode="auto">
            <a:xfrm rot="1535802">
              <a:off x="4457700" y="2743200"/>
              <a:ext cx="1524000" cy="1540413"/>
            </a:xfrm>
            <a:prstGeom prst="rect">
              <a:avLst/>
            </a:prstGeom>
            <a:noFill/>
            <a:ln w="9525">
              <a:noFill/>
              <a:miter lim="800000"/>
              <a:headEnd/>
              <a:tailEnd/>
            </a:ln>
          </p:spPr>
        </p:pic>
      </p:grpSp>
      <p:pic>
        <p:nvPicPr>
          <p:cNvPr id="5" name="Picture 3" title="supplemental instructions title p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29796">
            <a:off x="4505214" y="894863"/>
            <a:ext cx="4027526" cy="4953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 name="Picture 4" title="Picture of Application Guide title p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123526">
            <a:off x="542925" y="869320"/>
            <a:ext cx="4188225" cy="4953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 Box 8"/>
          <p:cNvSpPr txBox="1">
            <a:spLocks noChangeArrowheads="1"/>
          </p:cNvSpPr>
          <p:nvPr/>
        </p:nvSpPr>
        <p:spPr bwMode="auto">
          <a:xfrm>
            <a:off x="762000" y="6167741"/>
            <a:ext cx="7391400" cy="461659"/>
          </a:xfrm>
          <a:prstGeom prst="rect">
            <a:avLst/>
          </a:prstGeom>
          <a:solidFill>
            <a:srgbClr val="FFFF66"/>
          </a:solidFill>
          <a:ln w="25400">
            <a:noFill/>
            <a:miter lim="800000"/>
            <a:headEnd/>
            <a:tailEnd/>
          </a:ln>
        </p:spPr>
        <p:txBody>
          <a:bodyPr wrap="square" lIns="91433" tIns="45717" rIns="91433" bIns="45717">
            <a:spAutoFit/>
          </a:bodyPr>
          <a:lstStyle/>
          <a:p>
            <a:pPr lvl="1"/>
            <a:r>
              <a:rPr lang="en-US" sz="2400" dirty="0">
                <a:hlinkClick r:id="rId7"/>
              </a:rPr>
              <a:t>http://grants.nih.gov/grants/funding/424/index.htm</a:t>
            </a:r>
            <a:r>
              <a:rPr lang="en-US" sz="2400" dirty="0"/>
              <a:t> </a:t>
            </a:r>
          </a:p>
        </p:txBody>
      </p:sp>
    </p:spTree>
    <p:extLst>
      <p:ext uri="{BB962C8B-B14F-4D97-AF65-F5344CB8AC3E}">
        <p14:creationId xmlns:p14="http://schemas.microsoft.com/office/powerpoint/2010/main" val="1987253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FOA-Specific Application Information</a:t>
            </a:r>
            <a:endParaRPr lang="en-US" dirty="0"/>
          </a:p>
        </p:txBody>
      </p:sp>
      <p:sp>
        <p:nvSpPr>
          <p:cNvPr id="4" name="Slide Number Placeholder 3"/>
          <p:cNvSpPr>
            <a:spLocks noGrp="1"/>
          </p:cNvSpPr>
          <p:nvPr>
            <p:ph type="sldNum" sz="quarter" idx="16"/>
          </p:nvPr>
        </p:nvSpPr>
        <p:spPr/>
        <p:txBody>
          <a:bodyPr/>
          <a:lstStyle/>
          <a:p>
            <a:pPr>
              <a:defRPr/>
            </a:pPr>
            <a:fld id="{41303DC8-D049-4606-B080-DDC65A2B61F5}" type="slidenum">
              <a:rPr lang="en-US" smtClean="0">
                <a:solidFill>
                  <a:srgbClr val="9BBB59">
                    <a:shade val="75000"/>
                  </a:srgbClr>
                </a:solidFill>
              </a:rPr>
              <a:pPr>
                <a:defRPr/>
              </a:pPr>
              <a:t>6</a:t>
            </a:fld>
            <a:endParaRPr lang="en-US" dirty="0">
              <a:solidFill>
                <a:srgbClr val="9BBB59">
                  <a:shade val="75000"/>
                </a:srgbClr>
              </a:solidFill>
            </a:endParaRPr>
          </a:p>
        </p:txBody>
      </p:sp>
      <p:sp>
        <p:nvSpPr>
          <p:cNvPr id="5" name="Content Placeholder 4"/>
          <p:cNvSpPr>
            <a:spLocks noGrp="1"/>
          </p:cNvSpPr>
          <p:nvPr>
            <p:ph sz="quarter" idx="13"/>
          </p:nvPr>
        </p:nvSpPr>
        <p:spPr/>
        <p:txBody>
          <a:bodyPr/>
          <a:lstStyle/>
          <a:p>
            <a:endParaRPr lang="en-US"/>
          </a:p>
        </p:txBody>
      </p:sp>
      <p:pic>
        <p:nvPicPr>
          <p:cNvPr id="2050" name="Picture 2" title="Section IV of sample FO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1"/>
            <a:ext cx="9086849" cy="6781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Left Arrow 13" title="&quot;&quot;"/>
          <p:cNvSpPr/>
          <p:nvPr/>
        </p:nvSpPr>
        <p:spPr>
          <a:xfrm>
            <a:off x="4498467" y="6344793"/>
            <a:ext cx="978408" cy="484632"/>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eft Arrow 14" title="&quot;&quot;"/>
          <p:cNvSpPr/>
          <p:nvPr/>
        </p:nvSpPr>
        <p:spPr>
          <a:xfrm>
            <a:off x="5486400" y="1"/>
            <a:ext cx="978408" cy="484632"/>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3830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Notices</a:t>
            </a:r>
            <a:endParaRPr lang="en-US" dirty="0"/>
          </a:p>
        </p:txBody>
      </p:sp>
      <p:sp>
        <p:nvSpPr>
          <p:cNvPr id="3" name="Slide Number Placeholder 2"/>
          <p:cNvSpPr>
            <a:spLocks noGrp="1"/>
          </p:cNvSpPr>
          <p:nvPr>
            <p:ph type="sldNum" sz="quarter" idx="12"/>
          </p:nvPr>
        </p:nvSpPr>
        <p:spPr/>
        <p:txBody>
          <a:bodyPr/>
          <a:lstStyle/>
          <a:p>
            <a:pPr>
              <a:defRPr/>
            </a:pPr>
            <a:fld id="{D535206B-4A4A-47B0-BA21-D142872E963A}" type="slidenum">
              <a:rPr lang="en-US" smtClean="0"/>
              <a:pPr>
                <a:defRPr/>
              </a:pPr>
              <a:t>7</a:t>
            </a:fld>
            <a:endParaRPr lang="en-US" dirty="0"/>
          </a:p>
        </p:txBody>
      </p:sp>
      <p:pic>
        <p:nvPicPr>
          <p:cNvPr id="3076" name="Picture 4" title="Related Notices section of sample FO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2639"/>
            <a:ext cx="9144000" cy="6612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ounded Rectangle 6" title="&quot;&quot;"/>
          <p:cNvSpPr/>
          <p:nvPr/>
        </p:nvSpPr>
        <p:spPr>
          <a:xfrm>
            <a:off x="12700" y="1447800"/>
            <a:ext cx="9055100" cy="914400"/>
          </a:xfrm>
          <a:prstGeom prst="roundRect">
            <a:avLst/>
          </a:prstGeom>
          <a:noFill/>
          <a:ln w="444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Arrow 7" title="&quot;&quot;"/>
          <p:cNvSpPr/>
          <p:nvPr/>
        </p:nvSpPr>
        <p:spPr>
          <a:xfrm rot="10800000">
            <a:off x="1905000" y="1762125"/>
            <a:ext cx="978408" cy="484632"/>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10255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9400" y="304800"/>
            <a:ext cx="5181600" cy="5029200"/>
          </a:xfrm>
        </p:spPr>
        <p:txBody>
          <a:bodyPr>
            <a:normAutofit/>
          </a:bodyPr>
          <a:lstStyle/>
          <a:p>
            <a:r>
              <a:rPr lang="en-US" sz="11500" dirty="0" smtClean="0"/>
              <a:t>Submit early!</a:t>
            </a:r>
            <a:endParaRPr lang="en-US" sz="11500" dirty="0"/>
          </a:p>
        </p:txBody>
      </p:sp>
      <p:pic>
        <p:nvPicPr>
          <p:cNvPr id="5" name="Picture 4" title="Number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828800"/>
            <a:ext cx="2647950" cy="3810000"/>
          </a:xfrm>
          <a:prstGeom prst="rect">
            <a:avLst/>
          </a:prstGeom>
        </p:spPr>
      </p:pic>
    </p:spTree>
    <p:extLst>
      <p:ext uri="{BB962C8B-B14F-4D97-AF65-F5344CB8AC3E}">
        <p14:creationId xmlns:p14="http://schemas.microsoft.com/office/powerpoint/2010/main" val="35379981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990600"/>
            <a:ext cx="7839005" cy="2492990"/>
          </a:xfrm>
          <a:prstGeom prst="rect">
            <a:avLst/>
          </a:prstGeom>
          <a:noFill/>
        </p:spPr>
        <p:txBody>
          <a:bodyPr wrap="none" rtlCol="0">
            <a:spAutoFit/>
          </a:bodyPr>
          <a:lstStyle/>
          <a:p>
            <a:r>
              <a:rPr lang="en-US" sz="9600" dirty="0" smtClean="0">
                <a:solidFill>
                  <a:srgbClr val="C00000"/>
                </a:solidFill>
              </a:rPr>
              <a:t>‘Early’ = Days</a:t>
            </a:r>
          </a:p>
          <a:p>
            <a:r>
              <a:rPr lang="en-US" sz="6000" dirty="0" smtClean="0">
                <a:solidFill>
                  <a:srgbClr val="C00000"/>
                </a:solidFill>
              </a:rPr>
              <a:t>(not minutes or hours)</a:t>
            </a:r>
            <a:endParaRPr lang="en-US" sz="6000" dirty="0">
              <a:solidFill>
                <a:srgbClr val="C00000"/>
              </a:solidFill>
            </a:endParaRPr>
          </a:p>
        </p:txBody>
      </p:sp>
      <p:pic>
        <p:nvPicPr>
          <p:cNvPr id="6" name="Picture 5" title="&quot;&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4876799"/>
            <a:ext cx="3810000" cy="2543175"/>
          </a:xfrm>
          <a:prstGeom prst="rect">
            <a:avLst/>
          </a:prstGeom>
        </p:spPr>
      </p:pic>
      <p:pic>
        <p:nvPicPr>
          <p:cNvPr id="5" name="Picture 4" title="5:0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2875" y="3352800"/>
            <a:ext cx="1666875" cy="3810000"/>
          </a:xfrm>
          <a:prstGeom prst="rect">
            <a:avLst/>
          </a:prstGeom>
        </p:spPr>
      </p:pic>
    </p:spTree>
    <p:extLst>
      <p:ext uri="{BB962C8B-B14F-4D97-AF65-F5344CB8AC3E}">
        <p14:creationId xmlns:p14="http://schemas.microsoft.com/office/powerpoint/2010/main" val="102819678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ocessDiagra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698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shade val="75000"/>
                <a:satMod val="200000"/>
              </a:schemeClr>
            </a:gs>
            <a:gs pos="45000">
              <a:schemeClr val="phClr">
                <a:tint val="93000"/>
                <a:satMod val="200000"/>
              </a:schemeClr>
            </a:gs>
            <a:gs pos="100000">
              <a:schemeClr val="phClr">
                <a:tint val="75000"/>
                <a:satMod val="200000"/>
              </a:schemeClr>
            </a:gs>
          </a:gsLst>
          <a:lin ang="16200000" scaled="1"/>
        </a:gradFill>
        <a:blipFill>
          <a:blip xmlns:r="http://schemas.openxmlformats.org/officeDocument/2006/relationships" r:embed="rId1">
            <a:duotone>
              <a:schemeClr val="phClr">
                <a:shade val="70000"/>
                <a:satMod val="115000"/>
              </a:schemeClr>
              <a:schemeClr val="phClr">
                <a:tint val="85000"/>
              </a:schemeClr>
            </a:duotone>
          </a:blip>
          <a:tile tx="0" ty="0" sx="85000" sy="85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B58359243886D498107C50F288A0FDE" ma:contentTypeVersion="0" ma:contentTypeDescription="Create a new document." ma:contentTypeScope="" ma:versionID="e4199b960f696e1abfdff999ce227bb9">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2F279A0-1B72-4A0F-A7CA-0934D0E5A71E}">
  <ds:schemaRefs>
    <ds:schemaRef ds:uri="http://schemas.microsoft.com/sharepoint/v3/contenttype/forms"/>
  </ds:schemaRefs>
</ds:datastoreItem>
</file>

<file path=customXml/itemProps2.xml><?xml version="1.0" encoding="utf-8"?>
<ds:datastoreItem xmlns:ds="http://schemas.openxmlformats.org/officeDocument/2006/customXml" ds:itemID="{057DAA70-C3F4-4123-B315-B54B2E6FBDE6}">
  <ds:schemaRefs>
    <ds:schemaRef ds:uri="http://purl.org/dc/terms/"/>
    <ds:schemaRef ds:uri="http://schemas.microsoft.com/office/2006/documentManagement/types"/>
    <ds:schemaRef ds:uri="http://schemas.openxmlformats.org/package/2006/metadata/core-properties"/>
    <ds:schemaRef ds:uri="http://www.w3.org/XML/1998/namespace"/>
    <ds:schemaRef ds:uri="http://purl.org/dc/elements/1.1/"/>
    <ds:schemaRef ds:uri="http://schemas.microsoft.com/office/2006/metadata/properties"/>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BED3669A-886F-4989-AB3B-67DA970F5A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ProcessDiagram</Template>
  <TotalTime>0</TotalTime>
  <Words>1451</Words>
  <Application>Microsoft Office PowerPoint</Application>
  <PresentationFormat>On-screen Show (4:3)</PresentationFormat>
  <Paragraphs>157</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ProcessDiagram</vt:lpstr>
      <vt:lpstr>  Tips for Electronic Grant Submission Success</vt:lpstr>
      <vt:lpstr>Ensure all registrations are in place and active. </vt:lpstr>
      <vt:lpstr>PowerPoint Presentation</vt:lpstr>
      <vt:lpstr>Follow instructions! </vt:lpstr>
      <vt:lpstr>PowerPoint Presentation</vt:lpstr>
      <vt:lpstr>FOA-Specific Application Information</vt:lpstr>
      <vt:lpstr>Related Notices</vt:lpstr>
      <vt:lpstr>Submit early!</vt:lpstr>
      <vt:lpstr>PowerPoint Presentation</vt:lpstr>
      <vt:lpstr>View your entire application image in eRA Commons.</vt:lpstr>
      <vt:lpstr>PowerPoint Presentation</vt:lpstr>
      <vt:lpstr>Application Image</vt:lpstr>
      <vt:lpstr>Notify eRA Commons Help Desk  if system issues threaten your  on-time submission.</vt:lpstr>
      <vt:lpstr>PowerPoint Presentation</vt:lpstr>
      <vt:lpstr>Include all required attachments. </vt:lpstr>
      <vt:lpstr>Conditional Requirements</vt:lpstr>
      <vt:lpstr>Use PDF format for all attachments.</vt:lpstr>
      <vt:lpstr>Pdf guidelines</vt:lpstr>
      <vt:lpstr>Watch out for  NIH required fields not marked  required on  federal-wide forms.</vt:lpstr>
      <vt:lpstr>PowerPoint Presentation</vt:lpstr>
      <vt:lpstr>Credential Field</vt:lpstr>
      <vt:lpstr>Organization Name - Required</vt:lpstr>
      <vt:lpstr>Use the  correct  DUNS</vt:lpstr>
      <vt:lpstr>DUNS</vt:lpstr>
      <vt:lpstr>Provide  measurable  effort for all Sr/Key in R&amp;R Budget.</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Tips for Electronic Grant Submission Success</dc:title>
  <dc:subject>eRA Systems and the Grants Process - June 2011</dc:subject>
  <dc:creator/>
  <cp:keywords>eSubmission, grants, applications</cp:keywords>
  <cp:lastModifiedBy/>
  <cp:revision>1</cp:revision>
  <dcterms:created xsi:type="dcterms:W3CDTF">2011-05-13T19:52:12Z</dcterms:created>
  <dcterms:modified xsi:type="dcterms:W3CDTF">2014-09-18T15:55:29Z</dcterms:modified>
  <cp:contentStatus>Final</cp:contentStatus>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ContentTypeId">
    <vt:lpwstr>0x0101005B58359243886D498107C50F288A0FDE</vt:lpwstr>
  </property>
</Properties>
</file>