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3" r:id="rId2"/>
    <p:sldId id="256" r:id="rId3"/>
    <p:sldId id="257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82143" autoAdjust="0"/>
  </p:normalViewPr>
  <p:slideViewPr>
    <p:cSldViewPr snapToGrid="0">
      <p:cViewPr varScale="1">
        <p:scale>
          <a:sx n="93" d="100"/>
          <a:sy n="9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A8ECA-37E3-4C75-B776-C5E123A79131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A4937-C001-419D-8528-EA564787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77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m.gov/policy-data-oversight/snow-dismissal-procedures/federal-holidays/#url=2015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grants.nih.gov/grants/how-to-apply-application-guide/submission-process/changed-corrected-application.htm" TargetMode="External"/><Relationship Id="rId4" Type="http://schemas.openxmlformats.org/officeDocument/2006/relationships/hyperlink" Target="https://era.nih.gov/erahelp/Commons/default.htm#Commons/status/reject_eAppl_scn.htm?Highlight=reject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A4937-C001-419D-8528-EA56478722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27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Look over reviewers in the NIH review group – you do not want to have  experts recuse themselves from review because they gave you pre-application feedback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A4937-C001-419D-8528-EA56478722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11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You have a 2 business day application viewing window (weekends and </a:t>
            </a:r>
            <a:r>
              <a:rPr lang="en-US" b="0" i="0" u="none" strike="noStrike" dirty="0">
                <a:solidFill>
                  <a:srgbClr val="337AB7"/>
                </a:solidFill>
                <a:effectLst/>
                <a:latin typeface="Source Sans Pro" panose="020B0503030403020204" pitchFamily="34" charset="0"/>
                <a:hlinkClick r:id="rId3"/>
              </a:rPr>
              <a:t>federal holidays</a:t>
            </a:r>
            <a:r>
              <a:rPr lang="en-US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 don't count) to check your assembled application image before it moves on to our receipt and referral staff for further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processing.If</a:t>
            </a:r>
            <a:r>
              <a:rPr lang="en-US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 you decide to make additional changes within this window, you must </a:t>
            </a:r>
            <a:r>
              <a:rPr lang="en-US" b="0" i="0" u="none" strike="noStrike" dirty="0">
                <a:solidFill>
                  <a:srgbClr val="337AB7"/>
                </a:solidFill>
                <a:effectLst/>
                <a:latin typeface="Source Sans Pro" panose="020B0503030403020204" pitchFamily="34" charset="0"/>
                <a:hlinkClick r:id="rId4"/>
              </a:rPr>
              <a:t>reject</a:t>
            </a:r>
            <a:r>
              <a:rPr lang="en-US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 your application and then </a:t>
            </a:r>
            <a:r>
              <a:rPr lang="en-US" b="0" i="0" u="none" strike="noStrike" dirty="0">
                <a:solidFill>
                  <a:srgbClr val="337AB7"/>
                </a:solidFill>
                <a:effectLst/>
                <a:latin typeface="Source Sans Pro" panose="020B0503030403020204" pitchFamily="34" charset="0"/>
                <a:hlinkClick r:id="rId5"/>
              </a:rPr>
              <a:t>submit a changed/corrected application</a:t>
            </a:r>
            <a:endParaRPr lang="en-US" b="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You must complete any corrective submissions by 5 p.m. on the due date (even if making corrections within the viewing window) to be considered on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A4937-C001-419D-8528-EA56478722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57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jpg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956"/>
          <a:stretch/>
        </p:blipFill>
        <p:spPr>
          <a:xfrm>
            <a:off x="-176689" y="0"/>
            <a:ext cx="1412091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3072" y="474530"/>
            <a:ext cx="7992287" cy="3782281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400" spc="-8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>
            <a:noAutofit/>
          </a:bodyPr>
          <a:lstStyle>
            <a:lvl1pPr marL="0" indent="0" algn="l">
              <a:buNone/>
              <a:defRPr sz="2800" b="0" cap="all" spc="120" baseline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810" y="6121403"/>
            <a:ext cx="5233931" cy="6045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3072" y="6039431"/>
            <a:ext cx="915931" cy="6864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84802" y="6580615"/>
            <a:ext cx="3397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prstClr val="white"/>
                </a:solidFill>
              </a:rPr>
              <a:t>Office of Extramural Research</a:t>
            </a:r>
          </a:p>
        </p:txBody>
      </p:sp>
    </p:spTree>
    <p:extLst>
      <p:ext uri="{BB962C8B-B14F-4D97-AF65-F5344CB8AC3E}">
        <p14:creationId xmlns:p14="http://schemas.microsoft.com/office/powerpoint/2010/main" val="34187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514600"/>
            <a:ext cx="121920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048000"/>
            <a:ext cx="12192000" cy="1295400"/>
          </a:xfrm>
        </p:spPr>
        <p:txBody>
          <a:bodyPr anchor="b">
            <a:noAutofit/>
          </a:bodyPr>
          <a:lstStyle>
            <a:lvl1pPr algn="ctr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5257800"/>
            <a:ext cx="103632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People and Places" title="NIH Photo Banner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-152400"/>
            <a:ext cx="12192000" cy="2811203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648200"/>
            <a:ext cx="12166600" cy="457200"/>
          </a:xfrm>
        </p:spPr>
        <p:txBody>
          <a:bodyPr/>
          <a:lstStyle>
            <a:lvl1pPr marL="109537" indent="0" algn="ctr">
              <a:buNone/>
              <a:defRPr sz="200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871503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537" y="141289"/>
            <a:ext cx="10308167" cy="11763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15534" y="1647828"/>
            <a:ext cx="5067300" cy="4964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035" y="1647828"/>
            <a:ext cx="5067300" cy="4964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329161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1002392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6EF4-7596-4914-8885-BACCDC524D3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24218" y="6492875"/>
            <a:ext cx="5256697" cy="2986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7037-C6E5-4768-A6D5-6A847E868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6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3269" y="363985"/>
            <a:ext cx="10363200" cy="4321175"/>
          </a:xfrm>
        </p:spPr>
        <p:txBody>
          <a:bodyPr vert="horz" lIns="91440" tIns="45720" rIns="91440" bIns="45720" rtlCol="0" anchor="b" anchorCtr="0">
            <a:noAutofit/>
          </a:bodyPr>
          <a:lstStyle>
            <a:lvl1pPr>
              <a:defRPr lang="en-US" sz="4400" b="1" spc="-80" dirty="0">
                <a:solidFill>
                  <a:srgbClr val="65666A"/>
                </a:solidFill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33269" y="4702175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83FB6EF4-7596-4914-8885-BACCDC524D3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EF7037-C6E5-4768-A6D5-6A847E868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75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6EF4-7596-4914-8885-BACCDC524D3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24218" y="6492875"/>
            <a:ext cx="5256697" cy="2986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7037-C6E5-4768-A6D5-6A847E868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6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99515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100" baseline="0">
                <a:solidFill>
                  <a:srgbClr val="65666A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199515" y="2259366"/>
            <a:ext cx="4389120" cy="38404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b="0" kern="1200" cap="all" spc="100" baseline="0" dirty="0" smtClean="0">
                <a:solidFill>
                  <a:srgbClr val="65666A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lang="en-US" sz="2800" b="0" kern="1200" dirty="0" smtClean="0">
                <a:solidFill>
                  <a:srgbClr val="65666A"/>
                </a:solidFill>
                <a:latin typeface="+mn-lt"/>
                <a:ea typeface="+mn-ea"/>
                <a:cs typeface="+mn-cs"/>
              </a:defRPr>
            </a:lvl1pPr>
            <a:lvl2pPr marL="457200" indent="-182880">
              <a:defRPr lang="en-US" sz="2400" kern="1200" dirty="0" smtClean="0">
                <a:solidFill>
                  <a:srgbClr val="65666A"/>
                </a:solidFill>
                <a:latin typeface="+mn-lt"/>
                <a:ea typeface="+mn-ea"/>
                <a:cs typeface="+mn-cs"/>
              </a:defRPr>
            </a:lvl2pPr>
            <a:lvl3pPr marL="685800" indent="-182880">
              <a:defRPr lang="en-US" sz="2000" kern="1200" dirty="0" smtClean="0">
                <a:solidFill>
                  <a:srgbClr val="65666A"/>
                </a:solidFill>
                <a:latin typeface="+mn-lt"/>
                <a:ea typeface="+mn-ea"/>
                <a:cs typeface="+mn-cs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text</a:t>
            </a:r>
          </a:p>
          <a:p>
            <a:pPr marL="457200" lvl="1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en-US" dirty="0"/>
              <a:t>Second level</a:t>
            </a:r>
          </a:p>
          <a:p>
            <a:pPr marL="685800" lvl="2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en-US" dirty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6EF4-7596-4914-8885-BACCDC524D3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24218" y="6492875"/>
            <a:ext cx="5256697" cy="2986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7037-C6E5-4768-A6D5-6A847E868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7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6EF4-7596-4914-8885-BACCDC524D3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24218" y="6492875"/>
            <a:ext cx="5256697" cy="2986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7037-C6E5-4768-A6D5-6A847E868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0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6EF4-7596-4914-8885-BACCDC524D3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24218" y="6492875"/>
            <a:ext cx="5256697" cy="2986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7037-C6E5-4768-A6D5-6A847E868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6EF4-7596-4914-8885-BACCDC524D3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24218" y="6492875"/>
            <a:ext cx="5256697" cy="2986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7037-C6E5-4768-A6D5-6A847E8685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23289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6EF4-7596-4914-8885-BACCDC524D3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24218" y="6492875"/>
            <a:ext cx="5256697" cy="2986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EEF7037-C6E5-4768-A6D5-6A847E8685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5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addedlightblue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10919533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14458" y="6345026"/>
            <a:ext cx="1642343" cy="320674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rgbClr val="0070C0"/>
                </a:solidFill>
              </a:defRPr>
            </a:lvl1pPr>
          </a:lstStyle>
          <a:p>
            <a:fld id="{83FB6EF4-7596-4914-8885-BACCDC524D3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6470" y="6453013"/>
            <a:ext cx="11594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2EEF7037-C6E5-4768-A6D5-6A847E86854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09601" y="6329849"/>
            <a:ext cx="597820" cy="4468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35128" y="6380729"/>
            <a:ext cx="3443400" cy="39599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102882" y="6449810"/>
            <a:ext cx="3397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srgbClr val="274C8B"/>
                </a:solidFill>
              </a:rPr>
              <a:t>Office of Extramural Research</a:t>
            </a:r>
          </a:p>
        </p:txBody>
      </p:sp>
    </p:spTree>
    <p:extLst>
      <p:ext uri="{BB962C8B-B14F-4D97-AF65-F5344CB8AC3E}">
        <p14:creationId xmlns:p14="http://schemas.microsoft.com/office/powerpoint/2010/main" val="326669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•"/>
        <a:defRPr sz="3600" b="0" kern="1200">
          <a:solidFill>
            <a:srgbClr val="65666A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3200" kern="1200">
          <a:solidFill>
            <a:srgbClr val="65666A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800" kern="1200">
          <a:solidFill>
            <a:srgbClr val="65666A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rgbClr val="65666A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rgbClr val="65666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h.gov/institutes-nih/nih-institute-center-contact-information" TargetMode="External"/><Relationship Id="rId2" Type="http://schemas.openxmlformats.org/officeDocument/2006/relationships/hyperlink" Target="https://reporter.nih.gov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grants.nih.gov/funding/searchguide/index.html#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how-to-apply-application-guide/prepare-to-apply-and-register/understand-funding-opportunities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how-to-apply-application-guide/due-dates-and-submission-policies/submission-policies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64C5-5241-495D-B7A2-231C3C05C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996018"/>
            <a:ext cx="7992287" cy="2186647"/>
          </a:xfrm>
        </p:spPr>
        <p:txBody>
          <a:bodyPr/>
          <a:lstStyle/>
          <a:p>
            <a:r>
              <a:rPr lang="en-US" dirty="0"/>
              <a:t>Planning your first application: top 5 tips</a:t>
            </a:r>
            <a:br>
              <a:rPr lang="en-US" dirty="0"/>
            </a:br>
            <a:br>
              <a:rPr lang="en-US" dirty="0"/>
            </a:br>
            <a:r>
              <a:rPr lang="en-US" sz="2800" b="0" cap="none" dirty="0"/>
              <a:t>November 2, 2021</a:t>
            </a:r>
            <a:endParaRPr lang="en-US" sz="2800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A020C8-D7E7-405F-8837-9A6D241263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675335"/>
            <a:ext cx="9144000" cy="197934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cap="none" dirty="0"/>
              <a:t>Jennifer Alvidrez, PhD, ODP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cap="none" dirty="0"/>
              <a:t>Tanya </a:t>
            </a:r>
            <a:r>
              <a:rPr lang="en-US" cap="none" dirty="0" err="1"/>
              <a:t>Hoodbhoy</a:t>
            </a:r>
            <a:r>
              <a:rPr lang="en-US" cap="none" dirty="0"/>
              <a:t>, PhD, NIGMS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cap="none" dirty="0"/>
              <a:t>Karen Kehl, PhD, NINR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cap="none" dirty="0"/>
              <a:t>Paula Goodwin, PhD, OER </a:t>
            </a:r>
            <a:r>
              <a:rPr lang="en-US" cap="none"/>
              <a:t>(moderator)</a:t>
            </a:r>
            <a:endParaRPr lang="en-US" cap="none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4186588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E0954C-2B35-4B4E-9840-CBBA9AD21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Tip #1: Find an NIH Institute or Center (IC) home for your application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ECE548-026A-4914-8671-A07A68F74B7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1360488"/>
            <a:ext cx="11449050" cy="5113337"/>
          </a:xfrm>
        </p:spPr>
        <p:txBody>
          <a:bodyPr>
            <a:noAutofit/>
          </a:bodyPr>
          <a:lstStyle/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Identify ICs that support research/training in your topic area</a:t>
            </a:r>
          </a:p>
          <a:p>
            <a:pPr marL="914400" lvl="1" indent="-457200" algn="l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Use Matchmaker tool in NIH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RePORTER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https://reporter.nih.gov/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Identify by searching NIH websites: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https://www.nih.gov/institutes-nih/nih-institute-center-contact-information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371600" lvl="2" indent="-457200" algn="l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Browse strategic plans, portfolio areas, research priorities</a:t>
            </a:r>
          </a:p>
          <a:p>
            <a:pPr marL="914400" lvl="1" indent="-457200" algn="l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Use NIH Guide to identify relevant Funding Opportunity Announcements (FOAs): 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https://grants.nih.gov/funding/searchguide/index.html#/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l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l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551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7D75583-27C2-4A99-893A-9FB4D0BD9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718"/>
            <a:ext cx="10919533" cy="910538"/>
          </a:xfrm>
        </p:spPr>
        <p:txBody>
          <a:bodyPr/>
          <a:lstStyle/>
          <a:p>
            <a:r>
              <a:rPr lang="en-US" sz="3600" dirty="0"/>
              <a:t>Tip #2: Contact a Program Official (PO)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ECE548-026A-4914-8671-A07A68F74B7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55181" y="1244010"/>
            <a:ext cx="11406188" cy="5113338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Contact relevant POs listed on FOAs, IC websites, or in NIH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RePORTER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Matchmaker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Most POs prefer to be contacted by email rather than a “cold call”</a:t>
            </a:r>
          </a:p>
          <a:p>
            <a:pPr marL="914400" lvl="1" indent="-457200" algn="l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Share your Specific Aims/brief project description in advance</a:t>
            </a:r>
          </a:p>
          <a:p>
            <a:pPr marL="1828800" lvl="3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Helps PO assess “mission-relevance” and fit with FOA</a:t>
            </a:r>
          </a:p>
          <a:p>
            <a:pPr marL="1828800" lvl="3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May facilitate follow-on discussions</a:t>
            </a:r>
          </a:p>
          <a:p>
            <a:pPr marL="914400" lvl="1" indent="-457200" algn="l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Initiate contact </a:t>
            </a:r>
            <a:r>
              <a:rPr lang="en-US" sz="2600" u="sng" dirty="0">
                <a:latin typeface="Arial" panose="020B0604020202020204" pitchFamily="34" charset="0"/>
                <a:cs typeface="Arial" panose="020B0604020202020204" pitchFamily="34" charset="0"/>
              </a:rPr>
              <a:t>early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in the application process</a:t>
            </a:r>
          </a:p>
          <a:p>
            <a:pPr marL="914400" lvl="1" indent="-457200" algn="l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You may talk to several POs before deciding where to submit</a:t>
            </a:r>
          </a:p>
        </p:txBody>
      </p:sp>
    </p:spTree>
    <p:extLst>
      <p:ext uri="{BB962C8B-B14F-4D97-AF65-F5344CB8AC3E}">
        <p14:creationId xmlns:p14="http://schemas.microsoft.com/office/powerpoint/2010/main" val="3830320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BB95B61-2E7B-4766-AEB2-DE20F01EB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Tip #3: Read and understand the FOA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ECE548-026A-4914-8671-A07A68F74B7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50640" y="946758"/>
            <a:ext cx="11406188" cy="5379613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Confirm which ICs are participating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Identify eligibility &amp; budget restrictions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Read the background section to understand priorities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Read the responsiveness criteria, application instructions, and review criteria to understand requirements and expectations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Contact appropriate FOA contacts with any questions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 = programmatic questions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Grants management = budget or grants policy questions</a:t>
            </a:r>
          </a:p>
          <a:p>
            <a:pPr lvl="1" algn="l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See: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https://grants.nih.gov/grants/how-to-apply-application-guide/prepare-to-apply-and-register/understand-funding-opportunities.htm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86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A54F199-94AB-4119-A3B3-EB6C4F97783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10918825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dirty="0"/>
              <a:t>Tip #4: Get feedback on your application draft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ECE548-026A-4914-8671-A07A68F74B7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55181" y="1592262"/>
            <a:ext cx="11406188" cy="5113338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Check with the assigned Program Officer (Scientific Contact) for feedback on any revised Specific Aims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Use institutional resources for finding internal reviewers and/or setting up mock reviews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Check out resources from professional organizations for external review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Use your professional network to find trustworthy people to give you feedback prior to submission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269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F1E2E33-ED6B-4E82-AA06-5BC729DD7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27" y="152718"/>
            <a:ext cx="11210156" cy="1080659"/>
          </a:xfrm>
        </p:spPr>
        <p:txBody>
          <a:bodyPr/>
          <a:lstStyle/>
          <a:p>
            <a:r>
              <a:rPr lang="en-US" sz="3600" dirty="0"/>
              <a:t>Tip #5: Double check the technical details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ECE548-026A-4914-8671-A07A68F74B7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32494" y="1010553"/>
            <a:ext cx="11501226" cy="5454041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Check the FOA and (if applicable) Notice of Special Interest (NOSI) for any last-minute changes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Check the application deadline – submit a few days early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View the submitted application for accuracy – 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If you cannot view it, NIH cannot review it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Verify correct FOA and NOSI (if applicable)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Verify total budget is within limits of FOA and IC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If there are any warnings or identified errors with the submission, address those issues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before the application deadline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(5pm local time for your organization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See: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://grants.nih.gov/grants/how-to-apply-application-guide/due-dates-and-submission-policies/submission-policies.htm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444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R">
  <a:themeElements>
    <a:clrScheme name="NIH COLORS">
      <a:dk1>
        <a:sysClr val="windowText" lastClr="000000"/>
      </a:dk1>
      <a:lt1>
        <a:sysClr val="window" lastClr="FFFFFF"/>
      </a:lt1>
      <a:dk2>
        <a:srgbClr val="20558A"/>
      </a:dk2>
      <a:lt2>
        <a:srgbClr val="EEECE1"/>
      </a:lt2>
      <a:accent1>
        <a:srgbClr val="20558A"/>
      </a:accent1>
      <a:accent2>
        <a:srgbClr val="719500"/>
      </a:accent2>
      <a:accent3>
        <a:srgbClr val="5F9BAF"/>
      </a:accent3>
      <a:accent4>
        <a:srgbClr val="C0143C"/>
      </a:accent4>
      <a:accent5>
        <a:srgbClr val="4BACC6"/>
      </a:accent5>
      <a:accent6>
        <a:srgbClr val="E57200"/>
      </a:accent6>
      <a:hlink>
        <a:srgbClr val="5F9BAF"/>
      </a:hlink>
      <a:folHlink>
        <a:srgbClr val="6C3A77"/>
      </a:folHlink>
    </a:clrScheme>
    <a:fontScheme name="Helvetica Heading and Bod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spDef>
      <a:spPr>
        <a:solidFill>
          <a:srgbClr val="FFFF00"/>
        </a:solidFill>
        <a:ln>
          <a:noFill/>
        </a:ln>
      </a:spPr>
      <a:bodyPr rtlCol="0" anchor="ctr"/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ER" id="{EE066D80-25EE-463F-BC0C-E8632C3A77B0}" vid="{638826A3-36E7-4B45-9175-B8B8469469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002DE325B4434C8407F2BB379023F4" ma:contentTypeVersion="13" ma:contentTypeDescription="Create a new document." ma:contentTypeScope="" ma:versionID="476e873166ae8478b0d17a674a725b4a">
  <xsd:schema xmlns:xsd="http://www.w3.org/2001/XMLSchema" xmlns:xs="http://www.w3.org/2001/XMLSchema" xmlns:p="http://schemas.microsoft.com/office/2006/metadata/properties" xmlns:ns2="64948b15-7def-430b-8648-1feb819ee410" xmlns:ns3="6bc68b66-932e-422c-b9b0-23fd53127af9" targetNamespace="http://schemas.microsoft.com/office/2006/metadata/properties" ma:root="true" ma:fieldsID="427813e36bbbb4baf921046a170b8e90" ns2:_="" ns3:_="">
    <xsd:import namespace="64948b15-7def-430b-8648-1feb819ee410"/>
    <xsd:import namespace="6bc68b66-932e-422c-b9b0-23fd53127af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948b15-7def-430b-8648-1feb819ee41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c68b66-932e-422c-b9b0-23fd53127a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48ED00-C2DE-4BC1-B928-2EFD68ADF329}"/>
</file>

<file path=customXml/itemProps2.xml><?xml version="1.0" encoding="utf-8"?>
<ds:datastoreItem xmlns:ds="http://schemas.openxmlformats.org/officeDocument/2006/customXml" ds:itemID="{DCB85C47-1940-499D-87B5-1A8A8958786F}"/>
</file>

<file path=customXml/itemProps3.xml><?xml version="1.0" encoding="utf-8"?>
<ds:datastoreItem xmlns:ds="http://schemas.openxmlformats.org/officeDocument/2006/customXml" ds:itemID="{04D8B6ED-AFF5-4330-BEE8-8CCE1E67DC37}"/>
</file>

<file path=docProps/app.xml><?xml version="1.0" encoding="utf-8"?>
<Properties xmlns="http://schemas.openxmlformats.org/officeDocument/2006/extended-properties" xmlns:vt="http://schemas.openxmlformats.org/officeDocument/2006/docPropsVTypes">
  <Template>OER</Template>
  <TotalTime>187</TotalTime>
  <Words>606</Words>
  <Application>Microsoft Office PowerPoint</Application>
  <PresentationFormat>Widescreen</PresentationFormat>
  <Paragraphs>49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Helvetica</vt:lpstr>
      <vt:lpstr>Source Sans Pro</vt:lpstr>
      <vt:lpstr>OER</vt:lpstr>
      <vt:lpstr>Planning your first application: top 5 tips  November 2, 2021</vt:lpstr>
      <vt:lpstr>Tip #1: Find an NIH Institute or Center (IC) home for your application</vt:lpstr>
      <vt:lpstr>Tip #2: Contact a Program Official (PO)</vt:lpstr>
      <vt:lpstr>Tip #3: Read and understand the FOA</vt:lpstr>
      <vt:lpstr>Tip #4: Get feedback on your application draft</vt:lpstr>
      <vt:lpstr>Tip #5: Double check the technical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Your First Application</dc:title>
  <dc:creator>Hoodbhoy, Tanya (NIH/NIGMS) [E]</dc:creator>
  <cp:lastModifiedBy>Cummins, Sheri (NIH/OD) [E]</cp:lastModifiedBy>
  <cp:revision>32</cp:revision>
  <dcterms:created xsi:type="dcterms:W3CDTF">2021-10-08T21:21:14Z</dcterms:created>
  <dcterms:modified xsi:type="dcterms:W3CDTF">2021-10-27T13:38:58Z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0x0101005E002DE325B4434C8407F2BB379023F4</vt:lpwstr>
  </property>
</Properties>
</file>