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62" r:id="rId5"/>
    <p:sldId id="272" r:id="rId6"/>
    <p:sldId id="284" r:id="rId7"/>
    <p:sldId id="281" r:id="rId8"/>
    <p:sldId id="279" r:id="rId9"/>
    <p:sldId id="285" r:id="rId10"/>
    <p:sldId id="286" r:id="rId11"/>
    <p:sldId id="292" r:id="rId12"/>
    <p:sldId id="283" r:id="rId13"/>
    <p:sldId id="261" r:id="rId14"/>
    <p:sldId id="276" r:id="rId15"/>
    <p:sldId id="275" r:id="rId16"/>
    <p:sldId id="277" r:id="rId17"/>
    <p:sldId id="282" r:id="rId18"/>
    <p:sldId id="288" r:id="rId19"/>
    <p:sldId id="289" r:id="rId20"/>
    <p:sldId id="29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illard, Shawn (NIH/NIGMS) [E]" initials="GS([" lastIdx="1" clrIdx="0">
    <p:extLst>
      <p:ext uri="{19B8F6BF-5375-455C-9EA6-DF929625EA0E}">
        <p15:presenceInfo xmlns:p15="http://schemas.microsoft.com/office/powerpoint/2012/main" userId="S::gaillardl@nih.gov::acabccd9-adbf-4029-80bf-fd4ff84664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79" autoAdjust="0"/>
    <p:restoredTop sz="86385" autoAdjust="0"/>
  </p:normalViewPr>
  <p:slideViewPr>
    <p:cSldViewPr snapToGrid="0">
      <p:cViewPr varScale="1">
        <p:scale>
          <a:sx n="74" d="100"/>
          <a:sy n="74" d="100"/>
        </p:scale>
        <p:origin x="139" y="67"/>
      </p:cViewPr>
      <p:guideLst/>
    </p:cSldViewPr>
  </p:slideViewPr>
  <p:outlineViewPr>
    <p:cViewPr>
      <p:scale>
        <a:sx n="33" d="100"/>
        <a:sy n="33" d="100"/>
      </p:scale>
      <p:origin x="0" y="-29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0A187D-548C-4C6A-B05A-C25DC5572192}" type="datetimeFigureOut">
              <a:rPr lang="en-US" smtClean="0"/>
              <a:t>10/28/2021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D3C4B7-2C5F-47B4-98CD-742102E19C59}" type="slidenum">
              <a:rPr lang="en-US" smtClean="0"/>
              <a:t>‹#›</a:t>
            </a:fld>
            <a:endParaRPr lang="en-US"/>
          </a:p>
        </p:txBody>
      </p:sp>
    </p:spTree>
    <p:extLst>
      <p:ext uri="{BB962C8B-B14F-4D97-AF65-F5344CB8AC3E}">
        <p14:creationId xmlns:p14="http://schemas.microsoft.com/office/powerpoint/2010/main" val="3746849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Mike</a:t>
            </a:r>
          </a:p>
        </p:txBody>
      </p:sp>
      <p:sp>
        <p:nvSpPr>
          <p:cNvPr id="4" name="Slide Number Placeholder 3"/>
          <p:cNvSpPr>
            <a:spLocks noGrp="1"/>
          </p:cNvSpPr>
          <p:nvPr>
            <p:ph type="sldNum" sz="quarter" idx="5"/>
          </p:nvPr>
        </p:nvSpPr>
        <p:spPr/>
        <p:txBody>
          <a:bodyPr/>
          <a:lstStyle/>
          <a:p>
            <a:fld id="{EED3C4B7-2C5F-47B4-98CD-742102E19C59}" type="slidenum">
              <a:rPr lang="en-US" smtClean="0"/>
              <a:t>1</a:t>
            </a:fld>
            <a:endParaRPr lang="en-US"/>
          </a:p>
        </p:txBody>
      </p:sp>
    </p:spTree>
    <p:extLst>
      <p:ext uri="{BB962C8B-B14F-4D97-AF65-F5344CB8AC3E}">
        <p14:creationId xmlns:p14="http://schemas.microsoft.com/office/powerpoint/2010/main" val="189515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lnSpc>
                <a:spcPct val="120000"/>
              </a:lnSpc>
            </a:pPr>
            <a:r>
              <a:rPr lang="en-US" sz="2200" b="1" i="0" dirty="0">
                <a:solidFill>
                  <a:srgbClr val="404B56"/>
                </a:solidFill>
                <a:effectLst/>
              </a:rPr>
              <a:t>Capitalize on your strengths</a:t>
            </a:r>
            <a:r>
              <a:rPr lang="en-US" sz="2200" b="0" i="0" dirty="0">
                <a:solidFill>
                  <a:srgbClr val="404B56"/>
                </a:solidFill>
                <a:effectLst/>
              </a:rPr>
              <a:t> throw out or revise the parts reviewers felt were weak. Check again that your Specific Aims line up with your hypothesis.</a:t>
            </a:r>
          </a:p>
          <a:p>
            <a:pPr algn="l">
              <a:lnSpc>
                <a:spcPct val="120000"/>
              </a:lnSpc>
            </a:pPr>
            <a:r>
              <a:rPr lang="en-US" sz="2200" b="1" i="0" dirty="0">
                <a:solidFill>
                  <a:srgbClr val="404B56"/>
                </a:solidFill>
                <a:effectLst/>
              </a:rPr>
              <a:t>Respond point by point</a:t>
            </a:r>
            <a:r>
              <a:rPr lang="en-US" sz="2200" b="0" i="0" dirty="0">
                <a:solidFill>
                  <a:srgbClr val="404B56"/>
                </a:solidFill>
                <a:effectLst/>
              </a:rPr>
              <a:t> to the reviewers' comments and suggestions, stating how you dealt with all the criticisms in the summary statement. Your program officer may be able to advise you as you consider application changes.</a:t>
            </a:r>
          </a:p>
          <a:p>
            <a:pPr algn="l">
              <a:lnSpc>
                <a:spcPct val="120000"/>
              </a:lnSpc>
              <a:buFont typeface="Arial" panose="020B0604020202020204" pitchFamily="34" charset="0"/>
              <a:buChar char="•"/>
            </a:pPr>
            <a:r>
              <a:rPr lang="en-US" sz="2200" b="1" i="0" dirty="0">
                <a:solidFill>
                  <a:srgbClr val="404B56"/>
                </a:solidFill>
                <a:effectLst/>
              </a:rPr>
              <a:t>Introduction.</a:t>
            </a:r>
            <a:r>
              <a:rPr lang="en-US" sz="2200" b="0" i="0" dirty="0">
                <a:solidFill>
                  <a:srgbClr val="404B56"/>
                </a:solidFill>
                <a:effectLst/>
              </a:rPr>
              <a:t> If possible within your introduction's one-page limit, address comments point by point. Be sure your introduction at least does the following:</a:t>
            </a:r>
          </a:p>
          <a:p>
            <a:pPr marL="742950" lvl="1" indent="-285750" algn="l">
              <a:lnSpc>
                <a:spcPct val="120000"/>
              </a:lnSpc>
              <a:buFont typeface="Arial" panose="020B0604020202020204" pitchFamily="34" charset="0"/>
              <a:buChar char="•"/>
            </a:pPr>
            <a:r>
              <a:rPr lang="en-US" sz="2200" b="0" i="0" dirty="0">
                <a:solidFill>
                  <a:srgbClr val="404B56"/>
                </a:solidFill>
                <a:effectLst/>
              </a:rPr>
              <a:t>Summarizes the issues and criticisms and respond in as much detail as possible.</a:t>
            </a:r>
          </a:p>
          <a:p>
            <a:pPr marL="742950" lvl="1" indent="-285750" algn="l">
              <a:lnSpc>
                <a:spcPct val="120000"/>
              </a:lnSpc>
              <a:buFont typeface="Arial" panose="020B0604020202020204" pitchFamily="34" charset="0"/>
              <a:buChar char="•"/>
            </a:pPr>
            <a:r>
              <a:rPr lang="en-US" sz="2200" b="0" i="0" dirty="0">
                <a:solidFill>
                  <a:srgbClr val="404B56"/>
                </a:solidFill>
                <a:effectLst/>
              </a:rPr>
              <a:t>Summarizes the substantial additions, deletions, and changes to the application.</a:t>
            </a:r>
          </a:p>
          <a:p>
            <a:pPr algn="l">
              <a:lnSpc>
                <a:spcPct val="120000"/>
              </a:lnSpc>
              <a:buFont typeface="Arial" panose="020B0604020202020204" pitchFamily="34" charset="0"/>
              <a:buChar char="•"/>
            </a:pPr>
            <a:r>
              <a:rPr lang="en-US" sz="2200" b="1" i="0" dirty="0">
                <a:solidFill>
                  <a:srgbClr val="404B56"/>
                </a:solidFill>
                <a:effectLst/>
              </a:rPr>
              <a:t>Research Plan and elsewhere in the body of your application. </a:t>
            </a:r>
            <a:r>
              <a:rPr lang="en-US" sz="2200" b="0" i="0" dirty="0">
                <a:solidFill>
                  <a:srgbClr val="404B56"/>
                </a:solidFill>
                <a:effectLst/>
              </a:rPr>
              <a:t>Update as needed to respond. If you're cramped for space, don't drop important details in favor of making space to address reviewer comments.</a:t>
            </a:r>
          </a:p>
          <a:p>
            <a:pPr algn="l">
              <a:lnSpc>
                <a:spcPct val="120000"/>
              </a:lnSpc>
            </a:pPr>
            <a:r>
              <a:rPr lang="en-US" sz="2200" b="1" i="0" dirty="0">
                <a:solidFill>
                  <a:srgbClr val="404B56"/>
                </a:solidFill>
                <a:effectLst/>
              </a:rPr>
              <a:t>Be respectful </a:t>
            </a:r>
            <a:r>
              <a:rPr lang="en-US" sz="2200" b="0" i="0" dirty="0">
                <a:solidFill>
                  <a:srgbClr val="404B56"/>
                </a:solidFill>
                <a:effectLst/>
              </a:rPr>
              <a:t>even if you disagree.</a:t>
            </a:r>
          </a:p>
          <a:p>
            <a:pPr algn="l">
              <a:lnSpc>
                <a:spcPct val="120000"/>
              </a:lnSpc>
              <a:buFont typeface="Arial" panose="020B0604020202020204" pitchFamily="34" charset="0"/>
              <a:buChar char="•"/>
            </a:pPr>
            <a:r>
              <a:rPr lang="en-US" sz="2200" b="0" i="0" dirty="0">
                <a:solidFill>
                  <a:srgbClr val="404B56"/>
                </a:solidFill>
                <a:effectLst/>
              </a:rPr>
              <a:t>If you disagree, explain why, and provide additional information if possible.</a:t>
            </a:r>
          </a:p>
          <a:p>
            <a:pPr algn="l">
              <a:lnSpc>
                <a:spcPct val="120000"/>
              </a:lnSpc>
              <a:buFont typeface="Arial" panose="020B0604020202020204" pitchFamily="34" charset="0"/>
              <a:buChar char="•"/>
            </a:pPr>
            <a:r>
              <a:rPr lang="en-US" sz="2200" b="0" i="0" dirty="0">
                <a:solidFill>
                  <a:srgbClr val="404B56"/>
                </a:solidFill>
                <a:effectLst/>
              </a:rPr>
              <a:t>Even better, change your proposal. For example, if reviewers don't like an approach, propose a different one, even if you don't agree.</a:t>
            </a:r>
          </a:p>
          <a:p>
            <a:pPr marL="0" indent="0">
              <a:buFont typeface="Arial" panose="020B0604020202020204" pitchFamily="34" charset="0"/>
              <a:buNone/>
            </a:pPr>
            <a:endParaRPr lang="en-US" sz="1600" dirty="0"/>
          </a:p>
        </p:txBody>
      </p:sp>
      <p:sp>
        <p:nvSpPr>
          <p:cNvPr id="4" name="Slide Number Placeholder 3"/>
          <p:cNvSpPr>
            <a:spLocks noGrp="1"/>
          </p:cNvSpPr>
          <p:nvPr>
            <p:ph type="sldNum" sz="quarter" idx="5"/>
          </p:nvPr>
        </p:nvSpPr>
        <p:spPr/>
        <p:txBody>
          <a:bodyPr/>
          <a:lstStyle/>
          <a:p>
            <a:fld id="{EED3C4B7-2C5F-47B4-98CD-742102E19C59}" type="slidenum">
              <a:rPr lang="en-US" smtClean="0"/>
              <a:t>10</a:t>
            </a:fld>
            <a:endParaRPr lang="en-US"/>
          </a:p>
        </p:txBody>
      </p:sp>
    </p:spTree>
    <p:extLst>
      <p:ext uri="{BB962C8B-B14F-4D97-AF65-F5344CB8AC3E}">
        <p14:creationId xmlns:p14="http://schemas.microsoft.com/office/powerpoint/2010/main" val="3929077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600" dirty="0"/>
          </a:p>
        </p:txBody>
      </p:sp>
      <p:sp>
        <p:nvSpPr>
          <p:cNvPr id="4" name="Slide Number Placeholder 3"/>
          <p:cNvSpPr>
            <a:spLocks noGrp="1"/>
          </p:cNvSpPr>
          <p:nvPr>
            <p:ph type="sldNum" sz="quarter" idx="5"/>
          </p:nvPr>
        </p:nvSpPr>
        <p:spPr/>
        <p:txBody>
          <a:bodyPr/>
          <a:lstStyle/>
          <a:p>
            <a:fld id="{EED3C4B7-2C5F-47B4-98CD-742102E19C59}" type="slidenum">
              <a:rPr lang="en-US" smtClean="0"/>
              <a:t>11</a:t>
            </a:fld>
            <a:endParaRPr lang="en-US"/>
          </a:p>
        </p:txBody>
      </p:sp>
    </p:spTree>
    <p:extLst>
      <p:ext uri="{BB962C8B-B14F-4D97-AF65-F5344CB8AC3E}">
        <p14:creationId xmlns:p14="http://schemas.microsoft.com/office/powerpoint/2010/main" val="39290775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600" dirty="0"/>
          </a:p>
        </p:txBody>
      </p:sp>
      <p:sp>
        <p:nvSpPr>
          <p:cNvPr id="4" name="Slide Number Placeholder 3"/>
          <p:cNvSpPr>
            <a:spLocks noGrp="1"/>
          </p:cNvSpPr>
          <p:nvPr>
            <p:ph type="sldNum" sz="quarter" idx="5"/>
          </p:nvPr>
        </p:nvSpPr>
        <p:spPr/>
        <p:txBody>
          <a:bodyPr/>
          <a:lstStyle/>
          <a:p>
            <a:fld id="{EED3C4B7-2C5F-47B4-98CD-742102E19C59}" type="slidenum">
              <a:rPr lang="en-US" smtClean="0"/>
              <a:t>12</a:t>
            </a:fld>
            <a:endParaRPr lang="en-US"/>
          </a:p>
        </p:txBody>
      </p:sp>
    </p:spTree>
    <p:extLst>
      <p:ext uri="{BB962C8B-B14F-4D97-AF65-F5344CB8AC3E}">
        <p14:creationId xmlns:p14="http://schemas.microsoft.com/office/powerpoint/2010/main" val="39290775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600" dirty="0"/>
          </a:p>
        </p:txBody>
      </p:sp>
      <p:sp>
        <p:nvSpPr>
          <p:cNvPr id="4" name="Slide Number Placeholder 3"/>
          <p:cNvSpPr>
            <a:spLocks noGrp="1"/>
          </p:cNvSpPr>
          <p:nvPr>
            <p:ph type="sldNum" sz="quarter" idx="5"/>
          </p:nvPr>
        </p:nvSpPr>
        <p:spPr/>
        <p:txBody>
          <a:bodyPr/>
          <a:lstStyle/>
          <a:p>
            <a:fld id="{EED3C4B7-2C5F-47B4-98CD-742102E19C59}" type="slidenum">
              <a:rPr lang="en-US" smtClean="0"/>
              <a:t>13</a:t>
            </a:fld>
            <a:endParaRPr lang="en-US"/>
          </a:p>
        </p:txBody>
      </p:sp>
    </p:spTree>
    <p:extLst>
      <p:ext uri="{BB962C8B-B14F-4D97-AF65-F5344CB8AC3E}">
        <p14:creationId xmlns:p14="http://schemas.microsoft.com/office/powerpoint/2010/main" val="39290775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Kris </a:t>
            </a:r>
          </a:p>
        </p:txBody>
      </p:sp>
      <p:sp>
        <p:nvSpPr>
          <p:cNvPr id="4" name="Slide Number Placeholder 3"/>
          <p:cNvSpPr>
            <a:spLocks noGrp="1"/>
          </p:cNvSpPr>
          <p:nvPr>
            <p:ph type="sldNum" sz="quarter" idx="5"/>
          </p:nvPr>
        </p:nvSpPr>
        <p:spPr/>
        <p:txBody>
          <a:bodyPr/>
          <a:lstStyle/>
          <a:p>
            <a:fld id="{EED3C4B7-2C5F-47B4-98CD-742102E19C59}" type="slidenum">
              <a:rPr lang="en-US" smtClean="0"/>
              <a:t>14</a:t>
            </a:fld>
            <a:endParaRPr lang="en-US"/>
          </a:p>
        </p:txBody>
      </p:sp>
    </p:spTree>
    <p:extLst>
      <p:ext uri="{BB962C8B-B14F-4D97-AF65-F5344CB8AC3E}">
        <p14:creationId xmlns:p14="http://schemas.microsoft.com/office/powerpoint/2010/main" val="34222662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600" dirty="0"/>
          </a:p>
        </p:txBody>
      </p:sp>
      <p:sp>
        <p:nvSpPr>
          <p:cNvPr id="4" name="Slide Number Placeholder 3"/>
          <p:cNvSpPr>
            <a:spLocks noGrp="1"/>
          </p:cNvSpPr>
          <p:nvPr>
            <p:ph type="sldNum" sz="quarter" idx="5"/>
          </p:nvPr>
        </p:nvSpPr>
        <p:spPr/>
        <p:txBody>
          <a:bodyPr/>
          <a:lstStyle/>
          <a:p>
            <a:fld id="{EED3C4B7-2C5F-47B4-98CD-742102E19C59}" type="slidenum">
              <a:rPr lang="en-US" smtClean="0"/>
              <a:t>15</a:t>
            </a:fld>
            <a:endParaRPr lang="en-US"/>
          </a:p>
        </p:txBody>
      </p:sp>
    </p:spTree>
    <p:extLst>
      <p:ext uri="{BB962C8B-B14F-4D97-AF65-F5344CB8AC3E}">
        <p14:creationId xmlns:p14="http://schemas.microsoft.com/office/powerpoint/2010/main" val="31671156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600" dirty="0"/>
          </a:p>
        </p:txBody>
      </p:sp>
      <p:sp>
        <p:nvSpPr>
          <p:cNvPr id="4" name="Slide Number Placeholder 3"/>
          <p:cNvSpPr>
            <a:spLocks noGrp="1"/>
          </p:cNvSpPr>
          <p:nvPr>
            <p:ph type="sldNum" sz="quarter" idx="5"/>
          </p:nvPr>
        </p:nvSpPr>
        <p:spPr/>
        <p:txBody>
          <a:bodyPr/>
          <a:lstStyle/>
          <a:p>
            <a:fld id="{EED3C4B7-2C5F-47B4-98CD-742102E19C59}" type="slidenum">
              <a:rPr lang="en-US" smtClean="0"/>
              <a:t>16</a:t>
            </a:fld>
            <a:endParaRPr lang="en-US"/>
          </a:p>
        </p:txBody>
      </p:sp>
    </p:spTree>
    <p:extLst>
      <p:ext uri="{BB962C8B-B14F-4D97-AF65-F5344CB8AC3E}">
        <p14:creationId xmlns:p14="http://schemas.microsoft.com/office/powerpoint/2010/main" val="5551857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EED3C4B7-2C5F-47B4-98CD-742102E19C59}" type="slidenum">
              <a:rPr lang="en-US" smtClean="0"/>
              <a:t>17</a:t>
            </a:fld>
            <a:endParaRPr lang="en-US"/>
          </a:p>
        </p:txBody>
      </p:sp>
    </p:spTree>
    <p:extLst>
      <p:ext uri="{BB962C8B-B14F-4D97-AF65-F5344CB8AC3E}">
        <p14:creationId xmlns:p14="http://schemas.microsoft.com/office/powerpoint/2010/main" val="2311789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MIKE</a:t>
            </a:r>
          </a:p>
        </p:txBody>
      </p:sp>
      <p:sp>
        <p:nvSpPr>
          <p:cNvPr id="4" name="Slide Number Placeholder 3"/>
          <p:cNvSpPr>
            <a:spLocks noGrp="1"/>
          </p:cNvSpPr>
          <p:nvPr>
            <p:ph type="sldNum" sz="quarter" idx="5"/>
          </p:nvPr>
        </p:nvSpPr>
        <p:spPr/>
        <p:txBody>
          <a:bodyPr/>
          <a:lstStyle/>
          <a:p>
            <a:fld id="{EED3C4B7-2C5F-47B4-98CD-742102E19C59}" type="slidenum">
              <a:rPr lang="en-US" smtClean="0"/>
              <a:t>2</a:t>
            </a:fld>
            <a:endParaRPr lang="en-US"/>
          </a:p>
        </p:txBody>
      </p:sp>
    </p:spTree>
    <p:extLst>
      <p:ext uri="{BB962C8B-B14F-4D97-AF65-F5344CB8AC3E}">
        <p14:creationId xmlns:p14="http://schemas.microsoft.com/office/powerpoint/2010/main" val="1537745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MIKE</a:t>
            </a:r>
          </a:p>
        </p:txBody>
      </p:sp>
      <p:sp>
        <p:nvSpPr>
          <p:cNvPr id="4" name="Slide Number Placeholder 3"/>
          <p:cNvSpPr>
            <a:spLocks noGrp="1"/>
          </p:cNvSpPr>
          <p:nvPr>
            <p:ph type="sldNum" sz="quarter" idx="5"/>
          </p:nvPr>
        </p:nvSpPr>
        <p:spPr/>
        <p:txBody>
          <a:bodyPr/>
          <a:lstStyle/>
          <a:p>
            <a:fld id="{EED3C4B7-2C5F-47B4-98CD-742102E19C59}" type="slidenum">
              <a:rPr lang="en-US" smtClean="0"/>
              <a:t>3</a:t>
            </a:fld>
            <a:endParaRPr lang="en-US"/>
          </a:p>
        </p:txBody>
      </p:sp>
    </p:spTree>
    <p:extLst>
      <p:ext uri="{BB962C8B-B14F-4D97-AF65-F5344CB8AC3E}">
        <p14:creationId xmlns:p14="http://schemas.microsoft.com/office/powerpoint/2010/main" val="3825937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Shawn </a:t>
            </a:r>
          </a:p>
        </p:txBody>
      </p:sp>
      <p:sp>
        <p:nvSpPr>
          <p:cNvPr id="4" name="Slide Number Placeholder 3"/>
          <p:cNvSpPr>
            <a:spLocks noGrp="1"/>
          </p:cNvSpPr>
          <p:nvPr>
            <p:ph type="sldNum" sz="quarter" idx="5"/>
          </p:nvPr>
        </p:nvSpPr>
        <p:spPr/>
        <p:txBody>
          <a:bodyPr/>
          <a:lstStyle/>
          <a:p>
            <a:fld id="{EED3C4B7-2C5F-47B4-98CD-742102E19C59}" type="slidenum">
              <a:rPr lang="en-US" smtClean="0"/>
              <a:t>4</a:t>
            </a:fld>
            <a:endParaRPr lang="en-US"/>
          </a:p>
        </p:txBody>
      </p:sp>
    </p:spTree>
    <p:extLst>
      <p:ext uri="{BB962C8B-B14F-4D97-AF65-F5344CB8AC3E}">
        <p14:creationId xmlns:p14="http://schemas.microsoft.com/office/powerpoint/2010/main" val="3147836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600" dirty="0"/>
              <a:t>Shawn </a:t>
            </a:r>
          </a:p>
        </p:txBody>
      </p:sp>
      <p:sp>
        <p:nvSpPr>
          <p:cNvPr id="4" name="Slide Number Placeholder 3"/>
          <p:cNvSpPr>
            <a:spLocks noGrp="1"/>
          </p:cNvSpPr>
          <p:nvPr>
            <p:ph type="sldNum" sz="quarter" idx="5"/>
          </p:nvPr>
        </p:nvSpPr>
        <p:spPr/>
        <p:txBody>
          <a:bodyPr/>
          <a:lstStyle/>
          <a:p>
            <a:fld id="{EED3C4B7-2C5F-47B4-98CD-742102E19C59}" type="slidenum">
              <a:rPr lang="en-US" smtClean="0"/>
              <a:t>5</a:t>
            </a:fld>
            <a:endParaRPr lang="en-US"/>
          </a:p>
        </p:txBody>
      </p:sp>
    </p:spTree>
    <p:extLst>
      <p:ext uri="{BB962C8B-B14F-4D97-AF65-F5344CB8AC3E}">
        <p14:creationId xmlns:p14="http://schemas.microsoft.com/office/powerpoint/2010/main" val="2160531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t>Shawn </a:t>
            </a:r>
            <a:r>
              <a:rPr lang="en-US" sz="1600" dirty="0">
                <a:solidFill>
                  <a:srgbClr val="000000"/>
                </a:solidFill>
                <a:effectLst/>
                <a:latin typeface="Calibri" panose="020F0502020204030204" pitchFamily="34" charset="0"/>
                <a:ea typeface="Times New Roman" panose="02020603050405020304" pitchFamily="18" charset="0"/>
              </a:rPr>
              <a:t>but there are times when an amended application may not do well (</a:t>
            </a:r>
            <a:r>
              <a:rPr lang="en-US" sz="1600" i="1" dirty="0">
                <a:solidFill>
                  <a:srgbClr val="000000"/>
                </a:solidFill>
                <a:effectLst/>
                <a:latin typeface="Calibri" panose="020F0502020204030204" pitchFamily="34" charset="0"/>
                <a:ea typeface="Times New Roman" panose="02020603050405020304" pitchFamily="18" charset="0"/>
              </a:rPr>
              <a:t>e.g., </a:t>
            </a:r>
            <a:r>
              <a:rPr lang="en-US" sz="1600" dirty="0">
                <a:solidFill>
                  <a:srgbClr val="000000"/>
                </a:solidFill>
                <a:effectLst/>
                <a:latin typeface="Calibri" panose="020F0502020204030204" pitchFamily="34" charset="0"/>
                <a:ea typeface="Times New Roman" panose="02020603050405020304" pitchFamily="18" charset="0"/>
              </a:rPr>
              <a:t>IRG questions if significant quest, research already done/not adding anything new to the field, not right environment or expertise for proposed research, etc., any one/few of these is okay, but when multiple/all review criteria is an issue then it may be time to start from scratch with new idea (a new -A0 application, not -A1).  PO can help you determine if -A1 or new -A0 may be best during your discussion.  </a:t>
            </a:r>
            <a:endParaRPr lang="en-US" sz="1600" dirty="0"/>
          </a:p>
        </p:txBody>
      </p:sp>
      <p:sp>
        <p:nvSpPr>
          <p:cNvPr id="4" name="Slide Number Placeholder 3"/>
          <p:cNvSpPr>
            <a:spLocks noGrp="1"/>
          </p:cNvSpPr>
          <p:nvPr>
            <p:ph type="sldNum" sz="quarter" idx="5"/>
          </p:nvPr>
        </p:nvSpPr>
        <p:spPr/>
        <p:txBody>
          <a:bodyPr/>
          <a:lstStyle/>
          <a:p>
            <a:fld id="{EED3C4B7-2C5F-47B4-98CD-742102E19C59}" type="slidenum">
              <a:rPr lang="en-US" smtClean="0"/>
              <a:t>6</a:t>
            </a:fld>
            <a:endParaRPr lang="en-US"/>
          </a:p>
        </p:txBody>
      </p:sp>
    </p:spTree>
    <p:extLst>
      <p:ext uri="{BB962C8B-B14F-4D97-AF65-F5344CB8AC3E}">
        <p14:creationId xmlns:p14="http://schemas.microsoft.com/office/powerpoint/2010/main" val="3667235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600" dirty="0"/>
              <a:t>Shawn </a:t>
            </a:r>
          </a:p>
        </p:txBody>
      </p:sp>
      <p:sp>
        <p:nvSpPr>
          <p:cNvPr id="4" name="Slide Number Placeholder 3"/>
          <p:cNvSpPr>
            <a:spLocks noGrp="1"/>
          </p:cNvSpPr>
          <p:nvPr>
            <p:ph type="sldNum" sz="quarter" idx="5"/>
          </p:nvPr>
        </p:nvSpPr>
        <p:spPr/>
        <p:txBody>
          <a:bodyPr/>
          <a:lstStyle/>
          <a:p>
            <a:fld id="{EED3C4B7-2C5F-47B4-98CD-742102E19C59}" type="slidenum">
              <a:rPr lang="en-US" smtClean="0"/>
              <a:t>7</a:t>
            </a:fld>
            <a:endParaRPr lang="en-US"/>
          </a:p>
        </p:txBody>
      </p:sp>
    </p:spTree>
    <p:extLst>
      <p:ext uri="{BB962C8B-B14F-4D97-AF65-F5344CB8AC3E}">
        <p14:creationId xmlns:p14="http://schemas.microsoft.com/office/powerpoint/2010/main" val="2031265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spcBef>
                <a:spcPts val="0"/>
              </a:spcBef>
              <a:spcAft>
                <a:spcPts val="0"/>
              </a:spcAft>
              <a:buFont typeface="+mj-lt"/>
              <a:buNone/>
            </a:pPr>
            <a:endParaRPr lang="en-US" sz="1600"/>
          </a:p>
        </p:txBody>
      </p:sp>
      <p:sp>
        <p:nvSpPr>
          <p:cNvPr id="4" name="Slide Number Placeholder 3"/>
          <p:cNvSpPr>
            <a:spLocks noGrp="1"/>
          </p:cNvSpPr>
          <p:nvPr>
            <p:ph type="sldNum" sz="quarter" idx="5"/>
          </p:nvPr>
        </p:nvSpPr>
        <p:spPr/>
        <p:txBody>
          <a:bodyPr/>
          <a:lstStyle/>
          <a:p>
            <a:fld id="{EED3C4B7-2C5F-47B4-98CD-742102E19C59}" type="slidenum">
              <a:rPr lang="en-US" smtClean="0"/>
              <a:t>8</a:t>
            </a:fld>
            <a:endParaRPr lang="en-US"/>
          </a:p>
        </p:txBody>
      </p:sp>
    </p:spTree>
    <p:extLst>
      <p:ext uri="{BB962C8B-B14F-4D97-AF65-F5344CB8AC3E}">
        <p14:creationId xmlns:p14="http://schemas.microsoft.com/office/powerpoint/2010/main" val="3104429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Amanda </a:t>
            </a:r>
          </a:p>
        </p:txBody>
      </p:sp>
      <p:sp>
        <p:nvSpPr>
          <p:cNvPr id="4" name="Slide Number Placeholder 3"/>
          <p:cNvSpPr>
            <a:spLocks noGrp="1"/>
          </p:cNvSpPr>
          <p:nvPr>
            <p:ph type="sldNum" sz="quarter" idx="5"/>
          </p:nvPr>
        </p:nvSpPr>
        <p:spPr/>
        <p:txBody>
          <a:bodyPr/>
          <a:lstStyle/>
          <a:p>
            <a:fld id="{EED3C4B7-2C5F-47B4-98CD-742102E19C59}" type="slidenum">
              <a:rPr lang="en-US" smtClean="0"/>
              <a:t>9</a:t>
            </a:fld>
            <a:endParaRPr lang="en-US"/>
          </a:p>
        </p:txBody>
      </p:sp>
    </p:spTree>
    <p:extLst>
      <p:ext uri="{BB962C8B-B14F-4D97-AF65-F5344CB8AC3E}">
        <p14:creationId xmlns:p14="http://schemas.microsoft.com/office/powerpoint/2010/main" val="136764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67DA0-ED01-41B3-9E75-23D1C328FB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FDDCB1-052A-44CE-8195-FEE49A0498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927609-657C-45BE-A015-43CF360E3D3A}"/>
              </a:ext>
            </a:extLst>
          </p:cNvPr>
          <p:cNvSpPr>
            <a:spLocks noGrp="1"/>
          </p:cNvSpPr>
          <p:nvPr>
            <p:ph type="dt" sz="half" idx="10"/>
          </p:nvPr>
        </p:nvSpPr>
        <p:spPr/>
        <p:txBody>
          <a:bodyPr/>
          <a:lstStyle/>
          <a:p>
            <a:fld id="{1B7C0236-526B-4214-BB61-D1492604E613}" type="datetimeFigureOut">
              <a:rPr lang="en-US" smtClean="0"/>
              <a:t>10/28/2021</a:t>
            </a:fld>
            <a:endParaRPr lang="en-US"/>
          </a:p>
        </p:txBody>
      </p:sp>
      <p:sp>
        <p:nvSpPr>
          <p:cNvPr id="5" name="Footer Placeholder 4">
            <a:extLst>
              <a:ext uri="{FF2B5EF4-FFF2-40B4-BE49-F238E27FC236}">
                <a16:creationId xmlns:a16="http://schemas.microsoft.com/office/drawing/2014/main" id="{B7177DA0-D508-4594-B26B-AF26780F50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0ACE74-3874-488E-9080-B814A2768681}"/>
              </a:ext>
            </a:extLst>
          </p:cNvPr>
          <p:cNvSpPr>
            <a:spLocks noGrp="1"/>
          </p:cNvSpPr>
          <p:nvPr>
            <p:ph type="sldNum" sz="quarter" idx="12"/>
          </p:nvPr>
        </p:nvSpPr>
        <p:spPr/>
        <p:txBody>
          <a:bodyPr/>
          <a:lstStyle/>
          <a:p>
            <a:fld id="{15926C3B-6BD8-484A-8FEC-77D0A7C21FC4}" type="slidenum">
              <a:rPr lang="en-US" smtClean="0"/>
              <a:t>‹#›</a:t>
            </a:fld>
            <a:endParaRPr lang="en-US"/>
          </a:p>
        </p:txBody>
      </p:sp>
    </p:spTree>
    <p:extLst>
      <p:ext uri="{BB962C8B-B14F-4D97-AF65-F5344CB8AC3E}">
        <p14:creationId xmlns:p14="http://schemas.microsoft.com/office/powerpoint/2010/main" val="809551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64035-B730-413D-8901-E776918BF2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4EE436-550B-4309-A726-2416DC58B2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1F4BA6-8F18-4EBF-AD8D-1261D59B0916}"/>
              </a:ext>
            </a:extLst>
          </p:cNvPr>
          <p:cNvSpPr>
            <a:spLocks noGrp="1"/>
          </p:cNvSpPr>
          <p:nvPr>
            <p:ph type="dt" sz="half" idx="10"/>
          </p:nvPr>
        </p:nvSpPr>
        <p:spPr/>
        <p:txBody>
          <a:bodyPr/>
          <a:lstStyle/>
          <a:p>
            <a:fld id="{1B7C0236-526B-4214-BB61-D1492604E613}" type="datetimeFigureOut">
              <a:rPr lang="en-US" smtClean="0"/>
              <a:t>10/28/2021</a:t>
            </a:fld>
            <a:endParaRPr lang="en-US"/>
          </a:p>
        </p:txBody>
      </p:sp>
      <p:sp>
        <p:nvSpPr>
          <p:cNvPr id="5" name="Footer Placeholder 4">
            <a:extLst>
              <a:ext uri="{FF2B5EF4-FFF2-40B4-BE49-F238E27FC236}">
                <a16:creationId xmlns:a16="http://schemas.microsoft.com/office/drawing/2014/main" id="{1D73E26D-8A94-4DDE-87A3-DB9FC4B86B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D79338-9459-4BCD-830A-3AE639DBB4E4}"/>
              </a:ext>
            </a:extLst>
          </p:cNvPr>
          <p:cNvSpPr>
            <a:spLocks noGrp="1"/>
          </p:cNvSpPr>
          <p:nvPr>
            <p:ph type="sldNum" sz="quarter" idx="12"/>
          </p:nvPr>
        </p:nvSpPr>
        <p:spPr/>
        <p:txBody>
          <a:bodyPr/>
          <a:lstStyle/>
          <a:p>
            <a:fld id="{15926C3B-6BD8-484A-8FEC-77D0A7C21FC4}" type="slidenum">
              <a:rPr lang="en-US" smtClean="0"/>
              <a:t>‹#›</a:t>
            </a:fld>
            <a:endParaRPr lang="en-US"/>
          </a:p>
        </p:txBody>
      </p:sp>
    </p:spTree>
    <p:extLst>
      <p:ext uri="{BB962C8B-B14F-4D97-AF65-F5344CB8AC3E}">
        <p14:creationId xmlns:p14="http://schemas.microsoft.com/office/powerpoint/2010/main" val="1479301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AB8127-1E0A-47F3-B066-A978C51CD5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E75E29-AB6A-45EE-A9E6-E992AB02F9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580AC5-F76B-40E9-B140-86401A0B853C}"/>
              </a:ext>
            </a:extLst>
          </p:cNvPr>
          <p:cNvSpPr>
            <a:spLocks noGrp="1"/>
          </p:cNvSpPr>
          <p:nvPr>
            <p:ph type="dt" sz="half" idx="10"/>
          </p:nvPr>
        </p:nvSpPr>
        <p:spPr/>
        <p:txBody>
          <a:bodyPr/>
          <a:lstStyle/>
          <a:p>
            <a:fld id="{1B7C0236-526B-4214-BB61-D1492604E613}" type="datetimeFigureOut">
              <a:rPr lang="en-US" smtClean="0"/>
              <a:t>10/28/2021</a:t>
            </a:fld>
            <a:endParaRPr lang="en-US"/>
          </a:p>
        </p:txBody>
      </p:sp>
      <p:sp>
        <p:nvSpPr>
          <p:cNvPr id="5" name="Footer Placeholder 4">
            <a:extLst>
              <a:ext uri="{FF2B5EF4-FFF2-40B4-BE49-F238E27FC236}">
                <a16:creationId xmlns:a16="http://schemas.microsoft.com/office/drawing/2014/main" id="{FCF55A03-6F09-47A9-A928-EF41C5447C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E43A38-12E4-498B-B9C5-AF0618A5A196}"/>
              </a:ext>
            </a:extLst>
          </p:cNvPr>
          <p:cNvSpPr>
            <a:spLocks noGrp="1"/>
          </p:cNvSpPr>
          <p:nvPr>
            <p:ph type="sldNum" sz="quarter" idx="12"/>
          </p:nvPr>
        </p:nvSpPr>
        <p:spPr/>
        <p:txBody>
          <a:bodyPr/>
          <a:lstStyle/>
          <a:p>
            <a:fld id="{15926C3B-6BD8-484A-8FEC-77D0A7C21FC4}" type="slidenum">
              <a:rPr lang="en-US" smtClean="0"/>
              <a:t>‹#›</a:t>
            </a:fld>
            <a:endParaRPr lang="en-US"/>
          </a:p>
        </p:txBody>
      </p:sp>
    </p:spTree>
    <p:extLst>
      <p:ext uri="{BB962C8B-B14F-4D97-AF65-F5344CB8AC3E}">
        <p14:creationId xmlns:p14="http://schemas.microsoft.com/office/powerpoint/2010/main" val="61091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ACBA0-5111-498B-B3D6-2C420AC777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AEB46C-F97A-47BC-915B-1A0F645155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F9B98-CF09-42F7-B8A3-7A0F723E5105}"/>
              </a:ext>
            </a:extLst>
          </p:cNvPr>
          <p:cNvSpPr>
            <a:spLocks noGrp="1"/>
          </p:cNvSpPr>
          <p:nvPr>
            <p:ph type="dt" sz="half" idx="10"/>
          </p:nvPr>
        </p:nvSpPr>
        <p:spPr/>
        <p:txBody>
          <a:bodyPr/>
          <a:lstStyle/>
          <a:p>
            <a:fld id="{1B7C0236-526B-4214-BB61-D1492604E613}" type="datetimeFigureOut">
              <a:rPr lang="en-US" smtClean="0"/>
              <a:t>10/28/2021</a:t>
            </a:fld>
            <a:endParaRPr lang="en-US"/>
          </a:p>
        </p:txBody>
      </p:sp>
      <p:sp>
        <p:nvSpPr>
          <p:cNvPr id="5" name="Footer Placeholder 4">
            <a:extLst>
              <a:ext uri="{FF2B5EF4-FFF2-40B4-BE49-F238E27FC236}">
                <a16:creationId xmlns:a16="http://schemas.microsoft.com/office/drawing/2014/main" id="{6B923FB2-6F69-42B8-B3B8-BC615B68E9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E75AAB-EAA6-47FE-8806-4E1C90449D4B}"/>
              </a:ext>
            </a:extLst>
          </p:cNvPr>
          <p:cNvSpPr>
            <a:spLocks noGrp="1"/>
          </p:cNvSpPr>
          <p:nvPr>
            <p:ph type="sldNum" sz="quarter" idx="12"/>
          </p:nvPr>
        </p:nvSpPr>
        <p:spPr/>
        <p:txBody>
          <a:bodyPr/>
          <a:lstStyle/>
          <a:p>
            <a:fld id="{15926C3B-6BD8-484A-8FEC-77D0A7C21FC4}" type="slidenum">
              <a:rPr lang="en-US" smtClean="0"/>
              <a:t>‹#›</a:t>
            </a:fld>
            <a:endParaRPr lang="en-US"/>
          </a:p>
        </p:txBody>
      </p:sp>
    </p:spTree>
    <p:extLst>
      <p:ext uri="{BB962C8B-B14F-4D97-AF65-F5344CB8AC3E}">
        <p14:creationId xmlns:p14="http://schemas.microsoft.com/office/powerpoint/2010/main" val="1850534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135C9-2678-49FC-A9D6-98821C962B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E56ADF-4A38-4D69-858B-1AA0E6DF5F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3BAF3E-788D-4DEF-A952-8428608CCD38}"/>
              </a:ext>
            </a:extLst>
          </p:cNvPr>
          <p:cNvSpPr>
            <a:spLocks noGrp="1"/>
          </p:cNvSpPr>
          <p:nvPr>
            <p:ph type="dt" sz="half" idx="10"/>
          </p:nvPr>
        </p:nvSpPr>
        <p:spPr/>
        <p:txBody>
          <a:bodyPr/>
          <a:lstStyle/>
          <a:p>
            <a:fld id="{1B7C0236-526B-4214-BB61-D1492604E613}" type="datetimeFigureOut">
              <a:rPr lang="en-US" smtClean="0"/>
              <a:t>10/28/2021</a:t>
            </a:fld>
            <a:endParaRPr lang="en-US"/>
          </a:p>
        </p:txBody>
      </p:sp>
      <p:sp>
        <p:nvSpPr>
          <p:cNvPr id="5" name="Footer Placeholder 4">
            <a:extLst>
              <a:ext uri="{FF2B5EF4-FFF2-40B4-BE49-F238E27FC236}">
                <a16:creationId xmlns:a16="http://schemas.microsoft.com/office/drawing/2014/main" id="{332D0BE1-E84E-4A07-8542-133FD51B51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C8502A-7DFD-47D4-ABC2-44E5FEAF1330}"/>
              </a:ext>
            </a:extLst>
          </p:cNvPr>
          <p:cNvSpPr>
            <a:spLocks noGrp="1"/>
          </p:cNvSpPr>
          <p:nvPr>
            <p:ph type="sldNum" sz="quarter" idx="12"/>
          </p:nvPr>
        </p:nvSpPr>
        <p:spPr/>
        <p:txBody>
          <a:bodyPr/>
          <a:lstStyle/>
          <a:p>
            <a:fld id="{15926C3B-6BD8-484A-8FEC-77D0A7C21FC4}" type="slidenum">
              <a:rPr lang="en-US" smtClean="0"/>
              <a:t>‹#›</a:t>
            </a:fld>
            <a:endParaRPr lang="en-US"/>
          </a:p>
        </p:txBody>
      </p:sp>
    </p:spTree>
    <p:extLst>
      <p:ext uri="{BB962C8B-B14F-4D97-AF65-F5344CB8AC3E}">
        <p14:creationId xmlns:p14="http://schemas.microsoft.com/office/powerpoint/2010/main" val="79164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4B78A-EE50-4709-8ADC-1B91CAA143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EDFABE-B07D-43E8-951C-C07D017B2B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C389A1-862F-46B3-83B5-D82C01D811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52A335-F803-44BA-9C39-9F49649581F4}"/>
              </a:ext>
            </a:extLst>
          </p:cNvPr>
          <p:cNvSpPr>
            <a:spLocks noGrp="1"/>
          </p:cNvSpPr>
          <p:nvPr>
            <p:ph type="dt" sz="half" idx="10"/>
          </p:nvPr>
        </p:nvSpPr>
        <p:spPr/>
        <p:txBody>
          <a:bodyPr/>
          <a:lstStyle/>
          <a:p>
            <a:fld id="{1B7C0236-526B-4214-BB61-D1492604E613}" type="datetimeFigureOut">
              <a:rPr lang="en-US" smtClean="0"/>
              <a:t>10/28/2021</a:t>
            </a:fld>
            <a:endParaRPr lang="en-US"/>
          </a:p>
        </p:txBody>
      </p:sp>
      <p:sp>
        <p:nvSpPr>
          <p:cNvPr id="6" name="Footer Placeholder 5">
            <a:extLst>
              <a:ext uri="{FF2B5EF4-FFF2-40B4-BE49-F238E27FC236}">
                <a16:creationId xmlns:a16="http://schemas.microsoft.com/office/drawing/2014/main" id="{78BFEB74-4A7A-4DFA-9C4A-6E608BBCDC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359396-36C1-4A59-9109-C2EC959DAC14}"/>
              </a:ext>
            </a:extLst>
          </p:cNvPr>
          <p:cNvSpPr>
            <a:spLocks noGrp="1"/>
          </p:cNvSpPr>
          <p:nvPr>
            <p:ph type="sldNum" sz="quarter" idx="12"/>
          </p:nvPr>
        </p:nvSpPr>
        <p:spPr/>
        <p:txBody>
          <a:bodyPr/>
          <a:lstStyle/>
          <a:p>
            <a:fld id="{15926C3B-6BD8-484A-8FEC-77D0A7C21FC4}" type="slidenum">
              <a:rPr lang="en-US" smtClean="0"/>
              <a:t>‹#›</a:t>
            </a:fld>
            <a:endParaRPr lang="en-US"/>
          </a:p>
        </p:txBody>
      </p:sp>
    </p:spTree>
    <p:extLst>
      <p:ext uri="{BB962C8B-B14F-4D97-AF65-F5344CB8AC3E}">
        <p14:creationId xmlns:p14="http://schemas.microsoft.com/office/powerpoint/2010/main" val="59139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5805B-9B0D-4A5B-A73F-9925E883620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B4123B-E764-4BED-9131-0632ACF618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37840E-1538-4AB7-A480-4B9C6570433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6B070F0-E9FD-41A3-96F9-454986CAE2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9B09E0-9A43-47E0-825D-E8D5B91BCA5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65B5E1-B2C6-487B-BD9C-DF90D0E484C0}"/>
              </a:ext>
            </a:extLst>
          </p:cNvPr>
          <p:cNvSpPr>
            <a:spLocks noGrp="1"/>
          </p:cNvSpPr>
          <p:nvPr>
            <p:ph type="dt" sz="half" idx="10"/>
          </p:nvPr>
        </p:nvSpPr>
        <p:spPr/>
        <p:txBody>
          <a:bodyPr/>
          <a:lstStyle/>
          <a:p>
            <a:fld id="{1B7C0236-526B-4214-BB61-D1492604E613}" type="datetimeFigureOut">
              <a:rPr lang="en-US" smtClean="0"/>
              <a:t>10/28/2021</a:t>
            </a:fld>
            <a:endParaRPr lang="en-US"/>
          </a:p>
        </p:txBody>
      </p:sp>
      <p:sp>
        <p:nvSpPr>
          <p:cNvPr id="8" name="Footer Placeholder 7">
            <a:extLst>
              <a:ext uri="{FF2B5EF4-FFF2-40B4-BE49-F238E27FC236}">
                <a16:creationId xmlns:a16="http://schemas.microsoft.com/office/drawing/2014/main" id="{2624A03E-5A5C-48E3-ACA3-683F1CF26A5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A0E718-594A-4516-85E7-B3A7A6D26A12}"/>
              </a:ext>
            </a:extLst>
          </p:cNvPr>
          <p:cNvSpPr>
            <a:spLocks noGrp="1"/>
          </p:cNvSpPr>
          <p:nvPr>
            <p:ph type="sldNum" sz="quarter" idx="12"/>
          </p:nvPr>
        </p:nvSpPr>
        <p:spPr/>
        <p:txBody>
          <a:bodyPr/>
          <a:lstStyle/>
          <a:p>
            <a:fld id="{15926C3B-6BD8-484A-8FEC-77D0A7C21FC4}" type="slidenum">
              <a:rPr lang="en-US" smtClean="0"/>
              <a:t>‹#›</a:t>
            </a:fld>
            <a:endParaRPr lang="en-US"/>
          </a:p>
        </p:txBody>
      </p:sp>
    </p:spTree>
    <p:extLst>
      <p:ext uri="{BB962C8B-B14F-4D97-AF65-F5344CB8AC3E}">
        <p14:creationId xmlns:p14="http://schemas.microsoft.com/office/powerpoint/2010/main" val="1576397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D18D3-FFE2-405F-85CD-7F6C915258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D9CD29-8776-41BC-A00B-3AAE8A079675}"/>
              </a:ext>
            </a:extLst>
          </p:cNvPr>
          <p:cNvSpPr>
            <a:spLocks noGrp="1"/>
          </p:cNvSpPr>
          <p:nvPr>
            <p:ph type="dt" sz="half" idx="10"/>
          </p:nvPr>
        </p:nvSpPr>
        <p:spPr/>
        <p:txBody>
          <a:bodyPr/>
          <a:lstStyle/>
          <a:p>
            <a:fld id="{1B7C0236-526B-4214-BB61-D1492604E613}" type="datetimeFigureOut">
              <a:rPr lang="en-US" smtClean="0"/>
              <a:t>10/28/2021</a:t>
            </a:fld>
            <a:endParaRPr lang="en-US"/>
          </a:p>
        </p:txBody>
      </p:sp>
      <p:sp>
        <p:nvSpPr>
          <p:cNvPr id="4" name="Footer Placeholder 3">
            <a:extLst>
              <a:ext uri="{FF2B5EF4-FFF2-40B4-BE49-F238E27FC236}">
                <a16:creationId xmlns:a16="http://schemas.microsoft.com/office/drawing/2014/main" id="{75F200F2-E165-4057-9CEC-4A14946EDB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92B3EDE-3C8D-499A-B60D-CC84CCC32F22}"/>
              </a:ext>
            </a:extLst>
          </p:cNvPr>
          <p:cNvSpPr>
            <a:spLocks noGrp="1"/>
          </p:cNvSpPr>
          <p:nvPr>
            <p:ph type="sldNum" sz="quarter" idx="12"/>
          </p:nvPr>
        </p:nvSpPr>
        <p:spPr/>
        <p:txBody>
          <a:bodyPr/>
          <a:lstStyle/>
          <a:p>
            <a:fld id="{15926C3B-6BD8-484A-8FEC-77D0A7C21FC4}" type="slidenum">
              <a:rPr lang="en-US" smtClean="0"/>
              <a:t>‹#›</a:t>
            </a:fld>
            <a:endParaRPr lang="en-US"/>
          </a:p>
        </p:txBody>
      </p:sp>
    </p:spTree>
    <p:extLst>
      <p:ext uri="{BB962C8B-B14F-4D97-AF65-F5344CB8AC3E}">
        <p14:creationId xmlns:p14="http://schemas.microsoft.com/office/powerpoint/2010/main" val="1339061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00697A-16DC-4D5A-AAF9-96B82C9C27A1}"/>
              </a:ext>
            </a:extLst>
          </p:cNvPr>
          <p:cNvSpPr>
            <a:spLocks noGrp="1"/>
          </p:cNvSpPr>
          <p:nvPr>
            <p:ph type="dt" sz="half" idx="10"/>
          </p:nvPr>
        </p:nvSpPr>
        <p:spPr/>
        <p:txBody>
          <a:bodyPr/>
          <a:lstStyle/>
          <a:p>
            <a:fld id="{1B7C0236-526B-4214-BB61-D1492604E613}" type="datetimeFigureOut">
              <a:rPr lang="en-US" smtClean="0"/>
              <a:t>10/28/2021</a:t>
            </a:fld>
            <a:endParaRPr lang="en-US"/>
          </a:p>
        </p:txBody>
      </p:sp>
      <p:sp>
        <p:nvSpPr>
          <p:cNvPr id="3" name="Footer Placeholder 2">
            <a:extLst>
              <a:ext uri="{FF2B5EF4-FFF2-40B4-BE49-F238E27FC236}">
                <a16:creationId xmlns:a16="http://schemas.microsoft.com/office/drawing/2014/main" id="{4690802E-6484-45D6-88FD-E170CF15F3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719249-10AD-414F-B9B7-71165DA03291}"/>
              </a:ext>
            </a:extLst>
          </p:cNvPr>
          <p:cNvSpPr>
            <a:spLocks noGrp="1"/>
          </p:cNvSpPr>
          <p:nvPr>
            <p:ph type="sldNum" sz="quarter" idx="12"/>
          </p:nvPr>
        </p:nvSpPr>
        <p:spPr/>
        <p:txBody>
          <a:bodyPr/>
          <a:lstStyle/>
          <a:p>
            <a:fld id="{15926C3B-6BD8-484A-8FEC-77D0A7C21FC4}" type="slidenum">
              <a:rPr lang="en-US" smtClean="0"/>
              <a:t>‹#›</a:t>
            </a:fld>
            <a:endParaRPr lang="en-US"/>
          </a:p>
        </p:txBody>
      </p:sp>
    </p:spTree>
    <p:extLst>
      <p:ext uri="{BB962C8B-B14F-4D97-AF65-F5344CB8AC3E}">
        <p14:creationId xmlns:p14="http://schemas.microsoft.com/office/powerpoint/2010/main" val="3899363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47C71-E2C1-47B3-897D-A3C469D136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01B320-9442-4061-9394-9ADE8C0C52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577003-2DB3-43DD-A12B-A2629A2C73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1A0391-A7A8-4177-B5FE-C57BF1C8454C}"/>
              </a:ext>
            </a:extLst>
          </p:cNvPr>
          <p:cNvSpPr>
            <a:spLocks noGrp="1"/>
          </p:cNvSpPr>
          <p:nvPr>
            <p:ph type="dt" sz="half" idx="10"/>
          </p:nvPr>
        </p:nvSpPr>
        <p:spPr/>
        <p:txBody>
          <a:bodyPr/>
          <a:lstStyle/>
          <a:p>
            <a:fld id="{1B7C0236-526B-4214-BB61-D1492604E613}" type="datetimeFigureOut">
              <a:rPr lang="en-US" smtClean="0"/>
              <a:t>10/28/2021</a:t>
            </a:fld>
            <a:endParaRPr lang="en-US"/>
          </a:p>
        </p:txBody>
      </p:sp>
      <p:sp>
        <p:nvSpPr>
          <p:cNvPr id="6" name="Footer Placeholder 5">
            <a:extLst>
              <a:ext uri="{FF2B5EF4-FFF2-40B4-BE49-F238E27FC236}">
                <a16:creationId xmlns:a16="http://schemas.microsoft.com/office/drawing/2014/main" id="{A0ABFAFC-DDCE-4175-A5C8-53E533F0C5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A37A80-AD5D-4B7A-8776-2FCE4689423C}"/>
              </a:ext>
            </a:extLst>
          </p:cNvPr>
          <p:cNvSpPr>
            <a:spLocks noGrp="1"/>
          </p:cNvSpPr>
          <p:nvPr>
            <p:ph type="sldNum" sz="quarter" idx="12"/>
          </p:nvPr>
        </p:nvSpPr>
        <p:spPr/>
        <p:txBody>
          <a:bodyPr/>
          <a:lstStyle/>
          <a:p>
            <a:fld id="{15926C3B-6BD8-484A-8FEC-77D0A7C21FC4}" type="slidenum">
              <a:rPr lang="en-US" smtClean="0"/>
              <a:t>‹#›</a:t>
            </a:fld>
            <a:endParaRPr lang="en-US"/>
          </a:p>
        </p:txBody>
      </p:sp>
    </p:spTree>
    <p:extLst>
      <p:ext uri="{BB962C8B-B14F-4D97-AF65-F5344CB8AC3E}">
        <p14:creationId xmlns:p14="http://schemas.microsoft.com/office/powerpoint/2010/main" val="1983061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2349F-6424-4EE7-A29D-E5D72988A9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FEECAF-0EFF-4091-9935-82C7B7F0B5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D85337F-30BB-4ABF-948C-8F6ADF0CD9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9CB416-7647-4764-A3DC-8DB2AD6361FB}"/>
              </a:ext>
            </a:extLst>
          </p:cNvPr>
          <p:cNvSpPr>
            <a:spLocks noGrp="1"/>
          </p:cNvSpPr>
          <p:nvPr>
            <p:ph type="dt" sz="half" idx="10"/>
          </p:nvPr>
        </p:nvSpPr>
        <p:spPr/>
        <p:txBody>
          <a:bodyPr/>
          <a:lstStyle/>
          <a:p>
            <a:fld id="{1B7C0236-526B-4214-BB61-D1492604E613}" type="datetimeFigureOut">
              <a:rPr lang="en-US" smtClean="0"/>
              <a:t>10/28/2021</a:t>
            </a:fld>
            <a:endParaRPr lang="en-US"/>
          </a:p>
        </p:txBody>
      </p:sp>
      <p:sp>
        <p:nvSpPr>
          <p:cNvPr id="6" name="Footer Placeholder 5">
            <a:extLst>
              <a:ext uri="{FF2B5EF4-FFF2-40B4-BE49-F238E27FC236}">
                <a16:creationId xmlns:a16="http://schemas.microsoft.com/office/drawing/2014/main" id="{60B38516-01A7-4405-8D77-47A95E06CA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D3CDE9-CBE6-4EDE-9D25-AE12D5A09B46}"/>
              </a:ext>
            </a:extLst>
          </p:cNvPr>
          <p:cNvSpPr>
            <a:spLocks noGrp="1"/>
          </p:cNvSpPr>
          <p:nvPr>
            <p:ph type="sldNum" sz="quarter" idx="12"/>
          </p:nvPr>
        </p:nvSpPr>
        <p:spPr/>
        <p:txBody>
          <a:bodyPr/>
          <a:lstStyle/>
          <a:p>
            <a:fld id="{15926C3B-6BD8-484A-8FEC-77D0A7C21FC4}" type="slidenum">
              <a:rPr lang="en-US" smtClean="0"/>
              <a:t>‹#›</a:t>
            </a:fld>
            <a:endParaRPr lang="en-US"/>
          </a:p>
        </p:txBody>
      </p:sp>
    </p:spTree>
    <p:extLst>
      <p:ext uri="{BB962C8B-B14F-4D97-AF65-F5344CB8AC3E}">
        <p14:creationId xmlns:p14="http://schemas.microsoft.com/office/powerpoint/2010/main" val="820462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9C1D0F-36D1-43EA-ADE5-765FDF1805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0BBA843-9E58-4427-9BB2-30E71F4BEB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1317A-991D-447F-B996-83720B1AE4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7C0236-526B-4214-BB61-D1492604E613}" type="datetimeFigureOut">
              <a:rPr lang="en-US" smtClean="0"/>
              <a:t>10/28/2021</a:t>
            </a:fld>
            <a:endParaRPr lang="en-US"/>
          </a:p>
        </p:txBody>
      </p:sp>
      <p:sp>
        <p:nvSpPr>
          <p:cNvPr id="5" name="Footer Placeholder 4">
            <a:extLst>
              <a:ext uri="{FF2B5EF4-FFF2-40B4-BE49-F238E27FC236}">
                <a16:creationId xmlns:a16="http://schemas.microsoft.com/office/drawing/2014/main" id="{FB0C57AC-20C4-480A-9874-11B1707E69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BBEF1A9-FF35-4D95-A86B-368A9F5E06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926C3B-6BD8-484A-8FEC-77D0A7C21FC4}" type="slidenum">
              <a:rPr lang="en-US" smtClean="0"/>
              <a:t>‹#›</a:t>
            </a:fld>
            <a:endParaRPr lang="en-US"/>
          </a:p>
        </p:txBody>
      </p:sp>
    </p:spTree>
    <p:extLst>
      <p:ext uri="{BB962C8B-B14F-4D97-AF65-F5344CB8AC3E}">
        <p14:creationId xmlns:p14="http://schemas.microsoft.com/office/powerpoint/2010/main" val="1502669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s://www.ncbi.nlm.nih.gov/pmc/articles/PMC6135352/"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Title 1">
            <a:extLst>
              <a:ext uri="{FF2B5EF4-FFF2-40B4-BE49-F238E27FC236}">
                <a16:creationId xmlns:a16="http://schemas.microsoft.com/office/drawing/2014/main" id="{1A715CDE-3083-4FEE-9A23-B4DB09465B34}"/>
              </a:ext>
            </a:extLst>
          </p:cNvPr>
          <p:cNvSpPr txBox="1">
            <a:spLocks noGrp="1"/>
          </p:cNvSpPr>
          <p:nvPr>
            <p:ph type="title" idx="4294967295"/>
          </p:nvPr>
        </p:nvSpPr>
        <p:spPr>
          <a:xfrm>
            <a:off x="1026673" y="713195"/>
            <a:ext cx="10594174" cy="2318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5400" b="1" i="0" u="none" strike="noStrike" kern="1200" cap="none" spc="0" normalizeH="0" baseline="0" noProof="0" dirty="0">
                <a:ln>
                  <a:noFill/>
                </a:ln>
                <a:solidFill>
                  <a:schemeClr val="bg1"/>
                </a:solidFill>
                <a:effectLst/>
                <a:uLnTx/>
                <a:uFillTx/>
                <a:latin typeface="+mn-lt"/>
                <a:ea typeface="+mj-ea"/>
                <a:cs typeface="+mj-cs"/>
              </a:rPr>
              <a:t>Not Funded … Now What?      Guidance from the Experts</a:t>
            </a:r>
          </a:p>
        </p:txBody>
      </p:sp>
      <p:sp>
        <p:nvSpPr>
          <p:cNvPr id="18" name="Subtitle 3">
            <a:extLst>
              <a:ext uri="{FF2B5EF4-FFF2-40B4-BE49-F238E27FC236}">
                <a16:creationId xmlns:a16="http://schemas.microsoft.com/office/drawing/2014/main" id="{A2308ED3-41A0-4E91-B2E8-958D994A1071}"/>
              </a:ext>
            </a:extLst>
          </p:cNvPr>
          <p:cNvSpPr>
            <a:spLocks noGrp="1"/>
          </p:cNvSpPr>
          <p:nvPr>
            <p:ph type="subTitle" idx="1"/>
          </p:nvPr>
        </p:nvSpPr>
        <p:spPr>
          <a:xfrm>
            <a:off x="694058" y="4389471"/>
            <a:ext cx="10803878" cy="1655762"/>
          </a:xfrm>
        </p:spPr>
        <p:txBody>
          <a:bodyPr>
            <a:normAutofit/>
          </a:bodyPr>
          <a:lstStyle/>
          <a:p>
            <a:pPr algn="ctr"/>
            <a:r>
              <a:rPr lang="en-US" sz="3200" b="1" dirty="0"/>
              <a:t>NIH Regional Seminar</a:t>
            </a:r>
          </a:p>
          <a:p>
            <a:pPr algn="ctr"/>
            <a:r>
              <a:rPr lang="en-US" b="1" dirty="0"/>
              <a:t>November 2, 2021</a:t>
            </a:r>
          </a:p>
          <a:p>
            <a:pPr algn="ctr"/>
            <a:endParaRPr lang="en-US" dirty="0"/>
          </a:p>
          <a:p>
            <a:endParaRPr lang="en-US" dirty="0"/>
          </a:p>
        </p:txBody>
      </p:sp>
      <p:sp>
        <p:nvSpPr>
          <p:cNvPr id="15" name="TextBox 14">
            <a:extLst>
              <a:ext uri="{FF2B5EF4-FFF2-40B4-BE49-F238E27FC236}">
                <a16:creationId xmlns:a16="http://schemas.microsoft.com/office/drawing/2014/main" id="{5512670F-B17D-435B-A1DA-30B1A6948152}"/>
              </a:ext>
            </a:extLst>
          </p:cNvPr>
          <p:cNvSpPr txBox="1"/>
          <p:nvPr/>
        </p:nvSpPr>
        <p:spPr>
          <a:xfrm>
            <a:off x="922762" y="5606111"/>
            <a:ext cx="10092956" cy="400110"/>
          </a:xfrm>
          <a:prstGeom prst="rect">
            <a:avLst/>
          </a:prstGeom>
          <a:noFill/>
        </p:spPr>
        <p:txBody>
          <a:bodyPr wrap="square" lIns="91440" tIns="45720" rIns="91440" bIns="45720" anchor="t">
            <a:spAutoFit/>
          </a:bodyPr>
          <a:lstStyle/>
          <a:p>
            <a:pPr algn="ctr"/>
            <a:r>
              <a:rPr lang="en-US" sz="2000" i="1"/>
              <a:t>Michael Sesma, Ph.D.; Shawn Gaillard, Ph.D.; Amanda Melillo, Ph.D.; Kris Willis, Ph.D. </a:t>
            </a:r>
          </a:p>
        </p:txBody>
      </p:sp>
      <p:pic>
        <p:nvPicPr>
          <p:cNvPr id="6" name="Picture 5" descr="HHS logo">
            <a:extLst>
              <a:ext uri="{FF2B5EF4-FFF2-40B4-BE49-F238E27FC236}">
                <a16:creationId xmlns:a16="http://schemas.microsoft.com/office/drawing/2014/main" id="{74FAE810-53CD-4549-80AB-6EB1D11B26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374453"/>
            <a:ext cx="1421182" cy="1421182"/>
          </a:xfrm>
          <a:prstGeom prst="rect">
            <a:avLst/>
          </a:prstGeom>
        </p:spPr>
      </p:pic>
      <p:pic>
        <p:nvPicPr>
          <p:cNvPr id="8" name="Picture 7" descr="NIH logo">
            <a:extLst>
              <a:ext uri="{FF2B5EF4-FFF2-40B4-BE49-F238E27FC236}">
                <a16:creationId xmlns:a16="http://schemas.microsoft.com/office/drawing/2014/main" id="{64F0CDBC-9FB8-48C7-A8A0-97727FEF5AC5}"/>
              </a:ext>
            </a:extLst>
          </p:cNvPr>
          <p:cNvPicPr>
            <a:picLocks noChangeAspect="1"/>
          </p:cNvPicPr>
          <p:nvPr/>
        </p:nvPicPr>
        <p:blipFill rotWithShape="1">
          <a:blip r:embed="rId4">
            <a:extLst>
              <a:ext uri="{28A0092B-C50C-407E-A947-70E740481C1C}">
                <a14:useLocalDpi xmlns:a14="http://schemas.microsoft.com/office/drawing/2010/main" val="0"/>
              </a:ext>
            </a:extLst>
          </a:blip>
          <a:srcRect l="16090" r="18175"/>
          <a:stretch/>
        </p:blipFill>
        <p:spPr>
          <a:xfrm>
            <a:off x="10723052" y="5607939"/>
            <a:ext cx="1421182" cy="1243679"/>
          </a:xfrm>
          <a:prstGeom prst="rect">
            <a:avLst/>
          </a:prstGeom>
        </p:spPr>
      </p:pic>
    </p:spTree>
    <p:extLst>
      <p:ext uri="{BB962C8B-B14F-4D97-AF65-F5344CB8AC3E}">
        <p14:creationId xmlns:p14="http://schemas.microsoft.com/office/powerpoint/2010/main" val="3663907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3">
            <a:extLst>
              <a:ext uri="{FF2B5EF4-FFF2-40B4-BE49-F238E27FC236}">
                <a16:creationId xmlns:a16="http://schemas.microsoft.com/office/drawing/2014/main" id="{84EE0188-28CE-481E-AE2A-27C357C8913E}"/>
              </a:ext>
            </a:extLst>
          </p:cNvPr>
          <p:cNvSpPr>
            <a:spLocks noGrp="1"/>
          </p:cNvSpPr>
          <p:nvPr>
            <p:ph type="title"/>
          </p:nvPr>
        </p:nvSpPr>
        <p:spPr>
          <a:xfrm>
            <a:off x="838200" y="365125"/>
            <a:ext cx="10515600" cy="1325563"/>
          </a:xfrm>
        </p:spPr>
        <p:txBody>
          <a:bodyPr>
            <a:normAutofit/>
          </a:bodyPr>
          <a:lstStyle/>
          <a:p>
            <a:r>
              <a:rPr lang="en-US" b="1" dirty="0">
                <a:solidFill>
                  <a:schemeClr val="bg1"/>
                </a:solidFill>
              </a:rPr>
              <a:t>Tips for a Strong Resubmission Application</a:t>
            </a:r>
          </a:p>
        </p:txBody>
      </p:sp>
      <p:sp>
        <p:nvSpPr>
          <p:cNvPr id="6" name="Content Placeholder 5">
            <a:extLst>
              <a:ext uri="{FF2B5EF4-FFF2-40B4-BE49-F238E27FC236}">
                <a16:creationId xmlns:a16="http://schemas.microsoft.com/office/drawing/2014/main" id="{C0149628-5C7D-4529-992B-E7D543EDE4F6}"/>
              </a:ext>
            </a:extLst>
          </p:cNvPr>
          <p:cNvSpPr>
            <a:spLocks noGrp="1"/>
          </p:cNvSpPr>
          <p:nvPr>
            <p:ph idx="1"/>
          </p:nvPr>
        </p:nvSpPr>
        <p:spPr>
          <a:xfrm>
            <a:off x="363256" y="1667810"/>
            <a:ext cx="11586574" cy="4616516"/>
          </a:xfrm>
        </p:spPr>
        <p:txBody>
          <a:bodyPr vert="horz" lIns="91440" tIns="45720" rIns="91440" bIns="45720" rtlCol="0" anchor="t">
            <a:noAutofit/>
          </a:bodyPr>
          <a:lstStyle/>
          <a:p>
            <a:pPr algn="l">
              <a:lnSpc>
                <a:spcPct val="120000"/>
              </a:lnSpc>
            </a:pPr>
            <a:r>
              <a:rPr lang="en-US" i="0" dirty="0">
                <a:effectLst/>
              </a:rPr>
              <a:t>Capitalize on your strengths</a:t>
            </a:r>
          </a:p>
          <a:p>
            <a:pPr algn="l">
              <a:lnSpc>
                <a:spcPct val="120000"/>
              </a:lnSpc>
            </a:pPr>
            <a:r>
              <a:rPr lang="en-US" i="0" dirty="0">
                <a:effectLst/>
              </a:rPr>
              <a:t>Respond point by point </a:t>
            </a:r>
          </a:p>
          <a:p>
            <a:pPr>
              <a:lnSpc>
                <a:spcPct val="120000"/>
              </a:lnSpc>
            </a:pPr>
            <a:r>
              <a:rPr lang="en-US" i="0" dirty="0">
                <a:effectLst/>
              </a:rPr>
              <a:t>Include an introduction (required; one-page limit) </a:t>
            </a:r>
          </a:p>
          <a:p>
            <a:pPr lvl="1">
              <a:lnSpc>
                <a:spcPct val="120000"/>
              </a:lnSpc>
            </a:pPr>
            <a:r>
              <a:rPr lang="en-US" sz="2800" i="0" dirty="0">
                <a:effectLst/>
              </a:rPr>
              <a:t>Summarize the issues and criticisms and your </a:t>
            </a:r>
            <a:r>
              <a:rPr lang="en-US" sz="2800" dirty="0"/>
              <a:t>response</a:t>
            </a:r>
            <a:endParaRPr lang="en-US" sz="2800" i="0" dirty="0">
              <a:effectLst/>
              <a:cs typeface="Calibri"/>
            </a:endParaRPr>
          </a:p>
          <a:p>
            <a:pPr marL="742950" lvl="1" indent="-285750">
              <a:lnSpc>
                <a:spcPct val="120000"/>
              </a:lnSpc>
            </a:pPr>
            <a:r>
              <a:rPr lang="en-US" sz="2800" dirty="0"/>
              <a:t>Summarize substantial additions, deletions, and changes</a:t>
            </a:r>
          </a:p>
          <a:p>
            <a:pPr marL="742950" lvl="1" indent="-285750">
              <a:lnSpc>
                <a:spcPct val="120000"/>
              </a:lnSpc>
            </a:pPr>
            <a:r>
              <a:rPr lang="en-US" sz="2800" dirty="0"/>
              <a:t>If possible, address comments point by point</a:t>
            </a:r>
          </a:p>
          <a:p>
            <a:pPr>
              <a:lnSpc>
                <a:spcPct val="120000"/>
              </a:lnSpc>
            </a:pPr>
            <a:r>
              <a:rPr lang="en-US" dirty="0"/>
              <a:t>Update the r</a:t>
            </a:r>
            <a:r>
              <a:rPr lang="en-US" i="0" dirty="0">
                <a:effectLst/>
              </a:rPr>
              <a:t>esearch </a:t>
            </a:r>
            <a:r>
              <a:rPr lang="en-US" dirty="0"/>
              <a:t>p</a:t>
            </a:r>
            <a:r>
              <a:rPr lang="en-US" i="0" dirty="0">
                <a:effectLst/>
              </a:rPr>
              <a:t>lan and elsewhere in the body of your application as needed</a:t>
            </a:r>
          </a:p>
        </p:txBody>
      </p:sp>
      <p:pic>
        <p:nvPicPr>
          <p:cNvPr id="2" name="Picture 2">
            <a:extLst>
              <a:ext uri="{FF2B5EF4-FFF2-40B4-BE49-F238E27FC236}">
                <a16:creationId xmlns:a16="http://schemas.microsoft.com/office/drawing/2014/main" id="{71F795A4-5E36-4FD8-9016-FE83AFA17D25}"/>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70529" y="5873988"/>
            <a:ext cx="1126038" cy="986817"/>
          </a:xfrm>
          <a:prstGeom prst="rect">
            <a:avLst/>
          </a:prstGeom>
        </p:spPr>
      </p:pic>
    </p:spTree>
    <p:extLst>
      <p:ext uri="{BB962C8B-B14F-4D97-AF65-F5344CB8AC3E}">
        <p14:creationId xmlns:p14="http://schemas.microsoft.com/office/powerpoint/2010/main" val="4101883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3">
            <a:extLst>
              <a:ext uri="{FF2B5EF4-FFF2-40B4-BE49-F238E27FC236}">
                <a16:creationId xmlns:a16="http://schemas.microsoft.com/office/drawing/2014/main" id="{84EE0188-28CE-481E-AE2A-27C357C8913E}"/>
              </a:ext>
            </a:extLst>
          </p:cNvPr>
          <p:cNvSpPr>
            <a:spLocks noGrp="1"/>
          </p:cNvSpPr>
          <p:nvPr>
            <p:ph type="title"/>
          </p:nvPr>
        </p:nvSpPr>
        <p:spPr>
          <a:xfrm>
            <a:off x="838200" y="365125"/>
            <a:ext cx="11049000" cy="1325563"/>
          </a:xfrm>
        </p:spPr>
        <p:txBody>
          <a:bodyPr>
            <a:normAutofit/>
          </a:bodyPr>
          <a:lstStyle/>
          <a:p>
            <a:r>
              <a:rPr lang="en-US" b="1" dirty="0">
                <a:solidFill>
                  <a:schemeClr val="bg1"/>
                </a:solidFill>
              </a:rPr>
              <a:t>More Tips for a Strong Resubmission Application</a:t>
            </a:r>
          </a:p>
        </p:txBody>
      </p:sp>
      <p:sp>
        <p:nvSpPr>
          <p:cNvPr id="4" name="Content Placeholder 3">
            <a:extLst>
              <a:ext uri="{FF2B5EF4-FFF2-40B4-BE49-F238E27FC236}">
                <a16:creationId xmlns:a16="http://schemas.microsoft.com/office/drawing/2014/main" id="{10FBC7FB-F246-4A38-BAF5-846C6ED5550B}"/>
              </a:ext>
            </a:extLst>
          </p:cNvPr>
          <p:cNvSpPr>
            <a:spLocks noGrp="1"/>
          </p:cNvSpPr>
          <p:nvPr>
            <p:ph idx="1"/>
          </p:nvPr>
        </p:nvSpPr>
        <p:spPr>
          <a:xfrm>
            <a:off x="459349" y="1850677"/>
            <a:ext cx="11164803" cy="4351338"/>
          </a:xfrm>
        </p:spPr>
        <p:txBody>
          <a:bodyPr>
            <a:noAutofit/>
          </a:bodyPr>
          <a:lstStyle/>
          <a:p>
            <a:pPr algn="l"/>
            <a:endParaRPr lang="en-US" i="0" dirty="0">
              <a:effectLst/>
            </a:endParaRPr>
          </a:p>
          <a:p>
            <a:r>
              <a:rPr lang="en-US" i="0" dirty="0">
                <a:effectLst/>
              </a:rPr>
              <a:t>Don't drop important details in favor of making space to address reviewer comments</a:t>
            </a:r>
          </a:p>
          <a:p>
            <a:pPr algn="l"/>
            <a:r>
              <a:rPr lang="en-US" i="0" dirty="0">
                <a:effectLst/>
              </a:rPr>
              <a:t>Identify changes</a:t>
            </a:r>
            <a:r>
              <a:rPr lang="en-US" dirty="0"/>
              <a:t> by o</a:t>
            </a:r>
            <a:r>
              <a:rPr lang="en-US" i="0" dirty="0">
                <a:effectLst/>
              </a:rPr>
              <a:t>utlining them in your introduction</a:t>
            </a:r>
          </a:p>
          <a:p>
            <a:pPr algn="l"/>
            <a:r>
              <a:rPr lang="en-US" i="0" dirty="0">
                <a:effectLst/>
              </a:rPr>
              <a:t>Add new findings and your own improvements</a:t>
            </a:r>
          </a:p>
          <a:p>
            <a:pPr algn="l"/>
            <a:r>
              <a:rPr lang="en-US" i="0" dirty="0">
                <a:effectLst/>
              </a:rPr>
              <a:t>See what worked for others</a:t>
            </a:r>
          </a:p>
          <a:p>
            <a:pPr algn="l"/>
            <a:r>
              <a:rPr lang="en-US" i="0" dirty="0">
                <a:effectLst/>
              </a:rPr>
              <a:t>Be respectful even if you disagree</a:t>
            </a:r>
          </a:p>
          <a:p>
            <a:pPr algn="l"/>
            <a:r>
              <a:rPr lang="en-US" i="0" dirty="0">
                <a:effectLst/>
              </a:rPr>
              <a:t>Contact your PO.  We can help guide you!</a:t>
            </a:r>
          </a:p>
          <a:p>
            <a:pPr marL="0" indent="0">
              <a:buNone/>
            </a:pPr>
            <a:endParaRPr lang="en-US" dirty="0"/>
          </a:p>
        </p:txBody>
      </p:sp>
      <p:pic>
        <p:nvPicPr>
          <p:cNvPr id="2" name="Picture 2">
            <a:extLst>
              <a:ext uri="{FF2B5EF4-FFF2-40B4-BE49-F238E27FC236}">
                <a16:creationId xmlns:a16="http://schemas.microsoft.com/office/drawing/2014/main" id="{74B3D2EA-0EA4-4BB4-9061-01C63D91B03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70529" y="5873988"/>
            <a:ext cx="1126038" cy="986817"/>
          </a:xfrm>
          <a:prstGeom prst="rect">
            <a:avLst/>
          </a:prstGeom>
        </p:spPr>
      </p:pic>
    </p:spTree>
    <p:extLst>
      <p:ext uri="{BB962C8B-B14F-4D97-AF65-F5344CB8AC3E}">
        <p14:creationId xmlns:p14="http://schemas.microsoft.com/office/powerpoint/2010/main" val="335273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3">
            <a:extLst>
              <a:ext uri="{FF2B5EF4-FFF2-40B4-BE49-F238E27FC236}">
                <a16:creationId xmlns:a16="http://schemas.microsoft.com/office/drawing/2014/main" id="{84EE0188-28CE-481E-AE2A-27C357C8913E}"/>
              </a:ext>
            </a:extLst>
          </p:cNvPr>
          <p:cNvSpPr>
            <a:spLocks noGrp="1"/>
          </p:cNvSpPr>
          <p:nvPr>
            <p:ph type="title"/>
          </p:nvPr>
        </p:nvSpPr>
        <p:spPr>
          <a:xfrm>
            <a:off x="838200" y="365125"/>
            <a:ext cx="10515600" cy="1325563"/>
          </a:xfrm>
        </p:spPr>
        <p:txBody>
          <a:bodyPr>
            <a:normAutofit/>
          </a:bodyPr>
          <a:lstStyle/>
          <a:p>
            <a:r>
              <a:rPr lang="en-US" b="1" dirty="0">
                <a:solidFill>
                  <a:schemeClr val="bg1"/>
                </a:solidFill>
              </a:rPr>
              <a:t>Other components to consider</a:t>
            </a:r>
          </a:p>
        </p:txBody>
      </p:sp>
      <p:sp>
        <p:nvSpPr>
          <p:cNvPr id="11" name="TextBox 10">
            <a:extLst>
              <a:ext uri="{FF2B5EF4-FFF2-40B4-BE49-F238E27FC236}">
                <a16:creationId xmlns:a16="http://schemas.microsoft.com/office/drawing/2014/main" id="{44E2520A-54E4-4828-952D-55D3996A0E21}"/>
              </a:ext>
            </a:extLst>
          </p:cNvPr>
          <p:cNvSpPr txBox="1"/>
          <p:nvPr/>
        </p:nvSpPr>
        <p:spPr>
          <a:xfrm>
            <a:off x="604381" y="2055813"/>
            <a:ext cx="10656518" cy="3539430"/>
          </a:xfrm>
          <a:prstGeom prst="rect">
            <a:avLst/>
          </a:prstGeom>
          <a:noFill/>
        </p:spPr>
        <p:txBody>
          <a:bodyPr wrap="square">
            <a:spAutoFit/>
          </a:bodyPr>
          <a:lstStyle/>
          <a:p>
            <a:pPr marL="0" indent="0" algn="l">
              <a:buNone/>
            </a:pPr>
            <a:r>
              <a:rPr lang="en-US" sz="2800" b="1" i="0" dirty="0">
                <a:effectLst/>
              </a:rPr>
              <a:t>For non-RPG application types</a:t>
            </a:r>
          </a:p>
          <a:p>
            <a:pPr marL="0" indent="0" algn="l">
              <a:buNone/>
            </a:pPr>
            <a:endParaRPr lang="en-US" sz="2800" b="1" i="0" dirty="0">
              <a:effectLst/>
            </a:endParaRPr>
          </a:p>
          <a:p>
            <a:pPr algn="l">
              <a:buFont typeface="Arial" panose="020B0604020202020204" pitchFamily="34" charset="0"/>
              <a:buChar char="•"/>
            </a:pPr>
            <a:r>
              <a:rPr lang="en-US" sz="2800" b="0" i="0" dirty="0">
                <a:effectLst/>
              </a:rPr>
              <a:t> Multi-project applications: Must submit an introduction with the Overall component, but introductions within the other components are optional.</a:t>
            </a:r>
          </a:p>
          <a:p>
            <a:pPr algn="l">
              <a:buFont typeface="Arial" panose="020B0604020202020204" pitchFamily="34" charset="0"/>
              <a:buChar char="•"/>
            </a:pPr>
            <a:endParaRPr lang="en-US" sz="2800" b="0" i="0" dirty="0">
              <a:effectLst/>
            </a:endParaRPr>
          </a:p>
          <a:p>
            <a:pPr algn="l">
              <a:buFont typeface="Arial" panose="020B0604020202020204" pitchFamily="34" charset="0"/>
              <a:buChar char="•"/>
            </a:pPr>
            <a:r>
              <a:rPr lang="en-US" sz="2800" b="0" i="0" dirty="0">
                <a:effectLst/>
              </a:rPr>
              <a:t> Career development and fellowship applicants: </a:t>
            </a:r>
            <a:r>
              <a:rPr lang="en-US" sz="2800" dirty="0"/>
              <a:t>M</a:t>
            </a:r>
            <a:r>
              <a:rPr lang="en-US" sz="2800" b="0" i="0" dirty="0">
                <a:effectLst/>
              </a:rPr>
              <a:t>ust arrange for resubmission of the three reference letters required for those programs.</a:t>
            </a:r>
          </a:p>
        </p:txBody>
      </p:sp>
      <p:pic>
        <p:nvPicPr>
          <p:cNvPr id="2" name="Picture 2">
            <a:extLst>
              <a:ext uri="{FF2B5EF4-FFF2-40B4-BE49-F238E27FC236}">
                <a16:creationId xmlns:a16="http://schemas.microsoft.com/office/drawing/2014/main" id="{AE8E177F-0DA6-45E1-916B-8A3A1E63E22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70529" y="5873988"/>
            <a:ext cx="1126038" cy="986817"/>
          </a:xfrm>
          <a:prstGeom prst="rect">
            <a:avLst/>
          </a:prstGeom>
        </p:spPr>
      </p:pic>
    </p:spTree>
    <p:extLst>
      <p:ext uri="{BB962C8B-B14F-4D97-AF65-F5344CB8AC3E}">
        <p14:creationId xmlns:p14="http://schemas.microsoft.com/office/powerpoint/2010/main" val="112572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3">
            <a:extLst>
              <a:ext uri="{FF2B5EF4-FFF2-40B4-BE49-F238E27FC236}">
                <a16:creationId xmlns:a16="http://schemas.microsoft.com/office/drawing/2014/main" id="{84EE0188-28CE-481E-AE2A-27C357C8913E}"/>
              </a:ext>
            </a:extLst>
          </p:cNvPr>
          <p:cNvSpPr>
            <a:spLocks noGrp="1"/>
          </p:cNvSpPr>
          <p:nvPr>
            <p:ph type="title"/>
          </p:nvPr>
        </p:nvSpPr>
        <p:spPr>
          <a:xfrm>
            <a:off x="838200" y="365125"/>
            <a:ext cx="10515600" cy="1325563"/>
          </a:xfrm>
        </p:spPr>
        <p:txBody>
          <a:bodyPr>
            <a:normAutofit/>
          </a:bodyPr>
          <a:lstStyle/>
          <a:p>
            <a:r>
              <a:rPr lang="en-US" b="1" dirty="0">
                <a:solidFill>
                  <a:schemeClr val="bg1"/>
                </a:solidFill>
              </a:rPr>
              <a:t>Additional Considerations</a:t>
            </a:r>
          </a:p>
        </p:txBody>
      </p:sp>
      <p:sp>
        <p:nvSpPr>
          <p:cNvPr id="4" name="Content Placeholder 3">
            <a:extLst>
              <a:ext uri="{FF2B5EF4-FFF2-40B4-BE49-F238E27FC236}">
                <a16:creationId xmlns:a16="http://schemas.microsoft.com/office/drawing/2014/main" id="{10FBC7FB-F246-4A38-BAF5-846C6ED5550B}"/>
              </a:ext>
            </a:extLst>
          </p:cNvPr>
          <p:cNvSpPr>
            <a:spLocks noGrp="1"/>
          </p:cNvSpPr>
          <p:nvPr>
            <p:ph idx="1"/>
          </p:nvPr>
        </p:nvSpPr>
        <p:spPr>
          <a:xfrm>
            <a:off x="838198" y="1998728"/>
            <a:ext cx="10515600" cy="4351338"/>
          </a:xfrm>
        </p:spPr>
        <p:txBody>
          <a:bodyPr/>
          <a:lstStyle/>
          <a:p>
            <a:r>
              <a:rPr lang="en-US" b="0" i="0" dirty="0">
                <a:effectLst/>
              </a:rPr>
              <a:t>You must submit the resubmission application within 37 months of the new, renewal, or revision application it follows</a:t>
            </a:r>
            <a:r>
              <a:rPr lang="en-US" dirty="0"/>
              <a:t>.</a:t>
            </a:r>
            <a:endParaRPr lang="en-US" b="0" i="0" dirty="0">
              <a:effectLst/>
            </a:endParaRPr>
          </a:p>
          <a:p>
            <a:r>
              <a:rPr lang="en-US" sz="2800" b="0" i="0" dirty="0">
                <a:effectLst/>
              </a:rPr>
              <a:t>Note that identifying individual changes by using brackets, indents, or change of typography in the text of Specific Aims, Research Strategy, and other application attachments is no longer required, though NIH will continue to accept applications that contain the specific mark-ups.</a:t>
            </a:r>
          </a:p>
          <a:p>
            <a:r>
              <a:rPr lang="en-US" sz="2800" dirty="0"/>
              <a:t>Use the most recent version of the FOA and forms, even if it's not the one you used originally.</a:t>
            </a:r>
          </a:p>
          <a:p>
            <a:endParaRPr lang="en-US" sz="2800" b="0" i="0" dirty="0">
              <a:effectLst/>
            </a:endParaRPr>
          </a:p>
          <a:p>
            <a:endParaRPr lang="en-US" b="0" i="0" dirty="0">
              <a:effectLst/>
            </a:endParaRPr>
          </a:p>
          <a:p>
            <a:endParaRPr lang="en-US" dirty="0"/>
          </a:p>
        </p:txBody>
      </p:sp>
      <p:pic>
        <p:nvPicPr>
          <p:cNvPr id="2" name="Picture 2">
            <a:extLst>
              <a:ext uri="{FF2B5EF4-FFF2-40B4-BE49-F238E27FC236}">
                <a16:creationId xmlns:a16="http://schemas.microsoft.com/office/drawing/2014/main" id="{446ADAF9-0B75-4F1A-B4A0-6D1F028127AA}"/>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70529" y="5873988"/>
            <a:ext cx="1126038" cy="986817"/>
          </a:xfrm>
          <a:prstGeom prst="rect">
            <a:avLst/>
          </a:prstGeom>
        </p:spPr>
      </p:pic>
    </p:spTree>
    <p:extLst>
      <p:ext uri="{BB962C8B-B14F-4D97-AF65-F5344CB8AC3E}">
        <p14:creationId xmlns:p14="http://schemas.microsoft.com/office/powerpoint/2010/main" val="1625089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Title 1">
            <a:extLst>
              <a:ext uri="{FF2B5EF4-FFF2-40B4-BE49-F238E27FC236}">
                <a16:creationId xmlns:a16="http://schemas.microsoft.com/office/drawing/2014/main" id="{1A715CDE-3083-4FEE-9A23-B4DB09465B34}"/>
              </a:ext>
            </a:extLst>
          </p:cNvPr>
          <p:cNvSpPr txBox="1">
            <a:spLocks noGrp="1"/>
          </p:cNvSpPr>
          <p:nvPr>
            <p:ph type="title" idx="4294967295"/>
          </p:nvPr>
        </p:nvSpPr>
        <p:spPr>
          <a:xfrm>
            <a:off x="947145" y="713195"/>
            <a:ext cx="10594174" cy="2318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5400" b="1" i="0" u="none" strike="noStrike" kern="1200" cap="none" spc="0" normalizeH="0" baseline="0" noProof="0" dirty="0">
                <a:ln>
                  <a:noFill/>
                </a:ln>
                <a:solidFill>
                  <a:schemeClr val="bg1"/>
                </a:solidFill>
                <a:effectLst/>
                <a:uLnTx/>
                <a:uFillTx/>
                <a:latin typeface="+mn-lt"/>
                <a:ea typeface="+mj-ea"/>
                <a:cs typeface="+mj-cs"/>
              </a:rPr>
              <a:t>Avoid common resubmission errors!</a:t>
            </a:r>
          </a:p>
        </p:txBody>
      </p:sp>
      <p:sp>
        <p:nvSpPr>
          <p:cNvPr id="13" name="TextBox 12">
            <a:extLst>
              <a:ext uri="{FF2B5EF4-FFF2-40B4-BE49-F238E27FC236}">
                <a16:creationId xmlns:a16="http://schemas.microsoft.com/office/drawing/2014/main" id="{BB6F24EF-C670-4C68-B789-E68F919C33BA}"/>
              </a:ext>
            </a:extLst>
          </p:cNvPr>
          <p:cNvSpPr txBox="1"/>
          <p:nvPr/>
        </p:nvSpPr>
        <p:spPr>
          <a:xfrm>
            <a:off x="4107493" y="4683972"/>
            <a:ext cx="3974678" cy="1200329"/>
          </a:xfrm>
          <a:prstGeom prst="rect">
            <a:avLst/>
          </a:prstGeom>
          <a:noFill/>
        </p:spPr>
        <p:txBody>
          <a:bodyPr wrap="none" rtlCol="0">
            <a:spAutoFit/>
          </a:bodyPr>
          <a:lstStyle/>
          <a:p>
            <a:pPr algn="ctr"/>
            <a:r>
              <a:rPr lang="en-US" sz="2400" b="1" dirty="0"/>
              <a:t>Kris Willis, Ph.D.</a:t>
            </a:r>
          </a:p>
          <a:p>
            <a:pPr algn="ctr"/>
            <a:r>
              <a:rPr lang="en-US" sz="2400" dirty="0"/>
              <a:t>Cancer Cell Biology Branch, </a:t>
            </a:r>
          </a:p>
          <a:p>
            <a:pPr algn="ctr"/>
            <a:r>
              <a:rPr lang="en-US" sz="2400" dirty="0"/>
              <a:t>Division of Cancer Biology, NCI</a:t>
            </a:r>
          </a:p>
        </p:txBody>
      </p:sp>
      <p:pic>
        <p:nvPicPr>
          <p:cNvPr id="2" name="Picture 2">
            <a:extLst>
              <a:ext uri="{FF2B5EF4-FFF2-40B4-BE49-F238E27FC236}">
                <a16:creationId xmlns:a16="http://schemas.microsoft.com/office/drawing/2014/main" id="{7EF33070-E528-4153-ACA7-906C6691DFD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70529" y="5873988"/>
            <a:ext cx="1126038" cy="986817"/>
          </a:xfrm>
          <a:prstGeom prst="rect">
            <a:avLst/>
          </a:prstGeom>
        </p:spPr>
      </p:pic>
    </p:spTree>
    <p:extLst>
      <p:ext uri="{BB962C8B-B14F-4D97-AF65-F5344CB8AC3E}">
        <p14:creationId xmlns:p14="http://schemas.microsoft.com/office/powerpoint/2010/main" val="2961429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3">
            <a:extLst>
              <a:ext uri="{FF2B5EF4-FFF2-40B4-BE49-F238E27FC236}">
                <a16:creationId xmlns:a16="http://schemas.microsoft.com/office/drawing/2014/main" id="{84EE0188-28CE-481E-AE2A-27C357C8913E}"/>
              </a:ext>
            </a:extLst>
          </p:cNvPr>
          <p:cNvSpPr>
            <a:spLocks noGrp="1"/>
          </p:cNvSpPr>
          <p:nvPr>
            <p:ph type="title"/>
          </p:nvPr>
        </p:nvSpPr>
        <p:spPr>
          <a:xfrm>
            <a:off x="838200" y="135933"/>
            <a:ext cx="10515600" cy="1325563"/>
          </a:xfrm>
        </p:spPr>
        <p:txBody>
          <a:bodyPr>
            <a:normAutofit/>
          </a:bodyPr>
          <a:lstStyle/>
          <a:p>
            <a:pPr algn="ctr"/>
            <a:r>
              <a:rPr lang="en-US" sz="4400" b="1" dirty="0">
                <a:solidFill>
                  <a:schemeClr val="bg1"/>
                </a:solidFill>
              </a:rPr>
              <a:t>Common resubmission errors</a:t>
            </a:r>
            <a:endParaRPr lang="en-US" b="1" dirty="0">
              <a:solidFill>
                <a:schemeClr val="bg1"/>
              </a:solidFill>
            </a:endParaRPr>
          </a:p>
        </p:txBody>
      </p:sp>
      <p:sp>
        <p:nvSpPr>
          <p:cNvPr id="2" name="TextBox 1">
            <a:extLst>
              <a:ext uri="{FF2B5EF4-FFF2-40B4-BE49-F238E27FC236}">
                <a16:creationId xmlns:a16="http://schemas.microsoft.com/office/drawing/2014/main" id="{FB4EDAAB-0F5F-450B-923C-2CFB99D72767}"/>
              </a:ext>
            </a:extLst>
          </p:cNvPr>
          <p:cNvSpPr txBox="1"/>
          <p:nvPr/>
        </p:nvSpPr>
        <p:spPr>
          <a:xfrm>
            <a:off x="90232" y="1665502"/>
            <a:ext cx="11358492" cy="486287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629920" indent="-514350">
              <a:spcAft>
                <a:spcPts val="1000"/>
              </a:spcAft>
              <a:buAutoNum type="arabicPeriod"/>
            </a:pPr>
            <a:r>
              <a:rPr lang="en-US" sz="2800" dirty="0">
                <a:ea typeface="+mn-lt"/>
                <a:cs typeface="+mn-lt"/>
              </a:rPr>
              <a:t>Not contacting your program director – even if you are ND, you should call/email!</a:t>
            </a:r>
            <a:endParaRPr lang="en-US" dirty="0">
              <a:cs typeface="Calibri" panose="020F0502020204030204"/>
            </a:endParaRPr>
          </a:p>
          <a:p>
            <a:pPr marL="629920" indent="-514350">
              <a:spcAft>
                <a:spcPts val="1000"/>
              </a:spcAft>
              <a:buAutoNum type="arabicPeriod"/>
            </a:pPr>
            <a:r>
              <a:rPr lang="en-US" sz="2800" dirty="0">
                <a:ea typeface="+mn-lt"/>
                <a:cs typeface="+mn-lt"/>
              </a:rPr>
              <a:t>Not responding thoroughly to reviewer comments. </a:t>
            </a:r>
            <a:endParaRPr lang="en-US" sz="2400" dirty="0">
              <a:ea typeface="+mn-lt"/>
              <a:cs typeface="+mn-lt"/>
            </a:endParaRPr>
          </a:p>
          <a:p>
            <a:pPr marL="572770" lvl="1">
              <a:spcAft>
                <a:spcPts val="1000"/>
              </a:spcAft>
            </a:pPr>
            <a:r>
              <a:rPr lang="en-US" sz="2400" dirty="0">
                <a:ea typeface="+mn-lt"/>
                <a:cs typeface="+mn-lt"/>
              </a:rPr>
              <a:t>Don’t rush. It’s better to wait for the next receipt date than to send an application back prematurely.  </a:t>
            </a:r>
            <a:endParaRPr lang="en-US" sz="2400">
              <a:cs typeface="Calibri"/>
            </a:endParaRPr>
          </a:p>
          <a:p>
            <a:pPr marL="629920" indent="-514350">
              <a:spcAft>
                <a:spcPts val="1000"/>
              </a:spcAft>
              <a:buAutoNum type="arabicPeriod"/>
            </a:pPr>
            <a:r>
              <a:rPr lang="en-US" sz="2800" dirty="0">
                <a:ea typeface="+mn-lt"/>
                <a:cs typeface="+mn-lt"/>
              </a:rPr>
              <a:t>Missing the forest for the trees.</a:t>
            </a:r>
            <a:endParaRPr lang="en-US">
              <a:ea typeface="+mn-lt"/>
              <a:cs typeface="+mn-lt"/>
            </a:endParaRPr>
          </a:p>
          <a:p>
            <a:pPr marL="572770" lvl="1">
              <a:spcAft>
                <a:spcPts val="1000"/>
              </a:spcAft>
            </a:pPr>
            <a:r>
              <a:rPr lang="en-US" sz="2400" dirty="0">
                <a:ea typeface="+mn-lt"/>
                <a:cs typeface="+mn-lt"/>
              </a:rPr>
              <a:t>Don’t focus only on technical critiques and fail to make needed revisions to the big picture. </a:t>
            </a:r>
            <a:endParaRPr lang="en-US">
              <a:cs typeface="Calibri" panose="020F0502020204030204"/>
            </a:endParaRPr>
          </a:p>
          <a:p>
            <a:pPr marL="629920" indent="-514350">
              <a:spcAft>
                <a:spcPts val="600"/>
              </a:spcAft>
              <a:buAutoNum type="arabicPeriod"/>
            </a:pPr>
            <a:r>
              <a:rPr lang="en-US" sz="2800" dirty="0">
                <a:ea typeface="+mn-lt"/>
                <a:cs typeface="+mn-lt"/>
              </a:rPr>
              <a:t>Panel hopping.</a:t>
            </a:r>
          </a:p>
          <a:p>
            <a:pPr marL="572770" lvl="1">
              <a:spcAft>
                <a:spcPts val="1000"/>
              </a:spcAft>
            </a:pPr>
            <a:r>
              <a:rPr lang="en-US" sz="2400" dirty="0">
                <a:ea typeface="+mn-lt"/>
                <a:cs typeface="+mn-lt"/>
              </a:rPr>
              <a:t>Don’t focus more on getting a different audience than on improving your application </a:t>
            </a:r>
            <a:endParaRPr lang="en-US" sz="2400" dirty="0">
              <a:cs typeface="Calibri"/>
            </a:endParaRPr>
          </a:p>
        </p:txBody>
      </p:sp>
      <p:pic>
        <p:nvPicPr>
          <p:cNvPr id="3" name="Picture 2">
            <a:extLst>
              <a:ext uri="{FF2B5EF4-FFF2-40B4-BE49-F238E27FC236}">
                <a16:creationId xmlns:a16="http://schemas.microsoft.com/office/drawing/2014/main" id="{EEF8DDA3-F21E-42CB-935E-BD5CD8C8F965}"/>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70529" y="5873988"/>
            <a:ext cx="1126038" cy="986817"/>
          </a:xfrm>
          <a:prstGeom prst="rect">
            <a:avLst/>
          </a:prstGeom>
        </p:spPr>
      </p:pic>
    </p:spTree>
    <p:extLst>
      <p:ext uri="{BB962C8B-B14F-4D97-AF65-F5344CB8AC3E}">
        <p14:creationId xmlns:p14="http://schemas.microsoft.com/office/powerpoint/2010/main" val="2020913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3">
            <a:extLst>
              <a:ext uri="{FF2B5EF4-FFF2-40B4-BE49-F238E27FC236}">
                <a16:creationId xmlns:a16="http://schemas.microsoft.com/office/drawing/2014/main" id="{CF58BFED-AF7F-4CA1-A8C7-C13C75CF85B9}"/>
              </a:ext>
            </a:extLst>
          </p:cNvPr>
          <p:cNvSpPr>
            <a:spLocks noGrp="1"/>
          </p:cNvSpPr>
          <p:nvPr>
            <p:ph type="title"/>
          </p:nvPr>
        </p:nvSpPr>
        <p:spPr>
          <a:xfrm>
            <a:off x="459346" y="493371"/>
            <a:ext cx="11163834" cy="1325563"/>
          </a:xfrm>
        </p:spPr>
        <p:txBody>
          <a:bodyPr>
            <a:normAutofit fontScale="90000"/>
          </a:bodyPr>
          <a:lstStyle/>
          <a:p>
            <a:pPr algn="ctr"/>
            <a:r>
              <a:rPr lang="en-US" sz="4900" b="1" dirty="0">
                <a:solidFill>
                  <a:schemeClr val="bg1"/>
                </a:solidFill>
              </a:rPr>
              <a:t>Some resubmission errors are also                                  common in first submissions</a:t>
            </a:r>
            <a:br>
              <a:rPr lang="en-US" sz="4400" b="1" dirty="0">
                <a:solidFill>
                  <a:srgbClr val="1F497D"/>
                </a:solidFill>
              </a:rPr>
            </a:br>
            <a:endParaRPr lang="en-US" b="1" dirty="0">
              <a:solidFill>
                <a:schemeClr val="bg1"/>
              </a:solidFill>
            </a:endParaRPr>
          </a:p>
        </p:txBody>
      </p:sp>
      <p:sp>
        <p:nvSpPr>
          <p:cNvPr id="9" name="TextBox 8">
            <a:extLst>
              <a:ext uri="{FF2B5EF4-FFF2-40B4-BE49-F238E27FC236}">
                <a16:creationId xmlns:a16="http://schemas.microsoft.com/office/drawing/2014/main" id="{ACDB033A-05E7-4EA3-8F8E-F82CC413363B}"/>
              </a:ext>
            </a:extLst>
          </p:cNvPr>
          <p:cNvSpPr txBox="1"/>
          <p:nvPr/>
        </p:nvSpPr>
        <p:spPr>
          <a:xfrm>
            <a:off x="738285" y="1904955"/>
            <a:ext cx="10403087" cy="3293209"/>
          </a:xfrm>
          <a:prstGeom prst="rect">
            <a:avLst/>
          </a:prstGeom>
          <a:noFill/>
        </p:spPr>
        <p:txBody>
          <a:bodyPr wrap="square" lIns="91440" tIns="45720" rIns="91440" bIns="45720" rtlCol="0" anchor="t">
            <a:spAutoFit/>
          </a:bodyPr>
          <a:lstStyle/>
          <a:p>
            <a:pPr marL="115570"/>
            <a:r>
              <a:rPr lang="en-US" sz="2800"/>
              <a:t>1. </a:t>
            </a:r>
            <a:r>
              <a:rPr lang="en-US" sz="2800" dirty="0"/>
              <a:t>Undervaluing visual communication</a:t>
            </a:r>
            <a:endParaRPr lang="en-US"/>
          </a:p>
          <a:p>
            <a:pPr marL="803275" indent="-55245">
              <a:buFont typeface="Arial" panose="020B0604020202020204" pitchFamily="34" charset="0"/>
              <a:buChar char="•"/>
            </a:pPr>
            <a:r>
              <a:rPr lang="en-US" sz="2400"/>
              <a:t>	Leave good white space</a:t>
            </a:r>
            <a:endParaRPr lang="en-US" sz="2400">
              <a:cs typeface="Calibri"/>
            </a:endParaRPr>
          </a:p>
          <a:p>
            <a:pPr marL="803275" indent="-55245">
              <a:buFont typeface="Arial" panose="020B0604020202020204" pitchFamily="34" charset="0"/>
              <a:buChar char="•"/>
            </a:pPr>
            <a:r>
              <a:rPr lang="en-US" sz="2400"/>
              <a:t>	Make figure legends large enough to read</a:t>
            </a:r>
            <a:endParaRPr lang="en-US" sz="2400">
              <a:cs typeface="Calibri"/>
            </a:endParaRPr>
          </a:p>
          <a:p>
            <a:pPr marL="803275" indent="-55245">
              <a:buFont typeface="Arial" panose="020B0604020202020204" pitchFamily="34" charset="0"/>
              <a:buChar char="•"/>
            </a:pPr>
            <a:r>
              <a:rPr lang="en-US" sz="2400"/>
              <a:t>	Make sure figures labels are accurate and clear </a:t>
            </a:r>
            <a:endParaRPr lang="en-US" sz="2400">
              <a:cs typeface="Calibri"/>
            </a:endParaRPr>
          </a:p>
          <a:p>
            <a:pPr marL="803275" indent="-55245">
              <a:buFont typeface="Arial" panose="020B0604020202020204" pitchFamily="34" charset="0"/>
              <a:buChar char="•"/>
            </a:pPr>
            <a:r>
              <a:rPr lang="en-US" sz="2400"/>
              <a:t>	Use of bold text strategically</a:t>
            </a:r>
            <a:endParaRPr lang="en-US" sz="2400">
              <a:cs typeface="Calibri"/>
            </a:endParaRPr>
          </a:p>
          <a:p>
            <a:pPr marL="803275" indent="-55245">
              <a:buFont typeface="Arial" panose="020B0604020202020204" pitchFamily="34" charset="0"/>
              <a:buChar char="•"/>
            </a:pPr>
            <a:r>
              <a:rPr lang="en-US" sz="2400"/>
              <a:t>	Make good use of paragraph breaks</a:t>
            </a:r>
            <a:endParaRPr lang="en-US" sz="2400">
              <a:cs typeface="Calibri"/>
            </a:endParaRPr>
          </a:p>
          <a:p>
            <a:pPr marL="115570"/>
            <a:endParaRPr lang="en-US" sz="2800">
              <a:cs typeface="Calibri" panose="020F0502020204030204"/>
            </a:endParaRPr>
          </a:p>
          <a:p>
            <a:pPr marL="115570"/>
            <a:r>
              <a:rPr lang="en-US" sz="2800"/>
              <a:t>2. Not speaking to your audience</a:t>
            </a:r>
            <a:endParaRPr lang="en-US" sz="2800">
              <a:cs typeface="Calibri"/>
            </a:endParaRPr>
          </a:p>
        </p:txBody>
      </p:sp>
      <p:sp>
        <p:nvSpPr>
          <p:cNvPr id="12" name="TextBox 11">
            <a:extLst>
              <a:ext uri="{FF2B5EF4-FFF2-40B4-BE49-F238E27FC236}">
                <a16:creationId xmlns:a16="http://schemas.microsoft.com/office/drawing/2014/main" id="{F973210B-732F-4C0F-9FD5-A4DF63B9351B}"/>
              </a:ext>
            </a:extLst>
          </p:cNvPr>
          <p:cNvSpPr txBox="1"/>
          <p:nvPr/>
        </p:nvSpPr>
        <p:spPr>
          <a:xfrm>
            <a:off x="256479" y="5414332"/>
            <a:ext cx="11366701" cy="461665"/>
          </a:xfrm>
          <a:prstGeom prst="rect">
            <a:avLst/>
          </a:prstGeom>
          <a:noFill/>
        </p:spPr>
        <p:txBody>
          <a:bodyPr wrap="none" rtlCol="0">
            <a:spAutoFit/>
          </a:bodyPr>
          <a:lstStyle/>
          <a:p>
            <a:r>
              <a:rPr lang="en-US" sz="2400" i="1" dirty="0"/>
              <a:t> The key to good grant writing is communicating your idea in a way that excites reviewers </a:t>
            </a:r>
          </a:p>
        </p:txBody>
      </p:sp>
      <p:pic>
        <p:nvPicPr>
          <p:cNvPr id="2" name="Picture 2">
            <a:extLst>
              <a:ext uri="{FF2B5EF4-FFF2-40B4-BE49-F238E27FC236}">
                <a16:creationId xmlns:a16="http://schemas.microsoft.com/office/drawing/2014/main" id="{F5EDB451-BCDE-4469-AEF4-91EC9A3D90CB}"/>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70529" y="5873988"/>
            <a:ext cx="1126038" cy="986817"/>
          </a:xfrm>
          <a:prstGeom prst="rect">
            <a:avLst/>
          </a:prstGeom>
        </p:spPr>
      </p:pic>
    </p:spTree>
    <p:extLst>
      <p:ext uri="{BB962C8B-B14F-4D97-AF65-F5344CB8AC3E}">
        <p14:creationId xmlns:p14="http://schemas.microsoft.com/office/powerpoint/2010/main" val="3016576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Title 1">
            <a:extLst>
              <a:ext uri="{FF2B5EF4-FFF2-40B4-BE49-F238E27FC236}">
                <a16:creationId xmlns:a16="http://schemas.microsoft.com/office/drawing/2014/main" id="{1A715CDE-3083-4FEE-9A23-B4DB09465B34}"/>
              </a:ext>
            </a:extLst>
          </p:cNvPr>
          <p:cNvSpPr txBox="1">
            <a:spLocks noGrp="1"/>
          </p:cNvSpPr>
          <p:nvPr>
            <p:ph type="title" idx="4294967295"/>
          </p:nvPr>
        </p:nvSpPr>
        <p:spPr>
          <a:xfrm>
            <a:off x="798910" y="1110335"/>
            <a:ext cx="10594174" cy="2318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5400" b="1" i="0" u="none" strike="noStrike" kern="1200" cap="none" spc="0" normalizeH="0" baseline="0" noProof="0" dirty="0">
                <a:ln>
                  <a:noFill/>
                </a:ln>
                <a:solidFill>
                  <a:schemeClr val="bg1"/>
                </a:solidFill>
                <a:effectLst/>
                <a:uLnTx/>
                <a:uFillTx/>
                <a:latin typeface="+mn-lt"/>
                <a:ea typeface="+mj-ea"/>
                <a:cs typeface="+mj-cs"/>
              </a:rPr>
              <a:t>Questions?</a:t>
            </a:r>
          </a:p>
        </p:txBody>
      </p:sp>
      <p:pic>
        <p:nvPicPr>
          <p:cNvPr id="2" name="Picture 2">
            <a:extLst>
              <a:ext uri="{FF2B5EF4-FFF2-40B4-BE49-F238E27FC236}">
                <a16:creationId xmlns:a16="http://schemas.microsoft.com/office/drawing/2014/main" id="{C7C53577-5D2B-4D93-A0FA-363284E84AC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70529" y="5873988"/>
            <a:ext cx="1126038" cy="986817"/>
          </a:xfrm>
          <a:prstGeom prst="rect">
            <a:avLst/>
          </a:prstGeom>
        </p:spPr>
      </p:pic>
      <p:pic>
        <p:nvPicPr>
          <p:cNvPr id="3" name="Picture 2">
            <a:extLst>
              <a:ext uri="{FF2B5EF4-FFF2-40B4-BE49-F238E27FC236}">
                <a16:creationId xmlns:a16="http://schemas.microsoft.com/office/drawing/2014/main" id="{30FC6EA5-E758-452B-9E2A-40EDB5F580C4}"/>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6136" y="5698041"/>
            <a:ext cx="1097594" cy="1097594"/>
          </a:xfrm>
          <a:prstGeom prst="rect">
            <a:avLst/>
          </a:prstGeom>
        </p:spPr>
      </p:pic>
    </p:spTree>
    <p:extLst>
      <p:ext uri="{BB962C8B-B14F-4D97-AF65-F5344CB8AC3E}">
        <p14:creationId xmlns:p14="http://schemas.microsoft.com/office/powerpoint/2010/main" val="150654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5" name="Rectangle 44">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46">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48">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CDF1995E-2894-4F94-BA21-E9DF9CDF1A07}"/>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en-US" b="1" dirty="0">
                <a:latin typeface="Calibri"/>
                <a:ea typeface="Calibri" panose="020F0502020204030204" pitchFamily="34" charset="0"/>
                <a:cs typeface="Calibri"/>
              </a:rPr>
              <a:t>Should I revise and Resubmit? Critical Points</a:t>
            </a:r>
            <a:endParaRPr lang="en-US" dirty="0"/>
          </a:p>
        </p:txBody>
      </p:sp>
      <p:sp>
        <p:nvSpPr>
          <p:cNvPr id="7" name="Content Placeholder 8">
            <a:extLst>
              <a:ext uri="{FF2B5EF4-FFF2-40B4-BE49-F238E27FC236}">
                <a16:creationId xmlns:a16="http://schemas.microsoft.com/office/drawing/2014/main" id="{E9498D27-EB03-44AF-BB90-02C62571D457}"/>
              </a:ext>
            </a:extLst>
          </p:cNvPr>
          <p:cNvSpPr txBox="1">
            <a:spLocks noGrp="1"/>
          </p:cNvSpPr>
          <p:nvPr>
            <p:ph idx="1"/>
          </p:nvPr>
        </p:nvSpPr>
        <p:spPr>
          <a:xfrm>
            <a:off x="352540" y="330669"/>
            <a:ext cx="11589744" cy="5509200"/>
          </a:xfrm>
          <a:prstGeom prst="rect">
            <a:avLst/>
          </a:prstGeom>
          <a:noFill/>
        </p:spPr>
        <p:txBody>
          <a:bodyPr vert="horz" wrap="square" lIns="91440" tIns="45720" rIns="91440" bIns="45720" rtlCol="0" anchor="t">
            <a:spAutoFit/>
          </a:bodyPr>
          <a:lstStyle/>
          <a:p>
            <a:pPr marL="0" indent="0">
              <a:lnSpc>
                <a:spcPct val="100000"/>
              </a:lnSpc>
              <a:spcBef>
                <a:spcPts val="0"/>
              </a:spcBef>
              <a:buNone/>
              <a:tabLst>
                <a:tab pos="685800" algn="l"/>
              </a:tabLst>
            </a:pPr>
            <a:r>
              <a:rPr lang="en-US" sz="3200" b="1" dirty="0">
                <a:latin typeface="Calibri"/>
                <a:ea typeface="Calibri" panose="020F0502020204030204" pitchFamily="34" charset="0"/>
                <a:cs typeface="Calibri"/>
              </a:rPr>
              <a:t>Should I revise and Resubmit? Critical</a:t>
            </a:r>
            <a:r>
              <a:rPr lang="en-US" sz="3200" b="1" dirty="0">
                <a:effectLst/>
                <a:latin typeface="Calibri"/>
                <a:ea typeface="Calibri" panose="020F0502020204030204" pitchFamily="34" charset="0"/>
                <a:cs typeface="Calibri"/>
              </a:rPr>
              <a:t> Points:</a:t>
            </a:r>
          </a:p>
          <a:p>
            <a:pPr marL="0" indent="0">
              <a:lnSpc>
                <a:spcPct val="100000"/>
              </a:lnSpc>
              <a:spcBef>
                <a:spcPts val="0"/>
              </a:spcBef>
              <a:buNone/>
              <a:tabLst>
                <a:tab pos="685800" algn="l"/>
              </a:tabLst>
            </a:pPr>
            <a:endParaRPr lang="en-US" sz="3200" dirty="0">
              <a:latin typeface="Calibri" panose="020F0502020204030204" pitchFamily="34" charset="0"/>
              <a:ea typeface="Calibri" panose="020F0502020204030204" pitchFamily="34" charset="0"/>
              <a:cs typeface="Calibri" panose="020F0502020204030204" pitchFamily="34" charset="0"/>
            </a:endParaRPr>
          </a:p>
          <a:p>
            <a:pPr>
              <a:lnSpc>
                <a:spcPct val="100000"/>
              </a:lnSpc>
              <a:spcBef>
                <a:spcPts val="0"/>
              </a:spcBef>
              <a:tabLst>
                <a:tab pos="685800" algn="l"/>
              </a:tabLst>
            </a:pPr>
            <a:r>
              <a:rPr lang="en-US" sz="3200" dirty="0">
                <a:effectLst/>
                <a:latin typeface="Calibri" panose="020F0502020204030204" pitchFamily="34" charset="0"/>
                <a:ea typeface="Calibri" panose="020F0502020204030204" pitchFamily="34" charset="0"/>
              </a:rPr>
              <a:t>Revised applications have a higher success rate than first time apps</a:t>
            </a:r>
          </a:p>
          <a:p>
            <a:pPr>
              <a:lnSpc>
                <a:spcPct val="100000"/>
              </a:lnSpc>
              <a:spcBef>
                <a:spcPts val="0"/>
              </a:spcBef>
              <a:tabLst>
                <a:tab pos="685800" algn="l"/>
              </a:tabLst>
            </a:pPr>
            <a:r>
              <a:rPr lang="en-US" sz="3200" dirty="0">
                <a:latin typeface="Calibri" panose="020F0502020204030204" pitchFamily="34" charset="0"/>
                <a:ea typeface="Calibri" panose="020F0502020204030204" pitchFamily="34" charset="0"/>
              </a:rPr>
              <a:t>Contact your Program Officer to discuss the review and your plans for a revision</a:t>
            </a:r>
          </a:p>
          <a:p>
            <a:pPr>
              <a:lnSpc>
                <a:spcPct val="100000"/>
              </a:lnSpc>
              <a:spcBef>
                <a:spcPts val="0"/>
              </a:spcBef>
              <a:tabLst>
                <a:tab pos="685800" algn="l"/>
              </a:tabLst>
            </a:pPr>
            <a:r>
              <a:rPr lang="en-US" sz="3200" dirty="0">
                <a:latin typeface="Calibri" panose="020F0502020204030204" pitchFamily="34" charset="0"/>
                <a:ea typeface="Calibri" panose="020F0502020204030204" pitchFamily="34" charset="0"/>
              </a:rPr>
              <a:t>Revised applications can include an Introduction page to summarize what has been changed in the revision</a:t>
            </a:r>
          </a:p>
          <a:p>
            <a:pPr>
              <a:lnSpc>
                <a:spcPct val="100000"/>
              </a:lnSpc>
              <a:spcBef>
                <a:spcPts val="0"/>
              </a:spcBef>
              <a:tabLst>
                <a:tab pos="685800" algn="l"/>
              </a:tabLst>
            </a:pPr>
            <a:r>
              <a:rPr lang="en-US" sz="3200" dirty="0">
                <a:latin typeface="Calibri" panose="020F0502020204030204" pitchFamily="34" charset="0"/>
                <a:ea typeface="Calibri" panose="020F0502020204030204" pitchFamily="34" charset="0"/>
              </a:rPr>
              <a:t>Revised applications are assigned to the same review panel as before but may have different reviewers</a:t>
            </a:r>
          </a:p>
          <a:p>
            <a:pPr>
              <a:lnSpc>
                <a:spcPct val="100000"/>
              </a:lnSpc>
              <a:spcBef>
                <a:spcPts val="0"/>
              </a:spcBef>
              <a:tabLst>
                <a:tab pos="685800" algn="l"/>
              </a:tabLst>
            </a:pPr>
            <a:r>
              <a:rPr lang="en-US" sz="3200" dirty="0">
                <a:latin typeface="Calibri" panose="020F0502020204030204" pitchFamily="34" charset="0"/>
                <a:ea typeface="Calibri" panose="020F0502020204030204" pitchFamily="34" charset="0"/>
              </a:rPr>
              <a:t>Reviewers have access to the prior review (Summary Statement) but not the original application </a:t>
            </a:r>
          </a:p>
        </p:txBody>
      </p:sp>
      <p:pic>
        <p:nvPicPr>
          <p:cNvPr id="2" name="Picture 2">
            <a:extLst>
              <a:ext uri="{FF2B5EF4-FFF2-40B4-BE49-F238E27FC236}">
                <a16:creationId xmlns:a16="http://schemas.microsoft.com/office/drawing/2014/main" id="{98F53F22-33FD-4C54-BE30-48209786024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70529" y="5873988"/>
            <a:ext cx="1126038" cy="986817"/>
          </a:xfrm>
          <a:prstGeom prst="rect">
            <a:avLst/>
          </a:prstGeom>
        </p:spPr>
      </p:pic>
    </p:spTree>
    <p:extLst>
      <p:ext uri="{BB962C8B-B14F-4D97-AF65-F5344CB8AC3E}">
        <p14:creationId xmlns:p14="http://schemas.microsoft.com/office/powerpoint/2010/main" val="3572946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5" name="Rectangle 44">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46">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48">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7EC379A6-B3E2-49E6-BF4F-5C089C0CB498}"/>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en-US" dirty="0"/>
              <a:t>Topics</a:t>
            </a:r>
          </a:p>
        </p:txBody>
      </p:sp>
      <p:sp>
        <p:nvSpPr>
          <p:cNvPr id="7" name="Content Placeholder 8">
            <a:extLst>
              <a:ext uri="{FF2B5EF4-FFF2-40B4-BE49-F238E27FC236}">
                <a16:creationId xmlns:a16="http://schemas.microsoft.com/office/drawing/2014/main" id="{E9498D27-EB03-44AF-BB90-02C62571D457}"/>
              </a:ext>
            </a:extLst>
          </p:cNvPr>
          <p:cNvSpPr txBox="1">
            <a:spLocks noGrp="1"/>
          </p:cNvSpPr>
          <p:nvPr>
            <p:ph idx="1"/>
          </p:nvPr>
        </p:nvSpPr>
        <p:spPr>
          <a:xfrm>
            <a:off x="1109505" y="1024731"/>
            <a:ext cx="10515600" cy="3539430"/>
          </a:xfrm>
          <a:prstGeom prst="rect">
            <a:avLst/>
          </a:prstGeom>
          <a:noFill/>
        </p:spPr>
        <p:txBody>
          <a:bodyPr wrap="square">
            <a:spAutoFit/>
          </a:bodyPr>
          <a:lstStyle/>
          <a:p>
            <a:pPr marL="571500" indent="-571500">
              <a:lnSpc>
                <a:spcPct val="100000"/>
              </a:lnSpc>
              <a:spcBef>
                <a:spcPts val="0"/>
              </a:spcBef>
              <a:buFont typeface="+mj-lt"/>
              <a:buAutoNum type="romanUcPeriod"/>
              <a:tabLst>
                <a:tab pos="685800" algn="l"/>
              </a:tabLst>
            </a:pPr>
            <a:r>
              <a:rPr lang="en-US" sz="3200" b="1" dirty="0">
                <a:effectLst/>
                <a:latin typeface="Calibri" panose="020F0502020204030204" pitchFamily="34" charset="0"/>
                <a:ea typeface="Calibri" panose="020F0502020204030204" pitchFamily="34" charset="0"/>
              </a:rPr>
              <a:t>Determine when it makes sense to submit an amended application, and when it does not</a:t>
            </a:r>
          </a:p>
          <a:p>
            <a:pPr marL="571500" indent="-571500">
              <a:lnSpc>
                <a:spcPct val="100000"/>
              </a:lnSpc>
              <a:spcBef>
                <a:spcPts val="0"/>
              </a:spcBef>
              <a:buFont typeface="+mj-lt"/>
              <a:buAutoNum type="romanUcPeriod"/>
              <a:tabLst>
                <a:tab pos="685800" algn="l"/>
              </a:tabLst>
            </a:pPr>
            <a:endParaRPr lang="en-US" sz="3200" b="1" dirty="0">
              <a:effectLst/>
              <a:latin typeface="Calibri" panose="020F0502020204030204" pitchFamily="34" charset="0"/>
              <a:ea typeface="Calibri" panose="020F0502020204030204" pitchFamily="34" charset="0"/>
            </a:endParaRPr>
          </a:p>
          <a:p>
            <a:pPr marL="571500" indent="-571500">
              <a:lnSpc>
                <a:spcPct val="100000"/>
              </a:lnSpc>
              <a:spcBef>
                <a:spcPts val="0"/>
              </a:spcBef>
              <a:buFont typeface="+mj-lt"/>
              <a:buAutoNum type="romanUcPeriod"/>
              <a:tabLst>
                <a:tab pos="685800" algn="l"/>
              </a:tabLst>
            </a:pPr>
            <a:r>
              <a:rPr lang="en-US" sz="3200" b="1" dirty="0">
                <a:effectLst/>
                <a:latin typeface="Calibri" panose="020F0502020204030204" pitchFamily="34" charset="0"/>
                <a:ea typeface="Calibri" panose="020F0502020204030204" pitchFamily="34" charset="0"/>
              </a:rPr>
              <a:t>Describe important components needed in a resubmission</a:t>
            </a:r>
            <a:endParaRPr lang="en-US" sz="3200" b="1" dirty="0">
              <a:latin typeface="Calibri" panose="020F0502020204030204" pitchFamily="34" charset="0"/>
              <a:ea typeface="Calibri" panose="020F0502020204030204" pitchFamily="34" charset="0"/>
            </a:endParaRPr>
          </a:p>
          <a:p>
            <a:pPr marL="571500" indent="-571500">
              <a:lnSpc>
                <a:spcPct val="100000"/>
              </a:lnSpc>
              <a:spcBef>
                <a:spcPts val="0"/>
              </a:spcBef>
              <a:buFont typeface="+mj-lt"/>
              <a:buAutoNum type="romanUcPeriod"/>
              <a:tabLst>
                <a:tab pos="685800" algn="l"/>
              </a:tabLst>
            </a:pPr>
            <a:endParaRPr lang="en-US" sz="3200" b="1" dirty="0">
              <a:effectLst/>
              <a:latin typeface="Calibri" panose="020F0502020204030204" pitchFamily="34" charset="0"/>
              <a:ea typeface="Calibri" panose="020F0502020204030204" pitchFamily="34" charset="0"/>
            </a:endParaRPr>
          </a:p>
          <a:p>
            <a:pPr marL="571500" indent="-571500">
              <a:lnSpc>
                <a:spcPct val="100000"/>
              </a:lnSpc>
              <a:spcBef>
                <a:spcPts val="0"/>
              </a:spcBef>
              <a:buFont typeface="+mj-lt"/>
              <a:buAutoNum type="romanUcPeriod"/>
              <a:tabLst>
                <a:tab pos="685800" algn="l"/>
              </a:tabLst>
            </a:pPr>
            <a:r>
              <a:rPr lang="en-US" sz="3200" b="1" dirty="0">
                <a:effectLst/>
                <a:latin typeface="Calibri" panose="020F0502020204030204" pitchFamily="34" charset="0"/>
                <a:ea typeface="Calibri" panose="020F0502020204030204" pitchFamily="34" charset="0"/>
              </a:rPr>
              <a:t>Describe some common submission errors</a:t>
            </a:r>
          </a:p>
        </p:txBody>
      </p:sp>
      <p:pic>
        <p:nvPicPr>
          <p:cNvPr id="2" name="Picture 2">
            <a:extLst>
              <a:ext uri="{FF2B5EF4-FFF2-40B4-BE49-F238E27FC236}">
                <a16:creationId xmlns:a16="http://schemas.microsoft.com/office/drawing/2014/main" id="{BCDBE5BC-04D4-416B-B470-B1C73E956DA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70529" y="5873988"/>
            <a:ext cx="1126038" cy="986817"/>
          </a:xfrm>
          <a:prstGeom prst="rect">
            <a:avLst/>
          </a:prstGeom>
        </p:spPr>
      </p:pic>
    </p:spTree>
    <p:extLst>
      <p:ext uri="{BB962C8B-B14F-4D97-AF65-F5344CB8AC3E}">
        <p14:creationId xmlns:p14="http://schemas.microsoft.com/office/powerpoint/2010/main" val="396406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Title 1">
            <a:extLst>
              <a:ext uri="{FF2B5EF4-FFF2-40B4-BE49-F238E27FC236}">
                <a16:creationId xmlns:a16="http://schemas.microsoft.com/office/drawing/2014/main" id="{1A715CDE-3083-4FEE-9A23-B4DB09465B34}"/>
              </a:ext>
            </a:extLst>
          </p:cNvPr>
          <p:cNvSpPr txBox="1">
            <a:spLocks noGrp="1"/>
          </p:cNvSpPr>
          <p:nvPr>
            <p:ph type="title" idx="4294967295"/>
          </p:nvPr>
        </p:nvSpPr>
        <p:spPr>
          <a:xfrm>
            <a:off x="798910" y="1187512"/>
            <a:ext cx="10594174" cy="1181026"/>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5400" b="1" i="0" u="none" strike="noStrike" kern="1200" cap="none" spc="0" normalizeH="0" baseline="0" noProof="0" dirty="0">
                <a:ln>
                  <a:noFill/>
                </a:ln>
                <a:solidFill>
                  <a:schemeClr val="bg1"/>
                </a:solidFill>
                <a:effectLst/>
                <a:uLnTx/>
                <a:uFillTx/>
                <a:latin typeface="+mn-lt"/>
                <a:ea typeface="+mj-ea"/>
                <a:cs typeface="+mj-cs"/>
              </a:rPr>
              <a:t>When to resubmit, and when not!</a:t>
            </a:r>
          </a:p>
        </p:txBody>
      </p:sp>
      <p:sp>
        <p:nvSpPr>
          <p:cNvPr id="13" name="TextBox 12">
            <a:extLst>
              <a:ext uri="{FF2B5EF4-FFF2-40B4-BE49-F238E27FC236}">
                <a16:creationId xmlns:a16="http://schemas.microsoft.com/office/drawing/2014/main" id="{BB6F24EF-C670-4C68-B789-E68F919C33BA}"/>
              </a:ext>
            </a:extLst>
          </p:cNvPr>
          <p:cNvSpPr txBox="1"/>
          <p:nvPr/>
        </p:nvSpPr>
        <p:spPr>
          <a:xfrm>
            <a:off x="3162822" y="4690829"/>
            <a:ext cx="5868978" cy="1569660"/>
          </a:xfrm>
          <a:prstGeom prst="rect">
            <a:avLst/>
          </a:prstGeom>
          <a:noFill/>
        </p:spPr>
        <p:txBody>
          <a:bodyPr wrap="none" rtlCol="0">
            <a:spAutoFit/>
          </a:bodyPr>
          <a:lstStyle/>
          <a:p>
            <a:pPr algn="ctr"/>
            <a:r>
              <a:rPr lang="en-US" sz="2400" dirty="0"/>
              <a:t>Shawn Gaillard, Ph.D.</a:t>
            </a:r>
          </a:p>
          <a:p>
            <a:pPr algn="ctr"/>
            <a:r>
              <a:rPr lang="en-US" sz="2400" dirty="0"/>
              <a:t>Developmental and Cellular Processes Branch</a:t>
            </a:r>
          </a:p>
          <a:p>
            <a:pPr algn="ctr"/>
            <a:r>
              <a:rPr lang="en-US" sz="2400" dirty="0"/>
              <a:t>GMCDB, NIGMS  </a:t>
            </a:r>
          </a:p>
          <a:p>
            <a:pPr algn="ctr"/>
            <a:endParaRPr lang="en-US" sz="2400" dirty="0"/>
          </a:p>
        </p:txBody>
      </p:sp>
      <p:pic>
        <p:nvPicPr>
          <p:cNvPr id="2" name="Picture 2">
            <a:extLst>
              <a:ext uri="{FF2B5EF4-FFF2-40B4-BE49-F238E27FC236}">
                <a16:creationId xmlns:a16="http://schemas.microsoft.com/office/drawing/2014/main" id="{D76D4D14-C773-4846-A2F5-3F3EF61A411B}"/>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70529" y="5873988"/>
            <a:ext cx="1126038" cy="986817"/>
          </a:xfrm>
          <a:prstGeom prst="rect">
            <a:avLst/>
          </a:prstGeom>
        </p:spPr>
      </p:pic>
    </p:spTree>
    <p:extLst>
      <p:ext uri="{BB962C8B-B14F-4D97-AF65-F5344CB8AC3E}">
        <p14:creationId xmlns:p14="http://schemas.microsoft.com/office/powerpoint/2010/main" val="2730103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3">
            <a:extLst>
              <a:ext uri="{FF2B5EF4-FFF2-40B4-BE49-F238E27FC236}">
                <a16:creationId xmlns:a16="http://schemas.microsoft.com/office/drawing/2014/main" id="{84EE0188-28CE-481E-AE2A-27C357C8913E}"/>
              </a:ext>
            </a:extLst>
          </p:cNvPr>
          <p:cNvSpPr>
            <a:spLocks noGrp="1"/>
          </p:cNvSpPr>
          <p:nvPr>
            <p:ph type="title"/>
          </p:nvPr>
        </p:nvSpPr>
        <p:spPr>
          <a:xfrm>
            <a:off x="838200" y="365125"/>
            <a:ext cx="10515600" cy="1325563"/>
          </a:xfrm>
        </p:spPr>
        <p:txBody>
          <a:bodyPr>
            <a:normAutofit/>
          </a:bodyPr>
          <a:lstStyle/>
          <a:p>
            <a:r>
              <a:rPr lang="en-US" sz="4400" b="1" dirty="0">
                <a:solidFill>
                  <a:schemeClr val="bg1"/>
                </a:solidFill>
                <a:effectLst/>
                <a:latin typeface="Calibri" panose="020F0502020204030204" pitchFamily="34" charset="0"/>
                <a:ea typeface="Times New Roman" panose="02020603050405020304" pitchFamily="18" charset="0"/>
              </a:rPr>
              <a:t>1. Contact your Program </a:t>
            </a:r>
            <a:r>
              <a:rPr lang="en-US" b="1" dirty="0">
                <a:solidFill>
                  <a:schemeClr val="bg1"/>
                </a:solidFill>
                <a:latin typeface="Calibri" panose="020F0502020204030204" pitchFamily="34" charset="0"/>
                <a:ea typeface="Times New Roman" panose="02020603050405020304" pitchFamily="18" charset="0"/>
              </a:rPr>
              <a:t>O</a:t>
            </a:r>
            <a:r>
              <a:rPr lang="en-US" sz="4400" b="1" dirty="0">
                <a:solidFill>
                  <a:schemeClr val="bg1"/>
                </a:solidFill>
                <a:effectLst/>
                <a:latin typeface="Calibri" panose="020F0502020204030204" pitchFamily="34" charset="0"/>
                <a:ea typeface="Times New Roman" panose="02020603050405020304" pitchFamily="18" charset="0"/>
              </a:rPr>
              <a:t>fficer (PO)!</a:t>
            </a:r>
            <a:r>
              <a:rPr lang="en-US" sz="4400" dirty="0">
                <a:solidFill>
                  <a:schemeClr val="bg1"/>
                </a:solidFill>
                <a:effectLst/>
                <a:latin typeface="Calibri" panose="020F0502020204030204" pitchFamily="34" charset="0"/>
                <a:ea typeface="Times New Roman" panose="02020603050405020304" pitchFamily="18" charset="0"/>
              </a:rPr>
              <a:t> </a:t>
            </a:r>
            <a:endParaRPr lang="en-US" b="1" dirty="0">
              <a:solidFill>
                <a:schemeClr val="bg1"/>
              </a:solidFill>
            </a:endParaRPr>
          </a:p>
        </p:txBody>
      </p:sp>
      <p:sp>
        <p:nvSpPr>
          <p:cNvPr id="6" name="Content Placeholder 5">
            <a:extLst>
              <a:ext uri="{FF2B5EF4-FFF2-40B4-BE49-F238E27FC236}">
                <a16:creationId xmlns:a16="http://schemas.microsoft.com/office/drawing/2014/main" id="{C0149628-5C7D-4529-992B-E7D543EDE4F6}"/>
              </a:ext>
            </a:extLst>
          </p:cNvPr>
          <p:cNvSpPr>
            <a:spLocks noGrp="1"/>
          </p:cNvSpPr>
          <p:nvPr>
            <p:ph idx="1"/>
          </p:nvPr>
        </p:nvSpPr>
        <p:spPr>
          <a:xfrm>
            <a:off x="-3" y="1687659"/>
            <a:ext cx="12191997" cy="5260012"/>
          </a:xfrm>
        </p:spPr>
        <p:txBody>
          <a:bodyPr>
            <a:noAutofit/>
          </a:bodyPr>
          <a:lstStyle/>
          <a:p>
            <a:pPr lvl="1">
              <a:spcBef>
                <a:spcPts val="0"/>
              </a:spcBef>
            </a:pPr>
            <a:r>
              <a:rPr lang="en-US" sz="2800" dirty="0">
                <a:solidFill>
                  <a:srgbClr val="000000"/>
                </a:solidFill>
                <a:effectLst/>
                <a:latin typeface="Calibri" panose="020F0502020204030204" pitchFamily="34" charset="0"/>
                <a:ea typeface="Times New Roman" panose="02020603050405020304" pitchFamily="18" charset="0"/>
              </a:rPr>
              <a:t>PO Name/Contact info is listed on top </a:t>
            </a:r>
            <a:r>
              <a:rPr lang="en-US" sz="2800" dirty="0">
                <a:solidFill>
                  <a:srgbClr val="000000"/>
                </a:solidFill>
                <a:latin typeface="Calibri" panose="020F0502020204030204" pitchFamily="34" charset="0"/>
                <a:ea typeface="Times New Roman" panose="02020603050405020304" pitchFamily="18" charset="0"/>
              </a:rPr>
              <a:t>l</a:t>
            </a:r>
            <a:r>
              <a:rPr lang="en-US" sz="2800" dirty="0">
                <a:solidFill>
                  <a:srgbClr val="000000"/>
                </a:solidFill>
                <a:effectLst/>
                <a:latin typeface="Calibri" panose="020F0502020204030204" pitchFamily="34" charset="0"/>
                <a:ea typeface="Times New Roman" panose="02020603050405020304" pitchFamily="18" charset="0"/>
              </a:rPr>
              <a:t>eft of your Summary Statement</a:t>
            </a:r>
          </a:p>
          <a:p>
            <a:pPr lvl="1">
              <a:spcBef>
                <a:spcPts val="0"/>
              </a:spcBef>
            </a:pPr>
            <a:endParaRPr lang="en-US" sz="2800" dirty="0">
              <a:solidFill>
                <a:srgbClr val="000000"/>
              </a:solidFill>
              <a:latin typeface="Calibri" panose="020F0502020204030204" pitchFamily="34" charset="0"/>
              <a:ea typeface="Times New Roman" panose="02020603050405020304" pitchFamily="18" charset="0"/>
            </a:endParaRPr>
          </a:p>
          <a:p>
            <a:pPr lvl="1">
              <a:spcBef>
                <a:spcPts val="0"/>
              </a:spcBef>
            </a:pPr>
            <a:endParaRPr lang="en-US" sz="2800" dirty="0">
              <a:solidFill>
                <a:srgbClr val="000000"/>
              </a:solidFill>
              <a:latin typeface="Calibri" panose="020F0502020204030204" pitchFamily="34" charset="0"/>
              <a:ea typeface="Times New Roman" panose="02020603050405020304" pitchFamily="18" charset="0"/>
            </a:endParaRPr>
          </a:p>
          <a:p>
            <a:pPr lvl="1">
              <a:spcBef>
                <a:spcPts val="0"/>
              </a:spcBef>
            </a:pPr>
            <a:endParaRPr lang="en-US" sz="2800" dirty="0">
              <a:solidFill>
                <a:srgbClr val="000000"/>
              </a:solidFill>
              <a:latin typeface="Calibri" panose="020F0502020204030204" pitchFamily="34" charset="0"/>
              <a:ea typeface="Times New Roman" panose="02020603050405020304" pitchFamily="18" charset="0"/>
            </a:endParaRPr>
          </a:p>
          <a:p>
            <a:pPr marL="457200" lvl="1" indent="0">
              <a:spcBef>
                <a:spcPts val="0"/>
              </a:spcBef>
              <a:buNone/>
            </a:pPr>
            <a:endParaRPr lang="en-US" sz="2800" dirty="0">
              <a:solidFill>
                <a:srgbClr val="000000"/>
              </a:solidFill>
              <a:latin typeface="Calibri" panose="020F0502020204030204" pitchFamily="34" charset="0"/>
              <a:ea typeface="Times New Roman" panose="02020603050405020304" pitchFamily="18" charset="0"/>
            </a:endParaRPr>
          </a:p>
          <a:p>
            <a:pPr lvl="1">
              <a:spcBef>
                <a:spcPts val="0"/>
              </a:spcBef>
            </a:pPr>
            <a:endParaRPr lang="en-US" sz="2800" dirty="0">
              <a:solidFill>
                <a:srgbClr val="000000"/>
              </a:solidFill>
              <a:latin typeface="Calibri" panose="020F0502020204030204" pitchFamily="34" charset="0"/>
              <a:ea typeface="Times New Roman" panose="02020603050405020304" pitchFamily="18" charset="0"/>
            </a:endParaRPr>
          </a:p>
          <a:p>
            <a:pPr lvl="1">
              <a:spcBef>
                <a:spcPts val="0"/>
              </a:spcBef>
            </a:pPr>
            <a:endParaRPr lang="en-US" sz="2800" dirty="0">
              <a:solidFill>
                <a:srgbClr val="000000"/>
              </a:solidFill>
              <a:latin typeface="Calibri" panose="020F0502020204030204" pitchFamily="34" charset="0"/>
              <a:ea typeface="Times New Roman" panose="02020603050405020304" pitchFamily="18" charset="0"/>
            </a:endParaRPr>
          </a:p>
          <a:p>
            <a:pPr marL="457200" lvl="1" indent="0">
              <a:spcBef>
                <a:spcPts val="0"/>
              </a:spcBef>
              <a:buNone/>
            </a:pPr>
            <a:endParaRPr lang="en-US" sz="2800" dirty="0">
              <a:solidFill>
                <a:srgbClr val="000000"/>
              </a:solidFill>
              <a:latin typeface="Calibri" panose="020F0502020204030204" pitchFamily="34" charset="0"/>
              <a:ea typeface="Times New Roman" panose="02020603050405020304" pitchFamily="18" charset="0"/>
            </a:endParaRPr>
          </a:p>
          <a:p>
            <a:pPr marL="457200" lvl="1" indent="0">
              <a:spcBef>
                <a:spcPts val="0"/>
              </a:spcBef>
              <a:buNone/>
            </a:pPr>
            <a:endParaRPr lang="en-US" sz="2800" dirty="0">
              <a:solidFill>
                <a:srgbClr val="000000"/>
              </a:solidFill>
              <a:latin typeface="Calibri" panose="020F0502020204030204" pitchFamily="34" charset="0"/>
              <a:ea typeface="Times New Roman" panose="02020603050405020304" pitchFamily="18" charset="0"/>
            </a:endParaRPr>
          </a:p>
          <a:p>
            <a:pPr lvl="1">
              <a:spcBef>
                <a:spcPts val="0"/>
              </a:spcBef>
            </a:pPr>
            <a:r>
              <a:rPr lang="en-US" sz="2800" dirty="0">
                <a:solidFill>
                  <a:srgbClr val="000000"/>
                </a:solidFill>
                <a:latin typeface="Calibri" panose="020F0502020204030204" pitchFamily="34" charset="0"/>
                <a:ea typeface="Times New Roman" panose="02020603050405020304" pitchFamily="18" charset="0"/>
              </a:rPr>
              <a:t>Email (don’t cold call!) PO to set up a time to talk </a:t>
            </a:r>
          </a:p>
          <a:p>
            <a:pPr lvl="1">
              <a:spcBef>
                <a:spcPts val="0"/>
              </a:spcBef>
            </a:pPr>
            <a:r>
              <a:rPr lang="en-US" sz="2800" dirty="0">
                <a:solidFill>
                  <a:srgbClr val="000000"/>
                </a:solidFill>
                <a:effectLst/>
                <a:latin typeface="Calibri" panose="020F0502020204030204" pitchFamily="34" charset="0"/>
                <a:ea typeface="Times New Roman" panose="02020603050405020304" pitchFamily="18" charset="0"/>
              </a:rPr>
              <a:t>Have discussion of IRG critiques: strengths (same) &amp; weaknesses (address) </a:t>
            </a:r>
            <a:endParaRPr lang="en-US" sz="2800" b="1" dirty="0">
              <a:solidFill>
                <a:srgbClr val="000000"/>
              </a:solidFill>
              <a:latin typeface="Calibri" panose="020F0502020204030204" pitchFamily="34" charset="0"/>
              <a:ea typeface="Times New Roman" panose="02020603050405020304" pitchFamily="18" charset="0"/>
            </a:endParaRPr>
          </a:p>
          <a:p>
            <a:pPr marL="742950" marR="0" lvl="1" indent="-285750">
              <a:spcBef>
                <a:spcPts val="0"/>
              </a:spcBef>
              <a:spcAft>
                <a:spcPts val="0"/>
              </a:spcAft>
              <a:buFont typeface="+mj-lt"/>
              <a:buAutoNum type="alphaLcPeriod"/>
            </a:pPr>
            <a:endParaRPr lang="en-US" sz="1100" b="1" dirty="0">
              <a:solidFill>
                <a:srgbClr val="000000"/>
              </a:solidFill>
              <a:effectLst/>
              <a:latin typeface="Calibri" panose="020F0502020204030204" pitchFamily="34" charset="0"/>
              <a:ea typeface="Times New Roman" panose="02020603050405020304" pitchFamily="18" charset="0"/>
            </a:endParaRPr>
          </a:p>
          <a:p>
            <a:pPr marL="742950" marR="0" lvl="1" indent="-285750">
              <a:spcBef>
                <a:spcPts val="0"/>
              </a:spcBef>
              <a:spcAft>
                <a:spcPts val="0"/>
              </a:spcAft>
              <a:buFont typeface="+mj-lt"/>
              <a:buAutoNum type="alphaLcPeriod"/>
            </a:pPr>
            <a:endParaRPr lang="en-US" sz="1100" b="1" dirty="0">
              <a:solidFill>
                <a:srgbClr val="000000"/>
              </a:solidFill>
              <a:latin typeface="Calibri" panose="020F0502020204030204" pitchFamily="34" charset="0"/>
              <a:ea typeface="Times New Roman" panose="02020603050405020304" pitchFamily="18" charset="0"/>
            </a:endParaRPr>
          </a:p>
          <a:p>
            <a:pPr marL="0" indent="0">
              <a:lnSpc>
                <a:spcPct val="120000"/>
              </a:lnSpc>
              <a:buNone/>
            </a:pPr>
            <a:endParaRPr lang="en-US" i="0" dirty="0">
              <a:effectLst/>
            </a:endParaRPr>
          </a:p>
        </p:txBody>
      </p:sp>
      <p:pic>
        <p:nvPicPr>
          <p:cNvPr id="3" name="Picture 2" descr="Sample summary statement showing program officer contact information">
            <a:extLst>
              <a:ext uri="{FF2B5EF4-FFF2-40B4-BE49-F238E27FC236}">
                <a16:creationId xmlns:a16="http://schemas.microsoft.com/office/drawing/2014/main" id="{355518A3-2BB9-432F-ACEB-962E28AB41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3814" y="2492800"/>
            <a:ext cx="5121084" cy="2511770"/>
          </a:xfrm>
          <a:prstGeom prst="rect">
            <a:avLst/>
          </a:prstGeom>
        </p:spPr>
      </p:pic>
      <p:sp>
        <p:nvSpPr>
          <p:cNvPr id="11" name="TextBox 10">
            <a:extLst>
              <a:ext uri="{FF2B5EF4-FFF2-40B4-BE49-F238E27FC236}">
                <a16:creationId xmlns:a16="http://schemas.microsoft.com/office/drawing/2014/main" id="{E3F64840-442C-4438-99C8-3FA1172733B9}"/>
              </a:ext>
            </a:extLst>
          </p:cNvPr>
          <p:cNvSpPr txBox="1"/>
          <p:nvPr/>
        </p:nvSpPr>
        <p:spPr>
          <a:xfrm>
            <a:off x="0" y="6492875"/>
            <a:ext cx="6097836" cy="369332"/>
          </a:xfrm>
          <a:prstGeom prst="rect">
            <a:avLst/>
          </a:prstGeom>
          <a:noFill/>
        </p:spPr>
        <p:txBody>
          <a:bodyPr wrap="square">
            <a:spAutoFit/>
          </a:bodyPr>
          <a:lstStyle/>
          <a:p>
            <a:r>
              <a:rPr lang="en-US" sz="1800" i="1" dirty="0"/>
              <a:t>When to resubmit, and when not!</a:t>
            </a:r>
          </a:p>
        </p:txBody>
      </p:sp>
      <p:pic>
        <p:nvPicPr>
          <p:cNvPr id="2" name="Picture 2">
            <a:extLst>
              <a:ext uri="{FF2B5EF4-FFF2-40B4-BE49-F238E27FC236}">
                <a16:creationId xmlns:a16="http://schemas.microsoft.com/office/drawing/2014/main" id="{3EEBE80F-878E-479D-A2F0-7554F5766034}"/>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1070529" y="5873988"/>
            <a:ext cx="1126038" cy="986817"/>
          </a:xfrm>
          <a:prstGeom prst="rect">
            <a:avLst/>
          </a:prstGeom>
        </p:spPr>
      </p:pic>
    </p:spTree>
    <p:extLst>
      <p:ext uri="{BB962C8B-B14F-4D97-AF65-F5344CB8AC3E}">
        <p14:creationId xmlns:p14="http://schemas.microsoft.com/office/powerpoint/2010/main" val="1597579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3">
            <a:extLst>
              <a:ext uri="{FF2B5EF4-FFF2-40B4-BE49-F238E27FC236}">
                <a16:creationId xmlns:a16="http://schemas.microsoft.com/office/drawing/2014/main" id="{84EE0188-28CE-481E-AE2A-27C357C8913E}"/>
              </a:ext>
            </a:extLst>
          </p:cNvPr>
          <p:cNvSpPr>
            <a:spLocks noGrp="1"/>
          </p:cNvSpPr>
          <p:nvPr>
            <p:ph type="title"/>
          </p:nvPr>
        </p:nvSpPr>
        <p:spPr>
          <a:xfrm>
            <a:off x="838194" y="265178"/>
            <a:ext cx="10515600" cy="1325563"/>
          </a:xfrm>
        </p:spPr>
        <p:txBody>
          <a:bodyPr>
            <a:normAutofit/>
          </a:bodyPr>
          <a:lstStyle/>
          <a:p>
            <a:r>
              <a:rPr lang="en-US" sz="4400" b="1" dirty="0">
                <a:solidFill>
                  <a:schemeClr val="bg1"/>
                </a:solidFill>
                <a:effectLst/>
                <a:latin typeface="Calibri" panose="020F0502020204030204" pitchFamily="34" charset="0"/>
                <a:ea typeface="Times New Roman" panose="02020603050405020304" pitchFamily="18" charset="0"/>
              </a:rPr>
              <a:t>2. Resubmit or Not?</a:t>
            </a:r>
            <a:r>
              <a:rPr lang="en-US" sz="4400" dirty="0">
                <a:solidFill>
                  <a:schemeClr val="bg1"/>
                </a:solidFill>
                <a:effectLst/>
                <a:latin typeface="Calibri" panose="020F0502020204030204" pitchFamily="34" charset="0"/>
                <a:ea typeface="Times New Roman" panose="02020603050405020304" pitchFamily="18" charset="0"/>
              </a:rPr>
              <a:t> </a:t>
            </a:r>
            <a:endParaRPr lang="en-US" b="1" dirty="0">
              <a:solidFill>
                <a:schemeClr val="bg1"/>
              </a:solidFill>
            </a:endParaRPr>
          </a:p>
        </p:txBody>
      </p:sp>
      <p:sp>
        <p:nvSpPr>
          <p:cNvPr id="6" name="Content Placeholder 5">
            <a:extLst>
              <a:ext uri="{FF2B5EF4-FFF2-40B4-BE49-F238E27FC236}">
                <a16:creationId xmlns:a16="http://schemas.microsoft.com/office/drawing/2014/main" id="{C0149628-5C7D-4529-992B-E7D543EDE4F6}"/>
              </a:ext>
            </a:extLst>
          </p:cNvPr>
          <p:cNvSpPr>
            <a:spLocks noGrp="1"/>
          </p:cNvSpPr>
          <p:nvPr>
            <p:ph idx="1"/>
          </p:nvPr>
        </p:nvSpPr>
        <p:spPr>
          <a:xfrm>
            <a:off x="-297715" y="1590741"/>
            <a:ext cx="12489711" cy="4616516"/>
          </a:xfrm>
        </p:spPr>
        <p:txBody>
          <a:bodyPr vert="horz" lIns="91440" tIns="45720" rIns="91440" bIns="45720" rtlCol="0" anchor="t">
            <a:noAutofit/>
          </a:bodyPr>
          <a:lstStyle/>
          <a:p>
            <a:pPr lvl="1">
              <a:spcBef>
                <a:spcPts val="0"/>
              </a:spcBef>
            </a:pPr>
            <a:r>
              <a:rPr lang="en-US" sz="2800" dirty="0">
                <a:effectLst/>
                <a:latin typeface="Calibri" panose="020F0502020204030204" pitchFamily="34" charset="0"/>
                <a:ea typeface="Times New Roman" panose="02020603050405020304" pitchFamily="18" charset="0"/>
              </a:rPr>
              <a:t>You must have the Summary </a:t>
            </a:r>
            <a:r>
              <a:rPr lang="en-US" sz="2800" dirty="0">
                <a:latin typeface="Calibri" panose="020F0502020204030204" pitchFamily="34" charset="0"/>
                <a:ea typeface="Times New Roman" panose="02020603050405020304" pitchFamily="18" charset="0"/>
              </a:rPr>
              <a:t>S</a:t>
            </a:r>
            <a:r>
              <a:rPr lang="en-US" sz="2800" dirty="0">
                <a:effectLst/>
                <a:latin typeface="Calibri" panose="020F0502020204030204" pitchFamily="34" charset="0"/>
                <a:ea typeface="Times New Roman" panose="02020603050405020304" pitchFamily="18" charset="0"/>
              </a:rPr>
              <a:t>tatement back before you can resubmit</a:t>
            </a:r>
          </a:p>
          <a:p>
            <a:pPr lvl="1">
              <a:spcBef>
                <a:spcPts val="0"/>
              </a:spcBef>
            </a:pPr>
            <a:r>
              <a:rPr lang="en-US" sz="2800" dirty="0">
                <a:effectLst/>
                <a:latin typeface="Calibri" panose="020F0502020204030204" pitchFamily="34" charset="0"/>
                <a:ea typeface="Times New Roman" panose="02020603050405020304" pitchFamily="18" charset="0"/>
              </a:rPr>
              <a:t>Usually, best to regroup and resubmit</a:t>
            </a:r>
            <a:r>
              <a:rPr lang="en-US" sz="2800" dirty="0">
                <a:latin typeface="Calibri" panose="020F0502020204030204" pitchFamily="34" charset="0"/>
                <a:ea typeface="Times New Roman" panose="02020603050405020304" pitchFamily="18" charset="0"/>
              </a:rPr>
              <a:t> - </a:t>
            </a:r>
            <a:r>
              <a:rPr lang="en-US" sz="2800" dirty="0">
                <a:effectLst/>
                <a:latin typeface="Calibri" panose="020F0502020204030204" pitchFamily="34" charset="0"/>
                <a:ea typeface="Times New Roman" panose="02020603050405020304" pitchFamily="18" charset="0"/>
              </a:rPr>
              <a:t>aptly addressing the </a:t>
            </a:r>
            <a:r>
              <a:rPr lang="en-US" sz="2800" dirty="0">
                <a:latin typeface="Calibri" panose="020F0502020204030204" pitchFamily="34" charset="0"/>
                <a:ea typeface="Times New Roman" panose="02020603050405020304" pitchFamily="18" charset="0"/>
              </a:rPr>
              <a:t>previous reviewers' critiques</a:t>
            </a:r>
          </a:p>
          <a:p>
            <a:pPr lvl="1">
              <a:spcBef>
                <a:spcPts val="0"/>
              </a:spcBef>
            </a:pPr>
            <a:r>
              <a:rPr lang="en-US" sz="2800" dirty="0">
                <a:latin typeface="Calibri" panose="020F0502020204030204" pitchFamily="34" charset="0"/>
                <a:ea typeface="Times New Roman" panose="02020603050405020304" pitchFamily="18" charset="0"/>
              </a:rPr>
              <a:t>But if </a:t>
            </a:r>
            <a:r>
              <a:rPr lang="en-US" sz="2800" i="1" dirty="0">
                <a:latin typeface="Calibri" panose="020F0502020204030204" pitchFamily="34" charset="0"/>
                <a:ea typeface="Times New Roman" panose="02020603050405020304" pitchFamily="18" charset="0"/>
              </a:rPr>
              <a:t>substantial</a:t>
            </a:r>
            <a:r>
              <a:rPr lang="en-US" sz="2800" dirty="0">
                <a:latin typeface="Calibri" panose="020F0502020204030204" pitchFamily="34" charset="0"/>
                <a:ea typeface="Times New Roman" panose="02020603050405020304" pitchFamily="18" charset="0"/>
              </a:rPr>
              <a:t> weaknesses (significance, investigators, innovation, environment &amp; approach) then perhaps restart new project/new application</a:t>
            </a:r>
          </a:p>
          <a:p>
            <a:pPr lvl="1">
              <a:spcBef>
                <a:spcPts val="0"/>
              </a:spcBef>
            </a:pPr>
            <a:r>
              <a:rPr lang="en-US" sz="2800" dirty="0">
                <a:effectLst/>
                <a:latin typeface="Calibri" panose="020F0502020204030204" pitchFamily="34" charset="0"/>
                <a:ea typeface="Calibri" panose="020F0502020204030204" pitchFamily="34" charset="0"/>
              </a:rPr>
              <a:t>If a lot of time passes before you can resubmit, reassess the science and consider submitting a new application instead of a resubmission, particularly if the science has evolved</a:t>
            </a:r>
            <a:endParaRPr lang="en-US" sz="2800" dirty="0">
              <a:latin typeface="Calibri" panose="020F0502020204030204" pitchFamily="34" charset="0"/>
              <a:ea typeface="Times New Roman" panose="02020603050405020304" pitchFamily="18" charset="0"/>
            </a:endParaRPr>
          </a:p>
          <a:p>
            <a:pPr lvl="1">
              <a:spcBef>
                <a:spcPts val="0"/>
              </a:spcBef>
            </a:pPr>
            <a:r>
              <a:rPr lang="en-US" sz="2800" dirty="0">
                <a:latin typeface="Calibri" panose="020F0502020204030204" pitchFamily="34" charset="0"/>
                <a:ea typeface="Times New Roman" panose="02020603050405020304" pitchFamily="18" charset="0"/>
              </a:rPr>
              <a:t>Discussion with PO can help you determine to resubmit or not</a:t>
            </a:r>
          </a:p>
          <a:p>
            <a:pPr lvl="1">
              <a:spcBef>
                <a:spcPts val="0"/>
              </a:spcBef>
            </a:pPr>
            <a:r>
              <a:rPr lang="en-US" sz="2800" dirty="0">
                <a:effectLst/>
                <a:latin typeface="Calibri"/>
                <a:ea typeface="Times New Roman" panose="02020603050405020304" pitchFamily="18" charset="0"/>
                <a:cs typeface="Calibri"/>
              </a:rPr>
              <a:t>NOTE - You must submit a new application (not a resubmission) if switching between a program announcement (PA) and request for application (RFA) or if changing </a:t>
            </a:r>
            <a:r>
              <a:rPr lang="en-US" sz="2800" dirty="0">
                <a:latin typeface="Calibri"/>
                <a:ea typeface="Times New Roman" panose="02020603050405020304" pitchFamily="18" charset="0"/>
                <a:cs typeface="Calibri"/>
              </a:rPr>
              <a:t>grant mechanisms </a:t>
            </a:r>
            <a:r>
              <a:rPr lang="en-US" sz="2800" dirty="0">
                <a:effectLst/>
                <a:latin typeface="Calibri"/>
                <a:ea typeface="Times New Roman" panose="02020603050405020304" pitchFamily="18" charset="0"/>
                <a:cs typeface="Calibri"/>
              </a:rPr>
              <a:t>(e.g., R01 to R15</a:t>
            </a:r>
            <a:r>
              <a:rPr lang="en-US" sz="2800" dirty="0">
                <a:latin typeface="Calibri"/>
                <a:ea typeface="Times New Roman" panose="02020603050405020304" pitchFamily="18" charset="0"/>
                <a:cs typeface="Calibri"/>
              </a:rPr>
              <a:t>)</a:t>
            </a:r>
          </a:p>
          <a:p>
            <a:pPr lvl="1">
              <a:spcBef>
                <a:spcPts val="0"/>
              </a:spcBef>
            </a:pPr>
            <a:endParaRPr lang="en-US" sz="2800" dirty="0">
              <a:effectLst/>
              <a:latin typeface="Calibri" panose="020F0502020204030204" pitchFamily="34" charset="0"/>
              <a:ea typeface="Times New Roman" panose="02020603050405020304" pitchFamily="18" charset="0"/>
            </a:endParaRPr>
          </a:p>
          <a:p>
            <a:pPr lvl="1">
              <a:spcBef>
                <a:spcPts val="0"/>
              </a:spcBef>
            </a:pPr>
            <a:endParaRPr lang="en-US" sz="2800" dirty="0">
              <a:latin typeface="Calibri" panose="020F0502020204030204" pitchFamily="34" charset="0"/>
              <a:ea typeface="Times New Roman" panose="02020603050405020304" pitchFamily="18" charset="0"/>
            </a:endParaRPr>
          </a:p>
          <a:p>
            <a:pPr lvl="1">
              <a:spcBef>
                <a:spcPts val="0"/>
              </a:spcBef>
            </a:pPr>
            <a:endParaRPr lang="en-US" sz="2800" dirty="0">
              <a:effectLst/>
              <a:latin typeface="Calibri" panose="020F0502020204030204" pitchFamily="34" charset="0"/>
              <a:ea typeface="Times New Roman" panose="02020603050405020304" pitchFamily="18" charset="0"/>
            </a:endParaRPr>
          </a:p>
          <a:p>
            <a:pPr lvl="1">
              <a:spcBef>
                <a:spcPts val="0"/>
              </a:spcBef>
            </a:pPr>
            <a:endParaRPr lang="en-US" sz="2800" dirty="0">
              <a:solidFill>
                <a:srgbClr val="000000"/>
              </a:solidFill>
              <a:latin typeface="Calibri" panose="020F0502020204030204" pitchFamily="34" charset="0"/>
              <a:ea typeface="Times New Roman" panose="02020603050405020304" pitchFamily="18" charset="0"/>
            </a:endParaRPr>
          </a:p>
          <a:p>
            <a:pPr lvl="1">
              <a:spcBef>
                <a:spcPts val="0"/>
              </a:spcBef>
            </a:pPr>
            <a:endParaRPr lang="en-US" sz="2800" dirty="0">
              <a:solidFill>
                <a:srgbClr val="000000"/>
              </a:solidFill>
              <a:latin typeface="Calibri" panose="020F0502020204030204" pitchFamily="34" charset="0"/>
              <a:ea typeface="Times New Roman" panose="02020603050405020304" pitchFamily="18" charset="0"/>
            </a:endParaRPr>
          </a:p>
          <a:p>
            <a:pPr lvl="1">
              <a:spcBef>
                <a:spcPts val="0"/>
              </a:spcBef>
            </a:pPr>
            <a:endParaRPr lang="en-US" sz="2800" dirty="0">
              <a:solidFill>
                <a:srgbClr val="000000"/>
              </a:solidFill>
              <a:latin typeface="Calibri" panose="020F0502020204030204" pitchFamily="34" charset="0"/>
              <a:ea typeface="Times New Roman" panose="02020603050405020304" pitchFamily="18" charset="0"/>
            </a:endParaRPr>
          </a:p>
          <a:p>
            <a:pPr lvl="1">
              <a:spcBef>
                <a:spcPts val="0"/>
              </a:spcBef>
            </a:pPr>
            <a:endParaRPr lang="en-US" sz="2800" dirty="0">
              <a:solidFill>
                <a:srgbClr val="000000"/>
              </a:solidFill>
              <a:effectLst/>
              <a:latin typeface="Calibri" panose="020F0502020204030204" pitchFamily="34" charset="0"/>
              <a:ea typeface="Times New Roman" panose="02020603050405020304" pitchFamily="18" charset="0"/>
            </a:endParaRPr>
          </a:p>
          <a:p>
            <a:pPr marL="0" indent="0">
              <a:lnSpc>
                <a:spcPct val="120000"/>
              </a:lnSpc>
              <a:buNone/>
            </a:pPr>
            <a:endParaRPr lang="en-US" i="0" dirty="0">
              <a:effectLst/>
            </a:endParaRPr>
          </a:p>
        </p:txBody>
      </p:sp>
      <p:sp>
        <p:nvSpPr>
          <p:cNvPr id="9" name="TextBox 8">
            <a:extLst>
              <a:ext uri="{FF2B5EF4-FFF2-40B4-BE49-F238E27FC236}">
                <a16:creationId xmlns:a16="http://schemas.microsoft.com/office/drawing/2014/main" id="{D9E92262-2B3C-4CFF-BA0B-6DC2E570AF6C}"/>
              </a:ext>
            </a:extLst>
          </p:cNvPr>
          <p:cNvSpPr txBox="1"/>
          <p:nvPr/>
        </p:nvSpPr>
        <p:spPr>
          <a:xfrm>
            <a:off x="0" y="6492875"/>
            <a:ext cx="6097836" cy="369332"/>
          </a:xfrm>
          <a:prstGeom prst="rect">
            <a:avLst/>
          </a:prstGeom>
          <a:noFill/>
        </p:spPr>
        <p:txBody>
          <a:bodyPr wrap="square">
            <a:spAutoFit/>
          </a:bodyPr>
          <a:lstStyle/>
          <a:p>
            <a:r>
              <a:rPr lang="en-US" sz="1800" i="1" dirty="0"/>
              <a:t>When to resubmit, and when not!</a:t>
            </a:r>
          </a:p>
        </p:txBody>
      </p:sp>
      <p:pic>
        <p:nvPicPr>
          <p:cNvPr id="2" name="Picture 2">
            <a:extLst>
              <a:ext uri="{FF2B5EF4-FFF2-40B4-BE49-F238E27FC236}">
                <a16:creationId xmlns:a16="http://schemas.microsoft.com/office/drawing/2014/main" id="{3FE9EADD-E81C-4C9D-B7A1-A61B7C1AD193}"/>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70529" y="5873988"/>
            <a:ext cx="1126038" cy="986817"/>
          </a:xfrm>
          <a:prstGeom prst="rect">
            <a:avLst/>
          </a:prstGeom>
        </p:spPr>
      </p:pic>
    </p:spTree>
    <p:extLst>
      <p:ext uri="{BB962C8B-B14F-4D97-AF65-F5344CB8AC3E}">
        <p14:creationId xmlns:p14="http://schemas.microsoft.com/office/powerpoint/2010/main" val="2174689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3">
            <a:extLst>
              <a:ext uri="{FF2B5EF4-FFF2-40B4-BE49-F238E27FC236}">
                <a16:creationId xmlns:a16="http://schemas.microsoft.com/office/drawing/2014/main" id="{84EE0188-28CE-481E-AE2A-27C357C8913E}"/>
              </a:ext>
            </a:extLst>
          </p:cNvPr>
          <p:cNvSpPr>
            <a:spLocks noGrp="1"/>
          </p:cNvSpPr>
          <p:nvPr>
            <p:ph type="title"/>
          </p:nvPr>
        </p:nvSpPr>
        <p:spPr>
          <a:xfrm>
            <a:off x="604283" y="126076"/>
            <a:ext cx="10515600" cy="1325563"/>
          </a:xfrm>
        </p:spPr>
        <p:txBody>
          <a:bodyPr>
            <a:normAutofit/>
          </a:bodyPr>
          <a:lstStyle/>
          <a:p>
            <a:r>
              <a:rPr lang="en-US" b="1" dirty="0">
                <a:solidFill>
                  <a:schemeClr val="bg1"/>
                </a:solidFill>
                <a:latin typeface="+mn-lt"/>
              </a:rPr>
              <a:t>3. Must be in it to win it!</a:t>
            </a:r>
          </a:p>
        </p:txBody>
      </p:sp>
      <p:sp>
        <p:nvSpPr>
          <p:cNvPr id="6" name="Content Placeholder 5">
            <a:extLst>
              <a:ext uri="{FF2B5EF4-FFF2-40B4-BE49-F238E27FC236}">
                <a16:creationId xmlns:a16="http://schemas.microsoft.com/office/drawing/2014/main" id="{C0149628-5C7D-4529-992B-E7D543EDE4F6}"/>
              </a:ext>
            </a:extLst>
          </p:cNvPr>
          <p:cNvSpPr>
            <a:spLocks noGrp="1"/>
          </p:cNvSpPr>
          <p:nvPr>
            <p:ph idx="1"/>
          </p:nvPr>
        </p:nvSpPr>
        <p:spPr>
          <a:xfrm>
            <a:off x="148856" y="1730204"/>
            <a:ext cx="12192000" cy="4616516"/>
          </a:xfrm>
        </p:spPr>
        <p:txBody>
          <a:bodyPr>
            <a:noAutofit/>
          </a:bodyPr>
          <a:lstStyle/>
          <a:p>
            <a:pPr marL="457200" lvl="1" indent="0">
              <a:spcBef>
                <a:spcPts val="0"/>
              </a:spcBef>
              <a:buNone/>
            </a:pPr>
            <a:r>
              <a:rPr lang="en-US" sz="2800" dirty="0">
                <a:solidFill>
                  <a:srgbClr val="000000"/>
                </a:solidFill>
                <a:effectLst/>
                <a:latin typeface="Calibri" panose="020F0502020204030204" pitchFamily="34" charset="0"/>
                <a:ea typeface="Times New Roman" panose="02020603050405020304" pitchFamily="18" charset="0"/>
              </a:rPr>
              <a:t>Only way to NOT get funded is to Not apply; </a:t>
            </a:r>
            <a:r>
              <a:rPr lang="en-US" sz="2800" b="1" i="1" dirty="0">
                <a:solidFill>
                  <a:srgbClr val="000000"/>
                </a:solidFill>
                <a:effectLst/>
                <a:latin typeface="Calibri" panose="020F0502020204030204" pitchFamily="34" charset="0"/>
                <a:ea typeface="Times New Roman" panose="02020603050405020304" pitchFamily="18" charset="0"/>
              </a:rPr>
              <a:t>must be in it to win it!</a:t>
            </a:r>
          </a:p>
          <a:p>
            <a:pPr>
              <a:lnSpc>
                <a:spcPct val="120000"/>
              </a:lnSpc>
            </a:pPr>
            <a:endParaRPr lang="en-US" i="0" dirty="0">
              <a:effectLst/>
            </a:endParaRPr>
          </a:p>
        </p:txBody>
      </p:sp>
      <p:pic>
        <p:nvPicPr>
          <p:cNvPr id="3" name="Picture 2" descr="PLOS ONE article by Patricia Haggerty published 2018 Sep 12 -Outcomes of early NIH-funded Investigators: Experience of the National Institute of Allergy and Infectious Diseases.">
            <a:extLst>
              <a:ext uri="{FF2B5EF4-FFF2-40B4-BE49-F238E27FC236}">
                <a16:creationId xmlns:a16="http://schemas.microsoft.com/office/drawing/2014/main" id="{76C12CD8-AE30-4AC4-B168-D65F4910061E}"/>
              </a:ext>
            </a:extLst>
          </p:cNvPr>
          <p:cNvPicPr>
            <a:picLocks noChangeAspect="1"/>
          </p:cNvPicPr>
          <p:nvPr/>
        </p:nvPicPr>
        <p:blipFill rotWithShape="1">
          <a:blip r:embed="rId3"/>
          <a:srcRect l="3768" t="21516" r="36860" b="24309"/>
          <a:stretch/>
        </p:blipFill>
        <p:spPr>
          <a:xfrm>
            <a:off x="876673" y="2287334"/>
            <a:ext cx="7238626" cy="3508946"/>
          </a:xfrm>
          <a:prstGeom prst="rect">
            <a:avLst/>
          </a:prstGeom>
        </p:spPr>
      </p:pic>
      <p:sp>
        <p:nvSpPr>
          <p:cNvPr id="13" name="TextBox 12">
            <a:extLst>
              <a:ext uri="{FF2B5EF4-FFF2-40B4-BE49-F238E27FC236}">
                <a16:creationId xmlns:a16="http://schemas.microsoft.com/office/drawing/2014/main" id="{CDF4AA5E-063A-4840-BABD-186985AC4D2C}"/>
              </a:ext>
            </a:extLst>
          </p:cNvPr>
          <p:cNvSpPr txBox="1"/>
          <p:nvPr/>
        </p:nvSpPr>
        <p:spPr>
          <a:xfrm>
            <a:off x="1300903" y="5887158"/>
            <a:ext cx="6198780" cy="307777"/>
          </a:xfrm>
          <a:prstGeom prst="rect">
            <a:avLst/>
          </a:prstGeom>
          <a:noFill/>
        </p:spPr>
        <p:txBody>
          <a:bodyPr wrap="square">
            <a:spAutoFit/>
          </a:bodyPr>
          <a:lstStyle/>
          <a:p>
            <a:pPr algn="ctr"/>
            <a:r>
              <a:rPr lang="en-US" sz="1400" dirty="0">
                <a:hlinkClick r:id="rId4"/>
              </a:rPr>
              <a:t>https://www.ncbi.nlm.nih.gov/pmc/articles/PMC6135352/</a:t>
            </a:r>
            <a:r>
              <a:rPr lang="en-US" sz="1400" dirty="0"/>
              <a:t> </a:t>
            </a:r>
          </a:p>
        </p:txBody>
      </p:sp>
      <p:sp>
        <p:nvSpPr>
          <p:cNvPr id="15" name="TextBox 14">
            <a:extLst>
              <a:ext uri="{FF2B5EF4-FFF2-40B4-BE49-F238E27FC236}">
                <a16:creationId xmlns:a16="http://schemas.microsoft.com/office/drawing/2014/main" id="{DD062831-7DEA-4791-84E4-F28FDF0867CA}"/>
              </a:ext>
            </a:extLst>
          </p:cNvPr>
          <p:cNvSpPr txBox="1"/>
          <p:nvPr/>
        </p:nvSpPr>
        <p:spPr>
          <a:xfrm>
            <a:off x="8312445" y="2624726"/>
            <a:ext cx="3682408" cy="3416320"/>
          </a:xfrm>
          <a:prstGeom prst="rect">
            <a:avLst/>
          </a:prstGeom>
          <a:noFill/>
        </p:spPr>
        <p:txBody>
          <a:bodyPr wrap="square">
            <a:spAutoFit/>
          </a:bodyPr>
          <a:lstStyle/>
          <a:p>
            <a:r>
              <a:rPr lang="en-US" sz="2400" i="1" dirty="0">
                <a:effectLst/>
                <a:ea typeface="Calibri" panose="020F0502020204030204" pitchFamily="34" charset="0"/>
              </a:rPr>
              <a:t>…Investigators who </a:t>
            </a:r>
            <a:r>
              <a:rPr lang="en-US" sz="2400" b="1" i="1" dirty="0">
                <a:effectLst/>
                <a:ea typeface="Calibri" panose="020F0502020204030204" pitchFamily="34" charset="0"/>
              </a:rPr>
              <a:t>successfully obtained new grants </a:t>
            </a:r>
            <a:r>
              <a:rPr lang="en-US" sz="2400" i="1" dirty="0">
                <a:effectLst/>
                <a:ea typeface="Calibri" panose="020F0502020204030204" pitchFamily="34" charset="0"/>
              </a:rPr>
              <a:t>showed remarkable within-person consistency across multiple grant </a:t>
            </a:r>
            <a:r>
              <a:rPr lang="en-US" sz="2400" b="1" i="1" dirty="0">
                <a:effectLst/>
                <a:ea typeface="Calibri" panose="020F0502020204030204" pitchFamily="34" charset="0"/>
              </a:rPr>
              <a:t>submission behaviors, including submitting more applications per year, more renewal applications… </a:t>
            </a:r>
            <a:endParaRPr lang="en-US" sz="2400" b="1" i="1" dirty="0"/>
          </a:p>
        </p:txBody>
      </p:sp>
      <p:sp>
        <p:nvSpPr>
          <p:cNvPr id="9" name="TextBox 8">
            <a:extLst>
              <a:ext uri="{FF2B5EF4-FFF2-40B4-BE49-F238E27FC236}">
                <a16:creationId xmlns:a16="http://schemas.microsoft.com/office/drawing/2014/main" id="{D501BFA8-BEB4-4615-8518-72E51E557EDE}"/>
              </a:ext>
            </a:extLst>
          </p:cNvPr>
          <p:cNvSpPr txBox="1"/>
          <p:nvPr/>
        </p:nvSpPr>
        <p:spPr>
          <a:xfrm>
            <a:off x="0" y="6492875"/>
            <a:ext cx="6097836" cy="369332"/>
          </a:xfrm>
          <a:prstGeom prst="rect">
            <a:avLst/>
          </a:prstGeom>
          <a:noFill/>
        </p:spPr>
        <p:txBody>
          <a:bodyPr wrap="square">
            <a:spAutoFit/>
          </a:bodyPr>
          <a:lstStyle/>
          <a:p>
            <a:r>
              <a:rPr lang="en-US" sz="1800" i="1" dirty="0"/>
              <a:t>When to resubmit, and when not!</a:t>
            </a:r>
          </a:p>
        </p:txBody>
      </p:sp>
      <p:pic>
        <p:nvPicPr>
          <p:cNvPr id="2" name="Picture 2">
            <a:extLst>
              <a:ext uri="{FF2B5EF4-FFF2-40B4-BE49-F238E27FC236}">
                <a16:creationId xmlns:a16="http://schemas.microsoft.com/office/drawing/2014/main" id="{C6955277-5A17-4E2C-A76B-8DA9E76BD904}"/>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11070529" y="5873988"/>
            <a:ext cx="1126038" cy="986817"/>
          </a:xfrm>
          <a:prstGeom prst="rect">
            <a:avLst/>
          </a:prstGeom>
        </p:spPr>
      </p:pic>
    </p:spTree>
    <p:extLst>
      <p:ext uri="{BB962C8B-B14F-4D97-AF65-F5344CB8AC3E}">
        <p14:creationId xmlns:p14="http://schemas.microsoft.com/office/powerpoint/2010/main" val="2717048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3">
            <a:extLst>
              <a:ext uri="{FF2B5EF4-FFF2-40B4-BE49-F238E27FC236}">
                <a16:creationId xmlns:a16="http://schemas.microsoft.com/office/drawing/2014/main" id="{84EE0188-28CE-481E-AE2A-27C357C8913E}"/>
              </a:ext>
            </a:extLst>
          </p:cNvPr>
          <p:cNvSpPr>
            <a:spLocks noGrp="1"/>
          </p:cNvSpPr>
          <p:nvPr>
            <p:ph type="title"/>
          </p:nvPr>
        </p:nvSpPr>
        <p:spPr>
          <a:xfrm>
            <a:off x="440364" y="132588"/>
            <a:ext cx="5655635" cy="1325563"/>
          </a:xfrm>
        </p:spPr>
        <p:txBody>
          <a:bodyPr>
            <a:normAutofit/>
          </a:bodyPr>
          <a:lstStyle/>
          <a:p>
            <a:r>
              <a:rPr lang="en-US" sz="4400" b="1">
                <a:solidFill>
                  <a:schemeClr val="bg1"/>
                </a:solidFill>
                <a:effectLst/>
                <a:latin typeface="Calibri" panose="020F0502020204030204" pitchFamily="34" charset="0"/>
                <a:ea typeface="Times New Roman" panose="02020603050405020304" pitchFamily="18" charset="0"/>
              </a:rPr>
              <a:t>4. Seek Wise </a:t>
            </a:r>
            <a:r>
              <a:rPr lang="en-US" b="1">
                <a:solidFill>
                  <a:schemeClr val="bg1"/>
                </a:solidFill>
                <a:latin typeface="Calibri" panose="020F0502020204030204" pitchFamily="34" charset="0"/>
                <a:ea typeface="Times New Roman" panose="02020603050405020304" pitchFamily="18" charset="0"/>
              </a:rPr>
              <a:t>C</a:t>
            </a:r>
            <a:r>
              <a:rPr lang="en-US" sz="4400" b="1">
                <a:solidFill>
                  <a:schemeClr val="bg1"/>
                </a:solidFill>
                <a:effectLst/>
                <a:latin typeface="Calibri" panose="020F0502020204030204" pitchFamily="34" charset="0"/>
                <a:ea typeface="Times New Roman" panose="02020603050405020304" pitchFamily="18" charset="0"/>
              </a:rPr>
              <a:t>ounsel!</a:t>
            </a:r>
            <a:r>
              <a:rPr lang="en-US" sz="4400">
                <a:solidFill>
                  <a:schemeClr val="bg1"/>
                </a:solidFill>
                <a:effectLst/>
                <a:latin typeface="Calibri" panose="020F0502020204030204" pitchFamily="34" charset="0"/>
                <a:ea typeface="Times New Roman" panose="02020603050405020304" pitchFamily="18" charset="0"/>
              </a:rPr>
              <a:t>  </a:t>
            </a:r>
            <a:endParaRPr lang="en-US" b="1">
              <a:solidFill>
                <a:schemeClr val="bg1"/>
              </a:solidFill>
            </a:endParaRPr>
          </a:p>
        </p:txBody>
      </p:sp>
      <p:sp>
        <p:nvSpPr>
          <p:cNvPr id="6" name="Content Placeholder 5">
            <a:extLst>
              <a:ext uri="{FF2B5EF4-FFF2-40B4-BE49-F238E27FC236}">
                <a16:creationId xmlns:a16="http://schemas.microsoft.com/office/drawing/2014/main" id="{C0149628-5C7D-4529-992B-E7D543EDE4F6}"/>
              </a:ext>
            </a:extLst>
          </p:cNvPr>
          <p:cNvSpPr>
            <a:spLocks noGrp="1"/>
          </p:cNvSpPr>
          <p:nvPr>
            <p:ph idx="1"/>
          </p:nvPr>
        </p:nvSpPr>
        <p:spPr>
          <a:xfrm>
            <a:off x="378151" y="2081996"/>
            <a:ext cx="4790346" cy="4616516"/>
          </a:xfrm>
        </p:spPr>
        <p:txBody>
          <a:bodyPr>
            <a:noAutofit/>
          </a:bodyPr>
          <a:lstStyle/>
          <a:p>
            <a:pPr marL="457200" lvl="1" indent="0">
              <a:spcBef>
                <a:spcPts val="0"/>
              </a:spcBef>
              <a:buNone/>
            </a:pPr>
            <a:r>
              <a:rPr lang="en-US" sz="2800">
                <a:solidFill>
                  <a:srgbClr val="000000"/>
                </a:solidFill>
                <a:effectLst/>
                <a:latin typeface="Calibri" panose="020F0502020204030204" pitchFamily="34" charset="0"/>
                <a:ea typeface="Times New Roman" panose="02020603050405020304" pitchFamily="18" charset="0"/>
              </a:rPr>
              <a:t>Suggestion:  Prior to resubmission ask your colleagues/mentors to serve as your own internal review panel before resubmitting to NIH.  </a:t>
            </a:r>
            <a:r>
              <a:rPr lang="en-US" sz="2800">
                <a:solidFill>
                  <a:srgbClr val="000000"/>
                </a:solidFill>
                <a:latin typeface="Calibri" panose="020F0502020204030204" pitchFamily="34" charset="0"/>
                <a:ea typeface="Times New Roman" panose="02020603050405020304" pitchFamily="18" charset="0"/>
              </a:rPr>
              <a:t>Have you addressed well the review critiques from the first submission?</a:t>
            </a:r>
            <a:endParaRPr lang="en-US" sz="2800">
              <a:solidFill>
                <a:srgbClr val="000000"/>
              </a:solidFill>
              <a:effectLst/>
              <a:latin typeface="Calibri" panose="020F0502020204030204" pitchFamily="34" charset="0"/>
              <a:ea typeface="Times New Roman" panose="02020603050405020304" pitchFamily="18" charset="0"/>
            </a:endParaRPr>
          </a:p>
          <a:p>
            <a:pPr>
              <a:lnSpc>
                <a:spcPct val="120000"/>
              </a:lnSpc>
            </a:pPr>
            <a:endParaRPr lang="en-US" i="0">
              <a:effectLst/>
            </a:endParaRPr>
          </a:p>
        </p:txBody>
      </p:sp>
      <p:sp>
        <p:nvSpPr>
          <p:cNvPr id="9" name="TextBox 8">
            <a:extLst>
              <a:ext uri="{FF2B5EF4-FFF2-40B4-BE49-F238E27FC236}">
                <a16:creationId xmlns:a16="http://schemas.microsoft.com/office/drawing/2014/main" id="{A72DC913-D544-48D9-B402-CBF96F17C9A3}"/>
              </a:ext>
            </a:extLst>
          </p:cNvPr>
          <p:cNvSpPr txBox="1"/>
          <p:nvPr/>
        </p:nvSpPr>
        <p:spPr>
          <a:xfrm>
            <a:off x="0" y="6492875"/>
            <a:ext cx="6097836" cy="369332"/>
          </a:xfrm>
          <a:prstGeom prst="rect">
            <a:avLst/>
          </a:prstGeom>
          <a:noFill/>
        </p:spPr>
        <p:txBody>
          <a:bodyPr wrap="square">
            <a:spAutoFit/>
          </a:bodyPr>
          <a:lstStyle/>
          <a:p>
            <a:r>
              <a:rPr lang="en-US" sz="1800" i="1"/>
              <a:t>When to resubmit, and when not!</a:t>
            </a:r>
          </a:p>
        </p:txBody>
      </p:sp>
      <p:sp>
        <p:nvSpPr>
          <p:cNvPr id="2" name="Rectangle 1">
            <a:extLst>
              <a:ext uri="{FF2B5EF4-FFF2-40B4-BE49-F238E27FC236}">
                <a16:creationId xmlns:a16="http://schemas.microsoft.com/office/drawing/2014/main" id="{6CA7777E-7654-4960-8F8D-AED162021D04}"/>
              </a:ext>
              <a:ext uri="{C183D7F6-B498-43B3-948B-1728B52AA6E4}">
                <adec:decorative xmlns:adec="http://schemas.microsoft.com/office/drawing/2017/decorative" val="1"/>
              </a:ext>
            </a:extLst>
          </p:cNvPr>
          <p:cNvSpPr/>
          <p:nvPr/>
        </p:nvSpPr>
        <p:spPr>
          <a:xfrm>
            <a:off x="5986130" y="0"/>
            <a:ext cx="45719" cy="6698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3">
            <a:extLst>
              <a:ext uri="{FF2B5EF4-FFF2-40B4-BE49-F238E27FC236}">
                <a16:creationId xmlns:a16="http://schemas.microsoft.com/office/drawing/2014/main" id="{A531AF4C-B55D-44CE-8B4A-CD85FC16892A}"/>
              </a:ext>
            </a:extLst>
          </p:cNvPr>
          <p:cNvSpPr txBox="1">
            <a:spLocks/>
          </p:cNvSpPr>
          <p:nvPr/>
        </p:nvSpPr>
        <p:spPr>
          <a:xfrm>
            <a:off x="6426494" y="132587"/>
            <a:ext cx="565563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chemeClr val="bg1"/>
                </a:solidFill>
                <a:latin typeface="Calibri" panose="020F0502020204030204" pitchFamily="34" charset="0"/>
                <a:ea typeface="Times New Roman" panose="02020603050405020304" pitchFamily="18" charset="0"/>
              </a:rPr>
              <a:t>5. Read before Write!</a:t>
            </a:r>
            <a:r>
              <a:rPr lang="en-US">
                <a:solidFill>
                  <a:schemeClr val="bg1"/>
                </a:solidFill>
                <a:latin typeface="Calibri" panose="020F0502020204030204" pitchFamily="34" charset="0"/>
                <a:ea typeface="Times New Roman" panose="02020603050405020304" pitchFamily="18" charset="0"/>
              </a:rPr>
              <a:t>  </a:t>
            </a:r>
            <a:endParaRPr lang="en-US" b="1">
              <a:solidFill>
                <a:schemeClr val="bg1"/>
              </a:solidFill>
            </a:endParaRPr>
          </a:p>
        </p:txBody>
      </p:sp>
      <p:sp>
        <p:nvSpPr>
          <p:cNvPr id="14" name="Content Placeholder 5">
            <a:extLst>
              <a:ext uri="{FF2B5EF4-FFF2-40B4-BE49-F238E27FC236}">
                <a16:creationId xmlns:a16="http://schemas.microsoft.com/office/drawing/2014/main" id="{161385C4-5CB5-45E8-8702-508D80D529A1}"/>
              </a:ext>
            </a:extLst>
          </p:cNvPr>
          <p:cNvSpPr txBox="1">
            <a:spLocks/>
          </p:cNvSpPr>
          <p:nvPr/>
        </p:nvSpPr>
        <p:spPr>
          <a:xfrm>
            <a:off x="6160152" y="2108897"/>
            <a:ext cx="5214215" cy="46165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marR="0" lvl="1" indent="0">
              <a:spcBef>
                <a:spcPts val="0"/>
              </a:spcBef>
              <a:spcAft>
                <a:spcPts val="0"/>
              </a:spcAft>
              <a:buNone/>
            </a:pPr>
            <a:r>
              <a:rPr lang="en-US" sz="2800">
                <a:solidFill>
                  <a:srgbClr val="000000"/>
                </a:solidFill>
                <a:effectLst/>
                <a:latin typeface="Calibri" panose="020F0502020204030204" pitchFamily="34" charset="0"/>
                <a:ea typeface="Times New Roman" panose="02020603050405020304" pitchFamily="18" charset="0"/>
              </a:rPr>
              <a:t>Read the FOA (again) before resubmitting.  Are you using  most recent announcement?  Has anything changed since </a:t>
            </a:r>
            <a:r>
              <a:rPr lang="en-US" sz="2800">
                <a:solidFill>
                  <a:srgbClr val="000000"/>
                </a:solidFill>
                <a:latin typeface="Calibri" panose="020F0502020204030204" pitchFamily="34" charset="0"/>
                <a:ea typeface="Times New Roman" panose="02020603050405020304" pitchFamily="18" charset="0"/>
              </a:rPr>
              <a:t>first submission? Does the FOA even allow resubmissions?  (NIGMS’ R35 MIRA program does not, would need a new application), etc. </a:t>
            </a:r>
            <a:endParaRPr lang="en-US" sz="2800"/>
          </a:p>
        </p:txBody>
      </p:sp>
      <p:pic>
        <p:nvPicPr>
          <p:cNvPr id="3" name="Picture 2">
            <a:extLst>
              <a:ext uri="{FF2B5EF4-FFF2-40B4-BE49-F238E27FC236}">
                <a16:creationId xmlns:a16="http://schemas.microsoft.com/office/drawing/2014/main" id="{D11A566A-F599-4AAA-A871-37C0B1D30535}"/>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70529" y="5873988"/>
            <a:ext cx="1126038" cy="986817"/>
          </a:xfrm>
          <a:prstGeom prst="rect">
            <a:avLst/>
          </a:prstGeom>
        </p:spPr>
      </p:pic>
    </p:spTree>
    <p:extLst>
      <p:ext uri="{BB962C8B-B14F-4D97-AF65-F5344CB8AC3E}">
        <p14:creationId xmlns:p14="http://schemas.microsoft.com/office/powerpoint/2010/main" val="1321242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Title 1">
            <a:extLst>
              <a:ext uri="{FF2B5EF4-FFF2-40B4-BE49-F238E27FC236}">
                <a16:creationId xmlns:a16="http://schemas.microsoft.com/office/drawing/2014/main" id="{1A715CDE-3083-4FEE-9A23-B4DB09465B34}"/>
              </a:ext>
            </a:extLst>
          </p:cNvPr>
          <p:cNvSpPr txBox="1">
            <a:spLocks noGrp="1"/>
          </p:cNvSpPr>
          <p:nvPr>
            <p:ph type="title" idx="4294967295"/>
          </p:nvPr>
        </p:nvSpPr>
        <p:spPr>
          <a:xfrm>
            <a:off x="308472" y="1696598"/>
            <a:ext cx="11600762" cy="13352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800" b="1" i="0" u="none" strike="noStrike" kern="1200" cap="none" spc="0" normalizeH="0" baseline="0" noProof="0" dirty="0">
                <a:ln>
                  <a:noFill/>
                </a:ln>
                <a:solidFill>
                  <a:schemeClr val="bg1"/>
                </a:solidFill>
                <a:effectLst/>
                <a:uLnTx/>
                <a:uFillTx/>
                <a:latin typeface="+mn-lt"/>
                <a:ea typeface="+mj-ea"/>
                <a:cs typeface="+mj-cs"/>
              </a:rPr>
              <a:t>Important components in a resubmission!</a:t>
            </a:r>
          </a:p>
        </p:txBody>
      </p:sp>
      <p:sp>
        <p:nvSpPr>
          <p:cNvPr id="13" name="TextBox 12">
            <a:extLst>
              <a:ext uri="{FF2B5EF4-FFF2-40B4-BE49-F238E27FC236}">
                <a16:creationId xmlns:a16="http://schemas.microsoft.com/office/drawing/2014/main" id="{BB6F24EF-C670-4C68-B789-E68F919C33BA}"/>
              </a:ext>
            </a:extLst>
          </p:cNvPr>
          <p:cNvSpPr txBox="1"/>
          <p:nvPr/>
        </p:nvSpPr>
        <p:spPr>
          <a:xfrm>
            <a:off x="2880986" y="4690829"/>
            <a:ext cx="6427850" cy="1569660"/>
          </a:xfrm>
          <a:prstGeom prst="rect">
            <a:avLst/>
          </a:prstGeom>
          <a:noFill/>
        </p:spPr>
        <p:txBody>
          <a:bodyPr wrap="none" rtlCol="0">
            <a:spAutoFit/>
          </a:bodyPr>
          <a:lstStyle/>
          <a:p>
            <a:pPr algn="ctr"/>
            <a:r>
              <a:rPr lang="en-US" sz="2400" dirty="0"/>
              <a:t>Amanda Melillo, Ph.D.</a:t>
            </a:r>
          </a:p>
          <a:p>
            <a:pPr marL="0" marR="0">
              <a:spcBef>
                <a:spcPts val="0"/>
              </a:spcBef>
              <a:spcAft>
                <a:spcPts val="0"/>
              </a:spcAft>
            </a:pPr>
            <a:r>
              <a:rPr lang="en-US" sz="2400" dirty="0">
                <a:effectLst/>
                <a:ea typeface="Times New Roman" panose="02020603050405020304" pitchFamily="18" charset="0"/>
                <a:cs typeface="Times New Roman" panose="02020603050405020304" pitchFamily="18" charset="0"/>
              </a:rPr>
              <a:t>Integrative Biology and Infectious Diseases Branch</a:t>
            </a:r>
            <a:endParaRPr lang="en-US" sz="2400" dirty="0">
              <a:effectLst/>
              <a:ea typeface="Calibri" panose="020F0502020204030204" pitchFamily="34" charset="0"/>
              <a:cs typeface="Times New Roman" panose="02020603050405020304" pitchFamily="18" charset="0"/>
            </a:endParaRPr>
          </a:p>
          <a:p>
            <a:pPr algn="ctr"/>
            <a:r>
              <a:rPr lang="en-US" sz="2400" dirty="0">
                <a:effectLst/>
              </a:rPr>
              <a:t>DER, NIDCR</a:t>
            </a:r>
          </a:p>
          <a:p>
            <a:pPr algn="ctr"/>
            <a:endParaRPr lang="en-US" sz="2400" dirty="0"/>
          </a:p>
        </p:txBody>
      </p:sp>
      <p:pic>
        <p:nvPicPr>
          <p:cNvPr id="2" name="Picture 2">
            <a:extLst>
              <a:ext uri="{FF2B5EF4-FFF2-40B4-BE49-F238E27FC236}">
                <a16:creationId xmlns:a16="http://schemas.microsoft.com/office/drawing/2014/main" id="{6B1BF4E9-6B48-4290-A2C6-59EB8B46ECFD}"/>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70529" y="5873988"/>
            <a:ext cx="1126038" cy="986817"/>
          </a:xfrm>
          <a:prstGeom prst="rect">
            <a:avLst/>
          </a:prstGeom>
        </p:spPr>
      </p:pic>
    </p:spTree>
    <p:extLst>
      <p:ext uri="{BB962C8B-B14F-4D97-AF65-F5344CB8AC3E}">
        <p14:creationId xmlns:p14="http://schemas.microsoft.com/office/powerpoint/2010/main" val="8723342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E002DE325B4434C8407F2BB379023F4" ma:contentTypeVersion="13" ma:contentTypeDescription="Create a new document." ma:contentTypeScope="" ma:versionID="476e873166ae8478b0d17a674a725b4a">
  <xsd:schema xmlns:xsd="http://www.w3.org/2001/XMLSchema" xmlns:xs="http://www.w3.org/2001/XMLSchema" xmlns:p="http://schemas.microsoft.com/office/2006/metadata/properties" xmlns:ns2="64948b15-7def-430b-8648-1feb819ee410" xmlns:ns3="6bc68b66-932e-422c-b9b0-23fd53127af9" targetNamespace="http://schemas.microsoft.com/office/2006/metadata/properties" ma:root="true" ma:fieldsID="427813e36bbbb4baf921046a170b8e90" ns2:_="" ns3:_="">
    <xsd:import namespace="64948b15-7def-430b-8648-1feb819ee410"/>
    <xsd:import namespace="6bc68b66-932e-422c-b9b0-23fd53127af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948b15-7def-430b-8648-1feb819ee41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bc68b66-932e-422c-b9b0-23fd53127af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22DE40-F40D-4452-85F5-F63066D087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948b15-7def-430b-8648-1feb819ee410"/>
    <ds:schemaRef ds:uri="6bc68b66-932e-422c-b9b0-23fd53127a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177068C-D35F-4FA0-93E0-986B568D8DF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1AA0232-7DDE-4453-8126-2C5629A08F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5269</TotalTime>
  <Words>1387</Words>
  <Application>Microsoft Office PowerPoint</Application>
  <PresentationFormat>Widescreen</PresentationFormat>
  <Paragraphs>149</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Not Funded … Now What?      Guidance from the Experts</vt:lpstr>
      <vt:lpstr>Should I revise and Resubmit? Critical Points</vt:lpstr>
      <vt:lpstr>Topics</vt:lpstr>
      <vt:lpstr>When to resubmit, and when not!</vt:lpstr>
      <vt:lpstr>1. Contact your Program Officer (PO)! </vt:lpstr>
      <vt:lpstr>2. Resubmit or Not? </vt:lpstr>
      <vt:lpstr>3. Must be in it to win it!</vt:lpstr>
      <vt:lpstr>4. Seek Wise Counsel!  </vt:lpstr>
      <vt:lpstr>Important components in a resubmission!</vt:lpstr>
      <vt:lpstr>Tips for a Strong Resubmission Application</vt:lpstr>
      <vt:lpstr>More Tips for a Strong Resubmission Application</vt:lpstr>
      <vt:lpstr>Other components to consider</vt:lpstr>
      <vt:lpstr>Additional Considerations</vt:lpstr>
      <vt:lpstr>Avoid common resubmission errors!</vt:lpstr>
      <vt:lpstr>Common resubmission errors</vt:lpstr>
      <vt:lpstr>Some resubmission errors are also                                  common in first submissions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Co-funding Project</dc:title>
  <dc:creator>Gaillard, Shawn (NIH/NIGMS) [E]</dc:creator>
  <cp:lastModifiedBy>Sharma, Priyanka (NIH/OD) [C]</cp:lastModifiedBy>
  <cp:revision>145</cp:revision>
  <dcterms:created xsi:type="dcterms:W3CDTF">2021-10-12T18:14:12Z</dcterms:created>
  <dcterms:modified xsi:type="dcterms:W3CDTF">2021-10-28T17:26:19Z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0x0101005E002DE325B4434C8407F2BB379023F4</vt:lpwstr>
  </property>
</Properties>
</file>